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6" r:id="rId2"/>
    <p:sldId id="312" r:id="rId3"/>
    <p:sldId id="285" r:id="rId4"/>
    <p:sldId id="311" r:id="rId5"/>
    <p:sldId id="293" r:id="rId6"/>
    <p:sldId id="284" r:id="rId7"/>
    <p:sldId id="304" r:id="rId8"/>
    <p:sldId id="305" r:id="rId9"/>
    <p:sldId id="310" r:id="rId10"/>
    <p:sldId id="313" r:id="rId11"/>
    <p:sldId id="314" r:id="rId12"/>
    <p:sldId id="308" r:id="rId13"/>
    <p:sldId id="299" r:id="rId14"/>
    <p:sldId id="309" r:id="rId15"/>
    <p:sldId id="301"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9B4"/>
    <a:srgbClr val="BF5441"/>
    <a:srgbClr val="56B27B"/>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256" autoAdjust="0"/>
  </p:normalViewPr>
  <p:slideViewPr>
    <p:cSldViewPr snapToGrid="0">
      <p:cViewPr varScale="1">
        <p:scale>
          <a:sx n="93" d="100"/>
          <a:sy n="93" d="100"/>
        </p:scale>
        <p:origin x="1188" y="8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8/16/2017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8/16/2017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Thank you for being here today.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My name is </a:t>
            </a:r>
            <a:r>
              <a:rPr lang="en-US" sz="1200" dirty="0" err="1" smtClean="0">
                <a:solidFill>
                  <a:srgbClr val="FF0000"/>
                </a:solidFill>
              </a:rPr>
              <a:t>Lael</a:t>
            </a:r>
            <a:r>
              <a:rPr lang="en-US" sz="1200" dirty="0" smtClean="0">
                <a:solidFill>
                  <a:srgbClr val="FF0000"/>
                </a:solidFill>
              </a:rPr>
              <a:t> Wakamatsu,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I’m Sol Kim,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And</a:t>
            </a:r>
            <a:r>
              <a:rPr lang="en-US" sz="1200" baseline="0" dirty="0" smtClean="0">
                <a:solidFill>
                  <a:srgbClr val="FF0000"/>
                </a:solidFill>
              </a:rPr>
              <a:t> I’m Ariana </a:t>
            </a:r>
            <a:r>
              <a:rPr lang="en-US" sz="1200" baseline="0" dirty="0" err="1" smtClean="0">
                <a:solidFill>
                  <a:srgbClr val="FF0000"/>
                </a:solidFill>
              </a:rPr>
              <a:t>Nickmeyer</a:t>
            </a:r>
            <a:r>
              <a:rPr lang="en-US" sz="1200" baseline="0" dirty="0" smtClean="0">
                <a:solidFill>
                  <a:srgbClr val="FF0000"/>
                </a:solidFill>
              </a:rPr>
              <a:t>. We are the Southern California Oceans Team. </a:t>
            </a: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Image Source: MUR SST Anomaly April</a:t>
            </a:r>
            <a:r>
              <a:rPr lang="en-US" sz="1200" baseline="0" dirty="0" smtClean="0">
                <a:solidFill>
                  <a:srgbClr val="FF0000"/>
                </a:solidFill>
              </a:rPr>
              <a:t> 2003-2016 processed by Team Grunion</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images were created from our satellite data in MATLAB.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top row is the sea surface temperature from our MUR data. The is a general warming along the coast during this time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bottom row is the chlorophyll-a concentration from Aqua MODIS. Chlorophyll tends to decrease over time, especially in the south coast.</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206770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represents the sea surface temperature</a:t>
            </a:r>
            <a:r>
              <a:rPr lang="en-US" baseline="0" dirty="0" smtClean="0"/>
              <a:t> anomalies for</a:t>
            </a:r>
            <a:r>
              <a:rPr lang="en-US" dirty="0" smtClean="0"/>
              <a:t> each of our six locations and the ENSO/</a:t>
            </a:r>
            <a:r>
              <a:rPr lang="en-US" baseline="0" dirty="0" smtClean="0"/>
              <a:t>PDO indexes for comparison.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locations are listed from north to south and the dotted black line is the temperature means.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right, the chlorophyll-a anomalies are plotted and again the chlorophyll means are represented through the dotted black line.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ENSO/PDO do not correlate as well with the </a:t>
            </a:r>
            <a:r>
              <a:rPr lang="en-US" baseline="0" dirty="0" err="1" smtClean="0"/>
              <a:t>chl</a:t>
            </a:r>
            <a:r>
              <a:rPr lang="en-US" baseline="0" dirty="0" smtClean="0"/>
              <a:t>-a as they do with the SST data</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30790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data compares satellite</a:t>
            </a:r>
            <a:r>
              <a:rPr lang="en-US" baseline="0" dirty="0" smtClean="0"/>
              <a:t> sea surface temperature (MUR), chlorophyll-a concentration (Aqua MODIS), in situ air temperature (NOAA NCDC) and in situ grunion run data (Karen Martin)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Walker values represent the grunion run numbers, the scale is from 0 (no grunion present) to 5 (thousands of grunion covering the entire beach)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Walker value is plotted for the months April-August, therefore there are five bars for each year.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data is plotted altogether to determine any trends, if present for the 4 beaches listed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closest correlation is Pacific Beach’s chlorophyll-a concentration with the grunion numbers. Moving towards 2016, the chlorophyll-a values decrease along with the grunion run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535C12C-436B-478B-9EA8-7D7AB2695871}" type="slidenum">
              <a:rPr lang="en-US" smtClean="0"/>
              <a:t>12</a:t>
            </a:fld>
            <a:endParaRPr lang="en-US"/>
          </a:p>
        </p:txBody>
      </p:sp>
    </p:spTree>
    <p:extLst>
      <p:ext uri="{BB962C8B-B14F-4D97-AF65-F5344CB8AC3E}">
        <p14:creationId xmlns:p14="http://schemas.microsoft.com/office/powerpoint/2010/main" val="73991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a:t>
            </a:r>
            <a:r>
              <a:rPr lang="en-US" dirty="0" err="1" smtClean="0"/>
              <a:t>inc.</a:t>
            </a:r>
            <a:r>
              <a:rPr lang="en-US" dirty="0" smtClean="0"/>
              <a:t> all along the coast of California, especially in the south</a:t>
            </a:r>
          </a:p>
          <a:p>
            <a:r>
              <a:rPr lang="en-US" dirty="0" err="1" smtClean="0"/>
              <a:t>Chl</a:t>
            </a:r>
            <a:r>
              <a:rPr lang="en-US" dirty="0" smtClean="0"/>
              <a:t>-a concentrations</a:t>
            </a:r>
            <a:r>
              <a:rPr lang="en-US" baseline="0" dirty="0" smtClean="0"/>
              <a:t> have decrease, again strongly in the south</a:t>
            </a:r>
          </a:p>
          <a:p>
            <a:r>
              <a:rPr lang="en-US" baseline="0" dirty="0" smtClean="0"/>
              <a:t>The time series created of the SST, </a:t>
            </a:r>
            <a:r>
              <a:rPr lang="en-US" baseline="0" dirty="0" err="1" smtClean="0"/>
              <a:t>Chl</a:t>
            </a:r>
            <a:r>
              <a:rPr lang="en-US" baseline="0" dirty="0" smtClean="0"/>
              <a:t>-a and their anomalies will help track the grunion shifts and hopefully predict if the species will continue to travel north due to the increased temperature</a:t>
            </a:r>
          </a:p>
          <a:p>
            <a:r>
              <a:rPr lang="en-US" baseline="0" dirty="0" smtClean="0"/>
              <a:t>Further work can be done to see how the grunion are moving and how they are affected by other variables such as Harmful Algal Blooms (HABs) such as pseudo-</a:t>
            </a:r>
            <a:r>
              <a:rPr lang="en-US" baseline="0" dirty="0" err="1" smtClean="0"/>
              <a:t>nitzschia</a:t>
            </a:r>
            <a:r>
              <a:rPr lang="en-US" baseline="0" dirty="0" smtClean="0"/>
              <a:t> and Domoic acid.</a:t>
            </a:r>
          </a:p>
          <a:p>
            <a:r>
              <a:rPr lang="en-US" baseline="0" dirty="0" smtClean="0"/>
              <a:t>This could determine the decrease in grunion over time, along with anthropogenic activities.</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13</a:t>
            </a:fld>
            <a:endParaRPr lang="en-US"/>
          </a:p>
        </p:txBody>
      </p:sp>
    </p:spTree>
    <p:extLst>
      <p:ext uri="{BB962C8B-B14F-4D97-AF65-F5344CB8AC3E}">
        <p14:creationId xmlns:p14="http://schemas.microsoft.com/office/powerpoint/2010/main" val="385327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timescale from 2003-2016 is a little over a decade. It is harm to determine real large-scale migration patterns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all of the grunion data was analyzed and plotted. This could be useful for looking at the rest of the coast to see if the fish follow the same patterns as they did in San Diego, the San Francisco Bay, Malibu, and near Monterey</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234313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also look at</a:t>
            </a:r>
            <a:r>
              <a:rPr lang="en-US" baseline="0" dirty="0" smtClean="0"/>
              <a:t> grunion movement and decreased population, harmful algal bloom patterns can be compared to see if the algae is affecting the grunion or their food source.</a:t>
            </a:r>
          </a:p>
          <a:p>
            <a:r>
              <a:rPr lang="en-US" baseline="0" dirty="0" smtClean="0"/>
              <a:t>The ocean currents and wind speed can also be looked at to see if the grunion prefer higher tides when spawning</a:t>
            </a:r>
          </a:p>
          <a:p>
            <a:endParaRPr lang="en-US" baseline="0" dirty="0" smtClean="0"/>
          </a:p>
          <a:p>
            <a:r>
              <a:rPr lang="en-US" baseline="0" dirty="0" smtClean="0"/>
              <a:t>Keeping all the data together with a standardized date, number, and location will make it easier to access and sort through when adding the data to our plots and figures.</a:t>
            </a:r>
          </a:p>
          <a:p>
            <a:r>
              <a:rPr lang="en-US" baseline="0" dirty="0" smtClean="0"/>
              <a:t>Having Grunion Greeters record air temperature and water temperature for each run as well as the Walker value will help add to our partner’s dataset.</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15</a:t>
            </a:fld>
            <a:endParaRPr lang="en-US"/>
          </a:p>
        </p:txBody>
      </p:sp>
    </p:spTree>
    <p:extLst>
      <p:ext uri="{BB962C8B-B14F-4D97-AF65-F5344CB8AC3E}">
        <p14:creationId xmlns:p14="http://schemas.microsoft.com/office/powerpoint/2010/main" val="327970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California grunion is a small, silvery fish found only here in California and Baja California. They are known for their unusual</a:t>
            </a:r>
            <a:r>
              <a:rPr lang="en-US" baseline="0" dirty="0" smtClean="0"/>
              <a:t> spawning behavior, which follows the lunar cycle.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tides are the highest during the new and full moon, the fish come onto the beach to lay their eggs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sensitive to air and ocean</a:t>
            </a:r>
            <a:r>
              <a:rPr lang="en-US" baseline="0" dirty="0" smtClean="0"/>
              <a:t> temperatures which may determine their migration patterns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Team Grunion</a:t>
            </a:r>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85886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the full and new moon, grunion engage in what is called a “grunion run,” where they come onto the beach with the high tide to mate.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females will bury themselves backwards in the sand, depositing hundreds of eggs in her nest. Several males will come wrap themselves around her to deposit milt, or fish sperm, which will percolate down to fertilize the eggs.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the adults return to the sea with the waves, and the grunion eggs spend the next two weeks maturing under the sand, to return to the ocean with the high tide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Grunion image: Michael</a:t>
            </a:r>
            <a:r>
              <a:rPr lang="en-US" baseline="0" dirty="0" smtClean="0"/>
              <a:t> </a:t>
            </a:r>
            <a:r>
              <a:rPr lang="en-US" baseline="0" dirty="0" err="1" smtClean="0"/>
              <a:t>Murrie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Egg image: Holly Williams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a:t>
            </a:r>
            <a:r>
              <a:rPr lang="en-US" baseline="0" dirty="0" smtClean="0"/>
              <a:t> – August are the peak month for grunion spawning</a:t>
            </a:r>
          </a:p>
          <a:p>
            <a:endParaRPr lang="en-US" baseline="0" dirty="0" smtClean="0"/>
          </a:p>
          <a:p>
            <a:r>
              <a:rPr lang="en-US" baseline="0" dirty="0" smtClean="0"/>
              <a:t>Grunion usually occur in the Southern California coast, however in the last decade they have been appearing north near San Francisco and Monterey Bay</a:t>
            </a:r>
          </a:p>
          <a:p>
            <a:r>
              <a:rPr lang="en-US" baseline="0" dirty="0" smtClean="0"/>
              <a:t>It is being determined by our partner Karen Martin why the fish may have migrated</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6697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Team Grunion</a:t>
            </a:r>
          </a:p>
          <a:p>
            <a:endParaRPr lang="en-US" dirty="0" smtClean="0"/>
          </a:p>
          <a:p>
            <a:r>
              <a:rPr lang="en-US" dirty="0" smtClean="0"/>
              <a:t>This</a:t>
            </a:r>
            <a:r>
              <a:rPr lang="en-US" baseline="0" dirty="0" smtClean="0"/>
              <a:t> project focuses on grunion migration patterns and trends</a:t>
            </a:r>
          </a:p>
          <a:p>
            <a:r>
              <a:rPr lang="en-US" baseline="0" dirty="0" smtClean="0"/>
              <a:t>With sea surface temperature ,chlorophyll-a concentrations and grunion in situ data we will be able to determine if the grunion follow these variables.</a:t>
            </a:r>
          </a:p>
          <a:p>
            <a:r>
              <a:rPr lang="en-US" baseline="0" dirty="0" smtClean="0"/>
              <a:t>The prediction of grunion spawning sites will help implement management policies to protect the species.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Michael </a:t>
            </a:r>
            <a:r>
              <a:rPr lang="en-US" dirty="0" err="1" smtClean="0"/>
              <a:t>Murrie</a:t>
            </a:r>
            <a:endParaRPr lang="en-US" dirty="0" smtClean="0"/>
          </a:p>
          <a:p>
            <a:endParaRPr lang="en-US" dirty="0" smtClean="0"/>
          </a:p>
          <a:p>
            <a:r>
              <a:rPr lang="en-US" dirty="0" smtClean="0"/>
              <a:t>Grunion are food sources to several</a:t>
            </a:r>
            <a:r>
              <a:rPr lang="en-US" baseline="0" dirty="0" smtClean="0"/>
              <a:t> species including seabirds, mammals and other fish</a:t>
            </a:r>
          </a:p>
          <a:p>
            <a:r>
              <a:rPr lang="en-US" baseline="0" dirty="0" smtClean="0"/>
              <a:t>Human activities such as beach grooming, armoring and pollution.</a:t>
            </a:r>
          </a:p>
          <a:p>
            <a:r>
              <a:rPr lang="en-US" baseline="0" dirty="0" smtClean="0"/>
              <a:t>Grunion runs help educate the public on this endemic species, it gets the community involved</a:t>
            </a:r>
          </a:p>
          <a:p>
            <a:r>
              <a:rPr lang="en-US" baseline="0" dirty="0" smtClean="0"/>
              <a:t>The species has been found up north in San Francisco in the last decade, this is a new phenomenon pushing scientists to look at possible factors</a:t>
            </a:r>
          </a:p>
          <a:p>
            <a:r>
              <a:rPr lang="en-US" baseline="0" dirty="0" smtClean="0"/>
              <a:t>Beach grooming is detrimental to grunion eggs. This tractor digs up thousands of eggs along the beach, making it difficult for any survivors to make it back to the ocean</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https://vimeo.com/122608121</a:t>
            </a:r>
          </a:p>
          <a:p>
            <a:endParaRPr lang="en-US" dirty="0" smtClean="0"/>
          </a:p>
          <a:p>
            <a:r>
              <a:rPr lang="en-US" dirty="0" smtClean="0"/>
              <a:t>Karen</a:t>
            </a:r>
            <a:r>
              <a:rPr lang="en-US" baseline="0" dirty="0" smtClean="0"/>
              <a:t> Martin is a biology professor at Pepperdine University in Malibu, California.</a:t>
            </a:r>
          </a:p>
          <a:p>
            <a:r>
              <a:rPr lang="en-US" baseline="0" dirty="0" smtClean="0"/>
              <a:t>She is currently studying temperature affects on grunion eggs and trying to look at migration patterns for the fish.</a:t>
            </a:r>
          </a:p>
          <a:p>
            <a:r>
              <a:rPr lang="en-US" baseline="0" dirty="0" smtClean="0"/>
              <a:t>She puts on the grunion runs along the coast, and mostly attends the Malibu beach ones.</a:t>
            </a:r>
          </a:p>
          <a:p>
            <a:r>
              <a:rPr lang="en-US" baseline="0" dirty="0" smtClean="0"/>
              <a:t>Karen is fighting to get more policies and protection acts for this threatened species.</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7</a:t>
            </a:fld>
            <a:endParaRPr lang="en-US"/>
          </a:p>
        </p:txBody>
      </p:sp>
    </p:spTree>
    <p:extLst>
      <p:ext uri="{BB962C8B-B14F-4D97-AF65-F5344CB8AC3E}">
        <p14:creationId xmlns:p14="http://schemas.microsoft.com/office/powerpoint/2010/main" val="225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http://www.devpedia.developexchange.com/dp/Index.php?title=List_of_Satellite_Pictures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Aqua MODIS was the satellite used for the chlorophyll-a</a:t>
            </a:r>
            <a:r>
              <a:rPr lang="en-US" baseline="0" dirty="0" smtClean="0"/>
              <a:t> concentrations. 8-day composite, 1km resolution data was used – gathered from Ocean Color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MUR consisting of a range of data including SST records from AMSR-E, AMSR2, </a:t>
            </a:r>
            <a:r>
              <a:rPr lang="en-US" baseline="0" dirty="0" err="1" smtClean="0"/>
              <a:t>WindSat</a:t>
            </a:r>
            <a:r>
              <a:rPr lang="en-US" baseline="0" dirty="0" smtClean="0"/>
              <a:t>, AVHRR, and buoys/ships – gathered from PO.DAAC</a:t>
            </a:r>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64758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http://www.devpedia.developexchange.com/dp/index.php?title=List_of_Satellite_Pictures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satellite and in situ data were both looked at to find any patterns during the grunion spawning season and between the years</a:t>
            </a:r>
            <a:r>
              <a:rPr lang="en-US" baseline="0" dirty="0" smtClean="0"/>
              <a:t> 2003-2016.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satellite data consisted of SST and </a:t>
            </a:r>
            <a:r>
              <a:rPr lang="en-US" baseline="0" dirty="0" err="1" smtClean="0"/>
              <a:t>Chl</a:t>
            </a:r>
            <a:r>
              <a:rPr lang="en-US" baseline="0" dirty="0" smtClean="0"/>
              <a:t>-a concentrations, the in situ data was from out partner Karen Martin on the number of grunion during a grunion run.</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3451691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289B4"/>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8743" y="5916930"/>
            <a:ext cx="703120" cy="70312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0491" r="32622"/>
          <a:stretch/>
        </p:blipFill>
        <p:spPr>
          <a:xfrm>
            <a:off x="0" y="1"/>
            <a:ext cx="5139891" cy="68580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5221217" y="1123208"/>
            <a:ext cx="6031281" cy="5681275"/>
            <a:chOff x="5221217" y="1123208"/>
            <a:chExt cx="6031281" cy="5681275"/>
          </a:xfrm>
        </p:grpSpPr>
        <p:sp>
          <p:nvSpPr>
            <p:cNvPr id="22" name="TextBox 21"/>
            <p:cNvSpPr txBox="1"/>
            <p:nvPr/>
          </p:nvSpPr>
          <p:spPr>
            <a:xfrm>
              <a:off x="5225140" y="5789053"/>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NASA Jet Propulsion Laboratory</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8" name="Title 1"/>
            <p:cNvSpPr txBox="1">
              <a:spLocks/>
            </p:cNvSpPr>
            <p:nvPr/>
          </p:nvSpPr>
          <p:spPr>
            <a:xfrm>
              <a:off x="5604733" y="1123208"/>
              <a:ext cx="5647765" cy="1436914"/>
            </a:xfrm>
            <a:prstGeom prst="rect">
              <a:avLst/>
            </a:prstGeom>
          </p:spPr>
          <p:txBody>
            <a:bodyPr anchor="ctr">
              <a:normAutofit fontScale="85000" lnSpcReduction="20000"/>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3289B4"/>
                  </a:solidFill>
                </a:rPr>
                <a:t>SOUTHERN CALIFORNIA OCEANS</a:t>
              </a:r>
              <a:endParaRPr lang="en-US" dirty="0">
                <a:solidFill>
                  <a:srgbClr val="3289B4"/>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2000" dirty="0">
                  <a:solidFill>
                    <a:srgbClr val="3289B4"/>
                  </a:solidFill>
                </a:rPr>
                <a:t>Analyzing NASA Earth Observation Data to Evaluate Grunion Response to Ecosystem Changes Forced by Recent Environmental Conditions in California’s Oceans</a:t>
              </a:r>
            </a:p>
            <a:p>
              <a:endParaRPr lang="en-US" sz="2000" dirty="0">
                <a:solidFill>
                  <a:srgbClr val="3289B4"/>
                </a:solidFill>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err="1" smtClean="0">
                  <a:solidFill>
                    <a:schemeClr val="bg2">
                      <a:lumMod val="50000"/>
                    </a:schemeClr>
                  </a:solidFill>
                  <a:latin typeface="Century Gothic" panose="020B0502020202020204" pitchFamily="34" charset="0"/>
                </a:rPr>
                <a:t>Lael</a:t>
              </a:r>
              <a:r>
                <a:rPr lang="en-US" sz="1800" dirty="0" smtClean="0">
                  <a:solidFill>
                    <a:schemeClr val="bg2">
                      <a:lumMod val="50000"/>
                    </a:schemeClr>
                  </a:solidFill>
                  <a:latin typeface="Century Gothic" panose="020B0502020202020204" pitchFamily="34" charset="0"/>
                </a:rPr>
                <a:t> Wakamatsu</a:t>
              </a:r>
              <a:endParaRPr lang="en-US" sz="1800" dirty="0">
                <a:solidFill>
                  <a:schemeClr val="bg2">
                    <a:lumMod val="50000"/>
                  </a:schemeClr>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Sol Kim</a:t>
              </a:r>
              <a:endParaRPr lang="en-US" sz="1800" dirty="0">
                <a:solidFill>
                  <a:schemeClr val="bg2">
                    <a:lumMod val="50000"/>
                  </a:schemeClr>
                </a:solidFill>
                <a:latin typeface="Century Gothic" panose="020B0502020202020204" pitchFamily="34" charset="0"/>
              </a:endParaRPr>
            </a:p>
          </p:txBody>
        </p:sp>
        <p:sp>
          <p:nvSpPr>
            <p:cNvPr id="23" name="Text Placeholder 17"/>
            <p:cNvSpPr txBox="1">
              <a:spLocks/>
            </p:cNvSpPr>
            <p:nvPr/>
          </p:nvSpPr>
          <p:spPr>
            <a:xfrm>
              <a:off x="5983404" y="5170320"/>
              <a:ext cx="2524870"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bg2">
                      <a:lumMod val="50000"/>
                    </a:schemeClr>
                  </a:solidFill>
                  <a:latin typeface="Century Gothic" panose="020B0502020202020204" pitchFamily="34" charset="0"/>
                </a:rPr>
                <a:t>Ariana </a:t>
              </a:r>
              <a:r>
                <a:rPr lang="en-US" sz="1800" dirty="0" err="1" smtClean="0">
                  <a:solidFill>
                    <a:schemeClr val="bg2">
                      <a:lumMod val="50000"/>
                    </a:schemeClr>
                  </a:solidFill>
                  <a:latin typeface="Century Gothic" panose="020B0502020202020204" pitchFamily="34" charset="0"/>
                </a:rPr>
                <a:t>Nickmeyer</a:t>
              </a:r>
              <a:endParaRPr lang="en-US" sz="1800" dirty="0">
                <a:solidFill>
                  <a:schemeClr val="bg2">
                    <a:lumMod val="50000"/>
                  </a:schemeClr>
                </a:solidFill>
                <a:latin typeface="Century Gothic" panose="020B0502020202020204" pitchFamily="34" charset="0"/>
              </a:endParaRPr>
            </a:p>
          </p:txBody>
        </p:sp>
      </p:grpSp>
      <p:pic>
        <p:nvPicPr>
          <p:cNvPr id="13" name="Shape 90"/>
          <p:cNvPicPr preferRelativeResize="0"/>
          <p:nvPr/>
        </p:nvPicPr>
        <p:blipFill rotWithShape="1">
          <a:blip r:embed="rId6">
            <a:alphaModFix/>
          </a:blip>
          <a:srcRect/>
          <a:stretch/>
        </p:blipFill>
        <p:spPr>
          <a:xfrm>
            <a:off x="11098742" y="5916930"/>
            <a:ext cx="703119" cy="703119"/>
          </a:xfrm>
          <a:prstGeom prst="rect">
            <a:avLst/>
          </a:prstGeom>
          <a:noFill/>
          <a:ln>
            <a:noFill/>
          </a:ln>
        </p:spPr>
      </p:pic>
    </p:spTree>
    <p:extLst>
      <p:ext uri="{BB962C8B-B14F-4D97-AF65-F5344CB8AC3E}">
        <p14:creationId xmlns:p14="http://schemas.microsoft.com/office/powerpoint/2010/main" val="3569734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0698" y="331657"/>
            <a:ext cx="10233148" cy="479425"/>
          </a:xfrm>
        </p:spPr>
        <p:txBody>
          <a:bodyPr>
            <a:normAutofit fontScale="90000"/>
          </a:bodyPr>
          <a:lstStyle/>
          <a:p>
            <a:pPr algn="ctr"/>
            <a:r>
              <a:rPr lang="en-US" dirty="0" smtClean="0">
                <a:solidFill>
                  <a:schemeClr val="bg2">
                    <a:lumMod val="50000"/>
                  </a:schemeClr>
                </a:solidFill>
              </a:rPr>
              <a:t>April Monthly Means</a:t>
            </a:r>
            <a:endParaRPr lang="en-US" dirty="0">
              <a:solidFill>
                <a:schemeClr val="bg2">
                  <a:lumMod val="50000"/>
                </a:schemeClr>
              </a:solidFill>
            </a:endParaRPr>
          </a:p>
        </p:txBody>
      </p:sp>
      <p:sp>
        <p:nvSpPr>
          <p:cNvPr id="23" name="TextBox 22"/>
          <p:cNvSpPr txBox="1"/>
          <p:nvPr/>
        </p:nvSpPr>
        <p:spPr>
          <a:xfrm>
            <a:off x="0" y="1641090"/>
            <a:ext cx="2277436" cy="1323439"/>
          </a:xfrm>
          <a:prstGeom prst="rect">
            <a:avLst/>
          </a:prstGeom>
          <a:noFill/>
        </p:spPr>
        <p:txBody>
          <a:bodyPr wrap="square" rtlCol="0">
            <a:spAutoFit/>
          </a:bodyPr>
          <a:lstStyle/>
          <a:p>
            <a:pPr algn="ctr"/>
            <a:r>
              <a:rPr lang="en-US" sz="2000" dirty="0" smtClean="0">
                <a:solidFill>
                  <a:schemeClr val="tx1">
                    <a:lumMod val="50000"/>
                    <a:lumOff val="50000"/>
                  </a:schemeClr>
                </a:solidFill>
                <a:latin typeface="Century Gothic" panose="020B0502020202020204" pitchFamily="34" charset="0"/>
              </a:rPr>
              <a:t>Sea Surface Temperature</a:t>
            </a:r>
          </a:p>
          <a:p>
            <a:pPr algn="ctr"/>
            <a:r>
              <a:rPr lang="en-US" sz="2000" dirty="0" smtClean="0">
                <a:solidFill>
                  <a:schemeClr val="tx1">
                    <a:lumMod val="50000"/>
                    <a:lumOff val="50000"/>
                  </a:schemeClr>
                </a:solidFill>
                <a:latin typeface="Century Gothic" panose="020B0502020202020204" pitchFamily="34" charset="0"/>
              </a:rPr>
              <a:t>(Degrees Celsius)</a:t>
            </a:r>
            <a:endParaRPr lang="en-US" sz="2000" dirty="0">
              <a:solidFill>
                <a:schemeClr val="tx1">
                  <a:lumMod val="50000"/>
                  <a:lumOff val="50000"/>
                </a:schemeClr>
              </a:solidFill>
              <a:latin typeface="Century Gothic" panose="020B0502020202020204" pitchFamily="34" charset="0"/>
            </a:endParaRPr>
          </a:p>
        </p:txBody>
      </p:sp>
      <p:sp>
        <p:nvSpPr>
          <p:cNvPr id="24" name="Rectangle 23"/>
          <p:cNvSpPr/>
          <p:nvPr/>
        </p:nvSpPr>
        <p:spPr>
          <a:xfrm>
            <a:off x="29510" y="4697541"/>
            <a:ext cx="2218416" cy="1015663"/>
          </a:xfrm>
          <a:prstGeom prst="rect">
            <a:avLst/>
          </a:prstGeom>
        </p:spPr>
        <p:txBody>
          <a:bodyPr wrap="square">
            <a:spAutoFit/>
          </a:bodyPr>
          <a:lstStyle/>
          <a:p>
            <a:pPr algn="ctr"/>
            <a:r>
              <a:rPr lang="en-US" sz="2000" dirty="0" smtClean="0">
                <a:solidFill>
                  <a:schemeClr val="tx1">
                    <a:lumMod val="50000"/>
                    <a:lumOff val="50000"/>
                  </a:schemeClr>
                </a:solidFill>
                <a:latin typeface="Century Gothic" panose="020B0502020202020204" pitchFamily="34" charset="0"/>
              </a:rPr>
              <a:t>Chlorophyll-a Concentration</a:t>
            </a:r>
            <a:endParaRPr lang="en-US" sz="2000" dirty="0">
              <a:solidFill>
                <a:schemeClr val="tx1">
                  <a:lumMod val="50000"/>
                  <a:lumOff val="50000"/>
                </a:schemeClr>
              </a:solidFill>
              <a:latin typeface="Century Gothic" panose="020B0502020202020204" pitchFamily="34" charset="0"/>
            </a:endParaRPr>
          </a:p>
          <a:p>
            <a:pPr algn="ctr"/>
            <a:r>
              <a:rPr lang="en-US" sz="2000" dirty="0" smtClean="0">
                <a:solidFill>
                  <a:schemeClr val="tx1">
                    <a:lumMod val="50000"/>
                    <a:lumOff val="50000"/>
                  </a:schemeClr>
                </a:solidFill>
                <a:latin typeface="Century Gothic" panose="020B0502020202020204" pitchFamily="34" charset="0"/>
              </a:rPr>
              <a:t>(mg/m</a:t>
            </a:r>
            <a:r>
              <a:rPr lang="en-US" sz="2000" baseline="30000" dirty="0" smtClean="0">
                <a:solidFill>
                  <a:schemeClr val="tx1">
                    <a:lumMod val="50000"/>
                    <a:lumOff val="50000"/>
                  </a:schemeClr>
                </a:solidFill>
                <a:latin typeface="Century Gothic" panose="020B0502020202020204" pitchFamily="34" charset="0"/>
              </a:rPr>
              <a:t>3</a:t>
            </a:r>
            <a:r>
              <a:rPr lang="en-US" sz="2000" dirty="0" smtClean="0">
                <a:solidFill>
                  <a:schemeClr val="tx1">
                    <a:lumMod val="50000"/>
                    <a:lumOff val="50000"/>
                  </a:schemeClr>
                </a:solidFill>
                <a:latin typeface="Century Gothic" panose="020B0502020202020204" pitchFamily="34" charset="0"/>
              </a:rPr>
              <a:t>)</a:t>
            </a:r>
            <a:endParaRPr lang="en-US" sz="2000" dirty="0">
              <a:solidFill>
                <a:schemeClr val="tx1">
                  <a:lumMod val="50000"/>
                  <a:lumOff val="50000"/>
                </a:schemeClr>
              </a:solidFill>
              <a:latin typeface="Century Gothic" panose="020B0502020202020204" pitchFamily="34" charset="0"/>
            </a:endParaRPr>
          </a:p>
        </p:txBody>
      </p:sp>
      <p:grpSp>
        <p:nvGrpSpPr>
          <p:cNvPr id="2" name="Group 1"/>
          <p:cNvGrpSpPr/>
          <p:nvPr/>
        </p:nvGrpSpPr>
        <p:grpSpPr>
          <a:xfrm>
            <a:off x="2295024" y="990060"/>
            <a:ext cx="8573122" cy="5556948"/>
            <a:chOff x="2431209" y="775540"/>
            <a:chExt cx="8868646" cy="5975603"/>
          </a:xfrm>
        </p:grpSpPr>
        <p:grpSp>
          <p:nvGrpSpPr>
            <p:cNvPr id="4" name="Group 3"/>
            <p:cNvGrpSpPr/>
            <p:nvPr/>
          </p:nvGrpSpPr>
          <p:grpSpPr>
            <a:xfrm>
              <a:off x="2431209" y="775540"/>
              <a:ext cx="8868646" cy="5857178"/>
              <a:chOff x="2253217" y="658932"/>
              <a:chExt cx="9562231" cy="6142292"/>
            </a:xfrm>
          </p:grpSpPr>
          <p:sp>
            <p:nvSpPr>
              <p:cNvPr id="6" name="TextBox 5"/>
              <p:cNvSpPr txBox="1"/>
              <p:nvPr/>
            </p:nvSpPr>
            <p:spPr>
              <a:xfrm>
                <a:off x="11198337" y="658932"/>
                <a:ext cx="617111" cy="381782"/>
              </a:xfrm>
              <a:prstGeom prst="rect">
                <a:avLst/>
              </a:prstGeom>
              <a:noFill/>
            </p:spPr>
            <p:txBody>
              <a:bodyPr wrap="square" rtlCol="0">
                <a:spAutoFit/>
              </a:bodyPr>
              <a:lstStyle/>
              <a:p>
                <a:r>
                  <a:rPr lang="en-US" sz="1600" dirty="0" smtClean="0">
                    <a:solidFill>
                      <a:schemeClr val="tx1">
                        <a:lumMod val="50000"/>
                        <a:lumOff val="50000"/>
                      </a:schemeClr>
                    </a:solidFill>
                  </a:rPr>
                  <a:t>10</a:t>
                </a:r>
                <a:r>
                  <a:rPr lang="en-US" sz="1600" dirty="0" smtClean="0">
                    <a:solidFill>
                      <a:schemeClr val="tx1">
                        <a:lumMod val="50000"/>
                        <a:lumOff val="50000"/>
                      </a:schemeClr>
                    </a:solidFill>
                    <a:cs typeface="Times New Roman" panose="02020603050405020304" pitchFamily="18" charset="0"/>
                  </a:rPr>
                  <a:t>°</a:t>
                </a:r>
                <a:endParaRPr lang="en-US" sz="1600" dirty="0">
                  <a:solidFill>
                    <a:schemeClr val="tx1">
                      <a:lumMod val="50000"/>
                      <a:lumOff val="50000"/>
                    </a:schemeClr>
                  </a:solidFill>
                </a:endParaRPr>
              </a:p>
            </p:txBody>
          </p:sp>
          <p:sp>
            <p:nvSpPr>
              <p:cNvPr id="7" name="TextBox 6"/>
              <p:cNvSpPr txBox="1"/>
              <p:nvPr/>
            </p:nvSpPr>
            <p:spPr>
              <a:xfrm>
                <a:off x="5991479" y="3605337"/>
                <a:ext cx="908458" cy="451198"/>
              </a:xfrm>
              <a:prstGeom prst="rect">
                <a:avLst/>
              </a:prstGeom>
              <a:noFill/>
            </p:spPr>
            <p:txBody>
              <a:bodyPr wrap="square" rtlCol="0">
                <a:spAutoFit/>
              </a:bodyPr>
              <a:lstStyle/>
              <a:p>
                <a:r>
                  <a:rPr lang="en-US" sz="2000" dirty="0" smtClean="0">
                    <a:solidFill>
                      <a:schemeClr val="tx1">
                        <a:lumMod val="50000"/>
                        <a:lumOff val="50000"/>
                      </a:schemeClr>
                    </a:solidFill>
                    <a:latin typeface="Century Gothic" panose="020B0502020202020204" pitchFamily="34" charset="0"/>
                  </a:rPr>
                  <a:t>2010</a:t>
                </a:r>
                <a:endParaRPr lang="en-US" sz="2000" dirty="0">
                  <a:solidFill>
                    <a:schemeClr val="tx1">
                      <a:lumMod val="50000"/>
                      <a:lumOff val="50000"/>
                    </a:schemeClr>
                  </a:solidFill>
                  <a:latin typeface="Century Gothic" panose="020B0502020202020204" pitchFamily="34" charset="0"/>
                </a:endParaRPr>
              </a:p>
            </p:txBody>
          </p:sp>
          <p:sp>
            <p:nvSpPr>
              <p:cNvPr id="8" name="TextBox 7"/>
              <p:cNvSpPr txBox="1"/>
              <p:nvPr/>
            </p:nvSpPr>
            <p:spPr>
              <a:xfrm>
                <a:off x="8998652" y="3607430"/>
                <a:ext cx="911270" cy="451198"/>
              </a:xfrm>
              <a:prstGeom prst="rect">
                <a:avLst/>
              </a:prstGeom>
              <a:noFill/>
            </p:spPr>
            <p:txBody>
              <a:bodyPr wrap="square" rtlCol="0">
                <a:spAutoFit/>
              </a:bodyPr>
              <a:lstStyle/>
              <a:p>
                <a:r>
                  <a:rPr lang="en-US" sz="2000" dirty="0" smtClean="0">
                    <a:solidFill>
                      <a:schemeClr val="tx1">
                        <a:lumMod val="50000"/>
                        <a:lumOff val="50000"/>
                      </a:schemeClr>
                    </a:solidFill>
                    <a:latin typeface="Century Gothic" panose="020B0502020202020204" pitchFamily="34" charset="0"/>
                  </a:rPr>
                  <a:t>2016</a:t>
                </a:r>
              </a:p>
            </p:txBody>
          </p:sp>
          <p:pic>
            <p:nvPicPr>
              <p:cNvPr id="9" name="Picture 8"/>
              <p:cNvPicPr>
                <a:picLocks noChangeAspect="1"/>
              </p:cNvPicPr>
              <p:nvPr/>
            </p:nvPicPr>
            <p:blipFill rotWithShape="1">
              <a:blip r:embed="rId3"/>
              <a:srcRect l="1662" t="14237" r="2402" b="43016"/>
              <a:stretch/>
            </p:blipFill>
            <p:spPr>
              <a:xfrm rot="5400000" flipV="1">
                <a:off x="9907547" y="2038717"/>
                <a:ext cx="2683365" cy="87855"/>
              </a:xfrm>
              <a:prstGeom prst="rect">
                <a:avLst/>
              </a:prstGeom>
            </p:spPr>
          </p:pic>
          <p:sp>
            <p:nvSpPr>
              <p:cNvPr id="10" name="TextBox 9"/>
              <p:cNvSpPr txBox="1"/>
              <p:nvPr/>
            </p:nvSpPr>
            <p:spPr>
              <a:xfrm>
                <a:off x="2962492" y="3605337"/>
                <a:ext cx="876634" cy="451198"/>
              </a:xfrm>
              <a:prstGeom prst="rect">
                <a:avLst/>
              </a:prstGeom>
              <a:noFill/>
            </p:spPr>
            <p:txBody>
              <a:bodyPr wrap="square" rtlCol="0">
                <a:spAutoFit/>
              </a:bodyPr>
              <a:lstStyle/>
              <a:p>
                <a:r>
                  <a:rPr lang="en-US" sz="2000" dirty="0" smtClean="0">
                    <a:solidFill>
                      <a:schemeClr val="tx1">
                        <a:lumMod val="50000"/>
                        <a:lumOff val="50000"/>
                      </a:schemeClr>
                    </a:solidFill>
                    <a:latin typeface="Century Gothic" panose="020B0502020202020204" pitchFamily="34" charset="0"/>
                  </a:rPr>
                  <a:t>2003</a:t>
                </a:r>
                <a:endParaRPr lang="en-US" sz="2000" dirty="0">
                  <a:solidFill>
                    <a:schemeClr val="tx1">
                      <a:lumMod val="50000"/>
                      <a:lumOff val="50000"/>
                    </a:schemeClr>
                  </a:solidFill>
                  <a:latin typeface="Century Gothic" panose="020B0502020202020204" pitchFamily="34" charset="0"/>
                </a:endParaRPr>
              </a:p>
            </p:txBody>
          </p:sp>
          <p:sp>
            <p:nvSpPr>
              <p:cNvPr id="11" name="Rectangle 10"/>
              <p:cNvSpPr/>
              <p:nvPr/>
            </p:nvSpPr>
            <p:spPr>
              <a:xfrm>
                <a:off x="11175359" y="1887127"/>
                <a:ext cx="532684" cy="355034"/>
              </a:xfrm>
              <a:prstGeom prst="rect">
                <a:avLst/>
              </a:prstGeom>
            </p:spPr>
            <p:txBody>
              <a:bodyPr wrap="none">
                <a:spAutoFit/>
              </a:bodyPr>
              <a:lstStyle/>
              <a:p>
                <a:r>
                  <a:rPr lang="en-US" sz="1600" dirty="0" smtClean="0">
                    <a:solidFill>
                      <a:schemeClr val="tx1">
                        <a:lumMod val="50000"/>
                        <a:lumOff val="50000"/>
                      </a:schemeClr>
                    </a:solidFill>
                  </a:rPr>
                  <a:t>15</a:t>
                </a:r>
                <a:r>
                  <a:rPr lang="en-US" sz="1600" dirty="0" smtClean="0">
                    <a:solidFill>
                      <a:schemeClr val="tx1">
                        <a:lumMod val="50000"/>
                        <a:lumOff val="50000"/>
                      </a:schemeClr>
                    </a:solidFill>
                    <a:cs typeface="Times New Roman" panose="02020603050405020304" pitchFamily="18" charset="0"/>
                  </a:rPr>
                  <a:t>°</a:t>
                </a:r>
                <a:endParaRPr lang="en-US" sz="1600" dirty="0">
                  <a:solidFill>
                    <a:schemeClr val="tx1">
                      <a:lumMod val="50000"/>
                      <a:lumOff val="50000"/>
                    </a:schemeClr>
                  </a:solidFill>
                </a:endParaRPr>
              </a:p>
            </p:txBody>
          </p:sp>
          <p:sp>
            <p:nvSpPr>
              <p:cNvPr id="12" name="Rectangle 11"/>
              <p:cNvSpPr/>
              <p:nvPr/>
            </p:nvSpPr>
            <p:spPr>
              <a:xfrm>
                <a:off x="11237431" y="3086614"/>
                <a:ext cx="532684" cy="355034"/>
              </a:xfrm>
              <a:prstGeom prst="rect">
                <a:avLst/>
              </a:prstGeom>
            </p:spPr>
            <p:txBody>
              <a:bodyPr wrap="none">
                <a:spAutoFit/>
              </a:bodyPr>
              <a:lstStyle/>
              <a:p>
                <a:r>
                  <a:rPr lang="en-US" sz="1600" dirty="0" smtClean="0">
                    <a:solidFill>
                      <a:schemeClr val="tx1">
                        <a:lumMod val="50000"/>
                        <a:lumOff val="50000"/>
                      </a:schemeClr>
                    </a:solidFill>
                  </a:rPr>
                  <a:t>20</a:t>
                </a:r>
                <a:r>
                  <a:rPr lang="en-US" sz="1600" dirty="0">
                    <a:solidFill>
                      <a:schemeClr val="tx1">
                        <a:lumMod val="50000"/>
                        <a:lumOff val="50000"/>
                      </a:schemeClr>
                    </a:solidFill>
                    <a:cs typeface="Times New Roman" panose="02020603050405020304" pitchFamily="18" charset="0"/>
                  </a:rPr>
                  <a:t>°</a:t>
                </a:r>
                <a:endParaRPr lang="en-US" sz="1600" dirty="0">
                  <a:solidFill>
                    <a:schemeClr val="tx1">
                      <a:lumMod val="50000"/>
                      <a:lumOff val="50000"/>
                    </a:schemeClr>
                  </a:solidFill>
                </a:endParaRPr>
              </a:p>
            </p:txBody>
          </p:sp>
          <p:pic>
            <p:nvPicPr>
              <p:cNvPr id="15" name="Picture 14"/>
              <p:cNvPicPr>
                <a:picLocks noChangeAspect="1"/>
              </p:cNvPicPr>
              <p:nvPr/>
            </p:nvPicPr>
            <p:blipFill rotWithShape="1">
              <a:blip r:embed="rId4"/>
              <a:srcRect l="2963" t="21477" r="3295" b="35738"/>
              <a:stretch/>
            </p:blipFill>
            <p:spPr>
              <a:xfrm rot="5400000" flipV="1">
                <a:off x="9920606" y="5416787"/>
                <a:ext cx="2683367" cy="85508"/>
              </a:xfrm>
              <a:prstGeom prst="rect">
                <a:avLst/>
              </a:prstGeom>
            </p:spPr>
          </p:pic>
          <p:sp>
            <p:nvSpPr>
              <p:cNvPr id="16" name="Rectangle 15"/>
              <p:cNvSpPr/>
              <p:nvPr/>
            </p:nvSpPr>
            <p:spPr>
              <a:xfrm>
                <a:off x="11235837" y="6352056"/>
                <a:ext cx="444536" cy="355034"/>
              </a:xfrm>
              <a:prstGeom prst="rect">
                <a:avLst/>
              </a:prstGeom>
            </p:spPr>
            <p:txBody>
              <a:bodyPr wrap="none">
                <a:spAutoFit/>
              </a:bodyPr>
              <a:lstStyle/>
              <a:p>
                <a:r>
                  <a:rPr lang="en-US" sz="1600" dirty="0" smtClean="0">
                    <a:solidFill>
                      <a:schemeClr val="tx1">
                        <a:lumMod val="50000"/>
                        <a:lumOff val="50000"/>
                      </a:schemeClr>
                    </a:solidFill>
                    <a:latin typeface="Century Gothic" panose="020B0502020202020204" pitchFamily="34" charset="0"/>
                  </a:rPr>
                  <a:t>30</a:t>
                </a:r>
                <a:endParaRPr lang="en-US" sz="1600" dirty="0">
                  <a:solidFill>
                    <a:schemeClr val="tx1">
                      <a:lumMod val="50000"/>
                      <a:lumOff val="50000"/>
                    </a:schemeClr>
                  </a:solidFill>
                  <a:latin typeface="Century Gothic" panose="020B0502020202020204" pitchFamily="34" charset="0"/>
                </a:endParaRPr>
              </a:p>
            </p:txBody>
          </p:sp>
          <p:sp>
            <p:nvSpPr>
              <p:cNvPr id="17" name="Rectangle 16"/>
              <p:cNvSpPr/>
              <p:nvPr/>
            </p:nvSpPr>
            <p:spPr>
              <a:xfrm>
                <a:off x="11205302" y="5057439"/>
                <a:ext cx="444536" cy="355034"/>
              </a:xfrm>
              <a:prstGeom prst="rect">
                <a:avLst/>
              </a:prstGeom>
            </p:spPr>
            <p:txBody>
              <a:bodyPr wrap="none">
                <a:spAutoFit/>
              </a:bodyPr>
              <a:lstStyle/>
              <a:p>
                <a:r>
                  <a:rPr lang="en-US" sz="1600" dirty="0" smtClean="0">
                    <a:solidFill>
                      <a:schemeClr val="tx1">
                        <a:lumMod val="50000"/>
                        <a:lumOff val="50000"/>
                      </a:schemeClr>
                    </a:solidFill>
                    <a:latin typeface="Century Gothic" panose="020B0502020202020204" pitchFamily="34" charset="0"/>
                  </a:rPr>
                  <a:t>15</a:t>
                </a:r>
                <a:endParaRPr lang="en-US" sz="1600" dirty="0">
                  <a:solidFill>
                    <a:schemeClr val="tx1">
                      <a:lumMod val="50000"/>
                      <a:lumOff val="50000"/>
                    </a:schemeClr>
                  </a:solidFill>
                  <a:latin typeface="Century Gothic" panose="020B0502020202020204" pitchFamily="34" charset="0"/>
                </a:endParaRPr>
              </a:p>
            </p:txBody>
          </p:sp>
          <p:sp>
            <p:nvSpPr>
              <p:cNvPr id="18" name="Rectangle 17"/>
              <p:cNvSpPr/>
              <p:nvPr/>
            </p:nvSpPr>
            <p:spPr>
              <a:xfrm>
                <a:off x="11280790" y="4026197"/>
                <a:ext cx="321823" cy="355034"/>
              </a:xfrm>
              <a:prstGeom prst="rect">
                <a:avLst/>
              </a:prstGeom>
            </p:spPr>
            <p:txBody>
              <a:bodyPr wrap="none">
                <a:spAutoFit/>
              </a:bodyPr>
              <a:lstStyle/>
              <a:p>
                <a:r>
                  <a:rPr lang="en-US" sz="1600" dirty="0">
                    <a:solidFill>
                      <a:schemeClr val="tx1">
                        <a:lumMod val="50000"/>
                        <a:lumOff val="50000"/>
                      </a:schemeClr>
                    </a:solidFill>
                    <a:latin typeface="Century Gothic" panose="020B0502020202020204" pitchFamily="34" charset="0"/>
                  </a:rPr>
                  <a:t>0</a:t>
                </a:r>
              </a:p>
            </p:txBody>
          </p:sp>
          <p:pic>
            <p:nvPicPr>
              <p:cNvPr id="20" name="Picture 19"/>
              <p:cNvPicPr>
                <a:picLocks noChangeAspect="1"/>
              </p:cNvPicPr>
              <p:nvPr/>
            </p:nvPicPr>
            <p:blipFill rotWithShape="1">
              <a:blip r:embed="rId5"/>
              <a:srcRect l="11816" t="10338" r="12455" b="10308"/>
              <a:stretch/>
            </p:blipFill>
            <p:spPr>
              <a:xfrm>
                <a:off x="2253217" y="718129"/>
                <a:ext cx="2295183" cy="2842341"/>
              </a:xfrm>
              <a:prstGeom prst="rect">
                <a:avLst/>
              </a:prstGeom>
            </p:spPr>
          </p:pic>
          <p:pic>
            <p:nvPicPr>
              <p:cNvPr id="21" name="Picture 20"/>
              <p:cNvPicPr>
                <a:picLocks noChangeAspect="1"/>
              </p:cNvPicPr>
              <p:nvPr/>
            </p:nvPicPr>
            <p:blipFill rotWithShape="1">
              <a:blip r:embed="rId6"/>
              <a:srcRect l="11786" t="10040" r="12159" b="10335"/>
              <a:stretch/>
            </p:blipFill>
            <p:spPr>
              <a:xfrm>
                <a:off x="5260281" y="715750"/>
                <a:ext cx="2295184" cy="2866648"/>
              </a:xfrm>
              <a:prstGeom prst="rect">
                <a:avLst/>
              </a:prstGeom>
            </p:spPr>
          </p:pic>
          <p:pic>
            <p:nvPicPr>
              <p:cNvPr id="22" name="Picture 21"/>
              <p:cNvPicPr>
                <a:picLocks noChangeAspect="1"/>
              </p:cNvPicPr>
              <p:nvPr/>
            </p:nvPicPr>
            <p:blipFill rotWithShape="1">
              <a:blip r:embed="rId7"/>
              <a:srcRect l="11816" t="10190" r="12459" b="10389"/>
              <a:stretch/>
            </p:blipFill>
            <p:spPr>
              <a:xfrm>
                <a:off x="8285536" y="715750"/>
                <a:ext cx="2280025" cy="2847101"/>
              </a:xfrm>
              <a:prstGeom prst="rect">
                <a:avLst/>
              </a:prstGeom>
            </p:spPr>
          </p:pic>
        </p:gr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2053" t="10397" r="12385" b="10639"/>
            <a:stretch/>
          </p:blipFill>
          <p:spPr>
            <a:xfrm>
              <a:off x="8079292" y="4015432"/>
              <a:ext cx="2061335" cy="2735711"/>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11959" t="10222" r="12480" b="10519"/>
            <a:stretch/>
          </p:blipFill>
          <p:spPr>
            <a:xfrm>
              <a:off x="5255250" y="4015432"/>
              <a:ext cx="2128705" cy="2735711"/>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1785" t="10222" r="12306" b="10519"/>
            <a:stretch/>
          </p:blipFill>
          <p:spPr>
            <a:xfrm>
              <a:off x="2431209" y="4015432"/>
              <a:ext cx="2128705" cy="2735711"/>
            </a:xfrm>
            <a:prstGeom prst="rect">
              <a:avLst/>
            </a:prstGeom>
          </p:spPr>
        </p:pic>
      </p:grpSp>
    </p:spTree>
    <p:extLst>
      <p:ext uri="{BB962C8B-B14F-4D97-AF65-F5344CB8AC3E}">
        <p14:creationId xmlns:p14="http://schemas.microsoft.com/office/powerpoint/2010/main" val="2462636974"/>
      </p:ext>
    </p:extLst>
  </p:cSld>
  <p:clrMapOvr>
    <a:masterClrMapping/>
  </p:clrMapOvr>
  <mc:AlternateContent xmlns:mc="http://schemas.openxmlformats.org/markup-compatibility/2006" xmlns:p14="http://schemas.microsoft.com/office/powerpoint/2010/main">
    <mc:Choice Requires="p14">
      <p:transition spd="slow" p14:dur="1300">
        <p:cover/>
      </p:transition>
    </mc:Choice>
    <mc:Fallback xmlns="">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8525" y="804544"/>
            <a:ext cx="10233148" cy="479425"/>
          </a:xfrm>
        </p:spPr>
        <p:txBody>
          <a:bodyPr>
            <a:noAutofit/>
          </a:bodyPr>
          <a:lstStyle/>
          <a:p>
            <a:pPr algn="ctr"/>
            <a:r>
              <a:rPr lang="en-US" sz="4100" dirty="0" smtClean="0">
                <a:solidFill>
                  <a:schemeClr val="bg2">
                    <a:lumMod val="50000"/>
                  </a:schemeClr>
                </a:solidFill>
              </a:rPr>
              <a:t>Monthly Anomalies of Beach Locations </a:t>
            </a:r>
            <a:endParaRPr lang="en-US" sz="4100" dirty="0">
              <a:solidFill>
                <a:schemeClr val="bg2">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44" y="1808479"/>
            <a:ext cx="5502650" cy="43891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828" y="1808479"/>
            <a:ext cx="5475924" cy="4389120"/>
          </a:xfrm>
          <a:prstGeom prst="rect">
            <a:avLst/>
          </a:prstGeom>
        </p:spPr>
      </p:pic>
    </p:spTree>
    <p:extLst>
      <p:ext uri="{BB962C8B-B14F-4D97-AF65-F5344CB8AC3E}">
        <p14:creationId xmlns:p14="http://schemas.microsoft.com/office/powerpoint/2010/main" val="3175796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459104"/>
            <a:ext cx="10233148" cy="479425"/>
          </a:xfrm>
        </p:spPr>
        <p:txBody>
          <a:bodyPr>
            <a:noAutofit/>
          </a:bodyPr>
          <a:lstStyle/>
          <a:p>
            <a:pPr algn="ctr"/>
            <a:r>
              <a:rPr lang="en-US" sz="4100" dirty="0" smtClean="0">
                <a:solidFill>
                  <a:schemeClr val="bg2">
                    <a:lumMod val="50000"/>
                  </a:schemeClr>
                </a:solidFill>
              </a:rPr>
              <a:t>SST, </a:t>
            </a:r>
            <a:r>
              <a:rPr lang="en-US" sz="4100" dirty="0" err="1" smtClean="0">
                <a:solidFill>
                  <a:schemeClr val="bg2">
                    <a:lumMod val="50000"/>
                  </a:schemeClr>
                </a:solidFill>
              </a:rPr>
              <a:t>Chl</a:t>
            </a:r>
            <a:r>
              <a:rPr lang="en-US" sz="4100" dirty="0" smtClean="0">
                <a:solidFill>
                  <a:schemeClr val="bg2">
                    <a:lumMod val="50000"/>
                  </a:schemeClr>
                </a:solidFill>
              </a:rPr>
              <a:t>-a and Grunion Run Data Results</a:t>
            </a:r>
            <a:endParaRPr lang="en-US" sz="4100" dirty="0">
              <a:solidFill>
                <a:schemeClr val="bg2">
                  <a:lumMod val="50000"/>
                </a:schemeClr>
              </a:solidFill>
            </a:endParaRPr>
          </a:p>
        </p:txBody>
      </p:sp>
      <p:pic>
        <p:nvPicPr>
          <p:cNvPr id="3" name="Picture 2"/>
          <p:cNvPicPr>
            <a:picLocks noChangeAspect="1"/>
          </p:cNvPicPr>
          <p:nvPr/>
        </p:nvPicPr>
        <p:blipFill>
          <a:blip r:embed="rId3"/>
          <a:stretch>
            <a:fillRect/>
          </a:stretch>
        </p:blipFill>
        <p:spPr>
          <a:xfrm>
            <a:off x="237644" y="1432559"/>
            <a:ext cx="5808472" cy="2377440"/>
          </a:xfrm>
          <a:prstGeom prst="rect">
            <a:avLst/>
          </a:prstGeom>
        </p:spPr>
      </p:pic>
      <p:pic>
        <p:nvPicPr>
          <p:cNvPr id="4" name="Picture 3"/>
          <p:cNvPicPr>
            <a:picLocks noChangeAspect="1"/>
          </p:cNvPicPr>
          <p:nvPr/>
        </p:nvPicPr>
        <p:blipFill>
          <a:blip r:embed="rId4"/>
          <a:stretch>
            <a:fillRect/>
          </a:stretch>
        </p:blipFill>
        <p:spPr>
          <a:xfrm>
            <a:off x="237644" y="3973555"/>
            <a:ext cx="5808472" cy="2377440"/>
          </a:xfrm>
          <a:prstGeom prst="rect">
            <a:avLst/>
          </a:prstGeom>
        </p:spPr>
      </p:pic>
      <p:pic>
        <p:nvPicPr>
          <p:cNvPr id="6" name="Picture 5"/>
          <p:cNvPicPr>
            <a:picLocks noChangeAspect="1"/>
          </p:cNvPicPr>
          <p:nvPr/>
        </p:nvPicPr>
        <p:blipFill>
          <a:blip r:embed="rId5"/>
          <a:stretch>
            <a:fillRect/>
          </a:stretch>
        </p:blipFill>
        <p:spPr>
          <a:xfrm>
            <a:off x="6158238" y="1432558"/>
            <a:ext cx="5808472" cy="2377440"/>
          </a:xfrm>
          <a:prstGeom prst="rect">
            <a:avLst/>
          </a:prstGeom>
        </p:spPr>
      </p:pic>
      <p:pic>
        <p:nvPicPr>
          <p:cNvPr id="7" name="Picture 6"/>
          <p:cNvPicPr>
            <a:picLocks noChangeAspect="1"/>
          </p:cNvPicPr>
          <p:nvPr/>
        </p:nvPicPr>
        <p:blipFill>
          <a:blip r:embed="rId6"/>
          <a:stretch>
            <a:fillRect/>
          </a:stretch>
        </p:blipFill>
        <p:spPr>
          <a:xfrm>
            <a:off x="6158238" y="3973554"/>
            <a:ext cx="5808472" cy="2377440"/>
          </a:xfrm>
          <a:prstGeom prst="rect">
            <a:avLst/>
          </a:prstGeom>
        </p:spPr>
      </p:pic>
    </p:spTree>
    <p:extLst>
      <p:ext uri="{BB962C8B-B14F-4D97-AF65-F5344CB8AC3E}">
        <p14:creationId xmlns:p14="http://schemas.microsoft.com/office/powerpoint/2010/main" val="20593424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51492" y="741989"/>
            <a:ext cx="7562625" cy="1065007"/>
          </a:xfrm>
        </p:spPr>
        <p:txBody>
          <a:bodyPr/>
          <a:lstStyle/>
          <a:p>
            <a:r>
              <a:rPr lang="en-US" dirty="0" smtClean="0"/>
              <a:t>Conclusions</a:t>
            </a:r>
            <a:endParaRPr lang="en-US" dirty="0"/>
          </a:p>
        </p:txBody>
      </p:sp>
      <p:sp>
        <p:nvSpPr>
          <p:cNvPr id="6" name="Text Placeholder 5"/>
          <p:cNvSpPr txBox="1">
            <a:spLocks/>
          </p:cNvSpPr>
          <p:nvPr/>
        </p:nvSpPr>
        <p:spPr>
          <a:xfrm>
            <a:off x="3495892" y="1806996"/>
            <a:ext cx="5495708" cy="4227375"/>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Bef>
                <a:spcPts val="1200"/>
              </a:spcBef>
              <a:spcAft>
                <a:spcPts val="1200"/>
              </a:spcAft>
              <a:buClr>
                <a:srgbClr val="3289B4"/>
              </a:buClr>
              <a:buFont typeface="Webdings" panose="05030102010509060703" pitchFamily="18" charset="2"/>
              <a:buChar char="4"/>
            </a:pPr>
            <a:r>
              <a:rPr lang="en-US" sz="2400" dirty="0" smtClean="0">
                <a:solidFill>
                  <a:schemeClr val="bg2">
                    <a:lumMod val="50000"/>
                  </a:schemeClr>
                </a:solidFill>
              </a:rPr>
              <a:t>SST means have increased</a:t>
            </a:r>
          </a:p>
          <a:p>
            <a:pPr marL="342900" indent="-342900">
              <a:spcBef>
                <a:spcPts val="1200"/>
              </a:spcBef>
              <a:spcAft>
                <a:spcPts val="1200"/>
              </a:spcAft>
              <a:buClr>
                <a:srgbClr val="3289B4"/>
              </a:buClr>
              <a:buFont typeface="Webdings" panose="05030102010509060703" pitchFamily="18" charset="2"/>
              <a:buChar char="4"/>
            </a:pPr>
            <a:r>
              <a:rPr lang="en-US" sz="2400" dirty="0" err="1" smtClean="0">
                <a:solidFill>
                  <a:schemeClr val="bg2">
                    <a:lumMod val="50000"/>
                  </a:schemeClr>
                </a:solidFill>
              </a:rPr>
              <a:t>Chl</a:t>
            </a:r>
            <a:r>
              <a:rPr lang="en-US" sz="2400" dirty="0" smtClean="0">
                <a:solidFill>
                  <a:schemeClr val="bg2">
                    <a:lumMod val="50000"/>
                  </a:schemeClr>
                </a:solidFill>
              </a:rPr>
              <a:t>-a concentrations have decreased</a:t>
            </a:r>
          </a:p>
          <a:p>
            <a:pPr marL="342900" indent="-342900">
              <a:spcBef>
                <a:spcPts val="1200"/>
              </a:spcBef>
              <a:spcAft>
                <a:spcPts val="1200"/>
              </a:spcAft>
              <a:buClr>
                <a:srgbClr val="3289B4"/>
              </a:buClr>
              <a:buFont typeface="Webdings" panose="05030102010509060703" pitchFamily="18" charset="2"/>
              <a:buChar char="4"/>
            </a:pPr>
            <a:r>
              <a:rPr lang="en-US" sz="2400" dirty="0" smtClean="0">
                <a:solidFill>
                  <a:schemeClr val="bg2">
                    <a:lumMod val="50000"/>
                  </a:schemeClr>
                </a:solidFill>
              </a:rPr>
              <a:t>Grunion population numbers tend to follow </a:t>
            </a:r>
            <a:r>
              <a:rPr lang="en-US" sz="2400" dirty="0" err="1" smtClean="0">
                <a:solidFill>
                  <a:schemeClr val="bg2">
                    <a:lumMod val="50000"/>
                  </a:schemeClr>
                </a:solidFill>
              </a:rPr>
              <a:t>Chl</a:t>
            </a:r>
            <a:r>
              <a:rPr lang="en-US" sz="2400" dirty="0" smtClean="0">
                <a:solidFill>
                  <a:schemeClr val="bg2">
                    <a:lumMod val="50000"/>
                  </a:schemeClr>
                </a:solidFill>
              </a:rPr>
              <a:t>-a concentrations</a:t>
            </a:r>
          </a:p>
          <a:p>
            <a:pPr marL="342900" indent="-342900">
              <a:spcBef>
                <a:spcPts val="1200"/>
              </a:spcBef>
              <a:spcAft>
                <a:spcPts val="1200"/>
              </a:spcAft>
              <a:buClr>
                <a:srgbClr val="3289B4"/>
              </a:buClr>
              <a:buFont typeface="Webdings" panose="05030102010509060703" pitchFamily="18" charset="2"/>
              <a:buChar char="4"/>
            </a:pPr>
            <a:r>
              <a:rPr lang="en-US" sz="2400" dirty="0" smtClean="0">
                <a:solidFill>
                  <a:schemeClr val="bg2">
                    <a:lumMod val="50000"/>
                  </a:schemeClr>
                </a:solidFill>
              </a:rPr>
              <a:t>Time series will be utilized by partner to hypothesize trends</a:t>
            </a:r>
          </a:p>
        </p:txBody>
      </p:sp>
    </p:spTree>
    <p:extLst>
      <p:ext uri="{BB962C8B-B14F-4D97-AF65-F5344CB8AC3E}">
        <p14:creationId xmlns:p14="http://schemas.microsoft.com/office/powerpoint/2010/main" val="285367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1154528" y="436880"/>
            <a:ext cx="4638810" cy="1255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kern="1200">
                <a:solidFill>
                  <a:srgbClr val="3289B4"/>
                </a:solidFill>
                <a:latin typeface="Century Gothic" panose="020B0502020202020204" pitchFamily="34" charset="0"/>
                <a:ea typeface="+mj-ea"/>
                <a:cs typeface="+mj-cs"/>
              </a:defRPr>
            </a:lvl1pPr>
          </a:lstStyle>
          <a:p>
            <a:pPr algn="ctr"/>
            <a:r>
              <a:rPr lang="en-US" sz="4000" dirty="0" smtClean="0"/>
              <a:t>Errors and </a:t>
            </a:r>
            <a:br>
              <a:rPr lang="en-US" sz="4000" dirty="0" smtClean="0"/>
            </a:br>
            <a:r>
              <a:rPr lang="en-US" sz="4000" dirty="0" smtClean="0"/>
              <a:t>Uncertainties</a:t>
            </a:r>
            <a:endParaRPr lang="en-US" sz="4000" dirty="0"/>
          </a:p>
        </p:txBody>
      </p:sp>
      <p:sp>
        <p:nvSpPr>
          <p:cNvPr id="5" name="Text Placeholder 5"/>
          <p:cNvSpPr txBox="1">
            <a:spLocks/>
          </p:cNvSpPr>
          <p:nvPr/>
        </p:nvSpPr>
        <p:spPr>
          <a:xfrm>
            <a:off x="1310640" y="1967615"/>
            <a:ext cx="9895457" cy="2531626"/>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Time </a:t>
            </a:r>
            <a:r>
              <a:rPr lang="en-US" dirty="0">
                <a:solidFill>
                  <a:schemeClr val="bg2">
                    <a:lumMod val="50000"/>
                  </a:schemeClr>
                </a:solidFill>
              </a:rPr>
              <a:t>series is relatively </a:t>
            </a:r>
            <a:r>
              <a:rPr lang="en-US" dirty="0" smtClean="0">
                <a:solidFill>
                  <a:schemeClr val="bg2">
                    <a:lumMod val="50000"/>
                  </a:schemeClr>
                </a:solidFill>
              </a:rPr>
              <a:t>short; </a:t>
            </a:r>
            <a:r>
              <a:rPr lang="en-US" dirty="0">
                <a:solidFill>
                  <a:schemeClr val="bg2">
                    <a:lumMod val="50000"/>
                  </a:schemeClr>
                </a:solidFill>
              </a:rPr>
              <a:t>patterns occurring on broader timescales can be hard to determine</a:t>
            </a:r>
          </a:p>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Grunion trends are not particularly distinct in comparison to SST/</a:t>
            </a:r>
            <a:r>
              <a:rPr lang="en-US" dirty="0" err="1" smtClean="0">
                <a:solidFill>
                  <a:schemeClr val="bg2">
                    <a:lumMod val="50000"/>
                  </a:schemeClr>
                </a:solidFill>
              </a:rPr>
              <a:t>Chl</a:t>
            </a:r>
            <a:r>
              <a:rPr lang="en-US" dirty="0" smtClean="0">
                <a:solidFill>
                  <a:schemeClr val="bg2">
                    <a:lumMod val="50000"/>
                  </a:schemeClr>
                </a:solidFill>
              </a:rPr>
              <a:t>-a</a:t>
            </a:r>
          </a:p>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Not </a:t>
            </a:r>
            <a:r>
              <a:rPr lang="en-US" dirty="0">
                <a:solidFill>
                  <a:schemeClr val="bg2">
                    <a:lumMod val="50000"/>
                  </a:schemeClr>
                </a:solidFill>
              </a:rPr>
              <a:t>all grunion data </a:t>
            </a:r>
            <a:r>
              <a:rPr lang="en-US" dirty="0" smtClean="0">
                <a:solidFill>
                  <a:schemeClr val="bg2">
                    <a:lumMod val="50000"/>
                  </a:schemeClr>
                </a:solidFill>
              </a:rPr>
              <a:t>have </a:t>
            </a:r>
            <a:r>
              <a:rPr lang="en-US" dirty="0">
                <a:solidFill>
                  <a:schemeClr val="bg2">
                    <a:lumMod val="50000"/>
                  </a:schemeClr>
                </a:solidFill>
              </a:rPr>
              <a:t>been compared to our </a:t>
            </a:r>
            <a:r>
              <a:rPr lang="en-US" dirty="0" smtClean="0">
                <a:solidFill>
                  <a:schemeClr val="bg2">
                    <a:lumMod val="50000"/>
                  </a:schemeClr>
                </a:solidFill>
              </a:rPr>
              <a:t>plots</a:t>
            </a:r>
          </a:p>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Gaps in the data </a:t>
            </a:r>
            <a:endParaRPr lang="en-US" dirty="0">
              <a:solidFill>
                <a:schemeClr val="bg2">
                  <a:lumMod val="50000"/>
                </a:schemeClr>
              </a:solidFill>
            </a:endParaRPr>
          </a:p>
        </p:txBody>
      </p:sp>
      <p:pic>
        <p:nvPicPr>
          <p:cNvPr id="2" name="Picture 1"/>
          <p:cNvPicPr>
            <a:picLocks noChangeAspect="1"/>
          </p:cNvPicPr>
          <p:nvPr/>
        </p:nvPicPr>
        <p:blipFill>
          <a:blip r:embed="rId3"/>
          <a:stretch>
            <a:fillRect/>
          </a:stretch>
        </p:blipFill>
        <p:spPr>
          <a:xfrm>
            <a:off x="4360820" y="5045201"/>
            <a:ext cx="4071093" cy="939483"/>
          </a:xfrm>
          <a:prstGeom prst="rect">
            <a:avLst/>
          </a:prstGeom>
        </p:spPr>
      </p:pic>
      <p:sp>
        <p:nvSpPr>
          <p:cNvPr id="3" name="TextBox 2"/>
          <p:cNvSpPr txBox="1"/>
          <p:nvPr/>
        </p:nvSpPr>
        <p:spPr>
          <a:xfrm>
            <a:off x="7742850" y="4179777"/>
            <a:ext cx="1195247" cy="1107996"/>
          </a:xfrm>
          <a:prstGeom prst="rect">
            <a:avLst/>
          </a:prstGeom>
          <a:noFill/>
        </p:spPr>
        <p:txBody>
          <a:bodyPr wrap="square" rtlCol="0">
            <a:spAutoFit/>
          </a:bodyPr>
          <a:lstStyle/>
          <a:p>
            <a:r>
              <a:rPr lang="en-US" sz="6600" dirty="0" smtClean="0">
                <a:solidFill>
                  <a:schemeClr val="bg2">
                    <a:lumMod val="50000"/>
                  </a:schemeClr>
                </a:solidFill>
                <a:latin typeface="Segoe Script" panose="030B0504020000000003" pitchFamily="66" charset="0"/>
              </a:rPr>
              <a:t>?</a:t>
            </a:r>
            <a:endParaRPr lang="en-US" sz="6600" dirty="0">
              <a:solidFill>
                <a:schemeClr val="bg2">
                  <a:lumMod val="50000"/>
                </a:schemeClr>
              </a:solidFill>
              <a:latin typeface="Segoe Script" panose="030B0504020000000003" pitchFamily="66" charset="0"/>
            </a:endParaRPr>
          </a:p>
        </p:txBody>
      </p:sp>
    </p:spTree>
    <p:extLst>
      <p:ext uri="{BB962C8B-B14F-4D97-AF65-F5344CB8AC3E}">
        <p14:creationId xmlns:p14="http://schemas.microsoft.com/office/powerpoint/2010/main" val="36886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91378" y="442763"/>
            <a:ext cx="9900621" cy="1751798"/>
          </a:xfrm>
        </p:spPr>
        <p:txBody>
          <a:bodyPr/>
          <a:lstStyle/>
          <a:p>
            <a:r>
              <a:rPr lang="en-US" sz="4400" dirty="0" smtClean="0"/>
              <a:t>Future Work and Recommendations</a:t>
            </a:r>
            <a:endParaRPr lang="en-US" sz="4400" dirty="0"/>
          </a:p>
        </p:txBody>
      </p:sp>
      <p:sp>
        <p:nvSpPr>
          <p:cNvPr id="5" name="Text Placeholder 9"/>
          <p:cNvSpPr txBox="1">
            <a:spLocks/>
          </p:cNvSpPr>
          <p:nvPr/>
        </p:nvSpPr>
        <p:spPr>
          <a:xfrm>
            <a:off x="1289785" y="2377534"/>
            <a:ext cx="8726245" cy="40556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solidFill>
                <a:schemeClr val="bg2">
                  <a:lumMod val="50000"/>
                </a:schemeClr>
              </a:solidFill>
            </a:endParaRPr>
          </a:p>
        </p:txBody>
      </p:sp>
      <p:sp>
        <p:nvSpPr>
          <p:cNvPr id="4" name="Text Placeholder 5"/>
          <p:cNvSpPr txBox="1">
            <a:spLocks/>
          </p:cNvSpPr>
          <p:nvPr/>
        </p:nvSpPr>
        <p:spPr>
          <a:xfrm>
            <a:off x="2081643" y="1689652"/>
            <a:ext cx="7934387" cy="4919869"/>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Conduct </a:t>
            </a:r>
            <a:r>
              <a:rPr lang="en-US" dirty="0">
                <a:solidFill>
                  <a:schemeClr val="bg2">
                    <a:lumMod val="50000"/>
                  </a:schemeClr>
                </a:solidFill>
              </a:rPr>
              <a:t>comparison of </a:t>
            </a:r>
            <a:r>
              <a:rPr lang="en-US" dirty="0" smtClean="0">
                <a:solidFill>
                  <a:schemeClr val="bg2">
                    <a:lumMod val="50000"/>
                  </a:schemeClr>
                </a:solidFill>
              </a:rPr>
              <a:t>harmful </a:t>
            </a:r>
            <a:r>
              <a:rPr lang="en-US" dirty="0">
                <a:solidFill>
                  <a:schemeClr val="bg2">
                    <a:lumMod val="50000"/>
                  </a:schemeClr>
                </a:solidFill>
              </a:rPr>
              <a:t>a</a:t>
            </a:r>
            <a:r>
              <a:rPr lang="en-US" dirty="0" smtClean="0">
                <a:solidFill>
                  <a:schemeClr val="bg2">
                    <a:lumMod val="50000"/>
                  </a:schemeClr>
                </a:solidFill>
              </a:rPr>
              <a:t>lgal </a:t>
            </a:r>
            <a:r>
              <a:rPr lang="en-US" dirty="0">
                <a:solidFill>
                  <a:schemeClr val="bg2">
                    <a:lumMod val="50000"/>
                  </a:schemeClr>
                </a:solidFill>
              </a:rPr>
              <a:t>b</a:t>
            </a:r>
            <a:r>
              <a:rPr lang="en-US" dirty="0" smtClean="0">
                <a:solidFill>
                  <a:schemeClr val="bg2">
                    <a:lumMod val="50000"/>
                  </a:schemeClr>
                </a:solidFill>
              </a:rPr>
              <a:t>looms </a:t>
            </a:r>
            <a:r>
              <a:rPr lang="en-US" dirty="0">
                <a:solidFill>
                  <a:schemeClr val="bg2">
                    <a:lumMod val="50000"/>
                  </a:schemeClr>
                </a:solidFill>
              </a:rPr>
              <a:t>to the movement of grunion </a:t>
            </a:r>
            <a:r>
              <a:rPr lang="en-US" dirty="0" smtClean="0">
                <a:solidFill>
                  <a:schemeClr val="bg2">
                    <a:lumMod val="50000"/>
                  </a:schemeClr>
                </a:solidFill>
              </a:rPr>
              <a:t>populations</a:t>
            </a:r>
          </a:p>
          <a:p>
            <a:pPr marL="800100" lvl="1" indent="-342900">
              <a:spcBef>
                <a:spcPts val="600"/>
              </a:spcBef>
              <a:spcAft>
                <a:spcPts val="1800"/>
              </a:spcAft>
              <a:buClr>
                <a:srgbClr val="3289B4"/>
              </a:buClr>
              <a:buFont typeface="Webdings" panose="05030102010509060703" pitchFamily="18" charset="2"/>
              <a:buChar char="4"/>
            </a:pPr>
            <a:r>
              <a:rPr lang="en-US" sz="1800" dirty="0" smtClean="0">
                <a:solidFill>
                  <a:schemeClr val="bg2">
                    <a:lumMod val="50000"/>
                  </a:schemeClr>
                </a:solidFill>
              </a:rPr>
              <a:t>Domoic Acid and </a:t>
            </a:r>
            <a:r>
              <a:rPr lang="en-US" sz="1800" i="1" dirty="0" smtClean="0">
                <a:solidFill>
                  <a:schemeClr val="bg2">
                    <a:lumMod val="50000"/>
                  </a:schemeClr>
                </a:solidFill>
              </a:rPr>
              <a:t>pseudo-</a:t>
            </a:r>
            <a:r>
              <a:rPr lang="en-US" sz="1800" i="1" dirty="0" err="1" smtClean="0">
                <a:solidFill>
                  <a:schemeClr val="bg2">
                    <a:lumMod val="50000"/>
                  </a:schemeClr>
                </a:solidFill>
              </a:rPr>
              <a:t>nitzschia</a:t>
            </a:r>
            <a:endParaRPr lang="en-US" sz="1800" i="1" dirty="0" smtClean="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Compare </a:t>
            </a:r>
            <a:r>
              <a:rPr lang="en-US" dirty="0">
                <a:solidFill>
                  <a:schemeClr val="bg2">
                    <a:lumMod val="50000"/>
                  </a:schemeClr>
                </a:solidFill>
              </a:rPr>
              <a:t>ocean currents and wind speed and direction to grunion movements along the coast</a:t>
            </a:r>
          </a:p>
          <a:p>
            <a:pPr marL="342900" indent="-342900">
              <a:spcBef>
                <a:spcPts val="1200"/>
              </a:spcBef>
              <a:spcAft>
                <a:spcPts val="1800"/>
              </a:spcAft>
              <a:buClr>
                <a:srgbClr val="3289B4"/>
              </a:buClr>
              <a:buFont typeface="Webdings" panose="05030102010509060703" pitchFamily="18" charset="2"/>
              <a:buChar char="4"/>
            </a:pPr>
            <a:r>
              <a:rPr lang="en-US" dirty="0">
                <a:solidFill>
                  <a:schemeClr val="bg2">
                    <a:lumMod val="50000"/>
                  </a:schemeClr>
                </a:solidFill>
              </a:rPr>
              <a:t>Standardize collection and storage of Grunion Greeters data</a:t>
            </a:r>
          </a:p>
          <a:p>
            <a:pPr marL="342900" indent="-342900">
              <a:spcBef>
                <a:spcPts val="1200"/>
              </a:spcBef>
              <a:spcAft>
                <a:spcPts val="1800"/>
              </a:spcAft>
              <a:buClr>
                <a:srgbClr val="3289B4"/>
              </a:buClr>
              <a:buFont typeface="Webdings" panose="05030102010509060703" pitchFamily="18" charset="2"/>
              <a:buChar char="4"/>
            </a:pPr>
            <a:r>
              <a:rPr lang="en-US" dirty="0">
                <a:solidFill>
                  <a:schemeClr val="bg2">
                    <a:lumMod val="50000"/>
                  </a:schemeClr>
                </a:solidFill>
              </a:rPr>
              <a:t>Collect other </a:t>
            </a:r>
            <a:r>
              <a:rPr lang="en-US" i="1" dirty="0">
                <a:solidFill>
                  <a:schemeClr val="bg2">
                    <a:lumMod val="50000"/>
                  </a:schemeClr>
                </a:solidFill>
              </a:rPr>
              <a:t>in situ </a:t>
            </a:r>
            <a:r>
              <a:rPr lang="en-US" dirty="0">
                <a:solidFill>
                  <a:schemeClr val="bg2">
                    <a:lumMod val="50000"/>
                  </a:schemeClr>
                </a:solidFill>
              </a:rPr>
              <a:t>measurements through Grunion Greeters (air temperature, </a:t>
            </a:r>
            <a:r>
              <a:rPr lang="en-US" dirty="0" err="1">
                <a:solidFill>
                  <a:schemeClr val="bg2">
                    <a:lumMod val="50000"/>
                  </a:schemeClr>
                </a:solidFill>
              </a:rPr>
              <a:t>etc</a:t>
            </a:r>
            <a:r>
              <a:rPr lang="en-US" dirty="0" smtClean="0">
                <a:solidFill>
                  <a:schemeClr val="bg2">
                    <a:lumMod val="50000"/>
                  </a:schemeClr>
                </a:solidFill>
              </a:rPr>
              <a:t>)</a:t>
            </a:r>
            <a:endParaRPr lang="en-US" dirty="0">
              <a:solidFill>
                <a:schemeClr val="bg2">
                  <a:lumMod val="50000"/>
                </a:schemeClr>
              </a:solidFill>
            </a:endParaRPr>
          </a:p>
        </p:txBody>
      </p:sp>
    </p:spTree>
    <p:extLst>
      <p:ext uri="{BB962C8B-B14F-4D97-AF65-F5344CB8AC3E}">
        <p14:creationId xmlns:p14="http://schemas.microsoft.com/office/powerpoint/2010/main" val="292950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a:xfrm>
            <a:off x="1045846" y="1675036"/>
            <a:ext cx="7770249" cy="1576164"/>
          </a:xfrm>
        </p:spPr>
        <p:txBody>
          <a:bodyPr>
            <a:normAutofit fontScale="92500"/>
          </a:bodyPr>
          <a:lstStyle/>
          <a:p>
            <a:r>
              <a:rPr lang="en-US" sz="3300" dirty="0" smtClean="0">
                <a:solidFill>
                  <a:srgbClr val="3289B4"/>
                </a:solidFill>
              </a:rPr>
              <a:t>Advisor</a:t>
            </a:r>
          </a:p>
          <a:p>
            <a:r>
              <a:rPr lang="en-US" sz="2800" dirty="0" smtClean="0">
                <a:solidFill>
                  <a:schemeClr val="bg2">
                    <a:lumMod val="50000"/>
                  </a:schemeClr>
                </a:solidFill>
              </a:rPr>
              <a:t>Benjamin Holt, NASA </a:t>
            </a:r>
            <a:r>
              <a:rPr lang="en-US" sz="2800" dirty="0">
                <a:solidFill>
                  <a:schemeClr val="bg2">
                    <a:lumMod val="50000"/>
                  </a:schemeClr>
                </a:solidFill>
              </a:rPr>
              <a:t>Jet Propulsion Laboratory, </a:t>
            </a:r>
            <a:r>
              <a:rPr lang="en-US" sz="2800" dirty="0" smtClean="0">
                <a:solidFill>
                  <a:schemeClr val="bg2">
                    <a:lumMod val="50000"/>
                  </a:schemeClr>
                </a:solidFill>
              </a:rPr>
              <a:t>California </a:t>
            </a:r>
            <a:r>
              <a:rPr lang="en-US" sz="2800" dirty="0">
                <a:solidFill>
                  <a:schemeClr val="bg2">
                    <a:lumMod val="50000"/>
                  </a:schemeClr>
                </a:solidFill>
              </a:rPr>
              <a:t>Institute of </a:t>
            </a:r>
            <a:r>
              <a:rPr lang="en-US" sz="2800" dirty="0" smtClean="0">
                <a:solidFill>
                  <a:schemeClr val="bg2">
                    <a:lumMod val="50000"/>
                  </a:schemeClr>
                </a:solidFill>
              </a:rPr>
              <a:t>Technology</a:t>
            </a:r>
            <a:endParaRPr lang="en-US" sz="2800" dirty="0">
              <a:solidFill>
                <a:schemeClr val="bg2">
                  <a:lumMod val="50000"/>
                </a:schemeClr>
              </a:solidFill>
            </a:endParaRPr>
          </a:p>
          <a:p>
            <a:endParaRPr lang="en-US" dirty="0"/>
          </a:p>
        </p:txBody>
      </p:sp>
      <p:sp>
        <p:nvSpPr>
          <p:cNvPr id="6" name="Text Placeholder 1"/>
          <p:cNvSpPr txBox="1">
            <a:spLocks/>
          </p:cNvSpPr>
          <p:nvPr/>
        </p:nvSpPr>
        <p:spPr>
          <a:xfrm>
            <a:off x="1000125" y="3435092"/>
            <a:ext cx="7861689" cy="15319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3289B4"/>
                </a:solidFill>
              </a:rPr>
              <a:t>Partner</a:t>
            </a:r>
            <a:endParaRPr lang="en-US" sz="2800" dirty="0" smtClean="0"/>
          </a:p>
          <a:p>
            <a:r>
              <a:rPr lang="en-US" sz="2800" dirty="0" smtClean="0">
                <a:solidFill>
                  <a:schemeClr val="bg2">
                    <a:lumMod val="50000"/>
                  </a:schemeClr>
                </a:solidFill>
              </a:rPr>
              <a:t>Dr. Karen Martin, Grunion Greeters Project</a:t>
            </a:r>
          </a:p>
          <a:p>
            <a:endParaRPr lang="en-US" dirty="0"/>
          </a:p>
        </p:txBody>
      </p:sp>
    </p:spTree>
    <p:extLst>
      <p:ext uri="{BB962C8B-B14F-4D97-AF65-F5344CB8AC3E}">
        <p14:creationId xmlns:p14="http://schemas.microsoft.com/office/powerpoint/2010/main" val="2354421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is a grunion? </a:t>
            </a:r>
            <a:endParaRPr lang="en-US" dirty="0"/>
          </a:p>
        </p:txBody>
      </p:sp>
      <p:sp>
        <p:nvSpPr>
          <p:cNvPr id="6" name="Text Placeholder 4"/>
          <p:cNvSpPr txBox="1">
            <a:spLocks/>
          </p:cNvSpPr>
          <p:nvPr/>
        </p:nvSpPr>
        <p:spPr>
          <a:xfrm>
            <a:off x="-79513" y="6583680"/>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 </a:t>
            </a:r>
            <a:r>
              <a:rPr lang="en-US" noProof="0" dirty="0" smtClean="0">
                <a:solidFill>
                  <a:schemeClr val="bg2">
                    <a:lumMod val="50000"/>
                  </a:schemeClr>
                </a:solidFill>
              </a:rPr>
              <a:t>Team Grunion</a:t>
            </a:r>
            <a:endParaRPr kumimoji="0" lang="en-US" sz="1200" b="0" i="0" u="none" strike="noStrike" kern="1200" cap="none" spc="0" normalizeH="0" baseline="0" noProof="0" dirty="0">
              <a:ln>
                <a:noFill/>
              </a:ln>
              <a:solidFill>
                <a:schemeClr val="bg2">
                  <a:lumMod val="50000"/>
                </a:schemeClr>
              </a:solidFill>
              <a:effectLst/>
              <a:uLnTx/>
              <a:uFillTx/>
            </a:endParaRPr>
          </a:p>
        </p:txBody>
      </p:sp>
      <p:sp>
        <p:nvSpPr>
          <p:cNvPr id="2" name="Rectangle 1"/>
          <p:cNvSpPr/>
          <p:nvPr/>
        </p:nvSpPr>
        <p:spPr>
          <a:xfrm>
            <a:off x="5081016" y="1861589"/>
            <a:ext cx="6120384" cy="3616375"/>
          </a:xfrm>
          <a:prstGeom prst="rect">
            <a:avLst/>
          </a:prstGeom>
        </p:spPr>
        <p:txBody>
          <a:bodyPr wrap="square">
            <a:spAutoFit/>
          </a:bodyPr>
          <a:lstStyle/>
          <a:p>
            <a:pPr marL="342900" indent="-342900">
              <a:spcBef>
                <a:spcPts val="1200"/>
              </a:spcBef>
              <a:spcAft>
                <a:spcPts val="1800"/>
              </a:spcAft>
              <a:buClr>
                <a:srgbClr val="3289B4"/>
              </a:buClr>
              <a:buFont typeface="Webdings" panose="05030102010509060703" pitchFamily="18" charset="2"/>
              <a:buChar char="4"/>
            </a:pPr>
            <a:r>
              <a:rPr lang="en-US" sz="2200" dirty="0" smtClean="0">
                <a:solidFill>
                  <a:schemeClr val="bg2">
                    <a:lumMod val="50000"/>
                  </a:schemeClr>
                </a:solidFill>
              </a:rPr>
              <a:t>Small, silver endemic California fish species</a:t>
            </a:r>
            <a:endParaRPr lang="en-US" sz="2200" dirty="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sz="2200" dirty="0" smtClean="0">
                <a:solidFill>
                  <a:schemeClr val="bg2">
                    <a:lumMod val="50000"/>
                  </a:schemeClr>
                </a:solidFill>
              </a:rPr>
              <a:t>Come onto the beaches to spawn</a:t>
            </a:r>
            <a:endParaRPr lang="en-US" sz="2200" dirty="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sz="2200" dirty="0" smtClean="0">
                <a:solidFill>
                  <a:schemeClr val="bg2">
                    <a:lumMod val="50000"/>
                  </a:schemeClr>
                </a:solidFill>
              </a:rPr>
              <a:t>Spawn during the full and new moon when the tides are the highest</a:t>
            </a:r>
            <a:endParaRPr lang="en-US" sz="2200" dirty="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sz="2200" dirty="0" smtClean="0">
                <a:solidFill>
                  <a:schemeClr val="bg2">
                    <a:lumMod val="50000"/>
                  </a:schemeClr>
                </a:solidFill>
              </a:rPr>
              <a:t>Vulnerable to air and ocean temperature changes</a:t>
            </a:r>
            <a:endParaRPr lang="en-US" sz="2200" dirty="0" smtClean="0">
              <a:latin typeface="Century Gothic" panose="020B0502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5667" y="1916402"/>
            <a:ext cx="4675667" cy="3506751"/>
          </a:xfrm>
          <a:prstGeom prst="rect">
            <a:avLst/>
          </a:prstGeom>
        </p:spPr>
      </p:pic>
    </p:spTree>
    <p:extLst>
      <p:ext uri="{BB962C8B-B14F-4D97-AF65-F5344CB8AC3E}">
        <p14:creationId xmlns:p14="http://schemas.microsoft.com/office/powerpoint/2010/main" val="223012704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40" fill="hold">
                                          <p:stCondLst>
                                            <p:cond delay="0"/>
                                          </p:stCondLst>
                                        </p:cTn>
                                        <p:tgtEl>
                                          <p:spTgt spid="4"/>
                                        </p:tgtEl>
                                        <p:attrNameLst>
                                          <p:attrName>r</p:attrName>
                                        </p:attrNameLst>
                                      </p:cBhvr>
                                    </p:animRot>
                                    <p:animRot by="-240000">
                                      <p:cBhvr>
                                        <p:cTn id="7" dur="280" fill="hold">
                                          <p:stCondLst>
                                            <p:cond delay="280"/>
                                          </p:stCondLst>
                                        </p:cTn>
                                        <p:tgtEl>
                                          <p:spTgt spid="4"/>
                                        </p:tgtEl>
                                        <p:attrNameLst>
                                          <p:attrName>r</p:attrName>
                                        </p:attrNameLst>
                                      </p:cBhvr>
                                    </p:animRot>
                                    <p:animRot by="240000">
                                      <p:cBhvr>
                                        <p:cTn id="8" dur="280" fill="hold">
                                          <p:stCondLst>
                                            <p:cond delay="560"/>
                                          </p:stCondLst>
                                        </p:cTn>
                                        <p:tgtEl>
                                          <p:spTgt spid="4"/>
                                        </p:tgtEl>
                                        <p:attrNameLst>
                                          <p:attrName>r</p:attrName>
                                        </p:attrNameLst>
                                      </p:cBhvr>
                                    </p:animRot>
                                    <p:animRot by="-240000">
                                      <p:cBhvr>
                                        <p:cTn id="9" dur="280" fill="hold">
                                          <p:stCondLst>
                                            <p:cond delay="840"/>
                                          </p:stCondLst>
                                        </p:cTn>
                                        <p:tgtEl>
                                          <p:spTgt spid="4"/>
                                        </p:tgtEl>
                                        <p:attrNameLst>
                                          <p:attrName>r</p:attrName>
                                        </p:attrNameLst>
                                      </p:cBhvr>
                                    </p:animRot>
                                    <p:animRot by="120000">
                                      <p:cBhvr>
                                        <p:cTn id="10" dur="280" fill="hold">
                                          <p:stCondLst>
                                            <p:cond delay="112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9413277" cy="479425"/>
          </a:xfrm>
        </p:spPr>
        <p:txBody>
          <a:bodyPr>
            <a:normAutofit fontScale="90000"/>
          </a:bodyPr>
          <a:lstStyle/>
          <a:p>
            <a:r>
              <a:rPr lang="en-US" dirty="0" smtClean="0"/>
              <a:t>Grunion Run Basics</a:t>
            </a:r>
            <a:endParaRPr lang="en-US" dirty="0"/>
          </a:p>
        </p:txBody>
      </p:sp>
      <p:sp>
        <p:nvSpPr>
          <p:cNvPr id="3" name="Text Placeholder 2"/>
          <p:cNvSpPr>
            <a:spLocks noGrp="1"/>
          </p:cNvSpPr>
          <p:nvPr>
            <p:ph type="body" sz="half" idx="2"/>
          </p:nvPr>
        </p:nvSpPr>
        <p:spPr>
          <a:xfrm>
            <a:off x="642790" y="1494722"/>
            <a:ext cx="4620090" cy="4523931"/>
          </a:xfrm>
        </p:spPr>
        <p:txBody>
          <a:bodyPr>
            <a:normAutofit/>
          </a:bodyPr>
          <a:lstStyle/>
          <a:p>
            <a:pPr marL="342900" indent="-342900">
              <a:spcBef>
                <a:spcPts val="1200"/>
              </a:spcBef>
              <a:spcAft>
                <a:spcPts val="1200"/>
              </a:spcAft>
              <a:buClr>
                <a:srgbClr val="3289B4"/>
              </a:buClr>
              <a:buFont typeface="Webdings" panose="05030102010509060703" pitchFamily="18" charset="2"/>
              <a:buChar char="4"/>
            </a:pPr>
            <a:r>
              <a:rPr lang="en-US" dirty="0" smtClean="0">
                <a:solidFill>
                  <a:schemeClr val="bg2">
                    <a:lumMod val="50000"/>
                  </a:schemeClr>
                </a:solidFill>
              </a:rPr>
              <a:t>Appear during months March - August</a:t>
            </a:r>
          </a:p>
          <a:p>
            <a:pPr marL="342900" indent="-342900">
              <a:spcBef>
                <a:spcPts val="1200"/>
              </a:spcBef>
              <a:spcAft>
                <a:spcPts val="1200"/>
              </a:spcAft>
              <a:buClr>
                <a:srgbClr val="3289B4"/>
              </a:buClr>
              <a:buFont typeface="Webdings" panose="05030102010509060703" pitchFamily="18" charset="2"/>
              <a:buChar char="4"/>
            </a:pPr>
            <a:r>
              <a:rPr lang="en-US" dirty="0" smtClean="0">
                <a:solidFill>
                  <a:schemeClr val="bg2">
                    <a:lumMod val="50000"/>
                  </a:schemeClr>
                </a:solidFill>
              </a:rPr>
              <a:t>Prefer </a:t>
            </a:r>
            <a:r>
              <a:rPr lang="en-US" dirty="0">
                <a:solidFill>
                  <a:schemeClr val="bg2">
                    <a:lumMod val="50000"/>
                  </a:schemeClr>
                </a:solidFill>
              </a:rPr>
              <a:t>sandy and open beaches</a:t>
            </a:r>
          </a:p>
          <a:p>
            <a:pPr marL="342900" indent="-342900">
              <a:spcBef>
                <a:spcPts val="1200"/>
              </a:spcBef>
              <a:spcAft>
                <a:spcPts val="1200"/>
              </a:spcAft>
              <a:buClr>
                <a:srgbClr val="3289B4"/>
              </a:buClr>
              <a:buFont typeface="Webdings" panose="05030102010509060703" pitchFamily="18" charset="2"/>
              <a:buChar char="4"/>
            </a:pPr>
            <a:r>
              <a:rPr lang="en-US" dirty="0" smtClean="0">
                <a:solidFill>
                  <a:schemeClr val="bg2">
                    <a:lumMod val="50000"/>
                  </a:schemeClr>
                </a:solidFill>
              </a:rPr>
              <a:t>Females bury themselves vertically in the sand to lay their eggs</a:t>
            </a:r>
          </a:p>
          <a:p>
            <a:pPr marL="342900" indent="-342900">
              <a:spcBef>
                <a:spcPts val="1200"/>
              </a:spcBef>
              <a:spcAft>
                <a:spcPts val="1200"/>
              </a:spcAft>
              <a:buClr>
                <a:srgbClr val="3289B4"/>
              </a:buClr>
              <a:buFont typeface="Webdings" panose="05030102010509060703" pitchFamily="18" charset="2"/>
              <a:buChar char="4"/>
            </a:pPr>
            <a:r>
              <a:rPr lang="en-US" dirty="0" smtClean="0">
                <a:solidFill>
                  <a:schemeClr val="bg2">
                    <a:lumMod val="50000"/>
                  </a:schemeClr>
                </a:solidFill>
              </a:rPr>
              <a:t>Grunion are fully developed in 2 weeks and are taken out to sea by the high tide</a:t>
            </a:r>
            <a:endParaRPr lang="en-US" dirty="0" smtClean="0"/>
          </a:p>
          <a:p>
            <a:pPr marL="342900" indent="-342900">
              <a:spcBef>
                <a:spcPts val="1200"/>
              </a:spcBef>
              <a:spcAft>
                <a:spcPts val="1200"/>
              </a:spcAft>
              <a:buClr>
                <a:srgbClr val="3289B4"/>
              </a:buClr>
              <a:buFont typeface="Webdings" panose="05030102010509060703" pitchFamily="18" charset="2"/>
              <a:buChar char="4"/>
            </a:pPr>
            <a:r>
              <a:rPr lang="en-US" dirty="0" smtClean="0">
                <a:solidFill>
                  <a:schemeClr val="bg2">
                    <a:lumMod val="50000"/>
                  </a:schemeClr>
                </a:solidFill>
              </a:rPr>
              <a:t>Occur along the California coast and Baja California</a:t>
            </a:r>
            <a:endParaRPr lang="en-US" dirty="0" smtClean="0"/>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0" name="Text Placeholder 4"/>
          <p:cNvSpPr txBox="1">
            <a:spLocks/>
          </p:cNvSpPr>
          <p:nvPr/>
        </p:nvSpPr>
        <p:spPr>
          <a:xfrm>
            <a:off x="8366760" y="6608406"/>
            <a:ext cx="3588504" cy="409104"/>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a:t>
            </a:r>
            <a:r>
              <a:rPr kumimoji="0" lang="en-US" sz="1200" b="0" i="0" u="none" strike="noStrike" kern="1200" cap="none" spc="0" normalizeH="0" noProof="0" dirty="0" smtClean="0">
                <a:ln>
                  <a:noFill/>
                </a:ln>
                <a:solidFill>
                  <a:schemeClr val="bg2">
                    <a:lumMod val="50000"/>
                  </a:schemeClr>
                </a:solidFill>
                <a:effectLst/>
                <a:uLnTx/>
                <a:uFillTx/>
                <a:latin typeface="Century Gothic" panose="020B0502020202020204" pitchFamily="34" charset="0"/>
                <a:ea typeface="+mn-ea"/>
                <a:cs typeface="+mn-cs"/>
              </a:rPr>
              <a:t> Michael </a:t>
            </a:r>
            <a:r>
              <a:rPr kumimoji="0" lang="en-US" sz="1200" b="0" i="0" u="none" strike="noStrike" kern="1200" cap="none" spc="0" normalizeH="0" noProof="0" dirty="0" err="1" smtClean="0">
                <a:ln>
                  <a:noFill/>
                </a:ln>
                <a:solidFill>
                  <a:schemeClr val="bg2">
                    <a:lumMod val="50000"/>
                  </a:schemeClr>
                </a:solidFill>
                <a:effectLst/>
                <a:uLnTx/>
                <a:uFillTx/>
                <a:latin typeface="Century Gothic" panose="020B0502020202020204" pitchFamily="34" charset="0"/>
                <a:ea typeface="+mn-ea"/>
                <a:cs typeface="+mn-cs"/>
              </a:rPr>
              <a:t>Murrie</a:t>
            </a:r>
            <a:r>
              <a:rPr kumimoji="0" lang="en-US" sz="1200" b="0" i="0" u="none" strike="noStrike" kern="1200" cap="none" spc="0" normalizeH="0" noProof="0" dirty="0" smtClean="0">
                <a:ln>
                  <a:noFill/>
                </a:ln>
                <a:solidFill>
                  <a:schemeClr val="bg2">
                    <a:lumMod val="50000"/>
                  </a:schemeClr>
                </a:solidFill>
                <a:effectLst/>
                <a:uLnTx/>
                <a:uFillTx/>
                <a:latin typeface="Century Gothic" panose="020B0502020202020204" pitchFamily="34" charset="0"/>
                <a:ea typeface="+mn-ea"/>
                <a:cs typeface="+mn-cs"/>
              </a:rPr>
              <a:t> &amp; Holly Williams</a:t>
            </a:r>
            <a:endParaRPr kumimoji="0" lang="en-US" sz="12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rotWithShape="1">
          <a:blip r:embed="rId3"/>
          <a:srcRect l="17501" t="-1" r="2163" b="7360"/>
          <a:stretch/>
        </p:blipFill>
        <p:spPr>
          <a:xfrm>
            <a:off x="6676081" y="1082854"/>
            <a:ext cx="4997306" cy="3054365"/>
          </a:xfrm>
          <a:prstGeom prst="rect">
            <a:avLst/>
          </a:prstGeom>
        </p:spPr>
      </p:pic>
      <p:pic>
        <p:nvPicPr>
          <p:cNvPr id="12" name="Picture 11"/>
          <p:cNvPicPr>
            <a:picLocks noChangeAspect="1"/>
          </p:cNvPicPr>
          <p:nvPr/>
        </p:nvPicPr>
        <p:blipFill rotWithShape="1">
          <a:blip r:embed="rId4"/>
          <a:srcRect l="14868" t="5236" r="4871" b="10410"/>
          <a:stretch/>
        </p:blipFill>
        <p:spPr>
          <a:xfrm>
            <a:off x="5652006" y="3811399"/>
            <a:ext cx="3520441" cy="2423160"/>
          </a:xfrm>
          <a:prstGeom prst="rect">
            <a:avLst/>
          </a:prstGeom>
        </p:spPr>
      </p:pic>
    </p:spTree>
    <p:extLst>
      <p:ext uri="{BB962C8B-B14F-4D97-AF65-F5344CB8AC3E}">
        <p14:creationId xmlns:p14="http://schemas.microsoft.com/office/powerpoint/2010/main" val="23763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Study Area and Period</a:t>
            </a:r>
            <a:endParaRPr lang="en-US" dirty="0"/>
          </a:p>
        </p:txBody>
      </p:sp>
      <p:sp>
        <p:nvSpPr>
          <p:cNvPr id="7" name="Text Placeholder 5"/>
          <p:cNvSpPr>
            <a:spLocks noGrp="1"/>
          </p:cNvSpPr>
          <p:nvPr>
            <p:ph type="body" sz="half" idx="2"/>
          </p:nvPr>
        </p:nvSpPr>
        <p:spPr>
          <a:xfrm>
            <a:off x="6073701" y="1783080"/>
            <a:ext cx="898249" cy="489798"/>
          </a:xfrm>
        </p:spPr>
        <p:txBody>
          <a:bodyPr>
            <a:noAutofit/>
          </a:bodyPr>
          <a:lstStyle/>
          <a:p>
            <a:r>
              <a:rPr lang="en-US" sz="2400" dirty="0" smtClean="0">
                <a:solidFill>
                  <a:schemeClr val="bg2">
                    <a:lumMod val="50000"/>
                  </a:schemeClr>
                </a:solidFill>
              </a:rPr>
              <a:t>2003</a:t>
            </a:r>
            <a:r>
              <a:rPr lang="en-US" sz="1800" dirty="0" smtClean="0">
                <a:solidFill>
                  <a:schemeClr val="bg2">
                    <a:lumMod val="50000"/>
                  </a:schemeClr>
                </a:solidFill>
              </a:rPr>
              <a:t>	</a:t>
            </a:r>
            <a:endParaRPr lang="en-US" sz="1800" dirty="0">
              <a:solidFill>
                <a:schemeClr val="bg2">
                  <a:lumMod val="50000"/>
                </a:schemeClr>
              </a:solidFill>
            </a:endParaRPr>
          </a:p>
        </p:txBody>
      </p:sp>
      <p:sp>
        <p:nvSpPr>
          <p:cNvPr id="8" name="Text Placeholder 5"/>
          <p:cNvSpPr txBox="1">
            <a:spLocks/>
          </p:cNvSpPr>
          <p:nvPr/>
        </p:nvSpPr>
        <p:spPr>
          <a:xfrm>
            <a:off x="8628561" y="3566160"/>
            <a:ext cx="2237116" cy="5101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smtClean="0">
                <a:solidFill>
                  <a:schemeClr val="bg2">
                    <a:lumMod val="50000"/>
                  </a:schemeClr>
                </a:solidFill>
              </a:rPr>
              <a:t>April-August</a:t>
            </a:r>
            <a:endParaRPr lang="en-US" sz="2400" dirty="0">
              <a:solidFill>
                <a:schemeClr val="bg2">
                  <a:lumMod val="50000"/>
                </a:schemeClr>
              </a:solidFill>
            </a:endParaRPr>
          </a:p>
        </p:txBody>
      </p:sp>
      <p:cxnSp>
        <p:nvCxnSpPr>
          <p:cNvPr id="16" name="Straight Connector 15"/>
          <p:cNvCxnSpPr/>
          <p:nvPr/>
        </p:nvCxnSpPr>
        <p:spPr>
          <a:xfrm>
            <a:off x="7257445" y="1783080"/>
            <a:ext cx="0" cy="4169664"/>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7584703" y="1856232"/>
            <a:ext cx="798897" cy="3977640"/>
          </a:xfrm>
          <a:prstGeom prst="rightBrace">
            <a:avLst>
              <a:gd name="adj1" fmla="val 89458"/>
              <a:gd name="adj2" fmla="val 47444"/>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205" y="1393257"/>
            <a:ext cx="3392578" cy="4855945"/>
          </a:xfrm>
          <a:prstGeom prst="rect">
            <a:avLst/>
          </a:prstGeom>
          <a:ln w="12700" cap="sq">
            <a:solidFill>
              <a:srgbClr val="000000"/>
            </a:solidFill>
            <a:miter lim="800000"/>
          </a:ln>
          <a:effectLst/>
        </p:spPr>
      </p:pic>
      <p:sp>
        <p:nvSpPr>
          <p:cNvPr id="10" name="Text Placeholder 5"/>
          <p:cNvSpPr txBox="1">
            <a:spLocks/>
          </p:cNvSpPr>
          <p:nvPr/>
        </p:nvSpPr>
        <p:spPr>
          <a:xfrm>
            <a:off x="6073701" y="5419761"/>
            <a:ext cx="2364598" cy="414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smtClean="0">
                <a:solidFill>
                  <a:schemeClr val="bg2">
                    <a:lumMod val="50000"/>
                  </a:schemeClr>
                </a:solidFill>
              </a:rPr>
              <a:t>2016	</a:t>
            </a:r>
            <a:endParaRPr lang="en-US" sz="2400" dirty="0">
              <a:solidFill>
                <a:schemeClr val="bg2">
                  <a:lumMod val="50000"/>
                </a:schemeClr>
              </a:solidFill>
            </a:endParaRPr>
          </a:p>
        </p:txBody>
      </p:sp>
    </p:spTree>
    <p:custDataLst>
      <p:tags r:id="rId1"/>
    </p:custDataLst>
    <p:extLst>
      <p:ext uri="{BB962C8B-B14F-4D97-AF65-F5344CB8AC3E}">
        <p14:creationId xmlns:p14="http://schemas.microsoft.com/office/powerpoint/2010/main" val="1868657670"/>
      </p:ext>
    </p:extLst>
  </p:cSld>
  <p:clrMapOvr>
    <a:masterClrMapping/>
  </p:clrMapOvr>
  <mc:AlternateContent xmlns:mc="http://schemas.openxmlformats.org/markup-compatibility/2006" xmlns:p14="http://schemas.microsoft.com/office/powerpoint/2010/main">
    <mc:Choice Requires="p14">
      <p:transition spd="slow" p14:dur="1500" advClick="0" advTm="30000">
        <p:split orient="vert"/>
      </p:transition>
    </mc:Choice>
    <mc:Fallback xmlns="">
      <p:transition spd="slow" advClick="0" advTm="3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childTnLst>
                                </p:cTn>
                              </p:par>
                            </p:childTnLst>
                          </p:cTn>
                        </p:par>
                        <p:par>
                          <p:cTn id="8" fill="hold">
                            <p:stCondLst>
                              <p:cond delay="1100"/>
                            </p:stCondLst>
                            <p:childTnLst>
                              <p:par>
                                <p:cTn id="9" presetID="42"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1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7" name="Text Placeholder 4"/>
          <p:cNvSpPr txBox="1">
            <a:spLocks/>
          </p:cNvSpPr>
          <p:nvPr/>
        </p:nvSpPr>
        <p:spPr>
          <a:xfrm>
            <a:off x="8746998" y="6552561"/>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 Team Grunion</a:t>
            </a:r>
            <a:endParaRPr kumimoji="0" lang="en-US" sz="12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a typeface="+mn-ea"/>
              <a:cs typeface="+mn-cs"/>
            </a:endParaRPr>
          </a:p>
        </p:txBody>
      </p:sp>
      <p:sp>
        <p:nvSpPr>
          <p:cNvPr id="8" name="Text Placeholder 5"/>
          <p:cNvSpPr txBox="1">
            <a:spLocks/>
          </p:cNvSpPr>
          <p:nvPr/>
        </p:nvSpPr>
        <p:spPr>
          <a:xfrm>
            <a:off x="811894" y="1476112"/>
            <a:ext cx="5160045" cy="4714375"/>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Determine </a:t>
            </a:r>
            <a:r>
              <a:rPr lang="en-US" dirty="0">
                <a:solidFill>
                  <a:schemeClr val="bg2">
                    <a:lumMod val="50000"/>
                  </a:schemeClr>
                </a:solidFill>
              </a:rPr>
              <a:t>potential grunion </a:t>
            </a:r>
            <a:r>
              <a:rPr lang="en-US" dirty="0" smtClean="0">
                <a:solidFill>
                  <a:schemeClr val="bg2">
                    <a:lumMod val="50000"/>
                  </a:schemeClr>
                </a:solidFill>
              </a:rPr>
              <a:t>beaches </a:t>
            </a:r>
            <a:r>
              <a:rPr lang="en-US" dirty="0">
                <a:solidFill>
                  <a:schemeClr val="bg2">
                    <a:lumMod val="50000"/>
                  </a:schemeClr>
                </a:solidFill>
              </a:rPr>
              <a:t>and factors </a:t>
            </a:r>
            <a:r>
              <a:rPr lang="en-US" dirty="0" smtClean="0">
                <a:solidFill>
                  <a:schemeClr val="bg2">
                    <a:lumMod val="50000"/>
                  </a:schemeClr>
                </a:solidFill>
              </a:rPr>
              <a:t>of presence </a:t>
            </a:r>
            <a:r>
              <a:rPr lang="en-US" dirty="0">
                <a:solidFill>
                  <a:schemeClr val="bg2">
                    <a:lumMod val="50000"/>
                  </a:schemeClr>
                </a:solidFill>
              </a:rPr>
              <a:t>and magnitude</a:t>
            </a:r>
          </a:p>
          <a:p>
            <a:pPr marL="342900" indent="-342900">
              <a:spcBef>
                <a:spcPts val="1200"/>
              </a:spcBef>
              <a:spcAft>
                <a:spcPts val="1800"/>
              </a:spcAft>
              <a:buClr>
                <a:srgbClr val="3289B4"/>
              </a:buClr>
              <a:buFont typeface="Webdings" panose="05030102010509060703" pitchFamily="18" charset="2"/>
              <a:buChar char="4"/>
            </a:pPr>
            <a:r>
              <a:rPr lang="en-US" dirty="0">
                <a:solidFill>
                  <a:schemeClr val="bg2">
                    <a:lumMod val="50000"/>
                  </a:schemeClr>
                </a:solidFill>
              </a:rPr>
              <a:t>Analyze </a:t>
            </a:r>
            <a:r>
              <a:rPr lang="en-US" b="1" dirty="0" smtClean="0">
                <a:solidFill>
                  <a:srgbClr val="3289B4"/>
                </a:solidFill>
              </a:rPr>
              <a:t>Sea Surface Temperature </a:t>
            </a:r>
            <a:r>
              <a:rPr lang="en-US" dirty="0">
                <a:solidFill>
                  <a:schemeClr val="bg2">
                    <a:lumMod val="50000"/>
                  </a:schemeClr>
                </a:solidFill>
              </a:rPr>
              <a:t>and </a:t>
            </a:r>
            <a:r>
              <a:rPr lang="en-US" b="1" dirty="0" smtClean="0">
                <a:solidFill>
                  <a:srgbClr val="3289B4"/>
                </a:solidFill>
              </a:rPr>
              <a:t>Chlorophyll-a</a:t>
            </a:r>
            <a:r>
              <a:rPr lang="en-US" dirty="0" smtClean="0">
                <a:solidFill>
                  <a:schemeClr val="bg2">
                    <a:lumMod val="50000"/>
                  </a:schemeClr>
                </a:solidFill>
              </a:rPr>
              <a:t> </a:t>
            </a:r>
            <a:r>
              <a:rPr lang="en-US" dirty="0">
                <a:solidFill>
                  <a:schemeClr val="bg2">
                    <a:lumMod val="50000"/>
                  </a:schemeClr>
                </a:solidFill>
              </a:rPr>
              <a:t>time series </a:t>
            </a:r>
            <a:r>
              <a:rPr lang="en-US" dirty="0" smtClean="0">
                <a:solidFill>
                  <a:schemeClr val="bg2">
                    <a:lumMod val="50000"/>
                  </a:schemeClr>
                </a:solidFill>
              </a:rPr>
              <a:t>to locate potential </a:t>
            </a:r>
            <a:r>
              <a:rPr lang="en-US" dirty="0">
                <a:solidFill>
                  <a:schemeClr val="bg2">
                    <a:lumMod val="50000"/>
                  </a:schemeClr>
                </a:solidFill>
              </a:rPr>
              <a:t>future grunion spawning sites </a:t>
            </a:r>
            <a:endParaRPr lang="en-US" dirty="0" smtClean="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dirty="0" smtClean="0">
                <a:solidFill>
                  <a:schemeClr val="bg2">
                    <a:lumMod val="50000"/>
                  </a:schemeClr>
                </a:solidFill>
              </a:rPr>
              <a:t>Aid </a:t>
            </a:r>
            <a:r>
              <a:rPr lang="en-US" dirty="0">
                <a:solidFill>
                  <a:schemeClr val="bg2">
                    <a:lumMod val="50000"/>
                  </a:schemeClr>
                </a:solidFill>
              </a:rPr>
              <a:t>future decision-making to manage seasonal spawning locations and to protect the grunion</a:t>
            </a:r>
          </a:p>
          <a:p>
            <a:pPr marL="342900" indent="-342900">
              <a:spcBef>
                <a:spcPts val="200"/>
              </a:spcBef>
              <a:spcAft>
                <a:spcPts val="400"/>
              </a:spcAft>
              <a:buClr>
                <a:srgbClr val="3289B4"/>
              </a:buClr>
              <a:buFont typeface="Webdings" panose="05030102010509060703" pitchFamily="18" charset="2"/>
              <a:buChar char="4"/>
            </a:pPr>
            <a:endParaRPr lang="en-US" dirty="0" smtClean="0">
              <a:solidFill>
                <a:schemeClr val="bg2">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241" y="844549"/>
            <a:ext cx="3765513" cy="5020684"/>
          </a:xfrm>
          <a:prstGeom prst="rect">
            <a:avLst/>
          </a:prstGeom>
        </p:spPr>
      </p:pic>
    </p:spTree>
    <p:extLst>
      <p:ext uri="{BB962C8B-B14F-4D97-AF65-F5344CB8AC3E}">
        <p14:creationId xmlns:p14="http://schemas.microsoft.com/office/powerpoint/2010/main" val="41012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8">
                                            <p:txEl>
                                              <p:pRg st="1" end="1"/>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Community Concerns</a:t>
            </a:r>
            <a:endParaRPr lang="en-US" dirty="0"/>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 </a:t>
            </a:r>
            <a:r>
              <a:rPr lang="en-US" noProof="0" dirty="0" smtClean="0">
                <a:solidFill>
                  <a:schemeClr val="bg2">
                    <a:lumMod val="50000"/>
                  </a:schemeClr>
                </a:solidFill>
              </a:rPr>
              <a:t>Michael </a:t>
            </a:r>
            <a:r>
              <a:rPr lang="en-US" noProof="0" dirty="0" err="1" smtClean="0">
                <a:solidFill>
                  <a:schemeClr val="bg2">
                    <a:lumMod val="50000"/>
                  </a:schemeClr>
                </a:solidFill>
              </a:rPr>
              <a:t>Murrie</a:t>
            </a:r>
            <a:endParaRPr kumimoji="0" lang="en-US" sz="1200" b="0" i="0" u="none" strike="noStrike" kern="1200" cap="none" spc="0" normalizeH="0" baseline="0" noProof="0" dirty="0">
              <a:ln>
                <a:noFill/>
              </a:ln>
              <a:solidFill>
                <a:schemeClr val="bg2">
                  <a:lumMod val="50000"/>
                </a:schemeClr>
              </a:solidFill>
              <a:effectLst/>
              <a:uLnTx/>
              <a:uFillTx/>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04" y="1174893"/>
            <a:ext cx="5423584" cy="4066339"/>
          </a:xfrm>
          <a:prstGeom prst="rect">
            <a:avLst/>
          </a:prstGeom>
        </p:spPr>
      </p:pic>
      <p:sp>
        <p:nvSpPr>
          <p:cNvPr id="2" name="TextBox 1"/>
          <p:cNvSpPr txBox="1"/>
          <p:nvPr/>
        </p:nvSpPr>
        <p:spPr>
          <a:xfrm>
            <a:off x="1925930" y="5326615"/>
            <a:ext cx="2191131" cy="369332"/>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B</a:t>
            </a:r>
            <a:r>
              <a:rPr lang="en-US" dirty="0" smtClean="0">
                <a:solidFill>
                  <a:schemeClr val="bg2">
                    <a:lumMod val="50000"/>
                  </a:schemeClr>
                </a:solidFill>
                <a:latin typeface="Century Gothic" panose="020B0502020202020204" pitchFamily="34" charset="0"/>
              </a:rPr>
              <a:t>each Grooming</a:t>
            </a:r>
            <a:endParaRPr lang="en-US" dirty="0"/>
          </a:p>
        </p:txBody>
      </p:sp>
      <p:sp>
        <p:nvSpPr>
          <p:cNvPr id="4" name="Rectangle 3"/>
          <p:cNvSpPr/>
          <p:nvPr/>
        </p:nvSpPr>
        <p:spPr>
          <a:xfrm>
            <a:off x="6329635" y="1422982"/>
            <a:ext cx="5018069" cy="4016484"/>
          </a:xfrm>
          <a:prstGeom prst="rect">
            <a:avLst/>
          </a:prstGeom>
        </p:spPr>
        <p:txBody>
          <a:bodyPr wrap="square">
            <a:spAutoFit/>
          </a:bodyPr>
          <a:lstStyle/>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Plays important ecological role in the marine food web</a:t>
            </a: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Human activities have decreased population</a:t>
            </a:r>
            <a:endParaRPr lang="en-US" sz="2000" dirty="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Grunion runs foster personal investment in the natural world and help educate the public</a:t>
            </a: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latin typeface="Century Gothic" panose="020B0502020202020204" pitchFamily="34" charset="0"/>
              </a:rPr>
              <a:t>Species has migrated north up to San Francisco</a:t>
            </a:r>
            <a:endParaRPr lang="en-US" sz="2000" dirty="0">
              <a:latin typeface="Century Gothic" panose="020B0502020202020204" pitchFamily="34" charset="0"/>
            </a:endParaRPr>
          </a:p>
        </p:txBody>
      </p:sp>
    </p:spTree>
    <p:extLst>
      <p:ext uri="{BB962C8B-B14F-4D97-AF65-F5344CB8AC3E}">
        <p14:creationId xmlns:p14="http://schemas.microsoft.com/office/powerpoint/2010/main" val="351726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900" decel="100000" fill="hold"/>
                                        <p:tgtEl>
                                          <p:spTgt spid="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744" y="617665"/>
            <a:ext cx="10233148" cy="479425"/>
          </a:xfrm>
        </p:spPr>
        <p:txBody>
          <a:bodyPr>
            <a:normAutofit fontScale="90000"/>
          </a:bodyPr>
          <a:lstStyle/>
          <a:p>
            <a:r>
              <a:rPr lang="en-US" dirty="0" smtClean="0"/>
              <a:t>Partners</a:t>
            </a:r>
            <a:endParaRPr lang="en-US" dirty="0"/>
          </a:p>
        </p:txBody>
      </p:sp>
      <p:sp>
        <p:nvSpPr>
          <p:cNvPr id="6" name="Text Placeholder 5"/>
          <p:cNvSpPr>
            <a:spLocks noGrp="1"/>
          </p:cNvSpPr>
          <p:nvPr>
            <p:ph type="body" sz="half" idx="2"/>
          </p:nvPr>
        </p:nvSpPr>
        <p:spPr>
          <a:xfrm>
            <a:off x="778744" y="1242992"/>
            <a:ext cx="10233148" cy="2194560"/>
          </a:xfrm>
        </p:spPr>
        <p:txBody>
          <a:bodyPr>
            <a:normAutofit/>
          </a:bodyPr>
          <a:lstStyle/>
          <a:p>
            <a:r>
              <a:rPr lang="en-US" sz="2400" dirty="0" smtClean="0">
                <a:solidFill>
                  <a:schemeClr val="bg2">
                    <a:lumMod val="50000"/>
                  </a:schemeClr>
                </a:solidFill>
              </a:rPr>
              <a:t>Grunion Greeters Project – Dr. Karen Martin</a:t>
            </a:r>
            <a:endParaRPr lang="en-US" sz="2400" dirty="0">
              <a:solidFill>
                <a:schemeClr val="bg2">
                  <a:lumMod val="50000"/>
                </a:schemeClr>
              </a:solidFill>
            </a:endParaRP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0" name="Text Placeholder 4"/>
          <p:cNvSpPr txBox="1">
            <a:spLocks/>
          </p:cNvSpPr>
          <p:nvPr/>
        </p:nvSpPr>
        <p:spPr>
          <a:xfrm>
            <a:off x="9128760" y="6630072"/>
            <a:ext cx="3108960" cy="354257"/>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 Karen Martin</a:t>
            </a:r>
            <a:endParaRPr kumimoji="0" lang="en-US" sz="12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a typeface="+mn-ea"/>
              <a:cs typeface="+mn-cs"/>
            </a:endParaRPr>
          </a:p>
        </p:txBody>
      </p:sp>
      <p:sp>
        <p:nvSpPr>
          <p:cNvPr id="3" name="TextBox 2"/>
          <p:cNvSpPr txBox="1"/>
          <p:nvPr/>
        </p:nvSpPr>
        <p:spPr>
          <a:xfrm>
            <a:off x="1353312" y="1944481"/>
            <a:ext cx="4453128" cy="4324261"/>
          </a:xfrm>
          <a:prstGeom prst="rect">
            <a:avLst/>
          </a:prstGeom>
          <a:noFill/>
        </p:spPr>
        <p:txBody>
          <a:bodyPr wrap="square" rtlCol="0">
            <a:spAutoFit/>
          </a:bodyPr>
          <a:lstStyle/>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Created the Grunion Greeters Project to help educate the public</a:t>
            </a: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Organizes grunion runs for the community to collect data along the coast</a:t>
            </a: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Studies the fish migration patterns and biology</a:t>
            </a:r>
            <a:endParaRPr lang="en-US" sz="2000" dirty="0">
              <a:solidFill>
                <a:schemeClr val="bg2">
                  <a:lumMod val="50000"/>
                </a:schemeClr>
              </a:solidFill>
            </a:endParaRPr>
          </a:p>
          <a:p>
            <a:pPr marL="342900" indent="-342900">
              <a:spcBef>
                <a:spcPts val="1200"/>
              </a:spcBef>
              <a:spcAft>
                <a:spcPts val="1800"/>
              </a:spcAft>
              <a:buClr>
                <a:srgbClr val="3289B4"/>
              </a:buClr>
              <a:buFont typeface="Webdings" panose="05030102010509060703" pitchFamily="18" charset="2"/>
              <a:buChar char="4"/>
            </a:pPr>
            <a:r>
              <a:rPr lang="en-US" sz="2000" dirty="0" smtClean="0">
                <a:solidFill>
                  <a:schemeClr val="bg2">
                    <a:lumMod val="50000"/>
                  </a:schemeClr>
                </a:solidFill>
              </a:rPr>
              <a:t>Promotes protection of the species </a:t>
            </a:r>
            <a:endParaRPr lang="en-US" sz="2000" dirty="0"/>
          </a:p>
        </p:txBody>
      </p:sp>
      <p:pic>
        <p:nvPicPr>
          <p:cNvPr id="4" name="Picture 3"/>
          <p:cNvPicPr>
            <a:picLocks noChangeAspect="1"/>
          </p:cNvPicPr>
          <p:nvPr/>
        </p:nvPicPr>
        <p:blipFill rotWithShape="1">
          <a:blip r:embed="rId3"/>
          <a:srcRect l="14207" t="10891" r="8562" b="23175"/>
          <a:stretch/>
        </p:blipFill>
        <p:spPr>
          <a:xfrm>
            <a:off x="6381008" y="2626460"/>
            <a:ext cx="4253464" cy="2714977"/>
          </a:xfrm>
          <a:prstGeom prst="rect">
            <a:avLst/>
          </a:prstGeom>
        </p:spPr>
      </p:pic>
    </p:spTree>
    <p:extLst>
      <p:ext uri="{BB962C8B-B14F-4D97-AF65-F5344CB8AC3E}">
        <p14:creationId xmlns:p14="http://schemas.microsoft.com/office/powerpoint/2010/main" val="1332286740"/>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p:cNvCxnSpPr/>
          <p:nvPr/>
        </p:nvCxnSpPr>
        <p:spPr>
          <a:xfrm flipV="1">
            <a:off x="8166862" y="1297967"/>
            <a:ext cx="1248099" cy="1170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94" idx="6"/>
          </p:cNvCxnSpPr>
          <p:nvPr/>
        </p:nvCxnSpPr>
        <p:spPr>
          <a:xfrm>
            <a:off x="6724660" y="2638413"/>
            <a:ext cx="3854274" cy="2284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65645" y="3825643"/>
            <a:ext cx="3019565" cy="2743200"/>
          </a:xfrm>
          <a:prstGeom prst="rect">
            <a:avLst/>
          </a:prstGeom>
          <a:solidFill>
            <a:schemeClr val="bg1"/>
          </a:solidFill>
          <a:ln w="28575">
            <a:solidFill>
              <a:srgbClr val="328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586989" y="3825643"/>
            <a:ext cx="3019565" cy="2743200"/>
          </a:xfrm>
          <a:prstGeom prst="rect">
            <a:avLst/>
          </a:prstGeom>
          <a:solidFill>
            <a:schemeClr val="bg1"/>
          </a:solidFill>
          <a:ln w="28575">
            <a:solidFill>
              <a:srgbClr val="328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NASA Satellite</a:t>
            </a:r>
            <a:endParaRPr lang="en-US" dirty="0"/>
          </a:p>
        </p:txBody>
      </p:sp>
      <p:sp>
        <p:nvSpPr>
          <p:cNvPr id="12" name="Text Placeholder 5"/>
          <p:cNvSpPr>
            <a:spLocks noGrp="1"/>
          </p:cNvSpPr>
          <p:nvPr>
            <p:ph type="body" sz="quarter" idx="11"/>
          </p:nvPr>
        </p:nvSpPr>
        <p:spPr>
          <a:xfrm>
            <a:off x="7006552" y="3915453"/>
            <a:ext cx="2937749" cy="2665112"/>
          </a:xfrm>
        </p:spPr>
        <p:txBody>
          <a:bodyPr>
            <a:normAutofit fontScale="62500" lnSpcReduction="20000"/>
          </a:bodyPr>
          <a:lstStyle/>
          <a:p>
            <a:pPr algn="ctr"/>
            <a:r>
              <a:rPr lang="en-US" sz="3200" b="1" dirty="0" smtClean="0">
                <a:solidFill>
                  <a:schemeClr val="bg2">
                    <a:lumMod val="50000"/>
                  </a:schemeClr>
                </a:solidFill>
              </a:rPr>
              <a:t>MUR SST</a:t>
            </a:r>
          </a:p>
          <a:p>
            <a:pPr algn="ctr"/>
            <a:r>
              <a:rPr lang="en-US" sz="2200" b="1" dirty="0">
                <a:solidFill>
                  <a:schemeClr val="bg2">
                    <a:lumMod val="50000"/>
                  </a:schemeClr>
                </a:solidFill>
              </a:rPr>
              <a:t>M</a:t>
            </a:r>
            <a:r>
              <a:rPr lang="en-US" sz="2200" dirty="0">
                <a:solidFill>
                  <a:schemeClr val="bg2">
                    <a:lumMod val="50000"/>
                  </a:schemeClr>
                </a:solidFill>
              </a:rPr>
              <a:t>ulti-scale </a:t>
            </a:r>
            <a:r>
              <a:rPr lang="en-US" sz="2200" b="1" dirty="0">
                <a:solidFill>
                  <a:schemeClr val="bg2">
                    <a:lumMod val="50000"/>
                  </a:schemeClr>
                </a:solidFill>
              </a:rPr>
              <a:t>U</a:t>
            </a:r>
            <a:r>
              <a:rPr lang="en-US" sz="2200" dirty="0">
                <a:solidFill>
                  <a:schemeClr val="bg2">
                    <a:lumMod val="50000"/>
                  </a:schemeClr>
                </a:solidFill>
              </a:rPr>
              <a:t>ltra-high </a:t>
            </a:r>
            <a:r>
              <a:rPr lang="en-US" sz="2200" b="1" dirty="0">
                <a:solidFill>
                  <a:schemeClr val="bg2">
                    <a:lumMod val="50000"/>
                  </a:schemeClr>
                </a:solidFill>
              </a:rPr>
              <a:t>R</a:t>
            </a:r>
            <a:r>
              <a:rPr lang="en-US" sz="2200" dirty="0">
                <a:solidFill>
                  <a:schemeClr val="bg2">
                    <a:lumMod val="50000"/>
                  </a:schemeClr>
                </a:solidFill>
              </a:rPr>
              <a:t>esolution </a:t>
            </a:r>
            <a:r>
              <a:rPr lang="en-US" sz="2200" b="1" dirty="0">
                <a:solidFill>
                  <a:schemeClr val="bg2">
                    <a:lumMod val="50000"/>
                  </a:schemeClr>
                </a:solidFill>
              </a:rPr>
              <a:t>S</a:t>
            </a:r>
            <a:r>
              <a:rPr lang="en-US" sz="2200" dirty="0">
                <a:solidFill>
                  <a:schemeClr val="bg2">
                    <a:lumMod val="50000"/>
                  </a:schemeClr>
                </a:solidFill>
              </a:rPr>
              <a:t>ea </a:t>
            </a:r>
            <a:r>
              <a:rPr lang="en-US" sz="2200" b="1" dirty="0">
                <a:solidFill>
                  <a:schemeClr val="bg2">
                    <a:lumMod val="50000"/>
                  </a:schemeClr>
                </a:solidFill>
              </a:rPr>
              <a:t>S</a:t>
            </a:r>
            <a:r>
              <a:rPr lang="en-US" sz="2200" dirty="0">
                <a:solidFill>
                  <a:schemeClr val="bg2">
                    <a:lumMod val="50000"/>
                  </a:schemeClr>
                </a:solidFill>
              </a:rPr>
              <a:t>urface </a:t>
            </a:r>
            <a:r>
              <a:rPr lang="en-US" sz="2200" b="1" dirty="0" smtClean="0">
                <a:solidFill>
                  <a:schemeClr val="bg2">
                    <a:lumMod val="50000"/>
                  </a:schemeClr>
                </a:solidFill>
              </a:rPr>
              <a:t>T</a:t>
            </a:r>
            <a:r>
              <a:rPr lang="en-US" sz="2200" dirty="0" smtClean="0">
                <a:solidFill>
                  <a:schemeClr val="bg2">
                    <a:lumMod val="50000"/>
                  </a:schemeClr>
                </a:solidFill>
              </a:rPr>
              <a:t>emperature</a:t>
            </a:r>
          </a:p>
          <a:p>
            <a:pPr marL="342900" indent="-342900">
              <a:lnSpc>
                <a:spcPct val="120000"/>
              </a:lnSpc>
              <a:buFont typeface="Arial" panose="020B0604020202020204" pitchFamily="34" charset="0"/>
              <a:buChar char="•"/>
            </a:pPr>
            <a:r>
              <a:rPr lang="en-US" sz="3200" dirty="0" smtClean="0">
                <a:solidFill>
                  <a:schemeClr val="bg2">
                    <a:lumMod val="50000"/>
                  </a:schemeClr>
                </a:solidFill>
              </a:rPr>
              <a:t>Combination of SST data</a:t>
            </a:r>
          </a:p>
          <a:p>
            <a:pPr marL="342900" indent="-342900">
              <a:lnSpc>
                <a:spcPct val="100000"/>
              </a:lnSpc>
              <a:buFont typeface="Arial" panose="020B0604020202020204" pitchFamily="34" charset="0"/>
              <a:buChar char="•"/>
            </a:pPr>
            <a:r>
              <a:rPr lang="en-US" sz="3200" dirty="0" smtClean="0">
                <a:solidFill>
                  <a:schemeClr val="bg2">
                    <a:lumMod val="50000"/>
                  </a:schemeClr>
                </a:solidFill>
              </a:rPr>
              <a:t>Level 4</a:t>
            </a:r>
          </a:p>
          <a:p>
            <a:pPr marL="342900" indent="-342900">
              <a:lnSpc>
                <a:spcPct val="100000"/>
              </a:lnSpc>
              <a:buFont typeface="Arial" panose="020B0604020202020204" pitchFamily="34" charset="0"/>
              <a:buChar char="•"/>
            </a:pPr>
            <a:r>
              <a:rPr lang="en-US" sz="3200" dirty="0" smtClean="0">
                <a:solidFill>
                  <a:schemeClr val="bg2">
                    <a:lumMod val="50000"/>
                  </a:schemeClr>
                </a:solidFill>
              </a:rPr>
              <a:t>Daily</a:t>
            </a:r>
          </a:p>
          <a:p>
            <a:pPr marL="342900" indent="-342900">
              <a:lnSpc>
                <a:spcPct val="100000"/>
              </a:lnSpc>
              <a:buFont typeface="Arial" panose="020B0604020202020204" pitchFamily="34" charset="0"/>
              <a:buChar char="•"/>
            </a:pPr>
            <a:r>
              <a:rPr lang="en-US" sz="3200" dirty="0" smtClean="0">
                <a:solidFill>
                  <a:schemeClr val="bg2">
                    <a:lumMod val="50000"/>
                  </a:schemeClr>
                </a:solidFill>
              </a:rPr>
              <a:t>1 km resolution</a:t>
            </a:r>
          </a:p>
          <a:p>
            <a:pPr marL="342900" indent="-342900">
              <a:lnSpc>
                <a:spcPct val="100000"/>
              </a:lnSpc>
              <a:buFont typeface="Arial" panose="020B0604020202020204" pitchFamily="34" charset="0"/>
              <a:buChar char="•"/>
            </a:pPr>
            <a:endParaRPr lang="en-US" dirty="0">
              <a:solidFill>
                <a:schemeClr val="bg2">
                  <a:lumMod val="50000"/>
                </a:schemeClr>
              </a:solidFill>
            </a:endParaRPr>
          </a:p>
        </p:txBody>
      </p:sp>
      <p:sp>
        <p:nvSpPr>
          <p:cNvPr id="14" name="Text Placeholder 5"/>
          <p:cNvSpPr>
            <a:spLocks noGrp="1"/>
          </p:cNvSpPr>
          <p:nvPr>
            <p:ph type="body" sz="quarter" idx="11"/>
          </p:nvPr>
        </p:nvSpPr>
        <p:spPr>
          <a:xfrm>
            <a:off x="1627896" y="3915453"/>
            <a:ext cx="2937749" cy="2470442"/>
          </a:xfrm>
        </p:spPr>
        <p:txBody>
          <a:bodyPr>
            <a:normAutofit fontScale="55000" lnSpcReduction="20000"/>
          </a:bodyPr>
          <a:lstStyle/>
          <a:p>
            <a:pPr algn="ctr">
              <a:spcBef>
                <a:spcPts val="600"/>
              </a:spcBef>
              <a:spcAft>
                <a:spcPts val="600"/>
              </a:spcAft>
            </a:pPr>
            <a:r>
              <a:rPr lang="en-US" sz="3600" b="1" dirty="0" smtClean="0">
                <a:solidFill>
                  <a:schemeClr val="bg2">
                    <a:lumMod val="50000"/>
                  </a:schemeClr>
                </a:solidFill>
              </a:rPr>
              <a:t>Aqua MODIS</a:t>
            </a:r>
          </a:p>
          <a:p>
            <a:pPr algn="ctr">
              <a:spcBef>
                <a:spcPts val="600"/>
              </a:spcBef>
              <a:spcAft>
                <a:spcPts val="600"/>
              </a:spcAft>
            </a:pPr>
            <a:r>
              <a:rPr lang="en-US" sz="2500" b="1" dirty="0" smtClean="0">
                <a:solidFill>
                  <a:schemeClr val="bg2">
                    <a:lumMod val="50000"/>
                  </a:schemeClr>
                </a:solidFill>
              </a:rPr>
              <a:t>MOD</a:t>
            </a:r>
            <a:r>
              <a:rPr lang="en-US" sz="2500" dirty="0" smtClean="0">
                <a:solidFill>
                  <a:schemeClr val="bg2">
                    <a:lumMod val="50000"/>
                  </a:schemeClr>
                </a:solidFill>
              </a:rPr>
              <a:t>derate Resolution </a:t>
            </a:r>
            <a:r>
              <a:rPr lang="en-US" sz="2500" b="1" dirty="0" smtClean="0">
                <a:solidFill>
                  <a:schemeClr val="bg2">
                    <a:lumMod val="50000"/>
                  </a:schemeClr>
                </a:solidFill>
              </a:rPr>
              <a:t>I</a:t>
            </a:r>
            <a:r>
              <a:rPr lang="en-US" sz="2500" dirty="0" smtClean="0">
                <a:solidFill>
                  <a:schemeClr val="bg2">
                    <a:lumMod val="50000"/>
                  </a:schemeClr>
                </a:solidFill>
              </a:rPr>
              <a:t>maging </a:t>
            </a:r>
            <a:r>
              <a:rPr lang="en-US" sz="2500" b="1" dirty="0" err="1" smtClean="0">
                <a:solidFill>
                  <a:schemeClr val="bg2">
                    <a:lumMod val="50000"/>
                  </a:schemeClr>
                </a:solidFill>
              </a:rPr>
              <a:t>S</a:t>
            </a:r>
            <a:r>
              <a:rPr lang="en-US" sz="2500" dirty="0" err="1" smtClean="0">
                <a:solidFill>
                  <a:schemeClr val="bg2">
                    <a:lumMod val="50000"/>
                  </a:schemeClr>
                </a:solidFill>
              </a:rPr>
              <a:t>pectroradiometer</a:t>
            </a:r>
            <a:endParaRPr lang="en-US" sz="2500" dirty="0" smtClean="0">
              <a:solidFill>
                <a:schemeClr val="bg2">
                  <a:lumMod val="50000"/>
                </a:schemeClr>
              </a:solidFill>
            </a:endParaRPr>
          </a:p>
          <a:p>
            <a:pPr algn="ctr">
              <a:spcBef>
                <a:spcPts val="0"/>
              </a:spcBef>
            </a:pPr>
            <a:endParaRPr lang="en-US" b="1" dirty="0" smtClean="0">
              <a:solidFill>
                <a:schemeClr val="bg2">
                  <a:lumMod val="50000"/>
                </a:schemeClr>
              </a:solidFill>
            </a:endParaRPr>
          </a:p>
          <a:p>
            <a:pPr marL="342900" indent="-342900">
              <a:lnSpc>
                <a:spcPct val="100000"/>
              </a:lnSpc>
              <a:spcBef>
                <a:spcPts val="600"/>
              </a:spcBef>
              <a:spcAft>
                <a:spcPts val="600"/>
              </a:spcAft>
              <a:buFont typeface="Arial" panose="020B0604020202020204" pitchFamily="34" charset="0"/>
              <a:buChar char="•"/>
            </a:pPr>
            <a:r>
              <a:rPr lang="en-US" sz="3600" dirty="0" err="1" smtClean="0">
                <a:solidFill>
                  <a:schemeClr val="bg2">
                    <a:lumMod val="50000"/>
                  </a:schemeClr>
                </a:solidFill>
              </a:rPr>
              <a:t>Chl</a:t>
            </a:r>
            <a:r>
              <a:rPr lang="en-US" sz="3600" dirty="0" smtClean="0">
                <a:solidFill>
                  <a:schemeClr val="bg2">
                    <a:lumMod val="50000"/>
                  </a:schemeClr>
                </a:solidFill>
              </a:rPr>
              <a:t>-a</a:t>
            </a:r>
          </a:p>
          <a:p>
            <a:pPr marL="342900" indent="-342900">
              <a:lnSpc>
                <a:spcPct val="100000"/>
              </a:lnSpc>
              <a:spcBef>
                <a:spcPts val="600"/>
              </a:spcBef>
              <a:spcAft>
                <a:spcPts val="600"/>
              </a:spcAft>
              <a:buFont typeface="Arial" panose="020B0604020202020204" pitchFamily="34" charset="0"/>
              <a:buChar char="•"/>
            </a:pPr>
            <a:r>
              <a:rPr lang="en-US" sz="3600" dirty="0" smtClean="0">
                <a:solidFill>
                  <a:schemeClr val="bg2">
                    <a:lumMod val="50000"/>
                  </a:schemeClr>
                </a:solidFill>
              </a:rPr>
              <a:t>Level 3</a:t>
            </a:r>
          </a:p>
          <a:p>
            <a:pPr marL="342900" indent="-342900">
              <a:lnSpc>
                <a:spcPct val="100000"/>
              </a:lnSpc>
              <a:spcBef>
                <a:spcPts val="600"/>
              </a:spcBef>
              <a:spcAft>
                <a:spcPts val="600"/>
              </a:spcAft>
              <a:buFont typeface="Arial" panose="020B0604020202020204" pitchFamily="34" charset="0"/>
              <a:buChar char="•"/>
            </a:pPr>
            <a:r>
              <a:rPr lang="en-US" sz="3600" dirty="0" smtClean="0">
                <a:solidFill>
                  <a:schemeClr val="bg2">
                    <a:lumMod val="50000"/>
                  </a:schemeClr>
                </a:solidFill>
              </a:rPr>
              <a:t>8-day composite</a:t>
            </a:r>
          </a:p>
          <a:p>
            <a:pPr marL="342900" indent="-342900">
              <a:lnSpc>
                <a:spcPct val="100000"/>
              </a:lnSpc>
              <a:spcBef>
                <a:spcPts val="600"/>
              </a:spcBef>
              <a:spcAft>
                <a:spcPts val="600"/>
              </a:spcAft>
              <a:buFont typeface="Arial" panose="020B0604020202020204" pitchFamily="34" charset="0"/>
              <a:buChar char="•"/>
            </a:pPr>
            <a:r>
              <a:rPr lang="en-US" sz="3600" dirty="0" smtClean="0">
                <a:solidFill>
                  <a:schemeClr val="bg2">
                    <a:lumMod val="50000"/>
                  </a:schemeClr>
                </a:solidFill>
              </a:rPr>
              <a:t>1 km resolution</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537" y="1404349"/>
            <a:ext cx="3599158" cy="1885558"/>
          </a:xfrm>
          <a:prstGeom prst="rect">
            <a:avLst/>
          </a:prstGeom>
        </p:spPr>
      </p:pic>
      <p:sp>
        <p:nvSpPr>
          <p:cNvPr id="16" name="Text Placeholder 4"/>
          <p:cNvSpPr txBox="1">
            <a:spLocks/>
          </p:cNvSpPr>
          <p:nvPr/>
        </p:nvSpPr>
        <p:spPr>
          <a:xfrm>
            <a:off x="9769643" y="6583680"/>
            <a:ext cx="2422357"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2">
                    <a:lumMod val="50000"/>
                  </a:schemeClr>
                </a:solidFill>
                <a:effectLst/>
                <a:uLnTx/>
                <a:uFillTx/>
                <a:latin typeface="Century Gothic" panose="020B0502020202020204" pitchFamily="34" charset="0"/>
                <a:ea typeface="+mn-ea"/>
                <a:cs typeface="+mn-cs"/>
              </a:rPr>
              <a:t>Image Credit: </a:t>
            </a:r>
            <a:r>
              <a:rPr kumimoji="0" lang="en-US" sz="1200" b="0" i="0" u="none" strike="noStrike" kern="1200" cap="none" spc="0" normalizeH="0" baseline="0" noProof="0" dirty="0" err="1" smtClean="0">
                <a:ln>
                  <a:noFill/>
                </a:ln>
                <a:solidFill>
                  <a:schemeClr val="bg2">
                    <a:lumMod val="50000"/>
                  </a:schemeClr>
                </a:solidFill>
                <a:effectLst/>
                <a:uLnTx/>
                <a:uFillTx/>
                <a:latin typeface="Century Gothic" panose="020B0502020202020204" pitchFamily="34" charset="0"/>
                <a:ea typeface="+mn-ea"/>
                <a:cs typeface="+mn-cs"/>
              </a:rPr>
              <a:t>DEVELOPedia</a:t>
            </a:r>
            <a:endParaRPr kumimoji="0" lang="en-US" sz="12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a typeface="+mn-ea"/>
              <a:cs typeface="+mn-cs"/>
            </a:endParaRPr>
          </a:p>
        </p:txBody>
      </p:sp>
      <p:grpSp>
        <p:nvGrpSpPr>
          <p:cNvPr id="112" name="Group 111"/>
          <p:cNvGrpSpPr/>
          <p:nvPr/>
        </p:nvGrpSpPr>
        <p:grpSpPr>
          <a:xfrm>
            <a:off x="6603832" y="913269"/>
            <a:ext cx="3975101" cy="2236626"/>
            <a:chOff x="7066653" y="852240"/>
            <a:chExt cx="3459582" cy="2041120"/>
          </a:xfrm>
        </p:grpSpPr>
        <p:cxnSp>
          <p:nvCxnSpPr>
            <p:cNvPr id="104" name="Straight Connector 103"/>
            <p:cNvCxnSpPr/>
            <p:nvPr/>
          </p:nvCxnSpPr>
          <p:spPr>
            <a:xfrm flipH="1" flipV="1">
              <a:off x="9482000" y="1572323"/>
              <a:ext cx="410143" cy="65110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609447" y="1548948"/>
              <a:ext cx="410143" cy="65110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718311" y="852240"/>
              <a:ext cx="873092" cy="8730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725557" y="1130597"/>
              <a:ext cx="807626" cy="294917"/>
            </a:xfrm>
            <a:prstGeom prst="rect">
              <a:avLst/>
            </a:prstGeom>
            <a:noFill/>
          </p:spPr>
          <p:txBody>
            <a:bodyPr wrap="square" rtlCol="0">
              <a:spAutoFit/>
            </a:bodyPr>
            <a:lstStyle/>
            <a:p>
              <a:pPr algn="ctr"/>
              <a:r>
                <a:rPr lang="en-US" sz="1500" b="1" dirty="0" smtClean="0">
                  <a:solidFill>
                    <a:srgbClr val="3289B4"/>
                  </a:solidFill>
                </a:rPr>
                <a:t>AMSR-E</a:t>
              </a:r>
              <a:endParaRPr lang="en-US" sz="1500" b="1" dirty="0">
                <a:solidFill>
                  <a:srgbClr val="3289B4"/>
                </a:solidFill>
              </a:endParaRPr>
            </a:p>
          </p:txBody>
        </p:sp>
        <p:sp>
          <p:nvSpPr>
            <p:cNvPr id="91" name="Oval 90"/>
            <p:cNvSpPr/>
            <p:nvPr/>
          </p:nvSpPr>
          <p:spPr>
            <a:xfrm>
              <a:off x="7066653" y="2010886"/>
              <a:ext cx="873092" cy="8730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393681" y="2020268"/>
              <a:ext cx="873092" cy="8730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9653143" y="2010886"/>
              <a:ext cx="873092" cy="8730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948808" y="852240"/>
              <a:ext cx="873092" cy="8730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710086" y="2204027"/>
              <a:ext cx="759205" cy="505573"/>
            </a:xfrm>
            <a:prstGeom prst="rect">
              <a:avLst/>
            </a:prstGeom>
            <a:noFill/>
          </p:spPr>
          <p:txBody>
            <a:bodyPr wrap="square" rtlCol="0">
              <a:spAutoFit/>
            </a:bodyPr>
            <a:lstStyle/>
            <a:p>
              <a:pPr algn="ctr"/>
              <a:r>
                <a:rPr lang="en-US" sz="1500" b="1" dirty="0" smtClean="0">
                  <a:solidFill>
                    <a:srgbClr val="3289B4"/>
                  </a:solidFill>
                </a:rPr>
                <a:t>Buoys/</a:t>
              </a:r>
            </a:p>
            <a:p>
              <a:pPr algn="ctr"/>
              <a:r>
                <a:rPr lang="en-US" sz="1500" b="1" dirty="0" smtClean="0">
                  <a:solidFill>
                    <a:srgbClr val="3289B4"/>
                  </a:solidFill>
                </a:rPr>
                <a:t>Ships</a:t>
              </a:r>
              <a:endParaRPr lang="en-US" sz="1500" b="1" dirty="0">
                <a:solidFill>
                  <a:srgbClr val="3289B4"/>
                </a:solidFill>
              </a:endParaRPr>
            </a:p>
          </p:txBody>
        </p:sp>
        <p:sp>
          <p:nvSpPr>
            <p:cNvPr id="106" name="TextBox 105"/>
            <p:cNvSpPr txBox="1"/>
            <p:nvPr/>
          </p:nvSpPr>
          <p:spPr>
            <a:xfrm>
              <a:off x="8375794" y="2291561"/>
              <a:ext cx="867091" cy="294917"/>
            </a:xfrm>
            <a:prstGeom prst="rect">
              <a:avLst/>
            </a:prstGeom>
            <a:noFill/>
          </p:spPr>
          <p:txBody>
            <a:bodyPr wrap="square" rtlCol="0">
              <a:spAutoFit/>
            </a:bodyPr>
            <a:lstStyle/>
            <a:p>
              <a:pPr algn="ctr"/>
              <a:r>
                <a:rPr lang="en-US" sz="1500" b="1" dirty="0" err="1" smtClean="0">
                  <a:solidFill>
                    <a:srgbClr val="3289B4"/>
                  </a:solidFill>
                </a:rPr>
                <a:t>WindSat</a:t>
              </a:r>
              <a:endParaRPr lang="en-US" sz="1500" b="1" dirty="0">
                <a:solidFill>
                  <a:srgbClr val="3289B4"/>
                </a:solidFill>
              </a:endParaRPr>
            </a:p>
          </p:txBody>
        </p:sp>
        <p:sp>
          <p:nvSpPr>
            <p:cNvPr id="107" name="TextBox 106"/>
            <p:cNvSpPr txBox="1"/>
            <p:nvPr/>
          </p:nvSpPr>
          <p:spPr>
            <a:xfrm>
              <a:off x="7084539" y="2309354"/>
              <a:ext cx="837319" cy="294917"/>
            </a:xfrm>
            <a:prstGeom prst="rect">
              <a:avLst/>
            </a:prstGeom>
            <a:noFill/>
          </p:spPr>
          <p:txBody>
            <a:bodyPr wrap="square" rtlCol="0">
              <a:spAutoFit/>
            </a:bodyPr>
            <a:lstStyle/>
            <a:p>
              <a:pPr algn="ctr"/>
              <a:r>
                <a:rPr lang="en-US" sz="1500" b="1" dirty="0" smtClean="0">
                  <a:solidFill>
                    <a:srgbClr val="3289B4"/>
                  </a:solidFill>
                </a:rPr>
                <a:t>AMSR2</a:t>
              </a:r>
              <a:endParaRPr lang="en-US" sz="1500" b="1" dirty="0">
                <a:solidFill>
                  <a:srgbClr val="3289B4"/>
                </a:solidFill>
              </a:endParaRPr>
            </a:p>
          </p:txBody>
        </p:sp>
        <p:sp>
          <p:nvSpPr>
            <p:cNvPr id="108" name="TextBox 107"/>
            <p:cNvSpPr txBox="1"/>
            <p:nvPr/>
          </p:nvSpPr>
          <p:spPr>
            <a:xfrm>
              <a:off x="8958882" y="1135484"/>
              <a:ext cx="804016" cy="294917"/>
            </a:xfrm>
            <a:prstGeom prst="rect">
              <a:avLst/>
            </a:prstGeom>
            <a:noFill/>
          </p:spPr>
          <p:txBody>
            <a:bodyPr wrap="square" rtlCol="0">
              <a:spAutoFit/>
            </a:bodyPr>
            <a:lstStyle/>
            <a:p>
              <a:pPr algn="ctr"/>
              <a:r>
                <a:rPr lang="en-US" sz="1500" b="1" dirty="0" smtClean="0">
                  <a:solidFill>
                    <a:srgbClr val="3289B4"/>
                  </a:solidFill>
                </a:rPr>
                <a:t>AVHRR</a:t>
              </a:r>
              <a:endParaRPr lang="en-US" sz="1500" b="1" dirty="0">
                <a:solidFill>
                  <a:srgbClr val="3289B4"/>
                </a:solidFill>
              </a:endParaRPr>
            </a:p>
          </p:txBody>
        </p:sp>
      </p:grpSp>
      <p:cxnSp>
        <p:nvCxnSpPr>
          <p:cNvPr id="118" name="Straight Connector 117"/>
          <p:cNvCxnSpPr/>
          <p:nvPr/>
        </p:nvCxnSpPr>
        <p:spPr>
          <a:xfrm>
            <a:off x="1076766" y="3530885"/>
            <a:ext cx="3857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662803" y="3530884"/>
            <a:ext cx="3857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95754" y="3236126"/>
            <a:ext cx="0" cy="29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3927" y="3237113"/>
            <a:ext cx="0" cy="29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137679" y="3530885"/>
            <a:ext cx="0" cy="29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0519964" y="3239241"/>
            <a:ext cx="0" cy="29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666908" y="3236126"/>
            <a:ext cx="0" cy="29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55368" y="3530884"/>
            <a:ext cx="0" cy="2947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10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766" y="376328"/>
            <a:ext cx="10233148" cy="479425"/>
          </a:xfrm>
        </p:spPr>
        <p:txBody>
          <a:bodyPr>
            <a:normAutofit fontScale="90000"/>
          </a:bodyPr>
          <a:lstStyle/>
          <a:p>
            <a:r>
              <a:rPr lang="en-US" dirty="0" smtClean="0"/>
              <a:t>Methodology</a:t>
            </a:r>
            <a:endParaRPr lang="en-US" dirty="0"/>
          </a:p>
        </p:txBody>
      </p:sp>
      <p:grpSp>
        <p:nvGrpSpPr>
          <p:cNvPr id="14" name="Group 13"/>
          <p:cNvGrpSpPr/>
          <p:nvPr/>
        </p:nvGrpSpPr>
        <p:grpSpPr>
          <a:xfrm>
            <a:off x="415563" y="2914068"/>
            <a:ext cx="2373306" cy="1908966"/>
            <a:chOff x="12798435" y="7320247"/>
            <a:chExt cx="2576528" cy="1555868"/>
          </a:xfrm>
        </p:grpSpPr>
        <p:sp>
          <p:nvSpPr>
            <p:cNvPr id="15" name="Rectangle 14"/>
            <p:cNvSpPr/>
            <p:nvPr/>
          </p:nvSpPr>
          <p:spPr>
            <a:xfrm>
              <a:off x="12798435" y="7320247"/>
              <a:ext cx="2576528" cy="15558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051845" y="7408530"/>
              <a:ext cx="2093628" cy="1379662"/>
            </a:xfrm>
            <a:prstGeom prst="rect">
              <a:avLst/>
            </a:prstGeom>
            <a:noFill/>
          </p:spPr>
          <p:txBody>
            <a:bodyPr wrap="square" rtlCol="0">
              <a:spAutoFit/>
            </a:bodyPr>
            <a:lstStyle/>
            <a:p>
              <a:pPr algn="ctr"/>
              <a:r>
                <a:rPr lang="en-US" sz="2600" dirty="0" smtClean="0">
                  <a:solidFill>
                    <a:schemeClr val="tx1">
                      <a:lumMod val="75000"/>
                      <a:lumOff val="25000"/>
                    </a:schemeClr>
                  </a:solidFill>
                </a:rPr>
                <a:t>Locate grunion run beaches</a:t>
              </a:r>
              <a:endParaRPr lang="en-US" sz="2600" dirty="0">
                <a:solidFill>
                  <a:schemeClr val="tx1">
                    <a:lumMod val="75000"/>
                    <a:lumOff val="25000"/>
                  </a:schemeClr>
                </a:solidFill>
              </a:endParaRPr>
            </a:p>
          </p:txBody>
        </p:sp>
      </p:grpSp>
      <p:grpSp>
        <p:nvGrpSpPr>
          <p:cNvPr id="17" name="Group 16"/>
          <p:cNvGrpSpPr/>
          <p:nvPr/>
        </p:nvGrpSpPr>
        <p:grpSpPr>
          <a:xfrm>
            <a:off x="3264623" y="1211626"/>
            <a:ext cx="2866374" cy="1731759"/>
            <a:chOff x="15951899" y="5990426"/>
            <a:chExt cx="3373428" cy="2114774"/>
          </a:xfrm>
        </p:grpSpPr>
        <p:pic>
          <p:nvPicPr>
            <p:cNvPr id="18" name="Picture 17"/>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5951899" y="5990426"/>
              <a:ext cx="3373428" cy="1767302"/>
            </a:xfrm>
            <a:prstGeom prst="rect">
              <a:avLst/>
            </a:prstGeom>
          </p:spPr>
        </p:pic>
        <p:sp>
          <p:nvSpPr>
            <p:cNvPr id="19" name="TextBox 18"/>
            <p:cNvSpPr txBox="1"/>
            <p:nvPr/>
          </p:nvSpPr>
          <p:spPr>
            <a:xfrm>
              <a:off x="17614075" y="7022137"/>
              <a:ext cx="1302625" cy="1083063"/>
            </a:xfrm>
            <a:prstGeom prst="rect">
              <a:avLst/>
            </a:prstGeom>
            <a:noFill/>
          </p:spPr>
          <p:txBody>
            <a:bodyPr wrap="square" rtlCol="0">
              <a:spAutoFit/>
            </a:bodyPr>
            <a:lstStyle/>
            <a:p>
              <a:pPr algn="ctr"/>
              <a:r>
                <a:rPr lang="en-US" sz="2600" dirty="0" smtClean="0">
                  <a:solidFill>
                    <a:schemeClr val="tx1">
                      <a:lumMod val="75000"/>
                      <a:lumOff val="25000"/>
                    </a:schemeClr>
                  </a:solidFill>
                </a:rPr>
                <a:t>SST</a:t>
              </a:r>
            </a:p>
            <a:p>
              <a:pPr algn="ctr"/>
              <a:r>
                <a:rPr lang="en-US" sz="2600" dirty="0" smtClean="0">
                  <a:solidFill>
                    <a:schemeClr val="tx1">
                      <a:lumMod val="75000"/>
                      <a:lumOff val="25000"/>
                    </a:schemeClr>
                  </a:solidFill>
                </a:rPr>
                <a:t>Chl-a</a:t>
              </a:r>
            </a:p>
          </p:txBody>
        </p:sp>
      </p:grpSp>
      <p:grpSp>
        <p:nvGrpSpPr>
          <p:cNvPr id="20" name="Group 19"/>
          <p:cNvGrpSpPr/>
          <p:nvPr/>
        </p:nvGrpSpPr>
        <p:grpSpPr>
          <a:xfrm>
            <a:off x="2528159" y="4839299"/>
            <a:ext cx="3665636" cy="1384762"/>
            <a:chOff x="16479474" y="7923979"/>
            <a:chExt cx="3602159" cy="1703493"/>
          </a:xfrm>
        </p:grpSpPr>
        <p:sp>
          <p:nvSpPr>
            <p:cNvPr id="21" name="Flowchart: Multidocument 20"/>
            <p:cNvSpPr/>
            <p:nvPr/>
          </p:nvSpPr>
          <p:spPr>
            <a:xfrm>
              <a:off x="17205604" y="7923979"/>
              <a:ext cx="2514883" cy="1703493"/>
            </a:xfrm>
            <a:prstGeom prst="flowChartMultidocumen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16479474" y="8226730"/>
              <a:ext cx="3602159" cy="1097991"/>
            </a:xfrm>
            <a:prstGeom prst="rect">
              <a:avLst/>
            </a:prstGeom>
            <a:noFill/>
          </p:spPr>
          <p:txBody>
            <a:bodyPr wrap="square" rtlCol="0">
              <a:spAutoFit/>
            </a:bodyPr>
            <a:lstStyle/>
            <a:p>
              <a:pPr algn="ctr"/>
              <a:r>
                <a:rPr lang="en-US" sz="2600" i="1" dirty="0" smtClean="0">
                  <a:solidFill>
                    <a:schemeClr val="tx1">
                      <a:lumMod val="75000"/>
                      <a:lumOff val="25000"/>
                    </a:schemeClr>
                  </a:solidFill>
                </a:rPr>
                <a:t>In situ</a:t>
              </a:r>
              <a:r>
                <a:rPr lang="en-US" sz="2600" dirty="0" smtClean="0">
                  <a:solidFill>
                    <a:schemeClr val="tx1">
                      <a:lumMod val="75000"/>
                      <a:lumOff val="25000"/>
                    </a:schemeClr>
                  </a:solidFill>
                </a:rPr>
                <a:t> </a:t>
              </a:r>
            </a:p>
            <a:p>
              <a:pPr algn="ctr"/>
              <a:r>
                <a:rPr lang="en-US" sz="2600" dirty="0" smtClean="0">
                  <a:solidFill>
                    <a:schemeClr val="tx1">
                      <a:lumMod val="75000"/>
                      <a:lumOff val="25000"/>
                    </a:schemeClr>
                  </a:solidFill>
                </a:rPr>
                <a:t>grunion data</a:t>
              </a:r>
              <a:endParaRPr lang="en-US" sz="2600" i="1" dirty="0">
                <a:solidFill>
                  <a:schemeClr val="tx1">
                    <a:lumMod val="75000"/>
                    <a:lumOff val="25000"/>
                  </a:schemeClr>
                </a:solidFill>
              </a:endParaRPr>
            </a:p>
          </p:txBody>
        </p:sp>
      </p:grpSp>
      <p:sp>
        <p:nvSpPr>
          <p:cNvPr id="24" name="Rectangle 23"/>
          <p:cNvSpPr/>
          <p:nvPr/>
        </p:nvSpPr>
        <p:spPr>
          <a:xfrm>
            <a:off x="6938999" y="1119727"/>
            <a:ext cx="1418434" cy="51747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7402476" y="1625104"/>
            <a:ext cx="0" cy="4163984"/>
          </a:xfrm>
          <a:prstGeom prst="line">
            <a:avLst/>
          </a:prstGeom>
          <a:ln w="76200">
            <a:solidFill>
              <a:srgbClr val="2F8AB4"/>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14835" y="1164560"/>
            <a:ext cx="1575282" cy="492443"/>
          </a:xfrm>
          <a:prstGeom prst="rect">
            <a:avLst/>
          </a:prstGeom>
          <a:noFill/>
        </p:spPr>
        <p:txBody>
          <a:bodyPr wrap="square" rtlCol="0">
            <a:spAutoFit/>
          </a:bodyPr>
          <a:lstStyle/>
          <a:p>
            <a:pPr algn="ctr"/>
            <a:r>
              <a:rPr lang="en-US" sz="2600" dirty="0" smtClean="0">
                <a:solidFill>
                  <a:schemeClr val="tx1">
                    <a:lumMod val="75000"/>
                    <a:lumOff val="25000"/>
                  </a:schemeClr>
                </a:solidFill>
              </a:rPr>
              <a:t>2003</a:t>
            </a:r>
            <a:endParaRPr lang="en-US" sz="2600" dirty="0">
              <a:solidFill>
                <a:schemeClr val="tx1">
                  <a:lumMod val="75000"/>
                  <a:lumOff val="25000"/>
                </a:schemeClr>
              </a:solidFill>
            </a:endParaRPr>
          </a:p>
        </p:txBody>
      </p:sp>
      <p:sp>
        <p:nvSpPr>
          <p:cNvPr id="31" name="TextBox 30"/>
          <p:cNvSpPr txBox="1"/>
          <p:nvPr/>
        </p:nvSpPr>
        <p:spPr>
          <a:xfrm>
            <a:off x="6634287" y="5756765"/>
            <a:ext cx="1575282" cy="492443"/>
          </a:xfrm>
          <a:prstGeom prst="rect">
            <a:avLst/>
          </a:prstGeom>
          <a:noFill/>
        </p:spPr>
        <p:txBody>
          <a:bodyPr wrap="square" rtlCol="0">
            <a:spAutoFit/>
          </a:bodyPr>
          <a:lstStyle/>
          <a:p>
            <a:pPr algn="ctr"/>
            <a:r>
              <a:rPr lang="en-US" sz="2600" dirty="0" smtClean="0">
                <a:solidFill>
                  <a:schemeClr val="tx1">
                    <a:lumMod val="75000"/>
                    <a:lumOff val="25000"/>
                  </a:schemeClr>
                </a:solidFill>
              </a:rPr>
              <a:t>2016</a:t>
            </a:r>
            <a:endParaRPr lang="en-US" sz="2600" dirty="0">
              <a:solidFill>
                <a:schemeClr val="tx1">
                  <a:lumMod val="75000"/>
                  <a:lumOff val="25000"/>
                </a:schemeClr>
              </a:solidFill>
            </a:endParaRPr>
          </a:p>
        </p:txBody>
      </p:sp>
      <p:cxnSp>
        <p:nvCxnSpPr>
          <p:cNvPr id="26" name="Straight Connector 25"/>
          <p:cNvCxnSpPr/>
          <p:nvPr/>
        </p:nvCxnSpPr>
        <p:spPr>
          <a:xfrm>
            <a:off x="7920735" y="2870879"/>
            <a:ext cx="0" cy="1672435"/>
          </a:xfrm>
          <a:prstGeom prst="line">
            <a:avLst/>
          </a:prstGeom>
          <a:ln w="38100">
            <a:solidFill>
              <a:srgbClr val="2F8AB4"/>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27165" y="2384392"/>
            <a:ext cx="760144" cy="492443"/>
          </a:xfrm>
          <a:prstGeom prst="rect">
            <a:avLst/>
          </a:prstGeom>
          <a:noFill/>
        </p:spPr>
        <p:txBody>
          <a:bodyPr wrap="none" rtlCol="0">
            <a:spAutoFit/>
          </a:bodyPr>
          <a:lstStyle/>
          <a:p>
            <a:r>
              <a:rPr lang="en-US" sz="2600" dirty="0" smtClean="0">
                <a:solidFill>
                  <a:schemeClr val="tx1">
                    <a:lumMod val="75000"/>
                    <a:lumOff val="25000"/>
                  </a:schemeClr>
                </a:solidFill>
              </a:rPr>
              <a:t>Apr</a:t>
            </a:r>
            <a:endParaRPr lang="en-US" sz="2600" dirty="0">
              <a:solidFill>
                <a:schemeClr val="tx1">
                  <a:lumMod val="75000"/>
                  <a:lumOff val="25000"/>
                </a:schemeClr>
              </a:solidFill>
            </a:endParaRPr>
          </a:p>
        </p:txBody>
      </p:sp>
      <p:sp>
        <p:nvSpPr>
          <p:cNvPr id="28" name="TextBox 27"/>
          <p:cNvSpPr txBox="1"/>
          <p:nvPr/>
        </p:nvSpPr>
        <p:spPr>
          <a:xfrm>
            <a:off x="7478273" y="4468144"/>
            <a:ext cx="857927" cy="492443"/>
          </a:xfrm>
          <a:prstGeom prst="rect">
            <a:avLst/>
          </a:prstGeom>
          <a:noFill/>
        </p:spPr>
        <p:txBody>
          <a:bodyPr wrap="none" rtlCol="0">
            <a:spAutoFit/>
          </a:bodyPr>
          <a:lstStyle/>
          <a:p>
            <a:r>
              <a:rPr lang="en-US" sz="2600" dirty="0" smtClean="0">
                <a:solidFill>
                  <a:schemeClr val="tx1">
                    <a:lumMod val="75000"/>
                    <a:lumOff val="25000"/>
                  </a:schemeClr>
                </a:solidFill>
              </a:rPr>
              <a:t>Aug</a:t>
            </a:r>
          </a:p>
        </p:txBody>
      </p:sp>
      <p:cxnSp>
        <p:nvCxnSpPr>
          <p:cNvPr id="32" name="Straight Arrow Connector 31"/>
          <p:cNvCxnSpPr/>
          <p:nvPr/>
        </p:nvCxnSpPr>
        <p:spPr>
          <a:xfrm>
            <a:off x="2826593" y="4044899"/>
            <a:ext cx="586984" cy="790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4492163" y="3542377"/>
            <a:ext cx="4296754" cy="510302"/>
          </a:xfrm>
          <a:prstGeom prst="rect">
            <a:avLst/>
          </a:prstGeom>
          <a:noFill/>
        </p:spPr>
        <p:txBody>
          <a:bodyPr wrap="square" rtlCol="0">
            <a:spAutoFit/>
          </a:bodyPr>
          <a:lstStyle/>
          <a:p>
            <a:pPr algn="ctr"/>
            <a:r>
              <a:rPr lang="en-US" sz="2600" spc="200" dirty="0" smtClean="0">
                <a:solidFill>
                  <a:schemeClr val="tx1">
                    <a:lumMod val="75000"/>
                    <a:lumOff val="25000"/>
                  </a:schemeClr>
                </a:solidFill>
              </a:rPr>
              <a:t>TIME SERIES MAPS</a:t>
            </a:r>
            <a:endParaRPr lang="en-US" sz="2600" spc="200" dirty="0">
              <a:solidFill>
                <a:schemeClr val="tx1">
                  <a:lumMod val="75000"/>
                  <a:lumOff val="25000"/>
                </a:schemeClr>
              </a:solidFill>
            </a:endParaRPr>
          </a:p>
        </p:txBody>
      </p:sp>
      <p:cxnSp>
        <p:nvCxnSpPr>
          <p:cNvPr id="34" name="Straight Arrow Connector 33"/>
          <p:cNvCxnSpPr/>
          <p:nvPr/>
        </p:nvCxnSpPr>
        <p:spPr>
          <a:xfrm>
            <a:off x="6117340" y="1788990"/>
            <a:ext cx="623574" cy="5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02201" y="5729085"/>
            <a:ext cx="693645" cy="40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18422" y="2521886"/>
            <a:ext cx="561018" cy="7869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064064" y="2414070"/>
            <a:ext cx="2349510" cy="2587382"/>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600" dirty="0">
                <a:solidFill>
                  <a:schemeClr val="tx1">
                    <a:lumMod val="75000"/>
                    <a:lumOff val="25000"/>
                  </a:schemeClr>
                </a:solidFill>
              </a:rPr>
              <a:t>Predict grunion migration </a:t>
            </a:r>
            <a:r>
              <a:rPr lang="en-US" sz="2600" dirty="0" smtClean="0">
                <a:solidFill>
                  <a:schemeClr val="tx1">
                    <a:lumMod val="75000"/>
                    <a:lumOff val="25000"/>
                  </a:schemeClr>
                </a:solidFill>
              </a:rPr>
              <a:t>trends </a:t>
            </a:r>
            <a:r>
              <a:rPr lang="en-US" sz="2600" dirty="0">
                <a:solidFill>
                  <a:schemeClr val="tx1">
                    <a:lumMod val="75000"/>
                    <a:lumOff val="25000"/>
                  </a:schemeClr>
                </a:solidFill>
              </a:rPr>
              <a:t>and </a:t>
            </a:r>
            <a:r>
              <a:rPr lang="en-US" sz="2600" dirty="0" smtClean="0">
                <a:solidFill>
                  <a:schemeClr val="tx1">
                    <a:lumMod val="75000"/>
                    <a:lumOff val="25000"/>
                  </a:schemeClr>
                </a:solidFill>
              </a:rPr>
              <a:t>patterns</a:t>
            </a:r>
            <a:endParaRPr lang="en-US" sz="2600" dirty="0">
              <a:solidFill>
                <a:schemeClr val="tx1">
                  <a:lumMod val="75000"/>
                  <a:lumOff val="25000"/>
                </a:schemeClr>
              </a:solidFill>
            </a:endParaRPr>
          </a:p>
          <a:p>
            <a:pPr algn="ctr"/>
            <a:endParaRPr lang="en-US" sz="2600" dirty="0">
              <a:solidFill>
                <a:schemeClr val="tx1">
                  <a:lumMod val="75000"/>
                  <a:lumOff val="25000"/>
                </a:schemeClr>
              </a:solidFill>
            </a:endParaRPr>
          </a:p>
        </p:txBody>
      </p:sp>
      <p:cxnSp>
        <p:nvCxnSpPr>
          <p:cNvPr id="38" name="Straight Arrow Connector 37"/>
          <p:cNvCxnSpPr/>
          <p:nvPr/>
        </p:nvCxnSpPr>
        <p:spPr>
          <a:xfrm>
            <a:off x="8481349" y="3526316"/>
            <a:ext cx="5145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74094" y="3707097"/>
            <a:ext cx="5145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474094" y="3896163"/>
            <a:ext cx="526788" cy="211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Text Placeholder 4"/>
          <p:cNvSpPr txBox="1">
            <a:spLocks/>
          </p:cNvSpPr>
          <p:nvPr/>
        </p:nvSpPr>
        <p:spPr>
          <a:xfrm>
            <a:off x="8249479" y="6583680"/>
            <a:ext cx="3942522" cy="274320"/>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solidFill>
                  <a:schemeClr val="bg2">
                    <a:lumMod val="50000"/>
                  </a:schemeClr>
                </a:solidFill>
              </a:rPr>
              <a:t>Satellite </a:t>
            </a:r>
            <a:r>
              <a:rPr kumimoji="0" lang="en-US" b="0" i="0" u="none" strike="noStrike" kern="1200" cap="none" spc="0" normalizeH="0" baseline="0" noProof="0" dirty="0" smtClean="0">
                <a:ln>
                  <a:noFill/>
                </a:ln>
                <a:solidFill>
                  <a:schemeClr val="bg2">
                    <a:lumMod val="50000"/>
                  </a:schemeClr>
                </a:solidFill>
                <a:effectLst/>
                <a:uLnTx/>
                <a:uFillTx/>
              </a:rPr>
              <a:t>Image Credit: </a:t>
            </a:r>
            <a:r>
              <a:rPr kumimoji="0" lang="en-US" b="0" i="0" u="none" strike="noStrike" kern="1200" cap="none" spc="0" normalizeH="0" baseline="0" noProof="0" dirty="0" err="1" smtClean="0">
                <a:ln>
                  <a:noFill/>
                </a:ln>
                <a:solidFill>
                  <a:schemeClr val="bg2">
                    <a:lumMod val="50000"/>
                  </a:schemeClr>
                </a:solidFill>
                <a:effectLst/>
                <a:uLnTx/>
                <a:uFillTx/>
              </a:rPr>
              <a:t>DEVELOPedia</a:t>
            </a:r>
            <a:endParaRPr kumimoji="0" lang="en-US" b="0" i="0" u="none" strike="noStrike" kern="1200" cap="none" spc="0" normalizeH="0" baseline="0" noProof="0" dirty="0">
              <a:ln>
                <a:noFill/>
              </a:ln>
              <a:solidFill>
                <a:schemeClr val="bg2">
                  <a:lumMod val="50000"/>
                </a:schemeClr>
              </a:solidFill>
              <a:effectLst/>
              <a:uLnTx/>
              <a:uFillTx/>
            </a:endParaRPr>
          </a:p>
        </p:txBody>
      </p:sp>
    </p:spTree>
    <p:custDataLst>
      <p:tags r:id="rId1"/>
    </p:custDataLst>
    <p:extLst>
      <p:ext uri="{BB962C8B-B14F-4D97-AF65-F5344CB8AC3E}">
        <p14:creationId xmlns:p14="http://schemas.microsoft.com/office/powerpoint/2010/main" val="32835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30000">
        <p15:prstTrans prst="origami"/>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200" fill="hold"/>
                                        <p:tgtEl>
                                          <p:spTgt spid="36"/>
                                        </p:tgtEl>
                                        <p:attrNameLst>
                                          <p:attrName>ppt_w</p:attrName>
                                        </p:attrNameLst>
                                      </p:cBhvr>
                                      <p:tavLst>
                                        <p:tav tm="0">
                                          <p:val>
                                            <p:fltVal val="0"/>
                                          </p:val>
                                        </p:tav>
                                        <p:tav tm="100000">
                                          <p:val>
                                            <p:strVal val="#ppt_w"/>
                                          </p:val>
                                        </p:tav>
                                      </p:tavLst>
                                    </p:anim>
                                    <p:anim calcmode="lin" valueType="num">
                                      <p:cBhvr>
                                        <p:cTn id="13" dur="200" fill="hold"/>
                                        <p:tgtEl>
                                          <p:spTgt spid="36"/>
                                        </p:tgtEl>
                                        <p:attrNameLst>
                                          <p:attrName>ppt_h</p:attrName>
                                        </p:attrNameLst>
                                      </p:cBhvr>
                                      <p:tavLst>
                                        <p:tav tm="0">
                                          <p:val>
                                            <p:fltVal val="0"/>
                                          </p:val>
                                        </p:tav>
                                        <p:tav tm="100000">
                                          <p:val>
                                            <p:strVal val="#ppt_h"/>
                                          </p:val>
                                        </p:tav>
                                      </p:tavLst>
                                    </p:anim>
                                    <p:animEffect transition="in" filter="fade">
                                      <p:cBhvr>
                                        <p:cTn id="14" dur="2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200" fill="hold"/>
                                        <p:tgtEl>
                                          <p:spTgt spid="32"/>
                                        </p:tgtEl>
                                        <p:attrNameLst>
                                          <p:attrName>ppt_w</p:attrName>
                                        </p:attrNameLst>
                                      </p:cBhvr>
                                      <p:tavLst>
                                        <p:tav tm="0">
                                          <p:val>
                                            <p:fltVal val="0"/>
                                          </p:val>
                                        </p:tav>
                                        <p:tav tm="100000">
                                          <p:val>
                                            <p:strVal val="#ppt_w"/>
                                          </p:val>
                                        </p:tav>
                                      </p:tavLst>
                                    </p:anim>
                                    <p:anim calcmode="lin" valueType="num">
                                      <p:cBhvr>
                                        <p:cTn id="18" dur="200" fill="hold"/>
                                        <p:tgtEl>
                                          <p:spTgt spid="32"/>
                                        </p:tgtEl>
                                        <p:attrNameLst>
                                          <p:attrName>ppt_h</p:attrName>
                                        </p:attrNameLst>
                                      </p:cBhvr>
                                      <p:tavLst>
                                        <p:tav tm="0">
                                          <p:val>
                                            <p:fltVal val="0"/>
                                          </p:val>
                                        </p:tav>
                                        <p:tav tm="100000">
                                          <p:val>
                                            <p:strVal val="#ppt_h"/>
                                          </p:val>
                                        </p:tav>
                                      </p:tavLst>
                                    </p:anim>
                                    <p:animEffect transition="in" filter="fade">
                                      <p:cBhvr>
                                        <p:cTn id="19" dur="2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00"/>
                                        <p:tgtEl>
                                          <p:spTgt spid="20"/>
                                        </p:tgtEl>
                                      </p:cBhvr>
                                    </p:animEffect>
                                    <p:anim calcmode="lin" valueType="num">
                                      <p:cBhvr>
                                        <p:cTn id="25" dur="700" fill="hold"/>
                                        <p:tgtEl>
                                          <p:spTgt spid="20"/>
                                        </p:tgtEl>
                                        <p:attrNameLst>
                                          <p:attrName>ppt_x</p:attrName>
                                        </p:attrNameLst>
                                      </p:cBhvr>
                                      <p:tavLst>
                                        <p:tav tm="0">
                                          <p:val>
                                            <p:strVal val="#ppt_x"/>
                                          </p:val>
                                        </p:tav>
                                        <p:tav tm="100000">
                                          <p:val>
                                            <p:strVal val="#ppt_x"/>
                                          </p:val>
                                        </p:tav>
                                      </p:tavLst>
                                    </p:anim>
                                    <p:anim calcmode="lin" valueType="num">
                                      <p:cBhvr>
                                        <p:cTn id="26" dur="7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800"/>
                                        <p:tgtEl>
                                          <p:spTgt spid="17"/>
                                        </p:tgtEl>
                                      </p:cBhvr>
                                    </p:animEffect>
                                    <p:anim calcmode="lin" valueType="num">
                                      <p:cBhvr>
                                        <p:cTn id="30" dur="800" fill="hold"/>
                                        <p:tgtEl>
                                          <p:spTgt spid="17"/>
                                        </p:tgtEl>
                                        <p:attrNameLst>
                                          <p:attrName>ppt_x</p:attrName>
                                        </p:attrNameLst>
                                      </p:cBhvr>
                                      <p:tavLst>
                                        <p:tav tm="0">
                                          <p:val>
                                            <p:strVal val="#ppt_x"/>
                                          </p:val>
                                        </p:tav>
                                        <p:tav tm="100000">
                                          <p:val>
                                            <p:strVal val="#ppt_x"/>
                                          </p:val>
                                        </p:tav>
                                      </p:tavLst>
                                    </p:anim>
                                    <p:anim calcmode="lin" valueType="num">
                                      <p:cBhvr>
                                        <p:cTn id="31" dur="8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3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800"/>
                                        <p:tgtEl>
                                          <p:spTgt spid="33"/>
                                        </p:tgtEl>
                                      </p:cBhvr>
                                    </p:animEffect>
                                    <p:anim calcmode="lin" valueType="num">
                                      <p:cBhvr>
                                        <p:cTn id="45" dur="800" fill="hold"/>
                                        <p:tgtEl>
                                          <p:spTgt spid="33"/>
                                        </p:tgtEl>
                                        <p:attrNameLst>
                                          <p:attrName>ppt_x</p:attrName>
                                        </p:attrNameLst>
                                      </p:cBhvr>
                                      <p:tavLst>
                                        <p:tav tm="0">
                                          <p:val>
                                            <p:strVal val="#ppt_x"/>
                                          </p:val>
                                        </p:tav>
                                        <p:tav tm="100000">
                                          <p:val>
                                            <p:strVal val="#ppt_x"/>
                                          </p:val>
                                        </p:tav>
                                      </p:tavLst>
                                    </p:anim>
                                    <p:anim calcmode="lin" valueType="num">
                                      <p:cBhvr>
                                        <p:cTn id="46" dur="8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00"/>
                                        <p:tgtEl>
                                          <p:spTgt spid="24"/>
                                        </p:tgtEl>
                                      </p:cBhvr>
                                    </p:animEffect>
                                    <p:anim calcmode="lin" valueType="num">
                                      <p:cBhvr>
                                        <p:cTn id="50" dur="700" fill="hold"/>
                                        <p:tgtEl>
                                          <p:spTgt spid="24"/>
                                        </p:tgtEl>
                                        <p:attrNameLst>
                                          <p:attrName>ppt_x</p:attrName>
                                        </p:attrNameLst>
                                      </p:cBhvr>
                                      <p:tavLst>
                                        <p:tav tm="0">
                                          <p:val>
                                            <p:strVal val="#ppt_x"/>
                                          </p:val>
                                        </p:tav>
                                        <p:tav tm="100000">
                                          <p:val>
                                            <p:strVal val="#ppt_x"/>
                                          </p:val>
                                        </p:tav>
                                      </p:tavLst>
                                    </p:anim>
                                    <p:anim calcmode="lin" valueType="num">
                                      <p:cBhvr>
                                        <p:cTn id="51" dur="7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800"/>
                                        <p:tgtEl>
                                          <p:spTgt spid="30"/>
                                        </p:tgtEl>
                                      </p:cBhvr>
                                    </p:animEffect>
                                    <p:anim calcmode="lin" valueType="num">
                                      <p:cBhvr>
                                        <p:cTn id="55" dur="800" fill="hold"/>
                                        <p:tgtEl>
                                          <p:spTgt spid="30"/>
                                        </p:tgtEl>
                                        <p:attrNameLst>
                                          <p:attrName>ppt_x</p:attrName>
                                        </p:attrNameLst>
                                      </p:cBhvr>
                                      <p:tavLst>
                                        <p:tav tm="0">
                                          <p:val>
                                            <p:strVal val="#ppt_x"/>
                                          </p:val>
                                        </p:tav>
                                        <p:tav tm="100000">
                                          <p:val>
                                            <p:strVal val="#ppt_x"/>
                                          </p:val>
                                        </p:tav>
                                      </p:tavLst>
                                    </p:anim>
                                    <p:anim calcmode="lin" valueType="num">
                                      <p:cBhvr>
                                        <p:cTn id="56" dur="8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800"/>
                                        <p:tgtEl>
                                          <p:spTgt spid="27"/>
                                        </p:tgtEl>
                                      </p:cBhvr>
                                    </p:animEffect>
                                    <p:anim calcmode="lin" valueType="num">
                                      <p:cBhvr>
                                        <p:cTn id="60" dur="800" fill="hold"/>
                                        <p:tgtEl>
                                          <p:spTgt spid="27"/>
                                        </p:tgtEl>
                                        <p:attrNameLst>
                                          <p:attrName>ppt_x</p:attrName>
                                        </p:attrNameLst>
                                      </p:cBhvr>
                                      <p:tavLst>
                                        <p:tav tm="0">
                                          <p:val>
                                            <p:strVal val="#ppt_x"/>
                                          </p:val>
                                        </p:tav>
                                        <p:tav tm="100000">
                                          <p:val>
                                            <p:strVal val="#ppt_x"/>
                                          </p:val>
                                        </p:tav>
                                      </p:tavLst>
                                    </p:anim>
                                    <p:anim calcmode="lin" valueType="num">
                                      <p:cBhvr>
                                        <p:cTn id="61" dur="8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800"/>
                                        <p:tgtEl>
                                          <p:spTgt spid="26"/>
                                        </p:tgtEl>
                                      </p:cBhvr>
                                    </p:animEffect>
                                    <p:anim calcmode="lin" valueType="num">
                                      <p:cBhvr>
                                        <p:cTn id="65" dur="800" fill="hold"/>
                                        <p:tgtEl>
                                          <p:spTgt spid="26"/>
                                        </p:tgtEl>
                                        <p:attrNameLst>
                                          <p:attrName>ppt_x</p:attrName>
                                        </p:attrNameLst>
                                      </p:cBhvr>
                                      <p:tavLst>
                                        <p:tav tm="0">
                                          <p:val>
                                            <p:strVal val="#ppt_x"/>
                                          </p:val>
                                        </p:tav>
                                        <p:tav tm="100000">
                                          <p:val>
                                            <p:strVal val="#ppt_x"/>
                                          </p:val>
                                        </p:tav>
                                      </p:tavLst>
                                    </p:anim>
                                    <p:anim calcmode="lin" valueType="num">
                                      <p:cBhvr>
                                        <p:cTn id="66" dur="800" fill="hold"/>
                                        <p:tgtEl>
                                          <p:spTgt spid="2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800"/>
                                        <p:tgtEl>
                                          <p:spTgt spid="28"/>
                                        </p:tgtEl>
                                      </p:cBhvr>
                                    </p:animEffect>
                                    <p:anim calcmode="lin" valueType="num">
                                      <p:cBhvr>
                                        <p:cTn id="70" dur="800" fill="hold"/>
                                        <p:tgtEl>
                                          <p:spTgt spid="28"/>
                                        </p:tgtEl>
                                        <p:attrNameLst>
                                          <p:attrName>ppt_x</p:attrName>
                                        </p:attrNameLst>
                                      </p:cBhvr>
                                      <p:tavLst>
                                        <p:tav tm="0">
                                          <p:val>
                                            <p:strVal val="#ppt_x"/>
                                          </p:val>
                                        </p:tav>
                                        <p:tav tm="100000">
                                          <p:val>
                                            <p:strVal val="#ppt_x"/>
                                          </p:val>
                                        </p:tav>
                                      </p:tavLst>
                                    </p:anim>
                                    <p:anim calcmode="lin" valueType="num">
                                      <p:cBhvr>
                                        <p:cTn id="71" dur="8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800"/>
                                        <p:tgtEl>
                                          <p:spTgt spid="29"/>
                                        </p:tgtEl>
                                      </p:cBhvr>
                                    </p:animEffect>
                                    <p:anim calcmode="lin" valueType="num">
                                      <p:cBhvr>
                                        <p:cTn id="75" dur="800" fill="hold"/>
                                        <p:tgtEl>
                                          <p:spTgt spid="29"/>
                                        </p:tgtEl>
                                        <p:attrNameLst>
                                          <p:attrName>ppt_x</p:attrName>
                                        </p:attrNameLst>
                                      </p:cBhvr>
                                      <p:tavLst>
                                        <p:tav tm="0">
                                          <p:val>
                                            <p:strVal val="#ppt_x"/>
                                          </p:val>
                                        </p:tav>
                                        <p:tav tm="100000">
                                          <p:val>
                                            <p:strVal val="#ppt_x"/>
                                          </p:val>
                                        </p:tav>
                                      </p:tavLst>
                                    </p:anim>
                                    <p:anim calcmode="lin" valueType="num">
                                      <p:cBhvr>
                                        <p:cTn id="76" dur="8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800"/>
                                        <p:tgtEl>
                                          <p:spTgt spid="31"/>
                                        </p:tgtEl>
                                      </p:cBhvr>
                                    </p:animEffect>
                                    <p:anim calcmode="lin" valueType="num">
                                      <p:cBhvr>
                                        <p:cTn id="80" dur="800" fill="hold"/>
                                        <p:tgtEl>
                                          <p:spTgt spid="31"/>
                                        </p:tgtEl>
                                        <p:attrNameLst>
                                          <p:attrName>ppt_x</p:attrName>
                                        </p:attrNameLst>
                                      </p:cBhvr>
                                      <p:tavLst>
                                        <p:tav tm="0">
                                          <p:val>
                                            <p:strVal val="#ppt_x"/>
                                          </p:val>
                                        </p:tav>
                                        <p:tav tm="100000">
                                          <p:val>
                                            <p:strVal val="#ppt_x"/>
                                          </p:val>
                                        </p:tav>
                                      </p:tavLst>
                                    </p:anim>
                                    <p:anim calcmode="lin" valueType="num">
                                      <p:cBhvr>
                                        <p:cTn id="81" dur="8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down)">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p:bldP spid="31" grpId="0"/>
      <p:bldP spid="27" grpId="0"/>
      <p:bldP spid="28" grpId="0"/>
      <p:bldP spid="33" grpId="0"/>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9"/>
</p:tagLst>
</file>

<file path=ppt/tags/tag2.xml><?xml version="1.0" encoding="utf-8"?>
<p:tagLst xmlns:a="http://schemas.openxmlformats.org/drawingml/2006/main" xmlns:r="http://schemas.openxmlformats.org/officeDocument/2006/relationships" xmlns:p="http://schemas.openxmlformats.org/presentationml/2006/main">
  <p:tag name="TIMING" val="|1.2|1.8|1.5|2|1.7|1.4|1.1|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4677</TotalTime>
  <Words>1755</Words>
  <Application>Microsoft Office PowerPoint</Application>
  <PresentationFormat>Widescreen</PresentationFormat>
  <Paragraphs>207</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Segoe Script</vt:lpstr>
      <vt:lpstr>Times New Roman</vt:lpstr>
      <vt:lpstr>Webdings</vt:lpstr>
      <vt:lpstr>Office Theme</vt:lpstr>
      <vt:lpstr>PowerPoint Presentation</vt:lpstr>
      <vt:lpstr>What is a grunion? </vt:lpstr>
      <vt:lpstr>Grunion Run Basics</vt:lpstr>
      <vt:lpstr>Study Area and Period</vt:lpstr>
      <vt:lpstr>Objectives</vt:lpstr>
      <vt:lpstr>Community Concerns</vt:lpstr>
      <vt:lpstr>Partners</vt:lpstr>
      <vt:lpstr>NASA Satellite</vt:lpstr>
      <vt:lpstr>Methodology</vt:lpstr>
      <vt:lpstr>April Monthly Means</vt:lpstr>
      <vt:lpstr>Monthly Anomalies of Beach Locations </vt:lpstr>
      <vt:lpstr>SST, Chl-a and Grunion Run Data Results</vt:lpstr>
      <vt:lpstr>Conclusions</vt:lpstr>
      <vt:lpstr>PowerPoint Presentation</vt:lpstr>
      <vt:lpstr>Future Work and Recommendations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311</cp:revision>
  <dcterms:created xsi:type="dcterms:W3CDTF">2017-05-15T13:42:39Z</dcterms:created>
  <dcterms:modified xsi:type="dcterms:W3CDTF">2017-08-16T17:21:03Z</dcterms:modified>
</cp:coreProperties>
</file>