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75" r:id="rId2"/>
    <p:sldId id="278" r:id="rId3"/>
    <p:sldId id="286" r:id="rId4"/>
    <p:sldId id="287" r:id="rId5"/>
    <p:sldId id="292" r:id="rId6"/>
    <p:sldId id="289" r:id="rId7"/>
    <p:sldId id="293" r:id="rId8"/>
    <p:sldId id="291" r:id="rId9"/>
    <p:sldId id="296" r:id="rId10"/>
    <p:sldId id="300" r:id="rId11"/>
    <p:sldId id="294" r:id="rId12"/>
    <p:sldId id="303" r:id="rId13"/>
    <p:sldId id="297" r:id="rId14"/>
    <p:sldId id="298" r:id="rId15"/>
    <p:sldId id="301" r:id="rId16"/>
    <p:sldId id="295"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10" clrIdx="0">
    <p:extLst/>
  </p:cmAuthor>
  <p:cmAuthor id="2" name="Emma Baghel" initials="E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754"/>
    <a:srgbClr val="EA7845"/>
    <a:srgbClr val="EAA24A"/>
    <a:srgbClr val="586991"/>
    <a:srgbClr val="7DB862"/>
    <a:srgbClr val="FFFFFF"/>
    <a:srgbClr val="E9A149"/>
    <a:srgbClr val="333333"/>
    <a:srgbClr val="F4901A"/>
    <a:srgbClr val="FFF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08" autoAdjust="0"/>
    <p:restoredTop sz="94854" autoAdjust="0"/>
  </p:normalViewPr>
  <p:slideViewPr>
    <p:cSldViewPr snapToGrid="0">
      <p:cViewPr varScale="1">
        <p:scale>
          <a:sx n="110" d="100"/>
          <a:sy n="110" d="100"/>
        </p:scale>
        <p:origin x="984" y="108"/>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8/5/2016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Your project VPS Image should be placed behind the top aperture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latin typeface="Century Gothic" panose="020B0502020202020204" pitchFamily="34" charset="0"/>
              </a:rPr>
              <a:t>Explanation slide for</a:t>
            </a:r>
            <a:r>
              <a:rPr lang="en-US" baseline="0" dirty="0" smtClean="0">
                <a:latin typeface="Century Gothic" panose="020B0502020202020204" pitchFamily="34" charset="0"/>
              </a:rPr>
              <a:t> the fundamental principal behind our methodology.</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058287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latin typeface="Century Gothic" panose="020B0502020202020204" pitchFamily="34" charset="0"/>
              </a:rPr>
              <a:t>Step by step model</a:t>
            </a:r>
            <a:r>
              <a:rPr lang="en-US" baseline="0" dirty="0" smtClean="0">
                <a:latin typeface="Century Gothic" panose="020B0502020202020204" pitchFamily="34" charset="0"/>
              </a:rPr>
              <a:t> building from data collection to finished products.</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2058287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your findings, and what could be done in the future to improve model performance.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2058287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Verification</a:t>
            </a:r>
            <a:r>
              <a:rPr lang="en-US" baseline="0" dirty="0" smtClean="0"/>
              <a:t> that our satellite data showed the same trends that are known for freshwater ecosystems.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dirty="0"/>
          </a:p>
        </p:txBody>
      </p:sp>
    </p:spTree>
    <p:extLst>
      <p:ext uri="{BB962C8B-B14F-4D97-AF65-F5344CB8AC3E}">
        <p14:creationId xmlns:p14="http://schemas.microsoft.com/office/powerpoint/2010/main" val="2058287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series of each model output. Explain from top down, left</a:t>
            </a:r>
            <a:r>
              <a:rPr lang="en-US" baseline="0" dirty="0" smtClean="0"/>
              <a:t> to right.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dirty="0"/>
          </a:p>
        </p:txBody>
      </p:sp>
    </p:spTree>
    <p:extLst>
      <p:ext uri="{BB962C8B-B14F-4D97-AF65-F5344CB8AC3E}">
        <p14:creationId xmlns:p14="http://schemas.microsoft.com/office/powerpoint/2010/main" val="2058287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Qualitative</a:t>
            </a:r>
            <a:r>
              <a:rPr lang="en-US" baseline="0" dirty="0" smtClean="0"/>
              <a:t> validation of hydrilla distribution using observed data and Maxent modeling. (Explain that field truthing would be desirable and an error matrix could be created)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dirty="0"/>
          </a:p>
        </p:txBody>
      </p:sp>
    </p:spTree>
    <p:extLst>
      <p:ext uri="{BB962C8B-B14F-4D97-AF65-F5344CB8AC3E}">
        <p14:creationId xmlns:p14="http://schemas.microsoft.com/office/powerpoint/2010/main" val="1984571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your findings, and what could be done in the future to improve model performance.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dirty="0"/>
          </a:p>
        </p:txBody>
      </p:sp>
    </p:spTree>
    <p:extLst>
      <p:ext uri="{BB962C8B-B14F-4D97-AF65-F5344CB8AC3E}">
        <p14:creationId xmlns:p14="http://schemas.microsoft.com/office/powerpoint/2010/main" val="2058287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 </a:t>
            </a:r>
            <a:r>
              <a:rPr lang="en-US" baseline="0"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dirty="0"/>
          </a:p>
        </p:txBody>
      </p:sp>
    </p:spTree>
    <p:extLst>
      <p:ext uri="{BB962C8B-B14F-4D97-AF65-F5344CB8AC3E}">
        <p14:creationId xmlns:p14="http://schemas.microsoft.com/office/powerpoint/2010/main" val="1618751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panose="020B0502020202020204" pitchFamily="34" charset="0"/>
                <a:ea typeface="+mn-ea"/>
                <a:cs typeface="+mn-cs"/>
              </a:rPr>
              <a:t>Hydrilla verticillata is a highly invasive aquatic plant that has was accidently introduced to Florida in the 50’s and has since spread to 30 other states across the US.  </a:t>
            </a:r>
            <a:endParaRPr lang="en-US" b="0" dirty="0" smtClean="0">
              <a:effectLst/>
              <a:latin typeface="Century Gothic" panose="020B0502020202020204" pitchFamily="34" charset="0"/>
            </a:endParaRPr>
          </a:p>
          <a:p>
            <a:pPr rtl="0"/>
            <a:r>
              <a:rPr lang="en-US" sz="1200" b="0" i="0" u="none" strike="noStrike" kern="1200" dirty="0" smtClean="0">
                <a:solidFill>
                  <a:schemeClr val="tx1"/>
                </a:solidFill>
                <a:effectLst/>
                <a:latin typeface="Century Gothic" panose="020B0502020202020204" pitchFamily="34" charset="0"/>
                <a:ea typeface="+mn-ea"/>
                <a:cs typeface="+mn-cs"/>
              </a:rPr>
              <a:t>Hydrilla will often outcompete native species by simply growing faster, and by forming a thick surface canopy that blocks out light for vegetation beneath. Once at the surface, it can form dense mats that can block waterways for recreation and can clog water removal for municipal use.</a:t>
            </a:r>
            <a:endParaRPr lang="en-US" b="0" dirty="0" smtClean="0">
              <a:effectLst/>
              <a:latin typeface="Century Gothic" panose="020B0502020202020204" pitchFamily="34" charset="0"/>
            </a:endParaRPr>
          </a:p>
          <a:p>
            <a:r>
              <a:rPr lang="en-US" dirty="0" smtClean="0">
                <a:latin typeface="Century Gothic" panose="020B0502020202020204" pitchFamily="34" charset="0"/>
              </a:rPr>
              <a:t/>
            </a:r>
            <a:br>
              <a:rPr lang="en-US" dirty="0" smtClean="0">
                <a:latin typeface="Century Gothic" panose="020B0502020202020204" pitchFamily="34" charset="0"/>
              </a:rPr>
            </a:b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205828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panose="020B0502020202020204" pitchFamily="34" charset="0"/>
                <a:ea typeface="+mn-ea"/>
                <a:cs typeface="+mn-cs"/>
              </a:rPr>
              <a:t>Hydrilla can grow at depths of up to 20 feet below the surface. This aquatic invasive weed reproduces vegetatively and can quickly grow from one stem. This invasive weed shoots towards the surface and forms thick mats. This can quickly shade out and kill competing native aquatic plants. The dense mats can also make affected areas unnavigable by boat.  This can impede many recreational waterbodies as well as clog uptake pipes in drinking water reservoirs. Finally, the epiphytic cyanobacteria </a:t>
            </a:r>
            <a:r>
              <a:rPr lang="en-US" sz="1200" b="0" i="1" u="none" strike="noStrike" kern="1200" dirty="0" smtClean="0">
                <a:solidFill>
                  <a:schemeClr val="tx1"/>
                </a:solidFill>
                <a:effectLst/>
                <a:latin typeface="Century Gothic" panose="020B0502020202020204" pitchFamily="34" charset="0"/>
                <a:ea typeface="+mn-ea"/>
                <a:cs typeface="+mn-cs"/>
              </a:rPr>
              <a:t>Aetokthonos hydrillicola</a:t>
            </a:r>
            <a:r>
              <a:rPr lang="en-US" sz="1200" b="0" i="0" u="none" strike="noStrike" kern="1200" dirty="0" smtClean="0">
                <a:solidFill>
                  <a:schemeClr val="tx1"/>
                </a:solidFill>
                <a:effectLst/>
                <a:latin typeface="Century Gothic" panose="020B0502020202020204" pitchFamily="34" charset="0"/>
                <a:ea typeface="+mn-ea"/>
                <a:cs typeface="+mn-cs"/>
              </a:rPr>
              <a:t> is sometimes found on the leaves of Hydrilla. This cyanobacteria produces a neurotoxin that causes Avian Vacuolar Myelinopathy when eaten by waterfowl, which are often eaten by larger predators like raptorial species that then also contract the disease.</a:t>
            </a:r>
            <a:endParaRPr lang="en-US" b="0" dirty="0" smtClean="0">
              <a:effectLst/>
              <a:latin typeface="Century Gothic" panose="020B0502020202020204" pitchFamily="34" charset="0"/>
            </a:endParaRPr>
          </a:p>
          <a:p>
            <a:r>
              <a:rPr lang="en-US" dirty="0" smtClean="0">
                <a:latin typeface="Century Gothic" panose="020B0502020202020204" pitchFamily="34" charset="0"/>
              </a:rPr>
              <a:t/>
            </a:r>
            <a:br>
              <a:rPr lang="en-US" dirty="0" smtClean="0">
                <a:latin typeface="Century Gothic" panose="020B0502020202020204" pitchFamily="34" charset="0"/>
              </a:rPr>
            </a:b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2058287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panose="020B0502020202020204" pitchFamily="34" charset="0"/>
                <a:ea typeface="+mn-ea"/>
                <a:cs typeface="+mn-cs"/>
              </a:rPr>
              <a:t>The objective of this project was to use the NDVI model from last term and use this as a “presence/absence” model to use for future prediction . Using current parameters such as secchi depth, light availability,  and Z</a:t>
            </a:r>
            <a:r>
              <a:rPr lang="en-US" sz="1200" b="0" i="0" u="none" strike="noStrike" kern="1200" baseline="-25000" dirty="0" smtClean="0">
                <a:solidFill>
                  <a:schemeClr val="tx1"/>
                </a:solidFill>
                <a:effectLst/>
                <a:latin typeface="Century Gothic" panose="020B0502020202020204" pitchFamily="34" charset="0"/>
                <a:ea typeface="+mn-ea"/>
                <a:cs typeface="+mn-cs"/>
              </a:rPr>
              <a:t>c</a:t>
            </a:r>
            <a:r>
              <a:rPr lang="en-US" sz="1200" b="0" i="0" u="none" strike="noStrike" kern="1200" dirty="0" smtClean="0">
                <a:solidFill>
                  <a:schemeClr val="tx1"/>
                </a:solidFill>
                <a:effectLst/>
                <a:latin typeface="Century Gothic" panose="020B0502020202020204" pitchFamily="34" charset="0"/>
                <a:ea typeface="+mn-ea"/>
                <a:cs typeface="+mn-cs"/>
              </a:rPr>
              <a:t>, a model was created for future forecasting. The finished product will be a “living model” that will allow other parameters to be inserted. Using past years data, we will be able to validate our model as well.</a:t>
            </a:r>
            <a:endParaRPr lang="en-US" b="0" dirty="0" smtClean="0">
              <a:effectLst/>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2058287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panose="020B0502020202020204" pitchFamily="34" charset="0"/>
                <a:ea typeface="+mn-ea"/>
                <a:cs typeface="+mn-cs"/>
              </a:rPr>
              <a:t>We acquired Landsat 8 imagery for all dates from June 2015 to July 2016 through the USGS Earth Explorer portal as level 1 TIFF files. We excluded any images that had more than 10% cloud cover over our study areas.</a:t>
            </a:r>
            <a:endParaRPr lang="en-US" b="0" dirty="0" smtClean="0">
              <a:effectLst/>
              <a:latin typeface="Century Gothic" panose="020B0502020202020204" pitchFamily="34" charset="0"/>
            </a:endParaRPr>
          </a:p>
          <a:p>
            <a:r>
              <a:rPr lang="en-US" b="0" dirty="0" smtClean="0">
                <a:effectLst/>
                <a:latin typeface="Century Gothic" panose="020B0502020202020204" pitchFamily="34" charset="0"/>
              </a:rPr>
              <a:t/>
            </a:r>
            <a:br>
              <a:rPr lang="en-US" b="0" dirty="0" smtClean="0">
                <a:effectLst/>
                <a:latin typeface="Century Gothic" panose="020B0502020202020204" pitchFamily="34" charset="0"/>
              </a:rPr>
            </a:br>
            <a:r>
              <a:rPr lang="en-US" b="0" dirty="0" smtClean="0">
                <a:effectLst/>
                <a:latin typeface="Century Gothic" panose="020B0502020202020204" pitchFamily="34" charset="0"/>
              </a:rPr>
              <a:t/>
            </a:r>
            <a:br>
              <a:rPr lang="en-US" b="0" dirty="0" smtClean="0">
                <a:effectLst/>
                <a:latin typeface="Century Gothic" panose="020B0502020202020204" pitchFamily="34" charset="0"/>
              </a:rPr>
            </a:b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dirty="0"/>
          </a:p>
        </p:txBody>
      </p:sp>
    </p:spTree>
    <p:extLst>
      <p:ext uri="{BB962C8B-B14F-4D97-AF65-F5344CB8AC3E}">
        <p14:creationId xmlns:p14="http://schemas.microsoft.com/office/powerpoint/2010/main" val="205828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panose="020B0502020202020204" pitchFamily="34" charset="0"/>
                <a:ea typeface="+mn-ea"/>
                <a:cs typeface="+mn-cs"/>
              </a:rPr>
              <a:t>Lake J. Strom Thurmond and Long Branch Reservoir were chosen to be representative samples in our study (Figure 2). Lake J. Strom Thurmond is a large reservoir (288 km</a:t>
            </a:r>
            <a:r>
              <a:rPr lang="en-US" sz="1200" b="0" i="0" u="none" strike="noStrike" kern="1200" baseline="30000" dirty="0" smtClean="0">
                <a:solidFill>
                  <a:schemeClr val="tx1"/>
                </a:solidFill>
                <a:effectLst/>
                <a:latin typeface="Century Gothic" panose="020B0502020202020204" pitchFamily="34" charset="0"/>
                <a:ea typeface="+mn-ea"/>
                <a:cs typeface="+mn-cs"/>
              </a:rPr>
              <a:t>2</a:t>
            </a:r>
            <a:r>
              <a:rPr lang="en-US" sz="1200" b="0" i="0" u="none" strike="noStrike" kern="1200" dirty="0" smtClean="0">
                <a:solidFill>
                  <a:schemeClr val="tx1"/>
                </a:solidFill>
                <a:effectLst/>
                <a:latin typeface="Century Gothic" panose="020B0502020202020204" pitchFamily="34" charset="0"/>
                <a:ea typeface="+mn-ea"/>
                <a:cs typeface="+mn-cs"/>
              </a:rPr>
              <a:t>) created by the USACE in 1951 on the border between Georgia and South Carolina. USACE struggles to produce rapid accurate estimates of hydrilla density to determine which mitigation techniques provide the most cost-effective control throughout their reservoir. Long Branch Reservoir (1 km</a:t>
            </a:r>
            <a:r>
              <a:rPr lang="en-US" sz="1200" b="0" i="0" u="none" strike="noStrike" kern="1200" baseline="30000" dirty="0" smtClean="0">
                <a:solidFill>
                  <a:schemeClr val="tx1"/>
                </a:solidFill>
                <a:effectLst/>
                <a:latin typeface="Century Gothic" panose="020B0502020202020204" pitchFamily="34" charset="0"/>
                <a:ea typeface="+mn-ea"/>
                <a:cs typeface="+mn-cs"/>
              </a:rPr>
              <a:t>2</a:t>
            </a:r>
            <a:r>
              <a:rPr lang="en-US" sz="1200" b="0" i="0" u="none" strike="noStrike" kern="1200" dirty="0" smtClean="0">
                <a:solidFill>
                  <a:schemeClr val="tx1"/>
                </a:solidFill>
                <a:effectLst/>
                <a:latin typeface="Century Gothic" panose="020B0502020202020204" pitchFamily="34" charset="0"/>
                <a:ea typeface="+mn-ea"/>
                <a:cs typeface="+mn-cs"/>
              </a:rPr>
              <a:t>) is located just south of Atlanta in Locust Grove, GA. The reservoir is managed by the Henry County Water Authority and is used primarily as a source for drinking water. Both sites have tested positive for AVM</a:t>
            </a:r>
            <a:r>
              <a:rPr lang="en-US" sz="1200" b="0" i="0" u="none" strike="noStrike" kern="1200" dirty="0">
                <a:solidFill>
                  <a:schemeClr val="tx1"/>
                </a:solidFill>
                <a:effectLst/>
                <a:latin typeface="Century Gothic" panose="020B0502020202020204" pitchFamily="34" charset="0"/>
                <a:ea typeface="+mn-ea"/>
                <a:cs typeface="+mn-cs"/>
              </a:rPr>
              <a:t>.</a:t>
            </a:r>
            <a:endParaRPr lang="en-US" b="0" dirty="0" smtClean="0">
              <a:effectLst/>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205828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brief explanation of Glovis</a:t>
            </a:r>
            <a:r>
              <a:rPr lang="en-US" baseline="0" dirty="0" smtClean="0"/>
              <a:t> application and sources of climate data for Maxent.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dirty="0"/>
          </a:p>
        </p:txBody>
      </p:sp>
    </p:spTree>
    <p:extLst>
      <p:ext uri="{BB962C8B-B14F-4D97-AF65-F5344CB8AC3E}">
        <p14:creationId xmlns:p14="http://schemas.microsoft.com/office/powerpoint/2010/main" val="2058287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Century Gothic" panose="020B0502020202020204" pitchFamily="34" charset="0"/>
                <a:ea typeface="+mn-ea"/>
                <a:cs typeface="+mn-cs"/>
              </a:rPr>
              <a:t>We traveled to Lake Thurmond and collected field data during a Landsat 8 overpass (or as close as possible to one). Using secchi disks, we were able to measure the depth limit of the photosynthetically active zones and calculate the light attenuation coefficient to create a model. We used a spectroradiometer to measure the remote sensing reflectance value of hydrilla submerged at different depths and compared it to the remote sensing reflectance values from Landsat 8.</a:t>
            </a:r>
            <a:endParaRPr lang="en-US" b="0" dirty="0" smtClean="0">
              <a:effectLst/>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2058287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what programs were used to process imagery. ERDAS Imagine 2013, MATLAB, and SeaDAS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2058287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
        <p:nvSpPr>
          <p:cNvPr id="11" name="contract info"/>
          <p:cNvSpPr/>
          <p:nvPr userDrawn="1"/>
        </p:nvSpPr>
        <p:spPr>
          <a:xfrm>
            <a:off x="0" y="6566239"/>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6" r:id="rId5"/>
    <p:sldLayoutId id="2147483664" r:id="rId6"/>
    <p:sldLayoutId id="2147483665" r:id="rId7"/>
    <p:sldLayoutId id="2147483668"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worldclim.or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410" r="33075"/>
          <a:stretch/>
        </p:blipFill>
        <p:spPr>
          <a:xfrm>
            <a:off x="2788967" y="14868"/>
            <a:ext cx="5022463" cy="4054901"/>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74" y="-1"/>
            <a:ext cx="8134274" cy="6927575"/>
          </a:xfrm>
          <a:prstGeom prst="rect">
            <a:avLst/>
          </a:prstGeom>
        </p:spPr>
      </p:pic>
      <p:sp>
        <p:nvSpPr>
          <p:cNvPr id="25" name="Title 16"/>
          <p:cNvSpPr txBox="1">
            <a:spLocks/>
          </p:cNvSpPr>
          <p:nvPr/>
        </p:nvSpPr>
        <p:spPr>
          <a:xfrm>
            <a:off x="516945" y="4140088"/>
            <a:ext cx="6684134" cy="1188522"/>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bg1"/>
                </a:solidFill>
                <a:latin typeface="Century Gothic" panose="020B0502020202020204" pitchFamily="34" charset="0"/>
              </a:rPr>
              <a:t>Utilizing NASA Earth Observations and Proximal Remote Sensing for Mapping the Spatio-Temporal Distribution of </a:t>
            </a:r>
            <a:r>
              <a:rPr lang="en-US" sz="2400" i="1" dirty="0" smtClean="0">
                <a:solidFill>
                  <a:schemeClr val="bg1"/>
                </a:solidFill>
                <a:latin typeface="Century Gothic" panose="020B0502020202020204" pitchFamily="34" charset="0"/>
              </a:rPr>
              <a:t>Hydrilla verticillata</a:t>
            </a:r>
            <a:r>
              <a:rPr lang="en-US" sz="2400" dirty="0" smtClean="0">
                <a:solidFill>
                  <a:schemeClr val="bg1"/>
                </a:solidFill>
                <a:latin typeface="Century Gothic" panose="020B0502020202020204" pitchFamily="34" charset="0"/>
              </a:rPr>
              <a:t> </a:t>
            </a:r>
            <a:endParaRPr lang="en-US" sz="2400" dirty="0">
              <a:solidFill>
                <a:schemeClr val="bg1"/>
              </a:solidFill>
              <a:latin typeface="Century Gothic" panose="020B0502020202020204" pitchFamily="34" charset="0"/>
            </a:endParaRPr>
          </a:p>
        </p:txBody>
      </p:sp>
      <p:sp>
        <p:nvSpPr>
          <p:cNvPr id="28" name="TextBox 27"/>
          <p:cNvSpPr txBox="1"/>
          <p:nvPr/>
        </p:nvSpPr>
        <p:spPr>
          <a:xfrm>
            <a:off x="887209" y="3064499"/>
            <a:ext cx="5534507" cy="954107"/>
          </a:xfrm>
          <a:prstGeom prst="rect">
            <a:avLst/>
          </a:prstGeom>
          <a:noFill/>
        </p:spPr>
        <p:txBody>
          <a:bodyPr wrap="square" rtlCol="0">
            <a:spAutoFit/>
          </a:bodyPr>
          <a:lstStyle/>
          <a:p>
            <a:pPr algn="ctr"/>
            <a:r>
              <a:rPr lang="en-US" sz="2800" b="1" cap="all" dirty="0" smtClean="0">
                <a:solidFill>
                  <a:schemeClr val="bg1"/>
                </a:solidFill>
                <a:latin typeface="Century Gothic" panose="020B0502020202020204" pitchFamily="34" charset="0"/>
              </a:rPr>
              <a:t>Southeast US</a:t>
            </a:r>
          </a:p>
          <a:p>
            <a:pPr algn="ctr"/>
            <a:r>
              <a:rPr lang="en-US" sz="2800" b="1" cap="all" dirty="0" smtClean="0">
                <a:solidFill>
                  <a:schemeClr val="bg1"/>
                </a:solidFill>
                <a:latin typeface="Century Gothic" panose="020B0502020202020204" pitchFamily="34" charset="0"/>
              </a:rPr>
              <a:t>Ecological Forecasting III</a:t>
            </a:r>
            <a:endParaRPr lang="en-US" sz="2800" cap="all" dirty="0"/>
          </a:p>
        </p:txBody>
      </p:sp>
      <p:sp>
        <p:nvSpPr>
          <p:cNvPr id="17" name="Text Placeholder 17"/>
          <p:cNvSpPr txBox="1">
            <a:spLocks/>
          </p:cNvSpPr>
          <p:nvPr/>
        </p:nvSpPr>
        <p:spPr>
          <a:xfrm>
            <a:off x="8373962" y="2427700"/>
            <a:ext cx="3204840" cy="7078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err="1" smtClean="0">
                <a:solidFill>
                  <a:schemeClr val="bg2">
                    <a:lumMod val="50000"/>
                  </a:schemeClr>
                </a:solidFill>
                <a:latin typeface="Century Gothic" panose="020B0502020202020204" pitchFamily="34" charset="0"/>
              </a:rPr>
              <a:t>Shuvankar</a:t>
            </a:r>
            <a:r>
              <a:rPr lang="en-US" sz="2400" dirty="0" smtClean="0">
                <a:solidFill>
                  <a:schemeClr val="bg2">
                    <a:lumMod val="50000"/>
                  </a:schemeClr>
                </a:solidFill>
                <a:latin typeface="Century Gothic" panose="020B0502020202020204" pitchFamily="34" charset="0"/>
              </a:rPr>
              <a:t> </a:t>
            </a:r>
            <a:r>
              <a:rPr lang="en-US" sz="2400" dirty="0" smtClean="0">
                <a:solidFill>
                  <a:schemeClr val="bg2">
                    <a:lumMod val="50000"/>
                  </a:schemeClr>
                </a:solidFill>
                <a:latin typeface="Century Gothic" panose="020B0502020202020204" pitchFamily="34" charset="0"/>
              </a:rPr>
              <a:t>Ghosh (Project Co-Lead)</a:t>
            </a:r>
            <a:endParaRPr lang="en-US" sz="2400" dirty="0">
              <a:solidFill>
                <a:schemeClr val="bg2">
                  <a:lumMod val="50000"/>
                </a:schemeClr>
              </a:solidFill>
              <a:latin typeface="Century Gothic" panose="020B0502020202020204" pitchFamily="34" charset="0"/>
            </a:endParaRPr>
          </a:p>
        </p:txBody>
      </p:sp>
      <p:sp>
        <p:nvSpPr>
          <p:cNvPr id="18" name="Text Placeholder 18"/>
          <p:cNvSpPr txBox="1">
            <a:spLocks/>
          </p:cNvSpPr>
          <p:nvPr/>
        </p:nvSpPr>
        <p:spPr>
          <a:xfrm>
            <a:off x="8373962" y="3241135"/>
            <a:ext cx="3204840" cy="7476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Austin </a:t>
            </a:r>
            <a:r>
              <a:rPr lang="en-US" sz="2400" dirty="0" smtClean="0">
                <a:solidFill>
                  <a:schemeClr val="bg2">
                    <a:lumMod val="50000"/>
                  </a:schemeClr>
                </a:solidFill>
                <a:latin typeface="Century Gothic" panose="020B0502020202020204" pitchFamily="34" charset="0"/>
              </a:rPr>
              <a:t>Haney (Project Co-Lead)</a:t>
            </a:r>
            <a:endParaRPr lang="en-US" sz="2400"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373962" y="4094406"/>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Frank Braun</a:t>
            </a:r>
            <a:endParaRPr lang="en-US" dirty="0">
              <a:solidFill>
                <a:schemeClr val="bg2">
                  <a:lumMod val="50000"/>
                </a:schemeClr>
              </a:solidFill>
              <a:latin typeface="Century Gothic" panose="020B0502020202020204" pitchFamily="34" charset="0"/>
            </a:endParaRPr>
          </a:p>
        </p:txBody>
      </p:sp>
      <p:sp>
        <p:nvSpPr>
          <p:cNvPr id="20" name="Text Placeholder 20"/>
          <p:cNvSpPr txBox="1">
            <a:spLocks/>
          </p:cNvSpPr>
          <p:nvPr/>
        </p:nvSpPr>
        <p:spPr>
          <a:xfrm>
            <a:off x="8373962" y="4563388"/>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Zachary Conner</a:t>
            </a:r>
            <a:endParaRPr lang="en-US" dirty="0">
              <a:solidFill>
                <a:schemeClr val="bg2">
                  <a:lumMod val="50000"/>
                </a:schemeClr>
              </a:solidFill>
              <a:latin typeface="Century Gothic" panose="020B0502020202020204" pitchFamily="34" charset="0"/>
            </a:endParaRPr>
          </a:p>
        </p:txBody>
      </p:sp>
      <p:sp>
        <p:nvSpPr>
          <p:cNvPr id="21" name="Text Placeholder 21"/>
          <p:cNvSpPr txBox="1">
            <a:spLocks/>
          </p:cNvSpPr>
          <p:nvPr/>
        </p:nvSpPr>
        <p:spPr>
          <a:xfrm>
            <a:off x="8373962" y="5037363"/>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Christopher Cooper</a:t>
            </a:r>
            <a:endParaRPr lang="en-US" dirty="0">
              <a:solidFill>
                <a:schemeClr val="bg2">
                  <a:lumMod val="50000"/>
                </a:schemeClr>
              </a:solidFill>
              <a:latin typeface="Century Gothic" panose="020B0502020202020204" pitchFamily="34" charset="0"/>
            </a:endParaRPr>
          </a:p>
        </p:txBody>
      </p:sp>
      <p:sp>
        <p:nvSpPr>
          <p:cNvPr id="22" name="Text Placeholder 22"/>
          <p:cNvSpPr txBox="1">
            <a:spLocks/>
          </p:cNvSpPr>
          <p:nvPr/>
        </p:nvSpPr>
        <p:spPr>
          <a:xfrm>
            <a:off x="8373962" y="5506005"/>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Abhishek Kumar</a:t>
            </a:r>
            <a:endParaRPr lang="en-US"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695450" y="514350"/>
            <a:ext cx="98964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prstClr val="white"/>
                </a:solidFill>
              </a:rPr>
              <a:t>Methods </a:t>
            </a:r>
            <a:endParaRPr lang="en-US" sz="4000" dirty="0">
              <a:solidFill>
                <a:prstClr val="white"/>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13" t="1353" r="914" b="11598"/>
          <a:stretch/>
        </p:blipFill>
        <p:spPr bwMode="auto">
          <a:xfrm>
            <a:off x="4599328" y="1423944"/>
            <a:ext cx="7391401" cy="4752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11088" y="6176919"/>
            <a:ext cx="7544377" cy="369332"/>
          </a:xfrm>
          <a:prstGeom prst="rect">
            <a:avLst/>
          </a:prstGeom>
          <a:solidFill>
            <a:schemeClr val="bg1"/>
          </a:solidFill>
        </p:spPr>
        <p:txBody>
          <a:bodyPr wrap="square" rtlCol="0">
            <a:spAutoFit/>
          </a:bodyPr>
          <a:lstStyle/>
          <a:p>
            <a:pPr algn="ctr"/>
            <a:r>
              <a:rPr lang="en-US" b="1" dirty="0" smtClean="0">
                <a:latin typeface="Garamond" panose="02020404030301010803" pitchFamily="18" charset="0"/>
              </a:rPr>
              <a:t>Source: Kemp et al. 2004</a:t>
            </a:r>
          </a:p>
        </p:txBody>
      </p:sp>
      <p:sp>
        <p:nvSpPr>
          <p:cNvPr id="3" name="TextBox 2"/>
          <p:cNvSpPr txBox="1"/>
          <p:nvPr/>
        </p:nvSpPr>
        <p:spPr>
          <a:xfrm>
            <a:off x="191377" y="1413510"/>
            <a:ext cx="4407951" cy="5047536"/>
          </a:xfrm>
          <a:prstGeom prst="rect">
            <a:avLst/>
          </a:prstGeom>
          <a:solidFill>
            <a:schemeClr val="accent3">
              <a:lumMod val="20000"/>
              <a:lumOff val="80000"/>
            </a:schemeClr>
          </a:solidFill>
        </p:spPr>
        <p:txBody>
          <a:bodyPr wrap="square" rtlCol="0">
            <a:spAutoFit/>
          </a:bodyPr>
          <a:lstStyle/>
          <a:p>
            <a:r>
              <a:rPr lang="en-US" sz="2000" b="1" dirty="0" smtClean="0"/>
              <a:t>Secchi disk depth (SDD</a:t>
            </a:r>
            <a:r>
              <a:rPr lang="en-US" sz="2000" b="1" dirty="0" smtClean="0"/>
              <a:t>)</a:t>
            </a:r>
            <a:endParaRPr lang="en-US" sz="1400" b="1" dirty="0" smtClean="0"/>
          </a:p>
          <a:p>
            <a:r>
              <a:rPr lang="en-US" sz="1600" dirty="0" smtClean="0"/>
              <a:t>A measurement of water transparency</a:t>
            </a:r>
            <a:r>
              <a:rPr lang="en-US" sz="1600" dirty="0" smtClean="0"/>
              <a:t>.</a:t>
            </a:r>
            <a:endParaRPr lang="en-US" sz="1400" dirty="0" smtClean="0"/>
          </a:p>
          <a:p>
            <a:endParaRPr lang="en-US" sz="1400" dirty="0"/>
          </a:p>
          <a:p>
            <a:r>
              <a:rPr lang="en-US" sz="2000" b="1" dirty="0" smtClean="0"/>
              <a:t>Light </a:t>
            </a:r>
            <a:r>
              <a:rPr lang="en-US" sz="2000" b="1" dirty="0"/>
              <a:t>attenuation </a:t>
            </a:r>
            <a:r>
              <a:rPr lang="en-US" sz="2000" b="1" dirty="0" smtClean="0"/>
              <a:t>coefficient (</a:t>
            </a:r>
            <a:r>
              <a:rPr lang="en-US" sz="2000" b="1" dirty="0" err="1" smtClean="0"/>
              <a:t>K</a:t>
            </a:r>
            <a:r>
              <a:rPr lang="en-US" sz="2000" b="1" baseline="-25000" dirty="0" err="1" smtClean="0"/>
              <a:t>d</a:t>
            </a:r>
            <a:r>
              <a:rPr lang="en-US" sz="2000" b="1" dirty="0" smtClean="0"/>
              <a:t>)</a:t>
            </a:r>
            <a:endParaRPr lang="en-US" sz="1400" dirty="0" smtClean="0"/>
          </a:p>
          <a:p>
            <a:r>
              <a:rPr lang="en-US" sz="1600" dirty="0" smtClean="0"/>
              <a:t>A measurement of the rate at which light disappears </a:t>
            </a:r>
          </a:p>
          <a:p>
            <a:r>
              <a:rPr lang="en-US" sz="1600" dirty="0" smtClean="0"/>
              <a:t>through the water column</a:t>
            </a:r>
            <a:r>
              <a:rPr lang="en-US" sz="1600" dirty="0" smtClean="0"/>
              <a:t>.</a:t>
            </a:r>
            <a:endParaRPr lang="en-US" sz="1400" dirty="0" smtClean="0"/>
          </a:p>
          <a:p>
            <a:endParaRPr lang="en-US" sz="1400" dirty="0"/>
          </a:p>
          <a:p>
            <a:r>
              <a:rPr lang="en-US" sz="2000" b="1" dirty="0" smtClean="0"/>
              <a:t>Maximum depth of Colonization (</a:t>
            </a:r>
            <a:r>
              <a:rPr lang="en-US" sz="2000" b="1" dirty="0" err="1" smtClean="0"/>
              <a:t>Z</a:t>
            </a:r>
            <a:r>
              <a:rPr lang="en-US" sz="2000" b="1" baseline="-25000" dirty="0" err="1" smtClean="0"/>
              <a:t>c</a:t>
            </a:r>
            <a:r>
              <a:rPr lang="en-US" sz="2000" b="1" dirty="0" smtClean="0"/>
              <a:t>)</a:t>
            </a:r>
            <a:endParaRPr lang="en-US" sz="1400" dirty="0" smtClean="0"/>
          </a:p>
          <a:p>
            <a:r>
              <a:rPr lang="en-US" sz="1600" dirty="0" smtClean="0"/>
              <a:t>The maximum depth at which</a:t>
            </a:r>
            <a:r>
              <a:rPr lang="en-US" sz="1600" i="1" dirty="0" smtClean="0"/>
              <a:t> </a:t>
            </a:r>
            <a:r>
              <a:rPr lang="en-US" sz="1600" i="1" dirty="0" err="1"/>
              <a:t>H</a:t>
            </a:r>
            <a:r>
              <a:rPr lang="en-US" sz="1600" i="1" dirty="0" err="1" smtClean="0"/>
              <a:t>ydrilla</a:t>
            </a:r>
            <a:r>
              <a:rPr lang="en-US" sz="1600" i="1" dirty="0" smtClean="0"/>
              <a:t> </a:t>
            </a:r>
            <a:r>
              <a:rPr lang="en-US" sz="1600" dirty="0" smtClean="0"/>
              <a:t>can thoroughly</a:t>
            </a:r>
            <a:endParaRPr lang="en-US" sz="1600" dirty="0"/>
          </a:p>
          <a:p>
            <a:r>
              <a:rPr lang="en-US" sz="1600" dirty="0"/>
              <a:t>s</a:t>
            </a:r>
            <a:r>
              <a:rPr lang="en-US" sz="1600" dirty="0" smtClean="0"/>
              <a:t>pread</a:t>
            </a:r>
            <a:r>
              <a:rPr lang="en-US" sz="1600" dirty="0" smtClean="0"/>
              <a:t>.</a:t>
            </a:r>
            <a:endParaRPr lang="en-US" sz="1400" dirty="0" smtClean="0"/>
          </a:p>
          <a:p>
            <a:endParaRPr lang="en-US" sz="1400" dirty="0"/>
          </a:p>
          <a:p>
            <a:r>
              <a:rPr lang="en-US" sz="2000" b="1" dirty="0" smtClean="0"/>
              <a:t>% of Light through Water Column (PLW</a:t>
            </a:r>
            <a:r>
              <a:rPr lang="en-US" sz="2000" b="1" dirty="0" smtClean="0"/>
              <a:t>)</a:t>
            </a:r>
            <a:endParaRPr lang="en-US" sz="1400" dirty="0" smtClean="0"/>
          </a:p>
          <a:p>
            <a:r>
              <a:rPr lang="en-US" sz="1600" dirty="0" smtClean="0"/>
              <a:t>The percentage of light available to submerged aquatic </a:t>
            </a:r>
          </a:p>
          <a:p>
            <a:r>
              <a:rPr lang="en-US" sz="1600" dirty="0" smtClean="0"/>
              <a:t>vegetation at a given depth.</a:t>
            </a:r>
          </a:p>
        </p:txBody>
      </p:sp>
    </p:spTree>
    <p:extLst>
      <p:ext uri="{BB962C8B-B14F-4D97-AF65-F5344CB8AC3E}">
        <p14:creationId xmlns:p14="http://schemas.microsoft.com/office/powerpoint/2010/main" val="948548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Methods </a:t>
            </a:r>
            <a:endParaRPr lang="en-US" sz="4000" dirty="0">
              <a:solidFill>
                <a:schemeClr val="bg1"/>
              </a:solidFill>
              <a:latin typeface="Century Gothic" panose="020B0502020202020204" pitchFamily="34" charset="0"/>
            </a:endParaRPr>
          </a:p>
        </p:txBody>
      </p:sp>
      <p:grpSp>
        <p:nvGrpSpPr>
          <p:cNvPr id="3" name="Group 2"/>
          <p:cNvGrpSpPr/>
          <p:nvPr/>
        </p:nvGrpSpPr>
        <p:grpSpPr>
          <a:xfrm>
            <a:off x="3085172" y="1260168"/>
            <a:ext cx="7084740" cy="5438769"/>
            <a:chOff x="-274162" y="-1490348"/>
            <a:chExt cx="9341962" cy="8338569"/>
          </a:xfrm>
        </p:grpSpPr>
        <p:grpSp>
          <p:nvGrpSpPr>
            <p:cNvPr id="4" name="Group 3"/>
            <p:cNvGrpSpPr/>
            <p:nvPr/>
          </p:nvGrpSpPr>
          <p:grpSpPr>
            <a:xfrm>
              <a:off x="-274162" y="-1490348"/>
              <a:ext cx="9341962" cy="8338569"/>
              <a:chOff x="-124644" y="-21266"/>
              <a:chExt cx="9342232" cy="8338569"/>
            </a:xfrm>
          </p:grpSpPr>
          <p:cxnSp>
            <p:nvCxnSpPr>
              <p:cNvPr id="18" name="Straight Connector 17"/>
              <p:cNvCxnSpPr>
                <a:stCxn id="19" idx="1"/>
                <a:endCxn id="28" idx="6"/>
              </p:cNvCxnSpPr>
              <p:nvPr/>
            </p:nvCxnSpPr>
            <p:spPr>
              <a:xfrm flipH="1" flipV="1">
                <a:off x="7677630" y="4074805"/>
                <a:ext cx="351237" cy="0"/>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19" name="Rounded Rectangle 18"/>
              <p:cNvSpPr/>
              <p:nvPr/>
            </p:nvSpPr>
            <p:spPr>
              <a:xfrm>
                <a:off x="8028868" y="3816042"/>
                <a:ext cx="1188720" cy="54864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700" b="1" dirty="0">
                    <a:solidFill>
                      <a:srgbClr val="000000"/>
                    </a:solidFill>
                    <a:effectLst/>
                    <a:latin typeface="Garamond" panose="02020404030301010803" pitchFamily="18" charset="0"/>
                    <a:ea typeface="Calibri"/>
                    <a:cs typeface="Times New Roman" panose="02020603050405020304" pitchFamily="18" charset="0"/>
                  </a:rPr>
                  <a:t>True Color Satellite Images</a:t>
                </a:r>
                <a:endParaRPr lang="en-US" sz="700" dirty="0">
                  <a:effectLst/>
                  <a:latin typeface="Garamond" panose="02020404030301010803" pitchFamily="18" charset="0"/>
                  <a:ea typeface="Calibri"/>
                  <a:cs typeface="Times New Roman" panose="02020603050405020304" pitchFamily="18" charset="0"/>
                </a:endParaRPr>
              </a:p>
            </p:txBody>
          </p:sp>
          <p:sp>
            <p:nvSpPr>
              <p:cNvPr id="20" name="Rounded Rectangle 19"/>
              <p:cNvSpPr/>
              <p:nvPr/>
            </p:nvSpPr>
            <p:spPr>
              <a:xfrm>
                <a:off x="2391164" y="764275"/>
                <a:ext cx="1188596" cy="548638"/>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850" b="1" dirty="0">
                    <a:solidFill>
                      <a:srgbClr val="000000"/>
                    </a:solidFill>
                    <a:effectLst/>
                    <a:latin typeface="Garamond" panose="02020404030301010803" pitchFamily="18" charset="0"/>
                    <a:ea typeface="Calibri"/>
                    <a:cs typeface="Times New Roman" panose="02020603050405020304" pitchFamily="18" charset="0"/>
                  </a:rPr>
                  <a:t>LI-COR Light Meter</a:t>
                </a:r>
                <a:endParaRPr lang="en-US" sz="850" dirty="0">
                  <a:effectLst/>
                  <a:latin typeface="Garamond" panose="02020404030301010803" pitchFamily="18" charset="0"/>
                  <a:ea typeface="Calibri"/>
                  <a:cs typeface="Times New Roman" panose="02020603050405020304" pitchFamily="18" charset="0"/>
                </a:endParaRPr>
              </a:p>
            </p:txBody>
          </p:sp>
          <p:sp>
            <p:nvSpPr>
              <p:cNvPr id="21" name="Rounded Rectangle 20"/>
              <p:cNvSpPr/>
              <p:nvPr/>
            </p:nvSpPr>
            <p:spPr>
              <a:xfrm>
                <a:off x="1140154" y="777922"/>
                <a:ext cx="1188596" cy="548638"/>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850" b="1" dirty="0">
                    <a:solidFill>
                      <a:srgbClr val="000000"/>
                    </a:solidFill>
                    <a:effectLst/>
                    <a:latin typeface="Garamond" panose="02020404030301010803" pitchFamily="18" charset="0"/>
                    <a:ea typeface="Calibri"/>
                    <a:cs typeface="Times New Roman" panose="02020603050405020304" pitchFamily="18" charset="0"/>
                  </a:rPr>
                  <a:t>Secchi Disk Depth</a:t>
                </a:r>
                <a:endParaRPr lang="en-US" sz="850" dirty="0">
                  <a:effectLst/>
                  <a:latin typeface="Garamond" panose="02020404030301010803" pitchFamily="18" charset="0"/>
                  <a:ea typeface="Calibri"/>
                  <a:cs typeface="Times New Roman" panose="02020603050405020304" pitchFamily="18" charset="0"/>
                </a:endParaRPr>
              </a:p>
            </p:txBody>
          </p:sp>
          <p:sp>
            <p:nvSpPr>
              <p:cNvPr id="22" name="Rounded Rectangle 21"/>
              <p:cNvSpPr/>
              <p:nvPr/>
            </p:nvSpPr>
            <p:spPr>
              <a:xfrm>
                <a:off x="-124644" y="777922"/>
                <a:ext cx="1188596" cy="548638"/>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850" b="1" dirty="0">
                    <a:solidFill>
                      <a:srgbClr val="000000"/>
                    </a:solidFill>
                    <a:effectLst/>
                    <a:latin typeface="Garamond" panose="02020404030301010803" pitchFamily="18" charset="0"/>
                    <a:ea typeface="Calibri"/>
                    <a:cs typeface="Times New Roman" panose="02020603050405020304" pitchFamily="18" charset="0"/>
                  </a:rPr>
                  <a:t>Hyperspectral </a:t>
                </a:r>
                <a:r>
                  <a:rPr lang="en-US" sz="850" b="1" dirty="0" smtClean="0">
                    <a:solidFill>
                      <a:srgbClr val="000000"/>
                    </a:solidFill>
                    <a:effectLst/>
                    <a:latin typeface="Garamond" panose="02020404030301010803" pitchFamily="18" charset="0"/>
                    <a:ea typeface="Calibri"/>
                    <a:cs typeface="Times New Roman" panose="02020603050405020304" pitchFamily="18" charset="0"/>
                  </a:rPr>
                  <a:t>R</a:t>
                </a:r>
                <a:r>
                  <a:rPr lang="en-US" sz="850" b="1" baseline="-25000" dirty="0" smtClean="0">
                    <a:solidFill>
                      <a:srgbClr val="000000"/>
                    </a:solidFill>
                    <a:latin typeface="Garamond" panose="02020404030301010803" pitchFamily="18" charset="0"/>
                    <a:cs typeface="Times New Roman" panose="02020603050405020304" pitchFamily="18" charset="0"/>
                  </a:rPr>
                  <a:t>rs</a:t>
                </a:r>
                <a:endParaRPr lang="en-US" sz="850" b="1" dirty="0" smtClean="0">
                  <a:solidFill>
                    <a:srgbClr val="000000"/>
                  </a:solidFill>
                  <a:latin typeface="Garamond" panose="02020404030301010803" pitchFamily="18" charset="0"/>
                  <a:cs typeface="Times New Roman" panose="02020603050405020304" pitchFamily="18" charset="0"/>
                </a:endParaRPr>
              </a:p>
            </p:txBody>
          </p:sp>
          <p:sp>
            <p:nvSpPr>
              <p:cNvPr id="23" name="Rounded Rectangle 22"/>
              <p:cNvSpPr/>
              <p:nvPr/>
            </p:nvSpPr>
            <p:spPr>
              <a:xfrm>
                <a:off x="6398106" y="1728161"/>
                <a:ext cx="1188596" cy="54864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880" b="1" dirty="0">
                    <a:solidFill>
                      <a:srgbClr val="000000"/>
                    </a:solidFill>
                    <a:effectLst/>
                    <a:latin typeface="Garamond" panose="02020404030301010803" pitchFamily="18" charset="0"/>
                    <a:ea typeface="Calibri"/>
                    <a:cs typeface="Times New Roman" panose="02020603050405020304" pitchFamily="18" charset="0"/>
                  </a:rPr>
                  <a:t>Landsat 8 </a:t>
                </a:r>
                <a:r>
                  <a:rPr lang="en-US" sz="880" b="1" dirty="0" smtClean="0">
                    <a:solidFill>
                      <a:srgbClr val="000000"/>
                    </a:solidFill>
                    <a:effectLst/>
                    <a:latin typeface="Garamond" panose="02020404030301010803" pitchFamily="18" charset="0"/>
                    <a:ea typeface="Calibri"/>
                    <a:cs typeface="Times New Roman" panose="02020603050405020304" pitchFamily="18" charset="0"/>
                  </a:rPr>
                  <a:t>R</a:t>
                </a:r>
                <a:r>
                  <a:rPr lang="en-US" sz="880" b="1" baseline="-25000" dirty="0" smtClean="0">
                    <a:solidFill>
                      <a:srgbClr val="000000"/>
                    </a:solidFill>
                    <a:latin typeface="Garamond" panose="02020404030301010803" pitchFamily="18" charset="0"/>
                    <a:cs typeface="Times New Roman" panose="02020603050405020304" pitchFamily="18" charset="0"/>
                  </a:rPr>
                  <a:t>rs</a:t>
                </a:r>
                <a:endParaRPr lang="en-US" sz="880" b="1" dirty="0">
                  <a:solidFill>
                    <a:srgbClr val="000000"/>
                  </a:solidFill>
                  <a:effectLst/>
                  <a:latin typeface="Garamond" panose="02020404030301010803" pitchFamily="18" charset="0"/>
                  <a:ea typeface="Calibri"/>
                  <a:cs typeface="Times New Roman" panose="02020603050405020304" pitchFamily="18" charset="0"/>
                </a:endParaRPr>
              </a:p>
            </p:txBody>
          </p:sp>
          <p:sp>
            <p:nvSpPr>
              <p:cNvPr id="24" name="Rounded Rectangle 23"/>
              <p:cNvSpPr/>
              <p:nvPr/>
            </p:nvSpPr>
            <p:spPr>
              <a:xfrm>
                <a:off x="6322579" y="-21266"/>
                <a:ext cx="1370965" cy="548005"/>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000" b="1" dirty="0">
                    <a:solidFill>
                      <a:srgbClr val="000000"/>
                    </a:solidFill>
                    <a:effectLst/>
                    <a:latin typeface="Garamond" panose="02020404030301010803" pitchFamily="18" charset="0"/>
                    <a:ea typeface="Calibri"/>
                    <a:cs typeface="Times New Roman" panose="02020603050405020304" pitchFamily="18" charset="0"/>
                  </a:rPr>
                  <a:t>Satellite Data</a:t>
                </a:r>
                <a:endParaRPr lang="en-US" sz="1000" dirty="0">
                  <a:effectLst/>
                  <a:latin typeface="Garamond" panose="02020404030301010803" pitchFamily="18" charset="0"/>
                  <a:ea typeface="Calibri"/>
                  <a:cs typeface="Times New Roman" panose="02020603050405020304" pitchFamily="18" charset="0"/>
                </a:endParaRPr>
              </a:p>
            </p:txBody>
          </p:sp>
          <p:sp>
            <p:nvSpPr>
              <p:cNvPr id="25" name="Rounded Rectangle 24"/>
              <p:cNvSpPr/>
              <p:nvPr/>
            </p:nvSpPr>
            <p:spPr>
              <a:xfrm>
                <a:off x="1064627" y="-21266"/>
                <a:ext cx="1370964" cy="548005"/>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000" b="1" i="1" dirty="0">
                    <a:solidFill>
                      <a:srgbClr val="000000"/>
                    </a:solidFill>
                    <a:effectLst/>
                    <a:latin typeface="Garamond" panose="02020404030301010803" pitchFamily="18" charset="0"/>
                    <a:ea typeface="Calibri"/>
                    <a:cs typeface="Times New Roman" panose="02020603050405020304" pitchFamily="18" charset="0"/>
                  </a:rPr>
                  <a:t>In situ</a:t>
                </a:r>
                <a:r>
                  <a:rPr lang="en-US" sz="1000" b="1" dirty="0">
                    <a:solidFill>
                      <a:srgbClr val="000000"/>
                    </a:solidFill>
                    <a:effectLst/>
                    <a:latin typeface="Garamond" panose="02020404030301010803" pitchFamily="18" charset="0"/>
                    <a:ea typeface="Calibri"/>
                    <a:cs typeface="Times New Roman" panose="02020603050405020304" pitchFamily="18" charset="0"/>
                  </a:rPr>
                  <a:t> data</a:t>
                </a:r>
                <a:endParaRPr lang="en-US" sz="1000" dirty="0">
                  <a:effectLst/>
                  <a:latin typeface="Garamond" panose="02020404030301010803" pitchFamily="18" charset="0"/>
                  <a:ea typeface="Calibri"/>
                  <a:cs typeface="Times New Roman" panose="02020603050405020304" pitchFamily="18" charset="0"/>
                </a:endParaRPr>
              </a:p>
            </p:txBody>
          </p:sp>
          <p:sp>
            <p:nvSpPr>
              <p:cNvPr id="26" name="Oval 25"/>
              <p:cNvSpPr/>
              <p:nvPr/>
            </p:nvSpPr>
            <p:spPr>
              <a:xfrm>
                <a:off x="4112040" y="6598866"/>
                <a:ext cx="1370965" cy="685165"/>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800" b="1" dirty="0">
                    <a:solidFill>
                      <a:srgbClr val="000000"/>
                    </a:solidFill>
                    <a:effectLst/>
                    <a:latin typeface="Garamond" panose="02020404030301010803" pitchFamily="18" charset="0"/>
                    <a:ea typeface="Calibri"/>
                    <a:cs typeface="Times New Roman" panose="02020603050405020304" pitchFamily="18" charset="0"/>
                  </a:rPr>
                  <a:t>Threshold Assessment</a:t>
                </a:r>
                <a:endParaRPr lang="en-US" sz="800" dirty="0">
                  <a:effectLst/>
                  <a:latin typeface="Garamond" panose="02020404030301010803" pitchFamily="18" charset="0"/>
                  <a:ea typeface="Calibri"/>
                  <a:cs typeface="Times New Roman" panose="02020603050405020304" pitchFamily="18" charset="0"/>
                </a:endParaRPr>
              </a:p>
            </p:txBody>
          </p:sp>
          <p:sp>
            <p:nvSpPr>
              <p:cNvPr id="27" name="Oval 26"/>
              <p:cNvSpPr/>
              <p:nvPr/>
            </p:nvSpPr>
            <p:spPr>
              <a:xfrm>
                <a:off x="2374800" y="4696914"/>
                <a:ext cx="1280027" cy="640077"/>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720" b="1" dirty="0" smtClean="0">
                    <a:solidFill>
                      <a:srgbClr val="000000"/>
                    </a:solidFill>
                    <a:effectLst/>
                    <a:latin typeface="Garamond" panose="02020404030301010803" pitchFamily="18" charset="0"/>
                    <a:ea typeface="Calibri"/>
                    <a:cs typeface="Times New Roman" panose="02020603050405020304" pitchFamily="18" charset="0"/>
                  </a:rPr>
                  <a:t>K</a:t>
                </a:r>
                <a:r>
                  <a:rPr lang="en-US" sz="720" b="1" baseline="-25000" dirty="0" smtClean="0">
                    <a:solidFill>
                      <a:srgbClr val="000000"/>
                    </a:solidFill>
                    <a:effectLst/>
                    <a:latin typeface="Garamond" panose="02020404030301010803" pitchFamily="18" charset="0"/>
                    <a:ea typeface="Calibri"/>
                    <a:cs typeface="Times New Roman" panose="02020603050405020304" pitchFamily="18" charset="0"/>
                  </a:rPr>
                  <a:t>d </a:t>
                </a:r>
                <a:r>
                  <a:rPr lang="en-US" sz="720" b="1" dirty="0" smtClean="0">
                    <a:solidFill>
                      <a:srgbClr val="000000"/>
                    </a:solidFill>
                    <a:latin typeface="Garamond" panose="02020404030301010803" pitchFamily="18" charset="0"/>
                    <a:ea typeface="Calibri"/>
                    <a:cs typeface="Times New Roman" panose="02020603050405020304" pitchFamily="18" charset="0"/>
                  </a:rPr>
                  <a:t>&amp; Z</a:t>
                </a:r>
                <a:r>
                  <a:rPr lang="en-US" sz="720" b="1" baseline="-25000" dirty="0">
                    <a:solidFill>
                      <a:srgbClr val="000000"/>
                    </a:solidFill>
                    <a:latin typeface="Garamond" panose="02020404030301010803" pitchFamily="18" charset="0"/>
                    <a:ea typeface="Calibri"/>
                    <a:cs typeface="Times New Roman" panose="02020603050405020304" pitchFamily="18" charset="0"/>
                  </a:rPr>
                  <a:t>c</a:t>
                </a:r>
                <a:r>
                  <a:rPr lang="en-US" sz="720" b="1" dirty="0" smtClean="0">
                    <a:solidFill>
                      <a:srgbClr val="000000"/>
                    </a:solidFill>
                    <a:effectLst/>
                    <a:latin typeface="Garamond" panose="02020404030301010803" pitchFamily="18" charset="0"/>
                    <a:ea typeface="Calibri"/>
                    <a:cs typeface="Times New Roman" panose="02020603050405020304" pitchFamily="18" charset="0"/>
                  </a:rPr>
                  <a:t> </a:t>
                </a:r>
                <a:r>
                  <a:rPr lang="en-US" sz="720" b="1" dirty="0">
                    <a:solidFill>
                      <a:srgbClr val="000000"/>
                    </a:solidFill>
                    <a:effectLst/>
                    <a:latin typeface="Garamond" panose="02020404030301010803" pitchFamily="18" charset="0"/>
                    <a:ea typeface="Calibri"/>
                    <a:cs typeface="Times New Roman" panose="02020603050405020304" pitchFamily="18" charset="0"/>
                  </a:rPr>
                  <a:t>Model </a:t>
                </a:r>
                <a:r>
                  <a:rPr lang="en-US" sz="720" b="1" dirty="0" smtClean="0">
                    <a:solidFill>
                      <a:srgbClr val="000000"/>
                    </a:solidFill>
                    <a:effectLst/>
                    <a:latin typeface="Garamond" panose="02020404030301010803" pitchFamily="18" charset="0"/>
                    <a:ea typeface="Calibri"/>
                    <a:cs typeface="Times New Roman" panose="02020603050405020304" pitchFamily="18" charset="0"/>
                  </a:rPr>
                  <a:t>Calibration</a:t>
                </a:r>
                <a:endParaRPr lang="en-US" sz="720" dirty="0">
                  <a:effectLst/>
                  <a:latin typeface="Garamond" panose="02020404030301010803" pitchFamily="18" charset="0"/>
                  <a:ea typeface="Calibri"/>
                  <a:cs typeface="Times New Roman" panose="02020603050405020304" pitchFamily="18" charset="0"/>
                </a:endParaRPr>
              </a:p>
            </p:txBody>
          </p:sp>
          <p:sp>
            <p:nvSpPr>
              <p:cNvPr id="28" name="Oval 27"/>
              <p:cNvSpPr/>
              <p:nvPr/>
            </p:nvSpPr>
            <p:spPr>
              <a:xfrm>
                <a:off x="6398106" y="3755082"/>
                <a:ext cx="1279525" cy="639445"/>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730" b="1" dirty="0">
                    <a:solidFill>
                      <a:srgbClr val="000000"/>
                    </a:solidFill>
                    <a:effectLst/>
                    <a:latin typeface="Garamond" panose="02020404030301010803" pitchFamily="18" charset="0"/>
                    <a:ea typeface="Calibri"/>
                    <a:cs typeface="Times New Roman" panose="02020603050405020304" pitchFamily="18" charset="0"/>
                  </a:rPr>
                  <a:t>Comparative Validation</a:t>
                </a:r>
                <a:endParaRPr lang="en-US" sz="730" dirty="0">
                  <a:effectLst/>
                  <a:latin typeface="Garamond" panose="02020404030301010803" pitchFamily="18" charset="0"/>
                  <a:ea typeface="Calibri"/>
                  <a:cs typeface="Times New Roman" panose="02020603050405020304" pitchFamily="18" charset="0"/>
                </a:endParaRPr>
              </a:p>
            </p:txBody>
          </p:sp>
          <p:sp>
            <p:nvSpPr>
              <p:cNvPr id="29" name="Oval 28"/>
              <p:cNvSpPr/>
              <p:nvPr/>
            </p:nvSpPr>
            <p:spPr>
              <a:xfrm>
                <a:off x="4188242" y="2810205"/>
                <a:ext cx="1280027" cy="640077"/>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700" b="1" dirty="0">
                    <a:solidFill>
                      <a:srgbClr val="000000"/>
                    </a:solidFill>
                    <a:effectLst/>
                    <a:latin typeface="Garamond" panose="02020404030301010803" pitchFamily="18" charset="0"/>
                    <a:ea typeface="Calibri"/>
                    <a:cs typeface="Times New Roman" panose="02020603050405020304" pitchFamily="18" charset="0"/>
                  </a:rPr>
                  <a:t>SDD Model Calibration</a:t>
                </a:r>
                <a:endParaRPr lang="en-US" sz="700" dirty="0">
                  <a:effectLst/>
                  <a:latin typeface="Garamond" panose="02020404030301010803" pitchFamily="18" charset="0"/>
                  <a:ea typeface="Calibri"/>
                  <a:cs typeface="Times New Roman" panose="02020603050405020304" pitchFamily="18" charset="0"/>
                </a:endParaRPr>
              </a:p>
            </p:txBody>
          </p:sp>
          <p:sp>
            <p:nvSpPr>
              <p:cNvPr id="30" name="Oval 29"/>
              <p:cNvSpPr/>
              <p:nvPr/>
            </p:nvSpPr>
            <p:spPr>
              <a:xfrm>
                <a:off x="4188242" y="1545282"/>
                <a:ext cx="1280027" cy="914396"/>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700" b="1" dirty="0">
                    <a:solidFill>
                      <a:srgbClr val="000000"/>
                    </a:solidFill>
                    <a:effectLst/>
                    <a:latin typeface="Garamond" panose="02020404030301010803" pitchFamily="18" charset="0"/>
                    <a:ea typeface="Calibri"/>
                    <a:cs typeface="Times New Roman" panose="02020603050405020304" pitchFamily="18" charset="0"/>
                  </a:rPr>
                  <a:t>Accuracy Assessment of Correction</a:t>
                </a:r>
                <a:endParaRPr lang="en-US" sz="700" dirty="0">
                  <a:effectLst/>
                  <a:latin typeface="Garamond" panose="02020404030301010803" pitchFamily="18" charset="0"/>
                  <a:ea typeface="Calibri"/>
                  <a:cs typeface="Times New Roman" panose="02020603050405020304" pitchFamily="18" charset="0"/>
                </a:endParaRPr>
              </a:p>
            </p:txBody>
          </p:sp>
          <p:sp>
            <p:nvSpPr>
              <p:cNvPr id="31" name="Oval 30"/>
              <p:cNvSpPr/>
              <p:nvPr/>
            </p:nvSpPr>
            <p:spPr>
              <a:xfrm>
                <a:off x="6321904" y="829005"/>
                <a:ext cx="1335063" cy="640077"/>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750" b="1" dirty="0">
                    <a:solidFill>
                      <a:srgbClr val="000000"/>
                    </a:solidFill>
                    <a:effectLst/>
                    <a:latin typeface="Garamond" panose="02020404030301010803" pitchFamily="18" charset="0"/>
                    <a:ea typeface="Calibri"/>
                    <a:cs typeface="Times New Roman" panose="02020603050405020304" pitchFamily="18" charset="0"/>
                  </a:rPr>
                  <a:t>Atmospheric Correction</a:t>
                </a:r>
                <a:endParaRPr lang="en-US" sz="750" dirty="0">
                  <a:effectLst/>
                  <a:latin typeface="Garamond" panose="02020404030301010803" pitchFamily="18" charset="0"/>
                  <a:ea typeface="Calibri"/>
                  <a:cs typeface="Times New Roman" panose="02020603050405020304" pitchFamily="18" charset="0"/>
                </a:endParaRPr>
              </a:p>
            </p:txBody>
          </p:sp>
          <p:sp>
            <p:nvSpPr>
              <p:cNvPr id="32" name="Hexagon 31"/>
              <p:cNvSpPr/>
              <p:nvPr/>
            </p:nvSpPr>
            <p:spPr>
              <a:xfrm>
                <a:off x="3959636" y="7586418"/>
                <a:ext cx="1736725" cy="730885"/>
              </a:xfrm>
              <a:prstGeom prst="hexagon">
                <a:avLst/>
              </a:prstGeom>
              <a:solidFill>
                <a:srgbClr val="00B0F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800" b="1" dirty="0">
                    <a:solidFill>
                      <a:srgbClr val="000000"/>
                    </a:solidFill>
                    <a:effectLst/>
                    <a:latin typeface="Garamond" panose="02020404030301010803" pitchFamily="18" charset="0"/>
                    <a:ea typeface="Calibri"/>
                    <a:cs typeface="Times New Roman" panose="02020603050405020304" pitchFamily="18" charset="0"/>
                  </a:rPr>
                  <a:t>Hydrilla Distribution Map</a:t>
                </a:r>
                <a:endParaRPr lang="en-US" sz="800" dirty="0">
                  <a:effectLst/>
                  <a:latin typeface="Garamond" panose="02020404030301010803" pitchFamily="18" charset="0"/>
                  <a:ea typeface="Calibri"/>
                  <a:cs typeface="Times New Roman" panose="02020603050405020304" pitchFamily="18" charset="0"/>
                </a:endParaRPr>
              </a:p>
            </p:txBody>
          </p:sp>
          <p:sp>
            <p:nvSpPr>
              <p:cNvPr id="33" name="Hexagon 32"/>
              <p:cNvSpPr/>
              <p:nvPr/>
            </p:nvSpPr>
            <p:spPr>
              <a:xfrm>
                <a:off x="1994304" y="7586418"/>
                <a:ext cx="1736725" cy="730885"/>
              </a:xfrm>
              <a:prstGeom prst="hexagon">
                <a:avLst/>
              </a:prstGeom>
              <a:solidFill>
                <a:srgbClr val="00B0F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800" b="1" dirty="0">
                    <a:solidFill>
                      <a:srgbClr val="000000"/>
                    </a:solidFill>
                    <a:effectLst/>
                    <a:latin typeface="Garamond" panose="02020404030301010803" pitchFamily="18" charset="0"/>
                    <a:ea typeface="Calibri"/>
                    <a:cs typeface="Times New Roman" panose="02020603050405020304" pitchFamily="18" charset="0"/>
                  </a:rPr>
                  <a:t>Predictive Model</a:t>
                </a:r>
                <a:endParaRPr lang="en-US" sz="800" dirty="0">
                  <a:effectLst/>
                  <a:latin typeface="Garamond" panose="02020404030301010803" pitchFamily="18" charset="0"/>
                  <a:ea typeface="Calibri"/>
                  <a:cs typeface="Times New Roman" panose="02020603050405020304" pitchFamily="18" charset="0"/>
                </a:endParaRPr>
              </a:p>
            </p:txBody>
          </p:sp>
          <p:sp>
            <p:nvSpPr>
              <p:cNvPr id="34" name="Hexagon 33"/>
              <p:cNvSpPr/>
              <p:nvPr/>
            </p:nvSpPr>
            <p:spPr>
              <a:xfrm>
                <a:off x="3959636" y="5660082"/>
                <a:ext cx="1737179" cy="640077"/>
              </a:xfrm>
              <a:prstGeom prst="hexagon">
                <a:avLst/>
              </a:prstGeom>
              <a:solidFill>
                <a:srgbClr val="92D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800" b="1" dirty="0">
                    <a:solidFill>
                      <a:srgbClr val="000000"/>
                    </a:solidFill>
                    <a:effectLst/>
                    <a:latin typeface="Garamond" panose="02020404030301010803" pitchFamily="18" charset="0"/>
                    <a:ea typeface="Calibri"/>
                    <a:cs typeface="Times New Roman" panose="02020603050405020304" pitchFamily="18" charset="0"/>
                  </a:rPr>
                  <a:t>Spatio-Temporal PLW Map</a:t>
                </a:r>
                <a:endParaRPr lang="en-US" sz="800" dirty="0">
                  <a:effectLst/>
                  <a:latin typeface="Garamond" panose="02020404030301010803" pitchFamily="18" charset="0"/>
                  <a:ea typeface="Calibri"/>
                  <a:cs typeface="Times New Roman" panose="02020603050405020304" pitchFamily="18" charset="0"/>
                </a:endParaRPr>
              </a:p>
            </p:txBody>
          </p:sp>
          <p:sp>
            <p:nvSpPr>
              <p:cNvPr id="35" name="Hexagon 34"/>
              <p:cNvSpPr/>
              <p:nvPr/>
            </p:nvSpPr>
            <p:spPr>
              <a:xfrm>
                <a:off x="3959636" y="4706058"/>
                <a:ext cx="1737179" cy="640077"/>
              </a:xfrm>
              <a:prstGeom prst="hexagon">
                <a:avLst/>
              </a:prstGeom>
              <a:solidFill>
                <a:srgbClr val="92D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800" b="1" dirty="0">
                    <a:solidFill>
                      <a:srgbClr val="000000"/>
                    </a:solidFill>
                    <a:effectLst/>
                    <a:latin typeface="Garamond" panose="02020404030301010803" pitchFamily="18" charset="0"/>
                    <a:ea typeface="Calibri"/>
                    <a:cs typeface="Times New Roman" panose="02020603050405020304" pitchFamily="18" charset="0"/>
                  </a:rPr>
                  <a:t>Spatio-Temporal </a:t>
                </a:r>
                <a:r>
                  <a:rPr lang="en-US" sz="800" b="1" dirty="0" smtClean="0">
                    <a:solidFill>
                      <a:srgbClr val="000000"/>
                    </a:solidFill>
                    <a:latin typeface="Garamond" panose="02020404030301010803" pitchFamily="18" charset="0"/>
                    <a:ea typeface="Calibri"/>
                    <a:cs typeface="Times New Roman" panose="02020603050405020304" pitchFamily="18" charset="0"/>
                  </a:rPr>
                  <a:t>K</a:t>
                </a:r>
                <a:r>
                  <a:rPr lang="en-US" sz="800" b="1" baseline="-25000" dirty="0" smtClean="0">
                    <a:solidFill>
                      <a:srgbClr val="000000"/>
                    </a:solidFill>
                    <a:latin typeface="Garamond" panose="02020404030301010803" pitchFamily="18" charset="0"/>
                    <a:ea typeface="Calibri"/>
                    <a:cs typeface="Times New Roman" panose="02020603050405020304" pitchFamily="18" charset="0"/>
                  </a:rPr>
                  <a:t>d </a:t>
                </a:r>
                <a:r>
                  <a:rPr lang="en-US" sz="800" b="1" dirty="0" smtClean="0">
                    <a:solidFill>
                      <a:srgbClr val="000000"/>
                    </a:solidFill>
                    <a:latin typeface="Garamond" panose="02020404030301010803" pitchFamily="18" charset="0"/>
                    <a:ea typeface="Calibri"/>
                    <a:cs typeface="Times New Roman" panose="02020603050405020304" pitchFamily="18" charset="0"/>
                  </a:rPr>
                  <a:t>&amp; Z</a:t>
                </a:r>
                <a:r>
                  <a:rPr lang="en-US" sz="800" b="1" baseline="-25000" dirty="0">
                    <a:solidFill>
                      <a:srgbClr val="000000"/>
                    </a:solidFill>
                    <a:latin typeface="Garamond" panose="02020404030301010803" pitchFamily="18" charset="0"/>
                    <a:ea typeface="Calibri"/>
                    <a:cs typeface="Times New Roman" panose="02020603050405020304" pitchFamily="18" charset="0"/>
                  </a:rPr>
                  <a:t>c</a:t>
                </a:r>
                <a:r>
                  <a:rPr lang="en-US" sz="800" b="1" baseline="-25000" dirty="0" smtClean="0">
                    <a:solidFill>
                      <a:srgbClr val="000000"/>
                    </a:solidFill>
                    <a:latin typeface="Garamond" panose="02020404030301010803" pitchFamily="18" charset="0"/>
                    <a:ea typeface="Calibri"/>
                    <a:cs typeface="Times New Roman" panose="02020603050405020304" pitchFamily="18" charset="0"/>
                  </a:rPr>
                  <a:t> </a:t>
                </a:r>
                <a:r>
                  <a:rPr lang="en-US" sz="800" b="1" dirty="0">
                    <a:solidFill>
                      <a:srgbClr val="000000"/>
                    </a:solidFill>
                    <a:effectLst/>
                    <a:latin typeface="Garamond" panose="02020404030301010803" pitchFamily="18" charset="0"/>
                    <a:ea typeface="Calibri"/>
                    <a:cs typeface="Times New Roman" panose="02020603050405020304" pitchFamily="18" charset="0"/>
                  </a:rPr>
                  <a:t>Map</a:t>
                </a:r>
                <a:endParaRPr lang="en-US" sz="800" dirty="0">
                  <a:effectLst/>
                  <a:latin typeface="Garamond" panose="02020404030301010803" pitchFamily="18" charset="0"/>
                  <a:ea typeface="Calibri"/>
                  <a:cs typeface="Times New Roman" panose="02020603050405020304" pitchFamily="18" charset="0"/>
                </a:endParaRPr>
              </a:p>
            </p:txBody>
          </p:sp>
          <p:sp>
            <p:nvSpPr>
              <p:cNvPr id="36" name="Hexagon 35"/>
              <p:cNvSpPr/>
              <p:nvPr/>
            </p:nvSpPr>
            <p:spPr>
              <a:xfrm>
                <a:off x="3959636" y="3755082"/>
                <a:ext cx="1737179" cy="640077"/>
              </a:xfrm>
              <a:prstGeom prst="hexagon">
                <a:avLst/>
              </a:prstGeom>
              <a:solidFill>
                <a:srgbClr val="92D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800" b="1" dirty="0">
                    <a:solidFill>
                      <a:srgbClr val="000000"/>
                    </a:solidFill>
                    <a:effectLst/>
                    <a:latin typeface="Garamond" panose="02020404030301010803" pitchFamily="18" charset="0"/>
                    <a:ea typeface="Calibri"/>
                    <a:cs typeface="Times New Roman" panose="02020603050405020304" pitchFamily="18" charset="0"/>
                  </a:rPr>
                  <a:t>Spatio-Temporal SDD Map</a:t>
                </a:r>
                <a:endParaRPr lang="en-US" sz="800" dirty="0">
                  <a:effectLst/>
                  <a:latin typeface="Garamond" panose="02020404030301010803" pitchFamily="18" charset="0"/>
                  <a:ea typeface="Calibri"/>
                  <a:cs typeface="Times New Roman" panose="02020603050405020304" pitchFamily="18" charset="0"/>
                </a:endParaRPr>
              </a:p>
            </p:txBody>
          </p:sp>
          <p:cxnSp>
            <p:nvCxnSpPr>
              <p:cNvPr id="37" name="Straight Connector 36"/>
              <p:cNvCxnSpPr>
                <a:endCxn id="21" idx="2"/>
              </p:cNvCxnSpPr>
              <p:nvPr/>
            </p:nvCxnSpPr>
            <p:spPr>
              <a:xfrm flipH="1" flipV="1">
                <a:off x="1734452" y="1326560"/>
                <a:ext cx="0" cy="1833856"/>
              </a:xfrm>
              <a:prstGeom prst="line">
                <a:avLst/>
              </a:prstGeom>
              <a:ln w="50800">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38" name="Straight Connector 37"/>
              <p:cNvCxnSpPr>
                <a:stCxn id="31" idx="4"/>
                <a:endCxn id="23" idx="0"/>
              </p:cNvCxnSpPr>
              <p:nvPr/>
            </p:nvCxnSpPr>
            <p:spPr>
              <a:xfrm>
                <a:off x="6989436" y="1469082"/>
                <a:ext cx="2968" cy="259079"/>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2453881" y="251689"/>
                <a:ext cx="539512" cy="0"/>
              </a:xfrm>
              <a:prstGeom prst="line">
                <a:avLst/>
              </a:prstGeom>
              <a:ln w="50800">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rot="5400000" flipV="1">
                <a:off x="2732358" y="480687"/>
                <a:ext cx="502920" cy="0"/>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506152" y="238041"/>
                <a:ext cx="539512" cy="0"/>
              </a:xfrm>
              <a:prstGeom prst="line">
                <a:avLst/>
              </a:prstGeom>
              <a:ln w="50800">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rot="5400000" flipV="1">
                <a:off x="265128" y="483701"/>
                <a:ext cx="502920" cy="0"/>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43" name="Straight Connector 42"/>
              <p:cNvCxnSpPr>
                <a:stCxn id="36" idx="0"/>
                <a:endCxn id="28" idx="2"/>
              </p:cNvCxnSpPr>
              <p:nvPr/>
            </p:nvCxnSpPr>
            <p:spPr>
              <a:xfrm flipV="1">
                <a:off x="5696815" y="4074805"/>
                <a:ext cx="701291" cy="316"/>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V="1">
                <a:off x="1749772" y="3145482"/>
                <a:ext cx="2423230" cy="0"/>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45" name="Straight Connector 44"/>
              <p:cNvCxnSpPr>
                <a:stCxn id="23" idx="1"/>
                <a:endCxn id="30" idx="6"/>
              </p:cNvCxnSpPr>
              <p:nvPr/>
            </p:nvCxnSpPr>
            <p:spPr>
              <a:xfrm flipH="1" flipV="1">
                <a:off x="5468269" y="2002480"/>
                <a:ext cx="929837" cy="1"/>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4797860" y="3450282"/>
                <a:ext cx="0" cy="304800"/>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4797860" y="7275522"/>
                <a:ext cx="0" cy="301752"/>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grpSp>
            <p:nvGrpSpPr>
              <p:cNvPr id="48" name="Group 47"/>
              <p:cNvGrpSpPr/>
              <p:nvPr/>
            </p:nvGrpSpPr>
            <p:grpSpPr>
              <a:xfrm>
                <a:off x="2722114" y="6941449"/>
                <a:ext cx="1389929" cy="623633"/>
                <a:chOff x="-529614" y="-1329092"/>
                <a:chExt cx="595684" cy="623633"/>
              </a:xfrm>
            </p:grpSpPr>
            <p:cxnSp>
              <p:nvCxnSpPr>
                <p:cNvPr id="49" name="Straight Connector 48"/>
                <p:cNvCxnSpPr/>
                <p:nvPr/>
              </p:nvCxnSpPr>
              <p:spPr>
                <a:xfrm flipV="1">
                  <a:off x="-529614" y="-1329092"/>
                  <a:ext cx="595684" cy="0"/>
                </a:xfrm>
                <a:prstGeom prst="line">
                  <a:avLst/>
                </a:prstGeom>
                <a:ln w="50800">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H="1">
                  <a:off x="-521777" y="-1315059"/>
                  <a:ext cx="0" cy="609600"/>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grpSp>
        </p:grpSp>
        <p:cxnSp>
          <p:nvCxnSpPr>
            <p:cNvPr id="5" name="Straight Connector 4"/>
            <p:cNvCxnSpPr>
              <a:stCxn id="27" idx="6"/>
              <a:endCxn id="35" idx="3"/>
            </p:cNvCxnSpPr>
            <p:nvPr/>
          </p:nvCxnSpPr>
          <p:spPr>
            <a:xfrm>
              <a:off x="3505200" y="3547871"/>
              <a:ext cx="304800" cy="0"/>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p:cNvCxnSpPr>
              <a:stCxn id="24" idx="2"/>
              <a:endCxn id="31" idx="0"/>
            </p:cNvCxnSpPr>
            <p:nvPr/>
          </p:nvCxnSpPr>
          <p:spPr>
            <a:xfrm flipH="1">
              <a:off x="6839712" y="-942343"/>
              <a:ext cx="0" cy="302266"/>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7461504" y="533399"/>
              <a:ext cx="1021238" cy="1"/>
            </a:xfrm>
            <a:prstGeom prst="line">
              <a:avLst/>
            </a:prstGeom>
            <a:ln w="50800">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9" name="Straight Connector 8"/>
            <p:cNvCxnSpPr>
              <a:endCxn id="19" idx="0"/>
            </p:cNvCxnSpPr>
            <p:nvPr/>
          </p:nvCxnSpPr>
          <p:spPr>
            <a:xfrm>
              <a:off x="8458200" y="530352"/>
              <a:ext cx="0" cy="1816608"/>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0" name="Straight Connector 9"/>
            <p:cNvCxnSpPr>
              <a:endCxn id="30" idx="2"/>
            </p:cNvCxnSpPr>
            <p:nvPr/>
          </p:nvCxnSpPr>
          <p:spPr>
            <a:xfrm flipV="1">
              <a:off x="304800" y="533398"/>
              <a:ext cx="3733800" cy="4"/>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1" name="Straight Connector 10"/>
            <p:cNvCxnSpPr>
              <a:stCxn id="22" idx="2"/>
            </p:cNvCxnSpPr>
            <p:nvPr/>
          </p:nvCxnSpPr>
          <p:spPr>
            <a:xfrm>
              <a:off x="320118" y="-142522"/>
              <a:ext cx="0" cy="694944"/>
            </a:xfrm>
            <a:prstGeom prst="line">
              <a:avLst/>
            </a:prstGeom>
            <a:ln w="50800">
              <a:solidFill>
                <a:srgbClr val="000000"/>
              </a:solidFill>
              <a:tailEnd type="none"/>
            </a:ln>
          </p:spPr>
          <p:style>
            <a:lnRef idx="1">
              <a:schemeClr val="dk1"/>
            </a:lnRef>
            <a:fillRef idx="0">
              <a:schemeClr val="dk1"/>
            </a:fillRef>
            <a:effectRef idx="0">
              <a:schemeClr val="dk1"/>
            </a:effectRef>
            <a:fontRef idx="minor">
              <a:schemeClr val="tx1"/>
            </a:fontRef>
          </p:style>
        </p:cxnSp>
        <p:cxnSp>
          <p:nvCxnSpPr>
            <p:cNvPr id="12" name="Straight Connector 11"/>
            <p:cNvCxnSpPr>
              <a:stCxn id="30" idx="4"/>
              <a:endCxn id="29" idx="0"/>
            </p:cNvCxnSpPr>
            <p:nvPr/>
          </p:nvCxnSpPr>
          <p:spPr>
            <a:xfrm>
              <a:off x="4678595" y="990596"/>
              <a:ext cx="0" cy="350527"/>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648200" y="2926080"/>
              <a:ext cx="0" cy="304800"/>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Connector 13"/>
            <p:cNvCxnSpPr>
              <a:endCxn id="27" idx="0"/>
            </p:cNvCxnSpPr>
            <p:nvPr/>
          </p:nvCxnSpPr>
          <p:spPr>
            <a:xfrm flipH="1">
              <a:off x="2865205" y="-156169"/>
              <a:ext cx="0" cy="3384001"/>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5" name="Straight Connector 14"/>
            <p:cNvCxnSpPr>
              <a:stCxn id="25" idx="2"/>
              <a:endCxn id="21" idx="0"/>
            </p:cNvCxnSpPr>
            <p:nvPr/>
          </p:nvCxnSpPr>
          <p:spPr>
            <a:xfrm flipH="1">
              <a:off x="1584881" y="-942343"/>
              <a:ext cx="0" cy="280959"/>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4648200" y="3886200"/>
              <a:ext cx="0" cy="304800"/>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4648200" y="4837176"/>
              <a:ext cx="0" cy="304800"/>
            </a:xfrm>
            <a:prstGeom prst="line">
              <a:avLst/>
            </a:prstGeom>
            <a:ln w="50800">
              <a:solidFill>
                <a:srgbClr val="0000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08207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Model Calibration </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58" y="1584979"/>
            <a:ext cx="11123089" cy="4528742"/>
          </a:xfrm>
          <a:prstGeom prst="rect">
            <a:avLst/>
          </a:prstGeom>
        </p:spPr>
      </p:pic>
    </p:spTree>
    <p:extLst>
      <p:ext uri="{BB962C8B-B14F-4D97-AF65-F5344CB8AC3E}">
        <p14:creationId xmlns:p14="http://schemas.microsoft.com/office/powerpoint/2010/main" val="547073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Data Analysis  </a:t>
            </a:r>
            <a:endParaRPr lang="en-US" sz="4000" dirty="0">
              <a:solidFill>
                <a:schemeClr val="bg1"/>
              </a:solidFill>
              <a:latin typeface="Century Gothic" panose="020B050202020202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801" y="1534226"/>
            <a:ext cx="2272825" cy="2771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762" y="1478117"/>
            <a:ext cx="2496884" cy="267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8184" y="1575377"/>
            <a:ext cx="2720549" cy="267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11" y="4312084"/>
            <a:ext cx="2612469" cy="23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3392" y="4275155"/>
            <a:ext cx="2623623" cy="235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00251" y="4221416"/>
            <a:ext cx="2576413" cy="241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694785" y="2550605"/>
            <a:ext cx="1335290" cy="738664"/>
          </a:xfrm>
          <a:prstGeom prst="rect">
            <a:avLst/>
          </a:prstGeom>
          <a:noFill/>
        </p:spPr>
        <p:txBody>
          <a:bodyPr wrap="square" rtlCol="0">
            <a:spAutoFit/>
          </a:bodyPr>
          <a:lstStyle/>
          <a:p>
            <a:pPr algn="ctr"/>
            <a:r>
              <a:rPr lang="en-US" sz="1400" b="1" dirty="0" smtClean="0">
                <a:latin typeface="Garamond" panose="02020404030301010803" pitchFamily="18" charset="0"/>
              </a:rPr>
              <a:t>From peer reviewed literature</a:t>
            </a:r>
            <a:endParaRPr lang="en-US" sz="1400" b="1" dirty="0">
              <a:latin typeface="Garamond" panose="02020404030301010803" pitchFamily="18" charset="0"/>
            </a:endParaRPr>
          </a:p>
        </p:txBody>
      </p:sp>
      <p:sp>
        <p:nvSpPr>
          <p:cNvPr id="12" name="TextBox 11"/>
          <p:cNvSpPr txBox="1"/>
          <p:nvPr/>
        </p:nvSpPr>
        <p:spPr>
          <a:xfrm>
            <a:off x="10694785" y="5069230"/>
            <a:ext cx="1294410" cy="738664"/>
          </a:xfrm>
          <a:prstGeom prst="rect">
            <a:avLst/>
          </a:prstGeom>
          <a:noFill/>
        </p:spPr>
        <p:txBody>
          <a:bodyPr wrap="square" rtlCol="0">
            <a:spAutoFit/>
          </a:bodyPr>
          <a:lstStyle/>
          <a:p>
            <a:pPr algn="ctr"/>
            <a:r>
              <a:rPr lang="en-US" sz="1400" b="1" dirty="0" smtClean="0">
                <a:latin typeface="Garamond" panose="02020404030301010803" pitchFamily="18" charset="0"/>
              </a:rPr>
              <a:t>Derived from Landsat imagery</a:t>
            </a:r>
            <a:endParaRPr lang="en-US" sz="1400" b="1" dirty="0">
              <a:latin typeface="Garamond" panose="02020404030301010803" pitchFamily="18" charset="0"/>
            </a:endParaRPr>
          </a:p>
        </p:txBody>
      </p:sp>
      <p:sp>
        <p:nvSpPr>
          <p:cNvPr id="2" name="TextBox 1"/>
          <p:cNvSpPr txBox="1"/>
          <p:nvPr/>
        </p:nvSpPr>
        <p:spPr>
          <a:xfrm>
            <a:off x="10277475" y="2324100"/>
            <a:ext cx="45719" cy="369332"/>
          </a:xfrm>
          <a:prstGeom prst="rect">
            <a:avLst/>
          </a:prstGeom>
          <a:noFill/>
        </p:spPr>
        <p:txBody>
          <a:bodyPr wrap="square" rtlCol="0">
            <a:spAutoFit/>
          </a:bodyPr>
          <a:lstStyle/>
          <a:p>
            <a:endParaRPr lang="en-US" dirty="0">
              <a:latin typeface="Garamond" panose="02020404030301010803" pitchFamily="18" charset="0"/>
            </a:endParaRPr>
          </a:p>
        </p:txBody>
      </p:sp>
    </p:spTree>
    <p:extLst>
      <p:ext uri="{BB962C8B-B14F-4D97-AF65-F5344CB8AC3E}">
        <p14:creationId xmlns:p14="http://schemas.microsoft.com/office/powerpoint/2010/main" val="2106629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a:t>
            </a:r>
            <a:endParaRPr lang="en-US" sz="4000" dirty="0">
              <a:solidFill>
                <a:schemeClr val="bg1"/>
              </a:solidFill>
              <a:latin typeface="Century Gothic" panose="020B0502020202020204" pitchFamily="34" charset="0"/>
            </a:endParaRPr>
          </a:p>
        </p:txBody>
      </p:sp>
      <p:grpSp>
        <p:nvGrpSpPr>
          <p:cNvPr id="42" name="Group 41"/>
          <p:cNvGrpSpPr/>
          <p:nvPr/>
        </p:nvGrpSpPr>
        <p:grpSpPr>
          <a:xfrm>
            <a:off x="949856" y="1352549"/>
            <a:ext cx="10499193" cy="5471460"/>
            <a:chOff x="0" y="680831"/>
            <a:chExt cx="9144000" cy="5510482"/>
          </a:xfrm>
        </p:grpSpPr>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3241"/>
              <a:ext cx="9144000" cy="5331518"/>
            </a:xfrm>
            <a:prstGeom prst="rect">
              <a:avLst/>
            </a:prstGeom>
          </p:spPr>
        </p:pic>
        <p:sp>
          <p:nvSpPr>
            <p:cNvPr id="44" name="TextBox 43"/>
            <p:cNvSpPr txBox="1"/>
            <p:nvPr/>
          </p:nvSpPr>
          <p:spPr>
            <a:xfrm>
              <a:off x="161925" y="762000"/>
              <a:ext cx="876300" cy="404699"/>
            </a:xfrm>
            <a:prstGeom prst="rect">
              <a:avLst/>
            </a:prstGeom>
            <a:noFill/>
          </p:spPr>
          <p:txBody>
            <a:bodyPr wrap="square" rtlCol="0">
              <a:spAutoFit/>
            </a:bodyPr>
            <a:lstStyle/>
            <a:p>
              <a:pPr algn="ctr"/>
              <a:r>
                <a:rPr lang="en-US" sz="1000" b="1" dirty="0" smtClean="0">
                  <a:latin typeface="Garamond" panose="02020404030301010803" pitchFamily="18" charset="0"/>
                </a:rPr>
                <a:t>18</a:t>
              </a:r>
              <a:r>
                <a:rPr lang="en-US" sz="1000" b="1" baseline="30000" dirty="0" smtClean="0">
                  <a:latin typeface="Garamond" panose="02020404030301010803" pitchFamily="18" charset="0"/>
                </a:rPr>
                <a:t>th</a:t>
              </a:r>
              <a:r>
                <a:rPr lang="en-US" sz="1000" b="1" dirty="0" smtClean="0">
                  <a:latin typeface="Garamond" panose="02020404030301010803" pitchFamily="18" charset="0"/>
                </a:rPr>
                <a:t> October </a:t>
              </a:r>
            </a:p>
            <a:p>
              <a:pPr algn="ctr"/>
              <a:r>
                <a:rPr lang="en-US" sz="1000" b="1" dirty="0" smtClean="0">
                  <a:latin typeface="Garamond" panose="02020404030301010803" pitchFamily="18" charset="0"/>
                </a:rPr>
                <a:t>2015</a:t>
              </a:r>
              <a:endParaRPr lang="en-US" sz="1000" b="1" dirty="0">
                <a:latin typeface="Garamond" panose="02020404030301010803" pitchFamily="18" charset="0"/>
              </a:endParaRPr>
            </a:p>
          </p:txBody>
        </p:sp>
        <p:sp>
          <p:nvSpPr>
            <p:cNvPr id="45" name="TextBox 44"/>
            <p:cNvSpPr txBox="1"/>
            <p:nvPr/>
          </p:nvSpPr>
          <p:spPr>
            <a:xfrm>
              <a:off x="911023" y="762000"/>
              <a:ext cx="985728" cy="404699"/>
            </a:xfrm>
            <a:prstGeom prst="rect">
              <a:avLst/>
            </a:prstGeom>
            <a:noFill/>
          </p:spPr>
          <p:txBody>
            <a:bodyPr wrap="square" rtlCol="0">
              <a:spAutoFit/>
            </a:bodyPr>
            <a:lstStyle/>
            <a:p>
              <a:pPr algn="ctr"/>
              <a:r>
                <a:rPr lang="en-US" sz="1000" b="1" dirty="0" smtClean="0">
                  <a:latin typeface="Garamond" panose="02020404030301010803" pitchFamily="18" charset="0"/>
                </a:rPr>
                <a:t>26</a:t>
              </a:r>
              <a:r>
                <a:rPr lang="en-US" sz="1000" b="1" baseline="30000" dirty="0" smtClean="0">
                  <a:latin typeface="Garamond" panose="02020404030301010803" pitchFamily="18" charset="0"/>
                </a:rPr>
                <a:t>th</a:t>
              </a:r>
              <a:r>
                <a:rPr lang="en-US" sz="1000" b="1" dirty="0" smtClean="0">
                  <a:latin typeface="Garamond" panose="02020404030301010803" pitchFamily="18" charset="0"/>
                </a:rPr>
                <a:t> November </a:t>
              </a:r>
            </a:p>
            <a:p>
              <a:pPr algn="ctr"/>
              <a:r>
                <a:rPr lang="en-US" sz="1000" b="1" dirty="0" smtClean="0">
                  <a:latin typeface="Garamond" panose="02020404030301010803" pitchFamily="18" charset="0"/>
                </a:rPr>
                <a:t>2015</a:t>
              </a:r>
              <a:endParaRPr lang="en-US" sz="1000" b="1" dirty="0">
                <a:latin typeface="Garamond" panose="02020404030301010803" pitchFamily="18" charset="0"/>
              </a:endParaRPr>
            </a:p>
          </p:txBody>
        </p:sp>
        <p:sp>
          <p:nvSpPr>
            <p:cNvPr id="46" name="TextBox 45"/>
            <p:cNvSpPr txBox="1"/>
            <p:nvPr/>
          </p:nvSpPr>
          <p:spPr>
            <a:xfrm>
              <a:off x="1790700" y="762000"/>
              <a:ext cx="876300" cy="402964"/>
            </a:xfrm>
            <a:prstGeom prst="rect">
              <a:avLst/>
            </a:prstGeom>
            <a:noFill/>
          </p:spPr>
          <p:txBody>
            <a:bodyPr wrap="square" rtlCol="0">
              <a:spAutoFit/>
            </a:bodyPr>
            <a:lstStyle/>
            <a:p>
              <a:pPr algn="ctr"/>
              <a:r>
                <a:rPr lang="en-US" sz="1000" b="1" dirty="0" smtClean="0">
                  <a:latin typeface="Garamond" panose="02020404030301010803" pitchFamily="18" charset="0"/>
                </a:rPr>
                <a:t>12</a:t>
              </a:r>
              <a:r>
                <a:rPr lang="en-US" sz="1000" b="1" baseline="30000" dirty="0" smtClean="0">
                  <a:latin typeface="Garamond" panose="02020404030301010803" pitchFamily="18" charset="0"/>
                </a:rPr>
                <a:t>th</a:t>
              </a:r>
              <a:r>
                <a:rPr lang="en-US" sz="1000" b="1" dirty="0" smtClean="0">
                  <a:latin typeface="Garamond" panose="02020404030301010803" pitchFamily="18" charset="0"/>
                </a:rPr>
                <a:t> December </a:t>
              </a:r>
            </a:p>
            <a:p>
              <a:pPr algn="ctr"/>
              <a:r>
                <a:rPr lang="en-US" sz="1000" b="1" dirty="0" smtClean="0">
                  <a:latin typeface="Garamond" panose="02020404030301010803" pitchFamily="18" charset="0"/>
                </a:rPr>
                <a:t>2015</a:t>
              </a:r>
              <a:endParaRPr lang="en-US" sz="1000" b="1" dirty="0">
                <a:latin typeface="Garamond" panose="02020404030301010803" pitchFamily="18" charset="0"/>
              </a:endParaRPr>
            </a:p>
          </p:txBody>
        </p:sp>
        <p:sp>
          <p:nvSpPr>
            <p:cNvPr id="47" name="TextBox 46"/>
            <p:cNvSpPr txBox="1"/>
            <p:nvPr/>
          </p:nvSpPr>
          <p:spPr>
            <a:xfrm>
              <a:off x="2617025" y="762000"/>
              <a:ext cx="876300" cy="402964"/>
            </a:xfrm>
            <a:prstGeom prst="rect">
              <a:avLst/>
            </a:prstGeom>
            <a:noFill/>
          </p:spPr>
          <p:txBody>
            <a:bodyPr wrap="square" rtlCol="0">
              <a:spAutoFit/>
            </a:bodyPr>
            <a:lstStyle/>
            <a:p>
              <a:pPr algn="ctr"/>
              <a:r>
                <a:rPr lang="en-US" sz="1000" b="1" dirty="0" smtClean="0">
                  <a:latin typeface="Garamond" panose="02020404030301010803" pitchFamily="18" charset="0"/>
                </a:rPr>
                <a:t>13</a:t>
              </a:r>
              <a:r>
                <a:rPr lang="en-US" sz="1000" b="1" baseline="30000" dirty="0" smtClean="0">
                  <a:latin typeface="Garamond" panose="02020404030301010803" pitchFamily="18" charset="0"/>
                </a:rPr>
                <a:t>th</a:t>
              </a:r>
              <a:r>
                <a:rPr lang="en-US" sz="1000" b="1" dirty="0" smtClean="0">
                  <a:latin typeface="Garamond" panose="02020404030301010803" pitchFamily="18" charset="0"/>
                </a:rPr>
                <a:t> January</a:t>
              </a:r>
            </a:p>
            <a:p>
              <a:pPr algn="ctr"/>
              <a:r>
                <a:rPr lang="en-US" sz="1000" b="1" dirty="0" smtClean="0">
                  <a:latin typeface="Garamond" panose="02020404030301010803" pitchFamily="18" charset="0"/>
                </a:rPr>
                <a:t>2016</a:t>
              </a:r>
              <a:endParaRPr lang="en-US" sz="1000" b="1" dirty="0">
                <a:latin typeface="Garamond" panose="02020404030301010803" pitchFamily="18" charset="0"/>
              </a:endParaRPr>
            </a:p>
          </p:txBody>
        </p:sp>
        <p:sp>
          <p:nvSpPr>
            <p:cNvPr id="48" name="TextBox 47"/>
            <p:cNvSpPr txBox="1"/>
            <p:nvPr/>
          </p:nvSpPr>
          <p:spPr>
            <a:xfrm>
              <a:off x="3539923" y="762000"/>
              <a:ext cx="876300" cy="402964"/>
            </a:xfrm>
            <a:prstGeom prst="rect">
              <a:avLst/>
            </a:prstGeom>
            <a:noFill/>
          </p:spPr>
          <p:txBody>
            <a:bodyPr wrap="square" rtlCol="0">
              <a:spAutoFit/>
            </a:bodyPr>
            <a:lstStyle/>
            <a:p>
              <a:pPr algn="ctr"/>
              <a:r>
                <a:rPr lang="en-US" sz="1000" b="1" dirty="0" smtClean="0">
                  <a:latin typeface="Garamond" panose="02020404030301010803" pitchFamily="18" charset="0"/>
                </a:rPr>
                <a:t>29</a:t>
              </a:r>
              <a:r>
                <a:rPr lang="en-US" sz="1000" b="1" baseline="30000" dirty="0" smtClean="0">
                  <a:latin typeface="Garamond" panose="02020404030301010803" pitchFamily="18" charset="0"/>
                </a:rPr>
                <a:t>th</a:t>
              </a:r>
              <a:r>
                <a:rPr lang="en-US" sz="1000" b="1" dirty="0" smtClean="0">
                  <a:latin typeface="Garamond" panose="02020404030301010803" pitchFamily="18" charset="0"/>
                </a:rPr>
                <a:t> January</a:t>
              </a:r>
            </a:p>
            <a:p>
              <a:pPr algn="ctr"/>
              <a:r>
                <a:rPr lang="en-US" sz="1000" b="1" dirty="0" smtClean="0">
                  <a:latin typeface="Garamond" panose="02020404030301010803" pitchFamily="18" charset="0"/>
                </a:rPr>
                <a:t>2016</a:t>
              </a:r>
              <a:endParaRPr lang="en-US" sz="1000" b="1" dirty="0">
                <a:latin typeface="Garamond" panose="02020404030301010803" pitchFamily="18" charset="0"/>
              </a:endParaRPr>
            </a:p>
          </p:txBody>
        </p:sp>
        <p:sp>
          <p:nvSpPr>
            <p:cNvPr id="49" name="TextBox 48"/>
            <p:cNvSpPr txBox="1"/>
            <p:nvPr/>
          </p:nvSpPr>
          <p:spPr>
            <a:xfrm>
              <a:off x="6972300" y="762000"/>
              <a:ext cx="876300" cy="402964"/>
            </a:xfrm>
            <a:prstGeom prst="rect">
              <a:avLst/>
            </a:prstGeom>
            <a:noFill/>
          </p:spPr>
          <p:txBody>
            <a:bodyPr wrap="square" rtlCol="0">
              <a:spAutoFit/>
            </a:bodyPr>
            <a:lstStyle/>
            <a:p>
              <a:pPr algn="ctr"/>
              <a:r>
                <a:rPr lang="en-US" sz="1000" b="1" dirty="0" smtClean="0">
                  <a:latin typeface="Garamond" panose="02020404030301010803" pitchFamily="18" charset="0"/>
                </a:rPr>
                <a:t>18</a:t>
              </a:r>
              <a:r>
                <a:rPr lang="en-US" sz="1000" b="1" baseline="30000" dirty="0" smtClean="0">
                  <a:latin typeface="Garamond" panose="02020404030301010803" pitchFamily="18" charset="0"/>
                </a:rPr>
                <a:t>th</a:t>
              </a:r>
              <a:r>
                <a:rPr lang="en-US" sz="1000" b="1" dirty="0" smtClean="0">
                  <a:latin typeface="Garamond" panose="02020404030301010803" pitchFamily="18" charset="0"/>
                </a:rPr>
                <a:t> April</a:t>
              </a:r>
            </a:p>
            <a:p>
              <a:pPr algn="ctr"/>
              <a:r>
                <a:rPr lang="en-US" sz="1000" b="1" dirty="0" smtClean="0">
                  <a:latin typeface="Garamond" panose="02020404030301010803" pitchFamily="18" charset="0"/>
                </a:rPr>
                <a:t>2016</a:t>
              </a:r>
              <a:endParaRPr lang="en-US" sz="1000" b="1" dirty="0">
                <a:latin typeface="Garamond" panose="02020404030301010803" pitchFamily="18" charset="0"/>
              </a:endParaRPr>
            </a:p>
          </p:txBody>
        </p:sp>
        <p:sp>
          <p:nvSpPr>
            <p:cNvPr id="50" name="TextBox 49"/>
            <p:cNvSpPr txBox="1"/>
            <p:nvPr/>
          </p:nvSpPr>
          <p:spPr>
            <a:xfrm>
              <a:off x="6134100" y="762000"/>
              <a:ext cx="876300" cy="402964"/>
            </a:xfrm>
            <a:prstGeom prst="rect">
              <a:avLst/>
            </a:prstGeom>
            <a:noFill/>
          </p:spPr>
          <p:txBody>
            <a:bodyPr wrap="square" rtlCol="0">
              <a:spAutoFit/>
            </a:bodyPr>
            <a:lstStyle/>
            <a:p>
              <a:pPr algn="ctr"/>
              <a:r>
                <a:rPr lang="en-US" sz="1000" b="1" dirty="0" smtClean="0">
                  <a:latin typeface="Garamond" panose="02020404030301010803" pitchFamily="18" charset="0"/>
                </a:rPr>
                <a:t>2</a:t>
              </a:r>
              <a:r>
                <a:rPr lang="en-US" sz="1000" b="1" baseline="30000" dirty="0" smtClean="0">
                  <a:latin typeface="Garamond" panose="02020404030301010803" pitchFamily="18" charset="0"/>
                </a:rPr>
                <a:t>nd</a:t>
              </a:r>
              <a:r>
                <a:rPr lang="en-US" sz="1000" b="1" dirty="0" smtClean="0">
                  <a:latin typeface="Garamond" panose="02020404030301010803" pitchFamily="18" charset="0"/>
                </a:rPr>
                <a:t> April</a:t>
              </a:r>
            </a:p>
            <a:p>
              <a:pPr algn="ctr"/>
              <a:r>
                <a:rPr lang="en-US" sz="1000" b="1" dirty="0" smtClean="0">
                  <a:latin typeface="Garamond" panose="02020404030301010803" pitchFamily="18" charset="0"/>
                </a:rPr>
                <a:t>2016</a:t>
              </a:r>
              <a:endParaRPr lang="en-US" sz="1000" b="1" dirty="0">
                <a:latin typeface="Garamond" panose="02020404030301010803" pitchFamily="18" charset="0"/>
              </a:endParaRPr>
            </a:p>
          </p:txBody>
        </p:sp>
        <p:sp>
          <p:nvSpPr>
            <p:cNvPr id="51" name="TextBox 50"/>
            <p:cNvSpPr txBox="1"/>
            <p:nvPr/>
          </p:nvSpPr>
          <p:spPr>
            <a:xfrm>
              <a:off x="5295900" y="762000"/>
              <a:ext cx="876300" cy="402964"/>
            </a:xfrm>
            <a:prstGeom prst="rect">
              <a:avLst/>
            </a:prstGeom>
            <a:noFill/>
          </p:spPr>
          <p:txBody>
            <a:bodyPr wrap="square" rtlCol="0">
              <a:spAutoFit/>
            </a:bodyPr>
            <a:lstStyle/>
            <a:p>
              <a:pPr algn="ctr"/>
              <a:r>
                <a:rPr lang="en-US" sz="1000" b="1" dirty="0" smtClean="0">
                  <a:latin typeface="Garamond" panose="02020404030301010803" pitchFamily="18" charset="0"/>
                </a:rPr>
                <a:t>17</a:t>
              </a:r>
              <a:r>
                <a:rPr lang="en-US" sz="1000" b="1" baseline="30000" dirty="0" smtClean="0">
                  <a:latin typeface="Garamond" panose="02020404030301010803" pitchFamily="18" charset="0"/>
                </a:rPr>
                <a:t>th</a:t>
              </a:r>
              <a:r>
                <a:rPr lang="en-US" sz="1000" b="1" dirty="0" smtClean="0">
                  <a:latin typeface="Garamond" panose="02020404030301010803" pitchFamily="18" charset="0"/>
                </a:rPr>
                <a:t> March </a:t>
              </a:r>
            </a:p>
            <a:p>
              <a:pPr algn="ctr"/>
              <a:r>
                <a:rPr lang="en-US" sz="1000" b="1" dirty="0" smtClean="0">
                  <a:latin typeface="Garamond" panose="02020404030301010803" pitchFamily="18" charset="0"/>
                </a:rPr>
                <a:t>2016</a:t>
              </a:r>
              <a:endParaRPr lang="en-US" sz="1000" b="1" dirty="0">
                <a:latin typeface="Garamond" panose="02020404030301010803" pitchFamily="18" charset="0"/>
              </a:endParaRPr>
            </a:p>
          </p:txBody>
        </p:sp>
        <p:sp>
          <p:nvSpPr>
            <p:cNvPr id="52" name="TextBox 51"/>
            <p:cNvSpPr txBox="1"/>
            <p:nvPr/>
          </p:nvSpPr>
          <p:spPr>
            <a:xfrm>
              <a:off x="4431476" y="762000"/>
              <a:ext cx="876300" cy="402964"/>
            </a:xfrm>
            <a:prstGeom prst="rect">
              <a:avLst/>
            </a:prstGeom>
            <a:noFill/>
          </p:spPr>
          <p:txBody>
            <a:bodyPr wrap="square" rtlCol="0">
              <a:spAutoFit/>
            </a:bodyPr>
            <a:lstStyle/>
            <a:p>
              <a:pPr algn="ctr"/>
              <a:r>
                <a:rPr lang="en-US" sz="1000" b="1" dirty="0" smtClean="0">
                  <a:latin typeface="Garamond" panose="02020404030301010803" pitchFamily="18" charset="0"/>
                </a:rPr>
                <a:t>14</a:t>
              </a:r>
              <a:r>
                <a:rPr lang="en-US" sz="1000" b="1" baseline="30000" dirty="0" smtClean="0">
                  <a:latin typeface="Garamond" panose="02020404030301010803" pitchFamily="18" charset="0"/>
                </a:rPr>
                <a:t>th</a:t>
              </a:r>
              <a:r>
                <a:rPr lang="en-US" sz="1000" b="1" dirty="0" smtClean="0">
                  <a:latin typeface="Garamond" panose="02020404030301010803" pitchFamily="18" charset="0"/>
                </a:rPr>
                <a:t> February </a:t>
              </a:r>
            </a:p>
            <a:p>
              <a:pPr algn="ctr"/>
              <a:r>
                <a:rPr lang="en-US" sz="1000" b="1" dirty="0" smtClean="0">
                  <a:latin typeface="Garamond" panose="02020404030301010803" pitchFamily="18" charset="0"/>
                </a:rPr>
                <a:t>2016</a:t>
              </a:r>
              <a:endParaRPr lang="en-US" sz="1000" b="1" dirty="0">
                <a:latin typeface="Garamond" panose="02020404030301010803" pitchFamily="18" charset="0"/>
              </a:endParaRPr>
            </a:p>
          </p:txBody>
        </p:sp>
        <p:sp>
          <p:nvSpPr>
            <p:cNvPr id="53" name="TextBox 52"/>
            <p:cNvSpPr txBox="1"/>
            <p:nvPr/>
          </p:nvSpPr>
          <p:spPr>
            <a:xfrm>
              <a:off x="7848600" y="762000"/>
              <a:ext cx="876300" cy="402964"/>
            </a:xfrm>
            <a:prstGeom prst="rect">
              <a:avLst/>
            </a:prstGeom>
            <a:noFill/>
          </p:spPr>
          <p:txBody>
            <a:bodyPr wrap="square" rtlCol="0">
              <a:spAutoFit/>
            </a:bodyPr>
            <a:lstStyle/>
            <a:p>
              <a:pPr algn="ctr"/>
              <a:r>
                <a:rPr lang="en-US" sz="1000" b="1" dirty="0" smtClean="0">
                  <a:latin typeface="Garamond" panose="02020404030301010803" pitchFamily="18" charset="0"/>
                </a:rPr>
                <a:t>21</a:t>
              </a:r>
              <a:r>
                <a:rPr lang="en-US" sz="1000" b="1" baseline="30000" dirty="0" smtClean="0">
                  <a:latin typeface="Garamond" panose="02020404030301010803" pitchFamily="18" charset="0"/>
                </a:rPr>
                <a:t>st</a:t>
              </a:r>
              <a:r>
                <a:rPr lang="en-US" sz="1000" b="1" dirty="0" smtClean="0">
                  <a:latin typeface="Garamond" panose="02020404030301010803" pitchFamily="18" charset="0"/>
                </a:rPr>
                <a:t> June </a:t>
              </a:r>
            </a:p>
            <a:p>
              <a:pPr algn="ctr"/>
              <a:r>
                <a:rPr lang="en-US" sz="1000" b="1" dirty="0" smtClean="0">
                  <a:latin typeface="Garamond" panose="02020404030301010803" pitchFamily="18" charset="0"/>
                </a:rPr>
                <a:t>2016</a:t>
              </a:r>
              <a:endParaRPr lang="en-US" sz="1000" b="1" dirty="0">
                <a:latin typeface="Garamond" panose="02020404030301010803" pitchFamily="18" charset="0"/>
              </a:endParaRPr>
            </a:p>
          </p:txBody>
        </p:sp>
        <p:sp>
          <p:nvSpPr>
            <p:cNvPr id="54" name="TextBox 53"/>
            <p:cNvSpPr txBox="1"/>
            <p:nvPr/>
          </p:nvSpPr>
          <p:spPr>
            <a:xfrm rot="16200000">
              <a:off x="-405488" y="1133207"/>
              <a:ext cx="1186203" cy="281452"/>
            </a:xfrm>
            <a:prstGeom prst="rect">
              <a:avLst/>
            </a:prstGeom>
            <a:noFill/>
          </p:spPr>
          <p:txBody>
            <a:bodyPr wrap="square" rtlCol="0">
              <a:spAutoFit/>
            </a:bodyPr>
            <a:lstStyle/>
            <a:p>
              <a:pPr algn="ctr"/>
              <a:r>
                <a:rPr lang="en-US" sz="750" b="1" dirty="0" smtClean="0"/>
                <a:t>True Color Images (RGB)</a:t>
              </a:r>
              <a:endParaRPr lang="en-US" sz="750" b="1" dirty="0"/>
            </a:p>
          </p:txBody>
        </p:sp>
        <p:sp>
          <p:nvSpPr>
            <p:cNvPr id="55" name="TextBox 54"/>
            <p:cNvSpPr txBox="1"/>
            <p:nvPr/>
          </p:nvSpPr>
          <p:spPr>
            <a:xfrm rot="16200000">
              <a:off x="-282451" y="2113357"/>
              <a:ext cx="940130" cy="281452"/>
            </a:xfrm>
            <a:prstGeom prst="rect">
              <a:avLst/>
            </a:prstGeom>
            <a:noFill/>
          </p:spPr>
          <p:txBody>
            <a:bodyPr wrap="square" rtlCol="0">
              <a:spAutoFit/>
            </a:bodyPr>
            <a:lstStyle/>
            <a:p>
              <a:pPr algn="ctr"/>
              <a:r>
                <a:rPr lang="en-US" sz="750" b="1" dirty="0" smtClean="0"/>
                <a:t>Secchi Disk Depth (SDD)</a:t>
              </a:r>
              <a:endParaRPr lang="en-US" sz="750" b="1" dirty="0"/>
            </a:p>
          </p:txBody>
        </p:sp>
        <p:sp>
          <p:nvSpPr>
            <p:cNvPr id="56" name="TextBox 55"/>
            <p:cNvSpPr txBox="1"/>
            <p:nvPr/>
          </p:nvSpPr>
          <p:spPr>
            <a:xfrm rot="16200000">
              <a:off x="-307686" y="2940941"/>
              <a:ext cx="990600" cy="281452"/>
            </a:xfrm>
            <a:prstGeom prst="rect">
              <a:avLst/>
            </a:prstGeom>
            <a:noFill/>
          </p:spPr>
          <p:txBody>
            <a:bodyPr wrap="square" rtlCol="0">
              <a:spAutoFit/>
            </a:bodyPr>
            <a:lstStyle/>
            <a:p>
              <a:pPr algn="ctr"/>
              <a:r>
                <a:rPr lang="en-US" sz="750" b="1" dirty="0" smtClean="0"/>
                <a:t>Light att. </a:t>
              </a:r>
              <a:r>
                <a:rPr lang="en-US" sz="750" b="1" dirty="0"/>
                <a:t>c</a:t>
              </a:r>
              <a:r>
                <a:rPr lang="en-US" sz="750" b="1" dirty="0" smtClean="0"/>
                <a:t>oeff. </a:t>
              </a:r>
            </a:p>
            <a:p>
              <a:pPr algn="ctr"/>
              <a:r>
                <a:rPr lang="en-US" sz="750" b="1" dirty="0"/>
                <a:t>(K</a:t>
              </a:r>
              <a:r>
                <a:rPr lang="en-US" sz="750" b="1" baseline="-25000" dirty="0"/>
                <a:t>d</a:t>
              </a:r>
              <a:r>
                <a:rPr lang="en-US" sz="750" b="1" dirty="0" smtClean="0"/>
                <a:t>)</a:t>
              </a:r>
              <a:endParaRPr lang="en-US" sz="750" dirty="0"/>
            </a:p>
          </p:txBody>
        </p:sp>
        <p:sp>
          <p:nvSpPr>
            <p:cNvPr id="57" name="TextBox 56"/>
            <p:cNvSpPr txBox="1"/>
            <p:nvPr/>
          </p:nvSpPr>
          <p:spPr>
            <a:xfrm rot="16200000">
              <a:off x="-360991" y="3806469"/>
              <a:ext cx="1097210" cy="281452"/>
            </a:xfrm>
            <a:prstGeom prst="rect">
              <a:avLst/>
            </a:prstGeom>
            <a:noFill/>
          </p:spPr>
          <p:txBody>
            <a:bodyPr wrap="square" rtlCol="0">
              <a:spAutoFit/>
            </a:bodyPr>
            <a:lstStyle/>
            <a:p>
              <a:pPr algn="ctr"/>
              <a:r>
                <a:rPr lang="en-US" sz="750" b="1" dirty="0" smtClean="0"/>
                <a:t>Max. Depth Col. </a:t>
              </a:r>
            </a:p>
            <a:p>
              <a:pPr algn="ctr"/>
              <a:r>
                <a:rPr lang="en-US" sz="750" b="1" dirty="0" smtClean="0"/>
                <a:t>(</a:t>
              </a:r>
              <a:r>
                <a:rPr lang="en-US" sz="750" b="1" dirty="0"/>
                <a:t>Z</a:t>
              </a:r>
              <a:r>
                <a:rPr lang="en-US" sz="750" b="1" baseline="-25000" dirty="0" smtClean="0"/>
                <a:t>C</a:t>
              </a:r>
              <a:r>
                <a:rPr lang="en-US" sz="750" b="1" dirty="0" smtClean="0"/>
                <a:t>)</a:t>
              </a:r>
              <a:endParaRPr lang="en-US" sz="750" dirty="0"/>
            </a:p>
          </p:txBody>
        </p:sp>
        <p:sp>
          <p:nvSpPr>
            <p:cNvPr id="58" name="TextBox 57"/>
            <p:cNvSpPr txBox="1"/>
            <p:nvPr/>
          </p:nvSpPr>
          <p:spPr>
            <a:xfrm rot="16200000">
              <a:off x="-307686" y="4745597"/>
              <a:ext cx="990600" cy="281452"/>
            </a:xfrm>
            <a:prstGeom prst="rect">
              <a:avLst/>
            </a:prstGeom>
            <a:noFill/>
          </p:spPr>
          <p:txBody>
            <a:bodyPr wrap="square" rtlCol="0">
              <a:spAutoFit/>
            </a:bodyPr>
            <a:lstStyle/>
            <a:p>
              <a:pPr algn="ctr"/>
              <a:r>
                <a:rPr lang="en-US" sz="750" b="1" dirty="0" smtClean="0"/>
                <a:t>% Light at  Z</a:t>
              </a:r>
              <a:r>
                <a:rPr lang="en-US" sz="750" b="1" baseline="-25000" dirty="0" smtClean="0"/>
                <a:t>C</a:t>
              </a:r>
              <a:endParaRPr lang="en-US" sz="750" dirty="0"/>
            </a:p>
            <a:p>
              <a:pPr algn="ctr"/>
              <a:r>
                <a:rPr lang="en-US" sz="750" b="1" dirty="0" smtClean="0"/>
                <a:t>(PLW)</a:t>
              </a:r>
              <a:endParaRPr lang="en-US" sz="750" b="1" dirty="0"/>
            </a:p>
          </p:txBody>
        </p:sp>
        <p:sp>
          <p:nvSpPr>
            <p:cNvPr id="59" name="TextBox 58"/>
            <p:cNvSpPr txBox="1"/>
            <p:nvPr/>
          </p:nvSpPr>
          <p:spPr>
            <a:xfrm rot="16200000">
              <a:off x="-352720" y="5555287"/>
              <a:ext cx="990600" cy="281452"/>
            </a:xfrm>
            <a:prstGeom prst="rect">
              <a:avLst/>
            </a:prstGeom>
            <a:noFill/>
          </p:spPr>
          <p:txBody>
            <a:bodyPr wrap="square" rtlCol="0">
              <a:spAutoFit/>
            </a:bodyPr>
            <a:lstStyle/>
            <a:p>
              <a:pPr algn="ctr"/>
              <a:r>
                <a:rPr lang="en-US" sz="750" b="1" dirty="0" smtClean="0"/>
                <a:t>Hydrilla Spatial Distribution </a:t>
              </a:r>
            </a:p>
          </p:txBody>
        </p:sp>
      </p:grpSp>
    </p:spTree>
    <p:extLst>
      <p:ext uri="{BB962C8B-B14F-4D97-AF65-F5344CB8AC3E}">
        <p14:creationId xmlns:p14="http://schemas.microsoft.com/office/powerpoint/2010/main" val="4251385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13" y="348385"/>
            <a:ext cx="959643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1506601"/>
            <a:ext cx="12103814" cy="4444846"/>
            <a:chOff x="0" y="1506601"/>
            <a:chExt cx="12103814" cy="4444846"/>
          </a:xfrm>
        </p:grpSpPr>
        <p:pic>
          <p:nvPicPr>
            <p:cNvPr id="8" name="Picture 5" descr="C:\Users\cooper84\Desktop\Validation_F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5211"/>
              <a:ext cx="7048830" cy="44262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cooper84\Desktop\hydrilla_cropp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1" y="1786079"/>
              <a:ext cx="4864813" cy="41653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855653" y="1506601"/>
              <a:ext cx="3631507" cy="276999"/>
            </a:xfrm>
            <a:prstGeom prst="rect">
              <a:avLst/>
            </a:prstGeom>
            <a:noFill/>
            <a:ln>
              <a:noFill/>
            </a:ln>
          </p:spPr>
          <p:txBody>
            <a:bodyPr wrap="none" rtlCol="0">
              <a:spAutoFit/>
            </a:bodyPr>
            <a:lstStyle/>
            <a:p>
              <a:r>
                <a:rPr lang="en-US" sz="1200" dirty="0" smtClean="0">
                  <a:latin typeface="Calibri" panose="020F0502020204030204" pitchFamily="34" charset="0"/>
                </a:rPr>
                <a:t>Maxent historical Hydrilla probability map (1970-2000)</a:t>
              </a:r>
              <a:endParaRPr lang="en-US" sz="1200" dirty="0">
                <a:latin typeface="Calibri" panose="020F0502020204030204" pitchFamily="34" charset="0"/>
              </a:endParaRPr>
            </a:p>
          </p:txBody>
        </p:sp>
      </p:grpSp>
    </p:spTree>
    <p:extLst>
      <p:ext uri="{BB962C8B-B14F-4D97-AF65-F5344CB8AC3E}">
        <p14:creationId xmlns:p14="http://schemas.microsoft.com/office/powerpoint/2010/main" val="2668207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92124" y="1666240"/>
            <a:ext cx="10709276" cy="408622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400" dirty="0" smtClean="0">
                <a:solidFill>
                  <a:schemeClr val="bg2">
                    <a:lumMod val="50000"/>
                  </a:schemeClr>
                </a:solidFill>
              </a:rPr>
              <a:t>This methodology can be used to accurately map and predict </a:t>
            </a:r>
            <a:r>
              <a:rPr lang="en-US" sz="2400" i="1" dirty="0" err="1" smtClean="0">
                <a:solidFill>
                  <a:schemeClr val="bg2">
                    <a:lumMod val="50000"/>
                  </a:schemeClr>
                </a:solidFill>
              </a:rPr>
              <a:t>Hydrilla</a:t>
            </a:r>
            <a:r>
              <a:rPr lang="en-US" sz="2400" dirty="0" smtClean="0">
                <a:solidFill>
                  <a:schemeClr val="bg2">
                    <a:lumMod val="50000"/>
                  </a:schemeClr>
                </a:solidFill>
              </a:rPr>
              <a:t> </a:t>
            </a:r>
            <a:r>
              <a:rPr lang="en-US" sz="2400" dirty="0" smtClean="0">
                <a:solidFill>
                  <a:schemeClr val="bg2">
                    <a:lumMod val="50000"/>
                  </a:schemeClr>
                </a:solidFill>
              </a:rPr>
              <a:t>distribution in lakes where hydrilla is known to be the dominant species of aquatic vegetation.</a:t>
            </a:r>
          </a:p>
          <a:p>
            <a:pPr marL="342900" indent="-342900">
              <a:spcBef>
                <a:spcPts val="200"/>
              </a:spcBef>
              <a:buClr>
                <a:srgbClr val="218754"/>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400" dirty="0" smtClean="0">
                <a:solidFill>
                  <a:schemeClr val="bg2">
                    <a:lumMod val="50000"/>
                  </a:schemeClr>
                </a:solidFill>
              </a:rPr>
              <a:t>The model predicts ideal habitat for hydrilla in areas of the lake featuring high SDD, low K</a:t>
            </a:r>
            <a:r>
              <a:rPr lang="en-US" sz="2400" baseline="-25000" dirty="0" smtClean="0">
                <a:solidFill>
                  <a:schemeClr val="bg2">
                    <a:lumMod val="50000"/>
                  </a:schemeClr>
                </a:solidFill>
              </a:rPr>
              <a:t>d</a:t>
            </a:r>
            <a:r>
              <a:rPr lang="en-US" sz="2400" dirty="0" smtClean="0">
                <a:solidFill>
                  <a:schemeClr val="bg2">
                    <a:lumMod val="50000"/>
                  </a:schemeClr>
                </a:solidFill>
              </a:rPr>
              <a:t>, and consequently high Z</a:t>
            </a:r>
            <a:r>
              <a:rPr lang="en-US" sz="2400" baseline="-25000" dirty="0" smtClean="0">
                <a:solidFill>
                  <a:schemeClr val="bg2">
                    <a:lumMod val="50000"/>
                  </a:schemeClr>
                </a:solidFill>
              </a:rPr>
              <a:t>c</a:t>
            </a:r>
            <a:r>
              <a:rPr lang="en-US" sz="2400" dirty="0" smtClean="0">
                <a:solidFill>
                  <a:schemeClr val="bg2">
                    <a:lumMod val="50000"/>
                  </a:schemeClr>
                </a:solidFill>
              </a:rPr>
              <a:t> and PLW.</a:t>
            </a:r>
          </a:p>
          <a:p>
            <a:pPr marL="0" indent="0">
              <a:spcBef>
                <a:spcPts val="200"/>
              </a:spcBef>
              <a:buClr>
                <a:srgbClr val="218754"/>
              </a:buClr>
              <a:buNone/>
            </a:pPr>
            <a:endParaRPr lang="en-US" sz="24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400" dirty="0" smtClean="0">
                <a:solidFill>
                  <a:schemeClr val="bg2">
                    <a:lumMod val="50000"/>
                  </a:schemeClr>
                </a:solidFill>
              </a:rPr>
              <a:t>Future models should incorporate more complex variables such as:</a:t>
            </a:r>
          </a:p>
          <a:p>
            <a:pPr marL="800100" lvl="1" indent="-342900">
              <a:spcBef>
                <a:spcPts val="1200"/>
              </a:spcBef>
              <a:buClr>
                <a:srgbClr val="218754"/>
              </a:buClr>
              <a:buFont typeface="Webdings" panose="05030102010509060703" pitchFamily="18" charset="2"/>
              <a:buChar char="4"/>
            </a:pPr>
            <a:r>
              <a:rPr lang="en-US" sz="2000" dirty="0">
                <a:solidFill>
                  <a:schemeClr val="bg2">
                    <a:lumMod val="50000"/>
                  </a:schemeClr>
                </a:solidFill>
              </a:rPr>
              <a:t>N</a:t>
            </a:r>
            <a:r>
              <a:rPr lang="en-US" sz="2000" dirty="0" smtClean="0">
                <a:solidFill>
                  <a:schemeClr val="bg2">
                    <a:lumMod val="50000"/>
                  </a:schemeClr>
                </a:solidFill>
              </a:rPr>
              <a:t>utrient and epiphyte biomass data</a:t>
            </a:r>
          </a:p>
          <a:p>
            <a:pPr marL="800100" lvl="1" indent="-342900">
              <a:spcBef>
                <a:spcPts val="1200"/>
              </a:spcBef>
              <a:buClr>
                <a:srgbClr val="218754"/>
              </a:buClr>
              <a:buFont typeface="Webdings" panose="05030102010509060703" pitchFamily="18" charset="2"/>
              <a:buChar char="4"/>
            </a:pPr>
            <a:r>
              <a:rPr lang="en-US" sz="2000" dirty="0" smtClean="0">
                <a:solidFill>
                  <a:schemeClr val="bg2">
                    <a:lumMod val="50000"/>
                  </a:schemeClr>
                </a:solidFill>
              </a:rPr>
              <a:t>Soil and benthic substrate data</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 &amp; Future Work </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40329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4294967295"/>
          </p:nvPr>
        </p:nvSpPr>
        <p:spPr>
          <a:xfrm>
            <a:off x="368135" y="1666240"/>
            <a:ext cx="11447813" cy="408622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b="1" dirty="0" smtClean="0">
                <a:solidFill>
                  <a:srgbClr val="218754"/>
                </a:solidFill>
              </a:rPr>
              <a:t>Advisors</a:t>
            </a:r>
          </a:p>
          <a:p>
            <a:pPr marL="800100" lvl="1" indent="-342900">
              <a:spcBef>
                <a:spcPts val="200"/>
              </a:spcBef>
              <a:buClr>
                <a:srgbClr val="218754"/>
              </a:buClr>
              <a:buFont typeface="Webdings" panose="05030102010509060703" pitchFamily="18" charset="2"/>
              <a:buChar char="4"/>
            </a:pPr>
            <a:r>
              <a:rPr lang="en-US" sz="2000" b="1" dirty="0" smtClean="0">
                <a:solidFill>
                  <a:schemeClr val="bg2">
                    <a:lumMod val="50000"/>
                  </a:schemeClr>
                </a:solidFill>
              </a:rPr>
              <a:t>Dr. Deepak Mishra</a:t>
            </a:r>
            <a:r>
              <a:rPr lang="en-US" sz="2000" dirty="0" smtClean="0">
                <a:solidFill>
                  <a:schemeClr val="bg2">
                    <a:lumMod val="50000"/>
                  </a:schemeClr>
                </a:solidFill>
              </a:rPr>
              <a:t>, </a:t>
            </a:r>
            <a:r>
              <a:rPr lang="en-US" sz="2000" dirty="0">
                <a:solidFill>
                  <a:schemeClr val="bg2">
                    <a:lumMod val="50000"/>
                  </a:schemeClr>
                </a:solidFill>
              </a:rPr>
              <a:t>University of </a:t>
            </a:r>
            <a:r>
              <a:rPr lang="en-US" sz="2000" dirty="0" smtClean="0">
                <a:solidFill>
                  <a:schemeClr val="bg2">
                    <a:lumMod val="50000"/>
                  </a:schemeClr>
                </a:solidFill>
              </a:rPr>
              <a:t>Georgia Department of Geography Associate Professor </a:t>
            </a:r>
          </a:p>
          <a:p>
            <a:pPr marL="800100" lvl="1" indent="-342900">
              <a:spcBef>
                <a:spcPts val="200"/>
              </a:spcBef>
              <a:buClr>
                <a:srgbClr val="218754"/>
              </a:buClr>
              <a:buFont typeface="Webdings" panose="05030102010509060703" pitchFamily="18" charset="2"/>
              <a:buChar char="4"/>
            </a:pPr>
            <a:r>
              <a:rPr lang="en-US" sz="2000" b="1" dirty="0" smtClean="0">
                <a:solidFill>
                  <a:schemeClr val="bg2">
                    <a:lumMod val="50000"/>
                  </a:schemeClr>
                </a:solidFill>
              </a:rPr>
              <a:t>Dr. Susan Wilde</a:t>
            </a:r>
            <a:r>
              <a:rPr lang="en-US" sz="2000" dirty="0" smtClean="0">
                <a:solidFill>
                  <a:schemeClr val="bg2">
                    <a:lumMod val="50000"/>
                  </a:schemeClr>
                </a:solidFill>
              </a:rPr>
              <a:t>, </a:t>
            </a:r>
            <a:r>
              <a:rPr lang="en-US" sz="2000" dirty="0">
                <a:solidFill>
                  <a:schemeClr val="bg2">
                    <a:lumMod val="50000"/>
                  </a:schemeClr>
                </a:solidFill>
              </a:rPr>
              <a:t>University of </a:t>
            </a:r>
            <a:r>
              <a:rPr lang="en-US" sz="2000" dirty="0" smtClean="0">
                <a:solidFill>
                  <a:schemeClr val="bg2">
                    <a:lumMod val="50000"/>
                  </a:schemeClr>
                </a:solidFill>
              </a:rPr>
              <a:t>Georgia Warnell School of Forestry &amp; Natural Resources Assistant Professor </a:t>
            </a:r>
          </a:p>
          <a:p>
            <a:pPr marL="342900" indent="-342900">
              <a:spcBef>
                <a:spcPts val="200"/>
              </a:spcBef>
              <a:buClr>
                <a:srgbClr val="218754"/>
              </a:buClr>
              <a:buFont typeface="Webdings" panose="05030102010509060703" pitchFamily="18" charset="2"/>
              <a:buChar char="4"/>
            </a:pPr>
            <a:r>
              <a:rPr lang="en-US" sz="2000" b="1" dirty="0" smtClean="0">
                <a:solidFill>
                  <a:srgbClr val="218754"/>
                </a:solidFill>
              </a:rPr>
              <a:t>Partners</a:t>
            </a:r>
          </a:p>
          <a:p>
            <a:pPr marL="800100" lvl="1" indent="-342900">
              <a:spcBef>
                <a:spcPts val="200"/>
              </a:spcBef>
              <a:buClr>
                <a:srgbClr val="218754"/>
              </a:buClr>
              <a:buFont typeface="Webdings" panose="05030102010509060703" pitchFamily="18" charset="2"/>
              <a:buChar char="4"/>
            </a:pPr>
            <a:r>
              <a:rPr lang="en-US" sz="2000" b="1" dirty="0" smtClean="0">
                <a:solidFill>
                  <a:schemeClr val="bg2">
                    <a:lumMod val="50000"/>
                  </a:schemeClr>
                </a:solidFill>
              </a:rPr>
              <a:t>Kenneth Boyd</a:t>
            </a:r>
            <a:r>
              <a:rPr lang="en-US" sz="2000" dirty="0">
                <a:solidFill>
                  <a:schemeClr val="bg2">
                    <a:lumMod val="50000"/>
                  </a:schemeClr>
                </a:solidFill>
              </a:rPr>
              <a:t>, US Army Corps of </a:t>
            </a:r>
            <a:r>
              <a:rPr lang="en-US" sz="2000" dirty="0" smtClean="0">
                <a:solidFill>
                  <a:schemeClr val="bg2">
                    <a:lumMod val="50000"/>
                  </a:schemeClr>
                </a:solidFill>
              </a:rPr>
              <a:t>Engineers Conservation Biologist </a:t>
            </a:r>
          </a:p>
          <a:p>
            <a:pPr marL="800100" lvl="1" indent="-342900">
              <a:spcBef>
                <a:spcPts val="200"/>
              </a:spcBef>
              <a:buClr>
                <a:srgbClr val="218754"/>
              </a:buClr>
              <a:buFont typeface="Webdings" panose="05030102010509060703" pitchFamily="18" charset="2"/>
              <a:buChar char="4"/>
            </a:pPr>
            <a:r>
              <a:rPr lang="en-US" sz="2000" b="1" dirty="0" smtClean="0">
                <a:solidFill>
                  <a:schemeClr val="bg2">
                    <a:lumMod val="50000"/>
                  </a:schemeClr>
                </a:solidFill>
              </a:rPr>
              <a:t>Allen Dean</a:t>
            </a:r>
            <a:r>
              <a:rPr lang="en-US" sz="2000" dirty="0" smtClean="0">
                <a:solidFill>
                  <a:schemeClr val="bg2">
                    <a:lumMod val="50000"/>
                  </a:schemeClr>
                </a:solidFill>
              </a:rPr>
              <a:t>, US Army Corps of Engineers Chief Ranger</a:t>
            </a:r>
          </a:p>
          <a:p>
            <a:pPr marL="800100" lvl="1" indent="-342900">
              <a:spcBef>
                <a:spcPts val="200"/>
              </a:spcBef>
              <a:buClr>
                <a:srgbClr val="218754"/>
              </a:buClr>
              <a:buFont typeface="Webdings" panose="05030102010509060703" pitchFamily="18" charset="2"/>
              <a:buChar char="4"/>
            </a:pPr>
            <a:r>
              <a:rPr lang="en-US" sz="2000" b="1" dirty="0" smtClean="0">
                <a:solidFill>
                  <a:schemeClr val="bg2">
                    <a:lumMod val="50000"/>
                  </a:schemeClr>
                </a:solidFill>
              </a:rPr>
              <a:t>Kenneth Presley</a:t>
            </a:r>
            <a:r>
              <a:rPr lang="en-US" sz="2000" dirty="0" smtClean="0">
                <a:solidFill>
                  <a:schemeClr val="bg2">
                    <a:lumMod val="50000"/>
                  </a:schemeClr>
                </a:solidFill>
              </a:rPr>
              <a:t>, Henry County Water Authority Assistant Reservoir Manager </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b="1" dirty="0" smtClean="0">
                <a:solidFill>
                  <a:srgbClr val="218754"/>
                </a:solidFill>
              </a:rPr>
              <a:t>Others</a:t>
            </a:r>
          </a:p>
          <a:p>
            <a:pPr marL="800100" lvl="1" indent="-342900">
              <a:spcBef>
                <a:spcPts val="200"/>
              </a:spcBef>
              <a:buClr>
                <a:srgbClr val="218754"/>
              </a:buClr>
              <a:buFont typeface="Webdings" panose="05030102010509060703" pitchFamily="18" charset="2"/>
              <a:buChar char="4"/>
            </a:pPr>
            <a:r>
              <a:rPr lang="en-US" sz="2000" b="1" dirty="0" smtClean="0">
                <a:solidFill>
                  <a:schemeClr val="bg2">
                    <a:lumMod val="50000"/>
                  </a:schemeClr>
                </a:solidFill>
              </a:rPr>
              <a:t>SE </a:t>
            </a:r>
            <a:r>
              <a:rPr lang="en-US" sz="2000" b="1" dirty="0">
                <a:solidFill>
                  <a:schemeClr val="bg2">
                    <a:lumMod val="50000"/>
                  </a:schemeClr>
                </a:solidFill>
              </a:rPr>
              <a:t>Ecological Forecasting II </a:t>
            </a:r>
            <a:r>
              <a:rPr lang="en-US" sz="2000" b="1" dirty="0" smtClean="0">
                <a:solidFill>
                  <a:schemeClr val="bg2">
                    <a:lumMod val="50000"/>
                  </a:schemeClr>
                </a:solidFill>
              </a:rPr>
              <a:t>Team</a:t>
            </a:r>
            <a:r>
              <a:rPr lang="en-US" sz="2000" dirty="0" smtClean="0">
                <a:solidFill>
                  <a:schemeClr val="bg2">
                    <a:lumMod val="50000"/>
                  </a:schemeClr>
                </a:solidFill>
              </a:rPr>
              <a:t>, Pradeep Kumar Ragu Chanthar, Brandon Hays, Benjamin Page, &amp; Linli Zhu</a:t>
            </a:r>
          </a:p>
          <a:p>
            <a:pPr marL="800100" lvl="1" indent="-342900">
              <a:spcBef>
                <a:spcPts val="200"/>
              </a:spcBef>
              <a:buClr>
                <a:srgbClr val="218754"/>
              </a:buClr>
              <a:buFont typeface="Webdings" panose="05030102010509060703" pitchFamily="18" charset="2"/>
              <a:buChar char="4"/>
            </a:pPr>
            <a:r>
              <a:rPr lang="en-US" sz="2000" b="1" dirty="0" smtClean="0">
                <a:solidFill>
                  <a:schemeClr val="bg2">
                    <a:lumMod val="50000"/>
                  </a:schemeClr>
                </a:solidFill>
              </a:rPr>
              <a:t>SE </a:t>
            </a:r>
            <a:r>
              <a:rPr lang="en-US" sz="2000" b="1" dirty="0">
                <a:solidFill>
                  <a:schemeClr val="bg2">
                    <a:lumMod val="50000"/>
                  </a:schemeClr>
                </a:solidFill>
              </a:rPr>
              <a:t>Ecological Forecasting I </a:t>
            </a:r>
            <a:r>
              <a:rPr lang="en-US" sz="2000" b="1" dirty="0" smtClean="0">
                <a:solidFill>
                  <a:schemeClr val="bg2">
                    <a:lumMod val="50000"/>
                  </a:schemeClr>
                </a:solidFill>
              </a:rPr>
              <a:t>Team</a:t>
            </a:r>
            <a:r>
              <a:rPr lang="en-US" sz="2000" dirty="0" smtClean="0">
                <a:solidFill>
                  <a:schemeClr val="bg2">
                    <a:lumMod val="50000"/>
                  </a:schemeClr>
                </a:solidFill>
              </a:rPr>
              <a:t>, Wuyang Cai, Elizabeth Dyer, &amp; Peter </a:t>
            </a:r>
            <a:r>
              <a:rPr lang="en-US" sz="2000" dirty="0" err="1" smtClean="0">
                <a:solidFill>
                  <a:schemeClr val="bg2">
                    <a:lumMod val="50000"/>
                  </a:schemeClr>
                </a:solidFill>
              </a:rPr>
              <a:t>Hawman</a:t>
            </a:r>
            <a:r>
              <a:rPr lang="en-US" sz="2000" dirty="0" smtClean="0">
                <a:solidFill>
                  <a:schemeClr val="bg2">
                    <a:lumMod val="50000"/>
                  </a:schemeClr>
                </a:solidFill>
              </a:rPr>
              <a:t> </a:t>
            </a:r>
          </a:p>
          <a:p>
            <a:pPr marL="0" indent="0">
              <a:spcBef>
                <a:spcPts val="200"/>
              </a:spcBef>
              <a:buClr>
                <a:srgbClr val="218754"/>
              </a:buClr>
              <a:buNone/>
            </a:pPr>
            <a:endParaRPr lang="en-US" sz="2000" dirty="0">
              <a:solidFill>
                <a:schemeClr val="bg2">
                  <a:lumMod val="50000"/>
                </a:schemeClr>
              </a:solidFill>
            </a:endParaRPr>
          </a:p>
        </p:txBody>
      </p:sp>
    </p:spTree>
    <p:extLst>
      <p:ext uri="{BB962C8B-B14F-4D97-AF65-F5344CB8AC3E}">
        <p14:creationId xmlns:p14="http://schemas.microsoft.com/office/powerpoint/2010/main" val="3836635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73075" y="2085340"/>
            <a:ext cx="4756150" cy="408622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Extremely invasive aquatic plant</a:t>
            </a:r>
          </a:p>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First introduced in Florida during the 1950s</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Outcompetes native vegetation</a:t>
            </a:r>
          </a:p>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0" indent="0">
              <a:spcBef>
                <a:spcPts val="200"/>
              </a:spcBef>
              <a:buClr>
                <a:srgbClr val="218754"/>
              </a:buClr>
              <a:buNone/>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i="1" dirty="0" smtClean="0">
                <a:solidFill>
                  <a:schemeClr val="bg1"/>
                </a:solidFill>
                <a:latin typeface="Century Gothic" panose="020B0502020202020204" pitchFamily="34" charset="0"/>
              </a:rPr>
              <a:t>Hydrilla verticillata</a:t>
            </a:r>
            <a:endParaRPr lang="en-US" sz="4000" i="1" dirty="0">
              <a:solidFill>
                <a:schemeClr val="bg1"/>
              </a:solidFill>
              <a:latin typeface="Century Gothic" panose="020B0502020202020204" pitchFamily="34" charset="0"/>
            </a:endParaRPr>
          </a:p>
        </p:txBody>
      </p:sp>
      <p:sp>
        <p:nvSpPr>
          <p:cNvPr id="2" name="TextBox 1"/>
          <p:cNvSpPr txBox="1"/>
          <p:nvPr/>
        </p:nvSpPr>
        <p:spPr>
          <a:xfrm>
            <a:off x="7295134" y="5382083"/>
            <a:ext cx="3200400" cy="246221"/>
          </a:xfrm>
          <a:prstGeom prst="rect">
            <a:avLst/>
          </a:prstGeom>
          <a:noFill/>
        </p:spPr>
        <p:txBody>
          <a:bodyPr wrap="square" rtlCol="0">
            <a:spAutoFit/>
          </a:bodyPr>
          <a:lstStyle/>
          <a:p>
            <a:r>
              <a:rPr lang="en-US" sz="1000" dirty="0" smtClean="0"/>
              <a:t>Image credit: NASA DEVELOP SEUS Team II</a:t>
            </a:r>
            <a:endParaRPr lang="en-US" sz="1000" dirty="0"/>
          </a:p>
        </p:txBody>
      </p:sp>
      <p:pic>
        <p:nvPicPr>
          <p:cNvPr id="3" name="Picture 2" descr="C:\Users\austinh\Downloads\150709-_70922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8772" y="2089335"/>
            <a:ext cx="5133125" cy="329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92125" y="1666240"/>
            <a:ext cx="4756150" cy="4086225"/>
          </a:xfrm>
          <a:prstGeom prst="rect">
            <a:avLst/>
          </a:prstGeom>
        </p:spPr>
        <p:txBody>
          <a:bodyPr>
            <a:noAutofit/>
          </a:bodyPr>
          <a:lstStyle/>
          <a:p>
            <a:pPr marL="0"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Costs millions of dollars annually in management efforts</a:t>
            </a:r>
          </a:p>
          <a:p>
            <a:pPr marL="0" indent="0">
              <a:spcBef>
                <a:spcPts val="200"/>
              </a:spcBef>
              <a:buClr>
                <a:srgbClr val="218754"/>
              </a:buClr>
              <a:buNone/>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Obstructs waterways for recreational and municipal uses</a:t>
            </a:r>
          </a:p>
          <a:p>
            <a:pPr marL="0"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Can host a toxic cyanobacteria known to harm wildlife</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Aesthetically displeasing to the public</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0" indent="0">
              <a:spcBef>
                <a:spcPts val="200"/>
              </a:spcBef>
              <a:buClr>
                <a:srgbClr val="218754"/>
              </a:buClr>
              <a:buNone/>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sp>
        <p:nvSpPr>
          <p:cNvPr id="2" name="TextBox 1"/>
          <p:cNvSpPr txBox="1"/>
          <p:nvPr/>
        </p:nvSpPr>
        <p:spPr>
          <a:xfrm>
            <a:off x="7097042" y="4051004"/>
            <a:ext cx="2903576" cy="246221"/>
          </a:xfrm>
          <a:prstGeom prst="rect">
            <a:avLst/>
          </a:prstGeom>
          <a:noFill/>
        </p:spPr>
        <p:txBody>
          <a:bodyPr wrap="square" rtlCol="0">
            <a:spAutoFit/>
          </a:bodyPr>
          <a:lstStyle/>
          <a:p>
            <a:pPr lvl="0"/>
            <a:r>
              <a:rPr lang="en-US" sz="1000" dirty="0">
                <a:solidFill>
                  <a:prstClr val="black"/>
                </a:solidFill>
              </a:rPr>
              <a:t>Image credit: </a:t>
            </a:r>
            <a:r>
              <a:rPr lang="en-US" sz="1000" dirty="0" smtClean="0">
                <a:solidFill>
                  <a:prstClr val="black"/>
                </a:solidFill>
              </a:rPr>
              <a:t> NASA DEVELOP SEUS Team I</a:t>
            </a:r>
            <a:endParaRPr lang="en-US" sz="1000" dirty="0">
              <a:solidFill>
                <a:prstClr val="black"/>
              </a:solidFill>
            </a:endParaRPr>
          </a:p>
        </p:txBody>
      </p:sp>
      <p:pic>
        <p:nvPicPr>
          <p:cNvPr id="3" name="Picture 2" descr="C:\Users\austinh\Downloads\150728-_72828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4862" y="1269482"/>
            <a:ext cx="4847937" cy="27815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147" y="4297225"/>
            <a:ext cx="3315365" cy="2199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362867" y="6476440"/>
            <a:ext cx="2903576" cy="246221"/>
          </a:xfrm>
          <a:prstGeom prst="rect">
            <a:avLst/>
          </a:prstGeom>
          <a:noFill/>
        </p:spPr>
        <p:txBody>
          <a:bodyPr wrap="square" rtlCol="0">
            <a:spAutoFit/>
          </a:bodyPr>
          <a:lstStyle/>
          <a:p>
            <a:pPr lvl="0"/>
            <a:r>
              <a:rPr lang="en-US" sz="1000" dirty="0">
                <a:solidFill>
                  <a:prstClr val="black"/>
                </a:solidFill>
              </a:rPr>
              <a:t>Image credit: </a:t>
            </a:r>
            <a:r>
              <a:rPr lang="en-US" sz="1000" dirty="0" smtClean="0">
                <a:solidFill>
                  <a:prstClr val="black"/>
                </a:solidFill>
              </a:rPr>
              <a:t> UGA Wilde Lab</a:t>
            </a:r>
            <a:endParaRPr lang="en-US" sz="1000" dirty="0">
              <a:solidFill>
                <a:prstClr val="black"/>
              </a:solidFill>
            </a:endParaRPr>
          </a:p>
        </p:txBody>
      </p:sp>
    </p:spTree>
    <p:extLst>
      <p:ext uri="{BB962C8B-B14F-4D97-AF65-F5344CB8AC3E}">
        <p14:creationId xmlns:p14="http://schemas.microsoft.com/office/powerpoint/2010/main" val="2345714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54025" y="1275715"/>
            <a:ext cx="4756150" cy="408622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To develop a model using NASA satellite imagery and </a:t>
            </a:r>
            <a:r>
              <a:rPr lang="en-US" sz="2000" i="1" dirty="0" smtClean="0">
                <a:solidFill>
                  <a:schemeClr val="bg2">
                    <a:lumMod val="50000"/>
                  </a:schemeClr>
                </a:solidFill>
              </a:rPr>
              <a:t>in situ </a:t>
            </a:r>
            <a:r>
              <a:rPr lang="en-US" sz="2000" dirty="0" smtClean="0">
                <a:solidFill>
                  <a:schemeClr val="bg2">
                    <a:lumMod val="50000"/>
                  </a:schemeClr>
                </a:solidFill>
              </a:rPr>
              <a:t>data to accurately map the current distribution of </a:t>
            </a:r>
            <a:r>
              <a:rPr lang="en-US" sz="2000" i="1" dirty="0" smtClean="0">
                <a:solidFill>
                  <a:schemeClr val="bg2">
                    <a:lumMod val="50000"/>
                  </a:schemeClr>
                </a:solidFill>
              </a:rPr>
              <a:t>Hydrilla</a:t>
            </a: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To design the model in a way that will allow users to forecast potential </a:t>
            </a:r>
            <a:r>
              <a:rPr lang="en-US" sz="2000" i="1" dirty="0" smtClean="0">
                <a:solidFill>
                  <a:schemeClr val="bg2">
                    <a:lumMod val="50000"/>
                  </a:schemeClr>
                </a:solidFill>
              </a:rPr>
              <a:t>Hydrilla </a:t>
            </a:r>
            <a:r>
              <a:rPr lang="en-US" sz="2000" dirty="0" smtClean="0">
                <a:solidFill>
                  <a:schemeClr val="bg2">
                    <a:lumMod val="50000"/>
                  </a:schemeClr>
                </a:solidFill>
              </a:rPr>
              <a:t>growth</a:t>
            </a:r>
          </a:p>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To estimate the maximum depth at which </a:t>
            </a:r>
            <a:r>
              <a:rPr lang="en-US" sz="2000" i="1" dirty="0" smtClean="0">
                <a:solidFill>
                  <a:schemeClr val="bg2">
                    <a:lumMod val="50000"/>
                  </a:schemeClr>
                </a:solidFill>
              </a:rPr>
              <a:t>Hydrilla</a:t>
            </a:r>
            <a:r>
              <a:rPr lang="en-US" sz="2000" dirty="0" smtClean="0">
                <a:solidFill>
                  <a:schemeClr val="bg2">
                    <a:lumMod val="50000"/>
                  </a:schemeClr>
                </a:solidFill>
              </a:rPr>
              <a:t> can colonize</a:t>
            </a:r>
          </a:p>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To estimate the suitable light conditions required for growth/colonization of </a:t>
            </a:r>
            <a:r>
              <a:rPr lang="en-US" sz="2000" i="1" dirty="0" smtClean="0">
                <a:solidFill>
                  <a:schemeClr val="bg2">
                    <a:lumMod val="50000"/>
                  </a:schemeClr>
                </a:solidFill>
              </a:rPr>
              <a:t>Hydrilla</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Objectives </a:t>
            </a:r>
            <a:endParaRPr lang="en-US" sz="4000" dirty="0">
              <a:solidFill>
                <a:schemeClr val="bg1"/>
              </a:solidFill>
              <a:latin typeface="Century Gothic" panose="020B0502020202020204" pitchFamily="34" charset="0"/>
            </a:endParaRPr>
          </a:p>
        </p:txBody>
      </p:sp>
      <p:pic>
        <p:nvPicPr>
          <p:cNvPr id="4098" name="Picture 2" descr="https://lh5.googleusercontent.com/HhBVF2RACGV4fFhwiGfOTFNp_zRBBbSSkNgowxvZWvtOcuylH5M9qZoojsE9fE51pYATsBdZU5ssdZs1WswTFcPYkkSqkNdCB9v-A9aGh_aDbLqf5Hbrg8IrBtbOF7NIbaCNeDzVA0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0274" y="1495425"/>
            <a:ext cx="3521075" cy="46947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48674" y="6190191"/>
            <a:ext cx="3143250" cy="246221"/>
          </a:xfrm>
          <a:prstGeom prst="rect">
            <a:avLst/>
          </a:prstGeom>
          <a:noFill/>
        </p:spPr>
        <p:txBody>
          <a:bodyPr wrap="square" rtlCol="0">
            <a:spAutoFit/>
          </a:bodyPr>
          <a:lstStyle/>
          <a:p>
            <a:pPr lvl="0"/>
            <a:r>
              <a:rPr lang="en-US" sz="1000" dirty="0">
                <a:solidFill>
                  <a:prstClr val="black"/>
                </a:solidFill>
              </a:rPr>
              <a:t>Image credit: </a:t>
            </a:r>
            <a:r>
              <a:rPr lang="en-US" sz="1000" dirty="0" smtClean="0">
                <a:solidFill>
                  <a:prstClr val="black"/>
                </a:solidFill>
              </a:rPr>
              <a:t>Frank Braun</a:t>
            </a:r>
            <a:endParaRPr lang="en-US" sz="1000" dirty="0">
              <a:solidFill>
                <a:prstClr val="black"/>
              </a:solidFill>
            </a:endParaRPr>
          </a:p>
        </p:txBody>
      </p:sp>
    </p:spTree>
    <p:extLst>
      <p:ext uri="{BB962C8B-B14F-4D97-AF65-F5344CB8AC3E}">
        <p14:creationId xmlns:p14="http://schemas.microsoft.com/office/powerpoint/2010/main" val="1350910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92125" y="1666240"/>
            <a:ext cx="4756150" cy="408622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Landsat 8 Operational Land Imager (OLI)</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9-band push-broom multispectral sensor</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Temporal resolution of 16 days</a:t>
            </a:r>
          </a:p>
          <a:p>
            <a:pPr marL="0"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Detects light in VIS-NIR</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i="1" dirty="0" smtClean="0">
                <a:solidFill>
                  <a:schemeClr val="bg2">
                    <a:lumMod val="50000"/>
                  </a:schemeClr>
                </a:solidFill>
              </a:rPr>
              <a:t>Hydrilla </a:t>
            </a:r>
            <a:r>
              <a:rPr lang="en-US" sz="2000" dirty="0" smtClean="0">
                <a:solidFill>
                  <a:schemeClr val="bg2">
                    <a:lumMod val="50000"/>
                  </a:schemeClr>
                </a:solidFill>
              </a:rPr>
              <a:t>reflects light most strongly at 710 nm and 765 nm wavelengths </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NASA Earth Observations </a:t>
            </a:r>
            <a:endParaRPr lang="en-US" sz="4000" dirty="0">
              <a:solidFill>
                <a:schemeClr val="bg1"/>
              </a:solidFill>
              <a:latin typeface="Century Gothic" panose="020B0502020202020204" pitchFamily="34" charset="0"/>
            </a:endParaRPr>
          </a:p>
        </p:txBody>
      </p:sp>
      <p:pic>
        <p:nvPicPr>
          <p:cNvPr id="6146" name="Picture 2" descr="https://lh6.googleusercontent.com/sAA_C4X0GnbqmEUWgVJNxkDMEsDd9xuFXKYy-_KrdWKD7qk19HEipXwX3D5Uy8tAyJM9I6WkftwPE9g0HHADXFK8fkRH7B-PPoxV8E7T5Lv0ykeKOAscZQfUVEquMFoDhknOgnMBY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6087" y="2038350"/>
            <a:ext cx="4527531" cy="37012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08937" y="5858469"/>
            <a:ext cx="1918834" cy="800219"/>
          </a:xfrm>
          <a:prstGeom prst="rect">
            <a:avLst/>
          </a:prstGeom>
        </p:spPr>
        <p:txBody>
          <a:bodyPr wrap="square">
            <a:spAutoFit/>
          </a:bodyPr>
          <a:lstStyle/>
          <a:p>
            <a:r>
              <a:rPr lang="en-US" sz="1000" dirty="0">
                <a:solidFill>
                  <a:schemeClr val="bg2">
                    <a:lumMod val="50000"/>
                  </a:schemeClr>
                </a:solidFill>
              </a:rPr>
              <a:t>Image Credit: </a:t>
            </a:r>
            <a:r>
              <a:rPr lang="en-US" sz="1000" dirty="0" smtClean="0">
                <a:solidFill>
                  <a:schemeClr val="bg2">
                    <a:lumMod val="50000"/>
                  </a:schemeClr>
                </a:solidFill>
              </a:rPr>
              <a:t>NASA</a:t>
            </a:r>
            <a:endParaRPr lang="en-US" sz="1000" dirty="0">
              <a:solidFill>
                <a:schemeClr val="bg2">
                  <a:lumMod val="50000"/>
                </a:schemeClr>
              </a:solidFill>
            </a:endParaRPr>
          </a:p>
          <a:p>
            <a:r>
              <a:rPr lang="en-US" dirty="0">
                <a:solidFill>
                  <a:schemeClr val="bg2">
                    <a:lumMod val="50000"/>
                  </a:schemeClr>
                </a:solidFill>
              </a:rPr>
              <a:t/>
            </a:r>
            <a:br>
              <a:rPr lang="en-US" dirty="0">
                <a:solidFill>
                  <a:schemeClr val="bg2">
                    <a:lumMod val="50000"/>
                  </a:schemeClr>
                </a:solidFill>
              </a:rPr>
            </a:br>
            <a:endParaRPr lang="en-US" dirty="0">
              <a:solidFill>
                <a:schemeClr val="bg2">
                  <a:lumMod val="50000"/>
                </a:schemeClr>
              </a:solidFill>
            </a:endParaRPr>
          </a:p>
        </p:txBody>
      </p:sp>
    </p:spTree>
    <p:extLst>
      <p:ext uri="{BB962C8B-B14F-4D97-AF65-F5344CB8AC3E}">
        <p14:creationId xmlns:p14="http://schemas.microsoft.com/office/powerpoint/2010/main" val="1257201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590550" y="514350"/>
            <a:ext cx="110013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Study Area </a:t>
            </a:r>
            <a:endParaRPr lang="en-US" sz="4000" dirty="0">
              <a:solidFill>
                <a:schemeClr val="bg1"/>
              </a:solidFill>
              <a:latin typeface="Century Gothic" panose="020B0502020202020204" pitchFamily="34" charset="0"/>
            </a:endParaRPr>
          </a:p>
        </p:txBody>
      </p:sp>
      <p:sp>
        <p:nvSpPr>
          <p:cNvPr id="6" name="Rectangle 5"/>
          <p:cNvSpPr/>
          <p:nvPr/>
        </p:nvSpPr>
        <p:spPr>
          <a:xfrm>
            <a:off x="4529136" y="6224081"/>
            <a:ext cx="3871914" cy="646331"/>
          </a:xfrm>
          <a:prstGeom prst="rect">
            <a:avLst/>
          </a:prstGeom>
        </p:spPr>
        <p:txBody>
          <a:bodyPr wrap="square">
            <a:spAutoFit/>
          </a:bodyPr>
          <a:lstStyle/>
          <a:p>
            <a:r>
              <a:rPr lang="en-US" dirty="0" smtClean="0"/>
              <a:t>Study Period: June- August 2016</a:t>
            </a:r>
            <a:r>
              <a:rPr lang="en-US" dirty="0"/>
              <a:t/>
            </a:r>
            <a:br>
              <a:rPr lang="en-US" dirty="0"/>
            </a:br>
            <a:endParaRPr lang="en-US" dirty="0"/>
          </a:p>
        </p:txBody>
      </p:sp>
      <p:grpSp>
        <p:nvGrpSpPr>
          <p:cNvPr id="8" name="Group 7"/>
          <p:cNvGrpSpPr/>
          <p:nvPr/>
        </p:nvGrpSpPr>
        <p:grpSpPr>
          <a:xfrm>
            <a:off x="3166946" y="1547811"/>
            <a:ext cx="5999355" cy="4518452"/>
            <a:chOff x="0" y="0"/>
            <a:chExt cx="5943600" cy="5133975"/>
          </a:xfrm>
        </p:grpSpPr>
        <p:pic>
          <p:nvPicPr>
            <p:cNvPr id="9" name="Picture 8" descr="SEUS_Thurman2"/>
            <p:cNvPicPr>
              <a:picLocks noChangeAspect="1" noChangeArrowheads="1"/>
            </p:cNvPicPr>
            <p:nvPr/>
          </p:nvPicPr>
          <p:blipFill>
            <a:blip r:embed="rId3" cstate="print">
              <a:extLst>
                <a:ext uri="{28A0092B-C50C-407E-A947-70E740481C1C}">
                  <a14:useLocalDpi xmlns:a14="http://schemas.microsoft.com/office/drawing/2010/main" val="0"/>
                </a:ext>
              </a:extLst>
            </a:blip>
            <a:srcRect l="3210" t="3741" r="4333" b="6653"/>
            <a:stretch>
              <a:fillRect/>
            </a:stretch>
          </p:blipFill>
          <p:spPr bwMode="auto">
            <a:xfrm>
              <a:off x="228600" y="0"/>
              <a:ext cx="5486400" cy="41052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0"/>
              <a:ext cx="5943600" cy="51339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Text Box 2"/>
            <p:cNvSpPr txBox="1">
              <a:spLocks noChangeArrowheads="1"/>
            </p:cNvSpPr>
            <p:nvPr/>
          </p:nvSpPr>
          <p:spPr bwMode="auto">
            <a:xfrm>
              <a:off x="2114550" y="1828800"/>
              <a:ext cx="938299" cy="34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algn="ctr" eaLnBrk="0" fontAlgn="base" hangingPunct="0">
                <a:spcBef>
                  <a:spcPts val="0"/>
                </a:spcBef>
                <a:spcAft>
                  <a:spcPts val="0"/>
                </a:spcAft>
              </a:pPr>
              <a:r>
                <a:rPr lang="en-US" sz="1100" kern="1200" dirty="0">
                  <a:solidFill>
                    <a:srgbClr val="000000"/>
                  </a:solidFill>
                  <a:effectLst/>
                  <a:ea typeface="Calibri"/>
                </a:rPr>
                <a:t>Georgia</a:t>
              </a:r>
              <a:endParaRPr lang="en-US" sz="1600" dirty="0">
                <a:effectLst/>
                <a:ea typeface="Times New Roman"/>
              </a:endParaRPr>
            </a:p>
          </p:txBody>
        </p:sp>
        <p:sp>
          <p:nvSpPr>
            <p:cNvPr id="12" name="Text Box 26"/>
            <p:cNvSpPr txBox="1">
              <a:spLocks noChangeArrowheads="1"/>
            </p:cNvSpPr>
            <p:nvPr/>
          </p:nvSpPr>
          <p:spPr bwMode="auto">
            <a:xfrm>
              <a:off x="3524250" y="533400"/>
              <a:ext cx="1409701" cy="31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algn="ctr" fontAlgn="base">
                <a:spcBef>
                  <a:spcPts val="0"/>
                </a:spcBef>
                <a:spcAft>
                  <a:spcPts val="0"/>
                </a:spcAft>
              </a:pPr>
              <a:r>
                <a:rPr lang="en-US" sz="1100" kern="1200" dirty="0">
                  <a:solidFill>
                    <a:srgbClr val="000000"/>
                  </a:solidFill>
                  <a:effectLst/>
                  <a:ea typeface="Calibri"/>
                </a:rPr>
                <a:t>South Carolina</a:t>
              </a:r>
              <a:endParaRPr lang="en-US" sz="1600" dirty="0">
                <a:effectLst/>
                <a:ea typeface="Times New Roman"/>
              </a:endParaRPr>
            </a:p>
          </p:txBody>
        </p:sp>
        <p:sp>
          <p:nvSpPr>
            <p:cNvPr id="13" name="Text Box 21"/>
            <p:cNvSpPr txBox="1">
              <a:spLocks noChangeArrowheads="1"/>
            </p:cNvSpPr>
            <p:nvPr/>
          </p:nvSpPr>
          <p:spPr bwMode="auto">
            <a:xfrm>
              <a:off x="1742190" y="1008572"/>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algn="ctr" eaLnBrk="0" fontAlgn="base" hangingPunct="0">
                <a:spcBef>
                  <a:spcPts val="0"/>
                </a:spcBef>
                <a:spcAft>
                  <a:spcPts val="0"/>
                </a:spcAft>
              </a:pPr>
              <a:r>
                <a:rPr lang="en-US" sz="1000" kern="1200" dirty="0">
                  <a:solidFill>
                    <a:srgbClr val="000000"/>
                  </a:solidFill>
                  <a:effectLst/>
                  <a:ea typeface="Calibri"/>
                </a:rPr>
                <a:t>Atlanta</a:t>
              </a:r>
              <a:endParaRPr lang="en-US" sz="1600" dirty="0">
                <a:effectLst/>
                <a:ea typeface="Times New Roman"/>
              </a:endParaRPr>
            </a:p>
          </p:txBody>
        </p:sp>
        <p:sp>
          <p:nvSpPr>
            <p:cNvPr id="14" name="Text Box 25"/>
            <p:cNvSpPr txBox="1">
              <a:spLocks noChangeArrowheads="1"/>
            </p:cNvSpPr>
            <p:nvPr/>
          </p:nvSpPr>
          <p:spPr bwMode="auto">
            <a:xfrm>
              <a:off x="4030615" y="837121"/>
              <a:ext cx="108740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algn="ctr" fontAlgn="base">
                <a:spcBef>
                  <a:spcPts val="0"/>
                </a:spcBef>
                <a:spcAft>
                  <a:spcPts val="0"/>
                </a:spcAft>
              </a:pPr>
              <a:r>
                <a:rPr lang="en-US" sz="900" kern="1200" dirty="0">
                  <a:solidFill>
                    <a:srgbClr val="000000"/>
                  </a:solidFill>
                  <a:effectLst/>
                  <a:ea typeface="Calibri"/>
                </a:rPr>
                <a:t>Columbia</a:t>
              </a:r>
              <a:endParaRPr lang="en-US" sz="1400" dirty="0">
                <a:effectLst/>
                <a:ea typeface="Times New Roman"/>
              </a:endParaRPr>
            </a:p>
          </p:txBody>
        </p:sp>
        <p:sp>
          <p:nvSpPr>
            <p:cNvPr id="15" name="Text Box 22"/>
            <p:cNvSpPr txBox="1">
              <a:spLocks noChangeArrowheads="1"/>
            </p:cNvSpPr>
            <p:nvPr/>
          </p:nvSpPr>
          <p:spPr bwMode="auto">
            <a:xfrm>
              <a:off x="114300" y="3952875"/>
              <a:ext cx="156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algn="ctr" eaLnBrk="0" fontAlgn="base" hangingPunct="0">
                <a:spcBef>
                  <a:spcPts val="0"/>
                </a:spcBef>
                <a:spcAft>
                  <a:spcPts val="0"/>
                </a:spcAft>
              </a:pPr>
              <a:r>
                <a:rPr lang="en-US" sz="1000" kern="1200" dirty="0">
                  <a:solidFill>
                    <a:srgbClr val="000000"/>
                  </a:solidFill>
                  <a:effectLst/>
                  <a:ea typeface="Calibri"/>
                </a:rPr>
                <a:t>Long Branch Reservoir</a:t>
              </a:r>
              <a:endParaRPr lang="en-US" sz="1600" dirty="0">
                <a:effectLst/>
                <a:ea typeface="Times New Roman"/>
              </a:endParaRPr>
            </a:p>
          </p:txBody>
        </p:sp>
        <p:sp>
          <p:nvSpPr>
            <p:cNvPr id="16" name="Text Box 24"/>
            <p:cNvSpPr txBox="1">
              <a:spLocks noChangeArrowheads="1"/>
            </p:cNvSpPr>
            <p:nvPr/>
          </p:nvSpPr>
          <p:spPr bwMode="auto">
            <a:xfrm>
              <a:off x="4095750" y="3676650"/>
              <a:ext cx="1695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algn="ctr" eaLnBrk="0" fontAlgn="base" hangingPunct="0">
                <a:spcBef>
                  <a:spcPts val="0"/>
                </a:spcBef>
                <a:spcAft>
                  <a:spcPts val="0"/>
                </a:spcAft>
              </a:pPr>
              <a:r>
                <a:rPr lang="en-US" sz="1000" kern="1200" dirty="0">
                  <a:solidFill>
                    <a:srgbClr val="000000"/>
                  </a:solidFill>
                  <a:effectLst/>
                  <a:ea typeface="Calibri"/>
                </a:rPr>
                <a:t>Lake J. Strom Thurmond</a:t>
              </a:r>
              <a:endParaRPr lang="en-US" sz="1600" dirty="0">
                <a:effectLst/>
                <a:ea typeface="Times New Roman"/>
              </a:endParaRPr>
            </a:p>
          </p:txBody>
        </p:sp>
        <p:sp>
          <p:nvSpPr>
            <p:cNvPr id="17" name="Text Box 29"/>
            <p:cNvSpPr txBox="1">
              <a:spLocks noChangeArrowheads="1"/>
            </p:cNvSpPr>
            <p:nvPr/>
          </p:nvSpPr>
          <p:spPr bwMode="auto">
            <a:xfrm>
              <a:off x="3313834" y="3389600"/>
              <a:ext cx="633846" cy="34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algn="ctr" fontAlgn="base">
                <a:spcBef>
                  <a:spcPts val="0"/>
                </a:spcBef>
                <a:spcAft>
                  <a:spcPts val="0"/>
                </a:spcAft>
              </a:pPr>
              <a:r>
                <a:rPr lang="en-US" sz="800" kern="1200" dirty="0">
                  <a:solidFill>
                    <a:srgbClr val="000000"/>
                  </a:solidFill>
                  <a:effectLst/>
                  <a:ea typeface="Calibri"/>
                </a:rPr>
                <a:t>Km</a:t>
              </a:r>
              <a:endParaRPr lang="en-US" sz="1200" dirty="0">
                <a:effectLst/>
                <a:ea typeface="Times New Roman"/>
              </a:endParaRPr>
            </a:p>
          </p:txBody>
        </p:sp>
        <p:sp>
          <p:nvSpPr>
            <p:cNvPr id="18" name="Text Box 23"/>
            <p:cNvSpPr txBox="1">
              <a:spLocks noChangeArrowheads="1"/>
            </p:cNvSpPr>
            <p:nvPr/>
          </p:nvSpPr>
          <p:spPr bwMode="auto">
            <a:xfrm>
              <a:off x="1075979" y="4113016"/>
              <a:ext cx="4205720" cy="102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algn="ctr" eaLnBrk="0" fontAlgn="base" hangingPunct="0">
                <a:spcBef>
                  <a:spcPts val="0"/>
                </a:spcBef>
                <a:spcAft>
                  <a:spcPts val="0"/>
                </a:spcAft>
              </a:pPr>
              <a:r>
                <a:rPr lang="en-US" sz="1000" kern="1200" dirty="0">
                  <a:solidFill>
                    <a:srgbClr val="000000"/>
                  </a:solidFill>
                  <a:effectLst/>
                  <a:ea typeface="Calibri"/>
                </a:rPr>
                <a:t>NASA DEVELOP Southeast Ecological Forecasting III</a:t>
              </a:r>
              <a:endParaRPr lang="en-US" sz="1600" dirty="0">
                <a:effectLst/>
                <a:ea typeface="Times New Roman"/>
              </a:endParaRPr>
            </a:p>
            <a:p>
              <a:pPr marL="0" marR="0" algn="ctr" eaLnBrk="0" fontAlgn="base" hangingPunct="0">
                <a:spcBef>
                  <a:spcPts val="0"/>
                </a:spcBef>
                <a:spcAft>
                  <a:spcPts val="0"/>
                </a:spcAft>
              </a:pPr>
              <a:r>
                <a:rPr lang="en-US" sz="1000" kern="1200" dirty="0">
                  <a:solidFill>
                    <a:srgbClr val="000000"/>
                  </a:solidFill>
                  <a:effectLst/>
                  <a:ea typeface="Calibri"/>
                </a:rPr>
                <a:t>July 2016</a:t>
              </a:r>
              <a:endParaRPr lang="en-US" sz="1600" dirty="0">
                <a:effectLst/>
                <a:ea typeface="Times New Roman"/>
              </a:endParaRPr>
            </a:p>
            <a:p>
              <a:pPr marL="0" marR="0" algn="ctr" eaLnBrk="0" fontAlgn="base" hangingPunct="0">
                <a:spcBef>
                  <a:spcPts val="0"/>
                </a:spcBef>
                <a:spcAft>
                  <a:spcPts val="0"/>
                </a:spcAft>
              </a:pPr>
              <a:r>
                <a:rPr lang="en-US" sz="1000" kern="1200" dirty="0">
                  <a:solidFill>
                    <a:srgbClr val="000000"/>
                  </a:solidFill>
                  <a:effectLst/>
                  <a:ea typeface="Calibri"/>
                </a:rPr>
                <a:t>WGS 1984 UTM Zone 17N</a:t>
              </a:r>
              <a:endParaRPr lang="en-US" sz="1600" dirty="0">
                <a:effectLst/>
                <a:ea typeface="Times New Roman"/>
              </a:endParaRPr>
            </a:p>
            <a:p>
              <a:pPr marL="0" marR="0" algn="ctr" eaLnBrk="0" fontAlgn="base" hangingPunct="0">
                <a:spcBef>
                  <a:spcPts val="0"/>
                </a:spcBef>
                <a:spcAft>
                  <a:spcPts val="0"/>
                </a:spcAft>
              </a:pPr>
              <a:r>
                <a:rPr lang="en-US" sz="1000" kern="1200" dirty="0">
                  <a:solidFill>
                    <a:srgbClr val="000000"/>
                  </a:solidFill>
                  <a:effectLst/>
                  <a:ea typeface="Calibri"/>
                </a:rPr>
                <a:t>Data provided by USGS, </a:t>
              </a:r>
              <a:r>
                <a:rPr lang="en-US" sz="1000" kern="1200" dirty="0" smtClean="0">
                  <a:solidFill>
                    <a:srgbClr val="000000"/>
                  </a:solidFill>
                  <a:effectLst/>
                  <a:ea typeface="Calibri"/>
                </a:rPr>
                <a:t>ESRI, </a:t>
              </a:r>
              <a:r>
                <a:rPr lang="en-US" sz="1000" kern="1200" dirty="0">
                  <a:solidFill>
                    <a:srgbClr val="000000"/>
                  </a:solidFill>
                  <a:effectLst/>
                  <a:ea typeface="Calibri"/>
                </a:rPr>
                <a:t>Henry County Water Authority, and U.S. Army Corps of Engineers</a:t>
              </a:r>
              <a:endParaRPr lang="en-US" sz="1600" dirty="0">
                <a:effectLst/>
                <a:ea typeface="Times New Roman"/>
              </a:endParaRPr>
            </a:p>
          </p:txBody>
        </p:sp>
      </p:grpSp>
    </p:spTree>
    <p:extLst>
      <p:ext uri="{BB962C8B-B14F-4D97-AF65-F5344CB8AC3E}">
        <p14:creationId xmlns:p14="http://schemas.microsoft.com/office/powerpoint/2010/main" val="617034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92124" y="1666240"/>
            <a:ext cx="8052786" cy="4086225"/>
          </a:xfrm>
          <a:prstGeom prst="rect">
            <a:avLst/>
          </a:prstGeom>
        </p:spPr>
        <p:txBody>
          <a:bodyPr>
            <a:noAutofit/>
          </a:bodyPr>
          <a:lstStyle/>
          <a:p>
            <a:pPr marL="342900" indent="-342900">
              <a:spcBef>
                <a:spcPts val="200"/>
              </a:spcBef>
              <a:spcAft>
                <a:spcPts val="1200"/>
              </a:spcAft>
              <a:buClr>
                <a:srgbClr val="218754"/>
              </a:buClr>
              <a:buFont typeface="Webdings" panose="05030102010509060703" pitchFamily="18" charset="2"/>
              <a:buChar char="4"/>
            </a:pPr>
            <a:r>
              <a:rPr lang="en-US" sz="2000" dirty="0" smtClean="0">
                <a:solidFill>
                  <a:schemeClr val="bg2">
                    <a:lumMod val="50000"/>
                  </a:schemeClr>
                </a:solidFill>
              </a:rPr>
              <a:t>Landsat 8 OLI scenes were downloaded from the USGS </a:t>
            </a:r>
            <a:r>
              <a:rPr lang="en-US" sz="2000" dirty="0" err="1" smtClean="0">
                <a:solidFill>
                  <a:schemeClr val="bg2">
                    <a:lumMod val="50000"/>
                  </a:schemeClr>
                </a:solidFill>
              </a:rPr>
              <a:t>Glovis</a:t>
            </a:r>
            <a:r>
              <a:rPr lang="en-US" sz="2000" dirty="0" smtClean="0">
                <a:solidFill>
                  <a:schemeClr val="bg2">
                    <a:lumMod val="50000"/>
                  </a:schemeClr>
                </a:solidFill>
              </a:rPr>
              <a:t> </a:t>
            </a:r>
            <a:r>
              <a:rPr lang="en-US" sz="2000" dirty="0" smtClean="0">
                <a:solidFill>
                  <a:schemeClr val="bg2">
                    <a:lumMod val="50000"/>
                  </a:schemeClr>
                </a:solidFill>
              </a:rPr>
              <a:t>application</a:t>
            </a:r>
            <a:endParaRPr lang="en-US" sz="2000" dirty="0" smtClean="0">
              <a:solidFill>
                <a:schemeClr val="bg2">
                  <a:lumMod val="50000"/>
                </a:schemeClr>
              </a:solidFill>
            </a:endParaRPr>
          </a:p>
          <a:p>
            <a:pPr marL="800100" lvl="1" indent="-342900">
              <a:spcBef>
                <a:spcPts val="200"/>
              </a:spcBef>
              <a:spcAft>
                <a:spcPts val="1200"/>
              </a:spcAft>
              <a:buClr>
                <a:srgbClr val="218754"/>
              </a:buClr>
              <a:buFont typeface="Webdings" panose="05030102010509060703" pitchFamily="18" charset="2"/>
              <a:buChar char="4"/>
            </a:pPr>
            <a:r>
              <a:rPr lang="en-US" sz="1600" dirty="0">
                <a:solidFill>
                  <a:schemeClr val="bg2">
                    <a:lumMod val="50000"/>
                  </a:schemeClr>
                </a:solidFill>
              </a:rPr>
              <a:t>Taken from paths 17 and 18 and rows 36 and 37</a:t>
            </a:r>
          </a:p>
          <a:p>
            <a:pPr marL="800100" lvl="1" indent="-342900">
              <a:spcBef>
                <a:spcPts val="200"/>
              </a:spcBef>
              <a:spcAft>
                <a:spcPts val="1200"/>
              </a:spcAft>
              <a:buClr>
                <a:srgbClr val="218754"/>
              </a:buClr>
              <a:buFont typeface="Webdings" panose="05030102010509060703" pitchFamily="18" charset="2"/>
              <a:buChar char="4"/>
            </a:pPr>
            <a:r>
              <a:rPr lang="en-US" sz="1600" dirty="0">
                <a:solidFill>
                  <a:schemeClr val="bg2">
                    <a:lumMod val="50000"/>
                  </a:schemeClr>
                </a:solidFill>
              </a:rPr>
              <a:t>October 2015-June 2016</a:t>
            </a:r>
          </a:p>
          <a:p>
            <a:pPr marL="0" indent="0">
              <a:spcBef>
                <a:spcPts val="200"/>
              </a:spcBef>
              <a:buClr>
                <a:srgbClr val="218754"/>
              </a:buClr>
              <a:buNone/>
            </a:pPr>
            <a:endParaRPr lang="en-US" sz="2000" dirty="0" smtClean="0">
              <a:solidFill>
                <a:schemeClr val="bg2">
                  <a:lumMod val="50000"/>
                </a:schemeClr>
              </a:solidFill>
            </a:endParaRPr>
          </a:p>
          <a:p>
            <a:pPr marL="0" indent="0">
              <a:spcBef>
                <a:spcPts val="200"/>
              </a:spcBef>
              <a:buClr>
                <a:srgbClr val="218754"/>
              </a:buClr>
              <a:buNone/>
            </a:pPr>
            <a:endParaRPr lang="en-US" sz="2000" dirty="0" smtClean="0">
              <a:solidFill>
                <a:schemeClr val="bg2">
                  <a:lumMod val="50000"/>
                </a:schemeClr>
              </a:solidFill>
            </a:endParaRPr>
          </a:p>
          <a:p>
            <a:pPr marL="0" indent="0">
              <a:spcBef>
                <a:spcPts val="200"/>
              </a:spcBef>
              <a:buClr>
                <a:srgbClr val="218754"/>
              </a:buClr>
              <a:buNone/>
            </a:pPr>
            <a:endParaRPr lang="en-US" sz="2000" dirty="0" smtClean="0">
              <a:solidFill>
                <a:schemeClr val="bg2">
                  <a:lumMod val="50000"/>
                </a:schemeClr>
              </a:solidFill>
            </a:endParaRPr>
          </a:p>
          <a:p>
            <a:pPr marL="342900" indent="-342900">
              <a:spcBef>
                <a:spcPts val="200"/>
              </a:spcBef>
              <a:spcAft>
                <a:spcPts val="1200"/>
              </a:spcAft>
              <a:buClr>
                <a:srgbClr val="218754"/>
              </a:buClr>
              <a:buFont typeface="Webdings" panose="05030102010509060703" pitchFamily="18" charset="2"/>
              <a:buChar char="4"/>
            </a:pPr>
            <a:r>
              <a:rPr lang="en-US" sz="2000" dirty="0" smtClean="0">
                <a:solidFill>
                  <a:schemeClr val="bg2">
                    <a:lumMod val="50000"/>
                  </a:schemeClr>
                </a:solidFill>
              </a:rPr>
              <a:t>Data for use with Maxent were downloaded from </a:t>
            </a:r>
            <a:r>
              <a:rPr lang="en-US" sz="2000" dirty="0" smtClean="0">
                <a:solidFill>
                  <a:schemeClr val="bg2">
                    <a:lumMod val="50000"/>
                  </a:schemeClr>
                </a:solidFill>
                <a:hlinkClick r:id="rId3"/>
              </a:rPr>
              <a:t>www.worldclim.org</a:t>
            </a:r>
            <a:r>
              <a:rPr lang="en-US" sz="2000" dirty="0" smtClean="0">
                <a:solidFill>
                  <a:schemeClr val="bg2">
                    <a:lumMod val="50000"/>
                  </a:schemeClr>
                </a:solidFill>
              </a:rPr>
              <a:t> and USGS Hydro dataset.</a:t>
            </a:r>
          </a:p>
          <a:p>
            <a:pPr marL="800100" lvl="1" indent="-342900">
              <a:spcBef>
                <a:spcPts val="200"/>
              </a:spcBef>
              <a:spcAft>
                <a:spcPts val="1200"/>
              </a:spcAft>
              <a:buClr>
                <a:srgbClr val="218754"/>
              </a:buClr>
              <a:buFont typeface="Webdings" panose="05030102010509060703" pitchFamily="18" charset="2"/>
              <a:buChar char="4"/>
            </a:pPr>
            <a:r>
              <a:rPr lang="en-US" sz="1600" dirty="0" smtClean="0">
                <a:solidFill>
                  <a:schemeClr val="bg2">
                    <a:lumMod val="50000"/>
                  </a:schemeClr>
                </a:solidFill>
              </a:rPr>
              <a:t>USGS DEM provided elevation</a:t>
            </a:r>
          </a:p>
          <a:p>
            <a:pPr marL="800100" lvl="1" indent="-342900">
              <a:spcBef>
                <a:spcPts val="200"/>
              </a:spcBef>
              <a:spcAft>
                <a:spcPts val="1200"/>
              </a:spcAft>
              <a:buClr>
                <a:srgbClr val="218754"/>
              </a:buClr>
              <a:buFont typeface="Webdings" panose="05030102010509060703" pitchFamily="18" charset="2"/>
              <a:buChar char="4"/>
            </a:pPr>
            <a:r>
              <a:rPr lang="en-US" sz="1600" dirty="0" smtClean="0">
                <a:solidFill>
                  <a:schemeClr val="bg2">
                    <a:lumMod val="50000"/>
                  </a:schemeClr>
                </a:solidFill>
              </a:rPr>
              <a:t>Slope, aspect, flow accumulation, flow direction, and topographic index were derived from the DEM using ArcMap 10.2</a:t>
            </a:r>
          </a:p>
          <a:p>
            <a:pPr marL="800100" lvl="1" indent="-342900">
              <a:spcBef>
                <a:spcPts val="200"/>
              </a:spcBef>
              <a:spcAft>
                <a:spcPts val="1200"/>
              </a:spcAft>
              <a:buClr>
                <a:srgbClr val="218754"/>
              </a:buClr>
              <a:buFont typeface="Webdings" panose="05030102010509060703" pitchFamily="18" charset="2"/>
              <a:buChar char="4"/>
            </a:pPr>
            <a:r>
              <a:rPr lang="en-US" sz="1600" dirty="0" smtClean="0">
                <a:solidFill>
                  <a:schemeClr val="bg2">
                    <a:lumMod val="50000"/>
                  </a:schemeClr>
                </a:solidFill>
              </a:rPr>
              <a:t>All other environmental variables were provided by worldclim.org</a:t>
            </a:r>
          </a:p>
          <a:p>
            <a:pPr marL="457200" lvl="1" indent="0">
              <a:spcBef>
                <a:spcPts val="200"/>
              </a:spcBef>
              <a:buClr>
                <a:srgbClr val="218754"/>
              </a:buClr>
              <a:buNone/>
            </a:pPr>
            <a:endParaRPr lang="en-US" sz="1600" dirty="0" smtClean="0">
              <a:solidFill>
                <a:schemeClr val="bg2">
                  <a:lumMod val="50000"/>
                </a:schemeClr>
              </a:solidFill>
            </a:endParaRPr>
          </a:p>
          <a:p>
            <a:pPr marL="457200" lvl="1" indent="0">
              <a:spcBef>
                <a:spcPts val="200"/>
              </a:spcBef>
              <a:buClr>
                <a:srgbClr val="218754"/>
              </a:buClr>
              <a:buNone/>
            </a:pPr>
            <a:endParaRPr lang="en-US" sz="1600"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endParaRPr lang="en-US" sz="1600" dirty="0" smtClean="0">
              <a:solidFill>
                <a:schemeClr val="bg2">
                  <a:lumMod val="50000"/>
                </a:schemeClr>
              </a:solidFill>
            </a:endParaRPr>
          </a:p>
          <a:p>
            <a:pPr marL="0" indent="0">
              <a:spcBef>
                <a:spcPts val="200"/>
              </a:spcBef>
              <a:buClr>
                <a:srgbClr val="218754"/>
              </a:buClr>
              <a:buNone/>
            </a:pPr>
            <a:endParaRPr lang="en-US" sz="2000" dirty="0">
              <a:solidFill>
                <a:schemeClr val="bg2">
                  <a:lumMod val="50000"/>
                </a:schemeClr>
              </a:solidFill>
            </a:endParaRPr>
          </a:p>
          <a:p>
            <a:pPr marL="0" indent="0">
              <a:spcBef>
                <a:spcPts val="200"/>
              </a:spcBef>
              <a:buClr>
                <a:srgbClr val="218754"/>
              </a:buClr>
              <a:buNone/>
            </a:pPr>
            <a:endParaRPr lang="en-US" sz="2000" dirty="0" smtClean="0">
              <a:solidFill>
                <a:schemeClr val="bg2">
                  <a:lumMod val="50000"/>
                </a:schemeClr>
              </a:solidFill>
            </a:endParaRPr>
          </a:p>
          <a:p>
            <a:pPr marL="457200" lvl="1" indent="0">
              <a:spcBef>
                <a:spcPts val="200"/>
              </a:spcBef>
              <a:buClr>
                <a:srgbClr val="218754"/>
              </a:buClr>
              <a:buNone/>
            </a:pPr>
            <a:endParaRPr lang="en-US" sz="2000" b="1"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Data Acquisition  </a:t>
            </a:r>
            <a:endParaRPr lang="en-US" sz="4000" dirty="0">
              <a:solidFill>
                <a:schemeClr val="bg1"/>
              </a:solidFill>
              <a:latin typeface="Century Gothic" panose="020B0502020202020204"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6342" y="4157662"/>
            <a:ext cx="2937775" cy="236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6341" y="1281112"/>
            <a:ext cx="2937775" cy="276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2727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92124" y="1666240"/>
            <a:ext cx="4909215" cy="408622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Secchi Depth</a:t>
            </a:r>
          </a:p>
          <a:p>
            <a:pPr marL="800100" lvl="1" indent="-342900">
              <a:spcBef>
                <a:spcPts val="1200"/>
              </a:spcBef>
              <a:buClr>
                <a:srgbClr val="218754"/>
              </a:buClr>
              <a:buFont typeface="Webdings" panose="05030102010509060703" pitchFamily="18" charset="2"/>
              <a:buChar char="4"/>
            </a:pPr>
            <a:r>
              <a:rPr lang="en-US" sz="1600" dirty="0" smtClean="0">
                <a:solidFill>
                  <a:schemeClr val="bg2">
                    <a:lumMod val="50000"/>
                  </a:schemeClr>
                </a:solidFill>
              </a:rPr>
              <a:t>Secchi disk</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Hyperspectral readings</a:t>
            </a:r>
          </a:p>
          <a:p>
            <a:pPr marL="800100" lvl="1" indent="-342900">
              <a:spcBef>
                <a:spcPts val="1200"/>
              </a:spcBef>
              <a:buClr>
                <a:srgbClr val="218754"/>
              </a:buClr>
              <a:buFont typeface="Webdings" panose="05030102010509060703" pitchFamily="18" charset="2"/>
              <a:buChar char="4"/>
            </a:pPr>
            <a:r>
              <a:rPr lang="en-US" sz="1600" dirty="0" smtClean="0">
                <a:solidFill>
                  <a:schemeClr val="bg2">
                    <a:lumMod val="50000"/>
                  </a:schemeClr>
                </a:solidFill>
              </a:rPr>
              <a:t>SVC HR-1024i hyperspectral spectroradiometer</a:t>
            </a:r>
          </a:p>
          <a:p>
            <a:pPr marL="457200" lvl="1" indent="0">
              <a:spcBef>
                <a:spcPts val="200"/>
              </a:spcBef>
              <a:buClr>
                <a:srgbClr val="218754"/>
              </a:buClr>
              <a:buNone/>
            </a:pPr>
            <a:endParaRPr lang="en-US" sz="16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Water Quality Measures </a:t>
            </a:r>
          </a:p>
          <a:p>
            <a:pPr marL="800100" lvl="1" indent="-342900">
              <a:spcBef>
                <a:spcPts val="1200"/>
              </a:spcBef>
              <a:buClr>
                <a:srgbClr val="218754"/>
              </a:buClr>
              <a:buFont typeface="Webdings" panose="05030102010509060703" pitchFamily="18" charset="2"/>
              <a:buChar char="4"/>
            </a:pPr>
            <a:r>
              <a:rPr lang="en-US" sz="1600" dirty="0" smtClean="0">
                <a:solidFill>
                  <a:schemeClr val="bg2">
                    <a:lumMod val="50000"/>
                  </a:schemeClr>
                </a:solidFill>
              </a:rPr>
              <a:t>YSI meter</a:t>
            </a:r>
          </a:p>
          <a:p>
            <a:pPr marL="457200" lvl="1" indent="0">
              <a:spcBef>
                <a:spcPts val="200"/>
              </a:spcBef>
              <a:buClr>
                <a:srgbClr val="218754"/>
              </a:buClr>
              <a:buNone/>
            </a:pPr>
            <a:endParaRPr lang="en-US" sz="16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LI-COR readings</a:t>
            </a:r>
          </a:p>
          <a:p>
            <a:pPr marL="800100" lvl="1" indent="-342900">
              <a:spcBef>
                <a:spcPts val="1200"/>
              </a:spcBef>
              <a:buClr>
                <a:srgbClr val="218754"/>
              </a:buClr>
              <a:buFont typeface="Webdings" panose="05030102010509060703" pitchFamily="18" charset="2"/>
              <a:buChar char="4"/>
            </a:pPr>
            <a:r>
              <a:rPr lang="en-US" sz="1600" dirty="0" smtClean="0">
                <a:solidFill>
                  <a:schemeClr val="bg2">
                    <a:lumMod val="50000"/>
                  </a:schemeClr>
                </a:solidFill>
              </a:rPr>
              <a:t>LI-COR light meter </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Field Data </a:t>
            </a:r>
            <a:endParaRPr lang="en-US" sz="4000" dirty="0">
              <a:solidFill>
                <a:schemeClr val="bg1"/>
              </a:solidFill>
              <a:latin typeface="Century Gothic" panose="020B0502020202020204" pitchFamily="34" charset="0"/>
            </a:endParaRPr>
          </a:p>
        </p:txBody>
      </p:sp>
      <p:sp>
        <p:nvSpPr>
          <p:cNvPr id="2" name="TextBox 1"/>
          <p:cNvSpPr txBox="1"/>
          <p:nvPr/>
        </p:nvSpPr>
        <p:spPr>
          <a:xfrm>
            <a:off x="8001000" y="6019906"/>
            <a:ext cx="4343400" cy="246221"/>
          </a:xfrm>
          <a:prstGeom prst="rect">
            <a:avLst/>
          </a:prstGeom>
          <a:noFill/>
        </p:spPr>
        <p:txBody>
          <a:bodyPr wrap="square" rtlCol="0">
            <a:spAutoFit/>
          </a:bodyPr>
          <a:lstStyle/>
          <a:p>
            <a:pPr lvl="0"/>
            <a:r>
              <a:rPr lang="en-US" sz="1000" dirty="0">
                <a:solidFill>
                  <a:prstClr val="black"/>
                </a:solidFill>
              </a:rPr>
              <a:t>Image credit: </a:t>
            </a:r>
            <a:r>
              <a:rPr lang="en-US" sz="1000" dirty="0" smtClean="0">
                <a:solidFill>
                  <a:prstClr val="black"/>
                </a:solidFill>
              </a:rPr>
              <a:t>Frank Braun</a:t>
            </a:r>
            <a:endParaRPr lang="en-US" sz="1000" dirty="0">
              <a:solidFill>
                <a:prstClr val="black"/>
              </a:solidFill>
            </a:endParaRPr>
          </a:p>
        </p:txBody>
      </p:sp>
      <p:pic>
        <p:nvPicPr>
          <p:cNvPr id="4098" name="Picture 2" descr="C:\Users\austinh\Downloads\FieldWo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252" y="1828799"/>
            <a:ext cx="7440070" cy="417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364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92124" y="1666240"/>
            <a:ext cx="7721710" cy="4086225"/>
          </a:xfrm>
          <a:prstGeom prst="rect">
            <a:avLst/>
          </a:prstGeom>
        </p:spPr>
        <p:txBody>
          <a:bodyPr>
            <a:noAutofit/>
          </a:bodyPr>
          <a:lstStyle/>
          <a:p>
            <a:pPr marL="342900" indent="-342900">
              <a:spcBef>
                <a:spcPts val="200"/>
              </a:spcBef>
              <a:spcAft>
                <a:spcPts val="1200"/>
              </a:spcAft>
              <a:buClr>
                <a:srgbClr val="218754"/>
              </a:buClr>
              <a:buFont typeface="Webdings" panose="05030102010509060703" pitchFamily="18" charset="2"/>
              <a:buChar char="4"/>
            </a:pPr>
            <a:r>
              <a:rPr lang="en-US" sz="2000" dirty="0" smtClean="0">
                <a:solidFill>
                  <a:schemeClr val="bg2">
                    <a:lumMod val="50000"/>
                  </a:schemeClr>
                </a:solidFill>
              </a:rPr>
              <a:t>Atmospheric correction was applied to raw Landsat 8 OLI imagery using MATLAB</a:t>
            </a:r>
          </a:p>
          <a:p>
            <a:pPr marL="800100" lvl="1" indent="-342900">
              <a:spcBef>
                <a:spcPts val="200"/>
              </a:spcBef>
              <a:buClr>
                <a:srgbClr val="218754"/>
              </a:buClr>
              <a:buFont typeface="Webdings" panose="05030102010509060703" pitchFamily="18" charset="2"/>
              <a:buChar char="4"/>
            </a:pPr>
            <a:r>
              <a:rPr lang="en-US" sz="1600" dirty="0" smtClean="0">
                <a:solidFill>
                  <a:schemeClr val="bg2">
                    <a:lumMod val="50000"/>
                  </a:schemeClr>
                </a:solidFill>
              </a:rPr>
              <a:t>Bands 1-5 were corrected </a:t>
            </a:r>
          </a:p>
          <a:p>
            <a:pPr marL="457200" lvl="1" indent="0">
              <a:spcBef>
                <a:spcPts val="200"/>
              </a:spcBef>
              <a:buClr>
                <a:srgbClr val="218754"/>
              </a:buClr>
              <a:buNone/>
            </a:pPr>
            <a:endParaRPr lang="en-US" sz="16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i="1" dirty="0" smtClean="0">
                <a:solidFill>
                  <a:schemeClr val="bg2">
                    <a:lumMod val="50000"/>
                  </a:schemeClr>
                </a:solidFill>
              </a:rPr>
              <a:t>In situ </a:t>
            </a:r>
            <a:r>
              <a:rPr lang="en-US" sz="2000" dirty="0" smtClean="0">
                <a:solidFill>
                  <a:schemeClr val="bg2">
                    <a:lumMod val="50000"/>
                  </a:schemeClr>
                </a:solidFill>
              </a:rPr>
              <a:t>radiance was converted into remote sensing reflectance (R</a:t>
            </a:r>
            <a:r>
              <a:rPr lang="en-US" sz="2000" baseline="-25000" dirty="0" smtClean="0">
                <a:solidFill>
                  <a:schemeClr val="bg2">
                    <a:lumMod val="50000"/>
                  </a:schemeClr>
                </a:solidFill>
              </a:rPr>
              <a:t>r</a:t>
            </a:r>
            <a:r>
              <a:rPr lang="en-US" sz="2000" baseline="-25000" dirty="0">
                <a:solidFill>
                  <a:schemeClr val="bg2">
                    <a:lumMod val="50000"/>
                  </a:schemeClr>
                </a:solidFill>
              </a:rPr>
              <a:t>s</a:t>
            </a:r>
            <a:r>
              <a:rPr lang="en-US" sz="2000" dirty="0" smtClean="0">
                <a:solidFill>
                  <a:schemeClr val="bg2">
                    <a:lumMod val="50000"/>
                  </a:schemeClr>
                </a:solidFill>
              </a:rPr>
              <a:t>)</a:t>
            </a:r>
          </a:p>
          <a:p>
            <a:pPr marL="0" indent="0">
              <a:spcBef>
                <a:spcPts val="200"/>
              </a:spcBef>
              <a:buClr>
                <a:srgbClr val="218754"/>
              </a:buClr>
              <a:buNone/>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Necessary bands were stacked using ERDAS Imagine 2013 and imported into NASA SeaDAS software for further processing</a:t>
            </a:r>
          </a:p>
          <a:p>
            <a:pPr marL="0" indent="0">
              <a:spcBef>
                <a:spcPts val="200"/>
              </a:spcBef>
              <a:buClr>
                <a:srgbClr val="218754"/>
              </a:buClr>
              <a:buNone/>
            </a:pPr>
            <a:endParaRPr lang="en-US" sz="2000" dirty="0">
              <a:solidFill>
                <a:schemeClr val="bg2">
                  <a:lumMod val="50000"/>
                </a:schemeClr>
              </a:solidFill>
            </a:endParaRPr>
          </a:p>
          <a:p>
            <a:pPr marL="0" indent="0">
              <a:spcBef>
                <a:spcPts val="200"/>
              </a:spcBef>
              <a:buClr>
                <a:srgbClr val="218754"/>
              </a:buClr>
              <a:buNone/>
            </a:pPr>
            <a:endParaRPr lang="en-US" sz="2000" i="1" baseline="-25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Data Processing  </a:t>
            </a:r>
            <a:endParaRPr lang="en-US" sz="4000" dirty="0">
              <a:solidFill>
                <a:schemeClr val="bg1"/>
              </a:solidFill>
              <a:latin typeface="Century Gothic" panose="020B0502020202020204" pitchFamily="34" charset="0"/>
            </a:endParaRPr>
          </a:p>
        </p:txBody>
      </p:sp>
      <p:pic>
        <p:nvPicPr>
          <p:cNvPr id="1026" name="Picture 2" descr="C:\Users\cooper84\Desktop\ERD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993" y="4682622"/>
            <a:ext cx="3314356" cy="2005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218" y="4682622"/>
            <a:ext cx="3562385" cy="200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1521" y="4705472"/>
            <a:ext cx="3513300" cy="198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729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3700</TotalTime>
  <Words>1372</Words>
  <Application>Microsoft Office PowerPoint</Application>
  <PresentationFormat>Widescreen</PresentationFormat>
  <Paragraphs>230</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Century Gothic</vt:lpstr>
      <vt:lpstr>Garamond</vt:lpstr>
      <vt:lpstr>Questrial</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Fenn, Teresa E. (LARC-E3)[SSAI DEVELOP]</cp:lastModifiedBy>
  <cp:revision>252</cp:revision>
  <dcterms:created xsi:type="dcterms:W3CDTF">2015-05-18T13:26:09Z</dcterms:created>
  <dcterms:modified xsi:type="dcterms:W3CDTF">2016-08-05T20:25:59Z</dcterms:modified>
</cp:coreProperties>
</file>