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5" r:id="rId2"/>
    <p:sldId id="286" r:id="rId3"/>
    <p:sldId id="304" r:id="rId4"/>
    <p:sldId id="305" r:id="rId5"/>
    <p:sldId id="288" r:id="rId6"/>
    <p:sldId id="306" r:id="rId7"/>
    <p:sldId id="289" r:id="rId8"/>
    <p:sldId id="290" r:id="rId9"/>
    <p:sldId id="291" r:id="rId10"/>
    <p:sldId id="307" r:id="rId11"/>
    <p:sldId id="294" r:id="rId12"/>
    <p:sldId id="308" r:id="rId13"/>
    <p:sldId id="295" r:id="rId14"/>
    <p:sldId id="292" r:id="rId15"/>
    <p:sldId id="296" r:id="rId16"/>
    <p:sldId id="310" r:id="rId17"/>
    <p:sldId id="297" r:id="rId18"/>
    <p:sldId id="309" r:id="rId19"/>
    <p:sldId id="303" r:id="rId20"/>
    <p:sldId id="298" r:id="rId21"/>
    <p:sldId id="302" r:id="rId22"/>
    <p:sldId id="277" r:id="rId23"/>
    <p:sldId id="30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ga, Erika Y (329B-Affiliate)" initials="HEY(" lastIdx="1" clrIdx="0">
    <p:extLst>
      <p:ext uri="{19B8F6BF-5375-455C-9EA6-DF929625EA0E}">
        <p15:presenceInfo xmlns:p15="http://schemas.microsoft.com/office/powerpoint/2012/main" userId="S-1-5-21-1608413684-1126320247-1535859923-1288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4" autoAdjust="0"/>
    <p:restoredTop sz="66546" autoAdjust="0"/>
  </p:normalViewPr>
  <p:slideViewPr>
    <p:cSldViewPr snapToGrid="0">
      <p:cViewPr varScale="1">
        <p:scale>
          <a:sx n="80" d="100"/>
          <a:sy n="80" d="100"/>
        </p:scale>
        <p:origin x="1086" y="96"/>
      </p:cViewPr>
      <p:guideLst>
        <p:guide orient="horz" pos="2160"/>
        <p:guide pos="2880"/>
      </p:guideLst>
    </p:cSldViewPr>
  </p:slideViewPr>
  <p:outlineViewPr>
    <p:cViewPr>
      <p:scale>
        <a:sx n="33" d="100"/>
        <a:sy n="33" d="100"/>
      </p:scale>
      <p:origin x="0" y="-5922"/>
    </p:cViewPr>
  </p:outlin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29T12:12:46.712" idx="1">
    <p:pos x="110" y="1847"/>
    <p:text>Box is red because we may or may not include this</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327947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received</a:t>
            </a:r>
            <a:r>
              <a:rPr lang="en-US" baseline="0" dirty="0" smtClean="0"/>
              <a:t> a processed mosaicked UAVSAR image from Dr. Marc Simard that was collected on May 2015. The image was reclassified into three vegetation classes based on the backscatter values. Water was classified in areas that had a decibel value below -24. Grass was classified in areas that had a value below -17, and trees was classified in areas that had a decibel value below -2. </a:t>
            </a:r>
          </a:p>
          <a:p>
            <a:endParaRPr lang="en-US" baseline="0" dirty="0" smtClean="0"/>
          </a:p>
          <a:p>
            <a:r>
              <a:rPr lang="en-US" baseline="0" dirty="0" smtClean="0"/>
              <a:t>The data was given preliminary elevation values according to the vegetation type— -1 meters for water, -0.40 meters for grass, and 1 meter for trees. These elevation values will be changed later as discussed in the next slides. </a:t>
            </a:r>
          </a:p>
          <a:p>
            <a:endParaRPr lang="en-US" baseline="0" dirty="0" smtClean="0"/>
          </a:p>
          <a:p>
            <a:r>
              <a:rPr lang="en-US" baseline="0" dirty="0" smtClean="0"/>
              <a:t>Note: The UAVSAR data reclassification process was processed through a  python script using tools from GDAL. The decibel ranges were chosen by creating Region of Interests (ROIs) on the image for each vegetation class and observing the mean and standard deviation ranges of the decibel value per class.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892255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3111426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created the bathymetry layer by combining three different datasets. We used a Wax Lake Outlet channel bathymetry that was interpolated from the US Army Corps of Engineers (USACE) transect points 1999 Atchafalaya River Hydrographic Survey. Dr. John Shaw from the University of Arkansas created and provided the bathymetry for the Wax Lake Delta. For the offshore bathymetry, we used the National Oceanic and Atmospheric Administration’s (NOAA) Estuarine bathymetry that was collected in 1935.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1302879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created this bathymetry</a:t>
            </a:r>
            <a:r>
              <a:rPr lang="en-US" baseline="0" dirty="0" smtClean="0"/>
              <a:t> and vegetation elevation raster by combining the bathymetry and classified UAVSAR data. The areas that were classified as water but were not covered in the bathymetry layer were given an arbitrary value of -1 meter. This value was mainly given to streams and other water bodies located outside of the channel. </a:t>
            </a:r>
          </a:p>
          <a:p>
            <a:endParaRPr lang="en-US" baseline="0" dirty="0" smtClean="0"/>
          </a:p>
          <a:p>
            <a:r>
              <a:rPr lang="en-US" baseline="0" dirty="0" smtClean="0"/>
              <a:t>The areas that were classified as trees (and given an arbitrary elevation value of 1 meter) in the UAVSAR image were replaced with bare earth elevation values from the USGS National Elevation Dataset (NED). </a:t>
            </a:r>
          </a:p>
          <a:p>
            <a:endParaRPr lang="en-US" baseline="0" dirty="0" smtClean="0"/>
          </a:p>
          <a:p>
            <a:r>
              <a:rPr lang="en-US" baseline="0" dirty="0" smtClean="0"/>
              <a:t>The elevation value of -0.40 meters remained for areas that were classified as grass.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233205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3708125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3496723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55952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project partners in this project includes Dr. Alex </a:t>
            </a:r>
            <a:r>
              <a:rPr lang="en-US" baseline="0" dirty="0" err="1" smtClean="0"/>
              <a:t>Kolker</a:t>
            </a:r>
            <a:r>
              <a:rPr lang="en-US" baseline="0" dirty="0" smtClean="0"/>
              <a:t> of the Louisiana Universities Marine Consortium and Dr. Richard </a:t>
            </a:r>
            <a:r>
              <a:rPr lang="en-US" baseline="0" dirty="0" err="1" smtClean="0"/>
              <a:t>Crout</a:t>
            </a:r>
            <a:r>
              <a:rPr lang="en-US" baseline="0" dirty="0" smtClean="0"/>
              <a:t> of the United States Naval Research Laboratory. </a:t>
            </a:r>
          </a:p>
          <a:p>
            <a:endParaRPr lang="en-US" baseline="0" dirty="0" smtClean="0"/>
          </a:p>
          <a:p>
            <a:r>
              <a:rPr lang="en-US" baseline="0" dirty="0" smtClean="0"/>
              <a:t>Dr. </a:t>
            </a:r>
            <a:r>
              <a:rPr lang="en-US" baseline="0" dirty="0" err="1" smtClean="0"/>
              <a:t>Kolker</a:t>
            </a:r>
            <a:r>
              <a:rPr lang="en-US" baseline="0" dirty="0" smtClean="0"/>
              <a:t> is an academic liaison to the 2017 Louisiana’s Comprehensive Master Plan for a Sustainable Coast. The products from this project will provide Dr. </a:t>
            </a:r>
            <a:r>
              <a:rPr lang="en-US" baseline="0" dirty="0" err="1" smtClean="0"/>
              <a:t>Kolker</a:t>
            </a:r>
            <a:r>
              <a:rPr lang="en-US" baseline="0" dirty="0" smtClean="0"/>
              <a:t> a broad-scale picture of the accretion process to inform the </a:t>
            </a:r>
            <a:r>
              <a:rPr lang="en-US" dirty="0" smtClean="0"/>
              <a:t>development of an improved sediment distribution algorithm that will help these managers understand how to direct land restoration efforts along the Louisiana coast</a:t>
            </a:r>
            <a:r>
              <a:rPr lang="en-US" baseline="0" dirty="0" smtClean="0"/>
              <a:t>. </a:t>
            </a:r>
          </a:p>
          <a:p>
            <a:endParaRPr lang="en-US" baseline="0" dirty="0" smtClean="0"/>
          </a:p>
          <a:p>
            <a:r>
              <a:rPr lang="en-US" baseline="0" dirty="0" smtClean="0"/>
              <a:t>Dr. </a:t>
            </a:r>
            <a:r>
              <a:rPr lang="en-US" baseline="0" dirty="0" err="1" smtClean="0"/>
              <a:t>Crout</a:t>
            </a:r>
            <a:r>
              <a:rPr lang="en-US" baseline="0" dirty="0" smtClean="0"/>
              <a:t> is currently investigating buoyancy plume modulation of coastal processes in the area impacted by the Mississippi and Atchafalaya River discharge. Dr. </a:t>
            </a:r>
            <a:r>
              <a:rPr lang="en-US" baseline="0" dirty="0" err="1" smtClean="0"/>
              <a:t>Crout</a:t>
            </a:r>
            <a:r>
              <a:rPr lang="en-US" baseline="0" dirty="0" smtClean="0"/>
              <a:t> is working on a project that utilizes an ocean circulation model that requires water level and discharge rates from the Atchafalaya Bay. The products from this project will be useful as an input in </a:t>
            </a:r>
            <a:r>
              <a:rPr lang="en-US" baseline="0" smtClean="0"/>
              <a:t>his model. </a:t>
            </a: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19</a:t>
            </a:fld>
            <a:endParaRPr lang="en-US"/>
          </a:p>
        </p:txBody>
      </p:sp>
    </p:spTree>
    <p:extLst>
      <p:ext uri="{BB962C8B-B14F-4D97-AF65-F5344CB8AC3E}">
        <p14:creationId xmlns:p14="http://schemas.microsoft.com/office/powerpoint/2010/main" val="2915931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22</a:t>
            </a:fld>
            <a:endParaRPr lang="en-US"/>
          </a:p>
        </p:txBody>
      </p:sp>
    </p:spTree>
    <p:extLst>
      <p:ext uri="{BB962C8B-B14F-4D97-AF65-F5344CB8AC3E}">
        <p14:creationId xmlns:p14="http://schemas.microsoft.com/office/powerpoint/2010/main" val="3866509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Wetlands play a key role</a:t>
            </a:r>
            <a:r>
              <a:rPr lang="en-US" baseline="0" dirty="0" smtClean="0"/>
              <a:t> in global environments and are linked to major issues such as climate change, water quality, and the carbon cycle. Wetlands are crucial in maintaining a balanced hydrological system and since wetlands help reduce the impacts of storm damage and flooding by slowing down water, reducing wave energy, and increasing water storage. Unfortunately, 3 million acres of Louisiana’s wetlands are lost at a rate of about 75 square kilometers a year. </a:t>
            </a:r>
          </a:p>
          <a:p>
            <a:endParaRPr lang="en-US" baseline="0" dirty="0" smtClean="0"/>
          </a:p>
          <a:p>
            <a:r>
              <a:rPr lang="en-US" dirty="0" smtClean="0">
                <a:solidFill>
                  <a:srgbClr val="FF0000"/>
                </a:solidFill>
              </a:rPr>
              <a:t>*Optional: Wetlands maintain good river water quality, recharge ground water, store carbon, help stabilize climatic conditions and control pests.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14880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just a few examples of the headlines that highlight the concern of wetland loss across Louisiana.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84313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Louisiana</a:t>
            </a:r>
            <a:r>
              <a:rPr lang="en-US" baseline="0" dirty="0" smtClean="0"/>
              <a:t> could loose up to one-third of its coastal wetlands by 2050 or up to an additional 4500 square kilometers of land over the next 50 years due to erosion, land subsidence, and sea level rise. This will result with a loss of critical habit for a variety of fauna and flora along Louisiana’s coast and a loss to the economic fishing industry. According to the USGS, Louisiana has 40 percent of all wetlands found across the United States and is also experiencing 80 percent of the wetland losses. Wetlands are being lost at a rate equivalent to a football field of wetlands an hour.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451240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study area for this project is the Wax Lake Delta in Louisiana.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971654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Wax Lake Delta in Louisiana is a well-studied</a:t>
            </a:r>
            <a:r>
              <a:rPr lang="en-US" baseline="0" dirty="0" smtClean="0"/>
              <a:t> area since it is one of two deltas in the United States that is currently aggregating. </a:t>
            </a:r>
          </a:p>
          <a:p>
            <a:endParaRPr lang="en-US" baseline="0" dirty="0" smtClean="0"/>
          </a:p>
          <a:p>
            <a:r>
              <a:rPr lang="en-US" baseline="0" dirty="0" smtClean="0"/>
              <a:t>The delta was created by deposition of sediment which occurred after the creation of a canal through Wax Lake in 1942. The United States Army Corps of Engineers created an artificial channel in the outlet to reduce the amount of flooding in Morgan City, Louisiana by diverting about 30 percent of the flow from the Atchafalaya River to the Gulf of Mexico.  </a:t>
            </a:r>
          </a:p>
          <a:p>
            <a:endParaRPr lang="en-US" baseline="0" dirty="0" smtClean="0"/>
          </a:p>
          <a:p>
            <a:r>
              <a:rPr lang="en-US" baseline="0" dirty="0" smtClean="0"/>
              <a:t>Currently, the delta grows 1.2 square kilometers, or about half a square mile, per year although this rate of growth varies with the timing and severity of floods and hurricanes. </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73764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objective is to extrapolate</a:t>
            </a:r>
            <a:r>
              <a:rPr lang="en-US" baseline="0" dirty="0" smtClean="0"/>
              <a:t> a delta vegetation elevation using UAVSAR imagery. UAVSAR data will be used in combination with the delta and estuarine bathymetry DEM data to create a full coverage bathymetry image which will be used in Delft3D. </a:t>
            </a:r>
          </a:p>
          <a:p>
            <a:endParaRPr lang="en-US" baseline="0" dirty="0" smtClean="0"/>
          </a:p>
          <a:p>
            <a:r>
              <a:rPr lang="en-US" baseline="0" dirty="0" smtClean="0"/>
              <a:t>The second objective is to then model water flow and sediment transport using Delft3D. </a:t>
            </a:r>
          </a:p>
          <a:p>
            <a:endParaRPr lang="en-US" baseline="0" dirty="0" smtClean="0"/>
          </a:p>
          <a:p>
            <a:r>
              <a:rPr lang="en-US" baseline="0" dirty="0" smtClean="0"/>
              <a:t>The third objective is to calibrate the results from Delft3D with readings from </a:t>
            </a:r>
            <a:r>
              <a:rPr lang="en-US" baseline="0" dirty="0" err="1" smtClean="0"/>
              <a:t>AirSWOT</a:t>
            </a:r>
            <a:r>
              <a:rPr lang="en-US" baseline="0" dirty="0" smtClean="0"/>
              <a:t>. </a:t>
            </a:r>
          </a:p>
          <a:p>
            <a:endParaRPr lang="en-US" baseline="0" dirty="0" smtClean="0"/>
          </a:p>
          <a:p>
            <a:r>
              <a:rPr lang="en-US" baseline="0" dirty="0" smtClean="0"/>
              <a:t>Finally, our fourth objective is to examine the delta formation processes to gain a better understanding of why the Wax Lake Delta is aggregating.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78380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three NASA Earth Observations in this project. </a:t>
            </a:r>
          </a:p>
          <a:p>
            <a:endParaRPr lang="en-US" dirty="0" smtClean="0"/>
          </a:p>
          <a:p>
            <a:r>
              <a:rPr lang="en-US" dirty="0" smtClean="0"/>
              <a:t>The Uninhabited Aerial Vehicle Synthetic Aperture</a:t>
            </a:r>
            <a:r>
              <a:rPr lang="en-US" baseline="0" dirty="0" smtClean="0"/>
              <a:t> Radar (</a:t>
            </a:r>
            <a:r>
              <a:rPr lang="en-US" b="1" baseline="0" dirty="0" smtClean="0"/>
              <a:t>UAVSAR</a:t>
            </a:r>
            <a:r>
              <a:rPr lang="en-US" baseline="0" dirty="0" smtClean="0"/>
              <a:t>) is airborne on the NASA Gulfstream III aircraft and is a sensor that uses a L-band radar that can penetrate smoke and clouds. UAVSAR data has a high spatial resolution of 6 meters and is available in different types of polarization. In our study, we focused on the HVHV polarization which shows the most radar backscatter interaction with the vegetation. UAVSAR data was used to create the vegetation elevation layer in our bathymetry image. </a:t>
            </a:r>
          </a:p>
          <a:p>
            <a:endParaRPr lang="en-US" baseline="0" dirty="0" smtClean="0"/>
          </a:p>
          <a:p>
            <a:r>
              <a:rPr lang="en-US" baseline="0" dirty="0" smtClean="0"/>
              <a:t>The Airborne Visible Infrared Imaging Spectrometer Next Generation (</a:t>
            </a:r>
            <a:r>
              <a:rPr lang="en-US" b="1" baseline="0" dirty="0" smtClean="0"/>
              <a:t>AVIRIS-NG</a:t>
            </a:r>
            <a:r>
              <a:rPr lang="en-US" baseline="0" dirty="0" smtClean="0"/>
              <a:t>) is a hyperspectral sensor aboard the NASA ER-2 Jet. It has a high spatial resolution of 1 meter and is used to identify vegetation types.</a:t>
            </a:r>
          </a:p>
          <a:p>
            <a:endParaRPr lang="en-US" baseline="0" dirty="0" smtClean="0"/>
          </a:p>
          <a:p>
            <a:r>
              <a:rPr lang="en-US" baseline="0" dirty="0" smtClean="0"/>
              <a:t>The Air Surface Water Ocean Topography (</a:t>
            </a:r>
            <a:r>
              <a:rPr lang="en-US" b="1" baseline="0" dirty="0" err="1" smtClean="0"/>
              <a:t>AirSWOT</a:t>
            </a:r>
            <a:r>
              <a:rPr lang="en-US" baseline="0" dirty="0" smtClean="0"/>
              <a:t>) is a new airborne sensor, on NASA </a:t>
            </a:r>
            <a:r>
              <a:rPr lang="en-US" baseline="0" dirty="0" err="1" smtClean="0"/>
              <a:t>KingAir</a:t>
            </a:r>
            <a:r>
              <a:rPr lang="en-US" baseline="0" dirty="0" smtClean="0"/>
              <a:t> B200, that can detect water surfaces and flood plains at a centimeter-level. </a:t>
            </a:r>
            <a:r>
              <a:rPr lang="en-US" baseline="0" dirty="0" err="1" smtClean="0"/>
              <a:t>AirSWOT</a:t>
            </a:r>
            <a:r>
              <a:rPr lang="en-US" baseline="0" dirty="0" smtClean="0"/>
              <a:t> data is used to calibrate our modeled results produced from Delft3D.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707398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Inputs in the Delft3D Hydrological Model include a bathymetry layer created from a reclassified </a:t>
            </a:r>
            <a:r>
              <a:rPr lang="en-US" baseline="0" dirty="0" smtClean="0"/>
              <a:t>vegetation elevation </a:t>
            </a:r>
            <a:r>
              <a:rPr lang="en-US" dirty="0" smtClean="0"/>
              <a:t>UAVSAR image</a:t>
            </a:r>
            <a:r>
              <a:rPr lang="en-US" baseline="0" dirty="0" smtClean="0"/>
              <a:t> that is combined with a delta bathymetry, interpolated channel bathymetry, and estuarine bathymetry </a:t>
            </a:r>
            <a:r>
              <a:rPr lang="en-US" baseline="0" dirty="0" err="1" smtClean="0"/>
              <a:t>rasters</a:t>
            </a:r>
            <a:r>
              <a:rPr lang="en-US" baseline="0" dirty="0" smtClean="0"/>
              <a:t>. In situ data, including water level and flow rates, was also inputted into the model. </a:t>
            </a:r>
          </a:p>
          <a:p>
            <a:endParaRPr lang="en-US" baseline="0" dirty="0" smtClean="0"/>
          </a:p>
          <a:p>
            <a:r>
              <a:rPr lang="en-US" baseline="0" dirty="0" smtClean="0"/>
              <a:t>The outputs from the Delft3D model were then calibrated using </a:t>
            </a:r>
            <a:r>
              <a:rPr lang="en-US" baseline="0" dirty="0" err="1" smtClean="0"/>
              <a:t>AirSWOT</a:t>
            </a:r>
            <a:r>
              <a:rPr lang="en-US" baseline="0" dirty="0" smtClean="0"/>
              <a:t> sensor data. The end products from the model include a modeled sediment transport and water flow to predict the future conditions in the Wax Lake Delta.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355276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50020" b="11270"/>
          <a:stretch/>
        </p:blipFill>
        <p:spPr>
          <a:xfrm>
            <a:off x="-1" y="4612943"/>
            <a:ext cx="9144000" cy="2245057"/>
          </a:xfrm>
          <a:prstGeom prst="rect">
            <a:avLst/>
          </a:prstGeom>
        </p:spPr>
      </p:pic>
      <p:pic>
        <p:nvPicPr>
          <p:cNvPr id="2"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471" y="1370901"/>
            <a:ext cx="914400" cy="914400"/>
          </a:xfrm>
          <a:prstGeom prst="rect">
            <a:avLst/>
          </a:prstGeom>
        </p:spPr>
      </p:pic>
      <p:cxnSp>
        <p:nvCxnSpPr>
          <p:cNvPr id="13" name="author rule"/>
          <p:cNvCxnSpPr/>
          <p:nvPr userDrawn="1"/>
        </p:nvCxnSpPr>
        <p:spPr>
          <a:xfrm>
            <a:off x="228600" y="3136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332453"/>
            <a:ext cx="8686799"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73871" y="1344612"/>
            <a:ext cx="7741528" cy="940689"/>
          </a:xfrm>
        </p:spPr>
        <p:txBody>
          <a:bodyPr anchor="b">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6749" y="2938509"/>
            <a:ext cx="8937352" cy="384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626885" y="2101268"/>
            <a:ext cx="7890230" cy="715007"/>
          </a:xfrm>
        </p:spPr>
        <p:txBody>
          <a:bodyPr>
            <a:noAutofit/>
          </a:bodyPr>
          <a:lstStyle/>
          <a:p>
            <a:pPr algn="ctr"/>
            <a:r>
              <a:rPr lang="en-US" dirty="0"/>
              <a:t>Louisiana Ecological Forecasting </a:t>
            </a:r>
            <a:r>
              <a:rPr lang="en-US" dirty="0" smtClean="0"/>
              <a:t>II</a:t>
            </a:r>
            <a:endParaRPr lang="en-US" dirty="0"/>
          </a:p>
        </p:txBody>
      </p:sp>
      <p:sp>
        <p:nvSpPr>
          <p:cNvPr id="9" name="Text Placeholder 8"/>
          <p:cNvSpPr>
            <a:spLocks noGrp="1"/>
          </p:cNvSpPr>
          <p:nvPr>
            <p:ph type="body" sz="quarter" idx="17"/>
          </p:nvPr>
        </p:nvSpPr>
        <p:spPr>
          <a:xfrm>
            <a:off x="228600" y="2873689"/>
            <a:ext cx="8686799" cy="606056"/>
          </a:xfrm>
        </p:spPr>
        <p:txBody>
          <a:bodyPr>
            <a:noAutofit/>
          </a:bodyPr>
          <a:lstStyle/>
          <a:p>
            <a:r>
              <a:rPr lang="en-US" sz="2000" dirty="0"/>
              <a:t>Using UAVSAR, AVIRIS, and </a:t>
            </a:r>
            <a:r>
              <a:rPr lang="en-US" sz="2000" dirty="0" err="1"/>
              <a:t>AirSWOT</a:t>
            </a:r>
            <a:r>
              <a:rPr lang="en-US" sz="2000" dirty="0"/>
              <a:t> to Model Coupled Water Flow and Sediment Transport in Delta Building within the Wax Lake Delta, Louisiana to Inform Coastal Restoration </a:t>
            </a:r>
            <a:r>
              <a:rPr lang="en-US" sz="2000" dirty="0" smtClean="0"/>
              <a:t>Efforts</a:t>
            </a:r>
            <a:endParaRPr lang="en-US" sz="2000" dirty="0"/>
          </a:p>
        </p:txBody>
      </p:sp>
      <p:sp>
        <p:nvSpPr>
          <p:cNvPr id="11" name="Text Placeholder 2"/>
          <p:cNvSpPr txBox="1">
            <a:spLocks/>
          </p:cNvSpPr>
          <p:nvPr/>
        </p:nvSpPr>
        <p:spPr>
          <a:xfrm>
            <a:off x="1402672" y="4010661"/>
            <a:ext cx="267741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Erika </a:t>
            </a:r>
            <a:r>
              <a:rPr lang="en-US" sz="1600" dirty="0" err="1" smtClean="0"/>
              <a:t>Higa</a:t>
            </a:r>
            <a:r>
              <a:rPr lang="en-US" sz="1600" dirty="0" smtClean="0"/>
              <a:t> (Project Lead)</a:t>
            </a:r>
            <a:endParaRPr lang="en-US" sz="1600" dirty="0"/>
          </a:p>
        </p:txBody>
      </p:sp>
      <p:sp>
        <p:nvSpPr>
          <p:cNvPr id="19" name="Text Placeholder 2"/>
          <p:cNvSpPr txBox="1">
            <a:spLocks/>
          </p:cNvSpPr>
          <p:nvPr/>
        </p:nvSpPr>
        <p:spPr>
          <a:xfrm>
            <a:off x="6081204" y="4010661"/>
            <a:ext cx="1381487"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Mark Barker</a:t>
            </a:r>
            <a:endParaRPr lang="en-US" sz="1600" dirty="0"/>
          </a:p>
        </p:txBody>
      </p:sp>
      <p:sp>
        <p:nvSpPr>
          <p:cNvPr id="21" name="Text Placeholder 2"/>
          <p:cNvSpPr txBox="1">
            <a:spLocks/>
          </p:cNvSpPr>
          <p:nvPr/>
        </p:nvSpPr>
        <p:spPr>
          <a:xfrm>
            <a:off x="4461628" y="4012425"/>
            <a:ext cx="123803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Emily Beck</a:t>
            </a:r>
            <a:endParaRPr lang="en-US" sz="1600" dirty="0"/>
          </a:p>
        </p:txBody>
      </p:sp>
      <p:cxnSp>
        <p:nvCxnSpPr>
          <p:cNvPr id="4" name="Straight Connector 3"/>
          <p:cNvCxnSpPr/>
          <p:nvPr/>
        </p:nvCxnSpPr>
        <p:spPr>
          <a:xfrm flipH="1">
            <a:off x="228600" y="3874606"/>
            <a:ext cx="8686799" cy="52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942" y="743079"/>
            <a:ext cx="3428361" cy="593938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4088" y="5780474"/>
            <a:ext cx="1724854" cy="901987"/>
          </a:xfrm>
          <a:prstGeom prst="rect">
            <a:avLst/>
          </a:prstGeom>
        </p:spPr>
      </p:pic>
      <p:sp>
        <p:nvSpPr>
          <p:cNvPr id="3" name="Text Placeholder 2"/>
          <p:cNvSpPr>
            <a:spLocks noGrp="1"/>
          </p:cNvSpPr>
          <p:nvPr>
            <p:ph type="body" sz="quarter" idx="14"/>
          </p:nvPr>
        </p:nvSpPr>
        <p:spPr>
          <a:xfrm>
            <a:off x="238446" y="213359"/>
            <a:ext cx="7982712" cy="704088"/>
          </a:xfrm>
        </p:spPr>
        <p:txBody>
          <a:bodyPr/>
          <a:lstStyle/>
          <a:p>
            <a:r>
              <a:rPr lang="en-US" dirty="0" smtClean="0"/>
              <a:t>UAVSAR Classification</a:t>
            </a:r>
            <a:endParaRPr lang="en-US" dirty="0"/>
          </a:p>
        </p:txBody>
      </p:sp>
      <p:sp>
        <p:nvSpPr>
          <p:cNvPr id="6" name="TextBox 5"/>
          <p:cNvSpPr txBox="1"/>
          <p:nvPr/>
        </p:nvSpPr>
        <p:spPr>
          <a:xfrm>
            <a:off x="435395" y="1867426"/>
            <a:ext cx="4547886" cy="707886"/>
          </a:xfrm>
          <a:prstGeom prst="rect">
            <a:avLst/>
          </a:prstGeom>
          <a:noFill/>
        </p:spPr>
        <p:txBody>
          <a:bodyPr wrap="square" rtlCol="0">
            <a:spAutoFit/>
          </a:bodyPr>
          <a:lstStyle/>
          <a:p>
            <a:r>
              <a:rPr lang="en-US" sz="2000" dirty="0" smtClean="0"/>
              <a:t>Decibel values </a:t>
            </a:r>
            <a:r>
              <a:rPr lang="en-US" sz="2000" dirty="0" err="1" smtClean="0"/>
              <a:t>reclassifed</a:t>
            </a:r>
            <a:r>
              <a:rPr lang="en-US" sz="2000" dirty="0" smtClean="0"/>
              <a:t> into 3 Vegetation-Elevation Classes</a:t>
            </a:r>
          </a:p>
        </p:txBody>
      </p:sp>
      <p:graphicFrame>
        <p:nvGraphicFramePr>
          <p:cNvPr id="7" name="Table 6"/>
          <p:cNvGraphicFramePr>
            <a:graphicFrameLocks noGrp="1"/>
          </p:cNvGraphicFramePr>
          <p:nvPr>
            <p:extLst>
              <p:ext uri="{D42A27DB-BD31-4B8C-83A1-F6EECF244321}">
                <p14:modId xmlns:p14="http://schemas.microsoft.com/office/powerpoint/2010/main" val="2679138894"/>
              </p:ext>
            </p:extLst>
          </p:nvPr>
        </p:nvGraphicFramePr>
        <p:xfrm>
          <a:off x="435395" y="3324918"/>
          <a:ext cx="4966599" cy="1889760"/>
        </p:xfrm>
        <a:graphic>
          <a:graphicData uri="http://schemas.openxmlformats.org/drawingml/2006/table">
            <a:tbl>
              <a:tblPr firstRow="1" bandRow="1">
                <a:tableStyleId>{5C22544A-7EE6-4342-B048-85BDC9FD1C3A}</a:tableStyleId>
              </a:tblPr>
              <a:tblGrid>
                <a:gridCol w="1337135"/>
                <a:gridCol w="1973931"/>
                <a:gridCol w="1655533"/>
              </a:tblGrid>
              <a:tr h="370840">
                <a:tc>
                  <a:txBody>
                    <a:bodyPr/>
                    <a:lstStyle/>
                    <a:p>
                      <a:r>
                        <a:rPr lang="en-US" sz="2000" dirty="0" smtClean="0"/>
                        <a:t>Decibel ranges</a:t>
                      </a:r>
                      <a:endParaRPr lang="en-US" sz="2000" dirty="0"/>
                    </a:p>
                  </a:txBody>
                  <a:tcPr/>
                </a:tc>
                <a:tc>
                  <a:txBody>
                    <a:bodyPr/>
                    <a:lstStyle/>
                    <a:p>
                      <a:r>
                        <a:rPr lang="en-US" sz="2000" dirty="0" smtClean="0"/>
                        <a:t>Vegetation classification</a:t>
                      </a:r>
                      <a:endParaRPr lang="en-US" sz="2000" dirty="0"/>
                    </a:p>
                  </a:txBody>
                  <a:tcPr/>
                </a:tc>
                <a:tc>
                  <a:txBody>
                    <a:bodyPr/>
                    <a:lstStyle/>
                    <a:p>
                      <a:r>
                        <a:rPr lang="en-US" sz="2000" dirty="0" smtClean="0"/>
                        <a:t>Elevation (m)</a:t>
                      </a:r>
                      <a:endParaRPr lang="en-US" sz="2000" dirty="0"/>
                    </a:p>
                  </a:txBody>
                  <a:tcPr/>
                </a:tc>
              </a:tr>
              <a:tr h="370840">
                <a:tc>
                  <a:txBody>
                    <a:bodyPr/>
                    <a:lstStyle/>
                    <a:p>
                      <a:r>
                        <a:rPr lang="en-US" sz="2000" dirty="0" smtClean="0"/>
                        <a:t>&lt; -24</a:t>
                      </a:r>
                      <a:endParaRPr lang="en-US" sz="2000" dirty="0"/>
                    </a:p>
                  </a:txBody>
                  <a:tcPr/>
                </a:tc>
                <a:tc>
                  <a:txBody>
                    <a:bodyPr/>
                    <a:lstStyle/>
                    <a:p>
                      <a:r>
                        <a:rPr lang="en-US" sz="2000" dirty="0" smtClean="0"/>
                        <a:t>Water</a:t>
                      </a:r>
                    </a:p>
                  </a:txBody>
                  <a:tcPr/>
                </a:tc>
                <a:tc>
                  <a:txBody>
                    <a:bodyPr/>
                    <a:lstStyle/>
                    <a:p>
                      <a:r>
                        <a:rPr lang="en-US" sz="2000" dirty="0" smtClean="0"/>
                        <a:t>-1</a:t>
                      </a:r>
                      <a:endParaRPr lang="en-US" sz="2000" dirty="0"/>
                    </a:p>
                  </a:txBody>
                  <a:tcPr/>
                </a:tc>
              </a:tr>
              <a:tr h="370840">
                <a:tc>
                  <a:txBody>
                    <a:bodyPr/>
                    <a:lstStyle/>
                    <a:p>
                      <a:r>
                        <a:rPr lang="en-US" sz="2000" dirty="0" smtClean="0"/>
                        <a:t>&lt; -17</a:t>
                      </a:r>
                      <a:endParaRPr lang="en-US" sz="2000" dirty="0"/>
                    </a:p>
                  </a:txBody>
                  <a:tcPr/>
                </a:tc>
                <a:tc>
                  <a:txBody>
                    <a:bodyPr/>
                    <a:lstStyle/>
                    <a:p>
                      <a:r>
                        <a:rPr lang="en-US" sz="2000" dirty="0" smtClean="0"/>
                        <a:t>Grass</a:t>
                      </a:r>
                      <a:endParaRPr lang="en-US" sz="2000" dirty="0"/>
                    </a:p>
                  </a:txBody>
                  <a:tcPr/>
                </a:tc>
                <a:tc>
                  <a:txBody>
                    <a:bodyPr/>
                    <a:lstStyle/>
                    <a:p>
                      <a:r>
                        <a:rPr lang="en-US" sz="2000" dirty="0" smtClean="0"/>
                        <a:t>-0.40</a:t>
                      </a:r>
                      <a:endParaRPr lang="en-US" sz="2000" dirty="0"/>
                    </a:p>
                  </a:txBody>
                  <a:tcPr/>
                </a:tc>
              </a:tr>
              <a:tr h="370840">
                <a:tc>
                  <a:txBody>
                    <a:bodyPr/>
                    <a:lstStyle/>
                    <a:p>
                      <a:r>
                        <a:rPr lang="en-US" sz="2000" dirty="0" smtClean="0"/>
                        <a:t>&lt; -2</a:t>
                      </a:r>
                      <a:endParaRPr lang="en-US" sz="2000" dirty="0"/>
                    </a:p>
                  </a:txBody>
                  <a:tcPr/>
                </a:tc>
                <a:tc>
                  <a:txBody>
                    <a:bodyPr/>
                    <a:lstStyle/>
                    <a:p>
                      <a:r>
                        <a:rPr lang="en-US" sz="2000" dirty="0" smtClean="0"/>
                        <a:t>Tree</a:t>
                      </a:r>
                      <a:endParaRPr lang="en-US" sz="2000" dirty="0"/>
                    </a:p>
                  </a:txBody>
                  <a:tcPr/>
                </a:tc>
                <a:tc>
                  <a:txBody>
                    <a:bodyPr/>
                    <a:lstStyle/>
                    <a:p>
                      <a:r>
                        <a:rPr lang="en-US" sz="2000" dirty="0" smtClean="0"/>
                        <a:t>1</a:t>
                      </a:r>
                      <a:endParaRPr lang="en-US" sz="2000" dirty="0"/>
                    </a:p>
                  </a:txBody>
                  <a:tcPr/>
                </a:tc>
              </a:tr>
            </a:tbl>
          </a:graphicData>
        </a:graphic>
      </p:graphicFrame>
    </p:spTree>
    <p:extLst>
      <p:ext uri="{BB962C8B-B14F-4D97-AF65-F5344CB8AC3E}">
        <p14:creationId xmlns:p14="http://schemas.microsoft.com/office/powerpoint/2010/main" val="21975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AVIRIS</a:t>
            </a:r>
            <a:endParaRPr lang="en-US" dirty="0"/>
          </a:p>
        </p:txBody>
      </p:sp>
      <p:sp>
        <p:nvSpPr>
          <p:cNvPr id="2" name="TextBox 1"/>
          <p:cNvSpPr txBox="1"/>
          <p:nvPr/>
        </p:nvSpPr>
        <p:spPr>
          <a:xfrm>
            <a:off x="859470" y="1678745"/>
            <a:ext cx="3831771" cy="923330"/>
          </a:xfrm>
          <a:prstGeom prst="rect">
            <a:avLst/>
          </a:prstGeom>
          <a:noFill/>
        </p:spPr>
        <p:txBody>
          <a:bodyPr wrap="square" rtlCol="0">
            <a:spAutoFit/>
          </a:bodyPr>
          <a:lstStyle/>
          <a:p>
            <a:r>
              <a:rPr lang="en-US" dirty="0" smtClean="0"/>
              <a:t>Tentative slide</a:t>
            </a:r>
          </a:p>
          <a:p>
            <a:endParaRPr lang="en-US" dirty="0"/>
          </a:p>
          <a:p>
            <a:r>
              <a:rPr lang="en-US" dirty="0" smtClean="0">
                <a:solidFill>
                  <a:srgbClr val="FF0000"/>
                </a:solidFill>
              </a:rPr>
              <a:t>{Work in Progress}</a:t>
            </a:r>
            <a:endParaRPr lang="en-US" dirty="0">
              <a:solidFill>
                <a:srgbClr val="FF0000"/>
              </a:solidFill>
            </a:endParaRPr>
          </a:p>
        </p:txBody>
      </p:sp>
    </p:spTree>
    <p:extLst>
      <p:ext uri="{BB962C8B-B14F-4D97-AF65-F5344CB8AC3E}">
        <p14:creationId xmlns:p14="http://schemas.microsoft.com/office/powerpoint/2010/main" val="2887234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19" y="917449"/>
            <a:ext cx="5430129" cy="569560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2300" y="5320107"/>
            <a:ext cx="2043230" cy="1256946"/>
          </a:xfrm>
          <a:prstGeom prst="rect">
            <a:avLst/>
          </a:prstGeom>
        </p:spPr>
      </p:pic>
      <p:sp>
        <p:nvSpPr>
          <p:cNvPr id="11" name="Text Placeholder 2"/>
          <p:cNvSpPr>
            <a:spLocks noGrp="1"/>
          </p:cNvSpPr>
          <p:nvPr>
            <p:ph type="body" sz="quarter" idx="14"/>
          </p:nvPr>
        </p:nvSpPr>
        <p:spPr>
          <a:xfrm>
            <a:off x="576072" y="213361"/>
            <a:ext cx="7982712" cy="704088"/>
          </a:xfrm>
        </p:spPr>
        <p:txBody>
          <a:bodyPr/>
          <a:lstStyle/>
          <a:p>
            <a:r>
              <a:rPr lang="en-US" dirty="0" smtClean="0"/>
              <a:t>Bathymetry</a:t>
            </a:r>
            <a:endParaRPr lang="en-US" dirty="0"/>
          </a:p>
        </p:txBody>
      </p:sp>
      <p:cxnSp>
        <p:nvCxnSpPr>
          <p:cNvPr id="3" name="Straight Arrow Connector 2"/>
          <p:cNvCxnSpPr>
            <a:stCxn id="22" idx="1"/>
          </p:cNvCxnSpPr>
          <p:nvPr/>
        </p:nvCxnSpPr>
        <p:spPr>
          <a:xfrm flipH="1">
            <a:off x="3573194" y="1516961"/>
            <a:ext cx="2420945" cy="727553"/>
          </a:xfrm>
          <a:prstGeom prst="straightConnector1">
            <a:avLst/>
          </a:prstGeom>
          <a:ln w="57150">
            <a:tailEnd type="triangle"/>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a:stCxn id="24" idx="1"/>
          </p:cNvCxnSpPr>
          <p:nvPr/>
        </p:nvCxnSpPr>
        <p:spPr>
          <a:xfrm flipH="1">
            <a:off x="3348111" y="2891795"/>
            <a:ext cx="2646028" cy="1161288"/>
          </a:xfrm>
          <a:prstGeom prst="straightConnector1">
            <a:avLst/>
          </a:prstGeom>
          <a:ln w="57150">
            <a:tailEnd type="triangle"/>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a:stCxn id="27" idx="1"/>
          </p:cNvCxnSpPr>
          <p:nvPr/>
        </p:nvCxnSpPr>
        <p:spPr>
          <a:xfrm flipH="1">
            <a:off x="3769101" y="4386839"/>
            <a:ext cx="2225038" cy="1056712"/>
          </a:xfrm>
          <a:prstGeom prst="straightConnector1">
            <a:avLst/>
          </a:prstGeom>
          <a:ln w="57150">
            <a:tailEnd type="triangle"/>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2" name="Rounded Rectangle 21"/>
          <p:cNvSpPr/>
          <p:nvPr/>
        </p:nvSpPr>
        <p:spPr>
          <a:xfrm>
            <a:off x="5994139" y="1059761"/>
            <a:ext cx="2640741"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000" dirty="0"/>
              <a:t>Interpolated channel derived from transects </a:t>
            </a:r>
          </a:p>
        </p:txBody>
      </p:sp>
      <p:sp>
        <p:nvSpPr>
          <p:cNvPr id="24" name="Rounded Rectangle 23"/>
          <p:cNvSpPr/>
          <p:nvPr/>
        </p:nvSpPr>
        <p:spPr>
          <a:xfrm>
            <a:off x="5994139" y="2434595"/>
            <a:ext cx="2640741"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000" dirty="0"/>
              <a:t>Delta layer from John Shaw</a:t>
            </a:r>
          </a:p>
        </p:txBody>
      </p:sp>
      <p:sp>
        <p:nvSpPr>
          <p:cNvPr id="27" name="Rounded Rectangle 26"/>
          <p:cNvSpPr/>
          <p:nvPr/>
        </p:nvSpPr>
        <p:spPr>
          <a:xfrm>
            <a:off x="5994139" y="3929639"/>
            <a:ext cx="2640741"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000" dirty="0" smtClean="0"/>
              <a:t>NOAA’s Estuarine Bathymetry</a:t>
            </a:r>
            <a:endParaRPr lang="en-US" sz="2000" dirty="0"/>
          </a:p>
        </p:txBody>
      </p:sp>
    </p:spTree>
    <p:extLst>
      <p:ext uri="{BB962C8B-B14F-4D97-AF65-F5344CB8AC3E}">
        <p14:creationId xmlns:p14="http://schemas.microsoft.com/office/powerpoint/2010/main" val="326598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915" y="1145190"/>
            <a:ext cx="4292468" cy="5486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725" y="1145190"/>
            <a:ext cx="4258525" cy="5486400"/>
          </a:xfrm>
          <a:prstGeom prst="rect">
            <a:avLst/>
          </a:prstGeom>
        </p:spPr>
      </p:pic>
      <p:grpSp>
        <p:nvGrpSpPr>
          <p:cNvPr id="8" name="Group 7"/>
          <p:cNvGrpSpPr/>
          <p:nvPr/>
        </p:nvGrpSpPr>
        <p:grpSpPr>
          <a:xfrm>
            <a:off x="4532725" y="1142531"/>
            <a:ext cx="4301658" cy="5489059"/>
            <a:chOff x="4532725" y="1142531"/>
            <a:chExt cx="4301658" cy="548905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2725" y="1142531"/>
              <a:ext cx="4301658" cy="5489059"/>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b="13030"/>
            <a:stretch/>
          </p:blipFill>
          <p:spPr>
            <a:xfrm>
              <a:off x="4661468" y="5905701"/>
              <a:ext cx="1902043" cy="614218"/>
            </a:xfrm>
            <a:prstGeom prst="rect">
              <a:avLst/>
            </a:prstGeom>
          </p:spPr>
        </p:pic>
      </p:grpSp>
      <p:sp>
        <p:nvSpPr>
          <p:cNvPr id="3" name="Text Placeholder 2"/>
          <p:cNvSpPr>
            <a:spLocks noGrp="1"/>
          </p:cNvSpPr>
          <p:nvPr>
            <p:ph type="body" sz="quarter" idx="14"/>
          </p:nvPr>
        </p:nvSpPr>
        <p:spPr>
          <a:xfrm>
            <a:off x="125906" y="438443"/>
            <a:ext cx="8773838" cy="704088"/>
          </a:xfrm>
        </p:spPr>
        <p:txBody>
          <a:bodyPr/>
          <a:lstStyle/>
          <a:p>
            <a:r>
              <a:rPr lang="en-US" sz="3600" dirty="0" smtClean="0"/>
              <a:t>Bathymetry and Vegetation Elevation</a:t>
            </a:r>
            <a:endParaRPr lang="en-US" sz="3600" dirty="0"/>
          </a:p>
        </p:txBody>
      </p:sp>
      <p:sp>
        <p:nvSpPr>
          <p:cNvPr id="2" name="TextBox 1"/>
          <p:cNvSpPr txBox="1"/>
          <p:nvPr/>
        </p:nvSpPr>
        <p:spPr>
          <a:xfrm>
            <a:off x="435395" y="2282013"/>
            <a:ext cx="3668382"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Merged the classified UAVSAR image with the Bathymetry layer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Areas classified as trees in the UAVSAR image were replaced with bare earth elevation values </a:t>
            </a:r>
            <a:endParaRPr lang="en-US" sz="2000" dirty="0"/>
          </a:p>
        </p:txBody>
      </p:sp>
    </p:spTree>
    <p:extLst>
      <p:ext uri="{BB962C8B-B14F-4D97-AF65-F5344CB8AC3E}">
        <p14:creationId xmlns:p14="http://schemas.microsoft.com/office/powerpoint/2010/main" val="415651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225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par>
                          <p:cTn id="8" fill="hold">
                            <p:stCondLst>
                              <p:cond delay="3250"/>
                            </p:stCondLst>
                            <p:childTnLst>
                              <p:par>
                                <p:cTn id="9" presetID="10" presetClass="exit" presetSubtype="0" fill="hold" nodeType="afterEffect">
                                  <p:stCondLst>
                                    <p:cond delay="2000"/>
                                  </p:stCondLst>
                                  <p:childTnLst>
                                    <p:animEffect transition="out" filter="fade">
                                      <p:cBhvr>
                                        <p:cTn id="10" dur="1500"/>
                                        <p:tgtEl>
                                          <p:spTgt spid="5"/>
                                        </p:tgtEl>
                                      </p:cBhvr>
                                    </p:animEffect>
                                    <p:set>
                                      <p:cBhvr>
                                        <p:cTn id="11" dur="1" fill="hold">
                                          <p:stCondLst>
                                            <p:cond delay="1499"/>
                                          </p:stCondLst>
                                        </p:cTn>
                                        <p:tgtEl>
                                          <p:spTgt spid="5"/>
                                        </p:tgtEl>
                                        <p:attrNameLst>
                                          <p:attrName>style.visibility</p:attrName>
                                        </p:attrNameLst>
                                      </p:cBhvr>
                                      <p:to>
                                        <p:strVal val="hidden"/>
                                      </p:to>
                                    </p:set>
                                  </p:childTnLst>
                                </p:cTn>
                              </p:par>
                              <p:par>
                                <p:cTn id="12" presetID="10" presetClass="entr" presetSubtype="0" fill="hold" nodeType="withEffect">
                                  <p:stCondLst>
                                    <p:cond delay="2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Delft3D</a:t>
            </a:r>
            <a:endParaRPr lang="en-US" dirty="0"/>
          </a:p>
        </p:txBody>
      </p:sp>
      <p:sp>
        <p:nvSpPr>
          <p:cNvPr id="2" name="TextBox 1"/>
          <p:cNvSpPr txBox="1"/>
          <p:nvPr/>
        </p:nvSpPr>
        <p:spPr>
          <a:xfrm>
            <a:off x="257997" y="1283208"/>
            <a:ext cx="3286243" cy="4524315"/>
          </a:xfrm>
          <a:prstGeom prst="rect">
            <a:avLst/>
          </a:prstGeom>
          <a:noFill/>
        </p:spPr>
        <p:txBody>
          <a:bodyPr wrap="square" rtlCol="0">
            <a:spAutoFit/>
          </a:bodyPr>
          <a:lstStyle/>
          <a:p>
            <a:r>
              <a:rPr lang="en-US" b="1" dirty="0" smtClean="0">
                <a:solidFill>
                  <a:srgbClr val="FF0000"/>
                </a:solidFill>
              </a:rPr>
              <a:t>WIP</a:t>
            </a:r>
          </a:p>
          <a:p>
            <a:endParaRPr lang="en-US" dirty="0" smtClean="0">
              <a:solidFill>
                <a:srgbClr val="FF0000"/>
              </a:solidFill>
            </a:endParaRPr>
          </a:p>
          <a:p>
            <a:r>
              <a:rPr lang="en-US" dirty="0" smtClean="0">
                <a:solidFill>
                  <a:srgbClr val="FF0000"/>
                </a:solidFill>
              </a:rPr>
              <a:t>3D </a:t>
            </a:r>
            <a:r>
              <a:rPr lang="en-US" dirty="0">
                <a:solidFill>
                  <a:srgbClr val="FF0000"/>
                </a:solidFill>
              </a:rPr>
              <a:t>modeling suite to investigate hydrodynamics, sediment transport and morphology and water quality for fluvial, estuarine and coastal environments.</a:t>
            </a:r>
            <a:endParaRPr lang="en-US" dirty="0" smtClean="0">
              <a:solidFill>
                <a:srgbClr val="FF0000"/>
              </a:solidFill>
            </a:endParaRPr>
          </a:p>
          <a:p>
            <a:endParaRPr lang="en-US" dirty="0">
              <a:solidFill>
                <a:srgbClr val="FF0000"/>
              </a:solidFill>
            </a:endParaRPr>
          </a:p>
          <a:p>
            <a:r>
              <a:rPr lang="en-US" dirty="0" smtClean="0">
                <a:solidFill>
                  <a:srgbClr val="FF0000"/>
                </a:solidFill>
              </a:rPr>
              <a:t>30 year track record and frequently used in published scientific research </a:t>
            </a:r>
          </a:p>
          <a:p>
            <a:endParaRPr lang="en-US" dirty="0">
              <a:solidFill>
                <a:srgbClr val="FF0000"/>
              </a:solidFill>
            </a:endParaRPr>
          </a:p>
          <a:p>
            <a:r>
              <a:rPr lang="en-US" dirty="0" smtClean="0">
                <a:solidFill>
                  <a:srgbClr val="FF0000"/>
                </a:solidFill>
              </a:rPr>
              <a:t>What will it tell us? potentially</a:t>
            </a:r>
            <a:endParaRPr lang="en-US" dirty="0">
              <a:solidFill>
                <a:srgbClr val="FF00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897" t="1953" r="1560" b="3392"/>
          <a:stretch/>
        </p:blipFill>
        <p:spPr>
          <a:xfrm>
            <a:off x="4438566" y="579120"/>
            <a:ext cx="4783834" cy="578153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26" t="27156" r="90437" b="1611"/>
          <a:stretch/>
        </p:blipFill>
        <p:spPr>
          <a:xfrm>
            <a:off x="3544240" y="1739215"/>
            <a:ext cx="815926" cy="4445390"/>
          </a:xfrm>
          <a:prstGeom prst="rect">
            <a:avLst/>
          </a:prstGeom>
        </p:spPr>
      </p:pic>
    </p:spTree>
    <p:extLst>
      <p:ext uri="{BB962C8B-B14F-4D97-AF65-F5344CB8AC3E}">
        <p14:creationId xmlns:p14="http://schemas.microsoft.com/office/powerpoint/2010/main" val="3207753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Delft results</a:t>
            </a:r>
            <a:endParaRPr lang="en-US" dirty="0"/>
          </a:p>
        </p:txBody>
      </p:sp>
      <p:sp>
        <p:nvSpPr>
          <p:cNvPr id="2" name="TextBox 1"/>
          <p:cNvSpPr txBox="1"/>
          <p:nvPr/>
        </p:nvSpPr>
        <p:spPr>
          <a:xfrm>
            <a:off x="576073" y="1672046"/>
            <a:ext cx="2828310" cy="1754326"/>
          </a:xfrm>
          <a:prstGeom prst="rect">
            <a:avLst/>
          </a:prstGeom>
          <a:noFill/>
        </p:spPr>
        <p:txBody>
          <a:bodyPr wrap="square" rtlCol="0">
            <a:spAutoFit/>
          </a:bodyPr>
          <a:lstStyle/>
          <a:p>
            <a:r>
              <a:rPr lang="en-US" dirty="0" smtClean="0">
                <a:solidFill>
                  <a:srgbClr val="FF0000"/>
                </a:solidFill>
              </a:rPr>
              <a:t>WIP</a:t>
            </a:r>
          </a:p>
          <a:p>
            <a:r>
              <a:rPr lang="en-US" dirty="0" smtClean="0"/>
              <a:t>Hopefully we will have an awesome picture of the working model here and be able to explain what is going on.</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000" t="1381" r="4308" b="3040"/>
          <a:stretch/>
        </p:blipFill>
        <p:spPr>
          <a:xfrm>
            <a:off x="4417256" y="689317"/>
            <a:ext cx="4726744" cy="568334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61" t="26164" r="91077" b="731"/>
          <a:stretch/>
        </p:blipFill>
        <p:spPr>
          <a:xfrm>
            <a:off x="3643533" y="2025747"/>
            <a:ext cx="773723" cy="4346917"/>
          </a:xfrm>
          <a:prstGeom prst="rect">
            <a:avLst/>
          </a:prstGeom>
        </p:spPr>
      </p:pic>
    </p:spTree>
    <p:extLst>
      <p:ext uri="{BB962C8B-B14F-4D97-AF65-F5344CB8AC3E}">
        <p14:creationId xmlns:p14="http://schemas.microsoft.com/office/powerpoint/2010/main" val="4209745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err="1" smtClean="0"/>
              <a:t>AirSWOT</a:t>
            </a:r>
            <a:endParaRPr lang="en-US" dirty="0"/>
          </a:p>
        </p:txBody>
      </p:sp>
      <p:sp>
        <p:nvSpPr>
          <p:cNvPr id="2" name="TextBox 1"/>
          <p:cNvSpPr txBox="1"/>
          <p:nvPr/>
        </p:nvSpPr>
        <p:spPr>
          <a:xfrm>
            <a:off x="859470" y="1678745"/>
            <a:ext cx="3831771" cy="923330"/>
          </a:xfrm>
          <a:prstGeom prst="rect">
            <a:avLst/>
          </a:prstGeom>
          <a:noFill/>
        </p:spPr>
        <p:txBody>
          <a:bodyPr wrap="square" rtlCol="0">
            <a:spAutoFit/>
          </a:bodyPr>
          <a:lstStyle/>
          <a:p>
            <a:r>
              <a:rPr lang="en-US" dirty="0" smtClean="0"/>
              <a:t>Tentative slide</a:t>
            </a:r>
          </a:p>
          <a:p>
            <a:endParaRPr lang="en-US" dirty="0"/>
          </a:p>
          <a:p>
            <a:r>
              <a:rPr lang="en-US" dirty="0" smtClean="0">
                <a:solidFill>
                  <a:srgbClr val="FF0000"/>
                </a:solidFill>
              </a:rPr>
              <a:t>{Work in Progress}</a:t>
            </a:r>
            <a:endParaRPr lang="en-US" dirty="0">
              <a:solidFill>
                <a:srgbClr val="FF0000"/>
              </a:solidFill>
            </a:endParaRPr>
          </a:p>
        </p:txBody>
      </p:sp>
    </p:spTree>
    <p:extLst>
      <p:ext uri="{BB962C8B-B14F-4D97-AF65-F5344CB8AC3E}">
        <p14:creationId xmlns:p14="http://schemas.microsoft.com/office/powerpoint/2010/main" val="326818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Charts of results</a:t>
            </a:r>
            <a:endParaRPr lang="en-US" dirty="0"/>
          </a:p>
        </p:txBody>
      </p:sp>
      <p:sp>
        <p:nvSpPr>
          <p:cNvPr id="2" name="TextBox 1"/>
          <p:cNvSpPr txBox="1"/>
          <p:nvPr/>
        </p:nvSpPr>
        <p:spPr>
          <a:xfrm>
            <a:off x="1201783" y="2116183"/>
            <a:ext cx="3953691" cy="1754326"/>
          </a:xfrm>
          <a:prstGeom prst="rect">
            <a:avLst/>
          </a:prstGeom>
          <a:noFill/>
        </p:spPr>
        <p:txBody>
          <a:bodyPr wrap="square" rtlCol="0">
            <a:spAutoFit/>
          </a:bodyPr>
          <a:lstStyle/>
          <a:p>
            <a:r>
              <a:rPr lang="en-US" dirty="0" smtClean="0">
                <a:solidFill>
                  <a:srgbClr val="FF0000"/>
                </a:solidFill>
              </a:rPr>
              <a:t>WIP</a:t>
            </a:r>
          </a:p>
          <a:p>
            <a:r>
              <a:rPr lang="en-US" dirty="0" smtClean="0"/>
              <a:t>We can include some hard numbers here or the previous slide on what we are seeing happening within the model in terms of time, etc. </a:t>
            </a:r>
            <a:endParaRPr lang="en-US" dirty="0"/>
          </a:p>
        </p:txBody>
      </p:sp>
    </p:spTree>
    <p:extLst>
      <p:ext uri="{BB962C8B-B14F-4D97-AF65-F5344CB8AC3E}">
        <p14:creationId xmlns:p14="http://schemas.microsoft.com/office/powerpoint/2010/main" val="2885624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a:spcBef>
                <a:spcPts val="200"/>
              </a:spcBef>
              <a:buClr>
                <a:schemeClr val="accent1"/>
              </a:buClr>
            </a:pPr>
            <a:r>
              <a:rPr lang="en-US" dirty="0"/>
              <a:t>Errors &amp; </a:t>
            </a:r>
            <a:r>
              <a:rPr lang="en-US" dirty="0" smtClean="0"/>
              <a:t>Uncertainties</a:t>
            </a:r>
            <a:endParaRPr lang="en-US" dirty="0"/>
          </a:p>
        </p:txBody>
      </p:sp>
      <p:sp>
        <p:nvSpPr>
          <p:cNvPr id="2" name="TextBox 1"/>
          <p:cNvSpPr txBox="1"/>
          <p:nvPr/>
        </p:nvSpPr>
        <p:spPr>
          <a:xfrm>
            <a:off x="613737" y="1778558"/>
            <a:ext cx="3953691" cy="646331"/>
          </a:xfrm>
          <a:prstGeom prst="rect">
            <a:avLst/>
          </a:prstGeom>
          <a:noFill/>
        </p:spPr>
        <p:txBody>
          <a:bodyPr wrap="square" rtlCol="0">
            <a:spAutoFit/>
          </a:bodyPr>
          <a:lstStyle/>
          <a:p>
            <a:r>
              <a:rPr lang="en-US" dirty="0" smtClean="0">
                <a:solidFill>
                  <a:srgbClr val="FF0000"/>
                </a:solidFill>
              </a:rPr>
              <a:t>WIP</a:t>
            </a:r>
          </a:p>
          <a:p>
            <a:r>
              <a:rPr lang="en-US" dirty="0" smtClean="0"/>
              <a:t>Offshore  </a:t>
            </a:r>
            <a:r>
              <a:rPr lang="en-US" dirty="0"/>
              <a:t>bathymetry</a:t>
            </a:r>
            <a:r>
              <a:rPr lang="en-US" dirty="0" smtClean="0"/>
              <a:t>…</a:t>
            </a:r>
          </a:p>
        </p:txBody>
      </p:sp>
    </p:spTree>
    <p:extLst>
      <p:ext uri="{BB962C8B-B14F-4D97-AF65-F5344CB8AC3E}">
        <p14:creationId xmlns:p14="http://schemas.microsoft.com/office/powerpoint/2010/main" val="2936570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1552483"/>
            <a:ext cx="3593592" cy="4636008"/>
          </a:xfrm>
        </p:spPr>
        <p:txBody>
          <a:bodyPr>
            <a:normAutofit/>
          </a:bodyPr>
          <a:lstStyle/>
          <a:p>
            <a:r>
              <a:rPr lang="en-US" b="1" dirty="0" smtClean="0"/>
              <a:t>Alex </a:t>
            </a:r>
            <a:r>
              <a:rPr lang="en-US" b="1" dirty="0" err="1" smtClean="0"/>
              <a:t>Kolker</a:t>
            </a:r>
            <a:endParaRPr lang="en-US" b="1" dirty="0" smtClean="0"/>
          </a:p>
          <a:p>
            <a:r>
              <a:rPr lang="en-US" dirty="0" smtClean="0"/>
              <a:t>Louisiana Universities </a:t>
            </a:r>
            <a:r>
              <a:rPr lang="en-US" dirty="0"/>
              <a:t>M</a:t>
            </a:r>
            <a:r>
              <a:rPr lang="en-US" dirty="0" smtClean="0"/>
              <a:t>arine Consortium</a:t>
            </a:r>
          </a:p>
          <a:p>
            <a:r>
              <a:rPr lang="en-US" dirty="0" smtClean="0"/>
              <a:t>Working on 2017 Louisiana coastal Master Plan</a:t>
            </a:r>
          </a:p>
          <a:p>
            <a:endParaRPr lang="en-US" dirty="0"/>
          </a:p>
          <a:p>
            <a:r>
              <a:rPr lang="en-US" b="1" dirty="0" smtClean="0"/>
              <a:t>Richard </a:t>
            </a:r>
            <a:r>
              <a:rPr lang="en-US" b="1" dirty="0" err="1" smtClean="0"/>
              <a:t>Krout</a:t>
            </a:r>
            <a:endParaRPr lang="en-US" b="1" dirty="0"/>
          </a:p>
          <a:p>
            <a:r>
              <a:rPr lang="en-US" dirty="0" smtClean="0"/>
              <a:t>United </a:t>
            </a:r>
            <a:r>
              <a:rPr lang="en-US" dirty="0"/>
              <a:t>States Naval Research </a:t>
            </a:r>
            <a:r>
              <a:rPr lang="en-US" dirty="0" smtClean="0"/>
              <a:t>Laboratory, Stennis Space Center</a:t>
            </a:r>
            <a:endParaRPr lang="en-US" dirty="0"/>
          </a:p>
        </p:txBody>
      </p:sp>
      <p:sp>
        <p:nvSpPr>
          <p:cNvPr id="3" name="Text Placeholder 2"/>
          <p:cNvSpPr>
            <a:spLocks noGrp="1"/>
          </p:cNvSpPr>
          <p:nvPr>
            <p:ph type="body" sz="quarter" idx="10"/>
          </p:nvPr>
        </p:nvSpPr>
        <p:spPr>
          <a:xfrm>
            <a:off x="548640" y="640080"/>
            <a:ext cx="3566160" cy="657497"/>
          </a:xfrm>
        </p:spPr>
        <p:txBody>
          <a:bodyPr/>
          <a:lstStyle/>
          <a:p>
            <a:r>
              <a:rPr lang="en-US" dirty="0" smtClean="0"/>
              <a:t>Partners</a:t>
            </a:r>
            <a:endParaRPr lang="en-US" dirty="0"/>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25000" r="25000"/>
          <a:stretch>
            <a:fillRect/>
          </a:stretch>
        </p:blipFill>
        <p:spPr>
          <a:xfrm>
            <a:off x="4571999" y="0"/>
            <a:ext cx="4572001" cy="6858002"/>
          </a:xfrm>
        </p:spPr>
      </p:pic>
      <p:sp>
        <p:nvSpPr>
          <p:cNvPr id="5" name="Text Placeholder 4"/>
          <p:cNvSpPr>
            <a:spLocks noGrp="1"/>
          </p:cNvSpPr>
          <p:nvPr>
            <p:ph type="body" sz="quarter" idx="13"/>
          </p:nvPr>
        </p:nvSpPr>
        <p:spPr>
          <a:xfrm>
            <a:off x="4571999" y="6487428"/>
            <a:ext cx="2710149" cy="274320"/>
          </a:xfrm>
        </p:spPr>
        <p:txBody>
          <a:bodyPr>
            <a:normAutofit/>
          </a:bodyPr>
          <a:lstStyle/>
          <a:p>
            <a:r>
              <a:rPr lang="en-US" dirty="0" smtClean="0">
                <a:solidFill>
                  <a:schemeClr val="bg1"/>
                </a:solidFill>
              </a:rPr>
              <a:t>Image Credit: Dr. Alex </a:t>
            </a:r>
            <a:r>
              <a:rPr lang="en-US" dirty="0" err="1" smtClean="0">
                <a:solidFill>
                  <a:schemeClr val="bg1"/>
                </a:solidFill>
              </a:rPr>
              <a:t>Kolker</a:t>
            </a:r>
            <a:endParaRPr lang="en-US" dirty="0">
              <a:solidFill>
                <a:schemeClr val="bg1"/>
              </a:solidFill>
            </a:endParaRPr>
          </a:p>
        </p:txBody>
      </p:sp>
    </p:spTree>
    <p:extLst>
      <p:ext uri="{BB962C8B-B14F-4D97-AF65-F5344CB8AC3E}">
        <p14:creationId xmlns:p14="http://schemas.microsoft.com/office/powerpoint/2010/main" val="715819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1365908"/>
            <a:ext cx="7982712" cy="3580482"/>
          </a:xfrm>
        </p:spPr>
        <p:txBody>
          <a:bodyPr>
            <a:noAutofit/>
          </a:bodyPr>
          <a:lstStyle/>
          <a:p>
            <a:pPr marL="342900" indent="-342900">
              <a:buFont typeface="Arial" panose="020B0604020202020204" pitchFamily="34" charset="0"/>
              <a:buChar char="•"/>
            </a:pPr>
            <a:r>
              <a:rPr lang="en-US" dirty="0" smtClean="0"/>
              <a:t>Wetlands help reduce the impacts from storm damage and flooding. </a:t>
            </a:r>
            <a:r>
              <a:rPr lang="en-US" dirty="0" smtClean="0">
                <a:solidFill>
                  <a:srgbClr val="FF0000"/>
                </a:solidFill>
              </a:rPr>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Louisiana's 3 million acres of wetlands are lost at the rate about 75 square kilometers </a:t>
            </a:r>
            <a:r>
              <a:rPr lang="en-US" dirty="0" smtClean="0"/>
              <a:t>annually.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Certain areas are gaining land however, like Wax Lake delta.</a:t>
            </a:r>
          </a:p>
        </p:txBody>
      </p:sp>
      <p:sp>
        <p:nvSpPr>
          <p:cNvPr id="3" name="Text Placeholder 2"/>
          <p:cNvSpPr>
            <a:spLocks noGrp="1"/>
          </p:cNvSpPr>
          <p:nvPr>
            <p:ph type="body" sz="quarter" idx="14"/>
          </p:nvPr>
        </p:nvSpPr>
        <p:spPr/>
        <p:txBody>
          <a:bodyPr/>
          <a:lstStyle/>
          <a:p>
            <a:r>
              <a:rPr lang="en-US" dirty="0" smtClean="0"/>
              <a:t>Introduction</a:t>
            </a:r>
            <a:endParaRPr lang="en-US" dirty="0"/>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30417" b="30417"/>
          <a:stretch>
            <a:fillRect/>
          </a:stretch>
        </p:blipFill>
        <p:spPr>
          <a:xfrm>
            <a:off x="0" y="4748270"/>
            <a:ext cx="9144000" cy="2109730"/>
          </a:xfrm>
        </p:spPr>
      </p:pic>
      <p:sp>
        <p:nvSpPr>
          <p:cNvPr id="5" name="Text Placeholder 4"/>
          <p:cNvSpPr>
            <a:spLocks noGrp="1"/>
          </p:cNvSpPr>
          <p:nvPr>
            <p:ph type="body" sz="quarter" idx="13"/>
          </p:nvPr>
        </p:nvSpPr>
        <p:spPr>
          <a:xfrm>
            <a:off x="6760721" y="6583680"/>
            <a:ext cx="2295144" cy="274320"/>
          </a:xfrm>
        </p:spPr>
        <p:txBody>
          <a:bodyPr/>
          <a:lstStyle/>
          <a:p>
            <a:r>
              <a:rPr lang="en-US" dirty="0" smtClean="0">
                <a:solidFill>
                  <a:schemeClr val="bg1"/>
                </a:solidFill>
              </a:rPr>
              <a:t>Image Credit: Dr. Alex </a:t>
            </a:r>
            <a:r>
              <a:rPr lang="en-US" dirty="0" err="1" smtClean="0">
                <a:solidFill>
                  <a:schemeClr val="bg1"/>
                </a:solidFill>
              </a:rPr>
              <a:t>Kolker</a:t>
            </a:r>
            <a:endParaRPr lang="en-US" dirty="0">
              <a:solidFill>
                <a:schemeClr val="bg1"/>
              </a:solidFill>
            </a:endParaRPr>
          </a:p>
        </p:txBody>
      </p:sp>
    </p:spTree>
    <p:extLst>
      <p:ext uri="{BB962C8B-B14F-4D97-AF65-F5344CB8AC3E}">
        <p14:creationId xmlns:p14="http://schemas.microsoft.com/office/powerpoint/2010/main" val="1903043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Conclusions</a:t>
            </a:r>
            <a:endParaRPr lang="en-US" dirty="0"/>
          </a:p>
        </p:txBody>
      </p:sp>
      <p:sp>
        <p:nvSpPr>
          <p:cNvPr id="2" name="TextBox 1"/>
          <p:cNvSpPr txBox="1"/>
          <p:nvPr/>
        </p:nvSpPr>
        <p:spPr>
          <a:xfrm>
            <a:off x="696686" y="1550126"/>
            <a:ext cx="6339840" cy="1200329"/>
          </a:xfrm>
          <a:prstGeom prst="rect">
            <a:avLst/>
          </a:prstGeom>
          <a:noFill/>
        </p:spPr>
        <p:txBody>
          <a:bodyPr wrap="square" rtlCol="0">
            <a:spAutoFit/>
          </a:bodyPr>
          <a:lstStyle/>
          <a:p>
            <a:r>
              <a:rPr lang="en-US" dirty="0" smtClean="0">
                <a:solidFill>
                  <a:srgbClr val="FF0000"/>
                </a:solidFill>
              </a:rPr>
              <a:t>WIP</a:t>
            </a:r>
          </a:p>
          <a:p>
            <a:r>
              <a:rPr lang="en-US" dirty="0" smtClean="0"/>
              <a:t>If all goes well then we can make some decent assumptions and reiterate the importance of the project where our partners are concerned.</a:t>
            </a:r>
            <a:endParaRPr lang="en-US" dirty="0"/>
          </a:p>
        </p:txBody>
      </p:sp>
    </p:spTree>
    <p:extLst>
      <p:ext uri="{BB962C8B-B14F-4D97-AF65-F5344CB8AC3E}">
        <p14:creationId xmlns:p14="http://schemas.microsoft.com/office/powerpoint/2010/main" val="1281715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Future Work</a:t>
            </a:r>
            <a:endParaRPr lang="en-US" dirty="0"/>
          </a:p>
        </p:txBody>
      </p:sp>
      <p:sp>
        <p:nvSpPr>
          <p:cNvPr id="2" name="TextBox 1"/>
          <p:cNvSpPr txBox="1"/>
          <p:nvPr/>
        </p:nvSpPr>
        <p:spPr>
          <a:xfrm>
            <a:off x="775063" y="1584960"/>
            <a:ext cx="5042263" cy="1477328"/>
          </a:xfrm>
          <a:prstGeom prst="rect">
            <a:avLst/>
          </a:prstGeom>
          <a:noFill/>
        </p:spPr>
        <p:txBody>
          <a:bodyPr wrap="square" rtlCol="0">
            <a:spAutoFit/>
          </a:bodyPr>
          <a:lstStyle/>
          <a:p>
            <a:r>
              <a:rPr lang="en-US" dirty="0" smtClean="0">
                <a:solidFill>
                  <a:srgbClr val="FF0000"/>
                </a:solidFill>
              </a:rPr>
              <a:t>WIP</a:t>
            </a:r>
          </a:p>
          <a:p>
            <a:r>
              <a:rPr lang="en-US" dirty="0" smtClean="0"/>
              <a:t>We can mention Marc’s team of people he has and what they will ultimately incorporate into models like this to improve accuracy, etc. </a:t>
            </a:r>
            <a:endParaRPr lang="en-US" dirty="0"/>
          </a:p>
        </p:txBody>
      </p:sp>
    </p:spTree>
    <p:extLst>
      <p:ext uri="{BB962C8B-B14F-4D97-AF65-F5344CB8AC3E}">
        <p14:creationId xmlns:p14="http://schemas.microsoft.com/office/powerpoint/2010/main" val="1364748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Dr. Cathleen Jones, NASA Jet Propulsion Laboratory</a:t>
            </a:r>
          </a:p>
          <a:p>
            <a:r>
              <a:rPr lang="en-US" dirty="0"/>
              <a:t>Dr. Marc Simard, NASA Jet Propulsion Laboratory</a:t>
            </a:r>
          </a:p>
          <a:p>
            <a:endParaRPr lang="en-US" dirty="0"/>
          </a:p>
        </p:txBody>
      </p:sp>
      <p:sp>
        <p:nvSpPr>
          <p:cNvPr id="3" name="Text Placeholder 2"/>
          <p:cNvSpPr>
            <a:spLocks noGrp="1"/>
          </p:cNvSpPr>
          <p:nvPr>
            <p:ph type="body" sz="quarter" idx="11"/>
          </p:nvPr>
        </p:nvSpPr>
        <p:spPr>
          <a:xfrm>
            <a:off x="571207" y="2603719"/>
            <a:ext cx="8051583" cy="704088"/>
          </a:xfrm>
        </p:spPr>
        <p:txBody>
          <a:bodyPr>
            <a:normAutofit fontScale="92500" lnSpcReduction="10000"/>
          </a:bodyPr>
          <a:lstStyle/>
          <a:p>
            <a:r>
              <a:rPr lang="en-US" dirty="0"/>
              <a:t>Richard </a:t>
            </a:r>
            <a:r>
              <a:rPr lang="en-US" dirty="0" err="1"/>
              <a:t>Crout</a:t>
            </a:r>
            <a:r>
              <a:rPr lang="en-US" dirty="0"/>
              <a:t>, Naval Research Laboratory</a:t>
            </a:r>
          </a:p>
          <a:p>
            <a:r>
              <a:rPr lang="en-US" dirty="0"/>
              <a:t>Dr. Alexander </a:t>
            </a:r>
            <a:r>
              <a:rPr lang="en-US" dirty="0" err="1"/>
              <a:t>Kolker</a:t>
            </a:r>
            <a:r>
              <a:rPr lang="en-US" dirty="0"/>
              <a:t>, Louisiana Universities Marine Consortium</a:t>
            </a:r>
          </a:p>
          <a:p>
            <a:endParaRPr lang="en-US" dirty="0"/>
          </a:p>
        </p:txBody>
      </p:sp>
      <p:sp>
        <p:nvSpPr>
          <p:cNvPr id="4" name="Text Placeholder 3"/>
          <p:cNvSpPr>
            <a:spLocks noGrp="1"/>
          </p:cNvSpPr>
          <p:nvPr>
            <p:ph type="body" sz="quarter" idx="12"/>
          </p:nvPr>
        </p:nvSpPr>
        <p:spPr>
          <a:xfrm>
            <a:off x="571207" y="3716098"/>
            <a:ext cx="8319574" cy="2600292"/>
          </a:xfrm>
        </p:spPr>
        <p:txBody>
          <a:bodyPr>
            <a:normAutofit/>
          </a:bodyPr>
          <a:lstStyle/>
          <a:p>
            <a:r>
              <a:rPr lang="en-US" dirty="0"/>
              <a:t>Gwen Miller, DEVELOP at JPL </a:t>
            </a:r>
          </a:p>
          <a:p>
            <a:r>
              <a:rPr lang="en-US" dirty="0"/>
              <a:t>Doug Edmonds, </a:t>
            </a:r>
            <a:r>
              <a:rPr lang="en-US" dirty="0" smtClean="0"/>
              <a:t>Delft3D</a:t>
            </a:r>
          </a:p>
          <a:p>
            <a:r>
              <a:rPr lang="en-US" dirty="0" smtClean="0"/>
              <a:t>Brittany </a:t>
            </a:r>
            <a:r>
              <a:rPr lang="en-US" dirty="0" err="1" smtClean="0"/>
              <a:t>Zajic</a:t>
            </a:r>
            <a:r>
              <a:rPr lang="en-US" dirty="0" smtClean="0"/>
              <a:t>, past DEVLOP team member, </a:t>
            </a:r>
            <a:r>
              <a:rPr lang="en-US" dirty="0" err="1" smtClean="0"/>
              <a:t>Geoinformatics</a:t>
            </a:r>
            <a:r>
              <a:rPr lang="en-US" dirty="0" smtClean="0"/>
              <a:t>  Fellow</a:t>
            </a:r>
          </a:p>
          <a:p>
            <a:r>
              <a:rPr lang="en-US" dirty="0" smtClean="0"/>
              <a:t>Raul Garcia, past DEVELOP team member</a:t>
            </a:r>
          </a:p>
          <a:p>
            <a:r>
              <a:rPr lang="en-US" dirty="0" smtClean="0"/>
              <a:t>Ben Holt, DEVELOP mentor at JPL</a:t>
            </a:r>
          </a:p>
          <a:p>
            <a:r>
              <a:rPr lang="en-US" dirty="0" smtClean="0"/>
              <a:t>Nick Rousseau, DEVELOP Center Lead at JPL</a:t>
            </a:r>
          </a:p>
          <a:p>
            <a:endParaRPr lang="en-US" dirty="0"/>
          </a:p>
          <a:p>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139620"/>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3226930"/>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2" y="2664823"/>
            <a:ext cx="7982712" cy="959469"/>
          </a:xfrm>
        </p:spPr>
        <p:txBody>
          <a:bodyPr/>
          <a:lstStyle/>
          <a:p>
            <a:pPr algn="ctr"/>
            <a:r>
              <a:rPr lang="en-US" sz="6600" dirty="0" smtClean="0"/>
              <a:t>Questions?</a:t>
            </a:r>
            <a:endParaRPr lang="en-US" sz="6600" dirty="0"/>
          </a:p>
        </p:txBody>
      </p:sp>
    </p:spTree>
    <p:extLst>
      <p:ext uri="{BB962C8B-B14F-4D97-AF65-F5344CB8AC3E}">
        <p14:creationId xmlns:p14="http://schemas.microsoft.com/office/powerpoint/2010/main" val="3738912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05098" y="740228"/>
            <a:ext cx="5895702" cy="707886"/>
          </a:xfrm>
          <a:prstGeom prst="rect">
            <a:avLst/>
          </a:prstGeom>
          <a:noFill/>
        </p:spPr>
        <p:txBody>
          <a:bodyPr wrap="square" rtlCol="0">
            <a:spAutoFit/>
          </a:bodyPr>
          <a:lstStyle/>
          <a:p>
            <a:r>
              <a:rPr lang="en-US" sz="4000" b="1" dirty="0">
                <a:solidFill>
                  <a:schemeClr val="accent1"/>
                </a:solidFill>
              </a:rPr>
              <a:t>Community </a:t>
            </a:r>
            <a:r>
              <a:rPr lang="en-US" sz="4000" b="1" dirty="0" smtClean="0">
                <a:solidFill>
                  <a:schemeClr val="accent1"/>
                </a:solidFill>
              </a:rPr>
              <a:t>Concerns</a:t>
            </a:r>
            <a:endParaRPr lang="en-US" sz="4000" b="1" dirty="0">
              <a:solidFill>
                <a:schemeClr val="accent1"/>
              </a:solidFill>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r="27041"/>
          <a:stretch/>
        </p:blipFill>
        <p:spPr>
          <a:xfrm>
            <a:off x="1075648" y="1781293"/>
            <a:ext cx="2499589" cy="634877"/>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3346"/>
          <a:stretch/>
        </p:blipFill>
        <p:spPr>
          <a:xfrm>
            <a:off x="4306474" y="3656045"/>
            <a:ext cx="4463398" cy="884775"/>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3811"/>
          <a:stretch/>
        </p:blipFill>
        <p:spPr>
          <a:xfrm>
            <a:off x="276981" y="4625747"/>
            <a:ext cx="4410429" cy="718285"/>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4099" t="22041" r="11757" b="1"/>
          <a:stretch/>
        </p:blipFill>
        <p:spPr>
          <a:xfrm>
            <a:off x="440709" y="3187330"/>
            <a:ext cx="4379066" cy="507499"/>
          </a:xfrm>
          <a:prstGeom prst="rect">
            <a:avLst/>
          </a:prstGeom>
        </p:spPr>
      </p:pic>
      <p:grpSp>
        <p:nvGrpSpPr>
          <p:cNvPr id="23" name="Group 22"/>
          <p:cNvGrpSpPr/>
          <p:nvPr/>
        </p:nvGrpSpPr>
        <p:grpSpPr>
          <a:xfrm>
            <a:off x="4336868" y="2198129"/>
            <a:ext cx="4127863" cy="754844"/>
            <a:chOff x="4370247" y="818606"/>
            <a:chExt cx="4992864" cy="913023"/>
          </a:xfrm>
        </p:grpSpPr>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549" t="-1078" b="40578"/>
            <a:stretch/>
          </p:blipFill>
          <p:spPr>
            <a:xfrm>
              <a:off x="4370247" y="818606"/>
              <a:ext cx="4992864" cy="582096"/>
            </a:xfrm>
            <a:prstGeom prst="rect">
              <a:avLst/>
            </a:prstGeom>
          </p:spPr>
        </p:pic>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t="65058" r="31317" b="547"/>
            <a:stretch/>
          </p:blipFill>
          <p:spPr>
            <a:xfrm>
              <a:off x="4370247" y="1400702"/>
              <a:ext cx="3448170" cy="330927"/>
            </a:xfrm>
            <a:prstGeom prst="rect">
              <a:avLst/>
            </a:prstGeom>
          </p:spPr>
        </p:pic>
      </p:grpSp>
      <p:grpSp>
        <p:nvGrpSpPr>
          <p:cNvPr id="25" name="Group 24"/>
          <p:cNvGrpSpPr/>
          <p:nvPr/>
        </p:nvGrpSpPr>
        <p:grpSpPr>
          <a:xfrm>
            <a:off x="4306474" y="5394789"/>
            <a:ext cx="4039769" cy="1043916"/>
            <a:chOff x="142255" y="3597904"/>
            <a:chExt cx="5519220" cy="1426221"/>
          </a:xfrm>
        </p:grpSpPr>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t="69082" r="22406"/>
            <a:stretch/>
          </p:blipFill>
          <p:spPr>
            <a:xfrm>
              <a:off x="142255" y="4562364"/>
              <a:ext cx="4282602" cy="461761"/>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b="35360"/>
            <a:stretch/>
          </p:blipFill>
          <p:spPr>
            <a:xfrm>
              <a:off x="142255" y="3597904"/>
              <a:ext cx="5519220" cy="965387"/>
            </a:xfrm>
            <a:prstGeom prst="rect">
              <a:avLst/>
            </a:prstGeom>
          </p:spPr>
        </p:pic>
      </p:grpSp>
    </p:spTree>
    <p:extLst>
      <p:ext uri="{BB962C8B-B14F-4D97-AF65-F5344CB8AC3E}">
        <p14:creationId xmlns:p14="http://schemas.microsoft.com/office/powerpoint/2010/main" val="32619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750"/>
                                        <p:tgtEl>
                                          <p:spTgt spid="2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750"/>
                                        <p:tgtEl>
                                          <p:spTgt spid="20"/>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750"/>
                                        <p:tgtEl>
                                          <p:spTgt spid="15"/>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6808" y="1622285"/>
            <a:ext cx="8610383" cy="4348857"/>
          </a:xfrm>
        </p:spPr>
        <p:txBody>
          <a:bodyPr>
            <a:normAutofit/>
          </a:bodyPr>
          <a:lstStyle/>
          <a:p>
            <a:r>
              <a:rPr lang="en-US" b="1" u="sng" dirty="0"/>
              <a:t>Wetland loss in </a:t>
            </a:r>
            <a:r>
              <a:rPr lang="en-US" b="1" u="sng" dirty="0" smtClean="0"/>
              <a:t>Louisiana</a:t>
            </a:r>
          </a:p>
          <a:p>
            <a:endParaRPr lang="en-US" b="1" u="sng" dirty="0"/>
          </a:p>
          <a:p>
            <a:pPr marL="342900" indent="-342900">
              <a:buFont typeface="Arial" panose="020B0604020202020204" pitchFamily="34" charset="0"/>
              <a:buChar char="•"/>
            </a:pPr>
            <a:r>
              <a:rPr lang="en-US" dirty="0"/>
              <a:t>Louisiana could loose up to 1/3 of its coastal </a:t>
            </a:r>
            <a:r>
              <a:rPr lang="en-US" dirty="0" smtClean="0"/>
              <a:t>wetlands </a:t>
            </a:r>
            <a:r>
              <a:rPr lang="en-US" dirty="0"/>
              <a:t>by 2050 or </a:t>
            </a:r>
            <a:r>
              <a:rPr lang="en-US" dirty="0" smtClean="0"/>
              <a:t>sooner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80 miles of state coastal area 1 foot above sea </a:t>
            </a:r>
            <a:r>
              <a:rPr lang="en-US" dirty="0" smtClean="0"/>
              <a:t>level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Loss of critical </a:t>
            </a:r>
            <a:r>
              <a:rPr lang="en-US" dirty="0" smtClean="0"/>
              <a:t>habitat and vital </a:t>
            </a:r>
            <a:r>
              <a:rPr lang="en-US" dirty="0"/>
              <a:t>economic industry (shrimping/fishing</a:t>
            </a:r>
            <a:r>
              <a:rPr lang="en-US" dirty="0" smtClean="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40% of national wetlands are in Louisiana</a:t>
            </a:r>
            <a:endParaRPr lang="en-US" dirty="0"/>
          </a:p>
        </p:txBody>
      </p:sp>
      <p:sp>
        <p:nvSpPr>
          <p:cNvPr id="6" name="TextBox 5"/>
          <p:cNvSpPr txBox="1"/>
          <p:nvPr/>
        </p:nvSpPr>
        <p:spPr>
          <a:xfrm>
            <a:off x="505097" y="740228"/>
            <a:ext cx="8372093" cy="707886"/>
          </a:xfrm>
          <a:prstGeom prst="rect">
            <a:avLst/>
          </a:prstGeom>
          <a:noFill/>
        </p:spPr>
        <p:txBody>
          <a:bodyPr wrap="square" rtlCol="0">
            <a:spAutoFit/>
          </a:bodyPr>
          <a:lstStyle/>
          <a:p>
            <a:r>
              <a:rPr lang="en-US" sz="4000" b="1" dirty="0">
                <a:solidFill>
                  <a:schemeClr val="accent1"/>
                </a:solidFill>
              </a:rPr>
              <a:t>Community </a:t>
            </a:r>
            <a:r>
              <a:rPr lang="en-US" sz="4000" b="1" dirty="0" smtClean="0">
                <a:solidFill>
                  <a:schemeClr val="accent1"/>
                </a:solidFill>
              </a:rPr>
              <a:t>Concerns</a:t>
            </a:r>
            <a:endParaRPr lang="en-US" sz="4000" b="1" dirty="0">
              <a:solidFill>
                <a:schemeClr val="accent1"/>
              </a:solidFill>
            </a:endParaRPr>
          </a:p>
        </p:txBody>
      </p:sp>
    </p:spTree>
    <p:extLst>
      <p:ext uri="{BB962C8B-B14F-4D97-AF65-F5344CB8AC3E}">
        <p14:creationId xmlns:p14="http://schemas.microsoft.com/office/powerpoint/2010/main" val="1371068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Study Area</a:t>
            </a:r>
            <a:endParaRPr lang="en-US" dirty="0"/>
          </a:p>
        </p:txBody>
      </p:sp>
      <p:grpSp>
        <p:nvGrpSpPr>
          <p:cNvPr id="9" name="Group 8"/>
          <p:cNvGrpSpPr/>
          <p:nvPr/>
        </p:nvGrpSpPr>
        <p:grpSpPr>
          <a:xfrm>
            <a:off x="807300" y="2583052"/>
            <a:ext cx="5013818" cy="3797902"/>
            <a:chOff x="275208" y="1421239"/>
            <a:chExt cx="4393889" cy="3328314"/>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653" r="21454" b="9918"/>
            <a:stretch/>
          </p:blipFill>
          <p:spPr>
            <a:xfrm>
              <a:off x="275208" y="1421239"/>
              <a:ext cx="4393889" cy="3328314"/>
            </a:xfrm>
            <a:prstGeom prst="rect">
              <a:avLst/>
            </a:prstGeom>
          </p:spPr>
        </p:pic>
        <p:sp>
          <p:nvSpPr>
            <p:cNvPr id="8" name="Rectangle 7"/>
            <p:cNvSpPr/>
            <p:nvPr/>
          </p:nvSpPr>
          <p:spPr>
            <a:xfrm>
              <a:off x="2393156" y="3890963"/>
              <a:ext cx="145258" cy="2238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Placeholder 1"/>
          <p:cNvSpPr>
            <a:spLocks noGrp="1"/>
          </p:cNvSpPr>
          <p:nvPr>
            <p:ph type="body" sz="quarter" idx="11"/>
          </p:nvPr>
        </p:nvSpPr>
        <p:spPr>
          <a:xfrm>
            <a:off x="266808" y="1622286"/>
            <a:ext cx="8610383" cy="858156"/>
          </a:xfrm>
        </p:spPr>
        <p:txBody>
          <a:bodyPr>
            <a:normAutofit/>
          </a:bodyPr>
          <a:lstStyle/>
          <a:p>
            <a:r>
              <a:rPr lang="en-US" dirty="0" smtClean="0"/>
              <a:t>Wax Lake Delta, Louisiana</a:t>
            </a:r>
          </a:p>
          <a:p>
            <a:r>
              <a:rPr lang="en-US" dirty="0" smtClean="0"/>
              <a:t>Study Period: </a:t>
            </a:r>
            <a:r>
              <a:rPr lang="en-US" dirty="0"/>
              <a:t>May 2009 – May 2015</a:t>
            </a:r>
          </a:p>
          <a:p>
            <a:endParaRPr lang="en-US" dirty="0"/>
          </a:p>
          <a:p>
            <a:endParaRPr lang="en-US" dirty="0" smtClean="0">
              <a:solidFill>
                <a:srgbClr val="333333"/>
              </a:solidFill>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0292" t="10604" r="33883" b="7584"/>
          <a:stretch/>
        </p:blipFill>
        <p:spPr>
          <a:xfrm>
            <a:off x="6106573" y="2583052"/>
            <a:ext cx="2131312" cy="3797902"/>
          </a:xfrm>
          <a:prstGeom prst="rect">
            <a:avLst/>
          </a:prstGeom>
          <a:ln w="28575">
            <a:solidFill>
              <a:srgbClr val="FF0000"/>
            </a:solidFill>
          </a:ln>
        </p:spPr>
      </p:pic>
    </p:spTree>
    <p:extLst>
      <p:ext uri="{BB962C8B-B14F-4D97-AF65-F5344CB8AC3E}">
        <p14:creationId xmlns:p14="http://schemas.microsoft.com/office/powerpoint/2010/main" val="2242349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1438656"/>
            <a:ext cx="7982712" cy="2295144"/>
          </a:xfrm>
        </p:spPr>
        <p:txBody>
          <a:bodyPr>
            <a:normAutofit fontScale="92500"/>
          </a:bodyPr>
          <a:lstStyle/>
          <a:p>
            <a:pPr marL="342900" indent="-342900">
              <a:buFont typeface="Arial" panose="020B0604020202020204" pitchFamily="34" charset="0"/>
              <a:buChar char="•"/>
            </a:pPr>
            <a:r>
              <a:rPr lang="en-US" dirty="0"/>
              <a:t>Delta is built by sediment carried by the Atchafalaya </a:t>
            </a:r>
            <a:r>
              <a:rPr lang="en-US" dirty="0" smtClean="0"/>
              <a:t>River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The delta grows 1.2 square kilometers (0.46 square miles) per year</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Rate of growth varies with the timing of floods and hurricanes</a:t>
            </a:r>
            <a:endParaRPr lang="en-US" dirty="0"/>
          </a:p>
        </p:txBody>
      </p:sp>
      <p:sp>
        <p:nvSpPr>
          <p:cNvPr id="3" name="Text Placeholder 2"/>
          <p:cNvSpPr>
            <a:spLocks noGrp="1"/>
          </p:cNvSpPr>
          <p:nvPr>
            <p:ph type="body" sz="quarter" idx="14"/>
          </p:nvPr>
        </p:nvSpPr>
        <p:spPr/>
        <p:txBody>
          <a:bodyPr/>
          <a:lstStyle/>
          <a:p>
            <a:r>
              <a:rPr lang="en-US" dirty="0" smtClean="0"/>
              <a:t>Wax Lake Delta</a:t>
            </a:r>
            <a:endParaRPr lang="en-US" dirty="0"/>
          </a:p>
        </p:txBody>
      </p:sp>
      <p:sp>
        <p:nvSpPr>
          <p:cNvPr id="5" name="Text Placeholder 4"/>
          <p:cNvSpPr>
            <a:spLocks noGrp="1"/>
          </p:cNvSpPr>
          <p:nvPr>
            <p:ph type="body" sz="quarter" idx="13"/>
          </p:nvPr>
        </p:nvSpPr>
        <p:spPr>
          <a:xfrm>
            <a:off x="5993152" y="6476476"/>
            <a:ext cx="2295144" cy="274320"/>
          </a:xfrm>
        </p:spPr>
        <p:txBody>
          <a:bodyPr/>
          <a:lstStyle/>
          <a:p>
            <a:r>
              <a:rPr lang="en-US" dirty="0" smtClean="0"/>
              <a:t>Image Credit: NASA</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539" y="4010393"/>
            <a:ext cx="3653306" cy="245082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2745" y="4010624"/>
            <a:ext cx="3655551" cy="2450592"/>
          </a:xfrm>
          <a:prstGeom prst="rect">
            <a:avLst/>
          </a:prstGeom>
        </p:spPr>
      </p:pic>
      <p:sp>
        <p:nvSpPr>
          <p:cNvPr id="7" name="TextBox 6"/>
          <p:cNvSpPr txBox="1"/>
          <p:nvPr/>
        </p:nvSpPr>
        <p:spPr>
          <a:xfrm>
            <a:off x="737808" y="4136625"/>
            <a:ext cx="817123" cy="369332"/>
          </a:xfrm>
          <a:prstGeom prst="rect">
            <a:avLst/>
          </a:prstGeom>
          <a:noFill/>
        </p:spPr>
        <p:txBody>
          <a:bodyPr wrap="square" rtlCol="0">
            <a:spAutoFit/>
          </a:bodyPr>
          <a:lstStyle/>
          <a:p>
            <a:r>
              <a:rPr lang="en-US" dirty="0" smtClean="0">
                <a:solidFill>
                  <a:schemeClr val="bg1"/>
                </a:solidFill>
              </a:rPr>
              <a:t>1984</a:t>
            </a:r>
            <a:endParaRPr lang="en-US" dirty="0">
              <a:solidFill>
                <a:schemeClr val="bg1"/>
              </a:solidFill>
            </a:endParaRPr>
          </a:p>
        </p:txBody>
      </p:sp>
      <p:sp>
        <p:nvSpPr>
          <p:cNvPr id="8" name="TextBox 7"/>
          <p:cNvSpPr txBox="1"/>
          <p:nvPr/>
        </p:nvSpPr>
        <p:spPr>
          <a:xfrm>
            <a:off x="4629117" y="4136625"/>
            <a:ext cx="817123" cy="369332"/>
          </a:xfrm>
          <a:prstGeom prst="rect">
            <a:avLst/>
          </a:prstGeom>
          <a:noFill/>
        </p:spPr>
        <p:txBody>
          <a:bodyPr wrap="square" rtlCol="0">
            <a:spAutoFit/>
          </a:bodyPr>
          <a:lstStyle/>
          <a:p>
            <a:r>
              <a:rPr lang="en-US" dirty="0" smtClean="0">
                <a:solidFill>
                  <a:schemeClr val="bg1"/>
                </a:solidFill>
              </a:rPr>
              <a:t>2014</a:t>
            </a:r>
            <a:endParaRPr lang="en-US" dirty="0">
              <a:solidFill>
                <a:schemeClr val="bg1"/>
              </a:solidFill>
            </a:endParaRPr>
          </a:p>
        </p:txBody>
      </p:sp>
    </p:spTree>
    <p:extLst>
      <p:ext uri="{BB962C8B-B14F-4D97-AF65-F5344CB8AC3E}">
        <p14:creationId xmlns:p14="http://schemas.microsoft.com/office/powerpoint/2010/main" val="1927563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Objectives</a:t>
            </a:r>
            <a:endParaRPr lang="en-US" dirty="0"/>
          </a:p>
        </p:txBody>
      </p:sp>
      <p:sp>
        <p:nvSpPr>
          <p:cNvPr id="10" name="TextBox 9"/>
          <p:cNvSpPr txBox="1"/>
          <p:nvPr/>
        </p:nvSpPr>
        <p:spPr>
          <a:xfrm>
            <a:off x="320041" y="1553379"/>
            <a:ext cx="8503920" cy="5262979"/>
          </a:xfrm>
          <a:prstGeom prst="rect">
            <a:avLst/>
          </a:prstGeom>
          <a:noFill/>
        </p:spPr>
        <p:txBody>
          <a:bodyPr wrap="square" rtlCol="0">
            <a:spAutoFit/>
          </a:bodyPr>
          <a:lstStyle/>
          <a:p>
            <a:pPr marL="347663" indent="-347663"/>
            <a:r>
              <a:rPr lang="en-US" sz="2800" b="1" dirty="0" smtClean="0">
                <a:solidFill>
                  <a:schemeClr val="accent1"/>
                </a:solidFill>
              </a:rPr>
              <a:t>Extrapolate </a:t>
            </a:r>
            <a:r>
              <a:rPr lang="en-US" sz="2800" dirty="0"/>
              <a:t>delta vegetation elevations using </a:t>
            </a:r>
            <a:r>
              <a:rPr lang="en-US" sz="2800" dirty="0" smtClean="0"/>
              <a:t>UAVSAR</a:t>
            </a:r>
          </a:p>
          <a:p>
            <a:pPr marL="347663" indent="-347663"/>
            <a:endParaRPr lang="en-US" sz="2800" dirty="0"/>
          </a:p>
          <a:p>
            <a:pPr marL="347663" indent="-347663"/>
            <a:r>
              <a:rPr lang="en-US" sz="2800" b="1" dirty="0">
                <a:solidFill>
                  <a:schemeClr val="accent1"/>
                </a:solidFill>
              </a:rPr>
              <a:t>Model </a:t>
            </a:r>
            <a:r>
              <a:rPr lang="en-US" sz="2800" dirty="0"/>
              <a:t>water flow and sediment transport using </a:t>
            </a:r>
            <a:r>
              <a:rPr lang="en-US" sz="2800" dirty="0" err="1"/>
              <a:t>Deltares</a:t>
            </a:r>
            <a:r>
              <a:rPr lang="en-US" sz="2800" dirty="0"/>
              <a:t> Delft3D </a:t>
            </a:r>
            <a:endParaRPr lang="en-US" sz="2800" dirty="0" smtClean="0"/>
          </a:p>
          <a:p>
            <a:pPr marL="347663" indent="-347663"/>
            <a:endParaRPr lang="en-US" sz="2800" dirty="0"/>
          </a:p>
          <a:p>
            <a:pPr marL="347663" indent="-347663"/>
            <a:r>
              <a:rPr lang="en-US" sz="2800" b="1" dirty="0">
                <a:solidFill>
                  <a:schemeClr val="accent1"/>
                </a:solidFill>
              </a:rPr>
              <a:t>Calibrate</a:t>
            </a:r>
            <a:r>
              <a:rPr lang="en-US" sz="2800" dirty="0"/>
              <a:t> resulting model with </a:t>
            </a:r>
            <a:r>
              <a:rPr lang="en-US" sz="2800" dirty="0" err="1"/>
              <a:t>AirSWOT</a:t>
            </a:r>
            <a:r>
              <a:rPr lang="en-US" sz="2800" dirty="0"/>
              <a:t> </a:t>
            </a:r>
            <a:endParaRPr lang="en-US" sz="2800" dirty="0" smtClean="0"/>
          </a:p>
          <a:p>
            <a:pPr marL="347663" indent="-347663"/>
            <a:endParaRPr lang="en-US" sz="2800" dirty="0"/>
          </a:p>
          <a:p>
            <a:pPr marL="347663" indent="-347663"/>
            <a:r>
              <a:rPr lang="en-US" sz="2800" b="1" dirty="0">
                <a:solidFill>
                  <a:schemeClr val="accent1"/>
                </a:solidFill>
              </a:rPr>
              <a:t>Examine</a:t>
            </a:r>
            <a:r>
              <a:rPr lang="en-US" sz="2800" dirty="0"/>
              <a:t> delta formation processes to gain a better understanding of why the Wax Lake Delta is aggregating</a:t>
            </a:r>
          </a:p>
          <a:p>
            <a:r>
              <a:rPr lang="en-US" sz="2800" dirty="0" smtClean="0"/>
              <a:t>  </a:t>
            </a:r>
            <a:endParaRPr lang="en-US" sz="2800" dirty="0"/>
          </a:p>
        </p:txBody>
      </p:sp>
    </p:spTree>
    <p:extLst>
      <p:ext uri="{BB962C8B-B14F-4D97-AF65-F5344CB8AC3E}">
        <p14:creationId xmlns:p14="http://schemas.microsoft.com/office/powerpoint/2010/main" val="4164708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1" y="579120"/>
            <a:ext cx="8332797" cy="704088"/>
          </a:xfrm>
        </p:spPr>
        <p:txBody>
          <a:bodyPr/>
          <a:lstStyle/>
          <a:p>
            <a:r>
              <a:rPr lang="en-US" dirty="0" smtClean="0"/>
              <a:t>NASA Earth Observation Systems</a:t>
            </a:r>
            <a:endParaRPr lang="en-US" dirty="0"/>
          </a:p>
        </p:txBody>
      </p:sp>
      <p:sp>
        <p:nvSpPr>
          <p:cNvPr id="4" name="Text Placeholder 5"/>
          <p:cNvSpPr>
            <a:spLocks noGrp="1"/>
          </p:cNvSpPr>
          <p:nvPr>
            <p:ph type="body" sz="quarter" idx="13"/>
          </p:nvPr>
        </p:nvSpPr>
        <p:spPr>
          <a:xfrm>
            <a:off x="7050280" y="6527772"/>
            <a:ext cx="1993392" cy="274320"/>
          </a:xfrm>
        </p:spPr>
        <p:txBody>
          <a:bodyPr/>
          <a:lstStyle/>
          <a:p>
            <a:r>
              <a:rPr lang="en-US" dirty="0" smtClean="0"/>
              <a:t>Image Credit: NASA JPL</a:t>
            </a:r>
          </a:p>
          <a:p>
            <a:endParaRPr lang="en-US" dirty="0"/>
          </a:p>
        </p:txBody>
      </p:sp>
      <p:pic>
        <p:nvPicPr>
          <p:cNvPr id="5" name="Picture 4" descr="21_UAVSA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1851" y="1180639"/>
            <a:ext cx="2554134" cy="915231"/>
          </a:xfrm>
          <a:prstGeom prst="rect">
            <a:avLst/>
          </a:prstGeom>
        </p:spPr>
      </p:pic>
      <p:pic>
        <p:nvPicPr>
          <p:cNvPr id="6" name="Content Placeholder 3"/>
          <p:cNvPicPr>
            <a:picLocks noChangeAspect="1"/>
          </p:cNvPicPr>
          <p:nvPr/>
        </p:nvPicPr>
        <p:blipFill>
          <a:blip r:embed="rId4"/>
          <a:stretch>
            <a:fillRect/>
          </a:stretch>
        </p:blipFill>
        <p:spPr>
          <a:xfrm>
            <a:off x="5205178" y="2827055"/>
            <a:ext cx="2551176" cy="2037628"/>
          </a:xfrm>
          <a:prstGeom prst="rect">
            <a:avLst/>
          </a:prstGeom>
        </p:spPr>
      </p:pic>
      <p:sp>
        <p:nvSpPr>
          <p:cNvPr id="9" name="Text Placeholder 8"/>
          <p:cNvSpPr>
            <a:spLocks noGrp="1"/>
          </p:cNvSpPr>
          <p:nvPr>
            <p:ph type="body" sz="quarter" idx="11"/>
          </p:nvPr>
        </p:nvSpPr>
        <p:spPr>
          <a:xfrm>
            <a:off x="576072" y="1283208"/>
            <a:ext cx="3723710" cy="2009939"/>
          </a:xfrm>
        </p:spPr>
        <p:txBody>
          <a:bodyPr>
            <a:normAutofit fontScale="92500" lnSpcReduction="10000"/>
          </a:bodyPr>
          <a:lstStyle/>
          <a:p>
            <a:r>
              <a:rPr lang="en-US" u="sng" dirty="0" smtClean="0"/>
              <a:t>UAVSAR </a:t>
            </a:r>
          </a:p>
          <a:p>
            <a:pPr marL="342900" indent="-342900">
              <a:buFont typeface="Arial" panose="020B0604020202020204" pitchFamily="34" charset="0"/>
              <a:buChar char="•"/>
            </a:pPr>
            <a:r>
              <a:rPr lang="en-US" dirty="0" smtClean="0"/>
              <a:t>L- band Radar</a:t>
            </a:r>
            <a:endParaRPr lang="en-US" dirty="0"/>
          </a:p>
          <a:p>
            <a:pPr marL="342900" indent="-342900">
              <a:buFont typeface="Arial" panose="020B0604020202020204" pitchFamily="34" charset="0"/>
              <a:buChar char="•"/>
            </a:pPr>
            <a:r>
              <a:rPr lang="en-US" dirty="0" smtClean="0"/>
              <a:t>High </a:t>
            </a:r>
            <a:r>
              <a:rPr lang="en-US" dirty="0"/>
              <a:t>spatial resolution </a:t>
            </a:r>
            <a:r>
              <a:rPr lang="en-US" dirty="0" smtClean="0"/>
              <a:t>(</a:t>
            </a:r>
            <a:r>
              <a:rPr lang="en-US" dirty="0"/>
              <a:t>6</a:t>
            </a:r>
            <a:r>
              <a:rPr lang="en-US" dirty="0" smtClean="0"/>
              <a:t>m)</a:t>
            </a:r>
          </a:p>
          <a:p>
            <a:pPr marL="342900" indent="-342900">
              <a:buFont typeface="Arial" panose="020B0604020202020204" pitchFamily="34" charset="0"/>
              <a:buChar char="•"/>
            </a:pPr>
            <a:r>
              <a:rPr lang="en-US" dirty="0" smtClean="0"/>
              <a:t>Penetrates </a:t>
            </a:r>
            <a:r>
              <a:rPr lang="en-US" dirty="0"/>
              <a:t>cloud and </a:t>
            </a:r>
            <a:r>
              <a:rPr lang="en-US" dirty="0" smtClean="0"/>
              <a:t>smoke</a:t>
            </a:r>
          </a:p>
          <a:p>
            <a:pPr marL="342900" indent="-342900">
              <a:buFont typeface="Arial" panose="020B0604020202020204" pitchFamily="34" charset="0"/>
              <a:buChar char="•"/>
            </a:pPr>
            <a:r>
              <a:rPr lang="en-US" dirty="0" smtClean="0"/>
              <a:t>HVHV</a:t>
            </a:r>
            <a:endParaRPr lang="en-US" dirty="0"/>
          </a:p>
        </p:txBody>
      </p:sp>
      <p:sp>
        <p:nvSpPr>
          <p:cNvPr id="10" name="Text Placeholder 8"/>
          <p:cNvSpPr txBox="1">
            <a:spLocks/>
          </p:cNvSpPr>
          <p:nvPr/>
        </p:nvSpPr>
        <p:spPr>
          <a:xfrm>
            <a:off x="576071" y="3426857"/>
            <a:ext cx="3525665" cy="14447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smtClean="0"/>
              <a:t>AVIRIS-NG </a:t>
            </a:r>
          </a:p>
          <a:p>
            <a:pPr marL="342900" indent="-342900">
              <a:buFont typeface="Arial" panose="020B0604020202020204" pitchFamily="34" charset="0"/>
              <a:buChar char="•"/>
            </a:pPr>
            <a:r>
              <a:rPr lang="en-US" dirty="0" smtClean="0"/>
              <a:t>Hyperspectral Sensor </a:t>
            </a:r>
          </a:p>
          <a:p>
            <a:pPr marL="342900" indent="-342900">
              <a:buFont typeface="Arial" panose="020B0604020202020204" pitchFamily="34" charset="0"/>
              <a:buChar char="•"/>
            </a:pPr>
            <a:r>
              <a:rPr lang="en-US" dirty="0" smtClean="0"/>
              <a:t>High spatial resolution (1m)</a:t>
            </a:r>
          </a:p>
          <a:p>
            <a:endParaRPr lang="en-US" dirty="0"/>
          </a:p>
        </p:txBody>
      </p:sp>
      <p:sp>
        <p:nvSpPr>
          <p:cNvPr id="11" name="Text Placeholder 8"/>
          <p:cNvSpPr txBox="1">
            <a:spLocks/>
          </p:cNvSpPr>
          <p:nvPr/>
        </p:nvSpPr>
        <p:spPr>
          <a:xfrm>
            <a:off x="576070" y="5083020"/>
            <a:ext cx="3525665" cy="14447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err="1" smtClean="0"/>
              <a:t>AirSWOT</a:t>
            </a:r>
            <a:r>
              <a:rPr lang="en-US" u="sng" dirty="0" smtClean="0"/>
              <a:t> </a:t>
            </a:r>
          </a:p>
          <a:p>
            <a:pPr marL="342900" indent="-342900">
              <a:buFont typeface="Arial" panose="020B0604020202020204" pitchFamily="34" charset="0"/>
              <a:buChar char="•"/>
            </a:pPr>
            <a:r>
              <a:rPr lang="en-US" dirty="0" smtClean="0"/>
              <a:t>Centimeter-level water surface detection</a:t>
            </a:r>
            <a:endParaRPr lang="en-US" dirty="0"/>
          </a:p>
        </p:txBody>
      </p:sp>
      <p:pic>
        <p:nvPicPr>
          <p:cNvPr id="12" name="Picture 11"/>
          <p:cNvPicPr>
            <a:picLocks noChangeAspect="1"/>
          </p:cNvPicPr>
          <p:nvPr/>
        </p:nvPicPr>
        <p:blipFill>
          <a:blip r:embed="rId5"/>
          <a:stretch>
            <a:fillRect/>
          </a:stretch>
        </p:blipFill>
        <p:spPr>
          <a:xfrm>
            <a:off x="5271851" y="4900853"/>
            <a:ext cx="2551176" cy="1697757"/>
          </a:xfrm>
          <a:prstGeom prst="rect">
            <a:avLst/>
          </a:prstGeom>
        </p:spPr>
      </p:pic>
    </p:spTree>
    <p:extLst>
      <p:ext uri="{BB962C8B-B14F-4D97-AF65-F5344CB8AC3E}">
        <p14:creationId xmlns:p14="http://schemas.microsoft.com/office/powerpoint/2010/main" val="294529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5"/>
                                        </p:tgtEl>
                                      </p:cBhvr>
                                    </p:animEffect>
                                    <p:animScale>
                                      <p:cBhvr>
                                        <p:cTn id="7" dur="375"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6"/>
                                        </p:tgtEl>
                                      </p:cBhvr>
                                    </p:animEffect>
                                    <p:animScale>
                                      <p:cBhvr>
                                        <p:cTn id="12" dur="375"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12"/>
                                        </p:tgtEl>
                                      </p:cBhvr>
                                    </p:animEffect>
                                    <p:animScale>
                                      <p:cBhvr>
                                        <p:cTn id="17" dur="375"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Methodology</a:t>
            </a:r>
            <a:endParaRPr lang="en-US" dirty="0"/>
          </a:p>
        </p:txBody>
      </p:sp>
      <p:sp>
        <p:nvSpPr>
          <p:cNvPr id="4" name="Rounded Rectangle 3"/>
          <p:cNvSpPr/>
          <p:nvPr/>
        </p:nvSpPr>
        <p:spPr>
          <a:xfrm>
            <a:off x="3014457" y="3286124"/>
            <a:ext cx="1513928" cy="1126581"/>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Delft3D Hydrological Model </a:t>
            </a:r>
            <a:endParaRPr lang="en-US" sz="1400" b="1" dirty="0"/>
          </a:p>
        </p:txBody>
      </p:sp>
      <p:cxnSp>
        <p:nvCxnSpPr>
          <p:cNvPr id="5" name="Straight Arrow Connector 4"/>
          <p:cNvCxnSpPr>
            <a:stCxn id="18" idx="3"/>
            <a:endCxn id="4" idx="1"/>
          </p:cNvCxnSpPr>
          <p:nvPr/>
        </p:nvCxnSpPr>
        <p:spPr>
          <a:xfrm>
            <a:off x="1990725" y="2087695"/>
            <a:ext cx="1023732" cy="1761720"/>
          </a:xfrm>
          <a:prstGeom prst="straightConnector1">
            <a:avLst/>
          </a:prstGeom>
          <a:ln w="38100">
            <a:solidFill>
              <a:srgbClr val="006400"/>
            </a:solidFill>
            <a:headEnd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4" idx="3"/>
            <a:endCxn id="4" idx="1"/>
          </p:cNvCxnSpPr>
          <p:nvPr/>
        </p:nvCxnSpPr>
        <p:spPr>
          <a:xfrm>
            <a:off x="1977641" y="3252258"/>
            <a:ext cx="1036816" cy="597157"/>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5" idx="3"/>
            <a:endCxn id="4" idx="1"/>
          </p:cNvCxnSpPr>
          <p:nvPr/>
        </p:nvCxnSpPr>
        <p:spPr>
          <a:xfrm flipV="1">
            <a:off x="1977641" y="3849415"/>
            <a:ext cx="1036816" cy="567405"/>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6" idx="3"/>
            <a:endCxn id="4" idx="1"/>
          </p:cNvCxnSpPr>
          <p:nvPr/>
        </p:nvCxnSpPr>
        <p:spPr>
          <a:xfrm flipV="1">
            <a:off x="1990724" y="3849415"/>
            <a:ext cx="1023733" cy="1731427"/>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3"/>
            <a:endCxn id="12" idx="1"/>
          </p:cNvCxnSpPr>
          <p:nvPr/>
        </p:nvCxnSpPr>
        <p:spPr>
          <a:xfrm flipV="1">
            <a:off x="4528385" y="3847854"/>
            <a:ext cx="466384" cy="1561"/>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2" idx="3"/>
            <a:endCxn id="17" idx="1"/>
          </p:cNvCxnSpPr>
          <p:nvPr/>
        </p:nvCxnSpPr>
        <p:spPr>
          <a:xfrm flipV="1">
            <a:off x="6512896" y="3252257"/>
            <a:ext cx="861701" cy="595597"/>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2" idx="3"/>
            <a:endCxn id="13" idx="1"/>
          </p:cNvCxnSpPr>
          <p:nvPr/>
        </p:nvCxnSpPr>
        <p:spPr>
          <a:xfrm>
            <a:off x="6512896" y="3847854"/>
            <a:ext cx="861701" cy="564851"/>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994769" y="3283001"/>
            <a:ext cx="1518127" cy="1129705"/>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Calibrate Model using AirSWOT Data</a:t>
            </a:r>
            <a:endParaRPr lang="en-US" sz="1400" b="1" dirty="0"/>
          </a:p>
        </p:txBody>
      </p:sp>
      <p:sp>
        <p:nvSpPr>
          <p:cNvPr id="13" name="Rounded Rectangle 12"/>
          <p:cNvSpPr/>
          <p:nvPr/>
        </p:nvSpPr>
        <p:spPr>
          <a:xfrm>
            <a:off x="7374597" y="3906360"/>
            <a:ext cx="1664628" cy="1012689"/>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Modeled Water </a:t>
            </a:r>
            <a:r>
              <a:rPr lang="en-US" b="1" dirty="0"/>
              <a:t>F</a:t>
            </a:r>
            <a:r>
              <a:rPr lang="en-US" b="1" dirty="0" smtClean="0"/>
              <a:t>low</a:t>
            </a:r>
            <a:endParaRPr lang="en-US" b="1" dirty="0"/>
          </a:p>
        </p:txBody>
      </p:sp>
      <p:sp>
        <p:nvSpPr>
          <p:cNvPr id="14" name="Rounded Rectangle 13"/>
          <p:cNvSpPr/>
          <p:nvPr/>
        </p:nvSpPr>
        <p:spPr>
          <a:xfrm>
            <a:off x="544639" y="2793825"/>
            <a:ext cx="1433002" cy="9168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Vegetation Species Classification from AVIRIS </a:t>
            </a:r>
          </a:p>
          <a:p>
            <a:pPr algn="ctr"/>
            <a:r>
              <a:rPr lang="en-US" sz="1100" b="1" dirty="0" smtClean="0"/>
              <a:t>(</a:t>
            </a:r>
            <a:r>
              <a:rPr lang="en-US" sz="1100" b="1" dirty="0" err="1" smtClean="0"/>
              <a:t>Exelis</a:t>
            </a:r>
            <a:r>
              <a:rPr lang="en-US" sz="1100" b="1" dirty="0" smtClean="0"/>
              <a:t> ENVI)</a:t>
            </a:r>
            <a:endParaRPr lang="en-US" sz="1100" b="1" dirty="0"/>
          </a:p>
        </p:txBody>
      </p:sp>
      <p:sp>
        <p:nvSpPr>
          <p:cNvPr id="15" name="Rounded Rectangle 14"/>
          <p:cNvSpPr/>
          <p:nvPr/>
        </p:nvSpPr>
        <p:spPr>
          <a:xfrm>
            <a:off x="544639" y="3958927"/>
            <a:ext cx="1433002" cy="915786"/>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t>In Situ </a:t>
            </a:r>
            <a:r>
              <a:rPr lang="en-US" sz="1100" b="1" dirty="0" smtClean="0"/>
              <a:t>Data: Vegetation Species, Water Level, Flow Rate</a:t>
            </a:r>
            <a:endParaRPr lang="en-US" sz="1100" b="1" dirty="0"/>
          </a:p>
        </p:txBody>
      </p:sp>
      <p:sp>
        <p:nvSpPr>
          <p:cNvPr id="16" name="Rounded Rectangle 15"/>
          <p:cNvSpPr/>
          <p:nvPr/>
        </p:nvSpPr>
        <p:spPr>
          <a:xfrm>
            <a:off x="557722" y="5122949"/>
            <a:ext cx="1433002" cy="915786"/>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Vegetation Elevation Mask from UAVSAR </a:t>
            </a:r>
          </a:p>
          <a:p>
            <a:pPr algn="ctr"/>
            <a:r>
              <a:rPr lang="en-US" sz="1100" b="1" dirty="0" smtClean="0"/>
              <a:t>(Python)</a:t>
            </a:r>
            <a:endParaRPr lang="en-US" sz="1100" b="1" dirty="0"/>
          </a:p>
        </p:txBody>
      </p:sp>
      <p:sp>
        <p:nvSpPr>
          <p:cNvPr id="17" name="Rounded Rectangle 16"/>
          <p:cNvSpPr/>
          <p:nvPr/>
        </p:nvSpPr>
        <p:spPr>
          <a:xfrm>
            <a:off x="7374597" y="2745912"/>
            <a:ext cx="1664628" cy="1012689"/>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Modeled </a:t>
            </a:r>
            <a:r>
              <a:rPr lang="en-US" b="1" dirty="0"/>
              <a:t>S</a:t>
            </a:r>
            <a:r>
              <a:rPr lang="en-US" b="1" dirty="0" smtClean="0"/>
              <a:t>ediment </a:t>
            </a:r>
            <a:r>
              <a:rPr lang="en-US" b="1" dirty="0"/>
              <a:t>T</a:t>
            </a:r>
            <a:r>
              <a:rPr lang="en-US" b="1" dirty="0" smtClean="0"/>
              <a:t>ransport</a:t>
            </a:r>
            <a:endParaRPr lang="en-US" b="1" dirty="0"/>
          </a:p>
        </p:txBody>
      </p:sp>
      <p:sp>
        <p:nvSpPr>
          <p:cNvPr id="18" name="Rounded Rectangle 17"/>
          <p:cNvSpPr/>
          <p:nvPr/>
        </p:nvSpPr>
        <p:spPr>
          <a:xfrm>
            <a:off x="557723" y="1629802"/>
            <a:ext cx="1433002" cy="915786"/>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Raster Datasets of Bathymetry</a:t>
            </a:r>
          </a:p>
          <a:p>
            <a:pPr algn="ctr"/>
            <a:r>
              <a:rPr lang="en-US" sz="1100" b="1" dirty="0" smtClean="0"/>
              <a:t>(ArcGIS)</a:t>
            </a:r>
            <a:endParaRPr lang="en-US" sz="1100" b="1" dirty="0"/>
          </a:p>
        </p:txBody>
      </p:sp>
    </p:spTree>
    <p:extLst>
      <p:ext uri="{BB962C8B-B14F-4D97-AF65-F5344CB8AC3E}">
        <p14:creationId xmlns:p14="http://schemas.microsoft.com/office/powerpoint/2010/main" val="3668045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3504</TotalTime>
  <Words>1960</Words>
  <Application>Microsoft Office PowerPoint</Application>
  <PresentationFormat>On-screen Show (4:3)</PresentationFormat>
  <Paragraphs>206</Paragraphs>
  <Slides>23</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Higa, Erika Y (329B-Affiliate)</cp:lastModifiedBy>
  <cp:revision>206</cp:revision>
  <dcterms:created xsi:type="dcterms:W3CDTF">2015-05-18T13:26:09Z</dcterms:created>
  <dcterms:modified xsi:type="dcterms:W3CDTF">2016-03-04T00:08:35Z</dcterms:modified>
</cp:coreProperties>
</file>