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6" clrIdx="0">
    <p:extLst/>
  </p:cmAuthor>
  <p:cmAuthor id="2" name="Fenn, Teresa E. (LARC-E3)[SSAI DEVELOP]" initials="FTE(D"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1776"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6T11:22:46.763" idx="1">
    <p:pos x="11808" y="1591"/>
    <p:text>Please change the subtitle to sentence case.</p:text>
    <p:extLst>
      <p:ext uri="{C676402C-5697-4E1C-873F-D02D1690AC5C}">
        <p15:threadingInfo xmlns:p15="http://schemas.microsoft.com/office/powerpoint/2012/main" timeZoneBias="300"/>
      </p:ext>
    </p:extLst>
  </p:cm>
  <p:cm authorId="2" dt="2016-02-26T11:23:38.228" idx="2">
    <p:pos x="15842" y="6960"/>
    <p:text>For any map in the presentation, all text (including the legend) should be in separate text boxes so that it is editable. The inset map should also be separate.</p:text>
    <p:extLst>
      <p:ext uri="{C676402C-5697-4E1C-873F-D02D1690AC5C}">
        <p15:threadingInfo xmlns:p15="http://schemas.microsoft.com/office/powerpoint/2012/main" timeZoneBias="300"/>
      </p:ext>
    </p:extLst>
  </p:cm>
  <p:cm authorId="2" dt="2016-02-26T11:24:57.957" idx="3">
    <p:pos x="13608" y="11444"/>
    <p:text>Keep the satellite labels consistent. Either include the sensor for all satellites or for none.</p:text>
    <p:extLst mod="1">
      <p:ext uri="{C676402C-5697-4E1C-873F-D02D1690AC5C}">
        <p15:threadingInfo xmlns:p15="http://schemas.microsoft.com/office/powerpoint/2012/main" timeZoneBias="300"/>
      </p:ext>
    </p:extLst>
  </p:cm>
  <p:cm authorId="2" dt="2016-02-26T11:26:13.374" idx="4">
    <p:pos x="13836" y="12389"/>
    <p:text>With the exception of the SRTM, of course.</p:text>
    <p:extLst mod="1">
      <p:ext uri="{C676402C-5697-4E1C-873F-D02D1690AC5C}">
        <p15:threadingInfo xmlns:p15="http://schemas.microsoft.com/office/powerpoint/2012/main" timeZoneBias="300">
          <p15:parentCm authorId="2" idx="3"/>
        </p15:threadingInfo>
      </p:ext>
    </p:extLst>
  </p:cm>
  <p:cm authorId="2" dt="2016-02-26T11:26:53.824" idx="5">
    <p:pos x="2425" y="7897"/>
    <p:text>Unless more will be added to the methodology section, please make this workflow larger. Not only is there too much white space to the right of the workflow, the text is too small to read easily.</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omments" Target="../comments/comment1.xml"/><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spcBef>
                <a:spcPts val="0"/>
              </a:spcBef>
              <a:buClr>
                <a:schemeClr val="dk1"/>
              </a:buClr>
              <a:buSzPct val="25000"/>
            </a:pPr>
            <a:r>
              <a:rPr lang="en-US" dirty="0">
                <a:latin typeface="Century Gothic" panose="020B0502020202020204" pitchFamily="34" charset="0"/>
              </a:rPr>
              <a:t>NASA Goddard Space Flight </a:t>
            </a:r>
            <a:r>
              <a:rPr lang="en-US" dirty="0" smtClean="0">
                <a:latin typeface="Century Gothic" panose="020B0502020202020204" pitchFamily="34" charset="0"/>
              </a:rPr>
              <a:t>Center</a:t>
            </a:r>
            <a:endParaRPr lang="en-US" dirty="0">
              <a:latin typeface="Century Gothic" panose="020B0502020202020204" pitchFamily="34" charset="0"/>
            </a:endParaRPr>
          </a:p>
        </p:txBody>
      </p:sp>
      <p:sp>
        <p:nvSpPr>
          <p:cNvPr id="4" name="Text Placeholder 3"/>
          <p:cNvSpPr>
            <a:spLocks noGrp="1"/>
          </p:cNvSpPr>
          <p:nvPr>
            <p:ph type="body" sz="quarter" idx="11"/>
          </p:nvPr>
        </p:nvSpPr>
        <p:spPr/>
        <p:txBody>
          <a:bodyPr/>
          <a:lstStyle/>
          <a:p>
            <a:pPr lvl="0"/>
            <a:r>
              <a:rPr lang="en-US" dirty="0">
                <a:latin typeface="Century Gothic" panose="020B0502020202020204" pitchFamily="34" charset="0"/>
              </a:rPr>
              <a:t>Identifying Current Areas of Palm Oil Production and Modeling a Risk Map for Future Expansion in Central Kalimantan, Indonesia </a:t>
            </a:r>
          </a:p>
          <a:p>
            <a:endParaRPr lang="en-US" dirty="0"/>
          </a:p>
        </p:txBody>
      </p:sp>
      <p:sp>
        <p:nvSpPr>
          <p:cNvPr id="5" name="Text Placeholder 4"/>
          <p:cNvSpPr>
            <a:spLocks noGrp="1"/>
          </p:cNvSpPr>
          <p:nvPr>
            <p:ph type="body" sz="quarter" idx="10"/>
          </p:nvPr>
        </p:nvSpPr>
        <p:spPr/>
        <p:txBody>
          <a:bodyPr/>
          <a:lstStyle/>
          <a:p>
            <a:pPr lvl="0"/>
            <a:r>
              <a:rPr lang="en-US" dirty="0">
                <a:latin typeface="Century Gothic" panose="020B0502020202020204" pitchFamily="34" charset="0"/>
              </a:rPr>
              <a:t>Indonesia Agriculture</a:t>
            </a:r>
          </a:p>
          <a:p>
            <a:endParaRPr lang="en-US" dirty="0"/>
          </a:p>
        </p:txBody>
      </p:sp>
      <p:sp>
        <p:nvSpPr>
          <p:cNvPr id="10" name="Text Placeholder 16"/>
          <p:cNvSpPr txBox="1">
            <a:spLocks/>
          </p:cNvSpPr>
          <p:nvPr/>
        </p:nvSpPr>
        <p:spPr>
          <a:xfrm>
            <a:off x="9025272" y="32377042"/>
            <a:ext cx="8229600" cy="6724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World Wildlife Fund</a:t>
            </a:r>
          </a:p>
        </p:txBody>
      </p:sp>
      <p:sp>
        <p:nvSpPr>
          <p:cNvPr id="11" name="Text Placeholder 16"/>
          <p:cNvSpPr txBox="1">
            <a:spLocks/>
          </p:cNvSpPr>
          <p:nvPr/>
        </p:nvSpPr>
        <p:spPr>
          <a:xfrm>
            <a:off x="18381512" y="32375264"/>
            <a:ext cx="8229600" cy="285247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Dr. </a:t>
            </a:r>
            <a:r>
              <a:rPr lang="en-US" dirty="0" err="1">
                <a:solidFill>
                  <a:schemeClr val="dk1"/>
                </a:solidFill>
                <a:ea typeface="Garamond"/>
                <a:cs typeface="Garamond"/>
                <a:sym typeface="Garamond"/>
              </a:rPr>
              <a:t>Naikoa</a:t>
            </a:r>
            <a:r>
              <a:rPr lang="en-US" dirty="0">
                <a:solidFill>
                  <a:schemeClr val="dk1"/>
                </a:solidFill>
                <a:ea typeface="Garamond"/>
                <a:cs typeface="Garamond"/>
                <a:sym typeface="Garamond"/>
              </a:rPr>
              <a:t> Aguilar-</a:t>
            </a:r>
            <a:r>
              <a:rPr lang="en-US" dirty="0" err="1">
                <a:solidFill>
                  <a:schemeClr val="dk1"/>
                </a:solidFill>
                <a:ea typeface="Garamond"/>
                <a:cs typeface="Garamond"/>
                <a:sym typeface="Garamond"/>
              </a:rPr>
              <a:t>Amuchastegui</a:t>
            </a:r>
            <a:r>
              <a:rPr lang="en-US" dirty="0">
                <a:solidFill>
                  <a:schemeClr val="dk1"/>
                </a:solidFill>
                <a:ea typeface="Garamond"/>
                <a:cs typeface="Garamond"/>
                <a:sym typeface="Garamond"/>
              </a:rPr>
              <a:t>, WWF (Science Advisor)</a:t>
            </a:r>
          </a:p>
          <a:p>
            <a:pPr lvl="0">
              <a:buClr>
                <a:schemeClr val="dk1"/>
              </a:buClr>
              <a:buSzPct val="25000"/>
            </a:pPr>
            <a:r>
              <a:rPr lang="en-US" dirty="0">
                <a:solidFill>
                  <a:schemeClr val="dk1"/>
                </a:solidFill>
                <a:ea typeface="Garamond"/>
                <a:cs typeface="Garamond"/>
                <a:sym typeface="Garamond"/>
              </a:rPr>
              <a:t>Aakash Ahamed, USRA/GSFC (Science Advisor)</a:t>
            </a:r>
          </a:p>
          <a:p>
            <a:pPr lvl="0">
              <a:buClr>
                <a:schemeClr val="dk1"/>
              </a:buClr>
              <a:buSzPct val="25000"/>
            </a:pPr>
            <a:r>
              <a:rPr lang="en-US" dirty="0">
                <a:solidFill>
                  <a:schemeClr val="dk1"/>
                </a:solidFill>
                <a:ea typeface="Garamond"/>
                <a:cs typeface="Garamond"/>
                <a:sym typeface="Garamond"/>
              </a:rPr>
              <a:t>Sean McCartney, SSAI/GSFC (</a:t>
            </a:r>
            <a:r>
              <a:rPr lang="en-US" dirty="0" smtClean="0">
                <a:solidFill>
                  <a:schemeClr val="dk1"/>
                </a:solidFill>
                <a:ea typeface="Garamond"/>
                <a:cs typeface="Garamond"/>
                <a:sym typeface="Garamond"/>
              </a:rPr>
              <a:t>DEVELOP)</a:t>
            </a:r>
            <a:endParaRPr lang="en-US" dirty="0">
              <a:solidFill>
                <a:schemeClr val="dk1"/>
              </a:solidFill>
              <a:ea typeface="Garamond"/>
              <a:cs typeface="Garamond"/>
              <a:sym typeface="Garamond"/>
            </a:endParaRPr>
          </a:p>
          <a:p>
            <a:endParaRPr lang="en-US" dirty="0" smtClean="0"/>
          </a:p>
        </p:txBody>
      </p:sp>
      <p:sp>
        <p:nvSpPr>
          <p:cNvPr id="8" name="Text Placeholder 16"/>
          <p:cNvSpPr txBox="1">
            <a:spLocks/>
          </p:cNvSpPr>
          <p:nvPr/>
        </p:nvSpPr>
        <p:spPr>
          <a:xfrm>
            <a:off x="465625" y="21531212"/>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133667" y="2200713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7998" y="6706405"/>
            <a:ext cx="8229600" cy="36919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Identify </a:t>
            </a:r>
            <a:r>
              <a:rPr lang="en-US" dirty="0">
                <a:solidFill>
                  <a:schemeClr val="dk1"/>
                </a:solidFill>
                <a:ea typeface="Garamond"/>
                <a:cs typeface="Garamond"/>
                <a:sym typeface="Garamond"/>
              </a:rPr>
              <a:t>current palm oil plantations in Central Kalimantan, </a:t>
            </a:r>
            <a:r>
              <a:rPr lang="en-US" dirty="0" smtClean="0">
                <a:solidFill>
                  <a:schemeClr val="dk1"/>
                </a:solidFill>
                <a:ea typeface="Garamond"/>
                <a:cs typeface="Garamond"/>
                <a:sym typeface="Garamond"/>
              </a:rPr>
              <a:t>Indonesia, </a:t>
            </a:r>
            <a:r>
              <a:rPr lang="en-US" dirty="0">
                <a:solidFill>
                  <a:schemeClr val="dk1"/>
                </a:solidFill>
                <a:ea typeface="Garamond"/>
                <a:cs typeface="Garamond"/>
                <a:sym typeface="Garamond"/>
              </a:rPr>
              <a:t>using </a:t>
            </a:r>
            <a:r>
              <a:rPr lang="en-US" dirty="0" err="1" smtClean="0">
                <a:solidFill>
                  <a:schemeClr val="dk1"/>
                </a:solidFill>
                <a:ea typeface="Garamond"/>
                <a:cs typeface="Garamond"/>
                <a:sym typeface="Garamond"/>
              </a:rPr>
              <a:t>MaxEnt</a:t>
            </a:r>
            <a:r>
              <a:rPr lang="en-US" dirty="0" smtClean="0">
                <a:solidFill>
                  <a:schemeClr val="dk1"/>
                </a:solidFill>
                <a:ea typeface="Garamond"/>
                <a:cs typeface="Garamond"/>
                <a:sym typeface="Garamond"/>
              </a:rPr>
              <a:t> </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Generate </a:t>
            </a:r>
            <a:r>
              <a:rPr lang="en-US" dirty="0">
                <a:solidFill>
                  <a:schemeClr val="dk1"/>
                </a:solidFill>
                <a:ea typeface="Garamond"/>
                <a:cs typeface="Garamond"/>
                <a:sym typeface="Garamond"/>
              </a:rPr>
              <a:t>a risk assessment map of future palm oil plantations based on identified </a:t>
            </a:r>
            <a:r>
              <a:rPr lang="en-US" dirty="0" smtClean="0">
                <a:solidFill>
                  <a:schemeClr val="dk1"/>
                </a:solidFill>
                <a:ea typeface="Garamond"/>
                <a:cs typeface="Garamond"/>
                <a:sym typeface="Garamond"/>
              </a:rPr>
              <a:t>plantations</a:t>
            </a:r>
          </a:p>
          <a:p>
            <a:pPr marL="57150" lvl="0" indent="0">
              <a:spcBef>
                <a:spcPts val="0"/>
              </a:spcBef>
              <a:buSzPct val="100000"/>
              <a:buNone/>
            </a:pPr>
            <a:endParaRPr lang="en-US" dirty="0">
              <a:solidFill>
                <a:schemeClr val="dk1"/>
              </a:solidFill>
              <a:ea typeface="Garamond"/>
              <a:cs typeface="Garamond"/>
              <a:sym typeface="Garamond"/>
            </a:endParaRPr>
          </a:p>
          <a:p>
            <a:pPr marL="514350" lvl="0">
              <a:spcBef>
                <a:spcPts val="0"/>
              </a:spcBef>
              <a:buSzPct val="90000"/>
              <a:buFont typeface="Garamond" panose="02020404030301010803" pitchFamily="18" charset="0"/>
              <a:buChar char="►"/>
            </a:pPr>
            <a:r>
              <a:rPr lang="en-US" b="1" dirty="0">
                <a:solidFill>
                  <a:schemeClr val="accent1"/>
                </a:solidFill>
                <a:ea typeface="Garamond"/>
                <a:cs typeface="Garamond"/>
                <a:sym typeface="Garamond"/>
              </a:rPr>
              <a:t>Enhance</a:t>
            </a:r>
            <a:r>
              <a:rPr lang="en-US" dirty="0">
                <a:solidFill>
                  <a:schemeClr val="dk1"/>
                </a:solidFill>
                <a:ea typeface="Garamond"/>
                <a:cs typeface="Garamond"/>
                <a:sym typeface="Garamond"/>
              </a:rPr>
              <a:t> World Wildlife Fund’s ability to combat deforestation using NASA Earth observations</a:t>
            </a:r>
          </a:p>
        </p:txBody>
      </p:sp>
      <p:sp>
        <p:nvSpPr>
          <p:cNvPr id="16" name="TextBox 15"/>
          <p:cNvSpPr txBox="1"/>
          <p:nvPr/>
        </p:nvSpPr>
        <p:spPr>
          <a:xfrm>
            <a:off x="611533" y="5468203"/>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110117" y="550676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457200" y="12517978"/>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174343" y="100035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7976672" y="1684228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457201" y="2081129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110117" y="212077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390021"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915400" y="3142287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685800" y="286388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buClr>
                <a:schemeClr val="dk1"/>
              </a:buClr>
              <a:buSzPct val="25000"/>
            </a:pPr>
            <a:r>
              <a:rPr lang="en-US" dirty="0">
                <a:solidFill>
                  <a:schemeClr val="dk1"/>
                </a:solidFill>
                <a:ea typeface="Garamond"/>
                <a:cs typeface="Garamond"/>
                <a:sym typeface="Garamond"/>
              </a:rPr>
              <a:t>Kyle T. Peterson (Project Lead), Abigail Childs, Michael Riedman</a:t>
            </a:r>
          </a:p>
          <a:p>
            <a:pPr lvl="0">
              <a:buClr>
                <a:schemeClr val="dk1"/>
              </a:buClr>
              <a:buSzPct val="25000"/>
            </a:pPr>
            <a:r>
              <a:rPr lang="en-US" sz="2400" dirty="0">
                <a:solidFill>
                  <a:schemeClr val="dk1"/>
                </a:solidFill>
                <a:ea typeface="Garamond"/>
                <a:cs typeface="Garamond"/>
                <a:sym typeface="Garamond"/>
              </a:rPr>
              <a:t>DEVELOP National Program at NASA Goddard Space Flight Center</a:t>
            </a:r>
          </a:p>
          <a:p>
            <a:endParaRPr lang="en-US" sz="2400" dirty="0"/>
          </a:p>
        </p:txBody>
      </p:sp>
      <p:sp>
        <p:nvSpPr>
          <p:cNvPr id="34" name="Shape 42"/>
          <p:cNvSpPr txBox="1"/>
          <p:nvPr/>
        </p:nvSpPr>
        <p:spPr>
          <a:xfrm>
            <a:off x="20433603" y="18673666"/>
            <a:ext cx="1482422" cy="922602"/>
          </a:xfrm>
          <a:prstGeom prst="rect">
            <a:avLst/>
          </a:prstGeom>
          <a:noFill/>
          <a:ln>
            <a:noFill/>
          </a:ln>
        </p:spPr>
        <p:txBody>
          <a:bodyPr lIns="91425" tIns="91425" rIns="91425" bIns="91425" anchor="t" anchorCtr="0">
            <a:noAutofit/>
          </a:bodyPr>
          <a:lstStyle/>
          <a:p>
            <a:pPr lvl="0" algn="ctr">
              <a:spcBef>
                <a:spcPts val="0"/>
              </a:spcBef>
              <a:buNone/>
            </a:pPr>
            <a:r>
              <a:rPr lang="en-US" sz="2700" dirty="0"/>
              <a:t>Landsat 8 OLI</a:t>
            </a:r>
          </a:p>
        </p:txBody>
      </p:sp>
      <p:pic>
        <p:nvPicPr>
          <p:cNvPr id="35" name="Shape 43"/>
          <p:cNvPicPr preferRelativeResize="0"/>
          <p:nvPr/>
        </p:nvPicPr>
        <p:blipFill>
          <a:blip r:embed="rId2">
            <a:alphaModFix/>
          </a:blip>
          <a:stretch>
            <a:fillRect/>
          </a:stretch>
        </p:blipFill>
        <p:spPr>
          <a:xfrm>
            <a:off x="20793103" y="19757290"/>
            <a:ext cx="1298369" cy="1105000"/>
          </a:xfrm>
          <a:prstGeom prst="rect">
            <a:avLst/>
          </a:prstGeom>
          <a:noFill/>
          <a:ln>
            <a:noFill/>
          </a:ln>
        </p:spPr>
      </p:pic>
      <p:sp>
        <p:nvSpPr>
          <p:cNvPr id="36" name="Shape 44"/>
          <p:cNvSpPr txBox="1"/>
          <p:nvPr/>
        </p:nvSpPr>
        <p:spPr>
          <a:xfrm>
            <a:off x="20729150" y="20682030"/>
            <a:ext cx="1298386" cy="589575"/>
          </a:xfrm>
          <a:prstGeom prst="rect">
            <a:avLst/>
          </a:prstGeom>
          <a:noFill/>
          <a:ln>
            <a:noFill/>
          </a:ln>
        </p:spPr>
        <p:txBody>
          <a:bodyPr lIns="91425" tIns="91425" rIns="91425" bIns="91425" anchor="t" anchorCtr="0">
            <a:noAutofit/>
          </a:bodyPr>
          <a:lstStyle/>
          <a:p>
            <a:pPr lvl="0" rtl="0">
              <a:spcBef>
                <a:spcPts val="0"/>
              </a:spcBef>
              <a:buNone/>
            </a:pPr>
            <a:r>
              <a:rPr lang="en-US" sz="2700" dirty="0"/>
              <a:t>TRMM</a:t>
            </a:r>
          </a:p>
        </p:txBody>
      </p:sp>
      <p:pic>
        <p:nvPicPr>
          <p:cNvPr id="37" name="Shape 45"/>
          <p:cNvPicPr preferRelativeResize="0"/>
          <p:nvPr/>
        </p:nvPicPr>
        <p:blipFill>
          <a:blip r:embed="rId3">
            <a:alphaModFix/>
          </a:blip>
          <a:stretch>
            <a:fillRect/>
          </a:stretch>
        </p:blipFill>
        <p:spPr>
          <a:xfrm>
            <a:off x="23022263" y="19548491"/>
            <a:ext cx="1469650" cy="1104993"/>
          </a:xfrm>
          <a:prstGeom prst="rect">
            <a:avLst/>
          </a:prstGeom>
          <a:noFill/>
          <a:ln>
            <a:noFill/>
          </a:ln>
        </p:spPr>
      </p:pic>
      <p:sp>
        <p:nvSpPr>
          <p:cNvPr id="38" name="Shape 46"/>
          <p:cNvSpPr txBox="1"/>
          <p:nvPr/>
        </p:nvSpPr>
        <p:spPr>
          <a:xfrm>
            <a:off x="23224420" y="20603360"/>
            <a:ext cx="959073" cy="635762"/>
          </a:xfrm>
          <a:prstGeom prst="rect">
            <a:avLst/>
          </a:prstGeom>
          <a:noFill/>
          <a:ln>
            <a:noFill/>
          </a:ln>
        </p:spPr>
        <p:txBody>
          <a:bodyPr lIns="91425" tIns="91425" rIns="91425" bIns="91425" anchor="t" anchorCtr="0">
            <a:noAutofit/>
          </a:bodyPr>
          <a:lstStyle/>
          <a:p>
            <a:pPr lvl="0" rtl="0">
              <a:spcBef>
                <a:spcPts val="0"/>
              </a:spcBef>
              <a:buNone/>
            </a:pPr>
            <a:r>
              <a:rPr lang="en-US" sz="2700" dirty="0"/>
              <a:t>Terra</a:t>
            </a:r>
          </a:p>
        </p:txBody>
      </p:sp>
      <p:pic>
        <p:nvPicPr>
          <p:cNvPr id="39" name="Shape 47"/>
          <p:cNvPicPr preferRelativeResize="0"/>
          <p:nvPr/>
        </p:nvPicPr>
        <p:blipFill>
          <a:blip r:embed="rId4">
            <a:alphaModFix/>
          </a:blip>
          <a:stretch>
            <a:fillRect/>
          </a:stretch>
        </p:blipFill>
        <p:spPr>
          <a:xfrm>
            <a:off x="17950188" y="17784709"/>
            <a:ext cx="2002899" cy="1048638"/>
          </a:xfrm>
          <a:prstGeom prst="rect">
            <a:avLst/>
          </a:prstGeom>
          <a:noFill/>
          <a:ln>
            <a:noFill/>
          </a:ln>
        </p:spPr>
      </p:pic>
      <p:sp>
        <p:nvSpPr>
          <p:cNvPr id="40" name="Shape 48"/>
          <p:cNvSpPr txBox="1"/>
          <p:nvPr/>
        </p:nvSpPr>
        <p:spPr>
          <a:xfrm>
            <a:off x="18387259" y="18676034"/>
            <a:ext cx="1799700" cy="594300"/>
          </a:xfrm>
          <a:prstGeom prst="rect">
            <a:avLst/>
          </a:prstGeom>
          <a:noFill/>
          <a:ln>
            <a:noFill/>
          </a:ln>
        </p:spPr>
        <p:txBody>
          <a:bodyPr lIns="91425" tIns="91425" rIns="91425" bIns="91425" anchor="t" anchorCtr="0">
            <a:noAutofit/>
          </a:bodyPr>
          <a:lstStyle/>
          <a:p>
            <a:pPr lvl="0" rtl="0">
              <a:spcBef>
                <a:spcPts val="0"/>
              </a:spcBef>
              <a:buNone/>
            </a:pPr>
            <a:r>
              <a:rPr lang="en-US" sz="2700" dirty="0"/>
              <a:t>Aqua</a:t>
            </a:r>
          </a:p>
        </p:txBody>
      </p:sp>
      <p:pic>
        <p:nvPicPr>
          <p:cNvPr id="41" name="Shape 49"/>
          <p:cNvPicPr preferRelativeResize="0"/>
          <p:nvPr/>
        </p:nvPicPr>
        <p:blipFill>
          <a:blip r:embed="rId5">
            <a:alphaModFix/>
          </a:blip>
          <a:stretch>
            <a:fillRect/>
          </a:stretch>
        </p:blipFill>
        <p:spPr>
          <a:xfrm>
            <a:off x="18040964" y="19548491"/>
            <a:ext cx="1821349" cy="910674"/>
          </a:xfrm>
          <a:prstGeom prst="rect">
            <a:avLst/>
          </a:prstGeom>
          <a:noFill/>
          <a:ln>
            <a:noFill/>
          </a:ln>
        </p:spPr>
      </p:pic>
      <p:sp>
        <p:nvSpPr>
          <p:cNvPr id="42" name="Shape 50"/>
          <p:cNvSpPr txBox="1"/>
          <p:nvPr/>
        </p:nvSpPr>
        <p:spPr>
          <a:xfrm>
            <a:off x="18378750" y="20545166"/>
            <a:ext cx="1799700" cy="407100"/>
          </a:xfrm>
          <a:prstGeom prst="rect">
            <a:avLst/>
          </a:prstGeom>
          <a:noFill/>
          <a:ln>
            <a:noFill/>
          </a:ln>
        </p:spPr>
        <p:txBody>
          <a:bodyPr lIns="91425" tIns="91425" rIns="91425" bIns="91425" anchor="t" anchorCtr="0">
            <a:noAutofit/>
          </a:bodyPr>
          <a:lstStyle/>
          <a:p>
            <a:pPr lvl="0" rtl="0">
              <a:spcBef>
                <a:spcPts val="0"/>
              </a:spcBef>
              <a:buNone/>
            </a:pPr>
            <a:r>
              <a:rPr lang="en-US" sz="2700" dirty="0"/>
              <a:t>GPM</a:t>
            </a:r>
          </a:p>
        </p:txBody>
      </p:sp>
      <p:pic>
        <p:nvPicPr>
          <p:cNvPr id="43" name="Shape 51"/>
          <p:cNvPicPr preferRelativeResize="0"/>
          <p:nvPr/>
        </p:nvPicPr>
        <p:blipFill>
          <a:blip r:embed="rId6">
            <a:alphaModFix/>
          </a:blip>
          <a:stretch>
            <a:fillRect/>
          </a:stretch>
        </p:blipFill>
        <p:spPr>
          <a:xfrm>
            <a:off x="22616564" y="17618649"/>
            <a:ext cx="1100613" cy="1216149"/>
          </a:xfrm>
          <a:prstGeom prst="rect">
            <a:avLst/>
          </a:prstGeom>
          <a:noFill/>
          <a:ln>
            <a:noFill/>
          </a:ln>
        </p:spPr>
      </p:pic>
      <p:sp>
        <p:nvSpPr>
          <p:cNvPr id="44" name="Shape 52"/>
          <p:cNvSpPr txBox="1"/>
          <p:nvPr/>
        </p:nvSpPr>
        <p:spPr>
          <a:xfrm>
            <a:off x="22616564" y="18835527"/>
            <a:ext cx="1407293" cy="436935"/>
          </a:xfrm>
          <a:prstGeom prst="rect">
            <a:avLst/>
          </a:prstGeom>
          <a:noFill/>
          <a:ln>
            <a:noFill/>
          </a:ln>
        </p:spPr>
        <p:txBody>
          <a:bodyPr lIns="91425" tIns="91425" rIns="91425" bIns="91425" anchor="t" anchorCtr="0">
            <a:noAutofit/>
          </a:bodyPr>
          <a:lstStyle/>
          <a:p>
            <a:pPr lvl="0" rtl="0">
              <a:spcBef>
                <a:spcPts val="0"/>
              </a:spcBef>
              <a:buNone/>
            </a:pPr>
            <a:r>
              <a:rPr lang="en-US" sz="2700" dirty="0"/>
              <a:t>SRTM</a:t>
            </a:r>
          </a:p>
        </p:txBody>
      </p:sp>
      <p:pic>
        <p:nvPicPr>
          <p:cNvPr id="45" name="Shape 53"/>
          <p:cNvPicPr preferRelativeResize="0"/>
          <p:nvPr/>
        </p:nvPicPr>
        <p:blipFill>
          <a:blip r:embed="rId7">
            <a:alphaModFix/>
          </a:blip>
          <a:stretch>
            <a:fillRect/>
          </a:stretch>
        </p:blipFill>
        <p:spPr>
          <a:xfrm>
            <a:off x="20446375" y="17626871"/>
            <a:ext cx="1469650" cy="1199704"/>
          </a:xfrm>
          <a:prstGeom prst="rect">
            <a:avLst/>
          </a:prstGeom>
          <a:noFill/>
          <a:ln>
            <a:noFill/>
          </a:ln>
        </p:spPr>
      </p:pic>
      <p:sp>
        <p:nvSpPr>
          <p:cNvPr id="47" name="Shape 22"/>
          <p:cNvSpPr txBox="1"/>
          <p:nvPr/>
        </p:nvSpPr>
        <p:spPr>
          <a:xfrm>
            <a:off x="685800" y="34067755"/>
            <a:ext cx="6393426" cy="731245"/>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Left </a:t>
            </a:r>
            <a:r>
              <a:rPr lang="en-US" sz="2700" dirty="0">
                <a:solidFill>
                  <a:schemeClr val="dk1"/>
                </a:solidFill>
                <a:latin typeface="Garamond"/>
                <a:ea typeface="Garamond"/>
                <a:cs typeface="Garamond"/>
                <a:sym typeface="Garamond"/>
              </a:rPr>
              <a:t>to Right: Michael Riedman, Abigail Child, Kyle Peterson (Team Lead)</a:t>
            </a:r>
          </a:p>
        </p:txBody>
      </p:sp>
      <p:pic>
        <p:nvPicPr>
          <p:cNvPr id="48" name="Shape 54"/>
          <p:cNvPicPr preferRelativeResize="0"/>
          <p:nvPr/>
        </p:nvPicPr>
        <p:blipFill rotWithShape="1">
          <a:blip r:embed="rId8">
            <a:alphaModFix/>
          </a:blip>
          <a:srcRect l="2928" t="14332" r="12924"/>
          <a:stretch/>
        </p:blipFill>
        <p:spPr>
          <a:xfrm>
            <a:off x="742242" y="29396746"/>
            <a:ext cx="5997174" cy="4579325"/>
          </a:xfrm>
          <a:prstGeom prst="rect">
            <a:avLst/>
          </a:prstGeom>
          <a:noFill/>
          <a:ln>
            <a:noFill/>
          </a:ln>
        </p:spPr>
      </p:pic>
      <p:sp>
        <p:nvSpPr>
          <p:cNvPr id="49" name="Rectangle 48"/>
          <p:cNvSpPr/>
          <p:nvPr/>
        </p:nvSpPr>
        <p:spPr>
          <a:xfrm>
            <a:off x="2712330" y="16117527"/>
            <a:ext cx="1150190"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Slope</a:t>
            </a:r>
            <a:endParaRPr lang="en-US" sz="2000" dirty="0"/>
          </a:p>
        </p:txBody>
      </p:sp>
      <p:sp>
        <p:nvSpPr>
          <p:cNvPr id="50" name="Rectangle 49"/>
          <p:cNvSpPr/>
          <p:nvPr/>
        </p:nvSpPr>
        <p:spPr>
          <a:xfrm>
            <a:off x="2694576" y="15469690"/>
            <a:ext cx="116794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Elevation</a:t>
            </a:r>
            <a:endParaRPr lang="en-US" sz="2000" dirty="0"/>
          </a:p>
        </p:txBody>
      </p:sp>
      <p:sp>
        <p:nvSpPr>
          <p:cNvPr id="51" name="Rectangle 50"/>
          <p:cNvSpPr/>
          <p:nvPr/>
        </p:nvSpPr>
        <p:spPr>
          <a:xfrm>
            <a:off x="1453649" y="14130338"/>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800" dirty="0" smtClean="0"/>
              <a:t>Relative Humidity</a:t>
            </a:r>
            <a:endParaRPr lang="en-US" sz="1800" dirty="0"/>
          </a:p>
        </p:txBody>
      </p:sp>
      <p:sp>
        <p:nvSpPr>
          <p:cNvPr id="52" name="Rectangle 51"/>
          <p:cNvSpPr/>
          <p:nvPr/>
        </p:nvSpPr>
        <p:spPr>
          <a:xfrm>
            <a:off x="1453649" y="14793811"/>
            <a:ext cx="115307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Max Ave. Temp</a:t>
            </a:r>
            <a:endParaRPr lang="en-US" sz="2000" dirty="0"/>
          </a:p>
        </p:txBody>
      </p:sp>
      <p:sp>
        <p:nvSpPr>
          <p:cNvPr id="53" name="Rectangle 52"/>
          <p:cNvSpPr/>
          <p:nvPr/>
        </p:nvSpPr>
        <p:spPr>
          <a:xfrm>
            <a:off x="1453649" y="15469690"/>
            <a:ext cx="117211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Min Ave. Temp</a:t>
            </a:r>
            <a:endParaRPr lang="en-US" sz="2000" dirty="0"/>
          </a:p>
        </p:txBody>
      </p:sp>
      <p:sp>
        <p:nvSpPr>
          <p:cNvPr id="54" name="Rectangle 53"/>
          <p:cNvSpPr/>
          <p:nvPr/>
        </p:nvSpPr>
        <p:spPr>
          <a:xfrm>
            <a:off x="3467853" y="18487270"/>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Soil Type</a:t>
            </a:r>
            <a:endParaRPr lang="en-US" sz="2000" dirty="0"/>
          </a:p>
        </p:txBody>
      </p:sp>
      <p:sp>
        <p:nvSpPr>
          <p:cNvPr id="55" name="Rectangle 54"/>
          <p:cNvSpPr/>
          <p:nvPr/>
        </p:nvSpPr>
        <p:spPr>
          <a:xfrm>
            <a:off x="393111" y="19022973"/>
            <a:ext cx="1168057" cy="5296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Water</a:t>
            </a:r>
            <a:endParaRPr lang="en-US" sz="2000" dirty="0"/>
          </a:p>
        </p:txBody>
      </p:sp>
      <p:sp>
        <p:nvSpPr>
          <p:cNvPr id="56" name="Rectangle 55"/>
          <p:cNvSpPr/>
          <p:nvPr/>
        </p:nvSpPr>
        <p:spPr>
          <a:xfrm>
            <a:off x="1455370" y="16126827"/>
            <a:ext cx="1188734"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Precipitation</a:t>
            </a:r>
            <a:endParaRPr lang="en-US" sz="1600" dirty="0"/>
          </a:p>
        </p:txBody>
      </p:sp>
      <p:sp>
        <p:nvSpPr>
          <p:cNvPr id="57" name="Rectangle 56"/>
          <p:cNvSpPr/>
          <p:nvPr/>
        </p:nvSpPr>
        <p:spPr>
          <a:xfrm>
            <a:off x="406762" y="18428197"/>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Roads</a:t>
            </a:r>
            <a:endParaRPr lang="en-US" sz="2000" dirty="0"/>
          </a:p>
        </p:txBody>
      </p:sp>
      <p:sp>
        <p:nvSpPr>
          <p:cNvPr id="58" name="Rectangle 57"/>
          <p:cNvSpPr/>
          <p:nvPr/>
        </p:nvSpPr>
        <p:spPr>
          <a:xfrm>
            <a:off x="406762" y="17833421"/>
            <a:ext cx="1154406"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cities</a:t>
            </a:r>
            <a:endParaRPr lang="en-US" sz="2000" dirty="0"/>
          </a:p>
        </p:txBody>
      </p:sp>
      <p:sp>
        <p:nvSpPr>
          <p:cNvPr id="59" name="Rectangle 58"/>
          <p:cNvSpPr/>
          <p:nvPr/>
        </p:nvSpPr>
        <p:spPr>
          <a:xfrm>
            <a:off x="1962242" y="17268380"/>
            <a:ext cx="1271739"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Protected Areas</a:t>
            </a:r>
            <a:endParaRPr lang="en-US" sz="2000" dirty="0"/>
          </a:p>
        </p:txBody>
      </p:sp>
      <p:sp>
        <p:nvSpPr>
          <p:cNvPr id="60" name="Oval 59"/>
          <p:cNvSpPr/>
          <p:nvPr/>
        </p:nvSpPr>
        <p:spPr>
          <a:xfrm>
            <a:off x="4895081" y="14126341"/>
            <a:ext cx="2173027" cy="95548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schemeClr val="bg1"/>
                </a:solidFill>
              </a:rPr>
              <a:t>Known Palm Oil Plantations</a:t>
            </a:r>
            <a:endParaRPr lang="en-US" sz="2000" dirty="0">
              <a:solidFill>
                <a:schemeClr val="bg1"/>
              </a:solidFill>
            </a:endParaRPr>
          </a:p>
        </p:txBody>
      </p:sp>
      <p:sp>
        <p:nvSpPr>
          <p:cNvPr id="61" name="Rectangle 60"/>
          <p:cNvSpPr/>
          <p:nvPr/>
        </p:nvSpPr>
        <p:spPr>
          <a:xfrm>
            <a:off x="406762" y="17249363"/>
            <a:ext cx="1127171"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Distance to Mills</a:t>
            </a:r>
            <a:endParaRPr lang="en-US" sz="2000" dirty="0"/>
          </a:p>
        </p:txBody>
      </p:sp>
      <p:sp>
        <p:nvSpPr>
          <p:cNvPr id="62" name="Rectangle 61"/>
          <p:cNvSpPr/>
          <p:nvPr/>
        </p:nvSpPr>
        <p:spPr>
          <a:xfrm>
            <a:off x="3467853" y="19105897"/>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Palm Oil Concessions</a:t>
            </a:r>
            <a:endParaRPr lang="en-US" sz="1600" dirty="0"/>
          </a:p>
        </p:txBody>
      </p:sp>
      <p:sp>
        <p:nvSpPr>
          <p:cNvPr id="63" name="Flowchart: Alternate Process 62"/>
          <p:cNvSpPr/>
          <p:nvPr/>
        </p:nvSpPr>
        <p:spPr>
          <a:xfrm>
            <a:off x="7869256" y="15752493"/>
            <a:ext cx="1960544" cy="971189"/>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dirty="0" smtClean="0">
                <a:solidFill>
                  <a:schemeClr val="bg1"/>
                </a:solidFill>
              </a:rPr>
              <a:t>Maxent</a:t>
            </a:r>
            <a:endParaRPr lang="en-US" sz="3600" dirty="0">
              <a:solidFill>
                <a:schemeClr val="bg1"/>
              </a:solidFill>
            </a:endParaRPr>
          </a:p>
        </p:txBody>
      </p:sp>
      <p:sp>
        <p:nvSpPr>
          <p:cNvPr id="64" name="Right Brace 63"/>
          <p:cNvSpPr/>
          <p:nvPr/>
        </p:nvSpPr>
        <p:spPr>
          <a:xfrm>
            <a:off x="4480631" y="17132270"/>
            <a:ext cx="995245" cy="256265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ectangle 64"/>
          <p:cNvSpPr/>
          <p:nvPr/>
        </p:nvSpPr>
        <p:spPr>
          <a:xfrm>
            <a:off x="1962243" y="19102083"/>
            <a:ext cx="1370160" cy="5475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Pre-existing plantations</a:t>
            </a:r>
            <a:endParaRPr lang="en-US" sz="1800" dirty="0"/>
          </a:p>
        </p:txBody>
      </p:sp>
      <p:sp>
        <p:nvSpPr>
          <p:cNvPr id="66" name="Rectangle 65"/>
          <p:cNvSpPr/>
          <p:nvPr/>
        </p:nvSpPr>
        <p:spPr>
          <a:xfrm>
            <a:off x="3467853" y="17855248"/>
            <a:ext cx="116763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Peat Lands</a:t>
            </a:r>
            <a:endParaRPr lang="en-US" sz="2000" dirty="0"/>
          </a:p>
        </p:txBody>
      </p:sp>
      <p:sp>
        <p:nvSpPr>
          <p:cNvPr id="67" name="Rectangle 66"/>
          <p:cNvSpPr/>
          <p:nvPr/>
        </p:nvSpPr>
        <p:spPr>
          <a:xfrm>
            <a:off x="3353370" y="17249362"/>
            <a:ext cx="1282115"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Population</a:t>
            </a:r>
            <a:endParaRPr lang="en-US" sz="2000" dirty="0"/>
          </a:p>
        </p:txBody>
      </p:sp>
      <p:sp>
        <p:nvSpPr>
          <p:cNvPr id="68" name="Rectangle 67"/>
          <p:cNvSpPr/>
          <p:nvPr/>
        </p:nvSpPr>
        <p:spPr>
          <a:xfrm>
            <a:off x="2711366" y="14812556"/>
            <a:ext cx="1151153"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NDVI</a:t>
            </a:r>
            <a:endParaRPr lang="en-US" sz="2000" dirty="0"/>
          </a:p>
        </p:txBody>
      </p:sp>
      <p:sp>
        <p:nvSpPr>
          <p:cNvPr id="69" name="Rectangle 68"/>
          <p:cNvSpPr/>
          <p:nvPr/>
        </p:nvSpPr>
        <p:spPr>
          <a:xfrm>
            <a:off x="2712329" y="14130338"/>
            <a:ext cx="1150189" cy="5436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t>EVI</a:t>
            </a:r>
            <a:endParaRPr lang="en-US" sz="2000" dirty="0"/>
          </a:p>
        </p:txBody>
      </p:sp>
      <p:sp>
        <p:nvSpPr>
          <p:cNvPr id="70" name="Right Brace 69"/>
          <p:cNvSpPr/>
          <p:nvPr/>
        </p:nvSpPr>
        <p:spPr>
          <a:xfrm>
            <a:off x="1519517" y="17215058"/>
            <a:ext cx="442725" cy="23923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p:cNvSpPr/>
          <p:nvPr/>
        </p:nvSpPr>
        <p:spPr>
          <a:xfrm>
            <a:off x="1926861" y="18154672"/>
            <a:ext cx="1442922" cy="543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Accessibility</a:t>
            </a:r>
            <a:endParaRPr lang="en-US" sz="2000" dirty="0"/>
          </a:p>
        </p:txBody>
      </p:sp>
      <p:sp>
        <p:nvSpPr>
          <p:cNvPr id="72" name="TextBox 71"/>
          <p:cNvSpPr txBox="1"/>
          <p:nvPr/>
        </p:nvSpPr>
        <p:spPr>
          <a:xfrm>
            <a:off x="1316571" y="13299786"/>
            <a:ext cx="2818615" cy="923330"/>
          </a:xfrm>
          <a:prstGeom prst="rect">
            <a:avLst/>
          </a:prstGeom>
          <a:noFill/>
        </p:spPr>
        <p:txBody>
          <a:bodyPr wrap="square" rtlCol="0">
            <a:spAutoFit/>
          </a:bodyPr>
          <a:lstStyle/>
          <a:p>
            <a:pPr algn="ctr"/>
            <a:r>
              <a:rPr lang="en-US" sz="2700" dirty="0" smtClean="0"/>
              <a:t>NASA Earth Observations</a:t>
            </a:r>
            <a:endParaRPr lang="en-US" sz="2700" dirty="0"/>
          </a:p>
        </p:txBody>
      </p:sp>
      <p:sp>
        <p:nvSpPr>
          <p:cNvPr id="73" name="TextBox 72"/>
          <p:cNvSpPr txBox="1"/>
          <p:nvPr/>
        </p:nvSpPr>
        <p:spPr>
          <a:xfrm>
            <a:off x="1170868" y="16755184"/>
            <a:ext cx="2818615" cy="507831"/>
          </a:xfrm>
          <a:prstGeom prst="rect">
            <a:avLst/>
          </a:prstGeom>
          <a:noFill/>
        </p:spPr>
        <p:txBody>
          <a:bodyPr wrap="square" rtlCol="0">
            <a:spAutoFit/>
          </a:bodyPr>
          <a:lstStyle/>
          <a:p>
            <a:pPr algn="ctr"/>
            <a:r>
              <a:rPr lang="en-US" sz="2700" dirty="0" smtClean="0"/>
              <a:t>Ancillary Data</a:t>
            </a:r>
            <a:endParaRPr lang="en-US" sz="2700" dirty="0"/>
          </a:p>
        </p:txBody>
      </p:sp>
      <p:sp>
        <p:nvSpPr>
          <p:cNvPr id="74" name="Right Brace 73"/>
          <p:cNvSpPr/>
          <p:nvPr/>
        </p:nvSpPr>
        <p:spPr>
          <a:xfrm>
            <a:off x="3765680" y="14073860"/>
            <a:ext cx="995245" cy="26569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Oval 74"/>
          <p:cNvSpPr/>
          <p:nvPr/>
        </p:nvSpPr>
        <p:spPr>
          <a:xfrm>
            <a:off x="4680945" y="16186223"/>
            <a:ext cx="2392011" cy="895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Environmental Variables</a:t>
            </a:r>
            <a:endParaRPr lang="en-US" sz="2000" dirty="0"/>
          </a:p>
        </p:txBody>
      </p:sp>
      <p:cxnSp>
        <p:nvCxnSpPr>
          <p:cNvPr id="76" name="Straight Arrow Connector 75"/>
          <p:cNvCxnSpPr>
            <a:stCxn id="74" idx="1"/>
            <a:endCxn id="75" idx="0"/>
          </p:cNvCxnSpPr>
          <p:nvPr/>
        </p:nvCxnSpPr>
        <p:spPr>
          <a:xfrm>
            <a:off x="4760925" y="15402354"/>
            <a:ext cx="1116026" cy="7838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4" idx="1"/>
            <a:endCxn id="75" idx="4"/>
          </p:cNvCxnSpPr>
          <p:nvPr/>
        </p:nvCxnSpPr>
        <p:spPr>
          <a:xfrm flipV="1">
            <a:off x="5475876" y="17082141"/>
            <a:ext cx="401075" cy="13314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589102" y="13607827"/>
            <a:ext cx="2818615" cy="507831"/>
          </a:xfrm>
          <a:prstGeom prst="rect">
            <a:avLst/>
          </a:prstGeom>
          <a:noFill/>
        </p:spPr>
        <p:txBody>
          <a:bodyPr wrap="square" rtlCol="0">
            <a:spAutoFit/>
          </a:bodyPr>
          <a:lstStyle/>
          <a:p>
            <a:pPr algn="ctr"/>
            <a:r>
              <a:rPr lang="en-US" sz="2700" dirty="0" smtClean="0"/>
              <a:t>Training Data</a:t>
            </a:r>
            <a:endParaRPr lang="en-US" sz="2700" dirty="0"/>
          </a:p>
        </p:txBody>
      </p:sp>
      <p:cxnSp>
        <p:nvCxnSpPr>
          <p:cNvPr id="79" name="Straight Arrow Connector 78"/>
          <p:cNvCxnSpPr>
            <a:stCxn id="75" idx="6"/>
          </p:cNvCxnSpPr>
          <p:nvPr/>
        </p:nvCxnSpPr>
        <p:spPr>
          <a:xfrm flipV="1">
            <a:off x="7072956" y="16192835"/>
            <a:ext cx="792617" cy="4413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60" idx="4"/>
          </p:cNvCxnSpPr>
          <p:nvPr/>
        </p:nvCxnSpPr>
        <p:spPr>
          <a:xfrm>
            <a:off x="5981595" y="15081825"/>
            <a:ext cx="1883978" cy="1111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9" name="Picture 8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33667" y="11048464"/>
            <a:ext cx="7015794" cy="5421296"/>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1574</TotalTime>
  <Words>285</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108</cp:revision>
  <dcterms:created xsi:type="dcterms:W3CDTF">2015-06-02T14:58:58Z</dcterms:created>
  <dcterms:modified xsi:type="dcterms:W3CDTF">2016-03-03T20:25:45Z</dcterms:modified>
</cp:coreProperties>
</file>