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75" r:id="rId2"/>
    <p:sldId id="288" r:id="rId3"/>
    <p:sldId id="285" r:id="rId4"/>
    <p:sldId id="291" r:id="rId5"/>
    <p:sldId id="298" r:id="rId6"/>
    <p:sldId id="293" r:id="rId7"/>
    <p:sldId id="287" r:id="rId8"/>
    <p:sldId id="289" r:id="rId9"/>
    <p:sldId id="292" r:id="rId10"/>
    <p:sldId id="290" r:id="rId11"/>
    <p:sldId id="299" r:id="rId12"/>
    <p:sldId id="300" r:id="rId13"/>
    <p:sldId id="305" r:id="rId14"/>
    <p:sldId id="301" r:id="rId15"/>
    <p:sldId id="302" r:id="rId16"/>
    <p:sldId id="303" r:id="rId17"/>
    <p:sldId id="304" r:id="rId18"/>
    <p:sldId id="306" r:id="rId19"/>
    <p:sldId id="294" r:id="rId20"/>
    <p:sldId id="295" r:id="rId21"/>
    <p:sldId id="296" r:id="rId22"/>
    <p:sldId id="297" r:id="rId23"/>
    <p:sldId id="276" r:id="rId24"/>
    <p:sldId id="278" r:id="rId25"/>
    <p:sldId id="279" r:id="rId26"/>
    <p:sldId id="280" r:id="rId27"/>
    <p:sldId id="281" r:id="rId28"/>
    <p:sldId id="282" r:id="rId29"/>
    <p:sldId id="28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10" clrIdx="0">
    <p:extLst>
      <p:ext uri="{19B8F6BF-5375-455C-9EA6-DF929625EA0E}">
        <p15:presenceInfo xmlns:p15="http://schemas.microsoft.com/office/powerpoint/2012/main" userId="S-1-5-21-1608413684-1126320247-1535859923-1289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84429" autoAdjust="0"/>
  </p:normalViewPr>
  <p:slideViewPr>
    <p:cSldViewPr snapToGrid="0">
      <p:cViewPr varScale="1">
        <p:scale>
          <a:sx n="76" d="100"/>
          <a:sy n="76" d="100"/>
        </p:scale>
        <p:origin x="624" y="9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1" d="100"/>
          <a:sy n="81" d="100"/>
        </p:scale>
        <p:origin x="-2861"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6847E7-8EA1-4011-BFCF-403CBE430FA0}" type="datetimeFigureOut">
              <a:rPr lang="en-US" smtClean="0"/>
              <a:t>10/22/2015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E80623-CB21-4A42-BD75-BCA63DF6C9FB}" type="slidenum">
              <a:rPr lang="en-US" smtClean="0"/>
              <a:t>‹#›</a:t>
            </a:fld>
            <a:endParaRPr lang="en-US"/>
          </a:p>
        </p:txBody>
      </p:sp>
    </p:spTree>
    <p:extLst>
      <p:ext uri="{BB962C8B-B14F-4D97-AF65-F5344CB8AC3E}">
        <p14:creationId xmlns:p14="http://schemas.microsoft.com/office/powerpoint/2010/main" val="68159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10/22/2015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548224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3 general</a:t>
            </a:r>
            <a:r>
              <a:rPr lang="en-US" baseline="0" dirty="0" smtClean="0"/>
              <a:t> signatures we are looking for in our processed satellite imagery are 1) chlorophyll and sediment, 2) Sea surface temperature, and 3) sea surface roughness. </a:t>
            </a:r>
          </a:p>
          <a:p>
            <a:r>
              <a:rPr lang="en-US" baseline="0" dirty="0" smtClean="0"/>
              <a:t>Both LANSAT-8 and MODIS can detect chlorophyll, sediment, and sea surface temperature. ASTER can also detect sea surface temperature. We used Synthetic Aperture Radars (SAR) on ALOS-2 and Sentinel-1 to give us sea surface roughness data. </a:t>
            </a:r>
            <a:endParaRPr lang="en-US" baseline="0" dirty="0"/>
          </a:p>
          <a:p>
            <a:r>
              <a:rPr lang="en-US" baseline="0" dirty="0" smtClean="0"/>
              <a:t>We collected and have access to in situ data to cross-reference our satellite imagery data in time and space. </a:t>
            </a:r>
          </a:p>
          <a:p>
            <a:r>
              <a:rPr lang="en-US" baseline="0" dirty="0" smtClean="0"/>
              <a:t>Ultimately, this analysis should give us a solid platform to answer our questions and address public and ecological concerns. </a:t>
            </a: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4198073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452902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414700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77479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282944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http://commons.wikimedia.org/wiki/File:Claude_Monet_-_The_Magpie_-_Google_Art_Project.jpg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r>
              <a:rPr lang="en-US" dirty="0" smtClean="0"/>
              <a:t>Image Source: http://commons.wikimedia.org/wiki/File:Claude_Monet_-_The_Magpie_-_Google_Art_Project.jpg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4043897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project</a:t>
            </a:r>
            <a:r>
              <a:rPr lang="en-US" sz="1200" baseline="0" dirty="0" smtClean="0"/>
              <a:t> takes place in Los Angeles, California, focusing on the waters of Santa Monica Bay. The location is sloth of Malibu, West of Marina Del Ray, and North of the Palos Verdes Peninsula. </a:t>
            </a:r>
            <a:r>
              <a:rPr lang="en-US" sz="1200" dirty="0" smtClean="0"/>
              <a:t>The Santa</a:t>
            </a:r>
            <a:r>
              <a:rPr lang="en-US" sz="1200" baseline="0" dirty="0" smtClean="0"/>
              <a:t> Monica Bay is</a:t>
            </a:r>
            <a:r>
              <a:rPr lang="en-US" sz="1200" dirty="0" smtClean="0"/>
              <a:t> an ecologically important marine habitat and a valuable resource in</a:t>
            </a:r>
            <a:r>
              <a:rPr lang="en-US" sz="1200" baseline="0" dirty="0" smtClean="0"/>
              <a:t> terms of </a:t>
            </a:r>
            <a:r>
              <a:rPr lang="en-US" sz="1200" dirty="0" smtClean="0"/>
              <a:t>commercial</a:t>
            </a:r>
            <a:r>
              <a:rPr lang="en-US" sz="1200" baseline="0" dirty="0" smtClean="0"/>
              <a:t> and recreational fishing and tourism.</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570153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Hyperion Treatment Plant is a wastewater treatment facility located adjacent to the coast and just south of Los Angeles’s major airport, LAX.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Hyperion </a:t>
            </a:r>
            <a:r>
              <a:rPr lang="en-US" sz="1200" kern="1200" dirty="0" smtClean="0">
                <a:solidFill>
                  <a:schemeClr val="tx1"/>
                </a:solidFill>
                <a:effectLst/>
                <a:latin typeface="+mn-lt"/>
                <a:ea typeface="+mn-ea"/>
                <a:cs typeface="+mn-cs"/>
              </a:rPr>
              <a:t>is one of the largest wastewater plants on the west coast of the United States.</a:t>
            </a:r>
            <a:r>
              <a:rPr lang="en-US" sz="1200" kern="1200" baseline="0" dirty="0" smtClean="0">
                <a:solidFill>
                  <a:schemeClr val="tx1"/>
                </a:solidFill>
                <a:effectLst/>
                <a:latin typeface="+mn-lt"/>
                <a:ea typeface="+mn-ea"/>
                <a:cs typeface="+mn-cs"/>
              </a:rPr>
              <a:t> They release an average of 362 million gallons of treated sewage per day into the Santa Monica Bay.</a:t>
            </a:r>
            <a:endParaRPr lang="en-US" sz="1200" kern="1200" dirty="0" smtClean="0">
              <a:solidFill>
                <a:schemeClr val="tx1"/>
              </a:solidFill>
              <a:effectLst/>
              <a:latin typeface="+mn-lt"/>
              <a:ea typeface="+mn-ea"/>
              <a:cs typeface="+mn-cs"/>
            </a:endParaRPr>
          </a:p>
          <a:p>
            <a:pPr marL="0" indent="0">
              <a:buFontTx/>
              <a:buNone/>
            </a:pPr>
            <a:r>
              <a:rPr lang="en-US" baseline="0" dirty="0" smtClean="0"/>
              <a:t>In normal operation, they release treated wastewater, also called effluent, into the ocean through a 5-mile-long outfall pipe where it is pumped 57m deep into the head of the marine canyon. The water it mixes with the seawater, which dilutes it before it can reach the surface.</a:t>
            </a:r>
          </a:p>
          <a:p>
            <a:pPr marL="0" indent="0">
              <a:buFontTx/>
              <a:buNone/>
            </a:pPr>
            <a:r>
              <a:rPr lang="en-US" baseline="0" dirty="0" smtClean="0"/>
              <a:t>In the rare instance that they need to do maintenance or repair the 5-mile pipe, they have to divert all the effluent to a backup 1-mile long pipe that is only 15m under the ocean’s surface. </a:t>
            </a:r>
          </a:p>
          <a:p>
            <a:pPr marL="0" indent="0">
              <a:buFontTx/>
              <a:buNone/>
            </a:pPr>
            <a:r>
              <a:rPr lang="en-US" baseline="0" dirty="0" smtClean="0"/>
              <a:t>This event is called a DIVERSION. </a:t>
            </a:r>
          </a:p>
          <a:p>
            <a:pPr marL="0" indent="0">
              <a:buFontTx/>
              <a:buNone/>
            </a:pPr>
            <a:r>
              <a:rPr lang="en-US" baseline="0" dirty="0" smtClean="0"/>
              <a:t>Hyperion conducted a similar diversion in 2006, and they have done it again this year to make repairs to their system.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48391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diversion just so happened to coincide with our DEVELOP term. </a:t>
            </a:r>
          </a:p>
          <a:p>
            <a:r>
              <a:rPr lang="en-US" baseline="0" dirty="0" smtClean="0"/>
              <a:t>We processed satellite imagery from August 30</a:t>
            </a:r>
            <a:r>
              <a:rPr lang="en-US" baseline="30000" dirty="0" smtClean="0"/>
              <a:t>th</a:t>
            </a:r>
            <a:r>
              <a:rPr lang="en-US" baseline="0" dirty="0" smtClean="0"/>
              <a:t> to </a:t>
            </a:r>
            <a:r>
              <a:rPr lang="en-US" baseline="0" dirty="0" err="1" smtClean="0"/>
              <a:t>Septemer</a:t>
            </a:r>
            <a:r>
              <a:rPr lang="en-US" baseline="0" dirty="0" smtClean="0"/>
              <a:t> 20</a:t>
            </a:r>
            <a:r>
              <a:rPr lang="en-US" baseline="30000" dirty="0" smtClean="0"/>
              <a:t>th</a:t>
            </a:r>
            <a:r>
              <a:rPr lang="en-US" baseline="0" dirty="0" smtClean="0"/>
              <a:t> to get a pre-diversion baseline of what the ocean signatures around Hyperion’s outfall looked like.</a:t>
            </a:r>
          </a:p>
          <a:p>
            <a:r>
              <a:rPr lang="en-US" baseline="0" dirty="0" smtClean="0"/>
              <a:t>On September 21</a:t>
            </a:r>
            <a:r>
              <a:rPr lang="en-US" baseline="30000" dirty="0" smtClean="0"/>
              <a:t>st</a:t>
            </a:r>
            <a:r>
              <a:rPr lang="en-US" baseline="0" dirty="0" smtClean="0"/>
              <a:t> Hyperion’s diversion was under way, and from then until October 26</a:t>
            </a:r>
            <a:r>
              <a:rPr lang="en-US" baseline="30000" dirty="0" smtClean="0"/>
              <a:t>th</a:t>
            </a:r>
            <a:r>
              <a:rPr lang="en-US" baseline="0" dirty="0" smtClean="0"/>
              <a:t>, we analyzed all the signatures from the effluent that was being emitted from the 1 mile outfall.</a:t>
            </a:r>
          </a:p>
          <a:p>
            <a:r>
              <a:rPr lang="en-US" dirty="0" smtClean="0"/>
              <a:t>After</a:t>
            </a:r>
            <a:r>
              <a:rPr lang="en-US" baseline="0" dirty="0" smtClean="0"/>
              <a:t> October 16</a:t>
            </a:r>
            <a:r>
              <a:rPr lang="en-US" baseline="30000" dirty="0" smtClean="0"/>
              <a:t>th</a:t>
            </a:r>
            <a:r>
              <a:rPr lang="en-US" baseline="0" dirty="0" smtClean="0"/>
              <a:t> until the end of the term, we analyzed imagery post-diversion to monitor ocean restoration and detect any long-term effects. </a:t>
            </a:r>
          </a:p>
          <a:p>
            <a:endParaRPr lang="en-US" baseline="0" dirty="0" smtClean="0"/>
          </a:p>
          <a:p>
            <a:r>
              <a:rPr lang="en-US" sz="1200" b="1" dirty="0" smtClean="0">
                <a:solidFill>
                  <a:srgbClr val="333333"/>
                </a:solidFill>
              </a:rPr>
              <a:t>Pre-Diversion: Aug 30-Sept 22, 2015</a:t>
            </a:r>
          </a:p>
          <a:p>
            <a:r>
              <a:rPr lang="en-US" sz="1200" b="1" dirty="0" smtClean="0">
                <a:solidFill>
                  <a:srgbClr val="333333"/>
                </a:solidFill>
              </a:rPr>
              <a:t>Diversion: Sept 21-Oct 26, 2015</a:t>
            </a:r>
          </a:p>
          <a:p>
            <a:r>
              <a:rPr lang="en-US" sz="1200" b="1" dirty="0" smtClean="0">
                <a:solidFill>
                  <a:srgbClr val="333333"/>
                </a:solidFill>
              </a:rPr>
              <a:t>Post-Diversion: Oct 27-Nov 19,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407529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video of the treated</a:t>
            </a:r>
            <a:r>
              <a:rPr lang="en-US" baseline="0" dirty="0" smtClean="0"/>
              <a:t> wastewater percolating up to the surface at the 1-mile outfall during the diversion.</a:t>
            </a:r>
          </a:p>
          <a:p>
            <a:r>
              <a:rPr lang="en-US" baseline="0" dirty="0" smtClean="0"/>
              <a:t>The water is colder than the ambient water, contains nutrients and oils, and is freshwater. </a:t>
            </a:r>
          </a:p>
          <a:p>
            <a:r>
              <a:rPr lang="en-US" baseline="0" dirty="0" smtClean="0"/>
              <a:t>Under normal treatment operations, the wastewater does not get a chance to reach the surface.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876898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event has raised public concerns. In terms of human impacts, commercial fishing patterns could change, tourists may be discouraged from visiting the beaches, and beachgoers may be exposed to harmful contaminants. The media has taken a strong hold of this issue and has put pressure on scientists to analyze the diversion’s impacts. </a:t>
            </a:r>
          </a:p>
          <a:p>
            <a:r>
              <a:rPr lang="en-US" baseline="0" dirty="0" smtClean="0"/>
              <a:t>In terms of ecosystem health, algal blooms may occur due to the increased oxygen and nutrient levels in the effluent, this may lead to depleted oxygen levels which may harm </a:t>
            </a:r>
            <a:r>
              <a:rPr lang="en-US" baseline="0" dirty="0" err="1" smtClean="0"/>
              <a:t>macroorganisms</a:t>
            </a:r>
            <a:r>
              <a:rPr lang="en-US" baseline="0" dirty="0" smtClean="0"/>
              <a:t>. There will also be an increased presence of oils and organics in the ocean’s surface. And the water temperature around the 1-mile outfall is reduced due to the cold signature of the fresh water being released. All these factors may disrupt the local food web in Santa Monica Bay.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605339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objectives of this study are to: (1) evaluate plume signatures, using remote sensing techniques, from HTP’s 5 week planned effluent diversion, (2) coordinate with Hyperion and other institutions to compare the results of processed satellite imagery to measurements of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situ data, and (3) analyze potential ecosystem impacts of this diversion event and future</a:t>
            </a:r>
            <a:r>
              <a:rPr lang="en-US" sz="1200" kern="1200" baseline="0" dirty="0" smtClean="0">
                <a:solidFill>
                  <a:schemeClr val="tx1"/>
                </a:solidFill>
                <a:effectLst/>
                <a:latin typeface="+mn-lt"/>
                <a:ea typeface="+mn-ea"/>
                <a:cs typeface="+mn-cs"/>
              </a:rPr>
              <a:t> effects</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06993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measurements</a:t>
            </a:r>
            <a:r>
              <a:rPr lang="en-US" baseline="0" dirty="0" smtClean="0"/>
              <a:t> are often very labor-intensive, expensive, and limited in spatial and temporal coverage.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We have the benefit of using satellites to do Remote sensing. It is relatively i</a:t>
            </a:r>
            <a:r>
              <a:rPr lang="en-US" sz="1200" kern="1200" dirty="0" smtClean="0">
                <a:solidFill>
                  <a:schemeClr val="tx1"/>
                </a:solidFill>
                <a:effectLst/>
                <a:latin typeface="+mn-lt"/>
                <a:ea typeface="+mn-ea"/>
                <a:cs typeface="+mn-cs"/>
              </a:rPr>
              <a:t>nexpensive</a:t>
            </a:r>
            <a:r>
              <a:rPr lang="en-US" sz="1200" kern="1200" baseline="0" dirty="0" smtClean="0">
                <a:solidFill>
                  <a:schemeClr val="tx1"/>
                </a:solidFill>
                <a:effectLst/>
                <a:latin typeface="+mn-lt"/>
                <a:ea typeface="+mn-ea"/>
                <a:cs typeface="+mn-cs"/>
              </a:rPr>
              <a:t> and provides much greater </a:t>
            </a:r>
            <a:r>
              <a:rPr lang="en-US" sz="1200" kern="1200" dirty="0" smtClean="0">
                <a:solidFill>
                  <a:schemeClr val="tx1"/>
                </a:solidFill>
                <a:effectLst/>
                <a:latin typeface="+mn-lt"/>
                <a:ea typeface="+mn-ea"/>
                <a:cs typeface="+mn-cs"/>
              </a:rPr>
              <a:t>spatial coverage.</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However, remote sensing o</a:t>
            </a:r>
            <a:r>
              <a:rPr lang="en-US" sz="1200" kern="1200" dirty="0" smtClean="0">
                <a:solidFill>
                  <a:schemeClr val="tx1"/>
                </a:solidFill>
                <a:effectLst/>
                <a:latin typeface="+mn-lt"/>
                <a:ea typeface="+mn-ea"/>
                <a:cs typeface="+mn-cs"/>
              </a:rPr>
              <a:t>nly images the surface of the sea,</a:t>
            </a:r>
            <a:r>
              <a:rPr lang="en-US" sz="1200" kern="1200" baseline="0" dirty="0" smtClean="0">
                <a:solidFill>
                  <a:schemeClr val="tx1"/>
                </a:solidFill>
                <a:effectLst/>
                <a:latin typeface="+mn-lt"/>
                <a:ea typeface="+mn-ea"/>
                <a:cs typeface="+mn-cs"/>
              </a:rPr>
              <a:t> versus the ability to obtain data at depth when gathered in situ.</a:t>
            </a:r>
            <a:endParaRPr lang="en-US" sz="1200" kern="1200" dirty="0" smtClean="0">
              <a:solidFill>
                <a:schemeClr val="tx1"/>
              </a:solidFill>
              <a:effectLst/>
              <a:latin typeface="+mn-lt"/>
              <a:ea typeface="+mn-ea"/>
              <a:cs typeface="+mn-cs"/>
            </a:endParaRPr>
          </a:p>
          <a:p>
            <a:pPr marL="0" indent="0">
              <a:buFontTx/>
              <a:buNone/>
            </a:pPr>
            <a:r>
              <a:rPr lang="en-US" baseline="0" dirty="0" smtClean="0"/>
              <a:t>We used multiple sensors on multiple satellites to determine the best techniques of imaging the extent of these surfaced wastewater plumes. Each sensor has its own benefits an limitations, which we explored in our images.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0400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Hyperion</a:t>
            </a:r>
            <a:r>
              <a:rPr lang="en-US" baseline="0" dirty="0" smtClean="0"/>
              <a:t> has invited us to come aboard their 2 City of Los Angeles owned boats. </a:t>
            </a:r>
          </a:p>
          <a:p>
            <a:r>
              <a:rPr lang="en-US" baseline="0" dirty="0" smtClean="0"/>
              <a:t>Many collaborators go out into the Santa Monica Bay at least once a week to take in situ measurements of the diversion plume.</a:t>
            </a:r>
          </a:p>
          <a:p>
            <a:r>
              <a:rPr lang="en-US" baseline="0" dirty="0" smtClean="0"/>
              <a:t>Some of the instruments used are:</a:t>
            </a:r>
          </a:p>
          <a:p>
            <a:r>
              <a:rPr lang="en-US" baseline="0" dirty="0" smtClean="0"/>
              <a:t>Hyperion’s CTD, which stands for and measures Conductivity, Temperature, and Depth. </a:t>
            </a:r>
          </a:p>
          <a:p>
            <a:r>
              <a:rPr lang="en-US" baseline="0" dirty="0" smtClean="0"/>
              <a:t>Hyperion’s YSI Sensor takes surface measurements such as temperature, dissolved oxygen, turbidity, and </a:t>
            </a:r>
            <a:r>
              <a:rPr lang="en-US" baseline="0" dirty="0" err="1" smtClean="0"/>
              <a:t>pH.</a:t>
            </a:r>
            <a:endParaRPr lang="en-US" baseline="0" dirty="0" smtClean="0"/>
          </a:p>
          <a:p>
            <a:r>
              <a:rPr lang="en-US" baseline="0" dirty="0" smtClean="0"/>
              <a:t>University of California Santa Barbra has installed GPS drifters in the ocean to track the plume’s movement over time.</a:t>
            </a:r>
          </a:p>
          <a:p>
            <a:r>
              <a:rPr lang="en-US" baseline="0" dirty="0" smtClean="0"/>
              <a:t>University of Southern California uses laboratory methods to test the sea water for phytoplankton levels.</a:t>
            </a:r>
          </a:p>
          <a:p>
            <a:r>
              <a:rPr lang="en-US" baseline="0" dirty="0" smtClean="0"/>
              <a:t>A collaborator at JPL uses his hyperspectral instrument to measure reflectance, Absorbance, chlorophyll, and CDOM. </a:t>
            </a:r>
          </a:p>
          <a:p>
            <a:r>
              <a:rPr lang="en-US" baseline="0" dirty="0" smtClean="0"/>
              <a:t>We have access to all the results found in the field via a shared information website, and we can compare their in situ results to our remote sensing results to validate our conclusions.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896887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10/22/2015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7171" y="1241634"/>
            <a:ext cx="7772400" cy="965075"/>
          </a:xfrm>
        </p:spPr>
        <p:txBody>
          <a:bodyPr>
            <a:normAutofit/>
          </a:bodyPr>
          <a:lstStyle/>
          <a:p>
            <a:r>
              <a:rPr lang="en-US" sz="6000" dirty="0" smtClean="0"/>
              <a:t>Los Angeles Oceans</a:t>
            </a:r>
            <a:endParaRPr lang="en-US" sz="6000" dirty="0"/>
          </a:p>
        </p:txBody>
      </p:sp>
      <p:sp>
        <p:nvSpPr>
          <p:cNvPr id="3" name="Text Placeholder 2"/>
          <p:cNvSpPr>
            <a:spLocks noGrp="1"/>
          </p:cNvSpPr>
          <p:nvPr>
            <p:ph type="body" sz="quarter" idx="11"/>
          </p:nvPr>
        </p:nvSpPr>
        <p:spPr>
          <a:xfrm>
            <a:off x="2762883" y="5358384"/>
            <a:ext cx="3618234" cy="369332"/>
          </a:xfrm>
        </p:spPr>
        <p:txBody>
          <a:bodyPr>
            <a:normAutofit/>
          </a:bodyPr>
          <a:lstStyle/>
          <a:p>
            <a:pPr algn="ctr"/>
            <a:r>
              <a:rPr lang="en-US" dirty="0" smtClean="0"/>
              <a:t>Rebecca Trinh (Project Lead)</a:t>
            </a:r>
            <a:endParaRPr lang="en-US" dirty="0"/>
          </a:p>
          <a:p>
            <a:pPr algn="ctr"/>
            <a:endParaRPr lang="en-US" dirty="0"/>
          </a:p>
        </p:txBody>
      </p:sp>
      <p:sp>
        <p:nvSpPr>
          <p:cNvPr id="4" name="Text Placeholder 3"/>
          <p:cNvSpPr>
            <a:spLocks noGrp="1"/>
          </p:cNvSpPr>
          <p:nvPr>
            <p:ph type="body" sz="quarter" idx="12"/>
          </p:nvPr>
        </p:nvSpPr>
        <p:spPr>
          <a:xfrm>
            <a:off x="2980944" y="5751576"/>
            <a:ext cx="3182112" cy="369332"/>
          </a:xfrm>
        </p:spPr>
        <p:txBody>
          <a:bodyPr/>
          <a:lstStyle/>
          <a:p>
            <a:pPr algn="ctr"/>
            <a:r>
              <a:rPr lang="en-US" dirty="0" smtClean="0"/>
              <a:t>Lindsay </a:t>
            </a:r>
            <a:r>
              <a:rPr lang="en-US" dirty="0" err="1" smtClean="0"/>
              <a:t>Almaleh</a:t>
            </a:r>
            <a:endParaRPr lang="en-US" dirty="0"/>
          </a:p>
        </p:txBody>
      </p:sp>
      <p:sp>
        <p:nvSpPr>
          <p:cNvPr id="6" name="Text Placeholder 5"/>
          <p:cNvSpPr>
            <a:spLocks noGrp="1"/>
          </p:cNvSpPr>
          <p:nvPr>
            <p:ph type="body" sz="quarter" idx="14"/>
          </p:nvPr>
        </p:nvSpPr>
        <p:spPr>
          <a:xfrm>
            <a:off x="2980944" y="6144768"/>
            <a:ext cx="3182112" cy="369332"/>
          </a:xfrm>
        </p:spPr>
        <p:txBody>
          <a:bodyPr/>
          <a:lstStyle/>
          <a:p>
            <a:pPr algn="ctr"/>
            <a:r>
              <a:rPr lang="en-US" dirty="0" smtClean="0"/>
              <a:t>Mark Barker</a:t>
            </a:r>
            <a:endParaRPr lang="en-US" dirty="0"/>
          </a:p>
        </p:txBody>
      </p:sp>
      <p:sp>
        <p:nvSpPr>
          <p:cNvPr id="9" name="Text Placeholder 8"/>
          <p:cNvSpPr>
            <a:spLocks noGrp="1"/>
          </p:cNvSpPr>
          <p:nvPr>
            <p:ph type="body" sz="quarter" idx="17"/>
          </p:nvPr>
        </p:nvSpPr>
        <p:spPr>
          <a:xfrm>
            <a:off x="1132726" y="4168955"/>
            <a:ext cx="6858000" cy="1076822"/>
          </a:xfrm>
        </p:spPr>
        <p:txBody>
          <a:bodyPr>
            <a:normAutofit/>
          </a:bodyPr>
          <a:lstStyle/>
          <a:p>
            <a:r>
              <a:rPr lang="en-US" sz="1800" dirty="0"/>
              <a:t>Using Remotely Sensed Observations to Detect Wastewater Plumes and Assess Their Impact on Public Water Quality in Los Angeles County, California</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768249" y="4442244"/>
            <a:ext cx="1393572" cy="1222399"/>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1600" dirty="0" smtClean="0">
                <a:latin typeface="+mj-lt"/>
              </a:rPr>
              <a:t>ALOS </a:t>
            </a:r>
            <a:r>
              <a:rPr lang="es-ES" sz="1600" dirty="0">
                <a:latin typeface="+mj-lt"/>
              </a:rPr>
              <a:t>– </a:t>
            </a:r>
            <a:r>
              <a:rPr lang="es-ES" sz="1600" dirty="0" smtClean="0">
                <a:latin typeface="+mj-lt"/>
              </a:rPr>
              <a:t>2</a:t>
            </a:r>
          </a:p>
          <a:p>
            <a:pPr algn="ctr"/>
            <a:r>
              <a:rPr lang="es-ES" sz="1600" dirty="0" smtClean="0">
                <a:latin typeface="+mj-lt"/>
              </a:rPr>
              <a:t> </a:t>
            </a:r>
            <a:r>
              <a:rPr lang="es-ES" sz="1600" dirty="0">
                <a:latin typeface="+mj-lt"/>
              </a:rPr>
              <a:t>(JAXA)</a:t>
            </a:r>
          </a:p>
          <a:p>
            <a:pPr algn="ctr"/>
            <a:r>
              <a:rPr lang="es-ES" sz="1600" dirty="0" err="1">
                <a:latin typeface="+mj-lt"/>
              </a:rPr>
              <a:t>Sentinel</a:t>
            </a:r>
            <a:r>
              <a:rPr lang="es-ES" sz="1600" dirty="0">
                <a:latin typeface="+mj-lt"/>
              </a:rPr>
              <a:t> – 1 </a:t>
            </a:r>
            <a:endParaRPr lang="es-ES" sz="1600" dirty="0" smtClean="0">
              <a:latin typeface="+mj-lt"/>
            </a:endParaRPr>
          </a:p>
          <a:p>
            <a:pPr algn="ctr"/>
            <a:r>
              <a:rPr lang="es-ES" sz="1600" dirty="0" smtClean="0">
                <a:latin typeface="+mj-lt"/>
              </a:rPr>
              <a:t>(</a:t>
            </a:r>
            <a:r>
              <a:rPr lang="es-ES" sz="1600" dirty="0">
                <a:latin typeface="+mj-lt"/>
              </a:rPr>
              <a:t>ESA</a:t>
            </a:r>
            <a:r>
              <a:rPr lang="es-ES" sz="1600" dirty="0" smtClean="0">
                <a:latin typeface="+mj-lt"/>
              </a:rPr>
              <a:t>)</a:t>
            </a:r>
            <a:endParaRPr lang="es-ES" sz="1600" dirty="0">
              <a:latin typeface="+mj-lt"/>
            </a:endParaRPr>
          </a:p>
        </p:txBody>
      </p:sp>
      <p:sp>
        <p:nvSpPr>
          <p:cNvPr id="47" name="Rounded Rectangle 46"/>
          <p:cNvSpPr/>
          <p:nvPr/>
        </p:nvSpPr>
        <p:spPr>
          <a:xfrm>
            <a:off x="813365" y="2331842"/>
            <a:ext cx="1305119" cy="621592"/>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dirty="0" smtClean="0">
                <a:latin typeface="+mj-lt"/>
              </a:rPr>
              <a:t>Landsat 8 </a:t>
            </a:r>
          </a:p>
          <a:p>
            <a:pPr algn="ctr"/>
            <a:r>
              <a:rPr lang="en-US" sz="1600" dirty="0" smtClean="0">
                <a:latin typeface="+mj-lt"/>
              </a:rPr>
              <a:t>MODIS</a:t>
            </a:r>
          </a:p>
        </p:txBody>
      </p:sp>
      <p:sp>
        <p:nvSpPr>
          <p:cNvPr id="48" name="Rounded Rectangle 47"/>
          <p:cNvSpPr/>
          <p:nvPr/>
        </p:nvSpPr>
        <p:spPr>
          <a:xfrm>
            <a:off x="2978054" y="2324937"/>
            <a:ext cx="2019467" cy="67006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Chlorophyll-a</a:t>
            </a:r>
          </a:p>
          <a:p>
            <a:pPr algn="ctr"/>
            <a:r>
              <a:rPr lang="en-US" sz="1600" b="1" dirty="0" smtClean="0">
                <a:latin typeface="+mj-lt"/>
              </a:rPr>
              <a:t>Surface Sediment </a:t>
            </a:r>
          </a:p>
          <a:p>
            <a:pPr algn="ctr"/>
            <a:endParaRPr lang="en-US" sz="2400" dirty="0">
              <a:latin typeface="+mj-lt"/>
            </a:endParaRPr>
          </a:p>
        </p:txBody>
      </p:sp>
      <p:sp>
        <p:nvSpPr>
          <p:cNvPr id="49" name="Rounded Rectangle 48"/>
          <p:cNvSpPr/>
          <p:nvPr/>
        </p:nvSpPr>
        <p:spPr>
          <a:xfrm>
            <a:off x="2978054" y="3032242"/>
            <a:ext cx="2015284" cy="67006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Sea Surface Temperature</a:t>
            </a:r>
          </a:p>
          <a:p>
            <a:pPr algn="ctr"/>
            <a:endParaRPr lang="en-US" sz="2400" dirty="0">
              <a:latin typeface="+mj-lt"/>
            </a:endParaRPr>
          </a:p>
        </p:txBody>
      </p:sp>
      <p:sp>
        <p:nvSpPr>
          <p:cNvPr id="50" name="Rounded Rectangle 49"/>
          <p:cNvSpPr/>
          <p:nvPr/>
        </p:nvSpPr>
        <p:spPr>
          <a:xfrm>
            <a:off x="284499" y="5860933"/>
            <a:ext cx="2361075" cy="38926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In Situ Measurements</a:t>
            </a:r>
          </a:p>
          <a:p>
            <a:pPr algn="ctr"/>
            <a:endParaRPr lang="en-US" sz="2400" dirty="0">
              <a:latin typeface="+mj-lt"/>
            </a:endParaRPr>
          </a:p>
        </p:txBody>
      </p:sp>
      <p:sp>
        <p:nvSpPr>
          <p:cNvPr id="51" name="Rounded Rectangle 50"/>
          <p:cNvSpPr/>
          <p:nvPr/>
        </p:nvSpPr>
        <p:spPr>
          <a:xfrm>
            <a:off x="470182" y="1495682"/>
            <a:ext cx="1989707" cy="684724"/>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NASA EOS Observations:</a:t>
            </a:r>
          </a:p>
          <a:p>
            <a:pPr algn="ctr"/>
            <a:endParaRPr lang="en-US" sz="2400" dirty="0">
              <a:latin typeface="+mj-lt"/>
            </a:endParaRPr>
          </a:p>
        </p:txBody>
      </p:sp>
      <p:sp>
        <p:nvSpPr>
          <p:cNvPr id="52" name="Rounded Rectangle 51"/>
          <p:cNvSpPr/>
          <p:nvPr/>
        </p:nvSpPr>
        <p:spPr>
          <a:xfrm>
            <a:off x="813681" y="3146271"/>
            <a:ext cx="1302712" cy="401430"/>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ASTER</a:t>
            </a:r>
          </a:p>
          <a:p>
            <a:pPr algn="ctr"/>
            <a:endParaRPr lang="en-US" sz="4400" dirty="0">
              <a:latin typeface="+mj-lt"/>
            </a:endParaRPr>
          </a:p>
        </p:txBody>
      </p:sp>
      <p:cxnSp>
        <p:nvCxnSpPr>
          <p:cNvPr id="53" name="Straight Arrow Connector 52"/>
          <p:cNvCxnSpPr>
            <a:stCxn id="47" idx="3"/>
            <a:endCxn id="48" idx="1"/>
          </p:cNvCxnSpPr>
          <p:nvPr/>
        </p:nvCxnSpPr>
        <p:spPr>
          <a:xfrm>
            <a:off x="2118484" y="2642638"/>
            <a:ext cx="859570" cy="17333"/>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2" idx="3"/>
            <a:endCxn id="49" idx="1"/>
          </p:cNvCxnSpPr>
          <p:nvPr/>
        </p:nvCxnSpPr>
        <p:spPr>
          <a:xfrm>
            <a:off x="2116393" y="3346986"/>
            <a:ext cx="861661" cy="20290"/>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47" idx="3"/>
            <a:endCxn id="49" idx="1"/>
          </p:cNvCxnSpPr>
          <p:nvPr/>
        </p:nvCxnSpPr>
        <p:spPr>
          <a:xfrm>
            <a:off x="2118484" y="2642638"/>
            <a:ext cx="859570" cy="724638"/>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2982237" y="4718409"/>
            <a:ext cx="2015284" cy="67006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Sea Surface Roughness</a:t>
            </a:r>
          </a:p>
          <a:p>
            <a:pPr algn="ctr"/>
            <a:endParaRPr lang="en-US" sz="2400" dirty="0">
              <a:latin typeface="+mj-lt"/>
            </a:endParaRPr>
          </a:p>
        </p:txBody>
      </p:sp>
      <p:cxnSp>
        <p:nvCxnSpPr>
          <p:cNvPr id="57" name="Straight Arrow Connector 56"/>
          <p:cNvCxnSpPr>
            <a:stCxn id="46" idx="3"/>
            <a:endCxn id="56" idx="1"/>
          </p:cNvCxnSpPr>
          <p:nvPr/>
        </p:nvCxnSpPr>
        <p:spPr>
          <a:xfrm flipV="1">
            <a:off x="2161821" y="5053443"/>
            <a:ext cx="820416" cy="1"/>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7588063" y="2420400"/>
            <a:ext cx="1464142" cy="1534335"/>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Effluent</a:t>
            </a:r>
          </a:p>
          <a:p>
            <a:pPr algn="ctr"/>
            <a:r>
              <a:rPr lang="en-US" sz="1600" b="1" dirty="0" smtClean="0">
                <a:latin typeface="+mj-lt"/>
              </a:rPr>
              <a:t>impact</a:t>
            </a:r>
          </a:p>
          <a:p>
            <a:pPr algn="ctr"/>
            <a:r>
              <a:rPr lang="en-US" sz="1600" b="1" dirty="0" smtClean="0">
                <a:latin typeface="+mj-lt"/>
              </a:rPr>
              <a:t>on local</a:t>
            </a:r>
          </a:p>
          <a:p>
            <a:pPr algn="ctr"/>
            <a:r>
              <a:rPr lang="en-US" sz="1600" b="1" dirty="0" smtClean="0">
                <a:latin typeface="+mj-lt"/>
              </a:rPr>
              <a:t>plant </a:t>
            </a:r>
          </a:p>
          <a:p>
            <a:pPr algn="ctr"/>
            <a:r>
              <a:rPr lang="en-US" sz="1600" b="1" dirty="0" smtClean="0">
                <a:latin typeface="+mj-lt"/>
              </a:rPr>
              <a:t>and wildlife</a:t>
            </a:r>
          </a:p>
          <a:p>
            <a:pPr algn="ctr"/>
            <a:endParaRPr lang="en-US" sz="1600" dirty="0">
              <a:latin typeface="+mj-lt"/>
            </a:endParaRPr>
          </a:p>
        </p:txBody>
      </p:sp>
      <p:sp>
        <p:nvSpPr>
          <p:cNvPr id="59" name="Rounded Rectangle 58"/>
          <p:cNvSpPr/>
          <p:nvPr/>
        </p:nvSpPr>
        <p:spPr>
          <a:xfrm>
            <a:off x="5461602" y="2531519"/>
            <a:ext cx="1849192" cy="1312098"/>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Spatiotemporal </a:t>
            </a:r>
          </a:p>
          <a:p>
            <a:pPr algn="ctr"/>
            <a:r>
              <a:rPr lang="en-US" sz="1600" b="1" dirty="0" smtClean="0">
                <a:latin typeface="+mj-lt"/>
              </a:rPr>
              <a:t>Analysis of combined </a:t>
            </a:r>
          </a:p>
          <a:p>
            <a:pPr algn="ctr"/>
            <a:r>
              <a:rPr lang="en-US" sz="1600" b="1" dirty="0" smtClean="0">
                <a:latin typeface="+mj-lt"/>
              </a:rPr>
              <a:t>datasets</a:t>
            </a:r>
          </a:p>
          <a:p>
            <a:pPr algn="ctr"/>
            <a:endParaRPr lang="en-US" sz="1600" dirty="0">
              <a:latin typeface="+mj-lt"/>
            </a:endParaRPr>
          </a:p>
        </p:txBody>
      </p:sp>
      <p:cxnSp>
        <p:nvCxnSpPr>
          <p:cNvPr id="60" name="Elbow Connector 59"/>
          <p:cNvCxnSpPr>
            <a:stCxn id="50" idx="3"/>
            <a:endCxn id="59" idx="2"/>
          </p:cNvCxnSpPr>
          <p:nvPr/>
        </p:nvCxnSpPr>
        <p:spPr>
          <a:xfrm flipV="1">
            <a:off x="2645574" y="3843617"/>
            <a:ext cx="3740624" cy="2211951"/>
          </a:xfrm>
          <a:prstGeom prst="bentConnector2">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6" idx="3"/>
            <a:endCxn id="59" idx="1"/>
          </p:cNvCxnSpPr>
          <p:nvPr/>
        </p:nvCxnSpPr>
        <p:spPr>
          <a:xfrm flipV="1">
            <a:off x="4997521" y="3187568"/>
            <a:ext cx="464081" cy="1865875"/>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8" idx="3"/>
            <a:endCxn id="59" idx="1"/>
          </p:cNvCxnSpPr>
          <p:nvPr/>
        </p:nvCxnSpPr>
        <p:spPr>
          <a:xfrm>
            <a:off x="4997521" y="2659971"/>
            <a:ext cx="464081" cy="527597"/>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49" idx="3"/>
            <a:endCxn id="59" idx="1"/>
          </p:cNvCxnSpPr>
          <p:nvPr/>
        </p:nvCxnSpPr>
        <p:spPr>
          <a:xfrm flipV="1">
            <a:off x="4993338" y="3187568"/>
            <a:ext cx="468264" cy="179708"/>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284499" y="3801643"/>
            <a:ext cx="2361075" cy="38665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latin typeface="+mj-lt"/>
              </a:rPr>
              <a:t>Partner Agency Data:</a:t>
            </a:r>
            <a:endParaRPr lang="en-US" sz="1600" b="1" dirty="0">
              <a:latin typeface="+mj-lt"/>
            </a:endParaRPr>
          </a:p>
        </p:txBody>
      </p:sp>
      <p:cxnSp>
        <p:nvCxnSpPr>
          <p:cNvPr id="65" name="Straight Arrow Connector 64"/>
          <p:cNvCxnSpPr>
            <a:stCxn id="59" idx="3"/>
            <a:endCxn id="58" idx="1"/>
          </p:cNvCxnSpPr>
          <p:nvPr/>
        </p:nvCxnSpPr>
        <p:spPr>
          <a:xfrm>
            <a:off x="7310794" y="3187568"/>
            <a:ext cx="277269" cy="0"/>
          </a:xfrm>
          <a:prstGeom prst="straightConnector1">
            <a:avLst/>
          </a:prstGeom>
          <a:ln w="47625">
            <a:solidFill>
              <a:schemeClr val="tx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Project Methodology</a:t>
            </a:r>
            <a:endParaRPr lang="en-US" sz="4000" b="1" dirty="0">
              <a:solidFill>
                <a:srgbClr val="3289B4"/>
              </a:solidFill>
            </a:endParaRPr>
          </a:p>
        </p:txBody>
      </p:sp>
    </p:spTree>
    <p:extLst>
      <p:ext uri="{BB962C8B-B14F-4D97-AF65-F5344CB8AC3E}">
        <p14:creationId xmlns:p14="http://schemas.microsoft.com/office/powerpoint/2010/main" val="1704536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almaleh\Dropbox\fall 2015\NASA\2015 Fall Los Angeles Oceans\Imagery\ASTER_10022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4399" y="2363930"/>
            <a:ext cx="3797300" cy="3797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a:spLocks noGrp="1"/>
          </p:cNvSpPr>
          <p:nvPr>
            <p:ph type="body" sz="quarter" idx="10"/>
          </p:nvPr>
        </p:nvSpPr>
        <p:spPr>
          <a:xfrm>
            <a:off x="1745989" y="1577140"/>
            <a:ext cx="1663961" cy="6045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5709929" y="1637466"/>
            <a:ext cx="1726239" cy="544194"/>
          </a:xfrm>
        </p:spPr>
        <p:txBody>
          <a:bodyPr anchor="t">
            <a:normAutofit lnSpcReduction="10000"/>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sp>
        <p:nvSpPr>
          <p:cNvPr id="10"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ASTER </a:t>
            </a:r>
            <a:r>
              <a:rPr lang="en-US" sz="3200" b="1" dirty="0">
                <a:solidFill>
                  <a:srgbClr val="3289B4"/>
                </a:solidFill>
              </a:rPr>
              <a:t>Sea Surface Temperature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97" y="2363930"/>
            <a:ext cx="3797300" cy="3797300"/>
          </a:xfrm>
          <a:prstGeom prst="rect">
            <a:avLst/>
          </a:prstGeom>
        </p:spPr>
      </p:pic>
    </p:spTree>
    <p:extLst>
      <p:ext uri="{BB962C8B-B14F-4D97-AF65-F5344CB8AC3E}">
        <p14:creationId xmlns:p14="http://schemas.microsoft.com/office/powerpoint/2010/main" val="3689411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1545964" y="1057910"/>
            <a:ext cx="1624526"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5682146" y="1041748"/>
            <a:ext cx="1746317"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809" y="1700530"/>
            <a:ext cx="3724191" cy="482366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210" y="1700530"/>
            <a:ext cx="3724191" cy="4823660"/>
          </a:xfrm>
          <a:prstGeom prst="rect">
            <a:avLst/>
          </a:prstGeom>
        </p:spPr>
      </p:pic>
      <p:sp>
        <p:nvSpPr>
          <p:cNvPr id="7"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Landsat </a:t>
            </a:r>
            <a:r>
              <a:rPr lang="en-US" sz="4000" b="1" dirty="0">
                <a:solidFill>
                  <a:srgbClr val="3289B4"/>
                </a:solidFill>
              </a:rPr>
              <a:t>-8 </a:t>
            </a:r>
            <a:r>
              <a:rPr lang="en-US" sz="3200" b="1" dirty="0">
                <a:solidFill>
                  <a:srgbClr val="3289B4"/>
                </a:solidFill>
              </a:rPr>
              <a:t>Sea Surface Temperature</a:t>
            </a:r>
          </a:p>
        </p:txBody>
      </p:sp>
    </p:spTree>
    <p:extLst>
      <p:ext uri="{BB962C8B-B14F-4D97-AF65-F5344CB8AC3E}">
        <p14:creationId xmlns:p14="http://schemas.microsoft.com/office/powerpoint/2010/main" val="970099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hyperion:diversion@sccoos.org/dr/projects/hyperion/2015/sat/Landsat8_20150924_T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788" y="1216084"/>
            <a:ext cx="4425832" cy="442583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hyperion:diversion@sccoos.org/dr/projects/hyperion/2015/sat/Landsat8_Turbidity_red_9_24_1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7892" y="3722361"/>
            <a:ext cx="3926108" cy="303356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hyperion:diversion@sccoos.org/dr/projects/hyperion/2015/sat/Landsat8_SPM_9_24_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7892" y="781051"/>
            <a:ext cx="3920134" cy="3028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Landsat </a:t>
            </a:r>
            <a:r>
              <a:rPr lang="en-US" sz="4000" b="1" dirty="0">
                <a:solidFill>
                  <a:srgbClr val="3289B4"/>
                </a:solidFill>
              </a:rPr>
              <a:t>-8 </a:t>
            </a:r>
            <a:r>
              <a:rPr lang="en-US" sz="3200" b="1" dirty="0" smtClean="0">
                <a:solidFill>
                  <a:srgbClr val="3289B4"/>
                </a:solidFill>
              </a:rPr>
              <a:t>True Color</a:t>
            </a:r>
            <a:endParaRPr lang="en-US" sz="3200" b="1" dirty="0">
              <a:solidFill>
                <a:srgbClr val="3289B4"/>
              </a:solidFill>
            </a:endParaRPr>
          </a:p>
        </p:txBody>
      </p:sp>
    </p:spTree>
    <p:extLst>
      <p:ext uri="{BB962C8B-B14F-4D97-AF65-F5344CB8AC3E}">
        <p14:creationId xmlns:p14="http://schemas.microsoft.com/office/powerpoint/2010/main" val="3608494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1536924" y="1376680"/>
            <a:ext cx="1647402"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6048183" y="1376680"/>
            <a:ext cx="1698984"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pic>
        <p:nvPicPr>
          <p:cNvPr id="11266" name="Picture 2" descr="http://hyperion:diversion@sccoos.org/dr/projects/hyperion/2015/sat/Aqua_MODIS_9_19_15_S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354232"/>
            <a:ext cx="4492650" cy="347159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a:xfrm>
            <a:off x="488987"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Aqua Modis </a:t>
            </a:r>
            <a:r>
              <a:rPr lang="en-US" sz="3200" b="1" dirty="0">
                <a:solidFill>
                  <a:srgbClr val="3289B4"/>
                </a:solidFill>
              </a:rPr>
              <a:t>Sea Surface Temperature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349" y="2354232"/>
            <a:ext cx="4492652" cy="3471594"/>
          </a:xfrm>
          <a:prstGeom prst="rect">
            <a:avLst/>
          </a:prstGeom>
        </p:spPr>
      </p:pic>
    </p:spTree>
    <p:extLst>
      <p:ext uri="{BB962C8B-B14F-4D97-AF65-F5344CB8AC3E}">
        <p14:creationId xmlns:p14="http://schemas.microsoft.com/office/powerpoint/2010/main" val="3724088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1528818" y="1352062"/>
            <a:ext cx="1633334"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5897227" y="1351280"/>
            <a:ext cx="1656781"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sp>
        <p:nvSpPr>
          <p:cNvPr id="10" name="Text Placeholder 2"/>
          <p:cNvSpPr txBox="1">
            <a:spLocks/>
          </p:cNvSpPr>
          <p:nvPr/>
        </p:nvSpPr>
        <p:spPr>
          <a:xfrm>
            <a:off x="488987"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Aqua Modis </a:t>
            </a:r>
            <a:r>
              <a:rPr lang="en-US" sz="3200" b="1" dirty="0" smtClean="0">
                <a:solidFill>
                  <a:srgbClr val="3289B4"/>
                </a:solidFill>
              </a:rPr>
              <a:t>Reflectance</a:t>
            </a:r>
            <a:endParaRPr lang="en-US" sz="3200" b="1" dirty="0">
              <a:solidFill>
                <a:srgbClr val="3289B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18" y="2298700"/>
            <a:ext cx="4380134" cy="33846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552" y="2298700"/>
            <a:ext cx="4380133" cy="3384648"/>
          </a:xfrm>
          <a:prstGeom prst="rect">
            <a:avLst/>
          </a:prstGeom>
        </p:spPr>
      </p:pic>
    </p:spTree>
    <p:extLst>
      <p:ext uri="{BB962C8B-B14F-4D97-AF65-F5344CB8AC3E}">
        <p14:creationId xmlns:p14="http://schemas.microsoft.com/office/powerpoint/2010/main" val="930127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1470685" y="1399758"/>
            <a:ext cx="1703673"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5844933" y="1399758"/>
            <a:ext cx="1656781"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pic>
        <p:nvPicPr>
          <p:cNvPr id="9218" name="Picture 2" descr="http://hyperion:diversion@sccoos.org/dr/projects/hyperion/2015/sat/Aqua_MODIS_Oct_3_15_Chl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7924" y="2412891"/>
            <a:ext cx="4350801" cy="336198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a:xfrm>
            <a:off x="488987"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Aqua </a:t>
            </a:r>
            <a:r>
              <a:rPr lang="en-US" sz="4000" b="1" dirty="0" smtClean="0">
                <a:solidFill>
                  <a:srgbClr val="3289B4"/>
                </a:solidFill>
              </a:rPr>
              <a:t>Modis </a:t>
            </a:r>
            <a:r>
              <a:rPr lang="en-US" sz="3200" b="1" dirty="0" smtClean="0">
                <a:solidFill>
                  <a:srgbClr val="3289B4"/>
                </a:solidFill>
              </a:rPr>
              <a:t>Chlorophyll-a</a:t>
            </a:r>
            <a:endParaRPr lang="en-US" sz="3200" b="1" dirty="0">
              <a:solidFill>
                <a:srgbClr val="3289B4"/>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121" y="2412891"/>
            <a:ext cx="4350803" cy="3361983"/>
          </a:xfrm>
          <a:prstGeom prst="rect">
            <a:avLst/>
          </a:prstGeom>
        </p:spPr>
      </p:pic>
    </p:spTree>
    <p:extLst>
      <p:ext uri="{BB962C8B-B14F-4D97-AF65-F5344CB8AC3E}">
        <p14:creationId xmlns:p14="http://schemas.microsoft.com/office/powerpoint/2010/main" val="2297603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1607915" y="1347470"/>
            <a:ext cx="1675538"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9" name="Text Placeholder 2"/>
          <p:cNvSpPr>
            <a:spLocks noGrp="1"/>
          </p:cNvSpPr>
          <p:nvPr>
            <p:ph type="body" sz="quarter" idx="10"/>
          </p:nvPr>
        </p:nvSpPr>
        <p:spPr>
          <a:xfrm>
            <a:off x="6082462" y="1351280"/>
            <a:ext cx="1614578"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pic>
        <p:nvPicPr>
          <p:cNvPr id="8194" name="Picture 2" descr="http://hyperion:diversion@sccoos.org/dr/projects/hyperion/2015/sat/Alos_Palsar_9_13_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68" y="2311400"/>
            <a:ext cx="4608232" cy="35609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hyperion:diversion@sccoos.org/dr/projects/hyperion/2015/sat/Alos_Palsar_9_26_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1" y="2311399"/>
            <a:ext cx="4508500" cy="34838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p:cNvSpPr txBox="1">
            <a:spLocks/>
          </p:cNvSpPr>
          <p:nvPr/>
        </p:nvSpPr>
        <p:spPr>
          <a:xfrm>
            <a:off x="488987"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ALOS-2 PALSAR</a:t>
            </a:r>
            <a:endParaRPr lang="en-US" sz="3200" b="1" dirty="0">
              <a:solidFill>
                <a:srgbClr val="3289B4"/>
              </a:solidFill>
            </a:endParaRPr>
          </a:p>
        </p:txBody>
      </p:sp>
    </p:spTree>
    <p:extLst>
      <p:ext uri="{BB962C8B-B14F-4D97-AF65-F5344CB8AC3E}">
        <p14:creationId xmlns:p14="http://schemas.microsoft.com/office/powerpoint/2010/main" val="4209199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488987" y="337660"/>
            <a:ext cx="8359738"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Sentinel-1</a:t>
            </a:r>
            <a:endParaRPr lang="en-US" sz="3200" b="1" dirty="0">
              <a:solidFill>
                <a:srgbClr val="3289B4"/>
              </a:solidFill>
            </a:endParaRPr>
          </a:p>
        </p:txBody>
      </p:sp>
      <p:sp>
        <p:nvSpPr>
          <p:cNvPr id="7" name="Text Placeholder 2"/>
          <p:cNvSpPr>
            <a:spLocks noGrp="1"/>
          </p:cNvSpPr>
          <p:nvPr>
            <p:ph type="body" sz="quarter" idx="10"/>
          </p:nvPr>
        </p:nvSpPr>
        <p:spPr>
          <a:xfrm>
            <a:off x="1696906" y="1309858"/>
            <a:ext cx="1606811" cy="642620"/>
          </a:xfrm>
        </p:spPr>
        <p:txBody>
          <a:bodyPr anchor="t">
            <a:normAutofit/>
          </a:bodyPr>
          <a:lstStyle/>
          <a:p>
            <a:r>
              <a:rPr lang="en-US" sz="3600" dirty="0" smtClean="0">
                <a:solidFill>
                  <a:schemeClr val="accent1">
                    <a:lumMod val="50000"/>
                  </a:schemeClr>
                </a:solidFill>
              </a:rPr>
              <a:t>Before</a:t>
            </a:r>
            <a:endParaRPr lang="en-US" sz="2800" dirty="0">
              <a:solidFill>
                <a:schemeClr val="accent1">
                  <a:lumMod val="50000"/>
                </a:schemeClr>
              </a:solidFill>
            </a:endParaRPr>
          </a:p>
        </p:txBody>
      </p:sp>
      <p:sp>
        <p:nvSpPr>
          <p:cNvPr id="8" name="Text Placeholder 2"/>
          <p:cNvSpPr>
            <a:spLocks noGrp="1"/>
          </p:cNvSpPr>
          <p:nvPr>
            <p:ph type="body" sz="quarter" idx="10"/>
          </p:nvPr>
        </p:nvSpPr>
        <p:spPr>
          <a:xfrm>
            <a:off x="5745178" y="1309858"/>
            <a:ext cx="1682718" cy="642620"/>
          </a:xfrm>
        </p:spPr>
        <p:txBody>
          <a:bodyPr anchor="t">
            <a:normAutofit/>
          </a:bodyPr>
          <a:lstStyle/>
          <a:p>
            <a:r>
              <a:rPr lang="en-US" sz="3600" dirty="0" smtClean="0">
                <a:solidFill>
                  <a:schemeClr val="accent6">
                    <a:lumMod val="50000"/>
                  </a:schemeClr>
                </a:solidFill>
              </a:rPr>
              <a:t>During</a:t>
            </a:r>
            <a:endParaRPr lang="en-US" sz="2800" dirty="0">
              <a:solidFill>
                <a:schemeClr val="accent6">
                  <a:lumMod val="50000"/>
                </a:schemeClr>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631" y="2044700"/>
            <a:ext cx="3835363" cy="3835363"/>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856" y="2044700"/>
            <a:ext cx="3835363" cy="3835363"/>
          </a:xfrm>
          <a:prstGeom prst="rect">
            <a:avLst/>
          </a:prstGeom>
        </p:spPr>
      </p:pic>
    </p:spTree>
    <p:extLst>
      <p:ext uri="{BB962C8B-B14F-4D97-AF65-F5344CB8AC3E}">
        <p14:creationId xmlns:p14="http://schemas.microsoft.com/office/powerpoint/2010/main" val="2382760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1257300"/>
            <a:ext cx="4076700" cy="5207000"/>
          </a:xfrm>
        </p:spPr>
        <p:txBody>
          <a:bodyPr/>
          <a:lstStyle/>
          <a:p>
            <a:r>
              <a:rPr lang="en-US" dirty="0" smtClean="0"/>
              <a:t>TBD</a:t>
            </a:r>
            <a:endParaRPr lang="en-US" dirty="0"/>
          </a:p>
        </p:txBody>
      </p:sp>
      <p:sp>
        <p:nvSpPr>
          <p:cNvPr id="3" name="Text Placeholder 2"/>
          <p:cNvSpPr>
            <a:spLocks noGrp="1"/>
          </p:cNvSpPr>
          <p:nvPr>
            <p:ph type="body" sz="quarter" idx="10"/>
          </p:nvPr>
        </p:nvSpPr>
        <p:spPr>
          <a:xfrm>
            <a:off x="243840" y="457200"/>
            <a:ext cx="3566160" cy="607060"/>
          </a:xfrm>
        </p:spPr>
        <p:txBody>
          <a:bodyPr>
            <a:normAutofit lnSpcReduction="10000"/>
          </a:bodyPr>
          <a:lstStyle/>
          <a:p>
            <a:r>
              <a:rPr lang="en-US" dirty="0" smtClean="0"/>
              <a:t>Results</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806731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5910" t="50743" r="1491" b="2531"/>
          <a:stretch/>
        </p:blipFill>
        <p:spPr>
          <a:xfrm>
            <a:off x="1549401" y="1099442"/>
            <a:ext cx="6464300" cy="5479158"/>
          </a:xfrm>
          <a:prstGeom prst="rect">
            <a:avLst/>
          </a:prstGeom>
        </p:spPr>
      </p:pic>
      <p:sp>
        <p:nvSpPr>
          <p:cNvPr id="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Area</a:t>
            </a:r>
          </a:p>
        </p:txBody>
      </p:sp>
    </p:spTree>
    <p:extLst>
      <p:ext uri="{BB962C8B-B14F-4D97-AF65-F5344CB8AC3E}">
        <p14:creationId xmlns:p14="http://schemas.microsoft.com/office/powerpoint/2010/main" val="90119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1257300"/>
            <a:ext cx="4076700" cy="5207000"/>
          </a:xfrm>
        </p:spPr>
        <p:txBody>
          <a:bodyPr/>
          <a:lstStyle/>
          <a:p>
            <a:r>
              <a:rPr lang="en-US" dirty="0" smtClean="0"/>
              <a:t>TBD</a:t>
            </a:r>
            <a:endParaRPr lang="en-US" dirty="0"/>
          </a:p>
        </p:txBody>
      </p:sp>
      <p:sp>
        <p:nvSpPr>
          <p:cNvPr id="3" name="Text Placeholder 2"/>
          <p:cNvSpPr>
            <a:spLocks noGrp="1"/>
          </p:cNvSpPr>
          <p:nvPr>
            <p:ph type="body" sz="quarter" idx="10"/>
          </p:nvPr>
        </p:nvSpPr>
        <p:spPr>
          <a:xfrm>
            <a:off x="243840" y="457200"/>
            <a:ext cx="3566160" cy="607060"/>
          </a:xfrm>
        </p:spPr>
        <p:txBody>
          <a:bodyPr>
            <a:normAutofit lnSpcReduction="10000"/>
          </a:bodyPr>
          <a:lstStyle/>
          <a:p>
            <a:r>
              <a:rPr lang="en-US" dirty="0" smtClean="0"/>
              <a:t>Conclusions </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794695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1257300"/>
            <a:ext cx="4076700" cy="5207000"/>
          </a:xfrm>
        </p:spPr>
        <p:txBody>
          <a:bodyPr/>
          <a:lstStyle/>
          <a:p>
            <a:endParaRPr lang="en-US" dirty="0"/>
          </a:p>
        </p:txBody>
      </p:sp>
      <p:sp>
        <p:nvSpPr>
          <p:cNvPr id="3" name="Text Placeholder 2"/>
          <p:cNvSpPr>
            <a:spLocks noGrp="1"/>
          </p:cNvSpPr>
          <p:nvPr>
            <p:ph type="body" sz="quarter" idx="10"/>
          </p:nvPr>
        </p:nvSpPr>
        <p:spPr>
          <a:xfrm>
            <a:off x="243840" y="457200"/>
            <a:ext cx="4137660" cy="607060"/>
          </a:xfrm>
        </p:spPr>
        <p:txBody>
          <a:bodyPr>
            <a:normAutofit fontScale="70000" lnSpcReduction="20000"/>
          </a:bodyPr>
          <a:lstStyle/>
          <a:p>
            <a:r>
              <a:rPr lang="en-US" dirty="0" smtClean="0"/>
              <a:t>Errors &amp; Uncertainties </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24886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6700" y="2076628"/>
            <a:ext cx="4076700" cy="4387672"/>
          </a:xfrm>
        </p:spPr>
        <p:txBody>
          <a:bodyPr/>
          <a:lstStyle/>
          <a:p>
            <a:r>
              <a:rPr lang="en-US" dirty="0" smtClean="0"/>
              <a:t>Further analysis of In-Situ Data</a:t>
            </a:r>
            <a:endParaRPr lang="en-US" dirty="0"/>
          </a:p>
          <a:p>
            <a:endParaRPr lang="en-US" dirty="0"/>
          </a:p>
          <a:p>
            <a:r>
              <a:rPr lang="en-US" dirty="0" smtClean="0"/>
              <a:t>Published Paper</a:t>
            </a:r>
          </a:p>
          <a:p>
            <a:endParaRPr lang="en-US" dirty="0"/>
          </a:p>
          <a:p>
            <a:endParaRPr lang="en-US" dirty="0"/>
          </a:p>
        </p:txBody>
      </p:sp>
      <p:sp>
        <p:nvSpPr>
          <p:cNvPr id="3" name="Text Placeholder 2"/>
          <p:cNvSpPr>
            <a:spLocks noGrp="1"/>
          </p:cNvSpPr>
          <p:nvPr>
            <p:ph type="body" sz="quarter" idx="10"/>
          </p:nvPr>
        </p:nvSpPr>
        <p:spPr>
          <a:xfrm>
            <a:off x="243840" y="457200"/>
            <a:ext cx="4137660" cy="607060"/>
          </a:xfrm>
        </p:spPr>
        <p:txBody>
          <a:bodyPr>
            <a:normAutofit lnSpcReduction="10000"/>
          </a:bodyPr>
          <a:lstStyle/>
          <a:p>
            <a:r>
              <a:rPr lang="en-US" dirty="0" smtClean="0"/>
              <a:t>Future Work</a:t>
            </a:r>
            <a:endParaRPr lang="en-US" dirty="0"/>
          </a:p>
        </p:txBody>
      </p:sp>
      <p:pic>
        <p:nvPicPr>
          <p:cNvPr id="7" name="Picture Placeholder 6"/>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22018" b="7813"/>
          <a:stretch/>
        </p:blipFill>
        <p:spPr>
          <a:xfrm>
            <a:off x="4999289" y="1269454"/>
            <a:ext cx="3857002" cy="4811437"/>
          </a:xfrm>
        </p:spPr>
      </p:pic>
      <p:sp>
        <p:nvSpPr>
          <p:cNvPr id="6" name="Text Placeholder 2"/>
          <p:cNvSpPr txBox="1">
            <a:spLocks/>
          </p:cNvSpPr>
          <p:nvPr/>
        </p:nvSpPr>
        <p:spPr>
          <a:xfrm>
            <a:off x="243840" y="1269454"/>
            <a:ext cx="2439216"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Spring 2016</a:t>
            </a:r>
            <a:endParaRPr lang="en-US" sz="3200" dirty="0">
              <a:solidFill>
                <a:schemeClr val="accent1">
                  <a:lumMod val="75000"/>
                </a:schemeClr>
              </a:solidFill>
            </a:endParaRPr>
          </a:p>
        </p:txBody>
      </p:sp>
      <p:sp>
        <p:nvSpPr>
          <p:cNvPr id="4" name="TextBox 3"/>
          <p:cNvSpPr txBox="1"/>
          <p:nvPr/>
        </p:nvSpPr>
        <p:spPr>
          <a:xfrm>
            <a:off x="4999289" y="6080891"/>
            <a:ext cx="3857002" cy="738664"/>
          </a:xfrm>
          <a:prstGeom prst="rect">
            <a:avLst/>
          </a:prstGeom>
          <a:noFill/>
        </p:spPr>
        <p:txBody>
          <a:bodyPr wrap="square" rtlCol="0">
            <a:spAutoFit/>
          </a:bodyPr>
          <a:lstStyle/>
          <a:p>
            <a:r>
              <a:rPr lang="en-US" sz="1400" dirty="0" smtClean="0">
                <a:solidFill>
                  <a:srgbClr val="000000"/>
                </a:solidFill>
              </a:rPr>
              <a:t>DEVELOP Los Angeles Oceans team, JPL: (from left to right) Lindsay Almaleh, Mark Barker, Rebecca Trinh (Team Lead)</a:t>
            </a:r>
            <a:endParaRPr lang="en-US" sz="1400" dirty="0">
              <a:solidFill>
                <a:srgbClr val="000000"/>
              </a:solidFill>
            </a:endParaRPr>
          </a:p>
        </p:txBody>
      </p:sp>
    </p:spTree>
    <p:extLst>
      <p:ext uri="{BB962C8B-B14F-4D97-AF65-F5344CB8AC3E}">
        <p14:creationId xmlns:p14="http://schemas.microsoft.com/office/powerpoint/2010/main" val="188435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0719" y="2148919"/>
            <a:ext cx="5111496" cy="704088"/>
          </a:xfrm>
        </p:spPr>
        <p:txBody>
          <a:bodyPr>
            <a:noAutofit/>
          </a:bodyPr>
          <a:lstStyle/>
          <a:p>
            <a:r>
              <a:rPr lang="en-US" dirty="0"/>
              <a:t>Ben Holt &amp;</a:t>
            </a:r>
            <a:r>
              <a:rPr lang="en-US" dirty="0" smtClean="0"/>
              <a:t> </a:t>
            </a:r>
            <a:r>
              <a:rPr lang="en-US" dirty="0"/>
              <a:t>Michelle </a:t>
            </a:r>
            <a:r>
              <a:rPr lang="en-US" dirty="0" err="1"/>
              <a:t>Gierach</a:t>
            </a:r>
            <a:r>
              <a:rPr lang="en-US" dirty="0"/>
              <a:t> (NASA </a:t>
            </a:r>
            <a:r>
              <a:rPr lang="en-US" dirty="0" smtClean="0"/>
              <a:t>JPL)</a:t>
            </a:r>
            <a:endParaRPr lang="en-US" dirty="0"/>
          </a:p>
        </p:txBody>
      </p:sp>
      <p:sp>
        <p:nvSpPr>
          <p:cNvPr id="3" name="Text Placeholder 2"/>
          <p:cNvSpPr>
            <a:spLocks noGrp="1"/>
          </p:cNvSpPr>
          <p:nvPr>
            <p:ph type="body" sz="quarter" idx="11"/>
          </p:nvPr>
        </p:nvSpPr>
        <p:spPr>
          <a:xfrm>
            <a:off x="380719" y="3458409"/>
            <a:ext cx="4978400" cy="919356"/>
          </a:xfrm>
        </p:spPr>
        <p:txBody>
          <a:bodyPr>
            <a:normAutofit/>
          </a:bodyPr>
          <a:lstStyle/>
          <a:p>
            <a:r>
              <a:rPr lang="en-US" dirty="0" smtClean="0"/>
              <a:t>Curtis </a:t>
            </a:r>
            <a:r>
              <a:rPr lang="en-US" dirty="0"/>
              <a:t>Cash, Ashley Booth</a:t>
            </a:r>
            <a:r>
              <a:rPr lang="en-US" dirty="0" smtClean="0"/>
              <a:t>, &amp; Mas </a:t>
            </a:r>
            <a:r>
              <a:rPr lang="en-US" dirty="0" err="1"/>
              <a:t>Dojiri</a:t>
            </a:r>
            <a:r>
              <a:rPr lang="en-US" dirty="0"/>
              <a:t> </a:t>
            </a:r>
            <a:r>
              <a:rPr lang="en-US" dirty="0" smtClean="0"/>
              <a:t>of Los Angeles City Hyperion </a:t>
            </a:r>
            <a:r>
              <a:rPr lang="en-US" dirty="0"/>
              <a:t>Treatment </a:t>
            </a:r>
            <a:r>
              <a:rPr lang="en-US" dirty="0" smtClean="0"/>
              <a:t>Plant</a:t>
            </a:r>
            <a:endParaRPr lang="en-US" dirty="0"/>
          </a:p>
        </p:txBody>
      </p:sp>
      <p:sp>
        <p:nvSpPr>
          <p:cNvPr id="4" name="Text Placeholder 3"/>
          <p:cNvSpPr>
            <a:spLocks noGrp="1"/>
          </p:cNvSpPr>
          <p:nvPr>
            <p:ph type="body" sz="quarter" idx="12"/>
          </p:nvPr>
        </p:nvSpPr>
        <p:spPr>
          <a:xfrm>
            <a:off x="380719" y="5156813"/>
            <a:ext cx="4242081" cy="575063"/>
          </a:xfrm>
        </p:spPr>
        <p:txBody>
          <a:bodyPr>
            <a:normAutofit/>
          </a:bodyPr>
          <a:lstStyle/>
          <a:p>
            <a:r>
              <a:rPr lang="en-US" dirty="0" smtClean="0"/>
              <a:t>Christine </a:t>
            </a:r>
            <a:r>
              <a:rPr lang="en-US" dirty="0"/>
              <a:t>Rains &amp;</a:t>
            </a:r>
            <a:r>
              <a:rPr lang="en-US" dirty="0" smtClean="0"/>
              <a:t> </a:t>
            </a:r>
            <a:r>
              <a:rPr lang="en-US" dirty="0"/>
              <a:t>Jack </a:t>
            </a:r>
            <a:r>
              <a:rPr lang="en-US" dirty="0" smtClean="0"/>
              <a:t>Pan</a:t>
            </a:r>
            <a:endParaRPr lang="en-US" dirty="0"/>
          </a:p>
        </p:txBody>
      </p:sp>
      <p:sp>
        <p:nvSpPr>
          <p:cNvPr id="5" name="TextBox 4"/>
          <p:cNvSpPr txBox="1"/>
          <p:nvPr/>
        </p:nvSpPr>
        <p:spPr>
          <a:xfrm>
            <a:off x="335280" y="1410318"/>
            <a:ext cx="2448220"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335280" y="2684901"/>
            <a:ext cx="257781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335280" y="4387373"/>
            <a:ext cx="483362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Past </a:t>
            </a:r>
            <a:r>
              <a:rPr lang="en-US" sz="4400" b="1" dirty="0" err="1" smtClean="0">
                <a:solidFill>
                  <a:schemeClr val="accent1"/>
                </a:solidFill>
                <a:latin typeface="Century Gothic" panose="020B0502020202020204" pitchFamily="34" charset="0"/>
              </a:rPr>
              <a:t>Contributers</a:t>
            </a:r>
            <a:endParaRPr lang="en-US" sz="4400" dirty="0" smtClean="0">
              <a:solidFill>
                <a:schemeClr val="accent1"/>
              </a:solidFill>
              <a:latin typeface="Century Gothic" panose="020B0502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2896" y="1462886"/>
            <a:ext cx="1902607" cy="142695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137" y="1447635"/>
            <a:ext cx="1081655" cy="14422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4215" y="4537450"/>
            <a:ext cx="1276577" cy="1238727"/>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3269" r="8946"/>
          <a:stretch/>
        </p:blipFill>
        <p:spPr>
          <a:xfrm>
            <a:off x="5683067" y="4537450"/>
            <a:ext cx="1282263" cy="123872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8878" y="3155935"/>
            <a:ext cx="1071914" cy="107191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5870" y="3154303"/>
            <a:ext cx="1163008" cy="1073546"/>
          </a:xfrm>
          <a:prstGeom prst="rect">
            <a:avLst/>
          </a:prstGeom>
        </p:spPr>
      </p:pic>
    </p:spTree>
    <p:extLst>
      <p:ext uri="{BB962C8B-B14F-4D97-AF65-F5344CB8AC3E}">
        <p14:creationId xmlns:p14="http://schemas.microsoft.com/office/powerpoint/2010/main" val="3617911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The slides provided in the template are just a starting point for teams.  Feel free to expand upon these topics, alter the headings, and change the order of the slides to fit your needs.</a:t>
            </a:r>
          </a:p>
        </p:txBody>
      </p:sp>
      <p:sp>
        <p:nvSpPr>
          <p:cNvPr id="3" name="Text Placeholder 2"/>
          <p:cNvSpPr>
            <a:spLocks noGrp="1"/>
          </p:cNvSpPr>
          <p:nvPr>
            <p:ph type="body" sz="quarter" idx="10"/>
          </p:nvPr>
        </p:nvSpPr>
        <p:spPr/>
        <p:txBody>
          <a:bodyPr/>
          <a:lstStyle/>
          <a:p>
            <a:r>
              <a:rPr lang="en-US" dirty="0" smtClean="0"/>
              <a:t>General Guidelines I</a:t>
            </a:r>
            <a:endParaRPr lang="en-US" dirty="0"/>
          </a:p>
        </p:txBody>
      </p:sp>
      <p:sp>
        <p:nvSpPr>
          <p:cNvPr id="18" name="Text Placeholder 1"/>
          <p:cNvSpPr>
            <a:spLocks noGrp="1"/>
          </p:cNvSpPr>
          <p:nvPr>
            <p:ph type="body" sz="quarter" idx="11"/>
          </p:nvPr>
        </p:nvSpPr>
        <p:spPr>
          <a:xfrm>
            <a:off x="4693920" y="2130552"/>
            <a:ext cx="3974592" cy="4270248"/>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Study area</a:t>
            </a:r>
          </a:p>
          <a:p>
            <a:pPr marL="342900" indent="-342900">
              <a:spcBef>
                <a:spcPts val="200"/>
              </a:spcBef>
              <a:buClr>
                <a:schemeClr val="accent1"/>
              </a:buClr>
              <a:buFont typeface="Webdings" panose="05030102010509060703" pitchFamily="18" charset="2"/>
              <a:buChar char="4"/>
            </a:pPr>
            <a:r>
              <a:rPr lang="en-US" dirty="0" smtClean="0"/>
              <a:t>Study period</a:t>
            </a:r>
          </a:p>
          <a:p>
            <a:pPr marL="342900" indent="-342900">
              <a:spcBef>
                <a:spcPts val="200"/>
              </a:spcBef>
              <a:buClr>
                <a:schemeClr val="accent1"/>
              </a:buClr>
              <a:buFont typeface="Webdings" panose="05030102010509060703" pitchFamily="18" charset="2"/>
              <a:buChar char="4"/>
            </a:pPr>
            <a:r>
              <a:rPr lang="en-US" dirty="0" smtClean="0"/>
              <a:t>Objectives</a:t>
            </a:r>
          </a:p>
          <a:p>
            <a:pPr marL="342900" indent="-342900">
              <a:spcBef>
                <a:spcPts val="200"/>
              </a:spcBef>
              <a:buClr>
                <a:schemeClr val="accent1"/>
              </a:buClr>
              <a:buFont typeface="Webdings" panose="05030102010509060703" pitchFamily="18" charset="2"/>
              <a:buChar char="4"/>
            </a:pPr>
            <a:r>
              <a:rPr lang="en-US" dirty="0" smtClean="0"/>
              <a:t>Community concerns</a:t>
            </a:r>
          </a:p>
          <a:p>
            <a:pPr marL="342900" indent="-342900">
              <a:spcBef>
                <a:spcPts val="200"/>
              </a:spcBef>
              <a:buClr>
                <a:schemeClr val="accent1"/>
              </a:buClr>
              <a:buFont typeface="Webdings" panose="05030102010509060703" pitchFamily="18" charset="2"/>
              <a:buChar char="4"/>
            </a:pPr>
            <a:r>
              <a:rPr lang="en-US" dirty="0" smtClean="0"/>
              <a:t>NASA satellites/sensors used</a:t>
            </a:r>
          </a:p>
          <a:p>
            <a:pPr marL="342900" indent="-342900">
              <a:spcBef>
                <a:spcPts val="200"/>
              </a:spcBef>
              <a:buClr>
                <a:schemeClr val="accent1"/>
              </a:buClr>
              <a:buFont typeface="Webdings" panose="05030102010509060703" pitchFamily="18" charset="2"/>
              <a:buChar char="4"/>
            </a:pPr>
            <a:r>
              <a:rPr lang="en-US" dirty="0" smtClean="0"/>
              <a:t>Methodology</a:t>
            </a:r>
          </a:p>
          <a:p>
            <a:pPr marL="342900" indent="-342900">
              <a:spcBef>
                <a:spcPts val="200"/>
              </a:spcBef>
              <a:buClr>
                <a:schemeClr val="accent1"/>
              </a:buClr>
              <a:buFont typeface="Webdings" panose="05030102010509060703" pitchFamily="18" charset="2"/>
              <a:buChar char="4"/>
            </a:pPr>
            <a:r>
              <a:rPr lang="en-US" dirty="0" smtClean="0"/>
              <a:t>Results</a:t>
            </a:r>
          </a:p>
          <a:p>
            <a:pPr marL="342900" indent="-342900">
              <a:spcBef>
                <a:spcPts val="200"/>
              </a:spcBef>
              <a:buClr>
                <a:schemeClr val="accent1"/>
              </a:buClr>
              <a:buFont typeface="Webdings" panose="05030102010509060703" pitchFamily="18" charset="2"/>
              <a:buChar char="4"/>
            </a:pPr>
            <a:r>
              <a:rPr lang="en-US" dirty="0" smtClean="0"/>
              <a:t>Conclusions</a:t>
            </a:r>
          </a:p>
          <a:p>
            <a:pPr marL="342900" indent="-342900">
              <a:spcBef>
                <a:spcPts val="200"/>
              </a:spcBef>
              <a:buClr>
                <a:schemeClr val="accent1"/>
              </a:buClr>
              <a:buFont typeface="Webdings" panose="05030102010509060703" pitchFamily="18" charset="2"/>
              <a:buChar char="4"/>
            </a:pPr>
            <a:r>
              <a:rPr lang="en-US" dirty="0" smtClean="0"/>
              <a:t>Errors &amp; uncertainties</a:t>
            </a:r>
          </a:p>
          <a:p>
            <a:pPr marL="342900" indent="-342900">
              <a:spcBef>
                <a:spcPts val="200"/>
              </a:spcBef>
              <a:buClr>
                <a:schemeClr val="accent1"/>
              </a:buClr>
              <a:buFont typeface="Webdings" panose="05030102010509060703" pitchFamily="18" charset="2"/>
              <a:buChar char="4"/>
            </a:pPr>
            <a:r>
              <a:rPr lang="en-US" dirty="0" smtClean="0"/>
              <a:t>Future work</a:t>
            </a:r>
          </a:p>
          <a:p>
            <a:pPr marL="342900" indent="-342900">
              <a:spcBef>
                <a:spcPts val="200"/>
              </a:spcBef>
              <a:buClr>
                <a:schemeClr val="accent1"/>
              </a:buClr>
              <a:buFont typeface="Webdings" panose="05030102010509060703" pitchFamily="18" charset="2"/>
              <a:buChar char="4"/>
            </a:pPr>
            <a:r>
              <a:rPr lang="en-US" dirty="0" smtClean="0"/>
              <a:t>Acknowledgements</a:t>
            </a:r>
          </a:p>
          <a:p>
            <a:pPr marL="342900" indent="-342900">
              <a:spcBef>
                <a:spcPts val="200"/>
              </a:spcBef>
              <a:buClr>
                <a:schemeClr val="accent1"/>
              </a:buClr>
              <a:buFont typeface="Webdings" panose="05030102010509060703" pitchFamily="18" charset="2"/>
              <a:buChar char="4"/>
            </a:pPr>
            <a:r>
              <a:rPr lang="en-US" dirty="0" smtClean="0"/>
              <a:t>Backup slides</a:t>
            </a:r>
          </a:p>
          <a:p>
            <a:pPr marL="342900" indent="-342900">
              <a:spcBef>
                <a:spcPts val="200"/>
              </a:spcBef>
              <a:buClr>
                <a:schemeClr val="accent1"/>
              </a:buClr>
              <a:buFont typeface="Webdings" panose="05030102010509060703" pitchFamily="18" charset="2"/>
              <a:buChar char="4"/>
            </a:pPr>
            <a:r>
              <a:rPr lang="en-US" dirty="0" smtClean="0"/>
              <a:t>Required Statement</a:t>
            </a:r>
          </a:p>
        </p:txBody>
      </p:sp>
      <p:sp>
        <p:nvSpPr>
          <p:cNvPr id="19" name="Text Placeholder 2"/>
          <p:cNvSpPr>
            <a:spLocks noGrp="1"/>
          </p:cNvSpPr>
          <p:nvPr>
            <p:ph type="body" sz="quarter" idx="10"/>
          </p:nvPr>
        </p:nvSpPr>
        <p:spPr>
          <a:xfrm>
            <a:off x="4694695" y="599440"/>
            <a:ext cx="3636505" cy="1325880"/>
          </a:xfrm>
        </p:spPr>
        <p:txBody>
          <a:bodyPr>
            <a:normAutofit/>
          </a:bodyPr>
          <a:lstStyle/>
          <a:p>
            <a:r>
              <a:rPr lang="en-US" sz="2800" dirty="0" smtClean="0">
                <a:solidFill>
                  <a:schemeClr val="tx2">
                    <a:lumMod val="60000"/>
                    <a:lumOff val="40000"/>
                  </a:schemeClr>
                </a:solidFill>
              </a:rPr>
              <a:t>Things that are typically included in a presentation:</a:t>
            </a:r>
            <a:endParaRPr lang="en-US" sz="2800" dirty="0">
              <a:solidFill>
                <a:schemeClr val="tx2">
                  <a:lumMod val="60000"/>
                  <a:lumOff val="40000"/>
                </a:schemeClr>
              </a:solidFill>
            </a:endParaRPr>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75027" y="2130552"/>
            <a:ext cx="3593592" cy="3374136"/>
          </a:xfrm>
        </p:spPr>
        <p:txBody>
          <a:bodyPr/>
          <a:lstStyle/>
          <a:p>
            <a:r>
              <a:rPr lang="en-US" b="1" dirty="0" smtClean="0"/>
              <a:t>Header text </a:t>
            </a:r>
            <a:r>
              <a:rPr lang="en-US" dirty="0" smtClean="0"/>
              <a:t>point size should be between </a:t>
            </a:r>
            <a:r>
              <a:rPr lang="en-US" b="1" dirty="0" smtClean="0"/>
              <a:t>40</a:t>
            </a:r>
            <a:r>
              <a:rPr lang="en-US" dirty="0" smtClean="0"/>
              <a:t> and </a:t>
            </a:r>
            <a:r>
              <a:rPr lang="en-US" b="1" dirty="0" smtClean="0"/>
              <a:t>60</a:t>
            </a:r>
            <a:r>
              <a:rPr lang="en-US" dirty="0" smtClean="0"/>
              <a:t> on most slides.</a:t>
            </a:r>
          </a:p>
          <a:p>
            <a:r>
              <a:rPr lang="en-US" b="1" dirty="0" smtClean="0"/>
              <a:t>Body text </a:t>
            </a:r>
            <a:r>
              <a:rPr lang="en-US" dirty="0" smtClean="0"/>
              <a:t>point size should be at least </a:t>
            </a:r>
            <a:r>
              <a:rPr lang="en-US" b="1" dirty="0" smtClean="0"/>
              <a:t>20</a:t>
            </a:r>
            <a:r>
              <a:rPr lang="en-US" dirty="0" smtClean="0"/>
              <a:t>.</a:t>
            </a:r>
          </a:p>
          <a:p>
            <a:r>
              <a:rPr lang="en-US" b="1" dirty="0" smtClean="0"/>
              <a:t>Use Century Gothic</a:t>
            </a:r>
            <a:r>
              <a:rPr lang="en-US" dirty="0" smtClean="0"/>
              <a:t>.</a:t>
            </a:r>
          </a:p>
          <a:p>
            <a:r>
              <a:rPr lang="en-US" dirty="0" smtClean="0"/>
              <a:t>Keep text to a </a:t>
            </a:r>
            <a:r>
              <a:rPr lang="en-US" b="1" dirty="0" smtClean="0"/>
              <a:t>minimum</a:t>
            </a:r>
            <a:r>
              <a:rPr lang="en-US" dirty="0" smtClean="0"/>
              <a:t>.</a:t>
            </a:r>
          </a:p>
          <a:p>
            <a:r>
              <a:rPr lang="en-US" dirty="0" smtClean="0"/>
              <a:t>Try to use a </a:t>
            </a:r>
            <a:r>
              <a:rPr lang="en-US" b="1" dirty="0" smtClean="0"/>
              <a:t>consistent font size</a:t>
            </a:r>
            <a:r>
              <a:rPr lang="en-US" dirty="0" smtClean="0"/>
              <a:t> between slides.</a:t>
            </a:r>
            <a:endParaRPr lang="en-US" dirty="0"/>
          </a:p>
        </p:txBody>
      </p:sp>
      <p:sp>
        <p:nvSpPr>
          <p:cNvPr id="3" name="Text Placeholder 2"/>
          <p:cNvSpPr>
            <a:spLocks noGrp="1"/>
          </p:cNvSpPr>
          <p:nvPr>
            <p:ph type="body" sz="quarter" idx="10"/>
          </p:nvPr>
        </p:nvSpPr>
        <p:spPr>
          <a:xfrm>
            <a:off x="4975027" y="640080"/>
            <a:ext cx="3566160" cy="1325880"/>
          </a:xfrm>
        </p:spPr>
        <p:txBody>
          <a:bodyPr/>
          <a:lstStyle/>
          <a:p>
            <a:r>
              <a:rPr lang="en-US" dirty="0" smtClean="0"/>
              <a:t>General Guidelines II</a:t>
            </a:r>
            <a:endParaRPr lang="en-US" dirty="0"/>
          </a:p>
        </p:txBody>
      </p:sp>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94" r="54519"/>
          <a:stretch/>
        </p:blipFill>
        <p:spPr/>
      </p:pic>
      <p:sp>
        <p:nvSpPr>
          <p:cNvPr id="5" name="Text Placeholder 4"/>
          <p:cNvSpPr>
            <a:spLocks noGrp="1"/>
          </p:cNvSpPr>
          <p:nvPr>
            <p:ph type="body" sz="quarter" idx="13"/>
          </p:nvPr>
        </p:nvSpPr>
        <p:spPr>
          <a:xfrm>
            <a:off x="408432" y="6583680"/>
            <a:ext cx="4163568" cy="274320"/>
          </a:xfrm>
          <a:noFill/>
        </p:spPr>
        <p:txBody>
          <a:bodyPr>
            <a:normAutofit/>
          </a:bodyPr>
          <a:lstStyle/>
          <a:p>
            <a:pPr algn="l"/>
            <a:r>
              <a:rPr lang="en-US" dirty="0" smtClean="0">
                <a:solidFill>
                  <a:schemeClr val="tx1">
                    <a:lumMod val="75000"/>
                  </a:schemeClr>
                </a:solidFill>
              </a:rPr>
              <a:t>Image Credit: Monet</a:t>
            </a:r>
            <a:endParaRPr lang="en-US" dirty="0">
              <a:solidFill>
                <a:schemeClr val="tx1">
                  <a:lumMod val="75000"/>
                </a:schemeClr>
              </a:solidFill>
            </a:endParaRPr>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Include </a:t>
            </a:r>
            <a:r>
              <a:rPr lang="en-US" b="1" dirty="0" smtClean="0"/>
              <a:t>speaker notes </a:t>
            </a:r>
            <a:r>
              <a:rPr lang="en-US" dirty="0" smtClean="0"/>
              <a:t>for each slide (see below).</a:t>
            </a:r>
          </a:p>
          <a:p>
            <a:r>
              <a:rPr lang="en-US" dirty="0" smtClean="0"/>
              <a:t>Include a </a:t>
            </a:r>
            <a:r>
              <a:rPr lang="en-US" b="1" dirty="0" smtClean="0"/>
              <a:t>visual</a:t>
            </a:r>
            <a:r>
              <a:rPr lang="en-US" dirty="0" smtClean="0"/>
              <a:t> on each slide, if possible.</a:t>
            </a:r>
          </a:p>
          <a:p>
            <a:r>
              <a:rPr lang="en-US" dirty="0" smtClean="0"/>
              <a:t>Arrange content to </a:t>
            </a:r>
            <a:r>
              <a:rPr lang="en-US" b="1" dirty="0" smtClean="0"/>
              <a:t>minimize</a:t>
            </a:r>
            <a:r>
              <a:rPr lang="en-US" dirty="0" smtClean="0"/>
              <a:t> white space.</a:t>
            </a:r>
            <a:endParaRPr lang="en-US" dirty="0"/>
          </a:p>
        </p:txBody>
      </p:sp>
      <p:sp>
        <p:nvSpPr>
          <p:cNvPr id="3" name="Text Placeholder 2"/>
          <p:cNvSpPr>
            <a:spLocks noGrp="1"/>
          </p:cNvSpPr>
          <p:nvPr>
            <p:ph type="body" sz="quarter" idx="14"/>
          </p:nvPr>
        </p:nvSpPr>
        <p:spPr/>
        <p:txBody>
          <a:bodyPr/>
          <a:lstStyle/>
          <a:p>
            <a:r>
              <a:rPr lang="en-US" dirty="0" smtClean="0"/>
              <a:t>General Guidelines III</a:t>
            </a:r>
            <a:endParaRPr lang="en-US" dirty="0"/>
          </a:p>
        </p:txBody>
      </p:sp>
      <p:sp>
        <p:nvSpPr>
          <p:cNvPr id="5" name="Text Placeholder 4"/>
          <p:cNvSpPr>
            <a:spLocks noGrp="1"/>
          </p:cNvSpPr>
          <p:nvPr>
            <p:ph type="body" sz="quarter" idx="13"/>
          </p:nvPr>
        </p:nvSpPr>
        <p:spPr>
          <a:xfrm>
            <a:off x="5040630" y="3429000"/>
            <a:ext cx="3445002" cy="274320"/>
          </a:xfrm>
        </p:spPr>
        <p:txBody>
          <a:bodyPr>
            <a:normAutofit/>
          </a:bodyPr>
          <a:lstStyle/>
          <a:p>
            <a:r>
              <a:rPr lang="en-US" dirty="0" smtClean="0"/>
              <a:t>Image Credit: Monet</a:t>
            </a:r>
            <a:endParaRPr lang="en-US" dirty="0"/>
          </a:p>
        </p:txBody>
      </p:sp>
      <p:pic>
        <p:nvPicPr>
          <p:cNvPr id="6" name="Picture Placeholder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204" b="44467"/>
          <a:stretch/>
        </p:blipFill>
        <p:spPr/>
      </p:pic>
    </p:spTree>
    <p:extLst>
      <p:ext uri="{BB962C8B-B14F-4D97-AF65-F5344CB8AC3E}">
        <p14:creationId xmlns:p14="http://schemas.microsoft.com/office/powerpoint/2010/main" val="1831136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962400" y="4465320"/>
            <a:ext cx="3950208" cy="1397000"/>
          </a:xfrm>
        </p:spPr>
        <p:txBody>
          <a:bodyPr>
            <a:noAutofit/>
          </a:bodyPr>
          <a:lstStyle/>
          <a:p>
            <a:r>
              <a:rPr lang="en-US" b="1" dirty="0" smtClean="0"/>
              <a:t>US Federal logos only</a:t>
            </a:r>
            <a:r>
              <a:rPr lang="en-US" dirty="0" smtClean="0"/>
              <a:t>.</a:t>
            </a:r>
          </a:p>
          <a:p>
            <a:r>
              <a:rPr lang="en-US" b="1" dirty="0" smtClean="0"/>
              <a:t>No</a:t>
            </a:r>
            <a:r>
              <a:rPr lang="en-US" dirty="0" smtClean="0"/>
              <a:t> state, NGO, local and or international government logos, or software logos. </a:t>
            </a:r>
            <a:endParaRPr lang="en-US" dirty="0"/>
          </a:p>
        </p:txBody>
      </p:sp>
      <p:sp>
        <p:nvSpPr>
          <p:cNvPr id="3" name="Text Placeholder 2"/>
          <p:cNvSpPr>
            <a:spLocks noGrp="1"/>
          </p:cNvSpPr>
          <p:nvPr>
            <p:ph type="body" sz="quarter" idx="14"/>
          </p:nvPr>
        </p:nvSpPr>
        <p:spPr/>
        <p:txBody>
          <a:bodyPr/>
          <a:lstStyle/>
          <a:p>
            <a:r>
              <a:rPr lang="en-US" dirty="0" smtClean="0"/>
              <a:t>Maps &amp; Logos</a:t>
            </a:r>
            <a:endParaRPr lang="en-US" dirty="0"/>
          </a:p>
        </p:txBody>
      </p:sp>
      <p:sp>
        <p:nvSpPr>
          <p:cNvPr id="4" name="Text Placeholder 3"/>
          <p:cNvSpPr>
            <a:spLocks noGrp="1"/>
          </p:cNvSpPr>
          <p:nvPr>
            <p:ph type="body" sz="quarter" idx="15"/>
          </p:nvPr>
        </p:nvSpPr>
        <p:spPr>
          <a:xfrm>
            <a:off x="1310640" y="2003552"/>
            <a:ext cx="2240280" cy="768096"/>
          </a:xfrm>
        </p:spPr>
        <p:txBody>
          <a:bodyPr/>
          <a:lstStyle/>
          <a:p>
            <a:r>
              <a:rPr lang="en-US" dirty="0" smtClean="0"/>
              <a:t>Maps</a:t>
            </a:r>
            <a:endParaRPr lang="en-US" dirty="0"/>
          </a:p>
        </p:txBody>
      </p:sp>
      <p:sp>
        <p:nvSpPr>
          <p:cNvPr id="5" name="Text Placeholder 4"/>
          <p:cNvSpPr>
            <a:spLocks noGrp="1"/>
          </p:cNvSpPr>
          <p:nvPr>
            <p:ph type="body" sz="quarter" idx="16"/>
          </p:nvPr>
        </p:nvSpPr>
        <p:spPr>
          <a:xfrm>
            <a:off x="3962400" y="2265680"/>
            <a:ext cx="3950208" cy="1838960"/>
          </a:xfrm>
        </p:spPr>
        <p:txBody>
          <a:bodyPr>
            <a:noAutofit/>
          </a:bodyPr>
          <a:lstStyle/>
          <a:p>
            <a:r>
              <a:rPr lang="en-US" dirty="0" smtClean="0"/>
              <a:t>Import the legend </a:t>
            </a:r>
            <a:r>
              <a:rPr lang="en-US" b="1" dirty="0" smtClean="0"/>
              <a:t>separately</a:t>
            </a:r>
            <a:r>
              <a:rPr lang="en-US" dirty="0" smtClean="0"/>
              <a:t>.</a:t>
            </a:r>
          </a:p>
          <a:p>
            <a:r>
              <a:rPr lang="en-US" dirty="0" smtClean="0"/>
              <a:t>Make sure all text is </a:t>
            </a:r>
            <a:r>
              <a:rPr lang="en-US" b="1" dirty="0" smtClean="0"/>
              <a:t>legible</a:t>
            </a:r>
            <a:r>
              <a:rPr lang="en-US" dirty="0" smtClean="0"/>
              <a:t> and </a:t>
            </a:r>
            <a:r>
              <a:rPr lang="en-US" b="1" dirty="0" smtClean="0"/>
              <a:t>editable</a:t>
            </a:r>
            <a:r>
              <a:rPr lang="en-US" dirty="0" smtClean="0"/>
              <a:t>.</a:t>
            </a:r>
          </a:p>
          <a:p>
            <a:r>
              <a:rPr lang="en-US" b="1" dirty="0" smtClean="0"/>
              <a:t>Cite</a:t>
            </a:r>
            <a:r>
              <a:rPr lang="en-US" dirty="0" smtClean="0"/>
              <a:t> base layer source in speaker notes.</a:t>
            </a:r>
            <a:endParaRPr lang="en-US" dirty="0"/>
          </a:p>
        </p:txBody>
      </p:sp>
      <p:sp>
        <p:nvSpPr>
          <p:cNvPr id="6" name="Text Placeholder 5"/>
          <p:cNvSpPr>
            <a:spLocks noGrp="1"/>
          </p:cNvSpPr>
          <p:nvPr>
            <p:ph type="body" sz="quarter" idx="17"/>
          </p:nvPr>
        </p:nvSpPr>
        <p:spPr>
          <a:xfrm>
            <a:off x="1310640" y="4193032"/>
            <a:ext cx="2240280" cy="768096"/>
          </a:xfrm>
        </p:spPr>
        <p:txBody>
          <a:bodyPr/>
          <a:lstStyle/>
          <a:p>
            <a:r>
              <a:rPr lang="en-US" dirty="0" smtClean="0"/>
              <a:t>Logos</a:t>
            </a:r>
            <a:endParaRPr lang="en-US" dirty="0"/>
          </a:p>
        </p:txBody>
      </p:sp>
    </p:spTree>
    <p:extLst>
      <p:ext uri="{BB962C8B-B14F-4D97-AF65-F5344CB8AC3E}">
        <p14:creationId xmlns:p14="http://schemas.microsoft.com/office/powerpoint/2010/main" val="30211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3664712" cy="3374136"/>
          </a:xfrm>
        </p:spPr>
        <p:txBody>
          <a:bodyPr/>
          <a:lstStyle/>
          <a:p>
            <a:r>
              <a:rPr lang="en-US" dirty="0" smtClean="0"/>
              <a:t>You may </a:t>
            </a:r>
            <a:r>
              <a:rPr lang="en-US" b="1" dirty="0" smtClean="0"/>
              <a:t>only</a:t>
            </a:r>
            <a:r>
              <a:rPr lang="en-US" dirty="0" smtClean="0"/>
              <a:t> use images taken by your team, provided by your partners (as long as you have permission from them), from a Federal Agency, from the new DEVELOP stock imagery collection on DEVELOP’s Flickr page, or Creative Commons images.</a:t>
            </a:r>
            <a:endParaRPr lang="en-US" dirty="0"/>
          </a:p>
        </p:txBody>
      </p:sp>
      <p:sp>
        <p:nvSpPr>
          <p:cNvPr id="3" name="Text Placeholder 2"/>
          <p:cNvSpPr>
            <a:spLocks noGrp="1"/>
          </p:cNvSpPr>
          <p:nvPr>
            <p:ph type="body" sz="quarter" idx="10"/>
          </p:nvPr>
        </p:nvSpPr>
        <p:spPr/>
        <p:txBody>
          <a:bodyPr/>
          <a:lstStyle/>
          <a:p>
            <a:r>
              <a:rPr lang="en-US" dirty="0" smtClean="0"/>
              <a:t>Photos &amp; Figures I</a:t>
            </a:r>
            <a:endParaRPr lang="en-US" dirty="0"/>
          </a:p>
        </p:txBody>
      </p:sp>
      <p:sp>
        <p:nvSpPr>
          <p:cNvPr id="6" name="Text Placeholder 1"/>
          <p:cNvSpPr>
            <a:spLocks noGrp="1"/>
          </p:cNvSpPr>
          <p:nvPr>
            <p:ph type="body" sz="quarter" idx="11"/>
          </p:nvPr>
        </p:nvSpPr>
        <p:spPr>
          <a:xfrm>
            <a:off x="4795520" y="2130552"/>
            <a:ext cx="3688079" cy="3374136"/>
          </a:xfrm>
        </p:spPr>
        <p:txBody>
          <a:bodyPr>
            <a:normAutofit/>
          </a:bodyPr>
          <a:lstStyle/>
          <a:p>
            <a:r>
              <a:rPr lang="en-US" dirty="0" smtClean="0"/>
              <a:t>Obtain a </a:t>
            </a:r>
            <a:r>
              <a:rPr lang="en-US" b="1" dirty="0" smtClean="0"/>
              <a:t>media release form</a:t>
            </a:r>
            <a:r>
              <a:rPr lang="en-US" dirty="0" smtClean="0"/>
              <a:t> from all people in photos that your team has taken — </a:t>
            </a:r>
            <a:r>
              <a:rPr lang="en-US" b="1" dirty="0" smtClean="0"/>
              <a:t>no children</a:t>
            </a:r>
            <a:r>
              <a:rPr lang="en-US" dirty="0" smtClean="0"/>
              <a:t>!</a:t>
            </a:r>
          </a:p>
          <a:p>
            <a:r>
              <a:rPr lang="en-US" dirty="0" smtClean="0"/>
              <a:t>All image sources should be </a:t>
            </a:r>
            <a:r>
              <a:rPr lang="en-US" b="1" dirty="0" smtClean="0"/>
              <a:t>cited using a consistent format </a:t>
            </a:r>
            <a:r>
              <a:rPr lang="en-US" dirty="0" smtClean="0"/>
              <a:t>and should be </a:t>
            </a:r>
            <a:r>
              <a:rPr lang="en-US" b="1" dirty="0" smtClean="0"/>
              <a:t>visible</a:t>
            </a:r>
            <a:r>
              <a:rPr lang="en-US" dirty="0" smtClean="0"/>
              <a:t> on the slide.</a:t>
            </a:r>
          </a:p>
        </p:txBody>
      </p:sp>
    </p:spTree>
    <p:extLst>
      <p:ext uri="{BB962C8B-B14F-4D97-AF65-F5344CB8AC3E}">
        <p14:creationId xmlns:p14="http://schemas.microsoft.com/office/powerpoint/2010/main" val="3593827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3664712" cy="3374136"/>
          </a:xfrm>
        </p:spPr>
        <p:txBody>
          <a:bodyPr/>
          <a:lstStyle/>
          <a:p>
            <a:r>
              <a:rPr lang="en-US" dirty="0" smtClean="0"/>
              <a:t>Please </a:t>
            </a:r>
            <a:r>
              <a:rPr lang="en-US" b="1" dirty="0" smtClean="0"/>
              <a:t>do not </a:t>
            </a:r>
            <a:r>
              <a:rPr lang="en-US" dirty="0" smtClean="0"/>
              <a:t>include the image URL in the source text box but rather place it in the </a:t>
            </a:r>
            <a:r>
              <a:rPr lang="en-US" b="1" dirty="0" smtClean="0"/>
              <a:t>notes section</a:t>
            </a:r>
            <a:r>
              <a:rPr lang="en-US" dirty="0" smtClean="0"/>
              <a:t> below.</a:t>
            </a:r>
          </a:p>
          <a:p>
            <a:r>
              <a:rPr lang="en-US" dirty="0" smtClean="0"/>
              <a:t>If you use a border for your images include it on all photographs to keep your presentation </a:t>
            </a:r>
            <a:r>
              <a:rPr lang="en-US" b="1" dirty="0" smtClean="0"/>
              <a:t>consistent</a:t>
            </a:r>
            <a:r>
              <a:rPr lang="en-US" dirty="0" smtClean="0"/>
              <a:t>.</a:t>
            </a:r>
            <a:endParaRPr lang="en-US" dirty="0"/>
          </a:p>
        </p:txBody>
      </p:sp>
      <p:sp>
        <p:nvSpPr>
          <p:cNvPr id="3" name="Text Placeholder 2"/>
          <p:cNvSpPr>
            <a:spLocks noGrp="1"/>
          </p:cNvSpPr>
          <p:nvPr>
            <p:ph type="body" sz="quarter" idx="10"/>
          </p:nvPr>
        </p:nvSpPr>
        <p:spPr/>
        <p:txBody>
          <a:bodyPr/>
          <a:lstStyle/>
          <a:p>
            <a:r>
              <a:rPr lang="en-US" dirty="0" smtClean="0"/>
              <a:t>Photos &amp; Figures II</a:t>
            </a:r>
            <a:endParaRPr lang="en-US" dirty="0"/>
          </a:p>
        </p:txBody>
      </p:sp>
      <p:sp>
        <p:nvSpPr>
          <p:cNvPr id="6" name="Text Placeholder 1"/>
          <p:cNvSpPr>
            <a:spLocks noGrp="1"/>
          </p:cNvSpPr>
          <p:nvPr>
            <p:ph type="body" sz="quarter" idx="11"/>
          </p:nvPr>
        </p:nvSpPr>
        <p:spPr>
          <a:xfrm>
            <a:off x="4795520" y="2130552"/>
            <a:ext cx="3773099" cy="3374136"/>
          </a:xfrm>
        </p:spPr>
        <p:txBody>
          <a:bodyPr>
            <a:normAutofit/>
          </a:bodyPr>
          <a:lstStyle/>
          <a:p>
            <a:r>
              <a:rPr lang="en-US" dirty="0" smtClean="0"/>
              <a:t>Keep all images and text </a:t>
            </a:r>
            <a:r>
              <a:rPr lang="en-US" smtClean="0"/>
              <a:t>boxes </a:t>
            </a:r>
            <a:r>
              <a:rPr lang="en-US" b="1" smtClean="0"/>
              <a:t>editable</a:t>
            </a:r>
            <a:r>
              <a:rPr lang="en-US" smtClean="0"/>
              <a:t>, </a:t>
            </a:r>
            <a:r>
              <a:rPr lang="en-US" dirty="0" smtClean="0"/>
              <a:t>including individual elements of flowcharts.</a:t>
            </a:r>
          </a:p>
          <a:p>
            <a:r>
              <a:rPr lang="en-US" dirty="0" smtClean="0"/>
              <a:t>Background images are </a:t>
            </a:r>
            <a:r>
              <a:rPr lang="en-US" b="1" dirty="0" smtClean="0"/>
              <a:t>discouraged</a:t>
            </a:r>
            <a:r>
              <a:rPr lang="en-US" dirty="0" smtClean="0"/>
              <a:t>.  If you use one, make sure that your text remains </a:t>
            </a:r>
            <a:r>
              <a:rPr lang="en-US" b="1" dirty="0" smtClean="0"/>
              <a:t>clear</a:t>
            </a:r>
            <a:r>
              <a:rPr lang="en-US" dirty="0" smtClean="0"/>
              <a:t> and </a:t>
            </a:r>
            <a:r>
              <a:rPr lang="en-US" b="1" dirty="0" smtClean="0"/>
              <a:t>legible</a:t>
            </a:r>
            <a:r>
              <a:rPr lang="en-US" dirty="0" smtClean="0"/>
              <a:t>.</a:t>
            </a:r>
          </a:p>
        </p:txBody>
      </p:sp>
    </p:spTree>
    <p:extLst>
      <p:ext uri="{BB962C8B-B14F-4D97-AF65-F5344CB8AC3E}">
        <p14:creationId xmlns:p14="http://schemas.microsoft.com/office/powerpoint/2010/main" val="35928418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35"/>
          <p:cNvSpPr>
            <a:spLocks noGrp="1"/>
          </p:cNvSpPr>
          <p:nvPr>
            <p:ph type="body" sz="quarter" idx="11"/>
          </p:nvPr>
        </p:nvSpPr>
        <p:spPr>
          <a:xfrm>
            <a:off x="490244" y="1212662"/>
            <a:ext cx="3793676" cy="1590357"/>
          </a:xfrm>
        </p:spPr>
        <p:txBody>
          <a:bodyPr>
            <a:normAutofit/>
          </a:bodyPr>
          <a:lstStyle/>
          <a:p>
            <a:pPr marL="342900" indent="-342900">
              <a:buFont typeface="Arial" panose="020B0604020202020204" pitchFamily="34" charset="0"/>
              <a:buChar char="•"/>
            </a:pPr>
            <a:r>
              <a:rPr lang="en-US" dirty="0" smtClean="0"/>
              <a:t>362 Million Gallons/Day</a:t>
            </a:r>
          </a:p>
          <a:p>
            <a:pPr marL="342900" indent="-342900">
              <a:buFont typeface="Arial" panose="020B0604020202020204" pitchFamily="34" charset="0"/>
              <a:buChar char="•"/>
            </a:pPr>
            <a:r>
              <a:rPr lang="en-US" dirty="0" smtClean="0"/>
              <a:t>5-mile pipe</a:t>
            </a:r>
          </a:p>
          <a:p>
            <a:pPr marL="1028700" lvl="1" indent="-342900"/>
            <a:r>
              <a:rPr lang="en-US" sz="2000" dirty="0" smtClean="0"/>
              <a:t>57m deep</a:t>
            </a:r>
          </a:p>
          <a:p>
            <a:pPr marL="1028700" lvl="1" indent="-342900"/>
            <a:r>
              <a:rPr lang="en-US" sz="2000" dirty="0" smtClean="0"/>
              <a:t>Wastewater dilutes</a:t>
            </a:r>
          </a:p>
          <a:p>
            <a:pPr marL="342900" indent="-342900"/>
            <a:endParaRPr lang="en-US" sz="16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546" t="809" r="3179" b="1386"/>
          <a:stretch/>
        </p:blipFill>
        <p:spPr>
          <a:xfrm>
            <a:off x="3405036" y="2686051"/>
            <a:ext cx="5002184" cy="4057650"/>
          </a:xfrm>
          <a:prstGeom prst="rect">
            <a:avLst/>
          </a:prstGeom>
          <a:ln>
            <a:solidFill>
              <a:srgbClr val="333333"/>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34" y="4714875"/>
            <a:ext cx="2705102" cy="2028825"/>
          </a:xfrm>
          <a:prstGeom prst="rect">
            <a:avLst/>
          </a:prstGeom>
          <a:ln>
            <a:solidFill>
              <a:srgbClr val="000000"/>
            </a:solidFill>
          </a:ln>
        </p:spPr>
      </p:pic>
      <p:sp>
        <p:nvSpPr>
          <p:cNvPr id="7"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Hyperion Treatment Plant (HTP)</a:t>
            </a:r>
            <a:endParaRPr lang="en-US" sz="4000" b="1" dirty="0">
              <a:solidFill>
                <a:srgbClr val="3289B4"/>
              </a:solidFill>
            </a:endParaRPr>
          </a:p>
        </p:txBody>
      </p:sp>
      <p:sp>
        <p:nvSpPr>
          <p:cNvPr id="4" name="TextBox 3"/>
          <p:cNvSpPr txBox="1"/>
          <p:nvPr/>
        </p:nvSpPr>
        <p:spPr>
          <a:xfrm>
            <a:off x="4059102" y="1212663"/>
            <a:ext cx="4761047"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Repair = </a:t>
            </a:r>
            <a:r>
              <a:rPr lang="en-US" sz="2000" b="1" dirty="0" smtClean="0"/>
              <a:t>DIVERSION </a:t>
            </a:r>
            <a:r>
              <a:rPr lang="en-US" sz="2000" dirty="0" smtClean="0"/>
              <a:t>to </a:t>
            </a:r>
            <a:r>
              <a:rPr lang="en-US" sz="2000" dirty="0"/>
              <a:t>1-mile pipe</a:t>
            </a:r>
          </a:p>
          <a:p>
            <a:pPr marL="1028700" lvl="1" indent="-342900">
              <a:buFont typeface="Arial" panose="020B0604020202020204" pitchFamily="34" charset="0"/>
              <a:buChar char="•"/>
            </a:pPr>
            <a:r>
              <a:rPr lang="en-US" sz="2000" dirty="0"/>
              <a:t>15m deep</a:t>
            </a:r>
          </a:p>
          <a:p>
            <a:pPr marL="1028700" lvl="1" indent="-342900">
              <a:buFont typeface="Arial" panose="020B0604020202020204" pitchFamily="34" charset="0"/>
              <a:buChar char="•"/>
            </a:pPr>
            <a:r>
              <a:rPr lang="en-US" sz="2000" dirty="0"/>
              <a:t>Wastewater </a:t>
            </a:r>
            <a:r>
              <a:rPr lang="en-US" sz="2000" dirty="0" smtClean="0"/>
              <a:t>can reach </a:t>
            </a:r>
            <a:r>
              <a:rPr lang="en-US" sz="2000" dirty="0"/>
              <a:t>surface</a:t>
            </a:r>
          </a:p>
          <a:p>
            <a:pPr marL="342900" indent="-342900">
              <a:buFont typeface="Arial" panose="020B0604020202020204" pitchFamily="34" charset="0"/>
              <a:buChar char="•"/>
            </a:pPr>
            <a:endParaRPr lang="en-US" sz="2000" dirty="0"/>
          </a:p>
          <a:p>
            <a:endParaRPr lang="en-US" sz="2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935" y="2686050"/>
            <a:ext cx="2705102" cy="2028827"/>
          </a:xfrm>
          <a:prstGeom prst="rect">
            <a:avLst/>
          </a:prstGeom>
          <a:ln>
            <a:solidFill>
              <a:srgbClr val="333333"/>
            </a:solidFill>
          </a:ln>
        </p:spPr>
      </p:pic>
    </p:spTree>
    <p:extLst>
      <p:ext uri="{BB962C8B-B14F-4D97-AF65-F5344CB8AC3E}">
        <p14:creationId xmlns:p14="http://schemas.microsoft.com/office/powerpoint/2010/main" val="1385744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maleh\Dropbox\fall 2015\NASA\2015 Fall Los Angeles Oceans\Photos &amp; Videos\IMG_33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6200"/>
            <a:ext cx="9144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3"/>
          </p:nvPr>
        </p:nvSpPr>
        <p:spPr>
          <a:xfrm>
            <a:off x="0" y="6648996"/>
            <a:ext cx="1993392" cy="274320"/>
          </a:xfrm>
        </p:spPr>
        <p:txBody>
          <a:bodyPr>
            <a:normAutofit fontScale="85000" lnSpcReduction="10000"/>
          </a:bodyPr>
          <a:lstStyle/>
          <a:p>
            <a:r>
              <a:rPr lang="en-US" dirty="0" smtClean="0">
                <a:solidFill>
                  <a:schemeClr val="bg1"/>
                </a:solidFill>
              </a:rPr>
              <a:t>Image Credit: Ben </a:t>
            </a:r>
            <a:r>
              <a:rPr lang="en-US" dirty="0" smtClean="0">
                <a:solidFill>
                  <a:schemeClr val="bg1"/>
                </a:solidFill>
              </a:rPr>
              <a:t>Holt, JPL</a:t>
            </a:r>
            <a:endParaRPr lang="en-US" dirty="0">
              <a:solidFill>
                <a:schemeClr val="bg1"/>
              </a:solidFill>
            </a:endParaRPr>
          </a:p>
        </p:txBody>
      </p:sp>
      <p:cxnSp>
        <p:nvCxnSpPr>
          <p:cNvPr id="7" name="Straight Connector 6"/>
          <p:cNvCxnSpPr/>
          <p:nvPr/>
        </p:nvCxnSpPr>
        <p:spPr>
          <a:xfrm>
            <a:off x="457200" y="2636520"/>
            <a:ext cx="813816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57200" y="230124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595360" y="230124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39440" y="2636520"/>
            <a:ext cx="3276600" cy="0"/>
          </a:xfrm>
          <a:prstGeom prst="line">
            <a:avLst/>
          </a:prstGeom>
          <a:ln w="76200">
            <a:solidFill>
              <a:schemeClr val="accent6">
                <a:lumMod val="75000"/>
              </a:schemeClr>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08960" y="231648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46520" y="2324100"/>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66800" y="2051745"/>
            <a:ext cx="2148840" cy="584775"/>
          </a:xfrm>
          <a:prstGeom prst="rect">
            <a:avLst/>
          </a:prstGeom>
          <a:noFill/>
        </p:spPr>
        <p:txBody>
          <a:bodyPr wrap="square" rtlCol="0">
            <a:spAutoFit/>
          </a:bodyPr>
          <a:lstStyle/>
          <a:p>
            <a:r>
              <a:rPr lang="en-US" sz="3200" b="1" dirty="0" smtClean="0">
                <a:solidFill>
                  <a:srgbClr val="333333"/>
                </a:solidFill>
              </a:rPr>
              <a:t>Before</a:t>
            </a:r>
            <a:endParaRPr lang="en-US" sz="3200" b="1" dirty="0">
              <a:solidFill>
                <a:srgbClr val="333333"/>
              </a:solidFill>
            </a:endParaRPr>
          </a:p>
        </p:txBody>
      </p:sp>
      <p:sp>
        <p:nvSpPr>
          <p:cNvPr id="20" name="TextBox 19"/>
          <p:cNvSpPr txBox="1"/>
          <p:nvPr/>
        </p:nvSpPr>
        <p:spPr>
          <a:xfrm>
            <a:off x="6903720" y="2039332"/>
            <a:ext cx="2148840" cy="584775"/>
          </a:xfrm>
          <a:prstGeom prst="rect">
            <a:avLst/>
          </a:prstGeom>
          <a:noFill/>
        </p:spPr>
        <p:txBody>
          <a:bodyPr wrap="square" rtlCol="0">
            <a:spAutoFit/>
          </a:bodyPr>
          <a:lstStyle/>
          <a:p>
            <a:r>
              <a:rPr lang="en-US" sz="3200" b="1" dirty="0" smtClean="0">
                <a:solidFill>
                  <a:srgbClr val="333333"/>
                </a:solidFill>
              </a:rPr>
              <a:t>After</a:t>
            </a:r>
            <a:endParaRPr lang="en-US" sz="3200" b="1" dirty="0">
              <a:solidFill>
                <a:srgbClr val="333333"/>
              </a:solidFill>
            </a:endParaRPr>
          </a:p>
        </p:txBody>
      </p:sp>
      <p:sp>
        <p:nvSpPr>
          <p:cNvPr id="21" name="TextBox 20"/>
          <p:cNvSpPr txBox="1"/>
          <p:nvPr/>
        </p:nvSpPr>
        <p:spPr>
          <a:xfrm>
            <a:off x="3703320" y="2039332"/>
            <a:ext cx="2148840" cy="584775"/>
          </a:xfrm>
          <a:prstGeom prst="rect">
            <a:avLst/>
          </a:prstGeom>
          <a:noFill/>
        </p:spPr>
        <p:txBody>
          <a:bodyPr wrap="square" rtlCol="0">
            <a:spAutoFit/>
          </a:bodyPr>
          <a:lstStyle/>
          <a:p>
            <a:pPr algn="ctr"/>
            <a:r>
              <a:rPr lang="en-US" sz="3200" b="1" dirty="0" smtClean="0">
                <a:solidFill>
                  <a:schemeClr val="accent6">
                    <a:lumMod val="50000"/>
                  </a:schemeClr>
                </a:solidFill>
              </a:rPr>
              <a:t>Diversion</a:t>
            </a:r>
            <a:endParaRPr lang="en-US" sz="3200" b="1" dirty="0">
              <a:solidFill>
                <a:schemeClr val="accent6">
                  <a:lumMod val="50000"/>
                </a:schemeClr>
              </a:solidFill>
            </a:endParaRPr>
          </a:p>
        </p:txBody>
      </p:sp>
      <p:sp>
        <p:nvSpPr>
          <p:cNvPr id="22" name="TextBox 21"/>
          <p:cNvSpPr txBox="1"/>
          <p:nvPr/>
        </p:nvSpPr>
        <p:spPr>
          <a:xfrm>
            <a:off x="-617220" y="2948940"/>
            <a:ext cx="2148840" cy="461665"/>
          </a:xfrm>
          <a:prstGeom prst="rect">
            <a:avLst/>
          </a:prstGeom>
          <a:noFill/>
        </p:spPr>
        <p:txBody>
          <a:bodyPr wrap="square" rtlCol="0">
            <a:spAutoFit/>
          </a:bodyPr>
          <a:lstStyle/>
          <a:p>
            <a:pPr algn="ctr"/>
            <a:r>
              <a:rPr lang="en-US" sz="2400" dirty="0" smtClean="0">
                <a:solidFill>
                  <a:schemeClr val="bg1">
                    <a:lumMod val="50000"/>
                  </a:schemeClr>
                </a:solidFill>
              </a:rPr>
              <a:t>8/30</a:t>
            </a:r>
            <a:endParaRPr lang="en-US" sz="2400" dirty="0">
              <a:solidFill>
                <a:schemeClr val="bg1">
                  <a:lumMod val="50000"/>
                </a:schemeClr>
              </a:solidFill>
            </a:endParaRPr>
          </a:p>
        </p:txBody>
      </p:sp>
      <p:sp>
        <p:nvSpPr>
          <p:cNvPr id="23" name="TextBox 22"/>
          <p:cNvSpPr txBox="1"/>
          <p:nvPr/>
        </p:nvSpPr>
        <p:spPr>
          <a:xfrm>
            <a:off x="2034540" y="2948940"/>
            <a:ext cx="2148840" cy="461665"/>
          </a:xfrm>
          <a:prstGeom prst="rect">
            <a:avLst/>
          </a:prstGeom>
          <a:noFill/>
        </p:spPr>
        <p:txBody>
          <a:bodyPr wrap="square" rtlCol="0">
            <a:spAutoFit/>
          </a:bodyPr>
          <a:lstStyle/>
          <a:p>
            <a:pPr algn="ctr"/>
            <a:r>
              <a:rPr lang="en-US" sz="2400" dirty="0" smtClean="0">
                <a:solidFill>
                  <a:schemeClr val="accent6">
                    <a:lumMod val="50000"/>
                  </a:schemeClr>
                </a:solidFill>
              </a:rPr>
              <a:t>9/21</a:t>
            </a:r>
            <a:endParaRPr lang="en-US" sz="2400" dirty="0">
              <a:solidFill>
                <a:schemeClr val="accent6">
                  <a:lumMod val="50000"/>
                </a:schemeClr>
              </a:solidFill>
            </a:endParaRPr>
          </a:p>
        </p:txBody>
      </p:sp>
      <p:sp>
        <p:nvSpPr>
          <p:cNvPr id="24" name="TextBox 23"/>
          <p:cNvSpPr txBox="1"/>
          <p:nvPr/>
        </p:nvSpPr>
        <p:spPr>
          <a:xfrm>
            <a:off x="5341620" y="2974032"/>
            <a:ext cx="2148840" cy="461665"/>
          </a:xfrm>
          <a:prstGeom prst="rect">
            <a:avLst/>
          </a:prstGeom>
          <a:noFill/>
        </p:spPr>
        <p:txBody>
          <a:bodyPr wrap="square" rtlCol="0">
            <a:spAutoFit/>
          </a:bodyPr>
          <a:lstStyle/>
          <a:p>
            <a:pPr algn="ctr"/>
            <a:r>
              <a:rPr lang="en-US" sz="2400" dirty="0" smtClean="0">
                <a:solidFill>
                  <a:schemeClr val="accent6">
                    <a:lumMod val="50000"/>
                  </a:schemeClr>
                </a:solidFill>
              </a:rPr>
              <a:t>10/26</a:t>
            </a:r>
            <a:endParaRPr lang="en-US" sz="2400" dirty="0">
              <a:solidFill>
                <a:schemeClr val="accent6">
                  <a:lumMod val="50000"/>
                </a:schemeClr>
              </a:solidFill>
            </a:endParaRPr>
          </a:p>
        </p:txBody>
      </p:sp>
      <p:sp>
        <p:nvSpPr>
          <p:cNvPr id="25" name="TextBox 24"/>
          <p:cNvSpPr txBox="1"/>
          <p:nvPr/>
        </p:nvSpPr>
        <p:spPr>
          <a:xfrm>
            <a:off x="7520940" y="2974032"/>
            <a:ext cx="2148840" cy="461665"/>
          </a:xfrm>
          <a:prstGeom prst="rect">
            <a:avLst/>
          </a:prstGeom>
          <a:noFill/>
        </p:spPr>
        <p:txBody>
          <a:bodyPr wrap="square" rtlCol="0">
            <a:spAutoFit/>
          </a:bodyPr>
          <a:lstStyle/>
          <a:p>
            <a:pPr algn="ctr"/>
            <a:r>
              <a:rPr lang="en-US" sz="2400" dirty="0" smtClean="0">
                <a:solidFill>
                  <a:schemeClr val="bg1">
                    <a:lumMod val="50000"/>
                  </a:schemeClr>
                </a:solidFill>
              </a:rPr>
              <a:t>11/19</a:t>
            </a:r>
            <a:endParaRPr lang="en-US" sz="2400" dirty="0">
              <a:solidFill>
                <a:schemeClr val="bg1">
                  <a:lumMod val="50000"/>
                </a:schemeClr>
              </a:solidFill>
            </a:endParaRP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t>
            </a:r>
            <a:r>
              <a:rPr lang="en-US" sz="4000" b="1" dirty="0" smtClean="0">
                <a:solidFill>
                  <a:srgbClr val="3289B4"/>
                </a:solidFill>
              </a:rPr>
              <a:t>Period</a:t>
            </a:r>
            <a:endParaRPr lang="en-US" sz="4000" b="1" dirty="0">
              <a:solidFill>
                <a:srgbClr val="3289B4"/>
              </a:solidFill>
            </a:endParaRPr>
          </a:p>
        </p:txBody>
      </p:sp>
    </p:spTree>
    <p:extLst>
      <p:ext uri="{BB962C8B-B14F-4D97-AF65-F5344CB8AC3E}">
        <p14:creationId xmlns:p14="http://schemas.microsoft.com/office/powerpoint/2010/main" val="1859677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IMG_330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068" y="685800"/>
            <a:ext cx="8906932" cy="5340350"/>
          </a:xfrm>
          <a:prstGeom prst="rect">
            <a:avLst/>
          </a:prstGeom>
        </p:spPr>
      </p:pic>
      <p:sp>
        <p:nvSpPr>
          <p:cNvPr id="2" name="Rectangle 1"/>
          <p:cNvSpPr/>
          <p:nvPr/>
        </p:nvSpPr>
        <p:spPr>
          <a:xfrm>
            <a:off x="0" y="0"/>
            <a:ext cx="9144000" cy="3333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6524625"/>
            <a:ext cx="9144000" cy="3333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34200" y="6378575"/>
            <a:ext cx="2082800" cy="261610"/>
          </a:xfrm>
          <a:prstGeom prst="rect">
            <a:avLst/>
          </a:prstGeom>
          <a:noFill/>
        </p:spPr>
        <p:txBody>
          <a:bodyPr wrap="square" rtlCol="0">
            <a:spAutoFit/>
          </a:bodyPr>
          <a:lstStyle/>
          <a:p>
            <a:r>
              <a:rPr lang="en-US" sz="1100" dirty="0" smtClean="0">
                <a:solidFill>
                  <a:schemeClr val="bg1"/>
                </a:solidFill>
              </a:rPr>
              <a:t>Video Credit: Ben Holt, JPL</a:t>
            </a:r>
            <a:endParaRPr lang="en-US" sz="1100" dirty="0">
              <a:solidFill>
                <a:schemeClr val="bg1"/>
              </a:solidFill>
            </a:endParaRPr>
          </a:p>
        </p:txBody>
      </p:sp>
    </p:spTree>
    <p:extLst>
      <p:ext uri="{BB962C8B-B14F-4D97-AF65-F5344CB8AC3E}">
        <p14:creationId xmlns:p14="http://schemas.microsoft.com/office/powerpoint/2010/main" val="4165571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910735" y="1216516"/>
            <a:ext cx="1835495"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Humans</a:t>
            </a:r>
            <a:endParaRPr lang="en-US" sz="3200" dirty="0">
              <a:solidFill>
                <a:schemeClr val="accent1">
                  <a:lumMod val="75000"/>
                </a:schemeClr>
              </a:solidFill>
            </a:endParaRPr>
          </a:p>
        </p:txBody>
      </p:sp>
      <p:sp>
        <p:nvSpPr>
          <p:cNvPr id="9" name="Text Placeholder 2"/>
          <p:cNvSpPr txBox="1">
            <a:spLocks/>
          </p:cNvSpPr>
          <p:nvPr/>
        </p:nvSpPr>
        <p:spPr>
          <a:xfrm>
            <a:off x="4967591" y="1263506"/>
            <a:ext cx="2305966" cy="50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solidFill>
                  <a:schemeClr val="accent1">
                    <a:lumMod val="75000"/>
                  </a:schemeClr>
                </a:solidFill>
              </a:rPr>
              <a:t>Ecosystem</a:t>
            </a:r>
            <a:endParaRPr lang="en-US" sz="3200" dirty="0">
              <a:solidFill>
                <a:schemeClr val="accent1">
                  <a:lumMod val="7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987" y="3695700"/>
            <a:ext cx="3848099" cy="2886075"/>
          </a:xfrm>
          <a:prstGeom prst="rect">
            <a:avLst/>
          </a:prstGeom>
        </p:spPr>
      </p:pic>
      <p:sp>
        <p:nvSpPr>
          <p:cNvPr id="10"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Concerns</a:t>
            </a:r>
            <a:endParaRPr lang="en-US" sz="4000" b="1" dirty="0">
              <a:solidFill>
                <a:srgbClr val="3289B4"/>
              </a:solidFill>
            </a:endParaRPr>
          </a:p>
        </p:txBody>
      </p:sp>
      <p:sp>
        <p:nvSpPr>
          <p:cNvPr id="6" name="TextBox 5"/>
          <p:cNvSpPr txBox="1"/>
          <p:nvPr/>
        </p:nvSpPr>
        <p:spPr>
          <a:xfrm>
            <a:off x="4967591" y="1761376"/>
            <a:ext cx="3525085" cy="1733808"/>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a:solidFill>
                  <a:srgbClr val="767171"/>
                </a:solidFill>
              </a:rPr>
              <a:t>Algal blooms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Depleted oxygen levels, increased temperature, oil slicks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Disrupted food web</a:t>
            </a:r>
          </a:p>
        </p:txBody>
      </p:sp>
      <p:sp>
        <p:nvSpPr>
          <p:cNvPr id="11" name="TextBox 10"/>
          <p:cNvSpPr txBox="1"/>
          <p:nvPr/>
        </p:nvSpPr>
        <p:spPr>
          <a:xfrm>
            <a:off x="910735" y="1761376"/>
            <a:ext cx="3133725" cy="1862048"/>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a:solidFill>
                  <a:srgbClr val="767171"/>
                </a:solidFill>
              </a:rPr>
              <a:t>Commercial fishing</a:t>
            </a:r>
          </a:p>
          <a:p>
            <a:pPr marL="342900" lvl="0" indent="-342900">
              <a:lnSpc>
                <a:spcPct val="90000"/>
              </a:lnSpc>
              <a:spcBef>
                <a:spcPts val="1000"/>
              </a:spcBef>
              <a:buFont typeface="Arial" panose="020B0604020202020204" pitchFamily="34" charset="0"/>
              <a:buChar char="•"/>
            </a:pPr>
            <a:r>
              <a:rPr lang="en-US" sz="2000" dirty="0">
                <a:solidFill>
                  <a:srgbClr val="767171"/>
                </a:solidFill>
              </a:rPr>
              <a:t>Tourism/Recreation</a:t>
            </a:r>
          </a:p>
          <a:p>
            <a:pPr marL="342900" lvl="0" indent="-342900">
              <a:lnSpc>
                <a:spcPct val="90000"/>
              </a:lnSpc>
              <a:spcBef>
                <a:spcPts val="1000"/>
              </a:spcBef>
              <a:buFont typeface="Arial" panose="020B0604020202020204" pitchFamily="34" charset="0"/>
              <a:buChar char="•"/>
            </a:pPr>
            <a:r>
              <a:rPr lang="en-US" sz="2000" dirty="0">
                <a:solidFill>
                  <a:srgbClr val="767171"/>
                </a:solidFill>
              </a:rPr>
              <a:t>Polluted water for beachgoers</a:t>
            </a:r>
          </a:p>
          <a:p>
            <a:pPr marL="342900" lvl="0" indent="-342900">
              <a:lnSpc>
                <a:spcPct val="90000"/>
              </a:lnSpc>
              <a:spcBef>
                <a:spcPts val="1000"/>
              </a:spcBef>
              <a:buFont typeface="Arial" panose="020B0604020202020204" pitchFamily="34" charset="0"/>
              <a:buChar char="•"/>
            </a:pPr>
            <a:r>
              <a:rPr lang="en-US" sz="2000" dirty="0">
                <a:solidFill>
                  <a:srgbClr val="767171"/>
                </a:solidFill>
              </a:rPr>
              <a:t>Media</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220" y="3695700"/>
            <a:ext cx="3847147" cy="2886075"/>
          </a:xfrm>
          <a:prstGeom prst="rect">
            <a:avLst/>
          </a:prstGeom>
        </p:spPr>
      </p:pic>
      <p:sp>
        <p:nvSpPr>
          <p:cNvPr id="12" name="TextBox 11"/>
          <p:cNvSpPr txBox="1"/>
          <p:nvPr/>
        </p:nvSpPr>
        <p:spPr>
          <a:xfrm>
            <a:off x="6934674" y="6581775"/>
            <a:ext cx="3435386" cy="261610"/>
          </a:xfrm>
          <a:prstGeom prst="rect">
            <a:avLst/>
          </a:prstGeom>
          <a:noFill/>
        </p:spPr>
        <p:txBody>
          <a:bodyPr wrap="square" rtlCol="0">
            <a:spAutoFit/>
          </a:bodyPr>
          <a:lstStyle/>
          <a:p>
            <a:r>
              <a:rPr lang="en-US" sz="1100" dirty="0" smtClean="0">
                <a:solidFill>
                  <a:srgbClr val="000000"/>
                </a:solidFill>
              </a:rPr>
              <a:t>Image Credits: Mark Barker</a:t>
            </a:r>
            <a:endParaRPr lang="en-US" sz="1100" dirty="0">
              <a:solidFill>
                <a:srgbClr val="000000"/>
              </a:solidFill>
            </a:endParaRPr>
          </a:p>
        </p:txBody>
      </p:sp>
    </p:spTree>
    <p:extLst>
      <p:ext uri="{BB962C8B-B14F-4D97-AF65-F5344CB8AC3E}">
        <p14:creationId xmlns:p14="http://schemas.microsoft.com/office/powerpoint/2010/main" val="26378448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76072" y="1041748"/>
            <a:ext cx="7982712" cy="2349500"/>
          </a:xfrm>
        </p:spPr>
        <p:txBody>
          <a:bodyPr>
            <a:normAutofit fontScale="92500" lnSpcReduction="10000"/>
          </a:bodyPr>
          <a:lstStyle/>
          <a:p>
            <a:pPr marL="457200" indent="-457200">
              <a:lnSpc>
                <a:spcPct val="200000"/>
              </a:lnSpc>
              <a:buAutoNum type="arabicPeriod"/>
            </a:pPr>
            <a:r>
              <a:rPr lang="en-US" sz="2400" dirty="0" smtClean="0"/>
              <a:t>Process &amp; Analyze Remote Sensing data</a:t>
            </a:r>
          </a:p>
          <a:p>
            <a:pPr marL="457200" indent="-457200">
              <a:lnSpc>
                <a:spcPct val="200000"/>
              </a:lnSpc>
              <a:buAutoNum type="arabicPeriod"/>
            </a:pPr>
            <a:r>
              <a:rPr lang="en-US" sz="2400" dirty="0" smtClean="0"/>
              <a:t>Compare to in situ data</a:t>
            </a:r>
          </a:p>
          <a:p>
            <a:pPr marL="457200" indent="-457200">
              <a:lnSpc>
                <a:spcPct val="200000"/>
              </a:lnSpc>
              <a:buAutoNum type="arabicPeriod"/>
            </a:pPr>
            <a:r>
              <a:rPr lang="en-US" sz="2400" dirty="0" smtClean="0"/>
              <a:t>Investigate ecosystem impacts (present &amp; future)</a:t>
            </a:r>
          </a:p>
          <a:p>
            <a:pPr marL="457200" indent="-457200">
              <a:buAutoNum type="arabicPeriod"/>
            </a:pPr>
            <a:endParaRPr lang="en-US" dirty="0"/>
          </a:p>
        </p:txBody>
      </p:sp>
      <p:pic>
        <p:nvPicPr>
          <p:cNvPr id="5122" name="Picture 2" descr="C:\Users\almaleh\Dropbox\fall 2015\NASA\2015 Fall Los Angeles Oceans\2015HTPDiversion Photos\12079491_10153490934666928_127028724776546687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59200"/>
            <a:ext cx="9144000" cy="309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smtClean="0">
                <a:solidFill>
                  <a:srgbClr val="3289B4"/>
                </a:solidFill>
              </a:rPr>
              <a:t>Objectives</a:t>
            </a:r>
            <a:endParaRPr lang="en-US" sz="4000" b="1" dirty="0">
              <a:solidFill>
                <a:srgbClr val="3289B4"/>
              </a:solidFill>
            </a:endParaRPr>
          </a:p>
        </p:txBody>
      </p:sp>
      <p:sp>
        <p:nvSpPr>
          <p:cNvPr id="6" name="TextBox 5"/>
          <p:cNvSpPr txBox="1"/>
          <p:nvPr/>
        </p:nvSpPr>
        <p:spPr>
          <a:xfrm>
            <a:off x="7035800" y="6527800"/>
            <a:ext cx="2628900" cy="261610"/>
          </a:xfrm>
          <a:prstGeom prst="rect">
            <a:avLst/>
          </a:prstGeom>
          <a:noFill/>
        </p:spPr>
        <p:txBody>
          <a:bodyPr wrap="square" rtlCol="0">
            <a:spAutoFit/>
          </a:bodyPr>
          <a:lstStyle/>
          <a:p>
            <a:r>
              <a:rPr lang="en-US" sz="1100" dirty="0" smtClean="0">
                <a:solidFill>
                  <a:srgbClr val="000000"/>
                </a:solidFill>
              </a:rPr>
              <a:t>Image Credit: Rebecca Trinh</a:t>
            </a:r>
            <a:endParaRPr lang="en-US" sz="1100" dirty="0">
              <a:solidFill>
                <a:srgbClr val="000000"/>
              </a:solidFill>
            </a:endParaRPr>
          </a:p>
        </p:txBody>
      </p:sp>
    </p:spTree>
    <p:extLst>
      <p:ext uri="{BB962C8B-B14F-4D97-AF65-F5344CB8AC3E}">
        <p14:creationId xmlns:p14="http://schemas.microsoft.com/office/powerpoint/2010/main" val="2830539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7623" y="1612900"/>
            <a:ext cx="2339561" cy="193498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2220" y="1615763"/>
            <a:ext cx="3351779" cy="192926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637" y="4316635"/>
            <a:ext cx="1744625" cy="1570716"/>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5238" y="4425510"/>
            <a:ext cx="3653964" cy="1346558"/>
          </a:xfrm>
          <a:prstGeom prst="rect">
            <a:avLst/>
          </a:prstGeom>
        </p:spPr>
      </p:pic>
      <p:sp>
        <p:nvSpPr>
          <p:cNvPr id="22" name="TextBox 21"/>
          <p:cNvSpPr txBox="1"/>
          <p:nvPr/>
        </p:nvSpPr>
        <p:spPr>
          <a:xfrm>
            <a:off x="189556" y="3553240"/>
            <a:ext cx="2105063" cy="830997"/>
          </a:xfrm>
          <a:prstGeom prst="rect">
            <a:avLst/>
          </a:prstGeom>
          <a:noFill/>
        </p:spPr>
        <p:txBody>
          <a:bodyPr wrap="none" rtlCol="0">
            <a:spAutoFit/>
          </a:bodyPr>
          <a:lstStyle/>
          <a:p>
            <a:r>
              <a:rPr lang="en-US" sz="3200" dirty="0" smtClean="0">
                <a:latin typeface="+mj-lt"/>
              </a:rPr>
              <a:t>Landsat 8</a:t>
            </a:r>
          </a:p>
          <a:p>
            <a:pPr algn="ctr"/>
            <a:r>
              <a:rPr lang="en-US" sz="1600" dirty="0" smtClean="0">
                <a:latin typeface="+mj-lt"/>
              </a:rPr>
              <a:t>NASA</a:t>
            </a:r>
            <a:endParaRPr lang="en-US" sz="1600" dirty="0">
              <a:latin typeface="+mj-lt"/>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7722" y="1612900"/>
            <a:ext cx="2154867" cy="1934985"/>
          </a:xfrm>
          <a:prstGeom prst="rect">
            <a:avLst/>
          </a:prstGeom>
        </p:spPr>
      </p:pic>
      <p:sp>
        <p:nvSpPr>
          <p:cNvPr id="24" name="TextBox 23"/>
          <p:cNvSpPr txBox="1"/>
          <p:nvPr/>
        </p:nvSpPr>
        <p:spPr>
          <a:xfrm>
            <a:off x="4799164" y="5814286"/>
            <a:ext cx="1899879" cy="830997"/>
          </a:xfrm>
          <a:prstGeom prst="rect">
            <a:avLst/>
          </a:prstGeom>
          <a:noFill/>
        </p:spPr>
        <p:txBody>
          <a:bodyPr wrap="none" rtlCol="0">
            <a:spAutoFit/>
          </a:bodyPr>
          <a:lstStyle/>
          <a:p>
            <a:r>
              <a:rPr lang="en-US" sz="3200" dirty="0" smtClean="0">
                <a:latin typeface="+mj-lt"/>
              </a:rPr>
              <a:t>ALOS – 2</a:t>
            </a:r>
          </a:p>
          <a:p>
            <a:pPr algn="ctr"/>
            <a:r>
              <a:rPr lang="en-US" sz="1600" dirty="0" smtClean="0">
                <a:latin typeface="+mj-lt"/>
              </a:rPr>
              <a:t>JAXA</a:t>
            </a:r>
            <a:endParaRPr lang="en-US" sz="1600" dirty="0">
              <a:latin typeface="+mj-lt"/>
            </a:endParaRPr>
          </a:p>
        </p:txBody>
      </p:sp>
      <p:sp>
        <p:nvSpPr>
          <p:cNvPr id="25" name="TextBox 24"/>
          <p:cNvSpPr txBox="1"/>
          <p:nvPr/>
        </p:nvSpPr>
        <p:spPr>
          <a:xfrm>
            <a:off x="1044203" y="5777119"/>
            <a:ext cx="2385589" cy="830997"/>
          </a:xfrm>
          <a:prstGeom prst="rect">
            <a:avLst/>
          </a:prstGeom>
          <a:noFill/>
        </p:spPr>
        <p:txBody>
          <a:bodyPr wrap="none" rtlCol="0">
            <a:spAutoFit/>
          </a:bodyPr>
          <a:lstStyle/>
          <a:p>
            <a:r>
              <a:rPr lang="en-US" sz="3200" dirty="0" smtClean="0">
                <a:latin typeface="+mj-lt"/>
              </a:rPr>
              <a:t>Sentinel – 1</a:t>
            </a:r>
          </a:p>
          <a:p>
            <a:pPr algn="ctr"/>
            <a:r>
              <a:rPr lang="en-US" sz="1600" dirty="0" smtClean="0">
                <a:latin typeface="+mj-lt"/>
              </a:rPr>
              <a:t>ESA</a:t>
            </a:r>
            <a:endParaRPr lang="en-US" sz="1600" dirty="0">
              <a:latin typeface="+mj-lt"/>
            </a:endParaRPr>
          </a:p>
        </p:txBody>
      </p:sp>
      <p:sp>
        <p:nvSpPr>
          <p:cNvPr id="26" name="TextBox 25"/>
          <p:cNvSpPr txBox="1"/>
          <p:nvPr/>
        </p:nvSpPr>
        <p:spPr>
          <a:xfrm>
            <a:off x="5849110" y="3540982"/>
            <a:ext cx="3070071" cy="1323439"/>
          </a:xfrm>
          <a:prstGeom prst="rect">
            <a:avLst/>
          </a:prstGeom>
          <a:noFill/>
        </p:spPr>
        <p:txBody>
          <a:bodyPr wrap="none" rtlCol="0">
            <a:spAutoFit/>
          </a:bodyPr>
          <a:lstStyle/>
          <a:p>
            <a:r>
              <a:rPr lang="en-US" sz="3200" dirty="0" smtClean="0">
                <a:latin typeface="+mj-lt"/>
              </a:rPr>
              <a:t>Aqua – MODIS</a:t>
            </a:r>
          </a:p>
          <a:p>
            <a:pPr algn="ctr"/>
            <a:r>
              <a:rPr lang="en-US" sz="1600" dirty="0" smtClean="0">
                <a:latin typeface="+mj-lt"/>
              </a:rPr>
              <a:t>NASA</a:t>
            </a:r>
          </a:p>
          <a:p>
            <a:endParaRPr lang="en-US" sz="3200" dirty="0">
              <a:latin typeface="+mj-lt"/>
            </a:endParaRPr>
          </a:p>
        </p:txBody>
      </p:sp>
      <p:sp>
        <p:nvSpPr>
          <p:cNvPr id="27" name="TextBox 26"/>
          <p:cNvSpPr txBox="1"/>
          <p:nvPr/>
        </p:nvSpPr>
        <p:spPr>
          <a:xfrm>
            <a:off x="2781071" y="3553240"/>
            <a:ext cx="2440092" cy="1323439"/>
          </a:xfrm>
          <a:prstGeom prst="rect">
            <a:avLst/>
          </a:prstGeom>
          <a:noFill/>
        </p:spPr>
        <p:txBody>
          <a:bodyPr wrap="none" rtlCol="0">
            <a:spAutoFit/>
          </a:bodyPr>
          <a:lstStyle/>
          <a:p>
            <a:r>
              <a:rPr lang="en-US" sz="3200" dirty="0" smtClean="0">
                <a:latin typeface="+mj-lt"/>
              </a:rPr>
              <a:t>Terra-ASTER</a:t>
            </a:r>
          </a:p>
          <a:p>
            <a:pPr algn="ctr"/>
            <a:r>
              <a:rPr lang="en-US" sz="1600" dirty="0"/>
              <a:t>NASA</a:t>
            </a:r>
          </a:p>
          <a:p>
            <a:endParaRPr lang="en-US" sz="3200" dirty="0">
              <a:latin typeface="+mj-lt"/>
            </a:endParaRPr>
          </a:p>
        </p:txBody>
      </p:sp>
      <p:sp>
        <p:nvSpPr>
          <p:cNvPr id="13" name="Text Placeholder 2"/>
          <p:cNvSpPr txBox="1">
            <a:spLocks/>
          </p:cNvSpPr>
          <p:nvPr/>
        </p:nvSpPr>
        <p:spPr>
          <a:xfrm>
            <a:off x="403262"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lnSpc>
                <a:spcPct val="100000"/>
              </a:lnSpc>
              <a:spcBef>
                <a:spcPts val="0"/>
              </a:spcBef>
              <a:buNone/>
            </a:pPr>
            <a:r>
              <a:rPr lang="en-US" sz="2000" b="1" dirty="0">
                <a:solidFill>
                  <a:srgbClr val="3289B4"/>
                </a:solidFill>
              </a:rPr>
              <a:t>Remote Sensing </a:t>
            </a:r>
          </a:p>
        </p:txBody>
      </p:sp>
    </p:spTree>
    <p:extLst>
      <p:ext uri="{BB962C8B-B14F-4D97-AF65-F5344CB8AC3E}">
        <p14:creationId xmlns:p14="http://schemas.microsoft.com/office/powerpoint/2010/main" val="6407112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maleh\Dropbox\fall 2015\NASA\2015 Fall Los Angeles Oceans\2015HTPDiversion Photos\20150930_113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74930" y="2712245"/>
            <a:ext cx="5168903" cy="284321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lmaleh\Dropbox\fall 2015\NASA\2015 Fall Los Angeles Oceans\2015HTPDiversion Photos\12027569_10153478474516928_1410000034466374200_n.jpg"/>
          <p:cNvPicPr>
            <a:picLocks noChangeAspect="1" noChangeArrowheads="1"/>
          </p:cNvPicPr>
          <p:nvPr/>
        </p:nvPicPr>
        <p:blipFill rotWithShape="1">
          <a:blip r:embed="rId4">
            <a:extLst>
              <a:ext uri="{28A0092B-C50C-407E-A947-70E740481C1C}">
                <a14:useLocalDpi xmlns:a14="http://schemas.microsoft.com/office/drawing/2010/main" val="0"/>
              </a:ext>
            </a:extLst>
          </a:blip>
          <a:srcRect l="25000"/>
          <a:stretch/>
        </p:blipFill>
        <p:spPr bwMode="auto">
          <a:xfrm>
            <a:off x="2969229" y="3414394"/>
            <a:ext cx="3444271" cy="33039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lmaleh\Dropbox\fall 2015\NASA\2015 Fall Los Angeles Oceans\2015HTPDiversion Photos\20150930_1648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18" t="19931" r="41139"/>
          <a:stretch/>
        </p:blipFill>
        <p:spPr bwMode="auto">
          <a:xfrm>
            <a:off x="5255228" y="241300"/>
            <a:ext cx="3825272" cy="312229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lmaleh\Dropbox\fall 2015\NASA\2015 Fall Los Angeles Oceans\2015HTPDiversion Photos\IMG_21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4300" y="3406647"/>
            <a:ext cx="2628900" cy="33116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lmaleh\Dropbox\fall 2015\NASA\2015 Fall Los Angeles Oceans\2015HTPDiversion Photos\IMG_331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304" t="25055" r="31347" b="43157"/>
          <a:stretch/>
        </p:blipFill>
        <p:spPr bwMode="auto">
          <a:xfrm>
            <a:off x="2969228" y="1549399"/>
            <a:ext cx="2251317"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8000" y="3606800"/>
            <a:ext cx="1892300" cy="677108"/>
          </a:xfrm>
          <a:prstGeom prst="rect">
            <a:avLst/>
          </a:prstGeom>
          <a:solidFill>
            <a:schemeClr val="bg1">
              <a:alpha val="75000"/>
            </a:schemeClr>
          </a:solidFill>
          <a:ln>
            <a:noFill/>
          </a:ln>
        </p:spPr>
        <p:txBody>
          <a:bodyPr wrap="square" rtlCol="0">
            <a:spAutoFit/>
          </a:bodyPr>
          <a:lstStyle/>
          <a:p>
            <a:pPr algn="ctr"/>
            <a:r>
              <a:rPr lang="en-US" sz="2400" b="1" dirty="0" smtClean="0">
                <a:solidFill>
                  <a:srgbClr val="333333"/>
                </a:solidFill>
              </a:rPr>
              <a:t>CTD Sensor</a:t>
            </a:r>
          </a:p>
          <a:p>
            <a:pPr algn="ctr"/>
            <a:r>
              <a:rPr lang="en-US" sz="1400" b="1" dirty="0" smtClean="0">
                <a:solidFill>
                  <a:srgbClr val="333333"/>
                </a:solidFill>
              </a:rPr>
              <a:t>City of LA</a:t>
            </a:r>
            <a:endParaRPr lang="en-US" sz="1400" b="1" dirty="0">
              <a:solidFill>
                <a:srgbClr val="333333"/>
              </a:solidFill>
            </a:endParaRPr>
          </a:p>
        </p:txBody>
      </p:sp>
      <p:sp>
        <p:nvSpPr>
          <p:cNvPr id="28" name="TextBox 27"/>
          <p:cNvSpPr txBox="1"/>
          <p:nvPr/>
        </p:nvSpPr>
        <p:spPr>
          <a:xfrm>
            <a:off x="2969228" y="1684649"/>
            <a:ext cx="2280936" cy="584775"/>
          </a:xfrm>
          <a:prstGeom prst="rect">
            <a:avLst/>
          </a:prstGeom>
          <a:solidFill>
            <a:schemeClr val="bg1">
              <a:alpha val="75000"/>
            </a:schemeClr>
          </a:solidFill>
          <a:ln>
            <a:noFill/>
          </a:ln>
        </p:spPr>
        <p:txBody>
          <a:bodyPr wrap="square" rtlCol="0">
            <a:spAutoFit/>
          </a:bodyPr>
          <a:lstStyle/>
          <a:p>
            <a:pPr algn="ctr"/>
            <a:r>
              <a:rPr lang="en-US" b="1" dirty="0" err="1" smtClean="0">
                <a:solidFill>
                  <a:srgbClr val="333333"/>
                </a:solidFill>
              </a:rPr>
              <a:t>Lagrangian</a:t>
            </a:r>
            <a:r>
              <a:rPr lang="en-US" b="1" dirty="0" smtClean="0">
                <a:solidFill>
                  <a:srgbClr val="333333"/>
                </a:solidFill>
              </a:rPr>
              <a:t> Drifters</a:t>
            </a:r>
          </a:p>
          <a:p>
            <a:pPr algn="ctr"/>
            <a:r>
              <a:rPr lang="en-US" sz="1400" b="1" dirty="0" smtClean="0">
                <a:solidFill>
                  <a:srgbClr val="333333"/>
                </a:solidFill>
              </a:rPr>
              <a:t>UCSB</a:t>
            </a:r>
            <a:endParaRPr lang="en-US" sz="1400" b="1" dirty="0">
              <a:solidFill>
                <a:srgbClr val="333333"/>
              </a:solidFill>
            </a:endParaRPr>
          </a:p>
        </p:txBody>
      </p:sp>
      <p:sp>
        <p:nvSpPr>
          <p:cNvPr id="29" name="TextBox 28"/>
          <p:cNvSpPr txBox="1"/>
          <p:nvPr/>
        </p:nvSpPr>
        <p:spPr>
          <a:xfrm>
            <a:off x="3086100" y="3606800"/>
            <a:ext cx="1803400" cy="677108"/>
          </a:xfrm>
          <a:prstGeom prst="rect">
            <a:avLst/>
          </a:prstGeom>
          <a:solidFill>
            <a:schemeClr val="bg1">
              <a:alpha val="75000"/>
            </a:schemeClr>
          </a:solidFill>
          <a:ln>
            <a:noFill/>
          </a:ln>
        </p:spPr>
        <p:txBody>
          <a:bodyPr wrap="square" rtlCol="0">
            <a:spAutoFit/>
          </a:bodyPr>
          <a:lstStyle/>
          <a:p>
            <a:pPr algn="ctr"/>
            <a:r>
              <a:rPr lang="en-US" sz="2400" b="1" dirty="0" smtClean="0">
                <a:solidFill>
                  <a:srgbClr val="333333"/>
                </a:solidFill>
              </a:rPr>
              <a:t>YSI Sensor</a:t>
            </a:r>
          </a:p>
          <a:p>
            <a:pPr algn="ctr"/>
            <a:r>
              <a:rPr lang="en-US" sz="1400" b="1" dirty="0" smtClean="0">
                <a:solidFill>
                  <a:srgbClr val="333333"/>
                </a:solidFill>
              </a:rPr>
              <a:t>City of LA</a:t>
            </a:r>
            <a:endParaRPr lang="en-US" sz="1400" b="1" dirty="0">
              <a:solidFill>
                <a:srgbClr val="333333"/>
              </a:solidFill>
            </a:endParaRPr>
          </a:p>
        </p:txBody>
      </p:sp>
      <p:sp>
        <p:nvSpPr>
          <p:cNvPr id="30" name="TextBox 29"/>
          <p:cNvSpPr txBox="1"/>
          <p:nvPr/>
        </p:nvSpPr>
        <p:spPr>
          <a:xfrm>
            <a:off x="6756400" y="2383724"/>
            <a:ext cx="2286000" cy="923330"/>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Phytoplankton</a:t>
            </a:r>
          </a:p>
          <a:p>
            <a:pPr algn="ctr"/>
            <a:r>
              <a:rPr lang="en-US" sz="2000" b="1" dirty="0" smtClean="0">
                <a:solidFill>
                  <a:srgbClr val="333333"/>
                </a:solidFill>
              </a:rPr>
              <a:t>Water Chemistry</a:t>
            </a:r>
          </a:p>
          <a:p>
            <a:pPr algn="ctr"/>
            <a:r>
              <a:rPr lang="en-US" sz="1400" b="1" dirty="0" smtClean="0">
                <a:solidFill>
                  <a:srgbClr val="333333"/>
                </a:solidFill>
              </a:rPr>
              <a:t>USC</a:t>
            </a:r>
            <a:endParaRPr lang="en-US" sz="1400" b="1" dirty="0">
              <a:solidFill>
                <a:srgbClr val="333333"/>
              </a:solidFill>
            </a:endParaRPr>
          </a:p>
        </p:txBody>
      </p:sp>
      <p:sp>
        <p:nvSpPr>
          <p:cNvPr id="31" name="TextBox 30"/>
          <p:cNvSpPr txBox="1"/>
          <p:nvPr/>
        </p:nvSpPr>
        <p:spPr>
          <a:xfrm>
            <a:off x="6480974" y="3606800"/>
            <a:ext cx="1981200" cy="923330"/>
          </a:xfrm>
          <a:prstGeom prst="rect">
            <a:avLst/>
          </a:prstGeom>
          <a:solidFill>
            <a:schemeClr val="bg1">
              <a:alpha val="75000"/>
            </a:schemeClr>
          </a:solidFill>
          <a:ln>
            <a:noFill/>
          </a:ln>
        </p:spPr>
        <p:txBody>
          <a:bodyPr wrap="square" rtlCol="0">
            <a:spAutoFit/>
          </a:bodyPr>
          <a:lstStyle/>
          <a:p>
            <a:pPr algn="ctr"/>
            <a:r>
              <a:rPr lang="en-US" sz="2000" b="1" dirty="0" smtClean="0">
                <a:solidFill>
                  <a:srgbClr val="333333"/>
                </a:solidFill>
              </a:rPr>
              <a:t>Hyperspectral Instrument</a:t>
            </a:r>
          </a:p>
          <a:p>
            <a:pPr algn="ctr"/>
            <a:r>
              <a:rPr lang="en-US" sz="1400" b="1" dirty="0" smtClean="0">
                <a:solidFill>
                  <a:srgbClr val="333333"/>
                </a:solidFill>
              </a:rPr>
              <a:t>JPL/NASA</a:t>
            </a:r>
            <a:endParaRPr lang="en-US" sz="1400" b="1" dirty="0">
              <a:solidFill>
                <a:srgbClr val="333333"/>
              </a:solidFill>
            </a:endParaRPr>
          </a:p>
        </p:txBody>
      </p:sp>
      <p:sp>
        <p:nvSpPr>
          <p:cNvPr id="13" name="Text Placeholder 2"/>
          <p:cNvSpPr txBox="1">
            <a:spLocks/>
          </p:cNvSpPr>
          <p:nvPr/>
        </p:nvSpPr>
        <p:spPr>
          <a:xfrm>
            <a:off x="403262"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buNone/>
            </a:pPr>
            <a:r>
              <a:rPr lang="en-US" sz="2000" b="1" dirty="0">
                <a:solidFill>
                  <a:srgbClr val="3289B4"/>
                </a:solidFill>
              </a:rPr>
              <a:t>In Situ Data Verification </a:t>
            </a:r>
          </a:p>
        </p:txBody>
      </p:sp>
      <p:sp>
        <p:nvSpPr>
          <p:cNvPr id="3" name="TextBox 2"/>
          <p:cNvSpPr txBox="1"/>
          <p:nvPr/>
        </p:nvSpPr>
        <p:spPr>
          <a:xfrm>
            <a:off x="6769100" y="6656844"/>
            <a:ext cx="3594100" cy="261610"/>
          </a:xfrm>
          <a:prstGeom prst="rect">
            <a:avLst/>
          </a:prstGeom>
          <a:noFill/>
        </p:spPr>
        <p:txBody>
          <a:bodyPr wrap="square" rtlCol="0">
            <a:spAutoFit/>
          </a:bodyPr>
          <a:lstStyle/>
          <a:p>
            <a:r>
              <a:rPr lang="en-US" sz="1100" dirty="0" smtClean="0">
                <a:solidFill>
                  <a:srgbClr val="000000"/>
                </a:solidFill>
              </a:rPr>
              <a:t>Image Credits: Rebecca Trinh</a:t>
            </a:r>
            <a:endParaRPr lang="en-US" sz="1100" dirty="0">
              <a:solidFill>
                <a:srgbClr val="000000"/>
              </a:solidFill>
            </a:endParaRPr>
          </a:p>
        </p:txBody>
      </p:sp>
    </p:spTree>
    <p:extLst>
      <p:ext uri="{BB962C8B-B14F-4D97-AF65-F5344CB8AC3E}">
        <p14:creationId xmlns:p14="http://schemas.microsoft.com/office/powerpoint/2010/main" val="24674306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ceans 15">
      <a:dk1>
        <a:srgbClr val="767171"/>
      </a:dk1>
      <a:lt1>
        <a:srgbClr val="FFFFFF"/>
      </a:lt1>
      <a:dk2>
        <a:srgbClr val="767171"/>
      </a:dk2>
      <a:lt2>
        <a:srgbClr val="FFFFFF"/>
      </a:lt2>
      <a:accent1>
        <a:srgbClr val="3289B4"/>
      </a:accent1>
      <a:accent2>
        <a:srgbClr val="6075AE"/>
      </a:accent2>
      <a:accent3>
        <a:srgbClr val="7A5FA9"/>
      </a:accent3>
      <a:accent4>
        <a:srgbClr val="FFD362"/>
      </a:accent4>
      <a:accent5>
        <a:srgbClr val="FBB13E"/>
      </a:accent5>
      <a:accent6>
        <a:srgbClr val="F7901F"/>
      </a:accent6>
      <a:hlink>
        <a:srgbClr val="3289B4"/>
      </a:hlink>
      <a:folHlink>
        <a:srgbClr val="3289B4"/>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3385</TotalTime>
  <Words>1815</Words>
  <Application>Microsoft Office PowerPoint</Application>
  <PresentationFormat>On-screen Show (4:3)</PresentationFormat>
  <Paragraphs>231</Paragraphs>
  <Slides>29</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Trinh, Rebecca (329D-Affiliate)</cp:lastModifiedBy>
  <cp:revision>179</cp:revision>
  <dcterms:created xsi:type="dcterms:W3CDTF">2015-05-18T13:26:09Z</dcterms:created>
  <dcterms:modified xsi:type="dcterms:W3CDTF">2015-10-22T19:27:59Z</dcterms:modified>
</cp:coreProperties>
</file>