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28"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guide id="12" pos="5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extLst>
      <p:ext uri="{19B8F6BF-5375-455C-9EA6-DF929625EA0E}">
        <p15:presenceInfo xmlns:p15="http://schemas.microsoft.com/office/powerpoint/2012/main" userId="aeeb08e5e1ff0e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D16BD1"/>
    <a:srgbClr val="F26667"/>
    <a:srgbClr val="37F1CC"/>
    <a:srgbClr val="D26BD3"/>
    <a:srgbClr val="2C65A7"/>
    <a:srgbClr val="964135"/>
    <a:srgbClr val="42ACCE"/>
    <a:srgbClr val="000000"/>
    <a:srgbClr val="7DB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771" autoAdjust="0"/>
    <p:restoredTop sz="94592" autoAdjust="0"/>
  </p:normalViewPr>
  <p:slideViewPr>
    <p:cSldViewPr showGuides="1">
      <p:cViewPr>
        <p:scale>
          <a:sx n="32" d="100"/>
          <a:sy n="32" d="100"/>
        </p:scale>
        <p:origin x="691" y="-3806"/>
      </p:cViewPr>
      <p:guideLst>
        <p:guide orient="horz" pos="2736"/>
        <p:guide pos="576"/>
        <p:guide orient="horz" pos="21864"/>
        <p:guide pos="16704"/>
        <p:guide pos="15288"/>
        <p:guide orient="horz" pos="21312"/>
        <p:guide pos="7728"/>
        <p:guide pos="8088"/>
        <p:guide pos="15624"/>
        <p:guide orient="horz" pos="2400"/>
        <p:guide orient="horz" pos="504"/>
        <p:guide pos="55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Google Shape;157;p15">
            <a:extLst>
              <a:ext uri="{FF2B5EF4-FFF2-40B4-BE49-F238E27FC236}">
                <a16:creationId xmlns:a16="http://schemas.microsoft.com/office/drawing/2014/main" id="{AD51025A-0560-4AEB-B397-BC6D5F766814}"/>
              </a:ext>
            </a:extLst>
          </p:cNvPr>
          <p:cNvSpPr txBox="1">
            <a:spLocks/>
          </p:cNvSpPr>
          <p:nvPr/>
        </p:nvSpPr>
        <p:spPr>
          <a:xfrm>
            <a:off x="12949084" y="13592151"/>
            <a:ext cx="12007000" cy="3246120"/>
          </a:xfrm>
          <a:prstGeom prst="rect">
            <a:avLst/>
          </a:prstGeom>
          <a:solidFill>
            <a:srgbClr val="37F1CC">
              <a:alpha val="1000"/>
            </a:srgbClr>
          </a:solidFill>
          <a:ln w="12700" cap="flat" cmpd="sng">
            <a:solidFill>
              <a:srgbClr val="23F0C7"/>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sz="2800" b="1" dirty="0">
              <a:solidFill>
                <a:srgbClr val="023436"/>
              </a:solidFill>
              <a:latin typeface="Garamond" panose="02020404030301010803" pitchFamily="18" charset="0"/>
              <a:ea typeface="EB Garamond"/>
              <a:cs typeface="EB Garamond"/>
              <a:sym typeface="EB Garamond"/>
            </a:endParaRPr>
          </a:p>
        </p:txBody>
      </p:sp>
      <p:sp>
        <p:nvSpPr>
          <p:cNvPr id="127" name="Google Shape;183;p15">
            <a:extLst>
              <a:ext uri="{FF2B5EF4-FFF2-40B4-BE49-F238E27FC236}">
                <a16:creationId xmlns:a16="http://schemas.microsoft.com/office/drawing/2014/main" id="{32B76970-3020-480E-AB9C-2E7CC6293447}"/>
              </a:ext>
            </a:extLst>
          </p:cNvPr>
          <p:cNvSpPr txBox="1">
            <a:spLocks/>
          </p:cNvSpPr>
          <p:nvPr/>
        </p:nvSpPr>
        <p:spPr>
          <a:xfrm>
            <a:off x="12931725" y="16916400"/>
            <a:ext cx="12011873" cy="3246120"/>
          </a:xfrm>
          <a:prstGeom prst="rect">
            <a:avLst/>
          </a:prstGeom>
          <a:solidFill>
            <a:srgbClr val="D16BD1">
              <a:alpha val="1000"/>
            </a:srgbClr>
          </a:solidFill>
          <a:ln w="12700" cap="flat" cmpd="sng">
            <a:solidFill>
              <a:srgbClr val="D26BD3"/>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sz="2800" dirty="0">
              <a:solidFill>
                <a:srgbClr val="D00000"/>
              </a:solidFill>
              <a:latin typeface="Garamond" panose="02020404030301010803" pitchFamily="18" charset="0"/>
              <a:ea typeface="Roboto"/>
              <a:cs typeface="Roboto"/>
              <a:sym typeface="Roboto"/>
            </a:endParaRPr>
          </a:p>
        </p:txBody>
      </p:sp>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3F4268"/>
                </a:solidFill>
                <a:latin typeface="Century Gothic" panose="020B0502020202020204" pitchFamily="34" charset="0"/>
              </a:rPr>
              <a:t>Toa Baja </a:t>
            </a:r>
            <a:r>
              <a:rPr lang="en-US" sz="10000" dirty="0">
                <a:solidFill>
                  <a:srgbClr val="3F4268"/>
                </a:solidFill>
                <a:latin typeface="Century Gothic" panose="020B0502020202020204" pitchFamily="34" charset="0"/>
              </a:rPr>
              <a:t>Disasters</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3F4268"/>
                </a:solidFill>
                <a:latin typeface="Century Gothic" panose="020B0502020202020204" pitchFamily="34" charset="0"/>
              </a:rPr>
              <a:t>Virginia - Langley</a:t>
            </a: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704381" y="876299"/>
            <a:ext cx="18362865" cy="2912851"/>
          </a:xfrm>
          <a:prstGeom prst="rect">
            <a:avLst/>
          </a:prstGeom>
        </p:spPr>
        <p:txBody>
          <a:bodyPr anchor="ctr">
            <a:norm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3F4268"/>
                </a:solidFill>
              </a:rPr>
              <a:t>Utilizing Open-Source Earth Observations to Inform the Toa Baja Municipality’s Flood Mitigation Efforts and Educate the Public</a:t>
            </a:r>
          </a:p>
        </p:txBody>
      </p:sp>
      <p:sp>
        <p:nvSpPr>
          <p:cNvPr id="9" name="Text Placeholder 16">
            <a:extLst>
              <a:ext uri="{FF2B5EF4-FFF2-40B4-BE49-F238E27FC236}">
                <a16:creationId xmlns:a16="http://schemas.microsoft.com/office/drawing/2014/main" id="{022322CC-70F0-3A4A-9AF8-E9511B8085C4}"/>
              </a:ext>
            </a:extLst>
          </p:cNvPr>
          <p:cNvSpPr txBox="1">
            <a:spLocks/>
          </p:cNvSpPr>
          <p:nvPr/>
        </p:nvSpPr>
        <p:spPr>
          <a:xfrm>
            <a:off x="876300" y="14706600"/>
            <a:ext cx="11430001" cy="274147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Build</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a flood susceptibility map using weighted factors </a:t>
            </a:r>
          </a:p>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Build</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a flood risk map using the flood susceptibility map and additional vulnerability factors </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Compare</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our risk map against historical flooding collected from SAR data </a:t>
            </a:r>
          </a:p>
          <a:p>
            <a:pPr>
              <a:lnSpc>
                <a:spcPct val="100000"/>
              </a:lnSpc>
              <a:spcBef>
                <a:spcPts val="0"/>
              </a:spcBef>
              <a:spcAft>
                <a:spcPts val="600"/>
              </a:spcAft>
              <a:buClr>
                <a:srgbClr val="3F4268"/>
              </a:buClr>
            </a:pPr>
            <a:r>
              <a:rPr lang="en-US" b="1" dirty="0">
                <a:solidFill>
                  <a:srgbClr val="3F4268"/>
                </a:solidFill>
                <a:latin typeface="Garamond" panose="02020404030301010803" pitchFamily="18" charset="0"/>
              </a:rPr>
              <a:t>Create</a:t>
            </a:r>
            <a:r>
              <a:rPr lang="en-US" dirty="0">
                <a:solidFill>
                  <a:schemeClr val="tx1">
                    <a:lumMod val="75000"/>
                    <a:lumOff val="25000"/>
                  </a:schemeClr>
                </a:solidFill>
                <a:latin typeface="Garamond" panose="02020404030301010803" pitchFamily="18" charset="0"/>
              </a:rPr>
              <a:t> an ArcGIS online </a:t>
            </a:r>
            <a:r>
              <a:rPr lang="en-US" dirty="0" err="1">
                <a:solidFill>
                  <a:schemeClr val="tx1">
                    <a:lumMod val="75000"/>
                    <a:lumOff val="25000"/>
                  </a:schemeClr>
                </a:solidFill>
                <a:latin typeface="Garamond" panose="02020404030301010803" pitchFamily="18" charset="0"/>
              </a:rPr>
              <a:t>StoryMap</a:t>
            </a:r>
            <a:r>
              <a:rPr lang="en-US" dirty="0">
                <a:solidFill>
                  <a:schemeClr val="tx1">
                    <a:lumMod val="75000"/>
                    <a:lumOff val="25000"/>
                  </a:schemeClr>
                </a:solidFill>
                <a:latin typeface="Garamond" panose="02020404030301010803" pitchFamily="18" charset="0"/>
              </a:rPr>
              <a:t> for the Municipality of Toa Baja to educate residents on contributing factors to flood susceptibility and risk </a:t>
            </a:r>
          </a:p>
        </p:txBody>
      </p:sp>
      <p:sp>
        <p:nvSpPr>
          <p:cNvPr id="10" name="TextBox 9">
            <a:extLst>
              <a:ext uri="{FF2B5EF4-FFF2-40B4-BE49-F238E27FC236}">
                <a16:creationId xmlns:a16="http://schemas.microsoft.com/office/drawing/2014/main" id="{F39FCAA1-BF5E-9E4A-8FAF-F52102165EDD}"/>
              </a:ext>
            </a:extLst>
          </p:cNvPr>
          <p:cNvSpPr txBox="1"/>
          <p:nvPr/>
        </p:nvSpPr>
        <p:spPr>
          <a:xfrm>
            <a:off x="12896312" y="4546850"/>
            <a:ext cx="3172663"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Study Area</a:t>
            </a:r>
          </a:p>
        </p:txBody>
      </p:sp>
      <p:sp>
        <p:nvSpPr>
          <p:cNvPr id="12" name="TextBox 11">
            <a:extLst>
              <a:ext uri="{FF2B5EF4-FFF2-40B4-BE49-F238E27FC236}">
                <a16:creationId xmlns:a16="http://schemas.microsoft.com/office/drawing/2014/main" id="{415D5172-C4B1-584A-B138-B91FA0653E06}"/>
              </a:ext>
            </a:extLst>
          </p:cNvPr>
          <p:cNvSpPr txBox="1"/>
          <p:nvPr/>
        </p:nvSpPr>
        <p:spPr>
          <a:xfrm>
            <a:off x="1063315" y="13868400"/>
            <a:ext cx="3127779"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Objectives</a:t>
            </a:r>
          </a:p>
        </p:txBody>
      </p:sp>
      <p:sp>
        <p:nvSpPr>
          <p:cNvPr id="14" name="TextBox 13">
            <a:extLst>
              <a:ext uri="{FF2B5EF4-FFF2-40B4-BE49-F238E27FC236}">
                <a16:creationId xmlns:a16="http://schemas.microsoft.com/office/drawing/2014/main" id="{AFFEBA6E-4F7E-F948-A164-3B21EC1F8751}"/>
              </a:ext>
            </a:extLst>
          </p:cNvPr>
          <p:cNvSpPr txBox="1"/>
          <p:nvPr/>
        </p:nvSpPr>
        <p:spPr>
          <a:xfrm>
            <a:off x="945397" y="19956959"/>
            <a:ext cx="3849131"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Methodology</a:t>
            </a:r>
          </a:p>
        </p:txBody>
      </p:sp>
      <p:sp>
        <p:nvSpPr>
          <p:cNvPr id="16" name="TextBox 15">
            <a:extLst>
              <a:ext uri="{FF2B5EF4-FFF2-40B4-BE49-F238E27FC236}">
                <a16:creationId xmlns:a16="http://schemas.microsoft.com/office/drawing/2014/main" id="{98B028C0-78EC-7644-B072-D1D53DAED941}"/>
              </a:ext>
            </a:extLst>
          </p:cNvPr>
          <p:cNvSpPr txBox="1"/>
          <p:nvPr/>
        </p:nvSpPr>
        <p:spPr>
          <a:xfrm>
            <a:off x="867594" y="17682975"/>
            <a:ext cx="5272597"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Earth Observations</a:t>
            </a:r>
          </a:p>
        </p:txBody>
      </p:sp>
      <p:sp>
        <p:nvSpPr>
          <p:cNvPr id="18" name="TextBox 17">
            <a:extLst>
              <a:ext uri="{FF2B5EF4-FFF2-40B4-BE49-F238E27FC236}">
                <a16:creationId xmlns:a16="http://schemas.microsoft.com/office/drawing/2014/main" id="{4B870F34-8525-6748-A569-C61FE1D56F02}"/>
              </a:ext>
            </a:extLst>
          </p:cNvPr>
          <p:cNvSpPr txBox="1"/>
          <p:nvPr/>
        </p:nvSpPr>
        <p:spPr>
          <a:xfrm>
            <a:off x="13066209" y="12488299"/>
            <a:ext cx="201208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Results</a:t>
            </a:r>
          </a:p>
        </p:txBody>
      </p:sp>
      <p:sp>
        <p:nvSpPr>
          <p:cNvPr id="19" name="Text Placeholder 16">
            <a:extLst>
              <a:ext uri="{FF2B5EF4-FFF2-40B4-BE49-F238E27FC236}">
                <a16:creationId xmlns:a16="http://schemas.microsoft.com/office/drawing/2014/main" id="{93AF55B4-75F2-4E46-995B-E36887786413}"/>
              </a:ext>
            </a:extLst>
          </p:cNvPr>
          <p:cNvSpPr txBox="1">
            <a:spLocks/>
          </p:cNvSpPr>
          <p:nvPr/>
        </p:nvSpPr>
        <p:spPr>
          <a:xfrm>
            <a:off x="12753864" y="26593799"/>
            <a:ext cx="11966060" cy="250274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77% of Toa Baja is medium to highly susceptible to flood </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~50% of the Northern quadrant is categorized to have high flood susceptibility</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Our analysis aligns with the FEMA flood risk assessment, with 89% of highly susceptible areas falling within designated flood zones and 76% of low susceptibility areas falling outside designated flood zones</a:t>
            </a:r>
          </a:p>
          <a:p>
            <a:pPr>
              <a:lnSpc>
                <a:spcPct val="100000"/>
              </a:lnSpc>
              <a:spcBef>
                <a:spcPts val="0"/>
              </a:spcBef>
              <a:spcAft>
                <a:spcPts val="600"/>
              </a:spcAft>
              <a:buClr>
                <a:srgbClr val="3F4268"/>
              </a:buClr>
            </a:pPr>
            <a:endParaRPr lang="en-US" dirty="0">
              <a:solidFill>
                <a:schemeClr val="tx1">
                  <a:lumMod val="75000"/>
                  <a:lumOff val="25000"/>
                </a:schemeClr>
              </a:solidFill>
              <a:latin typeface="Garamond" panose="02020404030301010803" pitchFamily="18" charset="0"/>
            </a:endParaRPr>
          </a:p>
        </p:txBody>
      </p:sp>
      <p:sp>
        <p:nvSpPr>
          <p:cNvPr id="20" name="TextBox 19">
            <a:extLst>
              <a:ext uri="{FF2B5EF4-FFF2-40B4-BE49-F238E27FC236}">
                <a16:creationId xmlns:a16="http://schemas.microsoft.com/office/drawing/2014/main" id="{4DCE6A74-6ADC-B642-A5A0-6916B3BCA987}"/>
              </a:ext>
            </a:extLst>
          </p:cNvPr>
          <p:cNvSpPr txBox="1"/>
          <p:nvPr/>
        </p:nvSpPr>
        <p:spPr>
          <a:xfrm>
            <a:off x="12774267" y="25831800"/>
            <a:ext cx="3486852"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Conclusions</a:t>
            </a:r>
          </a:p>
        </p:txBody>
      </p:sp>
      <p:sp>
        <p:nvSpPr>
          <p:cNvPr id="22" name="TextBox 21">
            <a:extLst>
              <a:ext uri="{FF2B5EF4-FFF2-40B4-BE49-F238E27FC236}">
                <a16:creationId xmlns:a16="http://schemas.microsoft.com/office/drawing/2014/main" id="{62609C20-1E2B-6A47-92A2-F3B2B7AB5A94}"/>
              </a:ext>
            </a:extLst>
          </p:cNvPr>
          <p:cNvSpPr txBox="1"/>
          <p:nvPr/>
        </p:nvSpPr>
        <p:spPr>
          <a:xfrm>
            <a:off x="12839700" y="29329559"/>
            <a:ext cx="5687776"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Acknowledgements</a:t>
            </a:r>
          </a:p>
        </p:txBody>
      </p:sp>
      <p:sp>
        <p:nvSpPr>
          <p:cNvPr id="24" name="TextBox 23">
            <a:extLst>
              <a:ext uri="{FF2B5EF4-FFF2-40B4-BE49-F238E27FC236}">
                <a16:creationId xmlns:a16="http://schemas.microsoft.com/office/drawing/2014/main" id="{54C1EB46-C54F-8B42-84B8-7EBD78A05F23}"/>
              </a:ext>
            </a:extLst>
          </p:cNvPr>
          <p:cNvSpPr txBox="1"/>
          <p:nvPr/>
        </p:nvSpPr>
        <p:spPr>
          <a:xfrm>
            <a:off x="915127" y="27508200"/>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Project Partners</a:t>
            </a:r>
          </a:p>
        </p:txBody>
      </p:sp>
      <p:sp>
        <p:nvSpPr>
          <p:cNvPr id="25" name="TextBox 24">
            <a:extLst>
              <a:ext uri="{FF2B5EF4-FFF2-40B4-BE49-F238E27FC236}">
                <a16:creationId xmlns:a16="http://schemas.microsoft.com/office/drawing/2014/main" id="{DADBC8F7-A85D-3E4A-834E-92FE4F1AB007}"/>
              </a:ext>
            </a:extLst>
          </p:cNvPr>
          <p:cNvSpPr txBox="1"/>
          <p:nvPr/>
        </p:nvSpPr>
        <p:spPr>
          <a:xfrm>
            <a:off x="868453" y="29794200"/>
            <a:ext cx="4542503"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Team Members</a:t>
            </a:r>
          </a:p>
        </p:txBody>
      </p:sp>
      <p:sp>
        <p:nvSpPr>
          <p:cNvPr id="41" name="Text Placeholder 16">
            <a:extLst>
              <a:ext uri="{FF2B5EF4-FFF2-40B4-BE49-F238E27FC236}">
                <a16:creationId xmlns:a16="http://schemas.microsoft.com/office/drawing/2014/main" id="{631B4A2A-CE5C-474A-AA98-CC9A62589A0E}"/>
              </a:ext>
            </a:extLst>
          </p:cNvPr>
          <p:cNvSpPr txBox="1">
            <a:spLocks/>
          </p:cNvSpPr>
          <p:nvPr/>
        </p:nvSpPr>
        <p:spPr>
          <a:xfrm>
            <a:off x="992007" y="5194967"/>
            <a:ext cx="11430000" cy="83078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endParaRPr lang="en-US" sz="2800" dirty="0">
              <a:solidFill>
                <a:srgbClr val="3F4268"/>
              </a:solidFill>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1EC47E79-0327-A941-B47B-0BC48AE55838}"/>
              </a:ext>
            </a:extLst>
          </p:cNvPr>
          <p:cNvSpPr txBox="1"/>
          <p:nvPr/>
        </p:nvSpPr>
        <p:spPr>
          <a:xfrm>
            <a:off x="878674" y="4484915"/>
            <a:ext cx="2475358"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Abstract</a:t>
            </a:r>
          </a:p>
        </p:txBody>
      </p:sp>
      <p:sp>
        <p:nvSpPr>
          <p:cNvPr id="181" name="Text Placeholder 16">
            <a:extLst>
              <a:ext uri="{FF2B5EF4-FFF2-40B4-BE49-F238E27FC236}">
                <a16:creationId xmlns:a16="http://schemas.microsoft.com/office/drawing/2014/main" id="{1DBB9337-B1CD-4D4F-8E84-A6A77D038591}"/>
              </a:ext>
            </a:extLst>
          </p:cNvPr>
          <p:cNvSpPr txBox="1">
            <a:spLocks/>
          </p:cNvSpPr>
          <p:nvPr/>
        </p:nvSpPr>
        <p:spPr>
          <a:xfrm>
            <a:off x="867594" y="28270200"/>
            <a:ext cx="11430000" cy="16377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err="1" smtClean="0">
                <a:solidFill>
                  <a:schemeClr val="tx1">
                    <a:lumMod val="75000"/>
                    <a:lumOff val="25000"/>
                  </a:schemeClr>
                </a:solidFill>
                <a:latin typeface="Garamond" panose="02020404030301010803" pitchFamily="18" charset="0"/>
              </a:rPr>
              <a:t>Municipio</a:t>
            </a:r>
            <a:r>
              <a:rPr lang="en-US" dirty="0" smtClean="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Autónomo de Toa </a:t>
            </a:r>
            <a:r>
              <a:rPr lang="en-US" dirty="0" smtClean="0">
                <a:solidFill>
                  <a:schemeClr val="tx1">
                    <a:lumMod val="75000"/>
                    <a:lumOff val="25000"/>
                  </a:schemeClr>
                </a:solidFill>
                <a:latin typeface="Garamond" panose="02020404030301010803" pitchFamily="18" charset="0"/>
              </a:rPr>
              <a:t>Baja</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ResilientSEE</a:t>
            </a:r>
          </a:p>
          <a:p>
            <a:pPr>
              <a:lnSpc>
                <a:spcPct val="100000"/>
              </a:lnSpc>
              <a:spcBef>
                <a:spcPts val="0"/>
              </a:spcBef>
              <a:spcAft>
                <a:spcPts val="600"/>
              </a:spcAft>
              <a:buClr>
                <a:srgbClr val="3F4268"/>
              </a:buClr>
            </a:pPr>
            <a:r>
              <a:rPr lang="en-US" dirty="0" smtClean="0">
                <a:solidFill>
                  <a:schemeClr val="tx1">
                    <a:lumMod val="75000"/>
                    <a:lumOff val="25000"/>
                  </a:schemeClr>
                </a:solidFill>
                <a:latin typeface="Garamond" panose="02020404030301010803" pitchFamily="18" charset="0"/>
              </a:rPr>
              <a:t>Massachusetts Institute of Technology, </a:t>
            </a:r>
            <a:r>
              <a:rPr lang="en-US" dirty="0">
                <a:solidFill>
                  <a:schemeClr val="tx1">
                    <a:lumMod val="75000"/>
                    <a:lumOff val="25000"/>
                  </a:schemeClr>
                </a:solidFill>
                <a:latin typeface="Garamond" panose="02020404030301010803" pitchFamily="18" charset="0"/>
              </a:rPr>
              <a:t>Urban Risk Lab</a:t>
            </a:r>
          </a:p>
        </p:txBody>
      </p:sp>
      <p:sp>
        <p:nvSpPr>
          <p:cNvPr id="182" name="Text Placeholder 16">
            <a:extLst>
              <a:ext uri="{FF2B5EF4-FFF2-40B4-BE49-F238E27FC236}">
                <a16:creationId xmlns:a16="http://schemas.microsoft.com/office/drawing/2014/main" id="{05F309FA-DB13-1D4A-9D24-99AF88CFE0E7}"/>
              </a:ext>
            </a:extLst>
          </p:cNvPr>
          <p:cNvSpPr txBox="1">
            <a:spLocks/>
          </p:cNvSpPr>
          <p:nvPr/>
        </p:nvSpPr>
        <p:spPr>
          <a:xfrm>
            <a:off x="12676837" y="30176719"/>
            <a:ext cx="11584055" cy="32530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defTabSz="914400">
              <a:lnSpc>
                <a:spcPct val="100000"/>
              </a:lnSpc>
              <a:spcBef>
                <a:spcPts val="0"/>
              </a:spcBef>
              <a:spcAft>
                <a:spcPts val="600"/>
              </a:spcAft>
              <a:buClr>
                <a:srgbClr val="3E4268"/>
              </a:buClr>
              <a:defRPr/>
            </a:pPr>
            <a:r>
              <a:rPr lang="en-US" sz="2800" b="1" dirty="0">
                <a:solidFill>
                  <a:srgbClr val="3F4268"/>
                </a:solidFill>
                <a:latin typeface="Garamond" panose="02020404030301010803" pitchFamily="18" charset="0"/>
              </a:rPr>
              <a:t>Dr. Kenton Ross, </a:t>
            </a:r>
            <a:r>
              <a:rPr lang="en-US" sz="2800" dirty="0">
                <a:solidFill>
                  <a:schemeClr val="tx1">
                    <a:lumMod val="75000"/>
                    <a:lumOff val="25000"/>
                  </a:schemeClr>
                </a:solidFill>
                <a:latin typeface="Garamond" panose="02020404030301010803" pitchFamily="18" charset="0"/>
              </a:rPr>
              <a:t>Science Advisor, NASA</a:t>
            </a:r>
            <a:r>
              <a:rPr lang="en-US" sz="2800" b="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DEVELOP National Program</a:t>
            </a:r>
          </a:p>
          <a:p>
            <a:pPr marL="342900" lvl="0" indent="-342900" defTabSz="914400">
              <a:lnSpc>
                <a:spcPct val="100000"/>
              </a:lnSpc>
              <a:spcBef>
                <a:spcPts val="0"/>
              </a:spcBef>
              <a:spcAft>
                <a:spcPts val="600"/>
              </a:spcAft>
              <a:buClr>
                <a:srgbClr val="3E4268"/>
              </a:buClr>
              <a:defRPr/>
            </a:pPr>
            <a:r>
              <a:rPr lang="en-US" sz="2800" b="1" dirty="0">
                <a:solidFill>
                  <a:srgbClr val="3F4268"/>
                </a:solidFill>
                <a:latin typeface="Garamond" panose="02020404030301010803" pitchFamily="18" charset="0"/>
              </a:rPr>
              <a:t>Sydney Neugebauer, </a:t>
            </a:r>
            <a:r>
              <a:rPr lang="en-US" sz="2800" dirty="0">
                <a:solidFill>
                  <a:schemeClr val="tx1">
                    <a:lumMod val="75000"/>
                    <a:lumOff val="25000"/>
                  </a:schemeClr>
                </a:solidFill>
                <a:latin typeface="Garamond" panose="02020404030301010803" pitchFamily="18" charset="0"/>
              </a:rPr>
              <a:t>Fellow, NASA DEVELOP National Program</a:t>
            </a:r>
          </a:p>
          <a:p>
            <a:pPr marL="342900" lvl="0" indent="-342900" defTabSz="914400">
              <a:lnSpc>
                <a:spcPct val="100000"/>
              </a:lnSpc>
              <a:spcBef>
                <a:spcPts val="0"/>
              </a:spcBef>
              <a:spcAft>
                <a:spcPts val="600"/>
              </a:spcAft>
              <a:buClr>
                <a:srgbClr val="3E4268"/>
              </a:buClr>
              <a:defRPr/>
            </a:pPr>
            <a:r>
              <a:rPr lang="en-US" sz="2800" b="1" dirty="0">
                <a:solidFill>
                  <a:srgbClr val="3F4268"/>
                </a:solidFill>
                <a:latin typeface="Garamond" panose="02020404030301010803" pitchFamily="18" charset="0"/>
              </a:rPr>
              <a:t>Dr. Venkataraman Lakshmi,</a:t>
            </a:r>
            <a:r>
              <a:rPr lang="en-US" sz="2800" b="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UVA Engineering Systems &amp; Environment</a:t>
            </a:r>
          </a:p>
          <a:p>
            <a:pPr marL="342900" lvl="0" indent="-342900" defTabSz="914400">
              <a:lnSpc>
                <a:spcPct val="100000"/>
              </a:lnSpc>
              <a:spcBef>
                <a:spcPts val="0"/>
              </a:spcBef>
              <a:spcAft>
                <a:spcPts val="600"/>
              </a:spcAft>
              <a:buClr>
                <a:srgbClr val="3E4268"/>
              </a:buClr>
              <a:defRPr/>
            </a:pPr>
            <a:r>
              <a:rPr lang="en-US" sz="2800" b="1" dirty="0">
                <a:solidFill>
                  <a:srgbClr val="3F4268"/>
                </a:solidFill>
                <a:latin typeface="Garamond" panose="02020404030301010803" pitchFamily="18" charset="0"/>
              </a:rPr>
              <a:t>Dr. John </a:t>
            </a:r>
            <a:r>
              <a:rPr lang="en-US" sz="2800" b="1" dirty="0" err="1">
                <a:solidFill>
                  <a:srgbClr val="3F4268"/>
                </a:solidFill>
                <a:latin typeface="Garamond" panose="02020404030301010803" pitchFamily="18" charset="0"/>
              </a:rPr>
              <a:t>Bolten</a:t>
            </a:r>
            <a:r>
              <a:rPr lang="en-US" sz="2800" b="1" dirty="0">
                <a:solidFill>
                  <a:srgbClr val="3F4268"/>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Goddard Space Flight Center</a:t>
            </a:r>
            <a:endParaRPr lang="en-US" sz="2800" b="1" dirty="0">
              <a:solidFill>
                <a:schemeClr val="tx1">
                  <a:lumMod val="75000"/>
                  <a:lumOff val="25000"/>
                </a:schemeClr>
              </a:solidFill>
              <a:latin typeface="Garamond" panose="02020404030301010803" pitchFamily="18" charset="0"/>
            </a:endParaRPr>
          </a:p>
          <a:p>
            <a:pPr marL="342900" lvl="0" indent="-342900" defTabSz="914400">
              <a:lnSpc>
                <a:spcPct val="100000"/>
              </a:lnSpc>
              <a:spcBef>
                <a:spcPts val="0"/>
              </a:spcBef>
              <a:spcAft>
                <a:spcPts val="600"/>
              </a:spcAft>
              <a:buClr>
                <a:srgbClr val="3E4268"/>
              </a:buClr>
              <a:defRPr/>
            </a:pPr>
            <a:r>
              <a:rPr lang="en-US" sz="2800" b="1" dirty="0">
                <a:solidFill>
                  <a:srgbClr val="3F4268"/>
                </a:solidFill>
                <a:latin typeface="Garamond" panose="02020404030301010803" pitchFamily="18" charset="0"/>
              </a:rPr>
              <a:t>Dr. </a:t>
            </a:r>
            <a:r>
              <a:rPr lang="en-US" sz="2800" b="1" dirty="0" err="1">
                <a:solidFill>
                  <a:srgbClr val="3F4268"/>
                </a:solidFill>
                <a:latin typeface="Garamond" panose="02020404030301010803" pitchFamily="18" charset="0"/>
              </a:rPr>
              <a:t>Marangelly</a:t>
            </a:r>
            <a:r>
              <a:rPr lang="en-US" sz="2800" b="1" dirty="0">
                <a:solidFill>
                  <a:srgbClr val="3F4268"/>
                </a:solidFill>
                <a:latin typeface="Garamond" panose="02020404030301010803" pitchFamily="18" charset="0"/>
              </a:rPr>
              <a:t> Cordero-Fuentes, </a:t>
            </a:r>
            <a:r>
              <a:rPr lang="en-US" sz="2800" dirty="0">
                <a:solidFill>
                  <a:schemeClr val="tx1">
                    <a:lumMod val="75000"/>
                    <a:lumOff val="25000"/>
                  </a:schemeClr>
                </a:solidFill>
                <a:latin typeface="Garamond" panose="02020404030301010803" pitchFamily="18" charset="0"/>
              </a:rPr>
              <a:t>Goddard Space Flight Center</a:t>
            </a:r>
            <a:endParaRPr lang="en-US" sz="2800" b="1" dirty="0">
              <a:solidFill>
                <a:schemeClr val="tx1">
                  <a:lumMod val="75000"/>
                  <a:lumOff val="25000"/>
                </a:schemeClr>
              </a:solidFill>
              <a:latin typeface="Garamond" panose="02020404030301010803" pitchFamily="18" charset="0"/>
            </a:endParaRPr>
          </a:p>
          <a:p>
            <a:pPr marL="342900" lvl="0" indent="-342900" defTabSz="914400">
              <a:lnSpc>
                <a:spcPct val="100000"/>
              </a:lnSpc>
              <a:spcBef>
                <a:spcPts val="0"/>
              </a:spcBef>
              <a:spcAft>
                <a:spcPts val="600"/>
              </a:spcAft>
              <a:buClr>
                <a:srgbClr val="3E4268"/>
              </a:buClr>
              <a:defRPr/>
            </a:pPr>
            <a:r>
              <a:rPr lang="en-US" sz="2800" b="1" dirty="0">
                <a:solidFill>
                  <a:srgbClr val="3F4268"/>
                </a:solidFill>
                <a:latin typeface="Garamond" panose="02020404030301010803" pitchFamily="18" charset="0"/>
              </a:rPr>
              <a:t>Perry </a:t>
            </a:r>
            <a:r>
              <a:rPr lang="en-US" sz="2800" b="1" dirty="0" err="1">
                <a:solidFill>
                  <a:srgbClr val="3F4268"/>
                </a:solidFill>
                <a:latin typeface="Garamond" panose="02020404030301010803" pitchFamily="18" charset="0"/>
              </a:rPr>
              <a:t>Oddo</a:t>
            </a:r>
            <a:r>
              <a:rPr lang="en-US" sz="2800" b="1" dirty="0">
                <a:solidFill>
                  <a:srgbClr val="3F4268"/>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Goddard Space Flight Center</a:t>
            </a:r>
            <a:endParaRPr lang="en-US" dirty="0">
              <a:solidFill>
                <a:schemeClr val="tx1">
                  <a:lumMod val="75000"/>
                  <a:lumOff val="25000"/>
                </a:schemeClr>
              </a:solidFill>
              <a:latin typeface="Garamond" panose="02020404030301010803" pitchFamily="18" charset="0"/>
            </a:endParaRPr>
          </a:p>
        </p:txBody>
      </p:sp>
      <p:grpSp>
        <p:nvGrpSpPr>
          <p:cNvPr id="61" name="Group 60">
            <a:extLst>
              <a:ext uri="{FF2B5EF4-FFF2-40B4-BE49-F238E27FC236}">
                <a16:creationId xmlns:a16="http://schemas.microsoft.com/office/drawing/2014/main" id="{37713437-8406-495F-92DC-66CFEAE36F66}"/>
              </a:ext>
            </a:extLst>
          </p:cNvPr>
          <p:cNvGrpSpPr/>
          <p:nvPr/>
        </p:nvGrpSpPr>
        <p:grpSpPr>
          <a:xfrm>
            <a:off x="844023" y="30833332"/>
            <a:ext cx="11713139" cy="3083109"/>
            <a:chOff x="844023" y="30808368"/>
            <a:chExt cx="11713139" cy="3083109"/>
          </a:xfrm>
        </p:grpSpPr>
        <p:grpSp>
          <p:nvGrpSpPr>
            <p:cNvPr id="4" name="Group 3">
              <a:extLst>
                <a:ext uri="{FF2B5EF4-FFF2-40B4-BE49-F238E27FC236}">
                  <a16:creationId xmlns:a16="http://schemas.microsoft.com/office/drawing/2014/main" id="{C39793B9-6EE8-DB41-9CC0-20B9472493DF}"/>
                </a:ext>
              </a:extLst>
            </p:cNvPr>
            <p:cNvGrpSpPr/>
            <p:nvPr/>
          </p:nvGrpSpPr>
          <p:grpSpPr>
            <a:xfrm>
              <a:off x="844023" y="30808368"/>
              <a:ext cx="2834640" cy="3083109"/>
              <a:chOff x="844023" y="30808368"/>
              <a:chExt cx="2834640" cy="3083109"/>
            </a:xfrm>
          </p:grpSpPr>
          <p:pic>
            <p:nvPicPr>
              <p:cNvPr id="30" name="Picture 29">
                <a:extLst>
                  <a:ext uri="{FF2B5EF4-FFF2-40B4-BE49-F238E27FC236}">
                    <a16:creationId xmlns:a16="http://schemas.microsoft.com/office/drawing/2014/main" id="{4F1F6FE7-28D2-2D41-BA13-97CD0F2AA3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09054" y="30808368"/>
                <a:ext cx="2104578" cy="2092621"/>
              </a:xfrm>
              <a:prstGeom prst="rect">
                <a:avLst/>
              </a:prstGeom>
            </p:spPr>
          </p:pic>
          <p:sp>
            <p:nvSpPr>
              <p:cNvPr id="31" name="Text Placeholder 16">
                <a:extLst>
                  <a:ext uri="{FF2B5EF4-FFF2-40B4-BE49-F238E27FC236}">
                    <a16:creationId xmlns:a16="http://schemas.microsoft.com/office/drawing/2014/main" id="{B28218B1-CC26-1748-A80F-C67D9F623F59}"/>
                  </a:ext>
                </a:extLst>
              </p:cNvPr>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Nara McCray</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43" name="Group 42">
              <a:extLst>
                <a:ext uri="{FF2B5EF4-FFF2-40B4-BE49-F238E27FC236}">
                  <a16:creationId xmlns:a16="http://schemas.microsoft.com/office/drawing/2014/main" id="{1A04C0EC-893E-3145-8FF7-8B4997059FAE}"/>
                </a:ext>
              </a:extLst>
            </p:cNvPr>
            <p:cNvGrpSpPr/>
            <p:nvPr/>
          </p:nvGrpSpPr>
          <p:grpSpPr>
            <a:xfrm>
              <a:off x="6683239" y="30808368"/>
              <a:ext cx="2834640" cy="3083109"/>
              <a:chOff x="6683239" y="30808368"/>
              <a:chExt cx="2834640" cy="3083109"/>
            </a:xfrm>
          </p:grpSpPr>
          <p:pic>
            <p:nvPicPr>
              <p:cNvPr id="33" name="Picture 32">
                <a:extLst>
                  <a:ext uri="{FF2B5EF4-FFF2-40B4-BE49-F238E27FC236}">
                    <a16:creationId xmlns:a16="http://schemas.microsoft.com/office/drawing/2014/main" id="{3BD048A3-05C6-0742-96C3-1226CFDEA3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48270" y="30808368"/>
                <a:ext cx="2104578" cy="2092621"/>
              </a:xfrm>
              <a:prstGeom prst="rect">
                <a:avLst/>
              </a:prstGeom>
            </p:spPr>
          </p:pic>
          <p:sp>
            <p:nvSpPr>
              <p:cNvPr id="34" name="Text Placeholder 16">
                <a:extLst>
                  <a:ext uri="{FF2B5EF4-FFF2-40B4-BE49-F238E27FC236}">
                    <a16:creationId xmlns:a16="http://schemas.microsoft.com/office/drawing/2014/main" id="{DE579121-499F-A942-88A7-A0E367204A8F}"/>
                  </a:ext>
                </a:extLst>
              </p:cNvPr>
              <p:cNvSpPr txBox="1">
                <a:spLocks/>
              </p:cNvSpPr>
              <p:nvPr/>
            </p:nvSpPr>
            <p:spPr>
              <a:xfrm>
                <a:off x="6683239" y="32968147"/>
                <a:ext cx="2834640" cy="92333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Wilfredo García López</a:t>
                </a:r>
              </a:p>
            </p:txBody>
          </p:sp>
        </p:grpSp>
        <p:grpSp>
          <p:nvGrpSpPr>
            <p:cNvPr id="44" name="Group 43">
              <a:extLst>
                <a:ext uri="{FF2B5EF4-FFF2-40B4-BE49-F238E27FC236}">
                  <a16:creationId xmlns:a16="http://schemas.microsoft.com/office/drawing/2014/main" id="{01218170-AC9F-C341-BA77-3DD07C007A64}"/>
                </a:ext>
              </a:extLst>
            </p:cNvPr>
            <p:cNvGrpSpPr/>
            <p:nvPr/>
          </p:nvGrpSpPr>
          <p:grpSpPr>
            <a:xfrm>
              <a:off x="9483172" y="30808368"/>
              <a:ext cx="3073990" cy="3055271"/>
              <a:chOff x="9483172" y="30808368"/>
              <a:chExt cx="3073990" cy="3055271"/>
            </a:xfrm>
          </p:grpSpPr>
          <p:pic>
            <p:nvPicPr>
              <p:cNvPr id="36" name="Picture 35">
                <a:extLst>
                  <a:ext uri="{FF2B5EF4-FFF2-40B4-BE49-F238E27FC236}">
                    <a16:creationId xmlns:a16="http://schemas.microsoft.com/office/drawing/2014/main" id="{C6CB98C4-7418-3F4C-800A-1A96C50604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67878" y="30808368"/>
                <a:ext cx="2104578" cy="2092621"/>
              </a:xfrm>
              <a:prstGeom prst="rect">
                <a:avLst/>
              </a:prstGeom>
            </p:spPr>
          </p:pic>
          <p:sp>
            <p:nvSpPr>
              <p:cNvPr id="37" name="Text Placeholder 16">
                <a:extLst>
                  <a:ext uri="{FF2B5EF4-FFF2-40B4-BE49-F238E27FC236}">
                    <a16:creationId xmlns:a16="http://schemas.microsoft.com/office/drawing/2014/main" id="{ECBB7FA8-F9CB-4343-9E9B-F0FDC7AE37C7}"/>
                  </a:ext>
                </a:extLst>
              </p:cNvPr>
              <p:cNvSpPr txBox="1">
                <a:spLocks/>
              </p:cNvSpPr>
              <p:nvPr/>
            </p:nvSpPr>
            <p:spPr>
              <a:xfrm>
                <a:off x="9483172" y="32940309"/>
                <a:ext cx="307399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Adriana Le Compte Santiago</a:t>
                </a:r>
              </a:p>
            </p:txBody>
          </p:sp>
        </p:grpSp>
        <p:grpSp>
          <p:nvGrpSpPr>
            <p:cNvPr id="6" name="Group 5">
              <a:extLst>
                <a:ext uri="{FF2B5EF4-FFF2-40B4-BE49-F238E27FC236}">
                  <a16:creationId xmlns:a16="http://schemas.microsoft.com/office/drawing/2014/main" id="{71A91A3E-DCD5-E64E-BEF0-66B1A37C16A6}"/>
                </a:ext>
              </a:extLst>
            </p:cNvPr>
            <p:cNvGrpSpPr/>
            <p:nvPr/>
          </p:nvGrpSpPr>
          <p:grpSpPr>
            <a:xfrm>
              <a:off x="3763631" y="30808368"/>
              <a:ext cx="2834640" cy="2667610"/>
              <a:chOff x="3763631" y="30808368"/>
              <a:chExt cx="2834640" cy="2667610"/>
            </a:xfrm>
          </p:grpSpPr>
          <p:pic>
            <p:nvPicPr>
              <p:cNvPr id="39" name="Picture 38">
                <a:extLst>
                  <a:ext uri="{FF2B5EF4-FFF2-40B4-BE49-F238E27FC236}">
                    <a16:creationId xmlns:a16="http://schemas.microsoft.com/office/drawing/2014/main" id="{67AB84A0-DE18-EF4F-A975-6AC6215102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28662" y="30808368"/>
                <a:ext cx="2104578" cy="2092621"/>
              </a:xfrm>
              <a:prstGeom prst="rect">
                <a:avLst/>
              </a:prstGeom>
            </p:spPr>
          </p:pic>
          <p:sp>
            <p:nvSpPr>
              <p:cNvPr id="40" name="Text Placeholder 16">
                <a:extLst>
                  <a:ext uri="{FF2B5EF4-FFF2-40B4-BE49-F238E27FC236}">
                    <a16:creationId xmlns:a16="http://schemas.microsoft.com/office/drawing/2014/main" id="{C9A2BDDB-7307-134C-862D-2E2389AD75C6}"/>
                  </a:ext>
                </a:extLst>
              </p:cNvPr>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Scott Harrison</a:t>
                </a:r>
              </a:p>
            </p:txBody>
          </p:sp>
        </p:grpSp>
        <p:pic>
          <p:nvPicPr>
            <p:cNvPr id="368" name="Picture 367">
              <a:extLst>
                <a:ext uri="{FF2B5EF4-FFF2-40B4-BE49-F238E27FC236}">
                  <a16:creationId xmlns:a16="http://schemas.microsoft.com/office/drawing/2014/main" id="{3274727D-9C64-0549-85C6-CD10B91F1A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2" r="462" b="33375"/>
            <a:stretch/>
          </p:blipFill>
          <p:spPr>
            <a:xfrm>
              <a:off x="7284495" y="31031718"/>
              <a:ext cx="1645920" cy="1645920"/>
            </a:xfrm>
            <a:prstGeom prst="ellipse">
              <a:avLst/>
            </a:prstGeom>
          </p:spPr>
        </p:pic>
        <p:pic>
          <p:nvPicPr>
            <p:cNvPr id="369" name="Picture 368">
              <a:extLst>
                <a:ext uri="{FF2B5EF4-FFF2-40B4-BE49-F238E27FC236}">
                  <a16:creationId xmlns:a16="http://schemas.microsoft.com/office/drawing/2014/main" id="{D5AC4478-E536-0A4B-887F-A694095D29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1416" r="258" b="31918"/>
            <a:stretch/>
          </p:blipFill>
          <p:spPr>
            <a:xfrm>
              <a:off x="1438383" y="31031576"/>
              <a:ext cx="1645920" cy="1645920"/>
            </a:xfrm>
            <a:prstGeom prst="ellipse">
              <a:avLst/>
            </a:prstGeom>
          </p:spPr>
        </p:pic>
        <p:pic>
          <p:nvPicPr>
            <p:cNvPr id="370" name="Picture 369">
              <a:extLst>
                <a:ext uri="{FF2B5EF4-FFF2-40B4-BE49-F238E27FC236}">
                  <a16:creationId xmlns:a16="http://schemas.microsoft.com/office/drawing/2014/main" id="{F73478BD-EDB6-9F4E-BBE2-69E6EB2A66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 t="3178" r="166" b="30155"/>
            <a:stretch/>
          </p:blipFill>
          <p:spPr>
            <a:xfrm>
              <a:off x="10223316" y="31031576"/>
              <a:ext cx="1645920" cy="1645920"/>
            </a:xfrm>
            <a:prstGeom prst="ellipse">
              <a:avLst/>
            </a:prstGeom>
          </p:spPr>
        </p:pic>
        <p:pic>
          <p:nvPicPr>
            <p:cNvPr id="371" name="Picture 370">
              <a:extLst>
                <a:ext uri="{FF2B5EF4-FFF2-40B4-BE49-F238E27FC236}">
                  <a16:creationId xmlns:a16="http://schemas.microsoft.com/office/drawing/2014/main" id="{311AC898-7D36-3D45-90AA-8BF3E203CA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 t="600" r="66" b="32733"/>
            <a:stretch/>
          </p:blipFill>
          <p:spPr>
            <a:xfrm>
              <a:off x="4357991" y="31031576"/>
              <a:ext cx="1645920" cy="1645920"/>
            </a:xfrm>
            <a:prstGeom prst="ellipse">
              <a:avLst/>
            </a:prstGeom>
          </p:spPr>
        </p:pic>
      </p:grpSp>
      <p:pic>
        <p:nvPicPr>
          <p:cNvPr id="79" name="Picture 78" descr="A close up of a map&#10;&#10;Description automatically generated">
            <a:extLst>
              <a:ext uri="{FF2B5EF4-FFF2-40B4-BE49-F238E27FC236}">
                <a16:creationId xmlns:a16="http://schemas.microsoft.com/office/drawing/2014/main" id="{9644EE6A-03C3-C740-9503-18402FFFBD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322" t="26666" r="9067" b="24715"/>
          <a:stretch/>
        </p:blipFill>
        <p:spPr>
          <a:xfrm>
            <a:off x="17953293" y="20308406"/>
            <a:ext cx="6760663" cy="5212661"/>
          </a:xfrm>
          <a:prstGeom prst="rect">
            <a:avLst/>
          </a:prstGeom>
        </p:spPr>
      </p:pic>
      <p:grpSp>
        <p:nvGrpSpPr>
          <p:cNvPr id="80" name="Group 79">
            <a:extLst>
              <a:ext uri="{FF2B5EF4-FFF2-40B4-BE49-F238E27FC236}">
                <a16:creationId xmlns:a16="http://schemas.microsoft.com/office/drawing/2014/main" id="{48D2A6CE-CE2F-9445-B53E-119E82E0AD3B}"/>
              </a:ext>
            </a:extLst>
          </p:cNvPr>
          <p:cNvGrpSpPr/>
          <p:nvPr/>
        </p:nvGrpSpPr>
        <p:grpSpPr>
          <a:xfrm>
            <a:off x="13361815" y="21342736"/>
            <a:ext cx="4572068" cy="2629020"/>
            <a:chOff x="7597794" y="4337979"/>
            <a:chExt cx="4572068" cy="2629020"/>
          </a:xfrm>
        </p:grpSpPr>
        <p:pic>
          <p:nvPicPr>
            <p:cNvPr id="81" name="Picture 80" descr="A screenshot of a cell phone&#10;&#10;Description automatically generated">
              <a:extLst>
                <a:ext uri="{FF2B5EF4-FFF2-40B4-BE49-F238E27FC236}">
                  <a16:creationId xmlns:a16="http://schemas.microsoft.com/office/drawing/2014/main" id="{998E83DF-9E35-1F41-9A82-CDC1A379B4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1507" y="4733111"/>
              <a:ext cx="2468769" cy="1333872"/>
            </a:xfrm>
            <a:prstGeom prst="rect">
              <a:avLst/>
            </a:prstGeom>
          </p:spPr>
        </p:pic>
        <p:sp>
          <p:nvSpPr>
            <p:cNvPr id="82" name="TextBox 81">
              <a:extLst>
                <a:ext uri="{FF2B5EF4-FFF2-40B4-BE49-F238E27FC236}">
                  <a16:creationId xmlns:a16="http://schemas.microsoft.com/office/drawing/2014/main" id="{C7C2FD24-2F1B-F14A-80AA-72973A8396EB}"/>
                </a:ext>
              </a:extLst>
            </p:cNvPr>
            <p:cNvSpPr txBox="1"/>
            <p:nvPr/>
          </p:nvSpPr>
          <p:spPr>
            <a:xfrm>
              <a:off x="8821190" y="6109689"/>
              <a:ext cx="2610841" cy="400110"/>
            </a:xfrm>
            <a:prstGeom prst="rect">
              <a:avLst/>
            </a:prstGeom>
            <a:noFill/>
          </p:spPr>
          <p:txBody>
            <a:bodyPr wrap="square" rtlCol="0">
              <a:spAutoFit/>
            </a:bodyPr>
            <a:lstStyle/>
            <a:p>
              <a:r>
                <a:rPr lang="en-US" sz="2000" dirty="0">
                  <a:solidFill>
                    <a:schemeClr val="tx1">
                      <a:lumMod val="75000"/>
                      <a:lumOff val="25000"/>
                    </a:schemeClr>
                  </a:solidFill>
                  <a:latin typeface="Century Gothic" panose="020B0502020202020204" pitchFamily="34" charset="0"/>
                  <a:cs typeface="Arial" panose="020B0604020202020204" pitchFamily="34" charset="0"/>
                </a:rPr>
                <a:t>Low     Med     High</a:t>
              </a:r>
            </a:p>
          </p:txBody>
        </p:sp>
        <p:sp>
          <p:nvSpPr>
            <p:cNvPr id="83" name="TextBox 82">
              <a:extLst>
                <a:ext uri="{FF2B5EF4-FFF2-40B4-BE49-F238E27FC236}">
                  <a16:creationId xmlns:a16="http://schemas.microsoft.com/office/drawing/2014/main" id="{A5312BCB-DA3A-4E42-A57C-E493931DE03E}"/>
                </a:ext>
              </a:extLst>
            </p:cNvPr>
            <p:cNvSpPr txBox="1"/>
            <p:nvPr/>
          </p:nvSpPr>
          <p:spPr>
            <a:xfrm>
              <a:off x="8070205" y="4642779"/>
              <a:ext cx="977486" cy="1418786"/>
            </a:xfrm>
            <a:prstGeom prst="rect">
              <a:avLst/>
            </a:prstGeom>
            <a:noFill/>
          </p:spPr>
          <p:txBody>
            <a:bodyPr wrap="square" rtlCol="0">
              <a:spAutoFit/>
            </a:bodyPr>
            <a:lstStyle/>
            <a:p>
              <a:pPr>
                <a:lnSpc>
                  <a:spcPct val="150000"/>
                </a:lnSpc>
              </a:pPr>
              <a:r>
                <a:rPr lang="en-US" sz="2000" dirty="0">
                  <a:solidFill>
                    <a:schemeClr val="tx1">
                      <a:lumMod val="75000"/>
                      <a:lumOff val="25000"/>
                    </a:schemeClr>
                  </a:solidFill>
                  <a:latin typeface="Century Gothic" panose="020B0502020202020204" pitchFamily="34" charset="0"/>
                  <a:cs typeface="Arial" panose="020B0604020202020204" pitchFamily="34" charset="0"/>
                </a:rPr>
                <a:t>High    </a:t>
              </a:r>
            </a:p>
            <a:p>
              <a:pPr>
                <a:lnSpc>
                  <a:spcPct val="150000"/>
                </a:lnSpc>
              </a:pPr>
              <a:r>
                <a:rPr lang="en-US" sz="2000" dirty="0">
                  <a:solidFill>
                    <a:schemeClr val="tx1">
                      <a:lumMod val="75000"/>
                      <a:lumOff val="25000"/>
                    </a:schemeClr>
                  </a:solidFill>
                  <a:latin typeface="Century Gothic" panose="020B0502020202020204" pitchFamily="34" charset="0"/>
                  <a:cs typeface="Arial" panose="020B0604020202020204" pitchFamily="34" charset="0"/>
                </a:rPr>
                <a:t>Med</a:t>
              </a:r>
            </a:p>
            <a:p>
              <a:pPr>
                <a:lnSpc>
                  <a:spcPct val="150000"/>
                </a:lnSpc>
              </a:pPr>
              <a:r>
                <a:rPr lang="en-US" sz="2000" dirty="0">
                  <a:solidFill>
                    <a:schemeClr val="tx1">
                      <a:lumMod val="75000"/>
                      <a:lumOff val="25000"/>
                    </a:schemeClr>
                  </a:solidFill>
                  <a:latin typeface="Century Gothic" panose="020B0502020202020204" pitchFamily="34" charset="0"/>
                  <a:cs typeface="Arial" panose="020B0604020202020204" pitchFamily="34" charset="0"/>
                </a:rPr>
                <a:t>Low</a:t>
              </a:r>
            </a:p>
          </p:txBody>
        </p:sp>
        <p:sp>
          <p:nvSpPr>
            <p:cNvPr id="85" name="TextBox 84">
              <a:extLst>
                <a:ext uri="{FF2B5EF4-FFF2-40B4-BE49-F238E27FC236}">
                  <a16:creationId xmlns:a16="http://schemas.microsoft.com/office/drawing/2014/main" id="{9233E29C-6520-7C4E-A189-10C0DBD30B28}"/>
                </a:ext>
              </a:extLst>
            </p:cNvPr>
            <p:cNvSpPr txBox="1"/>
            <p:nvPr/>
          </p:nvSpPr>
          <p:spPr>
            <a:xfrm>
              <a:off x="9049790" y="6566889"/>
              <a:ext cx="2084613"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cs typeface="Arial" panose="020B0604020202020204" pitchFamily="34" charset="0"/>
                </a:rPr>
                <a:t>Vulnerability</a:t>
              </a:r>
            </a:p>
          </p:txBody>
        </p:sp>
        <p:sp>
          <p:nvSpPr>
            <p:cNvPr id="86" name="TextBox 85">
              <a:extLst>
                <a:ext uri="{FF2B5EF4-FFF2-40B4-BE49-F238E27FC236}">
                  <a16:creationId xmlns:a16="http://schemas.microsoft.com/office/drawing/2014/main" id="{AA89EF12-96FC-1F41-8FFE-F36329BB5F8D}"/>
                </a:ext>
              </a:extLst>
            </p:cNvPr>
            <p:cNvSpPr txBox="1"/>
            <p:nvPr/>
          </p:nvSpPr>
          <p:spPr>
            <a:xfrm rot="16200000">
              <a:off x="6733177" y="5329405"/>
              <a:ext cx="2129344"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cs typeface="Arial" panose="020B0604020202020204" pitchFamily="34" charset="0"/>
                </a:rPr>
                <a:t>Susceptibility</a:t>
              </a:r>
            </a:p>
          </p:txBody>
        </p:sp>
        <p:sp>
          <p:nvSpPr>
            <p:cNvPr id="87" name="TextBox 86">
              <a:extLst>
                <a:ext uri="{FF2B5EF4-FFF2-40B4-BE49-F238E27FC236}">
                  <a16:creationId xmlns:a16="http://schemas.microsoft.com/office/drawing/2014/main" id="{B591BA25-CC35-AA46-B422-F5651302658C}"/>
                </a:ext>
              </a:extLst>
            </p:cNvPr>
            <p:cNvSpPr txBox="1"/>
            <p:nvPr/>
          </p:nvSpPr>
          <p:spPr>
            <a:xfrm>
              <a:off x="11259590" y="4337979"/>
              <a:ext cx="910272" cy="400110"/>
            </a:xfrm>
            <a:prstGeom prst="rect">
              <a:avLst/>
            </a:prstGeom>
            <a:noFill/>
          </p:spPr>
          <p:txBody>
            <a:bodyPr wrap="square" rtlCol="0">
              <a:spAutoFit/>
            </a:bodyPr>
            <a:lstStyle/>
            <a:p>
              <a:r>
                <a:rPr lang="en-US" sz="2000" b="1" dirty="0">
                  <a:solidFill>
                    <a:schemeClr val="tx1">
                      <a:lumMod val="75000"/>
                      <a:lumOff val="25000"/>
                    </a:schemeClr>
                  </a:solidFill>
                  <a:latin typeface="Century Gothic" panose="020B0502020202020204" pitchFamily="34" charset="0"/>
                  <a:cs typeface="Arial" panose="020B0604020202020204" pitchFamily="34" charset="0"/>
                </a:rPr>
                <a:t>Risk</a:t>
              </a:r>
            </a:p>
          </p:txBody>
        </p:sp>
      </p:grpSp>
      <p:grpSp>
        <p:nvGrpSpPr>
          <p:cNvPr id="3" name="Group 2">
            <a:extLst>
              <a:ext uri="{FF2B5EF4-FFF2-40B4-BE49-F238E27FC236}">
                <a16:creationId xmlns:a16="http://schemas.microsoft.com/office/drawing/2014/main" id="{FC4057BD-5AF5-4442-8478-F643EE5E3A94}"/>
              </a:ext>
            </a:extLst>
          </p:cNvPr>
          <p:cNvGrpSpPr>
            <a:grpSpLocks noChangeAspect="1"/>
          </p:cNvGrpSpPr>
          <p:nvPr/>
        </p:nvGrpSpPr>
        <p:grpSpPr>
          <a:xfrm>
            <a:off x="13053589" y="5356256"/>
            <a:ext cx="11485130" cy="5235544"/>
            <a:chOff x="15465087" y="5277901"/>
            <a:chExt cx="8772271" cy="3998876"/>
          </a:xfrm>
        </p:grpSpPr>
        <p:pic>
          <p:nvPicPr>
            <p:cNvPr id="84" name="Picture 83">
              <a:extLst>
                <a:ext uri="{FF2B5EF4-FFF2-40B4-BE49-F238E27FC236}">
                  <a16:creationId xmlns:a16="http://schemas.microsoft.com/office/drawing/2014/main" id="{55BFDAB3-9286-D143-A2D2-11DEBF064A59}"/>
                </a:ext>
              </a:extLst>
            </p:cNvPr>
            <p:cNvPicPr>
              <a:picLocks noChangeAspect="1"/>
            </p:cNvPicPr>
            <p:nvPr/>
          </p:nvPicPr>
          <p:blipFill rotWithShape="1">
            <a:blip r:embed="rId9">
              <a:extLst>
                <a:ext uri="{28A0092B-C50C-407E-A947-70E740481C1C}">
                  <a14:useLocalDpi xmlns:a14="http://schemas.microsoft.com/office/drawing/2010/main" val="0"/>
                </a:ext>
              </a:extLst>
            </a:blip>
            <a:srcRect l="9778" t="22015" r="21013" b="10541"/>
            <a:stretch/>
          </p:blipFill>
          <p:spPr>
            <a:xfrm>
              <a:off x="15465087" y="5277901"/>
              <a:ext cx="8624796" cy="3998876"/>
            </a:xfrm>
            <a:prstGeom prst="rect">
              <a:avLst/>
            </a:prstGeom>
          </p:spPr>
        </p:pic>
        <p:sp>
          <p:nvSpPr>
            <p:cNvPr id="88" name="TextBox 87">
              <a:extLst>
                <a:ext uri="{FF2B5EF4-FFF2-40B4-BE49-F238E27FC236}">
                  <a16:creationId xmlns:a16="http://schemas.microsoft.com/office/drawing/2014/main" id="{CB85C30A-078B-C441-B85F-44169C27D791}"/>
                </a:ext>
              </a:extLst>
            </p:cNvPr>
            <p:cNvSpPr txBox="1"/>
            <p:nvPr/>
          </p:nvSpPr>
          <p:spPr>
            <a:xfrm>
              <a:off x="21971612" y="6180610"/>
              <a:ext cx="1516754" cy="338554"/>
            </a:xfrm>
            <a:prstGeom prst="rect">
              <a:avLst/>
            </a:prstGeom>
            <a:noFill/>
          </p:spPr>
          <p:txBody>
            <a:bodyPr wrap="square" rtlCol="0">
              <a:spAutoFit/>
            </a:bodyPr>
            <a:lstStyle/>
            <a:p>
              <a:pPr algn="ctr"/>
              <a:r>
                <a:rPr lang="en-US" sz="1600" dirty="0">
                  <a:solidFill>
                    <a:schemeClr val="tx1">
                      <a:lumMod val="75000"/>
                      <a:lumOff val="25000"/>
                    </a:schemeClr>
                  </a:solidFill>
                  <a:latin typeface="Century Gothic" panose="020B0502020202020204" pitchFamily="34" charset="0"/>
                  <a:cs typeface="Arial" panose="020B0604020202020204" pitchFamily="34" charset="0"/>
                </a:rPr>
                <a:t>PUERTO RICO</a:t>
              </a:r>
            </a:p>
          </p:txBody>
        </p:sp>
        <p:sp>
          <p:nvSpPr>
            <p:cNvPr id="89" name="TextBox 88">
              <a:extLst>
                <a:ext uri="{FF2B5EF4-FFF2-40B4-BE49-F238E27FC236}">
                  <a16:creationId xmlns:a16="http://schemas.microsoft.com/office/drawing/2014/main" id="{A9C95646-2541-B342-88B4-D452422C9B14}"/>
                </a:ext>
              </a:extLst>
            </p:cNvPr>
            <p:cNvSpPr txBox="1"/>
            <p:nvPr/>
          </p:nvSpPr>
          <p:spPr>
            <a:xfrm>
              <a:off x="19729221" y="7120226"/>
              <a:ext cx="1323779"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cs typeface="Arial" panose="020B0604020202020204" pitchFamily="34" charset="0"/>
                </a:rPr>
                <a:t>Elevation</a:t>
              </a:r>
            </a:p>
          </p:txBody>
        </p:sp>
        <p:sp>
          <p:nvSpPr>
            <p:cNvPr id="90" name="TextBox 89">
              <a:extLst>
                <a:ext uri="{FF2B5EF4-FFF2-40B4-BE49-F238E27FC236}">
                  <a16:creationId xmlns:a16="http://schemas.microsoft.com/office/drawing/2014/main" id="{D1438C65-321C-464A-B2A6-CE3AAC4C706B}"/>
                </a:ext>
              </a:extLst>
            </p:cNvPr>
            <p:cNvSpPr txBox="1"/>
            <p:nvPr/>
          </p:nvSpPr>
          <p:spPr>
            <a:xfrm>
              <a:off x="20297138" y="7478547"/>
              <a:ext cx="862156" cy="830997"/>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cs typeface="Arial" panose="020B0604020202020204" pitchFamily="34" charset="0"/>
                </a:rPr>
                <a:t>High</a:t>
              </a:r>
            </a:p>
            <a:p>
              <a:endParaRPr lang="en-US" sz="1600" dirty="0">
                <a:solidFill>
                  <a:schemeClr val="tx1">
                    <a:lumMod val="75000"/>
                    <a:lumOff val="25000"/>
                  </a:schemeClr>
                </a:solidFill>
                <a:latin typeface="Century Gothic" panose="020B0502020202020204" pitchFamily="34" charset="0"/>
                <a:cs typeface="Arial" panose="020B0604020202020204" pitchFamily="34" charset="0"/>
              </a:endParaRPr>
            </a:p>
            <a:p>
              <a:r>
                <a:rPr lang="en-US" sz="1600" dirty="0">
                  <a:solidFill>
                    <a:schemeClr val="tx1">
                      <a:lumMod val="75000"/>
                      <a:lumOff val="25000"/>
                    </a:schemeClr>
                  </a:solidFill>
                  <a:latin typeface="Century Gothic" panose="020B0502020202020204" pitchFamily="34" charset="0"/>
                  <a:cs typeface="Arial" panose="020B0604020202020204" pitchFamily="34" charset="0"/>
                </a:rPr>
                <a:t>Low</a:t>
              </a:r>
            </a:p>
          </p:txBody>
        </p:sp>
        <p:sp>
          <p:nvSpPr>
            <p:cNvPr id="91" name="TextBox 90">
              <a:extLst>
                <a:ext uri="{FF2B5EF4-FFF2-40B4-BE49-F238E27FC236}">
                  <a16:creationId xmlns:a16="http://schemas.microsoft.com/office/drawing/2014/main" id="{F1A83A3E-3B95-BE45-A59C-CFE8FC99F1B0}"/>
                </a:ext>
              </a:extLst>
            </p:cNvPr>
            <p:cNvSpPr txBox="1"/>
            <p:nvPr/>
          </p:nvSpPr>
          <p:spPr>
            <a:xfrm>
              <a:off x="21283771" y="7120226"/>
              <a:ext cx="1792395"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cs typeface="Arial" panose="020B0604020202020204" pitchFamily="34" charset="0"/>
                </a:rPr>
                <a:t>North America</a:t>
              </a:r>
            </a:p>
          </p:txBody>
        </p:sp>
        <p:sp>
          <p:nvSpPr>
            <p:cNvPr id="92" name="TextBox 91">
              <a:extLst>
                <a:ext uri="{FF2B5EF4-FFF2-40B4-BE49-F238E27FC236}">
                  <a16:creationId xmlns:a16="http://schemas.microsoft.com/office/drawing/2014/main" id="{6379A8A8-294D-214B-8FDA-2695497F5375}"/>
                </a:ext>
              </a:extLst>
            </p:cNvPr>
            <p:cNvSpPr txBox="1"/>
            <p:nvPr/>
          </p:nvSpPr>
          <p:spPr>
            <a:xfrm>
              <a:off x="22257412" y="8679222"/>
              <a:ext cx="1979946"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cs typeface="Arial" panose="020B0604020202020204" pitchFamily="34" charset="0"/>
                </a:rPr>
                <a:t>South America</a:t>
              </a:r>
            </a:p>
          </p:txBody>
        </p:sp>
      </p:grpSp>
      <p:sp>
        <p:nvSpPr>
          <p:cNvPr id="94" name="Text Placeholder 16">
            <a:extLst>
              <a:ext uri="{FF2B5EF4-FFF2-40B4-BE49-F238E27FC236}">
                <a16:creationId xmlns:a16="http://schemas.microsoft.com/office/drawing/2014/main" id="{0538D062-98F0-BE4B-B330-D11FE7635E95}"/>
              </a:ext>
            </a:extLst>
          </p:cNvPr>
          <p:cNvSpPr txBox="1">
            <a:spLocks/>
          </p:cNvSpPr>
          <p:nvPr/>
        </p:nvSpPr>
        <p:spPr>
          <a:xfrm>
            <a:off x="13053589" y="10693884"/>
            <a:ext cx="8091471" cy="15777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400" dirty="0">
                <a:solidFill>
                  <a:schemeClr val="tx1">
                    <a:lumMod val="75000"/>
                    <a:lumOff val="25000"/>
                  </a:schemeClr>
                </a:solidFill>
                <a:latin typeface="Garamond" panose="02020404030301010803" pitchFamily="18" charset="0"/>
              </a:rPr>
              <a:t>60% of Toa Baja is designated as flood plain</a:t>
            </a:r>
          </a:p>
          <a:p>
            <a:pPr>
              <a:lnSpc>
                <a:spcPct val="100000"/>
              </a:lnSpc>
              <a:spcBef>
                <a:spcPts val="0"/>
              </a:spcBef>
              <a:spcAft>
                <a:spcPts val="600"/>
              </a:spcAft>
              <a:buClr>
                <a:srgbClr val="3F4268"/>
              </a:buClr>
            </a:pPr>
            <a:r>
              <a:rPr lang="en-US" sz="2400" dirty="0">
                <a:solidFill>
                  <a:schemeClr val="tx1">
                    <a:lumMod val="75000"/>
                    <a:lumOff val="25000"/>
                  </a:schemeClr>
                </a:solidFill>
                <a:latin typeface="Garamond" panose="02020404030301010803" pitchFamily="18" charset="0"/>
              </a:rPr>
              <a:t>$1.3 billion dollars in damage from Hurricane Maria</a:t>
            </a:r>
          </a:p>
          <a:p>
            <a:pPr>
              <a:lnSpc>
                <a:spcPct val="100000"/>
              </a:lnSpc>
              <a:spcBef>
                <a:spcPts val="0"/>
              </a:spcBef>
              <a:spcAft>
                <a:spcPts val="600"/>
              </a:spcAft>
              <a:buClr>
                <a:srgbClr val="3F4268"/>
              </a:buClr>
            </a:pPr>
            <a:r>
              <a:rPr lang="en-US" sz="2400" dirty="0">
                <a:solidFill>
                  <a:schemeClr val="tx1">
                    <a:lumMod val="75000"/>
                    <a:lumOff val="25000"/>
                  </a:schemeClr>
                </a:solidFill>
                <a:latin typeface="Garamond" panose="02020404030301010803" pitchFamily="18" charset="0"/>
              </a:rPr>
              <a:t>Nearly 14,000 homes were flooded by Hurricane Maria</a:t>
            </a:r>
          </a:p>
        </p:txBody>
      </p:sp>
      <p:grpSp>
        <p:nvGrpSpPr>
          <p:cNvPr id="60" name="Group 59">
            <a:extLst>
              <a:ext uri="{FF2B5EF4-FFF2-40B4-BE49-F238E27FC236}">
                <a16:creationId xmlns:a16="http://schemas.microsoft.com/office/drawing/2014/main" id="{6E204B0A-BB7F-44BB-8661-0CE30FDA9332}"/>
              </a:ext>
            </a:extLst>
          </p:cNvPr>
          <p:cNvGrpSpPr/>
          <p:nvPr/>
        </p:nvGrpSpPr>
        <p:grpSpPr>
          <a:xfrm>
            <a:off x="1219200" y="20955000"/>
            <a:ext cx="10653002" cy="6254616"/>
            <a:chOff x="1291929" y="19860351"/>
            <a:chExt cx="10653002" cy="6254616"/>
          </a:xfrm>
        </p:grpSpPr>
        <p:sp>
          <p:nvSpPr>
            <p:cNvPr id="231" name="Google Shape;148;p15">
              <a:extLst>
                <a:ext uri="{FF2B5EF4-FFF2-40B4-BE49-F238E27FC236}">
                  <a16:creationId xmlns:a16="http://schemas.microsoft.com/office/drawing/2014/main" id="{40E0DBAF-3BD5-FB43-9D9C-632F36BE0527}"/>
                </a:ext>
              </a:extLst>
            </p:cNvPr>
            <p:cNvSpPr txBox="1"/>
            <p:nvPr/>
          </p:nvSpPr>
          <p:spPr>
            <a:xfrm>
              <a:off x="1291929" y="20606682"/>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23436"/>
                  </a:solidFill>
                  <a:latin typeface="Garamond" panose="02020404030301010803" pitchFamily="18" charset="0"/>
                  <a:ea typeface="EB Garamond Regular"/>
                  <a:cs typeface="EB Garamond Regular"/>
                  <a:sym typeface="EB Garamond Regular"/>
                </a:rPr>
                <a:t>Landcover</a:t>
              </a:r>
              <a:endParaRPr sz="2000">
                <a:solidFill>
                  <a:srgbClr val="D00000"/>
                </a:solidFill>
                <a:latin typeface="Garamond" panose="02020404030301010803" pitchFamily="18" charset="0"/>
                <a:ea typeface="Roboto"/>
                <a:cs typeface="Roboto"/>
                <a:sym typeface="Roboto"/>
              </a:endParaRPr>
            </a:p>
          </p:txBody>
        </p:sp>
        <p:sp>
          <p:nvSpPr>
            <p:cNvPr id="232" name="Google Shape;149;p15">
              <a:extLst>
                <a:ext uri="{FF2B5EF4-FFF2-40B4-BE49-F238E27FC236}">
                  <a16:creationId xmlns:a16="http://schemas.microsoft.com/office/drawing/2014/main" id="{520F570C-BD73-E544-AEF8-E7DED901EAF8}"/>
                </a:ext>
              </a:extLst>
            </p:cNvPr>
            <p:cNvSpPr txBox="1"/>
            <p:nvPr/>
          </p:nvSpPr>
          <p:spPr>
            <a:xfrm>
              <a:off x="1291929" y="19860351"/>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NDVI</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33" name="Google Shape;150;p15">
              <a:extLst>
                <a:ext uri="{FF2B5EF4-FFF2-40B4-BE49-F238E27FC236}">
                  <a16:creationId xmlns:a16="http://schemas.microsoft.com/office/drawing/2014/main" id="{F55338C0-E7FC-B842-9F69-B0FFD67EE034}"/>
                </a:ext>
              </a:extLst>
            </p:cNvPr>
            <p:cNvSpPr txBox="1"/>
            <p:nvPr/>
          </p:nvSpPr>
          <p:spPr>
            <a:xfrm>
              <a:off x="1291929" y="21313339"/>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23436"/>
                  </a:solidFill>
                  <a:latin typeface="Garamond" panose="02020404030301010803" pitchFamily="18" charset="0"/>
                  <a:ea typeface="EB Garamond Regular"/>
                  <a:cs typeface="EB Garamond Regular"/>
                  <a:sym typeface="EB Garamond Regular"/>
                </a:rPr>
                <a:t>Elevation</a:t>
              </a:r>
              <a:endParaRPr sz="2000">
                <a:solidFill>
                  <a:srgbClr val="D00000"/>
                </a:solidFill>
                <a:latin typeface="Garamond" panose="02020404030301010803" pitchFamily="18" charset="0"/>
                <a:ea typeface="Roboto"/>
                <a:cs typeface="Roboto"/>
                <a:sym typeface="Roboto"/>
              </a:endParaRPr>
            </a:p>
          </p:txBody>
        </p:sp>
        <p:sp>
          <p:nvSpPr>
            <p:cNvPr id="234" name="Google Shape;151;p15">
              <a:extLst>
                <a:ext uri="{FF2B5EF4-FFF2-40B4-BE49-F238E27FC236}">
                  <a16:creationId xmlns:a16="http://schemas.microsoft.com/office/drawing/2014/main" id="{C86AFC8B-C874-0A4F-9CF9-35268A8AB1B3}"/>
                </a:ext>
              </a:extLst>
            </p:cNvPr>
            <p:cNvSpPr txBox="1"/>
            <p:nvPr/>
          </p:nvSpPr>
          <p:spPr>
            <a:xfrm>
              <a:off x="1291929" y="22041535"/>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23436"/>
                  </a:solidFill>
                  <a:latin typeface="Garamond" panose="02020404030301010803" pitchFamily="18" charset="0"/>
                  <a:ea typeface="EB Garamond Regular"/>
                  <a:cs typeface="EB Garamond Regular"/>
                  <a:sym typeface="EB Garamond Regular"/>
                </a:rPr>
                <a:t>Slope</a:t>
              </a:r>
              <a:endParaRPr sz="2000">
                <a:solidFill>
                  <a:srgbClr val="023436"/>
                </a:solidFill>
                <a:latin typeface="Garamond" panose="02020404030301010803" pitchFamily="18" charset="0"/>
                <a:ea typeface="EB Garamond Regular"/>
                <a:cs typeface="EB Garamond Regular"/>
                <a:sym typeface="EB Garamond Regular"/>
              </a:endParaRPr>
            </a:p>
          </p:txBody>
        </p:sp>
        <p:sp>
          <p:nvSpPr>
            <p:cNvPr id="235" name="Google Shape;152;p15">
              <a:extLst>
                <a:ext uri="{FF2B5EF4-FFF2-40B4-BE49-F238E27FC236}">
                  <a16:creationId xmlns:a16="http://schemas.microsoft.com/office/drawing/2014/main" id="{1853EFF7-22B5-ED43-9DFD-8E9D09C75964}"/>
                </a:ext>
              </a:extLst>
            </p:cNvPr>
            <p:cNvSpPr txBox="1"/>
            <p:nvPr/>
          </p:nvSpPr>
          <p:spPr>
            <a:xfrm>
              <a:off x="1291929" y="22715924"/>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TWI</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36" name="Google Shape;153;p15">
              <a:extLst>
                <a:ext uri="{FF2B5EF4-FFF2-40B4-BE49-F238E27FC236}">
                  <a16:creationId xmlns:a16="http://schemas.microsoft.com/office/drawing/2014/main" id="{AB52CD1A-590D-5D49-A654-663615FEEAA1}"/>
                </a:ext>
              </a:extLst>
            </p:cNvPr>
            <p:cNvSpPr txBox="1"/>
            <p:nvPr/>
          </p:nvSpPr>
          <p:spPr>
            <a:xfrm>
              <a:off x="1291929" y="23408652"/>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HAND</a:t>
              </a:r>
              <a:endParaRPr sz="2000" dirty="0">
                <a:solidFill>
                  <a:srgbClr val="D00000"/>
                </a:solidFill>
                <a:latin typeface="Garamond" panose="02020404030301010803" pitchFamily="18" charset="0"/>
                <a:ea typeface="Roboto"/>
                <a:cs typeface="Roboto"/>
                <a:sym typeface="Roboto"/>
              </a:endParaRPr>
            </a:p>
          </p:txBody>
        </p:sp>
        <p:sp>
          <p:nvSpPr>
            <p:cNvPr id="237" name="Google Shape;154;p15">
              <a:extLst>
                <a:ext uri="{FF2B5EF4-FFF2-40B4-BE49-F238E27FC236}">
                  <a16:creationId xmlns:a16="http://schemas.microsoft.com/office/drawing/2014/main" id="{9C582340-CFE8-7340-B161-9B2D18101A30}"/>
                </a:ext>
              </a:extLst>
            </p:cNvPr>
            <p:cNvSpPr txBox="1"/>
            <p:nvPr/>
          </p:nvSpPr>
          <p:spPr>
            <a:xfrm>
              <a:off x="1291929" y="24101381"/>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KSAT</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38" name="Google Shape;155;p15">
              <a:extLst>
                <a:ext uri="{FF2B5EF4-FFF2-40B4-BE49-F238E27FC236}">
                  <a16:creationId xmlns:a16="http://schemas.microsoft.com/office/drawing/2014/main" id="{3F111F42-FDCB-0942-95A4-95C3B86860F6}"/>
                </a:ext>
              </a:extLst>
            </p:cNvPr>
            <p:cNvSpPr txBox="1"/>
            <p:nvPr/>
          </p:nvSpPr>
          <p:spPr>
            <a:xfrm>
              <a:off x="1291929" y="24826334"/>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Distance to Water</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39" name="Google Shape;156;p15">
              <a:extLst>
                <a:ext uri="{FF2B5EF4-FFF2-40B4-BE49-F238E27FC236}">
                  <a16:creationId xmlns:a16="http://schemas.microsoft.com/office/drawing/2014/main" id="{821BBEB1-0677-D949-B28E-027478BF138D}"/>
                </a:ext>
              </a:extLst>
            </p:cNvPr>
            <p:cNvSpPr txBox="1"/>
            <p:nvPr/>
          </p:nvSpPr>
          <p:spPr>
            <a:xfrm>
              <a:off x="1291929" y="25520607"/>
              <a:ext cx="2194560" cy="594360"/>
            </a:xfrm>
            <a:prstGeom prst="rect">
              <a:avLst/>
            </a:prstGeom>
            <a:solidFill>
              <a:srgbClr val="23F0C7">
                <a:alpha val="16200"/>
              </a:srgbClr>
            </a:solidFill>
            <a:ln w="9525" cap="flat" cmpd="sng">
              <a:solidFill>
                <a:srgbClr val="38F1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Storm Surge</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40" name="Google Shape;157;p15">
              <a:extLst>
                <a:ext uri="{FF2B5EF4-FFF2-40B4-BE49-F238E27FC236}">
                  <a16:creationId xmlns:a16="http://schemas.microsoft.com/office/drawing/2014/main" id="{4E536F2C-63F8-4941-A188-B4AB44DE031E}"/>
                </a:ext>
              </a:extLst>
            </p:cNvPr>
            <p:cNvSpPr txBox="1">
              <a:spLocks noChangeAspect="1"/>
            </p:cNvSpPr>
            <p:nvPr/>
          </p:nvSpPr>
          <p:spPr>
            <a:xfrm>
              <a:off x="8590589" y="19951789"/>
              <a:ext cx="3354342" cy="1273332"/>
            </a:xfrm>
            <a:prstGeom prst="rect">
              <a:avLst/>
            </a:prstGeom>
            <a:solidFill>
              <a:srgbClr val="23F0C7">
                <a:alpha val="16200"/>
              </a:srgbClr>
            </a:solidFill>
            <a:ln w="38100" cap="flat" cmpd="sng">
              <a:solidFill>
                <a:srgbClr val="23F0C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023436"/>
                  </a:solidFill>
                  <a:latin typeface="Garamond" panose="02020404030301010803" pitchFamily="18" charset="0"/>
                  <a:ea typeface="EB Garamond"/>
                  <a:cs typeface="EB Garamond"/>
                  <a:sym typeface="EB Garamond"/>
                </a:rPr>
                <a:t>Flood Susceptibility</a:t>
              </a:r>
              <a:endParaRPr sz="2800" dirty="0">
                <a:solidFill>
                  <a:srgbClr val="023436"/>
                </a:solidFill>
                <a:latin typeface="Garamond" panose="02020404030301010803" pitchFamily="18" charset="0"/>
                <a:ea typeface="EB Garamond"/>
                <a:cs typeface="EB Garamond"/>
                <a:sym typeface="EB Garamond"/>
              </a:endParaRPr>
            </a:p>
          </p:txBody>
        </p:sp>
        <p:sp>
          <p:nvSpPr>
            <p:cNvPr id="242" name="Google Shape;159;p15">
              <a:extLst>
                <a:ext uri="{FF2B5EF4-FFF2-40B4-BE49-F238E27FC236}">
                  <a16:creationId xmlns:a16="http://schemas.microsoft.com/office/drawing/2014/main" id="{C90E4508-B2DD-074E-B643-80C205957B55}"/>
                </a:ext>
              </a:extLst>
            </p:cNvPr>
            <p:cNvSpPr txBox="1">
              <a:spLocks noChangeAspect="1"/>
            </p:cNvSpPr>
            <p:nvPr/>
          </p:nvSpPr>
          <p:spPr>
            <a:xfrm>
              <a:off x="4017058" y="24105547"/>
              <a:ext cx="2197396" cy="597669"/>
            </a:xfrm>
            <a:prstGeom prst="rect">
              <a:avLst/>
            </a:prstGeom>
            <a:solidFill>
              <a:srgbClr val="D26BD3">
                <a:alpha val="20000"/>
              </a:srgbClr>
            </a:solidFill>
            <a:ln w="9525" cap="flat" cmpd="sng">
              <a:solidFill>
                <a:srgbClr val="D26B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Population</a:t>
              </a:r>
              <a:endParaRPr sz="2000" dirty="0">
                <a:solidFill>
                  <a:srgbClr val="D00000"/>
                </a:solidFill>
                <a:latin typeface="Garamond" panose="02020404030301010803" pitchFamily="18" charset="0"/>
                <a:ea typeface="Roboto"/>
                <a:cs typeface="Roboto"/>
                <a:sym typeface="Roboto"/>
              </a:endParaRPr>
            </a:p>
          </p:txBody>
        </p:sp>
        <p:sp>
          <p:nvSpPr>
            <p:cNvPr id="244" name="Google Shape;161;p15">
              <a:extLst>
                <a:ext uri="{FF2B5EF4-FFF2-40B4-BE49-F238E27FC236}">
                  <a16:creationId xmlns:a16="http://schemas.microsoft.com/office/drawing/2014/main" id="{8909A9DD-77E0-E64E-AEC9-50EABC7F9DAC}"/>
                </a:ext>
              </a:extLst>
            </p:cNvPr>
            <p:cNvSpPr txBox="1"/>
            <p:nvPr/>
          </p:nvSpPr>
          <p:spPr>
            <a:xfrm>
              <a:off x="4039122" y="22059943"/>
              <a:ext cx="2056515" cy="472800"/>
            </a:xfrm>
            <a:prstGeom prst="rect">
              <a:avLst/>
            </a:prstGeom>
            <a:solidFill>
              <a:srgbClr val="CDC6AE">
                <a:alpha val="5590"/>
              </a:srgbClr>
            </a:solidFill>
            <a:ln w="9525" cap="flat" cmpd="sng">
              <a:solidFill>
                <a:srgbClr val="3D3B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Standardization</a:t>
              </a:r>
              <a:endParaRPr sz="2000" dirty="0">
                <a:solidFill>
                  <a:srgbClr val="023436"/>
                </a:solidFill>
                <a:latin typeface="Garamond" panose="02020404030301010803" pitchFamily="18" charset="0"/>
                <a:ea typeface="EB Garamond Regular"/>
                <a:cs typeface="EB Garamond Regular"/>
                <a:sym typeface="EB Garamond Regular"/>
              </a:endParaRPr>
            </a:p>
          </p:txBody>
        </p:sp>
        <p:cxnSp>
          <p:nvCxnSpPr>
            <p:cNvPr id="245" name="Google Shape;162;p15">
              <a:extLst>
                <a:ext uri="{FF2B5EF4-FFF2-40B4-BE49-F238E27FC236}">
                  <a16:creationId xmlns:a16="http://schemas.microsoft.com/office/drawing/2014/main" id="{BC69FCEB-EFD8-6242-B3B3-AD42DB67808B}"/>
                </a:ext>
              </a:extLst>
            </p:cNvPr>
            <p:cNvCxnSpPr>
              <a:cxnSpLocks/>
              <a:stCxn id="231" idx="3"/>
              <a:endCxn id="244" idx="1"/>
            </p:cNvCxnSpPr>
            <p:nvPr/>
          </p:nvCxnSpPr>
          <p:spPr>
            <a:xfrm>
              <a:off x="3486489" y="20903862"/>
              <a:ext cx="552633" cy="1392481"/>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46" name="Google Shape;163;p15">
              <a:extLst>
                <a:ext uri="{FF2B5EF4-FFF2-40B4-BE49-F238E27FC236}">
                  <a16:creationId xmlns:a16="http://schemas.microsoft.com/office/drawing/2014/main" id="{EC1EABA9-C89B-B642-889A-831C00121659}"/>
                </a:ext>
              </a:extLst>
            </p:cNvPr>
            <p:cNvCxnSpPr>
              <a:cxnSpLocks/>
              <a:stCxn id="232" idx="3"/>
              <a:endCxn id="244" idx="1"/>
            </p:cNvCxnSpPr>
            <p:nvPr/>
          </p:nvCxnSpPr>
          <p:spPr>
            <a:xfrm>
              <a:off x="3486489" y="20157531"/>
              <a:ext cx="552633" cy="2138812"/>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47" name="Google Shape;164;p15">
              <a:extLst>
                <a:ext uri="{FF2B5EF4-FFF2-40B4-BE49-F238E27FC236}">
                  <a16:creationId xmlns:a16="http://schemas.microsoft.com/office/drawing/2014/main" id="{83E5BFBD-0DC1-DA48-8BA0-89DDF1ECB5CD}"/>
                </a:ext>
              </a:extLst>
            </p:cNvPr>
            <p:cNvCxnSpPr>
              <a:cxnSpLocks/>
              <a:stCxn id="233" idx="3"/>
              <a:endCxn id="244" idx="1"/>
            </p:cNvCxnSpPr>
            <p:nvPr/>
          </p:nvCxnSpPr>
          <p:spPr>
            <a:xfrm>
              <a:off x="3486489" y="21610519"/>
              <a:ext cx="552633" cy="685824"/>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48" name="Google Shape;165;p15">
              <a:extLst>
                <a:ext uri="{FF2B5EF4-FFF2-40B4-BE49-F238E27FC236}">
                  <a16:creationId xmlns:a16="http://schemas.microsoft.com/office/drawing/2014/main" id="{C47286E3-F3E4-D24A-9ACC-FBDFE0C29395}"/>
                </a:ext>
              </a:extLst>
            </p:cNvPr>
            <p:cNvCxnSpPr>
              <a:cxnSpLocks/>
              <a:stCxn id="234" idx="3"/>
              <a:endCxn id="244" idx="1"/>
            </p:cNvCxnSpPr>
            <p:nvPr/>
          </p:nvCxnSpPr>
          <p:spPr>
            <a:xfrm flipV="1">
              <a:off x="3486489" y="22296343"/>
              <a:ext cx="552633" cy="42372"/>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49" name="Google Shape;166;p15">
              <a:extLst>
                <a:ext uri="{FF2B5EF4-FFF2-40B4-BE49-F238E27FC236}">
                  <a16:creationId xmlns:a16="http://schemas.microsoft.com/office/drawing/2014/main" id="{9E9A1203-C820-A64D-AF29-727E91AAC5BB}"/>
                </a:ext>
              </a:extLst>
            </p:cNvPr>
            <p:cNvCxnSpPr>
              <a:cxnSpLocks/>
              <a:stCxn id="235" idx="3"/>
              <a:endCxn id="244" idx="1"/>
            </p:cNvCxnSpPr>
            <p:nvPr/>
          </p:nvCxnSpPr>
          <p:spPr>
            <a:xfrm flipV="1">
              <a:off x="3486489" y="22296343"/>
              <a:ext cx="552633" cy="716761"/>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50" name="Google Shape;167;p15">
              <a:extLst>
                <a:ext uri="{FF2B5EF4-FFF2-40B4-BE49-F238E27FC236}">
                  <a16:creationId xmlns:a16="http://schemas.microsoft.com/office/drawing/2014/main" id="{1A720B71-3904-0942-BCD7-22AB023C2095}"/>
                </a:ext>
              </a:extLst>
            </p:cNvPr>
            <p:cNvCxnSpPr>
              <a:cxnSpLocks/>
              <a:stCxn id="236" idx="3"/>
              <a:endCxn id="244" idx="1"/>
            </p:cNvCxnSpPr>
            <p:nvPr/>
          </p:nvCxnSpPr>
          <p:spPr>
            <a:xfrm flipV="1">
              <a:off x="3486489" y="22296343"/>
              <a:ext cx="552633" cy="1409489"/>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51" name="Google Shape;168;p15">
              <a:extLst>
                <a:ext uri="{FF2B5EF4-FFF2-40B4-BE49-F238E27FC236}">
                  <a16:creationId xmlns:a16="http://schemas.microsoft.com/office/drawing/2014/main" id="{47A9C6AD-BBFA-AB46-A0B6-79DE502FF9C2}"/>
                </a:ext>
              </a:extLst>
            </p:cNvPr>
            <p:cNvCxnSpPr>
              <a:cxnSpLocks/>
              <a:stCxn id="237" idx="3"/>
              <a:endCxn id="244" idx="1"/>
            </p:cNvCxnSpPr>
            <p:nvPr/>
          </p:nvCxnSpPr>
          <p:spPr>
            <a:xfrm flipV="1">
              <a:off x="3486489" y="22296343"/>
              <a:ext cx="552633" cy="2102218"/>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52" name="Google Shape;169;p15">
              <a:extLst>
                <a:ext uri="{FF2B5EF4-FFF2-40B4-BE49-F238E27FC236}">
                  <a16:creationId xmlns:a16="http://schemas.microsoft.com/office/drawing/2014/main" id="{8F103395-D96F-B043-A204-1C78BE3FBC34}"/>
                </a:ext>
              </a:extLst>
            </p:cNvPr>
            <p:cNvCxnSpPr>
              <a:cxnSpLocks/>
              <a:stCxn id="238" idx="3"/>
              <a:endCxn id="244" idx="1"/>
            </p:cNvCxnSpPr>
            <p:nvPr/>
          </p:nvCxnSpPr>
          <p:spPr>
            <a:xfrm flipV="1">
              <a:off x="3486489" y="22296343"/>
              <a:ext cx="552633" cy="2827171"/>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53" name="Google Shape;170;p15">
              <a:extLst>
                <a:ext uri="{FF2B5EF4-FFF2-40B4-BE49-F238E27FC236}">
                  <a16:creationId xmlns:a16="http://schemas.microsoft.com/office/drawing/2014/main" id="{D2805C8C-A11C-8E49-AB74-67774E8009A9}"/>
                </a:ext>
              </a:extLst>
            </p:cNvPr>
            <p:cNvCxnSpPr>
              <a:cxnSpLocks/>
              <a:stCxn id="239" idx="3"/>
              <a:endCxn id="244" idx="1"/>
            </p:cNvCxnSpPr>
            <p:nvPr/>
          </p:nvCxnSpPr>
          <p:spPr>
            <a:xfrm flipV="1">
              <a:off x="3486489" y="22296343"/>
              <a:ext cx="552633" cy="3521444"/>
            </a:xfrm>
            <a:prstGeom prst="curvedConnector3">
              <a:avLst>
                <a:gd name="adj1" fmla="val 50000"/>
              </a:avLst>
            </a:prstGeom>
            <a:noFill/>
            <a:ln w="9525" cap="flat" cmpd="sng">
              <a:solidFill>
                <a:schemeClr val="dk2"/>
              </a:solidFill>
              <a:prstDash val="solid"/>
              <a:round/>
              <a:headEnd type="none" w="med" len="med"/>
              <a:tailEnd type="none" w="med" len="med"/>
            </a:ln>
          </p:spPr>
        </p:cxnSp>
        <p:sp>
          <p:nvSpPr>
            <p:cNvPr id="254" name="Google Shape;171;p15">
              <a:extLst>
                <a:ext uri="{FF2B5EF4-FFF2-40B4-BE49-F238E27FC236}">
                  <a16:creationId xmlns:a16="http://schemas.microsoft.com/office/drawing/2014/main" id="{8584D61A-D1D9-0740-B68A-0850E3D2C647}"/>
                </a:ext>
              </a:extLst>
            </p:cNvPr>
            <p:cNvSpPr txBox="1"/>
            <p:nvPr/>
          </p:nvSpPr>
          <p:spPr>
            <a:xfrm>
              <a:off x="4134055" y="20067135"/>
              <a:ext cx="1863890" cy="1042641"/>
            </a:xfrm>
            <a:prstGeom prst="rect">
              <a:avLst/>
            </a:prstGeom>
            <a:solidFill>
              <a:srgbClr val="CDC6AE">
                <a:alpha val="5590"/>
              </a:srgbClr>
            </a:solidFill>
            <a:ln w="9525" cap="flat" cmpd="sng">
              <a:solidFill>
                <a:srgbClr val="3D3B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Analytical Hierarchy Process</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55" name="Google Shape;172;p15">
              <a:extLst>
                <a:ext uri="{FF2B5EF4-FFF2-40B4-BE49-F238E27FC236}">
                  <a16:creationId xmlns:a16="http://schemas.microsoft.com/office/drawing/2014/main" id="{0A9A936E-F300-9246-ADC4-D183758D8B79}"/>
                </a:ext>
              </a:extLst>
            </p:cNvPr>
            <p:cNvSpPr txBox="1">
              <a:spLocks noChangeAspect="1"/>
            </p:cNvSpPr>
            <p:nvPr/>
          </p:nvSpPr>
          <p:spPr>
            <a:xfrm>
              <a:off x="6301805" y="20123490"/>
              <a:ext cx="1741919" cy="929930"/>
            </a:xfrm>
            <a:prstGeom prst="rect">
              <a:avLst/>
            </a:prstGeom>
            <a:solidFill>
              <a:srgbClr val="CDC6AE">
                <a:alpha val="5590"/>
              </a:srgbClr>
            </a:solidFill>
            <a:ln w="28575" cap="flat" cmpd="sng">
              <a:solidFill>
                <a:srgbClr val="3D3B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Multi-Criterion Evaluation</a:t>
              </a:r>
              <a:endParaRPr sz="2000" dirty="0">
                <a:solidFill>
                  <a:srgbClr val="023436"/>
                </a:solidFill>
                <a:latin typeface="Garamond" panose="02020404030301010803" pitchFamily="18" charset="0"/>
                <a:ea typeface="EB Garamond Regular"/>
                <a:cs typeface="EB Garamond Regular"/>
                <a:sym typeface="EB Garamond Regular"/>
              </a:endParaRPr>
            </a:p>
          </p:txBody>
        </p:sp>
        <p:cxnSp>
          <p:nvCxnSpPr>
            <p:cNvPr id="256" name="Google Shape;173;p15">
              <a:extLst>
                <a:ext uri="{FF2B5EF4-FFF2-40B4-BE49-F238E27FC236}">
                  <a16:creationId xmlns:a16="http://schemas.microsoft.com/office/drawing/2014/main" id="{6115A3D2-C0DA-784F-9EC1-71CFE520BA50}"/>
                </a:ext>
              </a:extLst>
            </p:cNvPr>
            <p:cNvCxnSpPr>
              <a:cxnSpLocks/>
              <a:stCxn id="254" idx="3"/>
              <a:endCxn id="255" idx="1"/>
            </p:cNvCxnSpPr>
            <p:nvPr/>
          </p:nvCxnSpPr>
          <p:spPr>
            <a:xfrm flipV="1">
              <a:off x="5997945" y="20588455"/>
              <a:ext cx="303860" cy="1"/>
            </a:xfrm>
            <a:prstGeom prst="straightConnector1">
              <a:avLst/>
            </a:prstGeom>
            <a:noFill/>
            <a:ln w="9525" cap="flat" cmpd="sng">
              <a:solidFill>
                <a:schemeClr val="dk2"/>
              </a:solidFill>
              <a:prstDash val="solid"/>
              <a:round/>
              <a:headEnd type="none" w="med" len="med"/>
              <a:tailEnd type="triangle" w="med" len="med"/>
            </a:ln>
          </p:spPr>
        </p:cxnSp>
        <p:cxnSp>
          <p:nvCxnSpPr>
            <p:cNvPr id="257" name="Google Shape;174;p15">
              <a:extLst>
                <a:ext uri="{FF2B5EF4-FFF2-40B4-BE49-F238E27FC236}">
                  <a16:creationId xmlns:a16="http://schemas.microsoft.com/office/drawing/2014/main" id="{CDB714D6-F6DE-F847-9B86-74228CE577FA}"/>
                </a:ext>
              </a:extLst>
            </p:cNvPr>
            <p:cNvCxnSpPr>
              <a:cxnSpLocks/>
              <a:stCxn id="244" idx="0"/>
              <a:endCxn id="254" idx="2"/>
            </p:cNvCxnSpPr>
            <p:nvPr/>
          </p:nvCxnSpPr>
          <p:spPr>
            <a:xfrm flipH="1" flipV="1">
              <a:off x="5066000" y="21109776"/>
              <a:ext cx="1380" cy="950167"/>
            </a:xfrm>
            <a:prstGeom prst="straightConnector1">
              <a:avLst/>
            </a:prstGeom>
            <a:noFill/>
            <a:ln w="9525" cap="flat" cmpd="sng">
              <a:solidFill>
                <a:schemeClr val="dk2"/>
              </a:solidFill>
              <a:prstDash val="solid"/>
              <a:round/>
              <a:headEnd type="none" w="med" len="med"/>
              <a:tailEnd type="triangle" w="med" len="med"/>
            </a:ln>
          </p:spPr>
        </p:cxnSp>
        <p:cxnSp>
          <p:nvCxnSpPr>
            <p:cNvPr id="258" name="Google Shape;175;p15">
              <a:extLst>
                <a:ext uri="{FF2B5EF4-FFF2-40B4-BE49-F238E27FC236}">
                  <a16:creationId xmlns:a16="http://schemas.microsoft.com/office/drawing/2014/main" id="{518C702D-064A-1B45-B33D-D2A6F394AC6B}"/>
                </a:ext>
              </a:extLst>
            </p:cNvPr>
            <p:cNvCxnSpPr>
              <a:cxnSpLocks/>
              <a:stCxn id="255" idx="3"/>
              <a:endCxn id="240" idx="1"/>
            </p:cNvCxnSpPr>
            <p:nvPr/>
          </p:nvCxnSpPr>
          <p:spPr>
            <a:xfrm>
              <a:off x="8043724" y="20588455"/>
              <a:ext cx="546865" cy="0"/>
            </a:xfrm>
            <a:prstGeom prst="straightConnector1">
              <a:avLst/>
            </a:prstGeom>
            <a:noFill/>
            <a:ln w="9525" cap="flat" cmpd="sng">
              <a:solidFill>
                <a:schemeClr val="dk2"/>
              </a:solidFill>
              <a:prstDash val="solid"/>
              <a:round/>
              <a:headEnd type="none" w="med" len="med"/>
              <a:tailEnd type="triangle" w="med" len="med"/>
            </a:ln>
          </p:spPr>
        </p:cxnSp>
        <p:sp>
          <p:nvSpPr>
            <p:cNvPr id="259" name="Google Shape;176;p15">
              <a:extLst>
                <a:ext uri="{FF2B5EF4-FFF2-40B4-BE49-F238E27FC236}">
                  <a16:creationId xmlns:a16="http://schemas.microsoft.com/office/drawing/2014/main" id="{F4130671-71D1-EE41-B061-301DDF308D58}"/>
                </a:ext>
              </a:extLst>
            </p:cNvPr>
            <p:cNvSpPr txBox="1"/>
            <p:nvPr/>
          </p:nvSpPr>
          <p:spPr>
            <a:xfrm>
              <a:off x="6524458" y="24677023"/>
              <a:ext cx="1964090" cy="472800"/>
            </a:xfrm>
            <a:prstGeom prst="rect">
              <a:avLst/>
            </a:prstGeom>
            <a:solidFill>
              <a:srgbClr val="CDC6AE">
                <a:alpha val="5590"/>
              </a:srgbClr>
            </a:solidFill>
            <a:ln w="9525" cap="flat" cmpd="sng">
              <a:solidFill>
                <a:srgbClr val="3D3B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Standardization</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60" name="Google Shape;177;p15">
              <a:extLst>
                <a:ext uri="{FF2B5EF4-FFF2-40B4-BE49-F238E27FC236}">
                  <a16:creationId xmlns:a16="http://schemas.microsoft.com/office/drawing/2014/main" id="{B524D890-3A6E-D64E-BA4C-3118CF2F4412}"/>
                </a:ext>
              </a:extLst>
            </p:cNvPr>
            <p:cNvSpPr txBox="1">
              <a:spLocks noChangeAspect="1"/>
            </p:cNvSpPr>
            <p:nvPr/>
          </p:nvSpPr>
          <p:spPr>
            <a:xfrm>
              <a:off x="6633251" y="23384904"/>
              <a:ext cx="1746504" cy="932688"/>
            </a:xfrm>
            <a:prstGeom prst="rect">
              <a:avLst/>
            </a:prstGeom>
            <a:solidFill>
              <a:srgbClr val="CDC6AE">
                <a:alpha val="5590"/>
              </a:srgbClr>
            </a:solidFill>
            <a:ln w="28575" cap="flat" cmpd="sng">
              <a:solidFill>
                <a:srgbClr val="3D3B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Multi-Criterion Evaluation</a:t>
              </a:r>
              <a:endParaRPr sz="2000" dirty="0">
                <a:solidFill>
                  <a:srgbClr val="023436"/>
                </a:solidFill>
                <a:latin typeface="Garamond" panose="02020404030301010803" pitchFamily="18" charset="0"/>
                <a:ea typeface="EB Garamond Regular"/>
                <a:cs typeface="EB Garamond Regular"/>
                <a:sym typeface="EB Garamond Regular"/>
              </a:endParaRPr>
            </a:p>
          </p:txBody>
        </p:sp>
        <p:sp>
          <p:nvSpPr>
            <p:cNvPr id="261" name="Google Shape;178;p15">
              <a:extLst>
                <a:ext uri="{FF2B5EF4-FFF2-40B4-BE49-F238E27FC236}">
                  <a16:creationId xmlns:a16="http://schemas.microsoft.com/office/drawing/2014/main" id="{9E49BDDB-41F1-1B43-A330-50B853FC0084}"/>
                </a:ext>
              </a:extLst>
            </p:cNvPr>
            <p:cNvSpPr txBox="1">
              <a:spLocks noChangeAspect="1"/>
            </p:cNvSpPr>
            <p:nvPr/>
          </p:nvSpPr>
          <p:spPr>
            <a:xfrm>
              <a:off x="8684368" y="21704692"/>
              <a:ext cx="3166784" cy="1298765"/>
            </a:xfrm>
            <a:prstGeom prst="rect">
              <a:avLst/>
            </a:prstGeom>
            <a:solidFill>
              <a:srgbClr val="2C65A7">
                <a:alpha val="15639"/>
              </a:srgbClr>
            </a:solidFill>
            <a:ln w="38100" cap="flat" cmpd="sng">
              <a:solidFill>
                <a:srgbClr val="2C65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23436"/>
                  </a:solidFill>
                  <a:latin typeface="Garamond" panose="02020404030301010803" pitchFamily="18" charset="0"/>
                  <a:ea typeface="EB Garamond"/>
                  <a:cs typeface="EB Garamond"/>
                  <a:sym typeface="EB Garamond"/>
                </a:rPr>
                <a:t>Flood Risk</a:t>
              </a:r>
              <a:endParaRPr sz="2800" b="1" dirty="0">
                <a:solidFill>
                  <a:srgbClr val="023436"/>
                </a:solidFill>
                <a:latin typeface="Garamond" panose="02020404030301010803" pitchFamily="18" charset="0"/>
                <a:ea typeface="EB Garamond"/>
                <a:cs typeface="EB Garamond"/>
                <a:sym typeface="EB Garamond"/>
              </a:endParaRPr>
            </a:p>
          </p:txBody>
        </p:sp>
        <p:cxnSp>
          <p:nvCxnSpPr>
            <p:cNvPr id="262" name="Google Shape;179;p15">
              <a:extLst>
                <a:ext uri="{FF2B5EF4-FFF2-40B4-BE49-F238E27FC236}">
                  <a16:creationId xmlns:a16="http://schemas.microsoft.com/office/drawing/2014/main" id="{28135234-1237-5244-A08B-9C0E50D99FFC}"/>
                </a:ext>
              </a:extLst>
            </p:cNvPr>
            <p:cNvCxnSpPr>
              <a:cxnSpLocks/>
              <a:stCxn id="242" idx="3"/>
              <a:endCxn id="259" idx="1"/>
            </p:cNvCxnSpPr>
            <p:nvPr/>
          </p:nvCxnSpPr>
          <p:spPr>
            <a:xfrm>
              <a:off x="6214454" y="24404382"/>
              <a:ext cx="310004" cy="509041"/>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63" name="Google Shape;180;p15">
              <a:extLst>
                <a:ext uri="{FF2B5EF4-FFF2-40B4-BE49-F238E27FC236}">
                  <a16:creationId xmlns:a16="http://schemas.microsoft.com/office/drawing/2014/main" id="{C91AF606-9DFE-4B42-A8D6-05E7FC1CCF6F}"/>
                </a:ext>
              </a:extLst>
            </p:cNvPr>
            <p:cNvCxnSpPr>
              <a:cxnSpLocks/>
              <a:stCxn id="162" idx="3"/>
              <a:endCxn id="259" idx="1"/>
            </p:cNvCxnSpPr>
            <p:nvPr/>
          </p:nvCxnSpPr>
          <p:spPr>
            <a:xfrm flipV="1">
              <a:off x="6214454" y="24913423"/>
              <a:ext cx="310004" cy="172656"/>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64" name="Google Shape;181;p15">
              <a:extLst>
                <a:ext uri="{FF2B5EF4-FFF2-40B4-BE49-F238E27FC236}">
                  <a16:creationId xmlns:a16="http://schemas.microsoft.com/office/drawing/2014/main" id="{374D925F-91A6-5141-BF8F-51DD70029501}"/>
                </a:ext>
              </a:extLst>
            </p:cNvPr>
            <p:cNvCxnSpPr>
              <a:cxnSpLocks/>
              <a:stCxn id="163" idx="3"/>
              <a:endCxn id="259" idx="1"/>
            </p:cNvCxnSpPr>
            <p:nvPr/>
          </p:nvCxnSpPr>
          <p:spPr>
            <a:xfrm flipV="1">
              <a:off x="6214454" y="24913423"/>
              <a:ext cx="310004" cy="879485"/>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65" name="Google Shape;182;p15">
              <a:extLst>
                <a:ext uri="{FF2B5EF4-FFF2-40B4-BE49-F238E27FC236}">
                  <a16:creationId xmlns:a16="http://schemas.microsoft.com/office/drawing/2014/main" id="{64DAD23A-E604-8445-8E3D-BFFCCD0ED5E9}"/>
                </a:ext>
              </a:extLst>
            </p:cNvPr>
            <p:cNvCxnSpPr>
              <a:cxnSpLocks/>
              <a:stCxn id="259" idx="0"/>
              <a:endCxn id="260" idx="2"/>
            </p:cNvCxnSpPr>
            <p:nvPr/>
          </p:nvCxnSpPr>
          <p:spPr>
            <a:xfrm flipV="1">
              <a:off x="7506503" y="24317592"/>
              <a:ext cx="0" cy="359431"/>
            </a:xfrm>
            <a:prstGeom prst="straightConnector1">
              <a:avLst/>
            </a:prstGeom>
            <a:noFill/>
            <a:ln w="9525" cap="flat" cmpd="sng">
              <a:solidFill>
                <a:schemeClr val="dk2"/>
              </a:solidFill>
              <a:prstDash val="solid"/>
              <a:round/>
              <a:headEnd type="none" w="med" len="med"/>
              <a:tailEnd type="triangle" w="med" len="med"/>
            </a:ln>
          </p:spPr>
        </p:cxnSp>
        <p:sp>
          <p:nvSpPr>
            <p:cNvPr id="266" name="Google Shape;183;p15">
              <a:extLst>
                <a:ext uri="{FF2B5EF4-FFF2-40B4-BE49-F238E27FC236}">
                  <a16:creationId xmlns:a16="http://schemas.microsoft.com/office/drawing/2014/main" id="{580DC02B-3A43-4C41-AA14-6A413830210D}"/>
                </a:ext>
              </a:extLst>
            </p:cNvPr>
            <p:cNvSpPr txBox="1">
              <a:spLocks noChangeAspect="1"/>
            </p:cNvSpPr>
            <p:nvPr/>
          </p:nvSpPr>
          <p:spPr>
            <a:xfrm>
              <a:off x="8696135" y="23479353"/>
              <a:ext cx="3143250" cy="743791"/>
            </a:xfrm>
            <a:prstGeom prst="rect">
              <a:avLst/>
            </a:prstGeom>
            <a:solidFill>
              <a:srgbClr val="D26BD3">
                <a:alpha val="20000"/>
              </a:srgbClr>
            </a:solidFill>
            <a:ln w="38100" cap="flat" cmpd="sng">
              <a:solidFill>
                <a:srgbClr val="D26B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023436"/>
                  </a:solidFill>
                  <a:latin typeface="Garamond" panose="02020404030301010803" pitchFamily="18" charset="0"/>
                  <a:ea typeface="EB Garamond Regular"/>
                  <a:cs typeface="EB Garamond Regular"/>
                  <a:sym typeface="EB Garamond Regular"/>
                </a:rPr>
                <a:t>Vulnerability</a:t>
              </a:r>
              <a:endParaRPr sz="2800" dirty="0">
                <a:solidFill>
                  <a:srgbClr val="D00000"/>
                </a:solidFill>
                <a:latin typeface="Garamond" panose="02020404030301010803" pitchFamily="18" charset="0"/>
                <a:ea typeface="Roboto"/>
                <a:cs typeface="Roboto"/>
                <a:sym typeface="Roboto"/>
              </a:endParaRPr>
            </a:p>
          </p:txBody>
        </p:sp>
        <p:cxnSp>
          <p:nvCxnSpPr>
            <p:cNvPr id="267" name="Google Shape;184;p15">
              <a:extLst>
                <a:ext uri="{FF2B5EF4-FFF2-40B4-BE49-F238E27FC236}">
                  <a16:creationId xmlns:a16="http://schemas.microsoft.com/office/drawing/2014/main" id="{46790885-B000-EB4A-92DA-DB05B953C88C}"/>
                </a:ext>
              </a:extLst>
            </p:cNvPr>
            <p:cNvCxnSpPr>
              <a:cxnSpLocks/>
              <a:stCxn id="260" idx="3"/>
              <a:endCxn id="266" idx="1"/>
            </p:cNvCxnSpPr>
            <p:nvPr/>
          </p:nvCxnSpPr>
          <p:spPr>
            <a:xfrm>
              <a:off x="8379755" y="23851248"/>
              <a:ext cx="316380" cy="1"/>
            </a:xfrm>
            <a:prstGeom prst="straightConnector1">
              <a:avLst/>
            </a:prstGeom>
            <a:noFill/>
            <a:ln w="9525" cap="flat" cmpd="sng">
              <a:solidFill>
                <a:schemeClr val="dk2"/>
              </a:solidFill>
              <a:prstDash val="solid"/>
              <a:round/>
              <a:headEnd type="none" w="med" len="med"/>
              <a:tailEnd type="triangle" w="med" len="med"/>
            </a:ln>
          </p:spPr>
        </p:cxnSp>
        <p:cxnSp>
          <p:nvCxnSpPr>
            <p:cNvPr id="56" name="Straight Arrow Connector 55">
              <a:extLst>
                <a:ext uri="{FF2B5EF4-FFF2-40B4-BE49-F238E27FC236}">
                  <a16:creationId xmlns:a16="http://schemas.microsoft.com/office/drawing/2014/main" id="{EE134C35-120D-C841-8297-43E227931CD5}"/>
                </a:ext>
              </a:extLst>
            </p:cNvPr>
            <p:cNvCxnSpPr>
              <a:cxnSpLocks/>
              <a:stCxn id="240" idx="2"/>
              <a:endCxn id="261" idx="0"/>
            </p:cNvCxnSpPr>
            <p:nvPr/>
          </p:nvCxnSpPr>
          <p:spPr>
            <a:xfrm>
              <a:off x="10267760" y="21225121"/>
              <a:ext cx="0" cy="47957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BE8C84E-15F2-5D42-B8A0-12D2F2F79F92}"/>
                </a:ext>
              </a:extLst>
            </p:cNvPr>
            <p:cNvCxnSpPr>
              <a:cxnSpLocks/>
              <a:stCxn id="266" idx="0"/>
              <a:endCxn id="261" idx="2"/>
            </p:cNvCxnSpPr>
            <p:nvPr/>
          </p:nvCxnSpPr>
          <p:spPr>
            <a:xfrm flipV="1">
              <a:off x="10267760" y="23003457"/>
              <a:ext cx="0" cy="47589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2" name="Google Shape;159;p15">
              <a:extLst>
                <a:ext uri="{FF2B5EF4-FFF2-40B4-BE49-F238E27FC236}">
                  <a16:creationId xmlns:a16="http://schemas.microsoft.com/office/drawing/2014/main" id="{4148DC79-107B-0B43-89F3-B20585C3B742}"/>
                </a:ext>
              </a:extLst>
            </p:cNvPr>
            <p:cNvSpPr txBox="1">
              <a:spLocks noChangeAspect="1"/>
            </p:cNvSpPr>
            <p:nvPr/>
          </p:nvSpPr>
          <p:spPr>
            <a:xfrm>
              <a:off x="4017058" y="24787244"/>
              <a:ext cx="2197396" cy="597669"/>
            </a:xfrm>
            <a:prstGeom prst="rect">
              <a:avLst/>
            </a:prstGeom>
            <a:solidFill>
              <a:srgbClr val="D26BD3">
                <a:alpha val="20000"/>
              </a:srgbClr>
            </a:solidFill>
            <a:ln w="9525" cap="flat" cmpd="sng">
              <a:solidFill>
                <a:srgbClr val="D26B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Informal Settlements</a:t>
              </a:r>
              <a:endParaRPr sz="2000" dirty="0">
                <a:solidFill>
                  <a:srgbClr val="D00000"/>
                </a:solidFill>
                <a:latin typeface="Garamond" panose="02020404030301010803" pitchFamily="18" charset="0"/>
                <a:ea typeface="Roboto"/>
                <a:cs typeface="Roboto"/>
                <a:sym typeface="Roboto"/>
              </a:endParaRPr>
            </a:p>
          </p:txBody>
        </p:sp>
        <p:sp>
          <p:nvSpPr>
            <p:cNvPr id="163" name="Google Shape;159;p15">
              <a:extLst>
                <a:ext uri="{FF2B5EF4-FFF2-40B4-BE49-F238E27FC236}">
                  <a16:creationId xmlns:a16="http://schemas.microsoft.com/office/drawing/2014/main" id="{7A5FA53C-B692-D84C-BBC4-E09CD4BA7C15}"/>
                </a:ext>
              </a:extLst>
            </p:cNvPr>
            <p:cNvSpPr txBox="1">
              <a:spLocks noChangeAspect="1"/>
            </p:cNvSpPr>
            <p:nvPr/>
          </p:nvSpPr>
          <p:spPr>
            <a:xfrm>
              <a:off x="4017058" y="25494073"/>
              <a:ext cx="2197396" cy="597669"/>
            </a:xfrm>
            <a:prstGeom prst="rect">
              <a:avLst/>
            </a:prstGeom>
            <a:solidFill>
              <a:srgbClr val="D26BD3">
                <a:alpha val="20000"/>
              </a:srgbClr>
            </a:solidFill>
            <a:ln w="9525" cap="flat" cmpd="sng">
              <a:solidFill>
                <a:srgbClr val="D26B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23436"/>
                  </a:solidFill>
                  <a:latin typeface="Garamond" panose="02020404030301010803" pitchFamily="18" charset="0"/>
                  <a:ea typeface="EB Garamond Regular"/>
                  <a:cs typeface="EB Garamond Regular"/>
                  <a:sym typeface="EB Garamond Regular"/>
                </a:rPr>
                <a:t>Building Density</a:t>
              </a:r>
              <a:endParaRPr sz="2000" dirty="0">
                <a:solidFill>
                  <a:srgbClr val="D00000"/>
                </a:solidFill>
                <a:latin typeface="Garamond" panose="02020404030301010803" pitchFamily="18" charset="0"/>
                <a:ea typeface="Roboto"/>
                <a:cs typeface="Roboto"/>
                <a:sym typeface="Roboto"/>
              </a:endParaRPr>
            </a:p>
          </p:txBody>
        </p:sp>
      </p:grpSp>
      <p:sp>
        <p:nvSpPr>
          <p:cNvPr id="13" name="TextBox 12">
            <a:extLst>
              <a:ext uri="{FF2B5EF4-FFF2-40B4-BE49-F238E27FC236}">
                <a16:creationId xmlns:a16="http://schemas.microsoft.com/office/drawing/2014/main" id="{DFC1DDEE-861C-EB4E-B66C-C626FFBE6A2C}"/>
              </a:ext>
            </a:extLst>
          </p:cNvPr>
          <p:cNvSpPr txBox="1"/>
          <p:nvPr/>
        </p:nvSpPr>
        <p:spPr>
          <a:xfrm>
            <a:off x="992007" y="5316291"/>
            <a:ext cx="11416154" cy="8402300"/>
          </a:xfrm>
          <a:prstGeom prst="rect">
            <a:avLst/>
          </a:prstGeom>
          <a:noFill/>
        </p:spPr>
        <p:txBody>
          <a:bodyPr wrap="square" rtlCol="0">
            <a:spAutoFit/>
          </a:bodyPr>
          <a:lstStyle/>
          <a:p>
            <a:pPr algn="just"/>
            <a:r>
              <a:rPr lang="en-US" sz="2700" dirty="0">
                <a:solidFill>
                  <a:schemeClr val="tx1">
                    <a:lumMod val="75000"/>
                    <a:lumOff val="25000"/>
                  </a:schemeClr>
                </a:solidFill>
                <a:latin typeface="Garamond" panose="02020404030301010803" pitchFamily="18" charset="0"/>
              </a:rPr>
              <a:t>Toa Baja, located just west of San Juan in Puerto Rico, is known as “the underwater city” due to its propensity to flood. The city contains the mouth of the island’s longest river, Río de la Plata, which drains into the Atlantic Ocean on the northern edge of the municipality. Proximity to these major water features and the flat, low terrain contribute to the flood-prone nature of the area. During tropical storm events, such as Hurricane Maria in 2017, Toa Baja experienced inundation of up to 20 feet. Changes in the global climate system are causing more intense and frequent tropical storms, making places like Toa Baja subject to irreparable damage. This NASA DEVELOP project collaborated with the Municipio </a:t>
            </a:r>
            <a:r>
              <a:rPr lang="en-US" sz="2700" dirty="0" err="1">
                <a:solidFill>
                  <a:schemeClr val="tx1">
                    <a:lumMod val="75000"/>
                    <a:lumOff val="25000"/>
                  </a:schemeClr>
                </a:solidFill>
                <a:latin typeface="Garamond" panose="02020404030301010803" pitchFamily="18" charset="0"/>
              </a:rPr>
              <a:t>Autonómo</a:t>
            </a:r>
            <a:r>
              <a:rPr lang="en-US" sz="2700" dirty="0">
                <a:solidFill>
                  <a:schemeClr val="tx1">
                    <a:lumMod val="75000"/>
                    <a:lumOff val="25000"/>
                  </a:schemeClr>
                </a:solidFill>
                <a:latin typeface="Garamond" panose="02020404030301010803" pitchFamily="18" charset="0"/>
              </a:rPr>
              <a:t> de Toa Baja, </a:t>
            </a:r>
            <a:r>
              <a:rPr lang="en-US" sz="2700" dirty="0" err="1">
                <a:solidFill>
                  <a:schemeClr val="tx1">
                    <a:lumMod val="75000"/>
                    <a:lumOff val="25000"/>
                  </a:schemeClr>
                </a:solidFill>
                <a:latin typeface="Garamond" panose="02020404030301010803" pitchFamily="18" charset="0"/>
              </a:rPr>
              <a:t>ResilientSEE</a:t>
            </a:r>
            <a:r>
              <a:rPr lang="en-US" sz="2700" dirty="0">
                <a:solidFill>
                  <a:schemeClr val="tx1">
                    <a:lumMod val="75000"/>
                    <a:lumOff val="25000"/>
                  </a:schemeClr>
                </a:solidFill>
                <a:latin typeface="Garamond" panose="02020404030301010803" pitchFamily="18" charset="0"/>
              </a:rPr>
              <a:t>, and the Massachusetts Institute of Technology Urban Risk Lab to supplement recent 2018 Federal Emergency Management Agency Hydraulic Engineering Centers-River Analysis System flood maps, which designated 63% of the area as a flood plain. The analysis provides a high-resolution interpretation of flood susceptibility using a variety of factors that collectively influence the likelihood of flooding. Sentinel-1 C-Band Synthetic Aperture Radar (C-SAR) data processed with Google Earth Engine scripting identified historical inundation and was used for validation purposes. Socioeconomic factors were combined with the inundation layer producing a final risk output. These outputs will improve public understanding of exposure to flood risk in Toa Baja and provide scientific evidence for flood mitigation advocacy.</a:t>
            </a:r>
          </a:p>
        </p:txBody>
      </p:sp>
      <p:pic>
        <p:nvPicPr>
          <p:cNvPr id="17" name="Picture 16" descr="A close up of a map&#10;&#10;Description automatically generated">
            <a:extLst>
              <a:ext uri="{FF2B5EF4-FFF2-40B4-BE49-F238E27FC236}">
                <a16:creationId xmlns:a16="http://schemas.microsoft.com/office/drawing/2014/main" id="{28FC09EF-1CDF-4B9F-8EE1-3FB5046B37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60658" y="14884641"/>
            <a:ext cx="1463184" cy="1021428"/>
          </a:xfrm>
          <a:prstGeom prst="rect">
            <a:avLst/>
          </a:prstGeom>
        </p:spPr>
      </p:pic>
      <p:pic>
        <p:nvPicPr>
          <p:cNvPr id="23" name="Picture 22" descr="A close up of a map&#10;&#10;Description automatically generated">
            <a:extLst>
              <a:ext uri="{FF2B5EF4-FFF2-40B4-BE49-F238E27FC236}">
                <a16:creationId xmlns:a16="http://schemas.microsoft.com/office/drawing/2014/main" id="{0D51DDE7-4E2B-496A-BEA2-5D355C3EAD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90453" y="14168964"/>
            <a:ext cx="1459952" cy="1022505"/>
          </a:xfrm>
          <a:prstGeom prst="rect">
            <a:avLst/>
          </a:prstGeom>
        </p:spPr>
      </p:pic>
      <p:pic>
        <p:nvPicPr>
          <p:cNvPr id="27" name="Picture 26" descr="A picture containing text, map&#10;&#10;Description automatically generated">
            <a:extLst>
              <a:ext uri="{FF2B5EF4-FFF2-40B4-BE49-F238E27FC236}">
                <a16:creationId xmlns:a16="http://schemas.microsoft.com/office/drawing/2014/main" id="{0DCEA4B0-B78D-4BDD-A8E0-A454133090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89764" y="15379857"/>
            <a:ext cx="1461029" cy="1022505"/>
          </a:xfrm>
          <a:prstGeom prst="rect">
            <a:avLst/>
          </a:prstGeom>
        </p:spPr>
      </p:pic>
      <p:pic>
        <p:nvPicPr>
          <p:cNvPr id="29" name="Picture 28" descr="A close up of a map&#10;&#10;Description automatically generated">
            <a:extLst>
              <a:ext uri="{FF2B5EF4-FFF2-40B4-BE49-F238E27FC236}">
                <a16:creationId xmlns:a16="http://schemas.microsoft.com/office/drawing/2014/main" id="{8149A794-B0B6-4A61-BBE0-CD90297F30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517693" y="15398374"/>
            <a:ext cx="1461029" cy="1022505"/>
          </a:xfrm>
          <a:prstGeom prst="rect">
            <a:avLst/>
          </a:prstGeom>
        </p:spPr>
      </p:pic>
      <p:pic>
        <p:nvPicPr>
          <p:cNvPr id="225" name="Picture 224" descr="A close up of a map&#10;&#10;Description automatically generated">
            <a:extLst>
              <a:ext uri="{FF2B5EF4-FFF2-40B4-BE49-F238E27FC236}">
                <a16:creationId xmlns:a16="http://schemas.microsoft.com/office/drawing/2014/main" id="{F11A5EEB-423A-47AB-8185-CB332636893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53589" y="15431038"/>
            <a:ext cx="1456720" cy="1022505"/>
          </a:xfrm>
          <a:prstGeom prst="rect">
            <a:avLst/>
          </a:prstGeom>
        </p:spPr>
      </p:pic>
      <p:pic>
        <p:nvPicPr>
          <p:cNvPr id="227" name="Picture 226" descr="A picture containing text, map&#10;&#10;Description automatically generated">
            <a:extLst>
              <a:ext uri="{FF2B5EF4-FFF2-40B4-BE49-F238E27FC236}">
                <a16:creationId xmlns:a16="http://schemas.microsoft.com/office/drawing/2014/main" id="{7A1FDDDF-29FE-4A75-A046-17846427F7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531812" y="15394278"/>
            <a:ext cx="1459952" cy="1023583"/>
          </a:xfrm>
          <a:prstGeom prst="rect">
            <a:avLst/>
          </a:prstGeom>
        </p:spPr>
      </p:pic>
      <p:pic>
        <p:nvPicPr>
          <p:cNvPr id="229" name="Picture 228" descr="A close up of a map&#10;&#10;Description automatically generated">
            <a:extLst>
              <a:ext uri="{FF2B5EF4-FFF2-40B4-BE49-F238E27FC236}">
                <a16:creationId xmlns:a16="http://schemas.microsoft.com/office/drawing/2014/main" id="{4A2644BC-A77B-486A-93D1-39EB3F2F80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025805" y="14159163"/>
            <a:ext cx="1459952" cy="1022505"/>
          </a:xfrm>
          <a:prstGeom prst="rect">
            <a:avLst/>
          </a:prstGeom>
        </p:spPr>
      </p:pic>
      <p:pic>
        <p:nvPicPr>
          <p:cNvPr id="241" name="Picture 240" descr="A close up of a map&#10;&#10;Description automatically generated">
            <a:extLst>
              <a:ext uri="{FF2B5EF4-FFF2-40B4-BE49-F238E27FC236}">
                <a16:creationId xmlns:a16="http://schemas.microsoft.com/office/drawing/2014/main" id="{D73A2204-D3BE-405F-A0B7-5EB48886C60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568215" y="14161318"/>
            <a:ext cx="1471803" cy="1020350"/>
          </a:xfrm>
          <a:prstGeom prst="rect">
            <a:avLst/>
          </a:prstGeom>
        </p:spPr>
      </p:pic>
      <p:pic>
        <p:nvPicPr>
          <p:cNvPr id="32" name="Picture 31" descr="A close up of a map&#10;&#10;Description automatically generated">
            <a:extLst>
              <a:ext uri="{FF2B5EF4-FFF2-40B4-BE49-F238E27FC236}">
                <a16:creationId xmlns:a16="http://schemas.microsoft.com/office/drawing/2014/main" id="{B5D015B0-8277-4ECF-A5FD-858A477A199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089006" y="14168704"/>
            <a:ext cx="1459952" cy="1022505"/>
          </a:xfrm>
          <a:prstGeom prst="rect">
            <a:avLst/>
          </a:prstGeom>
        </p:spPr>
      </p:pic>
      <p:pic>
        <p:nvPicPr>
          <p:cNvPr id="38" name="Picture 37" descr="A close up of a map&#10;&#10;Description automatically generated">
            <a:extLst>
              <a:ext uri="{FF2B5EF4-FFF2-40B4-BE49-F238E27FC236}">
                <a16:creationId xmlns:a16="http://schemas.microsoft.com/office/drawing/2014/main" id="{45CD88E9-F3C1-437E-8A70-B01864DBCEB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17133" y="14102233"/>
            <a:ext cx="3539704" cy="2502770"/>
          </a:xfrm>
          <a:prstGeom prst="rect">
            <a:avLst/>
          </a:prstGeom>
        </p:spPr>
      </p:pic>
      <p:sp>
        <p:nvSpPr>
          <p:cNvPr id="59" name="Rectangle 58">
            <a:extLst>
              <a:ext uri="{FF2B5EF4-FFF2-40B4-BE49-F238E27FC236}">
                <a16:creationId xmlns:a16="http://schemas.microsoft.com/office/drawing/2014/main" id="{B4C463DD-A1CA-421B-AA2D-CFC9F07230CD}"/>
              </a:ext>
            </a:extLst>
          </p:cNvPr>
          <p:cNvSpPr/>
          <p:nvPr/>
        </p:nvSpPr>
        <p:spPr>
          <a:xfrm>
            <a:off x="20156768" y="15570100"/>
            <a:ext cx="590226"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DEM</a:t>
            </a:r>
            <a:endParaRPr lang="en-US" sz="1400" dirty="0"/>
          </a:p>
        </p:txBody>
      </p:sp>
      <p:sp>
        <p:nvSpPr>
          <p:cNvPr id="129" name="Rectangle 128">
            <a:extLst>
              <a:ext uri="{FF2B5EF4-FFF2-40B4-BE49-F238E27FC236}">
                <a16:creationId xmlns:a16="http://schemas.microsoft.com/office/drawing/2014/main" id="{2BE8001B-4B88-4292-81BA-F0F5C6ADC583}"/>
              </a:ext>
            </a:extLst>
          </p:cNvPr>
          <p:cNvSpPr/>
          <p:nvPr/>
        </p:nvSpPr>
        <p:spPr>
          <a:xfrm>
            <a:off x="13849276" y="14888386"/>
            <a:ext cx="518091"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TWI</a:t>
            </a:r>
            <a:endParaRPr lang="en-US" sz="1400" dirty="0"/>
          </a:p>
        </p:txBody>
      </p:sp>
      <p:sp>
        <p:nvSpPr>
          <p:cNvPr id="130" name="Rectangle 129">
            <a:extLst>
              <a:ext uri="{FF2B5EF4-FFF2-40B4-BE49-F238E27FC236}">
                <a16:creationId xmlns:a16="http://schemas.microsoft.com/office/drawing/2014/main" id="{1AFD2572-F933-4DD7-BA23-30FEE5A5E881}"/>
              </a:ext>
            </a:extLst>
          </p:cNvPr>
          <p:cNvSpPr/>
          <p:nvPr/>
        </p:nvSpPr>
        <p:spPr>
          <a:xfrm>
            <a:off x="15354684" y="14798259"/>
            <a:ext cx="664221" cy="523220"/>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Storm </a:t>
            </a:r>
          </a:p>
          <a:p>
            <a:r>
              <a:rPr lang="en-US" sz="1400" dirty="0">
                <a:solidFill>
                  <a:schemeClr val="tx1">
                    <a:lumMod val="75000"/>
                    <a:lumOff val="25000"/>
                  </a:schemeClr>
                </a:solidFill>
                <a:latin typeface="Garamond" panose="02020404030301010803" pitchFamily="18" charset="0"/>
              </a:rPr>
              <a:t>Surge</a:t>
            </a:r>
            <a:endParaRPr lang="en-US" sz="1400" dirty="0"/>
          </a:p>
        </p:txBody>
      </p:sp>
      <p:sp>
        <p:nvSpPr>
          <p:cNvPr id="131" name="Rectangle 130">
            <a:extLst>
              <a:ext uri="{FF2B5EF4-FFF2-40B4-BE49-F238E27FC236}">
                <a16:creationId xmlns:a16="http://schemas.microsoft.com/office/drawing/2014/main" id="{9ED5FF42-F2F9-4292-A3F9-259F91BABE27}"/>
              </a:ext>
            </a:extLst>
          </p:cNvPr>
          <p:cNvSpPr/>
          <p:nvPr/>
        </p:nvSpPr>
        <p:spPr>
          <a:xfrm>
            <a:off x="18457469" y="14809113"/>
            <a:ext cx="1023165" cy="523220"/>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Distance </a:t>
            </a:r>
          </a:p>
          <a:p>
            <a:r>
              <a:rPr lang="en-US" sz="1400" dirty="0">
                <a:solidFill>
                  <a:schemeClr val="tx1">
                    <a:lumMod val="75000"/>
                    <a:lumOff val="25000"/>
                  </a:schemeClr>
                </a:solidFill>
                <a:latin typeface="Garamond" panose="02020404030301010803" pitchFamily="18" charset="0"/>
              </a:rPr>
              <a:t>From Water</a:t>
            </a:r>
            <a:endParaRPr lang="en-US" sz="1400" dirty="0"/>
          </a:p>
        </p:txBody>
      </p:sp>
      <p:sp>
        <p:nvSpPr>
          <p:cNvPr id="133" name="Rectangle 132">
            <a:extLst>
              <a:ext uri="{FF2B5EF4-FFF2-40B4-BE49-F238E27FC236}">
                <a16:creationId xmlns:a16="http://schemas.microsoft.com/office/drawing/2014/main" id="{C1C604EC-74FF-45A9-BF89-73C63ECC69C5}"/>
              </a:ext>
            </a:extLst>
          </p:cNvPr>
          <p:cNvSpPr/>
          <p:nvPr/>
        </p:nvSpPr>
        <p:spPr>
          <a:xfrm>
            <a:off x="16787006" y="16103352"/>
            <a:ext cx="718466"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HAND</a:t>
            </a:r>
            <a:endParaRPr lang="en-US" sz="1400" dirty="0"/>
          </a:p>
        </p:txBody>
      </p:sp>
      <p:sp>
        <p:nvSpPr>
          <p:cNvPr id="134" name="Rectangle 133">
            <a:extLst>
              <a:ext uri="{FF2B5EF4-FFF2-40B4-BE49-F238E27FC236}">
                <a16:creationId xmlns:a16="http://schemas.microsoft.com/office/drawing/2014/main" id="{D14852D5-6676-4FF3-9444-EB007CCF2DA9}"/>
              </a:ext>
            </a:extLst>
          </p:cNvPr>
          <p:cNvSpPr/>
          <p:nvPr/>
        </p:nvSpPr>
        <p:spPr>
          <a:xfrm>
            <a:off x="13758443" y="16124348"/>
            <a:ext cx="922688"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Landcover</a:t>
            </a:r>
            <a:endParaRPr lang="en-US" sz="1400" dirty="0"/>
          </a:p>
        </p:txBody>
      </p:sp>
      <p:sp>
        <p:nvSpPr>
          <p:cNvPr id="135" name="Rectangle 134">
            <a:extLst>
              <a:ext uri="{FF2B5EF4-FFF2-40B4-BE49-F238E27FC236}">
                <a16:creationId xmlns:a16="http://schemas.microsoft.com/office/drawing/2014/main" id="{834AD48E-CD18-494E-A6F2-1A2E24E751A9}"/>
              </a:ext>
            </a:extLst>
          </p:cNvPr>
          <p:cNvSpPr/>
          <p:nvPr/>
        </p:nvSpPr>
        <p:spPr>
          <a:xfrm>
            <a:off x="15326765" y="16090556"/>
            <a:ext cx="631198"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KSAT</a:t>
            </a:r>
            <a:endParaRPr lang="en-US" sz="1400" dirty="0"/>
          </a:p>
        </p:txBody>
      </p:sp>
      <p:sp>
        <p:nvSpPr>
          <p:cNvPr id="136" name="Rectangle 135">
            <a:extLst>
              <a:ext uri="{FF2B5EF4-FFF2-40B4-BE49-F238E27FC236}">
                <a16:creationId xmlns:a16="http://schemas.microsoft.com/office/drawing/2014/main" id="{E75D96E6-6028-45D9-8924-ADF08BC1AAE6}"/>
              </a:ext>
            </a:extLst>
          </p:cNvPr>
          <p:cNvSpPr/>
          <p:nvPr/>
        </p:nvSpPr>
        <p:spPr>
          <a:xfrm>
            <a:off x="18392517" y="16076554"/>
            <a:ext cx="640816"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NDVI</a:t>
            </a:r>
            <a:endParaRPr lang="en-US" sz="1400" dirty="0"/>
          </a:p>
        </p:txBody>
      </p:sp>
      <p:sp>
        <p:nvSpPr>
          <p:cNvPr id="137" name="Rectangle 136">
            <a:extLst>
              <a:ext uri="{FF2B5EF4-FFF2-40B4-BE49-F238E27FC236}">
                <a16:creationId xmlns:a16="http://schemas.microsoft.com/office/drawing/2014/main" id="{98FE0561-725A-48A9-81AE-8896691E9820}"/>
              </a:ext>
            </a:extLst>
          </p:cNvPr>
          <p:cNvSpPr/>
          <p:nvPr/>
        </p:nvSpPr>
        <p:spPr>
          <a:xfrm>
            <a:off x="22037632" y="13696890"/>
            <a:ext cx="2315057" cy="400110"/>
          </a:xfrm>
          <a:prstGeom prst="rect">
            <a:avLst/>
          </a:prstGeom>
        </p:spPr>
        <p:txBody>
          <a:bodyPr wrap="none">
            <a:spAutoFit/>
          </a:bodyPr>
          <a:lstStyle/>
          <a:p>
            <a:r>
              <a:rPr lang="en-US" sz="2000" b="1" dirty="0">
                <a:solidFill>
                  <a:schemeClr val="tx1">
                    <a:lumMod val="75000"/>
                    <a:lumOff val="25000"/>
                  </a:schemeClr>
                </a:solidFill>
                <a:latin typeface="Garamond" panose="02020404030301010803" pitchFamily="18" charset="0"/>
              </a:rPr>
              <a:t>SUSCEPTIBILITY</a:t>
            </a:r>
            <a:endParaRPr lang="en-US" sz="2000" b="1" dirty="0"/>
          </a:p>
        </p:txBody>
      </p:sp>
      <p:sp>
        <p:nvSpPr>
          <p:cNvPr id="140" name="Rectangle 139">
            <a:extLst>
              <a:ext uri="{FF2B5EF4-FFF2-40B4-BE49-F238E27FC236}">
                <a16:creationId xmlns:a16="http://schemas.microsoft.com/office/drawing/2014/main" id="{6586E0F0-BDB1-4CE9-979F-702917E80CE9}"/>
              </a:ext>
            </a:extLst>
          </p:cNvPr>
          <p:cNvSpPr/>
          <p:nvPr/>
        </p:nvSpPr>
        <p:spPr>
          <a:xfrm>
            <a:off x="16870853" y="14887214"/>
            <a:ext cx="570990" cy="307777"/>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Slope</a:t>
            </a:r>
            <a:endParaRPr lang="en-US" sz="1400" dirty="0"/>
          </a:p>
        </p:txBody>
      </p:sp>
      <p:grpSp>
        <p:nvGrpSpPr>
          <p:cNvPr id="271" name="Group 270">
            <a:extLst>
              <a:ext uri="{FF2B5EF4-FFF2-40B4-BE49-F238E27FC236}">
                <a16:creationId xmlns:a16="http://schemas.microsoft.com/office/drawing/2014/main" id="{0CF5A39C-FADE-43D7-AA4F-332AAC58A771}"/>
              </a:ext>
            </a:extLst>
          </p:cNvPr>
          <p:cNvGrpSpPr/>
          <p:nvPr/>
        </p:nvGrpSpPr>
        <p:grpSpPr>
          <a:xfrm>
            <a:off x="23504867" y="15942290"/>
            <a:ext cx="1140409" cy="457940"/>
            <a:chOff x="18085072" y="17097652"/>
            <a:chExt cx="1140409" cy="457940"/>
          </a:xfrm>
        </p:grpSpPr>
        <p:sp>
          <p:nvSpPr>
            <p:cNvPr id="145" name="Rectangle 144">
              <a:extLst>
                <a:ext uri="{FF2B5EF4-FFF2-40B4-BE49-F238E27FC236}">
                  <a16:creationId xmlns:a16="http://schemas.microsoft.com/office/drawing/2014/main" id="{55591927-ADEA-478B-9952-CA0CFCAEAD9F}"/>
                </a:ext>
              </a:extLst>
            </p:cNvPr>
            <p:cNvSpPr/>
            <p:nvPr/>
          </p:nvSpPr>
          <p:spPr>
            <a:xfrm>
              <a:off x="18085072" y="17293982"/>
              <a:ext cx="431528" cy="261610"/>
            </a:xfrm>
            <a:prstGeom prst="rect">
              <a:avLst/>
            </a:prstGeom>
          </p:spPr>
          <p:txBody>
            <a:bodyPr wrap="none">
              <a:spAutoFit/>
            </a:bodyPr>
            <a:lstStyle/>
            <a:p>
              <a:r>
                <a:rPr lang="en-US" sz="1100" dirty="0">
                  <a:solidFill>
                    <a:schemeClr val="tx1">
                      <a:lumMod val="75000"/>
                      <a:lumOff val="25000"/>
                    </a:schemeClr>
                  </a:solidFill>
                  <a:latin typeface="Garamond" panose="02020404030301010803" pitchFamily="18" charset="0"/>
                </a:rPr>
                <a:t>Low</a:t>
              </a:r>
              <a:endParaRPr lang="en-US" sz="1100" dirty="0"/>
            </a:p>
          </p:txBody>
        </p:sp>
        <p:grpSp>
          <p:nvGrpSpPr>
            <p:cNvPr id="270" name="Group 269">
              <a:extLst>
                <a:ext uri="{FF2B5EF4-FFF2-40B4-BE49-F238E27FC236}">
                  <a16:creationId xmlns:a16="http://schemas.microsoft.com/office/drawing/2014/main" id="{28A1B6CA-CCE6-4E41-9F74-E2D0C6817215}"/>
                </a:ext>
              </a:extLst>
            </p:cNvPr>
            <p:cNvGrpSpPr/>
            <p:nvPr/>
          </p:nvGrpSpPr>
          <p:grpSpPr>
            <a:xfrm>
              <a:off x="18220443" y="17097652"/>
              <a:ext cx="1005038" cy="457940"/>
              <a:chOff x="18220443" y="17097652"/>
              <a:chExt cx="1005038" cy="457940"/>
            </a:xfrm>
          </p:grpSpPr>
          <p:pic>
            <p:nvPicPr>
              <p:cNvPr id="1028" name="Picture 4">
                <a:extLst>
                  <a:ext uri="{FF2B5EF4-FFF2-40B4-BE49-F238E27FC236}">
                    <a16:creationId xmlns:a16="http://schemas.microsoft.com/office/drawing/2014/main" id="{C95B0C04-1A73-4D59-8875-579C77E1494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5400000">
                <a:off x="18475671" y="16842424"/>
                <a:ext cx="321502" cy="831957"/>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extLst>
                  <a:ext uri="{FF2B5EF4-FFF2-40B4-BE49-F238E27FC236}">
                    <a16:creationId xmlns:a16="http://schemas.microsoft.com/office/drawing/2014/main" id="{E009753F-43C1-4C2D-B9AA-4FCEC86D78DB}"/>
                  </a:ext>
                </a:extLst>
              </p:cNvPr>
              <p:cNvSpPr/>
              <p:nvPr/>
            </p:nvSpPr>
            <p:spPr>
              <a:xfrm>
                <a:off x="18766701" y="17293982"/>
                <a:ext cx="458780" cy="261610"/>
              </a:xfrm>
              <a:prstGeom prst="rect">
                <a:avLst/>
              </a:prstGeom>
            </p:spPr>
            <p:txBody>
              <a:bodyPr wrap="none">
                <a:spAutoFit/>
              </a:bodyPr>
              <a:lstStyle/>
              <a:p>
                <a:r>
                  <a:rPr lang="en-US" sz="1100" dirty="0">
                    <a:solidFill>
                      <a:schemeClr val="tx1">
                        <a:lumMod val="75000"/>
                        <a:lumOff val="25000"/>
                      </a:schemeClr>
                    </a:solidFill>
                    <a:latin typeface="Garamond" panose="02020404030301010803" pitchFamily="18" charset="0"/>
                  </a:rPr>
                  <a:t>High</a:t>
                </a:r>
                <a:endParaRPr lang="en-US" sz="1100" dirty="0"/>
              </a:p>
            </p:txBody>
          </p:sp>
        </p:grpSp>
      </p:grpSp>
      <p:grpSp>
        <p:nvGrpSpPr>
          <p:cNvPr id="277" name="Group 276">
            <a:extLst>
              <a:ext uri="{FF2B5EF4-FFF2-40B4-BE49-F238E27FC236}">
                <a16:creationId xmlns:a16="http://schemas.microsoft.com/office/drawing/2014/main" id="{287FEBDA-26AF-4066-8907-DF7C5F3D425A}"/>
              </a:ext>
            </a:extLst>
          </p:cNvPr>
          <p:cNvGrpSpPr/>
          <p:nvPr/>
        </p:nvGrpSpPr>
        <p:grpSpPr>
          <a:xfrm>
            <a:off x="13113136" y="17612614"/>
            <a:ext cx="3731816" cy="2360624"/>
            <a:chOff x="13295853" y="17542351"/>
            <a:chExt cx="3731816" cy="2360624"/>
          </a:xfrm>
        </p:grpSpPr>
        <p:grpSp>
          <p:nvGrpSpPr>
            <p:cNvPr id="274" name="Group 273">
              <a:extLst>
                <a:ext uri="{FF2B5EF4-FFF2-40B4-BE49-F238E27FC236}">
                  <a16:creationId xmlns:a16="http://schemas.microsoft.com/office/drawing/2014/main" id="{674B0E2E-E7EE-46C8-B66E-71D88935669C}"/>
                </a:ext>
              </a:extLst>
            </p:cNvPr>
            <p:cNvGrpSpPr/>
            <p:nvPr/>
          </p:nvGrpSpPr>
          <p:grpSpPr>
            <a:xfrm>
              <a:off x="15163800" y="18014180"/>
              <a:ext cx="1863869" cy="1150403"/>
              <a:chOff x="14951996" y="18014180"/>
              <a:chExt cx="1863869" cy="1150403"/>
            </a:xfrm>
          </p:grpSpPr>
          <p:pic>
            <p:nvPicPr>
              <p:cNvPr id="48" name="Picture 47" descr="A close up of a map&#10;&#10;Description automatically generated">
                <a:extLst>
                  <a:ext uri="{FF2B5EF4-FFF2-40B4-BE49-F238E27FC236}">
                    <a16:creationId xmlns:a16="http://schemas.microsoft.com/office/drawing/2014/main" id="{1F936840-BFE1-43DA-B724-5BA9FA1122D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951996" y="18014180"/>
                <a:ext cx="1463183" cy="1023363"/>
              </a:xfrm>
              <a:prstGeom prst="rect">
                <a:avLst/>
              </a:prstGeom>
            </p:spPr>
          </p:pic>
          <p:sp>
            <p:nvSpPr>
              <p:cNvPr id="132" name="Rectangle 131">
                <a:extLst>
                  <a:ext uri="{FF2B5EF4-FFF2-40B4-BE49-F238E27FC236}">
                    <a16:creationId xmlns:a16="http://schemas.microsoft.com/office/drawing/2014/main" id="{F552DD69-22E8-410D-9897-0F1B733933F5}"/>
                  </a:ext>
                </a:extLst>
              </p:cNvPr>
              <p:cNvSpPr/>
              <p:nvPr/>
            </p:nvSpPr>
            <p:spPr>
              <a:xfrm>
                <a:off x="15873428" y="18641363"/>
                <a:ext cx="942437" cy="523220"/>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Population</a:t>
                </a:r>
              </a:p>
              <a:p>
                <a:r>
                  <a:rPr lang="en-US" sz="1400" dirty="0">
                    <a:solidFill>
                      <a:schemeClr val="tx1">
                        <a:lumMod val="75000"/>
                        <a:lumOff val="25000"/>
                      </a:schemeClr>
                    </a:solidFill>
                    <a:latin typeface="Garamond" panose="02020404030301010803" pitchFamily="18" charset="0"/>
                  </a:rPr>
                  <a:t>Density</a:t>
                </a:r>
                <a:endParaRPr lang="en-US" sz="1400" dirty="0"/>
              </a:p>
            </p:txBody>
          </p:sp>
        </p:grpSp>
        <p:grpSp>
          <p:nvGrpSpPr>
            <p:cNvPr id="275" name="Group 274">
              <a:extLst>
                <a:ext uri="{FF2B5EF4-FFF2-40B4-BE49-F238E27FC236}">
                  <a16:creationId xmlns:a16="http://schemas.microsoft.com/office/drawing/2014/main" id="{CE153117-974E-4319-A1FA-52A2DAE5BA52}"/>
                </a:ext>
              </a:extLst>
            </p:cNvPr>
            <p:cNvGrpSpPr/>
            <p:nvPr/>
          </p:nvGrpSpPr>
          <p:grpSpPr>
            <a:xfrm>
              <a:off x="13318072" y="17542351"/>
              <a:ext cx="1572034" cy="1197956"/>
              <a:chOff x="13318072" y="17542351"/>
              <a:chExt cx="1572034" cy="1197956"/>
            </a:xfrm>
          </p:grpSpPr>
          <p:pic>
            <p:nvPicPr>
              <p:cNvPr id="46" name="Picture 45" descr="A close up of a map&#10;&#10;Description automatically generated">
                <a:extLst>
                  <a:ext uri="{FF2B5EF4-FFF2-40B4-BE49-F238E27FC236}">
                    <a16:creationId xmlns:a16="http://schemas.microsoft.com/office/drawing/2014/main" id="{61ED73B6-6BA6-4CC5-B6AC-4BEEA7CBD7C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318072" y="17542351"/>
                <a:ext cx="1459941" cy="1025525"/>
              </a:xfrm>
              <a:prstGeom prst="rect">
                <a:avLst/>
              </a:prstGeom>
            </p:spPr>
          </p:pic>
          <p:sp>
            <p:nvSpPr>
              <p:cNvPr id="141" name="Rectangle 140">
                <a:extLst>
                  <a:ext uri="{FF2B5EF4-FFF2-40B4-BE49-F238E27FC236}">
                    <a16:creationId xmlns:a16="http://schemas.microsoft.com/office/drawing/2014/main" id="{568CC160-0F2A-4BCD-ABFA-5E79BBF614E3}"/>
                  </a:ext>
                </a:extLst>
              </p:cNvPr>
              <p:cNvSpPr/>
              <p:nvPr/>
            </p:nvSpPr>
            <p:spPr>
              <a:xfrm>
                <a:off x="14120343" y="18217087"/>
                <a:ext cx="769763" cy="523220"/>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Building</a:t>
                </a:r>
              </a:p>
              <a:p>
                <a:r>
                  <a:rPr lang="en-US" sz="1400" dirty="0">
                    <a:solidFill>
                      <a:schemeClr val="tx1">
                        <a:lumMod val="75000"/>
                        <a:lumOff val="25000"/>
                      </a:schemeClr>
                    </a:solidFill>
                    <a:latin typeface="Garamond" panose="02020404030301010803" pitchFamily="18" charset="0"/>
                  </a:rPr>
                  <a:t>Density</a:t>
                </a:r>
                <a:endParaRPr lang="en-US" sz="1400" dirty="0"/>
              </a:p>
            </p:txBody>
          </p:sp>
        </p:grpSp>
        <p:grpSp>
          <p:nvGrpSpPr>
            <p:cNvPr id="276" name="Group 275">
              <a:extLst>
                <a:ext uri="{FF2B5EF4-FFF2-40B4-BE49-F238E27FC236}">
                  <a16:creationId xmlns:a16="http://schemas.microsoft.com/office/drawing/2014/main" id="{067B1D08-5B5D-4F68-A984-FFF13233310A}"/>
                </a:ext>
              </a:extLst>
            </p:cNvPr>
            <p:cNvGrpSpPr/>
            <p:nvPr/>
          </p:nvGrpSpPr>
          <p:grpSpPr>
            <a:xfrm>
              <a:off x="13295853" y="18762487"/>
              <a:ext cx="1795312" cy="1140488"/>
              <a:chOff x="13295853" y="18762487"/>
              <a:chExt cx="1795312" cy="1140488"/>
            </a:xfrm>
          </p:grpSpPr>
          <p:pic>
            <p:nvPicPr>
              <p:cNvPr id="54" name="Picture 53" descr="A close up of a map&#10;&#10;Description automatically generated">
                <a:extLst>
                  <a:ext uri="{FF2B5EF4-FFF2-40B4-BE49-F238E27FC236}">
                    <a16:creationId xmlns:a16="http://schemas.microsoft.com/office/drawing/2014/main" id="{91C3AE8E-98F4-473D-9AA3-77D6ACB891A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295853" y="18762487"/>
                <a:ext cx="1459941" cy="1017277"/>
              </a:xfrm>
              <a:prstGeom prst="rect">
                <a:avLst/>
              </a:prstGeom>
            </p:spPr>
          </p:pic>
          <p:sp>
            <p:nvSpPr>
              <p:cNvPr id="142" name="Rectangle 141">
                <a:extLst>
                  <a:ext uri="{FF2B5EF4-FFF2-40B4-BE49-F238E27FC236}">
                    <a16:creationId xmlns:a16="http://schemas.microsoft.com/office/drawing/2014/main" id="{E6A67544-FA61-4060-AC3A-A7075260CCA9}"/>
                  </a:ext>
                </a:extLst>
              </p:cNvPr>
              <p:cNvSpPr/>
              <p:nvPr/>
            </p:nvSpPr>
            <p:spPr>
              <a:xfrm>
                <a:off x="14098586" y="19379755"/>
                <a:ext cx="992579" cy="523220"/>
              </a:xfrm>
              <a:prstGeom prst="rect">
                <a:avLst/>
              </a:prstGeom>
            </p:spPr>
            <p:txBody>
              <a:bodyPr wrap="none">
                <a:spAutoFit/>
              </a:bodyPr>
              <a:lstStyle/>
              <a:p>
                <a:r>
                  <a:rPr lang="en-US" sz="1400" dirty="0">
                    <a:solidFill>
                      <a:schemeClr val="tx1">
                        <a:lumMod val="75000"/>
                        <a:lumOff val="25000"/>
                      </a:schemeClr>
                    </a:solidFill>
                    <a:latin typeface="Garamond" panose="02020404030301010803" pitchFamily="18" charset="0"/>
                  </a:rPr>
                  <a:t>Informal</a:t>
                </a:r>
              </a:p>
              <a:p>
                <a:r>
                  <a:rPr lang="en-US" sz="1400" dirty="0">
                    <a:solidFill>
                      <a:schemeClr val="tx1">
                        <a:lumMod val="75000"/>
                        <a:lumOff val="25000"/>
                      </a:schemeClr>
                    </a:solidFill>
                    <a:latin typeface="Garamond" panose="02020404030301010803" pitchFamily="18" charset="0"/>
                  </a:rPr>
                  <a:t>Settlements</a:t>
                </a:r>
                <a:endParaRPr lang="en-US" sz="1400" dirty="0"/>
              </a:p>
            </p:txBody>
          </p:sp>
        </p:grpSp>
      </p:grpSp>
      <p:grpSp>
        <p:nvGrpSpPr>
          <p:cNvPr id="278" name="Group 277">
            <a:extLst>
              <a:ext uri="{FF2B5EF4-FFF2-40B4-BE49-F238E27FC236}">
                <a16:creationId xmlns:a16="http://schemas.microsoft.com/office/drawing/2014/main" id="{4F8AD574-106D-47C6-8DB6-138DA19FE328}"/>
              </a:ext>
            </a:extLst>
          </p:cNvPr>
          <p:cNvGrpSpPr/>
          <p:nvPr/>
        </p:nvGrpSpPr>
        <p:grpSpPr>
          <a:xfrm>
            <a:off x="21377700" y="17145000"/>
            <a:ext cx="3539700" cy="2865882"/>
            <a:chOff x="17422355" y="17218253"/>
            <a:chExt cx="3539700" cy="2865882"/>
          </a:xfrm>
        </p:grpSpPr>
        <p:sp>
          <p:nvSpPr>
            <p:cNvPr id="138" name="Rectangle 137">
              <a:extLst>
                <a:ext uri="{FF2B5EF4-FFF2-40B4-BE49-F238E27FC236}">
                  <a16:creationId xmlns:a16="http://schemas.microsoft.com/office/drawing/2014/main" id="{D5B5B310-3BC0-4BB5-81BB-78660FD09A6C}"/>
                </a:ext>
              </a:extLst>
            </p:cNvPr>
            <p:cNvSpPr/>
            <p:nvPr/>
          </p:nvSpPr>
          <p:spPr>
            <a:xfrm>
              <a:off x="17878449" y="17218253"/>
              <a:ext cx="2343911" cy="400110"/>
            </a:xfrm>
            <a:prstGeom prst="rect">
              <a:avLst/>
            </a:prstGeom>
          </p:spPr>
          <p:txBody>
            <a:bodyPr wrap="none">
              <a:spAutoFit/>
            </a:bodyPr>
            <a:lstStyle/>
            <a:p>
              <a:r>
                <a:rPr lang="en-US" sz="2000" b="1" dirty="0">
                  <a:solidFill>
                    <a:schemeClr val="tx1">
                      <a:lumMod val="75000"/>
                      <a:lumOff val="25000"/>
                    </a:schemeClr>
                  </a:solidFill>
                  <a:latin typeface="Garamond" panose="02020404030301010803" pitchFamily="18" charset="0"/>
                </a:rPr>
                <a:t>VULNERABILITY</a:t>
              </a:r>
              <a:endParaRPr lang="en-US" sz="2000" b="1" dirty="0"/>
            </a:p>
          </p:txBody>
        </p:sp>
        <p:grpSp>
          <p:nvGrpSpPr>
            <p:cNvPr id="273" name="Group 272">
              <a:extLst>
                <a:ext uri="{FF2B5EF4-FFF2-40B4-BE49-F238E27FC236}">
                  <a16:creationId xmlns:a16="http://schemas.microsoft.com/office/drawing/2014/main" id="{4872BB46-ED82-48A5-8F59-D23BC7635C90}"/>
                </a:ext>
              </a:extLst>
            </p:cNvPr>
            <p:cNvGrpSpPr/>
            <p:nvPr/>
          </p:nvGrpSpPr>
          <p:grpSpPr>
            <a:xfrm>
              <a:off x="17422355" y="17581365"/>
              <a:ext cx="3539700" cy="2502770"/>
              <a:chOff x="17120732" y="17278841"/>
              <a:chExt cx="3539700" cy="2502770"/>
            </a:xfrm>
          </p:grpSpPr>
          <p:pic>
            <p:nvPicPr>
              <p:cNvPr id="57" name="Picture 56" descr="A picture containing text&#10;&#10;Description automatically generated">
                <a:extLst>
                  <a:ext uri="{FF2B5EF4-FFF2-40B4-BE49-F238E27FC236}">
                    <a16:creationId xmlns:a16="http://schemas.microsoft.com/office/drawing/2014/main" id="{957D0691-8EF7-4996-A152-36B120E6471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120732" y="17278841"/>
                <a:ext cx="3539700" cy="2502770"/>
              </a:xfrm>
              <a:prstGeom prst="rect">
                <a:avLst/>
              </a:prstGeom>
            </p:spPr>
          </p:pic>
          <p:grpSp>
            <p:nvGrpSpPr>
              <p:cNvPr id="272" name="Group 271">
                <a:extLst>
                  <a:ext uri="{FF2B5EF4-FFF2-40B4-BE49-F238E27FC236}">
                    <a16:creationId xmlns:a16="http://schemas.microsoft.com/office/drawing/2014/main" id="{6EA74263-51F6-476C-9111-BC580E93DE80}"/>
                  </a:ext>
                </a:extLst>
              </p:cNvPr>
              <p:cNvGrpSpPr/>
              <p:nvPr/>
            </p:nvGrpSpPr>
            <p:grpSpPr>
              <a:xfrm>
                <a:off x="19431000" y="19011589"/>
                <a:ext cx="1140409" cy="519072"/>
                <a:chOff x="15841001" y="20456726"/>
                <a:chExt cx="1140409" cy="519072"/>
              </a:xfrm>
            </p:grpSpPr>
            <p:pic>
              <p:nvPicPr>
                <p:cNvPr id="1026" name="Picture 2">
                  <a:extLst>
                    <a:ext uri="{FF2B5EF4-FFF2-40B4-BE49-F238E27FC236}">
                      <a16:creationId xmlns:a16="http://schemas.microsoft.com/office/drawing/2014/main" id="{E6E1AE7E-6870-4C61-ABF9-757BFA61A4C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5400000">
                  <a:off x="16220504" y="20143989"/>
                  <a:ext cx="350645" cy="97612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68A1E73E-57E5-45C5-9A66-13A3B6B06B15}"/>
                    </a:ext>
                  </a:extLst>
                </p:cNvPr>
                <p:cNvSpPr/>
                <p:nvPr/>
              </p:nvSpPr>
              <p:spPr>
                <a:xfrm>
                  <a:off x="15841001" y="20714188"/>
                  <a:ext cx="431528" cy="261610"/>
                </a:xfrm>
                <a:prstGeom prst="rect">
                  <a:avLst/>
                </a:prstGeom>
              </p:spPr>
              <p:txBody>
                <a:bodyPr wrap="none">
                  <a:spAutoFit/>
                </a:bodyPr>
                <a:lstStyle/>
                <a:p>
                  <a:r>
                    <a:rPr lang="en-US" sz="1100" dirty="0">
                      <a:solidFill>
                        <a:schemeClr val="tx1">
                          <a:lumMod val="75000"/>
                          <a:lumOff val="25000"/>
                        </a:schemeClr>
                      </a:solidFill>
                      <a:latin typeface="Garamond" panose="02020404030301010803" pitchFamily="18" charset="0"/>
                    </a:rPr>
                    <a:t>Low</a:t>
                  </a:r>
                  <a:endParaRPr lang="en-US" sz="1100" dirty="0"/>
                </a:p>
              </p:txBody>
            </p:sp>
            <p:sp>
              <p:nvSpPr>
                <p:cNvPr id="148" name="Rectangle 147">
                  <a:extLst>
                    <a:ext uri="{FF2B5EF4-FFF2-40B4-BE49-F238E27FC236}">
                      <a16:creationId xmlns:a16="http://schemas.microsoft.com/office/drawing/2014/main" id="{D06E5109-F5F9-426B-A8F0-5139B65CE83B}"/>
                    </a:ext>
                  </a:extLst>
                </p:cNvPr>
                <p:cNvSpPr/>
                <p:nvPr/>
              </p:nvSpPr>
              <p:spPr>
                <a:xfrm>
                  <a:off x="16522630" y="20714188"/>
                  <a:ext cx="458780" cy="261610"/>
                </a:xfrm>
                <a:prstGeom prst="rect">
                  <a:avLst/>
                </a:prstGeom>
              </p:spPr>
              <p:txBody>
                <a:bodyPr wrap="none">
                  <a:spAutoFit/>
                </a:bodyPr>
                <a:lstStyle/>
                <a:p>
                  <a:r>
                    <a:rPr lang="en-US" sz="1100" dirty="0">
                      <a:solidFill>
                        <a:schemeClr val="tx1">
                          <a:lumMod val="75000"/>
                          <a:lumOff val="25000"/>
                        </a:schemeClr>
                      </a:solidFill>
                      <a:latin typeface="Garamond" panose="02020404030301010803" pitchFamily="18" charset="0"/>
                    </a:rPr>
                    <a:t>High</a:t>
                  </a:r>
                  <a:endParaRPr lang="en-US" sz="1100" dirty="0"/>
                </a:p>
              </p:txBody>
            </p:sp>
          </p:grpSp>
        </p:grpSp>
      </p:grpSp>
      <p:pic>
        <p:nvPicPr>
          <p:cNvPr id="150" name="Picture 149">
            <a:extLst>
              <a:ext uri="{FF2B5EF4-FFF2-40B4-BE49-F238E27FC236}">
                <a16:creationId xmlns:a16="http://schemas.microsoft.com/office/drawing/2014/main" id="{F5B51923-5D3F-4A2F-BDDB-F19EBFF1B6B2}"/>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73773"/>
          <a:stretch/>
        </p:blipFill>
        <p:spPr>
          <a:xfrm>
            <a:off x="3803825" y="18687317"/>
            <a:ext cx="1226577" cy="1167888"/>
          </a:xfrm>
          <a:prstGeom prst="rect">
            <a:avLst/>
          </a:prstGeom>
        </p:spPr>
      </p:pic>
      <p:pic>
        <p:nvPicPr>
          <p:cNvPr id="151" name="Picture 150">
            <a:extLst>
              <a:ext uri="{FF2B5EF4-FFF2-40B4-BE49-F238E27FC236}">
                <a16:creationId xmlns:a16="http://schemas.microsoft.com/office/drawing/2014/main" id="{B834C519-62D7-49CB-9714-4BA879913FFB}"/>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52173" r="24830"/>
          <a:stretch/>
        </p:blipFill>
        <p:spPr>
          <a:xfrm>
            <a:off x="1180442" y="18519601"/>
            <a:ext cx="1323684" cy="1437358"/>
          </a:xfrm>
          <a:prstGeom prst="rect">
            <a:avLst/>
          </a:prstGeom>
        </p:spPr>
      </p:pic>
      <p:sp>
        <p:nvSpPr>
          <p:cNvPr id="62" name="Rectangle 61">
            <a:extLst>
              <a:ext uri="{FF2B5EF4-FFF2-40B4-BE49-F238E27FC236}">
                <a16:creationId xmlns:a16="http://schemas.microsoft.com/office/drawing/2014/main" id="{C318D2E3-7F10-4B82-AB18-B6D504EA9C9D}"/>
              </a:ext>
            </a:extLst>
          </p:cNvPr>
          <p:cNvSpPr/>
          <p:nvPr/>
        </p:nvSpPr>
        <p:spPr>
          <a:xfrm>
            <a:off x="1549215" y="19394565"/>
            <a:ext cx="1821332" cy="369332"/>
          </a:xfrm>
          <a:prstGeom prst="rect">
            <a:avLst/>
          </a:prstGeom>
        </p:spPr>
        <p:txBody>
          <a:bodyPr wrap="none">
            <a:spAutoFit/>
          </a:bodyPr>
          <a:lstStyle/>
          <a:p>
            <a:r>
              <a:rPr lang="en-US" dirty="0">
                <a:solidFill>
                  <a:schemeClr val="tx1">
                    <a:lumMod val="75000"/>
                    <a:lumOff val="25000"/>
                  </a:schemeClr>
                </a:solidFill>
                <a:latin typeface="Garamond" panose="02020404030301010803" pitchFamily="18" charset="0"/>
              </a:rPr>
              <a:t>Sentinel-1 C-SAR </a:t>
            </a:r>
            <a:endParaRPr lang="en-US" dirty="0">
              <a:solidFill>
                <a:schemeClr val="tx1">
                  <a:lumMod val="75000"/>
                  <a:lumOff val="25000"/>
                </a:schemeClr>
              </a:solidFill>
            </a:endParaRPr>
          </a:p>
        </p:txBody>
      </p:sp>
      <p:sp>
        <p:nvSpPr>
          <p:cNvPr id="63" name="Rectangle 62">
            <a:extLst>
              <a:ext uri="{FF2B5EF4-FFF2-40B4-BE49-F238E27FC236}">
                <a16:creationId xmlns:a16="http://schemas.microsoft.com/office/drawing/2014/main" id="{44CDC4C5-6526-4439-8BD7-C33725720777}"/>
              </a:ext>
            </a:extLst>
          </p:cNvPr>
          <p:cNvSpPr/>
          <p:nvPr/>
        </p:nvSpPr>
        <p:spPr>
          <a:xfrm>
            <a:off x="4369470" y="18863362"/>
            <a:ext cx="1518364" cy="369332"/>
          </a:xfrm>
          <a:prstGeom prst="rect">
            <a:avLst/>
          </a:prstGeom>
        </p:spPr>
        <p:txBody>
          <a:bodyPr wrap="none">
            <a:spAutoFit/>
          </a:bodyPr>
          <a:lstStyle/>
          <a:p>
            <a:r>
              <a:rPr lang="en-US" dirty="0">
                <a:solidFill>
                  <a:schemeClr val="tx1">
                    <a:lumMod val="75000"/>
                    <a:lumOff val="25000"/>
                  </a:schemeClr>
                </a:solidFill>
                <a:latin typeface="Garamond" panose="02020404030301010803" pitchFamily="18" charset="0"/>
              </a:rPr>
              <a:t>Sentinel-2 MSI</a:t>
            </a:r>
            <a:endParaRPr lang="en-US" dirty="0">
              <a:solidFill>
                <a:schemeClr val="tx1">
                  <a:lumMod val="75000"/>
                  <a:lumOff val="25000"/>
                </a:schemeClr>
              </a:solidFill>
            </a:endParaRPr>
          </a:p>
        </p:txBody>
      </p:sp>
      <p:pic>
        <p:nvPicPr>
          <p:cNvPr id="143" name="Picture 142">
            <a:extLst>
              <a:ext uri="{FF2B5EF4-FFF2-40B4-BE49-F238E27FC236}">
                <a16:creationId xmlns:a16="http://schemas.microsoft.com/office/drawing/2014/main" id="{C59C361F-A7C7-4AB8-974A-BD1B3B0427F7}"/>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21536" r="48941"/>
          <a:stretch/>
        </p:blipFill>
        <p:spPr>
          <a:xfrm rot="20230225">
            <a:off x="8885783" y="18718221"/>
            <a:ext cx="1592891" cy="1347314"/>
          </a:xfrm>
          <a:prstGeom prst="rect">
            <a:avLst/>
          </a:prstGeom>
        </p:spPr>
      </p:pic>
      <p:pic>
        <p:nvPicPr>
          <p:cNvPr id="144" name="Picture 143">
            <a:extLst>
              <a:ext uri="{FF2B5EF4-FFF2-40B4-BE49-F238E27FC236}">
                <a16:creationId xmlns:a16="http://schemas.microsoft.com/office/drawing/2014/main" id="{B77ECFB4-62C4-4F35-8C7C-07BA8695440D}"/>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r="78990"/>
          <a:stretch/>
        </p:blipFill>
        <p:spPr>
          <a:xfrm>
            <a:off x="6190810" y="18687317"/>
            <a:ext cx="1267896" cy="1507013"/>
          </a:xfrm>
          <a:prstGeom prst="rect">
            <a:avLst/>
          </a:prstGeom>
        </p:spPr>
      </p:pic>
      <p:sp>
        <p:nvSpPr>
          <p:cNvPr id="2" name="Rectangle 1">
            <a:extLst>
              <a:ext uri="{FF2B5EF4-FFF2-40B4-BE49-F238E27FC236}">
                <a16:creationId xmlns:a16="http://schemas.microsoft.com/office/drawing/2014/main" id="{9FED5297-92C7-49C1-A892-5A2634FABB9A}"/>
              </a:ext>
            </a:extLst>
          </p:cNvPr>
          <p:cNvSpPr/>
          <p:nvPr/>
        </p:nvSpPr>
        <p:spPr>
          <a:xfrm>
            <a:off x="7100035" y="18993383"/>
            <a:ext cx="1507144" cy="369332"/>
          </a:xfrm>
          <a:prstGeom prst="rect">
            <a:avLst/>
          </a:prstGeom>
        </p:spPr>
        <p:txBody>
          <a:bodyPr wrap="none">
            <a:spAutoFit/>
          </a:bodyPr>
          <a:lstStyle/>
          <a:p>
            <a:r>
              <a:rPr lang="en-US" dirty="0">
                <a:solidFill>
                  <a:schemeClr val="tx1">
                    <a:lumMod val="75000"/>
                    <a:lumOff val="25000"/>
                  </a:schemeClr>
                </a:solidFill>
                <a:latin typeface="Garamond" panose="02020404030301010803" pitchFamily="18" charset="0"/>
              </a:rPr>
              <a:t>Landsat 5 TM </a:t>
            </a:r>
            <a:endParaRPr lang="en-US" dirty="0">
              <a:solidFill>
                <a:schemeClr val="tx1">
                  <a:lumMod val="75000"/>
                  <a:lumOff val="25000"/>
                </a:schemeClr>
              </a:solidFill>
            </a:endParaRPr>
          </a:p>
        </p:txBody>
      </p:sp>
      <p:sp>
        <p:nvSpPr>
          <p:cNvPr id="11" name="Rectangle 10">
            <a:extLst>
              <a:ext uri="{FF2B5EF4-FFF2-40B4-BE49-F238E27FC236}">
                <a16:creationId xmlns:a16="http://schemas.microsoft.com/office/drawing/2014/main" id="{D83F1658-93C7-4601-9963-8ADCA3E4368F}"/>
              </a:ext>
            </a:extLst>
          </p:cNvPr>
          <p:cNvSpPr/>
          <p:nvPr/>
        </p:nvSpPr>
        <p:spPr>
          <a:xfrm>
            <a:off x="9906000" y="19431000"/>
            <a:ext cx="1813317" cy="369332"/>
          </a:xfrm>
          <a:prstGeom prst="rect">
            <a:avLst/>
          </a:prstGeom>
        </p:spPr>
        <p:txBody>
          <a:bodyPr wrap="none">
            <a:spAutoFit/>
          </a:bodyPr>
          <a:lstStyle/>
          <a:p>
            <a:r>
              <a:rPr lang="en-US" dirty="0">
                <a:solidFill>
                  <a:schemeClr val="tx1">
                    <a:lumMod val="75000"/>
                    <a:lumOff val="25000"/>
                  </a:schemeClr>
                </a:solidFill>
                <a:latin typeface="Garamond" panose="02020404030301010803" pitchFamily="18" charset="0"/>
              </a:rPr>
              <a:t>Landsat 7 ETM+ </a:t>
            </a:r>
            <a:endParaRPr lang="en-US" dirty="0">
              <a:solidFill>
                <a:schemeClr val="tx1">
                  <a:lumMod val="75000"/>
                  <a:lumOff val="25000"/>
                </a:schemeClr>
              </a:solidFill>
            </a:endParaRPr>
          </a:p>
        </p:txBody>
      </p:sp>
    </p:spTree>
    <p:extLst>
      <p:ext uri="{BB962C8B-B14F-4D97-AF65-F5344CB8AC3E}">
        <p14:creationId xmlns:p14="http://schemas.microsoft.com/office/powerpoint/2010/main" val="3969510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2353</TotalTime>
  <Words>608</Words>
  <Application>Microsoft Office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Century Gothic</vt:lpstr>
      <vt:lpstr>EB Garamond</vt:lpstr>
      <vt:lpstr>EB Garamond Regular</vt:lpstr>
      <vt:lpstr>Garamond</vt:lpstr>
      <vt:lpstr>Roboto</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111</cp:revision>
  <dcterms:created xsi:type="dcterms:W3CDTF">2019-11-06T20:00:51Z</dcterms:created>
  <dcterms:modified xsi:type="dcterms:W3CDTF">2020-04-09T23:05:13Z</dcterms:modified>
</cp:coreProperties>
</file>