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80" r:id="rId3"/>
    <p:sldId id="288" r:id="rId4"/>
    <p:sldId id="278" r:id="rId5"/>
    <p:sldId id="279" r:id="rId6"/>
    <p:sldId id="290" r:id="rId7"/>
    <p:sldId id="291" r:id="rId8"/>
    <p:sldId id="292" r:id="rId9"/>
    <p:sldId id="295" r:id="rId10"/>
    <p:sldId id="293" r:id="rId11"/>
    <p:sldId id="294" r:id="rId12"/>
    <p:sldId id="283" r:id="rId13"/>
    <p:sldId id="285" r:id="rId14"/>
    <p:sldId id="286" r:id="rId15"/>
    <p:sldId id="28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4648" autoAdjust="0"/>
  </p:normalViewPr>
  <p:slideViewPr>
    <p:cSldViewPr snapToGrid="0">
      <p:cViewPr varScale="1">
        <p:scale>
          <a:sx n="77" d="100"/>
          <a:sy n="77" d="100"/>
        </p:scale>
        <p:origin x="108" y="13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1T13:16:29.368" idx="1">
    <p:pos x="10" y="10"/>
    <p:text>Maybe include in the notes how accurate the current practices are / if the have any shortcomings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1T13:19:02.885" idx="3">
    <p:pos x="2959" y="2888"/>
    <p:text>I think this font is a little small - is it possible to make it larger? - mabye by minimizing the white space surrounding the 3 columns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droughts have increased in both severity and frequency. Droughts beget wildfires, 80% of which occur within two miles of a community. These wildfires damage property, infrastructure, and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ID A NUMBER</a:t>
            </a:r>
            <a:r>
              <a:rPr lang="en-US" i="0" baseline="0" dirty="0" smtClean="0"/>
              <a:t>: Finally, we found a {</a:t>
            </a:r>
            <a:r>
              <a:rPr lang="en-US" i="0" baseline="0" dirty="0" err="1" smtClean="0"/>
              <a:t>tbd</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327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a:t>
            </a:r>
          </a:p>
          <a:p>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partnered with the Texas Forest service</a:t>
            </a:r>
            <a:r>
              <a:rPr lang="en-US" baseline="0" dirty="0" smtClean="0"/>
              <a:t> to incorporate data from the Soil Moisture Active Passive (SMAP) </a:t>
            </a:r>
            <a:r>
              <a:rPr lang="en-US" baseline="0" dirty="0" smtClean="0"/>
              <a:t>Satellite </a:t>
            </a:r>
            <a:r>
              <a:rPr lang="en-US" baseline="0" dirty="0" smtClean="0"/>
              <a:t>into their Texas wildfire predictions. SMAP was launched in January of 2015 and began recording data on April 21, 2015. Our study period is thus April 21, 2015-February 1, 2016. In July, one of the SMAP radar’s power amplifier failed. However SMAP continues to transmit accurate data, but at </a:t>
            </a:r>
            <a:r>
              <a:rPr lang="en-US" baseline="0" dirty="0" smtClean="0"/>
              <a:t>36 km </a:t>
            </a:r>
            <a:r>
              <a:rPr lang="en-US" baseline="0" dirty="0" smtClean="0"/>
              <a:t>resolution, as opposed to </a:t>
            </a:r>
            <a:r>
              <a:rPr lang="en-US" baseline="0" dirty="0" smtClean="0"/>
              <a:t>9 km </a:t>
            </a:r>
            <a:r>
              <a:rPr lang="en-US" baseline="0" dirty="0" smtClean="0"/>
              <a:t>resolution.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four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several objectives</a:t>
            </a:r>
            <a:r>
              <a:rPr lang="en-US" baseline="0" dirty="0" smtClean="0"/>
              <a:t> operating in parallel with one another. We downloaded our SMAP, SCAN, and </a:t>
            </a:r>
            <a:r>
              <a:rPr lang="en-US" baseline="0" dirty="0" err="1" smtClean="0"/>
              <a:t>Mesonet</a:t>
            </a:r>
            <a:r>
              <a:rPr lang="en-US" baseline="0" dirty="0" smtClean="0"/>
              <a:t> data, then began processing and analyzing the data to achieve our objectives.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27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ESTABLISH BASELINE CLIMATOLOGY</a:t>
            </a:r>
            <a:r>
              <a:rPr lang="en-US" baseline="0" dirty="0" smtClean="0"/>
              <a:t>: In Excel, we organized the data by date, then found the average for each date using a Pivot Table [Explain use of Pivot Table]. Then, using ArcMap, we geographically interpolated within the data to measure the variance relationship between data points. Our data had many gaps in between points, so this will allow the Texas Forest Service to use satellite data to “fill in the blanks” between testing stations. To do this, we first determined several seasons to account for variability throughout the year. Those seasons were : [TBS: Create new slide when determined]. We then created semi-</a:t>
            </a:r>
            <a:r>
              <a:rPr lang="en-US" baseline="0" dirty="0" err="1" smtClean="0"/>
              <a:t>variograms</a:t>
            </a:r>
            <a:r>
              <a:rPr lang="en-US" baseline="0" dirty="0" smtClean="0"/>
              <a:t> in Arc to create a model that will account for seasons and distances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26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RELATE SMAP AND IN SITU DATA</a:t>
            </a:r>
            <a:r>
              <a:rPr lang="en-US" baseline="0" dirty="0" smtClean="0"/>
              <a:t>: We also sought to relate SMAP data with </a:t>
            </a:r>
            <a:r>
              <a:rPr lang="en-US" i="1" baseline="0" dirty="0" smtClean="0"/>
              <a:t>in situ</a:t>
            </a:r>
            <a:r>
              <a:rPr lang="en-US" i="0" baseline="0" dirty="0" smtClean="0"/>
              <a:t> data from the Soil Climate Analysis Network. We organized the SCAN data by date, then geographically referenced them using ArcMap. We then matched the SMAP raster to each Point Values using Extract by Value. After creating a table with both SCAN and SMAP data, we used [Excel/R]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As you can see, when looking at one day’s SMAP data, there areas of the image in </a:t>
            </a:r>
            <a:r>
              <a:rPr lang="en-US" i="0" baseline="0" smtClean="0"/>
              <a:t>Texas without data. </a:t>
            </a:r>
            <a:r>
              <a:rPr lang="en-US" i="0" baseline="0" dirty="0" smtClean="0"/>
              <a:t>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CREATE A ROLLING 3 DAY MINIMUM DATA SET: </a:t>
            </a:r>
            <a:r>
              <a:rPr lang="en-US" i="0" baseline="0" dirty="0" smtClean="0"/>
              <a:t>In order to get a complete image of Texas without data gaps, we created a data set comprised of minimum values within a 3 day period. We set the nulls to ______ and mosaicked the values to a new raster. Then:</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0129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a:t>
            </a:r>
            <a:r>
              <a:rPr lang="en-US" sz="1600" dirty="0" smtClean="0"/>
              <a:t>Hoobchaak (</a:t>
            </a:r>
            <a:r>
              <a:rPr lang="en-US" sz="1600" dirty="0" smtClean="0"/>
              <a:t>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8010055" y="1246263"/>
                <a:ext cx="231689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3"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35998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427592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endParaRPr lang="en-US" dirty="0"/>
          </a:p>
        </p:txBody>
      </p:sp>
      <p:sp>
        <p:nvSpPr>
          <p:cNvPr id="3" name="Text Placeholder 2"/>
          <p:cNvSpPr>
            <a:spLocks noGrp="1"/>
          </p:cNvSpPr>
          <p:nvPr>
            <p:ph type="body" sz="quarter" idx="10"/>
          </p:nvPr>
        </p:nvSpPr>
        <p:spPr/>
        <p:txBody>
          <a:bodyPr>
            <a:normAutofit/>
          </a:bodyPr>
          <a:lstStyle/>
          <a:p>
            <a:r>
              <a:rPr lang="en-US" sz="3500" dirty="0" smtClean="0"/>
              <a:t>Results</a:t>
            </a:r>
            <a:endParaRPr lang="en-US" sz="3500" dirty="0"/>
          </a:p>
        </p:txBody>
      </p:sp>
      <p:sp>
        <p:nvSpPr>
          <p:cNvPr id="6" name="Text Placeholder 1"/>
          <p:cNvSpPr>
            <a:spLocks noGrp="1"/>
          </p:cNvSpPr>
          <p:nvPr>
            <p:ph type="body" sz="quarter" idx="11"/>
          </p:nvPr>
        </p:nvSpPr>
        <p:spPr>
          <a:xfrm>
            <a:off x="4795520" y="2130552"/>
            <a:ext cx="3773099" cy="3374136"/>
          </a:xfrm>
        </p:spPr>
        <p:txBody>
          <a:bodyPr>
            <a:normAutofit/>
          </a:bodyPr>
          <a:lstStyle/>
          <a:p>
            <a:endParaRPr lang="en-US" dirty="0" smtClean="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sz="3500" dirty="0" smtClean="0"/>
              <a:t>Conclusions</a:t>
            </a:r>
            <a:endParaRPr lang="en-US" sz="35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31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4"/>
          </p:nvPr>
        </p:nvSpPr>
        <p:spPr/>
        <p:txBody>
          <a:bodyPr/>
          <a:lstStyle/>
          <a:p>
            <a:r>
              <a:rPr lang="en-US" sz="3500" dirty="0" smtClean="0"/>
              <a:t>Errors and Uncertainty </a:t>
            </a:r>
            <a:endParaRPr lang="en-US" sz="35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62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sz="3500" dirty="0" smtClean="0"/>
              <a:t>Future Work </a:t>
            </a:r>
            <a:endParaRPr lang="en-US" sz="3500" dirty="0"/>
          </a:p>
        </p:txBody>
      </p:sp>
      <p:sp>
        <p:nvSpPr>
          <p:cNvPr id="5" name="Text Placeholder 4"/>
          <p:cNvSpPr>
            <a:spLocks noGrp="1"/>
          </p:cNvSpPr>
          <p:nvPr>
            <p:ph type="body" sz="quarter" idx="13"/>
          </p:nvPr>
        </p:nvSpPr>
        <p:spPr/>
        <p:txBody>
          <a:bodyPr/>
          <a:lstStyle/>
          <a:p>
            <a:endParaRPr lang="en-US"/>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27688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7819" y="1391674"/>
            <a:ext cx="6912864" cy="704088"/>
          </a:xfrm>
        </p:spPr>
        <p:txBody>
          <a:bodyPr>
            <a:normAutofit/>
          </a:bodyPr>
          <a:lstStyle/>
          <a:p>
            <a:r>
              <a:rPr lang="en-US" sz="1800" b="1" dirty="0" smtClean="0"/>
              <a:t>Dr. Kenton Ross</a:t>
            </a:r>
            <a:r>
              <a:rPr lang="en-US" sz="1800" dirty="0" smtClean="0"/>
              <a:t>, </a:t>
            </a:r>
            <a:r>
              <a:rPr lang="en-US" sz="1600" dirty="0" smtClean="0"/>
              <a:t>DEVELOP National Program</a:t>
            </a:r>
            <a:endParaRPr lang="en-US" sz="1600" dirty="0"/>
          </a:p>
        </p:txBody>
      </p:sp>
      <p:sp>
        <p:nvSpPr>
          <p:cNvPr id="3" name="Text Placeholder 2"/>
          <p:cNvSpPr>
            <a:spLocks noGrp="1"/>
          </p:cNvSpPr>
          <p:nvPr>
            <p:ph type="body" sz="quarter" idx="11"/>
          </p:nvPr>
        </p:nvSpPr>
        <p:spPr>
          <a:xfrm>
            <a:off x="2577819" y="2301356"/>
            <a:ext cx="7705344" cy="907124"/>
          </a:xfrm>
        </p:spPr>
        <p:txBody>
          <a:bodyPr>
            <a:noAutofit/>
          </a:bodyPr>
          <a:lstStyle/>
          <a:p>
            <a:pPr>
              <a:spcBef>
                <a:spcPts val="0"/>
              </a:spcBef>
            </a:pPr>
            <a:r>
              <a:rPr lang="en-US" sz="1800" b="1" dirty="0" smtClean="0"/>
              <a:t>Texas Forest Service</a:t>
            </a:r>
          </a:p>
          <a:p>
            <a:pPr>
              <a:spcBef>
                <a:spcPts val="0"/>
              </a:spcBef>
            </a:pPr>
            <a:r>
              <a:rPr lang="en-US" sz="1600" dirty="0" smtClean="0"/>
              <a:t>Curt </a:t>
            </a:r>
            <a:r>
              <a:rPr lang="en-US" sz="1600" dirty="0" err="1" smtClean="0"/>
              <a:t>Stripling,Geospatial</a:t>
            </a:r>
            <a:r>
              <a:rPr lang="en-US" sz="1600" dirty="0" smtClean="0"/>
              <a:t> </a:t>
            </a:r>
            <a:r>
              <a:rPr lang="en-US" sz="1600" dirty="0"/>
              <a:t>System </a:t>
            </a:r>
            <a:r>
              <a:rPr lang="en-US" sz="1600" dirty="0" smtClean="0"/>
              <a:t>Coordinator</a:t>
            </a:r>
            <a:endParaRPr lang="en-US" sz="1600" dirty="0"/>
          </a:p>
          <a:p>
            <a:pPr>
              <a:spcBef>
                <a:spcPts val="0"/>
              </a:spcBef>
            </a:pPr>
            <a:r>
              <a:rPr lang="en-US" sz="1600" dirty="0" smtClean="0"/>
              <a:t>Tom </a:t>
            </a:r>
            <a:r>
              <a:rPr lang="en-US" sz="1600" dirty="0" err="1" smtClean="0"/>
              <a:t>Spencer,Department</a:t>
            </a:r>
            <a:r>
              <a:rPr lang="en-US" sz="1600" dirty="0" smtClean="0"/>
              <a:t> </a:t>
            </a:r>
            <a:r>
              <a:rPr lang="en-US" sz="1600" dirty="0"/>
              <a:t>Head of Predictive Services</a:t>
            </a:r>
          </a:p>
        </p:txBody>
      </p:sp>
      <p:sp>
        <p:nvSpPr>
          <p:cNvPr id="4" name="Text Placeholder 3"/>
          <p:cNvSpPr>
            <a:spLocks noGrp="1"/>
          </p:cNvSpPr>
          <p:nvPr>
            <p:ph type="body" sz="quarter" idx="12"/>
          </p:nvPr>
        </p:nvSpPr>
        <p:spPr>
          <a:xfrm>
            <a:off x="2577819" y="3777662"/>
            <a:ext cx="8065145" cy="1543275"/>
          </a:xfrm>
        </p:spPr>
        <p:txBody>
          <a:bodyPr>
            <a:normAutofit lnSpcReduction="10000"/>
          </a:bodyPr>
          <a:lstStyle/>
          <a:p>
            <a:pPr>
              <a:spcBef>
                <a:spcPts val="0"/>
              </a:spcBef>
              <a:buClr>
                <a:schemeClr val="accent1"/>
              </a:buClr>
              <a:buSzPct val="77000"/>
            </a:pPr>
            <a:r>
              <a:rPr lang="en-US" sz="1800" b="1" dirty="0"/>
              <a:t>Emily Adams</a:t>
            </a:r>
            <a:r>
              <a:rPr lang="en-US" sz="1900" dirty="0"/>
              <a:t>, </a:t>
            </a:r>
            <a:r>
              <a:rPr lang="en-US" sz="1600" dirty="0"/>
              <a:t>Center </a:t>
            </a:r>
            <a:r>
              <a:rPr lang="en-US" sz="1600" dirty="0" smtClean="0"/>
              <a:t>Lead, DEVELOP </a:t>
            </a:r>
            <a:r>
              <a:rPr lang="en-US" sz="1600" dirty="0"/>
              <a:t>Langley Research </a:t>
            </a:r>
            <a:r>
              <a:rPr lang="en-US" sz="1600" dirty="0" smtClean="0"/>
              <a:t>Center</a:t>
            </a:r>
          </a:p>
          <a:p>
            <a:pPr>
              <a:spcBef>
                <a:spcPts val="0"/>
              </a:spcBef>
              <a:buClr>
                <a:schemeClr val="accent1"/>
              </a:buClr>
              <a:buSzPct val="77000"/>
            </a:pPr>
            <a:endParaRPr lang="en-US" sz="1600" dirty="0"/>
          </a:p>
          <a:p>
            <a:pPr>
              <a:spcBef>
                <a:spcPts val="0"/>
              </a:spcBef>
              <a:buClr>
                <a:schemeClr val="accent1"/>
              </a:buClr>
              <a:buSzPct val="77000"/>
            </a:pPr>
            <a:r>
              <a:rPr lang="en-US" sz="1900" b="1" dirty="0"/>
              <a:t>NASA DEVELOP Texas Water Resources I Team:</a:t>
            </a:r>
          </a:p>
          <a:p>
            <a:pPr>
              <a:spcBef>
                <a:spcPts val="0"/>
              </a:spcBef>
              <a:buClr>
                <a:schemeClr val="accent1"/>
              </a:buClr>
              <a:buSzPct val="77000"/>
            </a:pPr>
            <a:r>
              <a:rPr lang="en-US" sz="1600" dirty="0"/>
              <a:t>Megan </a:t>
            </a:r>
            <a:r>
              <a:rPr lang="en-US" sz="1600" dirty="0" err="1"/>
              <a:t>Buzanowicz</a:t>
            </a:r>
            <a:endParaRPr lang="en-US" sz="1600" dirty="0"/>
          </a:p>
          <a:p>
            <a:pPr>
              <a:spcBef>
                <a:spcPts val="0"/>
              </a:spcBef>
              <a:buClr>
                <a:schemeClr val="accent1"/>
              </a:buClr>
              <a:buSzPct val="77000"/>
            </a:pPr>
            <a:r>
              <a:rPr lang="en-US" sz="1600" dirty="0"/>
              <a:t>Laura Lykens</a:t>
            </a:r>
          </a:p>
          <a:p>
            <a:pPr>
              <a:spcBef>
                <a:spcPts val="0"/>
              </a:spcBef>
              <a:buClr>
                <a:schemeClr val="accent1"/>
              </a:buClr>
              <a:buSzPct val="77000"/>
            </a:pPr>
            <a:r>
              <a:rPr lang="en-US" sz="1600" dirty="0" err="1"/>
              <a:t>Zacary</a:t>
            </a:r>
            <a:r>
              <a:rPr lang="en-US" sz="1600" dirty="0"/>
              <a:t> Richards</a:t>
            </a:r>
          </a:p>
          <a:p>
            <a:pPr>
              <a:spcBef>
                <a:spcPts val="0"/>
              </a:spcBef>
              <a:buClr>
                <a:schemeClr val="accent1"/>
              </a:buClr>
              <a:buSzPct val="77000"/>
            </a:pPr>
            <a:r>
              <a:rPr lang="en-US" sz="1600" dirty="0"/>
              <a:t>Jeff Close</a:t>
            </a:r>
          </a:p>
          <a:p>
            <a:endParaRPr lang="en-US" dirty="0"/>
          </a:p>
        </p:txBody>
      </p:sp>
      <p:sp>
        <p:nvSpPr>
          <p:cNvPr id="5" name="TextBox 4"/>
          <p:cNvSpPr txBox="1"/>
          <p:nvPr/>
        </p:nvSpPr>
        <p:spPr>
          <a:xfrm>
            <a:off x="-1" y="114064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107768" y="2225679"/>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278674" y="3777662"/>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2764898"/>
            <a:ext cx="5617029" cy="704088"/>
          </a:xfrm>
        </p:spPr>
        <p:txBody>
          <a:bodyPr/>
          <a:lstStyle/>
          <a:p>
            <a:r>
              <a:rPr lang="en-US" sz="3500" dirty="0" smtClean="0"/>
              <a:t>Community Concerns</a:t>
            </a:r>
            <a:endParaRPr lang="en-US" sz="3500"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10078"/>
            <a:ext cx="9144000" cy="2690844"/>
          </a:xfrm>
        </p:spPr>
      </p:pic>
      <p:sp>
        <p:nvSpPr>
          <p:cNvPr id="12" name="Text Placeholder 11"/>
          <p:cNvSpPr>
            <a:spLocks noGrp="1"/>
          </p:cNvSpPr>
          <p:nvPr>
            <p:ph type="body" sz="quarter" idx="13"/>
          </p:nvPr>
        </p:nvSpPr>
        <p:spPr>
          <a:xfrm>
            <a:off x="6848856" y="2873457"/>
            <a:ext cx="2295144" cy="274320"/>
          </a:xfrm>
        </p:spPr>
        <p:txBody>
          <a:bodyPr/>
          <a:lstStyle/>
          <a:p>
            <a:pPr algn="ctr"/>
            <a:r>
              <a:rPr lang="en-US" dirty="0" smtClean="0"/>
              <a:t>Image Credit: State Farm</a:t>
            </a:r>
            <a:endParaRPr lang="en-US" dirty="0"/>
          </a:p>
        </p:txBody>
      </p:sp>
      <p:sp>
        <p:nvSpPr>
          <p:cNvPr id="13" name="Freeform 12"/>
          <p:cNvSpPr/>
          <p:nvPr/>
        </p:nvSpPr>
        <p:spPr>
          <a:xfrm>
            <a:off x="1174635" y="3561812"/>
            <a:ext cx="2661614" cy="704986"/>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2400" kern="1200" dirty="0" smtClean="0"/>
              <a:t>Droughts</a:t>
            </a:r>
            <a:endParaRPr lang="en-US" sz="2400" kern="1200" dirty="0"/>
          </a:p>
        </p:txBody>
      </p:sp>
      <p:sp>
        <p:nvSpPr>
          <p:cNvPr id="15" name="Freeform 14"/>
          <p:cNvSpPr/>
          <p:nvPr/>
        </p:nvSpPr>
        <p:spPr>
          <a:xfrm>
            <a:off x="5307751" y="3567727"/>
            <a:ext cx="2841427" cy="704986"/>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2400" kern="1200" dirty="0" smtClean="0"/>
              <a:t>Wildfires</a:t>
            </a:r>
            <a:endParaRPr lang="en-US" sz="2400"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450061" y="4667616"/>
            <a:ext cx="2243878" cy="1576251"/>
            <a:chOff x="3857159" y="3677567"/>
            <a:chExt cx="2070302" cy="1170714"/>
          </a:xfrm>
        </p:grpSpPr>
        <p:sp>
          <p:nvSpPr>
            <p:cNvPr id="17" name="Freeform 16"/>
            <p:cNvSpPr/>
            <p:nvPr/>
          </p:nvSpPr>
          <p:spPr>
            <a:xfrm>
              <a:off x="3904487" y="3677567"/>
              <a:ext cx="1975645" cy="117071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57159" y="3938746"/>
              <a:ext cx="2070302" cy="594339"/>
            </a:xfrm>
            <a:prstGeom prst="rect">
              <a:avLst/>
            </a:prstGeom>
            <a:noFill/>
          </p:spPr>
          <p:txBody>
            <a:bodyPr wrap="square" rtlCol="0">
              <a:spAutoFit/>
            </a:bodyPr>
            <a:lstStyle/>
            <a:p>
              <a:pPr algn="ctr"/>
              <a:r>
                <a:rPr lang="en-US" sz="2300" dirty="0" smtClean="0">
                  <a:solidFill>
                    <a:schemeClr val="bg1"/>
                  </a:solidFill>
                </a:rPr>
                <a:t>Environmental Degradation</a:t>
              </a:r>
              <a:endParaRPr lang="en-US" sz="2300" dirty="0">
                <a:solidFill>
                  <a:schemeClr val="bg1"/>
                </a:solidFill>
              </a:endParaRPr>
            </a:p>
          </p:txBody>
        </p:sp>
      </p:grpSp>
      <p:grpSp>
        <p:nvGrpSpPr>
          <p:cNvPr id="23" name="Group 22"/>
          <p:cNvGrpSpPr/>
          <p:nvPr/>
        </p:nvGrpSpPr>
        <p:grpSpPr>
          <a:xfrm>
            <a:off x="624689" y="4688954"/>
            <a:ext cx="2270267" cy="1580273"/>
            <a:chOff x="852912" y="4483956"/>
            <a:chExt cx="1806312" cy="1174486"/>
          </a:xfrm>
        </p:grpSpPr>
        <p:sp>
          <p:nvSpPr>
            <p:cNvPr id="19" name="Freeform 18"/>
            <p:cNvSpPr/>
            <p:nvPr/>
          </p:nvSpPr>
          <p:spPr>
            <a:xfrm>
              <a:off x="852912" y="4483956"/>
              <a:ext cx="1806312" cy="1174486"/>
            </a:xfrm>
            <a:custGeom>
              <a:avLst/>
              <a:gdLst>
                <a:gd name="connsiteX0" fmla="*/ 0 w 1791309"/>
                <a:gd name="connsiteY0" fmla="*/ 172882 h 1728819"/>
                <a:gd name="connsiteX1" fmla="*/ 172882 w 1791309"/>
                <a:gd name="connsiteY1" fmla="*/ 0 h 1728819"/>
                <a:gd name="connsiteX2" fmla="*/ 1618427 w 1791309"/>
                <a:gd name="connsiteY2" fmla="*/ 0 h 1728819"/>
                <a:gd name="connsiteX3" fmla="*/ 1791309 w 1791309"/>
                <a:gd name="connsiteY3" fmla="*/ 172882 h 1728819"/>
                <a:gd name="connsiteX4" fmla="*/ 1791309 w 1791309"/>
                <a:gd name="connsiteY4" fmla="*/ 1555937 h 1728819"/>
                <a:gd name="connsiteX5" fmla="*/ 1618427 w 1791309"/>
                <a:gd name="connsiteY5" fmla="*/ 1728819 h 1728819"/>
                <a:gd name="connsiteX6" fmla="*/ 172882 w 1791309"/>
                <a:gd name="connsiteY6" fmla="*/ 1728819 h 1728819"/>
                <a:gd name="connsiteX7" fmla="*/ 0 w 1791309"/>
                <a:gd name="connsiteY7" fmla="*/ 1555937 h 1728819"/>
                <a:gd name="connsiteX8" fmla="*/ 0 w 1791309"/>
                <a:gd name="connsiteY8" fmla="*/ 172882 h 172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309" h="1728819">
                  <a:moveTo>
                    <a:pt x="0" y="172882"/>
                  </a:moveTo>
                  <a:cubicBezTo>
                    <a:pt x="0" y="77402"/>
                    <a:pt x="77402" y="0"/>
                    <a:pt x="172882" y="0"/>
                  </a:cubicBezTo>
                  <a:lnTo>
                    <a:pt x="1618427" y="0"/>
                  </a:lnTo>
                  <a:cubicBezTo>
                    <a:pt x="1713907" y="0"/>
                    <a:pt x="1791309" y="77402"/>
                    <a:pt x="1791309" y="172882"/>
                  </a:cubicBezTo>
                  <a:lnTo>
                    <a:pt x="1791309" y="1555937"/>
                  </a:lnTo>
                  <a:cubicBezTo>
                    <a:pt x="1791309" y="1651417"/>
                    <a:pt x="1713907" y="1728819"/>
                    <a:pt x="1618427" y="1728819"/>
                  </a:cubicBezTo>
                  <a:lnTo>
                    <a:pt x="172882" y="1728819"/>
                  </a:lnTo>
                  <a:cubicBezTo>
                    <a:pt x="77402" y="1728819"/>
                    <a:pt x="0" y="1651417"/>
                    <a:pt x="0" y="1555937"/>
                  </a:cubicBezTo>
                  <a:lnTo>
                    <a:pt x="0" y="172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175" tIns="180175" rIns="180175" bIns="180175" numCol="1" spcCol="1270" anchor="ctr" anchorCtr="0">
              <a:noAutofit/>
            </a:bodyPr>
            <a:lstStyle/>
            <a:p>
              <a:pPr lvl="0" algn="ctr" defTabSz="1511300">
                <a:lnSpc>
                  <a:spcPct val="90000"/>
                </a:lnSpc>
                <a:spcBef>
                  <a:spcPct val="0"/>
                </a:spcBef>
                <a:spcAft>
                  <a:spcPct val="35000"/>
                </a:spcAft>
              </a:pPr>
              <a:endParaRPr lang="en-US" sz="3400" kern="1200"/>
            </a:p>
          </p:txBody>
        </p:sp>
        <p:sp>
          <p:nvSpPr>
            <p:cNvPr id="6" name="TextBox 5"/>
            <p:cNvSpPr txBox="1"/>
            <p:nvPr/>
          </p:nvSpPr>
          <p:spPr>
            <a:xfrm>
              <a:off x="927498" y="4506126"/>
              <a:ext cx="1674630" cy="1120849"/>
            </a:xfrm>
            <a:prstGeom prst="rect">
              <a:avLst/>
            </a:prstGeom>
            <a:noFill/>
          </p:spPr>
          <p:txBody>
            <a:bodyPr wrap="square" rtlCol="0">
              <a:spAutoFit/>
            </a:bodyPr>
            <a:lstStyle/>
            <a:p>
              <a:pPr algn="ctr"/>
              <a:r>
                <a:rPr lang="en-US" sz="2300" dirty="0" smtClean="0">
                  <a:solidFill>
                    <a:schemeClr val="bg1"/>
                  </a:solidFill>
                </a:rPr>
                <a:t>Damages to property, infrastructure and life.</a:t>
              </a:r>
              <a:endParaRPr lang="en-US" sz="2300" dirty="0">
                <a:solidFill>
                  <a:schemeClr val="bg1"/>
                </a:solidFill>
              </a:endParaRPr>
            </a:p>
          </p:txBody>
        </p:sp>
      </p:grpSp>
      <p:grpSp>
        <p:nvGrpSpPr>
          <p:cNvPr id="24" name="Group 23"/>
          <p:cNvGrpSpPr/>
          <p:nvPr/>
        </p:nvGrpSpPr>
        <p:grpSpPr>
          <a:xfrm>
            <a:off x="5945178" y="4677115"/>
            <a:ext cx="2829558" cy="1557252"/>
            <a:chOff x="6495469" y="4912805"/>
            <a:chExt cx="2159000" cy="1174486"/>
          </a:xfrm>
        </p:grpSpPr>
        <p:sp>
          <p:nvSpPr>
            <p:cNvPr id="21" name="Freeform 20"/>
            <p:cNvSpPr/>
            <p:nvPr/>
          </p:nvSpPr>
          <p:spPr>
            <a:xfrm>
              <a:off x="6688183" y="4912805"/>
              <a:ext cx="1773572" cy="1174486"/>
            </a:xfrm>
            <a:custGeom>
              <a:avLst/>
              <a:gdLst>
                <a:gd name="connsiteX0" fmla="*/ 0 w 2255246"/>
                <a:gd name="connsiteY0" fmla="*/ 112376 h 1123764"/>
                <a:gd name="connsiteX1" fmla="*/ 112376 w 2255246"/>
                <a:gd name="connsiteY1" fmla="*/ 0 h 1123764"/>
                <a:gd name="connsiteX2" fmla="*/ 2142870 w 2255246"/>
                <a:gd name="connsiteY2" fmla="*/ 0 h 1123764"/>
                <a:gd name="connsiteX3" fmla="*/ 2255246 w 2255246"/>
                <a:gd name="connsiteY3" fmla="*/ 112376 h 1123764"/>
                <a:gd name="connsiteX4" fmla="*/ 2255246 w 2255246"/>
                <a:gd name="connsiteY4" fmla="*/ 1011388 h 1123764"/>
                <a:gd name="connsiteX5" fmla="*/ 2142870 w 2255246"/>
                <a:gd name="connsiteY5" fmla="*/ 1123764 h 1123764"/>
                <a:gd name="connsiteX6" fmla="*/ 112376 w 2255246"/>
                <a:gd name="connsiteY6" fmla="*/ 1123764 h 1123764"/>
                <a:gd name="connsiteX7" fmla="*/ 0 w 2255246"/>
                <a:gd name="connsiteY7" fmla="*/ 1011388 h 1123764"/>
                <a:gd name="connsiteX8" fmla="*/ 0 w 2255246"/>
                <a:gd name="connsiteY8" fmla="*/ 112376 h 112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46" h="1123764">
                  <a:moveTo>
                    <a:pt x="0" y="112376"/>
                  </a:moveTo>
                  <a:cubicBezTo>
                    <a:pt x="0" y="50312"/>
                    <a:pt x="50312" y="0"/>
                    <a:pt x="112376" y="0"/>
                  </a:cubicBezTo>
                  <a:lnTo>
                    <a:pt x="2142870" y="0"/>
                  </a:lnTo>
                  <a:cubicBezTo>
                    <a:pt x="2204934" y="0"/>
                    <a:pt x="2255246" y="50312"/>
                    <a:pt x="2255246" y="112376"/>
                  </a:cubicBezTo>
                  <a:lnTo>
                    <a:pt x="2255246" y="1011388"/>
                  </a:lnTo>
                  <a:cubicBezTo>
                    <a:pt x="2255246" y="1073452"/>
                    <a:pt x="2204934" y="1123764"/>
                    <a:pt x="2142870" y="1123764"/>
                  </a:cubicBezTo>
                  <a:lnTo>
                    <a:pt x="112376" y="1123764"/>
                  </a:lnTo>
                  <a:cubicBezTo>
                    <a:pt x="50312" y="1123764"/>
                    <a:pt x="0" y="1073452"/>
                    <a:pt x="0" y="1011388"/>
                  </a:cubicBezTo>
                  <a:lnTo>
                    <a:pt x="0" y="1123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24" tIns="112924" rIns="112924" bIns="112924" numCol="1" spcCol="1270" anchor="ctr" anchorCtr="0">
              <a:noAutofit/>
            </a:bodyPr>
            <a:lstStyle/>
            <a:p>
              <a:pPr lvl="0" algn="ctr" defTabSz="933450">
                <a:lnSpc>
                  <a:spcPct val="90000"/>
                </a:lnSpc>
                <a:spcBef>
                  <a:spcPct val="0"/>
                </a:spcBef>
                <a:spcAft>
                  <a:spcPct val="35000"/>
                </a:spcAft>
              </a:pPr>
              <a:endParaRPr lang="en-US" sz="2100" kern="1200"/>
            </a:p>
          </p:txBody>
        </p:sp>
        <p:sp>
          <p:nvSpPr>
            <p:cNvPr id="7" name="TextBox 6"/>
            <p:cNvSpPr txBox="1"/>
            <p:nvPr/>
          </p:nvSpPr>
          <p:spPr>
            <a:xfrm>
              <a:off x="6495469" y="5176882"/>
              <a:ext cx="2159000" cy="626741"/>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grpSp>
      <p:sp>
        <p:nvSpPr>
          <p:cNvPr id="30" name="Right Arrow 29"/>
          <p:cNvSpPr/>
          <p:nvPr/>
        </p:nvSpPr>
        <p:spPr>
          <a:xfrm>
            <a:off x="4252489" y="3731815"/>
            <a:ext cx="639022"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14232" y="1431472"/>
            <a:ext cx="3593592" cy="3374136"/>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a:t>Texas A&amp;M Fire Assessment Risk Assessment </a:t>
            </a:r>
            <a:r>
              <a:rPr lang="en-US" sz="2400" dirty="0" smtClean="0"/>
              <a:t>Portal</a:t>
            </a:r>
          </a:p>
          <a:p>
            <a:pPr>
              <a:spcBef>
                <a:spcPts val="200"/>
              </a:spcBef>
              <a:buClr>
                <a:schemeClr val="accent1"/>
              </a:buClr>
            </a:pPr>
            <a:r>
              <a:rPr lang="en-US" sz="2400" dirty="0" smtClean="0"/>
              <a:t> </a:t>
            </a:r>
            <a:endParaRPr lang="en-US" sz="2400" dirty="0"/>
          </a:p>
          <a:p>
            <a:pPr marL="342900" indent="-342900">
              <a:spcBef>
                <a:spcPts val="200"/>
              </a:spcBef>
              <a:buClr>
                <a:schemeClr val="accent1"/>
              </a:buClr>
              <a:buFont typeface="Webdings" panose="05030102010509060703" pitchFamily="18" charset="2"/>
              <a:buChar char="4"/>
            </a:pPr>
            <a:r>
              <a:rPr lang="en-US" sz="2400" dirty="0" smtClean="0"/>
              <a:t>Prediction using </a:t>
            </a:r>
            <a:r>
              <a:rPr lang="en-US" sz="2400" dirty="0" err="1" smtClean="0"/>
              <a:t>Keetch-Byram</a:t>
            </a:r>
            <a:r>
              <a:rPr lang="en-US" sz="2400" dirty="0" smtClean="0"/>
              <a:t> Drought Index</a:t>
            </a:r>
          </a:p>
          <a:p>
            <a:pPr marL="1028700" lvl="1" indent="-342900">
              <a:spcBef>
                <a:spcPts val="200"/>
              </a:spcBef>
              <a:buClr>
                <a:schemeClr val="accent1"/>
              </a:buClr>
              <a:buFont typeface="Webdings" panose="05030102010509060703" pitchFamily="18" charset="2"/>
              <a:buChar char="4"/>
            </a:pPr>
            <a:r>
              <a:rPr lang="en-US" dirty="0" smtClean="0"/>
              <a:t>Estimates soil moisture from precipitation and temperature</a:t>
            </a:r>
          </a:p>
          <a:p>
            <a:pPr lvl="1" indent="0">
              <a:spcBef>
                <a:spcPts val="200"/>
              </a:spcBef>
              <a:buClr>
                <a:schemeClr val="accent1"/>
              </a:buClr>
              <a:buNone/>
            </a:pPr>
            <a:endParaRPr lang="en-US" dirty="0" smtClean="0"/>
          </a:p>
        </p:txBody>
      </p:sp>
      <p:sp>
        <p:nvSpPr>
          <p:cNvPr id="3" name="Text Placeholder 2"/>
          <p:cNvSpPr>
            <a:spLocks noGrp="1"/>
          </p:cNvSpPr>
          <p:nvPr>
            <p:ph type="body" sz="quarter" idx="10"/>
          </p:nvPr>
        </p:nvSpPr>
        <p:spPr>
          <a:xfrm>
            <a:off x="214231" y="343990"/>
            <a:ext cx="5960145" cy="640080"/>
          </a:xfrm>
        </p:spPr>
        <p:txBody>
          <a:bodyPr/>
          <a:lstStyle/>
          <a:p>
            <a:r>
              <a:rPr lang="en-US" sz="3500"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VXYA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917" y="1416412"/>
            <a:ext cx="4424763" cy="2577532"/>
          </a:xfrm>
          <a:prstGeom prst="rect">
            <a:avLst/>
          </a:prstGeom>
        </p:spPr>
      </p:pic>
      <p:sp>
        <p:nvSpPr>
          <p:cNvPr id="18" name="Text Placeholder 1"/>
          <p:cNvSpPr>
            <a:spLocks noGrp="1"/>
          </p:cNvSpPr>
          <p:nvPr>
            <p:ph type="body" sz="quarter" idx="11"/>
          </p:nvPr>
        </p:nvSpPr>
        <p:spPr>
          <a:xfrm>
            <a:off x="5346700" y="1788984"/>
            <a:ext cx="3539292" cy="155538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Study Area: Texas</a:t>
            </a:r>
          </a:p>
          <a:p>
            <a:pPr marL="342900" indent="-342900">
              <a:spcBef>
                <a:spcPts val="200"/>
              </a:spcBef>
              <a:buClr>
                <a:schemeClr val="accent1"/>
              </a:buClr>
              <a:buFont typeface="Webdings" panose="05030102010509060703" pitchFamily="18" charset="2"/>
              <a:buChar char="4"/>
            </a:pPr>
            <a:r>
              <a:rPr lang="en-US" sz="2400" dirty="0" smtClean="0"/>
              <a:t>Study </a:t>
            </a:r>
            <a:r>
              <a:rPr lang="en-US" sz="2400" dirty="0"/>
              <a:t>Period: </a:t>
            </a:r>
          </a:p>
          <a:p>
            <a:pPr>
              <a:spcBef>
                <a:spcPts val="200"/>
              </a:spcBef>
              <a:buClr>
                <a:schemeClr val="accent1"/>
              </a:buClr>
            </a:pPr>
            <a:r>
              <a:rPr lang="en-US" sz="2400" dirty="0" smtClean="0"/>
              <a:t>    April </a:t>
            </a:r>
            <a:r>
              <a:rPr lang="en-US" sz="2400" dirty="0"/>
              <a:t>21, 2015-</a:t>
            </a:r>
          </a:p>
          <a:p>
            <a:pPr>
              <a:spcBef>
                <a:spcPts val="200"/>
              </a:spcBef>
              <a:buClr>
                <a:schemeClr val="accent1"/>
              </a:buClr>
            </a:pPr>
            <a:r>
              <a:rPr lang="en-US" sz="2400" dirty="0" smtClean="0"/>
              <a:t>    February </a:t>
            </a:r>
            <a:r>
              <a:rPr lang="en-US" sz="24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2" name="Rectangle 1"/>
          <p:cNvSpPr/>
          <p:nvPr/>
        </p:nvSpPr>
        <p:spPr>
          <a:xfrm>
            <a:off x="4021892" y="4576971"/>
            <a:ext cx="4572000" cy="1061829"/>
          </a:xfrm>
          <a:prstGeom prst="rect">
            <a:avLst/>
          </a:prstGeom>
        </p:spPr>
        <p:txBody>
          <a:bodyPr>
            <a:spAutoFit/>
          </a:bodyPr>
          <a:lstStyle/>
          <a:p>
            <a:pPr lvl="0" algn="r">
              <a:lnSpc>
                <a:spcPct val="90000"/>
              </a:lnSpc>
              <a:spcBef>
                <a:spcPts val="1000"/>
              </a:spcBef>
            </a:pPr>
            <a:r>
              <a:rPr lang="en-US" sz="3500" b="1" dirty="0">
                <a:solidFill>
                  <a:schemeClr val="accent1"/>
                </a:solidFill>
              </a:rPr>
              <a:t>Earth Observation Systems</a:t>
            </a:r>
          </a:p>
        </p:txBody>
      </p:sp>
      <p:pic>
        <p:nvPicPr>
          <p:cNvPr id="5" name="Picture 4"/>
          <p:cNvPicPr>
            <a:picLocks noChangeAspect="1"/>
          </p:cNvPicPr>
          <p:nvPr/>
        </p:nvPicPr>
        <p:blipFill>
          <a:blip r:embed="rId4"/>
          <a:stretch>
            <a:fillRect/>
          </a:stretch>
        </p:blipFill>
        <p:spPr>
          <a:xfrm rot="16200000" flipV="1">
            <a:off x="903518" y="3948220"/>
            <a:ext cx="3072650" cy="3164098"/>
          </a:xfrm>
          <a:prstGeom prst="rect">
            <a:avLst/>
          </a:prstGeom>
        </p:spPr>
      </p:pic>
      <p:sp>
        <p:nvSpPr>
          <p:cNvPr id="6" name="Rectangle 5"/>
          <p:cNvSpPr/>
          <p:nvPr/>
        </p:nvSpPr>
        <p:spPr>
          <a:xfrm>
            <a:off x="3795469" y="5321674"/>
            <a:ext cx="2512423" cy="1200329"/>
          </a:xfrm>
          <a:prstGeom prst="rect">
            <a:avLst/>
          </a:prstGeom>
        </p:spPr>
        <p:txBody>
          <a:bodyPr wrap="square">
            <a:spAutoFit/>
          </a:bodyPr>
          <a:lstStyle/>
          <a:p>
            <a:pPr algn="ctr"/>
            <a:r>
              <a:rPr lang="en-US" sz="2400" dirty="0"/>
              <a:t>Soil Moisture Active Passive (SMAP</a:t>
            </a:r>
            <a:r>
              <a:rPr lang="en-US" sz="2400" dirty="0" smtClean="0"/>
              <a:t>)</a:t>
            </a:r>
            <a:endParaRPr lang="en-US" sz="2400" dirty="0"/>
          </a:p>
        </p:txBody>
      </p:sp>
      <p:sp>
        <p:nvSpPr>
          <p:cNvPr id="7" name="Text Placeholder 6"/>
          <p:cNvSpPr>
            <a:spLocks noGrp="1"/>
          </p:cNvSpPr>
          <p:nvPr>
            <p:ph type="body" sz="quarter" idx="10"/>
          </p:nvPr>
        </p:nvSpPr>
        <p:spPr>
          <a:xfrm>
            <a:off x="626917" y="497818"/>
            <a:ext cx="5874875" cy="546463"/>
          </a:xfrm>
        </p:spPr>
        <p:txBody>
          <a:bodyPr>
            <a:noAutofit/>
          </a:bodyPr>
          <a:lstStyle/>
          <a:p>
            <a:r>
              <a:rPr lang="en-US" sz="3500" dirty="0" smtClean="0"/>
              <a:t>Study Area and Period</a:t>
            </a:r>
            <a:endParaRPr lang="en-US" sz="35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8744755" cy="2006729"/>
          </a:xfrm>
        </p:spPr>
        <p:txBody>
          <a:bodyPr>
            <a:normAutofit fontScale="92500"/>
          </a:bodyPr>
          <a:lstStyle/>
          <a:p>
            <a:r>
              <a:rPr lang="en-US" sz="2600" dirty="0" smtClean="0"/>
              <a:t>1. Establish </a:t>
            </a:r>
            <a:r>
              <a:rPr lang="en-US" sz="2600" dirty="0"/>
              <a:t>a Day of Year Baseline Climatology.</a:t>
            </a:r>
          </a:p>
          <a:p>
            <a:r>
              <a:rPr lang="en-US" sz="2600" dirty="0" smtClean="0"/>
              <a:t>2. Relate </a:t>
            </a:r>
            <a:r>
              <a:rPr lang="en-US" sz="2600" dirty="0"/>
              <a:t>SMAP data </a:t>
            </a:r>
            <a:r>
              <a:rPr lang="en-US" sz="2600" dirty="0" smtClean="0"/>
              <a:t>to</a:t>
            </a:r>
            <a:r>
              <a:rPr lang="en-US" sz="2600" dirty="0" smtClean="0"/>
              <a:t> </a:t>
            </a:r>
            <a:r>
              <a:rPr lang="en-US" sz="2600" dirty="0"/>
              <a:t>SCAN data. </a:t>
            </a:r>
          </a:p>
          <a:p>
            <a:r>
              <a:rPr lang="en-US" sz="2600" dirty="0" smtClean="0"/>
              <a:t>3. Create </a:t>
            </a:r>
            <a:r>
              <a:rPr lang="en-US" sz="2600" dirty="0"/>
              <a:t>a rolling three day minimum data set.</a:t>
            </a:r>
          </a:p>
          <a:p>
            <a:r>
              <a:rPr lang="en-US" sz="2600" dirty="0" smtClean="0"/>
              <a:t>4. Identify </a:t>
            </a:r>
            <a:r>
              <a:rPr lang="en-US" sz="2600" dirty="0"/>
              <a:t>a {relative number-TBD} for future comparisons. </a:t>
            </a:r>
          </a:p>
          <a:p>
            <a:endParaRPr lang="en-US"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sz="3500" dirty="0" smtClean="0"/>
              <a:t>Objectives</a:t>
            </a:r>
            <a:endParaRPr lang="en-US" sz="3500" dirty="0"/>
          </a:p>
        </p:txBody>
      </p:sp>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114300" y="3305175"/>
            <a:ext cx="9258300" cy="3552825"/>
          </a:xfrm>
        </p:spPr>
      </p:pic>
      <p:sp>
        <p:nvSpPr>
          <p:cNvPr id="4" name="TextBox 3"/>
          <p:cNvSpPr txBox="1"/>
          <p:nvPr/>
        </p:nvSpPr>
        <p:spPr>
          <a:xfrm>
            <a:off x="6516710" y="3047612"/>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1009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5"/>
            <a:ext cx="7291580" cy="6026745"/>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5" name="Rectangle 14"/>
              <p:cNvSpPr/>
              <p:nvPr/>
            </p:nvSpPr>
            <p:spPr>
              <a:xfrm>
                <a:off x="1964723"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rgbClr val="FFFFFF">
                      <a:lumMod val="50000"/>
                    </a:srgbClr>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rgbClr val="FFFFFF">
                        <a:lumMod val="50000"/>
                      </a:srgbClr>
                    </a:solidFill>
                  </a:rPr>
                  <a:t>Identify a [relative number-TBD] for future comparisons. </a:t>
                </a:r>
              </a:p>
              <a:p>
                <a:endParaRPr lang="en-US" sz="2100" dirty="0">
                  <a:solidFill>
                    <a:srgbClr val="767171"/>
                  </a:solidFill>
                </a:endParaRPr>
              </a:p>
            </p:txBody>
          </p:sp>
          <p:sp>
            <p:nvSpPr>
              <p:cNvPr id="21" name="Rectangle 20"/>
              <p:cNvSpPr/>
              <p:nvPr/>
            </p:nvSpPr>
            <p:spPr>
              <a:xfrm>
                <a:off x="1995704" y="1262880"/>
                <a:ext cx="2335247" cy="61998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4" name="TextBox 23"/>
              <p:cNvSpPr txBox="1"/>
              <p:nvPr/>
            </p:nvSpPr>
            <p:spPr>
              <a:xfrm>
                <a:off x="2057310" y="1262880"/>
                <a:ext cx="2273640" cy="588106"/>
              </a:xfrm>
              <a:prstGeom prst="rect">
                <a:avLst/>
              </a:prstGeom>
              <a:noFill/>
            </p:spPr>
            <p:txBody>
              <a:bodyPr wrap="square" rtlCol="0">
                <a:spAutoFit/>
              </a:bodyPr>
              <a:lstStyle/>
              <a:p>
                <a:pPr algn="ctr"/>
                <a:r>
                  <a:rPr lang="en-US" sz="1350" b="1" dirty="0">
                    <a:solidFill>
                      <a:srgbClr val="FFFFFF">
                        <a:lumMod val="50000"/>
                      </a:srgb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rgbClr val="FFFFFF">
                        <a:lumMod val="50000"/>
                      </a:srgbClr>
                    </a:solidFill>
                  </a:rPr>
                  <a:t>Relate SMAP and </a:t>
                </a:r>
                <a:r>
                  <a:rPr lang="en-US" sz="1350" b="1" i="1" dirty="0">
                    <a:solidFill>
                      <a:srgbClr val="FFFFFF">
                        <a:lumMod val="50000"/>
                      </a:srgbClr>
                    </a:solidFill>
                  </a:rPr>
                  <a:t>in </a:t>
                </a:r>
                <a:r>
                  <a:rPr lang="en-US" sz="1350" b="1" i="1" dirty="0" smtClean="0">
                    <a:solidFill>
                      <a:srgbClr val="FFFFFF">
                        <a:lumMod val="50000"/>
                      </a:srgbClr>
                    </a:solidFill>
                  </a:rPr>
                  <a:t>situ </a:t>
                </a:r>
                <a:r>
                  <a:rPr lang="en-US" sz="1350" b="1" dirty="0">
                    <a:solidFill>
                      <a:srgbClr val="FFFFFF">
                        <a:lumMod val="50000"/>
                      </a:srgb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rgbClr val="FFFFFF">
                        <a:lumMod val="50000"/>
                      </a:srgbClr>
                    </a:solidFill>
                  </a:rPr>
                  <a:t>Create a Rolling 3 Day Minimum Data Set</a:t>
                </a:r>
              </a:p>
            </p:txBody>
          </p:sp>
        </p:grpSp>
        <p:sp>
          <p:nvSpPr>
            <p:cNvPr id="11" name="TextBox 10"/>
            <p:cNvSpPr txBox="1"/>
            <p:nvPr/>
          </p:nvSpPr>
          <p:spPr>
            <a:xfrm>
              <a:off x="1779486" y="1783810"/>
              <a:ext cx="2133375" cy="3100927"/>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dirty="0">
                  <a:solidFill>
                    <a:srgbClr val="FFFFFF">
                      <a:lumMod val="50000"/>
                    </a:srgbClr>
                  </a:solidFill>
                </a:rPr>
                <a:t>-Establish Day of Year (DOY)</a:t>
              </a:r>
            </a:p>
            <a:p>
              <a:pPr algn="ctr"/>
              <a:r>
                <a:rPr lang="en-US" sz="1200" dirty="0">
                  <a:solidFill>
                    <a:srgbClr val="FFFFFF">
                      <a:lumMod val="50000"/>
                    </a:srgbClr>
                  </a:solidFill>
                </a:rPr>
                <a:t>-Find average for each DOY using a Pivot Table</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r>
                <a:rPr lang="en-US" sz="1200" b="1" dirty="0" smtClean="0">
                  <a:solidFill>
                    <a:srgbClr val="FFFFFF">
                      <a:lumMod val="50000"/>
                    </a:srgbClr>
                  </a:solidFill>
                </a:rPr>
                <a:t>:</a:t>
              </a:r>
            </a:p>
            <a:p>
              <a:pPr algn="ctr"/>
              <a:r>
                <a:rPr lang="en-US" sz="1200" b="1" dirty="0" smtClean="0">
                  <a:solidFill>
                    <a:srgbClr val="FFFFFF">
                      <a:lumMod val="50000"/>
                    </a:srgbClr>
                  </a:solidFill>
                </a:rPr>
                <a:t>-</a:t>
              </a:r>
              <a:r>
                <a:rPr lang="en-US" sz="1200" dirty="0" smtClean="0">
                  <a:solidFill>
                    <a:srgbClr val="FFFFFF">
                      <a:lumMod val="50000"/>
                    </a:srgbClr>
                  </a:solidFill>
                </a:rPr>
                <a:t>Create semivariograms by season</a:t>
              </a:r>
              <a:endParaRPr lang="en-US" sz="1200" dirty="0">
                <a:solidFill>
                  <a:srgbClr val="FFFFFF">
                    <a:lumMod val="50000"/>
                  </a:srgbClr>
                </a:solidFill>
              </a:endParaRPr>
            </a:p>
            <a:p>
              <a:pPr algn="ctr"/>
              <a:r>
                <a:rPr lang="en-US" sz="1200" dirty="0" smtClean="0">
                  <a:solidFill>
                    <a:srgbClr val="FFFFFF">
                      <a:lumMod val="50000"/>
                    </a:srgbClr>
                  </a:solidFill>
                </a:rPr>
                <a:t>-Ordinary Krig </a:t>
              </a:r>
              <a:r>
                <a:rPr lang="en-US" sz="1200" dirty="0">
                  <a:solidFill>
                    <a:srgbClr val="FFFFFF">
                      <a:lumMod val="50000"/>
                    </a:srgbClr>
                  </a:solidFill>
                </a:rPr>
                <a:t>on a day by day </a:t>
              </a:r>
              <a:r>
                <a:rPr lang="en-US" sz="1200" dirty="0" smtClean="0">
                  <a:solidFill>
                    <a:srgbClr val="FFFFFF">
                      <a:lumMod val="50000"/>
                    </a:srgbClr>
                  </a:solidFill>
                </a:rPr>
                <a:t>basis</a:t>
              </a:r>
              <a:endParaRPr lang="en-US" sz="1200" dirty="0">
                <a:solidFill>
                  <a:srgbClr val="FFFFFF">
                    <a:lumMod val="50000"/>
                  </a:srgb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b="1" dirty="0">
                  <a:solidFill>
                    <a:srgbClr val="FFFFFF">
                      <a:lumMod val="50000"/>
                    </a:srgbClr>
                  </a:solidFill>
                </a:rPr>
                <a:t>-</a:t>
              </a:r>
              <a:r>
                <a:rPr lang="en-US" sz="1200" dirty="0">
                  <a:solidFill>
                    <a:srgbClr val="FFFFFF">
                      <a:lumMod val="50000"/>
                    </a:srgbClr>
                  </a:solidFill>
                </a:rPr>
                <a:t>Create individual file by day</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p>
            <a:p>
              <a:pPr algn="ctr"/>
              <a:r>
                <a:rPr lang="en-US" sz="1200" dirty="0">
                  <a:solidFill>
                    <a:srgbClr val="FFFFFF">
                      <a:lumMod val="50000"/>
                    </a:srgbClr>
                  </a:solidFill>
                </a:rPr>
                <a:t>-Match Raster to point values using </a:t>
              </a:r>
              <a:r>
                <a:rPr lang="en-US" sz="1200" i="1" dirty="0">
                  <a:solidFill>
                    <a:srgbClr val="FFFFFF">
                      <a:lumMod val="50000"/>
                    </a:srgbClr>
                  </a:solidFill>
                </a:rPr>
                <a:t>Extract By Value </a:t>
              </a:r>
              <a:r>
                <a:rPr lang="en-US" sz="1200" dirty="0">
                  <a:solidFill>
                    <a:srgbClr val="FFFFFF">
                      <a:lumMod val="50000"/>
                    </a:srgbClr>
                  </a:solidFill>
                </a:rPr>
                <a:t>in ArcMap</a:t>
              </a:r>
            </a:p>
            <a:p>
              <a:pPr algn="ctr"/>
              <a:endParaRPr lang="en-US" sz="1200" dirty="0">
                <a:solidFill>
                  <a:srgbClr val="FFFFFF">
                    <a:lumMod val="50000"/>
                  </a:srgbClr>
                </a:solidFill>
              </a:endParaRPr>
            </a:p>
            <a:p>
              <a:pPr algn="ctr"/>
              <a:r>
                <a:rPr lang="en-US" sz="1200" b="1" dirty="0">
                  <a:solidFill>
                    <a:srgbClr val="FFFFFF">
                      <a:lumMod val="50000"/>
                    </a:srgbClr>
                  </a:solidFill>
                </a:rPr>
                <a:t>Using Excel:</a:t>
              </a:r>
            </a:p>
            <a:p>
              <a:pPr algn="ctr"/>
              <a:r>
                <a:rPr lang="en-US" sz="1200" dirty="0">
                  <a:solidFill>
                    <a:srgbClr val="FFFFFF">
                      <a:lumMod val="50000"/>
                    </a:srgbClr>
                  </a:solidFill>
                </a:rPr>
                <a:t>-Create one table with SMAP and Reference Data</a:t>
              </a:r>
            </a:p>
            <a:p>
              <a:pPr algn="ctr"/>
              <a:r>
                <a:rPr lang="en-US" sz="1200" dirty="0">
                  <a:solidFill>
                    <a:srgbClr val="FFFFFF">
                      <a:lumMod val="50000"/>
                    </a:srgb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ArcGIS </a:t>
              </a:r>
              <a:r>
                <a:rPr lang="en-US" sz="1200" b="1" dirty="0" smtClean="0">
                  <a:solidFill>
                    <a:srgbClr val="FFFFFF">
                      <a:lumMod val="50000"/>
                    </a:srgbClr>
                  </a:solidFill>
                </a:rPr>
                <a:t>Model </a:t>
              </a:r>
              <a:r>
                <a:rPr lang="en-US" sz="1200" b="1" dirty="0">
                  <a:solidFill>
                    <a:srgbClr val="FFFFFF">
                      <a:lumMod val="50000"/>
                    </a:srgbClr>
                  </a:solidFill>
                </a:rPr>
                <a:t>Builder:</a:t>
              </a:r>
            </a:p>
            <a:p>
              <a:pPr algn="ctr"/>
              <a:r>
                <a:rPr lang="en-US" sz="1200" b="1" dirty="0">
                  <a:solidFill>
                    <a:srgbClr val="FFFFFF">
                      <a:lumMod val="50000"/>
                    </a:srgbClr>
                  </a:solidFill>
                </a:rPr>
                <a:t> </a:t>
              </a:r>
            </a:p>
            <a:p>
              <a:pPr algn="ctr"/>
              <a:r>
                <a:rPr lang="en-US" sz="1200" b="1" dirty="0">
                  <a:solidFill>
                    <a:srgbClr val="FFFFFF">
                      <a:lumMod val="50000"/>
                    </a:srgbClr>
                  </a:solidFill>
                </a:rPr>
                <a:t> </a:t>
              </a:r>
              <a:r>
                <a:rPr lang="en-US" sz="1200" dirty="0">
                  <a:solidFill>
                    <a:srgbClr val="FFFFFF">
                      <a:lumMod val="50000"/>
                    </a:srgbClr>
                  </a:solidFill>
                </a:rPr>
                <a:t>-Set nulls</a:t>
              </a:r>
            </a:p>
            <a:p>
              <a:pPr algn="ctr"/>
              <a:endParaRPr lang="en-US" sz="1200" dirty="0">
                <a:solidFill>
                  <a:srgbClr val="FFFFFF">
                    <a:lumMod val="50000"/>
                  </a:srgbClr>
                </a:solidFill>
              </a:endParaRPr>
            </a:p>
            <a:p>
              <a:pPr algn="ctr"/>
              <a:r>
                <a:rPr lang="en-US" sz="1200" dirty="0">
                  <a:solidFill>
                    <a:srgbClr val="FFFFFF">
                      <a:lumMod val="50000"/>
                    </a:srgbClr>
                  </a:solidFill>
                </a:rPr>
                <a:t>-Mosaic to New Raster</a:t>
              </a:r>
            </a:p>
            <a:p>
              <a:pPr algn="ctr"/>
              <a:endParaRPr lang="en-US" sz="1275" dirty="0">
                <a:solidFill>
                  <a:srgbClr val="FFFFFF">
                    <a:lumMod val="50000"/>
                  </a:srgbClr>
                </a:solidFill>
              </a:endParaRPr>
            </a:p>
            <a:p>
              <a:pPr algn="ctr"/>
              <a:endParaRPr lang="en-US" sz="1275" dirty="0">
                <a:solidFill>
                  <a:srgbClr val="767171">
                    <a:lumMod val="65000"/>
                    <a:lumOff val="35000"/>
                  </a:srgb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pic>
        <p:nvPicPr>
          <p:cNvPr id="2" name="Picture 1"/>
          <p:cNvPicPr>
            <a:picLocks noChangeAspect="1"/>
          </p:cNvPicPr>
          <p:nvPr/>
        </p:nvPicPr>
        <p:blipFill>
          <a:blip r:embed="rId4"/>
          <a:stretch>
            <a:fillRect/>
          </a:stretch>
        </p:blipFill>
        <p:spPr>
          <a:xfrm>
            <a:off x="930052" y="726502"/>
            <a:ext cx="7303641" cy="896190"/>
          </a:xfrm>
          <a:prstGeom prst="rect">
            <a:avLst/>
          </a:prstGeom>
        </p:spPr>
      </p:pic>
      <p:sp>
        <p:nvSpPr>
          <p:cNvPr id="3" name="Rectangle 2"/>
          <p:cNvSpPr/>
          <p:nvPr/>
        </p:nvSpPr>
        <p:spPr>
          <a:xfrm>
            <a:off x="2269862" y="750025"/>
            <a:ext cx="4572000" cy="830997"/>
          </a:xfrm>
          <a:prstGeom prst="rect">
            <a:avLst/>
          </a:prstGeom>
        </p:spPr>
        <p:txBody>
          <a:bodyPr>
            <a:spAutoFit/>
          </a:bodyPr>
          <a:lstStyle/>
          <a:p>
            <a:pPr lvl="0" algn="ctr"/>
            <a:r>
              <a:rPr lang="en-US" sz="2100" b="1" dirty="0">
                <a:solidFill>
                  <a:srgbClr val="FFFFFF">
                    <a:lumMod val="50000"/>
                  </a:srgbClr>
                </a:solidFill>
              </a:rPr>
              <a:t>Acquire Data:</a:t>
            </a:r>
          </a:p>
          <a:p>
            <a:pPr lvl="0" algn="ctr"/>
            <a:r>
              <a:rPr lang="en-US" sz="1350" dirty="0">
                <a:solidFill>
                  <a:srgbClr val="FFFFFF">
                    <a:lumMod val="50000"/>
                  </a:srgbClr>
                </a:solidFill>
              </a:rPr>
              <a:t>Soil Moisture Active Passive (SMAP), Soil Climate Analysis Network (SCAN), Texas </a:t>
            </a:r>
            <a:r>
              <a:rPr lang="en-US" sz="1350" dirty="0" err="1">
                <a:solidFill>
                  <a:srgbClr val="FFFFFF">
                    <a:lumMod val="50000"/>
                  </a:srgbClr>
                </a:solidFill>
              </a:rPr>
              <a:t>Mesonet</a:t>
            </a:r>
            <a:r>
              <a:rPr lang="en-US" sz="1350" dirty="0">
                <a:solidFill>
                  <a:srgbClr val="FFFFFF">
                    <a:lumMod val="50000"/>
                  </a:srgbClr>
                </a:solidFill>
              </a:rPr>
              <a:t> Data</a:t>
            </a:r>
          </a:p>
        </p:txBody>
      </p:sp>
    </p:spTree>
    <p:extLst>
      <p:ext uri="{BB962C8B-B14F-4D97-AF65-F5344CB8AC3E}">
        <p14:creationId xmlns:p14="http://schemas.microsoft.com/office/powerpoint/2010/main" val="106929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98370" y="1265407"/>
                <a:ext cx="2347657" cy="58810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23935" y="1250070"/>
                <a:ext cx="1958232"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8861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86" y="927278"/>
            <a:ext cx="7162429" cy="5048518"/>
          </a:xfrm>
          <a:prstGeom prst="rect">
            <a:avLst/>
          </a:prstGeom>
        </p:spPr>
      </p:pic>
    </p:spTree>
    <p:extLst>
      <p:ext uri="{BB962C8B-B14F-4D97-AF65-F5344CB8AC3E}">
        <p14:creationId xmlns:p14="http://schemas.microsoft.com/office/powerpoint/2010/main" val="2111616176"/>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2588</TotalTime>
  <Words>1727</Words>
  <Application>Microsoft Office PowerPoint</Application>
  <PresentationFormat>On-screen Show (4:3)</PresentationFormat>
  <Paragraphs>227</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143</cp:revision>
  <dcterms:created xsi:type="dcterms:W3CDTF">2015-05-18T13:26:09Z</dcterms:created>
  <dcterms:modified xsi:type="dcterms:W3CDTF">2016-03-01T18:20:25Z</dcterms:modified>
</cp:coreProperties>
</file>