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88"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7EE26F-8BD7-F5A3-4AE6-569AFAE335A1}" name="Isabel Lubitz" initials="IL" userId="S::isabel.lubitz@ssaihq.com::502cc9cf-2e59-42c2-b1e6-6b6d79cbbbac" providerId="AD"/>
  <p188:author id="{BA8FA083-0140-E87D-797F-C2EB5BEA6130}" name="Carli Merrick" initials="CM" userId="S::carli.merrick@ssaihq.com::c343cf17-7035-483b-9b91-483a0ca767bd" providerId="AD"/>
  <p188:author id="{0C3487B8-EE82-C676-5F1A-EE809F377CEE}" name="Sean McCartney" initials="SM" userId="S::sean.mccartney@ssaihq.com::52649765-2bb3-4632-9bdb-d066d76d0f72" providerId="AD"/>
  <p188:author id="{9B671DC4-F867-8520-73EF-EAFB98317814}" name="Hunter, Shanise Y. (LARC-E3)[SSAI DEVELOP]" initials="HSY(ED" userId="S::syhunter@ndc.nasa.gov::4313d2d7-74c6-49cc-8409-3769577baa24" providerId="AD"/>
  <p188:author id="{6765B5CA-4E0C-95FD-7A69-717D6045CBD7}" name="Matthew Romm" initials="MR" userId="S::matthew.romm@ssaihq.com::6edea0be-9b34-41f5-8a08-a6e90765bc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EB3"/>
    <a:srgbClr val="D2672B"/>
    <a:srgbClr val="9DB23F"/>
    <a:srgbClr val="236F99"/>
    <a:srgbClr val="BA3A50"/>
    <a:srgbClr val="8A5A9A"/>
    <a:srgbClr val="8A8480"/>
    <a:srgbClr val="895999"/>
    <a:srgbClr val="C13E2D"/>
    <a:srgbClr val="67A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789A6-35CA-4C82-A6F5-76EF9155D017}" v="7" dt="2023-07-26T23:32:40.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66" autoAdjust="0"/>
  </p:normalViewPr>
  <p:slideViewPr>
    <p:cSldViewPr snapToGrid="0">
      <p:cViewPr>
        <p:scale>
          <a:sx n="53" d="100"/>
          <a:sy n="53" d="100"/>
        </p:scale>
        <p:origin x="516" y="-848"/>
      </p:cViewPr>
      <p:guideLst>
        <p:guide pos="7632"/>
        <p:guide orient="horz" pos="207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7/26/2023</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40D7-ACED-4DAE-8500-92CEDF40E814}" type="datetimeFigureOut">
              <a:rPr lang="en-US" smtClean="0"/>
              <a:t>7/26/2023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A61B0-48E1-4567-83BD-8C83CA4D313A}" type="slidenum">
              <a:rPr lang="en-US" smtClean="0"/>
              <a:t>‹#›</a:t>
            </a:fld>
            <a:endParaRPr lang="en-US"/>
          </a:p>
        </p:txBody>
      </p:sp>
    </p:spTree>
    <p:extLst>
      <p:ext uri="{BB962C8B-B14F-4D97-AF65-F5344CB8AC3E}">
        <p14:creationId xmlns:p14="http://schemas.microsoft.com/office/powerpoint/2010/main" val="302406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A61B0-48E1-4567-83BD-8C83CA4D313A}" type="slidenum">
              <a:rPr lang="en-US" smtClean="0"/>
              <a:t>1</a:t>
            </a:fld>
            <a:endParaRPr lang="en-US"/>
          </a:p>
        </p:txBody>
      </p:sp>
    </p:spTree>
    <p:extLst>
      <p:ext uri="{BB962C8B-B14F-4D97-AF65-F5344CB8AC3E}">
        <p14:creationId xmlns:p14="http://schemas.microsoft.com/office/powerpoint/2010/main" val="308742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lank - Agriculture &amp; Food Secur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A9DA32-6BCD-4DA2-BAD7-B02FAD6AC283}"/>
              </a:ext>
            </a:extLst>
          </p:cNvPr>
          <p:cNvGrpSpPr/>
          <p:nvPr userDrawn="1"/>
        </p:nvGrpSpPr>
        <p:grpSpPr>
          <a:xfrm>
            <a:off x="837529" y="32673369"/>
            <a:ext cx="25691924" cy="2877394"/>
            <a:chOff x="837529" y="32673369"/>
            <a:chExt cx="25691924" cy="2877394"/>
          </a:xfrm>
        </p:grpSpPr>
        <p:sp>
          <p:nvSpPr>
            <p:cNvPr id="5" name="Rectangle 4">
              <a:extLst>
                <a:ext uri="{FF2B5EF4-FFF2-40B4-BE49-F238E27FC236}">
                  <a16:creationId xmlns:a16="http://schemas.microsoft.com/office/drawing/2014/main" id="{23D86ECD-70A9-42FC-8B16-62C276B67DD2}"/>
                </a:ext>
              </a:extLst>
            </p:cNvPr>
            <p:cNvSpPr/>
            <p:nvPr userDrawn="1"/>
          </p:nvSpPr>
          <p:spPr>
            <a:xfrm>
              <a:off x="926253" y="34808161"/>
              <a:ext cx="25603200" cy="742602"/>
            </a:xfrm>
            <a:prstGeom prst="rect">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96D6D-B6E5-41D4-BC6E-30792D909B38}"/>
                </a:ext>
              </a:extLst>
            </p:cNvPr>
            <p:cNvSpPr txBox="1"/>
            <p:nvPr userDrawn="1"/>
          </p:nvSpPr>
          <p:spPr>
            <a:xfrm>
              <a:off x="1059602" y="35021520"/>
              <a:ext cx="5703147" cy="329187"/>
            </a:xfrm>
            <a:prstGeom prst="rect">
              <a:avLst/>
            </a:prstGeom>
            <a:noFill/>
          </p:spPr>
          <p:txBody>
            <a:bodyPr wrap="square" rtlCol="0" anchor="ctr">
              <a:noAutofit/>
            </a:bodyPr>
            <a:lstStyle/>
            <a:p>
              <a:r>
                <a:rPr lang="en-US" sz="3070" b="1" spc="1950" baseline="0">
                  <a:solidFill>
                    <a:schemeClr val="bg1"/>
                  </a:solidFill>
                </a:rPr>
                <a:t>ANNIVERSARY</a:t>
              </a:r>
            </a:p>
          </p:txBody>
        </p:sp>
        <p:pic>
          <p:nvPicPr>
            <p:cNvPr id="4" name="Picture 3">
              <a:extLst>
                <a:ext uri="{FF2B5EF4-FFF2-40B4-BE49-F238E27FC236}">
                  <a16:creationId xmlns:a16="http://schemas.microsoft.com/office/drawing/2014/main" id="{635D4485-E064-44FD-ACC8-9530F8EA7C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7529" y="32673369"/>
              <a:ext cx="5669950" cy="2310401"/>
            </a:xfrm>
            <a:prstGeom prst="rect">
              <a:avLst/>
            </a:prstGeom>
          </p:spPr>
        </p:pic>
      </p:grpSp>
      <p:sp>
        <p:nvSpPr>
          <p:cNvPr id="155" name="Rectangle 154"/>
          <p:cNvSpPr/>
          <p:nvPr userDrawn="1"/>
        </p:nvSpPr>
        <p:spPr>
          <a:xfrm>
            <a:off x="893617" y="35570085"/>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pic>
        <p:nvPicPr>
          <p:cNvPr id="3" name="Picture 2">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4400" y="876300"/>
            <a:ext cx="2195621" cy="2195621"/>
          </a:xfrm>
          <a:prstGeom prst="rect">
            <a:avLst/>
          </a:prstGeom>
        </p:spPr>
      </p:pic>
      <p:sp>
        <p:nvSpPr>
          <p:cNvPr id="30" name="Rectangle 29">
            <a:extLst>
              <a:ext uri="{FF2B5EF4-FFF2-40B4-BE49-F238E27FC236}">
                <a16:creationId xmlns:a16="http://schemas.microsoft.com/office/drawing/2014/main" id="{4A0634BC-36C6-46AA-9873-7192E7C34380}"/>
              </a:ext>
            </a:extLst>
          </p:cNvPr>
          <p:cNvSpPr/>
          <p:nvPr userDrawn="1"/>
        </p:nvSpPr>
        <p:spPr>
          <a:xfrm>
            <a:off x="951596" y="3921870"/>
            <a:ext cx="25577857" cy="80641"/>
          </a:xfrm>
          <a:prstGeom prst="rect">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txBox="1">
            <a:spLocks/>
          </p:cNvSpPr>
          <p:nvPr userDrawn="1"/>
        </p:nvSpPr>
        <p:spPr>
          <a:xfrm>
            <a:off x="22781935" y="34738741"/>
            <a:ext cx="3756449" cy="896694"/>
          </a:xfrm>
          <a:prstGeom prst="rect">
            <a:avLst/>
          </a:prstGeom>
        </p:spPr>
        <p:txBody>
          <a:bodyPr anchor="ctr">
            <a:normAutofit fontScale="92500"/>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spcBef>
                <a:spcPts val="0"/>
              </a:spcBef>
            </a:pPr>
            <a:r>
              <a:rPr lang="en-US" sz="4000" b="1">
                <a:solidFill>
                  <a:schemeClr val="bg1"/>
                </a:solidFill>
              </a:rPr>
              <a:t>| Summer 2023</a:t>
            </a:r>
          </a:p>
        </p:txBody>
      </p:sp>
    </p:spTree>
    <p:extLst>
      <p:ext uri="{BB962C8B-B14F-4D97-AF65-F5344CB8AC3E}">
        <p14:creationId xmlns:p14="http://schemas.microsoft.com/office/powerpoint/2010/main" val="278383420"/>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608" userDrawn="1">
          <p15:clr>
            <a:srgbClr val="FBAE40"/>
          </p15:clr>
        </p15:guide>
        <p15:guide id="6" orient="horz" pos="22248" userDrawn="1">
          <p15:clr>
            <a:srgbClr val="FBAE40"/>
          </p15:clr>
        </p15:guide>
        <p15:guide id="7" orient="horz" pos="22080" userDrawn="1">
          <p15:clr>
            <a:srgbClr val="FBAE40"/>
          </p15:clr>
        </p15:guide>
        <p15:guide id="11" orient="horz" pos="2928">
          <p15:clr>
            <a:srgbClr val="FBAE40"/>
          </p15:clr>
        </p15:guide>
        <p15:guide id="12" pos="14304" userDrawn="1">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guide id="17" orient="horz" pos="2448" userDrawn="1">
          <p15:clr>
            <a:srgbClr val="FBAE40"/>
          </p15:clr>
        </p15:guide>
        <p15:guide id="18" orient="horz" pos="22392" userDrawn="1">
          <p15:clr>
            <a:srgbClr val="FBAE40"/>
          </p15:clr>
        </p15:guide>
        <p15:guide id="19" orient="horz" pos="21912" userDrawn="1">
          <p15:clr>
            <a:srgbClr val="FBAE40"/>
          </p15:clr>
        </p15:guide>
        <p15:guide id="20" pos="2136" userDrawn="1">
          <p15:clr>
            <a:srgbClr val="FBAE40"/>
          </p15:clr>
        </p15:guide>
        <p15:guide id="21" pos="87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7/26/2023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A06FCC9D-D205-E629-CEEA-58C95A0657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52287" y="29965593"/>
            <a:ext cx="2103120" cy="2103120"/>
          </a:xfrm>
          <a:prstGeom prst="rect">
            <a:avLst/>
          </a:prstGeom>
        </p:spPr>
      </p:pic>
      <p:pic>
        <p:nvPicPr>
          <p:cNvPr id="70" name="Picture 69">
            <a:extLst>
              <a:ext uri="{FF2B5EF4-FFF2-40B4-BE49-F238E27FC236}">
                <a16:creationId xmlns:a16="http://schemas.microsoft.com/office/drawing/2014/main" id="{2E5B9579-23F1-09F4-43D1-19A49DA596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61027" y="29965593"/>
            <a:ext cx="2103120" cy="2103120"/>
          </a:xfrm>
          <a:prstGeom prst="rect">
            <a:avLst/>
          </a:prstGeom>
        </p:spPr>
      </p:pic>
      <p:pic>
        <p:nvPicPr>
          <p:cNvPr id="71" name="Picture 70">
            <a:extLst>
              <a:ext uri="{FF2B5EF4-FFF2-40B4-BE49-F238E27FC236}">
                <a16:creationId xmlns:a16="http://schemas.microsoft.com/office/drawing/2014/main" id="{59AEF923-6512-96F9-D203-C7DA8A9325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50597" y="29965593"/>
            <a:ext cx="2103120" cy="2103120"/>
          </a:xfrm>
          <a:prstGeom prst="ellipse">
            <a:avLst/>
          </a:prstGeom>
        </p:spPr>
      </p:pic>
      <p:pic>
        <p:nvPicPr>
          <p:cNvPr id="72" name="Picture 71">
            <a:extLst>
              <a:ext uri="{FF2B5EF4-FFF2-40B4-BE49-F238E27FC236}">
                <a16:creationId xmlns:a16="http://schemas.microsoft.com/office/drawing/2014/main" id="{B23C9A0B-1EB1-B8B7-E117-F89403F4B7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78507" y="29965593"/>
            <a:ext cx="2103120" cy="2103120"/>
          </a:xfrm>
          <a:prstGeom prst="rect">
            <a:avLst/>
          </a:prstGeom>
        </p:spPr>
      </p:pic>
      <p:pic>
        <p:nvPicPr>
          <p:cNvPr id="54" name="Picture 53" descr="A colorful smoke on a black background&#10;&#10;Description automatically generated">
            <a:extLst>
              <a:ext uri="{FF2B5EF4-FFF2-40B4-BE49-F238E27FC236}">
                <a16:creationId xmlns:a16="http://schemas.microsoft.com/office/drawing/2014/main" id="{F1EB58F1-49C9-4966-A7B6-341E9B82EDDB}"/>
              </a:ext>
            </a:extLst>
          </p:cNvPr>
          <p:cNvPicPr>
            <a:picLocks noChangeAspect="1"/>
          </p:cNvPicPr>
          <p:nvPr/>
        </p:nvPicPr>
        <p:blipFill rotWithShape="1">
          <a:blip r:embed="rId4"/>
          <a:srcRect t="6100" r="12778" b="10962"/>
          <a:stretch/>
        </p:blipFill>
        <p:spPr>
          <a:xfrm>
            <a:off x="2448466" y="12648322"/>
            <a:ext cx="2428344" cy="2561330"/>
          </a:xfrm>
          <a:prstGeom prst="rect">
            <a:avLst/>
          </a:prstGeom>
        </p:spPr>
      </p:pic>
      <p:pic>
        <p:nvPicPr>
          <p:cNvPr id="2" name="Picture 2" descr="A satellite with solar panels&#10;&#10;Description automatically generated">
            <a:extLst>
              <a:ext uri="{FF2B5EF4-FFF2-40B4-BE49-F238E27FC236}">
                <a16:creationId xmlns:a16="http://schemas.microsoft.com/office/drawing/2014/main" id="{D11EF56F-5F49-B5DB-A861-14179FBECFC1}"/>
              </a:ext>
            </a:extLst>
          </p:cNvPr>
          <p:cNvPicPr>
            <a:picLocks noChangeAspect="1"/>
          </p:cNvPicPr>
          <p:nvPr/>
        </p:nvPicPr>
        <p:blipFill rotWithShape="1">
          <a:blip r:embed="rId5"/>
          <a:srcRect l="14087" t="12408" r="19808" b="12899"/>
          <a:stretch/>
        </p:blipFill>
        <p:spPr>
          <a:xfrm>
            <a:off x="13716000" y="8786974"/>
            <a:ext cx="4026341" cy="2240744"/>
          </a:xfrm>
          <a:prstGeom prst="rect">
            <a:avLst/>
          </a:prstGeom>
        </p:spPr>
      </p:pic>
      <p:sp>
        <p:nvSpPr>
          <p:cNvPr id="35" name="Text Placeholder 11">
            <a:extLst>
              <a:ext uri="{FF2B5EF4-FFF2-40B4-BE49-F238E27FC236}">
                <a16:creationId xmlns:a16="http://schemas.microsoft.com/office/drawing/2014/main" id="{B48FFDD2-A348-4FDC-8D32-E61A4ABAD358}"/>
              </a:ext>
            </a:extLst>
          </p:cNvPr>
          <p:cNvSpPr txBox="1">
            <a:spLocks/>
          </p:cNvSpPr>
          <p:nvPr/>
        </p:nvSpPr>
        <p:spPr>
          <a:xfrm>
            <a:off x="16916400" y="34862108"/>
            <a:ext cx="5890364" cy="627419"/>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1" spc="100" dirty="0">
                <a:solidFill>
                  <a:schemeClr val="bg1"/>
                </a:solidFill>
              </a:rPr>
              <a:t>Maryland – Goddard</a:t>
            </a:r>
          </a:p>
        </p:txBody>
      </p:sp>
      <p:sp>
        <p:nvSpPr>
          <p:cNvPr id="34" name="Text Placeholder 16">
            <a:extLst>
              <a:ext uri="{FF2B5EF4-FFF2-40B4-BE49-F238E27FC236}">
                <a16:creationId xmlns:a16="http://schemas.microsoft.com/office/drawing/2014/main" id="{3A71DB3D-692A-4609-955C-BBC3D6D1CAC2}"/>
              </a:ext>
            </a:extLst>
          </p:cNvPr>
          <p:cNvSpPr txBox="1">
            <a:spLocks/>
          </p:cNvSpPr>
          <p:nvPr/>
        </p:nvSpPr>
        <p:spPr>
          <a:xfrm>
            <a:off x="12965346" y="5388269"/>
            <a:ext cx="13684601" cy="2742285"/>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ea typeface="+mn-lt"/>
                <a:cs typeface="+mn-lt"/>
              </a:rPr>
              <a:t>Equip </a:t>
            </a:r>
            <a:r>
              <a:rPr lang="en-US" dirty="0">
                <a:solidFill>
                  <a:schemeClr val="tx1">
                    <a:lumMod val="75000"/>
                    <a:lumOff val="25000"/>
                  </a:schemeClr>
                </a:solidFill>
                <a:latin typeface="Garamond"/>
                <a:cs typeface="Arial"/>
              </a:rPr>
              <a:t>the research community and nontechnical end users with software tools to access and apply PACE data </a:t>
            </a: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rPr>
              <a:t>Build </a:t>
            </a:r>
            <a:r>
              <a:rPr lang="en-US" dirty="0">
                <a:solidFill>
                  <a:schemeClr val="tx1">
                    <a:lumMod val="75000"/>
                    <a:lumOff val="25000"/>
                  </a:schemeClr>
                </a:solidFill>
                <a:latin typeface="Garamond"/>
              </a:rPr>
              <a:t>code for future DEVELOP teams to acquire, clean, and display PACE hyperspectral data </a:t>
            </a: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a:rPr>
              <a:t>Visualize </a:t>
            </a:r>
            <a:r>
              <a:rPr lang="en-US" dirty="0">
                <a:solidFill>
                  <a:schemeClr val="tx1">
                    <a:lumMod val="75000"/>
                    <a:lumOff val="25000"/>
                  </a:schemeClr>
                </a:solidFill>
                <a:latin typeface="Garamond"/>
              </a:rPr>
              <a:t>harmful algal blooms with hyperspectral and multispectral imagery for comparison</a:t>
            </a:r>
          </a:p>
        </p:txBody>
      </p:sp>
      <p:sp>
        <p:nvSpPr>
          <p:cNvPr id="36" name="TextBox 35">
            <a:extLst>
              <a:ext uri="{FF2B5EF4-FFF2-40B4-BE49-F238E27FC236}">
                <a16:creationId xmlns:a16="http://schemas.microsoft.com/office/drawing/2014/main" id="{ECF1152B-EAC4-4786-BB50-77B1ACB1F988}"/>
              </a:ext>
            </a:extLst>
          </p:cNvPr>
          <p:cNvSpPr txBox="1"/>
          <p:nvPr/>
        </p:nvSpPr>
        <p:spPr>
          <a:xfrm>
            <a:off x="12965347" y="4489317"/>
            <a:ext cx="3127779" cy="769441"/>
          </a:xfrm>
          <a:prstGeom prst="rect">
            <a:avLst/>
          </a:prstGeom>
          <a:noFill/>
        </p:spPr>
        <p:txBody>
          <a:bodyPr wrap="none" rtlCol="0">
            <a:spAutoFit/>
          </a:bodyPr>
          <a:lstStyle/>
          <a:p>
            <a:r>
              <a:rPr lang="en-US" sz="4400" b="1">
                <a:solidFill>
                  <a:srgbClr val="4DAEB3"/>
                </a:solidFill>
                <a:latin typeface="Century Gothic" panose="020B0502020202020204" pitchFamily="34" charset="0"/>
              </a:rPr>
              <a:t>Objectives</a:t>
            </a:r>
          </a:p>
        </p:txBody>
      </p:sp>
      <p:sp>
        <p:nvSpPr>
          <p:cNvPr id="37" name="Text Placeholder 16">
            <a:extLst>
              <a:ext uri="{FF2B5EF4-FFF2-40B4-BE49-F238E27FC236}">
                <a16:creationId xmlns:a16="http://schemas.microsoft.com/office/drawing/2014/main" id="{89D29309-BCC8-4B2B-AC25-E3BF868E8A57}"/>
              </a:ext>
            </a:extLst>
          </p:cNvPr>
          <p:cNvSpPr txBox="1">
            <a:spLocks/>
          </p:cNvSpPr>
          <p:nvPr/>
        </p:nvSpPr>
        <p:spPr>
          <a:xfrm>
            <a:off x="-12749488" y="7988735"/>
            <a:ext cx="11429999" cy="2278852"/>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a:solidFill>
                <a:schemeClr val="tx1">
                  <a:lumMod val="75000"/>
                  <a:lumOff val="25000"/>
                </a:schemeClr>
              </a:solidFill>
              <a:latin typeface="Garamond"/>
            </a:endParaRPr>
          </a:p>
        </p:txBody>
      </p:sp>
      <p:sp>
        <p:nvSpPr>
          <p:cNvPr id="38" name="TextBox 37">
            <a:extLst>
              <a:ext uri="{FF2B5EF4-FFF2-40B4-BE49-F238E27FC236}">
                <a16:creationId xmlns:a16="http://schemas.microsoft.com/office/drawing/2014/main" id="{B1D859CB-60F4-4A97-B214-34F694B2D7C1}"/>
              </a:ext>
            </a:extLst>
          </p:cNvPr>
          <p:cNvSpPr txBox="1"/>
          <p:nvPr/>
        </p:nvSpPr>
        <p:spPr>
          <a:xfrm>
            <a:off x="938308" y="8346142"/>
            <a:ext cx="3849131" cy="769441"/>
          </a:xfrm>
          <a:prstGeom prst="rect">
            <a:avLst/>
          </a:prstGeom>
          <a:noFill/>
        </p:spPr>
        <p:txBody>
          <a:bodyPr wrap="none" rtlCol="0" anchor="ctr">
            <a:spAutoFit/>
          </a:bodyPr>
          <a:lstStyle/>
          <a:p>
            <a:r>
              <a:rPr lang="en-US" sz="4400" b="1">
                <a:solidFill>
                  <a:srgbClr val="4DAEB3"/>
                </a:solidFill>
                <a:latin typeface="Century Gothic" panose="020B0502020202020204" pitchFamily="34" charset="0"/>
              </a:rPr>
              <a:t>Methodology</a:t>
            </a:r>
          </a:p>
        </p:txBody>
      </p:sp>
      <p:sp>
        <p:nvSpPr>
          <p:cNvPr id="39" name="Text Placeholder 16">
            <a:extLst>
              <a:ext uri="{FF2B5EF4-FFF2-40B4-BE49-F238E27FC236}">
                <a16:creationId xmlns:a16="http://schemas.microsoft.com/office/drawing/2014/main" id="{8A0AA42F-0C78-4041-91DF-25008AFA7994}"/>
              </a:ext>
            </a:extLst>
          </p:cNvPr>
          <p:cNvSpPr txBox="1">
            <a:spLocks/>
          </p:cNvSpPr>
          <p:nvPr/>
        </p:nvSpPr>
        <p:spPr>
          <a:xfrm>
            <a:off x="938308" y="20334280"/>
            <a:ext cx="11462658" cy="1561754"/>
          </a:xfrm>
          <a:prstGeom prst="rect">
            <a:avLst/>
          </a:prstGeom>
        </p:spPr>
        <p:txBody>
          <a:bodyPr wrap="square"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solidFill>
                  <a:schemeClr val="tx1">
                    <a:lumMod val="75000"/>
                    <a:lumOff val="25000"/>
                  </a:schemeClr>
                </a:solidFill>
                <a:latin typeface="Garamond"/>
              </a:rPr>
              <a:t>This tool displays PACE OCI hyperspectral data across a global extent and subsets the display by region according to user choice. Data visualizations shown in the results spotlight Harmful Algal Blooms in the Gulf of Maine.</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b="1" dirty="0">
              <a:solidFill>
                <a:schemeClr val="tx1">
                  <a:lumMod val="75000"/>
                  <a:lumOff val="25000"/>
                </a:schemeClr>
              </a:solidFill>
              <a:latin typeface="Garamond"/>
            </a:endParaRPr>
          </a:p>
        </p:txBody>
      </p:sp>
      <p:sp>
        <p:nvSpPr>
          <p:cNvPr id="40" name="TextBox 39">
            <a:extLst>
              <a:ext uri="{FF2B5EF4-FFF2-40B4-BE49-F238E27FC236}">
                <a16:creationId xmlns:a16="http://schemas.microsoft.com/office/drawing/2014/main" id="{16FD59D7-BA48-4DFF-9EEC-5F1D001B9CC7}"/>
              </a:ext>
            </a:extLst>
          </p:cNvPr>
          <p:cNvSpPr txBox="1"/>
          <p:nvPr/>
        </p:nvSpPr>
        <p:spPr>
          <a:xfrm>
            <a:off x="938308" y="19514884"/>
            <a:ext cx="3172663" cy="769441"/>
          </a:xfrm>
          <a:prstGeom prst="rect">
            <a:avLst/>
          </a:prstGeom>
          <a:noFill/>
        </p:spPr>
        <p:txBody>
          <a:bodyPr wrap="square" rtlCol="0" anchor="ctr">
            <a:spAutoFit/>
          </a:bodyPr>
          <a:lstStyle/>
          <a:p>
            <a:r>
              <a:rPr lang="en-US" sz="4400" b="1" dirty="0">
                <a:solidFill>
                  <a:srgbClr val="4DAEB3"/>
                </a:solidFill>
                <a:latin typeface="Century Gothic" panose="020B0502020202020204" pitchFamily="34" charset="0"/>
              </a:rPr>
              <a:t>Study Area</a:t>
            </a:r>
          </a:p>
        </p:txBody>
      </p:sp>
      <p:sp>
        <p:nvSpPr>
          <p:cNvPr id="41" name="Text Placeholder 16">
            <a:extLst>
              <a:ext uri="{FF2B5EF4-FFF2-40B4-BE49-F238E27FC236}">
                <a16:creationId xmlns:a16="http://schemas.microsoft.com/office/drawing/2014/main" id="{5A9713A6-483F-404E-A9D1-BC33BCDBE653}"/>
              </a:ext>
            </a:extLst>
          </p:cNvPr>
          <p:cNvSpPr txBox="1">
            <a:spLocks/>
          </p:cNvSpPr>
          <p:nvPr/>
        </p:nvSpPr>
        <p:spPr>
          <a:xfrm>
            <a:off x="14823339" y="10989268"/>
            <a:ext cx="2288468" cy="581334"/>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b="1" dirty="0">
                <a:solidFill>
                  <a:schemeClr val="tx1">
                    <a:lumMod val="75000"/>
                    <a:lumOff val="25000"/>
                  </a:schemeClr>
                </a:solidFill>
                <a:latin typeface="Garamond"/>
              </a:rPr>
              <a:t>PACE</a:t>
            </a:r>
            <a:r>
              <a:rPr lang="en-US" dirty="0">
                <a:solidFill>
                  <a:schemeClr val="tx1">
                    <a:lumMod val="75000"/>
                    <a:lumOff val="25000"/>
                  </a:schemeClr>
                </a:solidFill>
                <a:latin typeface="Garamond"/>
              </a:rPr>
              <a:t> OCI</a:t>
            </a:r>
          </a:p>
          <a:p>
            <a:endParaRPr lang="en-US" dirty="0">
              <a:solidFill>
                <a:schemeClr val="tx1">
                  <a:lumMod val="75000"/>
                  <a:lumOff val="25000"/>
                </a:schemeClr>
              </a:solidFill>
              <a:latin typeface="Garamond"/>
            </a:endParaRPr>
          </a:p>
          <a:p>
            <a:endParaRPr lang="en-US" dirty="0">
              <a:solidFill>
                <a:schemeClr val="tx1">
                  <a:lumMod val="75000"/>
                  <a:lumOff val="25000"/>
                </a:schemeClr>
              </a:solidFill>
              <a:latin typeface="Garamond"/>
            </a:endParaRPr>
          </a:p>
        </p:txBody>
      </p:sp>
      <p:sp>
        <p:nvSpPr>
          <p:cNvPr id="42" name="TextBox 41">
            <a:extLst>
              <a:ext uri="{FF2B5EF4-FFF2-40B4-BE49-F238E27FC236}">
                <a16:creationId xmlns:a16="http://schemas.microsoft.com/office/drawing/2014/main" id="{0957423C-7B45-4258-9C9B-C1C72DC6721F}"/>
              </a:ext>
            </a:extLst>
          </p:cNvPr>
          <p:cNvSpPr txBox="1"/>
          <p:nvPr/>
        </p:nvSpPr>
        <p:spPr>
          <a:xfrm>
            <a:off x="12965347" y="7848294"/>
            <a:ext cx="5272597" cy="769441"/>
          </a:xfrm>
          <a:prstGeom prst="rect">
            <a:avLst/>
          </a:prstGeom>
          <a:noFill/>
        </p:spPr>
        <p:txBody>
          <a:bodyPr wrap="none" rtlCol="0">
            <a:spAutoFit/>
          </a:bodyPr>
          <a:lstStyle/>
          <a:p>
            <a:r>
              <a:rPr lang="en-US" sz="4400" b="1">
                <a:solidFill>
                  <a:srgbClr val="4DAEB3"/>
                </a:solidFill>
                <a:latin typeface="Century Gothic" panose="020B0502020202020204" pitchFamily="34" charset="0"/>
              </a:rPr>
              <a:t>Earth Observations</a:t>
            </a:r>
          </a:p>
        </p:txBody>
      </p:sp>
      <p:sp>
        <p:nvSpPr>
          <p:cNvPr id="43" name="Text Placeholder 16">
            <a:extLst>
              <a:ext uri="{FF2B5EF4-FFF2-40B4-BE49-F238E27FC236}">
                <a16:creationId xmlns:a16="http://schemas.microsoft.com/office/drawing/2014/main" id="{83FBEEEA-4216-48E7-9E40-1EC0226D59F9}"/>
              </a:ext>
            </a:extLst>
          </p:cNvPr>
          <p:cNvSpPr txBox="1">
            <a:spLocks/>
          </p:cNvSpPr>
          <p:nvPr/>
        </p:nvSpPr>
        <p:spPr>
          <a:xfrm>
            <a:off x="12965347" y="12657159"/>
            <a:ext cx="13258800" cy="182880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solidFill>
                  <a:schemeClr val="tx1">
                    <a:lumMod val="75000"/>
                    <a:lumOff val="25000"/>
                  </a:schemeClr>
                </a:solidFill>
                <a:latin typeface="Garamond"/>
              </a:rPr>
              <a:t>The graphical user interface (GUI) tool produced by the Python script allows end-users to easily set coordinates and variables of interest to produce relevant visualizations and statistics. Specific regions and points of interest can be examined, with statistics available for a given point. The tool downloads and merges </a:t>
            </a:r>
            <a:r>
              <a:rPr lang="en-US" dirty="0" err="1">
                <a:solidFill>
                  <a:schemeClr val="tx1">
                    <a:lumMod val="75000"/>
                    <a:lumOff val="25000"/>
                  </a:schemeClr>
                </a:solidFill>
                <a:latin typeface="Garamond"/>
              </a:rPr>
              <a:t>netCDF</a:t>
            </a:r>
            <a:r>
              <a:rPr lang="en-US" dirty="0">
                <a:solidFill>
                  <a:schemeClr val="tx1">
                    <a:lumMod val="75000"/>
                    <a:lumOff val="25000"/>
                  </a:schemeClr>
                </a:solidFill>
                <a:latin typeface="Garamond"/>
              </a:rPr>
              <a:t> files and produces visualizations in easy-to-use </a:t>
            </a:r>
            <a:r>
              <a:rPr lang="en-US" dirty="0" err="1">
                <a:solidFill>
                  <a:schemeClr val="tx1">
                    <a:lumMod val="75000"/>
                    <a:lumOff val="25000"/>
                  </a:schemeClr>
                </a:solidFill>
                <a:latin typeface="Garamond"/>
              </a:rPr>
              <a:t>GeoTIFF</a:t>
            </a:r>
            <a:r>
              <a:rPr lang="en-US" dirty="0">
                <a:solidFill>
                  <a:schemeClr val="tx1">
                    <a:lumMod val="75000"/>
                    <a:lumOff val="25000"/>
                  </a:schemeClr>
                </a:solidFill>
                <a:latin typeface="Garamond"/>
              </a:rPr>
              <a:t> formats.</a:t>
            </a:r>
          </a:p>
        </p:txBody>
      </p:sp>
      <p:sp>
        <p:nvSpPr>
          <p:cNvPr id="44" name="TextBox 43">
            <a:extLst>
              <a:ext uri="{FF2B5EF4-FFF2-40B4-BE49-F238E27FC236}">
                <a16:creationId xmlns:a16="http://schemas.microsoft.com/office/drawing/2014/main" id="{9903238B-0D61-4AB1-A462-322EE59925DD}"/>
              </a:ext>
            </a:extLst>
          </p:cNvPr>
          <p:cNvSpPr txBox="1"/>
          <p:nvPr/>
        </p:nvSpPr>
        <p:spPr>
          <a:xfrm>
            <a:off x="12965347" y="11829491"/>
            <a:ext cx="2012089" cy="769441"/>
          </a:xfrm>
          <a:prstGeom prst="rect">
            <a:avLst/>
          </a:prstGeom>
          <a:noFill/>
        </p:spPr>
        <p:txBody>
          <a:bodyPr wrap="none" rtlCol="0">
            <a:spAutoFit/>
          </a:bodyPr>
          <a:lstStyle/>
          <a:p>
            <a:r>
              <a:rPr lang="en-US" sz="4400" b="1" dirty="0">
                <a:solidFill>
                  <a:srgbClr val="4DAEB3"/>
                </a:solidFill>
                <a:latin typeface="Century Gothic" panose="020B0502020202020204" pitchFamily="34" charset="0"/>
              </a:rPr>
              <a:t>Results</a:t>
            </a:r>
          </a:p>
        </p:txBody>
      </p:sp>
      <p:sp>
        <p:nvSpPr>
          <p:cNvPr id="45" name="Text Placeholder 16">
            <a:extLst>
              <a:ext uri="{FF2B5EF4-FFF2-40B4-BE49-F238E27FC236}">
                <a16:creationId xmlns:a16="http://schemas.microsoft.com/office/drawing/2014/main" id="{F427DA92-74C9-40C1-BFAB-D1D374A3A8F1}"/>
              </a:ext>
            </a:extLst>
          </p:cNvPr>
          <p:cNvSpPr txBox="1">
            <a:spLocks/>
          </p:cNvSpPr>
          <p:nvPr/>
        </p:nvSpPr>
        <p:spPr>
          <a:xfrm>
            <a:off x="12965347" y="25282886"/>
            <a:ext cx="13258800" cy="4328095"/>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DAEB3"/>
              </a:buClr>
              <a:buFont typeface="Arial" panose="020B0604020202020204" pitchFamily="34" charset="0"/>
              <a:buChar char="•"/>
            </a:pPr>
            <a:r>
              <a:rPr lang="en-US" dirty="0">
                <a:solidFill>
                  <a:schemeClr val="tx1">
                    <a:lumMod val="75000"/>
                    <a:lumOff val="25000"/>
                  </a:schemeClr>
                </a:solidFill>
                <a:latin typeface="Garamond"/>
              </a:rPr>
              <a:t>The GUI facilitates the ease of use of hyperspectral data for a wide range of end users including water managers, fishermen, public health officials, and researchers.</a:t>
            </a:r>
          </a:p>
          <a:p>
            <a:pPr>
              <a:lnSpc>
                <a:spcPct val="100000"/>
              </a:lnSpc>
              <a:spcBef>
                <a:spcPts val="0"/>
              </a:spcBef>
              <a:spcAft>
                <a:spcPts val="600"/>
              </a:spcAft>
              <a:buClr>
                <a:srgbClr val="4DAEB3"/>
              </a:buClr>
              <a:buFont typeface="Arial" panose="020B0604020202020204" pitchFamily="34" charset="0"/>
              <a:buChar char="•"/>
            </a:pPr>
            <a:r>
              <a:rPr lang="en-US" dirty="0">
                <a:solidFill>
                  <a:schemeClr val="tx1">
                    <a:lumMod val="75000"/>
                    <a:lumOff val="25000"/>
                  </a:schemeClr>
                </a:solidFill>
                <a:latin typeface="Garamond"/>
              </a:rPr>
              <a:t>Data are accessible to those without sophisticated coding and analysis skills.</a:t>
            </a:r>
          </a:p>
          <a:p>
            <a:pPr>
              <a:lnSpc>
                <a:spcPct val="100000"/>
              </a:lnSpc>
              <a:spcBef>
                <a:spcPts val="0"/>
              </a:spcBef>
              <a:spcAft>
                <a:spcPts val="600"/>
              </a:spcAft>
              <a:buClr>
                <a:srgbClr val="4DAEB3"/>
              </a:buClr>
              <a:buFont typeface="Arial" panose="020B0604020202020204" pitchFamily="34" charset="0"/>
              <a:buChar char="•"/>
            </a:pPr>
            <a:r>
              <a:rPr lang="en-US" dirty="0">
                <a:solidFill>
                  <a:schemeClr val="tx1">
                    <a:lumMod val="75000"/>
                    <a:lumOff val="25000"/>
                  </a:schemeClr>
                </a:solidFill>
                <a:latin typeface="Garamond"/>
              </a:rPr>
              <a:t>End users are able to enhance public safety and health while assisting people avoid unsafe areas through region-specific </a:t>
            </a:r>
            <a:r>
              <a:rPr lang="en-US" dirty="0" err="1">
                <a:solidFill>
                  <a:schemeClr val="tx1">
                    <a:lumMod val="75000"/>
                    <a:lumOff val="25000"/>
                  </a:schemeClr>
                </a:solidFill>
                <a:latin typeface="Garamond"/>
              </a:rPr>
              <a:t>subsetting</a:t>
            </a:r>
            <a:r>
              <a:rPr lang="en-US" dirty="0">
                <a:solidFill>
                  <a:schemeClr val="tx1">
                    <a:lumMod val="75000"/>
                    <a:lumOff val="25000"/>
                  </a:schemeClr>
                </a:solidFill>
                <a:latin typeface="Garamond"/>
              </a:rPr>
              <a:t> and providing statistics for points of interest.</a:t>
            </a:r>
          </a:p>
          <a:p>
            <a:pPr>
              <a:lnSpc>
                <a:spcPct val="100000"/>
              </a:lnSpc>
              <a:spcBef>
                <a:spcPts val="0"/>
              </a:spcBef>
              <a:spcAft>
                <a:spcPts val="600"/>
              </a:spcAft>
              <a:buClr>
                <a:srgbClr val="4DAEB3"/>
              </a:buClr>
              <a:buFont typeface="Arial" panose="020B0604020202020204" pitchFamily="34" charset="0"/>
              <a:buChar char="•"/>
            </a:pPr>
            <a:r>
              <a:rPr lang="en-US" dirty="0">
                <a:solidFill>
                  <a:schemeClr val="tx1">
                    <a:lumMod val="75000"/>
                    <a:lumOff val="25000"/>
                  </a:schemeClr>
                </a:solidFill>
                <a:latin typeface="Garamond"/>
              </a:rPr>
              <a:t>The data complements </a:t>
            </a:r>
            <a:r>
              <a:rPr lang="en-US" i="1" dirty="0">
                <a:solidFill>
                  <a:schemeClr val="tx1">
                    <a:lumMod val="75000"/>
                    <a:lumOff val="25000"/>
                  </a:schemeClr>
                </a:solidFill>
                <a:latin typeface="Garamond"/>
              </a:rPr>
              <a:t>in-situ</a:t>
            </a:r>
            <a:r>
              <a:rPr lang="en-US" dirty="0">
                <a:solidFill>
                  <a:schemeClr val="tx1">
                    <a:lumMod val="75000"/>
                    <a:lumOff val="25000"/>
                  </a:schemeClr>
                </a:solidFill>
                <a:latin typeface="Garamond"/>
              </a:rPr>
              <a:t> water quality tests.</a:t>
            </a:r>
          </a:p>
          <a:p>
            <a:pPr>
              <a:lnSpc>
                <a:spcPct val="100000"/>
              </a:lnSpc>
              <a:spcBef>
                <a:spcPts val="0"/>
              </a:spcBef>
              <a:spcAft>
                <a:spcPts val="600"/>
              </a:spcAft>
              <a:buClr>
                <a:srgbClr val="4DAEB3"/>
              </a:buClr>
              <a:buFont typeface="Arial" panose="020B0604020202020204" pitchFamily="34" charset="0"/>
              <a:buChar char="•"/>
            </a:pPr>
            <a:r>
              <a:rPr lang="en-US" dirty="0">
                <a:solidFill>
                  <a:schemeClr val="tx1">
                    <a:lumMod val="75000"/>
                    <a:lumOff val="25000"/>
                  </a:schemeClr>
                </a:solidFill>
                <a:latin typeface="Garamond"/>
              </a:rPr>
              <a:t>Merging  different variables into composite images and converting </a:t>
            </a:r>
            <a:r>
              <a:rPr lang="en-US" dirty="0" err="1">
                <a:solidFill>
                  <a:schemeClr val="tx1">
                    <a:lumMod val="75000"/>
                    <a:lumOff val="25000"/>
                  </a:schemeClr>
                </a:solidFill>
                <a:latin typeface="Garamond"/>
              </a:rPr>
              <a:t>netCDF</a:t>
            </a:r>
            <a:r>
              <a:rPr lang="en-US" dirty="0">
                <a:solidFill>
                  <a:schemeClr val="tx1">
                    <a:lumMod val="75000"/>
                    <a:lumOff val="25000"/>
                  </a:schemeClr>
                </a:solidFill>
                <a:latin typeface="Garamond"/>
              </a:rPr>
              <a:t> data to </a:t>
            </a:r>
            <a:r>
              <a:rPr lang="en-US" dirty="0" err="1">
                <a:solidFill>
                  <a:schemeClr val="tx1">
                    <a:lumMod val="75000"/>
                    <a:lumOff val="25000"/>
                  </a:schemeClr>
                </a:solidFill>
                <a:latin typeface="Garamond"/>
              </a:rPr>
              <a:t>GeoTIFFs</a:t>
            </a:r>
            <a:r>
              <a:rPr lang="en-US" dirty="0">
                <a:solidFill>
                  <a:schemeClr val="tx1">
                    <a:lumMod val="75000"/>
                    <a:lumOff val="25000"/>
                  </a:schemeClr>
                </a:solidFill>
                <a:latin typeface="Garamond"/>
              </a:rPr>
              <a:t> is simplified for end users.</a:t>
            </a:r>
          </a:p>
        </p:txBody>
      </p:sp>
      <p:sp>
        <p:nvSpPr>
          <p:cNvPr id="46" name="TextBox 45">
            <a:extLst>
              <a:ext uri="{FF2B5EF4-FFF2-40B4-BE49-F238E27FC236}">
                <a16:creationId xmlns:a16="http://schemas.microsoft.com/office/drawing/2014/main" id="{944F9DCD-CEBB-4D9E-85E0-3B38B268EAE0}"/>
              </a:ext>
            </a:extLst>
          </p:cNvPr>
          <p:cNvSpPr txBox="1"/>
          <p:nvPr/>
        </p:nvSpPr>
        <p:spPr>
          <a:xfrm>
            <a:off x="12965347" y="24390948"/>
            <a:ext cx="3486852" cy="769441"/>
          </a:xfrm>
          <a:prstGeom prst="rect">
            <a:avLst/>
          </a:prstGeom>
          <a:noFill/>
        </p:spPr>
        <p:txBody>
          <a:bodyPr wrap="none" rtlCol="0">
            <a:spAutoFit/>
          </a:bodyPr>
          <a:lstStyle/>
          <a:p>
            <a:r>
              <a:rPr lang="en-US" sz="4400" b="1">
                <a:solidFill>
                  <a:srgbClr val="4DAEB3"/>
                </a:solidFill>
                <a:latin typeface="Century Gothic" panose="020B0502020202020204" pitchFamily="34" charset="0"/>
              </a:rPr>
              <a:t>Conclusions</a:t>
            </a:r>
          </a:p>
        </p:txBody>
      </p:sp>
      <p:sp>
        <p:nvSpPr>
          <p:cNvPr id="47" name="Text Placeholder 16">
            <a:extLst>
              <a:ext uri="{FF2B5EF4-FFF2-40B4-BE49-F238E27FC236}">
                <a16:creationId xmlns:a16="http://schemas.microsoft.com/office/drawing/2014/main" id="{53895BFD-E3C4-4410-BA51-94D7D2406F97}"/>
              </a:ext>
            </a:extLst>
          </p:cNvPr>
          <p:cNvSpPr txBox="1">
            <a:spLocks/>
          </p:cNvSpPr>
          <p:nvPr/>
        </p:nvSpPr>
        <p:spPr>
          <a:xfrm>
            <a:off x="12965347" y="31766007"/>
            <a:ext cx="13258800" cy="261376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b="1" dirty="0">
                <a:solidFill>
                  <a:srgbClr val="4DAEB3"/>
                </a:solidFill>
                <a:latin typeface="Garamond"/>
              </a:rPr>
              <a:t>Partners:</a:t>
            </a:r>
            <a:r>
              <a:rPr lang="en-US" dirty="0">
                <a:solidFill>
                  <a:schemeClr val="tx1">
                    <a:lumMod val="75000"/>
                    <a:lumOff val="25000"/>
                  </a:schemeClr>
                </a:solidFill>
                <a:latin typeface="Garamond"/>
              </a:rPr>
              <a:t> Natasha </a:t>
            </a:r>
            <a:r>
              <a:rPr lang="en-US" dirty="0" err="1">
                <a:solidFill>
                  <a:schemeClr val="tx1">
                    <a:lumMod val="75000"/>
                    <a:lumOff val="25000"/>
                  </a:schemeClr>
                </a:solidFill>
                <a:latin typeface="Garamond"/>
              </a:rPr>
              <a:t>Sadoff</a:t>
            </a:r>
            <a:r>
              <a:rPr lang="en-US" dirty="0">
                <a:solidFill>
                  <a:schemeClr val="tx1">
                    <a:lumMod val="75000"/>
                    <a:lumOff val="25000"/>
                  </a:schemeClr>
                </a:solidFill>
                <a:latin typeface="Garamond"/>
              </a:rPr>
              <a:t> (NASA GSFC, Science Systems &amp; Applications, Inc.), Dr. Erin Urquhart (NASA GSFC, SSAI)</a:t>
            </a:r>
            <a:endParaRPr lang="en-US" dirty="0">
              <a:solidFill>
                <a:schemeClr val="tx1">
                  <a:lumMod val="75000"/>
                  <a:lumOff val="25000"/>
                </a:schemeClr>
              </a:solidFill>
              <a:latin typeface="Century Gothic" panose="020F0302020204030204"/>
            </a:endParaRPr>
          </a:p>
          <a:p>
            <a:pPr>
              <a:lnSpc>
                <a:spcPct val="100000"/>
              </a:lnSpc>
              <a:spcBef>
                <a:spcPts val="0"/>
              </a:spcBef>
              <a:spcAft>
                <a:spcPts val="600"/>
              </a:spcAft>
            </a:pPr>
            <a:r>
              <a:rPr lang="en-US" b="1" dirty="0">
                <a:solidFill>
                  <a:srgbClr val="4DAEB3"/>
                </a:solidFill>
                <a:latin typeface="Garamond"/>
              </a:rPr>
              <a:t>Science Advisors: </a:t>
            </a:r>
            <a:r>
              <a:rPr lang="en-US" dirty="0">
                <a:solidFill>
                  <a:schemeClr val="tx1">
                    <a:lumMod val="75000"/>
                    <a:lumOff val="25000"/>
                  </a:schemeClr>
                </a:solidFill>
                <a:latin typeface="Garamond"/>
              </a:rPr>
              <a:t>Sean McCartney (NASA GSFC, SSAI), Emerson </a:t>
            </a:r>
            <a:r>
              <a:rPr lang="en-US" dirty="0" err="1">
                <a:solidFill>
                  <a:schemeClr val="tx1">
                    <a:lumMod val="75000"/>
                    <a:lumOff val="25000"/>
                  </a:schemeClr>
                </a:solidFill>
                <a:latin typeface="Garamond"/>
              </a:rPr>
              <a:t>Sirk</a:t>
            </a:r>
            <a:r>
              <a:rPr lang="en-US" dirty="0">
                <a:solidFill>
                  <a:schemeClr val="tx1">
                    <a:lumMod val="75000"/>
                    <a:lumOff val="25000"/>
                  </a:schemeClr>
                </a:solidFill>
                <a:latin typeface="Garamond"/>
              </a:rPr>
              <a:t> (NASA GSFC, SSAI), Dr. Bridget </a:t>
            </a:r>
            <a:r>
              <a:rPr lang="en-US" dirty="0" err="1">
                <a:solidFill>
                  <a:schemeClr val="tx1">
                    <a:lumMod val="75000"/>
                    <a:lumOff val="25000"/>
                  </a:schemeClr>
                </a:solidFill>
                <a:latin typeface="Garamond"/>
              </a:rPr>
              <a:t>Seegers</a:t>
            </a:r>
            <a:r>
              <a:rPr lang="en-US" dirty="0">
                <a:solidFill>
                  <a:schemeClr val="tx1">
                    <a:lumMod val="75000"/>
                    <a:lumOff val="25000"/>
                  </a:schemeClr>
                </a:solidFill>
                <a:latin typeface="Garamond"/>
              </a:rPr>
              <a:t> (NASA GSFC, Morgan State University)</a:t>
            </a:r>
            <a:endParaRPr lang="en-US" dirty="0">
              <a:solidFill>
                <a:schemeClr val="tx1">
                  <a:lumMod val="75000"/>
                  <a:lumOff val="25000"/>
                </a:schemeClr>
              </a:solidFill>
              <a:latin typeface="Century Gothic" panose="020F0302020204030204"/>
            </a:endParaRPr>
          </a:p>
          <a:p>
            <a:pPr>
              <a:lnSpc>
                <a:spcPct val="100000"/>
              </a:lnSpc>
              <a:spcBef>
                <a:spcPts val="0"/>
              </a:spcBef>
              <a:spcAft>
                <a:spcPts val="600"/>
              </a:spcAft>
            </a:pPr>
            <a:r>
              <a:rPr lang="en-US" b="1" dirty="0">
                <a:solidFill>
                  <a:srgbClr val="4DAEB3"/>
                </a:solidFill>
                <a:latin typeface="Garamond"/>
              </a:rPr>
              <a:t>Fellow: </a:t>
            </a:r>
            <a:r>
              <a:rPr lang="en-US" dirty="0">
                <a:solidFill>
                  <a:schemeClr val="tx1">
                    <a:lumMod val="75000"/>
                    <a:lumOff val="25000"/>
                  </a:schemeClr>
                </a:solidFill>
                <a:latin typeface="Garamond"/>
              </a:rPr>
              <a:t>Carli Merrick (NASA GSFC, SSAI)</a:t>
            </a:r>
            <a:endParaRPr lang="en-US" dirty="0">
              <a:solidFill>
                <a:schemeClr val="tx1">
                  <a:lumMod val="75000"/>
                  <a:lumOff val="25000"/>
                </a:schemeClr>
              </a:solidFill>
            </a:endParaRPr>
          </a:p>
          <a:p>
            <a:pPr>
              <a:lnSpc>
                <a:spcPct val="100000"/>
              </a:lnSpc>
              <a:spcBef>
                <a:spcPts val="0"/>
              </a:spcBef>
              <a:spcAft>
                <a:spcPts val="600"/>
              </a:spcAft>
            </a:pPr>
            <a:endParaRPr lang="en-US" dirty="0">
              <a:solidFill>
                <a:schemeClr val="tx1">
                  <a:lumMod val="75000"/>
                  <a:lumOff val="25000"/>
                </a:schemeClr>
              </a:solidFill>
              <a:latin typeface="Garamond"/>
            </a:endParaRPr>
          </a:p>
        </p:txBody>
      </p:sp>
      <p:sp>
        <p:nvSpPr>
          <p:cNvPr id="48" name="TextBox 47">
            <a:extLst>
              <a:ext uri="{FF2B5EF4-FFF2-40B4-BE49-F238E27FC236}">
                <a16:creationId xmlns:a16="http://schemas.microsoft.com/office/drawing/2014/main" id="{69D19F8E-4C1B-4203-923B-8F64B2BEF962}"/>
              </a:ext>
            </a:extLst>
          </p:cNvPr>
          <p:cNvSpPr txBox="1"/>
          <p:nvPr/>
        </p:nvSpPr>
        <p:spPr>
          <a:xfrm>
            <a:off x="12965347" y="30992475"/>
            <a:ext cx="5327099" cy="769441"/>
          </a:xfrm>
          <a:prstGeom prst="rect">
            <a:avLst/>
          </a:prstGeom>
          <a:noFill/>
        </p:spPr>
        <p:txBody>
          <a:bodyPr wrap="none" lIns="91440" tIns="45720" rIns="91440" bIns="45720" rtlCol="0" anchor="t">
            <a:spAutoFit/>
          </a:bodyPr>
          <a:lstStyle/>
          <a:p>
            <a:r>
              <a:rPr lang="en-US" sz="4400" b="1">
                <a:solidFill>
                  <a:srgbClr val="4DAEB3"/>
                </a:solidFill>
                <a:latin typeface="Century Gothic"/>
              </a:rPr>
              <a:t>Acknowledgments</a:t>
            </a:r>
            <a:endParaRPr lang="en-US" sz="4400" b="1">
              <a:solidFill>
                <a:srgbClr val="4DAEB3"/>
              </a:solidFill>
              <a:latin typeface="Century Gothic" panose="020B0502020202020204" pitchFamily="34" charset="0"/>
            </a:endParaRPr>
          </a:p>
        </p:txBody>
      </p:sp>
      <p:sp>
        <p:nvSpPr>
          <p:cNvPr id="49" name="Text Placeholder 16">
            <a:extLst>
              <a:ext uri="{FF2B5EF4-FFF2-40B4-BE49-F238E27FC236}">
                <a16:creationId xmlns:a16="http://schemas.microsoft.com/office/drawing/2014/main" id="{46B20EB5-CE85-4DF8-9CEA-F8E6ED01947C}"/>
              </a:ext>
            </a:extLst>
          </p:cNvPr>
          <p:cNvSpPr txBox="1">
            <a:spLocks/>
          </p:cNvSpPr>
          <p:nvPr/>
        </p:nvSpPr>
        <p:spPr>
          <a:xfrm>
            <a:off x="12965347" y="30123831"/>
            <a:ext cx="11463159" cy="864554"/>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solidFill>
                  <a:schemeClr val="tx1">
                    <a:lumMod val="75000"/>
                    <a:lumOff val="25000"/>
                  </a:schemeClr>
                </a:solidFill>
                <a:latin typeface="Garamond"/>
              </a:rPr>
              <a:t>NASA PACE Mission Applications Program</a:t>
            </a:r>
            <a:endParaRPr lang="en-US" dirty="0">
              <a:solidFill>
                <a:schemeClr val="tx1">
                  <a:lumMod val="75000"/>
                  <a:lumOff val="25000"/>
                </a:schemeClr>
              </a:solidFill>
            </a:endParaRPr>
          </a:p>
        </p:txBody>
      </p:sp>
      <p:sp>
        <p:nvSpPr>
          <p:cNvPr id="50" name="TextBox 49">
            <a:extLst>
              <a:ext uri="{FF2B5EF4-FFF2-40B4-BE49-F238E27FC236}">
                <a16:creationId xmlns:a16="http://schemas.microsoft.com/office/drawing/2014/main" id="{5782C40D-DAD5-47DB-A779-DB309218CE3F}"/>
              </a:ext>
            </a:extLst>
          </p:cNvPr>
          <p:cNvSpPr txBox="1"/>
          <p:nvPr/>
        </p:nvSpPr>
        <p:spPr>
          <a:xfrm>
            <a:off x="12965347" y="29296162"/>
            <a:ext cx="4155305" cy="769441"/>
          </a:xfrm>
          <a:prstGeom prst="rect">
            <a:avLst/>
          </a:prstGeom>
          <a:noFill/>
        </p:spPr>
        <p:txBody>
          <a:bodyPr wrap="none" lIns="91440" tIns="45720" rIns="91440" bIns="45720" rtlCol="0" anchor="t">
            <a:spAutoFit/>
          </a:bodyPr>
          <a:lstStyle/>
          <a:p>
            <a:r>
              <a:rPr lang="en-US" sz="4400" b="1" dirty="0">
                <a:solidFill>
                  <a:srgbClr val="4DAEB3"/>
                </a:solidFill>
                <a:latin typeface="Century Gothic"/>
              </a:rPr>
              <a:t>Project Partner</a:t>
            </a:r>
            <a:endParaRPr lang="en-US" sz="4400" b="1" dirty="0">
              <a:solidFill>
                <a:srgbClr val="4DAEB3"/>
              </a:solidFill>
              <a:latin typeface="Century Gothic" panose="020B0502020202020204" pitchFamily="34" charset="0"/>
            </a:endParaRPr>
          </a:p>
        </p:txBody>
      </p:sp>
      <p:sp>
        <p:nvSpPr>
          <p:cNvPr id="51" name="TextBox 50">
            <a:extLst>
              <a:ext uri="{FF2B5EF4-FFF2-40B4-BE49-F238E27FC236}">
                <a16:creationId xmlns:a16="http://schemas.microsoft.com/office/drawing/2014/main" id="{C985047A-9211-42F6-BDDD-A6FA75986C8E}"/>
              </a:ext>
            </a:extLst>
          </p:cNvPr>
          <p:cNvSpPr txBox="1"/>
          <p:nvPr/>
        </p:nvSpPr>
        <p:spPr>
          <a:xfrm>
            <a:off x="938308" y="29138869"/>
            <a:ext cx="4542503" cy="769441"/>
          </a:xfrm>
          <a:prstGeom prst="rect">
            <a:avLst/>
          </a:prstGeom>
          <a:noFill/>
        </p:spPr>
        <p:txBody>
          <a:bodyPr wrap="none" rtlCol="0" anchor="ctr">
            <a:spAutoFit/>
          </a:bodyPr>
          <a:lstStyle/>
          <a:p>
            <a:r>
              <a:rPr lang="en-US" sz="4400" b="1">
                <a:solidFill>
                  <a:srgbClr val="4DAEB3"/>
                </a:solidFill>
                <a:latin typeface="Century Gothic" panose="020B0502020202020204" pitchFamily="34" charset="0"/>
              </a:rPr>
              <a:t>Team Members</a:t>
            </a:r>
          </a:p>
        </p:txBody>
      </p:sp>
      <p:sp>
        <p:nvSpPr>
          <p:cNvPr id="55" name="Text Placeholder 16">
            <a:extLst>
              <a:ext uri="{FF2B5EF4-FFF2-40B4-BE49-F238E27FC236}">
                <a16:creationId xmlns:a16="http://schemas.microsoft.com/office/drawing/2014/main" id="{B62B3F19-3B40-4AB0-8A0B-059FA4D4504E}"/>
              </a:ext>
            </a:extLst>
          </p:cNvPr>
          <p:cNvSpPr txBox="1">
            <a:spLocks/>
          </p:cNvSpPr>
          <p:nvPr/>
        </p:nvSpPr>
        <p:spPr>
          <a:xfrm>
            <a:off x="986527" y="32163129"/>
            <a:ext cx="2834640" cy="470000"/>
          </a:xfrm>
          <a:prstGeom prst="rect">
            <a:avLst/>
          </a:prstGeom>
        </p:spPr>
        <p:txBody>
          <a:bodyPr wrap="square"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b="1" dirty="0">
                <a:solidFill>
                  <a:schemeClr val="tx1">
                    <a:lumMod val="75000"/>
                    <a:lumOff val="25000"/>
                  </a:schemeClr>
                </a:solidFill>
                <a:latin typeface="Garamond"/>
              </a:rPr>
              <a:t>Jules </a:t>
            </a:r>
            <a:r>
              <a:rPr lang="en-US" b="1" dirty="0" err="1">
                <a:solidFill>
                  <a:schemeClr val="tx1">
                    <a:lumMod val="75000"/>
                    <a:lumOff val="25000"/>
                  </a:schemeClr>
                </a:solidFill>
                <a:latin typeface="Garamond"/>
              </a:rPr>
              <a:t>Kourelakos</a:t>
            </a:r>
            <a:endParaRPr lang="en-US" b="1" dirty="0">
              <a:solidFill>
                <a:schemeClr val="tx1">
                  <a:lumMod val="75000"/>
                  <a:lumOff val="25000"/>
                </a:schemeClr>
              </a:solidFill>
              <a:latin typeface="Garamond"/>
            </a:endParaRPr>
          </a:p>
        </p:txBody>
      </p:sp>
      <p:sp>
        <p:nvSpPr>
          <p:cNvPr id="56" name="Text Placeholder 16">
            <a:extLst>
              <a:ext uri="{FF2B5EF4-FFF2-40B4-BE49-F238E27FC236}">
                <a16:creationId xmlns:a16="http://schemas.microsoft.com/office/drawing/2014/main" id="{ED432843-029C-4770-80BE-A0B95ADBAF40}"/>
              </a:ext>
            </a:extLst>
          </p:cNvPr>
          <p:cNvSpPr txBox="1">
            <a:spLocks/>
          </p:cNvSpPr>
          <p:nvPr/>
        </p:nvSpPr>
        <p:spPr>
          <a:xfrm>
            <a:off x="6384837" y="32163129"/>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Matt Romm</a:t>
            </a:r>
            <a:endParaRPr lang="en-US" b="1">
              <a:solidFill>
                <a:schemeClr val="tx1">
                  <a:lumMod val="75000"/>
                  <a:lumOff val="25000"/>
                </a:schemeClr>
              </a:solidFill>
              <a:latin typeface="Garamond" panose="02020404030301010803" pitchFamily="18" charset="0"/>
            </a:endParaRPr>
          </a:p>
        </p:txBody>
      </p:sp>
      <p:sp>
        <p:nvSpPr>
          <p:cNvPr id="57" name="Text Placeholder 16">
            <a:extLst>
              <a:ext uri="{FF2B5EF4-FFF2-40B4-BE49-F238E27FC236}">
                <a16:creationId xmlns:a16="http://schemas.microsoft.com/office/drawing/2014/main" id="{C96340BE-4183-448E-A668-FC2BDF1E44F7}"/>
              </a:ext>
            </a:extLst>
          </p:cNvPr>
          <p:cNvSpPr txBox="1">
            <a:spLocks/>
          </p:cNvSpPr>
          <p:nvPr/>
        </p:nvSpPr>
        <p:spPr>
          <a:xfrm>
            <a:off x="9112747" y="32163129"/>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Grace Thorpe</a:t>
            </a:r>
          </a:p>
        </p:txBody>
      </p:sp>
      <p:sp>
        <p:nvSpPr>
          <p:cNvPr id="58" name="Text Placeholder 16">
            <a:extLst>
              <a:ext uri="{FF2B5EF4-FFF2-40B4-BE49-F238E27FC236}">
                <a16:creationId xmlns:a16="http://schemas.microsoft.com/office/drawing/2014/main" id="{A7BCFE61-5DFE-4226-A091-388508FB18F5}"/>
              </a:ext>
            </a:extLst>
          </p:cNvPr>
          <p:cNvSpPr txBox="1">
            <a:spLocks/>
          </p:cNvSpPr>
          <p:nvPr/>
        </p:nvSpPr>
        <p:spPr>
          <a:xfrm>
            <a:off x="3695267" y="32163129"/>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Isabel Lubitz</a:t>
            </a:r>
            <a:endParaRPr lang="en-US" b="1">
              <a:solidFill>
                <a:schemeClr val="tx1">
                  <a:lumMod val="75000"/>
                  <a:lumOff val="25000"/>
                </a:schemeClr>
              </a:solidFill>
              <a:latin typeface="Garamond" panose="02020404030301010803" pitchFamily="18" charset="0"/>
            </a:endParaRPr>
          </a:p>
        </p:txBody>
      </p:sp>
      <p:sp>
        <p:nvSpPr>
          <p:cNvPr id="59" name="Text Placeholder 16">
            <a:extLst>
              <a:ext uri="{FF2B5EF4-FFF2-40B4-BE49-F238E27FC236}">
                <a16:creationId xmlns:a16="http://schemas.microsoft.com/office/drawing/2014/main" id="{3578F424-F614-4C12-81EB-91942A2D65E1}"/>
              </a:ext>
            </a:extLst>
          </p:cNvPr>
          <p:cNvSpPr txBox="1">
            <a:spLocks/>
          </p:cNvSpPr>
          <p:nvPr/>
        </p:nvSpPr>
        <p:spPr>
          <a:xfrm>
            <a:off x="938308" y="5328109"/>
            <a:ext cx="11430000" cy="3374049"/>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solidFill>
                  <a:schemeClr val="tx1">
                    <a:lumMod val="75000"/>
                    <a:lumOff val="25000"/>
                  </a:schemeClr>
                </a:solidFill>
                <a:latin typeface="Garamond"/>
                <a:cs typeface="Times"/>
              </a:rPr>
              <a:t>The NASA Plankton, Aerosol, Cloud, ocean Ecosystem (PACE) mission, scheduled to launch in early 2024, will advance NASA’s commitment to using Earth observations to measure global ocean biology, aerosols, and clouds. The purpose of this DEVELOP Tech &amp; Innovation project was to create tools that will be useful for the incorporation of PACE OCI hyperspectral data in future DEVELOP projects and applied science research efforts through the development of Python code and data visualization content for Story Maps or instructional materials.</a:t>
            </a:r>
            <a:endParaRPr lang="en-US" dirty="0">
              <a:solidFill>
                <a:schemeClr val="tx1">
                  <a:lumMod val="75000"/>
                  <a:lumOff val="25000"/>
                </a:schemeClr>
              </a:solidFill>
            </a:endParaRP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60" name="TextBox 59">
            <a:extLst>
              <a:ext uri="{FF2B5EF4-FFF2-40B4-BE49-F238E27FC236}">
                <a16:creationId xmlns:a16="http://schemas.microsoft.com/office/drawing/2014/main" id="{B1DC1F9D-C1D2-41A8-886A-37C0DEDCAABF}"/>
              </a:ext>
            </a:extLst>
          </p:cNvPr>
          <p:cNvSpPr txBox="1"/>
          <p:nvPr/>
        </p:nvSpPr>
        <p:spPr>
          <a:xfrm>
            <a:off x="938308" y="4484915"/>
            <a:ext cx="4559261" cy="769441"/>
          </a:xfrm>
          <a:prstGeom prst="rect">
            <a:avLst/>
          </a:prstGeom>
          <a:noFill/>
        </p:spPr>
        <p:txBody>
          <a:bodyPr wrap="none" rtlCol="0">
            <a:spAutoFit/>
          </a:bodyPr>
          <a:lstStyle/>
          <a:p>
            <a:r>
              <a:rPr lang="en-US" sz="4400" b="1">
                <a:solidFill>
                  <a:srgbClr val="4DAEB3"/>
                </a:solidFill>
                <a:latin typeface="Century Gothic" panose="020B0502020202020204" pitchFamily="34" charset="0"/>
              </a:rPr>
              <a:t>Project Synopsis</a:t>
            </a:r>
          </a:p>
        </p:txBody>
      </p:sp>
      <p:sp>
        <p:nvSpPr>
          <p:cNvPr id="74" name="Text Placeholder 1">
            <a:extLst>
              <a:ext uri="{FF2B5EF4-FFF2-40B4-BE49-F238E27FC236}">
                <a16:creationId xmlns:a16="http://schemas.microsoft.com/office/drawing/2014/main" id="{091C76E4-AE4F-489E-89AB-405246D25EB0}"/>
              </a:ext>
            </a:extLst>
          </p:cNvPr>
          <p:cNvSpPr txBox="1">
            <a:spLocks/>
          </p:cNvSpPr>
          <p:nvPr/>
        </p:nvSpPr>
        <p:spPr>
          <a:xfrm>
            <a:off x="3429000" y="712788"/>
            <a:ext cx="19145250" cy="1290637"/>
          </a:xfrm>
          <a:prstGeom prst="rect">
            <a:avLst/>
          </a:prstGeom>
        </p:spPr>
        <p:txBody>
          <a:bodyPr vert="horz" lIns="91440" tIns="45720" rIns="91440" bIns="45720" rtlCol="0" anchor="t">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defTabSz="457200">
              <a:lnSpc>
                <a:spcPct val="100000"/>
              </a:lnSpc>
              <a:spcBef>
                <a:spcPts val="0"/>
              </a:spcBef>
              <a:buNone/>
              <a:defRPr/>
            </a:pPr>
            <a:r>
              <a:rPr lang="en-US" sz="7200" b="1" dirty="0">
                <a:solidFill>
                  <a:srgbClr val="4DAEB3"/>
                </a:solidFill>
                <a:latin typeface="Century Gothic" panose="020F0302020204030204"/>
              </a:rPr>
              <a:t>PACE</a:t>
            </a:r>
            <a:r>
              <a:rPr lang="en-US" sz="7200" dirty="0">
                <a:solidFill>
                  <a:srgbClr val="4DAEB3"/>
                </a:solidFill>
                <a:latin typeface="Century Gothic" panose="020F0302020204030204"/>
              </a:rPr>
              <a:t> Water Resources</a:t>
            </a:r>
            <a:endParaRPr lang="en-US" sz="7500" dirty="0">
              <a:solidFill>
                <a:srgbClr val="4DAEB3"/>
              </a:solidFill>
              <a:latin typeface="Century Gothic" panose="020F0302020204030204"/>
            </a:endParaRPr>
          </a:p>
        </p:txBody>
      </p:sp>
      <p:sp>
        <p:nvSpPr>
          <p:cNvPr id="75" name="Text Placeholder 1">
            <a:extLst>
              <a:ext uri="{FF2B5EF4-FFF2-40B4-BE49-F238E27FC236}">
                <a16:creationId xmlns:a16="http://schemas.microsoft.com/office/drawing/2014/main" id="{C49FF03F-F806-412E-910B-3811354CDA7C}"/>
              </a:ext>
            </a:extLst>
          </p:cNvPr>
          <p:cNvSpPr txBox="1">
            <a:spLocks/>
          </p:cNvSpPr>
          <p:nvPr/>
        </p:nvSpPr>
        <p:spPr>
          <a:xfrm>
            <a:off x="3412673" y="1901504"/>
            <a:ext cx="19161577" cy="1168870"/>
          </a:xfrm>
          <a:prstGeom prst="rect">
            <a:avLst/>
          </a:prstGeom>
        </p:spPr>
        <p:txBody>
          <a:bodyPr vert="horz" lIns="91440" tIns="45720" rIns="91440" bIns="45720" rtlCol="0" anchor="t">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6CA47A"/>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4400">
                <a:solidFill>
                  <a:srgbClr val="4DAEB3"/>
                </a:solidFill>
                <a:ea typeface="+mn-lt"/>
                <a:cs typeface="+mn-lt"/>
              </a:rPr>
              <a:t>Demonstrating the Use of NASA's PACE Hyperspectral Ocean Color Instrument Data for Enhanced Coastal Management </a:t>
            </a:r>
            <a:endParaRPr lang="en-US" sz="4400" b="0">
              <a:solidFill>
                <a:srgbClr val="4DAEB3"/>
              </a:solidFill>
              <a:ea typeface="+mn-lt"/>
              <a:cs typeface="+mn-lt"/>
            </a:endParaRPr>
          </a:p>
          <a:p>
            <a:pPr algn="l"/>
            <a:endParaRPr lang="en-US" sz="4400">
              <a:solidFill>
                <a:srgbClr val="4DAEB3"/>
              </a:solidFill>
            </a:endParaRPr>
          </a:p>
        </p:txBody>
      </p:sp>
      <p:sp>
        <p:nvSpPr>
          <p:cNvPr id="4" name="TextBox 3">
            <a:extLst>
              <a:ext uri="{FF2B5EF4-FFF2-40B4-BE49-F238E27FC236}">
                <a16:creationId xmlns:a16="http://schemas.microsoft.com/office/drawing/2014/main" id="{7949734F-5C1F-3D9B-BC2C-E8F53F7A5C92}"/>
              </a:ext>
            </a:extLst>
          </p:cNvPr>
          <p:cNvSpPr txBox="1"/>
          <p:nvPr/>
        </p:nvSpPr>
        <p:spPr>
          <a:xfrm>
            <a:off x="21612546" y="11848062"/>
            <a:ext cx="4456365" cy="14142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A79C5B03-AF93-6A1E-F672-B1C4504F76A2}"/>
              </a:ext>
            </a:extLst>
          </p:cNvPr>
          <p:cNvSpPr txBox="1"/>
          <p:nvPr/>
        </p:nvSpPr>
        <p:spPr>
          <a:xfrm>
            <a:off x="20123429" y="10989268"/>
            <a:ext cx="228846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dirty="0">
                <a:solidFill>
                  <a:schemeClr val="tx1">
                    <a:lumMod val="75000"/>
                    <a:lumOff val="25000"/>
                  </a:schemeClr>
                </a:solidFill>
                <a:latin typeface="Garamond"/>
              </a:rPr>
              <a:t>Aqua</a:t>
            </a:r>
            <a:r>
              <a:rPr lang="en-US" sz="2700" dirty="0">
                <a:solidFill>
                  <a:schemeClr val="tx1">
                    <a:lumMod val="75000"/>
                    <a:lumOff val="25000"/>
                  </a:schemeClr>
                </a:solidFill>
                <a:latin typeface="Garamond"/>
              </a:rPr>
              <a:t> MODIS</a:t>
            </a:r>
          </a:p>
        </p:txBody>
      </p:sp>
      <p:pic>
        <p:nvPicPr>
          <p:cNvPr id="11" name="Picture 11">
            <a:extLst>
              <a:ext uri="{FF2B5EF4-FFF2-40B4-BE49-F238E27FC236}">
                <a16:creationId xmlns:a16="http://schemas.microsoft.com/office/drawing/2014/main" id="{88150C90-C06B-9C58-5CFC-BED679A7A5E2}"/>
              </a:ext>
            </a:extLst>
          </p:cNvPr>
          <p:cNvPicPr>
            <a:picLocks noChangeAspect="1"/>
          </p:cNvPicPr>
          <p:nvPr/>
        </p:nvPicPr>
        <p:blipFill>
          <a:blip r:embed="rId6"/>
          <a:stretch>
            <a:fillRect/>
          </a:stretch>
        </p:blipFill>
        <p:spPr>
          <a:xfrm>
            <a:off x="1287605" y="22067075"/>
            <a:ext cx="10193866" cy="6728613"/>
          </a:xfrm>
          <a:prstGeom prst="rect">
            <a:avLst/>
          </a:prstGeom>
        </p:spPr>
      </p:pic>
      <p:grpSp>
        <p:nvGrpSpPr>
          <p:cNvPr id="52" name="Group 51">
            <a:extLst>
              <a:ext uri="{FF2B5EF4-FFF2-40B4-BE49-F238E27FC236}">
                <a16:creationId xmlns:a16="http://schemas.microsoft.com/office/drawing/2014/main" id="{4188BEC4-69BF-F584-3FC5-0EDE9A64AB41}"/>
              </a:ext>
            </a:extLst>
          </p:cNvPr>
          <p:cNvGrpSpPr/>
          <p:nvPr/>
        </p:nvGrpSpPr>
        <p:grpSpPr>
          <a:xfrm>
            <a:off x="2449700" y="9122405"/>
            <a:ext cx="7413062" cy="10387900"/>
            <a:chOff x="2756819" y="1953699"/>
            <a:chExt cx="5782489" cy="8586502"/>
          </a:xfrm>
        </p:grpSpPr>
        <p:grpSp>
          <p:nvGrpSpPr>
            <p:cNvPr id="10" name="Group 9">
              <a:extLst>
                <a:ext uri="{FF2B5EF4-FFF2-40B4-BE49-F238E27FC236}">
                  <a16:creationId xmlns:a16="http://schemas.microsoft.com/office/drawing/2014/main" id="{A69FFDDF-0D4C-0B6F-032B-3E5B4DAC27E9}"/>
                </a:ext>
              </a:extLst>
            </p:cNvPr>
            <p:cNvGrpSpPr/>
            <p:nvPr/>
          </p:nvGrpSpPr>
          <p:grpSpPr>
            <a:xfrm>
              <a:off x="6285092" y="1959042"/>
              <a:ext cx="1955995" cy="2267493"/>
              <a:chOff x="6285092" y="1959042"/>
              <a:chExt cx="1955995" cy="2267493"/>
            </a:xfrm>
          </p:grpSpPr>
          <p:pic>
            <p:nvPicPr>
              <p:cNvPr id="32" name="Picture 31" descr="A screenshot of a computer screen&#10;&#10;Description automatically generated">
                <a:extLst>
                  <a:ext uri="{FF2B5EF4-FFF2-40B4-BE49-F238E27FC236}">
                    <a16:creationId xmlns:a16="http://schemas.microsoft.com/office/drawing/2014/main" id="{ECDF0421-7BA8-A0DA-BA00-32A3C21ED748}"/>
                  </a:ext>
                </a:extLst>
              </p:cNvPr>
              <p:cNvPicPr>
                <a:picLocks noChangeAspect="1"/>
              </p:cNvPicPr>
              <p:nvPr/>
            </p:nvPicPr>
            <p:blipFill rotWithShape="1">
              <a:blip r:embed="rId7"/>
              <a:srcRect r="31433" b="31608"/>
              <a:stretch/>
            </p:blipFill>
            <p:spPr>
              <a:xfrm>
                <a:off x="6285092" y="1959042"/>
                <a:ext cx="1909978" cy="2267493"/>
              </a:xfrm>
              <a:prstGeom prst="rect">
                <a:avLst/>
              </a:prstGeom>
            </p:spPr>
          </p:pic>
          <p:sp>
            <p:nvSpPr>
              <p:cNvPr id="33" name="TextBox 3">
                <a:extLst>
                  <a:ext uri="{FF2B5EF4-FFF2-40B4-BE49-F238E27FC236}">
                    <a16:creationId xmlns:a16="http://schemas.microsoft.com/office/drawing/2014/main" id="{E908E967-3B68-2172-7F20-3476CF8F8AC2}"/>
                  </a:ext>
                </a:extLst>
              </p:cNvPr>
              <p:cNvSpPr txBox="1"/>
              <p:nvPr/>
            </p:nvSpPr>
            <p:spPr>
              <a:xfrm>
                <a:off x="6455990" y="2394230"/>
                <a:ext cx="1785097" cy="1475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FFFFFF"/>
                    </a:solidFill>
                    <a:latin typeface="Garamond"/>
                    <a:cs typeface="Segoe UI"/>
                  </a:rPr>
                  <a:t>Level 3 Data ​</a:t>
                </a:r>
              </a:p>
              <a:p>
                <a:pPr algn="ctr"/>
                <a:r>
                  <a:rPr lang="en-US" b="1" dirty="0">
                    <a:solidFill>
                      <a:srgbClr val="FFFFFF"/>
                    </a:solidFill>
                    <a:latin typeface="Garamond"/>
                    <a:cs typeface="Segoe UI"/>
                  </a:rPr>
                  <a:t>​</a:t>
                </a:r>
              </a:p>
              <a:p>
                <a:pPr algn="ctr"/>
                <a:r>
                  <a:rPr lang="en-US" b="1" dirty="0">
                    <a:solidFill>
                      <a:srgbClr val="FFFFFF"/>
                    </a:solidFill>
                    <a:latin typeface="Garamond"/>
                    <a:cs typeface="Segoe UI"/>
                  </a:rPr>
                  <a:t>Select parameters, dates, and resolutions of interest</a:t>
                </a:r>
              </a:p>
            </p:txBody>
          </p:sp>
        </p:grpSp>
        <p:grpSp>
          <p:nvGrpSpPr>
            <p:cNvPr id="12" name="Group 11">
              <a:extLst>
                <a:ext uri="{FF2B5EF4-FFF2-40B4-BE49-F238E27FC236}">
                  <a16:creationId xmlns:a16="http://schemas.microsoft.com/office/drawing/2014/main" id="{1E4256EB-FAED-2EB5-15D6-FAAD1A40F9BA}"/>
                </a:ext>
              </a:extLst>
            </p:cNvPr>
            <p:cNvGrpSpPr/>
            <p:nvPr/>
          </p:nvGrpSpPr>
          <p:grpSpPr>
            <a:xfrm>
              <a:off x="2756819" y="1953699"/>
              <a:ext cx="1885691" cy="2267493"/>
              <a:chOff x="2756819" y="1953699"/>
              <a:chExt cx="1885691" cy="2267493"/>
            </a:xfrm>
          </p:grpSpPr>
          <p:pic>
            <p:nvPicPr>
              <p:cNvPr id="30" name="Picture 29" descr="A screenshot of a map&#10;&#10;Description automatically generated">
                <a:extLst>
                  <a:ext uri="{FF2B5EF4-FFF2-40B4-BE49-F238E27FC236}">
                    <a16:creationId xmlns:a16="http://schemas.microsoft.com/office/drawing/2014/main" id="{CD628F3A-1DDB-4CCB-57CE-FFB88B42FCE4}"/>
                  </a:ext>
                </a:extLst>
              </p:cNvPr>
              <p:cNvPicPr>
                <a:picLocks noChangeAspect="1"/>
              </p:cNvPicPr>
              <p:nvPr/>
            </p:nvPicPr>
            <p:blipFill rotWithShape="1">
              <a:blip r:embed="rId8"/>
              <a:srcRect r="29354" b="31124"/>
              <a:stretch/>
            </p:blipFill>
            <p:spPr>
              <a:xfrm>
                <a:off x="2756819" y="1953699"/>
                <a:ext cx="1881465" cy="2267493"/>
              </a:xfrm>
              <a:prstGeom prst="rect">
                <a:avLst/>
              </a:prstGeom>
            </p:spPr>
          </p:pic>
          <p:sp>
            <p:nvSpPr>
              <p:cNvPr id="31" name="TextBox 6">
                <a:extLst>
                  <a:ext uri="{FF2B5EF4-FFF2-40B4-BE49-F238E27FC236}">
                    <a16:creationId xmlns:a16="http://schemas.microsoft.com/office/drawing/2014/main" id="{CAA93D94-DC18-BAB6-C0B8-17D8870A7DEA}"/>
                  </a:ext>
                </a:extLst>
              </p:cNvPr>
              <p:cNvSpPr txBox="1"/>
              <p:nvPr/>
            </p:nvSpPr>
            <p:spPr>
              <a:xfrm>
                <a:off x="2945192" y="2394230"/>
                <a:ext cx="1697318" cy="1475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FFFFFF"/>
                    </a:solidFill>
                    <a:latin typeface="Garamond"/>
                    <a:cs typeface="Segoe UI"/>
                  </a:rPr>
                  <a:t>Level 2 Data ​</a:t>
                </a:r>
              </a:p>
              <a:p>
                <a:pPr algn="ctr"/>
                <a:r>
                  <a:rPr lang="en-US" b="1" dirty="0">
                    <a:solidFill>
                      <a:srgbClr val="FFFFFF"/>
                    </a:solidFill>
                    <a:latin typeface="Garamond"/>
                    <a:cs typeface="Segoe UI"/>
                  </a:rPr>
                  <a:t>​</a:t>
                </a:r>
              </a:p>
              <a:p>
                <a:pPr algn="ctr"/>
                <a:r>
                  <a:rPr lang="en-US" b="1" dirty="0">
                    <a:solidFill>
                      <a:srgbClr val="FFFFFF"/>
                    </a:solidFill>
                    <a:latin typeface="Garamond"/>
                    <a:cs typeface="Segoe UI"/>
                  </a:rPr>
                  <a:t>Select Remote Sensing Reflectance </a:t>
                </a:r>
                <a:endParaRPr lang="en-US" sz="2000" b="1" dirty="0">
                  <a:solidFill>
                    <a:srgbClr val="000000"/>
                  </a:solidFill>
                  <a:latin typeface="Garamond"/>
                  <a:cs typeface="Calibri" panose="020F0502020204030204"/>
                </a:endParaRPr>
              </a:p>
              <a:p>
                <a:pPr algn="ctr"/>
                <a:r>
                  <a:rPr lang="en-US" b="1" dirty="0">
                    <a:solidFill>
                      <a:srgbClr val="FFFFFF"/>
                    </a:solidFill>
                    <a:latin typeface="Garamond"/>
                    <a:cs typeface="Segoe UI"/>
                  </a:rPr>
                  <a:t>Value(s)</a:t>
                </a:r>
                <a:endParaRPr lang="en-US" sz="2000" b="1" dirty="0">
                  <a:cs typeface="Calibri"/>
                </a:endParaRPr>
              </a:p>
            </p:txBody>
          </p:sp>
        </p:grpSp>
        <p:grpSp>
          <p:nvGrpSpPr>
            <p:cNvPr id="13" name="Group 12">
              <a:extLst>
                <a:ext uri="{FF2B5EF4-FFF2-40B4-BE49-F238E27FC236}">
                  <a16:creationId xmlns:a16="http://schemas.microsoft.com/office/drawing/2014/main" id="{DB509A79-324C-95A4-9B8E-966CF5A9915E}"/>
                </a:ext>
              </a:extLst>
            </p:cNvPr>
            <p:cNvGrpSpPr/>
            <p:nvPr/>
          </p:nvGrpSpPr>
          <p:grpSpPr>
            <a:xfrm>
              <a:off x="4904195" y="8272708"/>
              <a:ext cx="1855440" cy="2267493"/>
              <a:chOff x="4904195" y="8272708"/>
              <a:chExt cx="1855440" cy="2267493"/>
            </a:xfrm>
          </p:grpSpPr>
          <p:pic>
            <p:nvPicPr>
              <p:cNvPr id="28" name="Picture 27" descr="A map of the world&#10;&#10;Description automatically generated">
                <a:extLst>
                  <a:ext uri="{FF2B5EF4-FFF2-40B4-BE49-F238E27FC236}">
                    <a16:creationId xmlns:a16="http://schemas.microsoft.com/office/drawing/2014/main" id="{16FEFF3C-64F2-816C-B7E4-922193317999}"/>
                  </a:ext>
                </a:extLst>
              </p:cNvPr>
              <p:cNvPicPr>
                <a:picLocks noChangeAspect="1"/>
              </p:cNvPicPr>
              <p:nvPr/>
            </p:nvPicPr>
            <p:blipFill rotWithShape="1">
              <a:blip r:embed="rId9"/>
              <a:srcRect l="8127" t="5373" r="58210" b="12348"/>
              <a:stretch/>
            </p:blipFill>
            <p:spPr>
              <a:xfrm>
                <a:off x="4904195" y="8272708"/>
                <a:ext cx="1855440" cy="2267493"/>
              </a:xfrm>
              <a:prstGeom prst="rect">
                <a:avLst/>
              </a:prstGeom>
            </p:spPr>
          </p:pic>
          <p:sp>
            <p:nvSpPr>
              <p:cNvPr id="29" name="TextBox 9">
                <a:extLst>
                  <a:ext uri="{FF2B5EF4-FFF2-40B4-BE49-F238E27FC236}">
                    <a16:creationId xmlns:a16="http://schemas.microsoft.com/office/drawing/2014/main" id="{4A2FDDBF-05E4-02A3-1D71-0F1522A6F020}"/>
                  </a:ext>
                </a:extLst>
              </p:cNvPr>
              <p:cNvSpPr txBox="1"/>
              <p:nvPr/>
            </p:nvSpPr>
            <p:spPr>
              <a:xfrm>
                <a:off x="5039303" y="9006509"/>
                <a:ext cx="1585224" cy="8395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FFFFFF"/>
                    </a:solidFill>
                    <a:latin typeface="Garamond"/>
                  </a:rPr>
                  <a:t>Merge </a:t>
                </a:r>
                <a:r>
                  <a:rPr lang="en-US" sz="2000" b="1" dirty="0" err="1">
                    <a:solidFill>
                      <a:srgbClr val="FFFFFF"/>
                    </a:solidFill>
                    <a:latin typeface="Garamond"/>
                  </a:rPr>
                  <a:t>netCDFs</a:t>
                </a:r>
                <a:r>
                  <a:rPr lang="en-US" sz="2000" b="1" dirty="0">
                    <a:solidFill>
                      <a:srgbClr val="FFFFFF"/>
                    </a:solidFill>
                    <a:latin typeface="Garamond"/>
                  </a:rPr>
                  <a:t> and export to </a:t>
                </a:r>
                <a:r>
                  <a:rPr lang="en-US" sz="2000" b="1" dirty="0" err="1">
                    <a:solidFill>
                      <a:srgbClr val="FFFFFF"/>
                    </a:solidFill>
                    <a:latin typeface="Garamond"/>
                  </a:rPr>
                  <a:t>GeoTIFF</a:t>
                </a:r>
                <a:endParaRPr lang="en-US" sz="2400" dirty="0"/>
              </a:p>
            </p:txBody>
          </p:sp>
        </p:grpSp>
        <p:grpSp>
          <p:nvGrpSpPr>
            <p:cNvPr id="15" name="Group 14">
              <a:extLst>
                <a:ext uri="{FF2B5EF4-FFF2-40B4-BE49-F238E27FC236}">
                  <a16:creationId xmlns:a16="http://schemas.microsoft.com/office/drawing/2014/main" id="{4F9A4A9A-5CB0-5273-E814-466D5E5CAA71}"/>
                </a:ext>
              </a:extLst>
            </p:cNvPr>
            <p:cNvGrpSpPr/>
            <p:nvPr/>
          </p:nvGrpSpPr>
          <p:grpSpPr>
            <a:xfrm>
              <a:off x="2915445" y="4800791"/>
              <a:ext cx="5623863" cy="2472457"/>
              <a:chOff x="2915445" y="4800791"/>
              <a:chExt cx="5623863" cy="2472457"/>
            </a:xfrm>
          </p:grpSpPr>
          <p:pic>
            <p:nvPicPr>
              <p:cNvPr id="21" name="Picture 20" descr="A colorful splattered clouds on a black background&#10;&#10;Description automatically generated">
                <a:extLst>
                  <a:ext uri="{FF2B5EF4-FFF2-40B4-BE49-F238E27FC236}">
                    <a16:creationId xmlns:a16="http://schemas.microsoft.com/office/drawing/2014/main" id="{F0375C39-DC95-AE23-134A-7D2354A0057E}"/>
                  </a:ext>
                </a:extLst>
              </p:cNvPr>
              <p:cNvPicPr>
                <a:picLocks noChangeAspect="1"/>
              </p:cNvPicPr>
              <p:nvPr/>
            </p:nvPicPr>
            <p:blipFill rotWithShape="1">
              <a:blip r:embed="rId10"/>
              <a:srcRect l="6533" t="4776" r="12060" b="12471"/>
              <a:stretch/>
            </p:blipFill>
            <p:spPr>
              <a:xfrm>
                <a:off x="6480160" y="4800791"/>
                <a:ext cx="1767905" cy="2112435"/>
              </a:xfrm>
              <a:prstGeom prst="rect">
                <a:avLst/>
              </a:prstGeom>
            </p:spPr>
          </p:pic>
          <p:pic>
            <p:nvPicPr>
              <p:cNvPr id="22" name="Picture 21" descr="A colorful smoke on a black background&#10;&#10;Description automatically generated">
                <a:extLst>
                  <a:ext uri="{FF2B5EF4-FFF2-40B4-BE49-F238E27FC236}">
                    <a16:creationId xmlns:a16="http://schemas.microsoft.com/office/drawing/2014/main" id="{8575532A-806C-6FD1-1627-C55E087F3EC8}"/>
                  </a:ext>
                </a:extLst>
              </p:cNvPr>
              <p:cNvPicPr>
                <a:picLocks noChangeAspect="1"/>
              </p:cNvPicPr>
              <p:nvPr/>
            </p:nvPicPr>
            <p:blipFill rotWithShape="1">
              <a:blip r:embed="rId4"/>
              <a:srcRect t="6100" r="12778" b="10962"/>
              <a:stretch/>
            </p:blipFill>
            <p:spPr>
              <a:xfrm>
                <a:off x="6479959" y="4964042"/>
                <a:ext cx="1894207" cy="2117162"/>
              </a:xfrm>
              <a:prstGeom prst="rect">
                <a:avLst/>
              </a:prstGeom>
            </p:spPr>
          </p:pic>
          <p:pic>
            <p:nvPicPr>
              <p:cNvPr id="23" name="Picture 22" descr="A colorful splattered clouds on a black background&#10;&#10;Description automatically generated">
                <a:extLst>
                  <a:ext uri="{FF2B5EF4-FFF2-40B4-BE49-F238E27FC236}">
                    <a16:creationId xmlns:a16="http://schemas.microsoft.com/office/drawing/2014/main" id="{8BDB1428-7524-8E1C-955F-6AFE66380FB0}"/>
                  </a:ext>
                </a:extLst>
              </p:cNvPr>
              <p:cNvPicPr>
                <a:picLocks noChangeAspect="1"/>
              </p:cNvPicPr>
              <p:nvPr/>
            </p:nvPicPr>
            <p:blipFill rotWithShape="1">
              <a:blip r:embed="rId10"/>
              <a:srcRect l="7000" t="5924" r="13167" b="13214"/>
              <a:stretch/>
            </p:blipFill>
            <p:spPr>
              <a:xfrm>
                <a:off x="6805565" y="5122204"/>
                <a:ext cx="1733743" cy="2064171"/>
              </a:xfrm>
              <a:prstGeom prst="rect">
                <a:avLst/>
              </a:prstGeom>
            </p:spPr>
          </p:pic>
          <p:sp>
            <p:nvSpPr>
              <p:cNvPr id="24" name="TextBox 14">
                <a:extLst>
                  <a:ext uri="{FF2B5EF4-FFF2-40B4-BE49-F238E27FC236}">
                    <a16:creationId xmlns:a16="http://schemas.microsoft.com/office/drawing/2014/main" id="{E8DC0531-AF8F-DCF9-76E6-9FEAEEB06031}"/>
                  </a:ext>
                </a:extLst>
              </p:cNvPr>
              <p:cNvSpPr txBox="1"/>
              <p:nvPr/>
            </p:nvSpPr>
            <p:spPr>
              <a:xfrm>
                <a:off x="6840715" y="5384440"/>
                <a:ext cx="1666975" cy="14755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FFFFFF"/>
                    </a:solidFill>
                    <a:latin typeface="Garamond"/>
                    <a:cs typeface="Segoe UI"/>
                  </a:rPr>
                  <a:t>Process </a:t>
                </a:r>
                <a:r>
                  <a:rPr lang="en-US" sz="2000" b="1" dirty="0" err="1">
                    <a:solidFill>
                      <a:srgbClr val="FFFFFF"/>
                    </a:solidFill>
                    <a:latin typeface="Garamond"/>
                    <a:cs typeface="Segoe UI"/>
                  </a:rPr>
                  <a:t>netCDF</a:t>
                </a:r>
                <a:endParaRPr lang="en-US" sz="2000" b="1" dirty="0">
                  <a:solidFill>
                    <a:srgbClr val="FFFFFF"/>
                  </a:solidFill>
                  <a:latin typeface="Garamond"/>
                  <a:cs typeface="Segoe UI"/>
                </a:endParaRPr>
              </a:p>
              <a:p>
                <a:pPr algn="ctr"/>
                <a:endParaRPr lang="en-US" b="1" dirty="0">
                  <a:solidFill>
                    <a:srgbClr val="FFFFFF"/>
                  </a:solidFill>
                  <a:latin typeface="Garamond"/>
                  <a:cs typeface="Segoe UI"/>
                </a:endParaRPr>
              </a:p>
              <a:p>
                <a:pPr algn="ctr"/>
                <a:r>
                  <a:rPr lang="en-US" b="1" dirty="0">
                    <a:solidFill>
                      <a:srgbClr val="FFFFFF"/>
                    </a:solidFill>
                    <a:latin typeface="Garamond"/>
                    <a:cs typeface="Segoe UI"/>
                  </a:rPr>
                  <a:t>Generate visualizations</a:t>
                </a:r>
              </a:p>
              <a:p>
                <a:pPr algn="ctr"/>
                <a:r>
                  <a:rPr lang="en-US" b="1" dirty="0">
                    <a:solidFill>
                      <a:srgbClr val="FFFFFF"/>
                    </a:solidFill>
                    <a:latin typeface="Garamond"/>
                    <a:cs typeface="Segoe UI"/>
                  </a:rPr>
                  <a:t>Calculate</a:t>
                </a:r>
              </a:p>
              <a:p>
                <a:pPr algn="ctr"/>
                <a:r>
                  <a:rPr lang="en-US" b="1" dirty="0">
                    <a:solidFill>
                      <a:srgbClr val="FFFFFF"/>
                    </a:solidFill>
                    <a:latin typeface="Garamond"/>
                    <a:cs typeface="Segoe UI"/>
                  </a:rPr>
                  <a:t>statistics</a:t>
                </a:r>
              </a:p>
            </p:txBody>
          </p:sp>
          <p:pic>
            <p:nvPicPr>
              <p:cNvPr id="25" name="Picture 24" descr="A colorful image of a horse&#10;&#10;Description automatically generated">
                <a:extLst>
                  <a:ext uri="{FF2B5EF4-FFF2-40B4-BE49-F238E27FC236}">
                    <a16:creationId xmlns:a16="http://schemas.microsoft.com/office/drawing/2014/main" id="{4086F746-A854-F8B3-E553-12CB28F402BF}"/>
                  </a:ext>
                </a:extLst>
              </p:cNvPr>
              <p:cNvPicPr>
                <a:picLocks noChangeAspect="1"/>
              </p:cNvPicPr>
              <p:nvPr/>
            </p:nvPicPr>
            <p:blipFill rotWithShape="1">
              <a:blip r:embed="rId11"/>
              <a:srcRect l="59" r="22427" b="24537"/>
              <a:stretch/>
            </p:blipFill>
            <p:spPr>
              <a:xfrm>
                <a:off x="2915445" y="4874883"/>
                <a:ext cx="1875328" cy="2256985"/>
              </a:xfrm>
              <a:prstGeom prst="rect">
                <a:avLst/>
              </a:prstGeom>
            </p:spPr>
          </p:pic>
          <p:pic>
            <p:nvPicPr>
              <p:cNvPr id="26" name="Picture 25" descr="A blue and green smoke&#10;&#10;Description automatically generated">
                <a:extLst>
                  <a:ext uri="{FF2B5EF4-FFF2-40B4-BE49-F238E27FC236}">
                    <a16:creationId xmlns:a16="http://schemas.microsoft.com/office/drawing/2014/main" id="{A2565EA8-017B-1540-0623-4BFCF97412F3}"/>
                  </a:ext>
                </a:extLst>
              </p:cNvPr>
              <p:cNvPicPr>
                <a:picLocks noChangeAspect="1"/>
              </p:cNvPicPr>
              <p:nvPr/>
            </p:nvPicPr>
            <p:blipFill rotWithShape="1">
              <a:blip r:embed="rId12"/>
              <a:srcRect r="22647" b="24817"/>
              <a:stretch/>
            </p:blipFill>
            <p:spPr>
              <a:xfrm>
                <a:off x="3101473" y="5024631"/>
                <a:ext cx="1871438" cy="2248617"/>
              </a:xfrm>
              <a:prstGeom prst="rect">
                <a:avLst/>
              </a:prstGeom>
            </p:spPr>
          </p:pic>
          <p:sp>
            <p:nvSpPr>
              <p:cNvPr id="27" name="TextBox 17">
                <a:extLst>
                  <a:ext uri="{FF2B5EF4-FFF2-40B4-BE49-F238E27FC236}">
                    <a16:creationId xmlns:a16="http://schemas.microsoft.com/office/drawing/2014/main" id="{73F1203B-FA06-B3AB-9BD5-6B5595E69A2B}"/>
                  </a:ext>
                </a:extLst>
              </p:cNvPr>
              <p:cNvSpPr txBox="1"/>
              <p:nvPr/>
            </p:nvSpPr>
            <p:spPr>
              <a:xfrm>
                <a:off x="3105936" y="5486201"/>
                <a:ext cx="1989057" cy="127202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FFFFFF"/>
                    </a:solidFill>
                    <a:latin typeface="Garamond"/>
                    <a:cs typeface="Segoe UI"/>
                  </a:rPr>
                  <a:t>Process </a:t>
                </a:r>
                <a:r>
                  <a:rPr lang="en-US" sz="2000" b="1" dirty="0" err="1">
                    <a:solidFill>
                      <a:srgbClr val="FFFFFF"/>
                    </a:solidFill>
                    <a:latin typeface="Garamond"/>
                    <a:cs typeface="Segoe UI"/>
                  </a:rPr>
                  <a:t>netCDF</a:t>
                </a:r>
                <a:endParaRPr lang="en-US" sz="2000" b="1" dirty="0">
                  <a:solidFill>
                    <a:srgbClr val="FFFFFF"/>
                  </a:solidFill>
                  <a:latin typeface="Garamond"/>
                  <a:cs typeface="Segoe UI"/>
                </a:endParaRPr>
              </a:p>
              <a:p>
                <a:pPr algn="ctr"/>
                <a:endParaRPr lang="en-US" sz="2000" b="1" dirty="0">
                  <a:solidFill>
                    <a:srgbClr val="FFFFFF"/>
                  </a:solidFill>
                  <a:latin typeface="Garamond"/>
                  <a:cs typeface="Segoe UI"/>
                </a:endParaRPr>
              </a:p>
              <a:p>
                <a:pPr algn="ctr"/>
                <a:r>
                  <a:rPr lang="en-US" b="1" dirty="0">
                    <a:solidFill>
                      <a:srgbClr val="FFFFFF"/>
                    </a:solidFill>
                    <a:latin typeface="Garamond"/>
                    <a:cs typeface="Segoe UI"/>
                  </a:rPr>
                  <a:t>Generate</a:t>
                </a:r>
                <a:endParaRPr lang="en-US" b="1" dirty="0">
                  <a:solidFill>
                    <a:srgbClr val="000000"/>
                  </a:solidFill>
                  <a:latin typeface="Garamond"/>
                  <a:cs typeface="Calibri"/>
                </a:endParaRPr>
              </a:p>
              <a:p>
                <a:pPr algn="ctr"/>
                <a:r>
                  <a:rPr lang="en-US" b="1" dirty="0">
                    <a:solidFill>
                      <a:srgbClr val="FFFFFF"/>
                    </a:solidFill>
                    <a:latin typeface="Garamond"/>
                    <a:cs typeface="Segoe UI"/>
                  </a:rPr>
                  <a:t> image </a:t>
                </a:r>
                <a:endParaRPr lang="en-US" b="1" dirty="0">
                  <a:solidFill>
                    <a:srgbClr val="000000"/>
                  </a:solidFill>
                  <a:latin typeface="Garamond"/>
                  <a:cs typeface="Calibri"/>
                </a:endParaRPr>
              </a:p>
              <a:p>
                <a:pPr algn="ctr"/>
                <a:r>
                  <a:rPr lang="en-US" b="1" dirty="0">
                    <a:solidFill>
                      <a:srgbClr val="FFFFFF"/>
                    </a:solidFill>
                    <a:latin typeface="Garamond"/>
                    <a:cs typeface="Segoe UI"/>
                  </a:rPr>
                  <a:t>composites</a:t>
                </a:r>
                <a:endParaRPr lang="en-US" b="1" dirty="0">
                  <a:latin typeface="Garamond"/>
                  <a:cs typeface="Calibri"/>
                </a:endParaRPr>
              </a:p>
            </p:txBody>
          </p:sp>
        </p:grpSp>
        <p:cxnSp>
          <p:nvCxnSpPr>
            <p:cNvPr id="16" name="Straight Arrow Connector 15">
              <a:extLst>
                <a:ext uri="{FF2B5EF4-FFF2-40B4-BE49-F238E27FC236}">
                  <a16:creationId xmlns:a16="http://schemas.microsoft.com/office/drawing/2014/main" id="{D85B187E-91E8-F4E5-34E3-6F7871DF2BAE}"/>
                </a:ext>
              </a:extLst>
            </p:cNvPr>
            <p:cNvCxnSpPr>
              <a:cxnSpLocks/>
            </p:cNvCxnSpPr>
            <p:nvPr/>
          </p:nvCxnSpPr>
          <p:spPr>
            <a:xfrm>
              <a:off x="4079783" y="7272351"/>
              <a:ext cx="824412" cy="9177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6C7F9206-95EE-494F-B62A-C2F520E1421D}"/>
                </a:ext>
              </a:extLst>
            </p:cNvPr>
            <p:cNvCxnSpPr>
              <a:cxnSpLocks/>
              <a:stCxn id="23" idx="2"/>
            </p:cNvCxnSpPr>
            <p:nvPr/>
          </p:nvCxnSpPr>
          <p:spPr>
            <a:xfrm flipH="1">
              <a:off x="6805565" y="7186375"/>
              <a:ext cx="866872" cy="10840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9BAE5686-1EA3-CAA0-9636-5C3D4B36CA95}"/>
                </a:ext>
              </a:extLst>
            </p:cNvPr>
            <p:cNvCxnSpPr/>
            <p:nvPr/>
          </p:nvCxnSpPr>
          <p:spPr>
            <a:xfrm flipH="1">
              <a:off x="3790814" y="4274003"/>
              <a:ext cx="0" cy="4588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258FA875-2805-28EA-D9A4-12449BC0EB11}"/>
                </a:ext>
              </a:extLst>
            </p:cNvPr>
            <p:cNvCxnSpPr>
              <a:cxnSpLocks/>
            </p:cNvCxnSpPr>
            <p:nvPr/>
          </p:nvCxnSpPr>
          <p:spPr>
            <a:xfrm flipH="1">
              <a:off x="7362378" y="4274003"/>
              <a:ext cx="0" cy="4588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53" name="TextBox 52">
            <a:extLst>
              <a:ext uri="{FF2B5EF4-FFF2-40B4-BE49-F238E27FC236}">
                <a16:creationId xmlns:a16="http://schemas.microsoft.com/office/drawing/2014/main" id="{3381E826-281C-5D92-0D89-BB0FC9BD4C00}"/>
              </a:ext>
            </a:extLst>
          </p:cNvPr>
          <p:cNvSpPr txBox="1"/>
          <p:nvPr/>
        </p:nvSpPr>
        <p:spPr>
          <a:xfrm>
            <a:off x="1233505" y="28778501"/>
            <a:ext cx="8629978" cy="230832"/>
          </a:xfrm>
          <a:prstGeom prst="rect">
            <a:avLst/>
          </a:prstGeom>
          <a:noFill/>
        </p:spPr>
        <p:txBody>
          <a:bodyPr wrap="square">
            <a:spAutoFit/>
          </a:bodyPr>
          <a:lstStyle/>
          <a:p>
            <a:r>
              <a:rPr lang="en-US" sz="900" dirty="0">
                <a:solidFill>
                  <a:schemeClr val="tx1">
                    <a:lumMod val="75000"/>
                    <a:lumOff val="25000"/>
                  </a:schemeClr>
                </a:solidFill>
              </a:rPr>
              <a:t>Esri World Imagery </a:t>
            </a:r>
            <a:r>
              <a:rPr lang="en-US" sz="900" dirty="0" err="1">
                <a:solidFill>
                  <a:schemeClr val="tx1">
                    <a:lumMod val="75000"/>
                    <a:lumOff val="25000"/>
                  </a:schemeClr>
                </a:solidFill>
              </a:rPr>
              <a:t>Basemap</a:t>
            </a:r>
            <a:r>
              <a:rPr lang="en-US" sz="900" dirty="0">
                <a:solidFill>
                  <a:schemeClr val="tx1">
                    <a:lumMod val="75000"/>
                    <a:lumOff val="25000"/>
                  </a:schemeClr>
                </a:solidFill>
              </a:rPr>
              <a:t>: Earthstar Geographics, ESRI, HERE, Garmin, FAO, NOAA, USGS, EPA, </a:t>
            </a:r>
            <a:r>
              <a:rPr lang="en-US" sz="900" dirty="0" err="1">
                <a:solidFill>
                  <a:schemeClr val="tx1">
                    <a:lumMod val="75000"/>
                    <a:lumOff val="25000"/>
                  </a:schemeClr>
                </a:solidFill>
              </a:rPr>
              <a:t>NRCan</a:t>
            </a:r>
            <a:r>
              <a:rPr lang="en-US" sz="900" dirty="0">
                <a:solidFill>
                  <a:schemeClr val="tx1">
                    <a:lumMod val="75000"/>
                    <a:lumOff val="25000"/>
                  </a:schemeClr>
                </a:solidFill>
              </a:rPr>
              <a:t>, Parks Canada</a:t>
            </a:r>
          </a:p>
        </p:txBody>
      </p:sp>
      <p:pic>
        <p:nvPicPr>
          <p:cNvPr id="62" name="Picture 61" descr="A person smiling for the camera&#10;&#10;Description automatically generated with medium confidence">
            <a:extLst>
              <a:ext uri="{FF2B5EF4-FFF2-40B4-BE49-F238E27FC236}">
                <a16:creationId xmlns:a16="http://schemas.microsoft.com/office/drawing/2014/main" id="{8D4FEFB6-195F-2295-5A2C-37507D38CFC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521" t="8668" r="7474" b="3327"/>
          <a:stretch/>
        </p:blipFill>
        <p:spPr>
          <a:xfrm>
            <a:off x="9707107" y="30194193"/>
            <a:ext cx="1645920" cy="1645920"/>
          </a:xfrm>
          <a:prstGeom prst="ellipse">
            <a:avLst/>
          </a:prstGeom>
        </p:spPr>
      </p:pic>
      <p:pic>
        <p:nvPicPr>
          <p:cNvPr id="64" name="Picture 63" descr="A person smiling for the camera&#10;&#10;Description automatically generated with medium confidence">
            <a:extLst>
              <a:ext uri="{FF2B5EF4-FFF2-40B4-BE49-F238E27FC236}">
                <a16:creationId xmlns:a16="http://schemas.microsoft.com/office/drawing/2014/main" id="{A263EF1E-FB36-4A66-D234-3E8DC0802C6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812" t="15448" r="9095" b="2703"/>
          <a:stretch/>
        </p:blipFill>
        <p:spPr>
          <a:xfrm>
            <a:off x="4289627" y="30194193"/>
            <a:ext cx="1645920" cy="1645920"/>
          </a:xfrm>
          <a:prstGeom prst="ellipse">
            <a:avLst/>
          </a:prstGeom>
        </p:spPr>
      </p:pic>
      <p:pic>
        <p:nvPicPr>
          <p:cNvPr id="66" name="Picture 65" descr="A person smiling in front of a star filled sky&#10;&#10;Description automatically generated with low confidence">
            <a:extLst>
              <a:ext uri="{FF2B5EF4-FFF2-40B4-BE49-F238E27FC236}">
                <a16:creationId xmlns:a16="http://schemas.microsoft.com/office/drawing/2014/main" id="{FB4A0F5D-1686-94B9-9AFC-90A579970E9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147" t="16314" r="8806" b="-361"/>
          <a:stretch/>
        </p:blipFill>
        <p:spPr>
          <a:xfrm>
            <a:off x="1580887" y="30194193"/>
            <a:ext cx="1645920" cy="1645920"/>
          </a:xfrm>
          <a:prstGeom prst="ellipse">
            <a:avLst/>
          </a:prstGeom>
        </p:spPr>
      </p:pic>
      <p:pic>
        <p:nvPicPr>
          <p:cNvPr id="68" name="Picture 67" descr="A person with a flag in the background&#10;&#10;Description automatically generated with low confidence">
            <a:extLst>
              <a:ext uri="{FF2B5EF4-FFF2-40B4-BE49-F238E27FC236}">
                <a16:creationId xmlns:a16="http://schemas.microsoft.com/office/drawing/2014/main" id="{32E88206-B378-15C7-5578-60A25EEE432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9035" t="14100" r="9366" b="4301"/>
          <a:stretch/>
        </p:blipFill>
        <p:spPr>
          <a:xfrm>
            <a:off x="6979197" y="30194193"/>
            <a:ext cx="1645920" cy="1645920"/>
          </a:xfrm>
          <a:prstGeom prst="ellipse">
            <a:avLst/>
          </a:prstGeom>
        </p:spPr>
      </p:pic>
      <p:pic>
        <p:nvPicPr>
          <p:cNvPr id="86" name="Picture 14" descr="A screenshot of a computer&#10;&#10;Description automatically generated">
            <a:extLst>
              <a:ext uri="{FF2B5EF4-FFF2-40B4-BE49-F238E27FC236}">
                <a16:creationId xmlns:a16="http://schemas.microsoft.com/office/drawing/2014/main" id="{032827D0-19CD-1D05-2A4D-2ED15AA56AB9}"/>
              </a:ext>
            </a:extLst>
          </p:cNvPr>
          <p:cNvPicPr>
            <a:picLocks noChangeAspect="1"/>
          </p:cNvPicPr>
          <p:nvPr/>
        </p:nvPicPr>
        <p:blipFill rotWithShape="1">
          <a:blip r:embed="rId17"/>
          <a:srcRect t="61987"/>
          <a:stretch/>
        </p:blipFill>
        <p:spPr>
          <a:xfrm>
            <a:off x="13558566" y="20595764"/>
            <a:ext cx="12407769" cy="3657600"/>
          </a:xfrm>
          <a:prstGeom prst="rect">
            <a:avLst/>
          </a:prstGeom>
        </p:spPr>
      </p:pic>
      <p:grpSp>
        <p:nvGrpSpPr>
          <p:cNvPr id="106" name="Group 105">
            <a:extLst>
              <a:ext uri="{FF2B5EF4-FFF2-40B4-BE49-F238E27FC236}">
                <a16:creationId xmlns:a16="http://schemas.microsoft.com/office/drawing/2014/main" id="{8CE93235-3192-3E15-CC76-AF2F7BB27488}"/>
              </a:ext>
            </a:extLst>
          </p:cNvPr>
          <p:cNvGrpSpPr/>
          <p:nvPr/>
        </p:nvGrpSpPr>
        <p:grpSpPr>
          <a:xfrm>
            <a:off x="14007694" y="14651213"/>
            <a:ext cx="11446176" cy="5775020"/>
            <a:chOff x="14140639" y="14741153"/>
            <a:chExt cx="11446176" cy="5775020"/>
          </a:xfrm>
        </p:grpSpPr>
        <p:pic>
          <p:nvPicPr>
            <p:cNvPr id="14" name="Picture 14" descr="A screenshot of a computer&#10;&#10;Description automatically generated">
              <a:extLst>
                <a:ext uri="{FF2B5EF4-FFF2-40B4-BE49-F238E27FC236}">
                  <a16:creationId xmlns:a16="http://schemas.microsoft.com/office/drawing/2014/main" id="{6D46A3FD-AAFF-1B62-4496-DF595C53A126}"/>
                </a:ext>
              </a:extLst>
            </p:cNvPr>
            <p:cNvPicPr>
              <a:picLocks noChangeAspect="1"/>
            </p:cNvPicPr>
            <p:nvPr/>
          </p:nvPicPr>
          <p:blipFill rotWithShape="1">
            <a:blip r:embed="rId17"/>
            <a:srcRect l="11412" r="8151" b="43560"/>
            <a:stretch/>
          </p:blipFill>
          <p:spPr>
            <a:xfrm>
              <a:off x="15122661" y="14741153"/>
              <a:ext cx="9196259" cy="5003858"/>
            </a:xfrm>
            <a:prstGeom prst="rect">
              <a:avLst/>
            </a:prstGeom>
          </p:spPr>
        </p:pic>
        <p:sp>
          <p:nvSpPr>
            <p:cNvPr id="73" name="TextBox 72">
              <a:extLst>
                <a:ext uri="{FF2B5EF4-FFF2-40B4-BE49-F238E27FC236}">
                  <a16:creationId xmlns:a16="http://schemas.microsoft.com/office/drawing/2014/main" id="{D61E7BFA-BAB3-799D-6BFE-FD1B704D3DEA}"/>
                </a:ext>
              </a:extLst>
            </p:cNvPr>
            <p:cNvSpPr txBox="1"/>
            <p:nvPr/>
          </p:nvSpPr>
          <p:spPr>
            <a:xfrm rot="5400000">
              <a:off x="23253606" y="17376231"/>
              <a:ext cx="4297086" cy="369332"/>
            </a:xfrm>
            <a:prstGeom prst="rect">
              <a:avLst/>
            </a:prstGeom>
            <a:noFill/>
          </p:spPr>
          <p:txBody>
            <a:bodyPr wrap="square" rtlCol="0">
              <a:spAutoFit/>
            </a:bodyPr>
            <a:lstStyle/>
            <a:p>
              <a:pPr algn="ctr"/>
              <a:r>
                <a:rPr lang="en-US" dirty="0">
                  <a:solidFill>
                    <a:schemeClr val="tx1">
                      <a:lumMod val="75000"/>
                      <a:lumOff val="25000"/>
                    </a:schemeClr>
                  </a:solidFill>
                </a:rPr>
                <a:t>Chlorophyll Concentration (mg/m</a:t>
              </a:r>
              <a:r>
                <a:rPr lang="en-US" baseline="30000" dirty="0">
                  <a:solidFill>
                    <a:schemeClr val="tx1">
                      <a:lumMod val="75000"/>
                      <a:lumOff val="25000"/>
                    </a:schemeClr>
                  </a:solidFill>
                </a:rPr>
                <a:t>3</a:t>
              </a:r>
              <a:r>
                <a:rPr lang="en-US" dirty="0">
                  <a:solidFill>
                    <a:schemeClr val="tx1">
                      <a:lumMod val="75000"/>
                      <a:lumOff val="25000"/>
                    </a:schemeClr>
                  </a:solidFill>
                </a:rPr>
                <a:t>) </a:t>
              </a:r>
            </a:p>
          </p:txBody>
        </p:sp>
        <p:sp>
          <p:nvSpPr>
            <p:cNvPr id="76" name="TextBox 75">
              <a:extLst>
                <a:ext uri="{FF2B5EF4-FFF2-40B4-BE49-F238E27FC236}">
                  <a16:creationId xmlns:a16="http://schemas.microsoft.com/office/drawing/2014/main" id="{DDC587CF-2F9D-4F42-BDAD-4B68B265926B}"/>
                </a:ext>
              </a:extLst>
            </p:cNvPr>
            <p:cNvSpPr txBox="1"/>
            <p:nvPr/>
          </p:nvSpPr>
          <p:spPr>
            <a:xfrm rot="16200000">
              <a:off x="12761416" y="17376231"/>
              <a:ext cx="3127778" cy="369332"/>
            </a:xfrm>
            <a:prstGeom prst="rect">
              <a:avLst/>
            </a:prstGeom>
            <a:noFill/>
          </p:spPr>
          <p:txBody>
            <a:bodyPr wrap="square" rtlCol="0">
              <a:spAutoFit/>
            </a:bodyPr>
            <a:lstStyle/>
            <a:p>
              <a:pPr algn="ctr"/>
              <a:r>
                <a:rPr lang="en-US" dirty="0">
                  <a:solidFill>
                    <a:schemeClr val="tx1">
                      <a:lumMod val="75000"/>
                      <a:lumOff val="25000"/>
                    </a:schemeClr>
                  </a:solidFill>
                </a:rPr>
                <a:t>Latitude [</a:t>
              </a:r>
              <a:r>
                <a:rPr lang="en-US" dirty="0" err="1">
                  <a:solidFill>
                    <a:schemeClr val="tx1">
                      <a:lumMod val="75000"/>
                      <a:lumOff val="25000"/>
                    </a:schemeClr>
                  </a:solidFill>
                </a:rPr>
                <a:t>degrees_north</a:t>
              </a:r>
              <a:r>
                <a:rPr lang="en-US" dirty="0">
                  <a:solidFill>
                    <a:schemeClr val="tx1">
                      <a:lumMod val="75000"/>
                      <a:lumOff val="25000"/>
                    </a:schemeClr>
                  </a:solidFill>
                </a:rPr>
                <a:t>]</a:t>
              </a:r>
            </a:p>
          </p:txBody>
        </p:sp>
        <p:sp>
          <p:nvSpPr>
            <p:cNvPr id="77" name="TextBox 76">
              <a:extLst>
                <a:ext uri="{FF2B5EF4-FFF2-40B4-BE49-F238E27FC236}">
                  <a16:creationId xmlns:a16="http://schemas.microsoft.com/office/drawing/2014/main" id="{D124B92D-5FEC-7E01-656F-063D23EA9236}"/>
                </a:ext>
              </a:extLst>
            </p:cNvPr>
            <p:cNvSpPr txBox="1"/>
            <p:nvPr/>
          </p:nvSpPr>
          <p:spPr>
            <a:xfrm>
              <a:off x="14665370" y="17129902"/>
              <a:ext cx="463265" cy="338554"/>
            </a:xfrm>
            <a:prstGeom prst="rect">
              <a:avLst/>
            </a:prstGeom>
            <a:noFill/>
          </p:spPr>
          <p:txBody>
            <a:bodyPr wrap="square" rtlCol="0">
              <a:spAutoFit/>
            </a:bodyPr>
            <a:lstStyle/>
            <a:p>
              <a:pPr algn="r"/>
              <a:r>
                <a:rPr lang="en-US" sz="1600" dirty="0">
                  <a:solidFill>
                    <a:schemeClr val="tx1">
                      <a:lumMod val="75000"/>
                      <a:lumOff val="25000"/>
                    </a:schemeClr>
                  </a:solidFill>
                </a:rPr>
                <a:t>0</a:t>
              </a:r>
            </a:p>
          </p:txBody>
        </p:sp>
        <p:sp>
          <p:nvSpPr>
            <p:cNvPr id="78" name="TextBox 77">
              <a:extLst>
                <a:ext uri="{FF2B5EF4-FFF2-40B4-BE49-F238E27FC236}">
                  <a16:creationId xmlns:a16="http://schemas.microsoft.com/office/drawing/2014/main" id="{5AC66772-E380-3583-A119-B69E618E1E7A}"/>
                </a:ext>
              </a:extLst>
            </p:cNvPr>
            <p:cNvSpPr txBox="1"/>
            <p:nvPr/>
          </p:nvSpPr>
          <p:spPr>
            <a:xfrm>
              <a:off x="14665370" y="16594610"/>
              <a:ext cx="463265" cy="338554"/>
            </a:xfrm>
            <a:prstGeom prst="rect">
              <a:avLst/>
            </a:prstGeom>
            <a:noFill/>
          </p:spPr>
          <p:txBody>
            <a:bodyPr wrap="square" rtlCol="0">
              <a:spAutoFit/>
            </a:bodyPr>
            <a:lstStyle/>
            <a:p>
              <a:pPr algn="r"/>
              <a:r>
                <a:rPr lang="en-US" sz="1600" dirty="0">
                  <a:solidFill>
                    <a:schemeClr val="tx1">
                      <a:lumMod val="75000"/>
                      <a:lumOff val="25000"/>
                    </a:schemeClr>
                  </a:solidFill>
                </a:rPr>
                <a:t>20</a:t>
              </a:r>
            </a:p>
          </p:txBody>
        </p:sp>
        <p:sp>
          <p:nvSpPr>
            <p:cNvPr id="79" name="TextBox 78">
              <a:extLst>
                <a:ext uri="{FF2B5EF4-FFF2-40B4-BE49-F238E27FC236}">
                  <a16:creationId xmlns:a16="http://schemas.microsoft.com/office/drawing/2014/main" id="{A2240E89-D3C8-4E9C-40B9-371B57C5B1FA}"/>
                </a:ext>
              </a:extLst>
            </p:cNvPr>
            <p:cNvSpPr txBox="1"/>
            <p:nvPr/>
          </p:nvSpPr>
          <p:spPr>
            <a:xfrm>
              <a:off x="14665370" y="14988734"/>
              <a:ext cx="463265" cy="338554"/>
            </a:xfrm>
            <a:prstGeom prst="rect">
              <a:avLst/>
            </a:prstGeom>
            <a:noFill/>
          </p:spPr>
          <p:txBody>
            <a:bodyPr wrap="square" rtlCol="0">
              <a:spAutoFit/>
            </a:bodyPr>
            <a:lstStyle/>
            <a:p>
              <a:pPr algn="r"/>
              <a:r>
                <a:rPr lang="en-US" sz="1600" dirty="0">
                  <a:solidFill>
                    <a:schemeClr val="tx1">
                      <a:lumMod val="75000"/>
                      <a:lumOff val="25000"/>
                    </a:schemeClr>
                  </a:solidFill>
                </a:rPr>
                <a:t>80</a:t>
              </a:r>
            </a:p>
          </p:txBody>
        </p:sp>
        <p:sp>
          <p:nvSpPr>
            <p:cNvPr id="80" name="TextBox 79">
              <a:extLst>
                <a:ext uri="{FF2B5EF4-FFF2-40B4-BE49-F238E27FC236}">
                  <a16:creationId xmlns:a16="http://schemas.microsoft.com/office/drawing/2014/main" id="{F58A0B31-1922-41A9-EF5B-D338C813FCA0}"/>
                </a:ext>
              </a:extLst>
            </p:cNvPr>
            <p:cNvSpPr txBox="1"/>
            <p:nvPr/>
          </p:nvSpPr>
          <p:spPr>
            <a:xfrm>
              <a:off x="14665370" y="15524026"/>
              <a:ext cx="463265" cy="338554"/>
            </a:xfrm>
            <a:prstGeom prst="rect">
              <a:avLst/>
            </a:prstGeom>
            <a:noFill/>
          </p:spPr>
          <p:txBody>
            <a:bodyPr wrap="square" rtlCol="0">
              <a:spAutoFit/>
            </a:bodyPr>
            <a:lstStyle/>
            <a:p>
              <a:pPr algn="r"/>
              <a:r>
                <a:rPr lang="en-US" sz="1600" dirty="0">
                  <a:solidFill>
                    <a:schemeClr val="tx1">
                      <a:lumMod val="75000"/>
                      <a:lumOff val="25000"/>
                    </a:schemeClr>
                  </a:solidFill>
                </a:rPr>
                <a:t>60</a:t>
              </a:r>
            </a:p>
          </p:txBody>
        </p:sp>
        <p:sp>
          <p:nvSpPr>
            <p:cNvPr id="81" name="TextBox 80">
              <a:extLst>
                <a:ext uri="{FF2B5EF4-FFF2-40B4-BE49-F238E27FC236}">
                  <a16:creationId xmlns:a16="http://schemas.microsoft.com/office/drawing/2014/main" id="{31DD0822-FB1A-29B0-E864-F7C32256C28D}"/>
                </a:ext>
              </a:extLst>
            </p:cNvPr>
            <p:cNvSpPr txBox="1"/>
            <p:nvPr/>
          </p:nvSpPr>
          <p:spPr>
            <a:xfrm>
              <a:off x="14665370" y="16059318"/>
              <a:ext cx="463265" cy="338554"/>
            </a:xfrm>
            <a:prstGeom prst="rect">
              <a:avLst/>
            </a:prstGeom>
            <a:noFill/>
          </p:spPr>
          <p:txBody>
            <a:bodyPr wrap="square" rtlCol="0">
              <a:spAutoFit/>
            </a:bodyPr>
            <a:lstStyle/>
            <a:p>
              <a:pPr algn="r"/>
              <a:r>
                <a:rPr lang="en-US" sz="1600" dirty="0">
                  <a:solidFill>
                    <a:schemeClr val="tx1">
                      <a:lumMod val="75000"/>
                      <a:lumOff val="25000"/>
                    </a:schemeClr>
                  </a:solidFill>
                </a:rPr>
                <a:t>40</a:t>
              </a:r>
            </a:p>
          </p:txBody>
        </p:sp>
        <p:sp>
          <p:nvSpPr>
            <p:cNvPr id="82" name="TextBox 81">
              <a:extLst>
                <a:ext uri="{FF2B5EF4-FFF2-40B4-BE49-F238E27FC236}">
                  <a16:creationId xmlns:a16="http://schemas.microsoft.com/office/drawing/2014/main" id="{16E1E359-B25A-0C7E-F38D-18263A7DECFC}"/>
                </a:ext>
              </a:extLst>
            </p:cNvPr>
            <p:cNvSpPr txBox="1"/>
            <p:nvPr/>
          </p:nvSpPr>
          <p:spPr>
            <a:xfrm>
              <a:off x="14630834" y="17665194"/>
              <a:ext cx="532336" cy="338554"/>
            </a:xfrm>
            <a:prstGeom prst="rect">
              <a:avLst/>
            </a:prstGeom>
            <a:noFill/>
          </p:spPr>
          <p:txBody>
            <a:bodyPr wrap="square" rtlCol="0">
              <a:spAutoFit/>
            </a:bodyPr>
            <a:lstStyle/>
            <a:p>
              <a:pPr algn="r"/>
              <a:r>
                <a:rPr lang="en-US" sz="1600" dirty="0">
                  <a:solidFill>
                    <a:schemeClr val="tx1">
                      <a:lumMod val="75000"/>
                      <a:lumOff val="25000"/>
                    </a:schemeClr>
                  </a:solidFill>
                </a:rPr>
                <a:t>-20</a:t>
              </a:r>
            </a:p>
          </p:txBody>
        </p:sp>
        <p:sp>
          <p:nvSpPr>
            <p:cNvPr id="83" name="TextBox 82">
              <a:extLst>
                <a:ext uri="{FF2B5EF4-FFF2-40B4-BE49-F238E27FC236}">
                  <a16:creationId xmlns:a16="http://schemas.microsoft.com/office/drawing/2014/main" id="{22AB3E96-CFB3-747F-1709-0A7323B36394}"/>
                </a:ext>
              </a:extLst>
            </p:cNvPr>
            <p:cNvSpPr txBox="1"/>
            <p:nvPr/>
          </p:nvSpPr>
          <p:spPr>
            <a:xfrm>
              <a:off x="14630834" y="18200486"/>
              <a:ext cx="532336" cy="338554"/>
            </a:xfrm>
            <a:prstGeom prst="rect">
              <a:avLst/>
            </a:prstGeom>
            <a:noFill/>
          </p:spPr>
          <p:txBody>
            <a:bodyPr wrap="square" rtlCol="0">
              <a:spAutoFit/>
            </a:bodyPr>
            <a:lstStyle/>
            <a:p>
              <a:pPr algn="r"/>
              <a:r>
                <a:rPr lang="en-US" sz="1600" dirty="0">
                  <a:solidFill>
                    <a:schemeClr val="tx1">
                      <a:lumMod val="75000"/>
                      <a:lumOff val="25000"/>
                    </a:schemeClr>
                  </a:solidFill>
                </a:rPr>
                <a:t>-40</a:t>
              </a:r>
            </a:p>
          </p:txBody>
        </p:sp>
        <p:sp>
          <p:nvSpPr>
            <p:cNvPr id="84" name="TextBox 83">
              <a:extLst>
                <a:ext uri="{FF2B5EF4-FFF2-40B4-BE49-F238E27FC236}">
                  <a16:creationId xmlns:a16="http://schemas.microsoft.com/office/drawing/2014/main" id="{A5F1C343-8700-E9FB-03D8-1CDFDD788FAE}"/>
                </a:ext>
              </a:extLst>
            </p:cNvPr>
            <p:cNvSpPr txBox="1"/>
            <p:nvPr/>
          </p:nvSpPr>
          <p:spPr>
            <a:xfrm>
              <a:off x="14630834" y="18735778"/>
              <a:ext cx="532336" cy="338554"/>
            </a:xfrm>
            <a:prstGeom prst="rect">
              <a:avLst/>
            </a:prstGeom>
            <a:noFill/>
          </p:spPr>
          <p:txBody>
            <a:bodyPr wrap="square" rtlCol="0">
              <a:spAutoFit/>
            </a:bodyPr>
            <a:lstStyle/>
            <a:p>
              <a:pPr algn="r"/>
              <a:r>
                <a:rPr lang="en-US" sz="1600" dirty="0">
                  <a:solidFill>
                    <a:schemeClr val="tx1">
                      <a:lumMod val="75000"/>
                      <a:lumOff val="25000"/>
                    </a:schemeClr>
                  </a:solidFill>
                </a:rPr>
                <a:t>-60</a:t>
              </a:r>
            </a:p>
          </p:txBody>
        </p:sp>
        <p:sp>
          <p:nvSpPr>
            <p:cNvPr id="85" name="TextBox 84">
              <a:extLst>
                <a:ext uri="{FF2B5EF4-FFF2-40B4-BE49-F238E27FC236}">
                  <a16:creationId xmlns:a16="http://schemas.microsoft.com/office/drawing/2014/main" id="{D900825A-1E60-0DA0-A46F-4D60B38210F1}"/>
                </a:ext>
              </a:extLst>
            </p:cNvPr>
            <p:cNvSpPr txBox="1"/>
            <p:nvPr/>
          </p:nvSpPr>
          <p:spPr>
            <a:xfrm>
              <a:off x="14636257" y="19269176"/>
              <a:ext cx="521490" cy="338554"/>
            </a:xfrm>
            <a:prstGeom prst="rect">
              <a:avLst/>
            </a:prstGeom>
            <a:noFill/>
          </p:spPr>
          <p:txBody>
            <a:bodyPr wrap="square" rtlCol="0">
              <a:spAutoFit/>
            </a:bodyPr>
            <a:lstStyle/>
            <a:p>
              <a:pPr algn="r"/>
              <a:r>
                <a:rPr lang="en-US" sz="1600" dirty="0">
                  <a:solidFill>
                    <a:schemeClr val="tx1">
                      <a:lumMod val="75000"/>
                      <a:lumOff val="25000"/>
                    </a:schemeClr>
                  </a:solidFill>
                </a:rPr>
                <a:t>-80</a:t>
              </a:r>
            </a:p>
          </p:txBody>
        </p:sp>
        <p:sp>
          <p:nvSpPr>
            <p:cNvPr id="89" name="TextBox 88">
              <a:extLst>
                <a:ext uri="{FF2B5EF4-FFF2-40B4-BE49-F238E27FC236}">
                  <a16:creationId xmlns:a16="http://schemas.microsoft.com/office/drawing/2014/main" id="{41FBA4EB-16F2-550F-2C3E-CA5941CFB05A}"/>
                </a:ext>
              </a:extLst>
            </p:cNvPr>
            <p:cNvSpPr txBox="1"/>
            <p:nvPr/>
          </p:nvSpPr>
          <p:spPr>
            <a:xfrm>
              <a:off x="24271108" y="14816784"/>
              <a:ext cx="873225" cy="338554"/>
            </a:xfrm>
            <a:prstGeom prst="rect">
              <a:avLst/>
            </a:prstGeom>
            <a:noFill/>
          </p:spPr>
          <p:txBody>
            <a:bodyPr wrap="square" rtlCol="0">
              <a:spAutoFit/>
            </a:bodyPr>
            <a:lstStyle/>
            <a:p>
              <a:r>
                <a:rPr lang="en-US" sz="1600" dirty="0">
                  <a:solidFill>
                    <a:schemeClr val="tx1">
                      <a:lumMod val="75000"/>
                      <a:lumOff val="25000"/>
                    </a:schemeClr>
                  </a:solidFill>
                </a:rPr>
                <a:t>100.00</a:t>
              </a:r>
            </a:p>
          </p:txBody>
        </p:sp>
        <p:sp>
          <p:nvSpPr>
            <p:cNvPr id="93" name="TextBox 92">
              <a:extLst>
                <a:ext uri="{FF2B5EF4-FFF2-40B4-BE49-F238E27FC236}">
                  <a16:creationId xmlns:a16="http://schemas.microsoft.com/office/drawing/2014/main" id="{E5FD20A0-87A9-9D86-9F6E-001C83AEA765}"/>
                </a:ext>
              </a:extLst>
            </p:cNvPr>
            <p:cNvSpPr txBox="1"/>
            <p:nvPr/>
          </p:nvSpPr>
          <p:spPr>
            <a:xfrm>
              <a:off x="24271108" y="15723208"/>
              <a:ext cx="873225" cy="338554"/>
            </a:xfrm>
            <a:prstGeom prst="rect">
              <a:avLst/>
            </a:prstGeom>
            <a:noFill/>
          </p:spPr>
          <p:txBody>
            <a:bodyPr wrap="square" rtlCol="0">
              <a:spAutoFit/>
            </a:bodyPr>
            <a:lstStyle/>
            <a:p>
              <a:r>
                <a:rPr lang="en-US" sz="1600" dirty="0">
                  <a:solidFill>
                    <a:schemeClr val="tx1">
                      <a:lumMod val="75000"/>
                      <a:lumOff val="25000"/>
                    </a:schemeClr>
                  </a:solidFill>
                </a:rPr>
                <a:t>20.00</a:t>
              </a:r>
            </a:p>
          </p:txBody>
        </p:sp>
        <p:sp>
          <p:nvSpPr>
            <p:cNvPr id="94" name="TextBox 93">
              <a:extLst>
                <a:ext uri="{FF2B5EF4-FFF2-40B4-BE49-F238E27FC236}">
                  <a16:creationId xmlns:a16="http://schemas.microsoft.com/office/drawing/2014/main" id="{00250C15-FAFF-1AE7-5974-37A27FC7DCA0}"/>
                </a:ext>
              </a:extLst>
            </p:cNvPr>
            <p:cNvSpPr txBox="1"/>
            <p:nvPr/>
          </p:nvSpPr>
          <p:spPr>
            <a:xfrm>
              <a:off x="24271108" y="16685045"/>
              <a:ext cx="873225" cy="338554"/>
            </a:xfrm>
            <a:prstGeom prst="rect">
              <a:avLst/>
            </a:prstGeom>
            <a:noFill/>
          </p:spPr>
          <p:txBody>
            <a:bodyPr wrap="square" rtlCol="0">
              <a:spAutoFit/>
            </a:bodyPr>
            <a:lstStyle/>
            <a:p>
              <a:r>
                <a:rPr lang="en-US" sz="1600" dirty="0">
                  <a:solidFill>
                    <a:schemeClr val="tx1">
                      <a:lumMod val="75000"/>
                      <a:lumOff val="25000"/>
                    </a:schemeClr>
                  </a:solidFill>
                </a:rPr>
                <a:t>2.99</a:t>
              </a:r>
            </a:p>
          </p:txBody>
        </p:sp>
        <p:sp>
          <p:nvSpPr>
            <p:cNvPr id="95" name="TextBox 94">
              <a:extLst>
                <a:ext uri="{FF2B5EF4-FFF2-40B4-BE49-F238E27FC236}">
                  <a16:creationId xmlns:a16="http://schemas.microsoft.com/office/drawing/2014/main" id="{8549D9AC-4A04-224B-51F2-3069FA02F480}"/>
                </a:ext>
              </a:extLst>
            </p:cNvPr>
            <p:cNvSpPr txBox="1"/>
            <p:nvPr/>
          </p:nvSpPr>
          <p:spPr>
            <a:xfrm>
              <a:off x="24271108" y="17623374"/>
              <a:ext cx="873225" cy="338554"/>
            </a:xfrm>
            <a:prstGeom prst="rect">
              <a:avLst/>
            </a:prstGeom>
            <a:noFill/>
          </p:spPr>
          <p:txBody>
            <a:bodyPr wrap="square" rtlCol="0">
              <a:spAutoFit/>
            </a:bodyPr>
            <a:lstStyle/>
            <a:p>
              <a:r>
                <a:rPr lang="en-US" sz="1600" dirty="0">
                  <a:solidFill>
                    <a:schemeClr val="tx1">
                      <a:lumMod val="75000"/>
                      <a:lumOff val="25000"/>
                    </a:schemeClr>
                  </a:solidFill>
                </a:rPr>
                <a:t>0.45</a:t>
              </a:r>
            </a:p>
          </p:txBody>
        </p:sp>
        <p:sp>
          <p:nvSpPr>
            <p:cNvPr id="96" name="TextBox 95">
              <a:extLst>
                <a:ext uri="{FF2B5EF4-FFF2-40B4-BE49-F238E27FC236}">
                  <a16:creationId xmlns:a16="http://schemas.microsoft.com/office/drawing/2014/main" id="{1DEFBA63-5EDE-3E9D-7456-BAAFF6A670EE}"/>
                </a:ext>
              </a:extLst>
            </p:cNvPr>
            <p:cNvSpPr txBox="1"/>
            <p:nvPr/>
          </p:nvSpPr>
          <p:spPr>
            <a:xfrm>
              <a:off x="24271108" y="18612983"/>
              <a:ext cx="873225" cy="338554"/>
            </a:xfrm>
            <a:prstGeom prst="rect">
              <a:avLst/>
            </a:prstGeom>
            <a:noFill/>
          </p:spPr>
          <p:txBody>
            <a:bodyPr wrap="square" rtlCol="0">
              <a:spAutoFit/>
            </a:bodyPr>
            <a:lstStyle/>
            <a:p>
              <a:r>
                <a:rPr lang="en-US" sz="1600" dirty="0">
                  <a:solidFill>
                    <a:schemeClr val="tx1">
                      <a:lumMod val="75000"/>
                      <a:lumOff val="25000"/>
                    </a:schemeClr>
                  </a:solidFill>
                </a:rPr>
                <a:t>0.07</a:t>
              </a:r>
            </a:p>
          </p:txBody>
        </p:sp>
        <p:sp>
          <p:nvSpPr>
            <p:cNvPr id="97" name="TextBox 96">
              <a:extLst>
                <a:ext uri="{FF2B5EF4-FFF2-40B4-BE49-F238E27FC236}">
                  <a16:creationId xmlns:a16="http://schemas.microsoft.com/office/drawing/2014/main" id="{10FCFA77-FFA4-C32D-39C0-FAC732B410C9}"/>
                </a:ext>
              </a:extLst>
            </p:cNvPr>
            <p:cNvSpPr txBox="1"/>
            <p:nvPr/>
          </p:nvSpPr>
          <p:spPr>
            <a:xfrm>
              <a:off x="24271108" y="19545868"/>
              <a:ext cx="873225" cy="338554"/>
            </a:xfrm>
            <a:prstGeom prst="rect">
              <a:avLst/>
            </a:prstGeom>
            <a:noFill/>
          </p:spPr>
          <p:txBody>
            <a:bodyPr wrap="square" rtlCol="0">
              <a:spAutoFit/>
            </a:bodyPr>
            <a:lstStyle/>
            <a:p>
              <a:r>
                <a:rPr lang="en-US" sz="1600" dirty="0">
                  <a:solidFill>
                    <a:schemeClr val="tx1">
                      <a:lumMod val="75000"/>
                      <a:lumOff val="25000"/>
                    </a:schemeClr>
                  </a:solidFill>
                </a:rPr>
                <a:t>0.01</a:t>
              </a:r>
            </a:p>
          </p:txBody>
        </p:sp>
        <p:sp>
          <p:nvSpPr>
            <p:cNvPr id="98" name="TextBox 97">
              <a:extLst>
                <a:ext uri="{FF2B5EF4-FFF2-40B4-BE49-F238E27FC236}">
                  <a16:creationId xmlns:a16="http://schemas.microsoft.com/office/drawing/2014/main" id="{47DEF49D-4501-06D8-901E-0B9CC920928E}"/>
                </a:ext>
              </a:extLst>
            </p:cNvPr>
            <p:cNvSpPr txBox="1"/>
            <p:nvPr/>
          </p:nvSpPr>
          <p:spPr>
            <a:xfrm>
              <a:off x="17602838" y="20146841"/>
              <a:ext cx="3127778" cy="369332"/>
            </a:xfrm>
            <a:prstGeom prst="rect">
              <a:avLst/>
            </a:prstGeom>
            <a:noFill/>
          </p:spPr>
          <p:txBody>
            <a:bodyPr wrap="square" rtlCol="0">
              <a:spAutoFit/>
            </a:bodyPr>
            <a:lstStyle/>
            <a:p>
              <a:r>
                <a:rPr lang="en-US" dirty="0">
                  <a:solidFill>
                    <a:schemeClr val="tx1">
                      <a:lumMod val="75000"/>
                      <a:lumOff val="25000"/>
                    </a:schemeClr>
                  </a:solidFill>
                </a:rPr>
                <a:t>Longitude [</a:t>
              </a:r>
              <a:r>
                <a:rPr lang="en-US" dirty="0" err="1">
                  <a:solidFill>
                    <a:schemeClr val="tx1">
                      <a:lumMod val="75000"/>
                      <a:lumOff val="25000"/>
                    </a:schemeClr>
                  </a:solidFill>
                </a:rPr>
                <a:t>degrees_east</a:t>
              </a:r>
              <a:r>
                <a:rPr lang="en-US" dirty="0">
                  <a:solidFill>
                    <a:schemeClr val="tx1">
                      <a:lumMod val="75000"/>
                      <a:lumOff val="25000"/>
                    </a:schemeClr>
                  </a:solidFill>
                </a:rPr>
                <a:t>]</a:t>
              </a:r>
            </a:p>
          </p:txBody>
        </p:sp>
        <p:sp>
          <p:nvSpPr>
            <p:cNvPr id="99" name="TextBox 98">
              <a:extLst>
                <a:ext uri="{FF2B5EF4-FFF2-40B4-BE49-F238E27FC236}">
                  <a16:creationId xmlns:a16="http://schemas.microsoft.com/office/drawing/2014/main" id="{432F9910-075B-8C3C-56FF-6C6AA60C8C28}"/>
                </a:ext>
              </a:extLst>
            </p:cNvPr>
            <p:cNvSpPr txBox="1"/>
            <p:nvPr/>
          </p:nvSpPr>
          <p:spPr>
            <a:xfrm>
              <a:off x="15450968" y="19768901"/>
              <a:ext cx="741146" cy="338554"/>
            </a:xfrm>
            <a:prstGeom prst="rect">
              <a:avLst/>
            </a:prstGeom>
            <a:noFill/>
          </p:spPr>
          <p:txBody>
            <a:bodyPr wrap="square" rtlCol="0">
              <a:spAutoFit/>
            </a:bodyPr>
            <a:lstStyle/>
            <a:p>
              <a:pPr algn="ctr"/>
              <a:r>
                <a:rPr lang="en-US" sz="1600" dirty="0">
                  <a:solidFill>
                    <a:schemeClr val="tx1">
                      <a:lumMod val="75000"/>
                      <a:lumOff val="25000"/>
                    </a:schemeClr>
                  </a:solidFill>
                </a:rPr>
                <a:t>-150</a:t>
              </a:r>
            </a:p>
          </p:txBody>
        </p:sp>
        <p:sp>
          <p:nvSpPr>
            <p:cNvPr id="100" name="TextBox 99">
              <a:extLst>
                <a:ext uri="{FF2B5EF4-FFF2-40B4-BE49-F238E27FC236}">
                  <a16:creationId xmlns:a16="http://schemas.microsoft.com/office/drawing/2014/main" id="{52A669A4-250C-BE29-E954-411EFBE7370A}"/>
                </a:ext>
              </a:extLst>
            </p:cNvPr>
            <p:cNvSpPr txBox="1"/>
            <p:nvPr/>
          </p:nvSpPr>
          <p:spPr>
            <a:xfrm>
              <a:off x="17636849" y="19768901"/>
              <a:ext cx="741146" cy="338554"/>
            </a:xfrm>
            <a:prstGeom prst="rect">
              <a:avLst/>
            </a:prstGeom>
            <a:noFill/>
          </p:spPr>
          <p:txBody>
            <a:bodyPr wrap="square" rtlCol="0">
              <a:spAutoFit/>
            </a:bodyPr>
            <a:lstStyle/>
            <a:p>
              <a:pPr algn="ctr"/>
              <a:r>
                <a:rPr lang="en-US" sz="1600" dirty="0">
                  <a:solidFill>
                    <a:schemeClr val="tx1">
                      <a:lumMod val="75000"/>
                      <a:lumOff val="25000"/>
                    </a:schemeClr>
                  </a:solidFill>
                </a:rPr>
                <a:t>-50</a:t>
              </a:r>
            </a:p>
          </p:txBody>
        </p:sp>
        <p:sp>
          <p:nvSpPr>
            <p:cNvPr id="101" name="TextBox 100">
              <a:extLst>
                <a:ext uri="{FF2B5EF4-FFF2-40B4-BE49-F238E27FC236}">
                  <a16:creationId xmlns:a16="http://schemas.microsoft.com/office/drawing/2014/main" id="{A674929B-BE3A-9ADB-DB11-415ACDA7B3B5}"/>
                </a:ext>
              </a:extLst>
            </p:cNvPr>
            <p:cNvSpPr txBox="1"/>
            <p:nvPr/>
          </p:nvSpPr>
          <p:spPr>
            <a:xfrm>
              <a:off x="16565086" y="19768901"/>
              <a:ext cx="741146" cy="338554"/>
            </a:xfrm>
            <a:prstGeom prst="rect">
              <a:avLst/>
            </a:prstGeom>
            <a:noFill/>
          </p:spPr>
          <p:txBody>
            <a:bodyPr wrap="square" rtlCol="0">
              <a:spAutoFit/>
            </a:bodyPr>
            <a:lstStyle/>
            <a:p>
              <a:pPr algn="ctr"/>
              <a:r>
                <a:rPr lang="en-US" sz="1600" dirty="0">
                  <a:solidFill>
                    <a:schemeClr val="tx1">
                      <a:lumMod val="75000"/>
                      <a:lumOff val="25000"/>
                    </a:schemeClr>
                  </a:solidFill>
                </a:rPr>
                <a:t>-100</a:t>
              </a:r>
            </a:p>
          </p:txBody>
        </p:sp>
        <p:sp>
          <p:nvSpPr>
            <p:cNvPr id="102" name="TextBox 101">
              <a:extLst>
                <a:ext uri="{FF2B5EF4-FFF2-40B4-BE49-F238E27FC236}">
                  <a16:creationId xmlns:a16="http://schemas.microsoft.com/office/drawing/2014/main" id="{874F7504-C534-08DA-58F8-603A4DF4A115}"/>
                </a:ext>
              </a:extLst>
            </p:cNvPr>
            <p:cNvSpPr txBox="1"/>
            <p:nvPr/>
          </p:nvSpPr>
          <p:spPr>
            <a:xfrm>
              <a:off x="19895396" y="19768901"/>
              <a:ext cx="741146" cy="338554"/>
            </a:xfrm>
            <a:prstGeom prst="rect">
              <a:avLst/>
            </a:prstGeom>
            <a:noFill/>
          </p:spPr>
          <p:txBody>
            <a:bodyPr wrap="square" rtlCol="0">
              <a:spAutoFit/>
            </a:bodyPr>
            <a:lstStyle/>
            <a:p>
              <a:pPr algn="ctr"/>
              <a:r>
                <a:rPr lang="en-US" sz="1600" dirty="0">
                  <a:solidFill>
                    <a:schemeClr val="tx1">
                      <a:lumMod val="75000"/>
                      <a:lumOff val="25000"/>
                    </a:schemeClr>
                  </a:solidFill>
                </a:rPr>
                <a:t>50</a:t>
              </a:r>
            </a:p>
          </p:txBody>
        </p:sp>
        <p:sp>
          <p:nvSpPr>
            <p:cNvPr id="103" name="TextBox 102">
              <a:extLst>
                <a:ext uri="{FF2B5EF4-FFF2-40B4-BE49-F238E27FC236}">
                  <a16:creationId xmlns:a16="http://schemas.microsoft.com/office/drawing/2014/main" id="{87E0A8BA-6405-241C-7A8C-18625D13A4BD}"/>
                </a:ext>
              </a:extLst>
            </p:cNvPr>
            <p:cNvSpPr txBox="1"/>
            <p:nvPr/>
          </p:nvSpPr>
          <p:spPr>
            <a:xfrm>
              <a:off x="20977122" y="19768901"/>
              <a:ext cx="741146" cy="338554"/>
            </a:xfrm>
            <a:prstGeom prst="rect">
              <a:avLst/>
            </a:prstGeom>
            <a:noFill/>
          </p:spPr>
          <p:txBody>
            <a:bodyPr wrap="square" rtlCol="0">
              <a:spAutoFit/>
            </a:bodyPr>
            <a:lstStyle/>
            <a:p>
              <a:pPr algn="ctr"/>
              <a:r>
                <a:rPr lang="en-US" sz="1600" dirty="0">
                  <a:solidFill>
                    <a:schemeClr val="tx1">
                      <a:lumMod val="75000"/>
                      <a:lumOff val="25000"/>
                    </a:schemeClr>
                  </a:solidFill>
                </a:rPr>
                <a:t>100</a:t>
              </a:r>
            </a:p>
          </p:txBody>
        </p:sp>
        <p:sp>
          <p:nvSpPr>
            <p:cNvPr id="104" name="TextBox 103">
              <a:extLst>
                <a:ext uri="{FF2B5EF4-FFF2-40B4-BE49-F238E27FC236}">
                  <a16:creationId xmlns:a16="http://schemas.microsoft.com/office/drawing/2014/main" id="{1B315E33-48FC-D408-DFE5-0282D4531CA2}"/>
                </a:ext>
              </a:extLst>
            </p:cNvPr>
            <p:cNvSpPr txBox="1"/>
            <p:nvPr/>
          </p:nvSpPr>
          <p:spPr>
            <a:xfrm>
              <a:off x="22105374" y="19768901"/>
              <a:ext cx="741146" cy="338554"/>
            </a:xfrm>
            <a:prstGeom prst="rect">
              <a:avLst/>
            </a:prstGeom>
            <a:noFill/>
          </p:spPr>
          <p:txBody>
            <a:bodyPr wrap="square" rtlCol="0">
              <a:spAutoFit/>
            </a:bodyPr>
            <a:lstStyle/>
            <a:p>
              <a:pPr algn="ctr"/>
              <a:r>
                <a:rPr lang="en-US" sz="1600" dirty="0">
                  <a:solidFill>
                    <a:schemeClr val="tx1">
                      <a:lumMod val="75000"/>
                      <a:lumOff val="25000"/>
                    </a:schemeClr>
                  </a:solidFill>
                </a:rPr>
                <a:t>150</a:t>
              </a:r>
            </a:p>
          </p:txBody>
        </p:sp>
        <p:sp>
          <p:nvSpPr>
            <p:cNvPr id="105" name="TextBox 104">
              <a:extLst>
                <a:ext uri="{FF2B5EF4-FFF2-40B4-BE49-F238E27FC236}">
                  <a16:creationId xmlns:a16="http://schemas.microsoft.com/office/drawing/2014/main" id="{1B7989FF-592A-7E5B-92BB-E30FDADCE4EE}"/>
                </a:ext>
              </a:extLst>
            </p:cNvPr>
            <p:cNvSpPr txBox="1"/>
            <p:nvPr/>
          </p:nvSpPr>
          <p:spPr>
            <a:xfrm>
              <a:off x="18932966" y="19768901"/>
              <a:ext cx="463265" cy="338554"/>
            </a:xfrm>
            <a:prstGeom prst="rect">
              <a:avLst/>
            </a:prstGeom>
            <a:noFill/>
          </p:spPr>
          <p:txBody>
            <a:bodyPr wrap="square" rtlCol="0">
              <a:spAutoFit/>
            </a:bodyPr>
            <a:lstStyle/>
            <a:p>
              <a:pPr algn="ctr"/>
              <a:r>
                <a:rPr lang="en-US" sz="1600" dirty="0">
                  <a:solidFill>
                    <a:schemeClr val="tx1">
                      <a:lumMod val="75000"/>
                      <a:lumOff val="25000"/>
                    </a:schemeClr>
                  </a:solidFill>
                </a:rPr>
                <a:t>0</a:t>
              </a:r>
            </a:p>
          </p:txBody>
        </p:sp>
      </p:grpSp>
      <p:pic>
        <p:nvPicPr>
          <p:cNvPr id="1026" name="Picture 2">
            <a:extLst>
              <a:ext uri="{FF2B5EF4-FFF2-40B4-BE49-F238E27FC236}">
                <a16:creationId xmlns:a16="http://schemas.microsoft.com/office/drawing/2014/main" id="{8F6D14C5-B42D-4180-B252-270B66E487B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861582" y="9105992"/>
            <a:ext cx="3372150" cy="176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50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df78d0b-135a-4de7-9166-7c181cd87fb4">
      <UserInfo>
        <DisplayName>Cecil Byles</DisplayName>
        <AccountId>27</AccountId>
        <AccountType/>
      </UserInfo>
      <UserInfo>
        <DisplayName>Amanda Clayton</DisplayName>
        <AccountId>28</AccountId>
        <AccountType/>
      </UserInfo>
    </SharedWithUsers>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7" ma:contentTypeDescription="Create a new document." ma:contentTypeScope="" ma:versionID="2c01c13aa372864e7e19c07066c172b6">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e693c12e0984b68e55d89c50d98f500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3cb15ddf-dbe9-47ea-851d-c70642058130"/>
    <ds:schemaRef ds:uri="4817ca35-7031-43a6-bda2-0d9832ef6347"/>
  </ds:schemaRefs>
</ds:datastoreItem>
</file>

<file path=customXml/itemProps3.xml><?xml version="1.0" encoding="utf-8"?>
<ds:datastoreItem xmlns:ds="http://schemas.openxmlformats.org/officeDocument/2006/customXml" ds:itemID="{AFB730A2-4697-4F59-90C0-CB8742EE2E7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280</TotalTime>
  <Words>571</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Childs, Lauren M. (LARC-E3)[DEVELOP]</cp:lastModifiedBy>
  <cp:revision>4</cp:revision>
  <dcterms:created xsi:type="dcterms:W3CDTF">2019-02-05T16:32:03Z</dcterms:created>
  <dcterms:modified xsi:type="dcterms:W3CDTF">2023-07-26T23:32:41Z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