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 roundtripDataSignature="AMtx7mgReqnL8x12FXbtdKsO8lZ+H7sGN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ddle, Madison P. (LARC-E3)[SSAI DEVELOP]" initials="" lastIdx="6" clrIdx="0"/>
  <p:cmAuthor id="1" name="DEVELOP Alabama-Marshall" initials=""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761"/>
    <a:srgbClr val="FFAA01"/>
    <a:srgbClr val="FEFF73"/>
    <a:srgbClr val="EFEFEF"/>
    <a:srgbClr val="98E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79" autoAdjust="0"/>
    <p:restoredTop sz="94660"/>
  </p:normalViewPr>
  <p:slideViewPr>
    <p:cSldViewPr snapToGrid="0">
      <p:cViewPr>
        <p:scale>
          <a:sx n="33" d="100"/>
          <a:sy n="33" d="100"/>
        </p:scale>
        <p:origin x="18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notesMaster" Target="notesMasters/notesMaster1.xml"/><Relationship Id="rId7" Type="http://customschemas.google.com/relationships/presentationmetadata" Target="meta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 name="Google Shape;21;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5"/>
          <p:cNvSpPr/>
          <p:nvPr/>
        </p:nvSpPr>
        <p:spPr>
          <a:xfrm>
            <a:off x="914399" y="35661600"/>
            <a:ext cx="25603200" cy="415567"/>
          </a:xfrm>
          <a:prstGeom prst="rect">
            <a:avLst/>
          </a:prstGeom>
          <a:solidFill>
            <a:srgbClr val="7D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5"/>
          <p:cNvSpPr/>
          <p:nvPr/>
        </p:nvSpPr>
        <p:spPr>
          <a:xfrm>
            <a:off x="893617" y="36126531"/>
            <a:ext cx="2564476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p:txBody>
      </p:sp>
      <p:sp>
        <p:nvSpPr>
          <p:cNvPr id="14" name="Google Shape;14;p5"/>
          <p:cNvSpPr/>
          <p:nvPr/>
        </p:nvSpPr>
        <p:spPr>
          <a:xfrm>
            <a:off x="914400" y="3662904"/>
            <a:ext cx="25623985" cy="260911"/>
          </a:xfrm>
          <a:prstGeom prst="rect">
            <a:avLst/>
          </a:prstGeom>
          <a:solidFill>
            <a:srgbClr val="7D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5"/>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5"/>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3000"/>
              </a:spcBef>
              <a:spcAft>
                <a:spcPts val="0"/>
              </a:spcAft>
              <a:buClr>
                <a:srgbClr val="7DB761"/>
              </a:buClr>
              <a:buSzPts val="5400"/>
              <a:buNone/>
              <a:defRPr sz="5400" b="1">
                <a:solidFill>
                  <a:srgbClr val="7DB761"/>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5"/>
          <p:cNvPicPr preferRelativeResize="0"/>
          <p:nvPr/>
        </p:nvPicPr>
        <p:blipFill rotWithShape="1">
          <a:blip r:embed="rId3">
            <a:alphaModFix/>
          </a:blip>
          <a:srcRect/>
          <a:stretch/>
        </p:blipFill>
        <p:spPr>
          <a:xfrm>
            <a:off x="933449" y="876300"/>
            <a:ext cx="2502846" cy="2171700"/>
          </a:xfrm>
          <a:prstGeom prst="rect">
            <a:avLst/>
          </a:prstGeom>
          <a:noFill/>
          <a:ln>
            <a:noFill/>
          </a:ln>
        </p:spPr>
      </p:pic>
      <p:pic>
        <p:nvPicPr>
          <p:cNvPr id="18" name="Google Shape;18;p5"/>
          <p:cNvPicPr preferRelativeResize="0"/>
          <p:nvPr/>
        </p:nvPicPr>
        <p:blipFill rotWithShape="1">
          <a:blip r:embed="rId4">
            <a:alphaModFix/>
          </a:blip>
          <a:srcRect/>
          <a:stretch/>
        </p:blipFill>
        <p:spPr>
          <a:xfrm>
            <a:off x="914399" y="34532744"/>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4"/>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4"/>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4"/>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grpSp>
        <p:nvGrpSpPr>
          <p:cNvPr id="219" name="Group 218"/>
          <p:cNvGrpSpPr/>
          <p:nvPr/>
        </p:nvGrpSpPr>
        <p:grpSpPr>
          <a:xfrm>
            <a:off x="871982" y="21540016"/>
            <a:ext cx="3909183" cy="5058943"/>
            <a:chOff x="1247118" y="21844814"/>
            <a:chExt cx="3909183" cy="5058943"/>
          </a:xfrm>
        </p:grpSpPr>
        <p:grpSp>
          <p:nvGrpSpPr>
            <p:cNvPr id="216" name="Group 215"/>
            <p:cNvGrpSpPr/>
            <p:nvPr/>
          </p:nvGrpSpPr>
          <p:grpSpPr>
            <a:xfrm>
              <a:off x="1247118" y="21844814"/>
              <a:ext cx="3909183" cy="5058943"/>
              <a:chOff x="1247118" y="21844814"/>
              <a:chExt cx="3909183" cy="5058943"/>
            </a:xfrm>
          </p:grpSpPr>
          <p:pic>
            <p:nvPicPr>
              <p:cNvPr id="212" name="Picture 2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118" y="21844814"/>
                <a:ext cx="3909183" cy="5058943"/>
              </a:xfrm>
              <a:prstGeom prst="rect">
                <a:avLst/>
              </a:prstGeom>
            </p:spPr>
          </p:pic>
          <p:grpSp>
            <p:nvGrpSpPr>
              <p:cNvPr id="213" name="Group 212"/>
              <p:cNvGrpSpPr/>
              <p:nvPr/>
            </p:nvGrpSpPr>
            <p:grpSpPr>
              <a:xfrm>
                <a:off x="1317893" y="26375106"/>
                <a:ext cx="2446553" cy="449561"/>
                <a:chOff x="1336943" y="26279856"/>
                <a:chExt cx="2446553" cy="449561"/>
              </a:xfrm>
            </p:grpSpPr>
            <p:sp>
              <p:nvSpPr>
                <p:cNvPr id="163" name="Google Shape;163;p1"/>
                <p:cNvSpPr txBox="1"/>
                <p:nvPr/>
              </p:nvSpPr>
              <p:spPr>
                <a:xfrm>
                  <a:off x="2938654" y="26291317"/>
                  <a:ext cx="709254" cy="321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400</a:t>
                  </a:r>
                  <a:endParaRPr sz="1600" b="0" i="0" u="none" strike="noStrike" cap="none" dirty="0">
                    <a:solidFill>
                      <a:srgbClr val="3F3F3F"/>
                    </a:solidFill>
                    <a:latin typeface="Garamond"/>
                    <a:ea typeface="Garamond"/>
                    <a:cs typeface="Garamond"/>
                    <a:sym typeface="Garamond"/>
                  </a:endParaRPr>
                </a:p>
              </p:txBody>
            </p:sp>
            <p:sp>
              <p:nvSpPr>
                <p:cNvPr id="164" name="Google Shape;164;p1"/>
                <p:cNvSpPr txBox="1"/>
                <p:nvPr/>
              </p:nvSpPr>
              <p:spPr>
                <a:xfrm>
                  <a:off x="3201710" y="26408199"/>
                  <a:ext cx="581786" cy="321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km</a:t>
                  </a:r>
                  <a:endParaRPr sz="1600" b="0" i="0" u="none" strike="noStrike" cap="none" dirty="0">
                    <a:solidFill>
                      <a:srgbClr val="3F3F3F"/>
                    </a:solidFill>
                    <a:latin typeface="Garamond"/>
                    <a:ea typeface="Garamond"/>
                    <a:cs typeface="Garamond"/>
                    <a:sym typeface="Garamond"/>
                  </a:endParaRPr>
                </a:p>
              </p:txBody>
            </p:sp>
            <p:sp>
              <p:nvSpPr>
                <p:cNvPr id="165" name="Google Shape;165;p1"/>
                <p:cNvSpPr txBox="1"/>
                <p:nvPr/>
              </p:nvSpPr>
              <p:spPr>
                <a:xfrm>
                  <a:off x="2108211" y="26281402"/>
                  <a:ext cx="709254" cy="321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200</a:t>
                  </a:r>
                  <a:endParaRPr sz="1600" b="0" i="0" u="none" strike="noStrike" cap="none" dirty="0">
                    <a:solidFill>
                      <a:srgbClr val="3F3F3F"/>
                    </a:solidFill>
                    <a:latin typeface="Garamond"/>
                    <a:ea typeface="Garamond"/>
                    <a:cs typeface="Garamond"/>
                    <a:sym typeface="Garamond"/>
                  </a:endParaRPr>
                </a:p>
              </p:txBody>
            </p:sp>
            <p:sp>
              <p:nvSpPr>
                <p:cNvPr id="166" name="Google Shape;166;p1"/>
                <p:cNvSpPr txBox="1"/>
                <p:nvPr/>
              </p:nvSpPr>
              <p:spPr>
                <a:xfrm>
                  <a:off x="1336943" y="26279856"/>
                  <a:ext cx="246649" cy="321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0</a:t>
                  </a:r>
                  <a:endParaRPr dirty="0"/>
                </a:p>
              </p:txBody>
            </p:sp>
            <p:sp>
              <p:nvSpPr>
                <p:cNvPr id="167" name="Google Shape;167;p1"/>
                <p:cNvSpPr txBox="1"/>
                <p:nvPr/>
              </p:nvSpPr>
              <p:spPr>
                <a:xfrm>
                  <a:off x="1690615" y="26284620"/>
                  <a:ext cx="709254" cy="321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100</a:t>
                  </a:r>
                  <a:endParaRPr sz="1600" b="0" i="0" u="none" strike="noStrike" cap="none" dirty="0">
                    <a:solidFill>
                      <a:srgbClr val="3F3F3F"/>
                    </a:solidFill>
                    <a:latin typeface="Garamond"/>
                    <a:ea typeface="Garamond"/>
                    <a:cs typeface="Garamond"/>
                    <a:sym typeface="Garamond"/>
                  </a:endParaRPr>
                </a:p>
              </p:txBody>
            </p:sp>
          </p:grpSp>
        </p:grpSp>
        <p:sp>
          <p:nvSpPr>
            <p:cNvPr id="217" name="Google Shape;101;p1"/>
            <p:cNvSpPr/>
            <p:nvPr/>
          </p:nvSpPr>
          <p:spPr>
            <a:xfrm>
              <a:off x="4535868" y="25663063"/>
              <a:ext cx="271909" cy="478925"/>
            </a:xfrm>
            <a:prstGeom prst="up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grpSp>
      <p:sp>
        <p:nvSpPr>
          <p:cNvPr id="24" name="Google Shape;24;p1"/>
          <p:cNvSpPr txBox="1"/>
          <p:nvPr/>
        </p:nvSpPr>
        <p:spPr>
          <a:xfrm rot="-5400000">
            <a:off x="11001102" y="18369057"/>
            <a:ext cx="29222700" cy="17809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DB761"/>
              </a:buClr>
              <a:buSzPts val="10000"/>
              <a:buFont typeface="Century Gothic"/>
              <a:buNone/>
            </a:pPr>
            <a:r>
              <a:rPr lang="en-US" sz="10000" b="1" i="0" u="none" strike="noStrike" cap="none" dirty="0">
                <a:solidFill>
                  <a:srgbClr val="7DB761"/>
                </a:solidFill>
                <a:latin typeface="Century Gothic"/>
                <a:ea typeface="Century Gothic"/>
                <a:cs typeface="Century Gothic"/>
                <a:sym typeface="Century Gothic"/>
              </a:rPr>
              <a:t>Kenya</a:t>
            </a:r>
            <a:r>
              <a:rPr lang="en-US" sz="10000" b="0" i="0" u="none" strike="noStrike" cap="none" dirty="0">
                <a:solidFill>
                  <a:srgbClr val="7DB761"/>
                </a:solidFill>
                <a:latin typeface="Century Gothic"/>
                <a:ea typeface="Century Gothic"/>
                <a:cs typeface="Century Gothic"/>
                <a:sym typeface="Century Gothic"/>
              </a:rPr>
              <a:t> Agriculture &amp; Food Security</a:t>
            </a:r>
            <a:endParaRPr sz="1400" b="0" i="0" u="none" strike="noStrike" cap="none" dirty="0">
              <a:solidFill>
                <a:srgbClr val="000000"/>
              </a:solidFill>
              <a:latin typeface="Arial"/>
              <a:ea typeface="Arial"/>
              <a:cs typeface="Arial"/>
              <a:sym typeface="Arial"/>
            </a:endParaRPr>
          </a:p>
        </p:txBody>
      </p:sp>
      <p:sp>
        <p:nvSpPr>
          <p:cNvPr id="25" name="Google Shape;25;p1"/>
          <p:cNvSpPr txBox="1"/>
          <p:nvPr/>
        </p:nvSpPr>
        <p:spPr>
          <a:xfrm>
            <a:off x="15256000" y="5384585"/>
            <a:ext cx="9292795" cy="4050048"/>
          </a:xfrm>
          <a:prstGeom prst="rect">
            <a:avLst/>
          </a:prstGeom>
          <a:noFill/>
          <a:ln>
            <a:noFill/>
          </a:ln>
        </p:spPr>
        <p:txBody>
          <a:bodyPr spcFirstLastPara="1" wrap="square" lIns="91425" tIns="45700" rIns="91425" bIns="45700" anchor="t" anchorCtr="0">
            <a:noAutofit/>
          </a:bodyPr>
          <a:lstStyle/>
          <a:p>
            <a:pPr marL="457200" lvl="0" indent="-457200">
              <a:buClr>
                <a:srgbClr val="7DB761"/>
              </a:buClr>
              <a:buFont typeface="Webdings" panose="05030102010509060703" pitchFamily="18" charset="2"/>
              <a:buChar char="4"/>
            </a:pPr>
            <a:r>
              <a:rPr lang="en-US" sz="2800" b="1" i="0" u="none" strike="noStrike" cap="none" dirty="0" smtClean="0">
                <a:solidFill>
                  <a:schemeClr val="accent6"/>
                </a:solidFill>
                <a:latin typeface="Garamond"/>
                <a:ea typeface="Garamond"/>
                <a:cs typeface="Garamond"/>
                <a:sym typeface="Garamond"/>
              </a:rPr>
              <a:t>Generate</a:t>
            </a:r>
            <a:r>
              <a:rPr lang="en-US" sz="2800" b="0" i="0" u="none" strike="noStrike" cap="none" dirty="0" smtClean="0">
                <a:solidFill>
                  <a:schemeClr val="accent6"/>
                </a:solidFill>
                <a:latin typeface="Garamond"/>
                <a:ea typeface="Garamond"/>
                <a:cs typeface="Garamond"/>
                <a:sym typeface="Garamond"/>
              </a:rPr>
              <a:t> </a:t>
            </a:r>
            <a:r>
              <a:rPr lang="en-US" sz="2800" dirty="0" smtClean="0">
                <a:solidFill>
                  <a:srgbClr val="3F3F3F"/>
                </a:solidFill>
                <a:latin typeface="Garamond"/>
                <a:ea typeface="Garamond"/>
                <a:cs typeface="Garamond"/>
                <a:sym typeface="Garamond"/>
              </a:rPr>
              <a:t>rasters </a:t>
            </a:r>
            <a:r>
              <a:rPr lang="en-US" sz="2800" dirty="0">
                <a:solidFill>
                  <a:srgbClr val="3F3F3F"/>
                </a:solidFill>
                <a:latin typeface="Garamond"/>
                <a:ea typeface="Garamond"/>
                <a:cs typeface="Garamond"/>
                <a:sym typeface="Garamond"/>
              </a:rPr>
              <a:t>derived from drought indices for study area using </a:t>
            </a:r>
            <a:r>
              <a:rPr lang="en-US" sz="2800" dirty="0" smtClean="0">
                <a:solidFill>
                  <a:srgbClr val="3F3F3F"/>
                </a:solidFill>
                <a:latin typeface="Garamond"/>
                <a:ea typeface="Garamond"/>
                <a:cs typeface="Garamond"/>
                <a:sym typeface="Garamond"/>
              </a:rPr>
              <a:t>RHEAS</a:t>
            </a:r>
          </a:p>
          <a:p>
            <a:pPr marL="457200" lvl="0" indent="-457200">
              <a:buClr>
                <a:srgbClr val="7DB761"/>
              </a:buClr>
              <a:buFont typeface="Webdings" panose="05030102010509060703" pitchFamily="18" charset="2"/>
              <a:buChar char="4"/>
            </a:pPr>
            <a:r>
              <a:rPr lang="en-US" sz="2800" b="1" i="0" u="none" strike="noStrike" cap="none" dirty="0" smtClean="0">
                <a:solidFill>
                  <a:schemeClr val="accent6"/>
                </a:solidFill>
                <a:latin typeface="Garamond"/>
                <a:ea typeface="Garamond"/>
                <a:cs typeface="Garamond"/>
                <a:sym typeface="Garamond"/>
              </a:rPr>
              <a:t>Create</a:t>
            </a:r>
            <a:r>
              <a:rPr lang="en-US" sz="2800" b="0" i="0" u="none" strike="noStrike" cap="none" dirty="0" smtClean="0">
                <a:solidFill>
                  <a:srgbClr val="3F3F3F"/>
                </a:solidFill>
                <a:latin typeface="Garamond"/>
                <a:ea typeface="Garamond"/>
                <a:cs typeface="Garamond"/>
                <a:sym typeface="Garamond"/>
              </a:rPr>
              <a:t> </a:t>
            </a:r>
            <a:r>
              <a:rPr lang="en-US" sz="2800" b="0" i="0" u="none" strike="noStrike" cap="none" dirty="0">
                <a:solidFill>
                  <a:srgbClr val="3F3F3F"/>
                </a:solidFill>
                <a:latin typeface="Garamond"/>
                <a:ea typeface="Garamond"/>
                <a:cs typeface="Garamond"/>
                <a:sym typeface="Garamond"/>
              </a:rPr>
              <a:t>an assimilation framework matching outputs from the model to partner needs</a:t>
            </a:r>
            <a:endParaRPr sz="2800" b="0" i="0" u="none" strike="noStrike" cap="none" dirty="0">
              <a:solidFill>
                <a:srgbClr val="3F3F3F"/>
              </a:solidFill>
              <a:latin typeface="Century Gothic"/>
              <a:ea typeface="Century Gothic"/>
              <a:cs typeface="Century Gothic"/>
              <a:sym typeface="Century Gothic"/>
            </a:endParaRPr>
          </a:p>
          <a:p>
            <a:pPr marL="457200" lvl="0" indent="-457200">
              <a:buClr>
                <a:srgbClr val="7DB761"/>
              </a:buClr>
              <a:buFont typeface="Webdings" panose="05030102010509060703" pitchFamily="18" charset="2"/>
              <a:buChar char="4"/>
            </a:pPr>
            <a:r>
              <a:rPr lang="en-US" sz="2800" b="1" i="0" u="none" strike="noStrike" cap="none" dirty="0" smtClean="0">
                <a:solidFill>
                  <a:schemeClr val="accent6"/>
                </a:solidFill>
                <a:latin typeface="Garamond"/>
                <a:ea typeface="Garamond"/>
                <a:cs typeface="Garamond"/>
                <a:sym typeface="Garamond"/>
              </a:rPr>
              <a:t>Compile an </a:t>
            </a:r>
            <a:r>
              <a:rPr lang="en-US" sz="2800" b="0" i="0" u="none" strike="noStrike" cap="none" dirty="0" smtClean="0">
                <a:solidFill>
                  <a:srgbClr val="3F3F3F"/>
                </a:solidFill>
                <a:latin typeface="Garamond"/>
                <a:ea typeface="Garamond"/>
                <a:cs typeface="Garamond"/>
                <a:sym typeface="Garamond"/>
              </a:rPr>
              <a:t>Operating </a:t>
            </a:r>
            <a:r>
              <a:rPr lang="en-US" sz="2800" b="0" i="0" u="none" strike="noStrike" cap="none" dirty="0">
                <a:solidFill>
                  <a:srgbClr val="3F3F3F"/>
                </a:solidFill>
                <a:latin typeface="Garamond"/>
                <a:ea typeface="Garamond"/>
                <a:cs typeface="Garamond"/>
                <a:sym typeface="Garamond"/>
              </a:rPr>
              <a:t>and Procedure manual to assist second term team</a:t>
            </a:r>
            <a:endParaRPr sz="2800" b="0" i="0" u="none" strike="noStrike" cap="none" dirty="0">
              <a:solidFill>
                <a:srgbClr val="3F3F3F"/>
              </a:solidFill>
              <a:latin typeface="Century Gothic"/>
              <a:ea typeface="Century Gothic"/>
              <a:cs typeface="Century Gothic"/>
              <a:sym typeface="Century Gothic"/>
            </a:endParaRPr>
          </a:p>
          <a:p>
            <a:pPr marL="457200" lvl="0" indent="-457200">
              <a:buClr>
                <a:srgbClr val="7DB761"/>
              </a:buClr>
              <a:buFont typeface="Webdings" panose="05030102010509060703" pitchFamily="18" charset="2"/>
              <a:buChar char="4"/>
            </a:pPr>
            <a:r>
              <a:rPr lang="en-US" sz="2800" b="1" i="0" u="none" strike="noStrike" cap="none" dirty="0" smtClean="0">
                <a:solidFill>
                  <a:schemeClr val="accent6"/>
                </a:solidFill>
                <a:latin typeface="Garamond"/>
                <a:ea typeface="Garamond"/>
                <a:cs typeface="Garamond"/>
                <a:sym typeface="Garamond"/>
              </a:rPr>
              <a:t>Present</a:t>
            </a:r>
            <a:r>
              <a:rPr lang="en-US" sz="2800" b="0" i="0" u="none" strike="noStrike" cap="none" dirty="0" smtClean="0">
                <a:solidFill>
                  <a:srgbClr val="3F3F3F"/>
                </a:solidFill>
                <a:latin typeface="Garamond"/>
                <a:ea typeface="Garamond"/>
                <a:cs typeface="Garamond"/>
                <a:sym typeface="Garamond"/>
              </a:rPr>
              <a:t> </a:t>
            </a:r>
            <a:r>
              <a:rPr lang="en-US" sz="2800" b="0" i="0" u="none" strike="noStrike" cap="none" dirty="0">
                <a:solidFill>
                  <a:srgbClr val="3F3F3F"/>
                </a:solidFill>
                <a:latin typeface="Garamond"/>
                <a:ea typeface="Garamond"/>
                <a:cs typeface="Garamond"/>
                <a:sym typeface="Garamond"/>
              </a:rPr>
              <a:t>initial results to </a:t>
            </a:r>
            <a:r>
              <a:rPr lang="en-US" sz="2800" b="0" i="0" u="none" strike="noStrike" cap="none" dirty="0" smtClean="0">
                <a:solidFill>
                  <a:srgbClr val="3F3F3F"/>
                </a:solidFill>
                <a:latin typeface="Garamond"/>
                <a:ea typeface="Garamond"/>
                <a:cs typeface="Garamond"/>
                <a:sym typeface="Garamond"/>
              </a:rPr>
              <a:t>partners and </a:t>
            </a:r>
            <a:r>
              <a:rPr lang="en-US" sz="2800" b="0" i="0" u="none" strike="noStrike" cap="none" dirty="0">
                <a:solidFill>
                  <a:srgbClr val="3F3F3F"/>
                </a:solidFill>
                <a:latin typeface="Garamond"/>
                <a:ea typeface="Garamond"/>
                <a:cs typeface="Garamond"/>
                <a:sym typeface="Garamond"/>
              </a:rPr>
              <a:t>solicit feedback for refinements to the </a:t>
            </a:r>
            <a:r>
              <a:rPr lang="en-US" sz="2800" b="0" i="0" u="none" strike="noStrike" cap="none" dirty="0" smtClean="0">
                <a:solidFill>
                  <a:srgbClr val="3F3F3F"/>
                </a:solidFill>
                <a:latin typeface="Garamond"/>
                <a:ea typeface="Garamond"/>
                <a:cs typeface="Garamond"/>
                <a:sym typeface="Garamond"/>
              </a:rPr>
              <a:t>model</a:t>
            </a:r>
            <a:endParaRPr sz="2800" b="0" i="0" u="none" strike="noStrike" cap="none" dirty="0">
              <a:solidFill>
                <a:srgbClr val="3F3F3F"/>
              </a:solidFill>
              <a:latin typeface="Century Gothic"/>
              <a:ea typeface="Century Gothic"/>
              <a:cs typeface="Century Gothic"/>
              <a:sym typeface="Century Gothic"/>
            </a:endParaRPr>
          </a:p>
        </p:txBody>
      </p:sp>
      <p:sp>
        <p:nvSpPr>
          <p:cNvPr id="26" name="Google Shape;26;p1"/>
          <p:cNvSpPr txBox="1"/>
          <p:nvPr/>
        </p:nvSpPr>
        <p:spPr>
          <a:xfrm>
            <a:off x="15256000" y="4655188"/>
            <a:ext cx="312777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Objectives</a:t>
            </a:r>
            <a:endParaRPr sz="1400" b="0" i="0" u="none" strike="noStrike" cap="none" dirty="0">
              <a:solidFill>
                <a:srgbClr val="000000"/>
              </a:solidFill>
              <a:latin typeface="Arial"/>
              <a:ea typeface="Arial"/>
              <a:cs typeface="Arial"/>
              <a:sym typeface="Arial"/>
            </a:endParaRPr>
          </a:p>
        </p:txBody>
      </p:sp>
      <p:sp>
        <p:nvSpPr>
          <p:cNvPr id="28" name="Google Shape;28;p1"/>
          <p:cNvSpPr txBox="1"/>
          <p:nvPr/>
        </p:nvSpPr>
        <p:spPr>
          <a:xfrm>
            <a:off x="12801599" y="10034618"/>
            <a:ext cx="11430000" cy="16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7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
          <p:cNvSpPr txBox="1"/>
          <p:nvPr/>
        </p:nvSpPr>
        <p:spPr>
          <a:xfrm>
            <a:off x="15256000" y="16834882"/>
            <a:ext cx="52725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Earth Observations</a:t>
            </a:r>
            <a:endParaRPr sz="1400" b="0" i="0" u="none" strike="noStrike" cap="none" dirty="0">
              <a:solidFill>
                <a:srgbClr val="000000"/>
              </a:solidFill>
              <a:latin typeface="Arial"/>
              <a:ea typeface="Arial"/>
              <a:cs typeface="Arial"/>
              <a:sym typeface="Arial"/>
            </a:endParaRPr>
          </a:p>
        </p:txBody>
      </p:sp>
      <p:sp>
        <p:nvSpPr>
          <p:cNvPr id="30" name="Google Shape;30;p1"/>
          <p:cNvSpPr txBox="1"/>
          <p:nvPr/>
        </p:nvSpPr>
        <p:spPr>
          <a:xfrm>
            <a:off x="855228" y="20795705"/>
            <a:ext cx="201208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smtClean="0">
                <a:solidFill>
                  <a:srgbClr val="7DB761"/>
                </a:solidFill>
                <a:latin typeface="Century Gothic"/>
                <a:ea typeface="Century Gothic"/>
                <a:cs typeface="Century Gothic"/>
                <a:sym typeface="Century Gothic"/>
              </a:rPr>
              <a:t>Results</a:t>
            </a:r>
            <a:endParaRPr sz="1400" b="0" i="0" u="none" strike="noStrike" cap="none" dirty="0">
              <a:solidFill>
                <a:srgbClr val="000000"/>
              </a:solidFill>
              <a:latin typeface="Arial"/>
              <a:ea typeface="Arial"/>
              <a:cs typeface="Arial"/>
              <a:sym typeface="Arial"/>
            </a:endParaRPr>
          </a:p>
        </p:txBody>
      </p:sp>
      <p:sp>
        <p:nvSpPr>
          <p:cNvPr id="31" name="Google Shape;31;p1"/>
          <p:cNvSpPr txBox="1"/>
          <p:nvPr/>
        </p:nvSpPr>
        <p:spPr>
          <a:xfrm>
            <a:off x="15256000" y="25182660"/>
            <a:ext cx="8945504" cy="4214873"/>
          </a:xfrm>
          <a:prstGeom prst="rect">
            <a:avLst/>
          </a:prstGeom>
          <a:noFill/>
          <a:ln>
            <a:noFill/>
          </a:ln>
        </p:spPr>
        <p:txBody>
          <a:bodyPr spcFirstLastPara="1" wrap="square" lIns="91425" tIns="45700" rIns="91425" bIns="45700" anchor="t" anchorCtr="0">
            <a:noAutofit/>
          </a:bodyPr>
          <a:lstStyle/>
          <a:p>
            <a:pPr marL="457200" lvl="0" indent="-457200">
              <a:spcBef>
                <a:spcPts val="600"/>
              </a:spcBef>
              <a:buClr>
                <a:srgbClr val="7DB761"/>
              </a:buClr>
              <a:buFont typeface="Webdings" panose="05030102010509060703" pitchFamily="18" charset="2"/>
              <a:buChar char="4"/>
            </a:pPr>
            <a:r>
              <a:rPr lang="en-US" sz="2600" dirty="0" smtClean="0">
                <a:solidFill>
                  <a:srgbClr val="3F3F3F"/>
                </a:solidFill>
                <a:latin typeface="Garamond"/>
                <a:ea typeface="Garamond"/>
                <a:cs typeface="Garamond"/>
                <a:sym typeface="Garamond"/>
              </a:rPr>
              <a:t>Drought </a:t>
            </a:r>
            <a:r>
              <a:rPr lang="en-US" sz="2600" dirty="0">
                <a:solidFill>
                  <a:srgbClr val="3F3F3F"/>
                </a:solidFill>
                <a:latin typeface="Garamond"/>
                <a:ea typeface="Garamond"/>
                <a:cs typeface="Garamond"/>
                <a:sym typeface="Garamond"/>
              </a:rPr>
              <a:t>indices that cover a longer period of time (SPI12, SRI12) provided a clearer connection to the water table while indices that look at shorter time periods of time are more closely linked to soil moisture (SPI1, SRI1</a:t>
            </a:r>
            <a:r>
              <a:rPr lang="en-US" sz="2600" dirty="0" smtClean="0">
                <a:solidFill>
                  <a:srgbClr val="3F3F3F"/>
                </a:solidFill>
                <a:latin typeface="Garamond"/>
                <a:ea typeface="Garamond"/>
                <a:cs typeface="Garamond"/>
                <a:sym typeface="Garamond"/>
              </a:rPr>
              <a:t>).</a:t>
            </a:r>
          </a:p>
          <a:p>
            <a:pPr marL="457200" lvl="0" indent="-457200">
              <a:spcBef>
                <a:spcPts val="600"/>
              </a:spcBef>
              <a:buClr>
                <a:srgbClr val="7DB761"/>
              </a:buClr>
              <a:buFont typeface="Webdings" panose="05030102010509060703" pitchFamily="18" charset="2"/>
              <a:buChar char="4"/>
            </a:pPr>
            <a:r>
              <a:rPr lang="en-US" sz="2600" dirty="0" smtClean="0">
                <a:solidFill>
                  <a:srgbClr val="3F3F3F"/>
                </a:solidFill>
                <a:latin typeface="Garamond"/>
                <a:ea typeface="Garamond"/>
                <a:cs typeface="Garamond"/>
                <a:sym typeface="Garamond"/>
              </a:rPr>
              <a:t>SPI1 </a:t>
            </a:r>
            <a:r>
              <a:rPr lang="en-US" sz="2600" dirty="0" smtClean="0">
                <a:solidFill>
                  <a:srgbClr val="3F3F3F"/>
                </a:solidFill>
                <a:latin typeface="Garamond"/>
                <a:ea typeface="Garamond"/>
                <a:cs typeface="Garamond"/>
                <a:sym typeface="Garamond"/>
              </a:rPr>
              <a:t>and SRI1 have high potential for use in a short-term forecasting system.</a:t>
            </a:r>
          </a:p>
          <a:p>
            <a:pPr marL="457200" lvl="0" indent="-457200">
              <a:spcBef>
                <a:spcPts val="600"/>
              </a:spcBef>
              <a:buClr>
                <a:srgbClr val="7DB761"/>
              </a:buClr>
              <a:buFont typeface="Webdings" panose="05030102010509060703" pitchFamily="18" charset="2"/>
              <a:buChar char="4"/>
            </a:pPr>
            <a:r>
              <a:rPr lang="en-US" sz="2600" dirty="0" smtClean="0">
                <a:solidFill>
                  <a:srgbClr val="3F3F3F"/>
                </a:solidFill>
                <a:latin typeface="Garamond"/>
                <a:ea typeface="Garamond"/>
                <a:cs typeface="Garamond"/>
                <a:sym typeface="Garamond"/>
              </a:rPr>
              <a:t>VCI</a:t>
            </a:r>
            <a:r>
              <a:rPr lang="en-US" sz="2600" dirty="0">
                <a:solidFill>
                  <a:srgbClr val="3F3F3F"/>
                </a:solidFill>
                <a:latin typeface="Garamond"/>
                <a:ea typeface="Garamond"/>
                <a:cs typeface="Garamond"/>
                <a:sym typeface="Garamond"/>
              </a:rPr>
              <a:t>, NDMA's current measure, does not effectively measure smaller changes in drought as well as the RHEAS-generated indices, making it comparatively limited for inferring drought </a:t>
            </a:r>
            <a:r>
              <a:rPr lang="en-US" sz="2600" dirty="0" smtClean="0">
                <a:solidFill>
                  <a:srgbClr val="3F3F3F"/>
                </a:solidFill>
                <a:latin typeface="Garamond"/>
                <a:ea typeface="Garamond"/>
                <a:cs typeface="Garamond"/>
                <a:sym typeface="Garamond"/>
              </a:rPr>
              <a:t>status.</a:t>
            </a:r>
            <a:endParaRPr sz="2600" b="0" i="0" u="none" strike="noStrike" cap="none" dirty="0">
              <a:solidFill>
                <a:srgbClr val="3F3F3F"/>
              </a:solidFill>
              <a:latin typeface="Garamond"/>
              <a:ea typeface="Garamond"/>
              <a:cs typeface="Garamond"/>
              <a:sym typeface="Garamond"/>
            </a:endParaRPr>
          </a:p>
          <a:p>
            <a:pPr marL="628650" marR="0" lvl="0" indent="-457200" algn="l" rtl="0">
              <a:lnSpc>
                <a:spcPct val="100000"/>
              </a:lnSpc>
              <a:spcBef>
                <a:spcPts val="600"/>
              </a:spcBef>
              <a:spcAft>
                <a:spcPts val="0"/>
              </a:spcAft>
              <a:buClr>
                <a:srgbClr val="7DB761"/>
              </a:buClr>
              <a:buSzPts val="2700"/>
              <a:buFont typeface="Webdings" panose="05030102010509060703" pitchFamily="18" charset="2"/>
              <a:buChar char="4"/>
            </a:pPr>
            <a:endParaRPr sz="2600" b="0" i="0" u="none" strike="noStrike" cap="none" dirty="0">
              <a:solidFill>
                <a:srgbClr val="3F3F3F"/>
              </a:solidFill>
              <a:latin typeface="Garamond"/>
              <a:ea typeface="Garamond"/>
              <a:cs typeface="Garamond"/>
              <a:sym typeface="Garamond"/>
            </a:endParaRPr>
          </a:p>
        </p:txBody>
      </p:sp>
      <p:sp>
        <p:nvSpPr>
          <p:cNvPr id="32" name="Google Shape;32;p1"/>
          <p:cNvSpPr txBox="1"/>
          <p:nvPr/>
        </p:nvSpPr>
        <p:spPr>
          <a:xfrm>
            <a:off x="15256000" y="24477243"/>
            <a:ext cx="34868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Conclusions</a:t>
            </a:r>
            <a:endParaRPr sz="1400" b="0" i="0" u="none" strike="noStrike" cap="none" dirty="0">
              <a:solidFill>
                <a:srgbClr val="000000"/>
              </a:solidFill>
              <a:latin typeface="Arial"/>
              <a:ea typeface="Arial"/>
              <a:cs typeface="Arial"/>
              <a:sym typeface="Arial"/>
            </a:endParaRPr>
          </a:p>
        </p:txBody>
      </p:sp>
      <p:sp>
        <p:nvSpPr>
          <p:cNvPr id="33" name="Google Shape;33;p1"/>
          <p:cNvSpPr txBox="1"/>
          <p:nvPr/>
        </p:nvSpPr>
        <p:spPr>
          <a:xfrm>
            <a:off x="15256000" y="30410115"/>
            <a:ext cx="8945504" cy="34930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600" b="1" i="0" u="none" strike="noStrike" cap="none" dirty="0">
                <a:solidFill>
                  <a:srgbClr val="3F3F3F"/>
                </a:solidFill>
                <a:latin typeface="Garamond"/>
                <a:ea typeface="Garamond"/>
                <a:cs typeface="Garamond"/>
                <a:sym typeface="Garamond"/>
              </a:rPr>
              <a:t>Dr. Jeffrey </a:t>
            </a:r>
            <a:r>
              <a:rPr lang="en-US" sz="2600" b="1" i="0" u="none" strike="noStrike" cap="none" dirty="0" err="1">
                <a:solidFill>
                  <a:srgbClr val="3F3F3F"/>
                </a:solidFill>
                <a:latin typeface="Garamond"/>
                <a:ea typeface="Garamond"/>
                <a:cs typeface="Garamond"/>
                <a:sym typeface="Garamond"/>
              </a:rPr>
              <a:t>Luvall</a:t>
            </a:r>
            <a:r>
              <a:rPr lang="en-US" sz="2600" b="1" i="0" u="none" strike="noStrike" cap="none" dirty="0">
                <a:solidFill>
                  <a:srgbClr val="3F3F3F"/>
                </a:solidFill>
                <a:latin typeface="Garamond"/>
                <a:ea typeface="Garamond"/>
                <a:cs typeface="Garamond"/>
                <a:sym typeface="Garamond"/>
              </a:rPr>
              <a:t> </a:t>
            </a:r>
            <a:r>
              <a:rPr lang="en-US" sz="2600" b="0" i="0" u="none" strike="noStrike" cap="none" dirty="0">
                <a:solidFill>
                  <a:srgbClr val="3F3F3F"/>
                </a:solidFill>
                <a:latin typeface="Garamond"/>
                <a:ea typeface="Garamond"/>
                <a:cs typeface="Garamond"/>
                <a:sym typeface="Garamond"/>
              </a:rPr>
              <a:t>(NASA Marshall Space Flight Center) </a:t>
            </a:r>
            <a:endParaRPr sz="2600" dirty="0"/>
          </a:p>
          <a:p>
            <a:pPr marL="0" marR="0" lvl="0" indent="0" algn="l" rtl="0">
              <a:lnSpc>
                <a:spcPct val="100000"/>
              </a:lnSpc>
              <a:spcBef>
                <a:spcPts val="0"/>
              </a:spcBef>
              <a:spcAft>
                <a:spcPts val="0"/>
              </a:spcAft>
              <a:buNone/>
            </a:pPr>
            <a:r>
              <a:rPr lang="en-US" sz="2600" b="1" i="0" u="none" strike="noStrike" cap="none" dirty="0">
                <a:solidFill>
                  <a:srgbClr val="3F3F3F"/>
                </a:solidFill>
                <a:latin typeface="Garamond"/>
                <a:ea typeface="Garamond"/>
                <a:cs typeface="Garamond"/>
                <a:sym typeface="Garamond"/>
              </a:rPr>
              <a:t>Dr. Robert Griffin </a:t>
            </a:r>
            <a:r>
              <a:rPr lang="en-US" sz="2600" b="0" i="0" u="none" strike="noStrike" cap="none" dirty="0">
                <a:solidFill>
                  <a:srgbClr val="3F3F3F"/>
                </a:solidFill>
                <a:latin typeface="Garamond"/>
                <a:ea typeface="Garamond"/>
                <a:cs typeface="Garamond"/>
                <a:sym typeface="Garamond"/>
              </a:rPr>
              <a:t>and </a:t>
            </a:r>
            <a:r>
              <a:rPr lang="en-US" sz="2600" b="1" i="0" u="none" strike="noStrike" cap="none" dirty="0">
                <a:solidFill>
                  <a:srgbClr val="3F3F3F"/>
                </a:solidFill>
                <a:latin typeface="Garamond"/>
                <a:ea typeface="Garamond"/>
                <a:cs typeface="Garamond"/>
                <a:sym typeface="Garamond"/>
              </a:rPr>
              <a:t>Maggi Klug </a:t>
            </a:r>
            <a:r>
              <a:rPr lang="en-US" sz="2600" b="0" i="0" u="none" strike="noStrike" cap="none" dirty="0">
                <a:solidFill>
                  <a:srgbClr val="3F3F3F"/>
                </a:solidFill>
                <a:latin typeface="Garamond"/>
                <a:ea typeface="Garamond"/>
                <a:cs typeface="Garamond"/>
                <a:sym typeface="Garamond"/>
              </a:rPr>
              <a:t>(University of Alabama in Huntsville) </a:t>
            </a:r>
            <a:endParaRPr sz="2600" dirty="0"/>
          </a:p>
          <a:p>
            <a:pPr marL="0" marR="0" lvl="0" indent="0" algn="l" rtl="0">
              <a:lnSpc>
                <a:spcPct val="100000"/>
              </a:lnSpc>
              <a:spcBef>
                <a:spcPts val="0"/>
              </a:spcBef>
              <a:spcAft>
                <a:spcPts val="0"/>
              </a:spcAft>
              <a:buNone/>
            </a:pPr>
            <a:r>
              <a:rPr lang="en-US" sz="2600" b="1" i="0" u="none" strike="noStrike" cap="none" dirty="0" smtClean="0">
                <a:solidFill>
                  <a:srgbClr val="3F3F3F"/>
                </a:solidFill>
                <a:latin typeface="Garamond"/>
                <a:ea typeface="Garamond"/>
                <a:cs typeface="Garamond"/>
                <a:sym typeface="Garamond"/>
              </a:rPr>
              <a:t>Dr</a:t>
            </a:r>
            <a:r>
              <a:rPr lang="en-US" sz="2600" b="1" i="0" u="none" strike="noStrike" cap="none" dirty="0">
                <a:solidFill>
                  <a:srgbClr val="3F3F3F"/>
                </a:solidFill>
                <a:latin typeface="Garamond"/>
                <a:ea typeface="Garamond"/>
                <a:cs typeface="Garamond"/>
                <a:sym typeface="Garamond"/>
              </a:rPr>
              <a:t>. Lee </a:t>
            </a:r>
            <a:r>
              <a:rPr lang="en-US" sz="2600" b="1" i="0" u="none" strike="noStrike" cap="none" dirty="0" err="1">
                <a:solidFill>
                  <a:srgbClr val="3F3F3F"/>
                </a:solidFill>
                <a:latin typeface="Garamond"/>
                <a:ea typeface="Garamond"/>
                <a:cs typeface="Garamond"/>
                <a:sym typeface="Garamond"/>
              </a:rPr>
              <a:t>Ellenburg</a:t>
            </a:r>
            <a:r>
              <a:rPr lang="en-US" sz="2600" b="1" i="0" u="none" strike="noStrike" cap="none" dirty="0">
                <a:solidFill>
                  <a:srgbClr val="3F3F3F"/>
                </a:solidFill>
                <a:latin typeface="Garamond"/>
                <a:ea typeface="Garamond"/>
                <a:cs typeface="Garamond"/>
                <a:sym typeface="Garamond"/>
              </a:rPr>
              <a:t>, Emily Adams, Dr. </a:t>
            </a:r>
            <a:r>
              <a:rPr lang="en-US" sz="2600" b="1" i="0" u="none" strike="noStrike" cap="none" dirty="0" err="1">
                <a:solidFill>
                  <a:srgbClr val="3F3F3F"/>
                </a:solidFill>
                <a:latin typeface="Garamond"/>
                <a:ea typeface="Garamond"/>
                <a:cs typeface="Garamond"/>
                <a:sym typeface="Garamond"/>
              </a:rPr>
              <a:t>Vikalp</a:t>
            </a:r>
            <a:r>
              <a:rPr lang="en-US" sz="2600" b="1" i="0" u="none" strike="noStrike" cap="none" dirty="0">
                <a:solidFill>
                  <a:srgbClr val="3F3F3F"/>
                </a:solidFill>
                <a:latin typeface="Garamond"/>
                <a:ea typeface="Garamond"/>
                <a:cs typeface="Garamond"/>
                <a:sym typeface="Garamond"/>
              </a:rPr>
              <a:t> Mishra,  Sara Miller, </a:t>
            </a:r>
            <a:r>
              <a:rPr lang="en-US" sz="2600" b="0" i="0" u="none" strike="noStrike" cap="none" dirty="0">
                <a:solidFill>
                  <a:srgbClr val="3F3F3F"/>
                </a:solidFill>
                <a:latin typeface="Garamond"/>
                <a:ea typeface="Garamond"/>
                <a:cs typeface="Garamond"/>
                <a:sym typeface="Garamond"/>
              </a:rPr>
              <a:t>and</a:t>
            </a:r>
            <a:r>
              <a:rPr lang="en-US" sz="2600" b="1" i="0" u="none" strike="noStrike" cap="none" dirty="0">
                <a:solidFill>
                  <a:srgbClr val="3F3F3F"/>
                </a:solidFill>
                <a:latin typeface="Garamond"/>
                <a:ea typeface="Garamond"/>
                <a:cs typeface="Garamond"/>
                <a:sym typeface="Garamond"/>
              </a:rPr>
              <a:t> Helen Baldwin </a:t>
            </a:r>
            <a:r>
              <a:rPr lang="en-US" sz="2600" b="0" i="0" u="none" strike="noStrike" cap="none" dirty="0">
                <a:solidFill>
                  <a:srgbClr val="3F3F3F"/>
                </a:solidFill>
                <a:latin typeface="Garamond"/>
                <a:ea typeface="Garamond"/>
                <a:cs typeface="Garamond"/>
                <a:sym typeface="Garamond"/>
              </a:rPr>
              <a:t>(NASA SERVIR)</a:t>
            </a:r>
            <a:endParaRPr sz="2600" b="0" i="0" u="none" strike="noStrike" cap="none"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None/>
            </a:pPr>
            <a:r>
              <a:rPr lang="en-US" sz="2600" b="1" i="0" u="none" strike="noStrike" cap="none" dirty="0">
                <a:solidFill>
                  <a:srgbClr val="3F3F3F"/>
                </a:solidFill>
                <a:latin typeface="Garamond"/>
                <a:ea typeface="Garamond"/>
                <a:cs typeface="Garamond"/>
                <a:sym typeface="Garamond"/>
              </a:rPr>
              <a:t>Lilian </a:t>
            </a:r>
            <a:r>
              <a:rPr lang="en-US" sz="2600" b="1" i="0" u="none" strike="noStrike" cap="none" dirty="0" err="1">
                <a:solidFill>
                  <a:srgbClr val="3F3F3F"/>
                </a:solidFill>
                <a:latin typeface="Garamond"/>
                <a:ea typeface="Garamond"/>
                <a:cs typeface="Garamond"/>
                <a:sym typeface="Garamond"/>
              </a:rPr>
              <a:t>Ndungu</a:t>
            </a:r>
            <a:r>
              <a:rPr lang="en-US" sz="2600" b="1" i="0" u="none" strike="noStrike" cap="none" dirty="0">
                <a:solidFill>
                  <a:srgbClr val="3F3F3F"/>
                </a:solidFill>
                <a:latin typeface="Garamond"/>
                <a:ea typeface="Garamond"/>
                <a:cs typeface="Garamond"/>
                <a:sym typeface="Garamond"/>
              </a:rPr>
              <a:t> </a:t>
            </a:r>
            <a:r>
              <a:rPr lang="en-US" sz="2600" b="0" i="0" u="none" strike="noStrike" cap="none" dirty="0">
                <a:solidFill>
                  <a:srgbClr val="3F3F3F"/>
                </a:solidFill>
                <a:latin typeface="Garamond"/>
                <a:ea typeface="Garamond"/>
                <a:cs typeface="Garamond"/>
                <a:sym typeface="Garamond"/>
              </a:rPr>
              <a:t>(RCMRD)</a:t>
            </a:r>
            <a:endParaRPr sz="2600" dirty="0"/>
          </a:p>
          <a:p>
            <a:pPr marL="0" marR="0" lvl="0" indent="0" algn="l" rtl="0">
              <a:lnSpc>
                <a:spcPct val="100000"/>
              </a:lnSpc>
              <a:spcBef>
                <a:spcPts val="0"/>
              </a:spcBef>
              <a:spcAft>
                <a:spcPts val="0"/>
              </a:spcAft>
              <a:buNone/>
            </a:pPr>
            <a:r>
              <a:rPr lang="en-US" sz="2600" b="1" i="0" u="none" strike="noStrike" cap="none" dirty="0">
                <a:solidFill>
                  <a:srgbClr val="3F3F3F"/>
                </a:solidFill>
                <a:latin typeface="Garamond"/>
                <a:ea typeface="Garamond"/>
                <a:cs typeface="Garamond"/>
                <a:sym typeface="Garamond"/>
              </a:rPr>
              <a:t>Nelson </a:t>
            </a:r>
            <a:r>
              <a:rPr lang="en-US" sz="2600" b="1" i="0" u="none" strike="noStrike" cap="none" dirty="0" err="1">
                <a:solidFill>
                  <a:srgbClr val="3F3F3F"/>
                </a:solidFill>
                <a:latin typeface="Garamond"/>
                <a:ea typeface="Garamond"/>
                <a:cs typeface="Garamond"/>
                <a:sym typeface="Garamond"/>
              </a:rPr>
              <a:t>Mutanda</a:t>
            </a:r>
            <a:r>
              <a:rPr lang="en-US" sz="2600" b="1" i="0" u="none" strike="noStrike" cap="none" dirty="0">
                <a:solidFill>
                  <a:srgbClr val="3F3F3F"/>
                </a:solidFill>
                <a:latin typeface="Garamond"/>
                <a:ea typeface="Garamond"/>
                <a:cs typeface="Garamond"/>
                <a:sym typeface="Garamond"/>
              </a:rPr>
              <a:t> </a:t>
            </a:r>
            <a:r>
              <a:rPr lang="en-US" sz="2600" b="0" i="0" u="none" strike="noStrike" cap="none" dirty="0">
                <a:solidFill>
                  <a:srgbClr val="3F3F3F"/>
                </a:solidFill>
                <a:latin typeface="Garamond"/>
                <a:ea typeface="Garamond"/>
                <a:cs typeface="Garamond"/>
                <a:sym typeface="Garamond"/>
              </a:rPr>
              <a:t>(NDMA)</a:t>
            </a:r>
            <a:endParaRPr sz="2600" dirty="0"/>
          </a:p>
          <a:p>
            <a:pPr marL="0" marR="0" lvl="0" indent="0" algn="l" rtl="0">
              <a:lnSpc>
                <a:spcPct val="100000"/>
              </a:lnSpc>
              <a:spcBef>
                <a:spcPts val="0"/>
              </a:spcBef>
              <a:spcAft>
                <a:spcPts val="0"/>
              </a:spcAft>
              <a:buNone/>
            </a:pPr>
            <a:r>
              <a:rPr lang="en-US" sz="2600" b="1" i="0" u="none" strike="noStrike" cap="none" dirty="0">
                <a:solidFill>
                  <a:srgbClr val="3F3F3F"/>
                </a:solidFill>
                <a:latin typeface="Garamond"/>
                <a:ea typeface="Garamond"/>
                <a:cs typeface="Garamond"/>
                <a:sym typeface="Garamond"/>
              </a:rPr>
              <a:t>Madison Murphy </a:t>
            </a:r>
            <a:r>
              <a:rPr lang="en-US" sz="2600" b="0" i="0" u="none" strike="noStrike" cap="none" dirty="0">
                <a:solidFill>
                  <a:srgbClr val="3F3F3F"/>
                </a:solidFill>
                <a:latin typeface="Garamond"/>
                <a:ea typeface="Garamond"/>
                <a:cs typeface="Garamond"/>
                <a:sym typeface="Garamond"/>
              </a:rPr>
              <a:t>(NASA DEVELOP)</a:t>
            </a:r>
            <a:endParaRPr sz="2600" b="0" i="0" u="none" strike="noStrike" cap="none"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None/>
            </a:pPr>
            <a:endParaRPr sz="2600" b="0" i="0" u="none" strike="noStrike" cap="none" dirty="0">
              <a:solidFill>
                <a:srgbClr val="3F3F3F"/>
              </a:solidFill>
              <a:latin typeface="Garamond"/>
              <a:ea typeface="Garamond"/>
              <a:cs typeface="Garamond"/>
              <a:sym typeface="Garamond"/>
            </a:endParaRPr>
          </a:p>
        </p:txBody>
      </p:sp>
      <p:sp>
        <p:nvSpPr>
          <p:cNvPr id="34" name="Google Shape;34;p1"/>
          <p:cNvSpPr txBox="1"/>
          <p:nvPr/>
        </p:nvSpPr>
        <p:spPr>
          <a:xfrm>
            <a:off x="15256000" y="29609752"/>
            <a:ext cx="56877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Acknowledgements</a:t>
            </a:r>
            <a:endParaRPr sz="1400" b="0" i="0" u="none" strike="noStrike" cap="none" dirty="0">
              <a:solidFill>
                <a:srgbClr val="000000"/>
              </a:solidFill>
              <a:latin typeface="Arial"/>
              <a:ea typeface="Arial"/>
              <a:cs typeface="Arial"/>
              <a:sym typeface="Arial"/>
            </a:endParaRPr>
          </a:p>
        </p:txBody>
      </p:sp>
      <p:sp>
        <p:nvSpPr>
          <p:cNvPr id="36" name="Google Shape;36;p1"/>
          <p:cNvSpPr txBox="1"/>
          <p:nvPr/>
        </p:nvSpPr>
        <p:spPr>
          <a:xfrm>
            <a:off x="15256000" y="22300834"/>
            <a:ext cx="8879808" cy="1940579"/>
          </a:xfrm>
          <a:prstGeom prst="rect">
            <a:avLst/>
          </a:prstGeom>
          <a:noFill/>
          <a:ln>
            <a:noFill/>
          </a:ln>
        </p:spPr>
        <p:txBody>
          <a:bodyPr spcFirstLastPara="1" wrap="square" lIns="91425" tIns="45700" rIns="91425" bIns="45700" anchor="t" anchorCtr="0">
            <a:noAutofit/>
          </a:bodyPr>
          <a:lstStyle/>
          <a:p>
            <a:pPr marL="457200" lvl="0" indent="-457200">
              <a:buClr>
                <a:srgbClr val="7DB761"/>
              </a:buClr>
              <a:buFont typeface="Webdings" panose="05030102010509060703" pitchFamily="18" charset="2"/>
              <a:buChar char="4"/>
            </a:pPr>
            <a:r>
              <a:rPr lang="en-US" sz="2800" b="0" i="0" u="none" strike="noStrike" cap="none" dirty="0" smtClean="0">
                <a:solidFill>
                  <a:srgbClr val="3F3F3F"/>
                </a:solidFill>
                <a:latin typeface="Garamond"/>
                <a:ea typeface="Garamond"/>
                <a:cs typeface="Garamond"/>
                <a:sym typeface="Garamond"/>
              </a:rPr>
              <a:t>National </a:t>
            </a:r>
            <a:r>
              <a:rPr lang="en-US" sz="2800" b="0" i="0" u="none" strike="noStrike" cap="none" dirty="0">
                <a:solidFill>
                  <a:srgbClr val="3F3F3F"/>
                </a:solidFill>
                <a:latin typeface="Garamond"/>
                <a:ea typeface="Garamond"/>
                <a:cs typeface="Garamond"/>
                <a:sym typeface="Garamond"/>
              </a:rPr>
              <a:t>Drought Management </a:t>
            </a:r>
            <a:r>
              <a:rPr lang="en-US" sz="2800" b="0" i="0" u="none" strike="noStrike" cap="none" dirty="0" smtClean="0">
                <a:solidFill>
                  <a:srgbClr val="3F3F3F"/>
                </a:solidFill>
                <a:latin typeface="Garamond"/>
                <a:ea typeface="Garamond"/>
                <a:cs typeface="Garamond"/>
                <a:sym typeface="Garamond"/>
              </a:rPr>
              <a:t>Authority</a:t>
            </a:r>
            <a:endParaRPr sz="2800" b="0" i="0" u="none" strike="noStrike" cap="none" dirty="0">
              <a:solidFill>
                <a:srgbClr val="3F3F3F"/>
              </a:solidFill>
              <a:latin typeface="Garamond"/>
              <a:ea typeface="Garamond"/>
              <a:cs typeface="Garamond"/>
              <a:sym typeface="Garamond"/>
            </a:endParaRPr>
          </a:p>
          <a:p>
            <a:pPr marL="457200" lvl="0" indent="-457200">
              <a:buClr>
                <a:srgbClr val="7DB761"/>
              </a:buClr>
              <a:buFont typeface="Webdings" panose="05030102010509060703" pitchFamily="18" charset="2"/>
              <a:buChar char="4"/>
            </a:pPr>
            <a:r>
              <a:rPr lang="en-US" sz="2800" b="0" i="0" u="none" strike="noStrike" cap="none" dirty="0" smtClean="0">
                <a:solidFill>
                  <a:srgbClr val="3F3F3F"/>
                </a:solidFill>
                <a:latin typeface="Garamond"/>
                <a:ea typeface="Garamond"/>
                <a:cs typeface="Garamond"/>
                <a:sym typeface="Garamond"/>
              </a:rPr>
              <a:t>Regional </a:t>
            </a:r>
            <a:r>
              <a:rPr lang="en-US" sz="2800" b="0" i="0" u="none" strike="noStrike" cap="none" dirty="0">
                <a:solidFill>
                  <a:srgbClr val="3F3F3F"/>
                </a:solidFill>
                <a:latin typeface="Garamond"/>
                <a:ea typeface="Garamond"/>
                <a:cs typeface="Garamond"/>
                <a:sym typeface="Garamond"/>
              </a:rPr>
              <a:t>Centre for Mapping of Resources </a:t>
            </a:r>
            <a:r>
              <a:rPr lang="en-US" sz="2800" b="0" i="0" u="none" strike="noStrike" cap="none" dirty="0" smtClean="0">
                <a:solidFill>
                  <a:srgbClr val="3F3F3F"/>
                </a:solidFill>
                <a:latin typeface="Garamond"/>
                <a:ea typeface="Garamond"/>
                <a:cs typeface="Garamond"/>
                <a:sym typeface="Garamond"/>
              </a:rPr>
              <a:t>for Development </a:t>
            </a:r>
            <a:r>
              <a:rPr lang="en-US" sz="2800" b="0" i="0" u="none" strike="noStrike" cap="none" dirty="0">
                <a:solidFill>
                  <a:srgbClr val="3F3F3F"/>
                </a:solidFill>
                <a:latin typeface="Garamond"/>
                <a:ea typeface="Garamond"/>
                <a:cs typeface="Garamond"/>
                <a:sym typeface="Garamond"/>
              </a:rPr>
              <a:t>(RCMRD)</a:t>
            </a:r>
            <a:endParaRPr sz="2800" dirty="0"/>
          </a:p>
          <a:p>
            <a:pPr marL="457200" lvl="0" indent="-457200">
              <a:buClr>
                <a:srgbClr val="7DB761"/>
              </a:buClr>
              <a:buFont typeface="Webdings" panose="05030102010509060703" pitchFamily="18" charset="2"/>
              <a:buChar char="4"/>
            </a:pPr>
            <a:r>
              <a:rPr lang="en-US" sz="2800" b="0" i="0" u="none" strike="noStrike" cap="none" dirty="0" smtClean="0">
                <a:solidFill>
                  <a:srgbClr val="3F3F3F"/>
                </a:solidFill>
                <a:latin typeface="Garamond"/>
                <a:ea typeface="Garamond"/>
                <a:cs typeface="Garamond"/>
                <a:sym typeface="Garamond"/>
              </a:rPr>
              <a:t>NASA SERVIR Science Coordination Office</a:t>
            </a:r>
            <a:endParaRPr sz="2800" b="0" i="0" u="none" strike="noStrike" cap="none" dirty="0">
              <a:solidFill>
                <a:srgbClr val="3F3F3F"/>
              </a:solidFill>
              <a:latin typeface="Garamond"/>
              <a:ea typeface="Garamond"/>
              <a:cs typeface="Garamond"/>
              <a:sym typeface="Garamond"/>
            </a:endParaRPr>
          </a:p>
        </p:txBody>
      </p:sp>
      <p:sp>
        <p:nvSpPr>
          <p:cNvPr id="37" name="Google Shape;37;p1"/>
          <p:cNvSpPr txBox="1"/>
          <p:nvPr/>
        </p:nvSpPr>
        <p:spPr>
          <a:xfrm>
            <a:off x="15256000" y="21480587"/>
            <a:ext cx="4467509" cy="7880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sp>
        <p:nvSpPr>
          <p:cNvPr id="38" name="Google Shape;38;p1"/>
          <p:cNvSpPr txBox="1"/>
          <p:nvPr/>
        </p:nvSpPr>
        <p:spPr>
          <a:xfrm>
            <a:off x="878674" y="30050566"/>
            <a:ext cx="4542503"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Team Members</a:t>
            </a:r>
            <a:endParaRPr sz="1400" b="0" i="0" u="none" strike="noStrike" cap="none" dirty="0">
              <a:solidFill>
                <a:srgbClr val="000000"/>
              </a:solidFill>
              <a:latin typeface="Arial"/>
              <a:ea typeface="Arial"/>
              <a:cs typeface="Arial"/>
              <a:sym typeface="Arial"/>
            </a:endParaRPr>
          </a:p>
        </p:txBody>
      </p:sp>
      <p:sp>
        <p:nvSpPr>
          <p:cNvPr id="39" name="Google Shape;39;p1"/>
          <p:cNvSpPr txBox="1">
            <a:spLocks noGrp="1"/>
          </p:cNvSpPr>
          <p:nvPr>
            <p:ph type="body" idx="1"/>
          </p:nvPr>
        </p:nvSpPr>
        <p:spPr>
          <a:xfrm>
            <a:off x="4717575" y="876300"/>
            <a:ext cx="18010200" cy="2171700"/>
          </a:xfrm>
          <a:prstGeom prst="rect">
            <a:avLst/>
          </a:prstGeom>
          <a:noFill/>
          <a:ln>
            <a:noFill/>
          </a:ln>
        </p:spPr>
        <p:txBody>
          <a:bodyPr spcFirstLastPara="1" wrap="square" lIns="91425" tIns="45700" rIns="91425" bIns="45700" anchor="ctr" anchorCtr="0">
            <a:normAutofit/>
          </a:bodyPr>
          <a:lstStyle/>
          <a:p>
            <a:pPr marL="0" lvl="0" indent="0" rtl="0">
              <a:lnSpc>
                <a:spcPct val="80000"/>
              </a:lnSpc>
              <a:spcBef>
                <a:spcPts val="0"/>
              </a:spcBef>
              <a:spcAft>
                <a:spcPts val="0"/>
              </a:spcAft>
              <a:buClr>
                <a:srgbClr val="7DB761"/>
              </a:buClr>
              <a:buSzPts val="5400"/>
              <a:buNone/>
            </a:pPr>
            <a:r>
              <a:rPr lang="en-US" sz="5550" dirty="0"/>
              <a:t>Utilizing NASA Earth Observations in the RHEAS Model to Enhance Drought Monitoring</a:t>
            </a:r>
            <a:endParaRPr sz="5550" dirty="0"/>
          </a:p>
          <a:p>
            <a:pPr marL="0" lvl="0" indent="0" rtl="0">
              <a:lnSpc>
                <a:spcPct val="80000"/>
              </a:lnSpc>
              <a:spcBef>
                <a:spcPts val="0"/>
              </a:spcBef>
              <a:spcAft>
                <a:spcPts val="0"/>
              </a:spcAft>
              <a:buClr>
                <a:srgbClr val="7DB761"/>
              </a:buClr>
              <a:buSzPts val="5400"/>
              <a:buNone/>
            </a:pPr>
            <a:r>
              <a:rPr lang="en-US" sz="5550" dirty="0"/>
              <a:t> and Mitigation in Kenya</a:t>
            </a:r>
            <a:endParaRPr sz="5550" dirty="0"/>
          </a:p>
        </p:txBody>
      </p:sp>
      <p:sp>
        <p:nvSpPr>
          <p:cNvPr id="40" name="Google Shape;40;p1"/>
          <p:cNvSpPr txBox="1"/>
          <p:nvPr/>
        </p:nvSpPr>
        <p:spPr>
          <a:xfrm>
            <a:off x="13270523" y="34594800"/>
            <a:ext cx="13247078"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9299A8"/>
              </a:buClr>
              <a:buSzPts val="5200"/>
              <a:buFont typeface="Arial"/>
              <a:buNone/>
            </a:pPr>
            <a:r>
              <a:rPr lang="en-US" sz="5200" b="0" i="0" u="none" strike="noStrike" cap="none">
                <a:solidFill>
                  <a:srgbClr val="9299A8"/>
                </a:solidFill>
                <a:latin typeface="Century Gothic"/>
                <a:ea typeface="Century Gothic"/>
                <a:cs typeface="Century Gothic"/>
                <a:sym typeface="Century Gothic"/>
              </a:rPr>
              <a:t> </a:t>
            </a:r>
            <a:r>
              <a:rPr lang="en-US" sz="5200" b="0" i="0" u="none" strike="noStrike" cap="none">
                <a:solidFill>
                  <a:srgbClr val="7DB761"/>
                </a:solidFill>
                <a:latin typeface="Century Gothic"/>
                <a:ea typeface="Century Gothic"/>
                <a:cs typeface="Century Gothic"/>
                <a:sym typeface="Century Gothic"/>
              </a:rPr>
              <a:t> Alabama – Marshall | Summer 2019</a:t>
            </a:r>
            <a:endParaRPr sz="1400" b="0" i="0" u="none" strike="noStrike" cap="none">
              <a:solidFill>
                <a:srgbClr val="000000"/>
              </a:solidFill>
              <a:latin typeface="Arial"/>
              <a:ea typeface="Arial"/>
              <a:cs typeface="Arial"/>
              <a:sym typeface="Arial"/>
            </a:endParaRPr>
          </a:p>
        </p:txBody>
      </p:sp>
      <p:sp>
        <p:nvSpPr>
          <p:cNvPr id="41" name="Google Shape;41;p1"/>
          <p:cNvSpPr txBox="1"/>
          <p:nvPr/>
        </p:nvSpPr>
        <p:spPr>
          <a:xfrm>
            <a:off x="914398" y="5384585"/>
            <a:ext cx="13735681" cy="6082417"/>
          </a:xfrm>
          <a:prstGeom prst="rect">
            <a:avLst/>
          </a:prstGeom>
          <a:noFill/>
          <a:ln>
            <a:noFill/>
          </a:ln>
        </p:spPr>
        <p:txBody>
          <a:bodyPr spcFirstLastPara="1" wrap="square" lIns="91425" tIns="45700" rIns="91425" bIns="45700" anchor="t" anchorCtr="0">
            <a:noAutofit/>
          </a:bodyPr>
          <a:lstStyle/>
          <a:p>
            <a:pPr lvl="0" algn="just"/>
            <a:r>
              <a:rPr lang="en-US" sz="2600" dirty="0">
                <a:solidFill>
                  <a:srgbClr val="3F3F3F"/>
                </a:solidFill>
                <a:latin typeface="Garamond"/>
                <a:ea typeface="Garamond"/>
                <a:cs typeface="Garamond"/>
                <a:sym typeface="Garamond"/>
              </a:rPr>
              <a:t>Many regions of Kenya historically and regularly experience severe drought, necessitating a robust and well-informed response to drought events to protect agricultural production and minimize drought impact on food security. The National Drought Management Authority currently publishes monthly Early Warning Bulletins that depend on Moderate Resolution Imaging Spectroradiometer (MODIS) indices and are not sufficient in assessing current drought status nor predicting its trajectory. This project utilized Soil Moisture Active Passive (SMAP) L-band Radiometer, Aqua and Terra MODIS, and Global Precipitation Measurement Core Observatory (GPM) Dual-Frequency Precipitation Radar (DPR) data as inputs into the Regional Hydrologic Extremes Assessment System (RHEAS). This model supports an unlimited number of variables, as it relies on a land surface model that can be easily customized, allowing data from multiple resolutions to be used without the need for preprocessing. Using inputs from the Regional Centre for Mapping of Resources for Development, the team created multiple drought time series to better assist stakeholders in implementing drought mitigation and adaptation measures. Initial results showed that drought indices that cover a longer time period provided a clearer trend of drought conditions by county. The team also provided partners an initial analysis of the indices produced and a story map derived from the time series. Follow on work will validate these products and create training documents for end users.</a:t>
            </a:r>
            <a:r>
              <a:rPr lang="en-US" sz="2600" b="0" i="0" u="none" strike="noStrike" cap="none" dirty="0">
                <a:solidFill>
                  <a:srgbClr val="000000"/>
                </a:solidFill>
                <a:latin typeface="Garamond"/>
                <a:ea typeface="Garamond"/>
                <a:cs typeface="Garamond"/>
                <a:sym typeface="Garamond"/>
              </a:rPr>
              <a:t> </a:t>
            </a:r>
            <a:endParaRPr sz="2600" b="0" i="0" u="none" strike="noStrike" cap="none" dirty="0">
              <a:solidFill>
                <a:srgbClr val="000000"/>
              </a:solidFill>
              <a:latin typeface="Garamond"/>
              <a:ea typeface="Garamond"/>
              <a:cs typeface="Garamond"/>
              <a:sym typeface="Garamond"/>
            </a:endParaRPr>
          </a:p>
        </p:txBody>
      </p:sp>
      <p:sp>
        <p:nvSpPr>
          <p:cNvPr id="42" name="Google Shape;42;p1"/>
          <p:cNvSpPr txBox="1"/>
          <p:nvPr/>
        </p:nvSpPr>
        <p:spPr>
          <a:xfrm>
            <a:off x="878674" y="4655188"/>
            <a:ext cx="247535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Abstract</a:t>
            </a:r>
            <a:endParaRPr sz="1400" b="0" i="0" u="none" strike="noStrike" cap="none" dirty="0">
              <a:solidFill>
                <a:srgbClr val="000000"/>
              </a:solidFill>
              <a:latin typeface="Arial"/>
              <a:ea typeface="Arial"/>
              <a:cs typeface="Arial"/>
              <a:sym typeface="Arial"/>
            </a:endParaRPr>
          </a:p>
        </p:txBody>
      </p:sp>
      <p:pic>
        <p:nvPicPr>
          <p:cNvPr id="43" name="Google Shape;43;p1"/>
          <p:cNvPicPr preferRelativeResize="0"/>
          <p:nvPr/>
        </p:nvPicPr>
        <p:blipFill rotWithShape="1">
          <a:blip r:embed="rId4">
            <a:alphaModFix/>
          </a:blip>
          <a:srcRect/>
          <a:stretch/>
        </p:blipFill>
        <p:spPr>
          <a:xfrm>
            <a:off x="15890276" y="17647650"/>
            <a:ext cx="2262834" cy="1703411"/>
          </a:xfrm>
          <a:prstGeom prst="rect">
            <a:avLst/>
          </a:prstGeom>
          <a:noFill/>
          <a:ln>
            <a:noFill/>
          </a:ln>
        </p:spPr>
      </p:pic>
      <p:sp>
        <p:nvSpPr>
          <p:cNvPr id="44" name="Google Shape;44;p1"/>
          <p:cNvSpPr txBox="1"/>
          <p:nvPr/>
        </p:nvSpPr>
        <p:spPr>
          <a:xfrm>
            <a:off x="16086597" y="19266298"/>
            <a:ext cx="1781100" cy="28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3F3F3F"/>
                </a:solidFill>
                <a:latin typeface="Garamond"/>
                <a:ea typeface="Garamond"/>
                <a:cs typeface="Garamond"/>
                <a:sym typeface="Garamond"/>
              </a:rPr>
              <a:t>Terra</a:t>
            </a:r>
            <a:r>
              <a:rPr lang="en-US" sz="1800" b="0" i="0" u="none" strike="noStrike" cap="none" dirty="0">
                <a:solidFill>
                  <a:srgbClr val="3F3F3F"/>
                </a:solidFill>
                <a:latin typeface="Garamond"/>
                <a:ea typeface="Garamond"/>
                <a:cs typeface="Garamond"/>
                <a:sym typeface="Garamond"/>
              </a:rPr>
              <a:t> </a:t>
            </a:r>
            <a:r>
              <a:rPr lang="en-US" sz="2000" b="0" i="0" u="none" strike="noStrike" cap="none" dirty="0">
                <a:solidFill>
                  <a:srgbClr val="3F3F3F"/>
                </a:solidFill>
                <a:latin typeface="Garamond"/>
                <a:ea typeface="Garamond"/>
                <a:cs typeface="Garamond"/>
                <a:sym typeface="Garamond"/>
              </a:rPr>
              <a:t>MODIS</a:t>
            </a:r>
            <a:endParaRPr sz="1800" b="0" i="0" u="none" strike="noStrike" cap="none" dirty="0">
              <a:solidFill>
                <a:srgbClr val="3F3F3F"/>
              </a:solidFill>
              <a:latin typeface="Garamond"/>
              <a:ea typeface="Garamond"/>
              <a:cs typeface="Garamond"/>
              <a:sym typeface="Garamond"/>
            </a:endParaRPr>
          </a:p>
        </p:txBody>
      </p:sp>
      <p:pic>
        <p:nvPicPr>
          <p:cNvPr id="45" name="Google Shape;45;p1"/>
          <p:cNvPicPr preferRelativeResize="0"/>
          <p:nvPr/>
        </p:nvPicPr>
        <p:blipFill rotWithShape="1">
          <a:blip r:embed="rId5">
            <a:alphaModFix/>
          </a:blip>
          <a:srcRect/>
          <a:stretch/>
        </p:blipFill>
        <p:spPr>
          <a:xfrm>
            <a:off x="20113414" y="17845972"/>
            <a:ext cx="2590133" cy="1356951"/>
          </a:xfrm>
          <a:prstGeom prst="rect">
            <a:avLst/>
          </a:prstGeom>
          <a:noFill/>
          <a:ln>
            <a:noFill/>
          </a:ln>
        </p:spPr>
      </p:pic>
      <p:sp>
        <p:nvSpPr>
          <p:cNvPr id="46" name="Google Shape;46;p1"/>
          <p:cNvSpPr txBox="1"/>
          <p:nvPr/>
        </p:nvSpPr>
        <p:spPr>
          <a:xfrm>
            <a:off x="18933041" y="17647650"/>
            <a:ext cx="2559900" cy="37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3F3F3F"/>
                </a:solidFill>
                <a:latin typeface="Garamond"/>
                <a:ea typeface="Garamond"/>
                <a:cs typeface="Garamond"/>
                <a:sym typeface="Garamond"/>
              </a:rPr>
              <a:t>Aqua</a:t>
            </a:r>
            <a:r>
              <a:rPr lang="en-US" sz="1800" b="0" i="0" u="none" strike="noStrike" cap="none" dirty="0">
                <a:solidFill>
                  <a:srgbClr val="3F3F3F"/>
                </a:solidFill>
                <a:latin typeface="Garamond"/>
                <a:ea typeface="Garamond"/>
                <a:cs typeface="Garamond"/>
                <a:sym typeface="Garamond"/>
              </a:rPr>
              <a:t> MODIS</a:t>
            </a:r>
            <a:endParaRPr sz="1800" b="0" i="0" u="none" strike="noStrike" cap="none" dirty="0">
              <a:solidFill>
                <a:srgbClr val="3F3F3F"/>
              </a:solidFill>
              <a:latin typeface="Garamond"/>
              <a:ea typeface="Garamond"/>
              <a:cs typeface="Garamond"/>
              <a:sym typeface="Garamond"/>
            </a:endParaRPr>
          </a:p>
        </p:txBody>
      </p:sp>
      <p:pic>
        <p:nvPicPr>
          <p:cNvPr id="47" name="Google Shape;47;p1"/>
          <p:cNvPicPr preferRelativeResize="0"/>
          <p:nvPr/>
        </p:nvPicPr>
        <p:blipFill rotWithShape="1">
          <a:blip r:embed="rId6">
            <a:alphaModFix/>
          </a:blip>
          <a:srcRect/>
          <a:stretch/>
        </p:blipFill>
        <p:spPr>
          <a:xfrm flipH="1">
            <a:off x="22661567" y="19066681"/>
            <a:ext cx="1475399" cy="2058701"/>
          </a:xfrm>
          <a:prstGeom prst="rect">
            <a:avLst/>
          </a:prstGeom>
          <a:noFill/>
          <a:ln>
            <a:noFill/>
          </a:ln>
        </p:spPr>
      </p:pic>
      <p:sp>
        <p:nvSpPr>
          <p:cNvPr id="48" name="Google Shape;48;p1"/>
          <p:cNvSpPr txBox="1"/>
          <p:nvPr/>
        </p:nvSpPr>
        <p:spPr>
          <a:xfrm>
            <a:off x="21263095" y="20060381"/>
            <a:ext cx="2406630" cy="2010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dirty="0">
                <a:solidFill>
                  <a:srgbClr val="3F3F3F"/>
                </a:solidFill>
                <a:latin typeface="Garamond"/>
                <a:ea typeface="Garamond"/>
                <a:cs typeface="Garamond"/>
                <a:sym typeface="Garamond"/>
              </a:rPr>
              <a:t>SMAP</a:t>
            </a:r>
            <a:r>
              <a:rPr lang="en-US" sz="2000" b="0" i="0" u="none" strike="noStrike" cap="none" dirty="0">
                <a:solidFill>
                  <a:srgbClr val="3F3F3F"/>
                </a:solidFill>
                <a:latin typeface="Garamond"/>
                <a:ea typeface="Garamond"/>
                <a:cs typeface="Garamond"/>
                <a:sym typeface="Garamond"/>
              </a:rPr>
              <a:t> L-band radiometer</a:t>
            </a:r>
            <a:endParaRPr sz="2000" b="0" i="0" u="none" strike="noStrike" cap="none" dirty="0">
              <a:solidFill>
                <a:srgbClr val="3F3F3F"/>
              </a:solidFill>
              <a:latin typeface="Garamond"/>
              <a:ea typeface="Garamond"/>
              <a:cs typeface="Garamond"/>
              <a:sym typeface="Garamond"/>
            </a:endParaRPr>
          </a:p>
        </p:txBody>
      </p:sp>
      <p:sp>
        <p:nvSpPr>
          <p:cNvPr id="49" name="Google Shape;49;p1"/>
          <p:cNvSpPr txBox="1"/>
          <p:nvPr/>
        </p:nvSpPr>
        <p:spPr>
          <a:xfrm>
            <a:off x="17987406" y="20754882"/>
            <a:ext cx="1781100" cy="37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dirty="0">
                <a:solidFill>
                  <a:srgbClr val="3F3F3F"/>
                </a:solidFill>
                <a:latin typeface="Garamond"/>
                <a:ea typeface="Garamond"/>
                <a:cs typeface="Garamond"/>
                <a:sym typeface="Garamond"/>
              </a:rPr>
              <a:t>GPM</a:t>
            </a:r>
            <a:r>
              <a:rPr lang="en-US" sz="2000" b="0" i="0" u="none" strike="noStrike" cap="none" dirty="0">
                <a:solidFill>
                  <a:srgbClr val="3F3F3F"/>
                </a:solidFill>
                <a:latin typeface="Garamond"/>
                <a:ea typeface="Garamond"/>
                <a:cs typeface="Garamond"/>
                <a:sym typeface="Garamond"/>
              </a:rPr>
              <a:t> DPR</a:t>
            </a:r>
            <a:endParaRPr sz="2000" b="0" i="0" u="none" strike="noStrike" cap="none" dirty="0">
              <a:solidFill>
                <a:srgbClr val="3F3F3F"/>
              </a:solidFill>
              <a:latin typeface="Garamond"/>
              <a:ea typeface="Garamond"/>
              <a:cs typeface="Garamond"/>
              <a:sym typeface="Garamond"/>
            </a:endParaRPr>
          </a:p>
        </p:txBody>
      </p:sp>
      <p:sp>
        <p:nvSpPr>
          <p:cNvPr id="52" name="Google Shape;52;p1"/>
          <p:cNvSpPr txBox="1"/>
          <p:nvPr/>
        </p:nvSpPr>
        <p:spPr>
          <a:xfrm>
            <a:off x="1157495" y="33167379"/>
            <a:ext cx="28346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Ryan Good</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Lead</a:t>
            </a:r>
            <a:endParaRPr sz="1400" b="0" i="0" u="none" strike="noStrike" cap="none">
              <a:solidFill>
                <a:srgbClr val="3F3F3F"/>
              </a:solidFill>
              <a:latin typeface="Arial"/>
              <a:ea typeface="Arial"/>
              <a:cs typeface="Arial"/>
              <a:sym typeface="Arial"/>
            </a:endParaRPr>
          </a:p>
        </p:txBody>
      </p:sp>
      <p:pic>
        <p:nvPicPr>
          <p:cNvPr id="53" name="Google Shape;53;p1"/>
          <p:cNvPicPr preferRelativeResize="0"/>
          <p:nvPr/>
        </p:nvPicPr>
        <p:blipFill rotWithShape="1">
          <a:blip r:embed="rId7">
            <a:alphaModFix/>
          </a:blip>
          <a:srcRect/>
          <a:stretch/>
        </p:blipFill>
        <p:spPr>
          <a:xfrm>
            <a:off x="1523255" y="30999176"/>
            <a:ext cx="2103120" cy="2103120"/>
          </a:xfrm>
          <a:prstGeom prst="rect">
            <a:avLst/>
          </a:prstGeom>
          <a:noFill/>
          <a:ln>
            <a:noFill/>
          </a:ln>
        </p:spPr>
      </p:pic>
      <p:pic>
        <p:nvPicPr>
          <p:cNvPr id="54" name="Google Shape;54;p1"/>
          <p:cNvPicPr preferRelativeResize="0"/>
          <p:nvPr/>
        </p:nvPicPr>
        <p:blipFill rotWithShape="1">
          <a:blip r:embed="rId8">
            <a:alphaModFix/>
          </a:blip>
          <a:srcRect l="20023" t="3584" r="7818"/>
          <a:stretch/>
        </p:blipFill>
        <p:spPr>
          <a:xfrm rot="5400000">
            <a:off x="1753589" y="31229512"/>
            <a:ext cx="1642451" cy="1645920"/>
          </a:xfrm>
          <a:prstGeom prst="ellipse">
            <a:avLst/>
          </a:prstGeom>
          <a:noFill/>
          <a:ln>
            <a:noFill/>
          </a:ln>
        </p:spPr>
      </p:pic>
      <p:sp>
        <p:nvSpPr>
          <p:cNvPr id="57" name="Google Shape;57;p1"/>
          <p:cNvSpPr txBox="1"/>
          <p:nvPr/>
        </p:nvSpPr>
        <p:spPr>
          <a:xfrm>
            <a:off x="4196271" y="33169286"/>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Ryan Marshman</a:t>
            </a:r>
            <a:endParaRPr sz="1400" b="0" i="0" u="none" strike="noStrike" cap="none">
              <a:solidFill>
                <a:srgbClr val="3F3F3F"/>
              </a:solidFill>
              <a:latin typeface="Arial"/>
              <a:ea typeface="Arial"/>
              <a:cs typeface="Arial"/>
              <a:sym typeface="Arial"/>
            </a:endParaRPr>
          </a:p>
        </p:txBody>
      </p:sp>
      <p:pic>
        <p:nvPicPr>
          <p:cNvPr id="58" name="Google Shape;58;p1"/>
          <p:cNvPicPr preferRelativeResize="0"/>
          <p:nvPr/>
        </p:nvPicPr>
        <p:blipFill rotWithShape="1">
          <a:blip r:embed="rId7">
            <a:alphaModFix/>
          </a:blip>
          <a:srcRect/>
          <a:stretch/>
        </p:blipFill>
        <p:spPr>
          <a:xfrm>
            <a:off x="4562031" y="31001083"/>
            <a:ext cx="2103120" cy="2103120"/>
          </a:xfrm>
          <a:prstGeom prst="rect">
            <a:avLst/>
          </a:prstGeom>
          <a:noFill/>
          <a:ln>
            <a:noFill/>
          </a:ln>
        </p:spPr>
      </p:pic>
      <p:pic>
        <p:nvPicPr>
          <p:cNvPr id="59" name="Google Shape;59;p1"/>
          <p:cNvPicPr preferRelativeResize="0"/>
          <p:nvPr/>
        </p:nvPicPr>
        <p:blipFill rotWithShape="1">
          <a:blip r:embed="rId9">
            <a:alphaModFix/>
          </a:blip>
          <a:srcRect l="12590" t="17783" r="11102" b="24988"/>
          <a:stretch/>
        </p:blipFill>
        <p:spPr>
          <a:xfrm>
            <a:off x="4790631" y="31233154"/>
            <a:ext cx="1645920" cy="1645920"/>
          </a:xfrm>
          <a:prstGeom prst="ellipse">
            <a:avLst/>
          </a:prstGeom>
          <a:noFill/>
          <a:ln>
            <a:noFill/>
          </a:ln>
        </p:spPr>
      </p:pic>
      <p:sp>
        <p:nvSpPr>
          <p:cNvPr id="62" name="Google Shape;62;p1"/>
          <p:cNvSpPr txBox="1"/>
          <p:nvPr/>
        </p:nvSpPr>
        <p:spPr>
          <a:xfrm>
            <a:off x="10938561" y="33169286"/>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Chiara Phillips</a:t>
            </a:r>
            <a:endParaRPr sz="1400" b="0" i="0" u="none" strike="noStrike" cap="none">
              <a:solidFill>
                <a:srgbClr val="3F3F3F"/>
              </a:solidFill>
              <a:latin typeface="Arial"/>
              <a:ea typeface="Arial"/>
              <a:cs typeface="Arial"/>
              <a:sym typeface="Arial"/>
            </a:endParaRPr>
          </a:p>
        </p:txBody>
      </p:sp>
      <p:pic>
        <p:nvPicPr>
          <p:cNvPr id="63" name="Google Shape;63;p1"/>
          <p:cNvPicPr preferRelativeResize="0"/>
          <p:nvPr/>
        </p:nvPicPr>
        <p:blipFill rotWithShape="1">
          <a:blip r:embed="rId7">
            <a:alphaModFix/>
          </a:blip>
          <a:srcRect/>
          <a:stretch/>
        </p:blipFill>
        <p:spPr>
          <a:xfrm>
            <a:off x="11304321" y="31001083"/>
            <a:ext cx="2103120" cy="2103120"/>
          </a:xfrm>
          <a:prstGeom prst="rect">
            <a:avLst/>
          </a:prstGeom>
          <a:noFill/>
          <a:ln>
            <a:noFill/>
          </a:ln>
        </p:spPr>
      </p:pic>
      <p:pic>
        <p:nvPicPr>
          <p:cNvPr id="64" name="Google Shape;64;p1"/>
          <p:cNvPicPr preferRelativeResize="0"/>
          <p:nvPr/>
        </p:nvPicPr>
        <p:blipFill rotWithShape="1">
          <a:blip r:embed="rId10">
            <a:alphaModFix/>
          </a:blip>
          <a:srcRect l="14764" t="11442" r="17690" b="37571"/>
          <a:stretch/>
        </p:blipFill>
        <p:spPr>
          <a:xfrm>
            <a:off x="11531371" y="31233154"/>
            <a:ext cx="1645920" cy="1656574"/>
          </a:xfrm>
          <a:prstGeom prst="ellipse">
            <a:avLst/>
          </a:prstGeom>
          <a:noFill/>
          <a:ln>
            <a:noFill/>
          </a:ln>
        </p:spPr>
      </p:pic>
      <p:sp>
        <p:nvSpPr>
          <p:cNvPr id="66" name="Google Shape;66;p1"/>
          <p:cNvSpPr txBox="1"/>
          <p:nvPr/>
        </p:nvSpPr>
        <p:spPr>
          <a:xfrm>
            <a:off x="7413655" y="33169217"/>
            <a:ext cx="31728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Amanda Tomlinson</a:t>
            </a:r>
            <a:endParaRPr sz="1400" b="0" i="0" u="none" strike="noStrike" cap="none">
              <a:solidFill>
                <a:srgbClr val="3F3F3F"/>
              </a:solidFill>
              <a:latin typeface="Arial"/>
              <a:ea typeface="Arial"/>
              <a:cs typeface="Arial"/>
              <a:sym typeface="Arial"/>
            </a:endParaRPr>
          </a:p>
        </p:txBody>
      </p:sp>
      <p:pic>
        <p:nvPicPr>
          <p:cNvPr id="67" name="Google Shape;67;p1"/>
          <p:cNvPicPr preferRelativeResize="0"/>
          <p:nvPr/>
        </p:nvPicPr>
        <p:blipFill rotWithShape="1">
          <a:blip r:embed="rId7">
            <a:alphaModFix/>
          </a:blip>
          <a:srcRect/>
          <a:stretch/>
        </p:blipFill>
        <p:spPr>
          <a:xfrm>
            <a:off x="7948495" y="30980433"/>
            <a:ext cx="2103120" cy="2103120"/>
          </a:xfrm>
          <a:prstGeom prst="rect">
            <a:avLst/>
          </a:prstGeom>
          <a:noFill/>
          <a:ln>
            <a:noFill/>
          </a:ln>
        </p:spPr>
      </p:pic>
      <p:pic>
        <p:nvPicPr>
          <p:cNvPr id="68" name="Google Shape;68;p1"/>
          <p:cNvPicPr preferRelativeResize="0"/>
          <p:nvPr/>
        </p:nvPicPr>
        <p:blipFill rotWithShape="1">
          <a:blip r:embed="rId11">
            <a:alphaModFix/>
          </a:blip>
          <a:srcRect l="14605" t="34525" r="17405" b="14156"/>
          <a:stretch/>
        </p:blipFill>
        <p:spPr>
          <a:xfrm>
            <a:off x="8177095" y="31212505"/>
            <a:ext cx="1645920" cy="1656575"/>
          </a:xfrm>
          <a:prstGeom prst="ellipse">
            <a:avLst/>
          </a:prstGeom>
          <a:noFill/>
          <a:ln>
            <a:noFill/>
          </a:ln>
        </p:spPr>
      </p:pic>
      <p:pic>
        <p:nvPicPr>
          <p:cNvPr id="86" name="Google Shape;86;p1" descr="http://www.devpedia.developexchange.com/dp/images/1/14/08_GPM.png"/>
          <p:cNvPicPr preferRelativeResize="0"/>
          <p:nvPr/>
        </p:nvPicPr>
        <p:blipFill rotWithShape="1">
          <a:blip r:embed="rId12">
            <a:alphaModFix/>
          </a:blip>
          <a:srcRect/>
          <a:stretch/>
        </p:blipFill>
        <p:spPr>
          <a:xfrm>
            <a:off x="17613044" y="19399355"/>
            <a:ext cx="2890637" cy="1446923"/>
          </a:xfrm>
          <a:prstGeom prst="rect">
            <a:avLst/>
          </a:prstGeom>
          <a:noFill/>
          <a:ln>
            <a:noFill/>
          </a:ln>
        </p:spPr>
      </p:pic>
      <p:sp>
        <p:nvSpPr>
          <p:cNvPr id="87" name="Google Shape;87;p1"/>
          <p:cNvSpPr txBox="1"/>
          <p:nvPr/>
        </p:nvSpPr>
        <p:spPr>
          <a:xfrm>
            <a:off x="15256000" y="9065206"/>
            <a:ext cx="3172663"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7DB761"/>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grpSp>
        <p:nvGrpSpPr>
          <p:cNvPr id="11" name="Group 10"/>
          <p:cNvGrpSpPr/>
          <p:nvPr/>
        </p:nvGrpSpPr>
        <p:grpSpPr>
          <a:xfrm>
            <a:off x="20574734" y="15545643"/>
            <a:ext cx="4072347" cy="876014"/>
            <a:chOff x="20574793" y="14824067"/>
            <a:chExt cx="4605582" cy="876014"/>
          </a:xfrm>
        </p:grpSpPr>
        <p:sp>
          <p:nvSpPr>
            <p:cNvPr id="89" name="Google Shape;89;p1"/>
            <p:cNvSpPr/>
            <p:nvPr/>
          </p:nvSpPr>
          <p:spPr>
            <a:xfrm flipH="1">
              <a:off x="20574897" y="14936495"/>
              <a:ext cx="448587" cy="222079"/>
            </a:xfrm>
            <a:prstGeom prst="rect">
              <a:avLst/>
            </a:prstGeom>
            <a:solidFill>
              <a:srgbClr val="EFEFEF"/>
            </a:solidFill>
            <a:ln w="25400" cap="flat" cmpd="sng">
              <a:solidFill>
                <a:srgbClr val="EFEFEF"/>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90;p1"/>
            <p:cNvSpPr txBox="1"/>
            <p:nvPr/>
          </p:nvSpPr>
          <p:spPr>
            <a:xfrm>
              <a:off x="21102455" y="14824067"/>
              <a:ext cx="1468109"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No data</a:t>
              </a:r>
              <a:endParaRPr sz="2400" b="0" i="0" u="none" strike="noStrike" cap="none" dirty="0">
                <a:solidFill>
                  <a:srgbClr val="3F3F3F"/>
                </a:solidFill>
                <a:latin typeface="Garamond"/>
                <a:ea typeface="Garamond"/>
                <a:cs typeface="Garamond"/>
                <a:sym typeface="Garamond"/>
              </a:endParaRPr>
            </a:p>
          </p:txBody>
        </p:sp>
        <p:sp>
          <p:nvSpPr>
            <p:cNvPr id="91" name="Google Shape;91;p1"/>
            <p:cNvSpPr txBox="1"/>
            <p:nvPr/>
          </p:nvSpPr>
          <p:spPr>
            <a:xfrm>
              <a:off x="21103903" y="15238416"/>
              <a:ext cx="1468109"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b="0" i="0" u="none" strike="noStrike" cap="none">
                  <a:solidFill>
                    <a:srgbClr val="3F3F3F"/>
                  </a:solidFill>
                  <a:latin typeface="Garamond"/>
                  <a:ea typeface="Garamond"/>
                  <a:cs typeface="Garamond"/>
                  <a:sym typeface="Garamond"/>
                </a:rPr>
                <a:t>Normal</a:t>
              </a:r>
              <a:endParaRPr sz="2400" b="0" i="0" u="none" strike="noStrike" cap="none">
                <a:solidFill>
                  <a:srgbClr val="3F3F3F"/>
                </a:solidFill>
                <a:latin typeface="Garamond"/>
                <a:ea typeface="Garamond"/>
                <a:cs typeface="Garamond"/>
                <a:sym typeface="Garamond"/>
              </a:endParaRPr>
            </a:p>
          </p:txBody>
        </p:sp>
        <p:sp>
          <p:nvSpPr>
            <p:cNvPr id="92" name="Google Shape;92;p1"/>
            <p:cNvSpPr/>
            <p:nvPr/>
          </p:nvSpPr>
          <p:spPr>
            <a:xfrm flipH="1">
              <a:off x="20574793" y="15335223"/>
              <a:ext cx="448587" cy="222079"/>
            </a:xfrm>
            <a:prstGeom prst="rect">
              <a:avLst/>
            </a:prstGeom>
            <a:solidFill>
              <a:srgbClr val="98E500"/>
            </a:solidFill>
            <a:ln w="25400" cap="flat" cmpd="sng">
              <a:solidFill>
                <a:srgbClr val="98E500"/>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p1"/>
            <p:cNvSpPr/>
            <p:nvPr/>
          </p:nvSpPr>
          <p:spPr>
            <a:xfrm flipH="1">
              <a:off x="23192279" y="14936495"/>
              <a:ext cx="448587" cy="222079"/>
            </a:xfrm>
            <a:prstGeom prst="rect">
              <a:avLst/>
            </a:prstGeom>
            <a:solidFill>
              <a:srgbClr val="FEFF73"/>
            </a:solidFill>
            <a:ln w="25400" cap="flat" cmpd="sng">
              <a:solidFill>
                <a:srgbClr val="FEFF73"/>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1"/>
            <p:cNvSpPr/>
            <p:nvPr/>
          </p:nvSpPr>
          <p:spPr>
            <a:xfrm flipH="1">
              <a:off x="23192279" y="15335223"/>
              <a:ext cx="448587" cy="222079"/>
            </a:xfrm>
            <a:prstGeom prst="rect">
              <a:avLst/>
            </a:prstGeom>
            <a:solidFill>
              <a:srgbClr val="FFAA01"/>
            </a:solidFill>
            <a:ln w="25400" cap="flat" cmpd="sng">
              <a:solidFill>
                <a:srgbClr val="FFAA01"/>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1"/>
            <p:cNvSpPr txBox="1"/>
            <p:nvPr/>
          </p:nvSpPr>
          <p:spPr>
            <a:xfrm>
              <a:off x="23712266" y="14837558"/>
              <a:ext cx="1468109"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Alert</a:t>
              </a:r>
              <a:endParaRPr sz="2400" b="0" i="0" u="none" strike="noStrike" cap="none" dirty="0">
                <a:solidFill>
                  <a:srgbClr val="3F3F3F"/>
                </a:solidFill>
                <a:latin typeface="Garamond"/>
                <a:ea typeface="Garamond"/>
                <a:cs typeface="Garamond"/>
                <a:sym typeface="Garamond"/>
              </a:endParaRPr>
            </a:p>
          </p:txBody>
        </p:sp>
        <p:sp>
          <p:nvSpPr>
            <p:cNvPr id="96" name="Google Shape;96;p1"/>
            <p:cNvSpPr txBox="1"/>
            <p:nvPr/>
          </p:nvSpPr>
          <p:spPr>
            <a:xfrm>
              <a:off x="23670706" y="15236500"/>
              <a:ext cx="1468109"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Alarm</a:t>
              </a:r>
              <a:endParaRPr sz="2400" b="0" i="0" u="none" strike="noStrike" cap="none" dirty="0">
                <a:solidFill>
                  <a:srgbClr val="3F3F3F"/>
                </a:solidFill>
                <a:latin typeface="Garamond"/>
                <a:ea typeface="Garamond"/>
                <a:cs typeface="Garamond"/>
                <a:sym typeface="Garamond"/>
              </a:endParaRPr>
            </a:p>
          </p:txBody>
        </p:sp>
      </p:grpSp>
      <p:grpSp>
        <p:nvGrpSpPr>
          <p:cNvPr id="221" name="Group 220"/>
          <p:cNvGrpSpPr/>
          <p:nvPr/>
        </p:nvGrpSpPr>
        <p:grpSpPr>
          <a:xfrm>
            <a:off x="15467014" y="9877915"/>
            <a:ext cx="4861673" cy="6490586"/>
            <a:chOff x="16029137" y="10453116"/>
            <a:chExt cx="4717672" cy="6290229"/>
          </a:xfrm>
        </p:grpSpPr>
        <p:pic>
          <p:nvPicPr>
            <p:cNvPr id="220" name="Picture 2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29137" y="10453116"/>
              <a:ext cx="4717672" cy="6290229"/>
            </a:xfrm>
            <a:prstGeom prst="rect">
              <a:avLst/>
            </a:prstGeom>
          </p:spPr>
        </p:pic>
        <p:grpSp>
          <p:nvGrpSpPr>
            <p:cNvPr id="100" name="Google Shape;100;p1"/>
            <p:cNvGrpSpPr/>
            <p:nvPr/>
          </p:nvGrpSpPr>
          <p:grpSpPr>
            <a:xfrm>
              <a:off x="19947785" y="15483590"/>
              <a:ext cx="352119" cy="848257"/>
              <a:chOff x="7491663" y="28330356"/>
              <a:chExt cx="352119" cy="848257"/>
            </a:xfrm>
          </p:grpSpPr>
          <p:sp>
            <p:nvSpPr>
              <p:cNvPr id="101" name="Google Shape;101;p1"/>
              <p:cNvSpPr/>
              <p:nvPr/>
            </p:nvSpPr>
            <p:spPr>
              <a:xfrm>
                <a:off x="7531767" y="28330356"/>
                <a:ext cx="271909" cy="478925"/>
              </a:xfrm>
              <a:prstGeom prst="up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02" name="Google Shape;102;p1"/>
              <p:cNvSpPr txBox="1"/>
              <p:nvPr/>
            </p:nvSpPr>
            <p:spPr>
              <a:xfrm>
                <a:off x="7491663" y="28809281"/>
                <a:ext cx="35211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cap="none">
                  <a:solidFill>
                    <a:srgbClr val="3F3F3F"/>
                  </a:solidFill>
                  <a:latin typeface="Century Gothic"/>
                  <a:ea typeface="Century Gothic"/>
                  <a:cs typeface="Century Gothic"/>
                  <a:sym typeface="Century Gothic"/>
                </a:endParaRPr>
              </a:p>
            </p:txBody>
          </p:sp>
        </p:grpSp>
        <p:grpSp>
          <p:nvGrpSpPr>
            <p:cNvPr id="10" name="Group 9"/>
            <p:cNvGrpSpPr/>
            <p:nvPr/>
          </p:nvGrpSpPr>
          <p:grpSpPr>
            <a:xfrm>
              <a:off x="16048187" y="16204509"/>
              <a:ext cx="2822778" cy="472777"/>
              <a:chOff x="20549200" y="14176369"/>
              <a:chExt cx="2388629" cy="472777"/>
            </a:xfrm>
          </p:grpSpPr>
          <p:sp>
            <p:nvSpPr>
              <p:cNvPr id="104" name="Google Shape;104;p1"/>
              <p:cNvSpPr txBox="1"/>
              <p:nvPr/>
            </p:nvSpPr>
            <p:spPr>
              <a:xfrm>
                <a:off x="22117858" y="14192546"/>
                <a:ext cx="72910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400</a:t>
                </a:r>
                <a:endParaRPr sz="1600" b="0" i="0" u="none" strike="noStrike" cap="none" dirty="0">
                  <a:solidFill>
                    <a:srgbClr val="3F3F3F"/>
                  </a:solidFill>
                  <a:latin typeface="Garamond"/>
                  <a:ea typeface="Garamond"/>
                  <a:cs typeface="Garamond"/>
                  <a:sym typeface="Garamond"/>
                </a:endParaRPr>
              </a:p>
            </p:txBody>
          </p:sp>
          <p:sp>
            <p:nvSpPr>
              <p:cNvPr id="105" name="Google Shape;105;p1"/>
              <p:cNvSpPr txBox="1"/>
              <p:nvPr/>
            </p:nvSpPr>
            <p:spPr>
              <a:xfrm>
                <a:off x="22339757" y="14310592"/>
                <a:ext cx="59807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km</a:t>
                </a:r>
                <a:endParaRPr sz="1600" b="0" i="0" u="none" strike="noStrike" cap="none" dirty="0">
                  <a:solidFill>
                    <a:srgbClr val="3F3F3F"/>
                  </a:solidFill>
                  <a:latin typeface="Garamond"/>
                  <a:ea typeface="Garamond"/>
                  <a:cs typeface="Garamond"/>
                  <a:sym typeface="Garamond"/>
                </a:endParaRPr>
              </a:p>
            </p:txBody>
          </p:sp>
          <p:sp>
            <p:nvSpPr>
              <p:cNvPr id="106" name="Google Shape;106;p1"/>
              <p:cNvSpPr txBox="1"/>
              <p:nvPr/>
            </p:nvSpPr>
            <p:spPr>
              <a:xfrm>
                <a:off x="20549200" y="14176369"/>
                <a:ext cx="2535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0</a:t>
                </a:r>
                <a:endParaRPr dirty="0"/>
              </a:p>
            </p:txBody>
          </p:sp>
          <p:sp>
            <p:nvSpPr>
              <p:cNvPr id="108" name="Google Shape;108;p1"/>
              <p:cNvSpPr txBox="1"/>
              <p:nvPr/>
            </p:nvSpPr>
            <p:spPr>
              <a:xfrm>
                <a:off x="21322705" y="14177854"/>
                <a:ext cx="491240" cy="336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200</a:t>
                </a:r>
                <a:endParaRPr sz="1600" b="0" i="0" u="none" strike="noStrike" cap="none" dirty="0">
                  <a:solidFill>
                    <a:srgbClr val="3F3F3F"/>
                  </a:solidFill>
                  <a:latin typeface="Garamond"/>
                  <a:ea typeface="Garamond"/>
                  <a:cs typeface="Garamond"/>
                  <a:sym typeface="Garamond"/>
                </a:endParaRPr>
              </a:p>
            </p:txBody>
          </p:sp>
          <p:sp>
            <p:nvSpPr>
              <p:cNvPr id="109" name="Google Shape;109;p1"/>
              <p:cNvSpPr txBox="1"/>
              <p:nvPr/>
            </p:nvSpPr>
            <p:spPr>
              <a:xfrm>
                <a:off x="20871586" y="14179123"/>
                <a:ext cx="509461" cy="337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100</a:t>
                </a:r>
                <a:endParaRPr sz="1600" b="0" i="0" u="none" strike="noStrike" cap="none" dirty="0">
                  <a:solidFill>
                    <a:srgbClr val="3F3F3F"/>
                  </a:solidFill>
                  <a:latin typeface="Garamond"/>
                  <a:ea typeface="Garamond"/>
                  <a:cs typeface="Garamond"/>
                  <a:sym typeface="Garamond"/>
                </a:endParaRPr>
              </a:p>
            </p:txBody>
          </p:sp>
        </p:grpSp>
      </p:grpSp>
      <p:sp>
        <p:nvSpPr>
          <p:cNvPr id="123" name="Google Shape;123;p1" descr="data:image/png;base64,iVBORw0KGgoAAAANSUhEUgAABLAAAALmCAYAAABSJm0fAAAgAElEQVR4Xuy9CbQV1Zn3vbnMXhBHwBEEwSERVJDgPKHGODUNBhVB1DjyvWv1tNLre1e/HfN2r14r+bo7/Q1OMU7gEI3EdJxnnEdUcJ7RaBAVHJB5+tZTpg7nFuecGs556tRT+1dr9UrLrXr2s3/P/lfd+t+9d3XbuHHjRscBAQhAAAIQgAAEIAABCEAAAhCAAAQgAIGCEuiGgVXQypAWBCAAAQhAAAIQgAAEIAABCEAAAhCAQEAAA4uBAAEIQAACEIAABCAAAQhAAAIQgAAEIFBoAhhYhS4PyUEAAhCAAAQgAAEIQAACEIAABCAAAQhgYDEGIAABCEAAAhCAAAQgAAEIQAACEIAABApNAAOr0OUhOQhAAAIQgAAEIAABCEAAAhCAAAQgAAEMLMYABCAAAQhAAAIQgAAEIAABCEAAAhCAQKEJYGAVujwkBwEIQAACEIAABCAAAQhAAAIQgAAEIICBxRiAAAQgAAEIQAACEIAABCAAAQhAAAIQKDQBDKxCl4fkIAABCEAAAhCAAAQgAAEIQAACEIAABDCwGAMQgAAEIAABCEAAAhCAAAQgAAEIQAAChSaAgVXo8pAcBCAAAQhAAAIQgAAEIAABCEAAAhCAAAYWYwACEIAABCAAAQhAAAIQgAAEIAABCECg0AQwsApdHpKDAAQgAAEIQAACEIAABCAAAQhAAAIQwMBiDEAAAhCAAAQgAAEIQAACEIAABCAAAQgUmgAGVqHLQ3IQgAAEIAABCEAAAhCAAAQgAAEIQAACGFiMAQhAAAIQgAAEIAABCEAAAhCAAAQgAIFCE8DAKnR5SA4CEIAABCAAAQhAAAIQgAAEIAABCEAAA4sxAAEIQAACEIAABCAAAQhAAAIQgAAEIFBoAhhYhS4PyUEAAhCAAAQgAAEIQAACEIAABCAAAQhgYDEGIAABCEAAAhCAAAQgAAEIQAACEIAABApNAAOr0OUhOQhAAAIQgAAEIAABCEAAAhCAAAQgAAEMLMYABCAAAQhAAAIQgAAEIAABCEAAAhCAQKEJYGAVujwkBwEIQAACEIAABCAAAQhAAAIQgAAEIICBxRiAAAQgAAEIQAACEIAABCAAAQhAAAIQKDQBDKxCl4fkIAABCEAAAhCAAAQgAAEIQAACEIAABDCwGAMQgAAEIAABCEAAAhCAAAQgAAEIQAAChSaAgVXo8pAcBCAAAQhAAAIQgAAEIAABCEAAAhCAAAYWYwACEIAABCAAAQhAAAIQgAAEIAABCECg0AQwsApdHpKDAAQgAAEIQAACEIAABCAAAQhAAAIQwMBiDEAAAhCAAAQgAAEIQAACEIAABCAAAQgUmgAGVqHLQ3IQgAAEIAABCEAAAhCAAAQgAAEIQAACGFiMAQhAAAIQgAAEIAABCEAAAhCAAAQgAIFCE8DAKnR5SA4CEIAABCAAAQhAAAIQgAAEIAABCEAAA4sxAAEIQAACEIAABCAAAQhAAAIQgAAEIFBoAhhYhS4PyUEAAhCAAAQgAAEIQAACEIAABCAAAQhgYDEGIAABCEAAAhCAAAQgAAEIQAACEIAABApNAAOr0OUhOQhAAAIQgAAEIAABCEAAAhCAAAQgAAEMrJgxsH79erd69WrXt29f161bN0YMBCBQUgIrV650PXr0cD179ixpD+lWFgI8A7JQ4xoIQAACEIAABCAAAQi0ngAGVgOmH330kbv22mvd8uXL3cCBA93ZZ5/ttt1229ZXoU7Er7/+2l166aXuq6++Cs4YPXq0mzp1am7t01D5CDCmNq+pGBRz5sxx8+bNC3543HHHuSOPPBLDunzDP3WP2v0MSJ0wF0AAAhCAAAQgAAEIQKDEBApvYD344IPu/vvvr5Rg2rRpbp999smlJDfeeKObP39+pa0f/vCH7qijjsqlbWnEktkgL3q/+c1v3KpVqxrykdkt22yzjRs5cqQbN25cYAwysy23IWVqTAmVqAZbRar6PhIdu1tvvbWbOXOm23LLLVvVXOnjfPnll+7pp592b7zxhlu6dKlbu3Zt0Ofu3bu7rbbayu21117uBz/4gTm9t/sZUPqBQwchAAEIQAACEIAABCCQggAGVh1YGzdudDfffLN7+eWXK2ecfPLJ7pBDDkmBt7lTy2hgRYkMHjzYCdfhw4djZDU3XBJdbWlMtcvA2n777d1FF13k+vXrl4ipzyeJcXX77be7t956y8k9M+7Yaaed3I9//GO3ww47xJ3a9p8X4RnQdggkAAEIQAACEIAABCAAgQIRwMBqUIyPP/7Y3XTTTW7JkiVuxIgRwfI92Qsrr8OS2ZB0BlYtdjID66CDDnI/+tGP2H9IeXBpj6nqGSsy80ZmMg0YMCBzr/KYgSVLCO+++2731FNPBXtgTZ48OViuy9GYwJtvvul++9vfuhUrVqRCJbOyjj/+eHfooYcW3rRu9zMgFVhOhgAEIAABCEAAAhCAQMkJYGAVuMDaZkMrux41sI499lg3YcKELk3I8kLZT+y9994Llhv9+c9/7jJrY9SoUe7UU091vXv3bmVqxKoioD2mWm1gJSledZt9+vRxP/nJT9yuu+6a5FLOyUhg4cKF7rrrrutiXsnSYJmhKssFZfllR0eHW7ZsmfvTn/7knnzySffBBx9U9C4m1pQpU9y+++6bMQMugwAEIAABCEAAAhCAAAR8I4CBVeCKa5sNrex6EgOruj1ZniMvwbfcckuwZ054jB8/3k2cOLHwMzNayS7PWNpjCgMrz2q2py3Z3+r66693b7/9dpCAzKA8/PDDg83vxZiqdYjeX3nlFXfbbbdV9skTk+uCCy5wsmSTAwIQgAAEIAABCEAAAhCAQBwBDKw4Qm38ubbZ0MqupTWwwrZleaZs/i7/K4e8AJ911lluzz33bGV6xPoLAe0xhYFV/qEmM6lEs+FG7fJBBtGsfKAh7njiiSfcHXfcUZmJdcQRRwRLhzkgAAEIQAACEIAABCAAAQjEEcDAiiPUxp9rmw2t7FpWA0tyiC5HGjp0qDvnnHOcLAfjaC0B7TGFgdXaehUxmphQf/zjHyupybLfAw44IFGq33zzjbviiivcF198EZy/4447uvPPP99tscUWia7nJAhAAAIQgAAEIAABCEDAXwKlNLBkucqnn37qHn/88WCZi+zDIv8mS1223nrrYEN22atl0KBBDSv/4IMPuvvvvz84J83eOrLP07PPPutefPHFYGaRbBItbXd2drohQ4YEmxeLSSN7xDQ6spoNGzZsCEwh6b/Mlgg3WZYZErJPzX777Rd80l7yadXRjIEltbnrrrvcY489FqQjXKZPn+723nvvzdKrVZOdd945+Frkww8/7D7//POg1nvssYc788wza+6nVW98yOwv2Xj8e9/7njv44IODsRJ3ZBkjWa5ZvHixe/TRR4Ovvcl4Dsek7PV01FFHBeNpzZo17pprrglqL0etfcjqjSlh8uGHHwZtVI8ZMRZ22223IFatL8dV9yWOlZYx2eweWEl1Vt3X6g3q5Ut8ssfTggULnMQSljKW5Aubhx12mJO93aqX1oXj75FHHgnuT9X6FMayHE/Gfr3leLU4V2te9piT/ebkCOuX9J4TV0P5ebTm06ZNc/vss0+SSwM2N9xwQ7CcUA65B8kyQmFV72hF37LeN7Jotfr+EtWrfIVRPliRtr61nilhfeWZIgaixIx7piQqEidBAAIQgAAEIAABCECgoARKZ2DJX/hln5W4z7qLoSSbDcsn3ev99T/ty4sYVXPnzg2MlHB5Tb26y4vMaaed1tBES/piXd2GGB3yZbBPPvmk4ZATM0uMD1nCk+ZFuV7QZgwsiSkbuv/617+uvMyPGzfOTZo0abO9sKI1kZdnMQvFPKg+6pklacaH5HDiiSc23FQ+7RiJGgBxxqiMqQceeMCJ2SEvxvUOGcunnHJKUPu0BpbsOXbrrbe6N954o24bopcjjzzSHXPMMV3Gi88Glhgvzz//fGxtZJbRjBkzAnN09erVbs6cOW7+/PkN61l9TdyzQ0xy+VqqbJbe6Nhll13cGWec4bbddtu4kA1/Hq25xEyzGbt87THMVb76KPegejm1qm9Z7xtp9S1mZJyWBK78IeH0008P/qDR6EjzTEkas6niczEEIAABCEAAAhCAAATaSKBUBpa87Fx77bXus88+S4xUZpfIy2Xfvn03uybNy4u8mP7ud7/bzEhplIgYZzLTaNiwYTVPS2tgZfmsvczGmjx5cqL9axr1pVkDS2aMVM8eqre0qLom8rVCefEV8yt61DKwZFaejA+ZMZP0kPEh+/u0yuRMY2DJy6uYsfPmzUuUrjBbt25dZfwnmYEl+xeJ2SqzruIOMbFOOumkYPZieMhyMpm1FR7yAh+at3J+//79KyakzJQT07bVX5lsxwysfv36BeazzHZKcojGpe8333xzItYSs9G9KWyz1tcAG+UzYMCAYDxLLbIecp+RLxDKzCg50uyBlabNVvYt630jzTMgup9fXF/FvJY/oHz/+9+vearoX8xO0X8j87r6YrlPyfNM7n8cEIAABCAAAQhAAAIQKBuB0hhY8sv+7Nmz3euvvx7USF6e5cXqhz/8YbD0SZZWyIv1a6+9FixXE3MoPMaOHRvM9onOREr68lLLaBBDTL7KJQaR/P/ysrdo0SJ37733BsuGwhcSeeE499xzncyOiB5pDKzoy16t/q9cudK99NJL7r777nPy/8f1P81gb9bAkrbkZU1mU8lRb2lRvRk/Urvdd9/dibEgx3bbbRcs3wo3lq71cimz4GSGlbzsyfXh+JAaVX8ZUcwHeSmstSdX0jFSzTLpNc8991zAJBwrUlNZqiUzVsLlrzLjTmb9yZKs6EtuEgMrzEtijxkzpjIbRsarxL7nnnvcO++8U0lfuF544YVOviBX67C4B1ZSndUae9XcZMmp3GdkrElNqo0HOU/Gpiz/DLUpM9pE93KN5CBjXwzBagNQ9peS+1OtQ5bLXnnllU5mFcohY1iWBsvMSqmPjAfZa0o2Ta+ekSrLTuWeU8u0T6J56YO0G/6hQPozevTo4B7aKnOy1X3Let9IqlVZ4icb24czX0OtyjNANCP/LXWSJekyay/UqowZ2QOs1gy0qP5lhpU8z2SJs9zXwmfK3XffvZlGJabM+OOAAAQgAAEIQAACEIBAmQiUxsCKGiiypGXKlCk1l8dFzYwkZkmjpV4yI0E+Ky9Glhzygigzq2q95MuLy0MPPRQsCwtfYurNYEj6Yh39rL28yMpyMnmZlRen6KHx5b9WGFiy9FLMIznkpV5Mo+jXCGu9iIqpIy/69TZ9F8633367e+aZZ4LYwkT2GZKXy1rLJ8Xckxkm4aykWjOPQqZJX3DTGlgyS0yWVFZ/nVFmyu2///41a/rqq68GS5fCvY+kvaQGVqOZgDKmb7nllmCPsUZ1Cfvnk4El3GRWVb0vZoqBJbMyw5lK4dg7+uij3YQJE2ruV/Tuu+8GswRDE0v26xMdRL/wFzXsG83mid5zGo3npA83GQ8yLsJ7nlwnhomYZ2LaN2NkafQty31D+pRE39E9/OSecvzxxwd7Hda6/0bZjR8/3sky3upzozNSGxldtf6AcvLJJ3eZKZm0rpwHAQhAAAIQgAAEIACBIhMojYElM1BkBpYcsq+KzDAYPnx4XfYvvPBC8HIZmki19nFJ8vIiL5qy9C1cSiRm2HnnnRd8XaveEX3hqLdpeVIDS2adzZo1q/KiXOuFKJpLdMaWsJIv/0VflJMO3lYYWNU1lHZrbQ4dfRFNsswqur9WkiVPUZOv3syjJGMkyjDJNdEvvSWpqVwjs23CMZ3EwJKXbTF6G+1hJGP76quvDpYnyiEGjJh/tQ6fDKxafKuZRO8N8rM4ncm9QbQs+5HJIcbFzJkzNzPDo6a5GGKyP1ktw0TiRA2RZjfUlzEm+7LJbM7ozD8ZU2LqycbiYsClvado9C3LfSOpgSX3l6uuusrJLCw5Gv3xRH4uNRazWWbDyiHG38UXX9xlxlT03i9mmCzfrXfITDuZFRfOLBZTXz5iUW88JL2vcx4EIAABCEAAAhCAAASKRKA0BpYsyxBDSo4kBla4zCd8KZd9SGRpRvWRxGiQWTqydCScMSHL1k444YTYF4eoqSLtT506tcuMoCQGlrwMiWkgM3DkkFlfsrn09ttv33CcyUunLE+TZSpyyEvmT37yk2DfnSxHOwwsqbPMThFDqtEhS2xkSVfYz7PPPjtYbhh3yFcR77zzzuA0eRGstZwryRiJthN3jYwlmQEWLt2TmT6yJKiRKSptRMdLEgNLjAbZE6nRRv5JxmHYR18MrLjN90MeYijK10DDQ8aQGDuNjurxIcv8xBCv3rNKtCt7aYWz4uKWdYZtVZuiSb7+F6cPyUOWJspMrNC8iV4jupGlumLAyFfy4mZmafWtmmnS+4b0JU6r0XOSarV6H7Fas03FkLr88ssrXxyNM7DkniH3K7lOjugS6rha8nMIQAACEIAABCAAAQhYIFAaAyu6sbDs5yNLrpr5wl7al5ckxlk4KJLMtEhiHHz11Vfusssuc/K/csjX6GT5YpJ+R2fWyP4qsgQoy9EOAyuJiZB0c/hafY6+RMrSKPlyWPWRZIxEY8ddI3vlXHrppZXN5ustI4vGzWJgyd5FYpw2OoShmLRSYzkaXYOB1ZVkXK1rcY+75ttvvw3MDdknSg6Z8SPjMm62zYcffhjUUT44IUetGY5ZtC/xnn766WBGVvXeetFYYl4dfPDBwT5r9Zb7avUtjmm9fsddFzWbk85sk/u1aDycMRU1m6McZI8s+QNDs1+QzFJfroEABCAAAQhAAAIQgEBRCJTGwIpuoiuA5S//8mIgM3SSGDppjQaZLXDDDTcEG2jLUW+5T71iV+/5VMuMSWJgRV9K05hQUaMkiZlRry9FNbCiL4q1TKh6fZIXc1keGu6FVevlNO4FN4tBEWUZN/sibEPTwKr+QiQGlgsMGDEUZL+7Rkce4yPpfkdxpkmzDyUx5eUDFTLT6/333++yP1Z1bJn9JXuH7bHHHps1GR37repbljpIcnHXRTUn+w7KZvZxR5wpHN1XS+LJbDxZvit/nBGGHBCAAAQgAAEIQAACEPCNQGkMLClcvc+ui3k1ePDgYImgLNUbOHBgzQ2U0xpYze4rE7fnUxIDKy5GowHdbP7VsYtqYDWbV9yMorgX3CwGVnRmXNKXeAys5MZSdV2S6CyJmZGl1lmuiWo+60Mrbg+vrHHlOtm4XrQnS5Ql33DWVxiz3t5rWn3LotMkNY/eX7Iyq2UKRz8mEcaWmXYDBgwIDEB5psm+amn3GcuaJ9dBAAIQgAAEIAABCECgnQRKZWAJSNnbSvaH+dOf/rTZ5sIhaFnKIn/Fls/Yy4tAvSPupSdqACVd6hW2F2c+JXmxro5R78t99fpXNAOrmneSrxAmmQWTdUZHyKwdBlbcuKhXTwwsDKw0DxNNA6s6D5mZJft1yYbv4VJn+bnsFyUf29hll10qp2Ngda2gLFG85557giWa1V98rD5LDC0xsaSeQ4YMiV1KmmaMcC4EIAABCEAAAhCAAASKRKB0BpbAleUXn376abB5snyhb8WKFTWZy1+tZc8n2ZOl1hLDtAZW2i8/xRkVaQ0sMeZkWZO8xCQ5imZgifEYfpmr1ubV0qe4mkT7HTWwan1tshErDKzNv2DHEsLkRlna8ZpkjGuZPEnuGc2cI7Ow5EMbCxYsqISJfrxCq29Z6pCkFpozsKpZyxL5Z5991snXc+WPNNEvP8q5YmTJrCzZ+1E+5sEBAQhAAAIQgAAEIACBshEopYEVLZL88i97srz44ovBHi3hFwPDX/oPP/xwd/zxx2/2l+u4l55mDaBWG1jSnzQbMzebfzXnZpfqRfeEka8oXnTRRa5fv35dyhlXkzgDK+2sk3YYWNF9zZKabszASm4sVY+TJEZxEjOj1sMh7XhN0k7cfaPID6kvv/zS/frXvw5MGDm22mord/HFFwf/K4dW37LUIUktmr3vZamVPL8++eSTwAiU/5O9DKsPmdF2zjnnsE9WFrhcAwEIQAACEIAABCBQaAJeGFjVFZBlGPPmzXN33nmnE9NEDpmJJTOXdtttt1RmSXQT93qmS70REPdSleTFOmp2JN0vSXJKEj/p6G32RU42SpcvpIXmYr0vq8Uxi+Yb3bg66SbLEieJwZc2nyQvxR9//LG76qqrKl90k42bjzvuuNhSYGD5YWBFv7h66qmnugMOOCB2fLTihNdee829+uqrlVDyVcGdd945VejqmZbRZcBafcui0yRalZm+V155pZM/ksiR9IMLqYA1OFmeQX/+85/dLbfcEsw6Dg+ZVfyjH/2oVc0QBwIQgAAEIAABCEAAAoUg4J2BFVIXE0uWs8hmw3LUMgmSvPQkOadWpcVImzVrlnvjjTeCH9f6gmESg0kMmssuu6yyt0w946dWDtHNwtN8wTAarxkDS17C5syZE2z4LIfsfzV9+nS39957b5Z2Wt5JTKh6Svziiy/c5Zdf7pYtWxacUusLhmnzkThx13z77bdBu59//nnQ7l577RXwiPuSJgaWHwZWdFyOGzcu+PKdLCHTPqIzpNIY5mFujca/Vt/iNFePW9x1sjxdZpSJiSSH7EUls5/y3lRdZrRJHjLDTQ75Oqb8UUYMQg4IQAACEIAABCAAAQiUhUApDCxZTiF/1Q+/dCVLAg855JCGNUpiDsW9vEgD0ZlDSf/yLS888sIR7s8V3QtGYifJUYwwWeYWzoqQTekvuOACt9122zXsf9Q0qjcLLelAb8bAevfdd921115bmX0lMzrOO++84LPx0SNJTaLX3H333W7u3LnBP6fp52OPPRbM1JNDzAGZ6TJ27Ngu4Z944gn3xz/+Mfi3Hj16BJtSy0tsoyOuD1lrGp1tVmu5ZJIxFc09agKyB1Zyoyyu1rXGSdw10Xok1XxSLTc6L6pzMZll2XKcuRrGjM5ajc7A0upbHNN6fY67Tvojzx7ZpD7t/aVem/Ic++1vf+tkJqYccj887bTTnOxx2OiIW+7civoTAwIQgAAEIAABCEAAAu0kUAoDS/YAufTSSyt/fU7yV/Doy37W2TXRF67Ozs7AfNlxxx3r1lUMCplxJBvyylFvxlFSs0FenuSFJ5xNNn78eDdx4sSGMzLkK41XX311xUBLwizNi23SvaZk2YuYV+HMAXkRPv30092oUaNqNhf3QlnrouhL98iRI91ZZ53VcJaEjA8xGGVGiBxiCF544YWbbY4cXfJ04oknusMOO6wuqpUrVwbcJSc56n1JUcaGzBAMN2uWmCeccELdmsp5Dz30kHvggQcq12BgJbu1JtVZlrGndU21uSq9FGNVZmHFGUliiixcuNAdeOCBsefWoidLfK+55honszflkPamTJniZOZnkkNmFcqSu3DfplrLrjX6lqUO0p8k18mHQmQ2bXj/HTZsmJsxY0bs7CeZNSX3bvljS9Scql5mKV9rPP/88xs+U6LGYK0ZvUnqwzkQgAAEIAABCEAAAhAoMoFSGFi1lqDJ0hZ5Sau1rKbWy36tfWSSvLxIcWUjXXnhCD9zLss3ZMlXrS9BSdvydUT5NHp4fj1DJemLtZho1113XbBRffhSecoppzjZ76lW/8WckfPDZS/yEiqGzp577pl5rKadgSUcZNbYbbfdVtnrKcmLeNKaVHckahgKE5mlJ/tK1XrhF5NJ9pSRF1M55PyTTjqp5qw+MbjkhVxqJce2224bLN2R/40e8vIv/Q2/tCg/r2dgybJFifvZZ59VaipfF9t///03q6mwlBdhiV39gYJ2GFh33HFHML7lSPLinXnAVV1YPfOkHs9G7STVWZaxp3VNdHzIGD3mmGOCr6qKIV7reOuttwKjW/ZrkmWpYjxJjdIeYtpef/31lfuXMJf7Ta2xWR1bZpvKdTJrNTxqGbMafctSB8kxyXWiOemXfCAkvF+MGTMm+CNCvaWEYtyL6SX3D/ljh8xiq75nRE2x733vew1nYYkpKff0cEZv0mXHaWvP+RCAAAQgAAEIQAACEGgngVIYWAJQzBjZ+DrcTFde6PbZZx935JFHuh122CF4qZMX/aVLlwYzVWQPrHB2y8CBA4Nld/379+9SiyQvL3KBGCRiHkjM8JBY8mVDWW4lLzHSlrysyAu+vEiGbcsLpPy1fujQoZuNg6Qv1nJh9AUm7L+YNDJ7SP5bXrTEPLnrrru6mEbysiXmSNzsjUYDNYmBJUabzLyQ/j/55JNBLaoPmXUlRmKjpTJJaxLNVWY7yCbx4dfP5Oeyab8YU/ICKeND6igvof/93//dJTc5T2pUa0mjXHPrrbd2MaUGDx7sxEAdMmRIEFfqKC+kMrNEzMPqo5HhIqaUGGmh0Sk1lJmC8tI/aNCgYMbH4sWLg+WRsjdROKbC+O0wsJ5//vlg5lh47LHHHk5mpYmZK/WX/21mnNUagz4aWMIhuvRWxoeMVZmpJ2NaOMsYkTH/yCOPdLnnNRrTcQ+kWn8AkGvkPnrQQQc5qbnUWe57YgbL7EqZUSj3R/nv8JD7kswsCr9AWN1uq/uW9b6R9LrozDLpi9wHZCN1md0aPgPk/vfUU085WXocms21TO+oKRbGmzBhQmA+hsaY8JR7+n333Vdh24o/SMSNAX4OAQhAAAIQgAAEIACBdhAojYEl8OSFX16eq2ehxEEVA+HHP/6xkz2ookfSlxe5TvYtkbZlNlbSQ8wr2duk3synNAaWtCkzI2SGRfhX+CR5JDGNksSJGlhJrgnPkRdvefGVl724zY/T1CSaQ3S5YpIcG82mC6+PmqeN4kpf+/XrV9kYvpGBJcaVLAkU8yFqTtVqY5tttglqH35dsx0GVnRGWnWeYlTMnDnTyZ5NrTx8NbCy3vPEaDr77LNrzhJMWhcZj2LC3Hvvvanut2F8WeImOYjJU+/Icq+lK3QAACAASURBVD+v17es940018k9UJZDh39EScJSlpwLB7nPRA8xHiVeOAszSTy5v8jMYzHmW20UJ2mfcyAAAQhAAAIQgAAEIKBJoFQGloAKN3RP8ku/zACYOnWq22mnnWoyTvPyIgHEcJDZMA8//HDsS520KeaVzKSpd6Q1sCSOzMgRE0s4NDrEKJLlRrLpfCtedLIYWPKyJRxk1pXMkktypK1JNKbMgJDZctWz4Gq1K7nJ191k9lDc5slyvSyLkiVBjV5eJabMCJSX9ptuuiloNm7JW1ITS2a9iGE1e/bsyiyvdhhY0qfozLGQLwZWn2B5aS2zonoMph3jSe95Mv5k9o4Y9lmWDtbSyaJFi4IZizL+k5isksMBBxwQ6CrJF/Ja1be0TMO+pr1OZpvJjExZzh3HY5dddnFnnHFGQyNRzOjf//73bv78+bHx5J4uXGXpeL1lpEnusZwDAQhAAAIQgAAEIACBohIonYEloGXZjCype/rpp4MXK9lTRV4m5OVJ/uItS7sOPfTQYNleo1/00768hEUWE+PZZ591L774YrB8R0yItG1LrCwGVnX/ZS8i6X84I0tecGSWjixDk5ccYdGqI6mBJS/OkoPMeJM8ZCZGmiNrTarbkLEgs7GEjywZDMeHGHlissh+MwcffHDq3ORlU2alyHIpeZENx5z0UfobxpTlfmI0JTGwwrxlZpPMxJJZdpJveK0sTwrHcvgxg3A/rnYZWNJv2eRbvv4oBoT8t4w9WbYmhnGtpZhpxkD0XJ9nYIUswnuejOkPP/wwMFKrx598LVBm5sim6RqHjD3Z007GviwNDu854X1P2pXl1PJ/ae87rehb1vtGluuq7y+yFFL0GNZClpbLnofyoQ0xsGrtUVirPnI/keeZLEUOnynhPUD+ECPxhG0Ss12j/sSEAAQgAAEIQAACEIBAHgQKb2DlAYE2IFAGAkn2IStDP+kDBCAAAQhAAAIQgAAEIAABCPhHAAPLv5rT45ISqN5AXWZ2yJcwZTYZBwQgAAEIQAACEIAABCAAAQhAwDoBDCzrFST/0hKQpaeybFCWWsqXyhod0a+WyUbp8mVNWV7EAQEIQAACEIAABCAAAQhAAAIQsE4AA8t6Bcm/lARkz5yHHnoo+AqhmFcym6reF9tkjyDZq0fODzeOlg3oJ02alHiPnVJCpFMQgAAEIAABCEAAAhCAAAQgUBoCGFilKSUdKRMB2Qj78ssvDzaAlkM2QR87dqw77LDDgk3wZYmgzNCSzejvvffeYDP60LySTePPP//82FlbZeJFXyAAAQhAAAIQgAAEIAABCECg3AQwsMpdX3pnmIB8QXLWrFnBF+WSHvKVR5mtNWzYsKSXcB4EIAABCEAAAhCAAAQgAAEIQKDwBDCwCl8iEvSZwJdffuluv/1299Zbb1VmWNXjsdNOO7nTTjvNDRo0yGdk9B0CEIAABCAAAQhAAAIQgAAESkgAA6uERaVL5SMgRtbTTz/tXn/9dbdkyZJg+aAsI+zs7HRDhgxxhx56qBs6dKjr6OgoX+fpEQQgAAEIQAACEIAABCAAAQh4TwADy/shAAAIQAACEIAABCAAAQhAAAIQgAAEIFBsAhhYxa4P2UEAAhCAAAQgAAEIQAACEIAABCAAAe8JYGB5PwQAAAEIQAACEIAABCAAAQhAAAIQgAAEik0AA6vY9SE7CEAAAhCAAAQgAAEIQAACEIAABCDgPQEMLO+HAAAgAAEIQAACEIAABCAAAQhAAAIQgECxCWBgFbs+ZAcBCEAAAhCAAAQgAAEIQAACEIAABLwngIHl/RAAAAQgAAEIQAACEIAABCAAAQhAAAIQKDYBDKxi14fsIAABCEAAAhCAAAQgAAEIQAACEICA9wQwsLwfAgCAAAQgAAEIQAACEIAABCAAAQhAAALFJoCBVez6kB0EIAABCEAAAhCAAAQgAAEIQAACEPCeAAaW90MAABCAAAQgAAEIQAACEIAABCAAAQhAoNgEMLCKXR+ygwAEIAABCEAAAhCAAAQgAAEIQAAC3hPAwPJ+CAAAAhCAAAQgAAEIQAACEIAABCAAAQgUmwAGVrHrQ3YQgAAEIAABCEAAAhCAAAQgAAEIQMB7AhhY3g8BAEAAAhCAAAQgAAEIQAACEIAABCAAgWITwMAqdn3IDgIQgAAEIAABCEAAAhCAAAQgAAEIeE8AA8v7IQAACEAAAhCAAAQgAAEIQAACEIAABCBQbAIYWMWuD9lBAAIQgAAEIAABCEAAAhCAAAQgAAHvCWBgeT8EAAABCEAAAhCAAAQgAAEIQAACEIAABIpNAAOr2PUhOwhAAAIQgAAEIAABCEAAAhCAAAQg4D0BDCzvhwAAIAABCEAAAhCAAAQgAAEIQAACEIBAsQlgYBW7PmQHAQhAAAIQgAAEIAABCEAAAhCAAAS8J4CB5f0QAAAEIAABCEAAAhCAAAQgAAEIQAACECg2AQysYteH7CAAAQhAAAIQgAAEIAABCEAAAhCAgPcEMLC8HwIAgAAEIAABCEAAAhCAAAQgAAEIQAACxSaAgVXs+pAdBCAAAQhAAAIQgAAEIAABCEAAAhDwngAGlvdDAAAQgAAEIAABCEAAAhCAAAQgAAEIQKDYBDCwil0fsoMABCAAAc8ILF++3D366KPu5Zdfdl9//bXbuHGj69Onj9tzzz3d0Ucf7QYNGrQZkRtvvNHNnz9/s3+X63bddVd31FFHuaFDh7qOjo7Nzlm1apW75ppr3MKFC920adPcPvvs4xnx5ror9fnwww/dgw8+6D744AO3du1a161bN7f11lu7sWPHukMOOSSoX/Xx0Ucfud/85jdO2G+33XbuwgsvdFtuuWVsIq+//rqbNWuW27BhQ1DPc845pxK7OmZ1oOpcDjzwQNfZ2VmznVdeecXNnj17s7ixSXl8wmOPPebuvPPORDWUcXLzzTcHuh4+fHhQu549e1boSU3feecdN3fuXCe1DMfR9ttv7w499FC3//77dzlfLpT7w6WXXhqMo5/85CeB1jkgAAEIQAACZSaAgVXm6tI3CEAAAhAwReDVV191t956a/BCKscWW2zhevTo4ZYtWxYYWd27d3fHH3988EIrxkR4hAaWGCW9e/cO/lnOD6+T/95jjz3cqaeeuplRgoGVfYisX7/ezZkzx82bN69Sn379+gXmw4oVK4LAAwYMcGeddZbbeeedKw1Vm01iKk6fPt3tvffeDRORtqTOMkbkqGdgrV692vXv378yPuS/w/Ek4+OUU04JzJDq8SPxMLDSj4M///nP7te//nXAN66GX3zxhbvyyisD00l0eMABB1QaXLlypbvlllucGJRyiM5lHFXXbscdd3QzZsxwW221VeU6DKz0NeMKCEAAAhCwTQADy3b9yB4CEIAABEpC4L333nPXX3998NIqM3d+9KMfVWbLyL/JrKxHHnkk6O3pp5/uRo0aVel5aGAde+yxbsKECZV/l1kdb7/9tvvDH/7gli5d6nbbbbfgJbhv376VczCwsg+ghx9+2N13330BTzEl9tprr8osN5lJ9/vf/z4whmSW1fnnn18xH6Kzpb7//e+7qVOnBsZFvSM0S0JjrJ6BJSbVzJkzA+MsPCSXe+65xz3//PNBflOmTHH77rtvl6YwsNKPAzEVZUbcG2+84caNG+cmTZq0mTEYRn3hhRfc7373u8BAvuCCC4IxIYfEuOmmm4JxIjWTGCNHjgzqJCa01F3MrU8//dQNGzYs0G84ow8DK33NuAICEIAABGwTwMCyXT+yhwAEIACBEhCQGRhXXXWV+/jjj92YMWPc5MmTNzMz5GX29ttvd88888xmS5DqGVghmq+++spdffXVbvHixe6www5zJ5xwQuVFGwMr2wASI0lm34jBcOKJJwZco4fUVbiLYVVtLoYGlhhW69atC2otBpfMsql33H333cHyMpldJYaULBertYSwloElMWX8PPHEE8GSN4khJoosTwsPDKxs4yA0psR8uvjii7vMkAojVs+eE+NQDOhwBlx4vZigYk6JMRk9ZIzJ/UHGU/VMLwysbDXjKghAAAIQsEsAA8tu7cgcAhCAAARKQuDNN9901113XcVYCGdnRLsXGh/y8nveeedVlqXFGVgSJ9w/KTQvwjYwsLINotA8EHOw0d5hMkProYceciNGjAgMCtn3KKzjwIEDA8NjwYIF7ogjjghm3dU6vvnmG3fFFVcEy89kps+TTz5ZdwlhPQNL4srSRtnvTGb7RdvDwMo2DqT+l112WVAbmUVXPTMyjCjLBy+//PLAeKw2oKQeonvZ+6pR/av3z9pvv/0CA0wODKxsNeMqCEAAAhCwSwADy27tyBwCEIAABGIIrFzj3GffbFDj1LdXNzdwy017UWVt6I477nCPP/54sARNXnDrLSWTF2DZaHvJkiXBUiPZ2F2OJAZW9YyhM844o7KErIgG1oZl37h1S5dkxRl7Xff+W7ru22wbe16jE6p5Rme1VV8nfGUJqOxlJnuaifkYGlhiJh533HHBEjGZwVNvM3cxuKTGQ4YMCfZOkqVoaZYQVucjywjlepnBJRt/h8vRimhgbfz2TbfR6em3o1/jfceSDBAxl2QftOeee87VWwoaMpcZbxdddFGwv5UcobElM6vOPffcYGZlvUPiP/DAA4FpfdpppwV73WFgJakQ50AAAhCAQJkIYGCVqZr0BQIQgAAEuhB4+p317p9+992G6BrHgSO6u389tesX5tK2Iy/AN9xwQ7AHjnxlUAyNtEcSA0tihufJJvAnnXRS0EwRDayv/3ib+/z//fe0GBKfP+DkyW77//EPic+vd2K4B5b8XIwl2WC/3lf+qmOEBpaYR7IMUDbu/+STT4J9tGT/s+qjevmZLFWUrxvW+lpgdczoHli12paZYGKmhDPximhgLb+n07kN322Gr3F0Hr/CuY5N+8FlbaPRDMpGs6zk65XyNcpw1lz1Bu1JcsHASkKJcyAAAQhAoEwEMLDKVE36AgEIQAACXQhYMLCqDaToJuxJy5nUwApneo0ePTpY7iQHBlZSypufJ+bSXXfdFSzpEyNSZlcNGjQomN0mS73EbKp1RM2m+fPnB3tT1ZrBE27eLoaT7Fu1aNGipgyscNaPGCsyA0tmYsmBgZV9HIR72NUyIWXzdfn64Jo1awLe8iGF8AiZi3HVyHSslxkGVvaacSUEIAABCNgkgIFls25kDQEIQAACCQhgYHWF9OCDD7r777/fYWC1ZgaW0A2/FCdGluwtJf8dHoMHD3Ynn3xysDQs3LRbfhY1sMRMEpND/je6mXu4eXv4lbtXX321KQOrnumBgZXghtLglLBOURPyscceC8xJGQMy206MSAys5lhzNQQgAAEI+EsAA8vf2tNzCEAAAqUngIHVtcSyV8+zzz6LgdWiJYRRAclMHFlOJow/+OCDyqysww8/PFgaGu5tFjWwttxyy8o+StWbeVdv3h7O3pFli/fee2/mPbDCGUEye4wZWK1ZQijjIJwpJzUOl2ZWb5ovRuYhhxzSZcgwA6v0jyA6CAEIQAACLSaAgdVioISDAAQgAIHiELBgYAmtcAmg5h5Y1XttsQdW62Zg1RvtsuH+Pffc42QDb5l9JRtvy9JCOWrtVyWGl+yHVL2Z+wsvvBBsuD5s2LDK7J1wFl3WTdzDfZd69erFHlgt2gNLalptVsleZrInWnT5Z/TrouE4kA3ZZQkhe2AV59lBJhCAAAQgUEwCGFjFrAtZQQACEIBACwhYMbCSfoVQZvjIl8jkfw8++ODgi2TVBlijPbSqv5oXvmDLteyBlW2ghV8XFCOob9/aG4FXf6Gu+guTtQys0AB5//33g83cZQ8tMTZfe+21Lpu7N2tghV/E23HHHYPlivJlRDlYQphtHFRfFbIdMWKEmzFjhnv00UeDJbv1vk6Y5iuEMg5k+aiYYPLVS1mKyB5YzdeMCBCAAAQgYIsABpatepEtBCAAAQikIGDFwHr99dfdrFmzXP/+/YONuqMzNcIuh8aHzOg577zzUhlY9drAwEoxoKpODY2k0Kyo3tuoOmItw6neFwPDGVd77rmnO+aYY4IZWWIwXXjhhU6WGcrRjIFVPUuoeqkiBla2MRC9Sgwp2cts3bp1btq0acHeVzILa/r06W7vvfferJFG9ag+WYzQm2++2b388suBsXn66acHP8bAak3diAIBCEAAAnYIYGDZqRWZQgACEIBASgIvf7je/T/3rUl5VfLT9xvS3f2P43olv6DOmeFXzD7++GM3fvx4N3HixC6bfstl8hIrG4XLptDRDaHjvkK4ZMmSwAyR/5XZGyeccEIlfhENrG8fecAtvfGaprnWC9D/yGPd1lPPbir+22+/7a699tpgJoxszi1L+qJHmhlYcm2455XMlpPZddLGD37wAzdp0qRK6KwGluTy0EMPBTP4QqN0++23r8Qt4gyslU+MdW79qqbq1Ojivoe+4FxHn5bFrzaaZMbdu+++22VJaK2GQtNSjEoxpWVmXPT4/PPPA2Ps22+/7WKGYWC1rHQEggAEIAABIwQwsIwUijQhAAEIQKDcBGTz7+uvv95t2LDBjR071p100kmuT5/vXq5Xr14dLEd65JFHgv8+66yznMzSCY96BpZs1C3LjmQmiLzs7rbbbsHSpuolb0U0sCxUWtjedtttbt68eYFJISbTyJEjXUdHx2Y1E2Mjbg8suaja8JL/FnMs3Lw9ZJLFwPryyy+DpWwvvvhikN+UKVMq+3GFcYtoYFkYB9Ecw5mOomM5qvebq9UfmYUluhezUsbR5MmTg3EksyzDL1zecsstTjbfl38X7Yez/TCwLI4QcoYABCAAgWYIYGA1Q49rIQABCEAAAi0iIC+rskRITBF5qZUX2M7OziC6bAguP5cXV/ma2bhx47rM0AoNLDG8ZENoOcRgCa+TWDIj5Mc//nFlz6MwbQys7AWUmXO33nqrE9NC6iOcZXaTmBfV7I888shgSWC9rxCKcREe4WbuMgaiM+3knDgDS8xOyUFykUNmc0ksOcS4FINE9mQKfx62i4GVfRxUX1m911wtA7JWK3LN7Nmz3XvvvRf8WK6TGVnVtRPzeerUqZWlpHIeBlZrakYUCEAAAhCwQwADy06tyBQCEIAABDwgILNlxKSQGVnLli0LeiyGhMy4mjBhgtt66603oxAaWNEfyEuwvPgefvjhbsiQIZuZFnI+BlZzg0qMK/myn8yQEwNCeMoRspeaybKwasOo3h5Ycl10M3eZjVd9xBlYYfvhNWKabbvttm7//fd3Bx10UGVWX7TXGFjNjYPqq++++243d+7cYFmpLC8NZ1I2akFMzwULFgTjSGZbiQEttRs8eHCg31GjRlVm94VxMLBaVzMiQQACEICADQIYWDbqRJYQgAAEIAABCEAAAhCAAAQgAAEIQMBbAhhY3paejkMAAhCAAAQgAAEIQAACEIAABCAAARsEMLBs1IksIQABCEAAAhCAAAQgAAEIQAACEICAtwQwsLwtPR2HAAQgAAEIQAACEIAABCAAAQhAAAI2CGBg2agTWUIAAhCAAAQgAAEIQAACEIAABCAAAW8JYGB5W3o6DgEIQAACEIAABCAAAQhAAAIQgAAEbBDAwLJRJ7KEAAQgAAEIQAACEIAABCAAAQhAAALeEsDA8rb0dBwCEIAABCAAAQhAAAIQgAAEIAABCNgggIFlo05kCQEIQAACEIAABCAAAQhAAAIQgAAEvCWAgeVt6ek4BCAAAQhAAAIQgAAEIAABCEAAAhCwQQADy0adyBICEIAABCAAAQhAAAIQgAAEIAABCHhLAAPL29LTcQhAAAIQgAAEIAABCEAAAhCAAAQgYIMABpaNOpElBCAAAQhAAAIQgAAEIAABCEAAAhDwlgAGlrelp+MQgAAEIAABCEAAAhCAAAQgAAEIQMAGAQwsG3UiSwhAAAIQgAAEIAABCEAAAhCAAAQg4C0BDCxvS0/HIQABCEAAAhCAAAQgAAEIQAACEICADQIYWDbqRJYQgAAEIAABCEAAAhCAAAQgAAEIQMBbAhhY3paejkMAAhCAAAQgAAEIQAACEIAABCAAARsEMLBs1IksIQABCEAAAhCAAAQgAAEIQAACEICAtwQwsLwtPR2HAAQgAAEIQAACEIAABCAAAQhAAAI2CGBg2agTWUIAAhCAAAQgAAEIQAACEIAABCAAAW8JYGB5W3o6DgEIQAACEIAABCAAAQhAAAIQgAAEbBDAwLJRJ7KEAAQgAAEIQAACEIAABCAAAQhAAALeEsDA8rb0dBwCEIAABCAAAQhAAAIQgAAEIAABCNgggIFlo05kCQEIQAACEIAABCAAAQhAAAIQgAAEvCWAgeVt6ek4BCAAAQhAAAIQgAAEIAABCEAAAhCwQQADy0adyBICEIAABCAAAQhAAAIQgAAEIAABCHhLAAPL29LTcQhAAAIQgAAEIAABCEAAAhCAAAQgYIMABpaNOpElBCAAAQhAAAIQgAAEIAABCEAAAhDwlgAGlrelp+MQgAAEIAABCEAAAhCAAAQgAAEIQMAGAQwsG3UiSwhAAAIQgAAEIAABCEAAAhCAAAQg4C0BDCxvS0/HIQABCEAAAhCAAAQgAAEIQAACEICADQIYWA3q9Pnnn7srr7zSffPNN+7YY491EyZMsFFVsoQABCAAAQhAAAIQgAAEIAABCEAAAiUigIFVp5jr1693s2fPdq+//npwBgZWiUY9XYEABCAAAQhAAAIQgAAEIAABCEDAFAEMrDrleu6559ycOXPcxo0bMbBMDWmShQAEIAABCEAAAhCAAAQgAAEIQKBsBDCwalQ0XDooP+rs7HSLFi1iBlbZRj79gQAEIAABCEAAAhCAAAQgAAEIQMAMAQysSKnCpYNvvPGGmzRpknvnnXfc/PnzMbDMDGkShQAEIAABCEAAAhCAAAQgAAEIQKBsBDCwIhUNlw7utddebtq0ae63v/0tBlbZRj39gQAEIAABCEAAAhCAAAQgAAEIQMAUAQysqnJVLx284IIL3Pbbb+9uvPFGDCxTQ5pkIQABCEAAAhCAAAQgAAEIQAACECgbAQysv1Q0unRw3LhxwU8wsMo25OkPBCAAAQhAAAIQgAAEIAABCEAAAtYIYGD9pWLRpYPdu3fHwLI2mskXAhCAAAQgAAEIQAACEIAABCAAgVISwMByztVaOhhWuxUzsObNm1fKwUOnIAABCEAAAhCAAAQgAAEIQAACECgfgTFjxhSuU94bWPWWDrbKwMK8KtyYJyEIQAACEIAABCAAAQhAAAIQgAAEGhDAwCrg8HjttdfcrFmz3MaNGxNlt9VWW7mZM2e6AQMGJDo/NLCKWPxEHeAkCLSQAHpoIUxCmSeAHsyXkA60gAA6aAFEQpSGAHooTSnpSAsIoIcWQCxhCO9nYL355ptuzpw5dUu7YsUKt3btWtenTx/Xu3fvwLg666yzXP/+/RMNB4SXCBMneUIAPXhSaLqZiAB6SISJk0pOAB2UvMB0LxUB9JAKFyeXnAB6KHmBM3bPewMrjluze2AhvDjC/NwnAujBp2rT1zgC6CGOED/3gQA68KHK9DEpAfSQlBTn+UAAPfhQ5fR9xMCKYYaBlX5QcQUE6hHgQcTYgMAmAuiB0QAB59ABowACPBcYAxCoRYDnA+OiFgEMLAwslAGB3AjwIMoNNQ0ZIIAeDBSJFNUJoAN1xDRgiAB6MFQsUlUngB7UEZtsAAMLA8vkwCVpmwR4ENmsG1nrEEAPOlyJaosAOrBVL7LVJYAedPkS3RYB9GCrXnlli4GlTBrhKQMmvCkC6MFUuUhWmQB6UAZMeBME0IGJMpFkTgTQQ06gacYEAfRgoky5J4mBpYwc4SkDJrwpAujBVLlIVpkAelAGTHgTBNCBiTKRZE4E0ENOoGnGBAH0YKJMuSeJgaWMHOEpAya8KQLowVS5SFaZAHpQBkx4EwTQgYkykWROBHzWw7qPr3PrPr6+ZaR77HyW67HzjJbFI1D+BHzWQ/607bSIgaVcK4SnDJjwpgigB1PlIlllAuhBGTDhTRBABybKRJI5EfBZD2vevsStfefnLSPdc8TPXK+Rl7QsHoHyJ+CzHvKnbadFDCzlWiE8ZcCEN0UAPZgqF8kqE0APyoAJb4IAOjBRJpLMiYDPesDAymmQGWrGZz0YKlPuqWJgKSNHeMqACW+KAHowVS6SVSaAHpQBE94EAXRgokwkmRMBn/WAgZXTIDPUjM96MFSm3FPFwFJGjvCUARPeFAH0YKpcJKtMAD0oAya8CQLowESZSDInAj7rIWpgpd3DKrqHFksIcxq0is34rAdFrOZDY2AplxDhKQMmvCkC6MFUuUhWmQB6UAZMeBME0IGJMpFkTgR81kPUwEprQDV7fU4lppkUBHzWQwpM3p2KgaVccoSnDJjwpgigB1PlIlllAuhBGTDhTRBABybKRJI5EfBZD80aUM1en1OJaSYFAZ/1kAKTd6diYCmXHOEpAya8KQLowVS5SFaZAHpQBkx4EwTQgYkykWROBHzWQ7MGVLPX51RimklBwGc9pMDk3akYWMolR3jKgAlvigB6MFUuklUmgB6UARPeBAF0YKJMJJkTAZ/10KwB1ez1OZWYZlIQ8FkPKTB5dyoGlnLJEZ4yYMKbIoAeTJWLZJUJoAdlwIQ3QQAdmCgTSeZEwGc9NGtANXt9TiWmmRQEfNZDCkzenYqBpVxyhKcMmPCmCKAHU+UiWWUC6EEZMOFNEEAHJspEkjkR8FkPzRpQzV6fU4lpJgUBn/WQApN3p2JgKZcc4SkDJrwpAujBVLlIVpkAelAGTHgTBNCBiTKRZE4EfNZDswZUs9fnVGKaSUHAZz2kwOTdqRhYyiVHeMqACW+KAHowVS6SVSaAHpQBE94EAXRgokwkmRMBn/XQrAG1fslct+qZIyuV6j7oFNdn7B9yqhzNng1tvgAAIABJREFUaBDwWQ8aPMsSEwNLuZIITxkw4U0RQA+mykWyygTQgzJgwpsggA5MlIkkcyLgsx5abWB1bHO463vg3JwqRzMaBHzWgwbPssTEwFKuJMJTBkx4UwTQg6lykawyAfSgDJjwJgigAxNlIsmcCPisBwysnAaZoWZ81oOhMuWeKgaWMnKEpwyY8KYIoAdT5SJZZQLoQRkw4U0QQAcmykSSORHwWQ8YWDkNMkPN+KwHQ2XKPVUMLGXkCE8ZMOFNEUAPpspFssoE0IMyYMKbIIAOTJSJJHMi4LMeMLByGmSGmvFZD4bKlHuqGFjKyBGeMmDCmyKAHkyVi2SVCaAHZcCEN0EAHZgoE0nmRMBnPWBg5TTIDDXjsx4MlSn3VDGwlJEjPGXAhDdFAD2YKhfJKhNAD8qACW+CADowUSaSzImAz3rAwMppkBlqxmc9GCpT7qliYCkjR3jKgAlvigB6MFUuklUmgB6UARPeBAF0YKJMJJkTAZ/1gIGV0yAz1IzPejBUptxTxcBSRo7wlAET3hQB9GCqXCSrTAA9KAMmvAkC6MBEmUgyJwI+6wEDK6dBZqgZn/VgqEy5p4qBpYwc4SkDJrwpAujBVLlIVpkAelAGTHgTBNCBiTKRZE4EfNYDBlZOg8xQMz7rwVCZck8VA0sZOcJTBkx4UwTQg6lykawyAfSgDJjwJgigAxNlIsmcCPisBwysnAaZoWZ81oOhMuWeKgaWMnKEpwyY8KYIoAdT5SJZZQLoQRkw4U0QQAcmykSSORHwWQ8YWDkNMkPN+KwHQ2XKPVUMLGXkCE8ZMOFNEUAPpspFssoE0IMyYMKbIIAOTJSJJHMi4LMeMLByGmSGmvFZD4bKlHuqGFjKyBGeMmDCmyKAHkyVi2SVCaAHZcCEN0EAHZgoE0nmRMBnPWBg5TTIDDXjsx4MlSn3VDGwlJEjPGXAhDdFAD2YKhfJKhNAD8qACW+CADowUSaSzImAz3rAwMppkBlqxmc9GCpT7qliYCkjR3jKgAlvigB6MFUuklUmgB6UARPeBAF0YKJMJJkTAZ/1gIGV0yAz1IzPejBUptxTxcBSRo7wlAET3hQB9GCqXCSrTAA9KAMmvAkC6MBEmUgyJwI+6wEDK6dBZqgZn/VgqEy5p4qBpYwc4SkDJrwpAujBVLlIVpkAelAGTHgTBNCBiTKRZE4EfNYDBlZOg8xQMz7rwVCZck8VA0sZOcJTBkx4UwTQg6lykawyAfSgDJjwJgigAxNlIsmcCPisBwysnAaZoWZ81oOhMuWeKgaWMnKEpwyY8KYIoAdT5SJZZQLoQRkw4U0QQAcmykSSORHwWQ8YWDkNMkPN+KwHQ2XKPVUMLGXkCE8ZMOFNEUAPpspFssoE0IMyYMKbIIAOTJSJJHMi4LMeMLByGmSGmvFZD4bKlHuqGFjKyBGeMmDCmyKAHkyVi2SVCaAHZcCEN0EAHZgoE0nmRMBnPWBg5TTIDDXjsx4MlSn3VDGwlJEjPGXAhDdFAD2YKhfJKhNAD8qACW+CADowUSaSzImAz3rAwMppkBlqxmc9GCpT7qliYCkjR3jKgAlvigB6MFUuklUmgB6UARPeBAF0YKJMJJkTAZ/1gIGV0yAz1IzPejBUptxTxcBSRo7wlAET3hQB9GCqXCSrTAA9KAMmvAkC6MBEmUgyJwI+6wEDK6dBZqgZn/VgqEy5p4qBpYwc4SkDJrwpAujBVLlIVpkAelAGTHgTBNCBiTKRZE4EfNbDmtf+xq1d+H9XSPcefa3rsfOMxOTXL5nrVj1zZOX8jm0Od30PnJv4ek4sHgGf9VC8ahQnIwws5VogPGXAhDdFAD2YKhfJKhNAD8qACW+CADowUSaSzImAz3pY+fQRbsPSRyuk+4x/xHXf9ojE5DGwEqMyc6LPejBTpDYkioGlDB3hKQMmvCkC6MFUuUhWmQB6UAZMeBME0IGJMpFkTgR81gMGVk6DzFAzPuvBUJlyTxUDSxk5wlMGTHhTBNCDqXKRrDIB9KAMmPAmCKADE2UiyZwI+KwHDKycBpmhZnzWg6Ey5Z4qBpYycoSnDJjwpgigB1PlIlllAuhBGTDhTRBABybKRJI5EfBZD80aWBu+edmtfHy/SqU6ttzX9T30pZwqRzMaBHzWgwbPssTEwFKuJMJTBkx4UwTQg6lykawyAfSgDJjwJgigAxNlIsmcCPish2YNLCnR8ru6dalU5wkbc6oczWgQ8FkPGjzLEhMDS7mSCE8ZMOFNEUAPpspFssoE0IMyYMKbIIAOTJSJJHMi4LMeMLByGmSGmvFZD4bKlHuqGFjKyBGeMmDCmyKAHkyVi2SVCaAHZcCEN0EAHZgoE0nmRMBnPWBg5TTIDDXjsx4MlSn3VDGwlJEjPGXAhDdFAD2YKhfJKhNAD8qACW+CADowUSaSzImAz3rAwMppkBlqxmc9GCpT7qliYCkjR3jKgAlvigB6MFUuklUmgB6UARPeBAF0YKJMJJkTAZ/1gIGV0yAz1IzPejBUptxTxcBSRo7wlAET3hQB9GCqXCSrTAA9KAMmvAkC6MBEmUgyJwI+6wEDK6dBZqgZn/VgqEy5p4qBpYwc4SkDJrwpAujBVLlIVpkAelAGTHgTBNCBiTKRZE4EfNYDBlZOg8xQMz7rwVCZck8VA0sZOcJTBkx4UwTQg6lykawyAfSgDJjwJgigAxNlIsmcCPisBwysnAaZoWZ81oOhMuWeKgaWMnKEpwyY8KYIoAdT5SJZZQLoQRkw4U0QQAcmykSSORHwWQ8YWDkNMkPN+KwHQ2XKPVUMLGXkCE8ZMOFNEUAPpspFssoE0IMyYMKbIIAOTJSJJHMi4LMeMLByGmSGmvFZD4bKlHuqGFjKyBGeMmDCmyKAHkyVi2SVCaAHZcCEN0EAHZgoE0nmRMBnPWBg5TTIDDXjsx4MlSn3VDGwlJEjPGXAhDdFAD2YKhfJKhNAD8qACW+CADowUSaSzImAz3rAwMppkBlqxmc9GCpT7qliYCkjR3jKgAlvigB6MFUuklUmgB6UARPeBAF0YKJMJJkTAZ/1gIGV0yAz1IzPejBUptxTxcBSRo7wlAET3hQB9GCqXCSrTAA9KAMmvAkC6MBEmUgyJwI+6wEDK6dBZqgZn/VgqEy5p4qBpYwc4SkDJrwpAujBVLlIVpkAelAGTHgTBNCBiTKRZE4EfNYDBlZOg8xQMz7rwVCZck8VA0sZOcJTBkx4UwTQg6lykawyAfSgDJjwJgigAxNlIsmcCPisBwysnAaZoWZ81oOhMuWeKgaWMnKEpwyY8KYIoAdT5SJZZQLoQRkw4U0QQAcmykSSORHwWQ8YWDkNMkPN+KwHQ2XKPVUMLGXkCE8ZMOFNEUAPpspFssoE0IMyYMKbIIAOTJSJJHMi4LMeMLByGmSGmvFZD4bKlHuqGFjKyBGeMmDCmyKAHkyVi2SVCaAHZcCEN0EAHZgoE0nmRMBnPWBg5TTIDDXjsx4MlSn3VDGwlJEjPGXAhDdFAD2YKhfJKhNAD8qACW+CADowUSaSzImAz3rAwPpukG345mXn1n3dmhHXY4Dr2HLf1sRqQxSf9dAG3GaaxMBSLhXCUwZMeFME0IOpcpGsMgH0oAyY8CYIoAMTZSLJnAj4rAcMrO8GWZRDM0OvY5vDXd8D5zYToq3X+qyHtoIveOMYWMoFQnjKgAlvigB6MFUuklUmgB6UARPeBAF0YKJMJJkTAZ/1oGFg9Rp5SebKifnTfdsjMl+f9UIMrE3kfNZD1vHjw3UYWMpVRnjKgAlvigB6MFUuklUmgB6UARPeBAF0YKJMJJkTAZ/1oGFgNVO2niN+5poxwLK2jYGFgZV17PhyHQaWcqV9fhApoyW8QQLowWDRSFmNAHpQQ0tgQwTQgaFikao6AZ/1gIH13fCKcujoP9q5nlslG3trv3Ibls2vnMsSwmTYOMsWAQws5Xr5/CBSRkt4gwTQg8GikbIaAfSghpbAhgigA0PFIlV1Aj7rAQOrtoHVZ/wjiZcyrl8y16165kgMLHWl0kA7CWBgKdP3+UGkjJbwBgmgB4NFI2U1AuhBDS2BDRFAB4aKRarqBHzWQysMrDVvZ9/zSsyfDUsfrdS4KEsI0xhYG1cudCse3m3TOO2xles87kv1cavVgM960GJahrgYWMpVRHjKgAlvigB6MFUuklUmgB6UARPeBAF0YKJMJJkTAZ/10AoDq5kyifm19p2fmzawJPnld3XrgqHzhI3NYGnrtT7roa3gC944BpZygRCeMmDCmyKAHkyVi2SVCaAHZcCEN0EAHZgoE0nmRMBnPbTbwFr7wX+5Na//LQZWTmM9STM+6yEJH1/PwcBSrjzCUwZMeFME0IOpcpGsMgH0oAyY8CYIoAMTZSLJnAj4rId2G1hF2T+qWQ7MwMpJrDTTNgIYWMrofX4QKaMlvEEC6MFg0UhZjQB6UENLYEME0IGhYpGqOgGf9dCscdNscTCwmiXY+ut91kPraZYnIgaWci0RnjJgwpsigB5MlYtklQmgB2XAhDdBAB2YKBNJ5kTAZz1gYH03yJrlwAysnMRKM20jgIGljN7nB5EyWsIbJIAeDBaNlNUIoAc1tAQ2RAAdGCoWqaoT8FkPzRo3zRaHGVjNEmz99T7rofU0yxMRA0u5lghPGTDhTRFAD6bKRbLKBNCDMmDCmyCADkyUiSRzIuCzHjCwvhtkzXJgBlZOYqWZthHAwFJG7/ODSBkt4Q0SQA8Gi0bKagTQgxpaAhsigA4MFYtU1Qn4rIdmjZtmi8MMrGYJtv56n/XQeprliYiBpVxLhKcMmPCmCKAHU+UiWWUC6EEZMOFNEEAHJspEkjkR8FkPGFjfDbJmOTADKyex0kzbCGBgKaP3+UGkjJbwBgmgB4NFI2U1AuhBDS2BDRFAB4aKRarqBHzWQ7PGTbPFKcoMrBUP7+Y2rlxY6c4WR33guvUdmrh7GFiJUXGiUQIYWMqF8/lBpIyW8AYJoAeDRSNlNQLoQQ0tgQ0RQAeGikWq6gR81gMG1nfDq1kDqtnr1Qd5igZ81kMKTN6dioGlXHKEpwyY8KYIoAdT5SJZZQLoQRkw4U0QQAcmykSSORHwWQ8YWBhYUZn5rIecbjkmm8HAUi4bwlMGTHhTBNCDqXKRrDIB9KAMmPAmCKADE2UiyZwI+KwHDCwMLAysnG40xpvBwFIuoM8PImW0hDdIAD0YLBopqxFAD2poCWyIADowVCxSVSfgsx4wsDCwMLDUbzGlaAADS7mMPj+IlNES3iAB9GCwaKSsRgA9qKElsCEC6MBQsUhVnYDPesDAwsDCwFK/xZSiAQws5TL6/CBSRkt4gwTQg8GikbIaAfSghpbAhgigA0PFIlV1Aj7rAQMLAwsDS/0WU4oGMLCUy+jzg0gZLeENEkAPBotGymoE0IMaWgIbIoAODBWLVNUJ+KwHDKzWGFjt5thKkfish1ZyLFssDCzliiI8ZcCEN0UAPZgqF8kqE0APyoAJb4IAOjBRJpLMiYDPemi38bJ+yVy36pkjK5Xu2OZw1/fAuTlVflMzy+/q1qXNzhM2psqh3RxTJRtzss96aCXHssXCwFKuKMJTBkx4UwTQg6lykawyAfSgDJjwJgigAxNlIsmcCPish3YbLxhYOQ3yFM34rIcUmLw7FQNLueQITxkw4U0RQA+mykWyygTQgzJgwpsggA5MlIkkcyLgsx4wsL4bZMzA2iQ2n/WQ0y3HZDMYWMplQ3jKgAlvigB6MFUuklUmgB6UARPeBAF0YKJMJJkTAZ/1gIGFgRWVmc96yOmWY7IZDCzlsiE8ZcCEN0UAPZgqF8kqE0APyoAJb4IAOjBRJpLMiYDPesDAwsDCwMrpRmO8GQws5QL6/CBSRkt4gwTQg8GikbIaAfSghpbAhgigA0PFIlV1Aj7rAQMLAwsDS/0WU4oGMLCUy+jzg0gZLeENEkAPBotGymoE0IMaWgIbIoAODBWLVNUJ+KwHDCwMLAws9VtMKRrAwFIuo88PImW0hDdIAD0YLBopqxFAD2poCWyIADowVCxSVSfgsx4wsDCwMLDUbzGlaAADS7mMPj+IlNES3iAB9GCwaKSsRgA9qKElsCEC6MBQsUhVnYDPesDAwsDCwFK/xZSiAQws5TL6/CBSRkt4gwTQg8GikbIaAfSghpbAhgigA0PFIlV1Aj7rAQMLAwsDS/0WU4oGMLCUy+jzg0gZLeENEkAPBotGymoE0IMaWgIbIoAODBWLVNUJ+KwHDCwMLAws9VtMKRrAwFIuo88PImW0hDdIAD0YLBopqxFAD2poCWyIADowVCxSVSfgsx4wsDCwMLDUbzGlaAADS7mMPj+IlNES3iAB9GCwaKSsRgA9qKElsCEC6MBQsUhVnYDPesDAcm79krlu1TNHVsZZxzaHu74Hzk017qIcU11c4+SeI37meo28pNkwma73WQ+ZgHlyEQaWcqERnjJgwpsigB5MlYtklQmgB2XAhDdBAB2YKBNJ5kTAZz1gYGFgRWXmsx5yuuWYbAYDS7lsCE8ZMOFNEUAPpspFssoE0IMyYMKbIIAOTJSJJHMi4LMeMLAwsDCwcrrRGG8GA0u5gD4/iJTREt4gAfRgsGikrEYAPaihJbAhAujAULFIVZ2Az3rAwGqNgbV6/gy37uPrWzZWWULYMpQEahEBDKwWgawXxucHkTJawhskgB4MFo2U1QigBzW0BDZEAB0YKhapqhPwWQ8YWK0xsJodpGvevsStfefnlTAYWM0S5fpWE8DAajXRSDyfH0TKaAlvkAB6MFg0UlYjgB7U0BLYEAF0YKhYpKpOwGc9YGBhYEUF5rMe1G82hhvAwFIuHsJTBkx4UwTQg6lykawyAfSgDJjwJgigAxNlIsmcCPish3YbWG7tV275/VtvqnSPrVzncV+mqvzGlQubWr63YYVcf12lzSxfIUyVcI2TmYHVLEGu1yaAgaVM2OcHkTJawhskgB4MFo2U1QigBzW0BDZEAB0YKhapqhPwWQ9tN7Ccc8vv6talxp0nbExV8/VL5rpVzxyZ6ppGJ2NgzQvwjBkzpmVMCWSfAAaWcg19fhApoyW8QQLowWDRSFmNAHpQQ0tgQwTQgaFikao6AZ/1gIG1+fDCwMLAUr/pGGwAA0u5aD4/iJTREt4gAfRgsGikrEYAPaihJbAhAujAULFIVZ2Az3rAwMLAihLwWQ/qNxvDDWBgKRcP4SkDJrwpAujBVLlIVpkAelAGTHgTBNCBiTKRZE4EfNZDGQ2sbn2HuB47z8g8ejq2GNrU9VkaZg+sLNS4Jk8CGFjKtH1+ECmjJbxBAujBYNFIWY0AelBDS2BDBNCBoWKRqjoBn/VQRgOrHUsAmx2kGFjNEuR6bQIYWMqEfX4QKaMlvEEC6MFg0UhZjQB6UENLYEME0IGhYpGqOgGf9YCBpT68EjWAgZUIEye1kQAGljJ8nx9EymgJb5AAejBYNFJWI4Ae1NAS2BABdGCoWKSqTsBnPZTCwPr0D27VvImVcdJ90Cmuz9g/qI+bVjaAgdVKmsTSIICBpUG1KqbPDyJltIQ3SAA9GCwaKasRQA9qaAlsiAA6MFQsUlUn4LMeymBgFcn8yTpYi9QHn/WQtX4+XIeBpVxlhKcMmPCmCKAHU+UiWWUC6EEZMOFNEEAHJspEkjkR8FkPGFg5DbKYZjCwilEHsqhPAANLeXT4/CBSRkt4gwTQg8GikbIaAfSghpbAhgigA0PFIlV1Aj7rAQNLfXglagADKxEmTmojAQwsZfg+P4iU0RLeIAH0YLBopKxGAD2ooSWwIQLowFCxSFWdgM96wMBSH16JGsDASoSJk9pIAANLGb7PDyJltIQ3SAA9GCwaKasRQA9qaAlsiAA6MFQsUlUn4LMeMLDUh1eiBjCwEmHipDYSwMBShu/zg0gZLeENEkAPBotGymoE0IMaWgIbIoAODBWLVNUJ+KwHDCz14ZWoAQysRJg4qY0EMLCU4fv8IFJGS3iDBNCDwaKRshoB9KCGlsCGCKADQ8UiVXUCPuth+X1bO7fuqwrjvoe+5Dq23FedeXUDy+/q1qW9zhM2pmq/SOZPqsSrTi5SH3zWQ9b6+XAdBpZylRGeMmDCmyKAHkyVi2SVCaAHZcCEN0EAHZgoE0nmRMBnPTRrHrWiRM3mUCTzJyuPIvXBZz1krZ8P12FgKVcZ4SkDJrwpAujBVLlIVpkAelAGTHgTBNCBiTKRZE4EfNZDs+ZRK0rUbA5FMn+y8ihSH3zWQ9b6+XAdBpZylRGeMmDCmyKAHkyVi2SVCaAHZcCEN0EAHZgoE0nmRMBnPTRrHrWiRM3mUCTzJyuPIvXBZz1krZ8P12FgKVcZ4SkDJrwpAujBVLlIVpkAelAGTHgTBNCBiTKRZE4EfNZDs+ZRK0rUbA5FMn+y8ihSH3zWQ9b6+XAdBpZylRGeMmDCmyKAHkyVi2SVCaAHZcCEN0EAHZgoE0nmRMBnPTRrHrWiRM3mUCTzJyuPIvXBZz1krZ8P12FgKVcZ4SkDJrwpAujBVLlIVpkAelAGTHgTBNCBiTKRZE4EfNZDs+ZRK0rUbA5FMn+y8ihSH3zWQ9b6+XAdBpZylRGeMmDCmyKAHkyVi2SVCaAHZcCEN0EAHZgoE0nmRMBnPTRrHrWiRM3mUCTzJyuPIvXBZz1krZ8P12FgKVcZ4SkDJrwpAujBVLlIVpkAelAGTHgTBNCBiTKRZE4EfNZDs+ZRK0rUbA6r589w6z6+vpJK79HXuh47z2hFarnFwMDKDTUNZSSAgZURXNLLfH4QJWXEef4QQA/+1JqexhNAD/GMOKP8BNBB+WtMD5MT8FkPzZpHySnXP7PZHFY+fYTbsPTRSgN9xj/ium97RCtSyy0GBlZuqGkoIwEMrIzgkl7m84MoKSPO84cAevCn1vQ0ngB6iGfEGeUngA7KX2N6mJyAz3po1jxKThkDqxErDKxWjCRiaBLAwNKk65zz+UGkjJbwBgmgB4NFI2U1AuhBDS2BDRFAB4aKRarqBHzWAwaW+vBK1AAGViJMnNRGAhhYyvB9fhApoyW8QQLowWDRSFmNAHpQQ0tgQwTQgaFikao6AZ/1gIGlPrwSNYCBlQgTJ7WRAAZWFfxFixa5u+66y33wwQdu7dq1rlu3bm777bd3Rx11lNt3331dR0dH6lL5/CBKDYsLSk8APZS+xHQwBQH0kAIWp5aWADoobWnpWAYCPusBAyvDgFG4BANLASohW0oAA8s5t3HjRvf444+7e+65x61fv9717NnTbbHFFoGJtWLFigD4mDFj3OTJk1337t1TFcDnB1EqUJzsBQH04EWZ6WRCAughIShOKzUBdFDq8tK5lAR81gMGVsrBonQ6BpYSWMK2jAAGlnPu3Xffdddee63bsGGDO+mkk9z48eOD2VZibL344ovutttuC3526qmnurFjx6aC7/ODKBUoTvaCAHrwosx0MiEB9JAQFKeVmgA6KHV56VxKAj7rAQMr5WBROh0DSwksYVtGwHsDS0yqm2++2b388stu3LhxbtKkScHSwfCQn8+ZM8c999xzbq+99nLTp09PNQvL5wdRy0YpgUpDAD2UppR0pAUE0EMLIBLCPAF0YL6EdKCFBHzWAwZWCwdSE6EwsJqAx6W5EPDewFq1apW75ppr3MKFC920adPcPvvssxn4V155xc2ePdsNHTrUnXPOOa5Pnz6Ji+PzgygxJE70hgB68KbUdDQBAfSQABKnlJ4AOih9ielgCgI+6wEDK8VAUTwVA0sRLqFbQsB7A0tmWMk+V+vWrQv2vZL9r6LHE0884f74xz8GG7mffvrpXWZoxVXB5wdRHBt+7h8B9OBfzelxfQLogdEBAefQAaMAApsI+KyHIhpYzY7NPuMfcd23PaLZMLlej4GVK24ay0DAewMrjpls5C4ztN5//332wIqDxc8hEEPA51/MGBwQiBJAD4wJCGBgMQYgUE3A5+dCEQysFQ8PdRtXftiyQYmB1RxKn/XQHLlyX42BFVNfmX11xx13uCFDhqRePiihEV65BUTv0hFAD+l4+Xz2t6uc++fbVjVEcPExvdzugzrMYkIPZkunmvic59a6J99eX7eN4YM63MxjeqnmkGdwdJAnbdoqOgGf9VAEA2vl00e4DUsfbdkwwcBqDqXPemiOXLmvxsBqUF/ZF+u6664LzpgxY0awB1baIxRe2us4HwIQgIDPBF79rL+b9dJODRFccMBHbvg2K3zGRN9LSOBXTw11i5bV32tzt62Xu4vG/amEPadLEICAzwT2/LTrl97fHPxC7jh2WXK+61z7Ysva/WibK92KXmNaFi+PQNsuu9Jtv/yqSlOfd57nlvS/II+maaOABMaMKd74xcCqM1BC82r16tVuypQpwf5XWQ4MrCzUuAYCECgrgfe/7EzUtRc+2dK98MmAhudO2edTN2bHrxLF4yQItJNA0nEvOV7x3C4NU92671r3fx72Xju7Q9sQgAAEWk6gCAZWyztlMCAGlsGiKaaMgaUIt5WhlyxZ4n7zm9+4pUuXumOOOcYdffTRqTZur86FqY+trAyxrBNAD9Yr2Hz+R//b8uaD/CXC9EN7urMOtbuUCj20bCgUPlArx7109qH/mcwILjwYtlqwUCJyzJGAz8+FIiwhzLHUhW2KTdwLWxoS+wsBZmBFhkK1eSXG1YQJE1xHR/Y9Vnx+EKEyCEQJoAe/x8TLH653f39j432t6hH6+eQ+7sm31rn7X1lXOQUDy+/xZKX3zYz7g0Z0d5PG9Qz2g1u+elOPb5y5hRs8oJsVBA3z5LlQijLSiRYR8FkPGFgtGkRNhsHAahIgl6sTwMCqQrxixQp3/fXXO1k+KNPlJk2a5Lp3795UEXx+EDUFztOLZfPeyx5c07D3lv/yjh48Hdh/6XbWF/lBW3ZzN/0fW7jrH1/jZj2+FgPL72Fkrvc462ARAAAgAElEQVRZx7109Kcn9nbHjerh/vaGlW7BRxsa9v0/pvZx+w5p7neWdsDludAO6rRZVAI+6wEDqxijEgOrGHUgi/oEMLD+wmblypXBhu0ffPBBYF5Nnjy5afNKQvv8IEJ46Qn8r9+tck+9U//rUxIRAys9V64oBoHoi3xnb+fki2pxh7yUy1JBDKw4Uvy8iASif5gQQ3bQVslmT/3jSX2CmVYYWEWsLDlBoPUEfH5vwMBq/XjKEhEDKws1rsmTAAaWc27t2rXutttucy+99JLbb7/9AvOqZ8+eLamDzw+ilgAscZC/u2HzpVTvLl7fZZlIre5jYJV4UJS8a1EDa9SuHe5XZ/ZN3GsMrMSoOLFNBO5bsM7J/1Ufn369wS3+emPln7IsfY2O/VrdYwZWm4pOsxBoIQGf3xswsFo4kJoIhYHVBDwuzYUABpZz7uGHH3b33ntvsFF7Z2dnw5lXe++9t5s4cWLi4vj8IEoMydMTs27qi4Hl6YApQbcxsLoWkedDCQZ1pAtJjKZwWWCa3ieJi4GVhijnQqCYBHx+LmBgFWNMYmAVow5kUZ8ABpZz7sEHH3T3339/onEyevRoN3Xq1ETnykk+P4gSQ/L0xDgDK5ydEj0PA8vTAVPwbn/69cYus0yq0x0+sMP16+McBhYGVsGHcdPp5Wk0RZcVYmA1XT4CQKDtBHx+b8DAavvwCxLAwCpGHcgCA6ttY8DnB1HboBtpOM7ACpeZYGAZKajnaTbavy2ccYKBhYFVdpkkMbCuPLev2z3B3m9xrDCw4gjxcwjYI+DzewMGVjHGKwZWMepAFhhYbRsDPj+I2gbdQMPvLt7gLrh6ZSXTYQM73MxjenXJfPdB3YNZKxhYBgpKig03mQ7NWAwsDKyySyVqYB27T4/gK4LVR6u+FIiBVfbRRP98JODzewMGVjFGPAZWMepAFhhYbRsDPj+I2gbdQMNpXuQxsAwUlBTdGZeuqLuEMDSwZHPrX965ukLroBHd3b+c2icxPTZxT4yKE9tEIM8xioHVpiLTLAQUCfj63rDs/rtcx9oTu5DtPGHTxy8UkRM6QgADiyFRdALsgaVcIV8fRMpYzYfHwBpjvoZ0oCuBRktiQwOr2Zf7Zq8vWs14PhStIs3nk+cYxcBqvl5EgEDRCPj4XFh45kS3bvEit8PfPIuBVYABue7j69zq+WdXMuk54meu18hL2pKZj3poC2hjjWJgKRcM4SkDNho+jYF1xv+3wi3+ZtNfoW6cuYUbPKCbyZ6jB5Nla5i0LIe97IE1bv5H6+ueh4FVGw16KJ8eMLDS1xQdpGfm0xVPvL3e/f65tXW7/J9nJp/Fa4Gbb3pY/d7b7k8XTg9K47uBFf4+lXWcynL16JL1LLHWL5nrVj1zZOXSjm0Od30PnJslVNPX+KaHpoF5EgADS7nQCE8ZsNHwaQyssvyVXUqFHowO2AZpz3lurbvswTUNO/bXB/QM9nhr9uW+2euLRh89FK0izeeT5xgty7MBHTQ/7socIe7DCP/9d53BfqFlOXzTw9JZV7mls6/GwHKbf6k57ZgO/1iY9rro+RhYzRLkem0CGFjKhH17ECnjLE14DCyWEJZlMMe9XEg/R+3a4X51Zl8MrEjReT6URQWb+oGBlb6m6CA9M5+u+MUdq939r6yr2+X/mNrHterDCEXg6psePvn7i9zKBS9hYGFg1ZSfb3oowj3IQg4YWMpVQnjKgI2Gx8DCwDI6dDdLu5aBJYbVgo82VM7FwKpdbZ4PZVEBBlYzlUQHzdAr/7XRmYbRHmNg2R4D7//VBLdh+bcYWM656Idu0laWGVhpiXG+VQIYWMqV4xczZcBGw2NgYWAZHbqxBtax+/QI/hpe/bVBDCwMrLKM97h+MAMrjtDmP+f3pPTMfLri/KtXuvcWb/qDyLCBHe79zzb9d6te2ovC1Cc9rPt0kVs4bWIFfXQPrB57vuV6Dx9ZlNKo5xF9fsjvU432tBLDq3p2Yqu0wBJC9VLTQJMEMLCaBBh3uU8PojgW/HwTAQwsDKyy6KHWC/voXbu7v79xVaWLGFgYWGUZ73H9uPSBNe73z2/acPrnk/u4Q0Z2j7ss08/ZAysTNi4yROB//W6Ve+qdrh8IkZf0WY/X39RduteqF/l2oPLpvWH5k4+6RZf8Y10Da32PO9yWx53YjjK0pc20fwBJe37STmFgJSXFee0igIGlTN6nB5EyylKFx8DCwCrLgMbAyl5Jng/Z2RX1yjxNpTzb0uSNDjTp2o5da/ngT0/s3WWGb60eYmDZqPsXl/3KfXX7LXUNrG9f+7kb9NN/ttGZFmSZ1pBKe37SFDGwkpLivHYRwMBSJs8vZsqAjYbHwMLAMjp0N0u71i9Qkw7o5U75z+WVczt7O7f7oO7u0683uMVfb6z8e9rZKVq/rLWrFjwf2kVer908TaWoHi6e0MtNGtdTr3NKkdGBEtgShI3qSWbznnVory4zfDGwbBZ6w7fL3MIzJ1b2v5JeRJcQfn7zX7mhN9xus4MZso7O4I0zYrV+J8LAylA8LsmVAAaWMm5+MVMGbDQ8BhYGltGhm8jAkheMo/9tk4FVr69pN9/V+mWtXbXg+dAu8nrtttPAinvZ0et1c5HRQXP8ynx1LQPrH0/q46ZeuqJht61qQTrlix6iywc7OjvdoPMe7lLXRf/1Azd09u2ux+AdyjzMK31L+/zQ+p0IA8uL4Wa6kxhYyuXz5UGkjLF04TGwMLDKMqjr/QKFgRVfYZ4P8YysnZH2BaSZ/mm9vDSTU5Zr0UEWan5ck1RPZdGCTwbW4l/+b7fsgbsrA3mriVNc3yF/t5mBNfAf/qn0+2DNeX6tW77KuXsXrO0ySz3uj3xa4x4Dy4/7q+VeYmApV49fzJQBGw2PgYWBZXTobpY2Blb2SvJ8yM6uqFcmfeFuRf5aLy+tyC1NDHSQhpZf5ybV05zn1rrLHlxTgfPXB/R0M4/pZRKWD3qotXxwp3+/1G34eOxmBpYYW9td/Lcma5k06Xp/8IszsJ54e7372W2bPpgjXy38x5N6J2227nkYWE0jJIAyAQwsZcA+PIiUEZYyPAYWBlZZBna9l2gZ43GH7IvVr0/cWZt+XpYX9rBHPB+S197KmUlfuFvRn7LoAR20YjSUM0ZSPaX5naropHzQwzf33ek++/d/rZRClg8O+8NDbvld3TYzsHoNH+F2vWJ20cvWVH5ZDSytcY+B1VQ5uTgHAhhYypB9eBApIyxl+DQPnaS/wFkAhR4sVCldjnm+ROfZVjoK2c5GD9m4FfmqPO/XZdEDOijyiG5vbkn1lOZ3qvb2KL51H/SwdNZVbunsqyswwllWtQwsOWn3B56JB2f4jHoG1n//XWfDP/JpjXsMLMODyZPUMbCUC+3Dg0gZYSnDp3noJP0FzgIo9GChSulyzPMlOs+20lHIdjZ6yMatyFfleb8uix7QQZFHdHtzS6qnNL9TtbdH8a37oIeogbXNtHPdNtPPqzkDS4jtcMkvXOfBh8fDM3pG1MCSjxDIIR/EaXRojXsMLKMDyaO0MbCUi+3Dg0gZYSnDp3noJP0FzgIo9GChSulyzPMlOs+20lHIdjZ6yMatyFfleb8uix7QQZFHdHtzS6qnNL9TtbdH8a37oIdP/v4it3LBSxUYoUFVbwZWmffBio7dYQM73FU/6Rs/UJxzWuMeAysRfk5qIwEMLGX4PjyIlBGWMnyah07SX+AsgEIPFqqULsc8X6LzbCsdhWxno4ds3Ip8VZ7367LoAR0UeUS3N7ekekrzO1V7exTfug96iBpYsoF739Fj6s7A6jtqP7fTf1weD8/gGc2M3WaubYQKA8vgQPIsZQws5YL78CBSRljK8GkeOkl/gbMACj1YqFK6HPN8ic6zrXQUsp2NHrJxK/JVed6vy6IHdFDkEd3e3JLqKc3vVO3tUXzrPuhh4ZkT3brFiyowdrlilus9fGRdA0tOLOs+WM2M3WauxcCK1yJnFJcABpZybXx4ECkjLGX4NA+dpL/AWQCFHixUKV2Oeb5E59lWOgrZzkYP2bgV+ao879dl0QM6KPKIbm9uSfWU5neq9vYovnUf9PDuMeO7gAjNqXpLCOXkcJZWPEFbZzQzdpu5FgPL1jgh264EMLCUR4QPDyJlhKUMn+bFI+kvcBZAoQcLVUqXY5qxnC7y5mfn2VazuSa5Hj0koWTrnDzv12XRAzqwNcbzzDapnrRe5PPsa9iWD3rIYmBtd9HfuK3++rR2lES1zfsWrHO/vHN1pY1j9+nh/vGk3ona1Br3LCFMhJ+T2kgAA0sZvg8PImWEpQyf5sUj6S9wFkChBwtVSpdjmrGcLjIGVrO8uD5/Anner/PUniZJnguadG3HTqqnT7/e6KZeuqLS2UEDurmbZm5hsvOW9bBx5UK3ceWHsdxlD6zqI9zfauXTR3T590X/9YPKf3cedJjb4ee/jI1t6YToPVxyly8Qxn19MOxjPQMrGnfUrh3uV2cm2xheYmNgWRpFfuaKgaVcd8sPImU0XodP8+KR9Bc4C0DRg4UqpcsxzVhOFxkDq1leXJ8/gTzv13lqT5MkzwVNurZjp9HT0f+2vEtnH/qfnSY7b1kPa96+xK195+ct415tYPUYtIMbesPtLYtdhEBaBtYv7ljt7n9lXaWLaQ1dDKwijA5yaEQAA0t5fFh+ECmjKW34Sx9Y495bvKFu//7zzD4uzYtHml/gig4VPRS9QunzSzOW00fvekWebTWba5Lr0UMSSrbOyfN+XRY9oANbYzzPbNPoCQMrz8rUbkvTwJIWh86+3fUYvEP7O9qiDLQMrKhuJN00hi4GVosKTBg1AhhYami/C8wvZsqACxi+1oOjOk15iKR58UjzC1wBcXRJCT0UvULp80szltNHx8BqlhnX50sgz/t1ntrTpMhzQZOu7dhp9ISB1f5at9rA+urhC93KBS9VOjbwH/7JbXncie3vaIsyqGVgXTyhl5s0rmeiFuotIcTASoSPkwwTwMBSLh6/mCkDLmB4DKz6RUEPBRywTaaU50v0E2+vdz+7bVUl44NGdHf/cmqfJnvQvsvRQ/vYa7Wc5oW72Rzy1F6zuTa6Hh1o0rUd+4xLV7jFX2+sdOLGmVu4wQO61exU1MAK9xGSPYUsHZb1EDWwuvUd4rr1HdoF/4Zvl7nV779b+beOzn6u9/ARNUu08p2pbunsqys/22riFLfdxX9rqZwNc40+L34+uY87ZGT3xP2rt/cbBlZihJxolAAGlnLhLD+IlNGUNjwGFgZWaQd3jY7l+RKt9cWddtWL50O7yOu1i4GVni06SM/MlyvSzKqKnhsy+o+pfdy+Q5KbAu1ma1kPUQOr54ifuV4jL+mCdOX8ee6Tf5hZ+be+o/Zz4SbuUfbRc3sNH+F2vWJ2u0vUsvZb8byopZHzr1652VYmLCFsWdkIVAACGFjKRbD8IFJGU9rwtR4c1Z1lCaFzY8aMKW39fesYBlb2ivN8yM6uqFe24oUkad/y1F7SnLKchw6yUPPjGgwsW3VutYEls7Xen3hMFwjDbn/AdfTrbwtMnWxb8byopZFaZm4aI5c9sEoxvErdCQws5fLyi5ky4AKGjz44Bm3ZzS3+pusU+PsWrHWzHl9byb7RZ3Nb8YArCib0UJRKtC6PPF+imYHVuroRSYdAnvfrPLWnQ+u7qDwXNOnajo2BZat+SQyspbOuSrUs8KMLznRrqpYc7nDJL1znwYfbAoOBlblePB8yoyv1hRhYyuVFeMqACxg++gvXqF073IKPNn2VUP4KMv+j9RhYBawdKaUnkOdLNAZW+vpwRb4EMLDS8+b3pPTMfLkijYElzyI57pu/rssfDdPMPCkCV8t6yGJgbTPtXLfN9PPqov/isl+5r26/pfLzuPOLUMOkObTiecEMrKS0Oa9MBDCwlKtp+UGkjKa04TGw6pcWPZRv2GNgZa8pesjOrqhXtuKFJGnf8tRe0pyynIcOslDz45o0BlZIJE8NalTBsh6SGFiLfvZTt/ypxxIbUt/cd6f77N//tXJ+oz2zNOqhGbMVYzWqkdG7dg/+SB49hg/qcL8+t2+i7rCEMBEmTmojAQwsZfiWH0TKaEobHgMLA6u0g7tGx/J8iWYGlk8jy2ZfW/FCkrTnZdEDvyclrbh/52UxsH5xx2p3/yvrKrB+emJvd9yoHmbgWdZDEgPr/b+a4DYs/7ZSj12umOV6Dx9Ztz7rPl3kFk6b2OXnuz/wjJl6Nkq0Fc+Leh8vqNVu0o3cMbBKMbxK3QkMLOXyWn4QKaMpXXj5nO2sx9e4+xZs+sVp2MAO16+PYwnhX6qNHko37B0GVvaaoofs7Ip6ZSteSJL2DQMrKSnOs0ogi4GV5zNJg6vl50ISA+vdY8anNqMWTv0rt+6zTyvX7fTvl7q+o+1/DKgVzwsMLA0VErPoBDCwlCtk+UGkjKZ04aMvE9JB2f9KDvbA+q7c6KF0w95d+sAa9/vnN32Q4OIJvdykcT1VOlqWF/YQDnpQGSZtDdqKF5KkHSiLHtBB0or7dx4Glq2axxlY0a8KdnR2umF/eCi2k4t/+b/dsgfurpxXln2wWvG8wMCKHT6cUEICGFjKReUXM2XABQqPgRVfDPQQz8jaGa34BSxpn8vywo6BlbTi9s5DD+lrxnMhPTNfrsDAslXpOANr5fx57pN/mFnpVNL9rKL7YHUedJjb4ee/tAWnRrateF7I70X1jr+/cVWXH7GE0PyQoQN/IYCBpTwU+MVMGXCBwmNgxRcDPcQzsnZGK34BS9pnDKykpDivXQTQQ3ryPBfSM/PlCgwsW5XWMrBWv/e2+9OF0yswOjr7uWF/eNAWHCUDqxGELPqReOyBZX5olb4DGFjKJeYXM2XABQr/xNvr3c9u2/TXDlk++MNRPd27izd0WWI1/dDvllfNenzTsiv5t7MO7VWzN3ku0dLGiR60Cecfnxf27MzRQ3Z2Rb0SPaSvDDpIz8yXK7K8gEf3wPrrA3q6mcfU/v2qiBwt60HLwJI6vf9XR7sNy5dXSha3+XsRaxvNSft5kUU/GFgWRg45YmApjwHLDyJlNKULX2/j0Fr/nsbAsr4haXWh0UPphr3T/gWsmhgzsMo3fsrWI/SQvqI8F9Iz8+WKLC/g0edEZ2/ndh/U3Q0f1GHCyLKshzgDK7oUsP8xP3KDfvrPiYbzop/91C1/6rHKudtd9Dduq78+LdG1RT1J+3mRRT8YWEUdLeRVTQADS3k8WH4QKaMpXXgMrPiSood4RtbO0P4FDAPL2ojwO9+oHq48t6/bfdB3H/No9VEWQ5fnQqtHRnniZXkBr7WdgxCRWfG/OrNv4eFY1kOcgbV01lVu6eyrKzVIsxn7V7//rfvi8v+qXFuGfbC0f3/Koh8MrMLfIkjQOYeBpTwMLD+IlNGULnxSA2v0rt2Dvs//aNPGi42WEDIDy+ZQkc1KO/r1d72Hj+zSAdnLIfpvNnv4Xdbav4BZNrCk1huWfxt0oefAHVyPwTt0KTXPB8sjv3buJ//Hcrd89aafJd00NwuJ6Iv6oAHd3H+e2dcNHtAtS7i2XYMO2oa+8A1neQGvZ2CJPm6auUXh+2xZD5oGVhn3wYo+L26cuUVL799Z9IOBVfhbBAliYOmPAcsPoqR0yvZCnrTf0fOSGli14l88oZebNO67vbGSxs2aZzuv80UPMs196azfVFDvcMkvXN/R+7vF/9e/BFPg5f+Xvzz2HT2mneVoSdsYWPUxvv//s/cuYFYVV9rwoq803UCLSIMgIreJJgLKxDEaJVGBJGgiGkcTBc14l/nHC0b/+UYFNflnJCJmJqBGnShqJn6J4jUTxEu8ESeJUcjEJIBICAqNiFy6aehuuv9nnXaf3qdO7bPrunfVPus8T54kdNWqVe9aa1fVW1WrTj8lT2DVjBkHI+9+iAgsI17nrhDVBYNKj3gL9YXn9oVJh/ZskvjyK4dxwRdbuKanSjxFEVjYN5uEsinsfI6HOAJL9xpg1vJgqfi3jJ+pyqck7jIoU9k0EKATWJZR93kgEoXm/bmXw6DZF2ViMS7aZxmiiSW2eHVLLTroBJaOVZKvi/HQtvqtgobxqHtH82Zof3dtwb8jsVV//JTklTTYIhFYfDC3LVkEO5Y9WvBHNmdHOYwPBl3NC1GqCwaVzhGBpYIa1fEJAZV4atkLsK6554T73Ed6H9YhAsu+5eMIrA3nzYTO5s15RYbfvlhq7dC84BbYveLn+foyVxDt916+BRX/lmlFdX5GBJYMylQ2DQSIwLKMepYXKG2rf5dD78Mli6CrpQVGPbzMMppui9c5gUUEltu2ldGOR2BF1a9qGuZ93KhOkGQwDcr6kvOHveoQ6I9Pf+N3Eq+W4i/L44OKfbNQx/aCJIwREVhZ8BjqQykEdONJt34a1vF5XChFYHVu2QwbZs0sgHTsijekIGaTwNdNOAqGL7xLSoZLhW37p+r8jAgsl7yEdOEhQASWZb/weSCKgobdAQnK+b4TousKUQQWLjLC+a547UyfUB15751OYOlaJtn666YeK9XgkGtvgAHTT5Wq41Jh1QmSSh98IbDev/YKaFvVQ/Czv3Di2SyODyp2zVId2wuSMFZbdnbDNQ+1QfOu7vw/0xXCLHkT9UU3nnTrp2EBn8eFUgQWeypZhXwyQYKlYdOoNm37p+r8jAgsl7yEdCECKwUf8HkgioIrnNclXAZPF2COFzZRcQqwp9KkLaLJltw0QMpiPLA4yhJYvNxIadhGtU3VCZJKe74QWHE+0H/aDGj69o10AkvFCRyvY3tBwnY/yfizBX05jAu2sMuyXBPf+6Tj0YQ9fI6HUgQWe31QdfNuw7mnQ+fWLXmofU7FYNs/VccHIrBMRDLJsIkAncCyiW4Gr4i0vv4ybJ5/fSRqWXjWVtUlbBFNtuSq9lOnns8TM9F+x5EXPDmH3L3U25cJVSdIoniGy5lY0Ki0K1uH9YGqIUMLJtwoD/NhvXvouJzoyZP9T+Yvi1FWy9tekLC43fb0Pnju9535f77u1FqYPqHKK3jLYVzwyiCOKGvie590PJqAzud4iCKwdjz+E9h2150F8IxetiJ/nV4GN/YkV+PMs2HwFVfLiHCmrG3/VJ2fEYHljIuQIhEIEIFl2TV8Hoh40Gxfei9sf+j+kqj5vBjXcQdbRJMtuTp9Va2btXjg4SBCYFXU10NXa2u+ev+pX4Gm625ShTXVeqoTJBWlTSxoVNqVrcP6AO40b739O0Vids37HnTX9SMCSxZgh8vbXpCwXc/C+FAO44LDLuuMaktf7SjQZcvOLli+upecnTCyAhadVyelb9LxKKVcRGGf4yGKwNp42ayCR2xUrg8GcLEb6T7nErXtn6rzMyKwTEQyybCJABFYNtHN4AksEQLL590QHXewtZCwJVenr6p1fZ6YifQ5Knk3WxdP34R3I/H67egnnhdpwrkyqhMklY74SmBholr2+W/s/96Tvwz7pp5KBJaKMzhax/aChAgsRw1PamkjwMYOK5AILG2IrQto/8NV0LHh+/l2qsfNg4oBlxYlb9fZ6O5q2Q3rZ04t6Muoh5Z5mb7E9nihOj8jAst6qFADmggQgaUJYFz1rC3YRQgsn3dD4uxZ6u+2iCZbcnX6qlo3a/HA4tC26k14/9o5+X/GXcb9Lbuhff26gqI8QkM1H4SqLUzVU50gqbTvM4HF+3Z2962D3dffAkd//gQVOKiOgwjYXpAQgeWg0UklIwgQgdUDo8/zpLZffQG6tr+c94e+k5fBltufK3jUpGb0WBh5z8NaPrN53nXQuvKVvAxfN85tjxeq8zMisLTckyongAARWJZB9nkg4kEjQmBhPZ+TKqq6hC2iyZZc1X7q1MtaPIgQWMNuXgA42Wpb/VaueHB0ns3j4Gv+ONUJkoofuUJg4UtIu1Y8m5uUd2zZDPgCa/glSfYKIRKWuGuMfoCn9MLXR/ee9nX4zD9dqwIH1XEQAdsLEiKwHDQ6qWQEARsE1sX3tcH6rV15/e65sA7GNlUY0deWEJ/nSSyBBQ13wubv/FcBVCbWB7uWP1NwLd/XjXPb44Xq/IwILFvRTXJNIUAElikkI+T4PBDpEFg+5/RRdQmWaLrilBo485hqVXH5ekRgaUOYmADeCazhC+/KtY9/2770vtz/xn/jXTf08Ri86gRJxSiuEFisnfEK6PCFS3KJ+NlnvjHf2egnXsh3lyUu8RrhZ/7feSpwUB0HEbC9ICECy0Gjk0pGEGBjZ/YJhfOnoQMrpB8oSHJ8MgJCxk5gtbz1Vdj9cnMeGp3cV2F8edcIda4lmrKdrBzb44Wq/xOBJWtJKp80AkRgWUa8XAksn3P6qLqE6kAR1x4RWHEIufN3dleQR+TixKuioX9O6Y2XnldwvdDHY/C2/J5nVVcILN6LSrgDPPLupTlikr1GGpCY2CfWRzqOmACHf/+H7jgxaaKFgO0FCRFYWuahyg4jYCN2khyfTEHr87qBPYH10c8Oh/ZNA/LQmNykY68R4knoQbMvNmWGROTY8Pmw4qr+TwRWIuanRjQQIAJLAzyRqj4PRLz+sVcIec/DB/WG374Y6iaWz/PwqgNFnB8RgRWHkDt/Z+MjbkLFkhk+Er+2/N5lAivqKjXau27i0SUJLPb0VufQg2HItK8UdHfQrIvccWrSRAoB2wsSIrCkzEGFPULARuwkOT6ZgtrndUMpAgvXC6MeecIUTEWbQTVjxsHIux8yJj8JQTZ8ngisJCxHbaSNABFYli3g80AkQmDhCZPdK37ORdHH0yQ67mBrokQElo5Vkq0rS2ChduzrdL4lc7fl9y4TWM0LbuF+95CAbPr2jbB5/vV59dkrEyyBxesn5syin58I2F6QEIHlp1+Uo9ZbdnbDc6s7S3YdXxacdGglrGvugkvvb8uXHT2kAu69qE4btiTHJ21lPxHg87qhFIFlOs+n71mULKUAACAASURBVNcIbfk8EVimIpHkuIwAEViWrePzQCRCYOGJg5bXXy56ZQ3r+ppUUdUlbE2UiMBStUjy9VQILLaOb7uItvw+bQIrSNQe6IH5rZCM6mppgY2XzYKu1haug7GkPhFYycdhmi0SgSWPftbmSfIIZLMGe+Wb10vMc3X+CTVg63p4kuOTKSv6HA+lCKy4E+kq+Pn8GqEtnw/jqLp+oCuEKt5IdZJEgAgsy2j7PBCJEliYz2fbXXcCPo3bvn5dQTUfkyqquoStiZLqAKTaD5v1shYPLFYqBBab9Btl+hQ3tvw+bQKLd1IKycUB02bkvneiPyKwRJHKRjkisOTtmPVxQR6RbNQgAkvNjj7HQykCy8TrgyyiPr9GSASWWHz4HA9iPaRSKggQgaWCmkSdrAUeb4E+YNqpsGHWTMDjwfhrXflKHqFyeo3Q1kKeCCyJgEu5qAqBhSqzu4g+xY0tv0+bwGp9/eWCq4CBPnhNkD19hS8NdrW2cr2PCKyUgzLh5pMmsJav7oQFz+zL93LakVVw/Wm1Cfdar7mszZP00MhObSKw1GzpczyUIrBsbcyxaRhsEGVqlixdiwgsMVR9jgexHlIpFQSIwFJBTaJO1gIvaoG+4dzTYcD0Gbln5MP5XxAqk6+OSECfeFFbC3kisBI3pXKDqgQWS5YgSTLq4WX51wqVFUqgoi2/T5vAikrUztMLr0Zsf+h+LtosGUk5sBJwyhSbSJrASmIRZBvOrM2TbOPli3zWN5sG9IExTRWwcu3+fBeOG1cJt57Vl64QhozqczyUIrBs5XZkc1L6sgHIbj4EsWAyvlXXD3SF0KQVSJYNBIjAsoFqRgYiHjRRC/RtSxZBRUND7glbJLM6t27JV8fBpPHMc3LkVpZ/thbyqgOQi1j7PDETwVOVwELZviZzt+X3vhBY+Noqfts2nHc69xQWm/eDCCyRSPK3DBFY8rbL+rggj0g2avDIVcx3NfeRvfkOYhL3RefVEYGVkXVDGgQWbwNw9BPPOx9EScztVdsgAst59yl7BYnAsuwCWZuYRS3Q9727BvBFkLqJk4uetkWIMaH7iNuXQNXQYZYRT0+8rYW86gCUHhLRLWctHtie6hBYSALvWPZoXmTdxKNh+O1LXDRjgU62/D5tAivqpUFWr+BaRNSJrcGXXwWNZ5yTr0YElvMuraUgEVjy8GV9XJBHJBs1XCCwfJw/+RwPaRBYvA1AH64RJuGbqm0QgZWNb3CWe0EElmXr+jwQ8aAptUDHZNQBQcWewkJZNl4gsWw+KfG2FvKqA5CU8gkVzlo8mCSwfE3mbsvveS7Zshfga3cU5pp64f/UW/He9+deDm2r38rL5j1SgX8MX4tgv3uYG2vUw08UXAUlAsuKuZwRSgSWvCmyPi7II5KNGkRgqdnR53hIi8Dy8RrhTT/bC6+v6b1OG7zIqeY1/Frs+mHiyEqYdGhlrjC2F/UjAsukFUiWDQSIwLKBakimzwORLIEVLr/j8Z8UvdSFeX18ONar6hK2FvJEYKlaJPl6OiewUFuWNPEhl4Mtv4+yXhIEAZ4m3XjZbOhs3pxXA3d0dz33bMEjFUhQjX7ihXwZPIm6fel9+TI8+xGBlXxcJtliEv4Z7g/lwErSutSWDAKP/boDljzfnq+CDwxMn1CV6BVCH+dPPq8b0iKw2HHVhzyi7Fhhg8Aq9ZDCI3P6wdCBffgh3bEDWp87oPdvVY1QP/1jmfA3VtbneDAGAgkqQoAILMtOkbXAE12g4wJw/cypRegOufYGGDD9VMuoJy9+1cYuWLxiH7zb3JVvfOG5ffM7HToa+TgBi+pv1uKB7adofEThwyM3XH8EIW0C68lr6qGhr06EFdflXQccvWxF7iQVklSYc6Nt1e9yFYcvvIvbONqyuungomvTRGCZtVWa0tY1d0Fr7wOAOVWuebitQCVbJwSDRojAStMDqO1SCPDmLngCJMkcWD7On3yeJ6VFYKEfsiegXVxv4Cnyd7d2wbrm/bBkRS+5i/qbWjOwMckSZcHf49prfbaQ3Kqf0Z3KB8/neEgFsDJplAgsy4bOWuDJLNA3z7uu4LQCQo25sPB1tSz9onY44gYHUQxcm4ChD7SsfAWqm4ZBw/FToP64E4Vfy8taPJgmsHiTMNev3qZNYF13am1uV9/kb/3pp0BXa0tepMmTcERgmbRUurJY3+dpQwRWvI2yPi7EI5DNEjIElq15ji25Ni3mczykSWCx65OaMeNg5N0P2TSVtOxSJ6JMrRlYpaLGqbj2iMCSNi9VSBABIrAsg+3zQMSDRobAYl8GCeThq12Y7D0rP3aCJLq7Idp/1yZg7OIeCaxhNy8Q6k7W4sEGgbVr+TOw9fbv5EW7fhT+qwtbC06h2F6wJ3Hsft3UYwtMG5y+EnLymEJEYJlA0Q0Z31y8B5p3lt6Vth0P7IJoTFMF/PDCOjcAEtQi6+OCIAyZK0YElppJfY6HNAksXh5R106wRxFYeL32/BNroq/0qblSrtZra/bDu837YfmqTmje1TteEYGlASpVTR0BIrAsm8DngUiEwGJf2GLr8JK5mzzNYNl8QuJv/OleWLm2NxFjUMnUwoVHkJmSLdTBUCGWXJElJbMWDzYILJS5/vSToau1N1m5y6ewks75kwaBFU7ULhszbHneJJst49qkW7fPWa0fdTUj3F/b32rewwY2rtXatGHWxwWb2LksW4TAitLfVD4g1zYARezlczykSWAhtuzNj8aZZ8PgK64WgT2RMlEb3iXzURnSTPa0PJ3AMgQ8ibGCABFYVmDtFerzQMSDhk0yHXeaKuppeZMnGiybMFY8ewJlwsiKXJ1F55nZBecNeGktULYtWQQ7lj1ahEndxKNh+O1LYrHKWjzYIrDYuHH5FFbSBNY3f7CnYBfR1EInbEv2BJZJAgvbYeWzfhT3XY0NNCpgHYEtO7vh3MV78u3U1wLg6Sf2Z2ocKNWhi+9rg/VbzedftA7iJw1kfVxICkfX2iECS80iPsdD2gQWu8nqWtoSNiaaBvSBpsY+xtYLpTyOJbBu/npf+Pz4nhcJeT8isNTil2olgwARWJZx9nkg4kEjS2BFJXN3+USJrEvYXsDzCKy4o7+yfRAtz9o/XE9k0Z21eLBFYGHcbDjvdKdPYS1f3Zm7PoX+Gf7ZPnHCxsMZn62GOVNrRF1YqBwRWEIwlXWhBc/sA4yB4IcbF0mQVTzQb3t6Hzz3+15dMFH2dafVWrmOYsPoWR8XbGDmg0wisNSs5HM8pE1g8eZO+IJw/fFT1IxhsBaOF4/9pqPgsScbOTyjVJY9jWibwApebY7LpetzPBh0HxLFIEAElmWXyFrgyRJYCG/zgltg94qfFyDt2q6Iqhuw99lHD6mAey8yc/Iq0MkXAkvkFFbW4sEWgYVyXT+FxZ48DLCwTWAl8eoaEViqX8TyqcduXKRJYOHCCAm18O+KU2rgzGOqvTBI1scFL4xgQUnegnn6hOqCk4tRzZo6WZvEhodp6HyOh7QJLN6aw5W0JbyciUluRrtGYLH5QBvPOBsGX1583dPneDD9bSB5vQgQgWXZG7IWeCoEVvCRqqivLzhR4squiIoL4PURPH3CPoVraxGzeEU7PP6bjryq+OraFafUQkNfFe3V65Q6gYVS405hZS0ebBJYvJ1EFyZi6PvvNnfBTT/by3UkIrDi44uuEMZj5HqJJHKxiWLAXmfEeqYIgCgd8KrOgOmniqpYslzWxwUjIHkoJGrBLJI7zpT/JrHhYdo0PseDCwQW76EUF/JK8vw+idxXgX+6RmDxUszwbuf4HA+mvw0kjwisxHwga4GnQmAh2Pih6tiyueAklsiJncQMJdkQSygF1W1cZ0LZrpzCYu3PkpJxNs1aPLBuw542HHLtDVqLPF7S/EPuXgq1Y8ZLeqy54lFJSIMWiMCKx5oIrF6M0Me33XUndLW25P7RBZI23oIALhFYqC97ItIUAcDDIlgg4m457prr/rI+Luji42t9IrDULOdzPLhAYCHqGy89D9rXr8sbIG5uqmYpuVo8Asv2fCmsoQ8EFi/fq8/xIOchVFoGATqBJYOWQtmsBZ4qgYXQ4X3nv142uwBFF3ZFFMwKbDLEQIatRQPvikiSR4+D/rH2x92S7Q/dXwBhqVNYWYsH1nd04iPKD9mXPNOeiPF8H08eTjq0Jxno+SeYzUfF4mJ7R53dva2bcBQMX3iXymcisg4RWD3QRL1q6sMjH+xi5J4L62AsJ4m7UccpIYzNg2VrLEIVwo959J82A5q+faNWN7M+LmiB43FlIrDUjOdzPEQRWDbG0VLo8saWuBsCatYSq8V7LdbmN5qnlWsEFvtiZKAzu/HrczyIeQeVUkGACCwV1CTqZC3wdBfobH1fdttZk0cRWLYSMrKLdtTHBQILJwTbl94HbavfykNUimDJWjwkQWDxjsOnORHj+X6SvshOBPH1t6fm1kt8lUsXJQLLGJSxgqJeqfXhkQ/bj3fEgscUkF2cyMoPl9942Sxof3dt/p90n6rP+rigg7XPdW/86V5YuXZ/vgvBq2ciVwhN5XCzveFhwz4+x4MrBBbapfjGQAMMX7gklRPsLvjha2v2wzxO6oeo+ZvtJO5RKUlqxoyDkXc/lA8tn+PBxveBZPYgQASWZU/IWuDpEli8XREfdtvjCCxM3o75qOZMrbWyC485Ti65bw+0hvL0JkkaBP3n2T83Ubh2TgFEUQRL1uIhCQKLNxHDRxBG3r0UKhr6W/6CFYtnCSz0fXx9Lcl8bDbJAyKwknOpKALLh0c+bPqgigWSIrCiXhbWOU2d9XFBxZ5ZqMOOFcGcRYTAMjW/cYE4kLWlz/HgEoHFu/WB5MiI25ckPndywQ95G+Hom2kRWOtPPyWfOoCNkXCqDJ/jQTb2qbw4AkRgiWOlVDJrgadLYCGI7JUoH3bbWeOzE7Anr6m3voCPmgwqOaZipSj7s//O7qAEzWUtHpIisHgTMd1TD4ouUHR91tRCQ0Yfm+QBEVgyltArG0VgoVTXH/mw6YMqqD726w5Y8nx7vqqtfIy8E6HYqM5p6qyPCyr2zEIdWQILT9MGm3SmxhUXiANZW/ocDy4RWIh7+LpzYIek507rmrtyr8Ti4zfBz9aDT6V8zTUCq1QqhfB44nM8yMY+lRdHgAgscayUSmYt8EwQWOwpLF7SPiWwE6yUxuLFBQKLvToS7JJ0btkMG2bNLLAAL4F51uIhKQIraiKWxlVCNll0kq/oBHjbjD8isJL7kJYisOqPOxGG3bwgOWUkW7Lpg5Kq5IontVAvZTPV09RZHxdU7JmFOrIE1nHjKvNXDonAApg8ebJ3buAagYUAso/r4L8lOXfi5bC1tcGgQmBF5eJirxDWfe6Xyv7Yp+5Q6FM3qqB+XC7Q4FQvjQ/KsGe6IhFYls2btcAzQWAh5OtPPxm6Wlvz6Lt4Cguv7TXv7OZ6yDUPtxX8exIvibhAYLEDztgVb+RxYCcJvGtAWYuHJAksvLqz8dJZ0Ll1S75ZJH+TzungwsLdpg5EYFkeFEPieQuLcOuqhEgSPbDpgyr6J0Vg8U40BPqqjuNZHxdU7OlzHcxT+O7WLli8ovDUSdwVQlxI40lCPIVFBBYRWKZiAOdOm+ZeXvAqoc00DIH/B/o/9ut2eH1Nby44/PekE7iHsRS9bs4SWDr2qB43D2rGzy9JYFUNGVowvw1OYdH4oIN8dusSgWXZtlkLPFMEFruL6+IpLPYjH+UqTQP6wI//sZ9lTwInrm6VIrBETmFlLR6SJLCwLd71naRjx4WFu00diMCy/inLNxCVxDUoMPjyq6DxjHOSU0iiJZs+KKFGvmhSBFYpm6l+i7I+LqjY0+c6cVeVonJg4aIe667e2EUEFhCBZTIGeGkYVAn3OL2i/D9cjwgsAHY9gbc2tt7+nQJ48RTWqvc/yP2bjycS43yF/q6OABFY6tgJ1czaxMwUgYU7IhvOO73gFFbS99LjDMg+Sx5VPqm77K6fwEJ82BMV7IIma/GQNIGF7e14/Cew7a47C5rGnGP4lH3tmPFxbq39dxcW7jZ1cIHAcj3/k7YTfSKAHU/w2mDrylfy4l1O5m7TB1XwTYrA2nDeTOhs3pxXsaK+vmAc510dj+tP1seFuP5n7e+8K1PYx7gTWPiK85adXbD01Q5jBBaepD938Z48xE0D+8CP59jfcNSxqc/x4OIVwsAWvNOj4WThOjYL140jsDAOhjZWwNCBfUw1KSXHxRNYOI6MfuKFohzJ+Kr5lm9cSASWlIXLozARWJbt7PNAxIPGFIGFsnm5NHReMjJtSpYwIgKreMckfIUQ8cFTWBsvO69gQVNOyRhNxkcpf+ZdvUKyEEms+uOnmA6FvDx20Y5Jd5+aW2+tvSjBNsmDJAgs9iELtp+2doYTN1RMg2y8IHG3ef71BbWSzFUig49NH5TRIyibBIHFO2WLvrr9ofvzKquQjlmbJ6nYL0t1ok6vBwTWxfe1wfqtvQmtg77j3/E395G9xggslOdarMbZ2ud4cJnA4qVhsHGVsBSBldSGdykfYwnmaUdWwfWn1RZVQVuq/rrbNkB321/y1dkrhFHzrNbXXy6aA7ReciV0jh5PJ7BUjZHRekRgWTaszwMRDxrTC3R2IafzkpFpU35z8Z6CHFg48PB+Y5sqYc7UGtPNF8nz4QQWKs0jJoNFaNbigTWS6fgo5VRR+YNUTkCIOC++pHPp/YW539KajNlckLCPTNhIJr553nUFJ41Y/F07jSriHyplePGya/mzsHvFz/PiXBoTwn206YMqWCZBYLGxUTfhqFyiffY09aDZF8GgWRcJdyPr44IwEBkpyBJYmGahqbEPzJlaC2ObKmDxinZ4/DcdRb0Nn9AylQOLCKxkncplAguR4KVhMD3est9i3Ogb09Szfvj8+Co485jqZI3CtJbEWNG+Zj50rL1ZmsDCCuy8oOOICbBn9qVEYKXqNe41TgSWZZtkbWJmeoHOTojRHEntuOMuBP4n6rdqY2HSxSQStZdyR18ILOzDxkvPK0iYiVfcRt79EGQtHtIksLDtKBJLdgEp8hnE5LpLnm8vKJpFAoslYG2chuJNosPA4mk6jJeqocNETONtGd54kpvAXjunoE8uJnN3jcDCxMFfu6P3YRRcNN3y9b4w6dBKY/4RFRu8TQuZa7BZHxeMGcATQSJXlHgn3MMntHBT0JTvuharcWb0OR5cJ7AQe95VQpPrDhH/j/MBm393ncDizY9arr8VJp0y1SYsJNszBIjAsmwwnwciHjSmCSwe2YF3noffvsSyZSByFzCqYSKw4q8QBthF7XL95e9OzBXJajJGG/ERFwi8nFhYp/+0GXDQ5VdBRUP/OBFCf7/xp3vzT5wHFYjAEoKOWygugXkaL0yq90atZlS8sCdzbZCIahr31nJxUczqZDpRcBSBhVdz1s8sXFzIXCXM2jxJ17d8ry+ygOddMwwILDyhhadUTOUIcjFWS9nY53jwgcCyfZVQxP/TjHHXCSzEhp0btB/9d3DEbd9PEzZq2zEEiMCybBCfB6KkCCwe2ZHE61OiOa4Qh7QW6mEbJHkCK7AJLkKqhw4D/O/GM86Gv142u8At2BxY4T/ydrnazpoF7ZOPJQLL8HcH7YXX0rpae09gYBOmkrtjItxrHm4ruFJr8oqHLBy2FiSY42fTtVcUJKm2RZ7EncJCTLJOYkURWCwpiziMfuJ5WTexWt6WD+oozeqECauHDqzIncRq6EkvpPUrdTqRdwpL9Dpz1uZJWiBnoLLuAv61Nfvh8+PNnRz85g/2QPOu7jyy91xYl7vKqPLD1+xsP5biczz4QGCh3Xnjr6l0Abr+r+KXMnXYdBB4WveO89Rjgte2zhVClMfLheVSjmQZvKmsHQSIwLKDa16qzwMRDxpbJ0zYnDBJXKHxjcBiT8Dc/PW+Rid5YXvzFiNIYoVfn6oaMhRGPfJEZATxdrmwcMuV/wyTTv2a5chLR7yt+BDpDU6ssX2WxMK6ulcKeaev0jyRaIs84Pm9LQIL7fLHKy+B6ndWlzRvUidSRXzMdJmoeOG9UitKhpjWMUqeLR/U0Z/VKZBlimyOu17LXmkWPYWVtXmSjg2zUFd3AY8bJqZOXyGepjb/cIzFTTzczMMcb6ZON7M29zkefCGwEHPeJquJ8V7X/5P4Bnx1YSu07uttyfQmvS6BhZq5nCM5CRtRG6URIALLsof4PBAlSWDxXq+zvXBjJ/vBCzi8fjf07aO8Y2fKxZIcFHkLebYfmMB3+MK7SnYvmPCFC3X3rYMx//WUtcmfKbxV5KRJYKG+iDcuItvXrytSH09jHTx/gVJeJd6DBovOq1OByEgdW+QB71qfiQltVKfffn4FNNx2Y/7P+JQ0j4B0jbwxYkTONYFwHhJ2cRHk0TPVtq4cWz6ooxcvTx3KS4rA4r1SKOK7WZsn6dgwC3WTnKuI4GWKwAqf2rH56q/P8eATgYW+w+ZrxX8T+WaV8jvX/J+nK7spafpFaRMEFi9HMp3CEvnilUcZIrAs29nngShJAgvb4uXysbV45O1Up3miRMQNkxwU4/LzoL4iBBaW4w1CtslJETxtlEmbwMI+4emVD5csKnjJLegrTrrxeu6A6acKdx93w89dvKegvOncOsLKfFLQFnmwbuqxBaogVg3HTVEi/UT6hOND7YpnoO8L/w1IXo16+IncVdC21W8VVBc9ySLSpktl1p9+CnS1tuRVCk9OeWTIIXcvtX59RxQfWz4o2j6vXNTz7UkRWKgT7xTWyLuXltywyNo8SceGWaib5FxFBC/eCeJwPdH44F070yU7ePr7HA9RBJarr8nyNs/RJjpJ3V3zf56P8XLQmVwDxRFY7BXBqOubdApL5AtXnmWIwLJsd58HIh40thfoPOLE9KKFN8nHZ55//I/9LHuDnvgkB0URAkuGXOQd1Tb9dLEeumZq244PGS1xst284Fbo3LqlqBpOFpq+faPQKTh8qXPBM71nzW3kS5DpF5a9+L42WL+1K1/tkTn9tK+csBOquCuysjpHLVT6tO2BQXcthGG3LMiRM2g3JCDZU3Q2Fkom+qAjgyUM2Zx67NVylxZBRGAB8MYAHvGIBGzTt2+AuomTue6StXmSTkxkoW6S6Q5E8OIt1lUIrKgHU3TIjnIhsGTmiyI2NVmGd1NAJ//kbU/vg+d+3/vC+XWn1sL0CVUmVdaWhXmwMK9p+BqhTm44VqE4AivuOnogj7cBbnpNqA0mCUgFASKwLMOetYmZ7QU6L/cJXh0ZcfsSocV2KXPiM+M3/WwvtOzrhnebexe/WMf0/W8bbpUkgcWejOD1R3ZBzSPFZGXYwNWkTNvxIasrxlPz926F1pWvFFXFCVrjmecAEomlcnkk6Xei/TN1JSTcHkuyJkGwlhofVPMJiWLoQrk4Aot34sGVKwQuEli805Jo5ytOqcm96qb7E110sL4btIu5gwZffnWRGlmbJ+ni7Gv9IHeVje+zDiamCKyo1Aqmrzf7HA9RJ7BcJrDQt3hECc6RRj28THrt4Zr/R8UOq+eYpgo487PVRsg2UwQW6v6nWWdA1ZYP8t3I6g0OnW9cOdYlAsuy1X0eiHjQJLFA570+YeJ1kKjrFdjPaUdWwfWn1Vr2Bj3xSRIJ7MISTz7sXvHzgg7I7joimfLuN06DPnv35uXo7HLpoWmndhLxoaI57hzj5JuXXwltMGD6DGiceQ73qlySfifaNxsTxDRsV2p84JH5ri8CRO0XlIsjsLAcaxcTY4GsnrzyLhJYqCfverypK7+iBBbvFFaAIe+F4azNk0z4l48y8LTuxEMr4ban98Lqjb2bhKJX9Gz12TaBhXqbfDnb53jwlcBCG/JO2KlsoNuYn9iIDd7VWlNjhUkCa9VP/wvqf/j9AghMxpsNbEmmfQSIwLKMsc8DUVoEFrbLu3Km+8GKmsSYPDZr052SJBJ4C0skFltefxnaVv0udy2Nve4j0ve3n3kS6u9ZVERiqexyibSXdBmRBXnSOgXt4aLyg3nf5iZ4D8r0nzYDBkz7SsFVnyT9ThQbGxNE1wgs3ncwiddZRW1gopxIvPB2xmXJcxO6hmWwJ51cuoLOI7Dw+sr0Cb0nsMYMqYCGvvKoiBJYKDnqtArvVEPW5knyyGajBl6dmnRoJfxidYdTBBaLrur4wV5pDss1+W32OR6iCCxfTtvzTo+KplzAcaF5ZzcsXrGv4JZH2gRu1NeFtyZykcDCeMB1Q9V7vY8TmYy3bHx9y68XRGBZtrnPA1GaBBa2zXsdROfuMztpCfpnMnGhTXdKkkiIW1hizgDM1yP7w3ioefMNqPvpQwVVVXa5ZNu2WX73c89CR/Nm2L70voJmVEg+m3qi7FKnsYK28Yg2nvbBnDVJ+p1o31UXIKXku0hg8U5hZen4fNx3JrAXaxvTV3ZE/S4ox57mdekKOvs8Oq9vqgsqGQKL57vh78vw25fkVcvaPEnWn7JS/pL72wDJ0S07uzJJYMXlBjX1bfY5HqIIrNHLVkhfxUsrLnhEpcgrzlFrDNXvre3++0RgVX68HQb84N8KbhGYijfbOJN8OwgQgWUH18xOzJJc5CFJgu2Frz1hMti4F42iTMruTN/89b65xM9jmyose4EZ8UkSCaILS9meBROzQ//nFdix7NFMkFjvX3tF7lQa7+cigYV64uISiaxdy5/lJnkPLzRfOeJ8uG/LZ/LdM5VPR9Z3wuVlCCz8jrS/uxZwAlqKdE3y2xb0RWShwrvWoHsaVQd7k3VFvzO8XFhpXqd0mcCKWkSF7aaaVFiGwML2eKfnAj2Gzb8N6o+fkvu/InFg0u9IlnkEMMfo1+5oBcyjgw99uHSFkO2tzPgRrsuOEZgnkZ3HmPg2+xwPPAKrctAUGL7wLvNOZ0kizo82zb286LQ6nvrBx2+C7xbbPO/0K5ZxlcDCmMXTYuGEMAJeiwAAIABJREFU866ewEIcP7W3BTbPv74A9jTnAZbcj8QKIkAEliBQqsV8Hoh4fU56kcfLh6WaN8nVnCWivpUUgcUuFusmHGVs8hGOB95Rbd92VHCis37m1EgTukpghRXGRSaSJOyrd+EyaxonwjOHzYY/N05yYjImugDJTUSvvSJHYOGvVOJ6lkxJYsdYdHxgv7tZOT4vSmCh7djvRZoYBATWyYMegSE1G6FpYB/4koFXpqpGnA996kaJDgncciIEluoiRZbAQgWjTq2EN6NE40ALGKpsFYHX1uyHeT/ryW85ekhFwSuxri3gRccPFrAN582EzubN+X/GByWav3cLtK1+K/9vqvPTcFs+xwOPwBpw2k3QeMY5Vv3PtPAoEgvbGTT7Ihg066J8k1HEVVDANf8PY2VrXWEyB1Y4Hnin43Ru5pj2G5KXHAJEYFnG2ueByAUCC3Xg5cPCf8cXjXAQKfWCWrgPRGCJOXtSBFbU4gbzMOEulw8/3smQsN4+EFiBvtgXvAIZnoyzNtjWdyj0/+aF8OlvnJaqeUQXIFE5S3CRMWj2xblvSPCTIVNMdV50fOBdx3IlmbkOFjKY8zDAxyWarrtJRwWlugGBdef442B03WolGbxKfY99CSoP/IKWPDY28DRMQ20faN7VnZd7xmerYc7UGul2VAis4Il63kMgwUufonEgrTBVSAyBUonSXVvAi44fLHi87xXmltx42XkFNwV0yXWf46F1xWSA9t4T6TteOB6G3fLfwvP0xBxWoCEccz5csqjoASOsiie6cZ6Kp7p5BBbmRWxq7JNrZdF5dQKtpVMkTDyjBseNq4Rbz1JIkMioH0dgyRyGCMeDzZfq07EAtaqKABFYqsgJ1vN5IOJ1UeajIwiRULGoZ7lxF7fp2zcUJJ2OEkgElhDUkCSBFbXL5QuJxWJVM3osHHRF7zPxmEPKt58IkRWcZBowdQb35ULbfRZdgLA75qxe+P3AU38Nx08BJLvCvyTIR5nxwcVk5jp2DoiNQAbGzsh7Hi4p0hUMAgLrqYkNOhAU1TVBYLFEAi5IzjymGuY+0vv6K5JaY5sqYWhjH8DrhKI/dhwOXwMsJQOJL7x2gyeqtz90f0FRTMj/TmfPP02e7N/3UhS7rJcrdfLPNQILk82Hr02JXqmNItyjXq8beXdhrk9RH5AZF0Rl2i6Hcznc/OpY/w2oPuCDfHMtb30Vmm540nbzVuXz7IsN4jwIr4zOfPOLRe27kGpBBBRb1+FtEVjYJ97NnGAzRKTPVCYbCBCBZdmOPg5EpSBJi8BCnaJeNcK/ibwSQgSWmLMnSWChRj6TWDaxErOWvVIiRBa2jgTQgGkzcjEoehpSV+vwYmlwWzPMa3ohl88OdambcHRePLvgkGnXNQILdWe/vzo5AWWwsFFWNXbYxz3SwMAnAguvC04cWVlAYIXtKfOIier4j994/Dbgf2+8dFZB3j1cBO64dh501/UjAstGoCUks9Q1KhkfS0Jd1WtTpU6M8jZZVTfifFw3BPPzQV//I9SO2JU3Y8eua6HxG99LwqxW28DxCje5wjl5gwZXDp0OPx13Beyp6t3Q8OV1cx8JLMSddzNHdEPFqqOQ8MQQIALLMtQ+DkSuElioV6lBhHctKNwXIrDEnF11YSkiPSoeokgsEWJSpF1bZWxiZUtnWbnf/fffwyG//ikc1/xcbFW0F55msk1mBQTWyZseg79f2/uaGSqI3wE87TFg2lfg/WvnFOiMCT9xN5U3CQ0XrBoyFEY98kRsf3ULyI4P7KklbN/XnUfV2OFd200agygCq3rcPCmX6Nz0AHS3/SVfx8QJLNRt1cb9OZljmipzj5QguRtFMDx5TT00CN4YUSWwwqDw7NdxxATYM/tSIrCkvMedwuwimNWsHAgs7DPvyvqQa2+AAdNPlTKW7LggJdxS4eDbwBJYXZX/H/T/0j9bajVZsThPbf7erdC68pWihjc2jIGlh18HBxwx3ukrg6zivhJYvDWD7tXdZL2JWtNFgAgsXQRj6vs4EJXqkokJrC7kwQtq7FWEQC6ewkAmnj0NQgSWGPKqC0sR6aXiIYrEwhMWw26+reQLciJt2yhjEysb+qrIDOIGTzqdvOlncPL25dC9pzVWFJJYeIWy4bgTjV8zDAisf/nNJTCy5d1YXbBA8BhBkNeideXLkUSWyYcLSimnMj7wTqL6uPOoEzu83dckE7lGEVj1M3rzTIk4JZvw2ASBFdWuiReyTI3/PB/ee9rX4TP/dK0IbFTGMQQe+3UHLHm+PVKrLBBYvHQB7JVnU4tqlXEhbZcIruuzBFbFQfdA3TGXpK2e0fbxKvu2uxYVzR/2VNbDr479R7h0/kyj7dkU5iuBhZjwNvQwN5nq1V2bOJNs8wgQgWUe0wKJPg5ErhNYgX748cJj27zX03ivjRGBJebsOgvLuBbi4qHUyy8qO5lx+uj+XSWpsW6bSddn42bFP3VBy+svx75cGNYTJxX9Jh6dOxkVvuKn2peAwLrnpZOFRbCkVC5nx6rf5f6D/encuiUvy2UCK+oa1qiHlyV2hVMY9BIFdb4zPAySnLj6SGBdfF9bwctwgWlk8hOZIrCwbfYqKP6bj0SsiVjwXcaNP90LK9f2nPoL/9C38Dfp0EqnuqhyhVD0e4XzUoyT8Clf2deV4+ZJLoCJ32A8ifTR0vsKXmZkCSybpHyaOJRaf+DV0YMuv8qL8dhnAgvtz8tPpnp1N01/orblESACSx4zqRo+DEQyHTI5gZVpt1RZ/IAhkcC7FhQmsqb+e0WBGNd2BePwUJl0xcnk/V10oqYiWyQeSpFYrg1M5UhgheMGX2Da9dwzsGv5swUEUJxv5HJVBf8J5ayKqxf8PYrAqqivjzxVFXfNLMjTI6qDiXIi8cBrh7fz6NurhLrfGd5VtKS+Dz4SWKWSbAc+NmFkRcnrLybH/6jX23wjYk18B3yXwfOt0UMq4N6L3Hx9TWUuJfO94i2q8fo6vnwr8lMdF0RkmyoT9cJvuRBYiCPOGf684A6o/tV/F8EafqXQFOY25KRFYG28bBa0v7s236VSJ6jj4sHU1V0b+JJMewgQgWUP25zkuMCz3Lxx8SYnsCaVw8lw8/duyb2CwvshkfXkkDPhxRFn5BMtEoHFt4DMRE3WhjLxwLsmhO3hxODg+QuMX0uT7QuWL3cCK4wZkiq7lz8Le1a9yT0VWQrfgMzCJ6lrR4+LtW0UgYWJ1/GFGjxRxV4RlFlAqPiCSh2ZeGDl865hudjHKFxMfGd434gkSCwfCSz25TWeXZIksLD9qCsgI25f4sXpBZWYz2IdlsCadmQVHP83VfD58W6dvAqwt01gYTvsXBn/TfSas864kIR/8TYPgnbLicDCPuNY8LPbn4QL/rSgCPq4vLxJ2CqujbQIrFIPIrA6x8VD1Ka3i7c24uxBfxdHgAgscayUSsYFnpLQFCu5SmAFkODd9O14pDl0HYiFC18MWXXQ52HhHVNTRFK+aZVJl3wrxU/UmjzZIRsPUbkGcGLQ9O0bc1fS0vwRgcVHHwnllpUvA9qPd8U3zmaY96x2zDioHTs+d1ILSa1wTjtcMO1b/Tu45q25eVE1o8cCm5MEJ9pdLS25hXIPSTY5rulE/y4bD6xyvEXS8NsXO9dPHqgmYietF0xx0r/gp2vg3sOPyHetT92h0O+kDVL+k2QOLHb84CmaNIGFOvCI2CRISClDUeGSCLAElsy11DSgVZlL4cbI5vnX59WNmxfht2nDeacXnAjGeYvICUPdccE2plEvguMJ6MYv/7bgFcKsXiEMMA4IoENa1sH579wGh7SuL4If5x5N194YuzFn2248+VkgsLBfvKu7+O++zIfSsL3vbRKBZdmCrg9Est13ncDC/gRJ3uNeG8NFcuMZ5+ReK2MTvsvikkR5lUmXil4mFpZR7arEAw5Mm2+6jktKpv1KoU2sVGxno45u7rgg1xSeisJ8U6XI5VL6Y7xWDx2WI6Ie3jQKWv76QcELhEnlrTKJsUo8hNuPuoaFSUyrhg4zqapxWaZih7dQRGVtkiA46X/gyRXw3TFfzuNSMWgK1H3ul1I4JUlgLV/dCQue2VdSvzQILFToj1deAtXvrC7QzafThFJGz2DhciCwVL5XLOmFphfJ1ac7Lth2MR4WuJmIJ6h3P3skVMD/5lUoFwILO9yvswUufX8xfGp98YvNrp7GygqBhfjzTgYi7sMXLnHyESjbcZp1+URgWbaw6wORbPd9ILCCPokSWVgeiRB86hj/29Xfa2v2w7yf7c2rd9y4Srj1LMH3zyU6pTJRExWvGg+lni9Oc2LA3r3PYhJiXQKL9Q0kXfCaYZBAXZXQYuWWI4EVNWnDRZLr17BMfmeidl9tkVg+ElhR32iZ+LY1/v/utVeh3z2LoGrLBwVq0hUQ0ZE13XJZJ7Cav3drz+ZL8+Y80IMvvyq3ARr3UzlhqDpPitPF1N9LfbuTJOVN9UdHDo8AuvmgF7ivFGI7uAGHvoNknys/mTFAVOf2NfOhY+3N+eLV4+ZBzfj5+f9v8gphWCc89b/19u8UqEkklqjV/CpHBJZle7k+EMl2X+ajIyvbVvmAyFr7f5+BA/c1l2wGP3QDps+AxpnnOHeCwdZOCQuIyYUlK1s3HnjJUYM28IRO07dvSPT6lK0Fna1YkJXbshfga3e0FlQznTsOCS0kIHCBkPvviDx2cbr3n/oVaLruprhiTv1dNx6CzvAWSbIvXyUNjOnvTBSJZYPMIwKrx1tMXc/AOKj8eDsM+MG/FT3CYKqNpP27nNrLMoEVNeeQ8UveVe9S5LqpccGWDxKB1Yts1Lw8Li9v4xlnw6BZFzlx+yNLBBZaJorEciHtiK2YLEe5RGBZtrrrA5Fs930ksII+4kca76mftPExOOqj16Cuc0/J7uMCcMC0GblTWS5cMSQCq8dcpZ4vxr+j3fD6SRL5jrJOYCXlc2wgoo33rVuTe6VGNCm8j1eOTI4PzQtugd0rfl4Apa0TSLLjBq+8aQIr+DawT9jjvyO5Pezm24ztehOBZZ7AQomfaewPf71sdoG70O65iWizKyOrBBZufq6fyc+VOuqhZcKbnLK5+kyOCzYsX+rkOZ3AKnzJNe6V9IOuuDp33T3NX9IEFnvVj5e/NIyHSjzwSCyUSad60/Q0s20TgWUWzyJpKoFnWSUt8b4TWEHn8a76g6Oegl3LnxXKyYMkVsPxU1Ils5IiE2wsLAPcTcZDqYlBsGg1keMMB9vtD92fjxtcUGFy8caZZxdNbkcvW+EE2akV5KHKSfmciL4BqYXXOP73ud/CAR+tLSChy53Akl0kiWBuswz7gqAp++HO9wfzvl30eADGLV7dwKviur+sE1hs3Ad4zX3rahi/ozdXlcwplFKYh8cFugKi653J1/eNwGLzweGridefVlsEXNQiGAvii7cyP5nvs8l5koyOomVLbdwRgVVIYCGmOCZ9eNciaF35ChdiPCV80OVXJbLpylMgbQIrLv2DajxExe/gy68GPAFHP78RIALLsv1UA8+yWsrifSWwSi3EcWG847GfQOvKl4uuL/CAwhM+9cdNgYbjThTegVMGPAEyAT/yeG0LE2TjL8hNFDRtamGJ8kzHA04KP1yyqOjkSRhvXLhigtEDZ12kZK/oF3caoKu1pcC0spNaE35hU4ZLBFa4n74tmKJsZCMeNs29vIi8cfEkFrsIMpk/Dr8LeEqAdx3VxMMPRGD1eLQNAgvlEoll86tuXraNBbB5LXslio5r7KlWfGWvq7UV4k6MROke9eAEzinx+xec9Dc9LpjGkgisXkRlHlfCzdDmBbdGbpqnlR/LRvyWyoHFPm5gi8CKGkvw312cE5mO06zLIwLLsoVdH4hku59FAiuMAU6cdz/3rHAeHrya0nD8ibmdE/wI27xqKDrpkrUpexycre8ygRXoGpdvICiHO10Dpp0qRT7G4RPIxsnt6CdekIXf6fK2fE6300RgRSOYdEJzVVuuP/2UAgJY5kqOaJu8a5VYN5cv75oLoXZUf1FRBeXWNXfBz1/9LVw8/Lr8v7v+CmFUR3mLl6gXC5M4gRXoyds4wM0IymOi5LJWK9lYANtUWHRc4xE1Pbka18KwmxcoqRj1fQ5fc3Z93UAElhqBhbVEHpdCckV1w1XFKdn4nTiyMifmiqk1MLapQkUklCKwZG956MYDruu23bWo6IACrgcOnr9AaWNbCRSqZBQBIrCMwlksTDfwLKsnLT7rBFaYENn13DPCVwyDejgJwV0UfGGkbuJRxnKuoHzRSZesUTecN7PgdR22vg8EVqAz7nDhtVA2FxAPk4B8xNNZdROOjoQtDp+gYtwukqxdXChvy+d0+7Z4RTs8/puOvJgrTqmBM4+p1hWbeH1b44PrJBYSzhtmzczjbZP8jbpG0HDsJuh/7PvGbM6+siQi2IXrNt/8wR5o3tWdV/eROf1g+eoOWPpqb3wFf0ySwMI2owhIymMi4l3JlSknAstEbk38Pm++6bqikzjBNee1g3tOw0+ePDk5I0q0RARWL1gyJ7DCEOMY+NHSe0vOVZMistj4DfRceG5fmHRoD5kl+ytFYMmmDzAxT4qaE9GmiKxl3SlPBJZlW5gIPMsqSokvFwIrDAp++PDIa8vrLxddzYkDDz+OOUJrLBJaR0Pt6HHKp7RYMqFpYB+447w6GDqwT5waBX/HHaDgLn5V01B4/9o5kfVxYdn07ZtyV/BM/JKKh2CXSzTHWWCn3Ek6hnhkfR4JPZ5cIrBMeIiYDNVJo5j05ErZjIeoCRt7XSW53va2xCZxtR07vIcfXCCw9q26ADo3PZgHpu/kZVA59PRETcI7zbhq434nCCwEIuoKN+YwwVwm9EsfAd8JLJxLfWlCNUybUFUwn7L5SEupa857TzsL9h3/BSKw0nftWA105yI4NiGhU+r1ZdtEVlIEVtXBc6H5e7cW5QKL25AwNU8q9QAUjSexru5cASKwLJvEVOBZVlNYfDkSWGFwcNekZeXLOUKr1IBTCtAgCTguJKubhuWOr5Y6ARTI4iXWld0hKZWUFNtBwqqivn8uHxZehzzo8quNHq9NIx5kr4UGeKN98JQWXikNfuHcF+gDOCDmcGvonz95JxxMHhR09QSW7qTRFehtx0OpXcfhC5cYPSEqg2nSBFagW3jn1wUCq9QutQyeOmV5BNbra/YXnHAM5Cd9AitoN2rccoGM1cE+K3V9J7ACO7DzKfb09SF3LzX+zWRPowS6dBwxAf7muwuVNzxt+hadwOpF19RcJC4/FrZoi8hKisD66JE93ET2cekDTM6TkDjmkWiIb9rJ9G3GbBZlE4Fl2aomA8+yqkLiZQis/R/9Eva+8UUhuSKFVHKMRJE/E0YWvxQiokO4DH4Ig4TnuFBUJbQCmUiWIHEUXEHE01F4FTGqD/jvsgRWXD4nfFlv8BX2drXTjIeAfESbRb0GE+cD/ad+BZquuymuWGb+TgSWXVMmEQ9R11WwZ4NmXwSDZl1kt5Mc6WkRWKhKsONd2e/pgiuE+3fVQueunpfI+vStg+qDDoKKAY3Qp7L4CkXL3m54d2tXvmcNtX3gU3/7D1A14gIpLF0lsHBRtnpjb/9wvMT/zxJYphb0InEQlccEN4QGzb6YXpWS8jyzhbNKYMnMd3UQjSJo8cEJ1VxbOvrE1SUCqxchUwRWIBF9YfvS+0q+jo5E1oBpXzH2aiHO8/CHqRnWh8Y12fVF2G94Y9uH9zQXrZNEHkQQGR/ifJb9O75ivu2uO7nV8DQWzots5jSW1ZfKFyNABJZlr7AReJZVLileZkDPOoHFAwoXZkGST/zf+GKN7g93BSob+sPOUUfBf605ELb1HQprGifmxMoOMOzEI6wbnr4avvAu4zuM4TbSjIfwJLtfZwuM/3gVTPzwNTjqo9egrnOPkJnijjoLCfGokOhz40l3yfSkMWn9g/aSiodS11Xw+4KJscNkuW082MmjbeKc15/WVy4B2H1v/k+73xgOLW+MKCgavGDKLhZMEbsuElg8rAIC656XTi74s6lXV0XjoBQZixs/TdfeaPTEsO04yIr8rBBYs0+ohvNPqMmbRWa+q2tLnC/iBmN4zmj7arWqzkRg9SJnay4iQmThN6/xjHMAiU4TP5OP43S8dye0v9O7GV414nzYtrSuiMASGftFxwdZDEqNJ7mHXr59gzGSUFY3Kh+PABFY8RhplbAVeFpKaVSWGdDLkcBiocUP5L51a3KkVmfzZu1TWqz8tjFHwaCGnhxYOJjhDxeiFQ0N3Hxb7JH44Flo07muolwszXiIOiaNuh7Ssg7G71gF4z9+G/5mx9uRhFbcUWeN0HKyqq3JmW5nXdVLtl9Jx0PUdRXU29b1BB4msq8QyeIqUp4lj3gEVlgOTmhxsYBk1uqP+sHcR/bm/6x6opcIrB4IZeKgFBmLstI6VSjic1kt4xuBtWVnd+6hAiSiwycN0ySw0DcwLcHm+dfn3cRVAot9QXb0shX50youPEyRZJzZnouIEFnhsUnn1JBJAotd/+ENmvdv6h0z0UZhvyllM5nxQdb2OJ7gibcdyx7lVkVy0HQqFVkdqTwfASKwLHuGzcCzrDpXPBFY+qgjqYXX2XLk1rtroWPLB9LJ4WW0CHJuYR0k0sI/3EHHnb8e0kvtSXkZXdKMh1IEFtuHwW3NMG7H23DSkK0Fr7DgVZWs/tY1d8GSFe0F3duyswuad/a+UMZO8NPCwvakMal+pREPuEhq/t4tkadD8fg8PmZgalcXscRv3Y7HH82RP/itwUVa+Ftk8qVTUduxC62Kg+6BHc+uE7pe3HHcV+A/2k6GPzdOyjWXdQLrjM9W53JipX0CK2xbPMWHRCjvlDMu6A6cfVHOh5MY16J8Dq+q4+MvuHmVOy0x82zYt35trnj1kJ78l1n4+UZgBZiXGkeSfCk10CfNq9UyflhqHUAEVuEpPhlcS5VFIgu/ee3r15UUiRtRDcdPURq/kyawRE/wJjFPistBhhsj+P1Oczwx5UtZkUMElmVLJhF4lrtQIF6HwJLNYcVj8Os+90ul7pq68qHUuGAl/IB2bNncc1Jr1e96/vfWLYK11YqJDiBq0otrpRkPMgRWoPlx4yrh1rP6muq+03J4jwSwChOBZdaEacVDqUSmQQ+R+B4wfQY0zjxHa6Ed93AEtjf48qtyp5uS/EUttHDhuuu5Z7gvjbL64XXuF0acCbs/+yX4t384SFp9F05gsYt4Xicw7pe+6haBhXqirZCMjco/acqHpQ3LOU3DkyFy6hHnBUgou/pr2QvwtTt6UyXU1wI8NbfeVXUL9CpFYKVBJqXRpoqhiMDqRS3pzTT0ETwxFJdzN7j+LkNm3fb0Pnju9535zl1xSg2ceUy1iouAyAks0fVHUvOkuNNYiGnjmeckRmTh+PbRQ/flH5IK2k8jb6mSE1iuRASWZYCTCjzL3ciLJwIrKaR72wkTW++98lvo3LIFDtzXrK1IGsfT04oHUQJTtJw2+A4KIAIreaOkFQ9BT+N2HYNyuNDGk1kqebLY6yY8lIffvjjxRbrISQHEZ9fyZ2H3ip/HOocKRi4QWLEdA4BgkebSCayw3lEJ3sNl8DTWgOmnKp1MEMGILdO84BYhv8F6GFvoPxhfwaIFH3TBTSx8BRdPlPWQye6dAPB5zOSRD38/8H9zpsSTqnhqNP8NTOABFyKwVCIt3TpJE1hBb3Onmh/7idA3Jkxm4bw/6hSRyb6wBFb7tib46OFReWNVDRkKox55Qsh4Sc+TgodeSm2MJEFkReUsxrEM85aW+2kwIrCEwke9UNKBp66pWE0ZAotN4lc96kqo+TT/1Qde6+V2AkvEAuEBBhORXzh6A0w/sgq6Wlpy13TwF1zNiduhIQKrrghynyfjIv5Tqsxjv+6AJc8XXiFky9MJLF2UC+u7Mj6I5NlAzTHh+wFnnJNbbJf64aK745OTpOy1ZV49VwmsQFfcmd313LO5BUPcqVjEaMC0U6Fu4lGxhB8RWD0Im4iDuN3zwJbBqayAMDIb0b3SRIhbtm0kqrAfXa0tXLVcfHHR5zGTXbD/PyP/Fz7z4JVc7JO45sxeW0R/GPXwMlsuqiyXTmD1QmeS9FExiMzYFMjH68z1x00pGqN0+oLkKxK+tWPHQ0V9f+h3ZDV0rDkz36V9mwbA9p8dnv//MusPE+ODCrYi8yLTL0KG9Sz16BYlmQcgAkvFqyXqpBV4EipKFZUhsHQn50RgFZtGZYDBSVFH8wc5YZhzCwc8/PXs6p4qZX/dwmnFg+gkW7ScLg4u1md9a9qRVTB9QlWBqkMbK2DowJ5HA9L8sbpijp45U3tfj0pTN5m204qHKB1xwoaEU+vKl0u+oBrs6B4466Ki64X4fVk/c2osDPhwxODLr078GxQoJnICi9cJnKhveOwZqP7Vf8f2Eb+xDcefGJlTTHeMjFXAUAHXT2CFuxlcAcV8MXGvAAf2sUFmsXMlQ6bIiUGS9KDLr0r81OKqjV1F3eju7jbyoIFJfERlsePItf2fh3FP/Su3+rD5t0H98VNERSuXk5ljKzeiWZEIrF4ATeaN0jRLT67Jx34SO36H28FvIBJaeOLzlT4T4D82fjr/Z5kNS/bEac2IXXDg1/+Yl+UjgYXK43wGx5K48QQxHDBtRuzmnoyNN142C9rf7cmZGPUr59xcRGDJeJNCWdcWKApdKKgiM7jqTs6JwCq21mtr9sO8n+m/fqXrB6r104oHUWJKtJxq/12up0KOptUfVlfVJNpp6R+0m1Y8iPRbZPcR5QSnsnAhi6eTcPd1212LuE1grqvqpmG501k42UvzCLwqgYUdw+/EjQ9ug89tWQ4nb3xM+Eo3Hv3HfEYNx52YI/50x0gRO5oos3x1Jyx4Zp9TSdxF+iXqwyhL9JqNSLu8q2CDr7gaNt90Xf4EH/oCvlAcd6L39DPWAAAgAElEQVSvVHuiJyJFdBYpw8sjufDcvt4SWOyp45s+/B4M/99fcKE45O6lsScqRTCMKyMzx46TZevvRGD1IusSgRW2N16BxQck4jajeD6ysWEMbO/bBIc17IER44dDv4lH58b5UikE2BOncQQWfv+G3bxAyEVdmCeJElkm8y6ycVYzeiw3iX+5nsYiAksofNQLuRB46toX15QZXHUn50RgFePvO8GSVjyI4oYv8V16f1se+KaBfeDHc/qZDCFnZbEJPK87tbboBJYryvMST7/wf/xIHBzGMK14kLFjcDUAX1TT+eHka8TCu1IlrcL66xJYcx/p3Ug4HVbC1/etEHrBMNABJ539T9wKfYevzKtVPW4e1IyfrwOzlbr4/bzznv+FG35zaV4+2nPkPQ8bac92HKicTIi6ZiPS4ahcRsEiaPtD98Ooh5blSEwk2fDKLXvlH08o4i84RYb/P+pEWZAja8DUGVoPLsT1jUdgBQn+g7o+nYYNzwvw5eHvvvHNIgh68o41QFIvEMvMsePsZePvca8z6nxXbehrW6arBFbBWLfqTWh9/ZMXUTUehgquxwcbMEEb7PcO/z2KwMJxo9/EyTlCTPQGiO3xQcZHZK5syqQT4OnA+xZsW7IIdizrzc0XrodjFl51dvnRDxms48oSgRWHkObfXQo8za7kqssMrkRgmUC8UAZLxOCLP2ObKnOFrphaA2ObKsw3alBiWvEgSmBhV319ElzXTD5MxII+8gisMU0V0FDLv954x3luviSZVjyo+AouXPAYPb7QF3c1Kyy//9Sv5PJiJP3KYFwfW5cfANC5I1+sftrHANWNcdVyf486rYiT255d71eEyKyGYzdB/2Pfz7e5588ToHPn9BxeuNtd1TQ0kVMfcZ3G7+cPF78B17w1N19UJodJnPwk40D1ZAIuDmrHjMstDmpHjytJFMUl48ZYQvIq/Mslb196b+4qD+a0xPbwP+hP+DIxxs+HSxbFJm0OrkXidbe6CUfHQS/8d3ZzJ6iImzzNO7vzcmSuHQk3bqkg+vU9i/8HNjWMgYkfvg4X/KnwREgauflk5tiWYCkpNs63icDqC5MO7ZmTu/jD70zLypc/SRWgvimF5Ay+cIjfqLa33wQk5cO/KAJL5uRVIC/J8UHGZjKbe8FVTZlXIaO+BXGP75QLkUUEloy3KpRlAw8nT0nco5dRFSfdm+dfn6uCE7TgmgNPhszgSgSWjBXEypZ6Kc6HiWNaAxERWPH+5ROBhVeaHnylHZp39S6cSvXQ1dNZacVDvDeULoHjGCY1FzmVldTVG9k+tT5bSHbWzxDzJWxH5LotjquYTwwJCPxv3lUxlsDa/cZwaHljRFFXcLFQ2dA/t1jAX/6/DRIUpfDLEoEV7qcqmYUy8KoIEo25/DFNw3KEVEAYIdG77a7eB2uQxG267iZZF+WWD4gukZcxA1/pId/GxxJvcT4QPnUYVfbmr/eFz493cwGPJ/HCCfJzuexWRr8wOnbFG0ZsJiNEZo4tI9dUWSKwCpH0ad7E8wG0J45P+OLph//zJvTdpf/COaYKqB2xC7o+7D2xG+TAUnkMwfV5kuzmXnBdHa9m4nqbl0ohLs5EHi0JX4vHdrL2IwLLskXZwMPjf/2n9zyX7Mpv+9J7i9hzfNYZE+yyP5nBlQgs8xaO2gXFlojAisZbh8B6ZE4/JxKXm/cmvydiQV4eEVyIwBJBSb5MkDB71/Jn8wQNe9XJ1iKwc9MD0LnpQXmlP6mBV9TDP9MEFqsYLp5xodCTJL9n51uUwCrVyYBICcgK/G+cX+C1p+ohPcSK7g+/nz+/7RH4+7VL8qLwahXmdTLxc2GBgmRWQDjq5KVCPHC3HU9NBT+VRVscrgGRpZLjBgmtwG8wZ13t2HE9/7/EvLTU5llYV8yJ5eoJlFKverF4Vw0ZCqMeeSLODMb/LjPHNt54hMDc1ddlj+b8Y9+6PxesF9gTNXQCy13/j/MX3Jj52Usfw/iPV8EhLWthwsjKXCzj408im1WBfDy5WDNiN+x944v5Jjs+Phha3/oqYNJx2StuLowPcdgFf8cr4aInsIM6uEGFZBbigiebkdBi1+VRJ55xHGj+3i1FV9BZfYPcXKZP5oriYqMcEVg2UA3JZAMPB1B0IFeuU7D32Xlw4ACFhBYGl8zgSgSWHef66sJWaN1XLPu4cZVw61luXpUKtE1rIGKT35fCir1CeMUpNXDmMdV2jOmQVNavXCfuSpG5LKxEYNl3NBxL9qx6Uzivha5G7PiiK882gcXqhzusHRv+FSqrHsv/KeoElm7fsH5wigv/N560DnZ9g9NDQRt4PW7f+p6Xj/B/YzkkL349fyGctOnxvComSZm0xoUoXMPXbHQTrWMbJrFidQ5ysuQIuNVvmXCV/Am/MDn65/YmWPrnA3Py26rq4a8NY7ltuTxusImmo8BCEn70Ey8YwVJWiMwcW1a2anneJncgi/XtciOwLrm/Dd5t7n2d854L65xP5RHlB6UeiQq+M0jQtK9fV9KVcNPKZA5j18YHkTgKjyE41sukXcANEMQ7fFo07uoltrF96X3CY0BAmuVSFYROD4v0zZUyRGBZtgQbeDiAorOMvPshyy2Liecl34uqiSTWjscLk8eV2l3XJbCgYwe0PndAgToyi4xwRZkTOGLIpVfqxp/uhZVr9xcpgDmA5kytjVVszJAKaEiJ50prIBK58hMAxxJYE0dWwnWn1Wb+FJaPub8wrnk/9qoLEVixnwXvCvhOYCHgRX3ofzF0bDsJcPKLJ7Z6rjy1OmmbIdfeYIysTGtcEAU2bI/cKTpJogiv1CSxaSlybVW0zzLl1jROBJx/4G/AgXiiq/eGQXAaEP8Wd8pLpk3ZsojN+plTY6t1DRqay+1z8D+ZOV0Y2yBTgEdg4XcgrVsbSF7hvD+8mA6rXO4Elo/zpiifFF0nBZtVwYni4MQqEr/4siAedih3AovFWO+6ej2MevgJoQdwZPJysToicYabW0EOTjzFbTKPouy3MK48EVhxCGn+nZ2YBYPT6GUrhJxRs/nY6jIEFk9YSQLrD1dBx4bv56vVHLEIqg+7KlancAGdPCVhOaIfZinlUirMS2Ato0qaJ4rSWqjIEFhsTgPE1ofrmTI+wCubpYnYxfe1wfqt7u+KphUPur7iQv0sElhRrxDmdnBbWnoIrU/+e3/L7tidcFt2aq/pB0c8+6Ix8T7GAUtqlbJHGsnA0TjBQrP93bXOEqLhk4F5kitEgAVOFlx1jHK6uIUWO9fFxXZnbX94f18/uOPoRXmxe6oaIM08XjwCa+Nls2DE7UtSWTPEXbtkiexyO4GVpXmT6joJyeGAZA1O9hKBFT084rcIX4XEE+txp9lQimoORbTJ7uXPSj+8w2pefcihcOh/8l8+NDYJUBBEBFYItI8//hiWL18O77zzDuzduxf69OkDBx10EJx00kkwadIkqKiQf+EtPDELD6Amdy8V7J6vwks2isliRV+aKkVgmRjITBFYMlfIdPBMou6Wnd2wfHVHrqmlr/b8t8xv2pFVcP1p8Se1ZGSKlk1roSJDYGFupcUr9hVc05wwsgIWnVcn2k0vy2VpIuZLYtW04sFLB2WUZgmsqhHnQ9WIC5S7VnngF4TrynxPSgnVPqX8CUnR0fxBntjC9nBnHH+YmFc3nxNP/99MnA3fuP0KYbziCmYpDpA0Qnss/30nPLe6Ew6o7wO3zj0yFfKBh3uw2Mz5RvPmHh8J/nvrljhTZebveCWn/z8vgK/dUXzCMc0Nqw3nnl4Qs6MeWgYbZs2EtNYMLKHGOgBLzpqY9/vkZFmaN6kSWDx7EYEl5sXBqVkcs3N5MpnTvZiLr+m6G6XzhrGtByfAoh6UKaVt5YGD4bCfPCPWoQRLEYH1CdgbN26EH/3oR9Da2gqVlZXQ0NAAHR0dsGfPnhyRNXnyZDjzzDNzf5P5hSdmeHd46+3fyVWPu88q04ZOWfZue9Fx4FVvQvOCWyMnwb4QWKYWHDpY26gblQ+rVFv1tQBjm3r9eOKhFXD+CTU21CuSmdZCRdb+LAFCBFYi7mGsESKwjEHprCAT5I9q52S/J1Ht7N/yBOx9c2b+z5VNX4O+f2sncTRuoAW/gODC/48JenESjb/gFBGeTsErS7yrcm1V/eCRsx6Ff/uHg1Thc2ZcMNYBjqDbnt4Hz/2+M/eXJ6+pT+3avmwfV769A371/B9z1fq3bMn9p72zG+qb10G/zpbcvx/Y1gwH7tN/rUxWN5Plg7kuS0BgG2d8thrmTE1mTsT2iT3xhHpuf+j+XA67NFKPsATWsPm39TwQ0XQw94EIIrDqTbpporKIwEoU7sjGek5a94zJsgnvRXoQbGL0kGZroWPLByVPgtUd9VkYvuA/REQnWoYILNyl7OiABx98ENasWQNHHnkknHXWWdC3b1/o7u6GP/3pT/Doo4/Cvn374Pzzz4dPfepTUgYKL9jDZBHmAhj9xPNSsmwUjiOwsE109k1zLy9y8LhjjSYGMlMnsEwtOGzYQEfm4hXtsK65Jw/Q6o29V6YCmUi8RP0tKIO5K354YTKni3whsNgX7pD0e2quvxMTER/L0k4iEVgiFve7TCYIrI9+WfBSU8WgKVD3ucLXEV2wUrCwGdzWQ1oc/DfDjJ5ITWtcsIlt+BuU5pU02T6qpCg4o2E1/MOUHsInONEVtBsmS9O89hrGAQnakXc/nCNg0E4te6HgynmaG1YsgYWb3cELcHgay8SroqI+wT7yJJLc3sS8X1Q/F8plad6EccCeSFTNH0onsFzwTjkdcg/LfHIiF7/bwfe6/vNfhGHz/lVOWAKlicACADx9dd9990FtbS1ceumlMHjw4Dz0SGI9++yz8Morr+SuEX7jG9/IncgS/QUTs8809odtSxYV7GjiTga+SJjmT4TAQv2QxMIXDpAZxh/uzsY9oW1iICMCS9w7Sp0a4uV1CkvmncAa3VQBnx8vd+IwTtu0FioqBGaWJiZxdsG/Z6m/RGCJWNzvMkRgJWc/kzvzPK3TGhdsIhh+nSzNEz2yfVQhsHSu3IVPBvbMNXtyvbG/qH/PE2USifXZmwasfzcN7ANfmtD78jD2L6kfS2AhaRQ85NA48+zYeTdPT+wfb4OTLbtlZxfg5l3wO7ZjFXzrtWvy/79uwlEwfOFdJaEwMe9PCmsT7WRp3sSbB+LaAAndSYfKrQWIwDLhXSSjFAJEYAHAa6+9Bk899RQcfvjhMHv27KJrgngK64EHHoChQ4fCJZdcAv369RP2KpyY9ensgMZ/vaHoFY+6iUdD07U3JrqjwipeisDqbtsAnZseFO4rW7Djrw8Aygh+fY99CWTyjGA9IrDE4S9F0uBJrcd/I5cvy8YuZFoLFRUC65s/2APNu7rzBvD5eeQ4L7K9QI1r3/TficAyjah78rJIYEFVI1QOnJQa2BX9J0LNp+8sat/29yGtccEm0OGFrY2x1JbuKnMFHQLLVj9k5PJOnoTrJzn2l0qajq+EjXp4mUzXcmWjXq6OE/Q3O96Ga96amy9GBFYhYuuau+DS+9vy/zh6SAXce1EytxnibKf6d/YBHJRz3LhKuPUsuafLicBStQDVE0WACCwAePrpp+HVV1+FE044AU477bQi7DZt2gT33ntv7oTWnDlzYODAgaL4Ak7Mqtf9CfrdF31/tPGMs2HQrItSSfLJDpbhhIzsB0i40xEFicDSRbB0fZyEBdcJsSTmuWr4ZMzBxO9bdvReMcRdtiA/R5RUG1cL01qohPORYH9FXmL0hQQx4VW2F6gmdJSRwU7YXb3Ck1Y8yGDpatlMElgpgx11hRHHj3MX78lrhydUfjxHfCMvrltZjAP2ZMYdnzwC0pODUv5BoDgMTf097rQ2toMPwUyfUJVvcmhjBQwdKH4zwZSuJuXwcmEF8hee21f6BIqqbnGv/uHG94BpM6D/tBklm0BypXVfT5Ebf9pW8CiNqG5z37oGxu9YlS8elzYEC5bTCayszZvQfrz4x2/WrWcVEnNx3zEisESjjMqpIkAEFgA88sgjsGrVKpg2bRqccsopRVju3LkTFi9enHuZ8KKLLoKRI0cK440Ts76/fA5qf/FkyTqYE6vxzHNgwNQZiZ7IIgJL2JSZKsjmeIrqnOr99yh5aS1UVMgolgS57tTagkl7lhwiaxMxlRN3adgzrXhIo6+m2yQCyzSiAKVycNm8KpO1OGC/p2FLuZ5PUYTA8v3EFS9y2BPX4TJJjv1xBFagF64ZMAUJboBjSg/2F77CqvqluOelkwuqiryESASW3yew2M3eUr5Tan1ABJZq1FE9UQSIwEqAwKr64++h/sG7RW2S21k5cNZFiRBZRGAJmyVTBXFHffnq4iuFS18t/LesEFjsZE5kR9UXEsSEYxKBZQJFeRlZW7jLI6BeY9+qCwquuNdO/BFUjbhAXaBETVPfBtOnnCW6wC1KBJYugj31SxFY+PdH5vRz9sSSCIElMn6aQTI5KbiphzmgAvuFc0YlSdhtnnddPmm7aO/xaiGezGo4fkruhfNSVyKbBvSB6RN7T88FbWzZ0V10Kp8lsEq9Oh7IKScC67Ffd8CS59vzZvIp112Ub+G3a9XG/bB8VWdBCg1e+VJXa4nAEo1eKqeKABFYCRBY6z/uBy89tx1Ofe9BGL9jdc5WaxonxD5FvKZxIvxq2HRYOXS6qn1j68196+q8Tlj4jqMWwp8be3JwHNnwKnx3zJfzMra2j4QXtp8bKzOqwIsfz4LmdvHTayjnqYkNBeK+uqrnGWfdX5ITEl1dk6zPu/+eZPtJtSVCzKkks01Kf9vt+JSzhYdFOdvOtm+4Iv+7Y74ERza8llfnX979b/h9ywmpqKc8nnTsgP273k5FZ2y0a9fb0P7O1fn2ZQis1JSmhlNHIIsEVhjUtMcPzD110l8fg0nbVirZ+u3Bx8GfG4+CtQdMgL82jC2QEfWtYq8J44uj333jm/m6H9U2wf857sex+rj0XY5V1nAB5XHAsB4mxOnGALt+/H3L5+Ff3v2FCdVIRsIIHNjQB/7vP5lLGWBKfSKwEiKw7v51D3GDA9NZaxbDC4d8PUdOnbzpMTh542Nw4L6e56l5v219h8KqwcflyrODka4jsDssV5/wJOyp6iGNXPgAEYGla2G5+iK7r3IS3SwtQmDF7aK72TMzWhGBZQZHkmIPAZcWSr4uXGR2yUvlCLJnZZKcNgI4FrC/OVNrnc7jpYuZK2M/kkgTP3otv0a46zO35NYQEz98veSage3/e4Mnwq6DxsKuhmFwwvTDYeyUyVyIMG0Cnr7B3FlsAnfcdF941KJYaF36Lscqa7hAkldNDateJA5zqC1e8UkStU/+iif71m/tzaVbSgcX1o+2MSoX+URgOWxp2zmwrviXJdBw4r8XINCvsyVPFOEfPrd5OZz23oOxg9LGhjHwq6FfgtWDj4dtdU3aqLIE1qVffCEv04UPkC0Ca+8ffwT7/viANn5ZE1A3+Z+h5tAvZa1bBf3p3LEOWl+8MLaPlYMnQcOJ348tl8UC7X/5BbS9+a/edq328Aug7+Hf8lZ/UjweAZcWSr6OJ5NG7Ybvf2tNHuy3N/SHK39UnE8HCww84+V4o1AJLgL4PfV1XN35+JSys6qLY/8hLesKNrAnffg6TPzwNTjqo9egrrP3gQVRY23d3w3bugE2dHbBHugDf+joISbWj+sZO4nAEkWyt1zLK1fC/m3pnaiV11iuRsXAsdD/5PuFKrmwfhRSlArFItDVtg1euvXQ2HJJF6ATWKFXCP/u7/4OzjzzzCIb6L5CyCOwogyNRNZxW35RcK0vqiyezMJrhmsPmAhrBk6SJrTYAeqv9aPhO8fcm2/OhQ8QEVjJfhLKYeHfue1taH3lSiFgy3XR5uuCPDBqOfixkANnuBARWPrGJQJLH0MRCa1v3AD1x35HpKhTZUQ3e5xS2pAyPo39SGapnMwqBRWuLwbv3ZIv8uKIM+DRcXNi0XXpuxyrrOECu1+4ELp2rjMs1S1xonHhwvrRLeT81YYILIdt99prr8FTTz0Fhx9+OMyePRsqKysLtP3Tn/4EDzzwAAwdOhQuueQS6NdP/C6oapLezi2b4aOl90Lrypehq7VVCD1M5Fg9dBjUjhmXe5WkaugwqJtwdGTd1tdfhs3zr8//vW7CUTB84V35/y9zvUBIQYVCrc8WPs1cP6NbQQpVcQUB1XhwRX/SgxAwiQDFgzqa5ZQsWB2l0jVdGONRQ4oDWxYmuT4ioBMPuHZoWfkytK36HexbtwY6t/aSUDpYDJp1IQyafXGsCPoux0JUFgVMji068VAWYJdpJ+kEFgBs3LgR7rvvPqipqYFLL70UDjrooLw7dHd3w9NPPw1Ich1zzDG5E1p9+hSSKqV8Rzfwulp2Q8vrL+deJcH/qPyQ2MqRWmPHQ3XTsByxVTt6HOx4/Cew/aHe46DsANW56QHYt6r3Gk71qCuh5tN3qqigXIcILGXonKyoGw9OdoqUIgQUEaB4UAQOAGihpI5dUNPkIkNHG4oDHfSobtYQMBkPuIbY9+6aHkLr3bXQseUDaF8vf0po8OVXQeMZ58RCTd/lWIjKooDJscVkPJQF+GXSSSKwAKCjowMefPBBWLNmTe4U1tlnn507ZYXkFZ6+evTRR3NlvvWtb8HYsYUvesT5icnAM0FmldKXHaDa18yHjrU356tUj5sHNePnx3XZ6N+JwDIKZ+rCTMZD6p0hBQgBTQQoHtQBpIWSOnZEYOljRxIIAVsIJDEuIKmFawoktrpaWnIk1/6W3UXkVtWQoTBi4V25jW+RH32XRVDKfhkisLJv47R7SATWJxZobm6G//zP/4SPP/44d4WwoaEhR1rt2bMnd+JqypQp8OUvf1nq9BWKtjUQhXdVcABqW/2Wti8Nv30x1E3sfZ2ECCxtSEkAg4CteCCgCQEfEaB4ULcaLZTUsSMCSx87kkAI2ELAhXGhbdWbue5VNx0sTF5hefou2/IKv+QSgeWXvXzUlgiskNWQvFq+fDm88847sHfv3hxZhdcJTzrpJJg0aRJUVBQ/Jxxn9CQHItxBwfvv+N94VFj2/vvoZSugoqF/vktEYMVZl/4ui0CS8SCrG5UnBJJGgOJBHXFaKKljRwSWPnYkgRCwhYDP4wJ9l215hV9yicDyy14+aksElmWruTAQ4U5Kx5bN0NmM5NbanmPDzImtivp6GP3ECwVoEIFl2TnKULwL8VCGsFOXHUWA4kHdMLRQUseOCCx97EgCIWALAZ/HBfou2/IKv+QSgeWXvXzUlggsy1bzeSAiAsuyc5SheJ/joQzNRV22jADFgzrAtFBSxy5fs2MHtD53QK+gqkaon/6xAcFyIigO5PCi0tlGwOd4oO9ytn1TtHdEYIkiReVUESACSxU5wXo+D0REYAkamYoJI+BzPAh3kgoSAoIIUDwIAsUpRgsldezCNV14KIXiwIwtSUo2EPA5Hui7nA0f1O0FEVi6CFL9OASIwIpDSPPvPg9ERGBpGp+qFyHgczyQOQkB0whQPKgjSgsldeyIwDKDHUkhBGwg4PO4QN9lGx7hn0wisPyzmW8aE4Fl2WI+D0REYFl2jjIU73M8lKG5qMuWEaB4UAeYFkrq2BGBZQY7kkII2EDA53GBvss2PMI/mURg+Wcz3zQmAsuyxXweiIjAsuwcZSje53goQ3NRly0jQPGgDjAtlNSxIwLLDHYkhRCwgYDP48KeFw+D7rYNeVj6HvsSVB74BRswkUyHESACy2HjZEQ1IrAsG9LngYgILMvOUYbifY6HMjQXddkyAhQP6gATgaWOHRFYZrAjKYSADQR8HhdcyKlnwyYkUw4BIrDk8KLS8ggQgSWPmVQNnwciIrCkTE2FBRDwOR4EukdFCAEpBCgepOAqKEwEljp2RGCZwY6kEAI2EPB5XCACy4ZH+CeTCCz/bOabxkRgWbaYzwMREViWnaMMxfscD2VoLuqyZQQoHtQBJgJLHTsisMxgR1IIARsI+DwuEIFlwyP8k0kEln82801jIrAsW8zngYgILMvOUYbifY6HMjQXddkyAhQP6gATgaWOHRFYZrAjKYSADQR8HheIwLLhEf7JJALLP5v5pjERWJYt5vNARASWZecoQ/E+x0MZmou6bBkBigd1gInAUseOCCwz2JEUQsAGAj6PC0Rg2fAI/2QSgeWfzXzTmAgsyxbzeSAiAsuyc5SheJ/joQzNRV22jADFgzrARGCpY0cElhnsSAohYAMBn8cFIrBseIR/MonA8s9mvmlMBJZli/k8EBGBZdk5ylC8z/FQhuaiLltCoGvX2wCdO2HNmjW5FsaPH6/VUkX/iQDVjVoyfKtMBJYZi7mw4KRxwYwtSUo2EPA5Hlz4nmTDC/zuBRFYftvPB+2JwLJsJZ8HIiKwLDtHGYr3OR7K0FzUZUsIsOSLbjN9j30JKg/8gq4Yr+oTgWXGXC4sOGlcMGNLkpINBHyOBxe+J9nwAr97QQSW3/bzQXsisCxbyeeBiAgsy85RhuJ9jocyNBd12RICRGDpA0sElj6GKMGFBSeNC2ZsSVKygYDP8eDC9yQbXuB3L4jA8tt+PmhPBJZlK/k8EBGBZdk5ylC8z/FQhuaiLltCYM+Lh0F32wZj0ukEFkA5YmDCgVxYcNK4YMKSJCMrCPgcDy58T7LiBz73gwgsn63nh+5EYFm2k88DkQsE1p4XR0F321/yVup30nvQp26UZauReFsI+BwPtjAhueWHADvJrxg0RQqEIIdWUKkcyZvW5QcAdO7I41Y/7eOyywMm5TQRhV1YcNK4YMKSJCMrCPgcDy58T7LiBz73gwgsn63nh+5EYFm2k88DkQsEFl0TseygCYv3OR4ShoqayzACupN8+i66cfUtCy6q64smMKBxwQSKJCMrCPgcDy58T7LiBz73gwgsn63nh+5EYFm2k7aodmwAACAASURBVM8DERFYlp2jDMX7HA9laC7qsiUEdCf5RGARgWXKNXV90YQeNC6YQJFkZAUBn+PBhe9JVvzA534QgeWz9fzQnQgsy3byeSAiAsuyc5SheJ/joQzNRV22hIDuJJ8ILCKwTLmmri+a0IPGBRMokoysIOBzPLjwPcmKH/jcDyKwfLaeH7oTgWXZTj4PRERgWXaOMhTvczyUobmoy5YQ0J3kE4FFBJYp19T1RRN60LhgAkWSkRUEfI4HF74nWfEDn/tBBJbP1vNDdyKwLNvJ54GICCzLzlGG4n2OhzI0F3XZEgK6k/z2P1wFHRu+n9eu5ohFUH3YVZa0dVOsLoZu9ip5rVzAkcaF5O1OLbqLgM/x4ML3xF3Llo9mRGCVj63T6ikRWJaR93kgIgLLsnOUoXif46EMzUVdtoSA7iTfhW+zJWiExepiKNxQxgu6gCONCxl3MuqeFAI+x4ML3xMpsKmwFQSIwLICKwkNIUAElmV38HkgcmGRRFdlLDtowuJ9joeEoaLmMoyA7iTfhW9z2ubRxTBt/V1p3wUcaVxwxRtIDxcQ8DkeXPieuGDDcteBCKxy9wD7/ScCyzLGPg9ELiySiMCy7KAJi/c5HhKGiprLMAK6k3wXvs1pm0cXw7T1d6V9F3CkccEVbyA9XEDA53hw4Xvigg3LXYeuXW9D26tH5WHoUzcK+p30nhIsPseDUoepkhACRGAJwaReyOfAc2GRRASWuu+5WNPneHART9LJTwR0J/kufJvTRl4Xw7T1d6V9F3CkccEVbyA9XEDA53hw4Xvigg1JB3MPrfgcD+QH9hAgAssetjnJPgfe3t+eDvubn8wj1HfyMqgcerplxArFE4GVKNzWG/M5HqyDQw2UDQK6k3wisMxNjsvG6SI6quuLJvCjccEEiiQjKwj4HA8ufE+y4ge+98OUL/gcD77b0GX9icCybB2fA88F8sgFHSy7SFmJ9zkeyspQ1FmrCOhO7IjAIgLLlIPq+qIJPWhcMIEiycgKAj7Hgwvfk6z4ge/9MOULPseD7zZ0WX8isCxbx+fAc4E8ckEHyy5SVuJ9joeyMhR11ioCuhM7IrCIwDLloLq+aEIPGhdMoEgysoKAz/HgwvckK37gez9M+YLP8eC7DV3Wnwgsy9bxOfBcII9c0MGyi5SVeJ/joawMRZ21ioDuxK7jvTuh/Z2r8zpWj7oSaj59p1WdXROui6Fr/UlLHxdwpHEhLetTuy4i4HM8uPA9cdGm5aiTKV/wOR7K0e5J9ZkILMtI+xx4LpBHLuhg2UXKSrzP8VBWhqLOWkVAd2Jn8olqqx21KFwXQ4uqeSXaBRxpXPDKZUhZywj4HA8ufE8sm4fECyJgyhd8jgdBqKiYAgJEYCmAJlPF58BzgTxyQQcZe1PZ0gj4HA9kW0LAFAK6EzuWwNLRq2LQFKj73C91RKRSVxfDVJR2sFEXcKRxwUHHIJVSQ8DneHDhe5Ka4ajhAgRM+YLP8UAuYQ8BIrDsYZuT7HPguUAeuaCDZRcpK/E+x0NZGYo6axUB3YkdEViUA8uUg+r6ogk9aFwwgSLJyAoCPseDC9+TrPiB7/0w5Qs+x4PvNnRZfyKwLFvH58BzgTxyQQfLLlJW4n2Oh7IyFHXWKgK6EzsisIjAMuWgur5oQg8aF0ygSDKygoDP8eDC9yQrfuB7P0z5gs/x4LsNXdafCCzL1vE58Fwgj1zQwbKLlJV4n+NB11B73/iiroiC+n2PfcmoPBKWDAIs+dRafTQMmfamVONZILB04wExCP/qZ3RLYUiFexAwtcjQwbOcxwUd3KhuNhHwOR5c+J5k0yv865UpX/A5Hvyzmj8aE4Fl2VY+B54L5JELOlh2kbIS73M86BqKHcx15dGCXRfBdOqbILB0NHclATzFg44VzdU1tcjQ0aicxwUd3KhuNhHwOR5c+J5k0yv865UpX/A5Hvyzmj8aE4Fl2VY+B54L5JELOlh2kbIS73M86BqKFuy6CGajPhFYAN1tG2DPi4cZNSgRumpwmlpkqLXeU6ucxwUd3KhuNhHwOR5c+J5k0yv865UpX/A5Hvyzmj8aE4Fl2VYYeLWda2Fs9z3aLVWNOB+qRlygLUdUgAvkkQs6iOJF5eIRKOeByDSB1e+k96BP3ah40KmEUwgQgQVg8gpkYFwisNTc3NQiQ611IrB0cKO62UTA53mSC9+TbHqFf70y5Qs+x4N/VvNHYyKwLNsKA69f+1swcvvF2i1Vj5sHNePna8sRFeACeeSCDqJ4Ubl4BMp5IGIHc9kcVu1/uAq6dq/Kg4z1Kw/8QjzoVMIpBIjAKiawKvpPhJpP36llJ4oFNfhMLTLUWicCSwc3qptNBHyeJ7nwPcmmV/jXK1O+4HM8+Gc1fzQmAsuyrYjA0gOYCCw9/FyrXc4Dke5gTrHgmjer6UMEFofAGjQF6j5XmJRdDV2qJYuA7ndJtj1e+XIeF0zgRzKyhYDP8eDC9yRb3uBvb0z5gs/x4K/13NecCCzLNiICSw9gWrTr4eda7XIeiHQHc4oF17xZTR8isIjAUvMcO7V0v0smtCrnccEEfiQjWwj4HA8ufE+y5Q3+9saUL/gcD/5az33NicCybCMMvMruFjjyMPknvrt2vQ3t71yd1xBzYNVOfMCyxr3iXVgwu6BDYoCXQUPlPBDpDuYUC9kIECKwiMByyZP3vDgKutv+klep7oS3oGLApERVLOdxIVGgqTEvEPA5HnTnOV4YiJQUQsCUL/gcD0JAUSElBIjAUoJNvJJO4KX93LkLC2ZWh5oj7oTKgYqT66qBiU/MxT2lPErqxIPvCOkO5i7Eo+82cEF/IrCIwHLBDwMdXPiulPO44JIvkC5uIOBzPOjOc9ywAGlhAgFTvuBzPJjAkWTwESACy7Jn6AQeEVgA7ORax1wVlGdFBz4jdXXiwYgCKQrRHcxdWGimCF9mmiYCiwgsl5zZhe9KOY8LLvkC6eIGAj7Hg+48xw0LkBYmEDDlCz7HgwkcSQYRWKn4gE7gEYFFBFYqTmuxUZ14sKhWIqJ1B3MXFpqJAJXxRtImsKBjB7Q+d0AvylWNUD/940RRT3tsS7SzjjfmwnelnMcFx92D1EsBAZ/jQXeekwLc1KQlBEz5gs/xYAlaEgsAdALLshvoBF7ak3wXJrZ0AsuygyYsXiceElbVeHO6g7kL8WgclDIUmDqBBQC6vqhrtrTHNl39s1Tfhe9KOY8LWfIl6osZBHyOh7THFjMWICkmEDDlCz7HgwkcSQYfASKwLHuGTuClPcl3YWLb/oerYP+ut9Ws1LEDunavytelK4RqMJqspRMPJvVIQ5buYO5CPKaBW9baJAKLrhC65NMufFfKeVxwyRdIFzcQ8DkedOc5bliAtDCBgClf8DkeTOBIMojASsUHdAKPCCx9k5n6gOproi6B9QN1ST010yTydOJBt99p19f1RRcWmmljmIX2icAiAsslP3bhu1LO44JLvkC6uIGAz/GgO89xwwKkhQkETPmCz/FgAkeSQQRWKj6gE3hEYOmbzNQHVF8TdQmdmx6Afau+pS6AqUkEljEopQTp+uLe354O+5ufzLdZO/FHUDXiAikdqHD6CBCBRQRW+l7YqwERWC5Zg3QhBAB01g1p46c7z0lbf2rfHAKmfMHneDCHJkliEaArhJZ9QifwiMDSN46pD6i+JuoS2tfMh461N6sLIALLGHY6gnR9kfWD6nHzoGb8fB2VqG4KCBCBRQRWCm4X2SQRWC5Zg3QhBIjAIh/IBgLsnFd1vrp58+YcICNPvDsbwFAvjCBABJYRGKOFEIFlGeAY8bqkQbra97ROBJYLVtDXQdcXicDSt4ELEojAIgLLBT8MdCACyyVrkC6EABFY5APZQICd8+r2qn5Gt64Iqp8hBIjAsmzMNAksTIAeTmIu29X9O98G6NyRr9b32Jeg8sAvyIpJtbwuaZCq8p80rktcpH2SL4yhTjy4YAsdHXR9UdcPdHSnuuYQIAKLCCxz3qQviQgsfQxJAiFgEgGf50m68xyTOJKsdBEgAitd/LPeOhFYli2sMxB17Xob2l49Kq+hbO4irIsyTP2IwDKFpJwcXeKCCCw5vG2V1p3Y6fqBrX6Vm1yMp67tLyt3u2vPBsC8dsFvZ92pcPBJTyvLU6mo64sqbYbruPRN0u2L7/WJwPLdgqR/1hDQWTekjUXaY0va/af2exEgAou8wSYCRGDZRBf0jwLrDAamPx5EYFl2lgjx+1ZdAJ2bHsz/teaIRVB92FXCyri0WPR5YiYMOKcgS0b3qTsU+p20QUokEVhScFkrbPpK74f1F8OoL/zQmr48wTrjiglFXfommeiPzzKIwPLZeqR7FhHweZ6U9tiSRX/wtU84V9L54UZfd9tf8iLqTngLKgZM0hFJdTOEABFYlo2pOxDpDAZEYAHo4GfZNYTF6y4wXFgssjoIdz6ioOxpRN32dOubsAERWLpWMFOfCCx9HE3Eg74WJAER0B1fTKCoO08yoQPJIARcQcDneMjCnNsVPyh3PVwYm8rdBi73nwgsy9bRHYh0BgO2Lp6g0vlVIvNd3agjIvG6OvglrmxEg7ofcRcWi8YJrAGTAHdjfPmZsAERWG5YmwgsfTuYiAd9LUgCEVjkA4SAewjorhvS7FEW5txp4kdt9yKgu/YhLLONABFYlu2rOxDpDAY6dS3Dkpj4LGCg+xF3YbFomsBCB/LpRRITNiACK7HPRsmGWDvgaUDVxy0++OADaKv9Wzj8c5ck2rm0v4sm4iFRwDLcmO74YgIa3XmSCR1IBiHgCgI+x0PaY4srNiQ99BFwYWzS7wVJsIUAEVi2kP1Eru5ApDoYdLdtgD0vHtbbu6qBUD+990VBy912Rrwqfs50wMAVDxcWi0Rg/RL2vvHFvFupXIFkiZOqERdA9SEXKLsq6kA/eQRMEom644O89j010v4uuvBNUsUua/VcWCSkFQdZsyX1JxsI+BwPaY8t2fAA6gUi4MLYRJZwFwEisCzbRncgUh0MaIHgxkINtTB95Ug2kaELvmBCB9VYsBziQuJN9N+0H/l0gk0I5IQKEYGlD7SJeNDXgiS4skjQnSeRJQmBLCHgczz4PE/Lkg9loS9EYGXBivb6QASWPWxzknUHItXBgBYI2SWwZIkHF3zBhA6qsWA5xIXEm+h/x3t3Qvs7Vwu1J1JIlggVkVkOZYjA0reyiXjQ14IkEIFFPkAIuIeA7rohzR75PE9LEzdquxiB9j9cBR0bvp//g+wL7IRpthEgAsuyfXUHItXBgBYIRGAFru2CL5jQQTUWLIe4kHgT/Td9DRMfdVDN3STU6YwWIgJL37Am4kFfC5JABBb5ACHgHgK664Y0e+TzPC1N3KhtDoG1Zj50rL05/4fqcfOgZvx8gooQyCFABJZlR9AdiNjBoO5zvxTSeP/Ot6H9navyZVVy7gg15HghFwbTtK9+ubBYNKGDC7ZUdXcT/e/a9Tbs+0NvTMvqgvWhc2e+GhFYsgj2lM8CgZX20XwT8aBmParFIpC2L6A+uvMksiohkCUEfI4Hn+dpWfKhLPTF5FwrC3hQHwoRIALLskfoDkTsYKCqbmXT16Dv3z6hWt3bei4Mpml/hF1YLJrQwQVbqgaCif6rth3Uc2GhqtsHF+qbjGfd8UEVj7R9wYV4UMUua/XS9gUisLLmUdQfXQTSGhd09cb6Ps/TTPSfZJhDwOTmf8WASVD76TvNKacgiR5OUgCtRBUisMziWSRNdyAyRWCV69HLPS+Ogu62v+Tt0u+k96BP3SjLVi8Ub3LBq6K4C4tFEzr4PDEy0X8V24fruLBQ1e2DC/VNxrPu+KCKR9q+wMZDuW6wqNrPZL20fYEILJPWJFlZQCCtccEEdj7P00z0n2SYQ8AkgWVOK3VJaaw/1bV1vyYRWJZtpDsQtb0yCbp2r9LWslwJLBcm5yYXvCqO4AJ5YkIHF8hIFfyxjon+q7Yd1HMhFnT74EJ9k/GsOz6o4pG2L5jEUBUDqteDQNq+QAQWeSIhUIhAWuOCCTsQgWUCRZKBCGSNwKK0HWb9mggss3gWSdMdiPAVhv2Yu0bzV33IBVA14gJNKf5Vd2FynvZizQXyxIQOLthSNQJM9F+17aAe+6JLuZLapnHUeRlHd3xQ7UvasZT2N1EVtyzWS9sXiMDKoldRn3QQSGtc0NE5qEsElgkUSQYisH/LE7D3zZmZAYMILLOmJALLLJ7GCSzL6mVevAuT87QXa91tG2DPi4flbY1XKPEoa5K/jvfuhPZ3rs43WT3qSqiRvI/ugi1VMXOCwKIXXVTNV1DPpB+mtVBh+4CbGxX91K9WV404X+pqdtrfRCOOkBEhJv1ZFZK04kBVX6pHCNhEwOd4IALLpmeUp2yteOjYAXtXXQDdHTsSB48eTrILORFYdvGl13Us4xsn3oXJuQuLtbQnFSYwcMGWcf4W9XcisFSRc6+eST/UmphpQMP2QUNUrqrszqKJ74GuzlS/BwGT/qyKaVpxoKov1SMEbCLgczykPde0aReSnQ4CvsbDvlUXQOemB/Og1U78UVnehLLlNURg2UL2E7m+Bp5lWBIT78Lk3IXFWtqTChMYuGBLVcclAksVOffqmfTDtMYHIrDc86u0NDLpz6p9+NMb9+aqjh8/XlVEQT167ckIjCQkJQTSGhdMdDftuaaJPpAMtxDwNR5MrHvcsoRb2hCBZdkevgaeZVgSE+/C5NyFj1jakwoTGLhgS1XHJQJLFTn36pn0w7TGByKw3POrtDQy6c+qfTD12nLQfv2MblVVqB4hkDoCaY0LJjqe9lzTRB9IhlsI+BoPJtY9blnCLW2IwLJsD18DzzIsiYl3YXLOfsR0kj6rApf2pMLEh9wFW6ri7wKBxeYhU+1LUA9POdR97pe6Yryrb9IP0xofOjc9AF17Nihjj/W72/6Sr09XCJWhTL2iSX9W7QwRWKrIUb0sIpDWuGACy7Tnmib6QDLcQsDXeDCx7nHLEm5pQwSWZXv4GniWYUlMvAuTcxd0SHtSYeJD7gKOqo7rAoHF6qDaFyKwvgBd219WJm/CuPs6PujGoonvga7/Uv0eBHRtaQJHIrBMoEgysoKAr+MC4p/2XDMrPkD96EXA13jAjb59q76V7wg+oKXyWA4eeqgYMIlcgkGACCzLLuFr4FmGJTHxLkzOXdAh7UmFiQUri2PNEXdC5UCFj3rVwMQHAyKwEgt56w2ZjGdfx4e9vz0d9jc/mcf6/2/vzqP/qOr7j9/km4SEmIWd0gBBKrIoSQxgANnBVDFCmlBFBAK2dekfv+iprW2t1p7aempPpeeI1soS0Iq1UBRLIdFGEBSKEAIUtaCEJVRAlkDMxjfL77wG58t8P/l8PrPce2func9zzuGgfD9z597Hve9Z3jNzp+zkpC72B947ekA24HI8VyXrPD6VncMqm1BWHXiFsGpPsF4IArEeF0hghTB62leHWOPB1U3jsk+4t28EdG8RCSzPPR1r4Hlmqa34EE7OQ6hDGxJYLz+41Aw/+o/WY6eJV99IYFl3WzAFuIznWI8Ptgko2/WDGQwtqIjL+dCq7lttj08bV84c9UrrrqeuMbrbzYJAjAKxHhdIYMU42sKvc6zxQALL79gigeXX18QaeJ5Zaive5cVm1UqHUAfbC4SqbU/Xc3HB2llG1TpVvciquj2tF0ICy6b+bWmDrYHWdxnPsR4fbOPZdn0X/UgZrwg0ncBysW90GZOMCwSaFoj1uEACq+mR087txxoPJLD8jkcSWH59SWB59s0rPoQT2xDqQAIrM1LGTTeT57+QN3Sc/t3FRZrTClUorA1tqNDsnVZxGc+xnpjZJqBs13fRj5ThIYE1dbaZdMK9pWhd7FdcxmSpyvNjBDwIxHpcIIHlYTBQZLzX0cPrzLaXVlv34JDmvxo/3bqcthVAAstzj8Z8IPJMU0vxIZzYhlCHNiSwNCHi8BPLKo2bpudIcXGRVqnhDldqQxtccLiM51iPD7YJKNv1XfQjZbhPYKnEsvNPudivuIxJxgUCTQvEelwggdX0yGnn9mOOh3b2SBitIoHluR8IPM/AOcWHcGIbQh3akMCyGUlNt9/FRZpN+12su/2l1WbTbXNGitJXUco+beGiHk2X4TKeYz0+2CagbNdvegyw/VcFbPetLvaNLmOSvkWgaYFYjwsksJoeOe3cfszx0M4eCaNVJLA89wOB5xm4ZALLtjYT515vhvY9u1QxIZxc215klGpwlx93TsCuz8KOP2ipbbGF12+6/S4u0go31uMPm3b02LTCRbuM51iPD7YJKNv1C3cWP/QuYLtPcLFvdBmT3sHYAAI5ArEeF0hgMbR9CMQcDz48KPMVARJYnkcCgecZuOYE1vjXfdJMOOQvSzUqhJNr24uMUg3u8uOmDZpu/7anvmk237NwRGZon7PMxKO+acta+/pNO9beYM9jOdbjg20Cynb9EMYBdXhFwHafQAKLkYTAaIFYjwsu9geMBQQ6BWKOB3rTnwAJLH+2SckEnmfgnOI7n/yxrc2gJrD0+pjZ+mJlvi0PLjVJGb9eJs77nhna4+TK5ZVd0fYiq+z2On/flgv2ph1t+8HF+i6TsbEeH2zHs+36LvqRMtwI2O4TXCSwtty3xGxde9VIg+p+wteNJKUg8IpArMcFEliMYB8CMceDDw/KfEWABJbnkUDgeQbOS2A99Jdm+OFPOavEoCawXH5qXZ1BAqv8k3zOBrFFQbYXqxabDmZVEljG2CagbNcPZjBQEbNh+fRRNzcmv/WFUl9McpHAYjwxENskEPN1A+cIbRqJYbQl5ngIQ7CdtSCB5blfCTzPwJ6Ld3Fi7PKCt2pzbU8qSGBVlX9lPRfjyK4Gbta2HUduatFsKRuW72bM1nUjlSh7wZ6tfazHB9vxbLt+syOArWcFbI9vw2suMS//+MMjRY6f+f/MhCMuKYXMeCrFxY8DF4j1uCBWzhECH1wRVi/meIiQO5oqk8Dy3FUEnmdgz8W7ODG2PcF30UTbkwoSWHa94GIc2dXAzdq248hNLZotxaVBrMcH2/Fsu36zI4Ctu0xguRgLnWXo9fSqr6jrKWsWBJoUiPW4QAKryVHT3m3HHA/t7ZXmW0YCy3MfEHiegT0Xv9PJdYW7w61IYN02Z9QcVmN3P6mS/Pr165P19px3uRk7dXalMqqs5DLpUGX7Li7SqmzX9TpNO7puT5XyXBrEenyw3S+2JR6qjJ+2rWN7fHMxFjrLsDGefOYOm9VZFwFrgViPCySwrLueAroIxBwPdKg/ARJY/myTkgk8z8Cei3cxP4ftCb6LJtpedNuun7ahqXhwVf+qfeHiIq3qtl2u17Sjy7ZULculQVPxULXt6Xq2+8W2xIOtYxvWtz2+uRgLJLDaMJJoQ9PnSS56wOXx0UV9KCN+gVjPk+KXD7sFJLA89w+B5xnYc/G2F2qq3saVB5kdmx4dqemup64xYybN9Fzz0cVvXDnT7Nj02Mh/LDtvj6uTkqbiwVX9q3aai4u0qtt2uV7Tji7bUrUslwZNxUPVtpPAspVr3/qdCSw9WTtm/PTCDd2+8dFRx8cqH0ohgVWYmx9GIBDrcUG0Lo+PEXQVVaxBIOZ4qIFnYDdBAstz1xN4noE9F+8igRXCAd32LrmrNjQVD67qX3W4tSWB1ZkIbSIZW7UP0vWUTN669qrKxagvs4vNK0dNxUPlxv96Rdv9YlviwdaxDeu7nh+xSgJL41H/VFk0ibzZ+uLIqmVv7lTZJusg0E8g1uMCCSzGtQ+BmOPBhwdlviJAAsvzSCDwPAN7Lt72Qi2UAzoJrDHOkg5VhlxbLthtx5Hstq5dNuppwCqe6Tr6Ypkp8bRHuv0t911ks1lnYynW44PtfrEt8eBsEEVckMunn8RQJYFlw+din2azfdZFoFMg1uNCKOe7jKh2CcQcD+3qibBaQwLLc38QeJ6BPRdve6EWygHd5iR9J4Mps8ykE1dXkm8qHngCq1J37bSSzThKC+vsC5uaTZz3vdJfG3N9wc0TWMboow6Tji3+BAwJLJtRH9a6ruOJBFZY/Utt6hdo6jzJRUubPtdy0QbKCEsg5ngIS7JdtSGB5bk/CTzPwJ6Lb2sCy4at7MVqdltNxYOLk6rNd55Smc3FPC+VN+5wRdsE1vaXVptNt81xVqNdZl1pxs1YUqq8LfctsXqFsHNjJLBIYJUagC37sV7J1f7NZnnooYeS1Q855BAzdteZtc4RabtPs2k36yLQTaCp8yQXveHiXMtFPSijPQIxx0N7eiG8lpDA8twnBJ5nYN/FD68zG1bsNmorQ3ucXGqrnXNz2Fzwltpw5scu5ykZ1ASWyyeH6n7KoOq46VzPdsLmHcPrjJJYrpYqjp1tGDfjQqsL5gmHjJ4Tq0zbYj0+2Cb2O5OIE+deb4b2PbsMHb9tkUCTcUACK5yB1PnBG5uaVTk22GzP5bpNxoNtO0hg2QqyfqdAzPFAb/oTIIHlzzYpmcDzDFxD8S4TF6ouCSxj5s6dW0PPvboJFydVLsdBrCfXLhOh6h0lQ8skhG0nYO826CadcK/Rl9OaWGI9PuyUwJo62+xyxCWFCbc8uHRUIrPKq6CFN8YPgxdoMg5efnCpGX70H0eMJhz+OTP+oKXBm7WxghxjX+nVJuPBdly5ONeyrQPrt0sg5nhoV0+E1RoSWJ77g8DzDFxD8S5PqtqQwNITK7vMWlZJvql42PT92Wb7+vtG6lzlgtnlOCCB9UpXlO2HzsRJpUHYsVITCeW0Ck3Fg62b634oOw5s68/6YQk0GQedc3iNmTQzeY2x6qLjY9nXmqtuq23rcYwlgdW2MU177AWaPD7Y154SfAmQwPIl++tyCTzPwDUU7/KkqqkEVg1MhTbRVDy4eE2kcxzoorvqUvc8L1Xr2bme6yewqnyyvk3x2FQ82I4HEli2gqyfFWgyDmKf3BroIwAAIABJREFUhL4tI8n1/Iix3iRSfzYZD7bjiSewbAVZv1Mg5nigN/0JkMDyZ5uUTOB5Bq6h+M45rGw3WeaVKdtthbZ+U/HgI4HV5JM7TfWrLjI0j5WrpUosbFg+3ZitLzqpgs18bi4q0FQ82NadBJatIOuTwApnDOjV7C33XeSsQlWeQrOdV2/bU980m+9ZONKGpvftNpixHhfUZhJYNj3Put0EYo4HetSfAAksf7YksDzbUnx8Ak0diGwTWDrB1wSz6TJm0oFm11PtvrwVX+9RY9cCTcWDbTuUyNQ8Vq4WzZ/V1DxkrtpAOdUFmoyD4TWXmJd//OHqle9Yc2ifs8zEo77prLw6CnKdkK5iYJ3Aeu4Wk/1SMAmsCiNHH1nJTLVQoQSjc63sMog3+qq4sU5vgSaPD/RLuAIksDz3DYHnGZjioxJoKh5sE1i2J9dRdRKVrU2gqXiorYFsCIECAo3GwfA6s83iy6hK5mYTYDEmTlwnsAp0ee5Pxs/8f2ZCiQ9DtOkY3VQ8+BgHJLByhzo/yBFoKh7omLAFSGB57h8CzzMwxUcl0FQ8kMCKapgMTGWbioeBAaahUQjEHAdtSJz4SFzYDryyc1i1oR9Ss6biwcc4IIFlGwms31Q8IB+2AAksz/1D4HkGpvioBJqKBxJYUQ2TgalsU/EwMMA0NAqBmOOgDYmTndowZVapp580yLauXWa2rr3K2XgjgWXM3LlznXkWKYgEVhElflO3QMzHh7qtBml7JLA89zaB5xmY4qMSaCoeSGBFNUwGprJNxcPAANPQKARijoNWJrB2P8lMOvaWUmPH9VcE9ZXfUh/5GF5nNqzY7dU6j5tuJs9/oVQbQvlxU/GwUwJr3DTruQnLjqNQ+oB6hCPQVDyEI0BNugmQwPI8Lgg8z8AUH5VAU/FAAiuqYTIwlW0qHgYGmIZGIRBzHJDACmeIteULeE3FQxvGcjijkZq4EmgqHlzVn3L8CJDA8uM6UiqB5xmY4qMSaCoeSGBFNUwGprJNxcPAANPQKARijoM2XPS3oQ0a6J0JLNvB39T8TU3FQ1vGgW2/s35YAk3FQ1gK1KZTgASW5zFB4HkGpvioBJqKBxJYUQ2TgalsU/EwMMA0NAqBmOOgDRf9bWgDCSz7UG/LOLCXoISQBGI+PoTk2La6kMDy3KMEnmdgio9KoKl4IIEV1TAZmMo2FQ8DA0xDoxCIPQ5if3Xt5Yf+0gw//KmRsVJ2AvVQBpnrJ7BKz8PlCKKpeCCB5agDKcapQFPx4LQRFOZcgASWc9LRBRJ4noEpPiqBpuKBBFZUw2RgKttUPAwMMA2NQiD2OCCBFcYw27hyptmx6TFnlZlw+CVmaNrsSuWNmXSgGTNpZqV1m4oHEliVuouVPAs0FQ+em0XxlgIksCwB81Yn8PKE+PsgCTQVD7YJrLbcoR6ksRZDW5uKhxhsqOPgCMQeBySw2jFWO4/zNq0aO3W2mXTCvZWKaCoeSGBV6i5W8izQVDx4bhbFWwqQwLIEzFudwMsT4u+DJNBUPJDAGqRRFk9bm4qHeISo6SAIxB4HJLDaMUqH11xiXv7xh501ZmiPkyuVtX79+mS9afu9xUw44pJKZVRZiQRWFTXW8S0Q+/HBt8+glk8Cy3PPE3iegSk+KoGm4oEEVlTDZGAq21Q8DAwwDY1CIPY4IIEVxTDLrWRnAid3Bc8/GLv7SWbSsbd43sqrxZPAqo2aDZUQiP34UKKp/LSEAAmsElhVfkrgVVFjnbYKNBUPJLDaOqLibldT8RC3GrVvm0DscdCZwLJJOihpUffCK/KviG9/abXZ8uDS6vzD68z29fdVX79jTRJYzigpKGKB2I8PEdMHXXUSWJ67h8DzDEzxUQk0FQ+dCayyk7MOP7HMbF27bMQ61q80RTVYBqCyTcXDANDSxIgEYo8Dl1+/a+LLdySw3AXLhuXTjdn6opMCSWA5YaSQyAViPz5Ezh9s9Ulgee4aAs8zMMVHJdBUPLicnFXgJLCiGnbBVrapeAgWhIoNpEDsceAyaWE9AMZNN5Pnv1CqGBJYpbj6/lhPce0YXlepQK2bnYOLBFYlRlZqmUDsx4eWdUcwzSGB5bkrCDzPwBQflUBT8UACK6phMjCVbSoeBgaYhkYhEHscdD7h2zS6vn6nr+AVXTbffbbZ9vS3Rn4+ce71Zmjfs4uuzu8cCezY9KjZuPKgV0urkIy0qQpzYNnosa4vgdiPD75cBr1cElieRwCB5xmY4qMSaCoeSGBFNUwGprJNxcPAANPQKARij4OXH1xqtr20urK1Ehc7Nj1Wef3OFZW8GjN+euHytr242pitrz411MRrjIUr2/IfNvlBABJYLR9ckTYv9uNDpOzBV5sElucuIvA8A1N8VAJNxYPmr9I8Vq6W8fsvMeNmLHFVHOUMqEBT8TCg3DQ7UIFBj4PQvn5HAqu5QCGB1Zw9Ww5TYNCPD2H2SvO1IoHluQ8IPM/AFB+VAPEQVXdRWc8CxINnYIqPQoA4sOsm1wkwElh2/WGzNgksGz3WbaMAx4c29qp9m0hg2Rv2LYHA8wxM8VEJEA9RdReV9SxAPHgGpvgoBIgD+26K/UuI9gLtKKHJBJaeVN9y30UjkONmXGh2meXuyfV29BCtqFuA40Pd4nFsjwSW534i8DwDU3xUAsRDVN1FZT0LEA+egSk+CgHiwL6bbL5+17n1IU0AX2IOLfvaU0Iq0GQCi69RMg5DFOD4EGKvNF8nElie+4DA8wxM8VEJEA9RdReV9SxAPHgGpvgoBIiDKLqJStYgsOn7s8329feNbKnsFyVtqkgCy0aPdX0JcHzwJRt3uSSwPPcfgecZmOKjEiAeououKutZgHjwDEzxUQgQB1F0E5WsQWDTHSeb7c/fOrKlCYdfYoamza685bFTZhV+mo4EVmVmVvQowPHBI27ERZPA8tx5BJ5nYIqPSoB4iKq7qKxnAeLBMzDFRyFAHETRTVSyBoHOBJbtJstMyE8Cy1ab9X0IcHzwoRp/mSSwPPchgecZmOKjEiAeououKutZgHjwDEzxUQgQB1F0E5WsQYAEVg3IbCIqAY4PUXVXbZUlgeWZmsDzDEzxUQkQD1F1F5X1LEA8eAam+CgEiIMouolK1iBAAqsGZDYRlQDHh6i6q7bKksDyTE3geQam+KgEiIeouovKehYgHjwDU3wUAsRBFN1EJWsQePnBpWbdk7clW5oyZUrpLe7Y9KjZsemxkfV2mXWlGTdjSaFyeIWwEBM/qlmA40PN4JFsjgSW544i8DwDU3xUAsRDVN1FZT0LEA+egSk+CgHiIIpuopI1CdjEg00SymbdmmjYzAAK2MTDAHINTJNJYHnuagLPMzDFRyVAPETVXVTWswDx4BmY4qMQIA6i6CYqWZOATTzYJKFs1q2Jhs0MoIBNPAwg18A0mQSW564m8DwDU3xUAsRDVN1FZT0LEA+egSk+CgHiIIpuopI1CdjEg00SymbdmmjYzAAK2MTDAHINTJNJYHnuagLPMzDFRyVAPETVXVTWswDx4BmY4qMQIA6i6CYqWZOATTzYJKFs1q2Jhs0MoIBNPAwg18A0mQSW564m8DwDU3xUAsRDVN1FZT0LEA+egSk+CgHiIIpuopI1CdjEg00SymbdmmjYzAAK2MTDAHINTJNJYHnuagLPMzDFRyVAPETVXVTWswDx4BmY4qMQIA6i6CYqWZOATTzYJKFs1q2Jhs0MoIBNPAwg18A0mQSW564m8DwDU3xUAsRDVN1FZT0LEA+egSk+CgHiIIpuopI1CdjEg00SymbdmmjYzAAK2MTDAHINTJNJYHnuagLPMzDFRyVAPETVXVTWswDx4BmY4qMQIA6i6CYqWZOATTzYJKFs1q2Jhs0MoIBNPAwg18A0mQRWpqt/8YtfmBtvvNGsWbPGDA8PmzFjxpi99trLnHrqqWb27Nlm7NixpQcGgVeajBVaLEA8tLhzaVppAeKhNBkrtFCAOGhhp9KkygI28bB17TKz5b6LRrY9bsaFZpdZywrVhQRWISZ+VLOATTzUXFU2V6MACSxjzI4dO8xtt91mbrrpJrNt2zYzfvx4s+uuuyZJrI0bNybdMXfuXLN48WIzNDRUqnsIvFJc/LjlAsRDyzuY5pUSIB5KcfHjlgoQBy3tWJpVScAmHrY9d4vZfOcpI9sdu/tJZtKxtxSqBwmsQkz8qGYBm3iouapsrkYBEljGmJ/97GfmyiuvNNu3bzcLFiww8+bNS562UmJr1apV5tprr03+ds4555ijjjqqVPcQeKW4+HHLBYiHlncwzSslQDyU4uLHLRUgDlrasTSrkoBNPJDAqkTOSgEL2MRDwM2iapYCA5/AUpLqmmuuMatXrzbHHHOMWbRoUfLqYLro79ddd5256667zGGHHWYuuOCCUk9hEXiWI5TVWyVAPLSqO2mMpQDxYAnI6q0QIA5a0Y00wpGATTyQwHLUCRQTjIBNPATTCCriXGDgE1ibN282V1xxhXn00UfN+eefb974xjfuhPzAAw+Yr3zlK2bmzJnm4osvNhMnTizcEQReYSp+OAACxMMAdDJNLCxAPBSm4octFiAOWty5NK20gE082CSwNt99ttn29LdG6rvLrCvNuBlLStefFRBwKWATDy7rQVlhCQx8AktPWGmeq61btybzXmn+q87l9ttvNzfccEMykfu555476gmtvO4k8PKE+PsgCRAPg9TbtDVPgHjIE+LvgyBAHAxCL9PGogI28WCTwNp0x8lm+/O3jlRz4rzvmaE9Ti5abX6HgBcBm3jwUiEKDUJg4BNYeb2gidz1hNYjjzzCHFh5WPwdgRwBDkQMEQReFSAeGA0IGEMcMAoQcHNcIIHFSGqbAMeHtvWom/aQwMpx1NNX3/72t82BBx5Y+vVBFU3guRmolNIOAeKhHf1IK9wIEA9uHCklbgHiIO7+o/ZuBWzioTOBNWbSTDN+/2KvAQ4/sczs2PToSGN4Asttv1JaNQGbeKi2RdaKQYAEVp9e0rxYy5YtS36xZMmSZA6ssguBV1aM37dZgHhoc+/StrICxENZMX7fRgHioI29SpuqCtjEQ2cCq2odtB4JLBs91nUlYBMPrupAOeEJDEQC68UXXzSXXnqpWbdu3agemDVrljnvvPO69kqavNqyZYt517velcx/VWVJA6/KuqyDAAIIIIAAAggggAACCOQJTNz6kJn57Hvyflbo74/v/iWzccLcQr/lRwgg0F6BuXPD2w8MRAJr/fr15qqrrjJKZGWXww8/3CxcuHCnEffcc8+Zyy67zDz//PPmjDPOMKeddlqpids7CySJ1d6gpmUIIIAAAggggAACCCCAAAIItE2ABFYEPZpNXilxdfrpp5uxY8dGUHOqiAACCCCAAAIIIIAAAggggAACCLRTYCCewCradRs3bkye1NLrg8o2Llq0yAwNDRVdnd8hgAACCCCAAAIIIIAAAggggAACCHgQIIH1a9RNmzYlE7avWbMmSV4tXryY5JWHAUeRCCCAAAIIIIAAAggggAACCCCAQFkBEljGmOHhYXPttdeae++918yZMydJXo0fP76sJb9HAAEEEEAAAQQQQAABBBBAAAEEEPAgQALLGLNy5Upz8803JxO1T548ue+TV70mfvfQNxSJAAIIIIAAAggggAACCCCAAAIIIGCMIYFljPnud79rVqxYUWhAzJo1y5x33nmFfsuPEEAAAQQQQAABBBBAAAEEEEAAAQTsBUhg2RtSAgIIIIAAAggggAACCCCAAAIIIICARwESWB5xKRoBBBBAAAEEEEAAAQQQQAABBBBAwF6ABJa9ISUggAACCCCAAAIIIIAAAggggAACCHgUIIHlEZeiEUAAAQQQQAABBBBAAAEEEEAAAQTsBUhg2RtSAgIIIIAAAggggAACCCCAAAIIIICARwESWB5xKRoBBBBAAAEEEEAAAQQQQAABBBBAwF6ABJa9ISUggAACCCCAAAIIIIAAAggggAACCHgUaDyB9Ytf/MLceOONZs2aNWZ4eNiMGTPG7LXXXubUU081s2fPNmPHjt2p+du3bzerV682K1euNL/85S/Njh07zMSJE83hhx9u5s+fb3bbbbe+ZC+99JL5n//5H3PnnXeaWbNmmdNOO60wsbal+n7/+98306dPN3/4h39opk2bVnj9JuuereQLL7xgli9fbn784x+bzZs3F3JP19+2bZt5/PHHzY9+9CPzxBNPmN/7vd8rZVAYa8B+qH5YsWKFue+++8z69euT1k+ZMiUZo29961uTMd5t6YyhoaEhs99++5m3ve1t5uCDD076tteimHv44YeTvtT2L7zwwp7b+dWvfmW++MUvJjHXa5k5c6a5+OKLe5bRuV5dde83lEKJyQEb7n2bq3H5wx/+0PzgBz8wL774YuF9fBP7tQ0bNpj//u//NqtWrTLPPfdcErNljwvC6NbmIvGvdV3uk0OISWJhtECo8aDzgMsuuyw5dhRZdBw7/fTTi/zUNBHLnRXj2FCoq2r9kc7Bf/7zn5ubbrrJ/N///V+y7ytyzmOzf9U2n3/+eXPvvfeau+++25x55pnmjW98Y9/zqs7jV9F9ebdC66x7v87k2FDrUC+0sdCvoTvHrhqVd40fw/l6KDFZaJC09EeNJbB0QLjtttuSg5AOQOPHjze77rprchK/cePGhHvu3Llm8eLFycEpXfTb6667ztxzzz3JRY3W0bq6uNbfJk+ebC666CJzwAEHjOoyJa104NE/usjQulrKnFDp9z/72c/MlVdemdSzbAKr6bqnIDrpVBt04SXb17zmNSPuSnbIfdGiRTu5P/roo+b22283Dz30UPJ7LWUNWhpH1s1au3atueqqq5KLdfWBTna0KJGlsbrHHnskiUL9O7sokftv//ZvSX+kMbRly5aRpKQSuqeccsqoJJZ++5Of/MTccccdRn2qcaklL/mkul166aVm3bp1PdubV0ZTde9V4VBi0noAtagAja9ly5YlFyeKBe3TtZ9K9/Ha5y9ZsiQZr9ml7v2a4vKuu+4yN9xww8j+UDH4G7/xG0kiOI3hIl2zadMm85WvfCU5vqRt1s2bNP733nvv5LiWjX+NXdf75Dr3J0Vc+I1J9rehxsOTTz5prrnmGqNjTr9Fsat4ueCCC5IbjXlL3bHcrT4cG/J6qf6/q0++/e1vJ+cu6Y3rXXbZJRl/6Y3YM844I7kpnb1xV2X/miattC3tF3UNkS7nn39+zwSW9tnal2vf3G1f3utcrpdmnXXv16McG+of7/22GMM1tMaujl16QCWNBd0U0DV+r2vNfm0OZZ8cSkyGNSLrr01jCaw0EaTBvGDBAjNv3rzkaSsFpe5kX3vttUZ/O+ecc8xRRx01IvPTn/40udDXQetd73qXOfTQQ5NA0MFLF/IPPPCAOeSQQ5ILCF1MaMleeOu3++yzT3LA0x2+MgksJXx0t1EnbVrKJm+arHsKqOSF/JSE0h0k+erJHrmrfv/6r/+a2MhPtuny3e9+N3k6SIvsdZGmk8ypU6dWetqg/qEe7haz4yrbJ6qxnna64oorkqTrG97wBnPeeeeNJBZ1ovSlL30p+c1JJ51kdOKmMa+40dOFOtFT3/7+7/9+8kRWuvzLv/xL8pSXFiUvd99996Qv85JP6d12/f4P/uAPkuRx1aXuuveqZwgxWdWwjevpBEUn/3oyVDchNN7TJ2p10qN9l06GZsyYkYzrSZMmJQx179e0v/ze976XPMWqRUl/xV/e07+9+kw3BhSvOqboIv83f/M3k5/qGKV4VezpGLlw4cKRCzPX++RQYrKN47pqm2KJh37tU7zqvEnnXdmY7bVO3bHMsaHq6Kx/Pd0w0A1s7fez5/8659H+8L/+67/MuHHjkpt9Bx100EgFq+xfs08X6rpBxxw9haXztX4JrP/8z/80t9xyS3KzQU+j62mTzn1557lcP8k6696rHhwb6h/reVsM/Rpa50jXX399ci3SGQs67/76179ulAjSwxLHHHNMXnOTv4dyvh5CTBYCa/mPGklgaWDrrp0y+hq4GsDZuyX6uw5SOlgddthhyQm97sBn1zv55JPN29/+9lHdowt5XdC//PLLyQEsfQpLd04ULLrzN2fOnOSOfnoRXzSBlX11UBf6emxTB9Gir4o0WfcsUnpQVhLq/e9/v9lzzz1H/pxto17fPPfcc0f65dZbb00Sd8cdd1ziqieGdFKqBElRg5bHUuXm3X///cl41E7+Ax/4QJIUzC66mL/66quTcfvBD35wpM/S9XSx23lhkL3w6RzjOqior48//nijJzv0Oq2SBnkJLD22f/nllycncmVeE+wGU3fdu9UhlJisPHBauGK6f9LNDCVJs4lXNVdPZf3zP/9zso9/3/vel7wiq6Xu/Zrq8eUvfzm5cXLWWWeZN7/5zX1f1e3XVSpDSerHHntspxs2Wi89UVX8f+hDH0qSXFpc75NDiMkWDmmrJsUSD70amZ7L6RX1ohcqdccyxwarIVrbyul+Uk82veMd7zAnnnjiqG0r8an9qM5TTjjhhOTGuJaq+1ed4yoZdfTRRyfXDhrLKl/b75XA0rZ0XqypNXTz5cgjjxxVx/QcSjcOi5w311n3fh3JsaG2YV5oQzFcQ+vJ4S984QtJwldPj//Wb/3WqLalyehu1y8h75NDiclCA6XlP2okgZU9EPU6EOhJqs6L6nQOHt2Vzl68pH2kA5geV9ScPnqySAeeXkvZBFZ6EaELfiUElIArk7xpsu5ZA2WO9cpLNjGY/bsy3DLcd999+z5lk55kljFoeSxVbl76JIXmutJJT+eSPkGouMkmZpXk1dw72ZO1Mn2d/rZbrHVrTPq7XvUsA1B33bvVLZSYLOPW9t/mjcVex44692vZGyy6IfK7v/u7o163LttHTz31VHLjRUm7bII6LSdvnKa/s90nhxCTZe3a/vsY4qFfH6QJZz2t2+3mTLd164zlXnXPizmf55ptH9NV29frPChbXrdzKVf71yLXLbpZrmkW9GRJ9lwtreMzzzxj/umf/ilJhukGss6z+y111r1fPTg2VB21ftYrMhabvoZOk7W6Zu72xkaa4NIbP7oBrxvj/ZZQ9smhxKSfkRVXqY0ksLTz1usgW7duHZnDqpMtPYnJPgn07LPPJpNIa+l2oq//rsSSJlrMe7KqTAIrfcVLBx9lkidMmFD66aOm6t7pqtdUNPdYr6SH7jrpyQI9odXvDpHtxVJcYeK3tjoYaSeucZW+EpXdYrrD1OuB6RMYesJKT2VpLqteydoHH3ww+c2BBx7Y94mpvIuktC5pTPYaO0WVmqh7t7qFEpNF3Qbhd+kciHoNRBe9nR8gSE9i9EpD9gKhzv1aWgedgHW+qlKlj/JO9LRv0J1/vYrV79UVm31yKDFZxa/N68QQD738s090d3tivtd6dcZyrzpwbAgvqvSaoM7FNa7SeRE7a5kmWrLn/672r0WSBtnEZrenxNKn6fW0va5h9CRWv6XOuveqB8eG8GIhhmvovOuKIvGUlQ9lnxxCTIY3IpupUSMJrLympo8CP/LII6NeqShygp73NEu67aIJrOxJmB5Z1tdH9Hhw2dfnmqh7N+e8dhe5y6Vyi7Qnr5/5ezEBffHyP/7jP0bNgVVk51+0j/IONGkt09jSo8C6qE6/AKREw5ve9Ka+X0rMtrSJuneTLuLjen9SrMf5VS+B9AJArxZmX5utc7+mV/20/9dFiJLHmnflf//3f5N5uMrGgtpZJP7y2me7Tw4lJhn55QRCiId+SSA9WZg+bZLOBZTXwryxXsc5CseGvF4K7+96+klPN2l8ZG8suNq/FtlHSkUXuJqrUYuSWJofUTdiNO+sEmy6AaL5u3RzPm+pu+7d6lOk3UXipeixLs+Ev+cLhHANnfc2T5FxlW1pkTFWx/l6CDGZPwIG4xdBJrDSCdI6nxxpYgBnXx3UQVF3forUo3P4FFmnjuAL4eRwMELLTSvTuXZ0Fyz7xEmRnX+RMVfmpCI7+Xu31nX7UlrIJ0RFfOqISTcjpf2lpBPJ6k7cu9/97lEXAHXu19ITGD0xqacC0q/fqgfSJwTKfGnK1QlRkfHca5Q0sT9p/4j128JQ4qFXK9N9Z7d5TvvJ1BnLvepRJJY4Nvgd32VKz04Y3flat6v9a5F9ZFpnTWOiZJUmfc8uesL+ne98Z3LDr/Pp4m7tbaLunfUo0u4i8VLmXLNM3/PbnQVCuIZOn5jS+Ok2B5Y+TKX5TDUlUL8ny9PWFRljdeyTQ4hJxvwrAsElsDRBouZg0tL5qfS6B3Dnq4PpJHRF6tE5wIqsU0fwhXBySPAVE0g/QauY6Pw0dBMnFd/5zneMDoz6go4+oKBkri7g9RqjvgCq14KLfF2nibp3Ew8lJouNhsH+lZJE+jLtPffck9zRXrx48ah5p+rcr61cudLcfPPNSYfoSbD3vOc9yccQtGS/Glp0fixXJ0RFxnOvURRKTA72KC/e+pDioVutez0NU6SFdcZyr/oUiaU6zteKePEbk3wQSl/Q1gcudKNPNxDSxdX+tcg+UttUbOpcSV+p1TJlypTk30o4a1FCV09maZqOvKXuunerT5F2F4kXlV2kPXkm/L2/QCjX0IqDb3zjG8mUPp1fIdRH0DTdj6ZH0UIC63yjL9CzlBMIKoGVBp5eT+r2iG2RnaSrk4purw6md0x61SP7WfO0GzTJuQ6oWvJeO3RR9/Txes3Pkl3SibdDODksN0QH89dp8krz3nS7YA/tpEInkPrSp+4wanJSfSVO4131zC6am+Itb3lL7td8isR6kROibk+N6SRX87spVuqIycEcwe5anb1Y16fRdWOjc664Ovdr6X56t912SyYnzV4sqdXpU7va92ueE81dp4l9e+2Ti5zU57VP282LmX7HJyXg8r6wlVd+2uNF2uNudAxeSaHFQ7ceSJ8AOOLdymDMAAAZmUlEQVSII5IPk+gr0umSjqNux4bTTz899wvRrl4hDOF8bfBGr/sWp8krJYQ6b3oXOUfQb4rsX4ucc+m6Qa+UK4G1//77J2NfxwktusGnJJtu+GXP6fqdoyhW8r4Q7aLu/WKyzvM196NjsEoM6Rpa8nrKSufY+reun5XMTeey0/xv+m+62ZEmsELYJ+ddQxc5v3ERk4M1cqu1NpgEVjrQ9cht59MmnSc+/b585yIJlL0I0Yl9+upgXj100qZPm2cXHVTPPffc5K5MHRfLusuj9+8VhNlFnwFeuHBh7oHa1clhteHIWhIocoFS5GSqzgtOnZzpcWDdWbnggguSO6G6w6JkdHY56aSTzFFHHVXbxfL1119vNE9Mdpk2bZq58MILk0eX64hJRnV1gewFwe67777T3fW05LwTBpf7tbxjTBoLuruoCyp9JrrfPtnVCVFevPc7PikJRwKr+jita80Q46Gz7br5og/B6PV3HQt07pFdnnzyyZ7HBl0s1xXLIZyv1TVu2rqdvAt2tdvV/rXIOZdem9K8b5qDSDc39IRudtE5h86TdNGeztPV7xxF7asjgdUvJus8X2vrOK2jXaFdQ6dtVtysWLHCrFq1KknipvOE6mNQ2tfr42jp9Cgh7JPzrqHr3J/UMW5i3kYQCaxs4J122mlGd+H0SfHOJX2nVhncXp+gdfEVwuxXn4p2bt5XD+uqe1590y/8vPnNbzaLFi3a6ed8hTBP0O/fO5NXSrRoh9+5ZL8MozkVdOLfubj+CmG/lhc5uUvXD6XuocSk3xEVb+mdF+sXX3yx6TURdJ37Nd3x/9rXvmb0NJjq1PkqSJlYUO+kX7XRnfpuX6aq+yuEIexP4h21/moeajx0tvjuu+9OXinP+/ptL6k6Y7lXHTg2+BvHrkrOJq/0SnmveaVc7V+L7NfTcy49faWLct1szy6K4a9+9atJUu23f/u3zamnntqXo86696pIKOdrrsZNG8sJ7Rq6iHH6dXXNJao3IqZOndp3tVD2ySHEZBHfQfhN4wksZWR1d1oHIz1Wq6RK9nHzbCekny/XXYz3ve995uCDDx7VR9lP2OrrUEcffXTPPux3l08XDHodSsmcbot26JofS4seidRjkHqypFsSIV2/rrrnDVpluG+44QZz2GGHJXdHO63zvhyRlp93tz+vHvx9ZwElZvV0hx5B14W6Jj7sfD0pu1b6yWjdyViwYMFOBeb1dbpCkTsKGhfa3ute97quMdr5BJZeHem31Fn3XvUIJSaJhZ0FdKKvO3aa90oXAYqFAw44oCdV3lh3uV/LO4HpfALr0EMP7dvF6YmcbtoogbXnnnuO+n3eOHW1Tw4hJomF7gIhx0O2xr2+flWmX+uMZY4NZXomnN+mcw3qjY358+ebU045peek6K72r0USWEXOpfKeMMwq11n30M/Xwhl9YdUkxGvoIkLdvq7eb7288yBX1/95dQ8lJvPqOQh/bzSBlTfPT2cH6CROT1jpDviJJ55ozjzzzFEHLT2KqM/oKhHQ7fHdbHllDiKd9aiSvAmt7sp66ym27BMNqqPufuoEMu/LQVUMBiGgqrax6Ksh2fLvv//+5BFcPabe+ZqrkqxKDOvCXROGKl56LUVOutKd9rhx45Jx03mRrbm69DpeOq723XffvhR11r1XRUKJyapjps3r5c1r0mufXMd+LX1FSq9d6IaL9pXZJZ0DS09OdouVzrqnF0aPPfZY1/L0+XV92ESv5X7gAx/oeafSdp8cQky2eUzbtC3keMi2S69rX3311Uav+/Ybq/0s0nFcRyxzbLAZlc2sW+RVqWzNXO1fiySw0rGr8ySN//TjHml90o8bqA2aH+vII4/si1hn3ftVhGNDM2M9b6uxXkOnT08q6dTtC4Xd2h3K+XooMZk3Ngbh740lsDRwdXddXyjQ15r0CLAmu81bdEGuC3P9Vuto5n49AaVBpcfWdTGuORc0KVyvJ7m0jboTWNpmCHWXu/x0UaSnsDRZvi60tHNQ/TTJZJGdiu3FUl4/D9Lfs3fXdZHa71WprEv6GXXdjZw3b16SqFJcKIF75513JslIfSmwM1HZaVskgaWEmOZi0AVKdtyoLD0RqXjSmCj65bU6695vLIUQk4M01ou09ZFHHkkugrXoKdHXvva1uavVvV+76667kicSNZl8to7ZrxAqJjXvYJHPpaeTXusx+ve+973J61edsdXtpk0WxnafHEpM5nb2gP0ghnhQl2SPEXk3Tfp1Yd2x3KsuHBvCC7Ts0yb9phvprLmL/WuRBFZ27OoV8+wUENlrFCW2dF6WfqGwn3Rdde9XB44N4cVCjNfQSrjp2kRf6NSbTscee6w566yzCp0jhXINrXqEEJPhjcj6a9RYAiv9FLlO7nWR3S/ZlE5ALh5d7N90003JZOn630q+6KJdjxfqBErziCgBsM8++/TVbCKBFULdhfL0008nE/Yq8SB3fQ1CO0OdHKSvQ77tbW/ru1OxvViqf6iHu8V03jHt3PW6VL/PK6cTkKcnPnqdSQlJnRwpDhQPOjDo/6tvzz77bKP5zvotRRJYWl93Da+88spk0sV03GhM6+RG/9ZJWd5rj9l61Fn3Xu0PJSbDHZ311kx3qPXFPu2b0vHcqwbpBzI0SXrd+zUda5TAuueee0aOQ3oFUK+Wa0z1+lpir7Zo/6ubB7rTnR4TVV4aW5pTRcc1HSt7LS72ySHEZL0jLuytxRIPUkyfwi365GE/+RDOUTg2hBcb6Ry36RfN+t0cyE7r4WL/WiSBlZ4ndX55TfVMr1G0D897JT4rX2fd+/U4x4aw4iGWa+h0UnRdN6RfnlU86LVffbCt37V/p3go++RQYjKsEVl/bRpLYHX7XGav5s+aNSt53DZd9ISJHqlXAOuOtwa1LvyV6NL78Olna/txNpHAUn2arntqogvE5cuXJ0/UaKeiHYpeJ9SkkrNnz+46iX7W08XFUv3DPcwt9vqEcbfa6gktTXioRFa66Mt/N954Y3IBoR2rDgh6rVBJSM0Tl/cESNEElransaK7D7qLoosrla266DUqzQHXOWlpnnidde9Vl1BiMs9qEP7e6xPG3dqusZZ+vaaJ/VrnuFEdFAvHH3+8Oe644wo9Udx5ofLDH/7Q/OAHP0i+IqvjmhLVOv7pIyF5seVqnxxCTA7CWC/SxljiQQndb3zjG8kT9XnTDxRpt34TwjkKx4aivVXP79Lz9iJb6/ywks6NbPavRRNY2fMkPamb3ZfrjRFduGfP34q0pc6696sPx4YivVXPb2K5hk6PYUpk6fpF8+PqHKnIdXo3yVD2yaHEZD2jLcytNJbACpODWiGAAAIIIIAAAggggAACCCCAAAIIhCZAAiu0HqE+CCCAAAIIIIAAAggggAACCCCAAAKjBEhgMSAQQAABBBBAAAEEEEAAAQQQQAABBIIWIIEVdPdQOQQQQAABBBBAAAEEEEAAAQQQQAABEliMAQQQQAABBBBAAAEEEEAAAQQQQACBoAVIYAXdPVQOAQQQQAABBBBAAAEEEEAAAQQQQIAEFmMAAQQQQAABBBBAAAEEEEAAAQQQQCBoARJYQXcPlUMAAQQQQAABBBBAAAEEEEAAAQQQIIHFGEAAAQQQQAABBBBAAAEEEEAAAQQQCFqABFbQ3UPlEEAAAQQQQAABBBBAAAEEEEAAAQRIYDEGEEAAAQQQQAABBBBAAAEEEEAAAQSCFiCBFXT3UDkEEEAAAQQQQAABBBBAAAEEEEAAARJYjAEEEEAAAQQQQAABBBBAAAEEEEAAgaAFSGAF3T1UDgEEEEAAAQQQQAABBBBAAAEEEECABBZjAAEEEEAAAQQQQAABBBBAAAEEEEAgaAESWEF3D5VDAAEEEEAAAQQQQAABBBBAAAEEECCBxRhAAAEEEEAAAQQQQAABBBBAAAEEEAhagARW0N1D5RBAAAEEEEAAAQQQQAABBBBAAAEESGAxBhBAAAEEEEAAAQQQQAABBBBAAAEEghYggRV091A5BBBAAAEEEEAAAQQQQAABBBBAAAESWIwBBBBAAAEEEEAAAQQQQAABBBBAAIGgBUhgBd09VA4BBBBAAAEEEEAAAQQQQAABBBBAgAQWYwABBBBAAAEEEEAAAQQQQAABBBBAIGgBElhBdw+VQwABBBBAAAEEEEAAAQQQQAABBBAggcUYQAABBBBAAAEEEEAAAQQQQAABBBAIWoAEVtDdQ+UQQAABBBBAAAEEEEAAAQQQQAABBEhgMQYQQAABBBBAAAEEEEAAAQQQQAABBIIWIIEVdPdQOQQQQAABBBBAAAEEEEAAAQQQQAABEliMAQQQQAABBBBAAAEEEEAAAQQQQACBoAVIYAXdPVQOAQQQQAABBBBAAAEEEEAAAQQQQIAEFmMAAQQQQAABBBBAAAEEEEAAAQQQQCBoARJYQXcPlUMAAQQQQAABBBBAAAEEEEAAAQQQIIHFGEAAAQQQQAABBBBAAAEEEEAAAQQQCFqABFbQ3UPlEEAAAQQQQAABBBBAAAEEEEAAAQRIYDEGEEAAAQQQQAABBBBAAAEEEEAAAQSCFiCBFXT3UDkEEEAAAQQQQAABBBBAAAEEEEAAARJYjAEEEEAAAQQQQAABBBBAAAEEEEAAgaAFSGAF3T1UDgEEEEAAAQQQQAABBBBAAAEEEECABBZjAAEEEEAAAQQQQAABBBBAAAEEEEAgaAESWEF3D5VDAAEEEEAAAQQQQAABBBBAAAEEECCBxRhAAAEEEEAAAQQQQAABBBBAAAEEEAhagARW0N1D5RBAAAEEEEAAAQQQQAABBBBAAAEESGAxBhBAAAEEEEAAAQQQQAABBBBAAAEEghYggRV091A5BBBAAAEEEIhd4N///d/NpZdeulMzJk+ebA499FBzzjnnmDlz5phx48bF3lTqjwACCCCAAAIIeBMggeWNloIRQAABBBBAAAFj0gSWEla77bbbCMkvf/lLs2XLluT/H3HEEeZjH/uY2W+//ZyQ/fznPzd/9Ed/ZKZNm2Y+97nPjdqukw1QCAIIIIAAAgggULMACayawdkcAggggAACCAyWQJrAWrBggVm6dOlI43fs2GEef/xxc8kll5j777/fHHzwwebTn/602WuvvayBSGBZE1IAAggggAACCAQmQAIrsA6hOggggAACCCDQLoFeCay0lZs3bzZ/93d/Z2699VYzf/5885GPfMT6dUISWO0aQ7QGAQQQQAABBIwhgcUoQAABBBBAAAEEPArkJbC0aT2JpVf+lMz67Gc/a17/+tePqtHGjRvNtddea5YvX26eeuopM3bsWLP//vubxYsXm9NPP91MmDAh+X2v+bb0t8985jPm6KOPHil3+/bt5u677zZf/epXzU9/+lOjJ8K6lemRhqIRQAABBBBAAIHCAiSwClPxQwQQQAABBBBAoLxAkQTWtm3bksTVd77zHfPBD34wSUyli56m+vjHP26eeeYZk86jNTw8bDSHlpJQv/M7v2Pe//73J09trVq1ytxxxx1m3bp15rbbbksSWyeddJKZOHGiefvb324OOuigpNitW7eaL3/5y0nCa8yYMWbvvfdO/ru2obqccMIJ5qMf/WiyPRYEEEAAAQQQQCAEARJYIfQCdUAAAQQQQACB1goUSWCp8envzjjjjCR5NDQ0ZDZs2GA+8YlPJHNkXXzxxWbRokUjT1vpqSn97aWXXkqerpo9e/aopFe/Sdy/9a1vmc9//vPmDW94g/nTP/3TUQmsv/7rvzY/+clPkifC9EojCwIIIIAAAgggEIIACawQeoE6IIAAAggggEBrBYomsDQH1l/91V+ZY445xnzyk59MnprSE1E33HBDkrRauHChmTJlyignPUX19a9/3Vx00UXmve99b6EE1tNPP23++I//2GzatMn8/d//vTnggANGlbl69erki4j6MqLqw1NYrR2aNAwBBBBAAIGoBEhgRdVdVBYBBBBAAAEEYhMomsD60Y9+lCSOsgmsvLb2KrvfJO533XWX+fM///PkNUE9fTV+/PhRm3nhhRfMhz/84WQ+LiW4ZsyYkVcN/o4AAggggAACCHgXIIHlnZgNIIAAAggggMAgCxRNYGmCdn2NsFsC69lnnzXXXXeduf3225NJ3DX3VXZZsGCBWbp06ch/6pfA6jfRe7bMqVOnJgmsgw8+eJC7j7YjgAACCCCAQCACJLAC6QiqgQACCCCAAALtFCiawNJXBr/4xS+a7BxYErnzzjvN3/zN3ySv/L32ta9N5q3SVwi1PPzww+aBBx4wVRJY6YTwvdRf85rXJK8aHnjgge3sGFqFAAIIIIAAAlEJkMCKqruoLAIIIIAAAgjEJlAkgZX9CmF2Pqt0vip9cVCv/R133HHJVwPTpcorhEXqE5sx9UUAAQQQQACB9guQwGp/H9NCBBBAAAEEEGhQoEjC6PHHH0+++qd5pz772c+a17/+9UmNV61aZf7kT/7EzJkzx3zqU58ykyZNGtWSKgmsdLL4I4880uiLg0zS3uDgYNMIIIAAAgggUFiABFZhKn6IAAIIIIAAAgiUF8hLYG3YsMH87d/+rbnjjjvM/PnzzUc+8hEzbty4ZEPpxO5z587dKYG1detW8w//8A9Gc2eVeYVw7dq1SbJs3bp15i/+4i/M8ccfv1OjfvWrXyVfPtQ/LAgggAACCCCAQAgCJLBC6AXqgAACCCCAAAKtFeiVwNJE7A899JD5whe+YB588MFksvRPf/rTZq+99hqxSCdj1/xXH/rQh8w73vGOZP4rfSnwiiuuMDfffHMyoXuvBJa+MKiJ2A844ICRMnfs2GEuv/xyc80115g99tjD/Nmf/ZmZNWtW8mqiylLS7DOf+Uwy15a+Urjrrru2tm9oGAIIIIAAAgjEI0ACK56+oqYIIIAAAgggEKFAmsDKTpquOa+eeeYZo39redOb3mQ++tGPmr333ntUC/X3yy67zGiCdyWXhoaGzMSJE42e2tpll12S3z/xxBM7Tfyuv3/iE58wq1evTn43bdq05KkrPcmlRX///Oc/b1asWJH8/z333DMpV09e6cksfYHw4x//+MjvI2SnyggggAACCCDQMgESWC3rUJqDAAIIIIAAAmEJpAmszlpNnz49ecrpne98ZzLHVfplwc7fKXGl1wuvvvpq88gjjyRPSmn+Kk32rjmzPvaxjyVPb+mpKZWZLmvWrEmevtJTXnoSS18ynD179sjf03K/9rWvJV8zVLJM659yyinm3e9+d5LUYkEAAQQQQAABBEIRIIEVSk9QDwQQQAABBBBAAAEEEEAAAQQQQACBrgIksBgYCCCAAAIIIIAAAggggAACCCCAAAJBC5DACrp7qBwCCCCAAAIIIIAAAggggAACCCCAAAksxgACCCCAAAIIIIAAAggggAACCCCAQNACJLCC7h4qhwACCCCAAAIIIIAAAggggAACCCBAAosxgAACCCCAAAIIIIAAAggggAACCCAQtAAJrKC7h8ohgAACCCCAAAIIIIAAAggggAACCJDAYgwggAACCCCAAAIIIIAAAggggAACCAQtQAIr6O6hcggggAACCCCAAAIIIIAAAggggAACJLAYAwgggAACCCCAAAIIIIAAAggggAACQQuQwAq6e6gcAggggAACCCCAAAIIIIAAAggggAAJLMYAAggggAACCCCAAAIIIIAAAggggEDQAiSwgu4eKocAAggggAACCCCAAAIIIIAAAgggQAKLMYAAAggggAACCCCAAAIIIIAAAgggELQACaygu4fKIYAAAggggAACCCCAAAIIIIAAAgiQwGIMIIAAAggggAACCCCAAAIIIIAAAggELUACK+juoXIIIIAAAggggAACCCCAAAIIIIAAAiSwGAMIIIAAAggggAACCCCAAAIIIIAAAkELkMAKunuoHAIIIIAAAggggAACCCCAAAIIIIAACSzGAAIIIIAAAggggAACCCCAAAIIIIBA0AIksILuHiqHAAIIIIAAAggggAACCCCAAAIIIEACizGAAAIIIIAAAggggAACCCCAAAIIIBC0AAmsoLuHyiGAAAIIIIAAAggggAACCCCAAAIIkMBiDCCAAAIIIIAAAggggAACCCCAAAIIBC1AAivo7qFyCCCAAAIIIIAAAggggAACCCCAAAIksBgDCCCAAAIIIIAAAggggAACCCCAAAJBC5DACrp7qBwCCCCAAAIIIIAAAggggAACCCCAAAksxgACCCCAAAIIIIAAAggggAACCCCAQNACJLCC7h4qhwACCCCAAAIIIIAAAggggAACCCBAAosxgAACCCCAAAIIIIAAAggggAACCCAQtAAJrKC7h8ohgAACCCCAAAIIIIAAAggggAACCJDAYgwggAACCCCAAAIIIIAAAggggAACCAQtQAIr6O6hcggggAACCCCAAAIIIIAAAggggAACJLAYAwgggAACCCCAAAIIIIAAAggggAACQQuQwAq6e6gcAggggAACCCCAAAIIIIAAAggggAAJLMYAAggggAACCCCAAAIIIIAAAggggEDQAiSwgu4eKocAAggggAACCCCAAAIIIIAAAgggQAKLMYAAAggggAACCCCAAAIIIIAAAgggELQACaygu4fKIYAAAggggAACCCCAAAIIIIAAAgiQwGIMIIAAAggggAACCCCAAAIIIIAAAggELUACK+juoXIIIIAAAggggAACCCCAAAIIIIAAAiSwGAMIIIAAAggggAACCCCAAAIIIIAAAkEL/H/lVHq6WXUfGAAAAABJRU5ErkJggg=="/>
          <p:cNvSpPr/>
          <p:nvPr/>
        </p:nvSpPr>
        <p:spPr>
          <a:xfrm>
            <a:off x="155574" y="-144463"/>
            <a:ext cx="6016625" cy="60166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1"/>
          <p:cNvSpPr txBox="1"/>
          <p:nvPr/>
        </p:nvSpPr>
        <p:spPr>
          <a:xfrm>
            <a:off x="3768532" y="29506442"/>
            <a:ext cx="4449959" cy="40856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2014-01-01</a:t>
            </a:r>
            <a:endParaRPr sz="2000" b="0" i="0" u="none" strike="noStrike" cap="none">
              <a:solidFill>
                <a:srgbClr val="3F3F3F"/>
              </a:solidFill>
              <a:latin typeface="Garamond"/>
              <a:ea typeface="Garamond"/>
              <a:cs typeface="Garamond"/>
              <a:sym typeface="Garamond"/>
            </a:endParaRPr>
          </a:p>
        </p:txBody>
      </p:sp>
      <p:grpSp>
        <p:nvGrpSpPr>
          <p:cNvPr id="125" name="Google Shape;125;p1"/>
          <p:cNvGrpSpPr/>
          <p:nvPr/>
        </p:nvGrpSpPr>
        <p:grpSpPr>
          <a:xfrm>
            <a:off x="5262014" y="24080511"/>
            <a:ext cx="10262508" cy="5820212"/>
            <a:chOff x="1142998" y="21896473"/>
            <a:chExt cx="13857977" cy="4569528"/>
          </a:xfrm>
        </p:grpSpPr>
        <p:sp>
          <p:nvSpPr>
            <p:cNvPr id="126" name="Google Shape;126;p1"/>
            <p:cNvSpPr txBox="1"/>
            <p:nvPr/>
          </p:nvSpPr>
          <p:spPr>
            <a:xfrm>
              <a:off x="1233570" y="24728413"/>
              <a:ext cx="388836" cy="3141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0</a:t>
              </a:r>
              <a:endParaRPr/>
            </a:p>
          </p:txBody>
        </p:sp>
        <p:sp>
          <p:nvSpPr>
            <p:cNvPr id="127" name="Google Shape;127;p1"/>
            <p:cNvSpPr txBox="1"/>
            <p:nvPr/>
          </p:nvSpPr>
          <p:spPr>
            <a:xfrm>
              <a:off x="1254281" y="23503291"/>
              <a:ext cx="397112" cy="3141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a:t>
              </a:r>
              <a:endParaRPr sz="2000" b="0" i="0" u="none" strike="noStrike" cap="none">
                <a:solidFill>
                  <a:srgbClr val="3F3F3F"/>
                </a:solidFill>
                <a:latin typeface="Garamond"/>
                <a:ea typeface="Garamond"/>
                <a:cs typeface="Garamond"/>
                <a:sym typeface="Garamond"/>
              </a:endParaRPr>
            </a:p>
          </p:txBody>
        </p:sp>
        <p:sp>
          <p:nvSpPr>
            <p:cNvPr id="128" name="Google Shape;128;p1"/>
            <p:cNvSpPr txBox="1"/>
            <p:nvPr/>
          </p:nvSpPr>
          <p:spPr>
            <a:xfrm>
              <a:off x="1229532" y="22286820"/>
              <a:ext cx="392874" cy="3141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4</a:t>
              </a:r>
              <a:endParaRPr/>
            </a:p>
          </p:txBody>
        </p:sp>
        <p:sp>
          <p:nvSpPr>
            <p:cNvPr id="129" name="Google Shape;129;p1"/>
            <p:cNvSpPr txBox="1"/>
            <p:nvPr/>
          </p:nvSpPr>
          <p:spPr>
            <a:xfrm>
              <a:off x="1142998" y="25991480"/>
              <a:ext cx="754048" cy="3141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a:t>
              </a:r>
              <a:endParaRPr sz="2000" b="0" i="0" u="none" strike="noStrike" cap="none">
                <a:solidFill>
                  <a:srgbClr val="3F3F3F"/>
                </a:solidFill>
                <a:latin typeface="Garamond"/>
                <a:ea typeface="Garamond"/>
                <a:cs typeface="Garamond"/>
                <a:sym typeface="Garamond"/>
              </a:endParaRPr>
            </a:p>
          </p:txBody>
        </p:sp>
        <p:sp>
          <p:nvSpPr>
            <p:cNvPr id="130" name="Google Shape;130;p1"/>
            <p:cNvSpPr txBox="1"/>
            <p:nvPr/>
          </p:nvSpPr>
          <p:spPr>
            <a:xfrm>
              <a:off x="1487338" y="26149059"/>
              <a:ext cx="4454372" cy="314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2015-01-01</a:t>
              </a:r>
              <a:endParaRPr sz="2000" b="0" i="0" u="none" strike="noStrike" cap="none">
                <a:solidFill>
                  <a:srgbClr val="3F3F3F"/>
                </a:solidFill>
                <a:latin typeface="Garamond"/>
                <a:ea typeface="Garamond"/>
                <a:cs typeface="Garamond"/>
                <a:sym typeface="Garamond"/>
              </a:endParaRPr>
            </a:p>
          </p:txBody>
        </p:sp>
        <p:sp>
          <p:nvSpPr>
            <p:cNvPr id="131" name="Google Shape;131;p1"/>
            <p:cNvSpPr txBox="1"/>
            <p:nvPr/>
          </p:nvSpPr>
          <p:spPr>
            <a:xfrm>
              <a:off x="3722834" y="26150170"/>
              <a:ext cx="4454372" cy="314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2016-01-01</a:t>
              </a:r>
              <a:endParaRPr sz="2000" b="0" i="0" u="none" strike="noStrike" cap="none">
                <a:solidFill>
                  <a:srgbClr val="3F3F3F"/>
                </a:solidFill>
                <a:latin typeface="Garamond"/>
                <a:ea typeface="Garamond"/>
                <a:cs typeface="Garamond"/>
                <a:sym typeface="Garamond"/>
              </a:endParaRPr>
            </a:p>
          </p:txBody>
        </p:sp>
        <p:sp>
          <p:nvSpPr>
            <p:cNvPr id="132" name="Google Shape;132;p1"/>
            <p:cNvSpPr txBox="1"/>
            <p:nvPr/>
          </p:nvSpPr>
          <p:spPr>
            <a:xfrm>
              <a:off x="5916453" y="26148880"/>
              <a:ext cx="4454372" cy="314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2017-01-01</a:t>
              </a:r>
              <a:endParaRPr sz="2000" b="0" i="0" u="none" strike="noStrike" cap="none">
                <a:solidFill>
                  <a:srgbClr val="3F3F3F"/>
                </a:solidFill>
                <a:latin typeface="Garamond"/>
                <a:ea typeface="Garamond"/>
                <a:cs typeface="Garamond"/>
                <a:sym typeface="Garamond"/>
              </a:endParaRPr>
            </a:p>
          </p:txBody>
        </p:sp>
        <p:sp>
          <p:nvSpPr>
            <p:cNvPr id="133" name="Google Shape;133;p1"/>
            <p:cNvSpPr txBox="1"/>
            <p:nvPr/>
          </p:nvSpPr>
          <p:spPr>
            <a:xfrm>
              <a:off x="8237013" y="26151869"/>
              <a:ext cx="4454372" cy="314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2018-01-01</a:t>
              </a:r>
              <a:endParaRPr sz="2000" b="0" i="0" u="none" strike="noStrike" cap="none">
                <a:solidFill>
                  <a:srgbClr val="3F3F3F"/>
                </a:solidFill>
                <a:latin typeface="Garamond"/>
                <a:ea typeface="Garamond"/>
                <a:cs typeface="Garamond"/>
                <a:sym typeface="Garamond"/>
              </a:endParaRPr>
            </a:p>
          </p:txBody>
        </p:sp>
        <p:sp>
          <p:nvSpPr>
            <p:cNvPr id="134" name="Google Shape;134;p1"/>
            <p:cNvSpPr txBox="1"/>
            <p:nvPr/>
          </p:nvSpPr>
          <p:spPr>
            <a:xfrm>
              <a:off x="10546603" y="26148659"/>
              <a:ext cx="4454372" cy="314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3F3F3F"/>
                  </a:solidFill>
                  <a:latin typeface="Garamond"/>
                  <a:ea typeface="Garamond"/>
                  <a:cs typeface="Garamond"/>
                  <a:sym typeface="Garamond"/>
                </a:rPr>
                <a:t>2019-01-01</a:t>
              </a:r>
              <a:endParaRPr sz="2000" b="0" i="0" u="none" strike="noStrike" cap="none">
                <a:solidFill>
                  <a:srgbClr val="3F3F3F"/>
                </a:solidFill>
                <a:latin typeface="Garamond"/>
                <a:ea typeface="Garamond"/>
                <a:cs typeface="Garamond"/>
                <a:sym typeface="Garamond"/>
              </a:endParaRPr>
            </a:p>
          </p:txBody>
        </p:sp>
        <p:sp>
          <p:nvSpPr>
            <p:cNvPr id="135" name="Google Shape;135;p1"/>
            <p:cNvSpPr txBox="1"/>
            <p:nvPr/>
          </p:nvSpPr>
          <p:spPr>
            <a:xfrm>
              <a:off x="2110125" y="21896473"/>
              <a:ext cx="11564406" cy="4107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dirty="0" smtClean="0">
                  <a:solidFill>
                    <a:srgbClr val="3F3F3F"/>
                  </a:solidFill>
                  <a:latin typeface="Garamond"/>
                  <a:ea typeface="Garamond"/>
                  <a:cs typeface="Garamond"/>
                  <a:sym typeface="Garamond"/>
                </a:rPr>
                <a:t>Example </a:t>
              </a:r>
              <a:r>
                <a:rPr lang="en-US" sz="2800" b="1" i="0" u="none" strike="noStrike" cap="none" dirty="0" smtClean="0">
                  <a:solidFill>
                    <a:srgbClr val="3F3F3F"/>
                  </a:solidFill>
                  <a:latin typeface="Garamond"/>
                  <a:ea typeface="Garamond"/>
                  <a:cs typeface="Garamond"/>
                  <a:sym typeface="Garamond"/>
                </a:rPr>
                <a:t>Drought </a:t>
              </a:r>
              <a:r>
                <a:rPr lang="en-US" sz="2800" b="1" i="0" u="none" strike="noStrike" cap="none" dirty="0">
                  <a:solidFill>
                    <a:srgbClr val="3F3F3F"/>
                  </a:solidFill>
                  <a:latin typeface="Garamond"/>
                  <a:ea typeface="Garamond"/>
                  <a:cs typeface="Garamond"/>
                  <a:sym typeface="Garamond"/>
                </a:rPr>
                <a:t>Time Series for </a:t>
              </a:r>
              <a:r>
                <a:rPr lang="en-US" sz="2800" b="1" i="0" u="none" strike="noStrike" cap="none" dirty="0" err="1">
                  <a:solidFill>
                    <a:srgbClr val="3F3F3F"/>
                  </a:solidFill>
                  <a:latin typeface="Garamond"/>
                  <a:ea typeface="Garamond"/>
                  <a:cs typeface="Garamond"/>
                  <a:sym typeface="Garamond"/>
                </a:rPr>
                <a:t>Isiolo</a:t>
              </a:r>
              <a:r>
                <a:rPr lang="en-US" sz="2800" b="1" i="0" u="none" strike="noStrike" cap="none" dirty="0">
                  <a:solidFill>
                    <a:srgbClr val="3F3F3F"/>
                  </a:solidFill>
                  <a:latin typeface="Garamond"/>
                  <a:ea typeface="Garamond"/>
                  <a:cs typeface="Garamond"/>
                  <a:sym typeface="Garamond"/>
                </a:rPr>
                <a:t> County</a:t>
              </a:r>
              <a:endParaRPr sz="2800" b="1" i="0" u="none" strike="noStrike" cap="none" dirty="0">
                <a:solidFill>
                  <a:srgbClr val="3F3F3F"/>
                </a:solidFill>
                <a:latin typeface="Garamond"/>
                <a:ea typeface="Garamond"/>
                <a:cs typeface="Garamond"/>
                <a:sym typeface="Garamond"/>
              </a:endParaRPr>
            </a:p>
          </p:txBody>
        </p:sp>
        <p:pic>
          <p:nvPicPr>
            <p:cNvPr id="136" name="Google Shape;136;p1"/>
            <p:cNvPicPr preferRelativeResize="0"/>
            <p:nvPr/>
          </p:nvPicPr>
          <p:blipFill rotWithShape="1">
            <a:blip r:embed="rId14">
              <a:alphaModFix/>
            </a:blip>
            <a:srcRect/>
            <a:stretch/>
          </p:blipFill>
          <p:spPr>
            <a:xfrm>
              <a:off x="1569421" y="22369727"/>
              <a:ext cx="12645817" cy="3863321"/>
            </a:xfrm>
            <a:prstGeom prst="rect">
              <a:avLst/>
            </a:prstGeom>
            <a:noFill/>
            <a:ln>
              <a:noFill/>
            </a:ln>
          </p:spPr>
        </p:pic>
        <p:grpSp>
          <p:nvGrpSpPr>
            <p:cNvPr id="137" name="Google Shape;137;p1"/>
            <p:cNvGrpSpPr/>
            <p:nvPr/>
          </p:nvGrpSpPr>
          <p:grpSpPr>
            <a:xfrm>
              <a:off x="2061043" y="22610385"/>
              <a:ext cx="4893281" cy="988150"/>
              <a:chOff x="11052350" y="28287019"/>
              <a:chExt cx="5144330" cy="1052700"/>
            </a:xfrm>
          </p:grpSpPr>
          <p:sp>
            <p:nvSpPr>
              <p:cNvPr id="138" name="Google Shape;138;p1"/>
              <p:cNvSpPr/>
              <p:nvPr/>
            </p:nvSpPr>
            <p:spPr>
              <a:xfrm flipH="1">
                <a:off x="11059064" y="28662944"/>
                <a:ext cx="423479" cy="105267"/>
              </a:xfrm>
              <a:prstGeom prst="rect">
                <a:avLst/>
              </a:prstGeom>
              <a:solidFill>
                <a:srgbClr val="4285F4"/>
              </a:solidFill>
              <a:ln w="25400" cap="flat" cmpd="sng">
                <a:solidFill>
                  <a:srgbClr val="4285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39" name="Google Shape;139;p1"/>
              <p:cNvSpPr/>
              <p:nvPr/>
            </p:nvSpPr>
            <p:spPr>
              <a:xfrm flipH="1">
                <a:off x="11059377" y="28363659"/>
                <a:ext cx="423479" cy="105267"/>
              </a:xfrm>
              <a:prstGeom prst="rect">
                <a:avLst/>
              </a:prstGeom>
              <a:solidFill>
                <a:srgbClr val="DB4336"/>
              </a:solidFill>
              <a:ln w="25400" cap="flat" cmpd="sng">
                <a:solidFill>
                  <a:srgbClr val="DB433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40" name="Google Shape;140;p1"/>
              <p:cNvSpPr/>
              <p:nvPr/>
            </p:nvSpPr>
            <p:spPr>
              <a:xfrm flipH="1">
                <a:off x="11052350" y="28963866"/>
                <a:ext cx="423479" cy="105267"/>
              </a:xfrm>
              <a:prstGeom prst="rect">
                <a:avLst/>
              </a:prstGeom>
              <a:solidFill>
                <a:srgbClr val="F4B401"/>
              </a:solidFill>
              <a:ln w="25400" cap="flat" cmpd="sng">
                <a:solidFill>
                  <a:srgbClr val="F4B4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41" name="Google Shape;141;p1"/>
              <p:cNvSpPr txBox="1"/>
              <p:nvPr/>
            </p:nvSpPr>
            <p:spPr>
              <a:xfrm>
                <a:off x="11595615" y="28287019"/>
                <a:ext cx="4584587" cy="2831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Combined Drought </a:t>
                </a:r>
                <a:r>
                  <a:rPr lang="en-US" sz="1600" b="0" i="0" u="none" strike="noStrike" cap="none" dirty="0" smtClean="0">
                    <a:solidFill>
                      <a:srgbClr val="3F3F3F"/>
                    </a:solidFill>
                    <a:latin typeface="Garamond"/>
                    <a:ea typeface="Garamond"/>
                    <a:cs typeface="Garamond"/>
                    <a:sym typeface="Garamond"/>
                  </a:rPr>
                  <a:t>Indicator (CDI) </a:t>
                </a:r>
                <a:endParaRPr sz="1600" b="0" i="0" u="none" strike="noStrike" cap="none" dirty="0">
                  <a:solidFill>
                    <a:srgbClr val="3F3F3F"/>
                  </a:solidFill>
                  <a:latin typeface="Garamond"/>
                  <a:ea typeface="Garamond"/>
                  <a:cs typeface="Garamond"/>
                  <a:sym typeface="Garamond"/>
                </a:endParaRPr>
              </a:p>
            </p:txBody>
          </p:sp>
          <p:sp>
            <p:nvSpPr>
              <p:cNvPr id="142" name="Google Shape;142;p1"/>
              <p:cNvSpPr txBox="1"/>
              <p:nvPr/>
            </p:nvSpPr>
            <p:spPr>
              <a:xfrm>
                <a:off x="11595612" y="28593077"/>
                <a:ext cx="4601068" cy="2831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Soil Moisture Deficit </a:t>
                </a:r>
                <a:r>
                  <a:rPr lang="en-US" sz="1600" b="0" i="0" u="none" strike="noStrike" cap="none" dirty="0" smtClean="0">
                    <a:solidFill>
                      <a:srgbClr val="3F3F3F"/>
                    </a:solidFill>
                    <a:latin typeface="Garamond"/>
                    <a:ea typeface="Garamond"/>
                    <a:cs typeface="Garamond"/>
                    <a:sym typeface="Garamond"/>
                  </a:rPr>
                  <a:t>Index (SMDI) </a:t>
                </a:r>
                <a:endParaRPr sz="1600" b="0" i="0" u="none" strike="noStrike" cap="none" dirty="0">
                  <a:solidFill>
                    <a:srgbClr val="3F3F3F"/>
                  </a:solidFill>
                  <a:latin typeface="Garamond"/>
                  <a:ea typeface="Garamond"/>
                  <a:cs typeface="Garamond"/>
                  <a:sym typeface="Garamond"/>
                </a:endParaRPr>
              </a:p>
            </p:txBody>
          </p:sp>
          <p:sp>
            <p:nvSpPr>
              <p:cNvPr id="143" name="Google Shape;143;p1"/>
              <p:cNvSpPr txBox="1"/>
              <p:nvPr/>
            </p:nvSpPr>
            <p:spPr>
              <a:xfrm>
                <a:off x="11595615" y="28850613"/>
                <a:ext cx="4136287" cy="489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3F3F3F"/>
                    </a:solidFill>
                    <a:latin typeface="Garamond"/>
                    <a:ea typeface="Garamond"/>
                    <a:cs typeface="Garamond"/>
                    <a:sym typeface="Garamond"/>
                  </a:rPr>
                  <a:t>Standardized Vegetation Condition </a:t>
                </a:r>
                <a:r>
                  <a:rPr lang="en-US" sz="1600" b="0" i="0" u="none" strike="noStrike" cap="none" dirty="0" smtClean="0">
                    <a:solidFill>
                      <a:srgbClr val="3F3F3F"/>
                    </a:solidFill>
                    <a:latin typeface="Garamond"/>
                    <a:ea typeface="Garamond"/>
                    <a:cs typeface="Garamond"/>
                    <a:sym typeface="Garamond"/>
                  </a:rPr>
                  <a:t>Index (VCI)</a:t>
                </a:r>
                <a:endParaRPr sz="1600" b="0" i="0" u="none" strike="noStrike" cap="none" dirty="0">
                  <a:solidFill>
                    <a:srgbClr val="3F3F3F"/>
                  </a:solidFill>
                  <a:latin typeface="Garamond"/>
                  <a:ea typeface="Garamond"/>
                  <a:cs typeface="Garamond"/>
                  <a:sym typeface="Garamond"/>
                </a:endParaRPr>
              </a:p>
            </p:txBody>
          </p:sp>
        </p:grpSp>
      </p:grpSp>
      <p:sp>
        <p:nvSpPr>
          <p:cNvPr id="144" name="Google Shape;144;p1"/>
          <p:cNvSpPr/>
          <p:nvPr/>
        </p:nvSpPr>
        <p:spPr>
          <a:xfrm>
            <a:off x="5067214" y="21580185"/>
            <a:ext cx="9497231" cy="2145223"/>
          </a:xfrm>
          <a:prstGeom prst="roundRect">
            <a:avLst/>
          </a:prstGeom>
          <a:noFill/>
          <a:ln>
            <a:solidFill>
              <a:schemeClr val="tx1">
                <a:lumMod val="75000"/>
                <a:lumOff val="25000"/>
              </a:schemeClr>
            </a:solidFill>
          </a:ln>
        </p:spPr>
        <p:txBody>
          <a:bodyPr spcFirstLastPara="1" wrap="square" lIns="91425" tIns="45700" rIns="91425" bIns="45700" anchor="t" anchorCtr="0">
            <a:spAutoFit/>
          </a:bodyPr>
          <a:lstStyle/>
          <a:p>
            <a:pPr lvl="0" algn="ctr"/>
            <a:r>
              <a:rPr lang="en-US" sz="2400" b="0" i="0" u="none" strike="noStrike" cap="none" dirty="0">
                <a:solidFill>
                  <a:srgbClr val="3F3F3F"/>
                </a:solidFill>
                <a:latin typeface="Garamond"/>
                <a:ea typeface="Garamond"/>
                <a:cs typeface="Garamond"/>
                <a:sym typeface="Garamond"/>
              </a:rPr>
              <a:t>Results </a:t>
            </a:r>
            <a:r>
              <a:rPr lang="en-US" sz="2400" b="0" i="0" u="none" strike="noStrike" cap="none" dirty="0" smtClean="0">
                <a:solidFill>
                  <a:srgbClr val="3F3F3F"/>
                </a:solidFill>
                <a:latin typeface="Garamond"/>
                <a:ea typeface="Garamond"/>
                <a:cs typeface="Garamond"/>
                <a:sym typeface="Garamond"/>
              </a:rPr>
              <a:t>included the generation of the Standardized Precipitation Index and the Standardized Runoff Index for 1, 3, 6, and 12 month accumulation </a:t>
            </a:r>
            <a:r>
              <a:rPr lang="en-US" sz="2400" dirty="0" smtClean="0">
                <a:solidFill>
                  <a:srgbClr val="3F3F3F"/>
                </a:solidFill>
                <a:latin typeface="Garamond"/>
                <a:ea typeface="Garamond"/>
                <a:cs typeface="Garamond"/>
                <a:sym typeface="Garamond"/>
              </a:rPr>
              <a:t>periods; the </a:t>
            </a:r>
            <a:r>
              <a:rPr lang="en-US" sz="2400" dirty="0">
                <a:solidFill>
                  <a:srgbClr val="3F3F3F"/>
                </a:solidFill>
                <a:latin typeface="Garamond"/>
                <a:ea typeface="Garamond"/>
                <a:cs typeface="Garamond"/>
                <a:sym typeface="Garamond"/>
              </a:rPr>
              <a:t>Combined Drought </a:t>
            </a:r>
            <a:r>
              <a:rPr lang="en-US" sz="2400" dirty="0" smtClean="0">
                <a:solidFill>
                  <a:srgbClr val="3F3F3F"/>
                </a:solidFill>
                <a:latin typeface="Garamond"/>
                <a:ea typeface="Garamond"/>
                <a:cs typeface="Garamond"/>
                <a:sym typeface="Garamond"/>
              </a:rPr>
              <a:t>Indicator; and the </a:t>
            </a:r>
            <a:r>
              <a:rPr lang="en-US" sz="2400" dirty="0">
                <a:solidFill>
                  <a:srgbClr val="3F3F3F"/>
                </a:solidFill>
                <a:latin typeface="Garamond"/>
                <a:ea typeface="Garamond"/>
                <a:cs typeface="Garamond"/>
                <a:sym typeface="Garamond"/>
              </a:rPr>
              <a:t>Soil Moisture Deficit </a:t>
            </a:r>
            <a:r>
              <a:rPr lang="en-US" sz="2400" dirty="0" smtClean="0">
                <a:solidFill>
                  <a:srgbClr val="3F3F3F"/>
                </a:solidFill>
                <a:latin typeface="Garamond"/>
                <a:ea typeface="Garamond"/>
                <a:cs typeface="Garamond"/>
                <a:sym typeface="Garamond"/>
              </a:rPr>
              <a:t>Index; </a:t>
            </a:r>
            <a:r>
              <a:rPr lang="en-US" sz="2400" b="0" i="0" u="none" strike="noStrike" cap="none" dirty="0" smtClean="0">
                <a:solidFill>
                  <a:srgbClr val="3F3F3F"/>
                </a:solidFill>
                <a:latin typeface="Garamond"/>
                <a:ea typeface="Garamond"/>
                <a:cs typeface="Garamond"/>
                <a:sym typeface="Garamond"/>
              </a:rPr>
              <a:t>calculated for </a:t>
            </a:r>
            <a:r>
              <a:rPr lang="en-US" sz="2400" b="0" i="0" u="none" strike="noStrike" cap="none" dirty="0">
                <a:solidFill>
                  <a:srgbClr val="3F3F3F"/>
                </a:solidFill>
                <a:latin typeface="Garamond"/>
                <a:ea typeface="Garamond"/>
                <a:cs typeface="Garamond"/>
                <a:sym typeface="Garamond"/>
              </a:rPr>
              <a:t>each of Kenya's 47 counties, with daily visualizations from January 1, 2014 to April 30, 2019 for a total of 743,070 data points.</a:t>
            </a:r>
            <a:endParaRPr sz="2400" b="0" i="0" u="none" strike="noStrike" cap="none" dirty="0">
              <a:solidFill>
                <a:srgbClr val="3F3F3F"/>
              </a:solidFill>
              <a:latin typeface="Garamond"/>
              <a:ea typeface="Garamond"/>
              <a:cs typeface="Garamond"/>
              <a:sym typeface="Garamond"/>
            </a:endParaRPr>
          </a:p>
        </p:txBody>
      </p:sp>
      <p:sp>
        <p:nvSpPr>
          <p:cNvPr id="146" name="Google Shape;146;p1"/>
          <p:cNvSpPr/>
          <p:nvPr/>
        </p:nvSpPr>
        <p:spPr>
          <a:xfrm>
            <a:off x="876930" y="28710052"/>
            <a:ext cx="377176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3F3F3F"/>
                </a:solidFill>
                <a:latin typeface="Garamond"/>
                <a:ea typeface="Garamond"/>
                <a:cs typeface="Garamond"/>
                <a:sym typeface="Garamond"/>
              </a:rPr>
              <a:t>Model output for SMDI on January 1</a:t>
            </a:r>
            <a:r>
              <a:rPr lang="en-US" sz="2000" b="0" i="0" u="none" strike="noStrike" cap="none" baseline="30000" dirty="0">
                <a:solidFill>
                  <a:srgbClr val="3F3F3F"/>
                </a:solidFill>
                <a:latin typeface="Garamond"/>
                <a:ea typeface="Garamond"/>
                <a:cs typeface="Garamond"/>
                <a:sym typeface="Garamond"/>
              </a:rPr>
              <a:t>st</a:t>
            </a:r>
            <a:r>
              <a:rPr lang="en-US" sz="2000" b="0" i="0" u="none" strike="noStrike" cap="none" dirty="0">
                <a:solidFill>
                  <a:srgbClr val="3F3F3F"/>
                </a:solidFill>
                <a:latin typeface="Garamond"/>
                <a:ea typeface="Garamond"/>
                <a:cs typeface="Garamond"/>
                <a:sym typeface="Garamond"/>
              </a:rPr>
              <a:t>, 2019. </a:t>
            </a:r>
            <a:r>
              <a:rPr lang="en-US" sz="2000" b="0" i="0" u="none" strike="noStrike" cap="none" dirty="0" err="1">
                <a:solidFill>
                  <a:srgbClr val="3F3F3F"/>
                </a:solidFill>
                <a:latin typeface="Garamond"/>
                <a:ea typeface="Garamond"/>
                <a:cs typeface="Garamond"/>
                <a:sym typeface="Garamond"/>
              </a:rPr>
              <a:t>Isiolo</a:t>
            </a:r>
            <a:r>
              <a:rPr lang="en-US" sz="2000" b="0" i="0" u="none" strike="noStrike" cap="none" dirty="0">
                <a:solidFill>
                  <a:srgbClr val="3F3F3F"/>
                </a:solidFill>
                <a:latin typeface="Garamond"/>
                <a:ea typeface="Garamond"/>
                <a:cs typeface="Garamond"/>
                <a:sym typeface="Garamond"/>
              </a:rPr>
              <a:t> County is bolded for reference. </a:t>
            </a:r>
            <a:endParaRPr sz="2000" b="0" i="0" u="none" strike="noStrike" cap="none" dirty="0">
              <a:solidFill>
                <a:srgbClr val="3F3F3F"/>
              </a:solidFill>
              <a:latin typeface="Garamond"/>
              <a:ea typeface="Garamond"/>
              <a:cs typeface="Garamond"/>
              <a:sym typeface="Garamond"/>
            </a:endParaRPr>
          </a:p>
        </p:txBody>
      </p:sp>
      <p:grpSp>
        <p:nvGrpSpPr>
          <p:cNvPr id="147" name="Google Shape;147;p1"/>
          <p:cNvGrpSpPr/>
          <p:nvPr/>
        </p:nvGrpSpPr>
        <p:grpSpPr>
          <a:xfrm>
            <a:off x="1494621" y="26667738"/>
            <a:ext cx="2617106" cy="1964028"/>
            <a:chOff x="1262453" y="27908906"/>
            <a:chExt cx="2617106" cy="1964028"/>
          </a:xfrm>
        </p:grpSpPr>
        <p:sp>
          <p:nvSpPr>
            <p:cNvPr id="148" name="Google Shape;148;p1"/>
            <p:cNvSpPr/>
            <p:nvPr/>
          </p:nvSpPr>
          <p:spPr>
            <a:xfrm flipH="1">
              <a:off x="1263534" y="28019713"/>
              <a:ext cx="448587" cy="222079"/>
            </a:xfrm>
            <a:prstGeom prst="rect">
              <a:avLst/>
            </a:prstGeom>
            <a:solidFill>
              <a:srgbClr val="006200"/>
            </a:solidFill>
            <a:ln w="25400" cap="flat" cmpd="sng">
              <a:solidFill>
                <a:srgbClr val="0062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49" name="Google Shape;149;p1"/>
            <p:cNvSpPr/>
            <p:nvPr/>
          </p:nvSpPr>
          <p:spPr>
            <a:xfrm flipH="1">
              <a:off x="1263534" y="28400713"/>
              <a:ext cx="448587" cy="222079"/>
            </a:xfrm>
            <a:prstGeom prst="rect">
              <a:avLst/>
            </a:prstGeom>
            <a:solidFill>
              <a:srgbClr val="9ABF00"/>
            </a:solidFill>
            <a:ln w="25400" cap="flat" cmpd="sng">
              <a:solidFill>
                <a:srgbClr val="9AB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0" name="Google Shape;150;p1"/>
            <p:cNvSpPr/>
            <p:nvPr/>
          </p:nvSpPr>
          <p:spPr>
            <a:xfrm flipH="1">
              <a:off x="1262453" y="28781713"/>
              <a:ext cx="448587" cy="222079"/>
            </a:xfrm>
            <a:prstGeom prst="rect">
              <a:avLst/>
            </a:prstGeom>
            <a:solidFill>
              <a:srgbClr val="FFFD01"/>
            </a:solidFill>
            <a:ln w="25400" cap="flat" cmpd="sng">
              <a:solidFill>
                <a:srgbClr val="FFFD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1" name="Google Shape;151;p1"/>
            <p:cNvSpPr/>
            <p:nvPr/>
          </p:nvSpPr>
          <p:spPr>
            <a:xfrm flipH="1">
              <a:off x="1277414" y="29162713"/>
              <a:ext cx="448587" cy="222079"/>
            </a:xfrm>
            <a:prstGeom prst="rect">
              <a:avLst/>
            </a:prstGeom>
            <a:solidFill>
              <a:srgbClr val="FF6F00"/>
            </a:solidFill>
            <a:ln w="25400" cap="flat" cmpd="sng">
              <a:solidFill>
                <a:srgbClr val="FF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2" name="Google Shape;152;p1"/>
            <p:cNvSpPr/>
            <p:nvPr/>
          </p:nvSpPr>
          <p:spPr>
            <a:xfrm flipH="1">
              <a:off x="1277414" y="29542216"/>
              <a:ext cx="448587" cy="222079"/>
            </a:xfrm>
            <a:prstGeom prst="rect">
              <a:avLst/>
            </a:prstGeom>
            <a:solidFill>
              <a:srgbClr val="FE2200"/>
            </a:solidFill>
            <a:ln w="25400" cap="flat" cmpd="sng">
              <a:solidFill>
                <a:srgbClr val="FE22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
          <p:nvSpPr>
            <p:cNvPr id="153" name="Google Shape;153;p1"/>
            <p:cNvSpPr txBox="1"/>
            <p:nvPr/>
          </p:nvSpPr>
          <p:spPr>
            <a:xfrm>
              <a:off x="1806305" y="27908906"/>
              <a:ext cx="2073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-1.68 </a:t>
              </a:r>
              <a:r>
                <a:rPr lang="en-US" sz="2400" b="0" i="0" u="none" strike="noStrike" cap="none" dirty="0" smtClean="0">
                  <a:solidFill>
                    <a:srgbClr val="3F3F3F"/>
                  </a:solidFill>
                  <a:latin typeface="Garamond"/>
                  <a:ea typeface="Garamond"/>
                  <a:cs typeface="Garamond"/>
                  <a:sym typeface="Garamond"/>
                </a:rPr>
                <a:t>to </a:t>
              </a:r>
              <a:r>
                <a:rPr lang="en-US" sz="2400" b="0" i="0" u="none" strike="noStrike" cap="none" dirty="0">
                  <a:solidFill>
                    <a:srgbClr val="3F3F3F"/>
                  </a:solidFill>
                  <a:latin typeface="Garamond"/>
                  <a:ea typeface="Garamond"/>
                  <a:cs typeface="Garamond"/>
                  <a:sym typeface="Garamond"/>
                </a:rPr>
                <a:t>-0.934</a:t>
              </a:r>
              <a:endParaRPr sz="2400" b="0" i="0" u="none" strike="noStrike" cap="none" dirty="0">
                <a:solidFill>
                  <a:srgbClr val="3F3F3F"/>
                </a:solidFill>
                <a:latin typeface="Garamond"/>
                <a:ea typeface="Garamond"/>
                <a:cs typeface="Garamond"/>
                <a:sym typeface="Garamond"/>
              </a:endParaRPr>
            </a:p>
          </p:txBody>
        </p:sp>
        <p:sp>
          <p:nvSpPr>
            <p:cNvPr id="154" name="Google Shape;154;p1"/>
            <p:cNvSpPr txBox="1"/>
            <p:nvPr/>
          </p:nvSpPr>
          <p:spPr>
            <a:xfrm>
              <a:off x="1790553" y="28288700"/>
              <a:ext cx="2073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-0.934 </a:t>
              </a:r>
              <a:r>
                <a:rPr lang="en-US" sz="2400" b="0" i="0" u="none" strike="noStrike" cap="none" dirty="0" smtClean="0">
                  <a:solidFill>
                    <a:srgbClr val="3F3F3F"/>
                  </a:solidFill>
                  <a:latin typeface="Garamond"/>
                  <a:ea typeface="Garamond"/>
                  <a:cs typeface="Garamond"/>
                  <a:sym typeface="Garamond"/>
                </a:rPr>
                <a:t>to </a:t>
              </a:r>
              <a:r>
                <a:rPr lang="en-US" sz="2400" b="0" i="0" u="none" strike="noStrike" cap="none" dirty="0">
                  <a:solidFill>
                    <a:srgbClr val="3F3F3F"/>
                  </a:solidFill>
                  <a:latin typeface="Garamond"/>
                  <a:ea typeface="Garamond"/>
                  <a:cs typeface="Garamond"/>
                  <a:sym typeface="Garamond"/>
                </a:rPr>
                <a:t>-0.403</a:t>
              </a:r>
              <a:endParaRPr sz="2400" b="0" i="0" u="none" strike="noStrike" cap="none" dirty="0">
                <a:solidFill>
                  <a:srgbClr val="3F3F3F"/>
                </a:solidFill>
                <a:latin typeface="Garamond"/>
                <a:ea typeface="Garamond"/>
                <a:cs typeface="Garamond"/>
                <a:sym typeface="Garamond"/>
              </a:endParaRPr>
            </a:p>
          </p:txBody>
        </p:sp>
        <p:sp>
          <p:nvSpPr>
            <p:cNvPr id="155" name="Google Shape;155;p1"/>
            <p:cNvSpPr txBox="1"/>
            <p:nvPr/>
          </p:nvSpPr>
          <p:spPr>
            <a:xfrm>
              <a:off x="1806305" y="28670625"/>
              <a:ext cx="2073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-0.403 </a:t>
              </a:r>
              <a:r>
                <a:rPr lang="en-US" sz="2400" b="0" i="0" u="none" strike="noStrike" cap="none" dirty="0" smtClean="0">
                  <a:solidFill>
                    <a:srgbClr val="3F3F3F"/>
                  </a:solidFill>
                  <a:latin typeface="Garamond"/>
                  <a:ea typeface="Garamond"/>
                  <a:cs typeface="Garamond"/>
                  <a:sym typeface="Garamond"/>
                </a:rPr>
                <a:t>to </a:t>
              </a:r>
              <a:r>
                <a:rPr lang="en-US" sz="2400" b="0" i="0" u="none" strike="noStrike" cap="none" dirty="0">
                  <a:solidFill>
                    <a:srgbClr val="3F3F3F"/>
                  </a:solidFill>
                  <a:latin typeface="Garamond"/>
                  <a:ea typeface="Garamond"/>
                  <a:cs typeface="Garamond"/>
                  <a:sym typeface="Garamond"/>
                </a:rPr>
                <a:t>-0.081</a:t>
              </a:r>
              <a:endParaRPr sz="2400" b="0" i="0" u="none" strike="noStrike" cap="none" dirty="0">
                <a:solidFill>
                  <a:srgbClr val="3F3F3F"/>
                </a:solidFill>
                <a:latin typeface="Garamond"/>
                <a:ea typeface="Garamond"/>
                <a:cs typeface="Garamond"/>
                <a:sym typeface="Garamond"/>
              </a:endParaRPr>
            </a:p>
          </p:txBody>
        </p:sp>
        <p:sp>
          <p:nvSpPr>
            <p:cNvPr id="156" name="Google Shape;156;p1"/>
            <p:cNvSpPr txBox="1"/>
            <p:nvPr/>
          </p:nvSpPr>
          <p:spPr>
            <a:xfrm>
              <a:off x="1806305" y="29052550"/>
              <a:ext cx="2073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-0.081 </a:t>
              </a:r>
              <a:r>
                <a:rPr lang="en-US" sz="2400" b="0" i="0" u="none" strike="noStrike" cap="none" dirty="0" smtClean="0">
                  <a:solidFill>
                    <a:srgbClr val="3F3F3F"/>
                  </a:solidFill>
                  <a:latin typeface="Garamond"/>
                  <a:ea typeface="Garamond"/>
                  <a:cs typeface="Garamond"/>
                  <a:sym typeface="Garamond"/>
                </a:rPr>
                <a:t>to </a:t>
              </a:r>
              <a:r>
                <a:rPr lang="en-US" sz="2400" b="0" i="0" u="none" strike="noStrike" cap="none" dirty="0">
                  <a:solidFill>
                    <a:srgbClr val="3F3F3F"/>
                  </a:solidFill>
                  <a:latin typeface="Garamond"/>
                  <a:ea typeface="Garamond"/>
                  <a:cs typeface="Garamond"/>
                  <a:sym typeface="Garamond"/>
                </a:rPr>
                <a:t>0.238</a:t>
              </a:r>
              <a:endParaRPr sz="2400" b="0" i="0" u="none" strike="noStrike" cap="none" dirty="0">
                <a:solidFill>
                  <a:srgbClr val="3F3F3F"/>
                </a:solidFill>
                <a:latin typeface="Garamond"/>
                <a:ea typeface="Garamond"/>
                <a:cs typeface="Garamond"/>
                <a:sym typeface="Garamond"/>
              </a:endParaRPr>
            </a:p>
          </p:txBody>
        </p:sp>
        <p:sp>
          <p:nvSpPr>
            <p:cNvPr id="157" name="Google Shape;157;p1"/>
            <p:cNvSpPr txBox="1"/>
            <p:nvPr/>
          </p:nvSpPr>
          <p:spPr>
            <a:xfrm>
              <a:off x="1806305" y="29411269"/>
              <a:ext cx="2073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3F3F3F"/>
                  </a:solidFill>
                  <a:latin typeface="Garamond"/>
                  <a:ea typeface="Garamond"/>
                  <a:cs typeface="Garamond"/>
                  <a:sym typeface="Garamond"/>
                </a:rPr>
                <a:t>0.238 </a:t>
              </a:r>
              <a:r>
                <a:rPr lang="en-US" sz="2400" b="0" i="0" u="none" strike="noStrike" cap="none" dirty="0" smtClean="0">
                  <a:solidFill>
                    <a:srgbClr val="3F3F3F"/>
                  </a:solidFill>
                  <a:latin typeface="Garamond"/>
                  <a:ea typeface="Garamond"/>
                  <a:cs typeface="Garamond"/>
                  <a:sym typeface="Garamond"/>
                </a:rPr>
                <a:t>to </a:t>
              </a:r>
              <a:r>
                <a:rPr lang="en-US" sz="2400" b="0" i="0" u="none" strike="noStrike" cap="none" dirty="0">
                  <a:solidFill>
                    <a:srgbClr val="3F3F3F"/>
                  </a:solidFill>
                  <a:latin typeface="Garamond"/>
                  <a:ea typeface="Garamond"/>
                  <a:cs typeface="Garamond"/>
                  <a:sym typeface="Garamond"/>
                </a:rPr>
                <a:t>1.07</a:t>
              </a:r>
              <a:endParaRPr sz="2400" b="0" i="0" u="none" strike="noStrike" cap="none" dirty="0">
                <a:solidFill>
                  <a:srgbClr val="3F3F3F"/>
                </a:solidFill>
                <a:latin typeface="Garamond"/>
                <a:ea typeface="Garamond"/>
                <a:cs typeface="Garamond"/>
                <a:sym typeface="Garamond"/>
              </a:endParaRPr>
            </a:p>
          </p:txBody>
        </p:sp>
      </p:grpSp>
      <p:sp>
        <p:nvSpPr>
          <p:cNvPr id="13" name="Rectangle 12"/>
          <p:cNvSpPr/>
          <p:nvPr/>
        </p:nvSpPr>
        <p:spPr>
          <a:xfrm>
            <a:off x="20310018" y="10095197"/>
            <a:ext cx="4036803" cy="2246769"/>
          </a:xfrm>
          <a:prstGeom prst="rect">
            <a:avLst/>
          </a:prstGeom>
        </p:spPr>
        <p:txBody>
          <a:bodyPr wrap="square">
            <a:spAutoFit/>
          </a:bodyPr>
          <a:lstStyle/>
          <a:p>
            <a:pPr algn="ctr"/>
            <a:r>
              <a:rPr lang="en-US" sz="2800" b="1" dirty="0" smtClean="0">
                <a:solidFill>
                  <a:schemeClr val="accent6"/>
                </a:solidFill>
                <a:latin typeface="Garamond"/>
                <a:sym typeface="Garamond"/>
              </a:rPr>
              <a:t>Study Area: </a:t>
            </a:r>
          </a:p>
          <a:p>
            <a:pPr algn="ctr"/>
            <a:r>
              <a:rPr lang="en-US" sz="2800" dirty="0" smtClean="0">
                <a:solidFill>
                  <a:schemeClr val="tx1">
                    <a:lumMod val="75000"/>
                    <a:lumOff val="25000"/>
                  </a:schemeClr>
                </a:solidFill>
                <a:latin typeface="Garamond"/>
                <a:sym typeface="Garamond"/>
              </a:rPr>
              <a:t>Kenya</a:t>
            </a:r>
            <a:endParaRPr lang="en-US" sz="2800" dirty="0">
              <a:solidFill>
                <a:schemeClr val="tx1">
                  <a:lumMod val="75000"/>
                  <a:lumOff val="25000"/>
                </a:schemeClr>
              </a:solidFill>
              <a:latin typeface="Garamond"/>
              <a:sym typeface="Garamond"/>
            </a:endParaRPr>
          </a:p>
          <a:p>
            <a:pPr algn="ctr"/>
            <a:endParaRPr lang="en-US" sz="2800" b="1" dirty="0" smtClean="0">
              <a:solidFill>
                <a:schemeClr val="accent6"/>
              </a:solidFill>
              <a:latin typeface="Garamond"/>
              <a:sym typeface="Garamond"/>
            </a:endParaRPr>
          </a:p>
          <a:p>
            <a:pPr algn="ctr"/>
            <a:r>
              <a:rPr lang="en-US" sz="2800" b="1" dirty="0" smtClean="0">
                <a:solidFill>
                  <a:schemeClr val="accent6"/>
                </a:solidFill>
                <a:latin typeface="Garamond"/>
                <a:sym typeface="Garamond"/>
              </a:rPr>
              <a:t>Study Period:</a:t>
            </a:r>
          </a:p>
          <a:p>
            <a:pPr algn="ctr"/>
            <a:r>
              <a:rPr lang="en-US" sz="2800" dirty="0" smtClean="0">
                <a:solidFill>
                  <a:schemeClr val="tx1">
                    <a:lumMod val="75000"/>
                    <a:lumOff val="25000"/>
                  </a:schemeClr>
                </a:solidFill>
                <a:latin typeface="Garamond"/>
                <a:sym typeface="Garamond"/>
              </a:rPr>
              <a:t>January 2016 to April 2019 </a:t>
            </a:r>
            <a:endParaRPr lang="en-US" sz="2800" dirty="0">
              <a:solidFill>
                <a:schemeClr val="tx1">
                  <a:lumMod val="75000"/>
                  <a:lumOff val="25000"/>
                </a:schemeClr>
              </a:solidFill>
            </a:endParaRPr>
          </a:p>
        </p:txBody>
      </p:sp>
      <p:sp>
        <p:nvSpPr>
          <p:cNvPr id="14" name="TextBox 13"/>
          <p:cNvSpPr txBox="1"/>
          <p:nvPr/>
        </p:nvSpPr>
        <p:spPr>
          <a:xfrm>
            <a:off x="20360093" y="12889042"/>
            <a:ext cx="3967663" cy="1938992"/>
          </a:xfrm>
          <a:prstGeom prst="rect">
            <a:avLst/>
          </a:prstGeom>
          <a:noFill/>
        </p:spPr>
        <p:txBody>
          <a:bodyPr wrap="square" rtlCol="0">
            <a:spAutoFit/>
          </a:bodyPr>
          <a:lstStyle/>
          <a:p>
            <a:pPr algn="ctr"/>
            <a:r>
              <a:rPr lang="en-US" sz="2000" dirty="0" smtClean="0">
                <a:solidFill>
                  <a:schemeClr val="tx1">
                    <a:lumMod val="75000"/>
                    <a:lumOff val="25000"/>
                  </a:schemeClr>
                </a:solidFill>
                <a:latin typeface="Garamond" panose="02020404030301010803" pitchFamily="18" charset="0"/>
              </a:rPr>
              <a:t>This map showcases the counties of Kenya and their drought classifications for April 2019 according to the National Drought Management Authority’s Early Warning Bulletins.</a:t>
            </a:r>
            <a:endParaRPr lang="en-US" sz="2000" dirty="0">
              <a:solidFill>
                <a:schemeClr val="tx1">
                  <a:lumMod val="75000"/>
                  <a:lumOff val="25000"/>
                </a:schemeClr>
              </a:solidFill>
              <a:latin typeface="Garamond" panose="02020404030301010803" pitchFamily="18" charset="0"/>
            </a:endParaRPr>
          </a:p>
        </p:txBody>
      </p:sp>
      <p:cxnSp>
        <p:nvCxnSpPr>
          <p:cNvPr id="178" name="Google Shape;158;p1"/>
          <p:cNvCxnSpPr/>
          <p:nvPr/>
        </p:nvCxnSpPr>
        <p:spPr>
          <a:xfrm>
            <a:off x="3695592" y="22825446"/>
            <a:ext cx="2314988" cy="1920832"/>
          </a:xfrm>
          <a:prstGeom prst="straightConnector1">
            <a:avLst/>
          </a:prstGeom>
          <a:noFill/>
          <a:ln w="9525" cap="flat" cmpd="sng">
            <a:solidFill>
              <a:schemeClr val="dk1"/>
            </a:solidFill>
            <a:prstDash val="solid"/>
            <a:round/>
            <a:headEnd type="none" w="sm" len="sm"/>
            <a:tailEnd type="none" w="sm" len="sm"/>
          </a:ln>
        </p:spPr>
      </p:cxnSp>
      <p:cxnSp>
        <p:nvCxnSpPr>
          <p:cNvPr id="158" name="Google Shape;158;p1"/>
          <p:cNvCxnSpPr/>
          <p:nvPr/>
        </p:nvCxnSpPr>
        <p:spPr>
          <a:xfrm>
            <a:off x="2799042" y="23512132"/>
            <a:ext cx="3211538" cy="6023083"/>
          </a:xfrm>
          <a:prstGeom prst="straightConnector1">
            <a:avLst/>
          </a:prstGeom>
          <a:noFill/>
          <a:ln w="9525" cap="flat" cmpd="sng">
            <a:solidFill>
              <a:schemeClr val="dk1"/>
            </a:solidFill>
            <a:prstDash val="solid"/>
            <a:round/>
            <a:headEnd type="none" w="sm" len="sm"/>
            <a:tailEnd type="none" w="sm" len="sm"/>
          </a:ln>
        </p:spPr>
      </p:cxnSp>
      <p:grpSp>
        <p:nvGrpSpPr>
          <p:cNvPr id="211" name="Group 210"/>
          <p:cNvGrpSpPr/>
          <p:nvPr/>
        </p:nvGrpSpPr>
        <p:grpSpPr>
          <a:xfrm>
            <a:off x="992540" y="11667711"/>
            <a:ext cx="13548413" cy="9152770"/>
            <a:chOff x="1128818" y="11250417"/>
            <a:chExt cx="13689911" cy="9318216"/>
          </a:xfrm>
        </p:grpSpPr>
        <p:grpSp>
          <p:nvGrpSpPr>
            <p:cNvPr id="199" name="Group 198"/>
            <p:cNvGrpSpPr/>
            <p:nvPr/>
          </p:nvGrpSpPr>
          <p:grpSpPr>
            <a:xfrm>
              <a:off x="1128818" y="11250417"/>
              <a:ext cx="13689911" cy="9318216"/>
              <a:chOff x="1043236" y="11261220"/>
              <a:chExt cx="13689911" cy="9318216"/>
            </a:xfrm>
          </p:grpSpPr>
          <p:sp>
            <p:nvSpPr>
              <p:cNvPr id="200" name="Freeform 199"/>
              <p:cNvSpPr/>
              <p:nvPr/>
            </p:nvSpPr>
            <p:spPr>
              <a:xfrm>
                <a:off x="1043237" y="12128421"/>
                <a:ext cx="1570715" cy="2327322"/>
              </a:xfrm>
              <a:custGeom>
                <a:avLst/>
                <a:gdLst>
                  <a:gd name="connsiteX0" fmla="*/ 0 w 2579107"/>
                  <a:gd name="connsiteY0" fmla="*/ 0 h 1611625"/>
                  <a:gd name="connsiteX1" fmla="*/ 1773295 w 2579107"/>
                  <a:gd name="connsiteY1" fmla="*/ 0 h 1611625"/>
                  <a:gd name="connsiteX2" fmla="*/ 2579107 w 2579107"/>
                  <a:gd name="connsiteY2" fmla="*/ 805813 h 1611625"/>
                  <a:gd name="connsiteX3" fmla="*/ 1773295 w 2579107"/>
                  <a:gd name="connsiteY3" fmla="*/ 1611625 h 1611625"/>
                  <a:gd name="connsiteX4" fmla="*/ 0 w 2579107"/>
                  <a:gd name="connsiteY4" fmla="*/ 1611625 h 1611625"/>
                  <a:gd name="connsiteX5" fmla="*/ 805813 w 2579107"/>
                  <a:gd name="connsiteY5" fmla="*/ 805813 h 1611625"/>
                  <a:gd name="connsiteX6" fmla="*/ 0 w 2579107"/>
                  <a:gd name="connsiteY6" fmla="*/ 0 h 16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107" h="1611625">
                    <a:moveTo>
                      <a:pt x="2579106" y="0"/>
                    </a:moveTo>
                    <a:lnTo>
                      <a:pt x="2579106" y="1108092"/>
                    </a:lnTo>
                    <a:lnTo>
                      <a:pt x="1289553" y="1611625"/>
                    </a:lnTo>
                    <a:lnTo>
                      <a:pt x="1" y="1108092"/>
                    </a:lnTo>
                    <a:lnTo>
                      <a:pt x="1" y="0"/>
                    </a:lnTo>
                    <a:lnTo>
                      <a:pt x="1289553" y="503534"/>
                    </a:lnTo>
                    <a:lnTo>
                      <a:pt x="2579106" y="0"/>
                    </a:lnTo>
                    <a:close/>
                  </a:path>
                </a:pathLst>
              </a:custGeom>
              <a:solidFill>
                <a:schemeClr val="accent6">
                  <a:lumMod val="60000"/>
                  <a:lumOff val="40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876" tIns="821689" rIns="15874" bIns="821687" numCol="1" spcCol="1270" anchor="ctr" anchorCtr="0">
                <a:noAutofit/>
              </a:bodyPr>
              <a:lstStyle/>
              <a:p>
                <a:pPr lvl="0" algn="ctr" defTabSz="1111250">
                  <a:lnSpc>
                    <a:spcPct val="90000"/>
                  </a:lnSpc>
                  <a:spcBef>
                    <a:spcPct val="0"/>
                  </a:spcBef>
                  <a:spcAft>
                    <a:spcPct val="35000"/>
                  </a:spcAft>
                </a:pPr>
                <a:r>
                  <a:rPr lang="en-US" sz="2500" kern="1200" dirty="0">
                    <a:latin typeface="Garamond" panose="02020404030301010803" pitchFamily="18" charset="0"/>
                  </a:rPr>
                  <a:t>Data </a:t>
                </a:r>
                <a:r>
                  <a:rPr lang="en-US" sz="2500" kern="1200" dirty="0" smtClean="0">
                    <a:latin typeface="Garamond" panose="02020404030301010803" pitchFamily="18" charset="0"/>
                  </a:rPr>
                  <a:t>Acquisition</a:t>
                </a:r>
                <a:endParaRPr lang="en-US" sz="2500" kern="1200" dirty="0">
                  <a:latin typeface="Garamond" panose="02020404030301010803" pitchFamily="18" charset="0"/>
                </a:endParaRPr>
              </a:p>
            </p:txBody>
          </p:sp>
          <p:sp>
            <p:nvSpPr>
              <p:cNvPr id="201" name="Freeform 200"/>
              <p:cNvSpPr/>
              <p:nvPr/>
            </p:nvSpPr>
            <p:spPr>
              <a:xfrm>
                <a:off x="2744093" y="11261220"/>
                <a:ext cx="11138863" cy="1496509"/>
              </a:xfrm>
              <a:custGeom>
                <a:avLst/>
                <a:gdLst>
                  <a:gd name="connsiteX0" fmla="*/ 249423 w 1496509"/>
                  <a:gd name="connsiteY0" fmla="*/ 0 h 11138863"/>
                  <a:gd name="connsiteX1" fmla="*/ 1247086 w 1496509"/>
                  <a:gd name="connsiteY1" fmla="*/ 0 h 11138863"/>
                  <a:gd name="connsiteX2" fmla="*/ 1496509 w 1496509"/>
                  <a:gd name="connsiteY2" fmla="*/ 249423 h 11138863"/>
                  <a:gd name="connsiteX3" fmla="*/ 1496509 w 1496509"/>
                  <a:gd name="connsiteY3" fmla="*/ 11138863 h 11138863"/>
                  <a:gd name="connsiteX4" fmla="*/ 1496509 w 1496509"/>
                  <a:gd name="connsiteY4" fmla="*/ 11138863 h 11138863"/>
                  <a:gd name="connsiteX5" fmla="*/ 0 w 1496509"/>
                  <a:gd name="connsiteY5" fmla="*/ 11138863 h 11138863"/>
                  <a:gd name="connsiteX6" fmla="*/ 0 w 1496509"/>
                  <a:gd name="connsiteY6" fmla="*/ 11138863 h 11138863"/>
                  <a:gd name="connsiteX7" fmla="*/ 0 w 1496509"/>
                  <a:gd name="connsiteY7" fmla="*/ 249423 h 11138863"/>
                  <a:gd name="connsiteX8" fmla="*/ 249423 w 1496509"/>
                  <a:gd name="connsiteY8" fmla="*/ 0 h 111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6509" h="11138863">
                    <a:moveTo>
                      <a:pt x="1496509" y="1856516"/>
                    </a:moveTo>
                    <a:lnTo>
                      <a:pt x="1496509" y="9282347"/>
                    </a:lnTo>
                    <a:cubicBezTo>
                      <a:pt x="1496509" y="10307674"/>
                      <a:pt x="1481506" y="11138859"/>
                      <a:pt x="1462999" y="11138859"/>
                    </a:cubicBezTo>
                    <a:lnTo>
                      <a:pt x="0" y="11138859"/>
                    </a:lnTo>
                    <a:lnTo>
                      <a:pt x="0" y="11138859"/>
                    </a:lnTo>
                    <a:lnTo>
                      <a:pt x="0" y="4"/>
                    </a:lnTo>
                    <a:lnTo>
                      <a:pt x="0" y="4"/>
                    </a:lnTo>
                    <a:lnTo>
                      <a:pt x="1462999" y="4"/>
                    </a:lnTo>
                    <a:cubicBezTo>
                      <a:pt x="1481506" y="4"/>
                      <a:pt x="1496509" y="831189"/>
                      <a:pt x="1496509" y="1856516"/>
                    </a:cubicBezTo>
                    <a:close/>
                  </a:path>
                </a:pathLst>
              </a:custGeom>
              <a:solidFill>
                <a:schemeClr val="bg1"/>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2280" tIns="114329" rIns="114329" bIns="114329"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latin typeface="Garamond" panose="02020404030301010803" pitchFamily="18" charset="0"/>
                </a:endParaRPr>
              </a:p>
            </p:txBody>
          </p:sp>
          <p:sp>
            <p:nvSpPr>
              <p:cNvPr id="202" name="Freeform 201"/>
              <p:cNvSpPr/>
              <p:nvPr/>
            </p:nvSpPr>
            <p:spPr>
              <a:xfrm>
                <a:off x="1043236" y="14221153"/>
                <a:ext cx="1570715" cy="2327322"/>
              </a:xfrm>
              <a:custGeom>
                <a:avLst/>
                <a:gdLst>
                  <a:gd name="connsiteX0" fmla="*/ 0 w 2302322"/>
                  <a:gd name="connsiteY0" fmla="*/ 0 h 1611625"/>
                  <a:gd name="connsiteX1" fmla="*/ 1496510 w 2302322"/>
                  <a:gd name="connsiteY1" fmla="*/ 0 h 1611625"/>
                  <a:gd name="connsiteX2" fmla="*/ 2302322 w 2302322"/>
                  <a:gd name="connsiteY2" fmla="*/ 805813 h 1611625"/>
                  <a:gd name="connsiteX3" fmla="*/ 1496510 w 2302322"/>
                  <a:gd name="connsiteY3" fmla="*/ 1611625 h 1611625"/>
                  <a:gd name="connsiteX4" fmla="*/ 0 w 2302322"/>
                  <a:gd name="connsiteY4" fmla="*/ 1611625 h 1611625"/>
                  <a:gd name="connsiteX5" fmla="*/ 805813 w 2302322"/>
                  <a:gd name="connsiteY5" fmla="*/ 805813 h 1611625"/>
                  <a:gd name="connsiteX6" fmla="*/ 0 w 2302322"/>
                  <a:gd name="connsiteY6" fmla="*/ 0 h 16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322" h="1611625">
                    <a:moveTo>
                      <a:pt x="2302321" y="0"/>
                    </a:moveTo>
                    <a:lnTo>
                      <a:pt x="2302321" y="1047557"/>
                    </a:lnTo>
                    <a:lnTo>
                      <a:pt x="1151160" y="1611625"/>
                    </a:lnTo>
                    <a:lnTo>
                      <a:pt x="1" y="1047557"/>
                    </a:lnTo>
                    <a:lnTo>
                      <a:pt x="1" y="0"/>
                    </a:lnTo>
                    <a:lnTo>
                      <a:pt x="1151160" y="564069"/>
                    </a:lnTo>
                    <a:lnTo>
                      <a:pt x="2302321" y="0"/>
                    </a:lnTo>
                    <a:close/>
                  </a:path>
                </a:pathLst>
              </a:custGeom>
              <a:solidFill>
                <a:schemeClr val="accent6">
                  <a:lumMod val="75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876" tIns="821689" rIns="15875" bIns="821687" numCol="1" spcCol="1270" anchor="ctr" anchorCtr="0">
                <a:noAutofit/>
              </a:bodyPr>
              <a:lstStyle/>
              <a:p>
                <a:pPr lvl="0" algn="ctr" defTabSz="1111250">
                  <a:lnSpc>
                    <a:spcPct val="90000"/>
                  </a:lnSpc>
                  <a:spcBef>
                    <a:spcPct val="0"/>
                  </a:spcBef>
                  <a:spcAft>
                    <a:spcPct val="35000"/>
                  </a:spcAft>
                </a:pPr>
                <a:r>
                  <a:rPr lang="en-US" sz="2500" kern="1200" dirty="0">
                    <a:latin typeface="Garamond" panose="02020404030301010803" pitchFamily="18" charset="0"/>
                  </a:rPr>
                  <a:t>Data Processing</a:t>
                </a:r>
              </a:p>
            </p:txBody>
          </p:sp>
          <p:sp>
            <p:nvSpPr>
              <p:cNvPr id="203" name="Freeform 202"/>
              <p:cNvSpPr/>
              <p:nvPr/>
            </p:nvSpPr>
            <p:spPr>
              <a:xfrm>
                <a:off x="2625057" y="14210044"/>
                <a:ext cx="12103743" cy="1536032"/>
              </a:xfrm>
              <a:custGeom>
                <a:avLst/>
                <a:gdLst>
                  <a:gd name="connsiteX0" fmla="*/ 291164 w 1746950"/>
                  <a:gd name="connsiteY0" fmla="*/ 0 h 12462367"/>
                  <a:gd name="connsiteX1" fmla="*/ 1455786 w 1746950"/>
                  <a:gd name="connsiteY1" fmla="*/ 0 h 12462367"/>
                  <a:gd name="connsiteX2" fmla="*/ 1746950 w 1746950"/>
                  <a:gd name="connsiteY2" fmla="*/ 291164 h 12462367"/>
                  <a:gd name="connsiteX3" fmla="*/ 1746950 w 1746950"/>
                  <a:gd name="connsiteY3" fmla="*/ 12462367 h 12462367"/>
                  <a:gd name="connsiteX4" fmla="*/ 1746950 w 1746950"/>
                  <a:gd name="connsiteY4" fmla="*/ 12462367 h 12462367"/>
                  <a:gd name="connsiteX5" fmla="*/ 0 w 1746950"/>
                  <a:gd name="connsiteY5" fmla="*/ 12462367 h 12462367"/>
                  <a:gd name="connsiteX6" fmla="*/ 0 w 1746950"/>
                  <a:gd name="connsiteY6" fmla="*/ 12462367 h 12462367"/>
                  <a:gd name="connsiteX7" fmla="*/ 0 w 1746950"/>
                  <a:gd name="connsiteY7" fmla="*/ 291164 h 12462367"/>
                  <a:gd name="connsiteX8" fmla="*/ 291164 w 1746950"/>
                  <a:gd name="connsiteY8" fmla="*/ 0 h 1246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50" h="12462367">
                    <a:moveTo>
                      <a:pt x="1746950" y="2077104"/>
                    </a:moveTo>
                    <a:lnTo>
                      <a:pt x="1746950" y="10385263"/>
                    </a:lnTo>
                    <a:cubicBezTo>
                      <a:pt x="1746950" y="11532411"/>
                      <a:pt x="1728676" y="12462363"/>
                      <a:pt x="1706135" y="12462363"/>
                    </a:cubicBezTo>
                    <a:lnTo>
                      <a:pt x="0" y="12462363"/>
                    </a:lnTo>
                    <a:lnTo>
                      <a:pt x="0" y="12462363"/>
                    </a:lnTo>
                    <a:lnTo>
                      <a:pt x="0" y="4"/>
                    </a:lnTo>
                    <a:lnTo>
                      <a:pt x="0" y="4"/>
                    </a:lnTo>
                    <a:lnTo>
                      <a:pt x="1706135" y="4"/>
                    </a:lnTo>
                    <a:cubicBezTo>
                      <a:pt x="1728676" y="4"/>
                      <a:pt x="1746950" y="929956"/>
                      <a:pt x="1746950" y="2077104"/>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033" tIns="108139" rIns="108139" bIns="108140" numCol="1" spcCol="1270" anchor="ctr" anchorCtr="0">
                <a:noAutofit/>
              </a:bodyPr>
              <a:lstStyle/>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Process data using Variable Infiltration Capacity (VIC) model</a:t>
                </a:r>
                <a:endParaRPr lang="en-US" sz="2800" kern="1200" dirty="0">
                  <a:solidFill>
                    <a:schemeClr val="tx1">
                      <a:lumMod val="75000"/>
                      <a:lumOff val="25000"/>
                    </a:schemeClr>
                  </a:solidFill>
                  <a:latin typeface="Garamond" panose="02020404030301010803" pitchFamily="18" charset="0"/>
                </a:endParaRPr>
              </a:p>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Standardize outputs through RHEAS</a:t>
                </a:r>
              </a:p>
            </p:txBody>
          </p:sp>
          <p:sp>
            <p:nvSpPr>
              <p:cNvPr id="204" name="Freeform 203"/>
              <p:cNvSpPr/>
              <p:nvPr/>
            </p:nvSpPr>
            <p:spPr>
              <a:xfrm>
                <a:off x="1056386" y="16250984"/>
                <a:ext cx="1570715" cy="2327322"/>
              </a:xfrm>
              <a:custGeom>
                <a:avLst/>
                <a:gdLst>
                  <a:gd name="connsiteX0" fmla="*/ 0 w 2363794"/>
                  <a:gd name="connsiteY0" fmla="*/ 0 h 1611625"/>
                  <a:gd name="connsiteX1" fmla="*/ 1557982 w 2363794"/>
                  <a:gd name="connsiteY1" fmla="*/ 0 h 1611625"/>
                  <a:gd name="connsiteX2" fmla="*/ 2363794 w 2363794"/>
                  <a:gd name="connsiteY2" fmla="*/ 805813 h 1611625"/>
                  <a:gd name="connsiteX3" fmla="*/ 1557982 w 2363794"/>
                  <a:gd name="connsiteY3" fmla="*/ 1611625 h 1611625"/>
                  <a:gd name="connsiteX4" fmla="*/ 0 w 2363794"/>
                  <a:gd name="connsiteY4" fmla="*/ 1611625 h 1611625"/>
                  <a:gd name="connsiteX5" fmla="*/ 805813 w 2363794"/>
                  <a:gd name="connsiteY5" fmla="*/ 805813 h 1611625"/>
                  <a:gd name="connsiteX6" fmla="*/ 0 w 2363794"/>
                  <a:gd name="connsiteY6" fmla="*/ 0 h 16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3794" h="1611625">
                    <a:moveTo>
                      <a:pt x="2363793" y="0"/>
                    </a:moveTo>
                    <a:lnTo>
                      <a:pt x="2363793" y="1062226"/>
                    </a:lnTo>
                    <a:lnTo>
                      <a:pt x="1181896" y="1611625"/>
                    </a:lnTo>
                    <a:lnTo>
                      <a:pt x="1" y="1062226"/>
                    </a:lnTo>
                    <a:lnTo>
                      <a:pt x="1" y="0"/>
                    </a:lnTo>
                    <a:lnTo>
                      <a:pt x="1181896" y="549400"/>
                    </a:lnTo>
                    <a:lnTo>
                      <a:pt x="2363793" y="0"/>
                    </a:lnTo>
                    <a:close/>
                  </a:path>
                </a:pathLst>
              </a:custGeom>
              <a:solidFill>
                <a:schemeClr val="accent6">
                  <a:lumMod val="50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876" tIns="821689" rIns="15875" bIns="821687" numCol="1" spcCol="1270" anchor="ctr" anchorCtr="0">
                <a:noAutofit/>
              </a:bodyPr>
              <a:lstStyle/>
              <a:p>
                <a:pPr lvl="0" algn="ctr" defTabSz="1111250">
                  <a:lnSpc>
                    <a:spcPct val="90000"/>
                  </a:lnSpc>
                  <a:spcBef>
                    <a:spcPct val="0"/>
                  </a:spcBef>
                  <a:spcAft>
                    <a:spcPct val="35000"/>
                  </a:spcAft>
                </a:pPr>
                <a:r>
                  <a:rPr lang="en-US" sz="2500" kern="1200" dirty="0" smtClean="0">
                    <a:latin typeface="Garamond" panose="02020404030301010803" pitchFamily="18" charset="0"/>
                  </a:rPr>
                  <a:t>Data Analysis</a:t>
                </a:r>
                <a:endParaRPr lang="en-US" sz="2500" kern="1200" dirty="0">
                  <a:latin typeface="Garamond" panose="02020404030301010803" pitchFamily="18" charset="0"/>
                </a:endParaRPr>
              </a:p>
            </p:txBody>
          </p:sp>
          <p:sp>
            <p:nvSpPr>
              <p:cNvPr id="205" name="Freeform 204"/>
              <p:cNvSpPr/>
              <p:nvPr/>
            </p:nvSpPr>
            <p:spPr>
              <a:xfrm>
                <a:off x="2628863" y="16247524"/>
                <a:ext cx="12103743" cy="1536032"/>
              </a:xfrm>
              <a:custGeom>
                <a:avLst/>
                <a:gdLst>
                  <a:gd name="connsiteX0" fmla="*/ 303491 w 1820908"/>
                  <a:gd name="connsiteY0" fmla="*/ 0 h 12462367"/>
                  <a:gd name="connsiteX1" fmla="*/ 1517417 w 1820908"/>
                  <a:gd name="connsiteY1" fmla="*/ 0 h 12462367"/>
                  <a:gd name="connsiteX2" fmla="*/ 1820908 w 1820908"/>
                  <a:gd name="connsiteY2" fmla="*/ 303491 h 12462367"/>
                  <a:gd name="connsiteX3" fmla="*/ 1820908 w 1820908"/>
                  <a:gd name="connsiteY3" fmla="*/ 12462367 h 12462367"/>
                  <a:gd name="connsiteX4" fmla="*/ 1820908 w 1820908"/>
                  <a:gd name="connsiteY4" fmla="*/ 12462367 h 12462367"/>
                  <a:gd name="connsiteX5" fmla="*/ 0 w 1820908"/>
                  <a:gd name="connsiteY5" fmla="*/ 12462367 h 12462367"/>
                  <a:gd name="connsiteX6" fmla="*/ 0 w 1820908"/>
                  <a:gd name="connsiteY6" fmla="*/ 12462367 h 12462367"/>
                  <a:gd name="connsiteX7" fmla="*/ 0 w 1820908"/>
                  <a:gd name="connsiteY7" fmla="*/ 303491 h 12462367"/>
                  <a:gd name="connsiteX8" fmla="*/ 303491 w 1820908"/>
                  <a:gd name="connsiteY8" fmla="*/ 0 h 1246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908" h="12462367">
                    <a:moveTo>
                      <a:pt x="1820908" y="2077107"/>
                    </a:moveTo>
                    <a:lnTo>
                      <a:pt x="1820908" y="10385260"/>
                    </a:lnTo>
                    <a:cubicBezTo>
                      <a:pt x="1820908" y="11532410"/>
                      <a:pt x="1801054" y="12462364"/>
                      <a:pt x="1776564" y="12462364"/>
                    </a:cubicBezTo>
                    <a:lnTo>
                      <a:pt x="0" y="12462364"/>
                    </a:lnTo>
                    <a:lnTo>
                      <a:pt x="0" y="12462364"/>
                    </a:lnTo>
                    <a:lnTo>
                      <a:pt x="0" y="3"/>
                    </a:lnTo>
                    <a:lnTo>
                      <a:pt x="0" y="3"/>
                    </a:lnTo>
                    <a:lnTo>
                      <a:pt x="1776564" y="3"/>
                    </a:lnTo>
                    <a:cubicBezTo>
                      <a:pt x="1801054" y="3"/>
                      <a:pt x="1820908" y="929957"/>
                      <a:pt x="1820908" y="2077107"/>
                    </a:cubicBezTo>
                    <a:close/>
                  </a:path>
                </a:pathLst>
              </a:custGeom>
              <a:noFill/>
              <a:ln>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033" tIns="111749" rIns="111749" bIns="111750" numCol="1" spcCol="1270" anchor="ctr" anchorCtr="0">
                <a:noAutofit/>
              </a:bodyPr>
              <a:lstStyle/>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Analyze time series for indices </a:t>
                </a:r>
                <a:endParaRPr lang="en-US" sz="2800" kern="1200" dirty="0">
                  <a:solidFill>
                    <a:schemeClr val="tx1">
                      <a:lumMod val="75000"/>
                      <a:lumOff val="25000"/>
                    </a:schemeClr>
                  </a:solidFill>
                  <a:latin typeface="Garamond" panose="02020404030301010803" pitchFamily="18" charset="0"/>
                </a:endParaRPr>
              </a:p>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a:solidFill>
                      <a:schemeClr val="tx1">
                        <a:lumMod val="75000"/>
                        <a:lumOff val="25000"/>
                      </a:schemeClr>
                    </a:solidFill>
                    <a:latin typeface="Garamond" panose="02020404030301010803" pitchFamily="18" charset="0"/>
                  </a:rPr>
                  <a:t> </a:t>
                </a:r>
                <a:r>
                  <a:rPr lang="en-US" sz="2800" kern="1200" dirty="0" smtClean="0">
                    <a:solidFill>
                      <a:schemeClr val="tx1">
                        <a:lumMod val="75000"/>
                        <a:lumOff val="25000"/>
                      </a:schemeClr>
                    </a:solidFill>
                    <a:latin typeface="Garamond" panose="02020404030301010803" pitchFamily="18" charset="0"/>
                  </a:rPr>
                  <a:t>  Calculate correlation values between model outputs and NDMA bulletins</a:t>
                </a:r>
                <a:endParaRPr lang="en-US" sz="2800" kern="1200" dirty="0">
                  <a:solidFill>
                    <a:schemeClr val="tx1">
                      <a:lumMod val="75000"/>
                      <a:lumOff val="25000"/>
                    </a:schemeClr>
                  </a:solidFill>
                  <a:latin typeface="Garamond" panose="02020404030301010803" pitchFamily="18" charset="0"/>
                </a:endParaRPr>
              </a:p>
            </p:txBody>
          </p:sp>
          <p:sp>
            <p:nvSpPr>
              <p:cNvPr id="206" name="Freeform 205"/>
              <p:cNvSpPr/>
              <p:nvPr/>
            </p:nvSpPr>
            <p:spPr>
              <a:xfrm>
                <a:off x="1043237" y="18252114"/>
                <a:ext cx="1570715" cy="2327322"/>
              </a:xfrm>
              <a:custGeom>
                <a:avLst/>
                <a:gdLst>
                  <a:gd name="connsiteX0" fmla="*/ 0 w 2698414"/>
                  <a:gd name="connsiteY0" fmla="*/ 0 h 1611625"/>
                  <a:gd name="connsiteX1" fmla="*/ 1892602 w 2698414"/>
                  <a:gd name="connsiteY1" fmla="*/ 0 h 1611625"/>
                  <a:gd name="connsiteX2" fmla="*/ 2698414 w 2698414"/>
                  <a:gd name="connsiteY2" fmla="*/ 805813 h 1611625"/>
                  <a:gd name="connsiteX3" fmla="*/ 1892602 w 2698414"/>
                  <a:gd name="connsiteY3" fmla="*/ 1611625 h 1611625"/>
                  <a:gd name="connsiteX4" fmla="*/ 0 w 2698414"/>
                  <a:gd name="connsiteY4" fmla="*/ 1611625 h 1611625"/>
                  <a:gd name="connsiteX5" fmla="*/ 805813 w 2698414"/>
                  <a:gd name="connsiteY5" fmla="*/ 805813 h 1611625"/>
                  <a:gd name="connsiteX6" fmla="*/ 0 w 2698414"/>
                  <a:gd name="connsiteY6" fmla="*/ 0 h 161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414" h="1611625">
                    <a:moveTo>
                      <a:pt x="2698413" y="0"/>
                    </a:moveTo>
                    <a:lnTo>
                      <a:pt x="2698413" y="1130354"/>
                    </a:lnTo>
                    <a:lnTo>
                      <a:pt x="1349206" y="1611625"/>
                    </a:lnTo>
                    <a:lnTo>
                      <a:pt x="1" y="1130354"/>
                    </a:lnTo>
                    <a:lnTo>
                      <a:pt x="1" y="0"/>
                    </a:lnTo>
                    <a:lnTo>
                      <a:pt x="1349206" y="481271"/>
                    </a:lnTo>
                    <a:lnTo>
                      <a:pt x="2698413" y="0"/>
                    </a:lnTo>
                    <a:close/>
                  </a:path>
                </a:pathLst>
              </a:cu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876" tIns="821689" rIns="15875" bIns="821687" numCol="1" spcCol="1270" anchor="ctr" anchorCtr="0">
                <a:noAutofit/>
              </a:bodyPr>
              <a:lstStyle/>
              <a:p>
                <a:pPr lvl="0" algn="ctr" defTabSz="1111250">
                  <a:lnSpc>
                    <a:spcPct val="90000"/>
                  </a:lnSpc>
                  <a:spcBef>
                    <a:spcPct val="0"/>
                  </a:spcBef>
                  <a:spcAft>
                    <a:spcPct val="35000"/>
                  </a:spcAft>
                </a:pPr>
                <a:r>
                  <a:rPr lang="en-US" sz="2500" kern="1200" dirty="0" smtClean="0">
                    <a:latin typeface="Garamond" panose="02020404030301010803" pitchFamily="18" charset="0"/>
                  </a:rPr>
                  <a:t>End </a:t>
                </a:r>
                <a:r>
                  <a:rPr lang="en-US" sz="2500" kern="1200" dirty="0">
                    <a:latin typeface="Garamond" panose="02020404030301010803" pitchFamily="18" charset="0"/>
                  </a:rPr>
                  <a:t>Products</a:t>
                </a:r>
              </a:p>
            </p:txBody>
          </p:sp>
          <p:sp>
            <p:nvSpPr>
              <p:cNvPr id="207" name="Freeform 206"/>
              <p:cNvSpPr/>
              <p:nvPr/>
            </p:nvSpPr>
            <p:spPr>
              <a:xfrm>
                <a:off x="2629404" y="18282125"/>
                <a:ext cx="12103743" cy="1582579"/>
              </a:xfrm>
              <a:custGeom>
                <a:avLst/>
                <a:gdLst>
                  <a:gd name="connsiteX0" fmla="*/ 346169 w 2076975"/>
                  <a:gd name="connsiteY0" fmla="*/ 0 h 12462367"/>
                  <a:gd name="connsiteX1" fmla="*/ 1730806 w 2076975"/>
                  <a:gd name="connsiteY1" fmla="*/ 0 h 12462367"/>
                  <a:gd name="connsiteX2" fmla="*/ 2076975 w 2076975"/>
                  <a:gd name="connsiteY2" fmla="*/ 346169 h 12462367"/>
                  <a:gd name="connsiteX3" fmla="*/ 2076975 w 2076975"/>
                  <a:gd name="connsiteY3" fmla="*/ 12462367 h 12462367"/>
                  <a:gd name="connsiteX4" fmla="*/ 2076975 w 2076975"/>
                  <a:gd name="connsiteY4" fmla="*/ 12462367 h 12462367"/>
                  <a:gd name="connsiteX5" fmla="*/ 0 w 2076975"/>
                  <a:gd name="connsiteY5" fmla="*/ 12462367 h 12462367"/>
                  <a:gd name="connsiteX6" fmla="*/ 0 w 2076975"/>
                  <a:gd name="connsiteY6" fmla="*/ 12462367 h 12462367"/>
                  <a:gd name="connsiteX7" fmla="*/ 0 w 2076975"/>
                  <a:gd name="connsiteY7" fmla="*/ 346169 h 12462367"/>
                  <a:gd name="connsiteX8" fmla="*/ 346169 w 2076975"/>
                  <a:gd name="connsiteY8" fmla="*/ 0 h 1246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75" h="12462367">
                    <a:moveTo>
                      <a:pt x="2076975" y="2077102"/>
                    </a:moveTo>
                    <a:lnTo>
                      <a:pt x="2076975" y="10385265"/>
                    </a:lnTo>
                    <a:cubicBezTo>
                      <a:pt x="2076975" y="11532416"/>
                      <a:pt x="2051145" y="12462364"/>
                      <a:pt x="2019283" y="12462364"/>
                    </a:cubicBezTo>
                    <a:lnTo>
                      <a:pt x="0" y="12462364"/>
                    </a:lnTo>
                    <a:lnTo>
                      <a:pt x="0" y="12462364"/>
                    </a:lnTo>
                    <a:lnTo>
                      <a:pt x="0" y="3"/>
                    </a:lnTo>
                    <a:lnTo>
                      <a:pt x="0" y="3"/>
                    </a:lnTo>
                    <a:lnTo>
                      <a:pt x="2019283" y="3"/>
                    </a:lnTo>
                    <a:cubicBezTo>
                      <a:pt x="2051145" y="3"/>
                      <a:pt x="2076975" y="929951"/>
                      <a:pt x="2076975" y="2077102"/>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032" tIns="124251" rIns="124250" bIns="124250" numCol="1" spcCol="1270" anchor="ctr" anchorCtr="0">
                <a:noAutofit/>
              </a:bodyPr>
              <a:lstStyle/>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Drought Time Series</a:t>
                </a:r>
              </a:p>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RHEAS Drought Indices and Evaluation of RHEAS Indices</a:t>
                </a:r>
              </a:p>
              <a:p>
                <a:pPr marL="457200" lvl="1" indent="-457200" algn="l" defTabSz="1600200">
                  <a:lnSpc>
                    <a:spcPct val="90000"/>
                  </a:lnSpc>
                  <a:spcBef>
                    <a:spcPct val="0"/>
                  </a:spcBef>
                  <a:spcAft>
                    <a:spcPct val="15000"/>
                  </a:spcAft>
                  <a:buClr>
                    <a:schemeClr val="accent6"/>
                  </a:buClr>
                  <a:buFont typeface="Webdings" panose="05030102010509060703" pitchFamily="18" charset="2"/>
                  <a:buChar char="4"/>
                </a:pPr>
                <a:r>
                  <a:rPr lang="en-US" sz="2800" kern="1200" dirty="0" smtClean="0">
                    <a:solidFill>
                      <a:schemeClr val="tx1">
                        <a:lumMod val="75000"/>
                        <a:lumOff val="25000"/>
                      </a:schemeClr>
                    </a:solidFill>
                    <a:latin typeface="Garamond" panose="02020404030301010803" pitchFamily="18" charset="0"/>
                  </a:rPr>
                  <a:t>   Story Map</a:t>
                </a:r>
                <a:endParaRPr lang="en-US" sz="2800" kern="1200" dirty="0">
                  <a:solidFill>
                    <a:schemeClr val="tx1">
                      <a:lumMod val="75000"/>
                      <a:lumOff val="25000"/>
                    </a:schemeClr>
                  </a:solidFill>
                  <a:latin typeface="Garamond" panose="02020404030301010803" pitchFamily="18" charset="0"/>
                </a:endParaRPr>
              </a:p>
            </p:txBody>
          </p:sp>
        </p:grpSp>
        <p:grpSp>
          <p:nvGrpSpPr>
            <p:cNvPr id="208" name="Group 207"/>
            <p:cNvGrpSpPr/>
            <p:nvPr/>
          </p:nvGrpSpPr>
          <p:grpSpPr>
            <a:xfrm>
              <a:off x="2701649" y="12117880"/>
              <a:ext cx="12103744" cy="1593588"/>
              <a:chOff x="1534519" y="9098001"/>
              <a:chExt cx="12103744" cy="1779418"/>
            </a:xfrm>
          </p:grpSpPr>
          <p:sp>
            <p:nvSpPr>
              <p:cNvPr id="209" name="Round Same Side Corner Rectangle 208"/>
              <p:cNvSpPr/>
              <p:nvPr/>
            </p:nvSpPr>
            <p:spPr>
              <a:xfrm rot="5400000">
                <a:off x="6702827" y="3941981"/>
                <a:ext cx="1767128" cy="12103744"/>
              </a:xfrm>
              <a:prstGeom prst="round2SameRect">
                <a:avLst/>
              </a:pr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0" name="Round Same Side Corner Rectangle 4"/>
              <p:cNvSpPr txBox="1"/>
              <p:nvPr/>
            </p:nvSpPr>
            <p:spPr>
              <a:xfrm>
                <a:off x="1622703" y="9098001"/>
                <a:ext cx="11673564" cy="1779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6248" tIns="18415" rIns="18415" bIns="18415" numCol="1" spcCol="1270" anchor="ctr" anchorCtr="0">
                <a:noAutofit/>
              </a:bodyPr>
              <a:lstStyle/>
              <a:p>
                <a:pPr marL="571500" lvl="1" indent="-571500">
                  <a:buClr>
                    <a:schemeClr val="accent6"/>
                  </a:buClr>
                  <a:buFont typeface="Webdings" panose="05030102010509060703" pitchFamily="18" charset="2"/>
                  <a:buChar char="4"/>
                </a:pPr>
                <a:r>
                  <a:rPr lang="en-US" sz="2800" dirty="0" smtClean="0">
                    <a:solidFill>
                      <a:schemeClr val="tx1">
                        <a:lumMod val="75000"/>
                        <a:lumOff val="25000"/>
                      </a:schemeClr>
                    </a:solidFill>
                    <a:latin typeface="Garamond" panose="02020404030301010803" pitchFamily="18" charset="0"/>
                  </a:rPr>
                  <a:t> Ingest data </a:t>
                </a:r>
                <a:r>
                  <a:rPr lang="en-US" sz="2800" dirty="0">
                    <a:solidFill>
                      <a:schemeClr val="tx1">
                        <a:lumMod val="75000"/>
                        <a:lumOff val="25000"/>
                      </a:schemeClr>
                    </a:solidFill>
                    <a:latin typeface="Garamond" panose="02020404030301010803" pitchFamily="18" charset="0"/>
                  </a:rPr>
                  <a:t>through RHEAS model</a:t>
                </a:r>
              </a:p>
              <a:p>
                <a:pPr marL="571500" lvl="0" indent="-571500">
                  <a:buClr>
                    <a:schemeClr val="accent6"/>
                  </a:buClr>
                  <a:buFont typeface="Webdings" panose="05030102010509060703" pitchFamily="18" charset="2"/>
                  <a:buChar char="4"/>
                </a:pPr>
                <a:r>
                  <a:rPr lang="en-US" sz="2800" dirty="0" smtClean="0">
                    <a:solidFill>
                      <a:schemeClr val="tx1">
                        <a:lumMod val="75000"/>
                        <a:lumOff val="25000"/>
                      </a:schemeClr>
                    </a:solidFill>
                    <a:latin typeface="Garamond" panose="02020404030301010803" pitchFamily="18" charset="0"/>
                  </a:rPr>
                  <a:t> Compile data on soil </a:t>
                </a:r>
                <a:r>
                  <a:rPr lang="en-US" sz="2800" dirty="0">
                    <a:solidFill>
                      <a:schemeClr val="tx1">
                        <a:lumMod val="75000"/>
                        <a:lumOff val="25000"/>
                      </a:schemeClr>
                    </a:solidFill>
                    <a:latin typeface="Garamond" panose="02020404030301010803" pitchFamily="18" charset="0"/>
                  </a:rPr>
                  <a:t>moisture, land surface temperature (LST), precipitation </a:t>
                </a:r>
              </a:p>
            </p:txBody>
          </p:sp>
        </p:grpSp>
      </p:grpSp>
      <p:pic>
        <p:nvPicPr>
          <p:cNvPr id="214" name="Picture 2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63685" y="24887414"/>
            <a:ext cx="1086643" cy="1086643"/>
          </a:xfrm>
          <a:prstGeom prst="rect">
            <a:avLst/>
          </a:prstGeom>
          <a:ln>
            <a:solidFill>
              <a:schemeClr val="tx1"/>
            </a:solidFill>
          </a:ln>
        </p:spPr>
      </p:pic>
      <p:pic>
        <p:nvPicPr>
          <p:cNvPr id="215" name="Picture 2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818978" y="14344830"/>
            <a:ext cx="1289620" cy="1289620"/>
          </a:xfrm>
          <a:prstGeom prst="rect">
            <a:avLst/>
          </a:prstGeom>
          <a:ln>
            <a:solidFill>
              <a:schemeClr val="tx1"/>
            </a:solidFill>
          </a:ln>
        </p:spPr>
      </p:pic>
      <p:sp>
        <p:nvSpPr>
          <p:cNvPr id="27" name="Google Shape;27;p1"/>
          <p:cNvSpPr txBox="1"/>
          <p:nvPr/>
        </p:nvSpPr>
        <p:spPr>
          <a:xfrm>
            <a:off x="878674" y="11688933"/>
            <a:ext cx="3849131"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DB761"/>
                </a:solidFill>
                <a:latin typeface="Century Gothic"/>
                <a:ea typeface="Century Gothic"/>
                <a:cs typeface="Century Gothic"/>
                <a:sym typeface="Century Gothic"/>
              </a:rPr>
              <a:t>Methodology</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1531</TotalTime>
  <Words>796</Words>
  <Application>Microsoft Office PowerPoint</Application>
  <PresentationFormat>Custom</PresentationFormat>
  <Paragraphs>94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52</cp:revision>
  <dcterms:created xsi:type="dcterms:W3CDTF">2019-02-05T16:32:03Z</dcterms:created>
  <dcterms:modified xsi:type="dcterms:W3CDTF">2019-09-16T13:49:08Z</dcterms:modified>
</cp:coreProperties>
</file>