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12.jpg" ContentType="image/jpeg"/>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15.jpg" ContentType="image/jpeg"/>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19.jpg" ContentType="image/jpeg"/>
  <Override PartName="/ppt/notesSlides/notesSlide8.xml" ContentType="application/vnd.openxmlformats-officedocument.presentationml.notesSlide+xml"/>
  <Override PartName="/ppt/media/image20.jpg" ContentType="image/jpeg"/>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3.xml" ContentType="application/vnd.openxmlformats-officedocument.drawingml.chart+xml"/>
  <Override PartName="/ppt/theme/themeOverride2.xml" ContentType="application/vnd.openxmlformats-officedocument.themeOverride+xml"/>
  <Override PartName="/ppt/notesSlides/notesSlide17.xml" ContentType="application/vnd.openxmlformats-officedocument.presentationml.notesSlide+xml"/>
  <Override PartName="/ppt/media/image31.jpg" ContentType="image/jpeg"/>
  <Override PartName="/ppt/notesSlides/notesSlide18.xml" ContentType="application/vnd.openxmlformats-officedocument.presentationml.notesSlide+xml"/>
  <Override PartName="/ppt/notesSlides/notesSlide19.xml" ContentType="application/vnd.openxmlformats-officedocument.presentationml.notesSlide+xml"/>
  <Override PartName="/ppt/media/image32.jpg" ContentType="image/jpeg"/>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sldIdLst>
    <p:sldId id="257" r:id="rId2"/>
    <p:sldId id="280" r:id="rId3"/>
    <p:sldId id="259" r:id="rId4"/>
    <p:sldId id="282" r:id="rId5"/>
    <p:sldId id="260" r:id="rId6"/>
    <p:sldId id="261" r:id="rId7"/>
    <p:sldId id="283" r:id="rId8"/>
    <p:sldId id="262" r:id="rId9"/>
    <p:sldId id="284" r:id="rId10"/>
    <p:sldId id="285" r:id="rId11"/>
    <p:sldId id="286" r:id="rId12"/>
    <p:sldId id="287" r:id="rId13"/>
    <p:sldId id="267" r:id="rId14"/>
    <p:sldId id="268" r:id="rId15"/>
    <p:sldId id="269" r:id="rId16"/>
    <p:sldId id="270" r:id="rId17"/>
    <p:sldId id="271" r:id="rId18"/>
    <p:sldId id="272" r:id="rId19"/>
    <p:sldId id="273" r:id="rId20"/>
    <p:sldId id="274" r:id="rId21"/>
    <p:sldId id="275"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Madison Murphy" initials="MM" lastIdx="24" clrIdx="5">
    <p:extLst>
      <p:ext uri="{19B8F6BF-5375-455C-9EA6-DF929625EA0E}">
        <p15:presenceInfo xmlns:p15="http://schemas.microsoft.com/office/powerpoint/2012/main" userId="Madison Murphy" providerId="None"/>
      </p:ext>
    </p:extLst>
  </p:cmAuthor>
  <p:cmAuthor id="1" name="Hunter, Shanise Y. (LARC-E3)[SSAI DEVELOP]" initials="HSY(D" lastIdx="2" clrIdx="0">
    <p:extLst>
      <p:ext uri="{19B8F6BF-5375-455C-9EA6-DF929625EA0E}">
        <p15:presenceInfo xmlns:p15="http://schemas.microsoft.com/office/powerpoint/2012/main" userId="S-1-5-21-330711430-3775241029-4075259233-879551" providerId="AD"/>
      </p:ext>
    </p:extLst>
  </p:cmAuthor>
  <p:cmAuthor id="8" name="Baldwin, Helen B. (MSFC-ST11)[UAH]" initials="BHB(" lastIdx="45" clrIdx="6">
    <p:extLst>
      <p:ext uri="{19B8F6BF-5375-455C-9EA6-DF929625EA0E}">
        <p15:presenceInfo xmlns:p15="http://schemas.microsoft.com/office/powerpoint/2012/main" userId="S-1-5-21-330711430-3775241029-4075259233-824536" providerId="AD"/>
      </p:ext>
    </p:extLst>
  </p:cmAuthor>
  <p:cmAuthor id="2" name="Zach Bengtsson" initials="ZB" lastIdx="14" clrIdx="1">
    <p:extLst>
      <p:ext uri="{19B8F6BF-5375-455C-9EA6-DF929625EA0E}">
        <p15:presenceInfo xmlns:p15="http://schemas.microsoft.com/office/powerpoint/2012/main" userId="Zach Bengtsson" providerId="None"/>
      </p:ext>
    </p:extLst>
  </p:cmAuthor>
  <p:cmAuthor id="3" name="Acdan, Juanito J. (ARC-SGE)[SSAI DEVELOP]" initials="AJJ(D" lastIdx="15" clrIdx="2">
    <p:extLst>
      <p:ext uri="{19B8F6BF-5375-455C-9EA6-DF929625EA0E}">
        <p15:presenceInfo xmlns:p15="http://schemas.microsoft.com/office/powerpoint/2012/main" userId="S-1-5-21-330711430-3775241029-4075259233-823229" providerId="AD"/>
      </p:ext>
    </p:extLst>
  </p:cmAuthor>
  <p:cmAuthor id="5" name="Brittany Greene" initials="BG" lastIdx="65" clrIdx="3">
    <p:extLst>
      <p:ext uri="{19B8F6BF-5375-455C-9EA6-DF929625EA0E}">
        <p15:presenceInfo xmlns:p15="http://schemas.microsoft.com/office/powerpoint/2012/main" userId="Brittany Greene" providerId="None"/>
      </p:ext>
    </p:extLst>
  </p:cmAuthor>
  <p:cmAuthor id="6" name="Kathrene Garcia" initials="KG" lastIdx="42" clrIdx="4">
    <p:extLst>
      <p:ext uri="{19B8F6BF-5375-455C-9EA6-DF929625EA0E}">
        <p15:presenceInfo xmlns:p15="http://schemas.microsoft.com/office/powerpoint/2012/main" userId="S-1-5-21-1547161642-1035525444-725345543-1063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EB761"/>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00" autoAdjust="0"/>
    <p:restoredTop sz="87128" autoAdjust="0"/>
  </p:normalViewPr>
  <p:slideViewPr>
    <p:cSldViewPr snapToGrid="0">
      <p:cViewPr>
        <p:scale>
          <a:sx n="89" d="100"/>
          <a:sy n="89" d="100"/>
        </p:scale>
        <p:origin x="768" y="2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embeddings/oleObject1.bin"/></Relationships>
</file>

<file path=ppt/charts/_rels/chart2.xml.rels><?xml version="1.0" encoding="UTF-8" standalone="yes"?>
<Relationships xmlns="http://schemas.openxmlformats.org/package/2006/relationships"><Relationship Id="rId2" Type="http://schemas.openxmlformats.org/officeDocument/2006/relationships/oleObject" Target="../embeddings/oleObject2.bin"/><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2" Type="http://schemas.openxmlformats.org/officeDocument/2006/relationships/oleObject" Target="../embeddings/oleObject3.bin"/><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75000"/>
                    <a:lumOff val="25000"/>
                  </a:schemeClr>
                </a:solidFill>
                <a:latin typeface="+mn-lt"/>
                <a:ea typeface="+mn-ea"/>
                <a:cs typeface="+mn-cs"/>
              </a:defRPr>
            </a:pPr>
            <a:r>
              <a:rPr lang="en-US" sz="1800" dirty="0" smtClean="0">
                <a:solidFill>
                  <a:schemeClr val="tx1">
                    <a:lumMod val="75000"/>
                    <a:lumOff val="25000"/>
                  </a:schemeClr>
                </a:solidFill>
                <a:latin typeface="Century Gothic" panose="020B0502020202020204" pitchFamily="34" charset="0"/>
              </a:rPr>
              <a:t>ICB</a:t>
            </a:r>
            <a:r>
              <a:rPr lang="en-US" sz="1800" baseline="0" dirty="0" smtClean="0">
                <a:solidFill>
                  <a:schemeClr val="tx1">
                    <a:lumMod val="75000"/>
                    <a:lumOff val="25000"/>
                  </a:schemeClr>
                </a:solidFill>
                <a:latin typeface="Century Gothic" panose="020B0502020202020204" pitchFamily="34" charset="0"/>
              </a:rPr>
              <a:t> vs ALEXI ESI: Iowa State </a:t>
            </a:r>
            <a:endParaRPr lang="en-US" sz="1800" dirty="0">
              <a:solidFill>
                <a:schemeClr val="tx1">
                  <a:lumMod val="75000"/>
                  <a:lumOff val="25000"/>
                </a:schemeClr>
              </a:solidFill>
              <a:latin typeface="Century Gothic" panose="020B0502020202020204" pitchFamily="34" charset="0"/>
            </a:endParaRPr>
          </a:p>
        </c:rich>
      </c:tx>
      <c:layout/>
      <c:overlay val="0"/>
      <c:spPr>
        <a:noFill/>
        <a:ln w="25400">
          <a:noFill/>
        </a:ln>
      </c:spPr>
    </c:title>
    <c:autoTitleDeleted val="0"/>
    <c:plotArea>
      <c:layout/>
      <c:lineChart>
        <c:grouping val="standard"/>
        <c:varyColors val="0"/>
        <c:ser>
          <c:idx val="4"/>
          <c:order val="4"/>
          <c:tx>
            <c:v>Percent Difference</c:v>
          </c:tx>
          <c:spPr>
            <a:ln>
              <a:solidFill>
                <a:srgbClr val="FF0000"/>
              </a:solidFill>
            </a:ln>
          </c:spPr>
          <c:marker>
            <c:symbol val="none"/>
          </c:marker>
          <c:val>
            <c:numRef>
              <c:f>[DuringDroughtIAl.xls]DuringDroughtIAl!$G$2:$G$50</c:f>
              <c:numCache>
                <c:formatCode>General</c:formatCode>
                <c:ptCount val="49"/>
                <c:pt idx="0">
                  <c:v>0</c:v>
                </c:pt>
                <c:pt idx="1">
                  <c:v>120</c:v>
                </c:pt>
                <c:pt idx="2">
                  <c:v>100</c:v>
                </c:pt>
                <c:pt idx="3">
                  <c:v>0</c:v>
                </c:pt>
                <c:pt idx="4">
                  <c:v>120</c:v>
                </c:pt>
                <c:pt idx="5">
                  <c:v>100</c:v>
                </c:pt>
                <c:pt idx="6">
                  <c:v>100</c:v>
                </c:pt>
                <c:pt idx="7">
                  <c:v>28.571428571428569</c:v>
                </c:pt>
                <c:pt idx="8">
                  <c:v>28.571428571428569</c:v>
                </c:pt>
                <c:pt idx="9">
                  <c:v>0</c:v>
                </c:pt>
                <c:pt idx="10">
                  <c:v>200</c:v>
                </c:pt>
                <c:pt idx="11">
                  <c:v>0</c:v>
                </c:pt>
                <c:pt idx="12">
                  <c:v>66.666666666666657</c:v>
                </c:pt>
                <c:pt idx="13">
                  <c:v>0</c:v>
                </c:pt>
                <c:pt idx="14">
                  <c:v>200</c:v>
                </c:pt>
                <c:pt idx="15">
                  <c:v>28.571428571428569</c:v>
                </c:pt>
                <c:pt idx="16">
                  <c:v>100</c:v>
                </c:pt>
                <c:pt idx="17">
                  <c:v>0</c:v>
                </c:pt>
                <c:pt idx="18">
                  <c:v>0</c:v>
                </c:pt>
                <c:pt idx="19">
                  <c:v>100</c:v>
                </c:pt>
                <c:pt idx="20">
                  <c:v>0</c:v>
                </c:pt>
                <c:pt idx="21">
                  <c:v>100</c:v>
                </c:pt>
                <c:pt idx="22">
                  <c:v>40</c:v>
                </c:pt>
                <c:pt idx="23">
                  <c:v>100</c:v>
                </c:pt>
                <c:pt idx="24">
                  <c:v>0</c:v>
                </c:pt>
                <c:pt idx="25">
                  <c:v>0</c:v>
                </c:pt>
                <c:pt idx="26">
                  <c:v>0</c:v>
                </c:pt>
                <c:pt idx="27">
                  <c:v>0</c:v>
                </c:pt>
                <c:pt idx="28">
                  <c:v>120</c:v>
                </c:pt>
                <c:pt idx="29">
                  <c:v>0</c:v>
                </c:pt>
                <c:pt idx="30">
                  <c:v>0</c:v>
                </c:pt>
                <c:pt idx="31">
                  <c:v>0</c:v>
                </c:pt>
                <c:pt idx="32">
                  <c:v>120</c:v>
                </c:pt>
                <c:pt idx="33">
                  <c:v>0</c:v>
                </c:pt>
                <c:pt idx="34">
                  <c:v>100</c:v>
                </c:pt>
                <c:pt idx="35">
                  <c:v>100</c:v>
                </c:pt>
                <c:pt idx="36">
                  <c:v>0</c:v>
                </c:pt>
                <c:pt idx="37">
                  <c:v>0</c:v>
                </c:pt>
                <c:pt idx="38">
                  <c:v>100</c:v>
                </c:pt>
                <c:pt idx="39">
                  <c:v>100</c:v>
                </c:pt>
                <c:pt idx="40">
                  <c:v>66.666666666666657</c:v>
                </c:pt>
                <c:pt idx="41">
                  <c:v>200</c:v>
                </c:pt>
                <c:pt idx="42">
                  <c:v>120</c:v>
                </c:pt>
                <c:pt idx="43">
                  <c:v>100</c:v>
                </c:pt>
                <c:pt idx="44">
                  <c:v>0</c:v>
                </c:pt>
                <c:pt idx="45">
                  <c:v>100</c:v>
                </c:pt>
                <c:pt idx="46">
                  <c:v>0</c:v>
                </c:pt>
                <c:pt idx="47">
                  <c:v>100</c:v>
                </c:pt>
                <c:pt idx="48">
                  <c:v>0</c:v>
                </c:pt>
              </c:numCache>
            </c:numRef>
          </c:val>
          <c:smooth val="0"/>
          <c:extLst xmlns:c16r2="http://schemas.microsoft.com/office/drawing/2015/06/chart">
            <c:ext xmlns:c16="http://schemas.microsoft.com/office/drawing/2014/chart" uri="{C3380CC4-5D6E-409C-BE32-E72D297353CC}">
              <c16:uniqueId val="{00000000-84FA-449E-8B51-B825834F4213}"/>
            </c:ext>
          </c:extLst>
        </c:ser>
        <c:dLbls>
          <c:showLegendKey val="0"/>
          <c:showVal val="0"/>
          <c:showCatName val="0"/>
          <c:showSerName val="0"/>
          <c:showPercent val="0"/>
          <c:showBubbleSize val="0"/>
        </c:dLbls>
        <c:marker val="1"/>
        <c:smooth val="0"/>
        <c:axId val="611336048"/>
        <c:axId val="611337616"/>
      </c:lineChart>
      <c:scatterChart>
        <c:scatterStyle val="lineMarker"/>
        <c:varyColors val="0"/>
        <c:ser>
          <c:idx val="0"/>
          <c:order val="0"/>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[DuringDroughtIAl.xls]DuringDroughtIAl!$A$2:$A$50</c:f>
              <c:numCache>
                <c:formatCode>0</c:formatCode>
                <c:ptCount val="49"/>
                <c:pt idx="0">
                  <c:v>0</c:v>
                </c:pt>
                <c:pt idx="1">
                  <c:v>1</c:v>
                </c:pt>
                <c:pt idx="2">
                  <c:v>2</c:v>
                </c:pt>
                <c:pt idx="3">
                  <c:v>3</c:v>
                </c:pt>
                <c:pt idx="4">
                  <c:v>4</c:v>
                </c:pt>
                <c:pt idx="5">
                  <c:v>5</c:v>
                </c:pt>
                <c:pt idx="6">
                  <c:v>6</c:v>
                </c:pt>
                <c:pt idx="7">
                  <c:v>7</c:v>
                </c:pt>
                <c:pt idx="8">
                  <c:v>8</c:v>
                </c:pt>
                <c:pt idx="9">
                  <c:v>9</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numCache>
            </c:numRef>
          </c:xVal>
          <c:yVal>
            <c:numRef>
              <c:f>[DuringDroughtIAl.xls]DuringDroughtIAl!$B$2:$B$50</c:f>
            </c:numRef>
          </c:yVal>
          <c:smooth val="0"/>
          <c:extLst xmlns:c16r2="http://schemas.microsoft.com/office/drawing/2015/06/chart">
            <c:ext xmlns:c16="http://schemas.microsoft.com/office/drawing/2014/chart" uri="{C3380CC4-5D6E-409C-BE32-E72D297353CC}">
              <c16:uniqueId val="{00000001-84FA-449E-8B51-B825834F4213}"/>
            </c:ext>
          </c:extLst>
        </c:ser>
        <c:ser>
          <c:idx val="1"/>
          <c:order val="1"/>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[DuringDroughtIAl.xls]DuringDroughtIAl!$A$2:$A$50</c:f>
              <c:numCache>
                <c:formatCode>0</c:formatCode>
                <c:ptCount val="49"/>
                <c:pt idx="0">
                  <c:v>0</c:v>
                </c:pt>
                <c:pt idx="1">
                  <c:v>1</c:v>
                </c:pt>
                <c:pt idx="2">
                  <c:v>2</c:v>
                </c:pt>
                <c:pt idx="3">
                  <c:v>3</c:v>
                </c:pt>
                <c:pt idx="4">
                  <c:v>4</c:v>
                </c:pt>
                <c:pt idx="5">
                  <c:v>5</c:v>
                </c:pt>
                <c:pt idx="6">
                  <c:v>6</c:v>
                </c:pt>
                <c:pt idx="7">
                  <c:v>7</c:v>
                </c:pt>
                <c:pt idx="8">
                  <c:v>8</c:v>
                </c:pt>
                <c:pt idx="9">
                  <c:v>9</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numCache>
            </c:numRef>
          </c:xVal>
          <c:yVal>
            <c:numRef>
              <c:f>[DuringDroughtIAl.xls]DuringDroughtIAl!$C$2:$C$50</c:f>
            </c:numRef>
          </c:yVal>
          <c:smooth val="0"/>
          <c:extLst xmlns:c16r2="http://schemas.microsoft.com/office/drawing/2015/06/chart">
            <c:ext xmlns:c16="http://schemas.microsoft.com/office/drawing/2014/chart" uri="{C3380CC4-5D6E-409C-BE32-E72D297353CC}">
              <c16:uniqueId val="{00000002-84FA-449E-8B51-B825834F4213}"/>
            </c:ext>
          </c:extLst>
        </c:ser>
        <c:ser>
          <c:idx val="2"/>
          <c:order val="2"/>
          <c:tx>
            <c:v>ALEXI</c:v>
          </c:tx>
          <c:spPr>
            <a:ln w="19050">
              <a:noFill/>
            </a:ln>
          </c:spPr>
          <c:marker>
            <c:symbol val="circle"/>
            <c:size val="5"/>
            <c:spPr>
              <a:solidFill>
                <a:srgbClr val="00B050"/>
              </a:solidFill>
              <a:ln w="9525">
                <a:solidFill>
                  <a:srgbClr val="00B050"/>
                </a:solidFill>
              </a:ln>
              <a:effectLst/>
            </c:spPr>
          </c:marker>
          <c:xVal>
            <c:numRef>
              <c:f>[DuringDroughtIAl.xls]DuringDroughtIAl!$A$2:$A$50</c:f>
              <c:numCache>
                <c:formatCode>0</c:formatCode>
                <c:ptCount val="49"/>
                <c:pt idx="0">
                  <c:v>0</c:v>
                </c:pt>
                <c:pt idx="1">
                  <c:v>1</c:v>
                </c:pt>
                <c:pt idx="2">
                  <c:v>2</c:v>
                </c:pt>
                <c:pt idx="3">
                  <c:v>3</c:v>
                </c:pt>
                <c:pt idx="4">
                  <c:v>4</c:v>
                </c:pt>
                <c:pt idx="5">
                  <c:v>5</c:v>
                </c:pt>
                <c:pt idx="6">
                  <c:v>6</c:v>
                </c:pt>
                <c:pt idx="7">
                  <c:v>7</c:v>
                </c:pt>
                <c:pt idx="8">
                  <c:v>8</c:v>
                </c:pt>
                <c:pt idx="9">
                  <c:v>9</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numCache>
            </c:numRef>
          </c:xVal>
          <c:yVal>
            <c:numRef>
              <c:f>[DuringDroughtIAl.xls]DuringDroughtIAl!$D$2:$D$50</c:f>
              <c:numCache>
                <c:formatCode>0</c:formatCode>
                <c:ptCount val="49"/>
                <c:pt idx="0">
                  <c:v>1</c:v>
                </c:pt>
                <c:pt idx="1">
                  <c:v>4</c:v>
                </c:pt>
                <c:pt idx="2">
                  <c:v>3</c:v>
                </c:pt>
                <c:pt idx="3">
                  <c:v>1</c:v>
                </c:pt>
                <c:pt idx="4">
                  <c:v>4</c:v>
                </c:pt>
                <c:pt idx="5">
                  <c:v>3</c:v>
                </c:pt>
                <c:pt idx="6">
                  <c:v>3</c:v>
                </c:pt>
                <c:pt idx="7">
                  <c:v>4</c:v>
                </c:pt>
                <c:pt idx="8">
                  <c:v>4</c:v>
                </c:pt>
                <c:pt idx="9">
                  <c:v>1</c:v>
                </c:pt>
                <c:pt idx="10">
                  <c:v>3</c:v>
                </c:pt>
                <c:pt idx="11">
                  <c:v>1</c:v>
                </c:pt>
                <c:pt idx="12">
                  <c:v>4</c:v>
                </c:pt>
                <c:pt idx="13">
                  <c:v>1</c:v>
                </c:pt>
                <c:pt idx="14">
                  <c:v>1</c:v>
                </c:pt>
                <c:pt idx="15">
                  <c:v>4</c:v>
                </c:pt>
                <c:pt idx="16">
                  <c:v>3</c:v>
                </c:pt>
                <c:pt idx="17">
                  <c:v>1</c:v>
                </c:pt>
                <c:pt idx="18">
                  <c:v>1</c:v>
                </c:pt>
                <c:pt idx="19">
                  <c:v>3</c:v>
                </c:pt>
                <c:pt idx="20">
                  <c:v>1</c:v>
                </c:pt>
                <c:pt idx="21">
                  <c:v>3</c:v>
                </c:pt>
                <c:pt idx="22">
                  <c:v>3</c:v>
                </c:pt>
                <c:pt idx="23">
                  <c:v>3</c:v>
                </c:pt>
                <c:pt idx="24">
                  <c:v>1</c:v>
                </c:pt>
                <c:pt idx="25">
                  <c:v>1</c:v>
                </c:pt>
                <c:pt idx="26">
                  <c:v>4</c:v>
                </c:pt>
                <c:pt idx="27">
                  <c:v>1</c:v>
                </c:pt>
                <c:pt idx="28">
                  <c:v>1</c:v>
                </c:pt>
                <c:pt idx="29">
                  <c:v>1</c:v>
                </c:pt>
                <c:pt idx="30">
                  <c:v>1</c:v>
                </c:pt>
                <c:pt idx="31">
                  <c:v>1</c:v>
                </c:pt>
                <c:pt idx="32">
                  <c:v>4</c:v>
                </c:pt>
                <c:pt idx="33">
                  <c:v>1</c:v>
                </c:pt>
                <c:pt idx="34">
                  <c:v>3</c:v>
                </c:pt>
                <c:pt idx="35">
                  <c:v>3</c:v>
                </c:pt>
                <c:pt idx="36">
                  <c:v>1</c:v>
                </c:pt>
                <c:pt idx="37">
                  <c:v>1</c:v>
                </c:pt>
                <c:pt idx="38">
                  <c:v>3</c:v>
                </c:pt>
                <c:pt idx="39">
                  <c:v>3</c:v>
                </c:pt>
                <c:pt idx="40">
                  <c:v>4</c:v>
                </c:pt>
                <c:pt idx="41">
                  <c:v>1</c:v>
                </c:pt>
                <c:pt idx="42">
                  <c:v>4</c:v>
                </c:pt>
                <c:pt idx="43">
                  <c:v>3</c:v>
                </c:pt>
                <c:pt idx="44">
                  <c:v>1</c:v>
                </c:pt>
                <c:pt idx="45">
                  <c:v>3</c:v>
                </c:pt>
                <c:pt idx="46">
                  <c:v>1</c:v>
                </c:pt>
                <c:pt idx="47">
                  <c:v>3</c:v>
                </c:pt>
                <c:pt idx="48">
                  <c:v>1</c:v>
                </c:pt>
              </c:numCache>
            </c:numRef>
          </c:yVal>
          <c:smooth val="0"/>
          <c:extLst xmlns:c16r2="http://schemas.microsoft.com/office/drawing/2015/06/chart">
            <c:ext xmlns:c16="http://schemas.microsoft.com/office/drawing/2014/chart" uri="{C3380CC4-5D6E-409C-BE32-E72D297353CC}">
              <c16:uniqueId val="{00000003-84FA-449E-8B51-B825834F4213}"/>
            </c:ext>
          </c:extLst>
        </c:ser>
        <c:ser>
          <c:idx val="3"/>
          <c:order val="3"/>
          <c:tx>
            <c:v>ICB</c:v>
          </c:tx>
          <c:spPr>
            <a:ln w="19050">
              <a:noFill/>
            </a:ln>
          </c:spPr>
          <c:marker>
            <c:symbol val="circle"/>
            <c:size val="5"/>
            <c:spPr>
              <a:solidFill>
                <a:schemeClr val="tx1">
                  <a:lumMod val="75000"/>
                  <a:lumOff val="25000"/>
                </a:schemeClr>
              </a:solidFill>
              <a:ln w="9525">
                <a:solidFill>
                  <a:schemeClr val="tx1">
                    <a:lumMod val="75000"/>
                    <a:lumOff val="25000"/>
                  </a:schemeClr>
                </a:solidFill>
              </a:ln>
              <a:effectLst/>
            </c:spPr>
          </c:marker>
          <c:xVal>
            <c:numRef>
              <c:f>[DuringDroughtIAl.xls]DuringDroughtIAl!$A$2:$A$50</c:f>
              <c:numCache>
                <c:formatCode>0</c:formatCode>
                <c:ptCount val="49"/>
                <c:pt idx="0">
                  <c:v>0</c:v>
                </c:pt>
                <c:pt idx="1">
                  <c:v>1</c:v>
                </c:pt>
                <c:pt idx="2">
                  <c:v>2</c:v>
                </c:pt>
                <c:pt idx="3">
                  <c:v>3</c:v>
                </c:pt>
                <c:pt idx="4">
                  <c:v>4</c:v>
                </c:pt>
                <c:pt idx="5">
                  <c:v>5</c:v>
                </c:pt>
                <c:pt idx="6">
                  <c:v>6</c:v>
                </c:pt>
                <c:pt idx="7">
                  <c:v>7</c:v>
                </c:pt>
                <c:pt idx="8">
                  <c:v>8</c:v>
                </c:pt>
                <c:pt idx="9">
                  <c:v>9</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numCache>
            </c:numRef>
          </c:xVal>
          <c:yVal>
            <c:numRef>
              <c:f>[DuringDroughtIAl.xls]DuringDroughtIAl!$E$2:$E$50</c:f>
              <c:numCache>
                <c:formatCode>0</c:formatCode>
                <c:ptCount val="49"/>
                <c:pt idx="0">
                  <c:v>1</c:v>
                </c:pt>
                <c:pt idx="1">
                  <c:v>1</c:v>
                </c:pt>
                <c:pt idx="2">
                  <c:v>1</c:v>
                </c:pt>
                <c:pt idx="3">
                  <c:v>1</c:v>
                </c:pt>
                <c:pt idx="4">
                  <c:v>1</c:v>
                </c:pt>
                <c:pt idx="5">
                  <c:v>1</c:v>
                </c:pt>
                <c:pt idx="6">
                  <c:v>1</c:v>
                </c:pt>
                <c:pt idx="7">
                  <c:v>3</c:v>
                </c:pt>
                <c:pt idx="8">
                  <c:v>3</c:v>
                </c:pt>
                <c:pt idx="9">
                  <c:v>1</c:v>
                </c:pt>
                <c:pt idx="10">
                  <c:v>0</c:v>
                </c:pt>
                <c:pt idx="11">
                  <c:v>1</c:v>
                </c:pt>
                <c:pt idx="12">
                  <c:v>2</c:v>
                </c:pt>
                <c:pt idx="13">
                  <c:v>1</c:v>
                </c:pt>
                <c:pt idx="14">
                  <c:v>0</c:v>
                </c:pt>
                <c:pt idx="15">
                  <c:v>3</c:v>
                </c:pt>
                <c:pt idx="16">
                  <c:v>1</c:v>
                </c:pt>
                <c:pt idx="17">
                  <c:v>1</c:v>
                </c:pt>
                <c:pt idx="18">
                  <c:v>1</c:v>
                </c:pt>
                <c:pt idx="19">
                  <c:v>1</c:v>
                </c:pt>
                <c:pt idx="20">
                  <c:v>1</c:v>
                </c:pt>
                <c:pt idx="21">
                  <c:v>1</c:v>
                </c:pt>
                <c:pt idx="22">
                  <c:v>2</c:v>
                </c:pt>
                <c:pt idx="23">
                  <c:v>1</c:v>
                </c:pt>
                <c:pt idx="24">
                  <c:v>1</c:v>
                </c:pt>
                <c:pt idx="25">
                  <c:v>1</c:v>
                </c:pt>
                <c:pt idx="26">
                  <c:v>4</c:v>
                </c:pt>
                <c:pt idx="27">
                  <c:v>1</c:v>
                </c:pt>
                <c:pt idx="28">
                  <c:v>4</c:v>
                </c:pt>
                <c:pt idx="29">
                  <c:v>1</c:v>
                </c:pt>
                <c:pt idx="30">
                  <c:v>1</c:v>
                </c:pt>
                <c:pt idx="31">
                  <c:v>1</c:v>
                </c:pt>
                <c:pt idx="32">
                  <c:v>1</c:v>
                </c:pt>
                <c:pt idx="33">
                  <c:v>1</c:v>
                </c:pt>
                <c:pt idx="34">
                  <c:v>1</c:v>
                </c:pt>
                <c:pt idx="35">
                  <c:v>1</c:v>
                </c:pt>
                <c:pt idx="36">
                  <c:v>1</c:v>
                </c:pt>
                <c:pt idx="37">
                  <c:v>1</c:v>
                </c:pt>
                <c:pt idx="38">
                  <c:v>1</c:v>
                </c:pt>
                <c:pt idx="39">
                  <c:v>1</c:v>
                </c:pt>
                <c:pt idx="40">
                  <c:v>2</c:v>
                </c:pt>
                <c:pt idx="41">
                  <c:v>0</c:v>
                </c:pt>
                <c:pt idx="42">
                  <c:v>1</c:v>
                </c:pt>
                <c:pt idx="43">
                  <c:v>1</c:v>
                </c:pt>
                <c:pt idx="44">
                  <c:v>1</c:v>
                </c:pt>
                <c:pt idx="45">
                  <c:v>1</c:v>
                </c:pt>
                <c:pt idx="46">
                  <c:v>1</c:v>
                </c:pt>
                <c:pt idx="47">
                  <c:v>1</c:v>
                </c:pt>
                <c:pt idx="48">
                  <c:v>1</c:v>
                </c:pt>
              </c:numCache>
            </c:numRef>
          </c:yVal>
          <c:smooth val="0"/>
          <c:extLst xmlns:c16r2="http://schemas.microsoft.com/office/drawing/2015/06/chart">
            <c:ext xmlns:c16="http://schemas.microsoft.com/office/drawing/2014/chart" uri="{C3380CC4-5D6E-409C-BE32-E72D297353CC}">
              <c16:uniqueId val="{00000004-84FA-449E-8B51-B825834F4213}"/>
            </c:ext>
          </c:extLst>
        </c:ser>
        <c:dLbls>
          <c:showLegendKey val="0"/>
          <c:showVal val="0"/>
          <c:showCatName val="0"/>
          <c:showSerName val="0"/>
          <c:showPercent val="0"/>
          <c:showBubbleSize val="0"/>
        </c:dLbls>
        <c:axId val="611338792"/>
        <c:axId val="611337224"/>
      </c:scatterChart>
      <c:valAx>
        <c:axId val="611338792"/>
        <c:scaling>
          <c:orientation val="minMax"/>
          <c:max val="50"/>
        </c:scaling>
        <c:delete val="0"/>
        <c:axPos val="b"/>
        <c:title>
          <c:tx>
            <c:rich>
              <a:bodyPr/>
              <a:lstStyle/>
              <a:p>
                <a:pPr>
                  <a:defRPr sz="1400">
                    <a:solidFill>
                      <a:schemeClr val="tx1">
                        <a:lumMod val="75000"/>
                        <a:lumOff val="25000"/>
                      </a:schemeClr>
                    </a:solidFill>
                  </a:defRPr>
                </a:pPr>
                <a:r>
                  <a:rPr lang="en-US" sz="1400" b="0" dirty="0">
                    <a:solidFill>
                      <a:schemeClr val="tx1">
                        <a:lumMod val="75000"/>
                        <a:lumOff val="25000"/>
                      </a:schemeClr>
                    </a:solidFill>
                  </a:rPr>
                  <a:t>Point Number</a:t>
                </a:r>
              </a:p>
            </c:rich>
          </c:tx>
          <c:layout/>
          <c:overlay val="0"/>
        </c:title>
        <c:numFmt formatCode="0" sourceLinked="1"/>
        <c:majorTickMark val="out"/>
        <c:minorTickMark val="none"/>
        <c:tickLblPos val="nextTo"/>
        <c:spPr>
          <a:ln w="3175">
            <a:solidFill>
              <a:schemeClr val="tx1">
                <a:lumMod val="75000"/>
                <a:lumOff val="25000"/>
              </a:schemeClr>
            </a:solidFill>
            <a:prstDash val="solid"/>
          </a:ln>
        </c:spPr>
        <c:txPr>
          <a:bodyPr rot="0" vert="horz"/>
          <a:lstStyle/>
          <a:p>
            <a:pPr>
              <a:defRPr sz="1400" b="0" i="0" u="none" strike="noStrike" baseline="0">
                <a:solidFill>
                  <a:schemeClr val="tx1">
                    <a:lumMod val="75000"/>
                    <a:lumOff val="25000"/>
                  </a:schemeClr>
                </a:solidFill>
                <a:latin typeface="+mn-lt"/>
                <a:ea typeface="Calibri"/>
                <a:cs typeface="Calibri"/>
              </a:defRPr>
            </a:pPr>
            <a:endParaRPr lang="en-US"/>
          </a:p>
        </c:txPr>
        <c:crossAx val="611337224"/>
        <c:crosses val="autoZero"/>
        <c:crossBetween val="midCat"/>
      </c:valAx>
      <c:valAx>
        <c:axId val="611337224"/>
        <c:scaling>
          <c:orientation val="minMax"/>
          <c:max val="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r>
                  <a:rPr lang="en-US" sz="1400">
                    <a:solidFill>
                      <a:schemeClr val="tx1">
                        <a:lumMod val="75000"/>
                        <a:lumOff val="25000"/>
                      </a:schemeClr>
                    </a:solidFill>
                    <a:latin typeface="Century Gothic" panose="020B0502020202020204" pitchFamily="34" charset="0"/>
                  </a:rPr>
                  <a:t>Drought Level</a:t>
                </a:r>
              </a:p>
            </c:rich>
          </c:tx>
          <c:layout/>
          <c:overlay val="0"/>
          <c:spPr>
            <a:noFill/>
            <a:ln w="25400">
              <a:noFill/>
            </a:ln>
          </c:sp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crossAx val="611338792"/>
        <c:crosses val="autoZero"/>
        <c:crossBetween val="midCat"/>
        <c:majorUnit val="1"/>
      </c:valAx>
      <c:catAx>
        <c:axId val="611336048"/>
        <c:scaling>
          <c:orientation val="minMax"/>
        </c:scaling>
        <c:delete val="1"/>
        <c:axPos val="b"/>
        <c:majorTickMark val="out"/>
        <c:minorTickMark val="none"/>
        <c:tickLblPos val="nextTo"/>
        <c:crossAx val="611337616"/>
        <c:crosses val="autoZero"/>
        <c:auto val="1"/>
        <c:lblAlgn val="ctr"/>
        <c:lblOffset val="100"/>
        <c:noMultiLvlLbl val="0"/>
      </c:catAx>
      <c:valAx>
        <c:axId val="611337616"/>
        <c:scaling>
          <c:orientation val="minMax"/>
          <c:max val="200"/>
        </c:scaling>
        <c:delete val="0"/>
        <c:axPos val="r"/>
        <c:title>
          <c:tx>
            <c:rich>
              <a:bodyPr/>
              <a:lstStyle/>
              <a:p>
                <a:pPr>
                  <a:defRPr sz="1400">
                    <a:solidFill>
                      <a:schemeClr val="tx1">
                        <a:lumMod val="75000"/>
                        <a:lumOff val="25000"/>
                      </a:schemeClr>
                    </a:solidFill>
                  </a:defRPr>
                </a:pPr>
                <a:r>
                  <a:rPr lang="en-US" sz="1400" b="0" dirty="0">
                    <a:solidFill>
                      <a:schemeClr val="tx1">
                        <a:lumMod val="75000"/>
                        <a:lumOff val="25000"/>
                      </a:schemeClr>
                    </a:solidFill>
                    <a:latin typeface="Century Gothic" panose="020B0502020202020204" pitchFamily="34" charset="0"/>
                  </a:rPr>
                  <a:t>Percent Difference</a:t>
                </a:r>
              </a:p>
            </c:rich>
          </c:tx>
          <c:layout/>
          <c:overlay val="0"/>
        </c:title>
        <c:numFmt formatCode="General" sourceLinked="1"/>
        <c:majorTickMark val="out"/>
        <c:minorTickMark val="none"/>
        <c:tickLblPos val="nextTo"/>
        <c:txPr>
          <a:bodyPr/>
          <a:lstStyle/>
          <a:p>
            <a:pPr>
              <a:defRPr sz="1400">
                <a:solidFill>
                  <a:schemeClr val="tx1">
                    <a:lumMod val="75000"/>
                    <a:lumOff val="25000"/>
                  </a:schemeClr>
                </a:solidFill>
              </a:defRPr>
            </a:pPr>
            <a:endParaRPr lang="en-US"/>
          </a:p>
        </c:txPr>
        <c:crossAx val="611336048"/>
        <c:crosses val="max"/>
        <c:crossBetween val="between"/>
      </c:valAx>
      <c:spPr>
        <a:noFill/>
        <a:ln w="25400">
          <a:noFill/>
        </a:ln>
      </c:spPr>
    </c:plotArea>
    <c:legend>
      <c:legendPos val="b"/>
      <c:layout/>
      <c:overlay val="0"/>
      <c:spPr>
        <a:noFill/>
        <a:ln w="25400">
          <a:noFill/>
        </a:ln>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800" dirty="0" smtClean="0">
                <a:solidFill>
                  <a:schemeClr val="tx1">
                    <a:lumMod val="75000"/>
                    <a:lumOff val="25000"/>
                  </a:schemeClr>
                </a:solidFill>
                <a:latin typeface="Century Gothic" panose="020B0502020202020204" pitchFamily="34" charset="0"/>
              </a:rPr>
              <a:t>ICB vs ECOSTRESS:</a:t>
            </a:r>
            <a:r>
              <a:rPr lang="en-US" sz="1800" baseline="0" dirty="0" smtClean="0">
                <a:solidFill>
                  <a:schemeClr val="tx1">
                    <a:lumMod val="75000"/>
                    <a:lumOff val="25000"/>
                  </a:schemeClr>
                </a:solidFill>
                <a:latin typeface="Century Gothic" panose="020B0502020202020204" pitchFamily="34" charset="0"/>
              </a:rPr>
              <a:t> </a:t>
            </a:r>
            <a:r>
              <a:rPr lang="en-US" sz="1800" dirty="0" smtClean="0">
                <a:solidFill>
                  <a:schemeClr val="tx1">
                    <a:lumMod val="75000"/>
                    <a:lumOff val="25000"/>
                  </a:schemeClr>
                </a:solidFill>
                <a:latin typeface="Century Gothic" panose="020B0502020202020204" pitchFamily="34" charset="0"/>
              </a:rPr>
              <a:t>Davis</a:t>
            </a:r>
            <a:r>
              <a:rPr lang="en-US" sz="1800" baseline="0" dirty="0" smtClean="0">
                <a:solidFill>
                  <a:schemeClr val="tx1">
                    <a:lumMod val="75000"/>
                    <a:lumOff val="25000"/>
                  </a:schemeClr>
                </a:solidFill>
                <a:latin typeface="Century Gothic" panose="020B0502020202020204" pitchFamily="34" charset="0"/>
              </a:rPr>
              <a:t> </a:t>
            </a:r>
            <a:r>
              <a:rPr lang="en-US" sz="1800" baseline="0" dirty="0">
                <a:solidFill>
                  <a:schemeClr val="tx1">
                    <a:lumMod val="75000"/>
                    <a:lumOff val="25000"/>
                  </a:schemeClr>
                </a:solidFill>
                <a:latin typeface="Century Gothic" panose="020B0502020202020204" pitchFamily="34" charset="0"/>
              </a:rPr>
              <a:t>County</a:t>
            </a:r>
            <a:endParaRPr lang="en-US" sz="1800" dirty="0">
              <a:solidFill>
                <a:schemeClr val="tx1">
                  <a:lumMod val="75000"/>
                  <a:lumOff val="25000"/>
                </a:schemeClr>
              </a:solidFill>
              <a:latin typeface="Century Gothic" panose="020B0502020202020204" pitchFamily="34" charset="0"/>
            </a:endParaRPr>
          </a:p>
        </c:rich>
      </c:tx>
      <c:layout/>
      <c:overlay val="0"/>
      <c:spPr>
        <a:noFill/>
        <a:ln w="25400">
          <a:noFill/>
        </a:ln>
      </c:spPr>
    </c:title>
    <c:autoTitleDeleted val="0"/>
    <c:plotArea>
      <c:layout/>
      <c:lineChart>
        <c:grouping val="standard"/>
        <c:varyColors val="0"/>
        <c:ser>
          <c:idx val="2"/>
          <c:order val="2"/>
          <c:tx>
            <c:v>Percent Difference</c:v>
          </c:tx>
          <c:spPr>
            <a:ln>
              <a:solidFill>
                <a:srgbClr val="FF0000"/>
              </a:solidFill>
            </a:ln>
          </c:spPr>
          <c:marker>
            <c:symbol val="none"/>
          </c:marker>
          <c:val>
            <c:numRef>
              <c:f>[DavisCountyICB.xls]DavisCountyICB!$D$3:$D$28</c:f>
              <c:numCache>
                <c:formatCode>General</c:formatCode>
                <c:ptCount val="26"/>
                <c:pt idx="0">
                  <c:v>50</c:v>
                </c:pt>
                <c:pt idx="1">
                  <c:v>120</c:v>
                </c:pt>
                <c:pt idx="2">
                  <c:v>50</c:v>
                </c:pt>
                <c:pt idx="3">
                  <c:v>133.33333333333331</c:v>
                </c:pt>
                <c:pt idx="4">
                  <c:v>28.571428571428569</c:v>
                </c:pt>
                <c:pt idx="5">
                  <c:v>50</c:v>
                </c:pt>
                <c:pt idx="6">
                  <c:v>120</c:v>
                </c:pt>
                <c:pt idx="7">
                  <c:v>50</c:v>
                </c:pt>
                <c:pt idx="8">
                  <c:v>28.571428571428569</c:v>
                </c:pt>
                <c:pt idx="9">
                  <c:v>50</c:v>
                </c:pt>
                <c:pt idx="10">
                  <c:v>22.222222222222221</c:v>
                </c:pt>
                <c:pt idx="11">
                  <c:v>0</c:v>
                </c:pt>
                <c:pt idx="12">
                  <c:v>120</c:v>
                </c:pt>
                <c:pt idx="13">
                  <c:v>50</c:v>
                </c:pt>
                <c:pt idx="14">
                  <c:v>50</c:v>
                </c:pt>
                <c:pt idx="15">
                  <c:v>28.571428571428569</c:v>
                </c:pt>
                <c:pt idx="16">
                  <c:v>22.222222222222221</c:v>
                </c:pt>
                <c:pt idx="17">
                  <c:v>50</c:v>
                </c:pt>
                <c:pt idx="18">
                  <c:v>50</c:v>
                </c:pt>
                <c:pt idx="19">
                  <c:v>133.33333333333331</c:v>
                </c:pt>
                <c:pt idx="20">
                  <c:v>50</c:v>
                </c:pt>
                <c:pt idx="21">
                  <c:v>28.571428571428569</c:v>
                </c:pt>
                <c:pt idx="22">
                  <c:v>50</c:v>
                </c:pt>
                <c:pt idx="23">
                  <c:v>50</c:v>
                </c:pt>
                <c:pt idx="24">
                  <c:v>22.222222222222221</c:v>
                </c:pt>
                <c:pt idx="25">
                  <c:v>0</c:v>
                </c:pt>
              </c:numCache>
            </c:numRef>
          </c:val>
          <c:smooth val="0"/>
          <c:extLst xmlns:c16r2="http://schemas.microsoft.com/office/drawing/2015/06/chart">
            <c:ext xmlns:c16="http://schemas.microsoft.com/office/drawing/2014/chart" uri="{C3380CC4-5D6E-409C-BE32-E72D297353CC}">
              <c16:uniqueId val="{00000000-DF50-4CA5-B721-A5104385709B}"/>
            </c:ext>
          </c:extLst>
        </c:ser>
        <c:dLbls>
          <c:showLegendKey val="0"/>
          <c:showVal val="0"/>
          <c:showCatName val="0"/>
          <c:showSerName val="0"/>
          <c:showPercent val="0"/>
          <c:showBubbleSize val="0"/>
        </c:dLbls>
        <c:marker val="1"/>
        <c:smooth val="0"/>
        <c:axId val="611342320"/>
        <c:axId val="611334088"/>
      </c:lineChart>
      <c:scatterChart>
        <c:scatterStyle val="lineMarker"/>
        <c:varyColors val="0"/>
        <c:ser>
          <c:idx val="0"/>
          <c:order val="0"/>
          <c:tx>
            <c:v>ECOSTRESS</c:v>
          </c:tx>
          <c:spPr>
            <a:ln w="19050">
              <a:noFill/>
            </a:ln>
          </c:spPr>
          <c:marker>
            <c:symbol val="circle"/>
            <c:size val="5"/>
            <c:spPr>
              <a:solidFill>
                <a:srgbClr val="00B050"/>
              </a:solidFill>
              <a:ln w="9525">
                <a:solidFill>
                  <a:srgbClr val="00B050"/>
                </a:solidFill>
              </a:ln>
              <a:effectLst/>
            </c:spPr>
          </c:marker>
          <c:xVal>
            <c:numRef>
              <c:f>[DavisCountyICB.xls]DavisCountyICB!$A$2:$A$28</c:f>
              <c:numCache>
                <c:formatCode>0</c:formatCode>
                <c:ptCount val="27"/>
                <c:pt idx="1">
                  <c:v>1</c:v>
                </c:pt>
                <c:pt idx="2">
                  <c:v>2</c:v>
                </c:pt>
                <c:pt idx="3">
                  <c:v>3</c:v>
                </c:pt>
                <c:pt idx="4">
                  <c:v>4</c:v>
                </c:pt>
                <c:pt idx="5">
                  <c:v>5</c:v>
                </c:pt>
                <c:pt idx="6">
                  <c:v>6</c:v>
                </c:pt>
                <c:pt idx="7">
                  <c:v>7</c:v>
                </c:pt>
                <c:pt idx="8">
                  <c:v>8</c:v>
                </c:pt>
                <c:pt idx="9">
                  <c:v>9</c:v>
                </c:pt>
                <c:pt idx="10">
                  <c:v>10</c:v>
                </c:pt>
                <c:pt idx="11">
                  <c:v>13</c:v>
                </c:pt>
                <c:pt idx="12">
                  <c:v>14</c:v>
                </c:pt>
                <c:pt idx="13">
                  <c:v>15</c:v>
                </c:pt>
                <c:pt idx="14">
                  <c:v>16</c:v>
                </c:pt>
                <c:pt idx="15">
                  <c:v>17</c:v>
                </c:pt>
                <c:pt idx="16">
                  <c:v>18</c:v>
                </c:pt>
                <c:pt idx="17">
                  <c:v>19</c:v>
                </c:pt>
                <c:pt idx="18">
                  <c:v>20</c:v>
                </c:pt>
                <c:pt idx="19">
                  <c:v>21</c:v>
                </c:pt>
                <c:pt idx="20">
                  <c:v>22</c:v>
                </c:pt>
                <c:pt idx="21">
                  <c:v>23</c:v>
                </c:pt>
                <c:pt idx="22">
                  <c:v>24</c:v>
                </c:pt>
                <c:pt idx="23">
                  <c:v>26</c:v>
                </c:pt>
                <c:pt idx="24">
                  <c:v>27</c:v>
                </c:pt>
                <c:pt idx="25">
                  <c:v>28</c:v>
                </c:pt>
                <c:pt idx="26">
                  <c:v>29</c:v>
                </c:pt>
              </c:numCache>
            </c:numRef>
          </c:xVal>
          <c:yVal>
            <c:numRef>
              <c:f>[DavisCountyICB.xls]DavisCountyICB!$B$2:$B$28</c:f>
              <c:numCache>
                <c:formatCode>General</c:formatCode>
                <c:ptCount val="27"/>
                <c:pt idx="1">
                  <c:v>3</c:v>
                </c:pt>
                <c:pt idx="2">
                  <c:v>1</c:v>
                </c:pt>
                <c:pt idx="3">
                  <c:v>3</c:v>
                </c:pt>
                <c:pt idx="4">
                  <c:v>1</c:v>
                </c:pt>
                <c:pt idx="5">
                  <c:v>3</c:v>
                </c:pt>
                <c:pt idx="6">
                  <c:v>3</c:v>
                </c:pt>
                <c:pt idx="7">
                  <c:v>1</c:v>
                </c:pt>
                <c:pt idx="8">
                  <c:v>3</c:v>
                </c:pt>
                <c:pt idx="9">
                  <c:v>3</c:v>
                </c:pt>
                <c:pt idx="10">
                  <c:v>3</c:v>
                </c:pt>
                <c:pt idx="11">
                  <c:v>4</c:v>
                </c:pt>
                <c:pt idx="12">
                  <c:v>4</c:v>
                </c:pt>
                <c:pt idx="13">
                  <c:v>1</c:v>
                </c:pt>
                <c:pt idx="14">
                  <c:v>3</c:v>
                </c:pt>
                <c:pt idx="15">
                  <c:v>3</c:v>
                </c:pt>
                <c:pt idx="16">
                  <c:v>3</c:v>
                </c:pt>
                <c:pt idx="17">
                  <c:v>4</c:v>
                </c:pt>
                <c:pt idx="18">
                  <c:v>3</c:v>
                </c:pt>
                <c:pt idx="19">
                  <c:v>3</c:v>
                </c:pt>
                <c:pt idx="20">
                  <c:v>1</c:v>
                </c:pt>
                <c:pt idx="21">
                  <c:v>3</c:v>
                </c:pt>
                <c:pt idx="22">
                  <c:v>3</c:v>
                </c:pt>
                <c:pt idx="23">
                  <c:v>3</c:v>
                </c:pt>
                <c:pt idx="24">
                  <c:v>3</c:v>
                </c:pt>
                <c:pt idx="25">
                  <c:v>4</c:v>
                </c:pt>
                <c:pt idx="26">
                  <c:v>5</c:v>
                </c:pt>
              </c:numCache>
            </c:numRef>
          </c:yVal>
          <c:smooth val="0"/>
          <c:extLst xmlns:c16r2="http://schemas.microsoft.com/office/drawing/2015/06/chart">
            <c:ext xmlns:c16="http://schemas.microsoft.com/office/drawing/2014/chart" uri="{C3380CC4-5D6E-409C-BE32-E72D297353CC}">
              <c16:uniqueId val="{00000001-DF50-4CA5-B721-A5104385709B}"/>
            </c:ext>
          </c:extLst>
        </c:ser>
        <c:ser>
          <c:idx val="1"/>
          <c:order val="1"/>
          <c:tx>
            <c:v>ICB</c:v>
          </c:tx>
          <c:spPr>
            <a:ln w="19050">
              <a:noFill/>
            </a:ln>
          </c:spPr>
          <c:marker>
            <c:symbol val="circle"/>
            <c:size val="5"/>
            <c:spPr>
              <a:solidFill>
                <a:schemeClr val="tx1">
                  <a:lumMod val="75000"/>
                  <a:lumOff val="25000"/>
                </a:schemeClr>
              </a:solidFill>
              <a:ln w="9525">
                <a:solidFill>
                  <a:schemeClr val="tx1">
                    <a:lumMod val="75000"/>
                    <a:lumOff val="25000"/>
                  </a:schemeClr>
                </a:solidFill>
              </a:ln>
              <a:effectLst/>
            </c:spPr>
          </c:marker>
          <c:xVal>
            <c:numRef>
              <c:f>[DavisCountyICB.xls]DavisCountyICB!$A$2:$A$28</c:f>
              <c:numCache>
                <c:formatCode>0</c:formatCode>
                <c:ptCount val="27"/>
                <c:pt idx="1">
                  <c:v>1</c:v>
                </c:pt>
                <c:pt idx="2">
                  <c:v>2</c:v>
                </c:pt>
                <c:pt idx="3">
                  <c:v>3</c:v>
                </c:pt>
                <c:pt idx="4">
                  <c:v>4</c:v>
                </c:pt>
                <c:pt idx="5">
                  <c:v>5</c:v>
                </c:pt>
                <c:pt idx="6">
                  <c:v>6</c:v>
                </c:pt>
                <c:pt idx="7">
                  <c:v>7</c:v>
                </c:pt>
                <c:pt idx="8">
                  <c:v>8</c:v>
                </c:pt>
                <c:pt idx="9">
                  <c:v>9</c:v>
                </c:pt>
                <c:pt idx="10">
                  <c:v>10</c:v>
                </c:pt>
                <c:pt idx="11">
                  <c:v>13</c:v>
                </c:pt>
                <c:pt idx="12">
                  <c:v>14</c:v>
                </c:pt>
                <c:pt idx="13">
                  <c:v>15</c:v>
                </c:pt>
                <c:pt idx="14">
                  <c:v>16</c:v>
                </c:pt>
                <c:pt idx="15">
                  <c:v>17</c:v>
                </c:pt>
                <c:pt idx="16">
                  <c:v>18</c:v>
                </c:pt>
                <c:pt idx="17">
                  <c:v>19</c:v>
                </c:pt>
                <c:pt idx="18">
                  <c:v>20</c:v>
                </c:pt>
                <c:pt idx="19">
                  <c:v>21</c:v>
                </c:pt>
                <c:pt idx="20">
                  <c:v>22</c:v>
                </c:pt>
                <c:pt idx="21">
                  <c:v>23</c:v>
                </c:pt>
                <c:pt idx="22">
                  <c:v>24</c:v>
                </c:pt>
                <c:pt idx="23">
                  <c:v>26</c:v>
                </c:pt>
                <c:pt idx="24">
                  <c:v>27</c:v>
                </c:pt>
                <c:pt idx="25">
                  <c:v>28</c:v>
                </c:pt>
                <c:pt idx="26">
                  <c:v>29</c:v>
                </c:pt>
              </c:numCache>
            </c:numRef>
          </c:xVal>
          <c:yVal>
            <c:numRef>
              <c:f>[DavisCountyICB.xls]DavisCountyICB!$C$2:$C$28</c:f>
              <c:numCache>
                <c:formatCode>General</c:formatCode>
                <c:ptCount val="27"/>
                <c:pt idx="1">
                  <c:v>5</c:v>
                </c:pt>
                <c:pt idx="2">
                  <c:v>4</c:v>
                </c:pt>
                <c:pt idx="3">
                  <c:v>5</c:v>
                </c:pt>
                <c:pt idx="4">
                  <c:v>5</c:v>
                </c:pt>
                <c:pt idx="5">
                  <c:v>4</c:v>
                </c:pt>
                <c:pt idx="6">
                  <c:v>5</c:v>
                </c:pt>
                <c:pt idx="7">
                  <c:v>4</c:v>
                </c:pt>
                <c:pt idx="8">
                  <c:v>5</c:v>
                </c:pt>
                <c:pt idx="9">
                  <c:v>4</c:v>
                </c:pt>
                <c:pt idx="10">
                  <c:v>5</c:v>
                </c:pt>
                <c:pt idx="11">
                  <c:v>5</c:v>
                </c:pt>
                <c:pt idx="12">
                  <c:v>4</c:v>
                </c:pt>
                <c:pt idx="13">
                  <c:v>4</c:v>
                </c:pt>
                <c:pt idx="14">
                  <c:v>5</c:v>
                </c:pt>
                <c:pt idx="15">
                  <c:v>5</c:v>
                </c:pt>
                <c:pt idx="16">
                  <c:v>4</c:v>
                </c:pt>
                <c:pt idx="17">
                  <c:v>5</c:v>
                </c:pt>
                <c:pt idx="18">
                  <c:v>5</c:v>
                </c:pt>
                <c:pt idx="19">
                  <c:v>5</c:v>
                </c:pt>
                <c:pt idx="20">
                  <c:v>5</c:v>
                </c:pt>
                <c:pt idx="21">
                  <c:v>5</c:v>
                </c:pt>
                <c:pt idx="22">
                  <c:v>4</c:v>
                </c:pt>
                <c:pt idx="23">
                  <c:v>5</c:v>
                </c:pt>
                <c:pt idx="24">
                  <c:v>5</c:v>
                </c:pt>
                <c:pt idx="25">
                  <c:v>5</c:v>
                </c:pt>
                <c:pt idx="26">
                  <c:v>5</c:v>
                </c:pt>
              </c:numCache>
            </c:numRef>
          </c:yVal>
          <c:smooth val="0"/>
          <c:extLst xmlns:c16r2="http://schemas.microsoft.com/office/drawing/2015/06/chart">
            <c:ext xmlns:c16="http://schemas.microsoft.com/office/drawing/2014/chart" uri="{C3380CC4-5D6E-409C-BE32-E72D297353CC}">
              <c16:uniqueId val="{00000002-DF50-4CA5-B721-A5104385709B}"/>
            </c:ext>
          </c:extLst>
        </c:ser>
        <c:dLbls>
          <c:showLegendKey val="0"/>
          <c:showVal val="0"/>
          <c:showCatName val="0"/>
          <c:showSerName val="0"/>
          <c:showPercent val="0"/>
          <c:showBubbleSize val="0"/>
        </c:dLbls>
        <c:axId val="611331344"/>
        <c:axId val="611338008"/>
      </c:scatterChart>
      <c:valAx>
        <c:axId val="611331344"/>
        <c:scaling>
          <c:orientation val="minMax"/>
          <c:max val="3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r>
                  <a:rPr lang="en-US" sz="1400">
                    <a:solidFill>
                      <a:schemeClr val="tx1">
                        <a:lumMod val="75000"/>
                        <a:lumOff val="25000"/>
                      </a:schemeClr>
                    </a:solidFill>
                    <a:latin typeface="Century Gothic" panose="020B0502020202020204" pitchFamily="34" charset="0"/>
                  </a:rPr>
                  <a:t>Point Number</a:t>
                </a:r>
              </a:p>
            </c:rich>
          </c:tx>
          <c:layout/>
          <c:overlay val="0"/>
          <c:spPr>
            <a:noFill/>
            <a:ln w="25400">
              <a:noFill/>
            </a:ln>
          </c:sp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0" vert="horz"/>
          <a:lstStyle/>
          <a:p>
            <a:pPr>
              <a:defRPr sz="1400" b="0" i="0" u="none" strike="noStrike" baseline="0">
                <a:solidFill>
                  <a:schemeClr val="tx1">
                    <a:lumMod val="75000"/>
                    <a:lumOff val="25000"/>
                  </a:schemeClr>
                </a:solidFill>
                <a:latin typeface="+mn-lt"/>
                <a:ea typeface="Calibri"/>
                <a:cs typeface="Calibri"/>
              </a:defRPr>
            </a:pPr>
            <a:endParaRPr lang="en-US"/>
          </a:p>
        </c:txPr>
        <c:crossAx val="611338008"/>
        <c:crosses val="autoZero"/>
        <c:crossBetween val="midCat"/>
      </c:valAx>
      <c:valAx>
        <c:axId val="611338008"/>
        <c:scaling>
          <c:orientation val="minMax"/>
          <c:max val="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r>
                  <a:rPr lang="en-US" sz="1400">
                    <a:solidFill>
                      <a:schemeClr val="tx1">
                        <a:lumMod val="75000"/>
                        <a:lumOff val="25000"/>
                      </a:schemeClr>
                    </a:solidFill>
                    <a:latin typeface="Century Gothic" panose="020B0502020202020204" pitchFamily="34" charset="0"/>
                  </a:rPr>
                  <a:t>Drought Level</a:t>
                </a:r>
              </a:p>
            </c:rich>
          </c:tx>
          <c:layout/>
          <c:overlay val="0"/>
          <c:spPr>
            <a:noFill/>
            <a:ln w="25400">
              <a:noFill/>
            </a:ln>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crossAx val="611331344"/>
        <c:crosses val="autoZero"/>
        <c:crossBetween val="midCat"/>
        <c:majorUnit val="1"/>
      </c:valAx>
      <c:catAx>
        <c:axId val="611342320"/>
        <c:scaling>
          <c:orientation val="minMax"/>
        </c:scaling>
        <c:delete val="1"/>
        <c:axPos val="b"/>
        <c:majorTickMark val="out"/>
        <c:minorTickMark val="none"/>
        <c:tickLblPos val="nextTo"/>
        <c:crossAx val="611334088"/>
        <c:crosses val="autoZero"/>
        <c:auto val="1"/>
        <c:lblAlgn val="ctr"/>
        <c:lblOffset val="100"/>
        <c:noMultiLvlLbl val="0"/>
      </c:catAx>
      <c:valAx>
        <c:axId val="611334088"/>
        <c:scaling>
          <c:orientation val="minMax"/>
        </c:scaling>
        <c:delete val="0"/>
        <c:axPos val="r"/>
        <c:title>
          <c:tx>
            <c:rich>
              <a:bodyPr/>
              <a:lstStyle/>
              <a:p>
                <a:pPr>
                  <a:defRPr sz="1400">
                    <a:solidFill>
                      <a:schemeClr val="tx1">
                        <a:lumMod val="75000"/>
                        <a:lumOff val="25000"/>
                      </a:schemeClr>
                    </a:solidFill>
                  </a:defRPr>
                </a:pPr>
                <a:r>
                  <a:rPr lang="en-US" sz="1400" b="0" dirty="0">
                    <a:solidFill>
                      <a:schemeClr val="tx1">
                        <a:lumMod val="75000"/>
                        <a:lumOff val="25000"/>
                      </a:schemeClr>
                    </a:solidFill>
                    <a:latin typeface="Century Gothic" panose="020B0502020202020204" pitchFamily="34" charset="0"/>
                  </a:rPr>
                  <a:t>Percent Difference</a:t>
                </a:r>
              </a:p>
            </c:rich>
          </c:tx>
          <c:layout/>
          <c:overlay val="0"/>
        </c:title>
        <c:numFmt formatCode="General" sourceLinked="1"/>
        <c:majorTickMark val="out"/>
        <c:minorTickMark val="none"/>
        <c:tickLblPos val="nextTo"/>
        <c:txPr>
          <a:bodyPr/>
          <a:lstStyle/>
          <a:p>
            <a:pPr>
              <a:defRPr sz="1400">
                <a:solidFill>
                  <a:schemeClr val="tx1">
                    <a:lumMod val="75000"/>
                    <a:lumOff val="25000"/>
                  </a:schemeClr>
                </a:solidFill>
              </a:defRPr>
            </a:pPr>
            <a:endParaRPr lang="en-US"/>
          </a:p>
        </c:txPr>
        <c:crossAx val="611342320"/>
        <c:crosses val="max"/>
        <c:crossBetween val="between"/>
      </c:valAx>
      <c:spPr>
        <a:noFill/>
        <a:ln w="25400">
          <a:noFill/>
        </a:ln>
      </c:spPr>
    </c:plotArea>
    <c:legend>
      <c:legendPos val="b"/>
      <c:layout/>
      <c:overlay val="0"/>
      <c:spPr>
        <a:noFill/>
        <a:ln w="25400">
          <a:noFill/>
        </a:ln>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0" i="0" u="none" strike="noStrike" kern="1200" spc="0" baseline="0">
                <a:solidFill>
                  <a:schemeClr val="tx1">
                    <a:lumMod val="75000"/>
                    <a:lumOff val="25000"/>
                  </a:schemeClr>
                </a:solidFill>
                <a:latin typeface="+mn-lt"/>
                <a:ea typeface="+mn-ea"/>
                <a:cs typeface="+mn-cs"/>
              </a:defRPr>
            </a:pPr>
            <a:r>
              <a:rPr lang="en-US" sz="1800" dirty="0" smtClean="0">
                <a:solidFill>
                  <a:schemeClr val="tx1">
                    <a:lumMod val="75000"/>
                    <a:lumOff val="25000"/>
                  </a:schemeClr>
                </a:solidFill>
                <a:latin typeface="Century Gothic" panose="020B0502020202020204" pitchFamily="34" charset="0"/>
              </a:rPr>
              <a:t>ICB </a:t>
            </a:r>
            <a:r>
              <a:rPr lang="en-US" sz="1800" dirty="0">
                <a:solidFill>
                  <a:schemeClr val="tx1">
                    <a:lumMod val="75000"/>
                    <a:lumOff val="25000"/>
                  </a:schemeClr>
                </a:solidFill>
                <a:latin typeface="Century Gothic" panose="020B0502020202020204" pitchFamily="34" charset="0"/>
              </a:rPr>
              <a:t>vs</a:t>
            </a:r>
            <a:r>
              <a:rPr lang="en-US" sz="1800" baseline="0" dirty="0">
                <a:solidFill>
                  <a:schemeClr val="tx1">
                    <a:lumMod val="75000"/>
                    <a:lumOff val="25000"/>
                  </a:schemeClr>
                </a:solidFill>
                <a:latin typeface="Century Gothic" panose="020B0502020202020204" pitchFamily="34" charset="0"/>
              </a:rPr>
              <a:t> </a:t>
            </a:r>
            <a:r>
              <a:rPr lang="en-US" sz="1800" baseline="0" dirty="0" smtClean="0">
                <a:solidFill>
                  <a:schemeClr val="tx1">
                    <a:lumMod val="75000"/>
                    <a:lumOff val="25000"/>
                  </a:schemeClr>
                </a:solidFill>
                <a:latin typeface="Century Gothic" panose="020B0502020202020204" pitchFamily="34" charset="0"/>
              </a:rPr>
              <a:t>ECOSTRESS: Fremont </a:t>
            </a:r>
            <a:r>
              <a:rPr lang="en-US" sz="1800" baseline="0" dirty="0">
                <a:solidFill>
                  <a:schemeClr val="tx1">
                    <a:lumMod val="75000"/>
                    <a:lumOff val="25000"/>
                  </a:schemeClr>
                </a:solidFill>
                <a:latin typeface="Century Gothic" panose="020B0502020202020204" pitchFamily="34" charset="0"/>
              </a:rPr>
              <a:t>County</a:t>
            </a:r>
          </a:p>
        </c:rich>
      </c:tx>
      <c:layout/>
      <c:overlay val="0"/>
      <c:spPr>
        <a:noFill/>
        <a:ln w="25400">
          <a:noFill/>
        </a:ln>
      </c:spPr>
    </c:title>
    <c:autoTitleDeleted val="0"/>
    <c:plotArea>
      <c:layout/>
      <c:lineChart>
        <c:grouping val="standard"/>
        <c:varyColors val="0"/>
        <c:ser>
          <c:idx val="2"/>
          <c:order val="2"/>
          <c:tx>
            <c:v>Percent Difference</c:v>
          </c:tx>
          <c:spPr>
            <a:ln>
              <a:solidFill>
                <a:srgbClr val="FF0000"/>
              </a:solidFill>
            </a:ln>
          </c:spPr>
          <c:marker>
            <c:symbol val="none"/>
          </c:marker>
          <c:val>
            <c:numRef>
              <c:f>[ICB_40tbl.xls]ICB_40tbl!$J$2:$J$31</c:f>
              <c:numCache>
                <c:formatCode>General</c:formatCode>
                <c:ptCount val="30"/>
                <c:pt idx="0">
                  <c:v>40</c:v>
                </c:pt>
                <c:pt idx="1">
                  <c:v>66.666666666666657</c:v>
                </c:pt>
                <c:pt idx="2">
                  <c:v>66.666666666666657</c:v>
                </c:pt>
                <c:pt idx="3">
                  <c:v>40</c:v>
                </c:pt>
                <c:pt idx="4">
                  <c:v>100</c:v>
                </c:pt>
                <c:pt idx="5">
                  <c:v>40</c:v>
                </c:pt>
                <c:pt idx="6">
                  <c:v>66.666666666666657</c:v>
                </c:pt>
                <c:pt idx="7">
                  <c:v>66.666666666666657</c:v>
                </c:pt>
                <c:pt idx="8">
                  <c:v>40</c:v>
                </c:pt>
                <c:pt idx="9">
                  <c:v>40</c:v>
                </c:pt>
                <c:pt idx="10">
                  <c:v>0</c:v>
                </c:pt>
                <c:pt idx="11">
                  <c:v>66.666666666666657</c:v>
                </c:pt>
                <c:pt idx="12">
                  <c:v>100</c:v>
                </c:pt>
                <c:pt idx="13">
                  <c:v>40</c:v>
                </c:pt>
                <c:pt idx="14">
                  <c:v>40</c:v>
                </c:pt>
                <c:pt idx="15">
                  <c:v>0</c:v>
                </c:pt>
                <c:pt idx="16">
                  <c:v>66.666666666666657</c:v>
                </c:pt>
                <c:pt idx="17">
                  <c:v>0</c:v>
                </c:pt>
                <c:pt idx="18">
                  <c:v>200</c:v>
                </c:pt>
                <c:pt idx="19">
                  <c:v>40</c:v>
                </c:pt>
                <c:pt idx="20">
                  <c:v>66.666666666666657</c:v>
                </c:pt>
                <c:pt idx="21">
                  <c:v>0</c:v>
                </c:pt>
                <c:pt idx="22">
                  <c:v>40</c:v>
                </c:pt>
                <c:pt idx="23">
                  <c:v>100</c:v>
                </c:pt>
                <c:pt idx="24">
                  <c:v>40</c:v>
                </c:pt>
                <c:pt idx="25">
                  <c:v>40</c:v>
                </c:pt>
                <c:pt idx="26">
                  <c:v>66.666666666666657</c:v>
                </c:pt>
                <c:pt idx="27">
                  <c:v>40</c:v>
                </c:pt>
                <c:pt idx="28">
                  <c:v>40</c:v>
                </c:pt>
                <c:pt idx="29">
                  <c:v>40</c:v>
                </c:pt>
              </c:numCache>
            </c:numRef>
          </c:val>
          <c:smooth val="0"/>
          <c:extLst xmlns:c16r2="http://schemas.microsoft.com/office/drawing/2015/06/chart">
            <c:ext xmlns:c16="http://schemas.microsoft.com/office/drawing/2014/chart" uri="{C3380CC4-5D6E-409C-BE32-E72D297353CC}">
              <c16:uniqueId val="{00000000-4615-4033-915C-F411D10C4B33}"/>
            </c:ext>
          </c:extLst>
        </c:ser>
        <c:dLbls>
          <c:showLegendKey val="0"/>
          <c:showVal val="0"/>
          <c:showCatName val="0"/>
          <c:showSerName val="0"/>
          <c:showPercent val="0"/>
          <c:showBubbleSize val="0"/>
        </c:dLbls>
        <c:marker val="1"/>
        <c:smooth val="0"/>
        <c:axId val="611332520"/>
        <c:axId val="611331736"/>
      </c:lineChart>
      <c:scatterChart>
        <c:scatterStyle val="lineMarker"/>
        <c:varyColors val="0"/>
        <c:ser>
          <c:idx val="0"/>
          <c:order val="0"/>
          <c:tx>
            <c:v>ECOSTRESS</c:v>
          </c:tx>
          <c:spPr>
            <a:ln w="19050">
              <a:noFill/>
            </a:ln>
          </c:spPr>
          <c:marker>
            <c:symbol val="circle"/>
            <c:size val="5"/>
            <c:spPr>
              <a:solidFill>
                <a:srgbClr val="00B050"/>
              </a:solidFill>
              <a:ln w="9525">
                <a:solidFill>
                  <a:srgbClr val="00B050"/>
                </a:solidFill>
              </a:ln>
              <a:effectLst/>
            </c:spPr>
          </c:marker>
          <c:xVal>
            <c:numRef>
              <c:f>[ICB_40tbl.xls]ICB_40tbl!$G$2:$G$31</c:f>
              <c:numCache>
                <c:formatCode>0</c:formatCode>
                <c:ptCount val="3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numCache>
            </c:numRef>
          </c:xVal>
          <c:yVal>
            <c:numRef>
              <c:f>[ICB_40tbl.xls]ICB_40tbl!$H$2:$H$31</c:f>
              <c:numCache>
                <c:formatCode>General</c:formatCode>
                <c:ptCount val="30"/>
                <c:pt idx="0">
                  <c:v>3</c:v>
                </c:pt>
                <c:pt idx="1">
                  <c:v>1</c:v>
                </c:pt>
                <c:pt idx="2">
                  <c:v>1</c:v>
                </c:pt>
                <c:pt idx="3">
                  <c:v>3</c:v>
                </c:pt>
                <c:pt idx="4">
                  <c:v>3</c:v>
                </c:pt>
                <c:pt idx="5">
                  <c:v>3</c:v>
                </c:pt>
                <c:pt idx="6">
                  <c:v>1</c:v>
                </c:pt>
                <c:pt idx="7">
                  <c:v>1</c:v>
                </c:pt>
                <c:pt idx="8">
                  <c:v>3</c:v>
                </c:pt>
                <c:pt idx="9">
                  <c:v>3</c:v>
                </c:pt>
                <c:pt idx="10">
                  <c:v>1</c:v>
                </c:pt>
                <c:pt idx="11">
                  <c:v>1</c:v>
                </c:pt>
                <c:pt idx="12">
                  <c:v>3</c:v>
                </c:pt>
                <c:pt idx="13">
                  <c:v>3</c:v>
                </c:pt>
                <c:pt idx="14">
                  <c:v>3</c:v>
                </c:pt>
                <c:pt idx="15">
                  <c:v>1</c:v>
                </c:pt>
                <c:pt idx="16">
                  <c:v>1</c:v>
                </c:pt>
                <c:pt idx="17">
                  <c:v>1</c:v>
                </c:pt>
                <c:pt idx="18">
                  <c:v>0</c:v>
                </c:pt>
                <c:pt idx="19">
                  <c:v>3</c:v>
                </c:pt>
                <c:pt idx="20">
                  <c:v>1</c:v>
                </c:pt>
                <c:pt idx="21">
                  <c:v>3</c:v>
                </c:pt>
                <c:pt idx="22">
                  <c:v>3</c:v>
                </c:pt>
                <c:pt idx="23">
                  <c:v>3</c:v>
                </c:pt>
                <c:pt idx="24">
                  <c:v>3</c:v>
                </c:pt>
                <c:pt idx="25">
                  <c:v>3</c:v>
                </c:pt>
                <c:pt idx="26">
                  <c:v>1</c:v>
                </c:pt>
                <c:pt idx="27">
                  <c:v>3</c:v>
                </c:pt>
                <c:pt idx="28">
                  <c:v>3</c:v>
                </c:pt>
                <c:pt idx="29">
                  <c:v>3</c:v>
                </c:pt>
              </c:numCache>
            </c:numRef>
          </c:yVal>
          <c:smooth val="0"/>
          <c:extLst xmlns:c16r2="http://schemas.microsoft.com/office/drawing/2015/06/chart">
            <c:ext xmlns:c16="http://schemas.microsoft.com/office/drawing/2014/chart" uri="{C3380CC4-5D6E-409C-BE32-E72D297353CC}">
              <c16:uniqueId val="{00000001-4615-4033-915C-F411D10C4B33}"/>
            </c:ext>
          </c:extLst>
        </c:ser>
        <c:ser>
          <c:idx val="1"/>
          <c:order val="1"/>
          <c:tx>
            <c:v>ICB</c:v>
          </c:tx>
          <c:spPr>
            <a:ln w="19050">
              <a:noFill/>
            </a:ln>
          </c:spPr>
          <c:marker>
            <c:symbol val="circle"/>
            <c:size val="5"/>
            <c:spPr>
              <a:solidFill>
                <a:schemeClr val="tx1">
                  <a:lumMod val="75000"/>
                  <a:lumOff val="25000"/>
                </a:schemeClr>
              </a:solidFill>
              <a:ln w="9525">
                <a:solidFill>
                  <a:schemeClr val="tx1">
                    <a:lumMod val="75000"/>
                    <a:lumOff val="25000"/>
                  </a:schemeClr>
                </a:solidFill>
              </a:ln>
              <a:effectLst/>
            </c:spPr>
          </c:marker>
          <c:xVal>
            <c:numRef>
              <c:f>[ICB_40tbl.xls]ICB_40tbl!$G$2:$G$31</c:f>
              <c:numCache>
                <c:formatCode>0</c:formatCode>
                <c:ptCount val="3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numCache>
            </c:numRef>
          </c:xVal>
          <c:yVal>
            <c:numRef>
              <c:f>[ICB_40tbl.xls]ICB_40tbl!$I$2:$I$31</c:f>
              <c:numCache>
                <c:formatCode>General</c:formatCode>
                <c:ptCount val="30"/>
                <c:pt idx="0">
                  <c:v>2</c:v>
                </c:pt>
                <c:pt idx="1">
                  <c:v>2</c:v>
                </c:pt>
                <c:pt idx="2">
                  <c:v>2</c:v>
                </c:pt>
                <c:pt idx="3">
                  <c:v>2</c:v>
                </c:pt>
                <c:pt idx="4">
                  <c:v>1</c:v>
                </c:pt>
                <c:pt idx="5">
                  <c:v>2</c:v>
                </c:pt>
                <c:pt idx="6">
                  <c:v>2</c:v>
                </c:pt>
                <c:pt idx="7">
                  <c:v>2</c:v>
                </c:pt>
                <c:pt idx="8">
                  <c:v>2</c:v>
                </c:pt>
                <c:pt idx="9">
                  <c:v>2</c:v>
                </c:pt>
                <c:pt idx="10">
                  <c:v>1</c:v>
                </c:pt>
                <c:pt idx="11">
                  <c:v>2</c:v>
                </c:pt>
                <c:pt idx="12">
                  <c:v>1</c:v>
                </c:pt>
                <c:pt idx="13">
                  <c:v>2</c:v>
                </c:pt>
                <c:pt idx="14">
                  <c:v>2</c:v>
                </c:pt>
                <c:pt idx="15">
                  <c:v>1</c:v>
                </c:pt>
                <c:pt idx="16">
                  <c:v>2</c:v>
                </c:pt>
                <c:pt idx="17">
                  <c:v>1</c:v>
                </c:pt>
                <c:pt idx="18">
                  <c:v>2</c:v>
                </c:pt>
                <c:pt idx="19">
                  <c:v>2</c:v>
                </c:pt>
                <c:pt idx="20">
                  <c:v>2</c:v>
                </c:pt>
                <c:pt idx="21">
                  <c:v>3</c:v>
                </c:pt>
                <c:pt idx="22">
                  <c:v>2</c:v>
                </c:pt>
                <c:pt idx="23">
                  <c:v>1</c:v>
                </c:pt>
                <c:pt idx="24">
                  <c:v>2</c:v>
                </c:pt>
                <c:pt idx="25">
                  <c:v>2</c:v>
                </c:pt>
                <c:pt idx="26">
                  <c:v>2</c:v>
                </c:pt>
                <c:pt idx="27">
                  <c:v>2</c:v>
                </c:pt>
                <c:pt idx="28">
                  <c:v>2</c:v>
                </c:pt>
                <c:pt idx="29">
                  <c:v>2</c:v>
                </c:pt>
              </c:numCache>
            </c:numRef>
          </c:yVal>
          <c:smooth val="0"/>
          <c:extLst xmlns:c16r2="http://schemas.microsoft.com/office/drawing/2015/06/chart">
            <c:ext xmlns:c16="http://schemas.microsoft.com/office/drawing/2014/chart" uri="{C3380CC4-5D6E-409C-BE32-E72D297353CC}">
              <c16:uniqueId val="{00000002-4615-4033-915C-F411D10C4B33}"/>
            </c:ext>
          </c:extLst>
        </c:ser>
        <c:dLbls>
          <c:showLegendKey val="0"/>
          <c:showVal val="0"/>
          <c:showCatName val="0"/>
          <c:showSerName val="0"/>
          <c:showPercent val="0"/>
          <c:showBubbleSize val="0"/>
        </c:dLbls>
        <c:axId val="611335264"/>
        <c:axId val="611340752"/>
      </c:scatterChart>
      <c:valAx>
        <c:axId val="611335264"/>
        <c:scaling>
          <c:orientation val="minMax"/>
          <c:max val="3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r>
                  <a:rPr lang="en-US" sz="1400">
                    <a:solidFill>
                      <a:schemeClr val="tx1">
                        <a:lumMod val="75000"/>
                        <a:lumOff val="25000"/>
                      </a:schemeClr>
                    </a:solidFill>
                    <a:latin typeface="Century Gothic" panose="020B0502020202020204" pitchFamily="34" charset="0"/>
                  </a:rPr>
                  <a:t>Point Number</a:t>
                </a:r>
              </a:p>
            </c:rich>
          </c:tx>
          <c:layout/>
          <c:overlay val="0"/>
          <c:spPr>
            <a:noFill/>
            <a:ln w="25400">
              <a:noFill/>
            </a:ln>
          </c:sp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0" vert="horz"/>
          <a:lstStyle/>
          <a:p>
            <a:pPr>
              <a:defRPr sz="1400" b="0" i="0" u="none" strike="noStrike" baseline="0">
                <a:solidFill>
                  <a:schemeClr val="tx1">
                    <a:lumMod val="75000"/>
                    <a:lumOff val="25000"/>
                  </a:schemeClr>
                </a:solidFill>
                <a:latin typeface="+mj-lt"/>
                <a:ea typeface="Calibri"/>
                <a:cs typeface="Calibri"/>
              </a:defRPr>
            </a:pPr>
            <a:endParaRPr lang="en-US"/>
          </a:p>
        </c:txPr>
        <c:crossAx val="611340752"/>
        <c:crosses val="autoZero"/>
        <c:crossBetween val="midCat"/>
      </c:valAx>
      <c:valAx>
        <c:axId val="61134075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r>
                  <a:rPr lang="en-US" sz="1400">
                    <a:solidFill>
                      <a:schemeClr val="tx1">
                        <a:lumMod val="75000"/>
                        <a:lumOff val="25000"/>
                      </a:schemeClr>
                    </a:solidFill>
                    <a:latin typeface="Century Gothic" panose="020B0502020202020204" pitchFamily="34" charset="0"/>
                  </a:rPr>
                  <a:t>Drought Level</a:t>
                </a:r>
              </a:p>
            </c:rich>
          </c:tx>
          <c:layout/>
          <c:overlay val="0"/>
          <c:spPr>
            <a:noFill/>
            <a:ln w="25400">
              <a:noFill/>
            </a:ln>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crossAx val="611335264"/>
        <c:crosses val="autoZero"/>
        <c:crossBetween val="midCat"/>
        <c:majorUnit val="1"/>
      </c:valAx>
      <c:catAx>
        <c:axId val="611332520"/>
        <c:scaling>
          <c:orientation val="minMax"/>
        </c:scaling>
        <c:delete val="1"/>
        <c:axPos val="b"/>
        <c:majorTickMark val="out"/>
        <c:minorTickMark val="none"/>
        <c:tickLblPos val="nextTo"/>
        <c:crossAx val="611331736"/>
        <c:crosses val="autoZero"/>
        <c:auto val="1"/>
        <c:lblAlgn val="ctr"/>
        <c:lblOffset val="100"/>
        <c:noMultiLvlLbl val="0"/>
      </c:catAx>
      <c:valAx>
        <c:axId val="611331736"/>
        <c:scaling>
          <c:orientation val="minMax"/>
          <c:max val="200"/>
        </c:scaling>
        <c:delete val="0"/>
        <c:axPos val="r"/>
        <c:title>
          <c:tx>
            <c:rich>
              <a:bodyPr/>
              <a:lstStyle/>
              <a:p>
                <a:pPr>
                  <a:defRPr sz="1400">
                    <a:solidFill>
                      <a:schemeClr val="tx1">
                        <a:lumMod val="75000"/>
                        <a:lumOff val="25000"/>
                      </a:schemeClr>
                    </a:solidFill>
                  </a:defRPr>
                </a:pPr>
                <a:r>
                  <a:rPr lang="en-US" sz="1400" b="0" dirty="0">
                    <a:solidFill>
                      <a:schemeClr val="tx1">
                        <a:lumMod val="75000"/>
                        <a:lumOff val="25000"/>
                      </a:schemeClr>
                    </a:solidFill>
                  </a:rPr>
                  <a:t>Percent Difference</a:t>
                </a:r>
              </a:p>
            </c:rich>
          </c:tx>
          <c:layout/>
          <c:overlay val="0"/>
        </c:title>
        <c:numFmt formatCode="General" sourceLinked="1"/>
        <c:majorTickMark val="out"/>
        <c:minorTickMark val="none"/>
        <c:tickLblPos val="nextTo"/>
        <c:txPr>
          <a:bodyPr/>
          <a:lstStyle/>
          <a:p>
            <a:pPr>
              <a:defRPr sz="1400">
                <a:solidFill>
                  <a:schemeClr val="tx1">
                    <a:lumMod val="75000"/>
                    <a:lumOff val="25000"/>
                  </a:schemeClr>
                </a:solidFill>
              </a:defRPr>
            </a:pPr>
            <a:endParaRPr lang="en-US"/>
          </a:p>
        </c:txPr>
        <c:crossAx val="611332520"/>
        <c:crosses val="max"/>
        <c:crossBetween val="between"/>
      </c:valAx>
      <c:spPr>
        <a:noFill/>
        <a:ln w="25400">
          <a:noFill/>
        </a:ln>
      </c:spPr>
    </c:plotArea>
    <c:legend>
      <c:legendPos val="b"/>
      <c:layout/>
      <c:overlay val="0"/>
      <c:spPr>
        <a:noFill/>
        <a:ln w="25400">
          <a:noFill/>
        </a:ln>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9DEE39-3E02-4A79-8CFF-43FCDB190FD1}" type="datetimeFigureOut">
              <a:rPr lang="en-US" smtClean="0"/>
              <a:t>5/1/2019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49190F-08F9-4972-83A8-94AF7434F5A5}" type="slidenum">
              <a:rPr lang="en-US" smtClean="0"/>
              <a:t>‹#›</a:t>
            </a:fld>
            <a:endParaRPr lang="en-US"/>
          </a:p>
        </p:txBody>
      </p:sp>
    </p:spTree>
    <p:extLst>
      <p:ext uri="{BB962C8B-B14F-4D97-AF65-F5344CB8AC3E}">
        <p14:creationId xmlns:p14="http://schemas.microsoft.com/office/powerpoint/2010/main" val="30478126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unsplash.com/photos/jin4W1HqgL4?utm_source=unsplash&amp;utm_medium=referral&amp;utm_content=creditCopyText"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unsplash.com/search/photos/soil?utm_source=unsplash&amp;utm_medium=referral&amp;utm_content=creditCopyText"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Hello everyone, and thank you for attending. We are the Iowa Agriculture and Food Security team</a:t>
            </a:r>
            <a:r>
              <a:rPr lang="en-US" baseline="0" dirty="0"/>
              <a:t>, and we assessed drought-induced vegetation stress and its impact on crop production across Iowa. I’m Brittany Greene, I graduated this past December from UAH with a Bachelors in Biology.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I’m Audrieauna Beatty, and I graduated this past December from University of North Alabama with a Bachelors in GIS.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I’m Abigail Whiteside, and I will graduate this May with a Bachelors in Earth System Science.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EE4239-191D-4388-B0F5-1C52222336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13807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Davis County</a:t>
            </a:r>
            <a:r>
              <a:rPr lang="en-US" baseline="0" dirty="0"/>
              <a:t> on the left and Fremont County on the right. Each map is a week before peak drought in Iowa. These maps were computed using ECOSTRESS, Landsat 8 TIRS LST, and LIS Soil Moisture 0-10 cm. As with the Iowa map, brown indicates areas more likely to be under a drought and green indicates areas more likely to not be in a drought. These maps show a higher resolution of drought across the counties.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49190F-08F9-4972-83A8-94AF7434F5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37229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ICB Map</a:t>
            </a:r>
            <a:r>
              <a:rPr lang="en-US" baseline="0" dirty="0"/>
              <a:t> overgeneralizes areas of where different levels of drought are occurring while our map gives a higher resolution image of what is occurring. Our map shows about 50 to 75% of Iowa being under a Moderate to Extreme Drought. The ICB map shows less than 25% of Iowa being under a Moderate to Extreme Drought. Our map does correlate with the general shape of the ICB drought map, however, our map indicates drier conditions extending further north and east into Iowa.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EE4239-191D-4388-B0F5-1C52222336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06639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These are the 50 random points generated over Iowa. </a:t>
            </a:r>
            <a:r>
              <a:rPr lang="en-US" dirty="0"/>
              <a:t>Our</a:t>
            </a:r>
            <a:r>
              <a:rPr lang="en-US" baseline="0" dirty="0"/>
              <a:t> ALEXI map values are show in the green, while ICB is in the black. Based on the random points generated, the ICB had more instances of no drought while our ALEXI product had higher instances of drought occurring. Average Percent Difference was 58.35%.</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49190F-08F9-4972-83A8-94AF7434F5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60836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For the</a:t>
            </a:r>
            <a:r>
              <a:rPr lang="en-US" sz="1200" kern="1200" baseline="0" dirty="0">
                <a:solidFill>
                  <a:schemeClr val="tx1"/>
                </a:solidFill>
                <a:effectLst/>
                <a:latin typeface="+mn-lt"/>
                <a:ea typeface="+mn-ea"/>
                <a:cs typeface="+mn-cs"/>
              </a:rPr>
              <a:t> Davis County case study</a:t>
            </a:r>
            <a:r>
              <a:rPr lang="en-US" sz="1200" kern="1200" dirty="0">
                <a:solidFill>
                  <a:schemeClr val="tx1"/>
                </a:solidFill>
                <a:effectLst/>
                <a:latin typeface="+mn-lt"/>
                <a:ea typeface="+mn-ea"/>
                <a:cs typeface="+mn-cs"/>
              </a:rPr>
              <a:t> we compared the ICB map to our ECOSTRESS map.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two maps in comparison show a visualization on how this county was affected by drought.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ICB map indicated severe and extreme drought through</a:t>
            </a:r>
            <a:r>
              <a:rPr lang="en-US" sz="1200" kern="1200" baseline="0" dirty="0">
                <a:solidFill>
                  <a:schemeClr val="tx1"/>
                </a:solidFill>
                <a:effectLst/>
                <a:latin typeface="+mn-lt"/>
                <a:ea typeface="+mn-ea"/>
                <a:cs typeface="+mn-cs"/>
              </a:rPr>
              <a:t> the entire county</a:t>
            </a:r>
            <a:r>
              <a:rPr lang="en-US" sz="1200" kern="1200" dirty="0">
                <a:solidFill>
                  <a:schemeClr val="tx1"/>
                </a:solidFill>
                <a:effectLst/>
                <a:latin typeface="+mn-lt"/>
                <a:ea typeface="+mn-ea"/>
                <a:cs typeface="+mn-cs"/>
              </a:rPr>
              <a:t> in August of</a:t>
            </a:r>
            <a:r>
              <a:rPr lang="en-US" sz="1200" kern="1200" baseline="0" dirty="0">
                <a:solidFill>
                  <a:schemeClr val="tx1"/>
                </a:solidFill>
                <a:effectLst/>
                <a:latin typeface="+mn-lt"/>
                <a:ea typeface="+mn-ea"/>
                <a:cs typeface="+mn-cs"/>
              </a:rPr>
              <a:t> last year</a:t>
            </a:r>
            <a:r>
              <a:rPr lang="en-US" sz="1200" kern="1200" dirty="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Our ECOSTRESS map that shows that not all of the county was affected by drought, and some areas showed</a:t>
            </a:r>
            <a:r>
              <a:rPr lang="en-US" sz="1200" kern="1200" baseline="0" dirty="0">
                <a:solidFill>
                  <a:schemeClr val="tx1"/>
                </a:solidFill>
                <a:effectLst/>
                <a:latin typeface="+mn-lt"/>
                <a:ea typeface="+mn-ea"/>
                <a:cs typeface="+mn-cs"/>
              </a:rPr>
              <a:t> no</a:t>
            </a:r>
            <a:r>
              <a:rPr lang="en-US" sz="1200" kern="1200" dirty="0">
                <a:solidFill>
                  <a:schemeClr val="tx1"/>
                </a:solidFill>
                <a:effectLst/>
                <a:latin typeface="+mn-lt"/>
                <a:ea typeface="+mn-ea"/>
                <a:cs typeface="+mn-cs"/>
              </a:rPr>
              <a:t> drought.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generated random points across the</a:t>
            </a:r>
            <a:r>
              <a:rPr lang="en-US" sz="1200" kern="1200" baseline="0" dirty="0">
                <a:solidFill>
                  <a:schemeClr val="tx1"/>
                </a:solidFill>
                <a:effectLst/>
                <a:latin typeface="+mn-lt"/>
                <a:ea typeface="+mn-ea"/>
                <a:cs typeface="+mn-cs"/>
              </a:rPr>
              <a:t> county to compare </a:t>
            </a:r>
            <a:r>
              <a:rPr lang="en-US" sz="1200" kern="1200" dirty="0">
                <a:solidFill>
                  <a:schemeClr val="tx1"/>
                </a:solidFill>
                <a:effectLst/>
                <a:latin typeface="+mn-lt"/>
                <a:ea typeface="+mn-ea"/>
                <a:cs typeface="+mn-cs"/>
              </a:rPr>
              <a:t>how the county was affected by drought.</a:t>
            </a:r>
          </a:p>
          <a:p>
            <a:endParaRPr lang="en-US" dirty="0"/>
          </a:p>
        </p:txBody>
      </p:sp>
      <p:sp>
        <p:nvSpPr>
          <p:cNvPr id="4" name="Slide Number Placeholder 3"/>
          <p:cNvSpPr>
            <a:spLocks noGrp="1"/>
          </p:cNvSpPr>
          <p:nvPr>
            <p:ph type="sldNum" sz="quarter" idx="10"/>
          </p:nvPr>
        </p:nvSpPr>
        <p:spPr/>
        <p:txBody>
          <a:bodyPr/>
          <a:lstStyle/>
          <a:p>
            <a:fld id="{AA49190F-08F9-4972-83A8-94AF7434F5A5}" type="slidenum">
              <a:rPr lang="en-US" smtClean="0"/>
              <a:t>13</a:t>
            </a:fld>
            <a:endParaRPr lang="en-US"/>
          </a:p>
        </p:txBody>
      </p:sp>
    </p:spTree>
    <p:extLst>
      <p:ext uri="{BB962C8B-B14F-4D97-AF65-F5344CB8AC3E}">
        <p14:creationId xmlns:p14="http://schemas.microsoft.com/office/powerpoint/2010/main" val="6398532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random points across Davis County indicated fewer cases of drought using ECOSTRESS than the ICB map.</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you can</a:t>
            </a:r>
            <a:r>
              <a:rPr lang="en-US" sz="1200" kern="1200" baseline="0" dirty="0">
                <a:solidFill>
                  <a:schemeClr val="tx1"/>
                </a:solidFill>
                <a:effectLst/>
                <a:latin typeface="+mn-lt"/>
                <a:ea typeface="+mn-ea"/>
                <a:cs typeface="+mn-cs"/>
              </a:rPr>
              <a:t> see</a:t>
            </a:r>
            <a:r>
              <a:rPr lang="en-US" sz="1200" kern="1200" dirty="0">
                <a:solidFill>
                  <a:schemeClr val="tx1"/>
                </a:solidFill>
                <a:effectLst/>
                <a:latin typeface="+mn-lt"/>
                <a:ea typeface="+mn-ea"/>
                <a:cs typeface="+mn-cs"/>
              </a:rPr>
              <a:t> from this graph,</a:t>
            </a:r>
            <a:r>
              <a:rPr lang="en-US" sz="1200" kern="1200" baseline="0" dirty="0">
                <a:solidFill>
                  <a:schemeClr val="tx1"/>
                </a:solidFill>
                <a:effectLst/>
                <a:latin typeface="+mn-lt"/>
                <a:ea typeface="+mn-ea"/>
                <a:cs typeface="+mn-cs"/>
              </a:rPr>
              <a:t> our</a:t>
            </a:r>
            <a:r>
              <a:rPr lang="en-US" sz="1200" kern="1200" dirty="0">
                <a:solidFill>
                  <a:schemeClr val="tx1"/>
                </a:solidFill>
                <a:effectLst/>
                <a:latin typeface="+mn-lt"/>
                <a:ea typeface="+mn-ea"/>
                <a:cs typeface="+mn-cs"/>
              </a:rPr>
              <a:t> ECOSTRESS map has areas that consisted of no data.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reason there is no data showing on this graph is because when the random points were generated, some of the points were located outside of the county, despite our efforts to confine the points to Davis</a:t>
            </a:r>
            <a:r>
              <a:rPr lang="en-US" sz="1200" kern="1200" baseline="0" dirty="0">
                <a:solidFill>
                  <a:schemeClr val="tx1"/>
                </a:solidFill>
                <a:effectLst/>
                <a:latin typeface="+mn-lt"/>
                <a:ea typeface="+mn-ea"/>
                <a:cs typeface="+mn-cs"/>
              </a:rPr>
              <a:t> county</a:t>
            </a:r>
            <a:r>
              <a:rPr lang="en-US" sz="1200" kern="1200" dirty="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ECOSTRESS also has a higher resolution compared to the current ICB maps, which allowed there to be a difference within the data.</a:t>
            </a:r>
          </a:p>
          <a:p>
            <a:endParaRPr lang="en-US" dirty="0"/>
          </a:p>
        </p:txBody>
      </p:sp>
      <p:sp>
        <p:nvSpPr>
          <p:cNvPr id="4" name="Slide Number Placeholder 3"/>
          <p:cNvSpPr>
            <a:spLocks noGrp="1"/>
          </p:cNvSpPr>
          <p:nvPr>
            <p:ph type="sldNum" sz="quarter" idx="10"/>
          </p:nvPr>
        </p:nvSpPr>
        <p:spPr/>
        <p:txBody>
          <a:bodyPr/>
          <a:lstStyle/>
          <a:p>
            <a:fld id="{AA49190F-08F9-4972-83A8-94AF7434F5A5}" type="slidenum">
              <a:rPr lang="en-US" smtClean="0"/>
              <a:t>14</a:t>
            </a:fld>
            <a:endParaRPr lang="en-US"/>
          </a:p>
        </p:txBody>
      </p:sp>
    </p:spTree>
    <p:extLst>
      <p:ext uri="{BB962C8B-B14F-4D97-AF65-F5344CB8AC3E}">
        <p14:creationId xmlns:p14="http://schemas.microsoft.com/office/powerpoint/2010/main" val="26193691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For this analysis we will be comparing the ICB map of Fremont County to the ECOSTRESS map of Fremont County. This two maps in comparison show a visualization on how this county was affected by drought. The ICB indicated that the county had no drought in the northern area of the county, abnormally dry within the middle of the county, and moderate drought in the southeastern portion of the county.  For the ECOSTRESS map, it shows that Fremont County was affected by drought but not as bad as Davis County and that the affects of drought happened all over the county instead in certain areas. To get a better analysis of the two maps we generated random points to compare how the county was affected by drought.</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AA49190F-08F9-4972-83A8-94AF7434F5A5}" type="slidenum">
              <a:rPr lang="en-US" smtClean="0"/>
              <a:t>15</a:t>
            </a:fld>
            <a:endParaRPr lang="en-US"/>
          </a:p>
        </p:txBody>
      </p:sp>
    </p:spTree>
    <p:extLst>
      <p:ext uri="{BB962C8B-B14F-4D97-AF65-F5344CB8AC3E}">
        <p14:creationId xmlns:p14="http://schemas.microsoft.com/office/powerpoint/2010/main" val="15351161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With the random points ECOSTRESS showed slightly higher case of drought than the ICB in Davis County.  ECOSTRESS map shows that there weren’t any abnormally dry areas but many areas were in moderate drought and had no drought. This could be the reason due to the higher resolution of data from ECOSTRESS than the ICB maps. As stated before the one point that is represented as no data is in area where data is not present. The one thing the graph doesn’t show is the abnormally dry data that was shown in the ECOSTRESS map and this could be due to the amount of points that was generated for the counties. For the two counties we generated 30 random points, if we generated more points we could have had points that had the abnormally dry areas.</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AA49190F-08F9-4972-83A8-94AF7434F5A5}" type="slidenum">
              <a:rPr lang="en-US" smtClean="0"/>
              <a:t>16</a:t>
            </a:fld>
            <a:endParaRPr lang="en-US"/>
          </a:p>
        </p:txBody>
      </p:sp>
    </p:spTree>
    <p:extLst>
      <p:ext uri="{BB962C8B-B14F-4D97-AF65-F5344CB8AC3E}">
        <p14:creationId xmlns:p14="http://schemas.microsoft.com/office/powerpoint/2010/main" val="11109497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Through our work on this</a:t>
            </a:r>
            <a:r>
              <a:rPr lang="en-US" baseline="0" dirty="0"/>
              <a:t> project, we determined that ALEXI ESI detected more drought conditions over the state of Iowa compared to current ICB maps, as we saw with the statewide analysis.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We also determined through our work with the county cases studies that ISS ECOSTRESS ESI provided higher spatial and temporal resolution of drought conditions than current ICB maps.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After working with the data and formulizing our fuzzy logic maps, we concluded that current ICB methods can be supplemented with finer resolution ESI products to offer a field by field view of drought conditions.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Source: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dirty="0">
                <a:solidFill>
                  <a:srgbClr val="999999"/>
                </a:solidFill>
                <a:highlight>
                  <a:srgbClr val="F5F5F5"/>
                </a:highlight>
                <a:latin typeface="Roboto"/>
                <a:ea typeface="Roboto"/>
                <a:cs typeface="Roboto"/>
                <a:sym typeface="Roboto"/>
                <a:hlinkClick r:id="rId3"/>
              </a:rPr>
              <a:t>Gabriel Jimenez</a:t>
            </a:r>
            <a:r>
              <a:rPr lang="en-US" sz="1200" dirty="0">
                <a:solidFill>
                  <a:srgbClr val="111111"/>
                </a:solidFill>
                <a:highlight>
                  <a:srgbClr val="F5F5F5"/>
                </a:highlight>
                <a:latin typeface="Roboto"/>
                <a:ea typeface="Roboto"/>
                <a:cs typeface="Roboto"/>
                <a:sym typeface="Roboto"/>
              </a:rPr>
              <a:t> on </a:t>
            </a:r>
            <a:r>
              <a:rPr lang="en-US" sz="1200" u="sng" dirty="0" err="1">
                <a:solidFill>
                  <a:srgbClr val="999999"/>
                </a:solidFill>
                <a:highlight>
                  <a:srgbClr val="F5F5F5"/>
                </a:highlight>
                <a:latin typeface="Roboto"/>
                <a:ea typeface="Roboto"/>
                <a:cs typeface="Roboto"/>
                <a:sym typeface="Roboto"/>
                <a:hlinkClick r:id="rId4"/>
              </a:rPr>
              <a:t>Unsplash</a:t>
            </a:r>
            <a:endParaRPr lang="en-US" sz="1200" u="sng" dirty="0">
              <a:solidFill>
                <a:srgbClr val="999999"/>
              </a:solidFill>
              <a:highlight>
                <a:srgbClr val="F5F5F5"/>
              </a:highlight>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https://unsplash.com/photos/jin4W1HqgL4</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EE4239-191D-4388-B0F5-1C52222336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43615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latinLnBrk="0"/>
            <a:r>
              <a:rPr lang="en-US" sz="1200" kern="1200" dirty="0">
                <a:solidFill>
                  <a:schemeClr val="tx1"/>
                </a:solidFill>
                <a:effectLst/>
                <a:latin typeface="+mn-lt"/>
                <a:ea typeface="+mn-ea"/>
                <a:cs typeface="+mn-cs"/>
              </a:rPr>
              <a:t>ECOSTRESS is in the Early Adopter stage and data unavailable during critical growth periods</a:t>
            </a:r>
          </a:p>
          <a:p>
            <a:pPr rtl="0" latinLnBrk="0"/>
            <a:r>
              <a:rPr lang="en-US" sz="1200" kern="1200" dirty="0">
                <a:solidFill>
                  <a:schemeClr val="tx1"/>
                </a:solidFill>
                <a:effectLst/>
                <a:latin typeface="+mn-lt"/>
                <a:ea typeface="+mn-ea"/>
                <a:cs typeface="+mn-cs"/>
              </a:rPr>
              <a:t>Land Surface Temperatures from Landsat 8 TIRS for Fremont and Davis counties had to be acquired from July 2018 and September 2018, respectively, due to clouds.  </a:t>
            </a:r>
          </a:p>
          <a:p>
            <a:pPr rtl="0" latinLnBrk="0"/>
            <a:r>
              <a:rPr lang="en-US" sz="1200" kern="1200" dirty="0">
                <a:solidFill>
                  <a:schemeClr val="tx1"/>
                </a:solidFill>
                <a:effectLst/>
                <a:latin typeface="+mn-lt"/>
                <a:ea typeface="+mn-ea"/>
                <a:cs typeface="+mn-cs"/>
              </a:rPr>
              <a:t>Fuzzy Overlay fills in cloud gap areas as a “No Drought” relationship and cuts off small sections of data around the boarders of areas. </a:t>
            </a:r>
          </a:p>
          <a:p>
            <a:pPr rtl="0" latinLnBrk="0"/>
            <a:r>
              <a:rPr lang="en-US" sz="1200" kern="1200" dirty="0">
                <a:solidFill>
                  <a:schemeClr val="tx1"/>
                </a:solidFill>
                <a:effectLst/>
                <a:latin typeface="+mn-lt"/>
                <a:ea typeface="+mn-ea"/>
                <a:cs typeface="+mn-cs"/>
              </a:rPr>
              <a:t>ICB images received were in JPEG format which had to be </a:t>
            </a:r>
            <a:r>
              <a:rPr lang="en-US" sz="1200" kern="1200" dirty="0" err="1">
                <a:solidFill>
                  <a:schemeClr val="tx1"/>
                </a:solidFill>
                <a:effectLst/>
                <a:latin typeface="+mn-lt"/>
                <a:ea typeface="+mn-ea"/>
                <a:cs typeface="+mn-cs"/>
              </a:rPr>
              <a:t>georectified</a:t>
            </a:r>
            <a:r>
              <a:rPr lang="en-US" sz="1200" kern="1200" dirty="0">
                <a:solidFill>
                  <a:schemeClr val="tx1"/>
                </a:solidFill>
                <a:effectLst/>
                <a:latin typeface="+mn-lt"/>
                <a:ea typeface="+mn-ea"/>
                <a:cs typeface="+mn-cs"/>
              </a:rPr>
              <a:t> over Iowa; this caused a slight deviation of coordinates. </a:t>
            </a:r>
          </a:p>
          <a:p>
            <a:pPr rtl="0" latinLnBrk="0"/>
            <a:r>
              <a:rPr lang="en-US" sz="1200" kern="1200" dirty="0">
                <a:solidFill>
                  <a:schemeClr val="tx1"/>
                </a:solidFill>
                <a:effectLst/>
                <a:latin typeface="+mn-lt"/>
                <a:ea typeface="+mn-ea"/>
                <a:cs typeface="+mn-cs"/>
              </a:rPr>
              <a:t>Data resampling was limited by the original spatial resolution in the soil moisture resolution and precipitation data. Due to this limitation patchiness can be seen on our maps.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EE4239-191D-4388-B0F5-1C52222336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0484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ECOSTRESS has the potential for being involved in large-scale studies which can provide the higher resolution thermal imagery in locations where cloud cover is not an issue.</a:t>
            </a:r>
          </a:p>
          <a:p>
            <a:r>
              <a:rPr lang="en-US" sz="1200" kern="1200" dirty="0">
                <a:solidFill>
                  <a:schemeClr val="tx1"/>
                </a:solidFill>
                <a:effectLst/>
                <a:latin typeface="+mn-lt"/>
                <a:ea typeface="+mn-ea"/>
                <a:cs typeface="+mn-cs"/>
              </a:rPr>
              <a:t>Future studies would observe crop drought vulnerability at the beginning of the growing season, the most critical phase of plant development. </a:t>
            </a:r>
          </a:p>
          <a:p>
            <a:r>
              <a:rPr lang="en-US" sz="1200" kern="1200" dirty="0">
                <a:solidFill>
                  <a:schemeClr val="tx1"/>
                </a:solidFill>
                <a:effectLst/>
                <a:latin typeface="+mn-lt"/>
                <a:ea typeface="+mn-ea"/>
                <a:cs typeface="+mn-cs"/>
              </a:rPr>
              <a:t>Continuous coverage from April to November would increase understanding of the water requirements of corn and soybeans throughout the entire growing season. </a:t>
            </a:r>
          </a:p>
          <a:p>
            <a:r>
              <a:rPr lang="en-US" sz="1200" kern="1200" dirty="0">
                <a:solidFill>
                  <a:schemeClr val="tx1"/>
                </a:solidFill>
                <a:effectLst/>
                <a:latin typeface="+mn-lt"/>
                <a:ea typeface="+mn-ea"/>
                <a:cs typeface="+mn-cs"/>
              </a:rPr>
              <a:t>A Crop Vulnerability Assessment would help farmers decide if they should plant corn or soybean in a given area based on tendency towards drought. We ran out of time when trying to complete this assessment.</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Garamond"/>
              <a:ea typeface="Garamond"/>
              <a:cs typeface="Garamond"/>
              <a:sym typeface="Garamond"/>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Garamond"/>
                <a:ea typeface="Garamond"/>
                <a:cs typeface="Garamond"/>
                <a:sym typeface="Garamond"/>
              </a:rPr>
              <a:t>Image Source: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Garamond"/>
                <a:ea typeface="Garamond"/>
                <a:cs typeface="Garamond"/>
                <a:sym typeface="Garamond"/>
              </a:rPr>
              <a:t>Pixabay</a:t>
            </a:r>
            <a:r>
              <a:rPr lang="en-US" dirty="0">
                <a:latin typeface="Garamond"/>
                <a:ea typeface="Garamond"/>
                <a:cs typeface="Garamond"/>
                <a:sym typeface="Garamond"/>
              </a:rPr>
              <a:t> License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Garamond"/>
                <a:ea typeface="Garamond"/>
                <a:cs typeface="Garamond"/>
                <a:sym typeface="Garamond"/>
              </a:rPr>
              <a:t>https://pixabay.com/en/soybeans-plants-seeds-bag-burlap-2039638/</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EE4239-191D-4388-B0F5-1C52222336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43514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400"/>
              <a:buFont typeface="Arial"/>
              <a:buNone/>
            </a:pPr>
            <a:r>
              <a:rPr lang="en-US" dirty="0"/>
              <a:t>Our study area is the state of Iowa, a fertile state in the Midwest which dedicates</a:t>
            </a:r>
            <a:r>
              <a:rPr lang="en-US" baseline="0" dirty="0"/>
              <a:t> 92% of their land to agriculture, and is a leader in the US in both corn and crop production.  </a:t>
            </a:r>
          </a:p>
          <a:p>
            <a:pPr marL="0" lvl="0" indent="0" algn="l" rtl="0">
              <a:spcBef>
                <a:spcPts val="0"/>
              </a:spcBef>
              <a:spcAft>
                <a:spcPts val="0"/>
              </a:spcAft>
              <a:buClr>
                <a:schemeClr val="dk1"/>
              </a:buClr>
              <a:buSzPts val="1400"/>
              <a:buFont typeface="Arial"/>
              <a:buNone/>
            </a:pPr>
            <a:r>
              <a:rPr lang="en-US" baseline="0" dirty="0"/>
              <a:t>We focused on</a:t>
            </a:r>
            <a:r>
              <a:rPr lang="en-US" dirty="0"/>
              <a:t> Davis</a:t>
            </a:r>
            <a:r>
              <a:rPr lang="en-US" baseline="0" dirty="0"/>
              <a:t> and Fremont counties for further analysis. We chose Davis county for our case study because it was deeply affected by drought in 2018 but there were some limitations to Davis county which we will explain further in this presentation. We chose Fremont County because it was not affected too heavily by the 2018 drought, allowing us to compare different circumstances in our analysis. </a:t>
            </a:r>
          </a:p>
          <a:p>
            <a:pPr marL="0" lvl="0" indent="0" algn="l" rtl="0">
              <a:spcBef>
                <a:spcPts val="0"/>
              </a:spcBef>
              <a:spcAft>
                <a:spcPts val="0"/>
              </a:spcAft>
              <a:buClr>
                <a:schemeClr val="dk1"/>
              </a:buClr>
              <a:buSzPts val="1400"/>
              <a:buFont typeface="Arial"/>
              <a:buNone/>
            </a:pPr>
            <a:r>
              <a:rPr lang="en-US" baseline="0" dirty="0"/>
              <a:t>Our study period ran from July to September of 2018. The 2018 drought peaked in Iowa on August 21</a:t>
            </a:r>
            <a:r>
              <a:rPr lang="en-US" baseline="30000" dirty="0"/>
              <a:t>st</a:t>
            </a:r>
            <a:r>
              <a:rPr lang="en-US" baseline="0" dirty="0"/>
              <a:t>, 2018.</a:t>
            </a:r>
          </a:p>
          <a:p>
            <a:pPr marL="0" lvl="0" indent="0" algn="l" rtl="0">
              <a:spcBef>
                <a:spcPts val="0"/>
              </a:spcBef>
              <a:spcAft>
                <a:spcPts val="0"/>
              </a:spcAft>
              <a:buClr>
                <a:schemeClr val="dk1"/>
              </a:buClr>
              <a:buSzPts val="1400"/>
              <a:buFont typeface="Arial"/>
              <a:buNone/>
            </a:pPr>
            <a:endParaRPr lang="en-US" dirty="0"/>
          </a:p>
          <a:p>
            <a:pPr marL="0" lvl="0" indent="0" algn="l" rtl="0">
              <a:spcBef>
                <a:spcPts val="0"/>
              </a:spcBef>
              <a:spcAft>
                <a:spcPts val="0"/>
              </a:spcAft>
              <a:buClr>
                <a:schemeClr val="dk1"/>
              </a:buClr>
              <a:buSzPts val="1400"/>
              <a:buFont typeface="Arial"/>
              <a:buNone/>
            </a:pPr>
            <a:endParaRPr lang="en-US" dirty="0"/>
          </a:p>
          <a:p>
            <a:pPr marL="0" lvl="0" indent="0" algn="l" rtl="0">
              <a:spcBef>
                <a:spcPts val="0"/>
              </a:spcBef>
              <a:spcAft>
                <a:spcPts val="0"/>
              </a:spcAft>
              <a:buClr>
                <a:schemeClr val="dk1"/>
              </a:buClr>
              <a:buSzPts val="1400"/>
              <a:buFont typeface="Arial"/>
              <a:buNone/>
            </a:pPr>
            <a:r>
              <a:rPr lang="en-US" dirty="0"/>
              <a:t>Map sources: Iowa is</a:t>
            </a:r>
            <a:r>
              <a:rPr lang="en-US" baseline="0" dirty="0"/>
              <a:t> from a </a:t>
            </a:r>
            <a:r>
              <a:rPr lang="en-US" dirty="0" err="1"/>
              <a:t>shapefile</a:t>
            </a:r>
            <a:r>
              <a:rPr lang="en-US" dirty="0"/>
              <a:t> that was acquired from the U.S. Census Bureau TIGER Products, 2018 TIGER/Line </a:t>
            </a:r>
            <a:r>
              <a:rPr lang="en-US" dirty="0" err="1"/>
              <a:t>Shapefiles</a:t>
            </a:r>
            <a:r>
              <a:rPr lang="en-US" dirty="0"/>
              <a:t> (https://www.census.gov/cgi-bin/geo/shapefiles/index.php?year=2018&amp;layergroup=States+%28and+equivalent%29.</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EE4239-191D-4388-B0F5-1C52222336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21363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A49190F-08F9-4972-83A8-94AF7434F5A5}" type="slidenum">
              <a:rPr lang="en-US" smtClean="0"/>
              <a:t>21</a:t>
            </a:fld>
            <a:endParaRPr lang="en-US"/>
          </a:p>
        </p:txBody>
      </p:sp>
    </p:spTree>
    <p:extLst>
      <p:ext uri="{BB962C8B-B14F-4D97-AF65-F5344CB8AC3E}">
        <p14:creationId xmlns:p14="http://schemas.microsoft.com/office/powerpoint/2010/main" val="14652936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sz="1200" kern="1200" dirty="0">
                <a:solidFill>
                  <a:schemeClr val="tx1"/>
                </a:solidFill>
                <a:effectLst/>
                <a:latin typeface="+mn-lt"/>
                <a:ea typeface="+mn-ea"/>
                <a:cs typeface="+mn-cs"/>
              </a:rPr>
              <a:t>92% of land in Iowa is dedicated</a:t>
            </a:r>
            <a:r>
              <a:rPr lang="en-US" sz="1200" kern="1200" baseline="0" dirty="0">
                <a:solidFill>
                  <a:schemeClr val="tx1"/>
                </a:solidFill>
                <a:effectLst/>
                <a:latin typeface="+mn-lt"/>
                <a:ea typeface="+mn-ea"/>
                <a:cs typeface="+mn-cs"/>
              </a:rPr>
              <a:t> to agriculture, and </a:t>
            </a:r>
            <a:r>
              <a:rPr lang="en-US" sz="1200" kern="1200" dirty="0">
                <a:solidFill>
                  <a:schemeClr val="tx1"/>
                </a:solidFill>
                <a:effectLst/>
                <a:latin typeface="+mn-lt"/>
                <a:ea typeface="+mn-ea"/>
                <a:cs typeface="+mn-cs"/>
              </a:rPr>
              <a:t>27% of Iowa’s economy is dependent on agriculture, leaving the state vulnerable to environmental factors. </a:t>
            </a: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sz="1200" kern="1200" dirty="0">
                <a:solidFill>
                  <a:schemeClr val="tx1"/>
                </a:solidFill>
                <a:effectLst/>
                <a:latin typeface="+mn-lt"/>
                <a:ea typeface="+mn-ea"/>
                <a:cs typeface="+mn-cs"/>
              </a:rPr>
              <a:t>Current climate trends show increasing</a:t>
            </a:r>
            <a:r>
              <a:rPr lang="en-US" sz="1200" kern="1200" baseline="0" dirty="0">
                <a:solidFill>
                  <a:schemeClr val="tx1"/>
                </a:solidFill>
                <a:effectLst/>
                <a:latin typeface="+mn-lt"/>
                <a:ea typeface="+mn-ea"/>
                <a:cs typeface="+mn-cs"/>
              </a:rPr>
              <a:t> temperature and decreasing precipitation, which has increased the frequency of droughts across the Midwest. </a:t>
            </a: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sz="1200" kern="1200" baseline="0" dirty="0">
                <a:solidFill>
                  <a:schemeClr val="tx1"/>
                </a:solidFill>
                <a:effectLst/>
                <a:latin typeface="+mn-lt"/>
                <a:ea typeface="+mn-ea"/>
                <a:cs typeface="+mn-cs"/>
              </a:rPr>
              <a:t>As you can see, drought is the second most expensive disaster in the United States, costing an average of </a:t>
            </a:r>
            <a:r>
              <a:rPr lang="en-US" sz="1200" kern="1200" dirty="0">
                <a:solidFill>
                  <a:schemeClr val="tx1"/>
                </a:solidFill>
                <a:effectLst/>
                <a:latin typeface="+mn-lt"/>
                <a:ea typeface="+mn-ea"/>
                <a:cs typeface="+mn-cs"/>
              </a:rPr>
              <a:t>$9.4 billion per drought event. </a:t>
            </a: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sz="1200" kern="1200" dirty="0">
                <a:solidFill>
                  <a:schemeClr val="tx1"/>
                </a:solidFill>
                <a:effectLst/>
                <a:latin typeface="+mn-lt"/>
                <a:ea typeface="+mn-ea"/>
                <a:cs typeface="+mn-cs"/>
              </a:rPr>
              <a:t>From</a:t>
            </a:r>
            <a:r>
              <a:rPr lang="en-US" sz="1200" kern="1200" baseline="0" dirty="0">
                <a:solidFill>
                  <a:schemeClr val="tx1"/>
                </a:solidFill>
                <a:effectLst/>
                <a:latin typeface="+mn-lt"/>
                <a:ea typeface="+mn-ea"/>
                <a:cs typeface="+mn-cs"/>
              </a:rPr>
              <a:t> 2010 to 2014, Iowa experienced a drought that lasted 151 weeks which placed the entire state of Iowa in a </a:t>
            </a:r>
            <a:r>
              <a:rPr lang="en-US" sz="1200" kern="1200" dirty="0">
                <a:solidFill>
                  <a:schemeClr val="tx1"/>
                </a:solidFill>
                <a:effectLst/>
                <a:latin typeface="+mn-lt"/>
                <a:ea typeface="+mn-ea"/>
                <a:cs typeface="+mn-cs"/>
              </a:rPr>
              <a:t>“D3 extreme drought” classification. </a:t>
            </a: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sz="1200" kern="1200" dirty="0">
                <a:solidFill>
                  <a:schemeClr val="tx1"/>
                </a:solidFill>
                <a:effectLst/>
                <a:latin typeface="+mn-lt"/>
                <a:ea typeface="+mn-ea"/>
                <a:cs typeface="+mn-cs"/>
              </a:rPr>
              <a:t>The 151-week drought led to shortages of water across the state, caused</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widespread crop loss, water emergencies</a:t>
            </a:r>
            <a:r>
              <a:rPr lang="en-US" sz="1200" kern="1200" baseline="0" dirty="0">
                <a:solidFill>
                  <a:schemeClr val="tx1"/>
                </a:solidFill>
                <a:effectLst/>
                <a:latin typeface="+mn-lt"/>
                <a:ea typeface="+mn-ea"/>
                <a:cs typeface="+mn-cs"/>
              </a:rPr>
              <a:t> and </a:t>
            </a:r>
            <a:r>
              <a:rPr lang="en-US" sz="1200" kern="1200" dirty="0">
                <a:solidFill>
                  <a:schemeClr val="tx1"/>
                </a:solidFill>
                <a:effectLst/>
                <a:latin typeface="+mn-lt"/>
                <a:ea typeface="+mn-ea"/>
                <a:cs typeface="+mn-cs"/>
              </a:rPr>
              <a:t>corn yield per acre decreased 20% from 2011 to 2012 from drought-induced vegetative stress. </a:t>
            </a: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sz="1200" kern="1200" dirty="0">
                <a:solidFill>
                  <a:schemeClr val="tx1"/>
                </a:solidFill>
                <a:effectLst/>
                <a:latin typeface="+mn-lt"/>
                <a:ea typeface="+mn-ea"/>
                <a:cs typeface="+mn-cs"/>
              </a:rPr>
              <a:t>Farmers</a:t>
            </a:r>
            <a:r>
              <a:rPr lang="en-US" sz="1200" kern="1200" baseline="0" dirty="0">
                <a:solidFill>
                  <a:schemeClr val="tx1"/>
                </a:solidFill>
                <a:effectLst/>
                <a:latin typeface="+mn-lt"/>
                <a:ea typeface="+mn-ea"/>
                <a:cs typeface="+mn-cs"/>
              </a:rPr>
              <a:t> have turned to irrigation during drought conditions to protect their crops, but increasing dependence on state aquifers have led to dry well, declining lake levels, and damaged natural fisheries.</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sz="1200" kern="1200" dirty="0">
                <a:solidFill>
                  <a:schemeClr val="tx1"/>
                </a:solidFill>
                <a:effectLst/>
                <a:latin typeface="+mn-lt"/>
                <a:ea typeface="+mn-ea"/>
                <a:cs typeface="+mn-cs"/>
              </a:rPr>
              <a:t>In the summer of 2018, southeast Iowa experienced a severe drought that stunted corn growth,</a:t>
            </a:r>
            <a:r>
              <a:rPr lang="en-US" sz="1200" kern="1200" baseline="0" dirty="0">
                <a:solidFill>
                  <a:schemeClr val="tx1"/>
                </a:solidFill>
                <a:effectLst/>
                <a:latin typeface="+mn-lt"/>
                <a:ea typeface="+mn-ea"/>
                <a:cs typeface="+mn-cs"/>
              </a:rPr>
              <a:t> dried up waterways, and burned pastures. </a:t>
            </a: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sz="1200" kern="1200" baseline="0" dirty="0">
                <a:solidFill>
                  <a:schemeClr val="tx1"/>
                </a:solidFill>
                <a:effectLst/>
                <a:latin typeface="+mn-lt"/>
                <a:ea typeface="+mn-ea"/>
                <a:cs typeface="+mn-cs"/>
              </a:rPr>
              <a:t>F</a:t>
            </a:r>
            <a:r>
              <a:rPr lang="en-US" sz="1200" kern="1200" dirty="0">
                <a:solidFill>
                  <a:schemeClr val="tx1"/>
                </a:solidFill>
                <a:effectLst/>
                <a:latin typeface="+mn-lt"/>
                <a:ea typeface="+mn-ea"/>
                <a:cs typeface="+mn-cs"/>
              </a:rPr>
              <a:t>armers and decision makers are invested in gaining a better understanding of how the changing climate will affect agricultural revenue. </a:t>
            </a:r>
            <a:endParaRPr lang="en-US" dirty="0"/>
          </a:p>
          <a:p>
            <a:pPr marL="0" lvl="0" indent="0" fontAlgn="base">
              <a:buFont typeface="Arial" panose="020B0604020202020204" pitchFamily="34" charset="0"/>
              <a:buNone/>
            </a:pPr>
            <a:r>
              <a:rPr lang="en-US" sz="1200" kern="1200" dirty="0">
                <a:solidFill>
                  <a:schemeClr val="tx1"/>
                </a:solidFill>
                <a:effectLst/>
                <a:latin typeface="+mn-lt"/>
                <a:ea typeface="+mn-ea"/>
                <a:cs typeface="+mn-cs"/>
              </a:rPr>
              <a:t> </a:t>
            </a:r>
          </a:p>
          <a:p>
            <a:pPr marL="457200" lvl="0" indent="-228600" algn="l" rtl="0">
              <a:spcBef>
                <a:spcPts val="0"/>
              </a:spcBef>
              <a:spcAft>
                <a:spcPts val="0"/>
              </a:spcAft>
              <a:buClr>
                <a:schemeClr val="dk1"/>
              </a:buClr>
              <a:buSzPts val="1400"/>
              <a:buFont typeface="Arial"/>
              <a:buNone/>
            </a:pPr>
            <a:endParaRPr lang="en-US" dirty="0">
              <a:solidFill>
                <a:schemeClr val="tx1"/>
              </a:solidFill>
              <a:latin typeface="Garamond"/>
              <a:ea typeface="Century Gothic"/>
              <a:cs typeface="Century Gothic"/>
              <a:sym typeface="Garamond"/>
            </a:endParaRPr>
          </a:p>
          <a:p>
            <a:pPr marL="457200" marR="0" lvl="0" indent="-22860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dirty="0">
                <a:solidFill>
                  <a:srgbClr val="3F3F3F"/>
                </a:solidFill>
                <a:latin typeface="Century Gothic"/>
                <a:ea typeface="Century Gothic"/>
                <a:cs typeface="Century Gothic"/>
                <a:sym typeface="Century Gothic"/>
              </a:rPr>
              <a:t>Image Source: </a:t>
            </a:r>
          </a:p>
          <a:p>
            <a:pPr marL="457200" marR="0" lvl="0" indent="-22860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dirty="0" err="1">
                <a:solidFill>
                  <a:srgbClr val="3F3F3F"/>
                </a:solidFill>
                <a:latin typeface="Century Gothic"/>
                <a:ea typeface="Century Gothic"/>
                <a:cs typeface="Century Gothic"/>
                <a:sym typeface="Century Gothic"/>
              </a:rPr>
              <a:t>Pixabay</a:t>
            </a:r>
            <a:r>
              <a:rPr lang="en-US" baseline="0" dirty="0">
                <a:solidFill>
                  <a:srgbClr val="3F3F3F"/>
                </a:solidFill>
                <a:latin typeface="Century Gothic"/>
                <a:ea typeface="Century Gothic"/>
                <a:cs typeface="Century Gothic"/>
                <a:sym typeface="Century Gothic"/>
              </a:rPr>
              <a:t> License</a:t>
            </a:r>
            <a:endParaRPr lang="en-US" dirty="0">
              <a:solidFill>
                <a:srgbClr val="3F3F3F"/>
              </a:solidFill>
              <a:latin typeface="Century Gothic"/>
              <a:ea typeface="Century Gothic"/>
              <a:cs typeface="Century Gothic"/>
              <a:sym typeface="Century Gothic"/>
            </a:endParaRPr>
          </a:p>
          <a:p>
            <a:pPr marL="457200" marR="0" lvl="0" indent="-22860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dirty="0">
                <a:solidFill>
                  <a:srgbClr val="3F3F3F"/>
                </a:solidFill>
                <a:latin typeface="Century Gothic"/>
                <a:ea typeface="Century Gothic"/>
                <a:cs typeface="Century Gothic"/>
                <a:sym typeface="Century Gothic"/>
              </a:rPr>
              <a:t>https://pixabay.com/en/corn-maize-crop-grow-agriculture-2655525/</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EE4239-191D-4388-B0F5-1C52222336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24389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Project Partner</a:t>
            </a:r>
            <a:r>
              <a:rPr lang="en-US" baseline="0" dirty="0"/>
              <a:t> is the Iowa Climatology Bureau within the Iowa Department of Agriculture and Land Stewardship.</a:t>
            </a:r>
          </a:p>
          <a:p>
            <a:r>
              <a:rPr lang="en-US" sz="1200" kern="1200" dirty="0">
                <a:solidFill>
                  <a:schemeClr val="tx1"/>
                </a:solidFill>
                <a:effectLst/>
                <a:latin typeface="+mn-lt"/>
                <a:ea typeface="+mn-ea"/>
                <a:cs typeface="+mn-cs"/>
              </a:rPr>
              <a:t>Currently, the ICB relies on a “convergence of evidence” to indicate drought conditions across Iowa. </a:t>
            </a:r>
          </a:p>
          <a:p>
            <a:r>
              <a:rPr lang="en-US" sz="1200" kern="1200" dirty="0">
                <a:solidFill>
                  <a:schemeClr val="tx1"/>
                </a:solidFill>
                <a:effectLst/>
                <a:latin typeface="+mn-lt"/>
                <a:ea typeface="+mn-ea"/>
                <a:cs typeface="+mn-cs"/>
              </a:rPr>
              <a:t>They use a variety of satellite-derived products, precipitation totals delivered by experts across the state, and to create a weekly drought conditions map for the United States Drought Monitor (USDM) archives.</a:t>
            </a:r>
          </a:p>
          <a:p>
            <a:r>
              <a:rPr lang="en-US" sz="1200" kern="1200" dirty="0">
                <a:solidFill>
                  <a:schemeClr val="tx1"/>
                </a:solidFill>
                <a:effectLst/>
                <a:latin typeface="+mn-lt"/>
                <a:ea typeface="+mn-ea"/>
                <a:cs typeface="+mn-cs"/>
              </a:rPr>
              <a:t>The USDM can instigate disaster declarations, mitigation practices, and increase the state’s eligibility for low-interest loans.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Our team worked</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to provide a new tool for the ICB to help monitor drought conditions for future assessments.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a:t>
            </a:r>
            <a:r>
              <a:rPr lang="en-US" sz="1200" kern="1200" baseline="0" dirty="0">
                <a:solidFill>
                  <a:schemeClr val="tx1"/>
                </a:solidFill>
                <a:effectLst/>
                <a:latin typeface="+mn-lt"/>
                <a:ea typeface="+mn-ea"/>
                <a:cs typeface="+mn-cs"/>
              </a:rPr>
              <a:t> map is an example of what the ICB produces each week, which we will later compare to the maps our team produced.</a:t>
            </a: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49190F-08F9-4972-83A8-94AF7434F5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52162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a:t>
            </a:r>
            <a:r>
              <a:rPr lang="en-US" sz="1200" kern="1200" baseline="0" dirty="0">
                <a:solidFill>
                  <a:schemeClr val="tx1"/>
                </a:solidFill>
                <a:effectLst/>
                <a:latin typeface="+mn-lt"/>
                <a:ea typeface="+mn-ea"/>
                <a:cs typeface="+mn-cs"/>
              </a:rPr>
              <a:t> team</a:t>
            </a:r>
            <a:r>
              <a:rPr lang="en-US" sz="1200" kern="1200" dirty="0">
                <a:solidFill>
                  <a:schemeClr val="tx1"/>
                </a:solidFill>
                <a:effectLst/>
                <a:latin typeface="+mn-lt"/>
                <a:ea typeface="+mn-ea"/>
                <a:cs typeface="+mn-cs"/>
              </a:rPr>
              <a:t> chose to work with a new instrument,</a:t>
            </a:r>
            <a:r>
              <a:rPr lang="en-US" sz="1200" kern="1200" baseline="0" dirty="0">
                <a:solidFill>
                  <a:schemeClr val="tx1"/>
                </a:solidFill>
                <a:effectLst/>
                <a:latin typeface="+mn-lt"/>
                <a:ea typeface="+mn-ea"/>
                <a:cs typeface="+mn-cs"/>
              </a:rPr>
              <a:t> ECOSTRESS, to test its Evaporative Stress Index product over areas experiencing drought.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It worked well for some areas but not all, leading us to choose our countywide case studies to show what ECOSTRESS is capable of.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We used ALEXI ESI for a statewide analysis to show how ECOSTRESS could potentially work over large scales.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The two ESI products are very similar, but ECOSTRESS has a higher resolution.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We will provide further details on the differences later in this presentation.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solidFill>
                <a:srgbClr val="3F3F3F"/>
              </a:solidFill>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3F3F3F"/>
              </a:solidFill>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3F3F3F"/>
                </a:solidFill>
                <a:latin typeface="Century Gothic"/>
                <a:ea typeface="Century Gothic"/>
                <a:cs typeface="Century Gothic"/>
                <a:sym typeface="Century Gothic"/>
              </a:rPr>
              <a:t>Image Source: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olidFill>
                  <a:srgbClr val="3F3F3F"/>
                </a:solidFill>
                <a:latin typeface="Century Gothic"/>
                <a:ea typeface="Century Gothic"/>
                <a:cs typeface="Century Gothic"/>
                <a:sym typeface="Century Gothic"/>
              </a:rPr>
              <a:t>Pixabay</a:t>
            </a:r>
            <a:r>
              <a:rPr lang="en-US" dirty="0">
                <a:solidFill>
                  <a:srgbClr val="3F3F3F"/>
                </a:solidFill>
                <a:latin typeface="Century Gothic"/>
                <a:ea typeface="Century Gothic"/>
                <a:cs typeface="Century Gothic"/>
                <a:sym typeface="Century Gothic"/>
              </a:rPr>
              <a:t> License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3F3F3F"/>
                </a:solidFill>
                <a:latin typeface="Century Gothic"/>
                <a:ea typeface="Century Gothic"/>
                <a:cs typeface="Century Gothic"/>
                <a:sym typeface="Century Gothic"/>
              </a:rPr>
              <a:t>https://pixabay.com/en/corn-on-the-cob-corn-zea-mays-3664569/</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EE4239-191D-4388-B0F5-1C52222336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94036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used three The NASA Earth Observations</a:t>
            </a:r>
            <a:r>
              <a:rPr lang="en-US" baseline="0" dirty="0"/>
              <a:t> </a:t>
            </a:r>
            <a:r>
              <a:rPr lang="en-US" dirty="0"/>
              <a:t>in this</a:t>
            </a:r>
            <a:r>
              <a:rPr lang="en-US" baseline="0" dirty="0"/>
              <a:t> project.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dirty="0">
                <a:solidFill>
                  <a:srgbClr val="3F3F3F"/>
                </a:solidFill>
                <a:latin typeface="Century Gothic"/>
                <a:ea typeface="Century Gothic"/>
                <a:cs typeface="Century Gothic"/>
                <a:sym typeface="Century Gothic"/>
              </a:rPr>
              <a:t>ECOSTRESS was used for getting </a:t>
            </a:r>
            <a:r>
              <a:rPr lang="en-US" sz="1200" b="0" i="0" u="none" strike="noStrike" cap="none" baseline="0" dirty="0">
                <a:solidFill>
                  <a:srgbClr val="3F3F3F"/>
                </a:solidFill>
                <a:latin typeface="Century Gothic"/>
                <a:ea typeface="Century Gothic"/>
                <a:cs typeface="Century Gothic"/>
                <a:sym typeface="Century Gothic"/>
              </a:rPr>
              <a:t>average ESI values for Davis and Fremont counties for our ECOSTRESS Drought Assessment. This is due to its high spatial resolution of 38m x 68m.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baseline="0" dirty="0">
                <a:solidFill>
                  <a:srgbClr val="3F3F3F"/>
                </a:solidFill>
                <a:latin typeface="Century Gothic"/>
                <a:ea typeface="Century Gothic"/>
                <a:cs typeface="Century Gothic"/>
                <a:sym typeface="Century Gothic"/>
              </a:rPr>
              <a:t>Landsat 8 TIRS was used in conjunction with ECOSTRESS for Land Surface Temperatures over Fremont and Davis counties for the ECOSTRESS Drought Assessment. Suomi NPP VIIRS was used for Land Surface Temperatures over the whole state of Iowa for our ALEXI Drought Assessment.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baseline="0" dirty="0">
                <a:solidFill>
                  <a:srgbClr val="3F3F3F"/>
                </a:solidFill>
                <a:latin typeface="Century Gothic"/>
                <a:ea typeface="Century Gothic"/>
                <a:cs typeface="Century Gothic"/>
                <a:sym typeface="Century Gothic"/>
              </a:rPr>
              <a:t>From Suomi, you can get a whole image of Iowa to use for Land Surface Temperatures.</a:t>
            </a:r>
            <a:endParaRPr lang="en-US" sz="1200" b="0" i="0" u="none" strike="noStrike" cap="none" dirty="0">
              <a:solidFill>
                <a:srgbClr val="3F3F3F"/>
              </a:solidFill>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cap="none" dirty="0">
              <a:solidFill>
                <a:srgbClr val="3F3F3F"/>
              </a:solidFill>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dirty="0">
                <a:solidFill>
                  <a:srgbClr val="3F3F3F"/>
                </a:solidFill>
                <a:latin typeface="Century Gothic"/>
                <a:ea typeface="Century Gothic"/>
                <a:cs typeface="Century Gothic"/>
                <a:sym typeface="Century Gothic"/>
              </a:rPr>
              <a:t>ECOSTRESS – </a:t>
            </a:r>
            <a:r>
              <a:rPr lang="en-US" sz="1200" b="0" i="0" u="none" strike="noStrike" cap="none" dirty="0" err="1">
                <a:solidFill>
                  <a:srgbClr val="3F3F3F"/>
                </a:solidFill>
                <a:latin typeface="Century Gothic"/>
                <a:ea typeface="Century Gothic"/>
                <a:cs typeface="Century Gothic"/>
                <a:sym typeface="Century Gothic"/>
              </a:rPr>
              <a:t>ECOsystem</a:t>
            </a:r>
            <a:r>
              <a:rPr lang="en-US" sz="1200" b="0" i="0" u="none" strike="noStrike" cap="none" dirty="0">
                <a:solidFill>
                  <a:srgbClr val="3F3F3F"/>
                </a:solidFill>
                <a:latin typeface="Century Gothic"/>
                <a:ea typeface="Century Gothic"/>
                <a:cs typeface="Century Gothic"/>
                <a:sym typeface="Century Gothic"/>
              </a:rPr>
              <a:t> </a:t>
            </a:r>
            <a:r>
              <a:rPr lang="en-US" sz="1200" b="0" i="0" u="none" strike="noStrike" cap="none" dirty="0" err="1">
                <a:solidFill>
                  <a:srgbClr val="3F3F3F"/>
                </a:solidFill>
                <a:latin typeface="Century Gothic"/>
                <a:ea typeface="Century Gothic"/>
                <a:cs typeface="Century Gothic"/>
                <a:sym typeface="Century Gothic"/>
              </a:rPr>
              <a:t>Spaceborne</a:t>
            </a:r>
            <a:r>
              <a:rPr lang="en-US" sz="1200" b="0" i="0" u="none" strike="noStrike" cap="none" dirty="0">
                <a:solidFill>
                  <a:srgbClr val="3F3F3F"/>
                </a:solidFill>
                <a:latin typeface="Century Gothic"/>
                <a:ea typeface="Century Gothic"/>
                <a:cs typeface="Century Gothic"/>
                <a:sym typeface="Century Gothic"/>
              </a:rPr>
              <a:t> Thermal Radiometer Experiment on the</a:t>
            </a:r>
            <a:r>
              <a:rPr lang="en-US" sz="1200" b="0" i="0" u="none" strike="noStrike" cap="none" baseline="0" dirty="0">
                <a:solidFill>
                  <a:srgbClr val="3F3F3F"/>
                </a:solidFill>
                <a:latin typeface="Century Gothic"/>
                <a:ea typeface="Century Gothic"/>
                <a:cs typeface="Century Gothic"/>
                <a:sym typeface="Century Gothic"/>
              </a:rPr>
              <a:t> Space Station</a:t>
            </a:r>
            <a:endParaRPr lang="en-US" sz="1200" b="0" i="0" u="none" strike="noStrike" cap="none" dirty="0">
              <a:solidFill>
                <a:srgbClr val="3F3F3F"/>
              </a:solidFill>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dirty="0">
                <a:solidFill>
                  <a:srgbClr val="3F3F3F"/>
                </a:solidFill>
                <a:latin typeface="Century Gothic"/>
                <a:ea typeface="Century Gothic"/>
                <a:cs typeface="Century Gothic"/>
                <a:sym typeface="Century Gothic"/>
              </a:rPr>
              <a:t>Landsat</a:t>
            </a:r>
            <a:r>
              <a:rPr lang="en-US" sz="1200" b="0" i="0" u="none" strike="noStrike" cap="none" baseline="0" dirty="0">
                <a:solidFill>
                  <a:srgbClr val="3F3F3F"/>
                </a:solidFill>
                <a:latin typeface="Century Gothic"/>
                <a:ea typeface="Century Gothic"/>
                <a:cs typeface="Century Gothic"/>
                <a:sym typeface="Century Gothic"/>
              </a:rPr>
              <a:t> 8 TIRS – Landsat 8 Thermal Infrared Sensor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baseline="0" dirty="0">
                <a:solidFill>
                  <a:srgbClr val="3F3F3F"/>
                </a:solidFill>
                <a:latin typeface="Century Gothic"/>
                <a:ea typeface="Century Gothic"/>
                <a:cs typeface="Century Gothic"/>
                <a:sym typeface="Century Gothic"/>
              </a:rPr>
              <a:t>Suomi NPP VIIRS </a:t>
            </a:r>
            <a:r>
              <a:rPr lang="en-US" sz="1200" b="0" i="0" u="none" strike="noStrike" cap="none" dirty="0">
                <a:solidFill>
                  <a:srgbClr val="3F3F3F"/>
                </a:solidFill>
                <a:latin typeface="Century Gothic"/>
                <a:ea typeface="Century Gothic"/>
                <a:cs typeface="Century Gothic"/>
                <a:sym typeface="Century Gothic"/>
              </a:rPr>
              <a:t>–</a:t>
            </a:r>
            <a:r>
              <a:rPr lang="en-US" sz="1200" b="0" i="0" u="none" strike="noStrike" cap="none" baseline="0" dirty="0">
                <a:solidFill>
                  <a:srgbClr val="3F3F3F"/>
                </a:solidFill>
                <a:latin typeface="Century Gothic"/>
                <a:ea typeface="Century Gothic"/>
                <a:cs typeface="Century Gothic"/>
                <a:sym typeface="Century Gothic"/>
              </a:rPr>
              <a:t> Suomi National Polar-orbiting Partnership Visible Infrared Imaging Radiometer Suite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baseline="0" dirty="0" err="1">
                <a:solidFill>
                  <a:srgbClr val="3F3F3F"/>
                </a:solidFill>
                <a:latin typeface="Century Gothic"/>
                <a:ea typeface="Century Gothic"/>
                <a:cs typeface="Century Gothic"/>
                <a:sym typeface="Century Gothic"/>
              </a:rPr>
              <a:t>SPoRT</a:t>
            </a:r>
            <a:r>
              <a:rPr lang="en-US" sz="1200" b="0" i="0" u="none" strike="noStrike" cap="none" baseline="0" dirty="0">
                <a:solidFill>
                  <a:srgbClr val="3F3F3F"/>
                </a:solidFill>
                <a:latin typeface="Century Gothic"/>
                <a:ea typeface="Century Gothic"/>
                <a:cs typeface="Century Gothic"/>
                <a:sym typeface="Century Gothic"/>
              </a:rPr>
              <a:t> </a:t>
            </a:r>
            <a:r>
              <a:rPr lang="en-US" sz="1200" b="0" i="0" u="none" strike="noStrike" cap="none" dirty="0">
                <a:solidFill>
                  <a:srgbClr val="3F3F3F"/>
                </a:solidFill>
                <a:latin typeface="Century Gothic"/>
                <a:ea typeface="Century Gothic"/>
                <a:cs typeface="Century Gothic"/>
                <a:sym typeface="Century Gothic"/>
              </a:rPr>
              <a:t>– </a:t>
            </a:r>
            <a:r>
              <a:rPr lang="en-US" sz="1200" b="0" i="0" u="none" strike="noStrike" cap="none" baseline="0" dirty="0">
                <a:solidFill>
                  <a:srgbClr val="3F3F3F"/>
                </a:solidFill>
                <a:latin typeface="Century Gothic"/>
                <a:ea typeface="Century Gothic"/>
                <a:cs typeface="Century Gothic"/>
                <a:sym typeface="Century Gothic"/>
              </a:rPr>
              <a:t>Short-Term Prediction Research and Transition Center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baseline="0" dirty="0">
                <a:solidFill>
                  <a:srgbClr val="3F3F3F"/>
                </a:solidFill>
                <a:latin typeface="Century Gothic"/>
                <a:ea typeface="Century Gothic"/>
                <a:cs typeface="Century Gothic"/>
                <a:sym typeface="Century Gothic"/>
              </a:rPr>
              <a:t>ALEXI </a:t>
            </a:r>
            <a:r>
              <a:rPr lang="en-US" sz="1200" b="0" i="0" u="none" strike="noStrike" cap="none" dirty="0">
                <a:solidFill>
                  <a:srgbClr val="3F3F3F"/>
                </a:solidFill>
                <a:latin typeface="Century Gothic"/>
                <a:ea typeface="Century Gothic"/>
                <a:cs typeface="Century Gothic"/>
                <a:sym typeface="Century Gothic"/>
              </a:rPr>
              <a:t>–</a:t>
            </a:r>
            <a:r>
              <a:rPr lang="en-US" sz="1200" b="0" i="0" u="none" strike="noStrike" cap="none" baseline="0" dirty="0">
                <a:solidFill>
                  <a:srgbClr val="3F3F3F"/>
                </a:solidFill>
                <a:latin typeface="Century Gothic"/>
                <a:ea typeface="Century Gothic"/>
                <a:cs typeface="Century Gothic"/>
                <a:sym typeface="Century Gothic"/>
              </a:rPr>
              <a:t> </a:t>
            </a:r>
            <a:r>
              <a:rPr lang="en-US" sz="1200" kern="1200" dirty="0">
                <a:solidFill>
                  <a:schemeClr val="tx1"/>
                </a:solidFill>
                <a:effectLst/>
                <a:latin typeface="+mn-lt"/>
                <a:ea typeface="+mn-ea"/>
                <a:cs typeface="+mn-cs"/>
              </a:rPr>
              <a:t>Atmosphere-Land Exchange Inversion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cap="none" baseline="0" dirty="0">
                <a:solidFill>
                  <a:schemeClr val="tx1"/>
                </a:solidFill>
                <a:effectLst/>
                <a:latin typeface="+mn-lt"/>
                <a:ea typeface="+mn-ea"/>
                <a:cs typeface="+mn-cs"/>
                <a:sym typeface="Century Gothic"/>
              </a:rPr>
              <a:t>MRMS </a:t>
            </a:r>
            <a:r>
              <a:rPr lang="en-US" sz="1200" b="0" i="0" u="none" strike="noStrike" cap="none" dirty="0">
                <a:solidFill>
                  <a:srgbClr val="3F3F3F"/>
                </a:solidFill>
                <a:latin typeface="Century Gothic"/>
                <a:ea typeface="Century Gothic"/>
                <a:cs typeface="Century Gothic"/>
                <a:sym typeface="Century Gothic"/>
              </a:rPr>
              <a:t>– </a:t>
            </a:r>
            <a:r>
              <a:rPr lang="en-US" sz="1200" b="0" i="0" u="none" strike="noStrike" cap="none" baseline="0" dirty="0">
                <a:solidFill>
                  <a:srgbClr val="3F3F3F"/>
                </a:solidFill>
                <a:latin typeface="Century Gothic"/>
                <a:ea typeface="Century Gothic"/>
                <a:cs typeface="Century Gothic"/>
                <a:sym typeface="Century Gothic"/>
              </a:rPr>
              <a:t>Multi-Radar/Multi-Sensor System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baseline="0" dirty="0">
                <a:solidFill>
                  <a:srgbClr val="3F3F3F"/>
                </a:solidFill>
                <a:latin typeface="Century Gothic"/>
                <a:ea typeface="Century Gothic"/>
                <a:cs typeface="Century Gothic"/>
                <a:sym typeface="Century Gothic"/>
              </a:rPr>
              <a:t>LIS </a:t>
            </a:r>
            <a:r>
              <a:rPr lang="en-US" sz="1200" b="0" i="0" u="none" strike="noStrike" cap="none" dirty="0">
                <a:solidFill>
                  <a:srgbClr val="3F3F3F"/>
                </a:solidFill>
                <a:latin typeface="Century Gothic"/>
                <a:ea typeface="Century Gothic"/>
                <a:cs typeface="Century Gothic"/>
                <a:sym typeface="Century Gothic"/>
              </a:rPr>
              <a:t>–  </a:t>
            </a:r>
            <a:r>
              <a:rPr lang="en-US" sz="1200" b="0" i="0" u="none" strike="noStrike" cap="none" baseline="0" dirty="0">
                <a:solidFill>
                  <a:srgbClr val="3F3F3F"/>
                </a:solidFill>
                <a:latin typeface="Century Gothic"/>
                <a:ea typeface="Century Gothic"/>
                <a:cs typeface="Century Gothic"/>
                <a:sym typeface="Century Gothic"/>
              </a:rPr>
              <a:t>real-time Land Information System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cap="none" baseline="0" dirty="0">
              <a:solidFill>
                <a:srgbClr val="3F3F3F"/>
              </a:solidFill>
              <a:latin typeface="Century Gothic"/>
              <a:sym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cap="none" baseline="0" dirty="0">
              <a:solidFill>
                <a:srgbClr val="3F3F3F"/>
              </a:solidFill>
              <a:latin typeface="Century Gothic"/>
              <a:sym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dirty="0">
                <a:solidFill>
                  <a:srgbClr val="3F3F3F"/>
                </a:solidFill>
                <a:latin typeface="Century Gothic"/>
                <a:ea typeface="Century Gothic"/>
                <a:cs typeface="Century Gothic"/>
                <a:sym typeface="Century Gothic"/>
              </a:rPr>
              <a:t>Image Credit: </a:t>
            </a:r>
            <a:r>
              <a:rPr lang="en-US" sz="1200" b="0" dirty="0">
                <a:solidFill>
                  <a:srgbClr val="3F3F3F"/>
                </a:solidFill>
                <a:latin typeface="Century Gothic"/>
                <a:ea typeface="Century Gothic"/>
                <a:cs typeface="Century Gothic"/>
                <a:sym typeface="Century Gothic"/>
              </a:rPr>
              <a:t>NASA (public domain)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EE4239-191D-4388-B0F5-1C52222336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10089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baseline="0" dirty="0">
                <a:solidFill>
                  <a:srgbClr val="3F3F3F"/>
                </a:solidFill>
                <a:latin typeface="Century Gothic"/>
                <a:ea typeface="Century Gothic"/>
                <a:cs typeface="Century Gothic"/>
                <a:sym typeface="Century Gothic"/>
              </a:rPr>
              <a:t>We also used ancillary datasets: NASA Short-Term Prediction Research and Transition Center’s (</a:t>
            </a:r>
            <a:r>
              <a:rPr lang="en-US" sz="1200" b="0" i="0" u="none" strike="noStrike" cap="none" baseline="0" dirty="0" err="1">
                <a:solidFill>
                  <a:srgbClr val="3F3F3F"/>
                </a:solidFill>
                <a:latin typeface="Century Gothic"/>
                <a:ea typeface="Century Gothic"/>
                <a:cs typeface="Century Gothic"/>
                <a:sym typeface="Century Gothic"/>
              </a:rPr>
              <a:t>SPoRT’s</a:t>
            </a:r>
            <a:r>
              <a:rPr lang="en-US" sz="1200" b="0" i="0" u="none" strike="noStrike" cap="none" baseline="0" dirty="0">
                <a:solidFill>
                  <a:srgbClr val="3F3F3F"/>
                </a:solidFill>
                <a:latin typeface="Century Gothic"/>
                <a:ea typeface="Century Gothic"/>
                <a:cs typeface="Century Gothic"/>
                <a:sym typeface="Century Gothic"/>
              </a:rPr>
              <a:t>) ALEXI ESI product, Multi-Radar/Multi-Sensor System (MRMS) precipitation data, and real-time Land Information System (LIS) data. ALEXI was used to supplement ESI data from ECOSTRESS for the entire state for an ALEXI Drought Assessment.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baseline="0" dirty="0">
                <a:solidFill>
                  <a:srgbClr val="3F3F3F"/>
                </a:solidFill>
                <a:latin typeface="Century Gothic"/>
                <a:ea typeface="Century Gothic"/>
                <a:cs typeface="Century Gothic"/>
                <a:sym typeface="Century Gothic"/>
              </a:rPr>
              <a:t>MRMS was used to provide precipitation amounts for the whole state of Iowa and for Fremont and Davis counties for the ECOSTRESS and ALEXI Drought Assessments.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baseline="0" dirty="0">
                <a:solidFill>
                  <a:srgbClr val="3F3F3F"/>
                </a:solidFill>
                <a:latin typeface="Century Gothic"/>
                <a:ea typeface="Century Gothic"/>
                <a:cs typeface="Century Gothic"/>
                <a:sym typeface="Century Gothic"/>
              </a:rPr>
              <a:t>LIS Soil Moisture 0-10 cm was used for computing average soil moisture from 0-10cm over the state of Iowa and for Fremont and Davis Counties for the ECOSTRESS and ALEXI Drought Assessments. Data was available for every day of our study period from the precipitation and Soil Moisture products. This data was made available by </a:t>
            </a:r>
            <a:r>
              <a:rPr lang="en-US" sz="1200" b="0" i="0" u="none" strike="noStrike" cap="none" baseline="0" dirty="0" err="1">
                <a:solidFill>
                  <a:srgbClr val="3F3F3F"/>
                </a:solidFill>
                <a:latin typeface="Century Gothic"/>
                <a:ea typeface="Century Gothic"/>
                <a:cs typeface="Century Gothic"/>
                <a:sym typeface="Century Gothic"/>
              </a:rPr>
              <a:t>SPoRT</a:t>
            </a:r>
            <a:r>
              <a:rPr lang="en-US" sz="1200" b="0" i="0" u="none" strike="noStrike" cap="none" baseline="0" dirty="0">
                <a:solidFill>
                  <a:srgbClr val="3F3F3F"/>
                </a:solidFill>
                <a:latin typeface="Century Gothic"/>
                <a:ea typeface="Century Gothic"/>
                <a:cs typeface="Century Gothic"/>
                <a:sym typeface="Century Gothic"/>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cap="none" baseline="0" dirty="0">
              <a:solidFill>
                <a:srgbClr val="3F3F3F"/>
              </a:solidFill>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baseline="0" dirty="0" err="1">
                <a:solidFill>
                  <a:srgbClr val="3F3F3F"/>
                </a:solidFill>
                <a:latin typeface="Century Gothic"/>
                <a:ea typeface="Century Gothic"/>
                <a:cs typeface="Century Gothic"/>
                <a:sym typeface="Century Gothic"/>
              </a:rPr>
              <a:t>SPoRT</a:t>
            </a:r>
            <a:r>
              <a:rPr lang="en-US" sz="1200" b="0" i="0" u="none" strike="noStrike" cap="none" baseline="0" dirty="0">
                <a:solidFill>
                  <a:srgbClr val="3F3F3F"/>
                </a:solidFill>
                <a:latin typeface="Century Gothic"/>
                <a:ea typeface="Century Gothic"/>
                <a:cs typeface="Century Gothic"/>
                <a:sym typeface="Century Gothic"/>
              </a:rPr>
              <a:t> </a:t>
            </a:r>
            <a:r>
              <a:rPr lang="en-US" sz="1200" b="0" i="0" u="none" strike="noStrike" cap="none" dirty="0">
                <a:solidFill>
                  <a:srgbClr val="3F3F3F"/>
                </a:solidFill>
                <a:latin typeface="Century Gothic"/>
                <a:ea typeface="Century Gothic"/>
                <a:cs typeface="Century Gothic"/>
                <a:sym typeface="Century Gothic"/>
              </a:rPr>
              <a:t>– </a:t>
            </a:r>
            <a:r>
              <a:rPr lang="en-US" sz="1200" b="0" i="0" u="none" strike="noStrike" cap="none" baseline="0" dirty="0">
                <a:solidFill>
                  <a:srgbClr val="3F3F3F"/>
                </a:solidFill>
                <a:latin typeface="Century Gothic"/>
                <a:ea typeface="Century Gothic"/>
                <a:cs typeface="Century Gothic"/>
                <a:sym typeface="Century Gothic"/>
              </a:rPr>
              <a:t>Short-Term Prediction Research and Transition Center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baseline="0" dirty="0">
                <a:solidFill>
                  <a:srgbClr val="3F3F3F"/>
                </a:solidFill>
                <a:latin typeface="Century Gothic"/>
                <a:ea typeface="Century Gothic"/>
                <a:cs typeface="Century Gothic"/>
                <a:sym typeface="Century Gothic"/>
              </a:rPr>
              <a:t>ALEXI </a:t>
            </a:r>
            <a:r>
              <a:rPr lang="en-US" sz="1200" b="0" i="0" u="none" strike="noStrike" cap="none" dirty="0">
                <a:solidFill>
                  <a:srgbClr val="3F3F3F"/>
                </a:solidFill>
                <a:latin typeface="Century Gothic"/>
                <a:ea typeface="Century Gothic"/>
                <a:cs typeface="Century Gothic"/>
                <a:sym typeface="Century Gothic"/>
              </a:rPr>
              <a:t>–</a:t>
            </a:r>
            <a:r>
              <a:rPr lang="en-US" sz="1200" b="0" i="0" u="none" strike="noStrike" cap="none" baseline="0" dirty="0">
                <a:solidFill>
                  <a:srgbClr val="3F3F3F"/>
                </a:solidFill>
                <a:latin typeface="Century Gothic"/>
                <a:ea typeface="Century Gothic"/>
                <a:cs typeface="Century Gothic"/>
                <a:sym typeface="Century Gothic"/>
              </a:rPr>
              <a:t> </a:t>
            </a:r>
            <a:r>
              <a:rPr lang="en-US" sz="1200" kern="1200" dirty="0">
                <a:solidFill>
                  <a:schemeClr val="tx1"/>
                </a:solidFill>
                <a:effectLst/>
                <a:latin typeface="+mn-lt"/>
                <a:ea typeface="+mn-ea"/>
                <a:cs typeface="+mn-cs"/>
              </a:rPr>
              <a:t>Atmosphere-Land Exchange Inversion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cap="none" baseline="0" dirty="0">
                <a:solidFill>
                  <a:schemeClr val="tx1"/>
                </a:solidFill>
                <a:effectLst/>
                <a:latin typeface="+mn-lt"/>
                <a:ea typeface="+mn-ea"/>
                <a:cs typeface="+mn-cs"/>
                <a:sym typeface="Century Gothic"/>
              </a:rPr>
              <a:t>MRMS </a:t>
            </a:r>
            <a:r>
              <a:rPr lang="en-US" sz="1200" b="0" i="0" u="none" strike="noStrike" cap="none" dirty="0">
                <a:solidFill>
                  <a:srgbClr val="3F3F3F"/>
                </a:solidFill>
                <a:latin typeface="Century Gothic"/>
                <a:ea typeface="Century Gothic"/>
                <a:cs typeface="Century Gothic"/>
                <a:sym typeface="Century Gothic"/>
              </a:rPr>
              <a:t>– </a:t>
            </a:r>
            <a:r>
              <a:rPr lang="en-US" sz="1200" b="0" i="0" u="none" strike="noStrike" cap="none" baseline="0" dirty="0">
                <a:solidFill>
                  <a:srgbClr val="3F3F3F"/>
                </a:solidFill>
                <a:latin typeface="Century Gothic"/>
                <a:ea typeface="Century Gothic"/>
                <a:cs typeface="Century Gothic"/>
                <a:sym typeface="Century Gothic"/>
              </a:rPr>
              <a:t>Multi-Radar/Multi-Sensor System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baseline="0" dirty="0">
                <a:solidFill>
                  <a:srgbClr val="3F3F3F"/>
                </a:solidFill>
                <a:latin typeface="Century Gothic"/>
                <a:ea typeface="Century Gothic"/>
                <a:cs typeface="Century Gothic"/>
                <a:sym typeface="Century Gothic"/>
              </a:rPr>
              <a:t>LIS </a:t>
            </a:r>
            <a:r>
              <a:rPr lang="en-US" sz="1200" b="0" i="0" u="none" strike="noStrike" cap="none" dirty="0">
                <a:solidFill>
                  <a:srgbClr val="3F3F3F"/>
                </a:solidFill>
                <a:latin typeface="Century Gothic"/>
                <a:ea typeface="Century Gothic"/>
                <a:cs typeface="Century Gothic"/>
                <a:sym typeface="Century Gothic"/>
              </a:rPr>
              <a:t>–  </a:t>
            </a:r>
            <a:r>
              <a:rPr lang="en-US" sz="1200" b="0" i="0" u="none" strike="noStrike" cap="none" baseline="0" dirty="0">
                <a:solidFill>
                  <a:srgbClr val="3F3F3F"/>
                </a:solidFill>
                <a:latin typeface="Century Gothic"/>
                <a:ea typeface="Century Gothic"/>
                <a:cs typeface="Century Gothic"/>
                <a:sym typeface="Century Gothic"/>
              </a:rPr>
              <a:t>real-time Land Information System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cap="none" baseline="0" dirty="0">
              <a:solidFill>
                <a:srgbClr val="3F3F3F"/>
              </a:solidFill>
              <a:latin typeface="Century Gothic"/>
              <a:ea typeface="Century Gothic"/>
              <a:cs typeface="Century Gothic"/>
              <a:sym typeface="Century Gothic"/>
            </a:endParaRPr>
          </a:p>
          <a:p>
            <a:r>
              <a:rPr lang="en-US" dirty="0"/>
              <a:t>Image</a:t>
            </a:r>
            <a:r>
              <a:rPr lang="en-US" baseline="0" dirty="0"/>
              <a:t> Source: </a:t>
            </a:r>
          </a:p>
          <a:p>
            <a:r>
              <a:rPr lang="en-US" sz="1200" b="0" i="0" kern="1200" dirty="0">
                <a:solidFill>
                  <a:schemeClr val="tx1"/>
                </a:solidFill>
                <a:effectLst/>
                <a:latin typeface="+mn-lt"/>
                <a:ea typeface="+mn-ea"/>
                <a:cs typeface="+mn-cs"/>
              </a:rPr>
              <a:t> Pascal</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Uhlig</a:t>
            </a:r>
            <a:r>
              <a:rPr lang="en-US" sz="1200" b="0" i="0" kern="1200" baseline="0" dirty="0">
                <a:solidFill>
                  <a:schemeClr val="tx1"/>
                </a:solidFill>
                <a:effectLst/>
                <a:latin typeface="+mn-lt"/>
                <a:ea typeface="+mn-ea"/>
                <a:cs typeface="+mn-cs"/>
              </a:rPr>
              <a:t> on </a:t>
            </a:r>
            <a:r>
              <a:rPr lang="en-US" sz="1200" b="0" i="0" kern="1200" baseline="0" dirty="0" err="1">
                <a:solidFill>
                  <a:schemeClr val="tx1"/>
                </a:solidFill>
                <a:effectLst/>
                <a:latin typeface="+mn-lt"/>
                <a:ea typeface="+mn-ea"/>
                <a:cs typeface="+mn-cs"/>
              </a:rPr>
              <a:t>Unsplash</a:t>
            </a:r>
            <a:endParaRPr lang="en-US" sz="1200" b="0" i="0" kern="1200" baseline="0" dirty="0">
              <a:solidFill>
                <a:schemeClr val="tx1"/>
              </a:solidFill>
              <a:effectLst/>
              <a:latin typeface="+mn-lt"/>
              <a:ea typeface="+mn-ea"/>
              <a:cs typeface="+mn-cs"/>
            </a:endParaRPr>
          </a:p>
          <a:p>
            <a:r>
              <a:rPr lang="en-US" dirty="0"/>
              <a:t>https://</a:t>
            </a:r>
            <a:r>
              <a:rPr lang="en-US" dirty="0" smtClean="0"/>
              <a:t>unsplash.com/photos/e-TvotGNDtc</a:t>
            </a:r>
            <a:r>
              <a:rPr lang="en-US" baseline="0" dirty="0" smtClean="0"/>
              <a:t> </a:t>
            </a:r>
            <a:r>
              <a:rPr lang="en-US" dirty="0" smtClean="0"/>
              <a:t>(Free </a:t>
            </a:r>
            <a:r>
              <a:rPr lang="en-US" dirty="0"/>
              <a:t>Use)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cap="none" baseline="0" dirty="0">
              <a:solidFill>
                <a:srgbClr val="3F3F3F"/>
              </a:solidFill>
              <a:latin typeface="Century Gothic"/>
              <a:ea typeface="Century Gothic"/>
              <a:cs typeface="Century Gothic"/>
              <a:sym typeface="Century Gothic"/>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49190F-08F9-4972-83A8-94AF7434F5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86311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methodology began with data acquisition</a:t>
            </a:r>
            <a:r>
              <a:rPr lang="en-US" baseline="0" dirty="0"/>
              <a:t> from ISS ECOSTRESS ESI, Landsat 8 TIRS, Suomi NPP VIIRS, ALEXI ESI, MRMS, and LIS for the state of Iowa during the summer of 2018. </a:t>
            </a:r>
          </a:p>
          <a:p>
            <a:r>
              <a:rPr lang="en-US" baseline="0" dirty="0"/>
              <a:t>We used </a:t>
            </a:r>
            <a:r>
              <a:rPr lang="en-US" baseline="0" dirty="0" err="1"/>
              <a:t>geostatistical</a:t>
            </a:r>
            <a:r>
              <a:rPr lang="en-US" baseline="0" dirty="0"/>
              <a:t> and spatial analyst tools in ArcMap to process and analyze the data. </a:t>
            </a:r>
          </a:p>
          <a:p>
            <a:r>
              <a:rPr lang="en-US" baseline="0" dirty="0"/>
              <a:t>This data was </a:t>
            </a:r>
            <a:r>
              <a:rPr lang="en-US" baseline="0" dirty="0" err="1"/>
              <a:t>overlayed</a:t>
            </a:r>
            <a:r>
              <a:rPr lang="en-US" baseline="0" dirty="0"/>
              <a:t> in different combinations and analyzed with Fuzzy Logic, a tool for overlaying data and assigning relationships between the layers. </a:t>
            </a:r>
          </a:p>
          <a:p>
            <a:r>
              <a:rPr lang="en-US" baseline="0" dirty="0"/>
              <a:t>The closer to 1 a value is shows a higher chance of being in the relationship, in this case drought. </a:t>
            </a:r>
          </a:p>
          <a:p>
            <a:r>
              <a:rPr lang="en-US" baseline="0" dirty="0"/>
              <a:t>50 random points were generated over the whole state of Iowa and these points were compared to the same 50 points over the corresponding ICB map for our ALEXI ESI Drought Assessment end product. </a:t>
            </a:r>
          </a:p>
          <a:p>
            <a:r>
              <a:rPr lang="en-US" baseline="0" dirty="0"/>
              <a:t>30 random points were generated for both Fremont and Davis counties. </a:t>
            </a:r>
          </a:p>
          <a:p>
            <a:r>
              <a:rPr lang="en-US" baseline="0" dirty="0"/>
              <a:t>The same process was done as the whole state but for the counties. </a:t>
            </a:r>
          </a:p>
          <a:p>
            <a:r>
              <a:rPr lang="en-US" baseline="0" dirty="0"/>
              <a:t>This data went into our ECOSTRESS Drought Assessment. </a:t>
            </a:r>
          </a:p>
          <a:p>
            <a:endParaRPr lang="en-US" dirty="0"/>
          </a:p>
          <a:p>
            <a:r>
              <a:rPr lang="en-US" dirty="0"/>
              <a:t>Image Source:</a:t>
            </a:r>
          </a:p>
          <a:p>
            <a:r>
              <a:rPr lang="en-US" dirty="0" err="1"/>
              <a:t>Pixabay</a:t>
            </a:r>
            <a:r>
              <a:rPr lang="en-US" baseline="0" dirty="0"/>
              <a:t> License</a:t>
            </a:r>
          </a:p>
          <a:p>
            <a:r>
              <a:rPr lang="en-US" baseline="0" dirty="0"/>
              <a:t>https://pixabay.com/photos/harvester-tractor-wheat-agriculture-3562476/</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EE4239-191D-4388-B0F5-1C52222336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79102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is the map we created for a week before peak drought over Iowa. Brown values show where there is most likely to be a drought while green values show where there is likely no drought. One thing to note, the splotchy green spots over SW and NE Iowa are clouds. You can remove the clouds from the Land Surface Temperature images but they fill in as no drought when computing a Fuzzy Logic image. Our map provides a higher resolution image of where drought could be potentially occurring. 14% of Iowa was under Extreme Drought.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49190F-08F9-4972-83A8-94AF7434F5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65916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29926" y="238125"/>
            <a:ext cx="870608" cy="741586"/>
          </a:xfrm>
          <a:prstGeom prst="rect">
            <a:avLst/>
          </a:prstGeom>
        </p:spPr>
      </p:pic>
      <p:sp>
        <p:nvSpPr>
          <p:cNvPr id="16" name="TextBox 15"/>
          <p:cNvSpPr txBox="1"/>
          <p:nvPr userDrawn="1"/>
        </p:nvSpPr>
        <p:spPr>
          <a:xfrm>
            <a:off x="7728156" y="506412"/>
            <a:ext cx="2406444" cy="21544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National Aeronautics and Space Administration</a:t>
            </a:r>
          </a:p>
        </p:txBody>
      </p:sp>
    </p:spTree>
    <p:extLst>
      <p:ext uri="{BB962C8B-B14F-4D97-AF65-F5344CB8AC3E}">
        <p14:creationId xmlns:p14="http://schemas.microsoft.com/office/powerpoint/2010/main" val="2252924396"/>
      </p:ext>
    </p:extLst>
  </p:cSld>
  <p:clrMapOvr>
    <a:masterClrMapping/>
  </p:clrMapOvr>
  <p:extLst mod="1">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312">
          <p15:clr>
            <a:srgbClr val="FBAE40"/>
          </p15:clr>
        </p15:guide>
        <p15:guide id="5" orient="horz" pos="168">
          <p15:clr>
            <a:srgbClr val="FBAE40"/>
          </p15:clr>
        </p15:guide>
        <p15:guide id="6" orient="horz" pos="600">
          <p15:clr>
            <a:srgbClr val="FBAE40"/>
          </p15:clr>
        </p15:guide>
        <p15:guide id="7" orient="horz" pos="408">
          <p15:clr>
            <a:srgbClr val="FBAE40"/>
          </p15:clr>
        </p15:guide>
        <p15:guide id="8" pos="7080">
          <p15:clr>
            <a:srgbClr val="FBAE40"/>
          </p15:clr>
        </p15:guide>
        <p15:guide id="9" orient="horz" pos="3720">
          <p15:clr>
            <a:srgbClr val="FBAE40"/>
          </p15:clr>
        </p15:guide>
        <p15:guide id="10" pos="792">
          <p15:clr>
            <a:srgbClr val="FBAE40"/>
          </p15:clr>
        </p15:guide>
        <p15:guide id="11" pos="465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
    <p:spTree>
      <p:nvGrpSpPr>
        <p:cNvPr id="1" name=""/>
        <p:cNvGrpSpPr/>
        <p:nvPr/>
      </p:nvGrpSpPr>
      <p:grpSpPr>
        <a:xfrm>
          <a:off x="0" y="0"/>
          <a:ext cx="0" cy="0"/>
          <a:chOff x="0" y="0"/>
          <a:chExt cx="0" cy="0"/>
        </a:xfrm>
      </p:grpSpPr>
      <p:sp>
        <p:nvSpPr>
          <p:cNvPr id="16" name="Rectangle 15"/>
          <p:cNvSpPr/>
          <p:nvPr userDrawn="1"/>
        </p:nvSpPr>
        <p:spPr>
          <a:xfrm rot="10800000" flipV="1">
            <a:off x="-4" y="0"/>
            <a:ext cx="12192003" cy="190500"/>
          </a:xfrm>
          <a:prstGeom prst="rect">
            <a:avLst/>
          </a:prstGeom>
          <a:solidFill>
            <a:srgbClr val="7EB7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 name="Rectangle 11"/>
          <p:cNvSpPr/>
          <p:nvPr userDrawn="1"/>
        </p:nvSpPr>
        <p:spPr>
          <a:xfrm rot="10800000" flipV="1">
            <a:off x="-1" y="6593264"/>
            <a:ext cx="12192003" cy="266700"/>
          </a:xfrm>
          <a:prstGeom prst="rect">
            <a:avLst/>
          </a:prstGeom>
          <a:solidFill>
            <a:srgbClr val="7EB7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 name="Hexagon 1"/>
          <p:cNvSpPr/>
          <p:nvPr userDrawn="1"/>
        </p:nvSpPr>
        <p:spPr>
          <a:xfrm>
            <a:off x="10811784" y="5262418"/>
            <a:ext cx="1389077" cy="1604431"/>
          </a:xfrm>
          <a:custGeom>
            <a:avLst/>
            <a:gdLst>
              <a:gd name="connsiteX0" fmla="*/ 0 w 2124948"/>
              <a:gd name="connsiteY0" fmla="*/ 900641 h 1801281"/>
              <a:gd name="connsiteX1" fmla="*/ 450320 w 2124948"/>
              <a:gd name="connsiteY1" fmla="*/ 0 h 1801281"/>
              <a:gd name="connsiteX2" fmla="*/ 1674628 w 2124948"/>
              <a:gd name="connsiteY2" fmla="*/ 0 h 1801281"/>
              <a:gd name="connsiteX3" fmla="*/ 2124948 w 2124948"/>
              <a:gd name="connsiteY3" fmla="*/ 900641 h 1801281"/>
              <a:gd name="connsiteX4" fmla="*/ 1674628 w 2124948"/>
              <a:gd name="connsiteY4" fmla="*/ 1801281 h 1801281"/>
              <a:gd name="connsiteX5" fmla="*/ 450320 w 2124948"/>
              <a:gd name="connsiteY5" fmla="*/ 1801281 h 1801281"/>
              <a:gd name="connsiteX6" fmla="*/ 0 w 2124948"/>
              <a:gd name="connsiteY6" fmla="*/ 900641 h 1801281"/>
              <a:gd name="connsiteX0" fmla="*/ 0 w 1712198"/>
              <a:gd name="connsiteY0" fmla="*/ 900641 h 1801281"/>
              <a:gd name="connsiteX1" fmla="*/ 450320 w 1712198"/>
              <a:gd name="connsiteY1" fmla="*/ 0 h 1801281"/>
              <a:gd name="connsiteX2" fmla="*/ 1674628 w 1712198"/>
              <a:gd name="connsiteY2" fmla="*/ 0 h 1801281"/>
              <a:gd name="connsiteX3" fmla="*/ 1712198 w 1712198"/>
              <a:gd name="connsiteY3" fmla="*/ 919691 h 1801281"/>
              <a:gd name="connsiteX4" fmla="*/ 1674628 w 1712198"/>
              <a:gd name="connsiteY4" fmla="*/ 1801281 h 1801281"/>
              <a:gd name="connsiteX5" fmla="*/ 450320 w 1712198"/>
              <a:gd name="connsiteY5" fmla="*/ 1801281 h 1801281"/>
              <a:gd name="connsiteX6" fmla="*/ 0 w 1712198"/>
              <a:gd name="connsiteY6" fmla="*/ 900641 h 1801281"/>
              <a:gd name="connsiteX0" fmla="*/ 0 w 1712198"/>
              <a:gd name="connsiteY0" fmla="*/ 900641 h 1801281"/>
              <a:gd name="connsiteX1" fmla="*/ 450320 w 1712198"/>
              <a:gd name="connsiteY1" fmla="*/ 0 h 1801281"/>
              <a:gd name="connsiteX2" fmla="*/ 1674628 w 1712198"/>
              <a:gd name="connsiteY2" fmla="*/ 0 h 1801281"/>
              <a:gd name="connsiteX3" fmla="*/ 1712198 w 1712198"/>
              <a:gd name="connsiteY3" fmla="*/ 919691 h 1801281"/>
              <a:gd name="connsiteX4" fmla="*/ 1700028 w 1712198"/>
              <a:gd name="connsiteY4" fmla="*/ 1585381 h 1801281"/>
              <a:gd name="connsiteX5" fmla="*/ 450320 w 1712198"/>
              <a:gd name="connsiteY5" fmla="*/ 1801281 h 1801281"/>
              <a:gd name="connsiteX6" fmla="*/ 0 w 1712198"/>
              <a:gd name="connsiteY6" fmla="*/ 900641 h 1801281"/>
              <a:gd name="connsiteX0" fmla="*/ 0 w 1712198"/>
              <a:gd name="connsiteY0" fmla="*/ 900641 h 1604431"/>
              <a:gd name="connsiteX1" fmla="*/ 450320 w 1712198"/>
              <a:gd name="connsiteY1" fmla="*/ 0 h 1604431"/>
              <a:gd name="connsiteX2" fmla="*/ 1674628 w 1712198"/>
              <a:gd name="connsiteY2" fmla="*/ 0 h 1604431"/>
              <a:gd name="connsiteX3" fmla="*/ 1712198 w 1712198"/>
              <a:gd name="connsiteY3" fmla="*/ 919691 h 1604431"/>
              <a:gd name="connsiteX4" fmla="*/ 1700028 w 1712198"/>
              <a:gd name="connsiteY4" fmla="*/ 1585381 h 1604431"/>
              <a:gd name="connsiteX5" fmla="*/ 761470 w 1712198"/>
              <a:gd name="connsiteY5" fmla="*/ 1604431 h 1604431"/>
              <a:gd name="connsiteX6" fmla="*/ 0 w 1712198"/>
              <a:gd name="connsiteY6" fmla="*/ 900641 h 1604431"/>
              <a:gd name="connsiteX0" fmla="*/ 0 w 1445498"/>
              <a:gd name="connsiteY0" fmla="*/ 773641 h 1604431"/>
              <a:gd name="connsiteX1" fmla="*/ 183620 w 1445498"/>
              <a:gd name="connsiteY1" fmla="*/ 0 h 1604431"/>
              <a:gd name="connsiteX2" fmla="*/ 1407928 w 1445498"/>
              <a:gd name="connsiteY2" fmla="*/ 0 h 1604431"/>
              <a:gd name="connsiteX3" fmla="*/ 1445498 w 1445498"/>
              <a:gd name="connsiteY3" fmla="*/ 919691 h 1604431"/>
              <a:gd name="connsiteX4" fmla="*/ 1433328 w 1445498"/>
              <a:gd name="connsiteY4" fmla="*/ 1585381 h 1604431"/>
              <a:gd name="connsiteX5" fmla="*/ 494770 w 1445498"/>
              <a:gd name="connsiteY5" fmla="*/ 1604431 h 1604431"/>
              <a:gd name="connsiteX6" fmla="*/ 0 w 1445498"/>
              <a:gd name="connsiteY6" fmla="*/ 773641 h 1604431"/>
              <a:gd name="connsiteX0" fmla="*/ 0 w 1432798"/>
              <a:gd name="connsiteY0" fmla="*/ 792691 h 1604431"/>
              <a:gd name="connsiteX1" fmla="*/ 170920 w 1432798"/>
              <a:gd name="connsiteY1" fmla="*/ 0 h 1604431"/>
              <a:gd name="connsiteX2" fmla="*/ 1395228 w 1432798"/>
              <a:gd name="connsiteY2" fmla="*/ 0 h 1604431"/>
              <a:gd name="connsiteX3" fmla="*/ 1432798 w 1432798"/>
              <a:gd name="connsiteY3" fmla="*/ 919691 h 1604431"/>
              <a:gd name="connsiteX4" fmla="*/ 1420628 w 1432798"/>
              <a:gd name="connsiteY4" fmla="*/ 1585381 h 1604431"/>
              <a:gd name="connsiteX5" fmla="*/ 482070 w 1432798"/>
              <a:gd name="connsiteY5" fmla="*/ 1604431 h 1604431"/>
              <a:gd name="connsiteX6" fmla="*/ 0 w 1432798"/>
              <a:gd name="connsiteY6" fmla="*/ 792691 h 1604431"/>
              <a:gd name="connsiteX0" fmla="*/ 0 w 1432798"/>
              <a:gd name="connsiteY0" fmla="*/ 792691 h 1604431"/>
              <a:gd name="connsiteX1" fmla="*/ 469370 w 1432798"/>
              <a:gd name="connsiteY1" fmla="*/ 12700 h 1604431"/>
              <a:gd name="connsiteX2" fmla="*/ 1395228 w 1432798"/>
              <a:gd name="connsiteY2" fmla="*/ 0 h 1604431"/>
              <a:gd name="connsiteX3" fmla="*/ 1432798 w 1432798"/>
              <a:gd name="connsiteY3" fmla="*/ 919691 h 1604431"/>
              <a:gd name="connsiteX4" fmla="*/ 1420628 w 1432798"/>
              <a:gd name="connsiteY4" fmla="*/ 1585381 h 1604431"/>
              <a:gd name="connsiteX5" fmla="*/ 482070 w 1432798"/>
              <a:gd name="connsiteY5" fmla="*/ 1604431 h 1604431"/>
              <a:gd name="connsiteX6" fmla="*/ 0 w 1432798"/>
              <a:gd name="connsiteY6" fmla="*/ 792691 h 1604431"/>
              <a:gd name="connsiteX0" fmla="*/ 0 w 1432798"/>
              <a:gd name="connsiteY0" fmla="*/ 792691 h 1604431"/>
              <a:gd name="connsiteX1" fmla="*/ 469370 w 1432798"/>
              <a:gd name="connsiteY1" fmla="*/ 12700 h 1604431"/>
              <a:gd name="connsiteX2" fmla="*/ 1395228 w 1432798"/>
              <a:gd name="connsiteY2" fmla="*/ 0 h 1604431"/>
              <a:gd name="connsiteX3" fmla="*/ 1432798 w 1432798"/>
              <a:gd name="connsiteY3" fmla="*/ 919691 h 1604431"/>
              <a:gd name="connsiteX4" fmla="*/ 1420628 w 1432798"/>
              <a:gd name="connsiteY4" fmla="*/ 1591731 h 1604431"/>
              <a:gd name="connsiteX5" fmla="*/ 482070 w 1432798"/>
              <a:gd name="connsiteY5" fmla="*/ 1604431 h 1604431"/>
              <a:gd name="connsiteX6" fmla="*/ 0 w 1432798"/>
              <a:gd name="connsiteY6" fmla="*/ 792691 h 1604431"/>
              <a:gd name="connsiteX0" fmla="*/ 0 w 1420628"/>
              <a:gd name="connsiteY0" fmla="*/ 792691 h 1604431"/>
              <a:gd name="connsiteX1" fmla="*/ 469370 w 1420628"/>
              <a:gd name="connsiteY1" fmla="*/ 12700 h 1604431"/>
              <a:gd name="connsiteX2" fmla="*/ 1395228 w 1420628"/>
              <a:gd name="connsiteY2" fmla="*/ 0 h 1604431"/>
              <a:gd name="connsiteX3" fmla="*/ 1413748 w 1420628"/>
              <a:gd name="connsiteY3" fmla="*/ 919691 h 1604431"/>
              <a:gd name="connsiteX4" fmla="*/ 1420628 w 1420628"/>
              <a:gd name="connsiteY4" fmla="*/ 1591731 h 1604431"/>
              <a:gd name="connsiteX5" fmla="*/ 482070 w 1420628"/>
              <a:gd name="connsiteY5" fmla="*/ 1604431 h 1604431"/>
              <a:gd name="connsiteX6" fmla="*/ 0 w 1420628"/>
              <a:gd name="connsiteY6" fmla="*/ 792691 h 1604431"/>
              <a:gd name="connsiteX0" fmla="*/ 0 w 1420628"/>
              <a:gd name="connsiteY0" fmla="*/ 792691 h 1604431"/>
              <a:gd name="connsiteX1" fmla="*/ 469370 w 1420628"/>
              <a:gd name="connsiteY1" fmla="*/ 12700 h 1604431"/>
              <a:gd name="connsiteX2" fmla="*/ 1388878 w 1420628"/>
              <a:gd name="connsiteY2" fmla="*/ 0 h 1604431"/>
              <a:gd name="connsiteX3" fmla="*/ 1413748 w 1420628"/>
              <a:gd name="connsiteY3" fmla="*/ 919691 h 1604431"/>
              <a:gd name="connsiteX4" fmla="*/ 1420628 w 1420628"/>
              <a:gd name="connsiteY4" fmla="*/ 1591731 h 1604431"/>
              <a:gd name="connsiteX5" fmla="*/ 482070 w 1420628"/>
              <a:gd name="connsiteY5" fmla="*/ 1604431 h 1604431"/>
              <a:gd name="connsiteX6" fmla="*/ 0 w 1420628"/>
              <a:gd name="connsiteY6" fmla="*/ 792691 h 1604431"/>
              <a:gd name="connsiteX0" fmla="*/ 0 w 1414477"/>
              <a:gd name="connsiteY0" fmla="*/ 792691 h 1604431"/>
              <a:gd name="connsiteX1" fmla="*/ 469370 w 1414477"/>
              <a:gd name="connsiteY1" fmla="*/ 12700 h 1604431"/>
              <a:gd name="connsiteX2" fmla="*/ 1388878 w 1414477"/>
              <a:gd name="connsiteY2" fmla="*/ 0 h 1604431"/>
              <a:gd name="connsiteX3" fmla="*/ 1413748 w 1414477"/>
              <a:gd name="connsiteY3" fmla="*/ 919691 h 1604431"/>
              <a:gd name="connsiteX4" fmla="*/ 1414278 w 1414477"/>
              <a:gd name="connsiteY4" fmla="*/ 1604431 h 1604431"/>
              <a:gd name="connsiteX5" fmla="*/ 482070 w 1414477"/>
              <a:gd name="connsiteY5" fmla="*/ 1604431 h 1604431"/>
              <a:gd name="connsiteX6" fmla="*/ 0 w 1414477"/>
              <a:gd name="connsiteY6" fmla="*/ 792691 h 1604431"/>
              <a:gd name="connsiteX0" fmla="*/ 0 w 1414278"/>
              <a:gd name="connsiteY0" fmla="*/ 792691 h 1604431"/>
              <a:gd name="connsiteX1" fmla="*/ 469370 w 1414278"/>
              <a:gd name="connsiteY1" fmla="*/ 12700 h 1604431"/>
              <a:gd name="connsiteX2" fmla="*/ 1388878 w 1414278"/>
              <a:gd name="connsiteY2" fmla="*/ 0 h 1604431"/>
              <a:gd name="connsiteX3" fmla="*/ 1388348 w 1414278"/>
              <a:gd name="connsiteY3" fmla="*/ 919691 h 1604431"/>
              <a:gd name="connsiteX4" fmla="*/ 1414278 w 1414278"/>
              <a:gd name="connsiteY4" fmla="*/ 1604431 h 1604431"/>
              <a:gd name="connsiteX5" fmla="*/ 482070 w 1414278"/>
              <a:gd name="connsiteY5" fmla="*/ 1604431 h 1604431"/>
              <a:gd name="connsiteX6" fmla="*/ 0 w 1414278"/>
              <a:gd name="connsiteY6" fmla="*/ 792691 h 1604431"/>
              <a:gd name="connsiteX0" fmla="*/ 0 w 1389077"/>
              <a:gd name="connsiteY0" fmla="*/ 792691 h 1604431"/>
              <a:gd name="connsiteX1" fmla="*/ 469370 w 1389077"/>
              <a:gd name="connsiteY1" fmla="*/ 12700 h 1604431"/>
              <a:gd name="connsiteX2" fmla="*/ 1388878 w 1389077"/>
              <a:gd name="connsiteY2" fmla="*/ 0 h 1604431"/>
              <a:gd name="connsiteX3" fmla="*/ 1388348 w 1389077"/>
              <a:gd name="connsiteY3" fmla="*/ 919691 h 1604431"/>
              <a:gd name="connsiteX4" fmla="*/ 1388878 w 1389077"/>
              <a:gd name="connsiteY4" fmla="*/ 1604431 h 1604431"/>
              <a:gd name="connsiteX5" fmla="*/ 482070 w 1389077"/>
              <a:gd name="connsiteY5" fmla="*/ 1604431 h 1604431"/>
              <a:gd name="connsiteX6" fmla="*/ 0 w 1389077"/>
              <a:gd name="connsiteY6" fmla="*/ 792691 h 1604431"/>
              <a:gd name="connsiteX0" fmla="*/ 0 w 1389077"/>
              <a:gd name="connsiteY0" fmla="*/ 792691 h 1604431"/>
              <a:gd name="connsiteX1" fmla="*/ 469370 w 1389077"/>
              <a:gd name="connsiteY1" fmla="*/ 12700 h 1604431"/>
              <a:gd name="connsiteX2" fmla="*/ 1388878 w 1389077"/>
              <a:gd name="connsiteY2" fmla="*/ 0 h 1604431"/>
              <a:gd name="connsiteX3" fmla="*/ 1388348 w 1389077"/>
              <a:gd name="connsiteY3" fmla="*/ 919691 h 1604431"/>
              <a:gd name="connsiteX4" fmla="*/ 1388878 w 1389077"/>
              <a:gd name="connsiteY4" fmla="*/ 1604431 h 1604431"/>
              <a:gd name="connsiteX5" fmla="*/ 475720 w 1389077"/>
              <a:gd name="connsiteY5" fmla="*/ 1591731 h 1604431"/>
              <a:gd name="connsiteX6" fmla="*/ 0 w 1389077"/>
              <a:gd name="connsiteY6" fmla="*/ 792691 h 1604431"/>
              <a:gd name="connsiteX0" fmla="*/ 0 w 1389077"/>
              <a:gd name="connsiteY0" fmla="*/ 792691 h 1604431"/>
              <a:gd name="connsiteX1" fmla="*/ 469370 w 1389077"/>
              <a:gd name="connsiteY1" fmla="*/ 12700 h 1604431"/>
              <a:gd name="connsiteX2" fmla="*/ 1388878 w 1389077"/>
              <a:gd name="connsiteY2" fmla="*/ 0 h 1604431"/>
              <a:gd name="connsiteX3" fmla="*/ 1388348 w 1389077"/>
              <a:gd name="connsiteY3" fmla="*/ 919691 h 1604431"/>
              <a:gd name="connsiteX4" fmla="*/ 1388878 w 1389077"/>
              <a:gd name="connsiteY4" fmla="*/ 1604431 h 1604431"/>
              <a:gd name="connsiteX5" fmla="*/ 469370 w 1389077"/>
              <a:gd name="connsiteY5" fmla="*/ 1604431 h 1604431"/>
              <a:gd name="connsiteX6" fmla="*/ 0 w 1389077"/>
              <a:gd name="connsiteY6" fmla="*/ 792691 h 1604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9077" h="1604431">
                <a:moveTo>
                  <a:pt x="0" y="792691"/>
                </a:moveTo>
                <a:lnTo>
                  <a:pt x="469370" y="12700"/>
                </a:lnTo>
                <a:lnTo>
                  <a:pt x="1388878" y="0"/>
                </a:lnTo>
                <a:cubicBezTo>
                  <a:pt x="1388701" y="306564"/>
                  <a:pt x="1388525" y="613127"/>
                  <a:pt x="1388348" y="919691"/>
                </a:cubicBezTo>
                <a:cubicBezTo>
                  <a:pt x="1390641" y="1143704"/>
                  <a:pt x="1386585" y="1380418"/>
                  <a:pt x="1388878" y="1604431"/>
                </a:cubicBezTo>
                <a:lnTo>
                  <a:pt x="469370" y="1604431"/>
                </a:lnTo>
                <a:lnTo>
                  <a:pt x="0" y="792691"/>
                </a:lnTo>
                <a:close/>
              </a:path>
            </a:pathLst>
          </a:custGeom>
          <a:blipFill dpi="0" rotWithShape="0">
            <a:blip r:embed="rId2" cstate="print">
              <a:extLst>
                <a:ext uri="{28A0092B-C50C-407E-A947-70E740481C1C}">
                  <a14:useLocalDpi xmlns:a14="http://schemas.microsoft.com/office/drawing/2010/main" val="0"/>
                </a:ext>
              </a:extLst>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 name="Title 2"/>
          <p:cNvSpPr>
            <a:spLocks noGrp="1"/>
          </p:cNvSpPr>
          <p:nvPr>
            <p:ph type="title" hasCustomPrompt="1"/>
          </p:nvPr>
        </p:nvSpPr>
        <p:spPr>
          <a:xfrm>
            <a:off x="507332" y="442119"/>
            <a:ext cx="11189368" cy="510381"/>
          </a:xfrm>
        </p:spPr>
        <p:txBody>
          <a:bodyPr/>
          <a:lstStyle>
            <a:lvl1pPr>
              <a:defRPr b="1">
                <a:solidFill>
                  <a:srgbClr val="7EB761"/>
                </a:solidFill>
              </a:defRPr>
            </a:lvl1pPr>
          </a:lstStyle>
          <a:p>
            <a:r>
              <a:rPr lang="en-US" dirty="0"/>
              <a:t>CLICK TO EDIT MASTER TITLE STYLE</a:t>
            </a:r>
          </a:p>
        </p:txBody>
      </p:sp>
      <p:sp>
        <p:nvSpPr>
          <p:cNvPr id="5" name="Content Placeholder 4"/>
          <p:cNvSpPr>
            <a:spLocks noGrp="1"/>
          </p:cNvSpPr>
          <p:nvPr>
            <p:ph sz="quarter" idx="10"/>
          </p:nvPr>
        </p:nvSpPr>
        <p:spPr>
          <a:xfrm>
            <a:off x="495300" y="1250950"/>
            <a:ext cx="11201400" cy="29003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6"/>
          <p:cNvSpPr>
            <a:spLocks noGrp="1"/>
          </p:cNvSpPr>
          <p:nvPr>
            <p:ph sz="quarter" idx="13"/>
          </p:nvPr>
        </p:nvSpPr>
        <p:spPr>
          <a:xfrm>
            <a:off x="507332" y="4511675"/>
            <a:ext cx="4485773" cy="19653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6"/>
          <p:cNvSpPr>
            <a:spLocks noGrp="1"/>
          </p:cNvSpPr>
          <p:nvPr>
            <p:ph sz="quarter" idx="14"/>
          </p:nvPr>
        </p:nvSpPr>
        <p:spPr>
          <a:xfrm>
            <a:off x="5659558" y="4511675"/>
            <a:ext cx="4485773" cy="19653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27736009"/>
      </p:ext>
    </p:extLst>
  </p:cSld>
  <p:clrMapOvr>
    <a:masterClrMapping/>
  </p:clrMapOvr>
  <p:extLst mod="1">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p15:clr>
            <a:srgbClr val="FBAE40"/>
          </p15:clr>
        </p15:guide>
        <p15:guide id="6" orient="horz" pos="696">
          <p15:clr>
            <a:srgbClr val="FBAE40"/>
          </p15:clr>
        </p15:guide>
        <p15:guide id="7" orient="horz" pos="600">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95300" y="507338"/>
            <a:ext cx="11201400" cy="381000"/>
          </a:xfrm>
        </p:spPr>
        <p:txBody>
          <a:bodyPr/>
          <a:lstStyle>
            <a:lvl1pPr>
              <a:defRPr b="1">
                <a:solidFill>
                  <a:srgbClr val="7EB761"/>
                </a:solidFill>
              </a:defRPr>
            </a:lvl1pPr>
          </a:lstStyle>
          <a:p>
            <a:r>
              <a:rPr lang="en-US" dirty="0"/>
              <a:t>CLICK TO EDIT MASTER TITLE STYLE</a:t>
            </a:r>
          </a:p>
        </p:txBody>
      </p:sp>
      <p:sp>
        <p:nvSpPr>
          <p:cNvPr id="16" name="Hexagon 15"/>
          <p:cNvSpPr/>
          <p:nvPr userDrawn="1"/>
        </p:nvSpPr>
        <p:spPr>
          <a:xfrm>
            <a:off x="9465270" y="5257798"/>
            <a:ext cx="1839440" cy="1600202"/>
          </a:xfrm>
          <a:prstGeom prst="hexagon">
            <a:avLst>
              <a:gd name="adj" fmla="val 28832"/>
              <a:gd name="vf" fmla="val 115470"/>
            </a:avLst>
          </a:prstGeom>
          <a:solidFill>
            <a:srgbClr val="7EB761">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7" name="Hexagon 2"/>
          <p:cNvSpPr/>
          <p:nvPr userDrawn="1"/>
        </p:nvSpPr>
        <p:spPr>
          <a:xfrm rot="17959359">
            <a:off x="11007348" y="5964986"/>
            <a:ext cx="1360090" cy="1181147"/>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443624 w 1396630"/>
              <a:gd name="connsiteY0" fmla="*/ 732897 h 1560969"/>
              <a:gd name="connsiteX1" fmla="*/ 33812 w 1396630"/>
              <a:gd name="connsiteY1" fmla="*/ 0 h 1560969"/>
              <a:gd name="connsiteX2" fmla="*/ 954976 w 1396630"/>
              <a:gd name="connsiteY2" fmla="*/ 12169 h 1560969"/>
              <a:gd name="connsiteX3" fmla="*/ 1396630 w 1396630"/>
              <a:gd name="connsiteY3" fmla="*/ 803246 h 1560969"/>
              <a:gd name="connsiteX4" fmla="*/ 493026 w 1396630"/>
              <a:gd name="connsiteY4" fmla="*/ 1302407 h 1560969"/>
              <a:gd name="connsiteX5" fmla="*/ 0 w 1396630"/>
              <a:gd name="connsiteY5" fmla="*/ 1560969 h 1560969"/>
              <a:gd name="connsiteX6" fmla="*/ 443624 w 1396630"/>
              <a:gd name="connsiteY6" fmla="*/ 732897 h 1560969"/>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73096 w 1362818"/>
              <a:gd name="connsiteY5" fmla="*/ 1000169 h 1302407"/>
              <a:gd name="connsiteX6" fmla="*/ 409812 w 1362818"/>
              <a:gd name="connsiteY6" fmla="*/ 732897 h 1302407"/>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63848 w 1362818"/>
              <a:gd name="connsiteY5" fmla="*/ 1013820 h 1302407"/>
              <a:gd name="connsiteX6" fmla="*/ 409812 w 1362818"/>
              <a:gd name="connsiteY6" fmla="*/ 732897 h 1302407"/>
              <a:gd name="connsiteX0" fmla="*/ 409812 w 1362818"/>
              <a:gd name="connsiteY0" fmla="*/ 732897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409812 w 1362818"/>
              <a:gd name="connsiteY6" fmla="*/ 732897 h 1186051"/>
              <a:gd name="connsiteX0" fmla="*/ 232726 w 1362818"/>
              <a:gd name="connsiteY0" fmla="*/ 417623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232726 w 1362818"/>
              <a:gd name="connsiteY6" fmla="*/ 417623 h 1186051"/>
              <a:gd name="connsiteX0" fmla="*/ 232726 w 1362818"/>
              <a:gd name="connsiteY0" fmla="*/ 417623 h 1201887"/>
              <a:gd name="connsiteX1" fmla="*/ 0 w 1362818"/>
              <a:gd name="connsiteY1" fmla="*/ 0 h 1201887"/>
              <a:gd name="connsiteX2" fmla="*/ 921164 w 1362818"/>
              <a:gd name="connsiteY2" fmla="*/ 12169 h 1201887"/>
              <a:gd name="connsiteX3" fmla="*/ 1362818 w 1362818"/>
              <a:gd name="connsiteY3" fmla="*/ 803246 h 1201887"/>
              <a:gd name="connsiteX4" fmla="*/ 661717 w 1362818"/>
              <a:gd name="connsiteY4" fmla="*/ 1201887 h 1201887"/>
              <a:gd name="connsiteX5" fmla="*/ 563848 w 1362818"/>
              <a:gd name="connsiteY5" fmla="*/ 1013820 h 1201887"/>
              <a:gd name="connsiteX6" fmla="*/ 232726 w 1362818"/>
              <a:gd name="connsiteY6" fmla="*/ 417623 h 1201887"/>
              <a:gd name="connsiteX0" fmla="*/ 232726 w 1362818"/>
              <a:gd name="connsiteY0" fmla="*/ 417623 h 1178108"/>
              <a:gd name="connsiteX1" fmla="*/ 0 w 1362818"/>
              <a:gd name="connsiteY1" fmla="*/ 0 h 1178108"/>
              <a:gd name="connsiteX2" fmla="*/ 921164 w 1362818"/>
              <a:gd name="connsiteY2" fmla="*/ 12169 h 1178108"/>
              <a:gd name="connsiteX3" fmla="*/ 1362818 w 1362818"/>
              <a:gd name="connsiteY3" fmla="*/ 803246 h 1178108"/>
              <a:gd name="connsiteX4" fmla="*/ 653128 w 1362818"/>
              <a:gd name="connsiteY4" fmla="*/ 1178108 h 1178108"/>
              <a:gd name="connsiteX5" fmla="*/ 563848 w 1362818"/>
              <a:gd name="connsiteY5" fmla="*/ 1013820 h 1178108"/>
              <a:gd name="connsiteX6" fmla="*/ 232726 w 1362818"/>
              <a:gd name="connsiteY6" fmla="*/ 417623 h 1178108"/>
              <a:gd name="connsiteX0" fmla="*/ 232726 w 1354677"/>
              <a:gd name="connsiteY0" fmla="*/ 417623 h 1178108"/>
              <a:gd name="connsiteX1" fmla="*/ 0 w 1354677"/>
              <a:gd name="connsiteY1" fmla="*/ 0 h 1178108"/>
              <a:gd name="connsiteX2" fmla="*/ 921164 w 1354677"/>
              <a:gd name="connsiteY2" fmla="*/ 12169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8108"/>
              <a:gd name="connsiteX1" fmla="*/ 0 w 1354677"/>
              <a:gd name="connsiteY1" fmla="*/ 0 h 1178108"/>
              <a:gd name="connsiteX2" fmla="*/ 919128 w 1354677"/>
              <a:gd name="connsiteY2" fmla="*/ 8545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9627"/>
              <a:gd name="connsiteX1" fmla="*/ 0 w 1354677"/>
              <a:gd name="connsiteY1" fmla="*/ 0 h 1179627"/>
              <a:gd name="connsiteX2" fmla="*/ 919128 w 1354677"/>
              <a:gd name="connsiteY2" fmla="*/ 8545 h 1179627"/>
              <a:gd name="connsiteX3" fmla="*/ 1354677 w 1354677"/>
              <a:gd name="connsiteY3" fmla="*/ 788751 h 1179627"/>
              <a:gd name="connsiteX4" fmla="*/ 658541 w 1354677"/>
              <a:gd name="connsiteY4" fmla="*/ 1179627 h 1179627"/>
              <a:gd name="connsiteX5" fmla="*/ 563848 w 1354677"/>
              <a:gd name="connsiteY5" fmla="*/ 1013820 h 1179627"/>
              <a:gd name="connsiteX6" fmla="*/ 232726 w 1354677"/>
              <a:gd name="connsiteY6" fmla="*/ 417623 h 1179627"/>
              <a:gd name="connsiteX0" fmla="*/ 238139 w 1360090"/>
              <a:gd name="connsiteY0" fmla="*/ 419143 h 1181147"/>
              <a:gd name="connsiteX1" fmla="*/ 0 w 1360090"/>
              <a:gd name="connsiteY1" fmla="*/ 0 h 1181147"/>
              <a:gd name="connsiteX2" fmla="*/ 924541 w 1360090"/>
              <a:gd name="connsiteY2" fmla="*/ 10065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 name="connsiteX0" fmla="*/ 238139 w 1360090"/>
              <a:gd name="connsiteY0" fmla="*/ 419143 h 1181147"/>
              <a:gd name="connsiteX1" fmla="*/ 0 w 1360090"/>
              <a:gd name="connsiteY1" fmla="*/ 0 h 1181147"/>
              <a:gd name="connsiteX2" fmla="*/ 923375 w 1360090"/>
              <a:gd name="connsiteY2" fmla="*/ 7989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0090" h="1181147">
                <a:moveTo>
                  <a:pt x="238139" y="419143"/>
                </a:moveTo>
                <a:lnTo>
                  <a:pt x="0" y="0"/>
                </a:lnTo>
                <a:lnTo>
                  <a:pt x="923375" y="7989"/>
                </a:lnTo>
                <a:lnTo>
                  <a:pt x="1360090" y="790271"/>
                </a:lnTo>
                <a:lnTo>
                  <a:pt x="663954" y="1181147"/>
                </a:lnTo>
                <a:lnTo>
                  <a:pt x="569261" y="1015340"/>
                </a:lnTo>
                <a:lnTo>
                  <a:pt x="238139" y="419143"/>
                </a:lnTo>
                <a:close/>
              </a:path>
            </a:pathLst>
          </a:custGeom>
          <a:solidFill>
            <a:srgbClr val="7EB761">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8" name="Hexagon 2"/>
          <p:cNvSpPr/>
          <p:nvPr userDrawn="1"/>
        </p:nvSpPr>
        <p:spPr>
          <a:xfrm rot="17959359">
            <a:off x="10826639" y="4475820"/>
            <a:ext cx="1823914" cy="1574499"/>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0 w 1815101"/>
              <a:gd name="connsiteY0" fmla="*/ 791411 h 1560969"/>
              <a:gd name="connsiteX1" fmla="*/ 462309 w 1815101"/>
              <a:gd name="connsiteY1" fmla="*/ 0 h 1560969"/>
              <a:gd name="connsiteX2" fmla="*/ 1383473 w 1815101"/>
              <a:gd name="connsiteY2" fmla="*/ 12169 h 1560969"/>
              <a:gd name="connsiteX3" fmla="*/ 1815101 w 1815101"/>
              <a:gd name="connsiteY3" fmla="*/ 785397 h 1560969"/>
              <a:gd name="connsiteX4" fmla="*/ 921523 w 1815101"/>
              <a:gd name="connsiteY4" fmla="*/ 1302407 h 1560969"/>
              <a:gd name="connsiteX5" fmla="*/ 428497 w 1815101"/>
              <a:gd name="connsiteY5" fmla="*/ 1560969 h 1560969"/>
              <a:gd name="connsiteX6" fmla="*/ 0 w 1815101"/>
              <a:gd name="connsiteY6" fmla="*/ 791411 h 1560969"/>
              <a:gd name="connsiteX0" fmla="*/ 0 w 1817705"/>
              <a:gd name="connsiteY0" fmla="*/ 786776 h 1560969"/>
              <a:gd name="connsiteX1" fmla="*/ 464913 w 1817705"/>
              <a:gd name="connsiteY1" fmla="*/ 0 h 1560969"/>
              <a:gd name="connsiteX2" fmla="*/ 1386077 w 1817705"/>
              <a:gd name="connsiteY2" fmla="*/ 12169 h 1560969"/>
              <a:gd name="connsiteX3" fmla="*/ 1817705 w 1817705"/>
              <a:gd name="connsiteY3" fmla="*/ 785397 h 1560969"/>
              <a:gd name="connsiteX4" fmla="*/ 924127 w 1817705"/>
              <a:gd name="connsiteY4" fmla="*/ 1302407 h 1560969"/>
              <a:gd name="connsiteX5" fmla="*/ 431101 w 1817705"/>
              <a:gd name="connsiteY5" fmla="*/ 1560969 h 1560969"/>
              <a:gd name="connsiteX6" fmla="*/ 0 w 1817705"/>
              <a:gd name="connsiteY6" fmla="*/ 786776 h 1560969"/>
              <a:gd name="connsiteX0" fmla="*/ 0 w 1817705"/>
              <a:gd name="connsiteY0" fmla="*/ 791098 h 1565291"/>
              <a:gd name="connsiteX1" fmla="*/ 480725 w 1817705"/>
              <a:gd name="connsiteY1" fmla="*/ 0 h 1565291"/>
              <a:gd name="connsiteX2" fmla="*/ 1386077 w 1817705"/>
              <a:gd name="connsiteY2" fmla="*/ 16491 h 1565291"/>
              <a:gd name="connsiteX3" fmla="*/ 1817705 w 1817705"/>
              <a:gd name="connsiteY3" fmla="*/ 789719 h 1565291"/>
              <a:gd name="connsiteX4" fmla="*/ 924127 w 1817705"/>
              <a:gd name="connsiteY4" fmla="*/ 1306729 h 1565291"/>
              <a:gd name="connsiteX5" fmla="*/ 431101 w 1817705"/>
              <a:gd name="connsiteY5" fmla="*/ 1565291 h 1565291"/>
              <a:gd name="connsiteX6" fmla="*/ 0 w 1817705"/>
              <a:gd name="connsiteY6" fmla="*/ 791098 h 1565291"/>
              <a:gd name="connsiteX0" fmla="*/ 0 w 1817705"/>
              <a:gd name="connsiteY0" fmla="*/ 794136 h 1568329"/>
              <a:gd name="connsiteX1" fmla="*/ 469899 w 1817705"/>
              <a:gd name="connsiteY1" fmla="*/ 0 h 1568329"/>
              <a:gd name="connsiteX2" fmla="*/ 1386077 w 1817705"/>
              <a:gd name="connsiteY2" fmla="*/ 19529 h 1568329"/>
              <a:gd name="connsiteX3" fmla="*/ 1817705 w 1817705"/>
              <a:gd name="connsiteY3" fmla="*/ 792757 h 1568329"/>
              <a:gd name="connsiteX4" fmla="*/ 924127 w 1817705"/>
              <a:gd name="connsiteY4" fmla="*/ 1309767 h 1568329"/>
              <a:gd name="connsiteX5" fmla="*/ 431101 w 1817705"/>
              <a:gd name="connsiteY5" fmla="*/ 1568329 h 1568329"/>
              <a:gd name="connsiteX6" fmla="*/ 0 w 1817705"/>
              <a:gd name="connsiteY6" fmla="*/ 794136 h 1568329"/>
              <a:gd name="connsiteX0" fmla="*/ 0 w 1819652"/>
              <a:gd name="connsiteY0" fmla="*/ 790670 h 1568329"/>
              <a:gd name="connsiteX1" fmla="*/ 471846 w 1819652"/>
              <a:gd name="connsiteY1" fmla="*/ 0 h 1568329"/>
              <a:gd name="connsiteX2" fmla="*/ 1388024 w 1819652"/>
              <a:gd name="connsiteY2" fmla="*/ 19529 h 1568329"/>
              <a:gd name="connsiteX3" fmla="*/ 1819652 w 1819652"/>
              <a:gd name="connsiteY3" fmla="*/ 792757 h 1568329"/>
              <a:gd name="connsiteX4" fmla="*/ 926074 w 1819652"/>
              <a:gd name="connsiteY4" fmla="*/ 1309767 h 1568329"/>
              <a:gd name="connsiteX5" fmla="*/ 433048 w 1819652"/>
              <a:gd name="connsiteY5" fmla="*/ 1568329 h 1568329"/>
              <a:gd name="connsiteX6" fmla="*/ 0 w 1819652"/>
              <a:gd name="connsiteY6" fmla="*/ 790670 h 1568329"/>
              <a:gd name="connsiteX0" fmla="*/ 0 w 1819652"/>
              <a:gd name="connsiteY0" fmla="*/ 796083 h 1573742"/>
              <a:gd name="connsiteX1" fmla="*/ 473365 w 1819652"/>
              <a:gd name="connsiteY1" fmla="*/ 0 h 1573742"/>
              <a:gd name="connsiteX2" fmla="*/ 1388024 w 1819652"/>
              <a:gd name="connsiteY2" fmla="*/ 24942 h 1573742"/>
              <a:gd name="connsiteX3" fmla="*/ 1819652 w 1819652"/>
              <a:gd name="connsiteY3" fmla="*/ 798170 h 1573742"/>
              <a:gd name="connsiteX4" fmla="*/ 926074 w 1819652"/>
              <a:gd name="connsiteY4" fmla="*/ 1315180 h 1573742"/>
              <a:gd name="connsiteX5" fmla="*/ 433048 w 1819652"/>
              <a:gd name="connsiteY5" fmla="*/ 1573742 h 1573742"/>
              <a:gd name="connsiteX6" fmla="*/ 0 w 1819652"/>
              <a:gd name="connsiteY6" fmla="*/ 796083 h 1573742"/>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6074 w 1819652"/>
              <a:gd name="connsiteY4" fmla="*/ 1315180 h 1578123"/>
              <a:gd name="connsiteX5" fmla="*/ 435509 w 1819652"/>
              <a:gd name="connsiteY5" fmla="*/ 1578123 h 1578123"/>
              <a:gd name="connsiteX6" fmla="*/ 0 w 1819652"/>
              <a:gd name="connsiteY6" fmla="*/ 796083 h 1578123"/>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4039 w 1819652"/>
              <a:gd name="connsiteY4" fmla="*/ 1311555 h 1578123"/>
              <a:gd name="connsiteX5" fmla="*/ 435509 w 1819652"/>
              <a:gd name="connsiteY5" fmla="*/ 1578123 h 1578123"/>
              <a:gd name="connsiteX6" fmla="*/ 0 w 1819652"/>
              <a:gd name="connsiteY6" fmla="*/ 796083 h 1578123"/>
              <a:gd name="connsiteX0" fmla="*/ 0 w 1819652"/>
              <a:gd name="connsiteY0" fmla="*/ 796083 h 1574499"/>
              <a:gd name="connsiteX1" fmla="*/ 473365 w 1819652"/>
              <a:gd name="connsiteY1" fmla="*/ 0 h 1574499"/>
              <a:gd name="connsiteX2" fmla="*/ 1388024 w 1819652"/>
              <a:gd name="connsiteY2" fmla="*/ 24942 h 1574499"/>
              <a:gd name="connsiteX3" fmla="*/ 1819652 w 1819652"/>
              <a:gd name="connsiteY3" fmla="*/ 798170 h 1574499"/>
              <a:gd name="connsiteX4" fmla="*/ 924039 w 1819652"/>
              <a:gd name="connsiteY4" fmla="*/ 1311555 h 1574499"/>
              <a:gd name="connsiteX5" fmla="*/ 433473 w 1819652"/>
              <a:gd name="connsiteY5" fmla="*/ 1574499 h 1574499"/>
              <a:gd name="connsiteX6" fmla="*/ 0 w 1819652"/>
              <a:gd name="connsiteY6" fmla="*/ 796083 h 1574499"/>
              <a:gd name="connsiteX0" fmla="*/ 0 w 1823914"/>
              <a:gd name="connsiteY0" fmla="*/ 798478 h 1574499"/>
              <a:gd name="connsiteX1" fmla="*/ 477627 w 1823914"/>
              <a:gd name="connsiteY1" fmla="*/ 0 h 1574499"/>
              <a:gd name="connsiteX2" fmla="*/ 1392286 w 1823914"/>
              <a:gd name="connsiteY2" fmla="*/ 24942 h 1574499"/>
              <a:gd name="connsiteX3" fmla="*/ 1823914 w 1823914"/>
              <a:gd name="connsiteY3" fmla="*/ 798170 h 1574499"/>
              <a:gd name="connsiteX4" fmla="*/ 928301 w 1823914"/>
              <a:gd name="connsiteY4" fmla="*/ 1311555 h 1574499"/>
              <a:gd name="connsiteX5" fmla="*/ 437735 w 1823914"/>
              <a:gd name="connsiteY5" fmla="*/ 1574499 h 1574499"/>
              <a:gd name="connsiteX6" fmla="*/ 0 w 1823914"/>
              <a:gd name="connsiteY6" fmla="*/ 798478 h 157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3914" h="1574499">
                <a:moveTo>
                  <a:pt x="0" y="798478"/>
                </a:moveTo>
                <a:lnTo>
                  <a:pt x="477627" y="0"/>
                </a:lnTo>
                <a:lnTo>
                  <a:pt x="1392286" y="24942"/>
                </a:lnTo>
                <a:lnTo>
                  <a:pt x="1823914" y="798170"/>
                </a:lnTo>
                <a:lnTo>
                  <a:pt x="928301" y="1311555"/>
                </a:lnTo>
                <a:lnTo>
                  <a:pt x="437735" y="1574499"/>
                </a:lnTo>
                <a:lnTo>
                  <a:pt x="0" y="798478"/>
                </a:lnTo>
                <a:close/>
              </a:path>
            </a:pathLst>
          </a:custGeom>
          <a:blipFill dpi="0" rotWithShape="0">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 name="Content Placeholder 3"/>
          <p:cNvSpPr>
            <a:spLocks noGrp="1"/>
          </p:cNvSpPr>
          <p:nvPr>
            <p:ph sz="quarter" idx="11"/>
          </p:nvPr>
        </p:nvSpPr>
        <p:spPr>
          <a:xfrm>
            <a:off x="495300" y="4082418"/>
            <a:ext cx="7248743" cy="239458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quarter" idx="13"/>
          </p:nvPr>
        </p:nvSpPr>
        <p:spPr>
          <a:xfrm>
            <a:off x="8381999" y="1201006"/>
            <a:ext cx="3305393" cy="270926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3"/>
          <p:cNvSpPr>
            <a:spLocks noGrp="1"/>
          </p:cNvSpPr>
          <p:nvPr>
            <p:ph sz="quarter" idx="14"/>
          </p:nvPr>
        </p:nvSpPr>
        <p:spPr>
          <a:xfrm>
            <a:off x="4438650" y="1201006"/>
            <a:ext cx="3305393" cy="270926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3"/>
          <p:cNvSpPr>
            <a:spLocks noGrp="1"/>
          </p:cNvSpPr>
          <p:nvPr>
            <p:ph sz="quarter" idx="15"/>
          </p:nvPr>
        </p:nvSpPr>
        <p:spPr>
          <a:xfrm>
            <a:off x="495300" y="1201006"/>
            <a:ext cx="3305393" cy="270926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87594297"/>
      </p:ext>
    </p:extLst>
  </p:cSld>
  <p:clrMapOvr>
    <a:masterClrMapping/>
  </p:clrMapOvr>
  <p:extLst mod="1">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312">
          <p15:clr>
            <a:srgbClr val="FBAE40"/>
          </p15:clr>
        </p15:guide>
        <p15:guide id="5" orient="horz" pos="288">
          <p15:clr>
            <a:srgbClr val="FBAE40"/>
          </p15:clr>
        </p15:guide>
        <p15:guide id="6" orient="horz" pos="696">
          <p15:clr>
            <a:srgbClr val="FBAE40"/>
          </p15:clr>
        </p15:guide>
        <p15:guide id="7" orient="horz" pos="576">
          <p15:clr>
            <a:srgbClr val="FBAE40"/>
          </p15:clr>
        </p15:guide>
        <p15:guide id="8" pos="5280">
          <p15:clr>
            <a:srgbClr val="FBAE40"/>
          </p15:clr>
        </p15:guide>
        <p15:guide id="9" orient="horz" pos="4080">
          <p15:clr>
            <a:srgbClr val="FBAE40"/>
          </p15:clr>
        </p15:guide>
        <p15:guide id="10" pos="792">
          <p15:clr>
            <a:srgbClr val="FBAE40"/>
          </p15:clr>
        </p15:guide>
        <p15:guide id="11" pos="4656">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
    <p:spTree>
      <p:nvGrpSpPr>
        <p:cNvPr id="1" name=""/>
        <p:cNvGrpSpPr/>
        <p:nvPr/>
      </p:nvGrpSpPr>
      <p:grpSpPr>
        <a:xfrm>
          <a:off x="0" y="0"/>
          <a:ext cx="0" cy="0"/>
          <a:chOff x="0" y="0"/>
          <a:chExt cx="0" cy="0"/>
        </a:xfrm>
      </p:grpSpPr>
      <p:sp>
        <p:nvSpPr>
          <p:cNvPr id="16" name="Rectangle 15"/>
          <p:cNvSpPr/>
          <p:nvPr userDrawn="1"/>
        </p:nvSpPr>
        <p:spPr>
          <a:xfrm rot="10800000" flipV="1">
            <a:off x="-4" y="0"/>
            <a:ext cx="12192003" cy="1905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 name="Title 1"/>
          <p:cNvSpPr>
            <a:spLocks noGrp="1"/>
          </p:cNvSpPr>
          <p:nvPr>
            <p:ph type="title" hasCustomPrompt="1"/>
          </p:nvPr>
        </p:nvSpPr>
        <p:spPr>
          <a:xfrm>
            <a:off x="495300" y="419099"/>
            <a:ext cx="10515600" cy="457201"/>
          </a:xfrm>
        </p:spPr>
        <p:txBody>
          <a:bodyPr/>
          <a:lstStyle>
            <a:lvl1pPr>
              <a:defRPr b="1">
                <a:solidFill>
                  <a:srgbClr val="7EB761"/>
                </a:solidFill>
              </a:defRPr>
            </a:lvl1pPr>
          </a:lstStyle>
          <a:p>
            <a:r>
              <a:rPr lang="en-US" dirty="0"/>
              <a:t>CLICK TO EDIT MASTER TITLE STYLE</a:t>
            </a:r>
          </a:p>
        </p:txBody>
      </p:sp>
      <p:sp>
        <p:nvSpPr>
          <p:cNvPr id="7" name="Content Placeholder 4"/>
          <p:cNvSpPr>
            <a:spLocks noGrp="1"/>
          </p:cNvSpPr>
          <p:nvPr>
            <p:ph sz="quarter" idx="11"/>
          </p:nvPr>
        </p:nvSpPr>
        <p:spPr>
          <a:xfrm>
            <a:off x="6701588" y="1104900"/>
            <a:ext cx="4995111" cy="29257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4"/>
          <p:cNvSpPr>
            <a:spLocks noGrp="1"/>
          </p:cNvSpPr>
          <p:nvPr>
            <p:ph sz="quarter" idx="12"/>
          </p:nvPr>
        </p:nvSpPr>
        <p:spPr>
          <a:xfrm>
            <a:off x="507332" y="1104900"/>
            <a:ext cx="4995111" cy="29257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p:cNvSpPr>
            <a:spLocks noGrp="1"/>
          </p:cNvSpPr>
          <p:nvPr>
            <p:ph sz="quarter" idx="13"/>
          </p:nvPr>
        </p:nvSpPr>
        <p:spPr>
          <a:xfrm>
            <a:off x="508000" y="4330700"/>
            <a:ext cx="11188700" cy="2146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1722041"/>
      </p:ext>
    </p:extLst>
  </p:cSld>
  <p:clrMapOvr>
    <a:masterClrMapping/>
  </p:clrMapOvr>
  <p:extLst mod="1">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p15:clr>
            <a:srgbClr val="FBAE40"/>
          </p15:clr>
        </p15:guide>
        <p15:guide id="6" orient="horz" pos="696">
          <p15:clr>
            <a:srgbClr val="FBAE40"/>
          </p15:clr>
        </p15:guide>
        <p15:guide id="7" orient="horz" pos="552">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15" name="Rectangle 14"/>
          <p:cNvSpPr/>
          <p:nvPr userDrawn="1"/>
        </p:nvSpPr>
        <p:spPr>
          <a:xfrm>
            <a:off x="0" y="6591300"/>
            <a:ext cx="12192000" cy="266700"/>
          </a:xfrm>
          <a:prstGeom prst="rect">
            <a:avLst/>
          </a:prstGeom>
          <a:solidFill>
            <a:srgbClr val="7EB7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3" name="Rectangle 4"/>
          <p:cNvSpPr/>
          <p:nvPr userDrawn="1"/>
        </p:nvSpPr>
        <p:spPr>
          <a:xfrm flipV="1">
            <a:off x="-2197" y="-3412"/>
            <a:ext cx="1630194" cy="961378"/>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834 w 1584252"/>
              <a:gd name="connsiteY3" fmla="*/ 1023757 h 1023757"/>
              <a:gd name="connsiteX4" fmla="*/ 0 w 1584252"/>
              <a:gd name="connsiteY4" fmla="*/ 0 h 1023757"/>
              <a:gd name="connsiteX0" fmla="*/ 0 w 1584252"/>
              <a:gd name="connsiteY0" fmla="*/ 0 h 1024360"/>
              <a:gd name="connsiteX1" fmla="*/ 1229331 w 1584252"/>
              <a:gd name="connsiteY1" fmla="*/ 0 h 1024360"/>
              <a:gd name="connsiteX2" fmla="*/ 1584252 w 1584252"/>
              <a:gd name="connsiteY2" fmla="*/ 1024360 h 1024360"/>
              <a:gd name="connsiteX3" fmla="*/ 834 w 1584252"/>
              <a:gd name="connsiteY3" fmla="*/ 1023757 h 1024360"/>
              <a:gd name="connsiteX4" fmla="*/ 0 w 1584252"/>
              <a:gd name="connsiteY4" fmla="*/ 0 h 1024360"/>
              <a:gd name="connsiteX0" fmla="*/ 2723 w 1586975"/>
              <a:gd name="connsiteY0" fmla="*/ 0 h 1024360"/>
              <a:gd name="connsiteX1" fmla="*/ 1232054 w 1586975"/>
              <a:gd name="connsiteY1" fmla="*/ 0 h 1024360"/>
              <a:gd name="connsiteX2" fmla="*/ 1586975 w 1586975"/>
              <a:gd name="connsiteY2" fmla="*/ 1024360 h 1024360"/>
              <a:gd name="connsiteX3" fmla="*/ 234 w 1586975"/>
              <a:gd name="connsiteY3" fmla="*/ 1023757 h 1024360"/>
              <a:gd name="connsiteX4" fmla="*/ 2723 w 1586975"/>
              <a:gd name="connsiteY4" fmla="*/ 0 h 1024360"/>
              <a:gd name="connsiteX0" fmla="*/ 0 w 1587575"/>
              <a:gd name="connsiteY0" fmla="*/ 3636 h 1024360"/>
              <a:gd name="connsiteX1" fmla="*/ 1232654 w 1587575"/>
              <a:gd name="connsiteY1" fmla="*/ 0 h 1024360"/>
              <a:gd name="connsiteX2" fmla="*/ 1587575 w 1587575"/>
              <a:gd name="connsiteY2" fmla="*/ 1024360 h 1024360"/>
              <a:gd name="connsiteX3" fmla="*/ 834 w 1587575"/>
              <a:gd name="connsiteY3" fmla="*/ 1023757 h 1024360"/>
              <a:gd name="connsiteX4" fmla="*/ 0 w 1587575"/>
              <a:gd name="connsiteY4" fmla="*/ 3636 h 1024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575" h="1024360">
                <a:moveTo>
                  <a:pt x="0" y="3636"/>
                </a:moveTo>
                <a:lnTo>
                  <a:pt x="1232654" y="0"/>
                </a:lnTo>
                <a:lnTo>
                  <a:pt x="1587575" y="1024360"/>
                </a:lnTo>
                <a:lnTo>
                  <a:pt x="834" y="1023757"/>
                </a:lnTo>
                <a:cubicBezTo>
                  <a:pt x="-551" y="684289"/>
                  <a:pt x="1385" y="343104"/>
                  <a:pt x="0" y="3636"/>
                </a:cubicBezTo>
                <a:close/>
              </a:path>
            </a:pathLst>
          </a:custGeom>
          <a:blipFill dpi="0" rotWithShape="0">
            <a:blip r:embed="rId2" cstate="print">
              <a:extLst>
                <a:ext uri="{28A0092B-C50C-407E-A947-70E740481C1C}">
                  <a14:useLocalDpi xmlns:a14="http://schemas.microsoft.com/office/drawing/2010/main" val="0"/>
                </a:ext>
              </a:extLst>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 name="Content Placeholder 2"/>
          <p:cNvSpPr>
            <a:spLocks noGrp="1"/>
          </p:cNvSpPr>
          <p:nvPr>
            <p:ph sz="quarter" idx="10"/>
          </p:nvPr>
        </p:nvSpPr>
        <p:spPr>
          <a:xfrm>
            <a:off x="1257300" y="1660524"/>
            <a:ext cx="6134100" cy="468011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11"/>
          </p:nvPr>
        </p:nvSpPr>
        <p:spPr>
          <a:xfrm>
            <a:off x="8382000" y="1660524"/>
            <a:ext cx="3314700" cy="46680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hasCustomPrompt="1"/>
          </p:nvPr>
        </p:nvSpPr>
        <p:spPr>
          <a:xfrm>
            <a:off x="1627997" y="266701"/>
            <a:ext cx="10515600" cy="685799"/>
          </a:xfrm>
        </p:spPr>
        <p:txBody>
          <a:bodyPr/>
          <a:lstStyle>
            <a:lvl1pPr>
              <a:defRPr b="1">
                <a:solidFill>
                  <a:srgbClr val="7EB761"/>
                </a:solidFill>
              </a:defRPr>
            </a:lvl1pPr>
          </a:lstStyle>
          <a:p>
            <a:r>
              <a:rPr lang="en-US" dirty="0"/>
              <a:t>CLICK TO EDIT MASTER TITLE STYLE</a:t>
            </a:r>
          </a:p>
        </p:txBody>
      </p:sp>
    </p:spTree>
    <p:extLst>
      <p:ext uri="{BB962C8B-B14F-4D97-AF65-F5344CB8AC3E}">
        <p14:creationId xmlns:p14="http://schemas.microsoft.com/office/powerpoint/2010/main" val="1876557254"/>
      </p:ext>
    </p:extLst>
  </p:cSld>
  <p:clrMapOvr>
    <a:masterClrMapping/>
  </p:clrMapOvr>
  <p:extLst mod="1">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1080">
          <p15:clr>
            <a:srgbClr val="FBAE40"/>
          </p15:clr>
        </p15:guide>
        <p15:guide id="5" orient="horz" pos="240">
          <p15:clr>
            <a:srgbClr val="FBAE40"/>
          </p15:clr>
        </p15:guide>
        <p15:guide id="6" orient="horz" pos="720">
          <p15:clr>
            <a:srgbClr val="FBAE40"/>
          </p15:clr>
        </p15:guide>
        <p15:guide id="7" orient="horz" pos="504">
          <p15:clr>
            <a:srgbClr val="FBAE40"/>
          </p15:clr>
        </p15:guide>
        <p15:guide id="8" pos="5280">
          <p15:clr>
            <a:srgbClr val="FBAE40"/>
          </p15:clr>
        </p15:guide>
        <p15:guide id="9" orient="horz" pos="3984">
          <p15:clr>
            <a:srgbClr val="FBAE40"/>
          </p15:clr>
        </p15:guide>
        <p15:guide id="10" pos="792">
          <p15:clr>
            <a:srgbClr val="FBAE40"/>
          </p15:clr>
        </p15:guide>
        <p15:guide id="11" pos="465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15" name="Rectangle 14"/>
          <p:cNvSpPr/>
          <p:nvPr userDrawn="1"/>
        </p:nvSpPr>
        <p:spPr>
          <a:xfrm>
            <a:off x="0" y="6591300"/>
            <a:ext cx="12192000" cy="266700"/>
          </a:xfrm>
          <a:prstGeom prst="rect">
            <a:avLst/>
          </a:prstGeom>
          <a:solidFill>
            <a:srgbClr val="7EB7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3" name="Rectangle 4"/>
          <p:cNvSpPr/>
          <p:nvPr userDrawn="1"/>
        </p:nvSpPr>
        <p:spPr>
          <a:xfrm flipV="1">
            <a:off x="-2197" y="-3412"/>
            <a:ext cx="1630194" cy="961378"/>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834 w 1584252"/>
              <a:gd name="connsiteY3" fmla="*/ 1023757 h 1023757"/>
              <a:gd name="connsiteX4" fmla="*/ 0 w 1584252"/>
              <a:gd name="connsiteY4" fmla="*/ 0 h 1023757"/>
              <a:gd name="connsiteX0" fmla="*/ 0 w 1584252"/>
              <a:gd name="connsiteY0" fmla="*/ 0 h 1024360"/>
              <a:gd name="connsiteX1" fmla="*/ 1229331 w 1584252"/>
              <a:gd name="connsiteY1" fmla="*/ 0 h 1024360"/>
              <a:gd name="connsiteX2" fmla="*/ 1584252 w 1584252"/>
              <a:gd name="connsiteY2" fmla="*/ 1024360 h 1024360"/>
              <a:gd name="connsiteX3" fmla="*/ 834 w 1584252"/>
              <a:gd name="connsiteY3" fmla="*/ 1023757 h 1024360"/>
              <a:gd name="connsiteX4" fmla="*/ 0 w 1584252"/>
              <a:gd name="connsiteY4" fmla="*/ 0 h 1024360"/>
              <a:gd name="connsiteX0" fmla="*/ 2723 w 1586975"/>
              <a:gd name="connsiteY0" fmla="*/ 0 h 1024360"/>
              <a:gd name="connsiteX1" fmla="*/ 1232054 w 1586975"/>
              <a:gd name="connsiteY1" fmla="*/ 0 h 1024360"/>
              <a:gd name="connsiteX2" fmla="*/ 1586975 w 1586975"/>
              <a:gd name="connsiteY2" fmla="*/ 1024360 h 1024360"/>
              <a:gd name="connsiteX3" fmla="*/ 234 w 1586975"/>
              <a:gd name="connsiteY3" fmla="*/ 1023757 h 1024360"/>
              <a:gd name="connsiteX4" fmla="*/ 2723 w 1586975"/>
              <a:gd name="connsiteY4" fmla="*/ 0 h 1024360"/>
              <a:gd name="connsiteX0" fmla="*/ 0 w 1587575"/>
              <a:gd name="connsiteY0" fmla="*/ 3636 h 1024360"/>
              <a:gd name="connsiteX1" fmla="*/ 1232654 w 1587575"/>
              <a:gd name="connsiteY1" fmla="*/ 0 h 1024360"/>
              <a:gd name="connsiteX2" fmla="*/ 1587575 w 1587575"/>
              <a:gd name="connsiteY2" fmla="*/ 1024360 h 1024360"/>
              <a:gd name="connsiteX3" fmla="*/ 834 w 1587575"/>
              <a:gd name="connsiteY3" fmla="*/ 1023757 h 1024360"/>
              <a:gd name="connsiteX4" fmla="*/ 0 w 1587575"/>
              <a:gd name="connsiteY4" fmla="*/ 3636 h 1024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575" h="1024360">
                <a:moveTo>
                  <a:pt x="0" y="3636"/>
                </a:moveTo>
                <a:lnTo>
                  <a:pt x="1232654" y="0"/>
                </a:lnTo>
                <a:lnTo>
                  <a:pt x="1587575" y="1024360"/>
                </a:lnTo>
                <a:lnTo>
                  <a:pt x="834" y="1023757"/>
                </a:lnTo>
                <a:cubicBezTo>
                  <a:pt x="-551" y="684289"/>
                  <a:pt x="1385" y="343104"/>
                  <a:pt x="0" y="3636"/>
                </a:cubicBezTo>
                <a:close/>
              </a:path>
            </a:pathLst>
          </a:custGeom>
          <a:blipFill dpi="0" rotWithShape="0">
            <a:blip r:embed="rId2" cstate="print">
              <a:extLst>
                <a:ext uri="{28A0092B-C50C-407E-A947-70E740481C1C}">
                  <a14:useLocalDpi xmlns:a14="http://schemas.microsoft.com/office/drawing/2010/main" val="0"/>
                </a:ext>
              </a:extLst>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 name="Title 3"/>
          <p:cNvSpPr txBox="1">
            <a:spLocks/>
          </p:cNvSpPr>
          <p:nvPr userDrawn="1"/>
        </p:nvSpPr>
        <p:spPr>
          <a:xfrm>
            <a:off x="1483619" y="293042"/>
            <a:ext cx="9413277" cy="640408"/>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7EB761"/>
                </a:solidFill>
                <a:effectLst/>
                <a:uLnTx/>
                <a:uFillTx/>
                <a:latin typeface="Century Gothic" panose="020F0302020204030204"/>
                <a:ea typeface="+mj-ea"/>
                <a:cs typeface="+mj-cs"/>
              </a:rPr>
              <a:t>ACKNOWLEDGEMENTS</a:t>
            </a:r>
          </a:p>
        </p:txBody>
      </p:sp>
      <p:sp>
        <p:nvSpPr>
          <p:cNvPr id="2" name="Rectangle 1"/>
          <p:cNvSpPr/>
          <p:nvPr userDrawn="1"/>
        </p:nvSpPr>
        <p:spPr>
          <a:xfrm>
            <a:off x="495300" y="6249808"/>
            <a:ext cx="11201399"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prstClr val="black"/>
              </a:buClr>
              <a:buSzPct val="25000"/>
              <a:buFontTx/>
              <a:buNone/>
              <a:tabLst/>
              <a:defRPr/>
            </a:pPr>
            <a:r>
              <a:rPr kumimoji="0" lang="en-US" sz="800" b="0" i="1" u="none" strike="noStrike" kern="1200" cap="none" spc="0" normalizeH="0" baseline="0" noProof="0" dirty="0">
                <a:ln>
                  <a:noFill/>
                </a:ln>
                <a:solidFill>
                  <a:srgbClr val="E7E6E6">
                    <a:lumMod val="50000"/>
                  </a:srgbClr>
                </a:solidFill>
                <a:effectLst/>
                <a:uLnTx/>
                <a:uFillTx/>
                <a:latin typeface="Century Gothic" panose="020F0302020204030204"/>
                <a:ea typeface="+mn-ea"/>
                <a:cs typeface="+mn-cs"/>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marL="0" marR="0" lvl="0" indent="0" algn="ctr" defTabSz="914400" rtl="0" eaLnBrk="1" fontAlgn="auto" latinLnBrk="0" hangingPunct="1">
              <a:lnSpc>
                <a:spcPct val="100000"/>
              </a:lnSpc>
              <a:spcBef>
                <a:spcPts val="0"/>
              </a:spcBef>
              <a:spcAft>
                <a:spcPts val="0"/>
              </a:spcAft>
              <a:buClr>
                <a:prstClr val="black"/>
              </a:buClr>
              <a:buSzPct val="25000"/>
              <a:buFontTx/>
              <a:buNone/>
              <a:tabLst/>
              <a:defRPr/>
            </a:pPr>
            <a:endParaRPr kumimoji="0" lang="en-US" sz="800" b="0" i="1"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endParaRPr>
          </a:p>
        </p:txBody>
      </p:sp>
      <p:pic>
        <p:nvPicPr>
          <p:cNvPr id="3" name="Picture 2"/>
          <p:cNvPicPr>
            <a:picLocks noChangeAspect="1"/>
          </p:cNvPicPr>
          <p:nvPr userDrawn="1"/>
        </p:nvPicPr>
        <p:blipFill>
          <a:blip r:embed="rId3" cstate="print">
            <a:extLst>
              <a:ext uri="{BEBA8EAE-BF5A-486C-A8C5-ECC9F3942E4B}">
                <a14:imgProps xmlns:a14="http://schemas.microsoft.com/office/drawing/2010/main">
                  <a14:imgLayer r:embed="rId4">
                    <a14:imgEffect>
                      <a14:artisticPhotocopy trans="50000"/>
                    </a14:imgEffect>
                  </a14:imgLayer>
                </a14:imgProps>
              </a:ext>
              <a:ext uri="{28A0092B-C50C-407E-A947-70E740481C1C}">
                <a14:useLocalDpi xmlns:a14="http://schemas.microsoft.com/office/drawing/2010/main" val="0"/>
              </a:ext>
            </a:extLst>
          </a:blip>
          <a:stretch>
            <a:fillRect/>
          </a:stretch>
        </p:blipFill>
        <p:spPr>
          <a:xfrm>
            <a:off x="9577509" y="381000"/>
            <a:ext cx="2113141" cy="426217"/>
          </a:xfrm>
          <a:prstGeom prst="rect">
            <a:avLst/>
          </a:prstGeom>
        </p:spPr>
      </p:pic>
    </p:spTree>
    <p:extLst>
      <p:ext uri="{BB962C8B-B14F-4D97-AF65-F5344CB8AC3E}">
        <p14:creationId xmlns:p14="http://schemas.microsoft.com/office/powerpoint/2010/main" val="1346094341"/>
      </p:ext>
    </p:extLst>
  </p:cSld>
  <p:clrMapOvr>
    <a:masterClrMapping/>
  </p:clrMapOvr>
  <p:extLst mod="1">
    <p:ext uri="{DCECCB84-F9BA-43D5-87BE-67443E8EF086}">
      <p15:sldGuideLst xmlns:p15="http://schemas.microsoft.com/office/powerpoint/2012/main">
        <p15:guide id="2" pos="7368">
          <p15:clr>
            <a:srgbClr val="FBAE40"/>
          </p15:clr>
        </p15:guide>
        <p15:guide id="3" orient="horz" pos="4152">
          <p15:clr>
            <a:srgbClr val="FBAE40"/>
          </p15:clr>
        </p15:guide>
        <p15:guide id="5" orient="horz" pos="240">
          <p15:clr>
            <a:srgbClr val="FBAE40"/>
          </p15:clr>
        </p15:guide>
        <p15:guide id="6" orient="horz" pos="768">
          <p15:clr>
            <a:srgbClr val="FBAE40"/>
          </p15:clr>
        </p15:guide>
        <p15:guide id="7" orient="horz" pos="504">
          <p15:clr>
            <a:srgbClr val="FBAE40"/>
          </p15:clr>
        </p15:guide>
        <p15:guide id="9" orient="horz" pos="3840">
          <p15:clr>
            <a:srgbClr val="FBAE40"/>
          </p15:clr>
        </p15:guide>
        <p15:guide id="10" pos="792">
          <p15:clr>
            <a:srgbClr val="FBAE40"/>
          </p15:clr>
        </p15:guide>
        <p15:guide id="11" pos="38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16" name="Rectangle 15"/>
          <p:cNvSpPr/>
          <p:nvPr userDrawn="1"/>
        </p:nvSpPr>
        <p:spPr>
          <a:xfrm>
            <a:off x="0" y="428625"/>
            <a:ext cx="12192000" cy="600075"/>
          </a:xfrm>
          <a:prstGeom prst="rect">
            <a:avLst/>
          </a:prstGeom>
          <a:solidFill>
            <a:srgbClr val="7EB761"/>
          </a:solidFill>
          <a:ln>
            <a:noFill/>
          </a:ln>
          <a:effectLst>
            <a:outerShdw blurRad="762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7" name="Rectangle 4"/>
          <p:cNvSpPr/>
          <p:nvPr userDrawn="1"/>
        </p:nvSpPr>
        <p:spPr>
          <a:xfrm>
            <a:off x="1" y="5847908"/>
            <a:ext cx="1584252" cy="1020725"/>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6069 h 1020725"/>
              <a:gd name="connsiteX4" fmla="*/ 0 w 1584252"/>
              <a:gd name="connsiteY4" fmla="*/ 0 h 1020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252" h="1020725">
                <a:moveTo>
                  <a:pt x="0" y="0"/>
                </a:moveTo>
                <a:lnTo>
                  <a:pt x="1244009" y="0"/>
                </a:lnTo>
                <a:lnTo>
                  <a:pt x="1584252" y="1020725"/>
                </a:lnTo>
                <a:lnTo>
                  <a:pt x="0" y="1016069"/>
                </a:lnTo>
                <a:lnTo>
                  <a:pt x="0" y="0"/>
                </a:lnTo>
                <a:close/>
              </a:path>
            </a:pathLst>
          </a:custGeom>
          <a:blipFill dpi="0" rotWithShape="0">
            <a:blip r:embed="rId2" cstate="print">
              <a:extLst>
                <a:ext uri="{28A0092B-C50C-407E-A947-70E740481C1C}">
                  <a14:useLocalDpi xmlns:a14="http://schemas.microsoft.com/office/drawing/2010/main" val="0"/>
                </a:ext>
              </a:extLst>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 name="Title 1"/>
          <p:cNvSpPr>
            <a:spLocks noGrp="1"/>
          </p:cNvSpPr>
          <p:nvPr>
            <p:ph type="title" hasCustomPrompt="1"/>
          </p:nvPr>
        </p:nvSpPr>
        <p:spPr>
          <a:xfrm>
            <a:off x="1257300" y="428625"/>
            <a:ext cx="10439400" cy="676275"/>
          </a:xfrm>
        </p:spPr>
        <p:txBody>
          <a:bodyPr/>
          <a:lstStyle>
            <a:lvl1pPr>
              <a:defRPr b="1">
                <a:solidFill>
                  <a:schemeClr val="bg1"/>
                </a:solidFill>
              </a:defRPr>
            </a:lvl1pPr>
          </a:lstStyle>
          <a:p>
            <a:r>
              <a:rPr lang="en-US" dirty="0"/>
              <a:t>CLICK TO EDIT MASTER TITLE STYLE</a:t>
            </a:r>
          </a:p>
        </p:txBody>
      </p:sp>
      <p:sp>
        <p:nvSpPr>
          <p:cNvPr id="4" name="Content Placeholder 3"/>
          <p:cNvSpPr>
            <a:spLocks noGrp="1"/>
          </p:cNvSpPr>
          <p:nvPr>
            <p:ph sz="quarter" idx="10"/>
          </p:nvPr>
        </p:nvSpPr>
        <p:spPr>
          <a:xfrm>
            <a:off x="1265320" y="1588168"/>
            <a:ext cx="3267075" cy="2659063"/>
          </a:xfrm>
        </p:spPr>
        <p:txBody>
          <a:bodyPr/>
          <a:lstStyle>
            <a:lvl2pPr marL="457200" indent="0">
              <a:buNone/>
              <a:defRPr/>
            </a:lvl2pPr>
            <a:lvl3pPr marL="914400" indent="0">
              <a:buNone/>
              <a:defRPr/>
            </a:lvl3pPr>
            <a:lvl4pPr marL="1371600" indent="0">
              <a:buNone/>
              <a:defRPr/>
            </a:lvl4pPr>
            <a:lvl5pPr marL="1828800" indent="0">
              <a:buNone/>
              <a:defRPr/>
            </a:lvl5pPr>
          </a:lstStyle>
          <a:p>
            <a:pPr lvl="0"/>
            <a:r>
              <a:rPr lang="en-US" dirty="0"/>
              <a:t>Edit</a:t>
            </a:r>
          </a:p>
        </p:txBody>
      </p:sp>
      <p:sp>
        <p:nvSpPr>
          <p:cNvPr id="7" name="Content Placeholder 3"/>
          <p:cNvSpPr>
            <a:spLocks noGrp="1"/>
          </p:cNvSpPr>
          <p:nvPr>
            <p:ph sz="quarter" idx="11"/>
          </p:nvPr>
        </p:nvSpPr>
        <p:spPr>
          <a:xfrm>
            <a:off x="4847473" y="1588168"/>
            <a:ext cx="3267075" cy="2659063"/>
          </a:xfrm>
        </p:spPr>
        <p:txBody>
          <a:bodyPr/>
          <a:lstStyle>
            <a:lvl2pPr marL="457200" indent="0">
              <a:buNone/>
              <a:defRPr/>
            </a:lvl2pPr>
            <a:lvl3pPr marL="914400" indent="0">
              <a:buNone/>
              <a:defRPr/>
            </a:lvl3pPr>
            <a:lvl4pPr marL="1371600" indent="0">
              <a:buNone/>
              <a:defRPr/>
            </a:lvl4pPr>
            <a:lvl5pPr marL="1828800" indent="0">
              <a:buNone/>
              <a:defRPr/>
            </a:lvl5pPr>
          </a:lstStyle>
          <a:p>
            <a:pPr lvl="0"/>
            <a:r>
              <a:rPr lang="en-US" dirty="0"/>
              <a:t>Edit</a:t>
            </a:r>
          </a:p>
        </p:txBody>
      </p:sp>
      <p:sp>
        <p:nvSpPr>
          <p:cNvPr id="8" name="Content Placeholder 3"/>
          <p:cNvSpPr>
            <a:spLocks noGrp="1"/>
          </p:cNvSpPr>
          <p:nvPr>
            <p:ph sz="quarter" idx="12"/>
          </p:nvPr>
        </p:nvSpPr>
        <p:spPr>
          <a:xfrm>
            <a:off x="8429625" y="1588168"/>
            <a:ext cx="3267075" cy="2659063"/>
          </a:xfrm>
        </p:spPr>
        <p:txBody>
          <a:bodyPr/>
          <a:lstStyle>
            <a:lvl2pPr marL="457200" indent="0">
              <a:buNone/>
              <a:defRPr/>
            </a:lvl2pPr>
            <a:lvl3pPr marL="914400" indent="0">
              <a:buNone/>
              <a:defRPr/>
            </a:lvl3pPr>
            <a:lvl4pPr marL="1371600" indent="0">
              <a:buNone/>
              <a:defRPr/>
            </a:lvl4pPr>
            <a:lvl5pPr marL="1828800" indent="0">
              <a:buNone/>
              <a:defRPr/>
            </a:lvl5pPr>
          </a:lstStyle>
          <a:p>
            <a:pPr lvl="0"/>
            <a:r>
              <a:rPr lang="en-US" dirty="0"/>
              <a:t>Edit</a:t>
            </a:r>
          </a:p>
        </p:txBody>
      </p:sp>
      <p:sp>
        <p:nvSpPr>
          <p:cNvPr id="6" name="Content Placeholder 5"/>
          <p:cNvSpPr>
            <a:spLocks noGrp="1"/>
          </p:cNvSpPr>
          <p:nvPr>
            <p:ph sz="quarter" idx="13"/>
          </p:nvPr>
        </p:nvSpPr>
        <p:spPr>
          <a:xfrm>
            <a:off x="1265238" y="4535150"/>
            <a:ext cx="10431462" cy="1058862"/>
          </a:xfrm>
        </p:spPr>
        <p:txBody>
          <a:bodyPr/>
          <a:lstStyle>
            <a:lvl1pP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a:t>
            </a:r>
          </a:p>
        </p:txBody>
      </p:sp>
    </p:spTree>
    <p:extLst>
      <p:ext uri="{BB962C8B-B14F-4D97-AF65-F5344CB8AC3E}">
        <p14:creationId xmlns:p14="http://schemas.microsoft.com/office/powerpoint/2010/main" val="4040515148"/>
      </p:ext>
    </p:extLst>
  </p:cSld>
  <p:clrMapOvr>
    <a:masterClrMapping/>
  </p:clrMapOvr>
  <p:extLst mod="1">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p15:clr>
            <a:srgbClr val="FBAE40"/>
          </p15:clr>
        </p15:guide>
        <p15:guide id="6" orient="horz" pos="696">
          <p15:clr>
            <a:srgbClr val="FBAE40"/>
          </p15:clr>
        </p15:guide>
        <p15:guide id="7" orient="horz" pos="480">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
    <p:spTree>
      <p:nvGrpSpPr>
        <p:cNvPr id="1" name=""/>
        <p:cNvGrpSpPr/>
        <p:nvPr/>
      </p:nvGrpSpPr>
      <p:grpSpPr>
        <a:xfrm>
          <a:off x="0" y="0"/>
          <a:ext cx="0" cy="0"/>
          <a:chOff x="0" y="0"/>
          <a:chExt cx="0" cy="0"/>
        </a:xfrm>
      </p:grpSpPr>
      <p:sp>
        <p:nvSpPr>
          <p:cNvPr id="34" name="Hexagon 33"/>
          <p:cNvSpPr/>
          <p:nvPr userDrawn="1"/>
        </p:nvSpPr>
        <p:spPr>
          <a:xfrm rot="7200000">
            <a:off x="277328" y="-2758"/>
            <a:ext cx="564654" cy="491214"/>
          </a:xfrm>
          <a:prstGeom prst="hexagon">
            <a:avLst>
              <a:gd name="adj" fmla="val 28832"/>
              <a:gd name="vf" fmla="val 115470"/>
            </a:avLst>
          </a:prstGeom>
          <a:solidFill>
            <a:srgbClr val="7EB76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2" name="Hexagon 31"/>
          <p:cNvSpPr/>
          <p:nvPr userDrawn="1"/>
        </p:nvSpPr>
        <p:spPr>
          <a:xfrm>
            <a:off x="9465270" y="5257798"/>
            <a:ext cx="1839440" cy="1600202"/>
          </a:xfrm>
          <a:prstGeom prst="hexagon">
            <a:avLst>
              <a:gd name="adj" fmla="val 28832"/>
              <a:gd name="vf" fmla="val 115470"/>
            </a:avLst>
          </a:prstGeom>
          <a:solidFill>
            <a:srgbClr val="7EB761">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3" name="Hexagon 2"/>
          <p:cNvSpPr/>
          <p:nvPr userDrawn="1"/>
        </p:nvSpPr>
        <p:spPr>
          <a:xfrm rot="17959359">
            <a:off x="11007348" y="5964986"/>
            <a:ext cx="1360090" cy="1181147"/>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443624 w 1396630"/>
              <a:gd name="connsiteY0" fmla="*/ 732897 h 1560969"/>
              <a:gd name="connsiteX1" fmla="*/ 33812 w 1396630"/>
              <a:gd name="connsiteY1" fmla="*/ 0 h 1560969"/>
              <a:gd name="connsiteX2" fmla="*/ 954976 w 1396630"/>
              <a:gd name="connsiteY2" fmla="*/ 12169 h 1560969"/>
              <a:gd name="connsiteX3" fmla="*/ 1396630 w 1396630"/>
              <a:gd name="connsiteY3" fmla="*/ 803246 h 1560969"/>
              <a:gd name="connsiteX4" fmla="*/ 493026 w 1396630"/>
              <a:gd name="connsiteY4" fmla="*/ 1302407 h 1560969"/>
              <a:gd name="connsiteX5" fmla="*/ 0 w 1396630"/>
              <a:gd name="connsiteY5" fmla="*/ 1560969 h 1560969"/>
              <a:gd name="connsiteX6" fmla="*/ 443624 w 1396630"/>
              <a:gd name="connsiteY6" fmla="*/ 732897 h 1560969"/>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73096 w 1362818"/>
              <a:gd name="connsiteY5" fmla="*/ 1000169 h 1302407"/>
              <a:gd name="connsiteX6" fmla="*/ 409812 w 1362818"/>
              <a:gd name="connsiteY6" fmla="*/ 732897 h 1302407"/>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63848 w 1362818"/>
              <a:gd name="connsiteY5" fmla="*/ 1013820 h 1302407"/>
              <a:gd name="connsiteX6" fmla="*/ 409812 w 1362818"/>
              <a:gd name="connsiteY6" fmla="*/ 732897 h 1302407"/>
              <a:gd name="connsiteX0" fmla="*/ 409812 w 1362818"/>
              <a:gd name="connsiteY0" fmla="*/ 732897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409812 w 1362818"/>
              <a:gd name="connsiteY6" fmla="*/ 732897 h 1186051"/>
              <a:gd name="connsiteX0" fmla="*/ 232726 w 1362818"/>
              <a:gd name="connsiteY0" fmla="*/ 417623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232726 w 1362818"/>
              <a:gd name="connsiteY6" fmla="*/ 417623 h 1186051"/>
              <a:gd name="connsiteX0" fmla="*/ 232726 w 1362818"/>
              <a:gd name="connsiteY0" fmla="*/ 417623 h 1201887"/>
              <a:gd name="connsiteX1" fmla="*/ 0 w 1362818"/>
              <a:gd name="connsiteY1" fmla="*/ 0 h 1201887"/>
              <a:gd name="connsiteX2" fmla="*/ 921164 w 1362818"/>
              <a:gd name="connsiteY2" fmla="*/ 12169 h 1201887"/>
              <a:gd name="connsiteX3" fmla="*/ 1362818 w 1362818"/>
              <a:gd name="connsiteY3" fmla="*/ 803246 h 1201887"/>
              <a:gd name="connsiteX4" fmla="*/ 661717 w 1362818"/>
              <a:gd name="connsiteY4" fmla="*/ 1201887 h 1201887"/>
              <a:gd name="connsiteX5" fmla="*/ 563848 w 1362818"/>
              <a:gd name="connsiteY5" fmla="*/ 1013820 h 1201887"/>
              <a:gd name="connsiteX6" fmla="*/ 232726 w 1362818"/>
              <a:gd name="connsiteY6" fmla="*/ 417623 h 1201887"/>
              <a:gd name="connsiteX0" fmla="*/ 232726 w 1362818"/>
              <a:gd name="connsiteY0" fmla="*/ 417623 h 1178108"/>
              <a:gd name="connsiteX1" fmla="*/ 0 w 1362818"/>
              <a:gd name="connsiteY1" fmla="*/ 0 h 1178108"/>
              <a:gd name="connsiteX2" fmla="*/ 921164 w 1362818"/>
              <a:gd name="connsiteY2" fmla="*/ 12169 h 1178108"/>
              <a:gd name="connsiteX3" fmla="*/ 1362818 w 1362818"/>
              <a:gd name="connsiteY3" fmla="*/ 803246 h 1178108"/>
              <a:gd name="connsiteX4" fmla="*/ 653128 w 1362818"/>
              <a:gd name="connsiteY4" fmla="*/ 1178108 h 1178108"/>
              <a:gd name="connsiteX5" fmla="*/ 563848 w 1362818"/>
              <a:gd name="connsiteY5" fmla="*/ 1013820 h 1178108"/>
              <a:gd name="connsiteX6" fmla="*/ 232726 w 1362818"/>
              <a:gd name="connsiteY6" fmla="*/ 417623 h 1178108"/>
              <a:gd name="connsiteX0" fmla="*/ 232726 w 1354677"/>
              <a:gd name="connsiteY0" fmla="*/ 417623 h 1178108"/>
              <a:gd name="connsiteX1" fmla="*/ 0 w 1354677"/>
              <a:gd name="connsiteY1" fmla="*/ 0 h 1178108"/>
              <a:gd name="connsiteX2" fmla="*/ 921164 w 1354677"/>
              <a:gd name="connsiteY2" fmla="*/ 12169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8108"/>
              <a:gd name="connsiteX1" fmla="*/ 0 w 1354677"/>
              <a:gd name="connsiteY1" fmla="*/ 0 h 1178108"/>
              <a:gd name="connsiteX2" fmla="*/ 919128 w 1354677"/>
              <a:gd name="connsiteY2" fmla="*/ 8545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9627"/>
              <a:gd name="connsiteX1" fmla="*/ 0 w 1354677"/>
              <a:gd name="connsiteY1" fmla="*/ 0 h 1179627"/>
              <a:gd name="connsiteX2" fmla="*/ 919128 w 1354677"/>
              <a:gd name="connsiteY2" fmla="*/ 8545 h 1179627"/>
              <a:gd name="connsiteX3" fmla="*/ 1354677 w 1354677"/>
              <a:gd name="connsiteY3" fmla="*/ 788751 h 1179627"/>
              <a:gd name="connsiteX4" fmla="*/ 658541 w 1354677"/>
              <a:gd name="connsiteY4" fmla="*/ 1179627 h 1179627"/>
              <a:gd name="connsiteX5" fmla="*/ 563848 w 1354677"/>
              <a:gd name="connsiteY5" fmla="*/ 1013820 h 1179627"/>
              <a:gd name="connsiteX6" fmla="*/ 232726 w 1354677"/>
              <a:gd name="connsiteY6" fmla="*/ 417623 h 1179627"/>
              <a:gd name="connsiteX0" fmla="*/ 238139 w 1360090"/>
              <a:gd name="connsiteY0" fmla="*/ 419143 h 1181147"/>
              <a:gd name="connsiteX1" fmla="*/ 0 w 1360090"/>
              <a:gd name="connsiteY1" fmla="*/ 0 h 1181147"/>
              <a:gd name="connsiteX2" fmla="*/ 924541 w 1360090"/>
              <a:gd name="connsiteY2" fmla="*/ 10065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 name="connsiteX0" fmla="*/ 238139 w 1360090"/>
              <a:gd name="connsiteY0" fmla="*/ 419143 h 1181147"/>
              <a:gd name="connsiteX1" fmla="*/ 0 w 1360090"/>
              <a:gd name="connsiteY1" fmla="*/ 0 h 1181147"/>
              <a:gd name="connsiteX2" fmla="*/ 923375 w 1360090"/>
              <a:gd name="connsiteY2" fmla="*/ 7989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0090" h="1181147">
                <a:moveTo>
                  <a:pt x="238139" y="419143"/>
                </a:moveTo>
                <a:lnTo>
                  <a:pt x="0" y="0"/>
                </a:lnTo>
                <a:lnTo>
                  <a:pt x="923375" y="7989"/>
                </a:lnTo>
                <a:lnTo>
                  <a:pt x="1360090" y="790271"/>
                </a:lnTo>
                <a:lnTo>
                  <a:pt x="663954" y="1181147"/>
                </a:lnTo>
                <a:lnTo>
                  <a:pt x="569261" y="1015340"/>
                </a:lnTo>
                <a:lnTo>
                  <a:pt x="238139" y="419143"/>
                </a:lnTo>
                <a:close/>
              </a:path>
            </a:pathLst>
          </a:custGeom>
          <a:solidFill>
            <a:srgbClr val="7EB761">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5" name="Hexagon 2"/>
          <p:cNvSpPr/>
          <p:nvPr userDrawn="1"/>
        </p:nvSpPr>
        <p:spPr>
          <a:xfrm rot="17959359">
            <a:off x="10826639" y="4475820"/>
            <a:ext cx="1823914" cy="1574499"/>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0 w 1815101"/>
              <a:gd name="connsiteY0" fmla="*/ 791411 h 1560969"/>
              <a:gd name="connsiteX1" fmla="*/ 462309 w 1815101"/>
              <a:gd name="connsiteY1" fmla="*/ 0 h 1560969"/>
              <a:gd name="connsiteX2" fmla="*/ 1383473 w 1815101"/>
              <a:gd name="connsiteY2" fmla="*/ 12169 h 1560969"/>
              <a:gd name="connsiteX3" fmla="*/ 1815101 w 1815101"/>
              <a:gd name="connsiteY3" fmla="*/ 785397 h 1560969"/>
              <a:gd name="connsiteX4" fmla="*/ 921523 w 1815101"/>
              <a:gd name="connsiteY4" fmla="*/ 1302407 h 1560969"/>
              <a:gd name="connsiteX5" fmla="*/ 428497 w 1815101"/>
              <a:gd name="connsiteY5" fmla="*/ 1560969 h 1560969"/>
              <a:gd name="connsiteX6" fmla="*/ 0 w 1815101"/>
              <a:gd name="connsiteY6" fmla="*/ 791411 h 1560969"/>
              <a:gd name="connsiteX0" fmla="*/ 0 w 1817705"/>
              <a:gd name="connsiteY0" fmla="*/ 786776 h 1560969"/>
              <a:gd name="connsiteX1" fmla="*/ 464913 w 1817705"/>
              <a:gd name="connsiteY1" fmla="*/ 0 h 1560969"/>
              <a:gd name="connsiteX2" fmla="*/ 1386077 w 1817705"/>
              <a:gd name="connsiteY2" fmla="*/ 12169 h 1560969"/>
              <a:gd name="connsiteX3" fmla="*/ 1817705 w 1817705"/>
              <a:gd name="connsiteY3" fmla="*/ 785397 h 1560969"/>
              <a:gd name="connsiteX4" fmla="*/ 924127 w 1817705"/>
              <a:gd name="connsiteY4" fmla="*/ 1302407 h 1560969"/>
              <a:gd name="connsiteX5" fmla="*/ 431101 w 1817705"/>
              <a:gd name="connsiteY5" fmla="*/ 1560969 h 1560969"/>
              <a:gd name="connsiteX6" fmla="*/ 0 w 1817705"/>
              <a:gd name="connsiteY6" fmla="*/ 786776 h 1560969"/>
              <a:gd name="connsiteX0" fmla="*/ 0 w 1817705"/>
              <a:gd name="connsiteY0" fmla="*/ 791098 h 1565291"/>
              <a:gd name="connsiteX1" fmla="*/ 480725 w 1817705"/>
              <a:gd name="connsiteY1" fmla="*/ 0 h 1565291"/>
              <a:gd name="connsiteX2" fmla="*/ 1386077 w 1817705"/>
              <a:gd name="connsiteY2" fmla="*/ 16491 h 1565291"/>
              <a:gd name="connsiteX3" fmla="*/ 1817705 w 1817705"/>
              <a:gd name="connsiteY3" fmla="*/ 789719 h 1565291"/>
              <a:gd name="connsiteX4" fmla="*/ 924127 w 1817705"/>
              <a:gd name="connsiteY4" fmla="*/ 1306729 h 1565291"/>
              <a:gd name="connsiteX5" fmla="*/ 431101 w 1817705"/>
              <a:gd name="connsiteY5" fmla="*/ 1565291 h 1565291"/>
              <a:gd name="connsiteX6" fmla="*/ 0 w 1817705"/>
              <a:gd name="connsiteY6" fmla="*/ 791098 h 1565291"/>
              <a:gd name="connsiteX0" fmla="*/ 0 w 1817705"/>
              <a:gd name="connsiteY0" fmla="*/ 794136 h 1568329"/>
              <a:gd name="connsiteX1" fmla="*/ 469899 w 1817705"/>
              <a:gd name="connsiteY1" fmla="*/ 0 h 1568329"/>
              <a:gd name="connsiteX2" fmla="*/ 1386077 w 1817705"/>
              <a:gd name="connsiteY2" fmla="*/ 19529 h 1568329"/>
              <a:gd name="connsiteX3" fmla="*/ 1817705 w 1817705"/>
              <a:gd name="connsiteY3" fmla="*/ 792757 h 1568329"/>
              <a:gd name="connsiteX4" fmla="*/ 924127 w 1817705"/>
              <a:gd name="connsiteY4" fmla="*/ 1309767 h 1568329"/>
              <a:gd name="connsiteX5" fmla="*/ 431101 w 1817705"/>
              <a:gd name="connsiteY5" fmla="*/ 1568329 h 1568329"/>
              <a:gd name="connsiteX6" fmla="*/ 0 w 1817705"/>
              <a:gd name="connsiteY6" fmla="*/ 794136 h 1568329"/>
              <a:gd name="connsiteX0" fmla="*/ 0 w 1819652"/>
              <a:gd name="connsiteY0" fmla="*/ 790670 h 1568329"/>
              <a:gd name="connsiteX1" fmla="*/ 471846 w 1819652"/>
              <a:gd name="connsiteY1" fmla="*/ 0 h 1568329"/>
              <a:gd name="connsiteX2" fmla="*/ 1388024 w 1819652"/>
              <a:gd name="connsiteY2" fmla="*/ 19529 h 1568329"/>
              <a:gd name="connsiteX3" fmla="*/ 1819652 w 1819652"/>
              <a:gd name="connsiteY3" fmla="*/ 792757 h 1568329"/>
              <a:gd name="connsiteX4" fmla="*/ 926074 w 1819652"/>
              <a:gd name="connsiteY4" fmla="*/ 1309767 h 1568329"/>
              <a:gd name="connsiteX5" fmla="*/ 433048 w 1819652"/>
              <a:gd name="connsiteY5" fmla="*/ 1568329 h 1568329"/>
              <a:gd name="connsiteX6" fmla="*/ 0 w 1819652"/>
              <a:gd name="connsiteY6" fmla="*/ 790670 h 1568329"/>
              <a:gd name="connsiteX0" fmla="*/ 0 w 1819652"/>
              <a:gd name="connsiteY0" fmla="*/ 796083 h 1573742"/>
              <a:gd name="connsiteX1" fmla="*/ 473365 w 1819652"/>
              <a:gd name="connsiteY1" fmla="*/ 0 h 1573742"/>
              <a:gd name="connsiteX2" fmla="*/ 1388024 w 1819652"/>
              <a:gd name="connsiteY2" fmla="*/ 24942 h 1573742"/>
              <a:gd name="connsiteX3" fmla="*/ 1819652 w 1819652"/>
              <a:gd name="connsiteY3" fmla="*/ 798170 h 1573742"/>
              <a:gd name="connsiteX4" fmla="*/ 926074 w 1819652"/>
              <a:gd name="connsiteY4" fmla="*/ 1315180 h 1573742"/>
              <a:gd name="connsiteX5" fmla="*/ 433048 w 1819652"/>
              <a:gd name="connsiteY5" fmla="*/ 1573742 h 1573742"/>
              <a:gd name="connsiteX6" fmla="*/ 0 w 1819652"/>
              <a:gd name="connsiteY6" fmla="*/ 796083 h 1573742"/>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6074 w 1819652"/>
              <a:gd name="connsiteY4" fmla="*/ 1315180 h 1578123"/>
              <a:gd name="connsiteX5" fmla="*/ 435509 w 1819652"/>
              <a:gd name="connsiteY5" fmla="*/ 1578123 h 1578123"/>
              <a:gd name="connsiteX6" fmla="*/ 0 w 1819652"/>
              <a:gd name="connsiteY6" fmla="*/ 796083 h 1578123"/>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4039 w 1819652"/>
              <a:gd name="connsiteY4" fmla="*/ 1311555 h 1578123"/>
              <a:gd name="connsiteX5" fmla="*/ 435509 w 1819652"/>
              <a:gd name="connsiteY5" fmla="*/ 1578123 h 1578123"/>
              <a:gd name="connsiteX6" fmla="*/ 0 w 1819652"/>
              <a:gd name="connsiteY6" fmla="*/ 796083 h 1578123"/>
              <a:gd name="connsiteX0" fmla="*/ 0 w 1819652"/>
              <a:gd name="connsiteY0" fmla="*/ 796083 h 1574499"/>
              <a:gd name="connsiteX1" fmla="*/ 473365 w 1819652"/>
              <a:gd name="connsiteY1" fmla="*/ 0 h 1574499"/>
              <a:gd name="connsiteX2" fmla="*/ 1388024 w 1819652"/>
              <a:gd name="connsiteY2" fmla="*/ 24942 h 1574499"/>
              <a:gd name="connsiteX3" fmla="*/ 1819652 w 1819652"/>
              <a:gd name="connsiteY3" fmla="*/ 798170 h 1574499"/>
              <a:gd name="connsiteX4" fmla="*/ 924039 w 1819652"/>
              <a:gd name="connsiteY4" fmla="*/ 1311555 h 1574499"/>
              <a:gd name="connsiteX5" fmla="*/ 433473 w 1819652"/>
              <a:gd name="connsiteY5" fmla="*/ 1574499 h 1574499"/>
              <a:gd name="connsiteX6" fmla="*/ 0 w 1819652"/>
              <a:gd name="connsiteY6" fmla="*/ 796083 h 1574499"/>
              <a:gd name="connsiteX0" fmla="*/ 0 w 1823914"/>
              <a:gd name="connsiteY0" fmla="*/ 798478 h 1574499"/>
              <a:gd name="connsiteX1" fmla="*/ 477627 w 1823914"/>
              <a:gd name="connsiteY1" fmla="*/ 0 h 1574499"/>
              <a:gd name="connsiteX2" fmla="*/ 1392286 w 1823914"/>
              <a:gd name="connsiteY2" fmla="*/ 24942 h 1574499"/>
              <a:gd name="connsiteX3" fmla="*/ 1823914 w 1823914"/>
              <a:gd name="connsiteY3" fmla="*/ 798170 h 1574499"/>
              <a:gd name="connsiteX4" fmla="*/ 928301 w 1823914"/>
              <a:gd name="connsiteY4" fmla="*/ 1311555 h 1574499"/>
              <a:gd name="connsiteX5" fmla="*/ 437735 w 1823914"/>
              <a:gd name="connsiteY5" fmla="*/ 1574499 h 1574499"/>
              <a:gd name="connsiteX6" fmla="*/ 0 w 1823914"/>
              <a:gd name="connsiteY6" fmla="*/ 798478 h 157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3914" h="1574499">
                <a:moveTo>
                  <a:pt x="0" y="798478"/>
                </a:moveTo>
                <a:lnTo>
                  <a:pt x="477627" y="0"/>
                </a:lnTo>
                <a:lnTo>
                  <a:pt x="1392286" y="24942"/>
                </a:lnTo>
                <a:lnTo>
                  <a:pt x="1823914" y="798170"/>
                </a:lnTo>
                <a:lnTo>
                  <a:pt x="928301" y="1311555"/>
                </a:lnTo>
                <a:lnTo>
                  <a:pt x="437735" y="1574499"/>
                </a:lnTo>
                <a:lnTo>
                  <a:pt x="0" y="798478"/>
                </a:lnTo>
                <a:close/>
              </a:path>
            </a:pathLst>
          </a:custGeom>
          <a:blipFill dpi="0" rotWithShape="0">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 name="Hexagon 3"/>
          <p:cNvSpPr/>
          <p:nvPr userDrawn="1"/>
        </p:nvSpPr>
        <p:spPr>
          <a:xfrm>
            <a:off x="-2159" y="241064"/>
            <a:ext cx="423938" cy="491799"/>
          </a:xfrm>
          <a:custGeom>
            <a:avLst/>
            <a:gdLst>
              <a:gd name="connsiteX0" fmla="*/ 0 w 1063812"/>
              <a:gd name="connsiteY0" fmla="*/ 466165 h 932330"/>
              <a:gd name="connsiteX1" fmla="*/ 233083 w 1063812"/>
              <a:gd name="connsiteY1" fmla="*/ 0 h 932330"/>
              <a:gd name="connsiteX2" fmla="*/ 830730 w 1063812"/>
              <a:gd name="connsiteY2" fmla="*/ 0 h 932330"/>
              <a:gd name="connsiteX3" fmla="*/ 1063812 w 1063812"/>
              <a:gd name="connsiteY3" fmla="*/ 466165 h 932330"/>
              <a:gd name="connsiteX4" fmla="*/ 830730 w 1063812"/>
              <a:gd name="connsiteY4" fmla="*/ 932330 h 932330"/>
              <a:gd name="connsiteX5" fmla="*/ 233083 w 1063812"/>
              <a:gd name="connsiteY5" fmla="*/ 932330 h 932330"/>
              <a:gd name="connsiteX6" fmla="*/ 0 w 1063812"/>
              <a:gd name="connsiteY6" fmla="*/ 466165 h 932330"/>
              <a:gd name="connsiteX0" fmla="*/ 0 w 1063812"/>
              <a:gd name="connsiteY0" fmla="*/ 466165 h 932330"/>
              <a:gd name="connsiteX1" fmla="*/ 233083 w 1063812"/>
              <a:gd name="connsiteY1" fmla="*/ 0 h 932330"/>
              <a:gd name="connsiteX2" fmla="*/ 830730 w 1063812"/>
              <a:gd name="connsiteY2" fmla="*/ 0 h 932330"/>
              <a:gd name="connsiteX3" fmla="*/ 1063812 w 1063812"/>
              <a:gd name="connsiteY3" fmla="*/ 466165 h 932330"/>
              <a:gd name="connsiteX4" fmla="*/ 514024 w 1063812"/>
              <a:gd name="connsiteY4" fmla="*/ 929949 h 932330"/>
              <a:gd name="connsiteX5" fmla="*/ 233083 w 1063812"/>
              <a:gd name="connsiteY5" fmla="*/ 932330 h 932330"/>
              <a:gd name="connsiteX6" fmla="*/ 0 w 1063812"/>
              <a:gd name="connsiteY6" fmla="*/ 466165 h 932330"/>
              <a:gd name="connsiteX0" fmla="*/ 0 w 830730"/>
              <a:gd name="connsiteY0" fmla="*/ 466165 h 932330"/>
              <a:gd name="connsiteX1" fmla="*/ 233083 w 830730"/>
              <a:gd name="connsiteY1" fmla="*/ 0 h 932330"/>
              <a:gd name="connsiteX2" fmla="*/ 830730 w 830730"/>
              <a:gd name="connsiteY2" fmla="*/ 0 h 932330"/>
              <a:gd name="connsiteX3" fmla="*/ 659000 w 830730"/>
              <a:gd name="connsiteY3" fmla="*/ 687621 h 932330"/>
              <a:gd name="connsiteX4" fmla="*/ 514024 w 830730"/>
              <a:gd name="connsiteY4" fmla="*/ 929949 h 932330"/>
              <a:gd name="connsiteX5" fmla="*/ 233083 w 830730"/>
              <a:gd name="connsiteY5" fmla="*/ 932330 h 932330"/>
              <a:gd name="connsiteX6" fmla="*/ 0 w 830730"/>
              <a:gd name="connsiteY6" fmla="*/ 466165 h 932330"/>
              <a:gd name="connsiteX0" fmla="*/ 0 w 659000"/>
              <a:gd name="connsiteY0" fmla="*/ 466165 h 932330"/>
              <a:gd name="connsiteX1" fmla="*/ 233083 w 659000"/>
              <a:gd name="connsiteY1" fmla="*/ 0 h 932330"/>
              <a:gd name="connsiteX2" fmla="*/ 521168 w 659000"/>
              <a:gd name="connsiteY2" fmla="*/ 445294 h 932330"/>
              <a:gd name="connsiteX3" fmla="*/ 659000 w 659000"/>
              <a:gd name="connsiteY3" fmla="*/ 687621 h 932330"/>
              <a:gd name="connsiteX4" fmla="*/ 514024 w 659000"/>
              <a:gd name="connsiteY4" fmla="*/ 929949 h 932330"/>
              <a:gd name="connsiteX5" fmla="*/ 233083 w 659000"/>
              <a:gd name="connsiteY5" fmla="*/ 932330 h 932330"/>
              <a:gd name="connsiteX6" fmla="*/ 0 w 659000"/>
              <a:gd name="connsiteY6" fmla="*/ 466165 h 932330"/>
              <a:gd name="connsiteX0" fmla="*/ 0 w 659000"/>
              <a:gd name="connsiteY0" fmla="*/ 28015 h 494180"/>
              <a:gd name="connsiteX1" fmla="*/ 240227 w 659000"/>
              <a:gd name="connsiteY1" fmla="*/ 0 h 494180"/>
              <a:gd name="connsiteX2" fmla="*/ 521168 w 659000"/>
              <a:gd name="connsiteY2" fmla="*/ 7144 h 494180"/>
              <a:gd name="connsiteX3" fmla="*/ 659000 w 659000"/>
              <a:gd name="connsiteY3" fmla="*/ 249471 h 494180"/>
              <a:gd name="connsiteX4" fmla="*/ 514024 w 659000"/>
              <a:gd name="connsiteY4" fmla="*/ 491799 h 494180"/>
              <a:gd name="connsiteX5" fmla="*/ 233083 w 659000"/>
              <a:gd name="connsiteY5" fmla="*/ 494180 h 494180"/>
              <a:gd name="connsiteX6" fmla="*/ 0 w 659000"/>
              <a:gd name="connsiteY6" fmla="*/ 28015 h 494180"/>
              <a:gd name="connsiteX0" fmla="*/ 279 w 425917"/>
              <a:gd name="connsiteY0" fmla="*/ 216134 h 494180"/>
              <a:gd name="connsiteX1" fmla="*/ 7144 w 425917"/>
              <a:gd name="connsiteY1" fmla="*/ 0 h 494180"/>
              <a:gd name="connsiteX2" fmla="*/ 288085 w 425917"/>
              <a:gd name="connsiteY2" fmla="*/ 7144 h 494180"/>
              <a:gd name="connsiteX3" fmla="*/ 425917 w 425917"/>
              <a:gd name="connsiteY3" fmla="*/ 249471 h 494180"/>
              <a:gd name="connsiteX4" fmla="*/ 280941 w 425917"/>
              <a:gd name="connsiteY4" fmla="*/ 491799 h 494180"/>
              <a:gd name="connsiteX5" fmla="*/ 0 w 425917"/>
              <a:gd name="connsiteY5" fmla="*/ 494180 h 494180"/>
              <a:gd name="connsiteX6" fmla="*/ 279 w 425917"/>
              <a:gd name="connsiteY6" fmla="*/ 216134 h 494180"/>
              <a:gd name="connsiteX0" fmla="*/ 279 w 425917"/>
              <a:gd name="connsiteY0" fmla="*/ 208990 h 487036"/>
              <a:gd name="connsiteX1" fmla="*/ 7144 w 425917"/>
              <a:gd name="connsiteY1" fmla="*/ 0 h 487036"/>
              <a:gd name="connsiteX2" fmla="*/ 288085 w 425917"/>
              <a:gd name="connsiteY2" fmla="*/ 0 h 487036"/>
              <a:gd name="connsiteX3" fmla="*/ 425917 w 425917"/>
              <a:gd name="connsiteY3" fmla="*/ 242327 h 487036"/>
              <a:gd name="connsiteX4" fmla="*/ 280941 w 425917"/>
              <a:gd name="connsiteY4" fmla="*/ 484655 h 487036"/>
              <a:gd name="connsiteX5" fmla="*/ 0 w 425917"/>
              <a:gd name="connsiteY5" fmla="*/ 487036 h 487036"/>
              <a:gd name="connsiteX6" fmla="*/ 279 w 425917"/>
              <a:gd name="connsiteY6" fmla="*/ 208990 h 487036"/>
              <a:gd name="connsiteX0" fmla="*/ 279 w 425917"/>
              <a:gd name="connsiteY0" fmla="*/ 211371 h 489417"/>
              <a:gd name="connsiteX1" fmla="*/ 7144 w 425917"/>
              <a:gd name="connsiteY1" fmla="*/ 0 h 489417"/>
              <a:gd name="connsiteX2" fmla="*/ 288085 w 425917"/>
              <a:gd name="connsiteY2" fmla="*/ 2381 h 489417"/>
              <a:gd name="connsiteX3" fmla="*/ 425917 w 425917"/>
              <a:gd name="connsiteY3" fmla="*/ 244708 h 489417"/>
              <a:gd name="connsiteX4" fmla="*/ 280941 w 425917"/>
              <a:gd name="connsiteY4" fmla="*/ 487036 h 489417"/>
              <a:gd name="connsiteX5" fmla="*/ 0 w 425917"/>
              <a:gd name="connsiteY5" fmla="*/ 489417 h 489417"/>
              <a:gd name="connsiteX6" fmla="*/ 279 w 425917"/>
              <a:gd name="connsiteY6" fmla="*/ 211371 h 489417"/>
              <a:gd name="connsiteX0" fmla="*/ 279 w 425917"/>
              <a:gd name="connsiteY0" fmla="*/ 213752 h 491798"/>
              <a:gd name="connsiteX1" fmla="*/ 4763 w 425917"/>
              <a:gd name="connsiteY1" fmla="*/ 0 h 491798"/>
              <a:gd name="connsiteX2" fmla="*/ 288085 w 425917"/>
              <a:gd name="connsiteY2" fmla="*/ 4762 h 491798"/>
              <a:gd name="connsiteX3" fmla="*/ 425917 w 425917"/>
              <a:gd name="connsiteY3" fmla="*/ 247089 h 491798"/>
              <a:gd name="connsiteX4" fmla="*/ 280941 w 425917"/>
              <a:gd name="connsiteY4" fmla="*/ 489417 h 491798"/>
              <a:gd name="connsiteX5" fmla="*/ 0 w 425917"/>
              <a:gd name="connsiteY5" fmla="*/ 491798 h 491798"/>
              <a:gd name="connsiteX6" fmla="*/ 279 w 425917"/>
              <a:gd name="connsiteY6" fmla="*/ 213752 h 491798"/>
              <a:gd name="connsiteX0" fmla="*/ 279 w 425917"/>
              <a:gd name="connsiteY0" fmla="*/ 213752 h 491798"/>
              <a:gd name="connsiteX1" fmla="*/ 4763 w 425917"/>
              <a:gd name="connsiteY1" fmla="*/ 0 h 491798"/>
              <a:gd name="connsiteX2" fmla="*/ 288085 w 425917"/>
              <a:gd name="connsiteY2" fmla="*/ 2380 h 491798"/>
              <a:gd name="connsiteX3" fmla="*/ 425917 w 425917"/>
              <a:gd name="connsiteY3" fmla="*/ 247089 h 491798"/>
              <a:gd name="connsiteX4" fmla="*/ 280941 w 425917"/>
              <a:gd name="connsiteY4" fmla="*/ 489417 h 491798"/>
              <a:gd name="connsiteX5" fmla="*/ 0 w 425917"/>
              <a:gd name="connsiteY5" fmla="*/ 491798 h 491798"/>
              <a:gd name="connsiteX6" fmla="*/ 279 w 425917"/>
              <a:gd name="connsiteY6" fmla="*/ 213752 h 491798"/>
              <a:gd name="connsiteX0" fmla="*/ 279 w 425917"/>
              <a:gd name="connsiteY0" fmla="*/ 213753 h 491799"/>
              <a:gd name="connsiteX1" fmla="*/ 4763 w 425917"/>
              <a:gd name="connsiteY1" fmla="*/ 1 h 491799"/>
              <a:gd name="connsiteX2" fmla="*/ 285703 w 425917"/>
              <a:gd name="connsiteY2" fmla="*/ 0 h 491799"/>
              <a:gd name="connsiteX3" fmla="*/ 425917 w 425917"/>
              <a:gd name="connsiteY3" fmla="*/ 247090 h 491799"/>
              <a:gd name="connsiteX4" fmla="*/ 280941 w 425917"/>
              <a:gd name="connsiteY4" fmla="*/ 489418 h 491799"/>
              <a:gd name="connsiteX5" fmla="*/ 0 w 425917"/>
              <a:gd name="connsiteY5" fmla="*/ 491799 h 491799"/>
              <a:gd name="connsiteX6" fmla="*/ 279 w 425917"/>
              <a:gd name="connsiteY6" fmla="*/ 213753 h 491799"/>
              <a:gd name="connsiteX0" fmla="*/ 0 w 425638"/>
              <a:gd name="connsiteY0" fmla="*/ 213753 h 491799"/>
              <a:gd name="connsiteX1" fmla="*/ 4484 w 425638"/>
              <a:gd name="connsiteY1" fmla="*/ 1 h 491799"/>
              <a:gd name="connsiteX2" fmla="*/ 285424 w 425638"/>
              <a:gd name="connsiteY2" fmla="*/ 0 h 491799"/>
              <a:gd name="connsiteX3" fmla="*/ 425638 w 425638"/>
              <a:gd name="connsiteY3" fmla="*/ 247090 h 491799"/>
              <a:gd name="connsiteX4" fmla="*/ 280662 w 425638"/>
              <a:gd name="connsiteY4" fmla="*/ 489418 h 491799"/>
              <a:gd name="connsiteX5" fmla="*/ 4745 w 425638"/>
              <a:gd name="connsiteY5" fmla="*/ 491799 h 491799"/>
              <a:gd name="connsiteX6" fmla="*/ 0 w 425638"/>
              <a:gd name="connsiteY6" fmla="*/ 213753 h 491799"/>
              <a:gd name="connsiteX0" fmla="*/ 680 w 426318"/>
              <a:gd name="connsiteY0" fmla="*/ 213753 h 491799"/>
              <a:gd name="connsiteX1" fmla="*/ 401 w 426318"/>
              <a:gd name="connsiteY1" fmla="*/ 1 h 491799"/>
              <a:gd name="connsiteX2" fmla="*/ 286104 w 426318"/>
              <a:gd name="connsiteY2" fmla="*/ 0 h 491799"/>
              <a:gd name="connsiteX3" fmla="*/ 426318 w 426318"/>
              <a:gd name="connsiteY3" fmla="*/ 247090 h 491799"/>
              <a:gd name="connsiteX4" fmla="*/ 281342 w 426318"/>
              <a:gd name="connsiteY4" fmla="*/ 489418 h 491799"/>
              <a:gd name="connsiteX5" fmla="*/ 5425 w 426318"/>
              <a:gd name="connsiteY5" fmla="*/ 491799 h 491799"/>
              <a:gd name="connsiteX6" fmla="*/ 680 w 426318"/>
              <a:gd name="connsiteY6" fmla="*/ 213753 h 491799"/>
              <a:gd name="connsiteX0" fmla="*/ 2915 w 426172"/>
              <a:gd name="connsiteY0" fmla="*/ 213753 h 491799"/>
              <a:gd name="connsiteX1" fmla="*/ 255 w 426172"/>
              <a:gd name="connsiteY1" fmla="*/ 1 h 491799"/>
              <a:gd name="connsiteX2" fmla="*/ 285958 w 426172"/>
              <a:gd name="connsiteY2" fmla="*/ 0 h 491799"/>
              <a:gd name="connsiteX3" fmla="*/ 426172 w 426172"/>
              <a:gd name="connsiteY3" fmla="*/ 247090 h 491799"/>
              <a:gd name="connsiteX4" fmla="*/ 281196 w 426172"/>
              <a:gd name="connsiteY4" fmla="*/ 489418 h 491799"/>
              <a:gd name="connsiteX5" fmla="*/ 5279 w 426172"/>
              <a:gd name="connsiteY5" fmla="*/ 491799 h 491799"/>
              <a:gd name="connsiteX6" fmla="*/ 2915 w 426172"/>
              <a:gd name="connsiteY6" fmla="*/ 213753 h 491799"/>
              <a:gd name="connsiteX0" fmla="*/ 2915 w 426172"/>
              <a:gd name="connsiteY0" fmla="*/ 275665 h 491799"/>
              <a:gd name="connsiteX1" fmla="*/ 255 w 426172"/>
              <a:gd name="connsiteY1" fmla="*/ 1 h 491799"/>
              <a:gd name="connsiteX2" fmla="*/ 285958 w 426172"/>
              <a:gd name="connsiteY2" fmla="*/ 0 h 491799"/>
              <a:gd name="connsiteX3" fmla="*/ 426172 w 426172"/>
              <a:gd name="connsiteY3" fmla="*/ 247090 h 491799"/>
              <a:gd name="connsiteX4" fmla="*/ 281196 w 426172"/>
              <a:gd name="connsiteY4" fmla="*/ 489418 h 491799"/>
              <a:gd name="connsiteX5" fmla="*/ 5279 w 426172"/>
              <a:gd name="connsiteY5" fmla="*/ 491799 h 491799"/>
              <a:gd name="connsiteX6" fmla="*/ 2915 w 426172"/>
              <a:gd name="connsiteY6" fmla="*/ 275665 h 491799"/>
              <a:gd name="connsiteX0" fmla="*/ 681 w 423938"/>
              <a:gd name="connsiteY0" fmla="*/ 275665 h 491799"/>
              <a:gd name="connsiteX1" fmla="*/ 402 w 423938"/>
              <a:gd name="connsiteY1" fmla="*/ 1 h 491799"/>
              <a:gd name="connsiteX2" fmla="*/ 283724 w 423938"/>
              <a:gd name="connsiteY2" fmla="*/ 0 h 491799"/>
              <a:gd name="connsiteX3" fmla="*/ 423938 w 423938"/>
              <a:gd name="connsiteY3" fmla="*/ 247090 h 491799"/>
              <a:gd name="connsiteX4" fmla="*/ 278962 w 423938"/>
              <a:gd name="connsiteY4" fmla="*/ 489418 h 491799"/>
              <a:gd name="connsiteX5" fmla="*/ 3045 w 423938"/>
              <a:gd name="connsiteY5" fmla="*/ 491799 h 491799"/>
              <a:gd name="connsiteX6" fmla="*/ 681 w 423938"/>
              <a:gd name="connsiteY6" fmla="*/ 275665 h 491799"/>
              <a:gd name="connsiteX0" fmla="*/ 681 w 423938"/>
              <a:gd name="connsiteY0" fmla="*/ 275665 h 491799"/>
              <a:gd name="connsiteX1" fmla="*/ 402 w 423938"/>
              <a:gd name="connsiteY1" fmla="*/ 1 h 491799"/>
              <a:gd name="connsiteX2" fmla="*/ 283724 w 423938"/>
              <a:gd name="connsiteY2" fmla="*/ 0 h 491799"/>
              <a:gd name="connsiteX3" fmla="*/ 423938 w 423938"/>
              <a:gd name="connsiteY3" fmla="*/ 247090 h 491799"/>
              <a:gd name="connsiteX4" fmla="*/ 278962 w 423938"/>
              <a:gd name="connsiteY4" fmla="*/ 489418 h 491799"/>
              <a:gd name="connsiteX5" fmla="*/ 3045 w 423938"/>
              <a:gd name="connsiteY5" fmla="*/ 491799 h 491799"/>
              <a:gd name="connsiteX6" fmla="*/ 681 w 423938"/>
              <a:gd name="connsiteY6" fmla="*/ 275665 h 491799"/>
              <a:gd name="connsiteX0" fmla="*/ 681 w 423938"/>
              <a:gd name="connsiteY0" fmla="*/ 275665 h 491799"/>
              <a:gd name="connsiteX1" fmla="*/ 402 w 423938"/>
              <a:gd name="connsiteY1" fmla="*/ 1 h 491799"/>
              <a:gd name="connsiteX2" fmla="*/ 283724 w 423938"/>
              <a:gd name="connsiteY2" fmla="*/ 0 h 491799"/>
              <a:gd name="connsiteX3" fmla="*/ 423938 w 423938"/>
              <a:gd name="connsiteY3" fmla="*/ 247090 h 491799"/>
              <a:gd name="connsiteX4" fmla="*/ 278962 w 423938"/>
              <a:gd name="connsiteY4" fmla="*/ 489418 h 491799"/>
              <a:gd name="connsiteX5" fmla="*/ 663 w 423938"/>
              <a:gd name="connsiteY5" fmla="*/ 491799 h 491799"/>
              <a:gd name="connsiteX6" fmla="*/ 681 w 423938"/>
              <a:gd name="connsiteY6" fmla="*/ 275665 h 491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938" h="491799">
                <a:moveTo>
                  <a:pt x="681" y="275665"/>
                </a:moveTo>
                <a:cubicBezTo>
                  <a:pt x="2176" y="204414"/>
                  <a:pt x="-1093" y="71252"/>
                  <a:pt x="402" y="1"/>
                </a:cubicBezTo>
                <a:lnTo>
                  <a:pt x="283724" y="0"/>
                </a:lnTo>
                <a:lnTo>
                  <a:pt x="423938" y="247090"/>
                </a:lnTo>
                <a:lnTo>
                  <a:pt x="278962" y="489418"/>
                </a:lnTo>
                <a:lnTo>
                  <a:pt x="663" y="491799"/>
                </a:lnTo>
                <a:cubicBezTo>
                  <a:pt x="-919" y="399117"/>
                  <a:pt x="2263" y="368347"/>
                  <a:pt x="681" y="275665"/>
                </a:cubicBezTo>
                <a:close/>
              </a:path>
            </a:pathLst>
          </a:custGeom>
          <a:solidFill>
            <a:srgbClr val="7EB7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6" name="Hexagon 35"/>
          <p:cNvSpPr/>
          <p:nvPr userDrawn="1"/>
        </p:nvSpPr>
        <p:spPr>
          <a:xfrm>
            <a:off x="-3832" y="-4199"/>
            <a:ext cx="423759" cy="245264"/>
          </a:xfrm>
          <a:custGeom>
            <a:avLst/>
            <a:gdLst>
              <a:gd name="connsiteX0" fmla="*/ 0 w 665675"/>
              <a:gd name="connsiteY0" fmla="*/ 291701 h 583401"/>
              <a:gd name="connsiteX1" fmla="*/ 145850 w 665675"/>
              <a:gd name="connsiteY1" fmla="*/ 0 h 583401"/>
              <a:gd name="connsiteX2" fmla="*/ 519825 w 665675"/>
              <a:gd name="connsiteY2" fmla="*/ 0 h 583401"/>
              <a:gd name="connsiteX3" fmla="*/ 665675 w 665675"/>
              <a:gd name="connsiteY3" fmla="*/ 291701 h 583401"/>
              <a:gd name="connsiteX4" fmla="*/ 519825 w 665675"/>
              <a:gd name="connsiteY4" fmla="*/ 583401 h 583401"/>
              <a:gd name="connsiteX5" fmla="*/ 145850 w 665675"/>
              <a:gd name="connsiteY5" fmla="*/ 583401 h 583401"/>
              <a:gd name="connsiteX6" fmla="*/ 0 w 665675"/>
              <a:gd name="connsiteY6" fmla="*/ 291701 h 583401"/>
              <a:gd name="connsiteX0" fmla="*/ 0 w 665675"/>
              <a:gd name="connsiteY0" fmla="*/ 291701 h 583401"/>
              <a:gd name="connsiteX1" fmla="*/ 145850 w 665675"/>
              <a:gd name="connsiteY1" fmla="*/ 0 h 583401"/>
              <a:gd name="connsiteX2" fmla="*/ 519825 w 665675"/>
              <a:gd name="connsiteY2" fmla="*/ 0 h 583401"/>
              <a:gd name="connsiteX3" fmla="*/ 665675 w 665675"/>
              <a:gd name="connsiteY3" fmla="*/ 291701 h 583401"/>
              <a:gd name="connsiteX4" fmla="*/ 519825 w 665675"/>
              <a:gd name="connsiteY4" fmla="*/ 583401 h 583401"/>
              <a:gd name="connsiteX5" fmla="*/ 241100 w 665675"/>
              <a:gd name="connsiteY5" fmla="*/ 583401 h 583401"/>
              <a:gd name="connsiteX6" fmla="*/ 0 w 665675"/>
              <a:gd name="connsiteY6" fmla="*/ 291701 h 583401"/>
              <a:gd name="connsiteX0" fmla="*/ 0 w 665675"/>
              <a:gd name="connsiteY0" fmla="*/ 291701 h 583401"/>
              <a:gd name="connsiteX1" fmla="*/ 145850 w 665675"/>
              <a:gd name="connsiteY1" fmla="*/ 0 h 583401"/>
              <a:gd name="connsiteX2" fmla="*/ 519825 w 665675"/>
              <a:gd name="connsiteY2" fmla="*/ 0 h 583401"/>
              <a:gd name="connsiteX3" fmla="*/ 665675 w 665675"/>
              <a:gd name="connsiteY3" fmla="*/ 341708 h 583401"/>
              <a:gd name="connsiteX4" fmla="*/ 519825 w 665675"/>
              <a:gd name="connsiteY4" fmla="*/ 583401 h 583401"/>
              <a:gd name="connsiteX5" fmla="*/ 241100 w 665675"/>
              <a:gd name="connsiteY5" fmla="*/ 583401 h 583401"/>
              <a:gd name="connsiteX6" fmla="*/ 0 w 665675"/>
              <a:gd name="connsiteY6" fmla="*/ 291701 h 583401"/>
              <a:gd name="connsiteX0" fmla="*/ 0 w 665675"/>
              <a:gd name="connsiteY0" fmla="*/ 291701 h 583401"/>
              <a:gd name="connsiteX1" fmla="*/ 145850 w 665675"/>
              <a:gd name="connsiteY1" fmla="*/ 0 h 583401"/>
              <a:gd name="connsiteX2" fmla="*/ 524588 w 665675"/>
              <a:gd name="connsiteY2" fmla="*/ 100013 h 583401"/>
              <a:gd name="connsiteX3" fmla="*/ 665675 w 665675"/>
              <a:gd name="connsiteY3" fmla="*/ 341708 h 583401"/>
              <a:gd name="connsiteX4" fmla="*/ 519825 w 665675"/>
              <a:gd name="connsiteY4" fmla="*/ 583401 h 583401"/>
              <a:gd name="connsiteX5" fmla="*/ 241100 w 665675"/>
              <a:gd name="connsiteY5" fmla="*/ 583401 h 583401"/>
              <a:gd name="connsiteX6" fmla="*/ 0 w 665675"/>
              <a:gd name="connsiteY6" fmla="*/ 291701 h 583401"/>
              <a:gd name="connsiteX0" fmla="*/ 0 w 665675"/>
              <a:gd name="connsiteY0" fmla="*/ 196451 h 488151"/>
              <a:gd name="connsiteX1" fmla="*/ 245863 w 665675"/>
              <a:gd name="connsiteY1" fmla="*/ 0 h 488151"/>
              <a:gd name="connsiteX2" fmla="*/ 524588 w 665675"/>
              <a:gd name="connsiteY2" fmla="*/ 4763 h 488151"/>
              <a:gd name="connsiteX3" fmla="*/ 665675 w 665675"/>
              <a:gd name="connsiteY3" fmla="*/ 246458 h 488151"/>
              <a:gd name="connsiteX4" fmla="*/ 519825 w 665675"/>
              <a:gd name="connsiteY4" fmla="*/ 488151 h 488151"/>
              <a:gd name="connsiteX5" fmla="*/ 241100 w 665675"/>
              <a:gd name="connsiteY5" fmla="*/ 488151 h 488151"/>
              <a:gd name="connsiteX6" fmla="*/ 0 w 665675"/>
              <a:gd name="connsiteY6" fmla="*/ 196451 h 488151"/>
              <a:gd name="connsiteX0" fmla="*/ 0 w 665675"/>
              <a:gd name="connsiteY0" fmla="*/ 196451 h 488151"/>
              <a:gd name="connsiteX1" fmla="*/ 245863 w 665675"/>
              <a:gd name="connsiteY1" fmla="*/ 0 h 488151"/>
              <a:gd name="connsiteX2" fmla="*/ 526970 w 665675"/>
              <a:gd name="connsiteY2" fmla="*/ 2382 h 488151"/>
              <a:gd name="connsiteX3" fmla="*/ 665675 w 665675"/>
              <a:gd name="connsiteY3" fmla="*/ 246458 h 488151"/>
              <a:gd name="connsiteX4" fmla="*/ 519825 w 665675"/>
              <a:gd name="connsiteY4" fmla="*/ 488151 h 488151"/>
              <a:gd name="connsiteX5" fmla="*/ 241100 w 665675"/>
              <a:gd name="connsiteY5" fmla="*/ 488151 h 488151"/>
              <a:gd name="connsiteX6" fmla="*/ 0 w 665675"/>
              <a:gd name="connsiteY6" fmla="*/ 196451 h 488151"/>
              <a:gd name="connsiteX0" fmla="*/ 0 w 665675"/>
              <a:gd name="connsiteY0" fmla="*/ 196451 h 488151"/>
              <a:gd name="connsiteX1" fmla="*/ 245863 w 665675"/>
              <a:gd name="connsiteY1" fmla="*/ 0 h 488151"/>
              <a:gd name="connsiteX2" fmla="*/ 465057 w 665675"/>
              <a:gd name="connsiteY2" fmla="*/ 242889 h 488151"/>
              <a:gd name="connsiteX3" fmla="*/ 665675 w 665675"/>
              <a:gd name="connsiteY3" fmla="*/ 246458 h 488151"/>
              <a:gd name="connsiteX4" fmla="*/ 519825 w 665675"/>
              <a:gd name="connsiteY4" fmla="*/ 488151 h 488151"/>
              <a:gd name="connsiteX5" fmla="*/ 241100 w 665675"/>
              <a:gd name="connsiteY5" fmla="*/ 488151 h 488151"/>
              <a:gd name="connsiteX6" fmla="*/ 0 w 665675"/>
              <a:gd name="connsiteY6" fmla="*/ 196451 h 488151"/>
              <a:gd name="connsiteX0" fmla="*/ 0 w 665675"/>
              <a:gd name="connsiteY0" fmla="*/ 0 h 291700"/>
              <a:gd name="connsiteX1" fmla="*/ 241100 w 665675"/>
              <a:gd name="connsiteY1" fmla="*/ 51199 h 291700"/>
              <a:gd name="connsiteX2" fmla="*/ 465057 w 665675"/>
              <a:gd name="connsiteY2" fmla="*/ 46438 h 291700"/>
              <a:gd name="connsiteX3" fmla="*/ 665675 w 665675"/>
              <a:gd name="connsiteY3" fmla="*/ 50007 h 291700"/>
              <a:gd name="connsiteX4" fmla="*/ 519825 w 665675"/>
              <a:gd name="connsiteY4" fmla="*/ 291700 h 291700"/>
              <a:gd name="connsiteX5" fmla="*/ 241100 w 665675"/>
              <a:gd name="connsiteY5" fmla="*/ 291700 h 291700"/>
              <a:gd name="connsiteX6" fmla="*/ 0 w 665675"/>
              <a:gd name="connsiteY6" fmla="*/ 0 h 291700"/>
              <a:gd name="connsiteX0" fmla="*/ 0 w 425168"/>
              <a:gd name="connsiteY0" fmla="*/ 84531 h 245262"/>
              <a:gd name="connsiteX1" fmla="*/ 593 w 425168"/>
              <a:gd name="connsiteY1" fmla="*/ 4761 h 245262"/>
              <a:gd name="connsiteX2" fmla="*/ 224550 w 425168"/>
              <a:gd name="connsiteY2" fmla="*/ 0 h 245262"/>
              <a:gd name="connsiteX3" fmla="*/ 425168 w 425168"/>
              <a:gd name="connsiteY3" fmla="*/ 3569 h 245262"/>
              <a:gd name="connsiteX4" fmla="*/ 279318 w 425168"/>
              <a:gd name="connsiteY4" fmla="*/ 245262 h 245262"/>
              <a:gd name="connsiteX5" fmla="*/ 593 w 425168"/>
              <a:gd name="connsiteY5" fmla="*/ 245262 h 245262"/>
              <a:gd name="connsiteX6" fmla="*/ 0 w 425168"/>
              <a:gd name="connsiteY6" fmla="*/ 84531 h 245262"/>
              <a:gd name="connsiteX0" fmla="*/ 1801 w 426969"/>
              <a:gd name="connsiteY0" fmla="*/ 84533 h 245264"/>
              <a:gd name="connsiteX1" fmla="*/ 12 w 426969"/>
              <a:gd name="connsiteY1" fmla="*/ 0 h 245264"/>
              <a:gd name="connsiteX2" fmla="*/ 226351 w 426969"/>
              <a:gd name="connsiteY2" fmla="*/ 2 h 245264"/>
              <a:gd name="connsiteX3" fmla="*/ 426969 w 426969"/>
              <a:gd name="connsiteY3" fmla="*/ 3571 h 245264"/>
              <a:gd name="connsiteX4" fmla="*/ 281119 w 426969"/>
              <a:gd name="connsiteY4" fmla="*/ 245264 h 245264"/>
              <a:gd name="connsiteX5" fmla="*/ 2394 w 426969"/>
              <a:gd name="connsiteY5" fmla="*/ 245264 h 245264"/>
              <a:gd name="connsiteX6" fmla="*/ 1801 w 426969"/>
              <a:gd name="connsiteY6" fmla="*/ 84533 h 245264"/>
              <a:gd name="connsiteX0" fmla="*/ 1801 w 426969"/>
              <a:gd name="connsiteY0" fmla="*/ 84533 h 245264"/>
              <a:gd name="connsiteX1" fmla="*/ 12 w 426969"/>
              <a:gd name="connsiteY1" fmla="*/ 0 h 245264"/>
              <a:gd name="connsiteX2" fmla="*/ 226351 w 426969"/>
              <a:gd name="connsiteY2" fmla="*/ 2 h 245264"/>
              <a:gd name="connsiteX3" fmla="*/ 426969 w 426969"/>
              <a:gd name="connsiteY3" fmla="*/ 3571 h 245264"/>
              <a:gd name="connsiteX4" fmla="*/ 281119 w 426969"/>
              <a:gd name="connsiteY4" fmla="*/ 245264 h 245264"/>
              <a:gd name="connsiteX5" fmla="*/ 13 w 426969"/>
              <a:gd name="connsiteY5" fmla="*/ 245264 h 245264"/>
              <a:gd name="connsiteX6" fmla="*/ 1801 w 426969"/>
              <a:gd name="connsiteY6" fmla="*/ 84533 h 245264"/>
              <a:gd name="connsiteX0" fmla="*/ 4176 w 429344"/>
              <a:gd name="connsiteY0" fmla="*/ 84533 h 245264"/>
              <a:gd name="connsiteX1" fmla="*/ 6 w 429344"/>
              <a:gd name="connsiteY1" fmla="*/ 0 h 245264"/>
              <a:gd name="connsiteX2" fmla="*/ 228726 w 429344"/>
              <a:gd name="connsiteY2" fmla="*/ 2 h 245264"/>
              <a:gd name="connsiteX3" fmla="*/ 429344 w 429344"/>
              <a:gd name="connsiteY3" fmla="*/ 3571 h 245264"/>
              <a:gd name="connsiteX4" fmla="*/ 283494 w 429344"/>
              <a:gd name="connsiteY4" fmla="*/ 245264 h 245264"/>
              <a:gd name="connsiteX5" fmla="*/ 2388 w 429344"/>
              <a:gd name="connsiteY5" fmla="*/ 245264 h 245264"/>
              <a:gd name="connsiteX6" fmla="*/ 4176 w 429344"/>
              <a:gd name="connsiteY6" fmla="*/ 84533 h 245264"/>
              <a:gd name="connsiteX0" fmla="*/ 1801 w 429350"/>
              <a:gd name="connsiteY0" fmla="*/ 86914 h 245264"/>
              <a:gd name="connsiteX1" fmla="*/ 12 w 429350"/>
              <a:gd name="connsiteY1" fmla="*/ 0 h 245264"/>
              <a:gd name="connsiteX2" fmla="*/ 228732 w 429350"/>
              <a:gd name="connsiteY2" fmla="*/ 2 h 245264"/>
              <a:gd name="connsiteX3" fmla="*/ 429350 w 429350"/>
              <a:gd name="connsiteY3" fmla="*/ 3571 h 245264"/>
              <a:gd name="connsiteX4" fmla="*/ 283500 w 429350"/>
              <a:gd name="connsiteY4" fmla="*/ 245264 h 245264"/>
              <a:gd name="connsiteX5" fmla="*/ 2394 w 429350"/>
              <a:gd name="connsiteY5" fmla="*/ 245264 h 245264"/>
              <a:gd name="connsiteX6" fmla="*/ 1801 w 429350"/>
              <a:gd name="connsiteY6" fmla="*/ 86914 h 245264"/>
              <a:gd name="connsiteX0" fmla="*/ 1801 w 424587"/>
              <a:gd name="connsiteY0" fmla="*/ 86914 h 245264"/>
              <a:gd name="connsiteX1" fmla="*/ 12 w 424587"/>
              <a:gd name="connsiteY1" fmla="*/ 0 h 245264"/>
              <a:gd name="connsiteX2" fmla="*/ 228732 w 424587"/>
              <a:gd name="connsiteY2" fmla="*/ 2 h 245264"/>
              <a:gd name="connsiteX3" fmla="*/ 424587 w 424587"/>
              <a:gd name="connsiteY3" fmla="*/ 3571 h 245264"/>
              <a:gd name="connsiteX4" fmla="*/ 283500 w 424587"/>
              <a:gd name="connsiteY4" fmla="*/ 245264 h 245264"/>
              <a:gd name="connsiteX5" fmla="*/ 2394 w 424587"/>
              <a:gd name="connsiteY5" fmla="*/ 245264 h 245264"/>
              <a:gd name="connsiteX6" fmla="*/ 1801 w 424587"/>
              <a:gd name="connsiteY6" fmla="*/ 86914 h 245264"/>
              <a:gd name="connsiteX0" fmla="*/ 1801 w 422206"/>
              <a:gd name="connsiteY0" fmla="*/ 86914 h 245264"/>
              <a:gd name="connsiteX1" fmla="*/ 12 w 422206"/>
              <a:gd name="connsiteY1" fmla="*/ 0 h 245264"/>
              <a:gd name="connsiteX2" fmla="*/ 228732 w 422206"/>
              <a:gd name="connsiteY2" fmla="*/ 2 h 245264"/>
              <a:gd name="connsiteX3" fmla="*/ 422206 w 422206"/>
              <a:gd name="connsiteY3" fmla="*/ 1190 h 245264"/>
              <a:gd name="connsiteX4" fmla="*/ 283500 w 422206"/>
              <a:gd name="connsiteY4" fmla="*/ 245264 h 245264"/>
              <a:gd name="connsiteX5" fmla="*/ 2394 w 422206"/>
              <a:gd name="connsiteY5" fmla="*/ 245264 h 245264"/>
              <a:gd name="connsiteX6" fmla="*/ 1801 w 422206"/>
              <a:gd name="connsiteY6" fmla="*/ 86914 h 245264"/>
              <a:gd name="connsiteX0" fmla="*/ 1801 w 422206"/>
              <a:gd name="connsiteY0" fmla="*/ 86914 h 245264"/>
              <a:gd name="connsiteX1" fmla="*/ 12 w 422206"/>
              <a:gd name="connsiteY1" fmla="*/ 0 h 245264"/>
              <a:gd name="connsiteX2" fmla="*/ 228732 w 422206"/>
              <a:gd name="connsiteY2" fmla="*/ 2 h 245264"/>
              <a:gd name="connsiteX3" fmla="*/ 422206 w 422206"/>
              <a:gd name="connsiteY3" fmla="*/ 5953 h 245264"/>
              <a:gd name="connsiteX4" fmla="*/ 283500 w 422206"/>
              <a:gd name="connsiteY4" fmla="*/ 245264 h 245264"/>
              <a:gd name="connsiteX5" fmla="*/ 2394 w 422206"/>
              <a:gd name="connsiteY5" fmla="*/ 245264 h 245264"/>
              <a:gd name="connsiteX6" fmla="*/ 1801 w 422206"/>
              <a:gd name="connsiteY6" fmla="*/ 86914 h 245264"/>
              <a:gd name="connsiteX0" fmla="*/ 1801 w 422206"/>
              <a:gd name="connsiteY0" fmla="*/ 86914 h 245264"/>
              <a:gd name="connsiteX1" fmla="*/ 12 w 422206"/>
              <a:gd name="connsiteY1" fmla="*/ 0 h 245264"/>
              <a:gd name="connsiteX2" fmla="*/ 228732 w 422206"/>
              <a:gd name="connsiteY2" fmla="*/ 2 h 245264"/>
              <a:gd name="connsiteX3" fmla="*/ 422206 w 422206"/>
              <a:gd name="connsiteY3" fmla="*/ 3572 h 245264"/>
              <a:gd name="connsiteX4" fmla="*/ 283500 w 422206"/>
              <a:gd name="connsiteY4" fmla="*/ 245264 h 245264"/>
              <a:gd name="connsiteX5" fmla="*/ 2394 w 422206"/>
              <a:gd name="connsiteY5" fmla="*/ 245264 h 245264"/>
              <a:gd name="connsiteX6" fmla="*/ 1801 w 422206"/>
              <a:gd name="connsiteY6" fmla="*/ 86914 h 245264"/>
              <a:gd name="connsiteX0" fmla="*/ 0 w 433284"/>
              <a:gd name="connsiteY0" fmla="*/ 86914 h 245264"/>
              <a:gd name="connsiteX1" fmla="*/ 11090 w 433284"/>
              <a:gd name="connsiteY1" fmla="*/ 0 h 245264"/>
              <a:gd name="connsiteX2" fmla="*/ 239810 w 433284"/>
              <a:gd name="connsiteY2" fmla="*/ 2 h 245264"/>
              <a:gd name="connsiteX3" fmla="*/ 433284 w 433284"/>
              <a:gd name="connsiteY3" fmla="*/ 3572 h 245264"/>
              <a:gd name="connsiteX4" fmla="*/ 294578 w 433284"/>
              <a:gd name="connsiteY4" fmla="*/ 245264 h 245264"/>
              <a:gd name="connsiteX5" fmla="*/ 13472 w 433284"/>
              <a:gd name="connsiteY5" fmla="*/ 245264 h 245264"/>
              <a:gd name="connsiteX6" fmla="*/ 0 w 433284"/>
              <a:gd name="connsiteY6" fmla="*/ 86914 h 245264"/>
              <a:gd name="connsiteX0" fmla="*/ 1802 w 422207"/>
              <a:gd name="connsiteY0" fmla="*/ 106233 h 245264"/>
              <a:gd name="connsiteX1" fmla="*/ 13 w 422207"/>
              <a:gd name="connsiteY1" fmla="*/ 0 h 245264"/>
              <a:gd name="connsiteX2" fmla="*/ 228733 w 422207"/>
              <a:gd name="connsiteY2" fmla="*/ 2 h 245264"/>
              <a:gd name="connsiteX3" fmla="*/ 422207 w 422207"/>
              <a:gd name="connsiteY3" fmla="*/ 3572 h 245264"/>
              <a:gd name="connsiteX4" fmla="*/ 283501 w 422207"/>
              <a:gd name="connsiteY4" fmla="*/ 245264 h 245264"/>
              <a:gd name="connsiteX5" fmla="*/ 2395 w 422207"/>
              <a:gd name="connsiteY5" fmla="*/ 245264 h 245264"/>
              <a:gd name="connsiteX6" fmla="*/ 1802 w 422207"/>
              <a:gd name="connsiteY6" fmla="*/ 106233 h 245264"/>
              <a:gd name="connsiteX0" fmla="*/ 0 w 433284"/>
              <a:gd name="connsiteY0" fmla="*/ 106233 h 245264"/>
              <a:gd name="connsiteX1" fmla="*/ 11090 w 433284"/>
              <a:gd name="connsiteY1" fmla="*/ 0 h 245264"/>
              <a:gd name="connsiteX2" fmla="*/ 239810 w 433284"/>
              <a:gd name="connsiteY2" fmla="*/ 2 h 245264"/>
              <a:gd name="connsiteX3" fmla="*/ 433284 w 433284"/>
              <a:gd name="connsiteY3" fmla="*/ 3572 h 245264"/>
              <a:gd name="connsiteX4" fmla="*/ 294578 w 433284"/>
              <a:gd name="connsiteY4" fmla="*/ 245264 h 245264"/>
              <a:gd name="connsiteX5" fmla="*/ 13472 w 433284"/>
              <a:gd name="connsiteY5" fmla="*/ 245264 h 245264"/>
              <a:gd name="connsiteX6" fmla="*/ 0 w 433284"/>
              <a:gd name="connsiteY6" fmla="*/ 106233 h 245264"/>
              <a:gd name="connsiteX0" fmla="*/ 0 w 423759"/>
              <a:gd name="connsiteY0" fmla="*/ 103851 h 245264"/>
              <a:gd name="connsiteX1" fmla="*/ 1565 w 423759"/>
              <a:gd name="connsiteY1" fmla="*/ 0 h 245264"/>
              <a:gd name="connsiteX2" fmla="*/ 230285 w 423759"/>
              <a:gd name="connsiteY2" fmla="*/ 2 h 245264"/>
              <a:gd name="connsiteX3" fmla="*/ 423759 w 423759"/>
              <a:gd name="connsiteY3" fmla="*/ 3572 h 245264"/>
              <a:gd name="connsiteX4" fmla="*/ 285053 w 423759"/>
              <a:gd name="connsiteY4" fmla="*/ 245264 h 245264"/>
              <a:gd name="connsiteX5" fmla="*/ 3947 w 423759"/>
              <a:gd name="connsiteY5" fmla="*/ 245264 h 245264"/>
              <a:gd name="connsiteX6" fmla="*/ 0 w 423759"/>
              <a:gd name="connsiteY6" fmla="*/ 103851 h 245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759" h="245264">
                <a:moveTo>
                  <a:pt x="0" y="103851"/>
                </a:moveTo>
                <a:cubicBezTo>
                  <a:pt x="198" y="77261"/>
                  <a:pt x="1367" y="26590"/>
                  <a:pt x="1565" y="0"/>
                </a:cubicBezTo>
                <a:lnTo>
                  <a:pt x="230285" y="2"/>
                </a:lnTo>
                <a:lnTo>
                  <a:pt x="423759" y="3572"/>
                </a:lnTo>
                <a:lnTo>
                  <a:pt x="285053" y="245264"/>
                </a:lnTo>
                <a:lnTo>
                  <a:pt x="3947" y="245264"/>
                </a:lnTo>
                <a:cubicBezTo>
                  <a:pt x="3749" y="191687"/>
                  <a:pt x="198" y="157428"/>
                  <a:pt x="0" y="103851"/>
                </a:cubicBezTo>
                <a:close/>
              </a:path>
            </a:pathLst>
          </a:custGeom>
          <a:solidFill>
            <a:srgbClr val="7EB761">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 name="Title 4"/>
          <p:cNvSpPr txBox="1">
            <a:spLocks/>
          </p:cNvSpPr>
          <p:nvPr userDrawn="1"/>
        </p:nvSpPr>
        <p:spPr>
          <a:xfrm>
            <a:off x="1128461" y="258181"/>
            <a:ext cx="10233148" cy="479425"/>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400" b="1" i="0" u="none" strike="noStrike" kern="1200" cap="none" spc="0" normalizeH="0" baseline="0" noProof="0" dirty="0">
              <a:ln>
                <a:noFill/>
              </a:ln>
              <a:solidFill>
                <a:srgbClr val="7EB761"/>
              </a:solidFill>
              <a:effectLst/>
              <a:uLnTx/>
              <a:uFillTx/>
              <a:latin typeface="Century Gothic" panose="020F0302020204030204"/>
              <a:ea typeface="+mj-ea"/>
              <a:cs typeface="+mj-cs"/>
            </a:endParaRPr>
          </a:p>
        </p:txBody>
      </p:sp>
      <p:sp>
        <p:nvSpPr>
          <p:cNvPr id="3" name="Title 2"/>
          <p:cNvSpPr>
            <a:spLocks noGrp="1"/>
          </p:cNvSpPr>
          <p:nvPr>
            <p:ph type="title" hasCustomPrompt="1"/>
          </p:nvPr>
        </p:nvSpPr>
        <p:spPr>
          <a:xfrm>
            <a:off x="1257300" y="281965"/>
            <a:ext cx="10439400" cy="450898"/>
          </a:xfrm>
        </p:spPr>
        <p:txBody>
          <a:bodyPr/>
          <a:lstStyle>
            <a:lvl1pPr>
              <a:defRPr b="1">
                <a:solidFill>
                  <a:srgbClr val="7EB761"/>
                </a:solidFill>
              </a:defRPr>
            </a:lvl1pPr>
          </a:lstStyle>
          <a:p>
            <a:r>
              <a:rPr lang="en-US" dirty="0"/>
              <a:t>CLICK TO EDIT MASTER TITLE STYLE</a:t>
            </a:r>
          </a:p>
        </p:txBody>
      </p:sp>
      <p:sp>
        <p:nvSpPr>
          <p:cNvPr id="6" name="Content Placeholder 5"/>
          <p:cNvSpPr>
            <a:spLocks noGrp="1"/>
          </p:cNvSpPr>
          <p:nvPr>
            <p:ph sz="quarter" idx="10"/>
          </p:nvPr>
        </p:nvSpPr>
        <p:spPr>
          <a:xfrm>
            <a:off x="1257300" y="1130300"/>
            <a:ext cx="4794584" cy="31048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5"/>
          <p:cNvSpPr>
            <a:spLocks noGrp="1"/>
          </p:cNvSpPr>
          <p:nvPr>
            <p:ph sz="quarter" idx="11"/>
          </p:nvPr>
        </p:nvSpPr>
        <p:spPr>
          <a:xfrm>
            <a:off x="6892809" y="1130300"/>
            <a:ext cx="4794584" cy="31048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p:cNvSpPr>
            <a:spLocks noGrp="1"/>
          </p:cNvSpPr>
          <p:nvPr>
            <p:ph sz="quarter" idx="12"/>
          </p:nvPr>
        </p:nvSpPr>
        <p:spPr>
          <a:xfrm>
            <a:off x="1257300" y="4535488"/>
            <a:ext cx="8032750" cy="1908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6688529"/>
      </p:ext>
    </p:extLst>
  </p:cSld>
  <p:clrMapOvr>
    <a:masterClrMapping/>
  </p:clrMapOvr>
  <p:extLst mod="1">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168">
          <p15:clr>
            <a:srgbClr val="FBAE40"/>
          </p15:clr>
        </p15:guide>
        <p15:guide id="6" orient="horz" pos="600">
          <p15:clr>
            <a:srgbClr val="FBAE40"/>
          </p15:clr>
        </p15:guide>
        <p15:guide id="7" orient="horz" pos="432">
          <p15:clr>
            <a:srgbClr val="FBAE40"/>
          </p15:clr>
        </p15:guide>
        <p15:guide id="9" orient="horz" pos="4080">
          <p15:clr>
            <a:srgbClr val="FBAE40"/>
          </p15:clr>
        </p15:guide>
        <p15:guide id="10" pos="79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9">
    <p:spTree>
      <p:nvGrpSpPr>
        <p:cNvPr id="1" name=""/>
        <p:cNvGrpSpPr/>
        <p:nvPr/>
      </p:nvGrpSpPr>
      <p:grpSpPr>
        <a:xfrm>
          <a:off x="0" y="0"/>
          <a:ext cx="0" cy="0"/>
          <a:chOff x="0" y="0"/>
          <a:chExt cx="0" cy="0"/>
        </a:xfrm>
      </p:grpSpPr>
      <p:sp>
        <p:nvSpPr>
          <p:cNvPr id="12" name="Rectangle 11"/>
          <p:cNvSpPr/>
          <p:nvPr userDrawn="1"/>
        </p:nvSpPr>
        <p:spPr>
          <a:xfrm rot="10800000" flipV="1">
            <a:off x="-2" y="6484538"/>
            <a:ext cx="12192003" cy="265176"/>
          </a:xfrm>
          <a:prstGeom prst="rect">
            <a:avLst/>
          </a:prstGeom>
          <a:solidFill>
            <a:srgbClr val="7EB7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 name="Title 1"/>
          <p:cNvSpPr>
            <a:spLocks noGrp="1"/>
          </p:cNvSpPr>
          <p:nvPr>
            <p:ph type="title" hasCustomPrompt="1"/>
          </p:nvPr>
        </p:nvSpPr>
        <p:spPr>
          <a:xfrm>
            <a:off x="513344" y="190501"/>
            <a:ext cx="11183356" cy="571499"/>
          </a:xfrm>
        </p:spPr>
        <p:txBody>
          <a:bodyPr/>
          <a:lstStyle>
            <a:lvl1pPr>
              <a:defRPr b="1">
                <a:solidFill>
                  <a:srgbClr val="7EB761"/>
                </a:solidFill>
              </a:defRPr>
            </a:lvl1pPr>
          </a:lstStyle>
          <a:p>
            <a:r>
              <a:rPr lang="en-US" dirty="0"/>
              <a:t>CLICK TO EDIT MASTER TITLE STYLE</a:t>
            </a:r>
          </a:p>
        </p:txBody>
      </p:sp>
      <p:sp>
        <p:nvSpPr>
          <p:cNvPr id="4" name="Content Placeholder 3"/>
          <p:cNvSpPr>
            <a:spLocks noGrp="1"/>
          </p:cNvSpPr>
          <p:nvPr>
            <p:ph sz="quarter" idx="10"/>
          </p:nvPr>
        </p:nvSpPr>
        <p:spPr>
          <a:xfrm>
            <a:off x="495300" y="1104900"/>
            <a:ext cx="11201400" cy="27066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3"/>
          <p:cNvSpPr>
            <a:spLocks noGrp="1"/>
          </p:cNvSpPr>
          <p:nvPr>
            <p:ph sz="quarter" idx="11"/>
          </p:nvPr>
        </p:nvSpPr>
        <p:spPr>
          <a:xfrm>
            <a:off x="513344" y="4010044"/>
            <a:ext cx="11201400" cy="227597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2613877"/>
      </p:ext>
    </p:extLst>
  </p:cSld>
  <p:clrMapOvr>
    <a:masterClrMapping/>
  </p:clrMapOvr>
  <p:extLst mod="1">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p15:clr>
            <a:srgbClr val="FBAE40"/>
          </p15:clr>
        </p15:guide>
        <p15:guide id="6" orient="horz" pos="696">
          <p15:clr>
            <a:srgbClr val="FBAE40"/>
          </p15:clr>
        </p15:guide>
        <p15:guide id="7" orient="horz" pos="480">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
    <p:spTree>
      <p:nvGrpSpPr>
        <p:cNvPr id="1" name=""/>
        <p:cNvGrpSpPr/>
        <p:nvPr/>
      </p:nvGrpSpPr>
      <p:grpSpPr>
        <a:xfrm>
          <a:off x="0" y="0"/>
          <a:ext cx="0" cy="0"/>
          <a:chOff x="0" y="0"/>
          <a:chExt cx="0" cy="0"/>
        </a:xfrm>
      </p:grpSpPr>
      <p:sp>
        <p:nvSpPr>
          <p:cNvPr id="29" name="Hexagon 28"/>
          <p:cNvSpPr/>
          <p:nvPr userDrawn="1"/>
        </p:nvSpPr>
        <p:spPr>
          <a:xfrm rot="7200000">
            <a:off x="-168533" y="-1948"/>
            <a:ext cx="679504" cy="589869"/>
          </a:xfrm>
          <a:custGeom>
            <a:avLst/>
            <a:gdLst>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507987 w 678058"/>
              <a:gd name="connsiteY4" fmla="*/ 589869 h 589869"/>
              <a:gd name="connsiteX5" fmla="*/ 170071 w 678058"/>
              <a:gd name="connsiteY5" fmla="*/ 589869 h 589869"/>
              <a:gd name="connsiteX6" fmla="*/ 0 w 678058"/>
              <a:gd name="connsiteY6" fmla="*/ 294935 h 589869"/>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425517 w 678058"/>
              <a:gd name="connsiteY4" fmla="*/ 447028 h 589869"/>
              <a:gd name="connsiteX5" fmla="*/ 170071 w 678058"/>
              <a:gd name="connsiteY5" fmla="*/ 589869 h 589869"/>
              <a:gd name="connsiteX6" fmla="*/ 0 w 678058"/>
              <a:gd name="connsiteY6" fmla="*/ 294935 h 589869"/>
              <a:gd name="connsiteX0" fmla="*/ 0 w 679504"/>
              <a:gd name="connsiteY0" fmla="*/ 294935 h 589869"/>
              <a:gd name="connsiteX1" fmla="*/ 170071 w 679504"/>
              <a:gd name="connsiteY1" fmla="*/ 0 h 589869"/>
              <a:gd name="connsiteX2" fmla="*/ 507987 w 679504"/>
              <a:gd name="connsiteY2" fmla="*/ 0 h 589869"/>
              <a:gd name="connsiteX3" fmla="*/ 679504 w 679504"/>
              <a:gd name="connsiteY3" fmla="*/ 297440 h 589869"/>
              <a:gd name="connsiteX4" fmla="*/ 425517 w 679504"/>
              <a:gd name="connsiteY4" fmla="*/ 447028 h 589869"/>
              <a:gd name="connsiteX5" fmla="*/ 170071 w 679504"/>
              <a:gd name="connsiteY5" fmla="*/ 589869 h 589869"/>
              <a:gd name="connsiteX6" fmla="*/ 0 w 679504"/>
              <a:gd name="connsiteY6" fmla="*/ 294935 h 589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9504" h="589869">
                <a:moveTo>
                  <a:pt x="0" y="294935"/>
                </a:moveTo>
                <a:lnTo>
                  <a:pt x="170071" y="0"/>
                </a:lnTo>
                <a:lnTo>
                  <a:pt x="507987" y="0"/>
                </a:lnTo>
                <a:lnTo>
                  <a:pt x="679504" y="297440"/>
                </a:lnTo>
                <a:lnTo>
                  <a:pt x="425517" y="447028"/>
                </a:lnTo>
                <a:lnTo>
                  <a:pt x="170071" y="589869"/>
                </a:lnTo>
                <a:lnTo>
                  <a:pt x="0" y="294935"/>
                </a:lnTo>
                <a:close/>
              </a:path>
            </a:pathLst>
          </a:custGeom>
          <a:blipFill dpi="0" rotWithShape="0">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1" name="Hexagon 30"/>
          <p:cNvSpPr/>
          <p:nvPr userDrawn="1"/>
        </p:nvSpPr>
        <p:spPr>
          <a:xfrm rot="7200000">
            <a:off x="375942" y="-225597"/>
            <a:ext cx="510064" cy="597456"/>
          </a:xfrm>
          <a:custGeom>
            <a:avLst/>
            <a:gdLst>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507987 w 678058"/>
              <a:gd name="connsiteY4" fmla="*/ 589869 h 589869"/>
              <a:gd name="connsiteX5" fmla="*/ 170071 w 678058"/>
              <a:gd name="connsiteY5" fmla="*/ 589869 h 589869"/>
              <a:gd name="connsiteX6" fmla="*/ 0 w 678058"/>
              <a:gd name="connsiteY6" fmla="*/ 294935 h 589869"/>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507987 w 678058"/>
              <a:gd name="connsiteY4" fmla="*/ 589869 h 589869"/>
              <a:gd name="connsiteX5" fmla="*/ 419997 w 678058"/>
              <a:gd name="connsiteY5" fmla="*/ 455597 h 589869"/>
              <a:gd name="connsiteX6" fmla="*/ 0 w 678058"/>
              <a:gd name="connsiteY6" fmla="*/ 294935 h 589869"/>
              <a:gd name="connsiteX0" fmla="*/ 91045 w 507987"/>
              <a:gd name="connsiteY0" fmla="*/ 174252 h 589869"/>
              <a:gd name="connsiteX1" fmla="*/ 0 w 507987"/>
              <a:gd name="connsiteY1" fmla="*/ 0 h 589869"/>
              <a:gd name="connsiteX2" fmla="*/ 337916 w 507987"/>
              <a:gd name="connsiteY2" fmla="*/ 0 h 589869"/>
              <a:gd name="connsiteX3" fmla="*/ 507987 w 507987"/>
              <a:gd name="connsiteY3" fmla="*/ 294935 h 589869"/>
              <a:gd name="connsiteX4" fmla="*/ 337916 w 507987"/>
              <a:gd name="connsiteY4" fmla="*/ 589869 h 589869"/>
              <a:gd name="connsiteX5" fmla="*/ 249926 w 507987"/>
              <a:gd name="connsiteY5" fmla="*/ 455597 h 589869"/>
              <a:gd name="connsiteX6" fmla="*/ 91045 w 507987"/>
              <a:gd name="connsiteY6" fmla="*/ 174252 h 589869"/>
              <a:gd name="connsiteX0" fmla="*/ 96056 w 512998"/>
              <a:gd name="connsiteY0" fmla="*/ 174252 h 589869"/>
              <a:gd name="connsiteX1" fmla="*/ 0 w 512998"/>
              <a:gd name="connsiteY1" fmla="*/ 2894 h 589869"/>
              <a:gd name="connsiteX2" fmla="*/ 342927 w 512998"/>
              <a:gd name="connsiteY2" fmla="*/ 0 h 589869"/>
              <a:gd name="connsiteX3" fmla="*/ 512998 w 512998"/>
              <a:gd name="connsiteY3" fmla="*/ 294935 h 589869"/>
              <a:gd name="connsiteX4" fmla="*/ 342927 w 512998"/>
              <a:gd name="connsiteY4" fmla="*/ 589869 h 589869"/>
              <a:gd name="connsiteX5" fmla="*/ 254937 w 512998"/>
              <a:gd name="connsiteY5" fmla="*/ 455597 h 589869"/>
              <a:gd name="connsiteX6" fmla="*/ 96056 w 512998"/>
              <a:gd name="connsiteY6" fmla="*/ 174252 h 589869"/>
              <a:gd name="connsiteX0" fmla="*/ 96056 w 512998"/>
              <a:gd name="connsiteY0" fmla="*/ 174252 h 597775"/>
              <a:gd name="connsiteX1" fmla="*/ 0 w 512998"/>
              <a:gd name="connsiteY1" fmla="*/ 2894 h 597775"/>
              <a:gd name="connsiteX2" fmla="*/ 342927 w 512998"/>
              <a:gd name="connsiteY2" fmla="*/ 0 h 597775"/>
              <a:gd name="connsiteX3" fmla="*/ 512998 w 512998"/>
              <a:gd name="connsiteY3" fmla="*/ 294935 h 597775"/>
              <a:gd name="connsiteX4" fmla="*/ 340808 w 512998"/>
              <a:gd name="connsiteY4" fmla="*/ 597775 h 597775"/>
              <a:gd name="connsiteX5" fmla="*/ 254937 w 512998"/>
              <a:gd name="connsiteY5" fmla="*/ 455597 h 597775"/>
              <a:gd name="connsiteX6" fmla="*/ 96056 w 512998"/>
              <a:gd name="connsiteY6" fmla="*/ 174252 h 597775"/>
              <a:gd name="connsiteX0" fmla="*/ 96056 w 512998"/>
              <a:gd name="connsiteY0" fmla="*/ 175124 h 598647"/>
              <a:gd name="connsiteX1" fmla="*/ 0 w 512998"/>
              <a:gd name="connsiteY1" fmla="*/ 3766 h 598647"/>
              <a:gd name="connsiteX2" fmla="*/ 339675 w 512998"/>
              <a:gd name="connsiteY2" fmla="*/ 0 h 598647"/>
              <a:gd name="connsiteX3" fmla="*/ 512998 w 512998"/>
              <a:gd name="connsiteY3" fmla="*/ 295807 h 598647"/>
              <a:gd name="connsiteX4" fmla="*/ 340808 w 512998"/>
              <a:gd name="connsiteY4" fmla="*/ 598647 h 598647"/>
              <a:gd name="connsiteX5" fmla="*/ 254937 w 512998"/>
              <a:gd name="connsiteY5" fmla="*/ 456469 h 598647"/>
              <a:gd name="connsiteX6" fmla="*/ 96056 w 512998"/>
              <a:gd name="connsiteY6" fmla="*/ 175124 h 598647"/>
              <a:gd name="connsiteX0" fmla="*/ 96056 w 512998"/>
              <a:gd name="connsiteY0" fmla="*/ 173933 h 597456"/>
              <a:gd name="connsiteX1" fmla="*/ 0 w 512998"/>
              <a:gd name="connsiteY1" fmla="*/ 2575 h 597456"/>
              <a:gd name="connsiteX2" fmla="*/ 337614 w 512998"/>
              <a:gd name="connsiteY2" fmla="*/ 0 h 597456"/>
              <a:gd name="connsiteX3" fmla="*/ 512998 w 512998"/>
              <a:gd name="connsiteY3" fmla="*/ 294616 h 597456"/>
              <a:gd name="connsiteX4" fmla="*/ 340808 w 512998"/>
              <a:gd name="connsiteY4" fmla="*/ 597456 h 597456"/>
              <a:gd name="connsiteX5" fmla="*/ 254937 w 512998"/>
              <a:gd name="connsiteY5" fmla="*/ 455278 h 597456"/>
              <a:gd name="connsiteX6" fmla="*/ 96056 w 512998"/>
              <a:gd name="connsiteY6" fmla="*/ 173933 h 597456"/>
              <a:gd name="connsiteX0" fmla="*/ 96056 w 510064"/>
              <a:gd name="connsiteY0" fmla="*/ 173933 h 597456"/>
              <a:gd name="connsiteX1" fmla="*/ 0 w 510064"/>
              <a:gd name="connsiteY1" fmla="*/ 2575 h 597456"/>
              <a:gd name="connsiteX2" fmla="*/ 337614 w 510064"/>
              <a:gd name="connsiteY2" fmla="*/ 0 h 597456"/>
              <a:gd name="connsiteX3" fmla="*/ 510064 w 510064"/>
              <a:gd name="connsiteY3" fmla="*/ 299059 h 597456"/>
              <a:gd name="connsiteX4" fmla="*/ 340808 w 510064"/>
              <a:gd name="connsiteY4" fmla="*/ 597456 h 597456"/>
              <a:gd name="connsiteX5" fmla="*/ 254937 w 510064"/>
              <a:gd name="connsiteY5" fmla="*/ 455278 h 597456"/>
              <a:gd name="connsiteX6" fmla="*/ 96056 w 510064"/>
              <a:gd name="connsiteY6" fmla="*/ 173933 h 597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064" h="597456">
                <a:moveTo>
                  <a:pt x="96056" y="173933"/>
                </a:moveTo>
                <a:lnTo>
                  <a:pt x="0" y="2575"/>
                </a:lnTo>
                <a:lnTo>
                  <a:pt x="337614" y="0"/>
                </a:lnTo>
                <a:lnTo>
                  <a:pt x="510064" y="299059"/>
                </a:lnTo>
                <a:lnTo>
                  <a:pt x="340808" y="597456"/>
                </a:lnTo>
                <a:lnTo>
                  <a:pt x="254937" y="455278"/>
                </a:lnTo>
                <a:lnTo>
                  <a:pt x="96056" y="173933"/>
                </a:lnTo>
                <a:close/>
              </a:path>
            </a:pathLst>
          </a:custGeom>
          <a:solidFill>
            <a:srgbClr val="7EB761">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4" name="Hexagon 33"/>
          <p:cNvSpPr/>
          <p:nvPr userDrawn="1"/>
        </p:nvSpPr>
        <p:spPr>
          <a:xfrm rot="7200000">
            <a:off x="342880" y="292874"/>
            <a:ext cx="678058" cy="589869"/>
          </a:xfrm>
          <a:prstGeom prst="hexagon">
            <a:avLst>
              <a:gd name="adj" fmla="val 28832"/>
              <a:gd name="vf" fmla="val 115470"/>
            </a:avLst>
          </a:prstGeom>
          <a:solidFill>
            <a:srgbClr val="7EB76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4" name="Rectangle 23"/>
          <p:cNvSpPr/>
          <p:nvPr userDrawn="1"/>
        </p:nvSpPr>
        <p:spPr>
          <a:xfrm>
            <a:off x="0" y="6172200"/>
            <a:ext cx="12192000" cy="337387"/>
          </a:xfrm>
          <a:prstGeom prst="rect">
            <a:avLst/>
          </a:prstGeom>
          <a:solidFill>
            <a:srgbClr val="7EB761"/>
          </a:solidFill>
          <a:ln>
            <a:noFill/>
          </a:ln>
          <a:effectLst>
            <a:outerShdw blurRad="762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 name="Title 1"/>
          <p:cNvSpPr>
            <a:spLocks noGrp="1"/>
          </p:cNvSpPr>
          <p:nvPr>
            <p:ph type="title" hasCustomPrompt="1"/>
          </p:nvPr>
        </p:nvSpPr>
        <p:spPr>
          <a:xfrm>
            <a:off x="1289384" y="366103"/>
            <a:ext cx="10515600" cy="395898"/>
          </a:xfrm>
        </p:spPr>
        <p:txBody>
          <a:bodyPr/>
          <a:lstStyle>
            <a:lvl1pPr>
              <a:defRPr b="1">
                <a:solidFill>
                  <a:srgbClr val="7EB761"/>
                </a:solidFill>
              </a:defRPr>
            </a:lvl1pPr>
          </a:lstStyle>
          <a:p>
            <a:r>
              <a:rPr lang="en-US" dirty="0"/>
              <a:t>CLICK TO EDIT MASTER TITLE STYLE</a:t>
            </a:r>
          </a:p>
        </p:txBody>
      </p:sp>
      <p:sp>
        <p:nvSpPr>
          <p:cNvPr id="8" name="Content Placeholder 7"/>
          <p:cNvSpPr>
            <a:spLocks noGrp="1"/>
          </p:cNvSpPr>
          <p:nvPr>
            <p:ph sz="quarter" idx="11"/>
          </p:nvPr>
        </p:nvSpPr>
        <p:spPr>
          <a:xfrm>
            <a:off x="6196013" y="952500"/>
            <a:ext cx="5500687" cy="48704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p:cNvSpPr>
            <a:spLocks noGrp="1"/>
          </p:cNvSpPr>
          <p:nvPr>
            <p:ph sz="quarter" idx="12"/>
          </p:nvPr>
        </p:nvSpPr>
        <p:spPr>
          <a:xfrm>
            <a:off x="1289050" y="2784968"/>
            <a:ext cx="4040188" cy="1241676"/>
          </a:xfrm>
        </p:spPr>
        <p:txBody>
          <a:bodyPr/>
          <a:lstStyle/>
          <a:p>
            <a:pPr lvl="0"/>
            <a:r>
              <a:rPr lang="en-US" dirty="0"/>
              <a:t>Edit Master text styles</a:t>
            </a:r>
          </a:p>
        </p:txBody>
      </p:sp>
      <p:sp>
        <p:nvSpPr>
          <p:cNvPr id="14" name="Content Placeholder 3"/>
          <p:cNvSpPr>
            <a:spLocks noGrp="1"/>
          </p:cNvSpPr>
          <p:nvPr>
            <p:ph sz="quarter" idx="13"/>
          </p:nvPr>
        </p:nvSpPr>
        <p:spPr>
          <a:xfrm>
            <a:off x="1289050" y="4581274"/>
            <a:ext cx="4040188" cy="1241676"/>
          </a:xfrm>
        </p:spPr>
        <p:txBody>
          <a:bodyPr/>
          <a:lstStyle/>
          <a:p>
            <a:pPr lvl="0"/>
            <a:r>
              <a:rPr lang="en-US" dirty="0"/>
              <a:t>Edit Master text styles</a:t>
            </a:r>
          </a:p>
        </p:txBody>
      </p:sp>
      <p:sp>
        <p:nvSpPr>
          <p:cNvPr id="15" name="Content Placeholder 3"/>
          <p:cNvSpPr>
            <a:spLocks noGrp="1"/>
          </p:cNvSpPr>
          <p:nvPr>
            <p:ph sz="quarter" idx="14"/>
          </p:nvPr>
        </p:nvSpPr>
        <p:spPr>
          <a:xfrm>
            <a:off x="1289050" y="988662"/>
            <a:ext cx="4040188" cy="1241676"/>
          </a:xfrm>
        </p:spPr>
        <p:txBody>
          <a:bodyPr/>
          <a:lstStyle/>
          <a:p>
            <a:pPr lvl="0"/>
            <a:r>
              <a:rPr lang="en-US" dirty="0"/>
              <a:t>Edit Master text styles</a:t>
            </a:r>
          </a:p>
        </p:txBody>
      </p:sp>
    </p:spTree>
    <p:extLst>
      <p:ext uri="{BB962C8B-B14F-4D97-AF65-F5344CB8AC3E}">
        <p14:creationId xmlns:p14="http://schemas.microsoft.com/office/powerpoint/2010/main" val="2172752610"/>
      </p:ext>
    </p:extLst>
  </p:cSld>
  <p:clrMapOvr>
    <a:masterClrMapping/>
  </p:clrMapOvr>
  <p:extLst mod="1">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16">
          <p15:clr>
            <a:srgbClr val="FBAE40"/>
          </p15:clr>
        </p15:guide>
        <p15:guide id="6" orient="horz" pos="600">
          <p15:clr>
            <a:srgbClr val="FBAE40"/>
          </p15:clr>
        </p15:guide>
        <p15:guide id="7" orient="horz" pos="480">
          <p15:clr>
            <a:srgbClr val="FBAE40"/>
          </p15:clr>
        </p15:guide>
        <p15:guide id="9" orient="horz" pos="4080">
          <p15:clr>
            <a:srgbClr val="FBAE40"/>
          </p15:clr>
        </p15:guide>
        <p15:guide id="10" pos="79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
    <p:spTree>
      <p:nvGrpSpPr>
        <p:cNvPr id="1" name=""/>
        <p:cNvGrpSpPr/>
        <p:nvPr/>
      </p:nvGrpSpPr>
      <p:grpSpPr>
        <a:xfrm>
          <a:off x="0" y="0"/>
          <a:ext cx="0" cy="0"/>
          <a:chOff x="0" y="0"/>
          <a:chExt cx="0" cy="0"/>
        </a:xfrm>
      </p:grpSpPr>
      <p:sp>
        <p:nvSpPr>
          <p:cNvPr id="24" name="Rectangle 23"/>
          <p:cNvSpPr/>
          <p:nvPr userDrawn="1"/>
        </p:nvSpPr>
        <p:spPr>
          <a:xfrm>
            <a:off x="0" y="6172200"/>
            <a:ext cx="12192000" cy="685800"/>
          </a:xfrm>
          <a:prstGeom prst="rect">
            <a:avLst/>
          </a:prstGeom>
          <a:solidFill>
            <a:srgbClr val="7EB7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 name="Rectangle 15"/>
          <p:cNvSpPr/>
          <p:nvPr userDrawn="1"/>
        </p:nvSpPr>
        <p:spPr>
          <a:xfrm>
            <a:off x="0" y="1186372"/>
            <a:ext cx="11696700" cy="114553"/>
          </a:xfrm>
          <a:prstGeom prst="rect">
            <a:avLst/>
          </a:prstGeom>
          <a:solidFill>
            <a:srgbClr val="7EB76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B9BD5"/>
              </a:solidFill>
              <a:effectLst/>
              <a:uLnTx/>
              <a:uFillTx/>
              <a:latin typeface="Century Gothic" panose="020F0302020204030204"/>
              <a:ea typeface="+mn-ea"/>
              <a:cs typeface="+mn-cs"/>
            </a:endParaRPr>
          </a:p>
        </p:txBody>
      </p:sp>
      <p:sp>
        <p:nvSpPr>
          <p:cNvPr id="13" name="Rectangle 4"/>
          <p:cNvSpPr/>
          <p:nvPr userDrawn="1"/>
        </p:nvSpPr>
        <p:spPr>
          <a:xfrm flipH="1" flipV="1">
            <a:off x="9969288" y="-9526"/>
            <a:ext cx="2223737" cy="1310450"/>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731 w 1584983"/>
              <a:gd name="connsiteY0" fmla="*/ 0 h 1023386"/>
              <a:gd name="connsiteX1" fmla="*/ 1244740 w 1584983"/>
              <a:gd name="connsiteY1" fmla="*/ 0 h 1023386"/>
              <a:gd name="connsiteX2" fmla="*/ 1584983 w 1584983"/>
              <a:gd name="connsiteY2" fmla="*/ 1020725 h 1023386"/>
              <a:gd name="connsiteX3" fmla="*/ 361 w 1584983"/>
              <a:gd name="connsiteY3" fmla="*/ 1023386 h 1023386"/>
              <a:gd name="connsiteX4" fmla="*/ 731 w 1584983"/>
              <a:gd name="connsiteY4" fmla="*/ 0 h 1023386"/>
              <a:gd name="connsiteX0" fmla="*/ 731 w 1584983"/>
              <a:gd name="connsiteY0" fmla="*/ 0 h 1023386"/>
              <a:gd name="connsiteX1" fmla="*/ 1244740 w 1584983"/>
              <a:gd name="connsiteY1" fmla="*/ 0 h 1023386"/>
              <a:gd name="connsiteX2" fmla="*/ 1584983 w 1584983"/>
              <a:gd name="connsiteY2" fmla="*/ 1020725 h 1023386"/>
              <a:gd name="connsiteX3" fmla="*/ 361 w 1584983"/>
              <a:gd name="connsiteY3" fmla="*/ 1023386 h 1023386"/>
              <a:gd name="connsiteX4" fmla="*/ 731 w 1584983"/>
              <a:gd name="connsiteY4" fmla="*/ 0 h 1023386"/>
              <a:gd name="connsiteX0" fmla="*/ 731 w 1584983"/>
              <a:gd name="connsiteY0" fmla="*/ 0 h 1028199"/>
              <a:gd name="connsiteX1" fmla="*/ 1244740 w 1584983"/>
              <a:gd name="connsiteY1" fmla="*/ 0 h 1028199"/>
              <a:gd name="connsiteX2" fmla="*/ 1584983 w 1584983"/>
              <a:gd name="connsiteY2" fmla="*/ 1028199 h 1028199"/>
              <a:gd name="connsiteX3" fmla="*/ 361 w 1584983"/>
              <a:gd name="connsiteY3" fmla="*/ 1023386 h 1028199"/>
              <a:gd name="connsiteX4" fmla="*/ 731 w 1584983"/>
              <a:gd name="connsiteY4" fmla="*/ 0 h 1028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983" h="1028199">
                <a:moveTo>
                  <a:pt x="731" y="0"/>
                </a:moveTo>
                <a:lnTo>
                  <a:pt x="1244740" y="0"/>
                </a:lnTo>
                <a:lnTo>
                  <a:pt x="1584983" y="1028199"/>
                </a:lnTo>
                <a:lnTo>
                  <a:pt x="361" y="1023386"/>
                </a:lnTo>
                <a:cubicBezTo>
                  <a:pt x="-1024" y="683918"/>
                  <a:pt x="2116" y="339468"/>
                  <a:pt x="731" y="0"/>
                </a:cubicBezTo>
                <a:close/>
              </a:path>
            </a:pathLst>
          </a:custGeom>
          <a:blipFill dpi="0" rotWithShape="0">
            <a:blip r:embed="rId2" cstate="print">
              <a:extLst>
                <a:ext uri="{28A0092B-C50C-407E-A947-70E740481C1C}">
                  <a14:useLocalDpi xmlns:a14="http://schemas.microsoft.com/office/drawing/2010/main" val="0"/>
                </a:ext>
              </a:extLst>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 name="Title 2"/>
          <p:cNvSpPr>
            <a:spLocks noGrp="1"/>
          </p:cNvSpPr>
          <p:nvPr>
            <p:ph type="title" hasCustomPrompt="1"/>
          </p:nvPr>
        </p:nvSpPr>
        <p:spPr>
          <a:xfrm>
            <a:off x="495300" y="381001"/>
            <a:ext cx="9473988" cy="419100"/>
          </a:xfrm>
        </p:spPr>
        <p:txBody>
          <a:bodyPr/>
          <a:lstStyle>
            <a:lvl1pPr>
              <a:defRPr b="1">
                <a:solidFill>
                  <a:srgbClr val="7EB761"/>
                </a:solidFill>
              </a:defRPr>
            </a:lvl1pPr>
          </a:lstStyle>
          <a:p>
            <a:r>
              <a:rPr lang="en-US" dirty="0"/>
              <a:t>CLICK TO EDIT MASTER TITLE STYLE</a:t>
            </a:r>
          </a:p>
        </p:txBody>
      </p:sp>
      <p:sp>
        <p:nvSpPr>
          <p:cNvPr id="5" name="Content Placeholder 4"/>
          <p:cNvSpPr>
            <a:spLocks noGrp="1"/>
          </p:cNvSpPr>
          <p:nvPr>
            <p:ph sz="quarter" idx="10"/>
          </p:nvPr>
        </p:nvSpPr>
        <p:spPr>
          <a:xfrm>
            <a:off x="495300" y="4451350"/>
            <a:ext cx="11201400" cy="1492250"/>
          </a:xfrm>
        </p:spPr>
        <p:txBody>
          <a:bodyPr/>
          <a:lstStyle>
            <a:lvl1pP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8" name="Content Placeholder 7"/>
          <p:cNvSpPr>
            <a:spLocks noGrp="1"/>
          </p:cNvSpPr>
          <p:nvPr>
            <p:ph sz="quarter" idx="11"/>
          </p:nvPr>
        </p:nvSpPr>
        <p:spPr>
          <a:xfrm>
            <a:off x="495300" y="1536032"/>
            <a:ext cx="3319463" cy="2627313"/>
          </a:xfrm>
        </p:spPr>
        <p:txBody>
          <a:bodyPr/>
          <a:lstStyle>
            <a:lvl1pP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12" name="Content Placeholder 7"/>
          <p:cNvSpPr>
            <a:spLocks noGrp="1"/>
          </p:cNvSpPr>
          <p:nvPr>
            <p:ph sz="quarter" idx="12"/>
          </p:nvPr>
        </p:nvSpPr>
        <p:spPr>
          <a:xfrm>
            <a:off x="4436269" y="1536032"/>
            <a:ext cx="3319463" cy="2627313"/>
          </a:xfrm>
        </p:spPr>
        <p:txBody>
          <a:bodyPr/>
          <a:lstStyle/>
          <a:p>
            <a:pPr lvl="0"/>
            <a:r>
              <a:rPr lang="en-US" dirty="0"/>
              <a:t>Edit Master text styles</a:t>
            </a:r>
          </a:p>
        </p:txBody>
      </p:sp>
      <p:sp>
        <p:nvSpPr>
          <p:cNvPr id="14" name="Content Placeholder 7"/>
          <p:cNvSpPr>
            <a:spLocks noGrp="1"/>
          </p:cNvSpPr>
          <p:nvPr>
            <p:ph sz="quarter" idx="13"/>
          </p:nvPr>
        </p:nvSpPr>
        <p:spPr>
          <a:xfrm>
            <a:off x="8377237" y="1536032"/>
            <a:ext cx="3319463" cy="2627313"/>
          </a:xfrm>
        </p:spPr>
        <p:txBody>
          <a:bodyPr/>
          <a:lstStyle/>
          <a:p>
            <a:pPr lvl="0"/>
            <a:r>
              <a:rPr lang="en-US" dirty="0"/>
              <a:t>Edit Master text styles</a:t>
            </a:r>
          </a:p>
        </p:txBody>
      </p:sp>
    </p:spTree>
    <p:extLst>
      <p:ext uri="{BB962C8B-B14F-4D97-AF65-F5344CB8AC3E}">
        <p14:creationId xmlns:p14="http://schemas.microsoft.com/office/powerpoint/2010/main" val="2007618234"/>
      </p:ext>
    </p:extLst>
  </p:cSld>
  <p:clrMapOvr>
    <a:masterClrMapping/>
  </p:clrMapOvr>
  <p:extLst mod="1">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40">
          <p15:clr>
            <a:srgbClr val="FBAE40"/>
          </p15:clr>
        </p15:guide>
        <p15:guide id="6" orient="horz" pos="960">
          <p15:clr>
            <a:srgbClr val="FBAE40"/>
          </p15:clr>
        </p15:guide>
        <p15:guide id="7" orient="horz" pos="504">
          <p15:clr>
            <a:srgbClr val="FBAE40"/>
          </p15:clr>
        </p15:guide>
        <p15:guide id="9" orient="horz" pos="408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
    <p:spTree>
      <p:nvGrpSpPr>
        <p:cNvPr id="1" name=""/>
        <p:cNvGrpSpPr/>
        <p:nvPr/>
      </p:nvGrpSpPr>
      <p:grpSpPr>
        <a:xfrm>
          <a:off x="0" y="0"/>
          <a:ext cx="0" cy="0"/>
          <a:chOff x="0" y="0"/>
          <a:chExt cx="0" cy="0"/>
        </a:xfrm>
      </p:grpSpPr>
      <p:sp>
        <p:nvSpPr>
          <p:cNvPr id="16" name="Rectangle 15"/>
          <p:cNvSpPr/>
          <p:nvPr userDrawn="1"/>
        </p:nvSpPr>
        <p:spPr>
          <a:xfrm rot="10800000" flipV="1">
            <a:off x="-4" y="428625"/>
            <a:ext cx="12192003" cy="628650"/>
          </a:xfrm>
          <a:prstGeom prst="rect">
            <a:avLst/>
          </a:prstGeom>
          <a:solidFill>
            <a:srgbClr val="7EB761"/>
          </a:solidFill>
          <a:ln>
            <a:noFill/>
          </a:ln>
          <a:effectLst>
            <a:outerShdw blurRad="762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 name="Title 1"/>
          <p:cNvSpPr txBox="1">
            <a:spLocks/>
          </p:cNvSpPr>
          <p:nvPr userDrawn="1"/>
        </p:nvSpPr>
        <p:spPr>
          <a:xfrm>
            <a:off x="367110" y="419100"/>
            <a:ext cx="10233148" cy="6857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400" b="1" i="0" u="none" strike="noStrike" kern="1200" cap="none" spc="0" normalizeH="0" baseline="0" noProof="0" dirty="0">
              <a:ln>
                <a:noFill/>
              </a:ln>
              <a:solidFill>
                <a:prstClr val="white"/>
              </a:solidFill>
              <a:effectLst/>
              <a:uLnTx/>
              <a:uFillTx/>
              <a:latin typeface="Century Gothic" panose="020F0302020204030204"/>
              <a:ea typeface="+mj-ea"/>
              <a:cs typeface="+mj-cs"/>
            </a:endParaRPr>
          </a:p>
        </p:txBody>
      </p:sp>
      <p:sp>
        <p:nvSpPr>
          <p:cNvPr id="2" name="Title 1"/>
          <p:cNvSpPr>
            <a:spLocks noGrp="1"/>
          </p:cNvSpPr>
          <p:nvPr>
            <p:ph type="title" hasCustomPrompt="1"/>
          </p:nvPr>
        </p:nvSpPr>
        <p:spPr>
          <a:xfrm>
            <a:off x="393030" y="545432"/>
            <a:ext cx="10515600" cy="419100"/>
          </a:xfrm>
        </p:spPr>
        <p:txBody>
          <a:bodyPr/>
          <a:lstStyle>
            <a:lvl1pPr>
              <a:defRPr b="1">
                <a:solidFill>
                  <a:schemeClr val="bg1"/>
                </a:solidFill>
              </a:defRPr>
            </a:lvl1pPr>
          </a:lstStyle>
          <a:p>
            <a:r>
              <a:rPr lang="en-US" dirty="0"/>
              <a:t>CLICK TO EDIT MASTER TITLE STYLE</a:t>
            </a:r>
          </a:p>
        </p:txBody>
      </p:sp>
      <p:sp>
        <p:nvSpPr>
          <p:cNvPr id="5" name="Content Placeholder 4"/>
          <p:cNvSpPr>
            <a:spLocks noGrp="1"/>
          </p:cNvSpPr>
          <p:nvPr>
            <p:ph sz="quarter" idx="10"/>
          </p:nvPr>
        </p:nvSpPr>
        <p:spPr>
          <a:xfrm>
            <a:off x="495301" y="1371600"/>
            <a:ext cx="3378868" cy="5105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4"/>
          <p:cNvSpPr>
            <a:spLocks noGrp="1"/>
          </p:cNvSpPr>
          <p:nvPr>
            <p:ph sz="quarter" idx="11"/>
          </p:nvPr>
        </p:nvSpPr>
        <p:spPr>
          <a:xfrm>
            <a:off x="4406566" y="1371600"/>
            <a:ext cx="3378868" cy="5105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4"/>
          <p:cNvSpPr>
            <a:spLocks noGrp="1"/>
          </p:cNvSpPr>
          <p:nvPr>
            <p:ph sz="quarter" idx="12"/>
          </p:nvPr>
        </p:nvSpPr>
        <p:spPr>
          <a:xfrm>
            <a:off x="8317832" y="1371600"/>
            <a:ext cx="3378868" cy="5105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9101658"/>
      </p:ext>
    </p:extLst>
  </p:cSld>
  <p:clrMapOvr>
    <a:masterClrMapping/>
  </p:clrMapOvr>
  <p:extLst mod="1">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336">
          <p15:clr>
            <a:srgbClr val="FBAE40"/>
          </p15:clr>
        </p15:guide>
        <p15:guide id="6" orient="horz" pos="864">
          <p15:clr>
            <a:srgbClr val="FBAE40"/>
          </p15:clr>
        </p15:guide>
        <p15:guide id="7" orient="horz" pos="600">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8818D07-1FDF-4972-B6DB-8D82F4A8FECF}" type="datetimeFigureOut">
              <a:rPr kumimoji="0" lang="en-US" sz="1200" b="0" i="0" u="none" strike="noStrike" kern="1200" cap="none" spc="0" normalizeH="0" baseline="0" noProof="0" smtClean="0">
                <a:ln>
                  <a:noFill/>
                </a:ln>
                <a:solidFill>
                  <a:prstClr val="black">
                    <a:tint val="75000"/>
                  </a:prstClr>
                </a:solidFill>
                <a:effectLst/>
                <a:uLnTx/>
                <a:uFillTx/>
                <a:latin typeface="Century Gothic" panose="020F03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5/1/2019</a:t>
            </a:fld>
            <a:endParaRPr kumimoji="0" lang="en-US" sz="1200" b="0" i="0" u="none" strike="noStrike" kern="1200" cap="none" spc="0" normalizeH="0" baseline="0" noProof="0">
              <a:ln>
                <a:noFill/>
              </a:ln>
              <a:solidFill>
                <a:prstClr val="black">
                  <a:tint val="75000"/>
                </a:prstClr>
              </a:solidFill>
              <a:effectLst/>
              <a:uLnTx/>
              <a:uFillTx/>
              <a:latin typeface="Century Gothic" panose="020F03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entury Gothic" panose="020F03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520A82B-6FAE-4015-A6B5-487E2E338A5E}" type="slidenum">
              <a:rPr kumimoji="0" lang="en-US" sz="1200" b="0" i="0" u="none" strike="noStrike" kern="1200" cap="none" spc="0" normalizeH="0" baseline="0" noProof="0" smtClean="0">
                <a:ln>
                  <a:noFill/>
                </a:ln>
                <a:solidFill>
                  <a:prstClr val="black">
                    <a:tint val="75000"/>
                  </a:prstClr>
                </a:solidFill>
                <a:effectLst/>
                <a:uLnTx/>
                <a:uFillTx/>
                <a:latin typeface="Century Gothic" panose="020F03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7615063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10.emf"/><Relationship Id="rId5" Type="http://schemas.openxmlformats.org/officeDocument/2006/relationships/image" Target="../media/image23.emf"/><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3.emf"/><Relationship Id="rId5" Type="http://schemas.openxmlformats.org/officeDocument/2006/relationships/image" Target="../media/image27.png"/><Relationship Id="rId4" Type="http://schemas.openxmlformats.org/officeDocument/2006/relationships/image" Target="../media/image10.emf"/></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23.emf"/><Relationship Id="rId5" Type="http://schemas.openxmlformats.org/officeDocument/2006/relationships/image" Target="../media/image10.emf"/><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23.emf"/><Relationship Id="rId5" Type="http://schemas.openxmlformats.org/officeDocument/2006/relationships/image" Target="../media/image10.emf"/><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1.emf"/><Relationship Id="rId4" Type="http://schemas.openxmlformats.org/officeDocument/2006/relationships/image" Target="../media/image10.em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3.emf"/><Relationship Id="rId4" Type="http://schemas.openxmlformats.org/officeDocument/2006/relationships/image" Target="../media/image1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452" t="-1" r="36650" b="-2275"/>
          <a:stretch/>
        </p:blipFill>
        <p:spPr>
          <a:xfrm>
            <a:off x="1" y="0"/>
            <a:ext cx="7391400" cy="7014258"/>
          </a:xfrm>
          <a:prstGeom prst="rect">
            <a:avLst/>
          </a:prstGeom>
          <a:effectLst>
            <a:outerShdw blurRad="50800" dist="38100" dir="2700000" algn="ctr" rotWithShape="0">
              <a:srgbClr val="000000">
                <a:alpha val="40000"/>
              </a:srgbClr>
            </a:outerShdw>
          </a:effectLst>
        </p:spPr>
      </p:pic>
      <p:grpSp>
        <p:nvGrpSpPr>
          <p:cNvPr id="14" name="Group 13"/>
          <p:cNvGrpSpPr/>
          <p:nvPr/>
        </p:nvGrpSpPr>
        <p:grpSpPr>
          <a:xfrm>
            <a:off x="7794625" y="4044786"/>
            <a:ext cx="1947969" cy="1193391"/>
            <a:chOff x="8005072" y="3531159"/>
            <a:chExt cx="1947969" cy="1193391"/>
          </a:xfrm>
        </p:grpSpPr>
        <p:sp>
          <p:nvSpPr>
            <p:cNvPr id="15" name="TextBox 14"/>
            <p:cNvSpPr txBox="1"/>
            <p:nvPr userDrawn="1"/>
          </p:nvSpPr>
          <p:spPr>
            <a:xfrm>
              <a:off x="8005072" y="3531159"/>
              <a:ext cx="1820749"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Brittany Greene</a:t>
              </a:r>
            </a:p>
          </p:txBody>
        </p:sp>
        <p:sp>
          <p:nvSpPr>
            <p:cNvPr id="16" name="Rectangle 15"/>
            <p:cNvSpPr/>
            <p:nvPr userDrawn="1"/>
          </p:nvSpPr>
          <p:spPr>
            <a:xfrm>
              <a:off x="8005072" y="3966272"/>
              <a:ext cx="1947969" cy="3231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Audrieauna Beatty</a:t>
              </a:r>
            </a:p>
          </p:txBody>
        </p:sp>
        <p:sp>
          <p:nvSpPr>
            <p:cNvPr id="18" name="Rectangle 17"/>
            <p:cNvSpPr/>
            <p:nvPr userDrawn="1"/>
          </p:nvSpPr>
          <p:spPr>
            <a:xfrm>
              <a:off x="8005072" y="4401385"/>
              <a:ext cx="1789272" cy="3231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Abigail Whiteside</a:t>
              </a:r>
            </a:p>
          </p:txBody>
        </p:sp>
      </p:grpSp>
      <p:sp>
        <p:nvSpPr>
          <p:cNvPr id="37" name="Title 1"/>
          <p:cNvSpPr txBox="1">
            <a:spLocks/>
          </p:cNvSpPr>
          <p:nvPr/>
        </p:nvSpPr>
        <p:spPr>
          <a:xfrm>
            <a:off x="7794624" y="1610592"/>
            <a:ext cx="4082415" cy="1076466"/>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7EB761"/>
                </a:solidFill>
                <a:effectLst/>
                <a:uLnTx/>
                <a:uFillTx/>
                <a:latin typeface="Century Gothic" panose="020B0502020202020204" pitchFamily="34" charset="0"/>
                <a:ea typeface="+mj-ea"/>
                <a:cs typeface="+mj-cs"/>
              </a:rPr>
              <a:t>IOWA AGRICULTURE &amp; FOOD SECURITY</a:t>
            </a:r>
          </a:p>
        </p:txBody>
      </p:sp>
      <p:sp>
        <p:nvSpPr>
          <p:cNvPr id="38" name="Subtitle 2"/>
          <p:cNvSpPr txBox="1">
            <a:spLocks/>
          </p:cNvSpPr>
          <p:nvPr/>
        </p:nvSpPr>
        <p:spPr>
          <a:xfrm>
            <a:off x="7800975" y="2869365"/>
            <a:ext cx="3578226" cy="889836"/>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Assessing Drought-Induced Vegetation Stress and its Impact on Crop Production Across Iowa</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068497"/>
            <a:ext cx="12192000" cy="715571"/>
          </a:xfrm>
          <a:prstGeom prst="rect">
            <a:avLst/>
          </a:prstGeom>
        </p:spPr>
      </p:pic>
      <p:sp>
        <p:nvSpPr>
          <p:cNvPr id="3" name="TextBox 2"/>
          <p:cNvSpPr txBox="1"/>
          <p:nvPr/>
        </p:nvSpPr>
        <p:spPr>
          <a:xfrm>
            <a:off x="3155090" y="6218855"/>
            <a:ext cx="7136613" cy="369332"/>
          </a:xfrm>
          <a:prstGeom prst="rect">
            <a:avLst/>
          </a:prstGeom>
          <a:noFill/>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Century Gothic" panose="020F0302020204030204"/>
                <a:ea typeface="+mn-ea"/>
                <a:cs typeface="+mn-cs"/>
              </a:rPr>
              <a:t>Alabama – Marshall| Spring 2019</a:t>
            </a:r>
          </a:p>
        </p:txBody>
      </p:sp>
    </p:spTree>
    <p:extLst>
      <p:ext uri="{BB962C8B-B14F-4D97-AF65-F5344CB8AC3E}">
        <p14:creationId xmlns:p14="http://schemas.microsoft.com/office/powerpoint/2010/main" val="25538722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ECOSTRESS ESI County Drought Analysis</a:t>
            </a:r>
            <a:br>
              <a:rPr lang="en-US" dirty="0"/>
            </a:br>
            <a:r>
              <a:rPr lang="en-US" sz="2700" dirty="0"/>
              <a:t>One Week Before Peak Drought, August </a:t>
            </a:r>
            <a:r>
              <a:rPr lang="en-US" sz="2700" dirty="0" smtClean="0"/>
              <a:t>12 to 18</a:t>
            </a:r>
            <a:r>
              <a:rPr lang="en-US" sz="2700" dirty="0"/>
              <a:t>, 2018</a:t>
            </a:r>
          </a:p>
        </p:txBody>
      </p:sp>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11882" t="6886" r="15091" b="12054"/>
          <a:stretch/>
        </p:blipFill>
        <p:spPr>
          <a:xfrm>
            <a:off x="378052" y="1517979"/>
            <a:ext cx="4792864" cy="4110925"/>
          </a:xfrm>
          <a:prstGeom prst="rect">
            <a:avLst/>
          </a:prstGeom>
        </p:spPr>
      </p:pic>
      <p:sp>
        <p:nvSpPr>
          <p:cNvPr id="15" name="TextBox 14"/>
          <p:cNvSpPr txBox="1"/>
          <p:nvPr/>
        </p:nvSpPr>
        <p:spPr>
          <a:xfrm>
            <a:off x="9475739" y="6121180"/>
            <a:ext cx="41198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75000"/>
                    <a:lumOff val="25000"/>
                  </a:schemeClr>
                </a:solidFill>
                <a:effectLst/>
                <a:uLnTx/>
                <a:uFillTx/>
                <a:latin typeface="Century Gothic" panose="020F0302020204030204"/>
                <a:ea typeface="+mn-ea"/>
                <a:cs typeface="+mn-cs"/>
              </a:rPr>
              <a:t>5</a:t>
            </a:r>
          </a:p>
        </p:txBody>
      </p:sp>
      <p:sp>
        <p:nvSpPr>
          <p:cNvPr id="2" name="TextBox 1"/>
          <p:cNvSpPr txBox="1"/>
          <p:nvPr/>
        </p:nvSpPr>
        <p:spPr>
          <a:xfrm>
            <a:off x="1721369" y="1179425"/>
            <a:ext cx="1839076" cy="369332"/>
          </a:xfrm>
          <a:prstGeom prst="rect">
            <a:avLst/>
          </a:prstGeom>
          <a:noFill/>
        </p:spPr>
        <p:txBody>
          <a:bodyPr wrap="square" rtlCol="0">
            <a:spAutoFit/>
          </a:bodyPr>
          <a:lstStyle/>
          <a:p>
            <a:r>
              <a:rPr lang="en-US" dirty="0">
                <a:solidFill>
                  <a:schemeClr val="tx1">
                    <a:lumMod val="75000"/>
                    <a:lumOff val="25000"/>
                  </a:schemeClr>
                </a:solidFill>
              </a:rPr>
              <a:t>Davis County</a:t>
            </a:r>
          </a:p>
        </p:txBody>
      </p:sp>
      <p:sp>
        <p:nvSpPr>
          <p:cNvPr id="3" name="TextBox 2"/>
          <p:cNvSpPr txBox="1"/>
          <p:nvPr/>
        </p:nvSpPr>
        <p:spPr>
          <a:xfrm>
            <a:off x="8456049" y="1179425"/>
            <a:ext cx="2055019" cy="369332"/>
          </a:xfrm>
          <a:prstGeom prst="rect">
            <a:avLst/>
          </a:prstGeom>
          <a:noFill/>
        </p:spPr>
        <p:txBody>
          <a:bodyPr wrap="square" rtlCol="0">
            <a:spAutoFit/>
          </a:bodyPr>
          <a:lstStyle/>
          <a:p>
            <a:r>
              <a:rPr lang="en-US" dirty="0">
                <a:solidFill>
                  <a:schemeClr val="tx1">
                    <a:lumMod val="75000"/>
                    <a:lumOff val="25000"/>
                  </a:schemeClr>
                </a:solidFill>
              </a:rPr>
              <a:t>Fremont County</a:t>
            </a:r>
          </a:p>
        </p:txBody>
      </p:sp>
      <p:pic>
        <p:nvPicPr>
          <p:cNvPr id="4" name="Picture 3"/>
          <p:cNvPicPr>
            <a:picLocks noChangeAspect="1"/>
          </p:cNvPicPr>
          <p:nvPr/>
        </p:nvPicPr>
        <p:blipFill rotWithShape="1">
          <a:blip r:embed="rId4"/>
          <a:srcRect b="6003"/>
          <a:stretch/>
        </p:blipFill>
        <p:spPr>
          <a:xfrm>
            <a:off x="6441757" y="1496177"/>
            <a:ext cx="4886698" cy="4079433"/>
          </a:xfrm>
          <a:prstGeom prst="rect">
            <a:avLst/>
          </a:prstGeom>
        </p:spPr>
      </p:pic>
      <p:sp>
        <p:nvSpPr>
          <p:cNvPr id="26" name="TextBox 25"/>
          <p:cNvSpPr txBox="1"/>
          <p:nvPr/>
        </p:nvSpPr>
        <p:spPr>
          <a:xfrm>
            <a:off x="10511068" y="5904290"/>
            <a:ext cx="60757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75000"/>
                    <a:lumOff val="25000"/>
                  </a:schemeClr>
                </a:solidFill>
                <a:effectLst/>
                <a:uLnTx/>
                <a:uFillTx/>
                <a:latin typeface="Century Gothic" panose="020F0302020204030204"/>
                <a:ea typeface="+mn-ea"/>
                <a:cs typeface="+mn-cs"/>
              </a:rPr>
              <a:t>miles</a:t>
            </a:r>
          </a:p>
        </p:txBody>
      </p:sp>
      <p:sp>
        <p:nvSpPr>
          <p:cNvPr id="27" name="TextBox 26"/>
          <p:cNvSpPr txBox="1"/>
          <p:nvPr/>
        </p:nvSpPr>
        <p:spPr>
          <a:xfrm>
            <a:off x="10302527" y="6121180"/>
            <a:ext cx="50312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75000"/>
                    <a:lumOff val="25000"/>
                  </a:schemeClr>
                </a:solidFill>
                <a:effectLst/>
                <a:uLnTx/>
                <a:uFillTx/>
                <a:latin typeface="Century Gothic" panose="020F0302020204030204"/>
                <a:ea typeface="+mn-ea"/>
                <a:cs typeface="+mn-cs"/>
              </a:rPr>
              <a:t>10</a:t>
            </a:r>
          </a:p>
        </p:txBody>
      </p:sp>
      <p:sp>
        <p:nvSpPr>
          <p:cNvPr id="28" name="TextBox 27"/>
          <p:cNvSpPr txBox="1"/>
          <p:nvPr/>
        </p:nvSpPr>
        <p:spPr>
          <a:xfrm>
            <a:off x="8606257" y="6121180"/>
            <a:ext cx="37179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75000"/>
                    <a:lumOff val="25000"/>
                  </a:schemeClr>
                </a:solidFill>
                <a:effectLst/>
                <a:uLnTx/>
                <a:uFillTx/>
                <a:latin typeface="Century Gothic" panose="020F0302020204030204"/>
                <a:ea typeface="+mn-ea"/>
                <a:cs typeface="+mn-cs"/>
              </a:rPr>
              <a:t>0</a:t>
            </a:r>
          </a:p>
        </p:txBody>
      </p:sp>
      <p:grpSp>
        <p:nvGrpSpPr>
          <p:cNvPr id="20" name="Group 19"/>
          <p:cNvGrpSpPr/>
          <p:nvPr/>
        </p:nvGrpSpPr>
        <p:grpSpPr>
          <a:xfrm>
            <a:off x="5230481" y="4836406"/>
            <a:ext cx="2765141" cy="1478407"/>
            <a:chOff x="11902777" y="18443081"/>
            <a:chExt cx="2611981" cy="2717952"/>
          </a:xfrm>
        </p:grpSpPr>
        <p:sp>
          <p:nvSpPr>
            <p:cNvPr id="29" name="TextBox 28"/>
            <p:cNvSpPr txBox="1"/>
            <p:nvPr/>
          </p:nvSpPr>
          <p:spPr>
            <a:xfrm>
              <a:off x="12255865" y="19490935"/>
              <a:ext cx="2258893" cy="6224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Moderate Drought</a:t>
              </a:r>
            </a:p>
          </p:txBody>
        </p:sp>
        <p:grpSp>
          <p:nvGrpSpPr>
            <p:cNvPr id="30" name="Group 29"/>
            <p:cNvGrpSpPr/>
            <p:nvPr/>
          </p:nvGrpSpPr>
          <p:grpSpPr>
            <a:xfrm>
              <a:off x="11902777" y="18443081"/>
              <a:ext cx="2537676" cy="2717952"/>
              <a:chOff x="932437" y="18729554"/>
              <a:chExt cx="2537676" cy="2370343"/>
            </a:xfrm>
          </p:grpSpPr>
          <p:pic>
            <p:nvPicPr>
              <p:cNvPr id="31" name="Picture 30"/>
              <p:cNvPicPr>
                <a:picLocks noChangeAspect="1"/>
              </p:cNvPicPr>
              <p:nvPr/>
            </p:nvPicPr>
            <p:blipFill rotWithShape="1">
              <a:blip r:embed="rId5"/>
              <a:srcRect r="72415"/>
              <a:stretch/>
            </p:blipFill>
            <p:spPr>
              <a:xfrm>
                <a:off x="932437" y="18855810"/>
                <a:ext cx="436124" cy="2138549"/>
              </a:xfrm>
              <a:prstGeom prst="rect">
                <a:avLst/>
              </a:prstGeom>
            </p:spPr>
          </p:pic>
          <p:sp>
            <p:nvSpPr>
              <p:cNvPr id="32" name="TextBox 31"/>
              <p:cNvSpPr txBox="1"/>
              <p:nvPr/>
            </p:nvSpPr>
            <p:spPr>
              <a:xfrm>
                <a:off x="1285525" y="18729554"/>
                <a:ext cx="1517393" cy="5428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No Drought</a:t>
                </a:r>
              </a:p>
            </p:txBody>
          </p:sp>
          <p:sp>
            <p:nvSpPr>
              <p:cNvPr id="33" name="TextBox 32"/>
              <p:cNvSpPr txBox="1"/>
              <p:nvPr/>
            </p:nvSpPr>
            <p:spPr>
              <a:xfrm>
                <a:off x="1285525" y="19174227"/>
                <a:ext cx="1852551" cy="5428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Abnormally Dry</a:t>
                </a:r>
              </a:p>
            </p:txBody>
          </p:sp>
          <p:sp>
            <p:nvSpPr>
              <p:cNvPr id="34" name="TextBox 33"/>
              <p:cNvSpPr txBox="1"/>
              <p:nvPr/>
            </p:nvSpPr>
            <p:spPr>
              <a:xfrm>
                <a:off x="1285525" y="20092657"/>
                <a:ext cx="2020434" cy="5428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Severe Drought</a:t>
                </a:r>
              </a:p>
            </p:txBody>
          </p:sp>
          <p:sp>
            <p:nvSpPr>
              <p:cNvPr id="35" name="TextBox 34"/>
              <p:cNvSpPr txBox="1"/>
              <p:nvPr/>
            </p:nvSpPr>
            <p:spPr>
              <a:xfrm>
                <a:off x="1285525" y="20557090"/>
                <a:ext cx="2184588" cy="5428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Extreme Drought</a:t>
                </a:r>
              </a:p>
            </p:txBody>
          </p:sp>
        </p:grpSp>
      </p:grpSp>
      <p:pic>
        <p:nvPicPr>
          <p:cNvPr id="36" name="Picture 35"/>
          <p:cNvPicPr>
            <a:picLocks noChangeAspect="1"/>
          </p:cNvPicPr>
          <p:nvPr/>
        </p:nvPicPr>
        <p:blipFill rotWithShape="1">
          <a:blip r:embed="rId4"/>
          <a:srcRect l="1292" t="94083" r="60142" b="1814"/>
          <a:stretch/>
        </p:blipFill>
        <p:spPr>
          <a:xfrm>
            <a:off x="8669536" y="5954674"/>
            <a:ext cx="1884556" cy="178071"/>
          </a:xfrm>
          <a:prstGeom prst="rect">
            <a:avLst/>
          </a:prstGeom>
        </p:spPr>
      </p:pic>
      <p:pic>
        <p:nvPicPr>
          <p:cNvPr id="18" name="Picture 17"/>
          <p:cNvPicPr>
            <a:picLocks noChangeAspect="1"/>
          </p:cNvPicPr>
          <p:nvPr/>
        </p:nvPicPr>
        <p:blipFill>
          <a:blip r:embed="rId6"/>
          <a:stretch>
            <a:fillRect/>
          </a:stretch>
        </p:blipFill>
        <p:spPr>
          <a:xfrm>
            <a:off x="8088440" y="5852727"/>
            <a:ext cx="259248" cy="536905"/>
          </a:xfrm>
          <a:prstGeom prst="rect">
            <a:avLst/>
          </a:prstGeom>
        </p:spPr>
      </p:pic>
      <p:sp>
        <p:nvSpPr>
          <p:cNvPr id="37" name="Google Shape;123;p15"/>
          <p:cNvSpPr txBox="1"/>
          <p:nvPr/>
        </p:nvSpPr>
        <p:spPr>
          <a:xfrm>
            <a:off x="7297174" y="6521169"/>
            <a:ext cx="4939430" cy="43077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90000"/>
              </a:lnSpc>
              <a:spcBef>
                <a:spcPts val="0"/>
              </a:spcBef>
              <a:spcAft>
                <a:spcPts val="0"/>
              </a:spcAft>
              <a:buClr>
                <a:srgbClr val="3F3F3F"/>
              </a:buClr>
              <a:buSzPts val="1400"/>
              <a:buFont typeface="Arial"/>
              <a:buNone/>
              <a:tabLst/>
              <a:defRPr/>
            </a:pPr>
            <a:r>
              <a:rPr kumimoji="0" lang="en-US" sz="1400" b="0" i="0" u="none" strike="noStrike" kern="1200" cap="none" spc="0" normalizeH="0" baseline="0" noProof="0" dirty="0">
                <a:ln>
                  <a:noFill/>
                </a:ln>
                <a:solidFill>
                  <a:schemeClr val="tx1">
                    <a:lumMod val="75000"/>
                    <a:lumOff val="25000"/>
                  </a:schemeClr>
                </a:solidFill>
                <a:effectLst/>
                <a:uLnTx/>
                <a:uFillTx/>
                <a:latin typeface="Century Gothic"/>
                <a:ea typeface="Century Gothic"/>
                <a:cs typeface="Century Gothic"/>
                <a:sym typeface="Century Gothic"/>
              </a:rPr>
              <a:t>Image </a:t>
            </a:r>
            <a:r>
              <a:rPr kumimoji="0" lang="en-US" sz="1400" b="0" i="0" u="none" strike="noStrike" kern="1200" cap="none" spc="0" normalizeH="0" baseline="0" noProof="0" dirty="0" smtClean="0">
                <a:ln>
                  <a:noFill/>
                </a:ln>
                <a:solidFill>
                  <a:schemeClr val="tx1">
                    <a:lumMod val="75000"/>
                    <a:lumOff val="25000"/>
                  </a:schemeClr>
                </a:solidFill>
                <a:effectLst/>
                <a:uLnTx/>
                <a:uFillTx/>
                <a:latin typeface="Century Gothic"/>
                <a:ea typeface="Century Gothic"/>
                <a:cs typeface="Century Gothic"/>
                <a:sym typeface="Century Gothic"/>
              </a:rPr>
              <a:t>Credits: Iowa Agriculture &amp; Food Security Team</a:t>
            </a:r>
            <a:endParaRPr kumimoji="0" sz="1400" b="0" i="0" u="none" strike="noStrike" kern="1200" cap="none" spc="0" normalizeH="0" baseline="0" noProof="0" dirty="0">
              <a:ln>
                <a:noFill/>
              </a:ln>
              <a:solidFill>
                <a:schemeClr val="tx1">
                  <a:lumMod val="75000"/>
                  <a:lumOff val="25000"/>
                </a:schemeClr>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7187524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t>Results: ICB vs ALEXI ESI Comparison</a:t>
            </a:r>
            <a:br>
              <a:rPr lang="en-US" sz="4000" dirty="0"/>
            </a:br>
            <a:r>
              <a:rPr lang="en-US" sz="2400" dirty="0"/>
              <a:t>Week of Peak Drought, August </a:t>
            </a:r>
            <a:r>
              <a:rPr lang="en-US" sz="2400" dirty="0" smtClean="0"/>
              <a:t>19 to 25</a:t>
            </a:r>
            <a:r>
              <a:rPr lang="en-US" sz="2400" dirty="0"/>
              <a:t>, 2018</a:t>
            </a:r>
          </a:p>
        </p:txBody>
      </p:sp>
      <p:sp>
        <p:nvSpPr>
          <p:cNvPr id="9" name="TextBox 8"/>
          <p:cNvSpPr txBox="1"/>
          <p:nvPr/>
        </p:nvSpPr>
        <p:spPr>
          <a:xfrm>
            <a:off x="2720459" y="1218546"/>
            <a:ext cx="1154368" cy="307777"/>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lumMod val="75000"/>
                    <a:lumOff val="25000"/>
                  </a:schemeClr>
                </a:solidFill>
                <a:uLnTx/>
                <a:uFillTx/>
                <a:latin typeface="Century Gothic" panose="020F0302020204030204"/>
                <a:ea typeface="+mn-ea"/>
                <a:cs typeface="+mn-cs"/>
              </a:rPr>
              <a:t>ICB Map</a:t>
            </a:r>
          </a:p>
        </p:txBody>
      </p:sp>
      <p:pic>
        <p:nvPicPr>
          <p:cNvPr id="4" name="Picture 3"/>
          <p:cNvPicPr>
            <a:picLocks noChangeAspect="1"/>
          </p:cNvPicPr>
          <p:nvPr/>
        </p:nvPicPr>
        <p:blipFill>
          <a:blip r:embed="rId3"/>
          <a:stretch>
            <a:fillRect/>
          </a:stretch>
        </p:blipFill>
        <p:spPr>
          <a:xfrm>
            <a:off x="6126500" y="1434316"/>
            <a:ext cx="5582694" cy="3721796"/>
          </a:xfrm>
          <a:prstGeom prst="rect">
            <a:avLst/>
          </a:prstGeom>
        </p:spPr>
      </p:pic>
      <p:sp>
        <p:nvSpPr>
          <p:cNvPr id="13" name="TextBox 12"/>
          <p:cNvSpPr txBox="1"/>
          <p:nvPr/>
        </p:nvSpPr>
        <p:spPr>
          <a:xfrm>
            <a:off x="806308" y="4816495"/>
            <a:ext cx="37179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entury Gothic" panose="020F0302020204030204"/>
                <a:ea typeface="+mn-ea"/>
                <a:cs typeface="+mn-cs"/>
              </a:rPr>
              <a:t>0</a:t>
            </a:r>
          </a:p>
        </p:txBody>
      </p:sp>
      <p:sp>
        <p:nvSpPr>
          <p:cNvPr id="14" name="TextBox 13"/>
          <p:cNvSpPr txBox="1"/>
          <p:nvPr/>
        </p:nvSpPr>
        <p:spPr>
          <a:xfrm>
            <a:off x="1489775" y="4819327"/>
            <a:ext cx="41198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entury Gothic" panose="020F0302020204030204"/>
                <a:ea typeface="+mn-ea"/>
                <a:cs typeface="+mn-cs"/>
              </a:rPr>
              <a:t>50</a:t>
            </a:r>
          </a:p>
        </p:txBody>
      </p:sp>
      <p:sp>
        <p:nvSpPr>
          <p:cNvPr id="15" name="TextBox 14"/>
          <p:cNvSpPr txBox="1"/>
          <p:nvPr/>
        </p:nvSpPr>
        <p:spPr>
          <a:xfrm>
            <a:off x="2182672" y="4816495"/>
            <a:ext cx="50312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entury Gothic" panose="020F0302020204030204"/>
                <a:ea typeface="+mn-ea"/>
                <a:cs typeface="+mn-cs"/>
              </a:rPr>
              <a:t>100</a:t>
            </a:r>
          </a:p>
        </p:txBody>
      </p:sp>
      <p:sp>
        <p:nvSpPr>
          <p:cNvPr id="16" name="TextBox 15"/>
          <p:cNvSpPr txBox="1"/>
          <p:nvPr/>
        </p:nvSpPr>
        <p:spPr>
          <a:xfrm>
            <a:off x="2443533" y="4626411"/>
            <a:ext cx="60757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panose="020F0302020204030204"/>
                <a:ea typeface="+mn-ea"/>
                <a:cs typeface="+mn-cs"/>
              </a:rPr>
              <a:t>miles</a:t>
            </a:r>
          </a:p>
        </p:txBody>
      </p:sp>
      <p:pic>
        <p:nvPicPr>
          <p:cNvPr id="17" name="Picture 16"/>
          <p:cNvPicPr>
            <a:picLocks noChangeAspect="1"/>
          </p:cNvPicPr>
          <p:nvPr/>
        </p:nvPicPr>
        <p:blipFill>
          <a:blip r:embed="rId4"/>
          <a:stretch>
            <a:fillRect/>
          </a:stretch>
        </p:blipFill>
        <p:spPr>
          <a:xfrm>
            <a:off x="441005" y="4366505"/>
            <a:ext cx="259248" cy="536905"/>
          </a:xfrm>
          <a:prstGeom prst="rect">
            <a:avLst/>
          </a:prstGeom>
        </p:spPr>
      </p:pic>
      <p:pic>
        <p:nvPicPr>
          <p:cNvPr id="3" name="Picture 2"/>
          <p:cNvPicPr>
            <a:picLocks noChangeAspect="1"/>
          </p:cNvPicPr>
          <p:nvPr/>
        </p:nvPicPr>
        <p:blipFill rotWithShape="1">
          <a:blip r:embed="rId5"/>
          <a:srcRect b="5707"/>
          <a:stretch/>
        </p:blipFill>
        <p:spPr>
          <a:xfrm>
            <a:off x="441005" y="1454067"/>
            <a:ext cx="5838496" cy="3682777"/>
          </a:xfrm>
          <a:prstGeom prst="rect">
            <a:avLst/>
          </a:prstGeom>
        </p:spPr>
      </p:pic>
      <p:sp>
        <p:nvSpPr>
          <p:cNvPr id="6" name="TextBox 5"/>
          <p:cNvSpPr txBox="1"/>
          <p:nvPr/>
        </p:nvSpPr>
        <p:spPr>
          <a:xfrm>
            <a:off x="8127661" y="1198796"/>
            <a:ext cx="1761152" cy="307777"/>
          </a:xfrm>
          <a:prstGeom prst="rect">
            <a:avLst/>
          </a:prstGeom>
          <a:noFill/>
        </p:spPr>
        <p:txBody>
          <a:bodyPr wrap="square" rtlCol="0">
            <a:spAutoFit/>
          </a:bodyPr>
          <a:lstStyle/>
          <a:p>
            <a:r>
              <a:rPr lang="en-US" sz="1400" b="1" dirty="0">
                <a:solidFill>
                  <a:schemeClr val="tx1">
                    <a:lumMod val="75000"/>
                    <a:lumOff val="25000"/>
                  </a:schemeClr>
                </a:solidFill>
              </a:rPr>
              <a:t>ALEXI ESI Map</a:t>
            </a:r>
          </a:p>
        </p:txBody>
      </p:sp>
      <p:sp>
        <p:nvSpPr>
          <p:cNvPr id="7" name="TextBox 6"/>
          <p:cNvSpPr txBox="1"/>
          <p:nvPr/>
        </p:nvSpPr>
        <p:spPr>
          <a:xfrm>
            <a:off x="1208860" y="4796600"/>
            <a:ext cx="180212" cy="307777"/>
          </a:xfrm>
          <a:prstGeom prst="rect">
            <a:avLst/>
          </a:prstGeom>
          <a:noFill/>
        </p:spPr>
        <p:txBody>
          <a:bodyPr wrap="square" rtlCol="0">
            <a:spAutoFit/>
          </a:bodyPr>
          <a:lstStyle/>
          <a:p>
            <a:r>
              <a:rPr lang="en-US" sz="1400" dirty="0">
                <a:solidFill>
                  <a:schemeClr val="tx1">
                    <a:lumMod val="75000"/>
                    <a:lumOff val="25000"/>
                  </a:schemeClr>
                </a:solidFill>
              </a:rPr>
              <a:t>0</a:t>
            </a:r>
          </a:p>
        </p:txBody>
      </p:sp>
      <p:sp>
        <p:nvSpPr>
          <p:cNvPr id="8" name="TextBox 7"/>
          <p:cNvSpPr txBox="1"/>
          <p:nvPr/>
        </p:nvSpPr>
        <p:spPr>
          <a:xfrm>
            <a:off x="2006473" y="4782482"/>
            <a:ext cx="383438" cy="307777"/>
          </a:xfrm>
          <a:prstGeom prst="rect">
            <a:avLst/>
          </a:prstGeom>
          <a:noFill/>
        </p:spPr>
        <p:txBody>
          <a:bodyPr wrap="none" rtlCol="0">
            <a:spAutoFit/>
          </a:bodyPr>
          <a:lstStyle/>
          <a:p>
            <a:r>
              <a:rPr lang="en-US" sz="1400" dirty="0">
                <a:solidFill>
                  <a:schemeClr val="tx1">
                    <a:lumMod val="75000"/>
                    <a:lumOff val="25000"/>
                  </a:schemeClr>
                </a:solidFill>
              </a:rPr>
              <a:t>50</a:t>
            </a:r>
          </a:p>
        </p:txBody>
      </p:sp>
      <p:sp>
        <p:nvSpPr>
          <p:cNvPr id="10" name="TextBox 9"/>
          <p:cNvSpPr txBox="1"/>
          <p:nvPr/>
        </p:nvSpPr>
        <p:spPr>
          <a:xfrm>
            <a:off x="2792516" y="4783871"/>
            <a:ext cx="482824" cy="307777"/>
          </a:xfrm>
          <a:prstGeom prst="rect">
            <a:avLst/>
          </a:prstGeom>
          <a:noFill/>
        </p:spPr>
        <p:txBody>
          <a:bodyPr wrap="none" rtlCol="0">
            <a:spAutoFit/>
          </a:bodyPr>
          <a:lstStyle/>
          <a:p>
            <a:r>
              <a:rPr lang="en-US" sz="1400" dirty="0">
                <a:solidFill>
                  <a:schemeClr val="tx1">
                    <a:lumMod val="75000"/>
                    <a:lumOff val="25000"/>
                  </a:schemeClr>
                </a:solidFill>
              </a:rPr>
              <a:t>100</a:t>
            </a:r>
          </a:p>
        </p:txBody>
      </p:sp>
      <p:sp>
        <p:nvSpPr>
          <p:cNvPr id="11" name="TextBox 10"/>
          <p:cNvSpPr txBox="1"/>
          <p:nvPr/>
        </p:nvSpPr>
        <p:spPr>
          <a:xfrm>
            <a:off x="3090974" y="4910699"/>
            <a:ext cx="609462" cy="307777"/>
          </a:xfrm>
          <a:prstGeom prst="rect">
            <a:avLst/>
          </a:prstGeom>
          <a:noFill/>
        </p:spPr>
        <p:txBody>
          <a:bodyPr wrap="none" rtlCol="0">
            <a:spAutoFit/>
          </a:bodyPr>
          <a:lstStyle/>
          <a:p>
            <a:r>
              <a:rPr lang="en-US" sz="1400" dirty="0">
                <a:solidFill>
                  <a:schemeClr val="tx1">
                    <a:lumMod val="75000"/>
                    <a:lumOff val="25000"/>
                  </a:schemeClr>
                </a:solidFill>
              </a:rPr>
              <a:t>miles</a:t>
            </a:r>
          </a:p>
        </p:txBody>
      </p:sp>
      <p:pic>
        <p:nvPicPr>
          <p:cNvPr id="55" name="Picture 54"/>
          <p:cNvPicPr>
            <a:picLocks noChangeAspect="1"/>
          </p:cNvPicPr>
          <p:nvPr/>
        </p:nvPicPr>
        <p:blipFill>
          <a:blip r:embed="rId4"/>
          <a:stretch>
            <a:fillRect/>
          </a:stretch>
        </p:blipFill>
        <p:spPr>
          <a:xfrm>
            <a:off x="174211" y="5909502"/>
            <a:ext cx="266794" cy="552533"/>
          </a:xfrm>
          <a:prstGeom prst="rect">
            <a:avLst/>
          </a:prstGeom>
        </p:spPr>
      </p:pic>
      <p:sp>
        <p:nvSpPr>
          <p:cNvPr id="65" name="TextBox 64"/>
          <p:cNvSpPr txBox="1"/>
          <p:nvPr/>
        </p:nvSpPr>
        <p:spPr>
          <a:xfrm>
            <a:off x="713477" y="5223464"/>
            <a:ext cx="5319068" cy="369332"/>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600"/>
              </a:spcAft>
              <a:buClr>
                <a:srgbClr val="7EB761"/>
              </a:buClr>
              <a:buSzTx/>
              <a:buFont typeface="Webdings" panose="05030102010509060703" pitchFamily="18" charset="2"/>
              <a:buChar char="4"/>
              <a:tabLst/>
              <a:defRPr/>
            </a:pPr>
            <a:r>
              <a:rPr kumimoji="0" lang="en-US" sz="1800" b="0" i="0" u="none" strike="noStrike" kern="1200" cap="none" spc="0" normalizeH="0" noProof="0" dirty="0">
                <a:ln>
                  <a:noFill/>
                </a:ln>
                <a:solidFill>
                  <a:schemeClr val="tx1">
                    <a:lumMod val="75000"/>
                    <a:lumOff val="25000"/>
                  </a:schemeClr>
                </a:solidFill>
                <a:effectLst/>
                <a:uLnTx/>
                <a:uFillTx/>
                <a:latin typeface="Century Gothic" panose="020F0302020204030204"/>
                <a:ea typeface="+mn-ea"/>
                <a:cs typeface="+mn-cs"/>
              </a:rPr>
              <a:t>&lt;25% under Moderate to Extreme Drought</a:t>
            </a:r>
            <a:endParaRPr kumimoji="0" lang="en-US" sz="1800" b="0" i="0" u="none" strike="noStrike" kern="1200" cap="none" spc="0" normalizeH="0" baseline="0" noProof="0" dirty="0">
              <a:ln>
                <a:noFill/>
              </a:ln>
              <a:solidFill>
                <a:schemeClr val="tx1">
                  <a:lumMod val="75000"/>
                  <a:lumOff val="25000"/>
                </a:schemeClr>
              </a:solidFill>
              <a:effectLst/>
              <a:uLnTx/>
              <a:uFillTx/>
              <a:latin typeface="Century Gothic" panose="020F0302020204030204"/>
              <a:ea typeface="+mn-ea"/>
              <a:cs typeface="+mn-cs"/>
            </a:endParaRPr>
          </a:p>
        </p:txBody>
      </p:sp>
      <p:sp>
        <p:nvSpPr>
          <p:cNvPr id="66" name="TextBox 65"/>
          <p:cNvSpPr txBox="1"/>
          <p:nvPr/>
        </p:nvSpPr>
        <p:spPr>
          <a:xfrm>
            <a:off x="6280430" y="5223464"/>
            <a:ext cx="5707230" cy="369332"/>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600"/>
              </a:spcAft>
              <a:buClr>
                <a:srgbClr val="7EB761"/>
              </a:buClr>
              <a:buSzTx/>
              <a:buFont typeface="Webdings" panose="05030102010509060703" pitchFamily="18" charset="2"/>
              <a:buChar char="4"/>
              <a:tabLst/>
              <a:defRPr/>
            </a:pPr>
            <a:r>
              <a:rPr lang="en-US" dirty="0" smtClean="0">
                <a:solidFill>
                  <a:schemeClr val="tx1">
                    <a:lumMod val="75000"/>
                    <a:lumOff val="25000"/>
                  </a:schemeClr>
                </a:solidFill>
                <a:latin typeface="Century Gothic" panose="020F0302020204030204"/>
              </a:rPr>
              <a:t>50 to 75</a:t>
            </a:r>
            <a:r>
              <a:rPr kumimoji="0" lang="en-US" sz="1800" b="0" i="0" u="none" strike="noStrike" kern="1200" cap="none" spc="0" normalizeH="0" noProof="0" dirty="0">
                <a:ln>
                  <a:noFill/>
                </a:ln>
                <a:solidFill>
                  <a:schemeClr val="tx1">
                    <a:lumMod val="75000"/>
                    <a:lumOff val="25000"/>
                  </a:schemeClr>
                </a:solidFill>
                <a:effectLst/>
                <a:uLnTx/>
                <a:uFillTx/>
                <a:latin typeface="Century Gothic" panose="020F0302020204030204"/>
                <a:ea typeface="+mn-ea"/>
                <a:cs typeface="+mn-cs"/>
              </a:rPr>
              <a:t>% under Moderate to Extreme Drought</a:t>
            </a:r>
            <a:endParaRPr kumimoji="0" lang="en-US" sz="1800" b="0" i="0" u="none" strike="noStrike" kern="1200" cap="none" spc="0" normalizeH="0" baseline="0" noProof="0" dirty="0">
              <a:ln>
                <a:noFill/>
              </a:ln>
              <a:solidFill>
                <a:schemeClr val="tx1">
                  <a:lumMod val="75000"/>
                  <a:lumOff val="25000"/>
                </a:schemeClr>
              </a:solidFill>
              <a:effectLst/>
              <a:uLnTx/>
              <a:uFillTx/>
              <a:latin typeface="Century Gothic" panose="020F0302020204030204"/>
              <a:ea typeface="+mn-ea"/>
              <a:cs typeface="+mn-cs"/>
            </a:endParaRPr>
          </a:p>
        </p:txBody>
      </p:sp>
      <p:grpSp>
        <p:nvGrpSpPr>
          <p:cNvPr id="35" name="Group 34">
            <a:extLst>
              <a:ext uri="{FF2B5EF4-FFF2-40B4-BE49-F238E27FC236}">
                <a16:creationId xmlns:a16="http://schemas.microsoft.com/office/drawing/2014/main" xmlns="" id="{B2F1EB46-C987-0242-B7B8-4D5BD8987813}"/>
              </a:ext>
            </a:extLst>
          </p:cNvPr>
          <p:cNvGrpSpPr/>
          <p:nvPr/>
        </p:nvGrpSpPr>
        <p:grpSpPr>
          <a:xfrm>
            <a:off x="9456058" y="5548861"/>
            <a:ext cx="2668856" cy="1071224"/>
            <a:chOff x="9693830" y="5677936"/>
            <a:chExt cx="2390889" cy="1071224"/>
          </a:xfrm>
        </p:grpSpPr>
        <p:pic>
          <p:nvPicPr>
            <p:cNvPr id="36" name="Picture 35">
              <a:extLst>
                <a:ext uri="{FF2B5EF4-FFF2-40B4-BE49-F238E27FC236}">
                  <a16:creationId xmlns:a16="http://schemas.microsoft.com/office/drawing/2014/main" xmlns="" id="{A1EBB8E1-7017-8347-9BA6-DF7140A1985F}"/>
                </a:ext>
              </a:extLst>
            </p:cNvPr>
            <p:cNvPicPr>
              <a:picLocks noChangeAspect="1"/>
            </p:cNvPicPr>
            <p:nvPr/>
          </p:nvPicPr>
          <p:blipFill rotWithShape="1">
            <a:blip r:embed="rId6"/>
            <a:srcRect r="72415"/>
            <a:stretch/>
          </p:blipFill>
          <p:spPr>
            <a:xfrm>
              <a:off x="9693830" y="5763825"/>
              <a:ext cx="646871" cy="912784"/>
            </a:xfrm>
            <a:prstGeom prst="rect">
              <a:avLst/>
            </a:prstGeom>
          </p:spPr>
        </p:pic>
        <p:grpSp>
          <p:nvGrpSpPr>
            <p:cNvPr id="37" name="Group 36">
              <a:extLst>
                <a:ext uri="{FF2B5EF4-FFF2-40B4-BE49-F238E27FC236}">
                  <a16:creationId xmlns:a16="http://schemas.microsoft.com/office/drawing/2014/main" xmlns="" id="{9120FAF8-6944-F946-9094-61A4775E4A8C}"/>
                </a:ext>
              </a:extLst>
            </p:cNvPr>
            <p:cNvGrpSpPr/>
            <p:nvPr/>
          </p:nvGrpSpPr>
          <p:grpSpPr>
            <a:xfrm>
              <a:off x="10222127" y="5677936"/>
              <a:ext cx="1862592" cy="1071224"/>
              <a:chOff x="10317511" y="5725095"/>
              <a:chExt cx="1862592" cy="1071224"/>
            </a:xfrm>
          </p:grpSpPr>
          <p:sp>
            <p:nvSpPr>
              <p:cNvPr id="38" name="TextBox 37">
                <a:extLst>
                  <a:ext uri="{FF2B5EF4-FFF2-40B4-BE49-F238E27FC236}">
                    <a16:creationId xmlns:a16="http://schemas.microsoft.com/office/drawing/2014/main" xmlns="" id="{F85F6CA6-64BB-904F-A83D-2096D7C36C9C}"/>
                  </a:ext>
                </a:extLst>
              </p:cNvPr>
              <p:cNvSpPr txBox="1"/>
              <p:nvPr/>
            </p:nvSpPr>
            <p:spPr>
              <a:xfrm>
                <a:off x="10317511" y="6106819"/>
                <a:ext cx="173963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Moderate Drought</a:t>
                </a:r>
              </a:p>
            </p:txBody>
          </p:sp>
          <p:sp>
            <p:nvSpPr>
              <p:cNvPr id="39" name="TextBox 38">
                <a:extLst>
                  <a:ext uri="{FF2B5EF4-FFF2-40B4-BE49-F238E27FC236}">
                    <a16:creationId xmlns:a16="http://schemas.microsoft.com/office/drawing/2014/main" xmlns="" id="{260835D0-64EB-5140-BD2C-F6C72C942576}"/>
                  </a:ext>
                </a:extLst>
              </p:cNvPr>
              <p:cNvSpPr txBox="1"/>
              <p:nvPr/>
            </p:nvSpPr>
            <p:spPr>
              <a:xfrm>
                <a:off x="10317511" y="5725095"/>
                <a:ext cx="158027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No Drought</a:t>
                </a:r>
              </a:p>
            </p:txBody>
          </p:sp>
          <p:sp>
            <p:nvSpPr>
              <p:cNvPr id="40" name="TextBox 39">
                <a:extLst>
                  <a:ext uri="{FF2B5EF4-FFF2-40B4-BE49-F238E27FC236}">
                    <a16:creationId xmlns:a16="http://schemas.microsoft.com/office/drawing/2014/main" xmlns="" id="{3BCB58A9-D9DC-464D-8A8C-4A9DB9033B01}"/>
                  </a:ext>
                </a:extLst>
              </p:cNvPr>
              <p:cNvSpPr txBox="1"/>
              <p:nvPr/>
            </p:nvSpPr>
            <p:spPr>
              <a:xfrm>
                <a:off x="10317511" y="5915957"/>
                <a:ext cx="186259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Abnormally Dry</a:t>
                </a:r>
              </a:p>
            </p:txBody>
          </p:sp>
          <p:sp>
            <p:nvSpPr>
              <p:cNvPr id="45" name="TextBox 44">
                <a:extLst>
                  <a:ext uri="{FF2B5EF4-FFF2-40B4-BE49-F238E27FC236}">
                    <a16:creationId xmlns:a16="http://schemas.microsoft.com/office/drawing/2014/main" xmlns="" id="{C14F0EBC-B281-064F-BD12-1FC43C0CF5E1}"/>
                  </a:ext>
                </a:extLst>
              </p:cNvPr>
              <p:cNvSpPr txBox="1"/>
              <p:nvPr/>
            </p:nvSpPr>
            <p:spPr>
              <a:xfrm>
                <a:off x="10317511" y="6297681"/>
                <a:ext cx="138677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Severe Drought</a:t>
                </a:r>
              </a:p>
            </p:txBody>
          </p:sp>
          <p:sp>
            <p:nvSpPr>
              <p:cNvPr id="46" name="TextBox 45">
                <a:extLst>
                  <a:ext uri="{FF2B5EF4-FFF2-40B4-BE49-F238E27FC236}">
                    <a16:creationId xmlns:a16="http://schemas.microsoft.com/office/drawing/2014/main" xmlns="" id="{CB3FCE80-EA2C-9043-A1E3-E3BB496F78FB}"/>
                  </a:ext>
                </a:extLst>
              </p:cNvPr>
              <p:cNvSpPr txBox="1"/>
              <p:nvPr/>
            </p:nvSpPr>
            <p:spPr>
              <a:xfrm>
                <a:off x="10317511" y="6488542"/>
                <a:ext cx="145408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Extreme Drought</a:t>
                </a:r>
              </a:p>
            </p:txBody>
          </p:sp>
        </p:grpSp>
      </p:grpSp>
      <p:grpSp>
        <p:nvGrpSpPr>
          <p:cNvPr id="20" name="Group 19">
            <a:extLst>
              <a:ext uri="{FF2B5EF4-FFF2-40B4-BE49-F238E27FC236}">
                <a16:creationId xmlns:a16="http://schemas.microsoft.com/office/drawing/2014/main" xmlns="" id="{22C3BA13-99A0-0B4D-9D75-39E6DA0A012E}"/>
              </a:ext>
            </a:extLst>
          </p:cNvPr>
          <p:cNvGrpSpPr/>
          <p:nvPr/>
        </p:nvGrpSpPr>
        <p:grpSpPr>
          <a:xfrm>
            <a:off x="738196" y="5562325"/>
            <a:ext cx="2614604" cy="1062605"/>
            <a:chOff x="738196" y="5562325"/>
            <a:chExt cx="2614604" cy="1062605"/>
          </a:xfrm>
        </p:grpSpPr>
        <p:sp>
          <p:nvSpPr>
            <p:cNvPr id="51" name="TextBox 123">
              <a:extLst>
                <a:ext uri="{FF2B5EF4-FFF2-40B4-BE49-F238E27FC236}">
                  <a16:creationId xmlns:a16="http://schemas.microsoft.com/office/drawing/2014/main" xmlns="" id="{EE303BD3-C50E-1B46-9C1A-5CC53D060EF9}"/>
                </a:ext>
              </a:extLst>
            </p:cNvPr>
            <p:cNvSpPr txBox="1"/>
            <p:nvPr/>
          </p:nvSpPr>
          <p:spPr>
            <a:xfrm>
              <a:off x="1399508" y="5939739"/>
              <a:ext cx="1953292" cy="307777"/>
            </a:xfrm>
            <a:prstGeom prst="rect">
              <a:avLst/>
            </a:prstGeom>
            <a:noFill/>
          </p:spPr>
          <p:txBody>
            <a:bodyPr wrap="square" rtlCol="0">
              <a:spAutoFit/>
            </a:bodyPr>
            <a:lstStyle/>
            <a:p>
              <a:pPr marL="0" marR="0">
                <a:spcBef>
                  <a:spcPts val="0"/>
                </a:spcBef>
                <a:spcAft>
                  <a:spcPts val="0"/>
                </a:spcAft>
              </a:pPr>
              <a:r>
                <a:rPr lang="en-US" sz="1400" dirty="0">
                  <a:solidFill>
                    <a:schemeClr val="tx1">
                      <a:lumMod val="75000"/>
                      <a:lumOff val="25000"/>
                    </a:schemeClr>
                  </a:solidFill>
                  <a:effectLst/>
                  <a:ea typeface="Times New Roman" panose="02020603050405020304" pitchFamily="18" charset="0"/>
                  <a:cs typeface="Arial" panose="020B0604020202020204" pitchFamily="34" charset="0"/>
                </a:rPr>
                <a:t>Moderate Drought</a:t>
              </a:r>
              <a:endParaRPr lang="en-US" sz="1400" dirty="0">
                <a:solidFill>
                  <a:schemeClr val="tx1">
                    <a:lumMod val="75000"/>
                    <a:lumOff val="25000"/>
                  </a:schemeClr>
                </a:solidFill>
                <a:effectLst/>
                <a:ea typeface="Times New Roman" panose="02020603050405020304" pitchFamily="18" charset="0"/>
              </a:endParaRPr>
            </a:p>
          </p:txBody>
        </p:sp>
        <p:grpSp>
          <p:nvGrpSpPr>
            <p:cNvPr id="19" name="Group 18">
              <a:extLst>
                <a:ext uri="{FF2B5EF4-FFF2-40B4-BE49-F238E27FC236}">
                  <a16:creationId xmlns:a16="http://schemas.microsoft.com/office/drawing/2014/main" xmlns="" id="{09113D51-C2DD-1342-9247-B938D91E0A5E}"/>
                </a:ext>
              </a:extLst>
            </p:cNvPr>
            <p:cNvGrpSpPr/>
            <p:nvPr/>
          </p:nvGrpSpPr>
          <p:grpSpPr>
            <a:xfrm>
              <a:off x="738196" y="5562325"/>
              <a:ext cx="2437635" cy="1062605"/>
              <a:chOff x="738196" y="5562325"/>
              <a:chExt cx="2437635" cy="1062605"/>
            </a:xfrm>
          </p:grpSpPr>
          <p:grpSp>
            <p:nvGrpSpPr>
              <p:cNvPr id="18" name="Group 17">
                <a:extLst>
                  <a:ext uri="{FF2B5EF4-FFF2-40B4-BE49-F238E27FC236}">
                    <a16:creationId xmlns:a16="http://schemas.microsoft.com/office/drawing/2014/main" xmlns="" id="{7D787776-05E2-1245-990B-CD2FC66A7151}"/>
                  </a:ext>
                </a:extLst>
              </p:cNvPr>
              <p:cNvGrpSpPr/>
              <p:nvPr/>
            </p:nvGrpSpPr>
            <p:grpSpPr>
              <a:xfrm>
                <a:off x="738196" y="5628133"/>
                <a:ext cx="697585" cy="925443"/>
                <a:chOff x="738196" y="5628133"/>
                <a:chExt cx="697585" cy="925443"/>
              </a:xfrm>
            </p:grpSpPr>
            <p:sp>
              <p:nvSpPr>
                <p:cNvPr id="71" name="Rectangle 70">
                  <a:extLst>
                    <a:ext uri="{FF2B5EF4-FFF2-40B4-BE49-F238E27FC236}">
                      <a16:creationId xmlns:a16="http://schemas.microsoft.com/office/drawing/2014/main" xmlns="" id="{8ED77B14-00AA-8C47-9963-A1156B2893C6}"/>
                    </a:ext>
                  </a:extLst>
                </p:cNvPr>
                <p:cNvSpPr/>
                <p:nvPr/>
              </p:nvSpPr>
              <p:spPr>
                <a:xfrm>
                  <a:off x="738196" y="5628133"/>
                  <a:ext cx="697585" cy="157150"/>
                </a:xfrm>
                <a:prstGeom prst="rect">
                  <a:avLst/>
                </a:prstGeom>
                <a:solidFill>
                  <a:srgbClr val="F3F3F3"/>
                </a:solidFill>
                <a:ln w="19050">
                  <a:solidFill>
                    <a:srgbClr val="6E6E6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schemeClr val="tx1">
                        <a:lumMod val="75000"/>
                        <a:lumOff val="25000"/>
                      </a:schemeClr>
                    </a:solidFill>
                  </a:endParaRPr>
                </a:p>
              </p:txBody>
            </p:sp>
            <p:sp>
              <p:nvSpPr>
                <p:cNvPr id="72" name="Rectangle 71">
                  <a:extLst>
                    <a:ext uri="{FF2B5EF4-FFF2-40B4-BE49-F238E27FC236}">
                      <a16:creationId xmlns:a16="http://schemas.microsoft.com/office/drawing/2014/main" xmlns="" id="{A6592296-F9C3-DC48-8F1F-648B59FC3859}"/>
                    </a:ext>
                  </a:extLst>
                </p:cNvPr>
                <p:cNvSpPr/>
                <p:nvPr/>
              </p:nvSpPr>
              <p:spPr>
                <a:xfrm>
                  <a:off x="738196" y="5820206"/>
                  <a:ext cx="697585" cy="157150"/>
                </a:xfrm>
                <a:prstGeom prst="rect">
                  <a:avLst/>
                </a:prstGeom>
                <a:solidFill>
                  <a:srgbClr val="FBFB2F"/>
                </a:solidFill>
                <a:ln w="19050">
                  <a:solidFill>
                    <a:srgbClr val="6E6E6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schemeClr val="tx1">
                        <a:lumMod val="75000"/>
                        <a:lumOff val="25000"/>
                      </a:schemeClr>
                    </a:solidFill>
                  </a:endParaRPr>
                </a:p>
              </p:txBody>
            </p:sp>
            <p:sp>
              <p:nvSpPr>
                <p:cNvPr id="73" name="Rectangle 72">
                  <a:extLst>
                    <a:ext uri="{FF2B5EF4-FFF2-40B4-BE49-F238E27FC236}">
                      <a16:creationId xmlns:a16="http://schemas.microsoft.com/office/drawing/2014/main" xmlns="" id="{BA17DC75-BE06-4542-9475-D2D1B665E1E9}"/>
                    </a:ext>
                  </a:extLst>
                </p:cNvPr>
                <p:cNvSpPr/>
                <p:nvPr/>
              </p:nvSpPr>
              <p:spPr>
                <a:xfrm>
                  <a:off x="738196" y="6012280"/>
                  <a:ext cx="697585" cy="157150"/>
                </a:xfrm>
                <a:prstGeom prst="rect">
                  <a:avLst/>
                </a:prstGeom>
                <a:solidFill>
                  <a:srgbClr val="F9CF94"/>
                </a:solidFill>
                <a:ln w="19050">
                  <a:solidFill>
                    <a:srgbClr val="6E6E6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schemeClr val="tx1">
                        <a:lumMod val="75000"/>
                        <a:lumOff val="25000"/>
                      </a:schemeClr>
                    </a:solidFill>
                  </a:endParaRPr>
                </a:p>
              </p:txBody>
            </p:sp>
            <p:sp>
              <p:nvSpPr>
                <p:cNvPr id="74" name="Rectangle 73">
                  <a:extLst>
                    <a:ext uri="{FF2B5EF4-FFF2-40B4-BE49-F238E27FC236}">
                      <a16:creationId xmlns:a16="http://schemas.microsoft.com/office/drawing/2014/main" xmlns="" id="{B7E056D6-BBBC-BF43-B099-17078EC62CF6}"/>
                    </a:ext>
                  </a:extLst>
                </p:cNvPr>
                <p:cNvSpPr/>
                <p:nvPr/>
              </p:nvSpPr>
              <p:spPr>
                <a:xfrm>
                  <a:off x="738196" y="6204353"/>
                  <a:ext cx="697585" cy="157150"/>
                </a:xfrm>
                <a:prstGeom prst="rect">
                  <a:avLst/>
                </a:prstGeom>
                <a:solidFill>
                  <a:srgbClr val="FEB730"/>
                </a:solidFill>
                <a:ln w="19050">
                  <a:solidFill>
                    <a:srgbClr val="6E6E6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schemeClr val="tx1">
                        <a:lumMod val="75000"/>
                        <a:lumOff val="25000"/>
                      </a:schemeClr>
                    </a:solidFill>
                  </a:endParaRPr>
                </a:p>
              </p:txBody>
            </p:sp>
            <p:sp>
              <p:nvSpPr>
                <p:cNvPr id="75" name="Rectangle 74">
                  <a:extLst>
                    <a:ext uri="{FF2B5EF4-FFF2-40B4-BE49-F238E27FC236}">
                      <a16:creationId xmlns:a16="http://schemas.microsoft.com/office/drawing/2014/main" xmlns="" id="{040BFF18-F1FB-1448-82E0-BC74D1807903}"/>
                    </a:ext>
                  </a:extLst>
                </p:cNvPr>
                <p:cNvSpPr/>
                <p:nvPr/>
              </p:nvSpPr>
              <p:spPr>
                <a:xfrm>
                  <a:off x="738196" y="6396426"/>
                  <a:ext cx="697585" cy="157150"/>
                </a:xfrm>
                <a:prstGeom prst="rect">
                  <a:avLst/>
                </a:prstGeom>
                <a:solidFill>
                  <a:srgbClr val="E9312F"/>
                </a:solidFill>
                <a:ln w="19050">
                  <a:solidFill>
                    <a:srgbClr val="6E6E6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schemeClr val="tx1">
                        <a:lumMod val="75000"/>
                        <a:lumOff val="25000"/>
                      </a:schemeClr>
                    </a:solidFill>
                  </a:endParaRPr>
                </a:p>
              </p:txBody>
            </p:sp>
          </p:grpSp>
          <p:grpSp>
            <p:nvGrpSpPr>
              <p:cNvPr id="52" name="Group 51">
                <a:extLst>
                  <a:ext uri="{FF2B5EF4-FFF2-40B4-BE49-F238E27FC236}">
                    <a16:creationId xmlns:a16="http://schemas.microsoft.com/office/drawing/2014/main" xmlns="" id="{1264CF0D-2214-DB41-8B28-D972FF2D78AB}"/>
                  </a:ext>
                </a:extLst>
              </p:cNvPr>
              <p:cNvGrpSpPr/>
              <p:nvPr/>
            </p:nvGrpSpPr>
            <p:grpSpPr>
              <a:xfrm>
                <a:off x="1399508" y="5562325"/>
                <a:ext cx="1776323" cy="1062605"/>
                <a:chOff x="787719" y="77719"/>
                <a:chExt cx="1913541" cy="2067256"/>
              </a:xfrm>
            </p:grpSpPr>
            <p:sp>
              <p:nvSpPr>
                <p:cNvPr id="67" name="TextBox 125">
                  <a:extLst>
                    <a:ext uri="{FF2B5EF4-FFF2-40B4-BE49-F238E27FC236}">
                      <a16:creationId xmlns:a16="http://schemas.microsoft.com/office/drawing/2014/main" xmlns="" id="{0A617B00-D7E3-C940-9D12-6E909D298AF2}"/>
                    </a:ext>
                  </a:extLst>
                </p:cNvPr>
                <p:cNvSpPr txBox="1"/>
                <p:nvPr/>
              </p:nvSpPr>
              <p:spPr>
                <a:xfrm>
                  <a:off x="787719" y="444841"/>
                  <a:ext cx="1852830" cy="598768"/>
                </a:xfrm>
                <a:prstGeom prst="rect">
                  <a:avLst/>
                </a:prstGeom>
                <a:noFill/>
              </p:spPr>
              <p:txBody>
                <a:bodyPr wrap="square" rtlCol="0">
                  <a:spAutoFit/>
                </a:bodyPr>
                <a:lstStyle/>
                <a:p>
                  <a:pPr marL="0" marR="0">
                    <a:spcBef>
                      <a:spcPts val="0"/>
                    </a:spcBef>
                    <a:spcAft>
                      <a:spcPts val="0"/>
                    </a:spcAft>
                  </a:pPr>
                  <a:r>
                    <a:rPr lang="en-US" sz="1400" dirty="0">
                      <a:solidFill>
                        <a:schemeClr val="tx1">
                          <a:lumMod val="75000"/>
                          <a:lumOff val="25000"/>
                        </a:schemeClr>
                      </a:solidFill>
                      <a:effectLst/>
                      <a:ea typeface="Times New Roman" panose="02020603050405020304" pitchFamily="18" charset="0"/>
                      <a:cs typeface="Arial" panose="020B0604020202020204" pitchFamily="34" charset="0"/>
                    </a:rPr>
                    <a:t>Abnormally Dry</a:t>
                  </a:r>
                  <a:endParaRPr lang="en-US" sz="1400" dirty="0">
                    <a:solidFill>
                      <a:schemeClr val="tx1">
                        <a:lumMod val="75000"/>
                        <a:lumOff val="25000"/>
                      </a:schemeClr>
                    </a:solidFill>
                    <a:effectLst/>
                    <a:ea typeface="Times New Roman" panose="02020603050405020304" pitchFamily="18" charset="0"/>
                  </a:endParaRPr>
                </a:p>
              </p:txBody>
            </p:sp>
            <p:sp>
              <p:nvSpPr>
                <p:cNvPr id="68" name="TextBox 126">
                  <a:extLst>
                    <a:ext uri="{FF2B5EF4-FFF2-40B4-BE49-F238E27FC236}">
                      <a16:creationId xmlns:a16="http://schemas.microsoft.com/office/drawing/2014/main" xmlns="" id="{6D4941D8-6F7A-914A-B9E9-817759CF5C6E}"/>
                    </a:ext>
                  </a:extLst>
                </p:cNvPr>
                <p:cNvSpPr txBox="1"/>
                <p:nvPr/>
              </p:nvSpPr>
              <p:spPr>
                <a:xfrm>
                  <a:off x="787719" y="77719"/>
                  <a:ext cx="1517394" cy="598768"/>
                </a:xfrm>
                <a:prstGeom prst="rect">
                  <a:avLst/>
                </a:prstGeom>
                <a:noFill/>
              </p:spPr>
              <p:txBody>
                <a:bodyPr wrap="square" rtlCol="0">
                  <a:spAutoFit/>
                </a:bodyPr>
                <a:lstStyle/>
                <a:p>
                  <a:pPr marL="0" marR="0">
                    <a:spcBef>
                      <a:spcPts val="0"/>
                    </a:spcBef>
                    <a:spcAft>
                      <a:spcPts val="0"/>
                    </a:spcAft>
                  </a:pPr>
                  <a:r>
                    <a:rPr lang="en-US" sz="1400" dirty="0">
                      <a:solidFill>
                        <a:schemeClr val="tx1">
                          <a:lumMod val="75000"/>
                          <a:lumOff val="25000"/>
                        </a:schemeClr>
                      </a:solidFill>
                      <a:effectLst/>
                      <a:ea typeface="Times New Roman" panose="02020603050405020304" pitchFamily="18" charset="0"/>
                      <a:cs typeface="Arial" panose="020B0604020202020204" pitchFamily="34" charset="0"/>
                    </a:rPr>
                    <a:t>No Drought</a:t>
                  </a:r>
                  <a:endParaRPr lang="en-US" sz="1400" dirty="0">
                    <a:solidFill>
                      <a:schemeClr val="tx1">
                        <a:lumMod val="75000"/>
                        <a:lumOff val="25000"/>
                      </a:schemeClr>
                    </a:solidFill>
                    <a:effectLst/>
                    <a:ea typeface="Times New Roman" panose="02020603050405020304" pitchFamily="18" charset="0"/>
                  </a:endParaRPr>
                </a:p>
              </p:txBody>
            </p:sp>
            <p:sp>
              <p:nvSpPr>
                <p:cNvPr id="69" name="TextBox 147">
                  <a:extLst>
                    <a:ext uri="{FF2B5EF4-FFF2-40B4-BE49-F238E27FC236}">
                      <a16:creationId xmlns:a16="http://schemas.microsoft.com/office/drawing/2014/main" xmlns="" id="{C24BB933-7A5E-8946-BFBB-8738E7AB6BD3}"/>
                    </a:ext>
                  </a:extLst>
                </p:cNvPr>
                <p:cNvSpPr txBox="1"/>
                <p:nvPr/>
              </p:nvSpPr>
              <p:spPr>
                <a:xfrm>
                  <a:off x="787719" y="1179085"/>
                  <a:ext cx="1867672" cy="598768"/>
                </a:xfrm>
                <a:prstGeom prst="rect">
                  <a:avLst/>
                </a:prstGeom>
                <a:noFill/>
              </p:spPr>
              <p:txBody>
                <a:bodyPr wrap="square" rtlCol="0">
                  <a:spAutoFit/>
                </a:bodyPr>
                <a:lstStyle/>
                <a:p>
                  <a:pPr marL="0" marR="0">
                    <a:spcBef>
                      <a:spcPts val="0"/>
                    </a:spcBef>
                    <a:spcAft>
                      <a:spcPts val="0"/>
                    </a:spcAft>
                  </a:pPr>
                  <a:r>
                    <a:rPr lang="en-US" sz="1400" dirty="0">
                      <a:solidFill>
                        <a:schemeClr val="tx1">
                          <a:lumMod val="75000"/>
                          <a:lumOff val="25000"/>
                        </a:schemeClr>
                      </a:solidFill>
                      <a:effectLst/>
                      <a:ea typeface="Times New Roman" panose="02020603050405020304" pitchFamily="18" charset="0"/>
                      <a:cs typeface="Arial" panose="020B0604020202020204" pitchFamily="34" charset="0"/>
                    </a:rPr>
                    <a:t>Severe Drought</a:t>
                  </a:r>
                  <a:endParaRPr lang="en-US" sz="1400" dirty="0">
                    <a:solidFill>
                      <a:schemeClr val="tx1">
                        <a:lumMod val="75000"/>
                        <a:lumOff val="25000"/>
                      </a:schemeClr>
                    </a:solidFill>
                    <a:effectLst/>
                    <a:ea typeface="Times New Roman" panose="02020603050405020304" pitchFamily="18" charset="0"/>
                  </a:endParaRPr>
                </a:p>
              </p:txBody>
            </p:sp>
            <p:sp>
              <p:nvSpPr>
                <p:cNvPr id="70" name="TextBox 148">
                  <a:extLst>
                    <a:ext uri="{FF2B5EF4-FFF2-40B4-BE49-F238E27FC236}">
                      <a16:creationId xmlns:a16="http://schemas.microsoft.com/office/drawing/2014/main" xmlns="" id="{8BB8B424-0F10-3545-A13E-EC102678703F}"/>
                    </a:ext>
                  </a:extLst>
                </p:cNvPr>
                <p:cNvSpPr txBox="1"/>
                <p:nvPr/>
              </p:nvSpPr>
              <p:spPr>
                <a:xfrm>
                  <a:off x="787719" y="1546207"/>
                  <a:ext cx="1913541" cy="598768"/>
                </a:xfrm>
                <a:prstGeom prst="rect">
                  <a:avLst/>
                </a:prstGeom>
                <a:noFill/>
              </p:spPr>
              <p:txBody>
                <a:bodyPr wrap="square" rtlCol="0">
                  <a:spAutoFit/>
                </a:bodyPr>
                <a:lstStyle/>
                <a:p>
                  <a:pPr marL="0" marR="0">
                    <a:spcBef>
                      <a:spcPts val="0"/>
                    </a:spcBef>
                    <a:spcAft>
                      <a:spcPts val="0"/>
                    </a:spcAft>
                  </a:pPr>
                  <a:r>
                    <a:rPr lang="en-US" sz="1400" dirty="0">
                      <a:solidFill>
                        <a:schemeClr val="tx1">
                          <a:lumMod val="75000"/>
                          <a:lumOff val="25000"/>
                        </a:schemeClr>
                      </a:solidFill>
                      <a:effectLst/>
                      <a:ea typeface="Times New Roman" panose="02020603050405020304" pitchFamily="18" charset="0"/>
                      <a:cs typeface="Arial" panose="020B0604020202020204" pitchFamily="34" charset="0"/>
                    </a:rPr>
                    <a:t>Extreme Drought</a:t>
                  </a:r>
                  <a:endParaRPr lang="en-US" sz="1400" dirty="0">
                    <a:solidFill>
                      <a:schemeClr val="tx1">
                        <a:lumMod val="75000"/>
                        <a:lumOff val="25000"/>
                      </a:schemeClr>
                    </a:solidFill>
                    <a:effectLst/>
                    <a:ea typeface="Times New Roman" panose="02020603050405020304" pitchFamily="18" charset="0"/>
                  </a:endParaRPr>
                </a:p>
              </p:txBody>
            </p:sp>
          </p:grpSp>
        </p:grpSp>
      </p:grpSp>
      <p:sp>
        <p:nvSpPr>
          <p:cNvPr id="41" name="Google Shape;123;p15"/>
          <p:cNvSpPr txBox="1"/>
          <p:nvPr/>
        </p:nvSpPr>
        <p:spPr>
          <a:xfrm>
            <a:off x="7297174" y="6521169"/>
            <a:ext cx="4939430" cy="43077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90000"/>
              </a:lnSpc>
              <a:spcBef>
                <a:spcPts val="0"/>
              </a:spcBef>
              <a:spcAft>
                <a:spcPts val="0"/>
              </a:spcAft>
              <a:buClr>
                <a:srgbClr val="3F3F3F"/>
              </a:buClr>
              <a:buSzPts val="1400"/>
              <a:buFont typeface="Arial"/>
              <a:buNone/>
              <a:tabLst/>
              <a:defRPr/>
            </a:pPr>
            <a:r>
              <a:rPr kumimoji="0" lang="en-US" sz="1400" b="0" i="0" u="none" strike="noStrike" kern="1200" cap="none" spc="0" normalizeH="0" baseline="0" noProof="0" dirty="0">
                <a:ln>
                  <a:noFill/>
                </a:ln>
                <a:solidFill>
                  <a:schemeClr val="tx1">
                    <a:lumMod val="75000"/>
                    <a:lumOff val="25000"/>
                  </a:schemeClr>
                </a:solidFill>
                <a:effectLst/>
                <a:uLnTx/>
                <a:uFillTx/>
                <a:latin typeface="Century Gothic"/>
                <a:ea typeface="Century Gothic"/>
                <a:cs typeface="Century Gothic"/>
                <a:sym typeface="Century Gothic"/>
              </a:rPr>
              <a:t>Image </a:t>
            </a:r>
            <a:r>
              <a:rPr kumimoji="0" lang="en-US" sz="1400" b="0" i="0" u="none" strike="noStrike" kern="1200" cap="none" spc="0" normalizeH="0" baseline="0" noProof="0" dirty="0" smtClean="0">
                <a:ln>
                  <a:noFill/>
                </a:ln>
                <a:solidFill>
                  <a:schemeClr val="tx1">
                    <a:lumMod val="75000"/>
                    <a:lumOff val="25000"/>
                  </a:schemeClr>
                </a:solidFill>
                <a:effectLst/>
                <a:uLnTx/>
                <a:uFillTx/>
                <a:latin typeface="Century Gothic"/>
                <a:ea typeface="Century Gothic"/>
                <a:cs typeface="Century Gothic"/>
                <a:sym typeface="Century Gothic"/>
              </a:rPr>
              <a:t>Credits: Iowa Agriculture &amp; Food Security Team</a:t>
            </a:r>
            <a:endParaRPr kumimoji="0" sz="1400" b="0" i="0" u="none" strike="noStrike" kern="1200" cap="none" spc="0" normalizeH="0" baseline="0" noProof="0" dirty="0">
              <a:ln>
                <a:noFill/>
              </a:ln>
              <a:solidFill>
                <a:schemeClr val="tx1">
                  <a:lumMod val="75000"/>
                  <a:lumOff val="25000"/>
                </a:schemeClr>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20302390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Results: </a:t>
            </a:r>
            <a:r>
              <a:rPr lang="en-US" dirty="0"/>
              <a:t>ICB vs ALEXI ESI Comparison</a:t>
            </a:r>
            <a:br>
              <a:rPr lang="en-US" dirty="0"/>
            </a:br>
            <a:r>
              <a:rPr lang="en-US" sz="2700" dirty="0"/>
              <a:t>Week of Peak Drought, August </a:t>
            </a:r>
            <a:r>
              <a:rPr lang="en-US" sz="2700" dirty="0" smtClean="0"/>
              <a:t>19 to 25</a:t>
            </a:r>
            <a:r>
              <a:rPr lang="en-US" sz="2700" dirty="0"/>
              <a:t>, 2018</a:t>
            </a:r>
          </a:p>
        </p:txBody>
      </p:sp>
      <p:graphicFrame>
        <p:nvGraphicFramePr>
          <p:cNvPr id="48" name="Chart 47"/>
          <p:cNvGraphicFramePr>
            <a:graphicFrameLocks/>
          </p:cNvGraphicFramePr>
          <p:nvPr>
            <p:extLst>
              <p:ext uri="{D42A27DB-BD31-4B8C-83A1-F6EECF244321}">
                <p14:modId xmlns:p14="http://schemas.microsoft.com/office/powerpoint/2010/main" val="1855860569"/>
              </p:ext>
            </p:extLst>
          </p:nvPr>
        </p:nvGraphicFramePr>
        <p:xfrm>
          <a:off x="2618677" y="1508166"/>
          <a:ext cx="7263719" cy="4067049"/>
        </p:xfrm>
        <a:graphic>
          <a:graphicData uri="http://schemas.openxmlformats.org/drawingml/2006/chart">
            <c:chart xmlns:c="http://schemas.openxmlformats.org/drawingml/2006/chart" xmlns:r="http://schemas.openxmlformats.org/officeDocument/2006/relationships" r:id="rId3"/>
          </a:graphicData>
        </a:graphic>
      </p:graphicFrame>
      <p:sp>
        <p:nvSpPr>
          <p:cNvPr id="49" name="TextBox 48"/>
          <p:cNvSpPr txBox="1"/>
          <p:nvPr/>
        </p:nvSpPr>
        <p:spPr>
          <a:xfrm>
            <a:off x="3913364" y="5740052"/>
            <a:ext cx="4674345" cy="723275"/>
          </a:xfrm>
          <a:prstGeom prst="rect">
            <a:avLst/>
          </a:prstGeom>
          <a:noFill/>
        </p:spPr>
        <p:txBody>
          <a:bodyPr wrap="square" rtlCol="0">
            <a:spAutoFit/>
          </a:bodyPr>
          <a:lstStyle/>
          <a:p>
            <a:pPr marL="342900" indent="-342900">
              <a:spcAft>
                <a:spcPts val="600"/>
              </a:spcAft>
              <a:buClr>
                <a:srgbClr val="7EB761"/>
              </a:buClr>
              <a:buFont typeface="Webdings" panose="05030102010509060703" pitchFamily="18" charset="2"/>
              <a:buChar char="4"/>
              <a:defRPr/>
            </a:pPr>
            <a:r>
              <a:rPr lang="en-US" dirty="0">
                <a:solidFill>
                  <a:schemeClr val="tx1">
                    <a:lumMod val="75000"/>
                    <a:lumOff val="25000"/>
                  </a:schemeClr>
                </a:solidFill>
              </a:rPr>
              <a:t>Average Percent Difference: 58.35%</a:t>
            </a:r>
          </a:p>
          <a:p>
            <a:pPr marL="342900" marR="0" lvl="0" indent="-342900" algn="l" defTabSz="914400" rtl="0" eaLnBrk="1" fontAlgn="auto" latinLnBrk="0" hangingPunct="1">
              <a:lnSpc>
                <a:spcPct val="100000"/>
              </a:lnSpc>
              <a:spcBef>
                <a:spcPts val="0"/>
              </a:spcBef>
              <a:spcAft>
                <a:spcPts val="600"/>
              </a:spcAft>
              <a:buClr>
                <a:srgbClr val="7EB761"/>
              </a:buClr>
              <a:buSzTx/>
              <a:buFont typeface="Webdings" panose="05030102010509060703" pitchFamily="18" charset="2"/>
              <a:buChar char="4"/>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76670924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06535"/>
            <a:ext cx="10515600" cy="820381"/>
          </a:xfrm>
        </p:spPr>
        <p:txBody>
          <a:bodyPr>
            <a:noAutofit/>
          </a:bodyPr>
          <a:lstStyle/>
          <a:p>
            <a:r>
              <a:rPr lang="en-US" sz="4000" dirty="0"/>
              <a:t>Results: ICB vs ECOSTRESS Comparison</a:t>
            </a:r>
          </a:p>
        </p:txBody>
      </p:sp>
      <p:sp>
        <p:nvSpPr>
          <p:cNvPr id="5" name="Content Placeholder 4"/>
          <p:cNvSpPr>
            <a:spLocks noGrp="1"/>
          </p:cNvSpPr>
          <p:nvPr>
            <p:ph sz="quarter" idx="11"/>
          </p:nvPr>
        </p:nvSpPr>
        <p:spPr>
          <a:xfrm>
            <a:off x="8124635" y="6129307"/>
            <a:ext cx="1958647" cy="395083"/>
          </a:xfrm>
        </p:spPr>
        <p:txBody>
          <a:bodyPr>
            <a:normAutofit/>
          </a:bodyPr>
          <a:lstStyle/>
          <a:p>
            <a:pPr marL="0" indent="0">
              <a:buNone/>
            </a:pPr>
            <a:r>
              <a:rPr lang="en-US" sz="1400" b="1" dirty="0">
                <a:solidFill>
                  <a:schemeClr val="tx1">
                    <a:lumMod val="75000"/>
                    <a:lumOff val="25000"/>
                  </a:schemeClr>
                </a:solidFill>
              </a:rPr>
              <a:t>ECOSTRESS Map</a:t>
            </a:r>
          </a:p>
        </p:txBody>
      </p:sp>
      <p:sp>
        <p:nvSpPr>
          <p:cNvPr id="6" name="Content Placeholder 5"/>
          <p:cNvSpPr>
            <a:spLocks noGrp="1"/>
          </p:cNvSpPr>
          <p:nvPr>
            <p:ph sz="quarter" idx="12"/>
          </p:nvPr>
        </p:nvSpPr>
        <p:spPr>
          <a:xfrm>
            <a:off x="4694097" y="1792554"/>
            <a:ext cx="2553550" cy="438757"/>
          </a:xfrm>
        </p:spPr>
        <p:txBody>
          <a:bodyPr>
            <a:normAutofit lnSpcReduction="10000"/>
          </a:bodyPr>
          <a:lstStyle/>
          <a:p>
            <a:pPr marL="0" indent="0" algn="ctr">
              <a:buNone/>
            </a:pPr>
            <a:r>
              <a:rPr lang="en-US" dirty="0">
                <a:solidFill>
                  <a:schemeClr val="tx1">
                    <a:lumMod val="75000"/>
                    <a:lumOff val="25000"/>
                  </a:schemeClr>
                </a:solidFill>
              </a:rPr>
              <a:t>Davis County</a:t>
            </a:r>
          </a:p>
        </p:txBody>
      </p:sp>
      <p:sp>
        <p:nvSpPr>
          <p:cNvPr id="13" name="Content Placeholder 4"/>
          <p:cNvSpPr txBox="1">
            <a:spLocks/>
          </p:cNvSpPr>
          <p:nvPr/>
        </p:nvSpPr>
        <p:spPr>
          <a:xfrm>
            <a:off x="2672499" y="6031888"/>
            <a:ext cx="1154733" cy="3950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chemeClr val="tx1">
                    <a:lumMod val="75000"/>
                    <a:lumOff val="25000"/>
                  </a:schemeClr>
                </a:solidFill>
                <a:effectLst/>
                <a:uLnTx/>
                <a:uFillTx/>
                <a:latin typeface="Century Gothic" panose="020F0302020204030204"/>
                <a:ea typeface="+mn-ea"/>
                <a:cs typeface="+mn-cs"/>
              </a:rPr>
              <a:t>ICB Map</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9306" y="2285530"/>
            <a:ext cx="3983961" cy="3426927"/>
          </a:xfrm>
          <a:prstGeom prst="rect">
            <a:avLst/>
          </a:prstGeom>
        </p:spPr>
      </p:pic>
      <p:pic>
        <p:nvPicPr>
          <p:cNvPr id="28" name="Picture 27"/>
          <p:cNvPicPr>
            <a:picLocks noChangeAspect="1"/>
          </p:cNvPicPr>
          <p:nvPr/>
        </p:nvPicPr>
        <p:blipFill rotWithShape="1">
          <a:blip r:embed="rId4" cstate="print">
            <a:extLst>
              <a:ext uri="{28A0092B-C50C-407E-A947-70E740481C1C}">
                <a14:useLocalDpi xmlns:a14="http://schemas.microsoft.com/office/drawing/2010/main" val="0"/>
              </a:ext>
            </a:extLst>
          </a:blip>
          <a:srcRect l="12223" t="6806" r="15656" b="9305"/>
          <a:stretch/>
        </p:blipFill>
        <p:spPr>
          <a:xfrm>
            <a:off x="6833579" y="2215508"/>
            <a:ext cx="4008047" cy="3602472"/>
          </a:xfrm>
          <a:prstGeom prst="rect">
            <a:avLst/>
          </a:prstGeom>
        </p:spPr>
      </p:pic>
      <p:pic>
        <p:nvPicPr>
          <p:cNvPr id="29" name="Picture 28"/>
          <p:cNvPicPr>
            <a:picLocks noChangeAspect="1"/>
          </p:cNvPicPr>
          <p:nvPr/>
        </p:nvPicPr>
        <p:blipFill>
          <a:blip r:embed="rId5"/>
          <a:stretch>
            <a:fillRect/>
          </a:stretch>
        </p:blipFill>
        <p:spPr>
          <a:xfrm>
            <a:off x="6544064" y="5434492"/>
            <a:ext cx="266794" cy="552533"/>
          </a:xfrm>
          <a:prstGeom prst="rect">
            <a:avLst/>
          </a:prstGeom>
        </p:spPr>
      </p:pic>
      <p:sp>
        <p:nvSpPr>
          <p:cNvPr id="4" name="TextBox 3"/>
          <p:cNvSpPr txBox="1"/>
          <p:nvPr/>
        </p:nvSpPr>
        <p:spPr>
          <a:xfrm>
            <a:off x="6798509" y="5776761"/>
            <a:ext cx="284052" cy="307777"/>
          </a:xfrm>
          <a:prstGeom prst="rect">
            <a:avLst/>
          </a:prstGeom>
          <a:noFill/>
        </p:spPr>
        <p:txBody>
          <a:bodyPr wrap="none" rtlCol="0">
            <a:spAutoFit/>
          </a:bodyPr>
          <a:lstStyle/>
          <a:p>
            <a:r>
              <a:rPr lang="en-US" sz="1400" dirty="0">
                <a:solidFill>
                  <a:schemeClr val="tx1">
                    <a:lumMod val="75000"/>
                    <a:lumOff val="25000"/>
                  </a:schemeClr>
                </a:solidFill>
              </a:rPr>
              <a:t>0</a:t>
            </a:r>
          </a:p>
        </p:txBody>
      </p:sp>
      <p:sp>
        <p:nvSpPr>
          <p:cNvPr id="7" name="TextBox 6"/>
          <p:cNvSpPr txBox="1"/>
          <p:nvPr/>
        </p:nvSpPr>
        <p:spPr>
          <a:xfrm>
            <a:off x="7631296" y="5767639"/>
            <a:ext cx="338719" cy="307777"/>
          </a:xfrm>
          <a:prstGeom prst="rect">
            <a:avLst/>
          </a:prstGeom>
          <a:noFill/>
        </p:spPr>
        <p:txBody>
          <a:bodyPr wrap="square" rtlCol="0">
            <a:spAutoFit/>
          </a:bodyPr>
          <a:lstStyle/>
          <a:p>
            <a:r>
              <a:rPr lang="en-US" sz="1400" dirty="0">
                <a:solidFill>
                  <a:schemeClr val="tx1">
                    <a:lumMod val="75000"/>
                    <a:lumOff val="25000"/>
                  </a:schemeClr>
                </a:solidFill>
              </a:rPr>
              <a:t>5</a:t>
            </a:r>
          </a:p>
        </p:txBody>
      </p:sp>
      <p:sp>
        <p:nvSpPr>
          <p:cNvPr id="8" name="TextBox 7"/>
          <p:cNvSpPr txBox="1"/>
          <p:nvPr/>
        </p:nvSpPr>
        <p:spPr>
          <a:xfrm>
            <a:off x="8418152" y="5767639"/>
            <a:ext cx="383438" cy="307777"/>
          </a:xfrm>
          <a:prstGeom prst="rect">
            <a:avLst/>
          </a:prstGeom>
          <a:noFill/>
        </p:spPr>
        <p:txBody>
          <a:bodyPr wrap="none" rtlCol="0">
            <a:spAutoFit/>
          </a:bodyPr>
          <a:lstStyle/>
          <a:p>
            <a:r>
              <a:rPr lang="en-US" sz="1400" dirty="0">
                <a:solidFill>
                  <a:schemeClr val="tx1">
                    <a:lumMod val="75000"/>
                    <a:lumOff val="25000"/>
                  </a:schemeClr>
                </a:solidFill>
              </a:rPr>
              <a:t>10</a:t>
            </a:r>
          </a:p>
        </p:txBody>
      </p:sp>
      <p:sp>
        <p:nvSpPr>
          <p:cNvPr id="30" name="TextBox 29"/>
          <p:cNvSpPr txBox="1"/>
          <p:nvPr/>
        </p:nvSpPr>
        <p:spPr>
          <a:xfrm>
            <a:off x="8626574" y="5626472"/>
            <a:ext cx="755685" cy="307777"/>
          </a:xfrm>
          <a:prstGeom prst="rect">
            <a:avLst/>
          </a:prstGeom>
          <a:noFill/>
        </p:spPr>
        <p:txBody>
          <a:bodyPr wrap="square" rtlCol="0">
            <a:spAutoFit/>
          </a:bodyPr>
          <a:lstStyle/>
          <a:p>
            <a:r>
              <a:rPr lang="en-US" sz="1400" dirty="0">
                <a:solidFill>
                  <a:schemeClr val="tx1">
                    <a:lumMod val="75000"/>
                    <a:lumOff val="25000"/>
                  </a:schemeClr>
                </a:solidFill>
              </a:rPr>
              <a:t>miles</a:t>
            </a:r>
          </a:p>
        </p:txBody>
      </p:sp>
      <p:sp>
        <p:nvSpPr>
          <p:cNvPr id="31" name="Rectangle 30"/>
          <p:cNvSpPr/>
          <p:nvPr/>
        </p:nvSpPr>
        <p:spPr>
          <a:xfrm>
            <a:off x="838200" y="1054124"/>
            <a:ext cx="10003426" cy="507831"/>
          </a:xfrm>
          <a:prstGeom prst="rect">
            <a:avLst/>
          </a:prstGeom>
        </p:spPr>
        <p:txBody>
          <a:bodyPr wrap="square">
            <a:spAutoFit/>
          </a:bodyPr>
          <a:lstStyle/>
          <a:p>
            <a:r>
              <a:rPr lang="en-US" sz="2700" b="1" dirty="0">
                <a:solidFill>
                  <a:srgbClr val="7EB761"/>
                </a:solidFill>
                <a:ea typeface="+mj-ea"/>
                <a:cs typeface="+mj-cs"/>
              </a:rPr>
              <a:t>One Week Before Peak Drought, August </a:t>
            </a:r>
            <a:r>
              <a:rPr lang="en-US" sz="2700" b="1" dirty="0" smtClean="0">
                <a:solidFill>
                  <a:srgbClr val="7EB761"/>
                </a:solidFill>
                <a:ea typeface="+mj-ea"/>
                <a:cs typeface="+mj-cs"/>
              </a:rPr>
              <a:t>12 to 18</a:t>
            </a:r>
            <a:r>
              <a:rPr lang="en-US" sz="2700" b="1" dirty="0">
                <a:solidFill>
                  <a:srgbClr val="7EB761"/>
                </a:solidFill>
                <a:ea typeface="+mj-ea"/>
                <a:cs typeface="+mj-cs"/>
              </a:rPr>
              <a:t>, 2018</a:t>
            </a:r>
            <a:endParaRPr lang="en-US" dirty="0">
              <a:solidFill>
                <a:srgbClr val="7EB761"/>
              </a:solidFill>
            </a:endParaRPr>
          </a:p>
        </p:txBody>
      </p:sp>
      <p:grpSp>
        <p:nvGrpSpPr>
          <p:cNvPr id="52" name="Group 51">
            <a:extLst>
              <a:ext uri="{FF2B5EF4-FFF2-40B4-BE49-F238E27FC236}">
                <a16:creationId xmlns:a16="http://schemas.microsoft.com/office/drawing/2014/main" xmlns="" id="{DEDFE6D2-54FC-BC48-AE0F-3FD8C2BE52BB}"/>
              </a:ext>
            </a:extLst>
          </p:cNvPr>
          <p:cNvGrpSpPr/>
          <p:nvPr/>
        </p:nvGrpSpPr>
        <p:grpSpPr>
          <a:xfrm>
            <a:off x="280677" y="5712807"/>
            <a:ext cx="2527520" cy="1062605"/>
            <a:chOff x="738196" y="5562325"/>
            <a:chExt cx="2527520" cy="1062605"/>
          </a:xfrm>
        </p:grpSpPr>
        <p:sp>
          <p:nvSpPr>
            <p:cNvPr id="53" name="TextBox 123">
              <a:extLst>
                <a:ext uri="{FF2B5EF4-FFF2-40B4-BE49-F238E27FC236}">
                  <a16:creationId xmlns:a16="http://schemas.microsoft.com/office/drawing/2014/main" xmlns="" id="{57678293-627F-4F45-A68B-6BF4B9B93AB7}"/>
                </a:ext>
              </a:extLst>
            </p:cNvPr>
            <p:cNvSpPr txBox="1"/>
            <p:nvPr/>
          </p:nvSpPr>
          <p:spPr>
            <a:xfrm>
              <a:off x="1312424" y="5939739"/>
              <a:ext cx="1953292" cy="307777"/>
            </a:xfrm>
            <a:prstGeom prst="rect">
              <a:avLst/>
            </a:prstGeom>
            <a:noFill/>
          </p:spPr>
          <p:txBody>
            <a:bodyPr wrap="square" rtlCol="0">
              <a:spAutoFit/>
            </a:bodyPr>
            <a:lstStyle/>
            <a:p>
              <a:pPr marL="0" marR="0">
                <a:spcBef>
                  <a:spcPts val="0"/>
                </a:spcBef>
                <a:spcAft>
                  <a:spcPts val="0"/>
                </a:spcAft>
              </a:pPr>
              <a:r>
                <a:rPr lang="en-US" sz="1400" dirty="0">
                  <a:solidFill>
                    <a:schemeClr val="tx1">
                      <a:lumMod val="75000"/>
                      <a:lumOff val="25000"/>
                    </a:schemeClr>
                  </a:solidFill>
                  <a:effectLst/>
                  <a:ea typeface="Times New Roman" panose="02020603050405020304" pitchFamily="18" charset="0"/>
                  <a:cs typeface="Arial" panose="020B0604020202020204" pitchFamily="34" charset="0"/>
                </a:rPr>
                <a:t>Moderate Drought</a:t>
              </a:r>
              <a:endParaRPr lang="en-US" sz="1400" dirty="0">
                <a:solidFill>
                  <a:schemeClr val="tx1">
                    <a:lumMod val="75000"/>
                    <a:lumOff val="25000"/>
                  </a:schemeClr>
                </a:solidFill>
                <a:effectLst/>
                <a:ea typeface="Times New Roman" panose="02020603050405020304" pitchFamily="18" charset="0"/>
              </a:endParaRPr>
            </a:p>
          </p:txBody>
        </p:sp>
        <p:grpSp>
          <p:nvGrpSpPr>
            <p:cNvPr id="54" name="Group 53">
              <a:extLst>
                <a:ext uri="{FF2B5EF4-FFF2-40B4-BE49-F238E27FC236}">
                  <a16:creationId xmlns:a16="http://schemas.microsoft.com/office/drawing/2014/main" xmlns="" id="{845A9034-7CF7-FC4C-B606-7E09562CCE62}"/>
                </a:ext>
              </a:extLst>
            </p:cNvPr>
            <p:cNvGrpSpPr/>
            <p:nvPr/>
          </p:nvGrpSpPr>
          <p:grpSpPr>
            <a:xfrm>
              <a:off x="738196" y="5562325"/>
              <a:ext cx="2350551" cy="1062605"/>
              <a:chOff x="738196" y="5562325"/>
              <a:chExt cx="2350551" cy="1062605"/>
            </a:xfrm>
          </p:grpSpPr>
          <p:grpSp>
            <p:nvGrpSpPr>
              <p:cNvPr id="55" name="Group 54">
                <a:extLst>
                  <a:ext uri="{FF2B5EF4-FFF2-40B4-BE49-F238E27FC236}">
                    <a16:creationId xmlns:a16="http://schemas.microsoft.com/office/drawing/2014/main" xmlns="" id="{CD69E285-391E-1E43-92CE-8CAB06594EBF}"/>
                  </a:ext>
                </a:extLst>
              </p:cNvPr>
              <p:cNvGrpSpPr/>
              <p:nvPr/>
            </p:nvGrpSpPr>
            <p:grpSpPr>
              <a:xfrm>
                <a:off x="738196" y="5628133"/>
                <a:ext cx="621792" cy="925443"/>
                <a:chOff x="738196" y="5628133"/>
                <a:chExt cx="621792" cy="925443"/>
              </a:xfrm>
            </p:grpSpPr>
            <p:sp>
              <p:nvSpPr>
                <p:cNvPr id="61" name="Rectangle 60">
                  <a:extLst>
                    <a:ext uri="{FF2B5EF4-FFF2-40B4-BE49-F238E27FC236}">
                      <a16:creationId xmlns:a16="http://schemas.microsoft.com/office/drawing/2014/main" xmlns="" id="{B33226A5-814F-114E-8DF8-8135297D0C65}"/>
                    </a:ext>
                  </a:extLst>
                </p:cNvPr>
                <p:cNvSpPr/>
                <p:nvPr/>
              </p:nvSpPr>
              <p:spPr>
                <a:xfrm>
                  <a:off x="738196" y="5628133"/>
                  <a:ext cx="621792" cy="157150"/>
                </a:xfrm>
                <a:prstGeom prst="rect">
                  <a:avLst/>
                </a:prstGeom>
                <a:solidFill>
                  <a:srgbClr val="F3F3F3"/>
                </a:solidFill>
                <a:ln w="19050">
                  <a:solidFill>
                    <a:srgbClr val="6E6E6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schemeClr val="tx1">
                        <a:lumMod val="75000"/>
                        <a:lumOff val="25000"/>
                      </a:schemeClr>
                    </a:solidFill>
                  </a:endParaRPr>
                </a:p>
              </p:txBody>
            </p:sp>
            <p:sp>
              <p:nvSpPr>
                <p:cNvPr id="62" name="Rectangle 61">
                  <a:extLst>
                    <a:ext uri="{FF2B5EF4-FFF2-40B4-BE49-F238E27FC236}">
                      <a16:creationId xmlns:a16="http://schemas.microsoft.com/office/drawing/2014/main" xmlns="" id="{485B4640-BB81-AD46-9479-CB3D46A15DC2}"/>
                    </a:ext>
                  </a:extLst>
                </p:cNvPr>
                <p:cNvSpPr/>
                <p:nvPr/>
              </p:nvSpPr>
              <p:spPr>
                <a:xfrm>
                  <a:off x="738196" y="5820206"/>
                  <a:ext cx="621792" cy="157150"/>
                </a:xfrm>
                <a:prstGeom prst="rect">
                  <a:avLst/>
                </a:prstGeom>
                <a:solidFill>
                  <a:srgbClr val="FBFB2F"/>
                </a:solidFill>
                <a:ln w="19050">
                  <a:solidFill>
                    <a:srgbClr val="6E6E6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schemeClr val="tx1">
                        <a:lumMod val="75000"/>
                        <a:lumOff val="25000"/>
                      </a:schemeClr>
                    </a:solidFill>
                  </a:endParaRPr>
                </a:p>
              </p:txBody>
            </p:sp>
            <p:sp>
              <p:nvSpPr>
                <p:cNvPr id="63" name="Rectangle 62">
                  <a:extLst>
                    <a:ext uri="{FF2B5EF4-FFF2-40B4-BE49-F238E27FC236}">
                      <a16:creationId xmlns:a16="http://schemas.microsoft.com/office/drawing/2014/main" xmlns="" id="{321D8053-BA16-CE4A-ADAF-24A9CC186EA5}"/>
                    </a:ext>
                  </a:extLst>
                </p:cNvPr>
                <p:cNvSpPr/>
                <p:nvPr/>
              </p:nvSpPr>
              <p:spPr>
                <a:xfrm>
                  <a:off x="738196" y="6012280"/>
                  <a:ext cx="621792" cy="157150"/>
                </a:xfrm>
                <a:prstGeom prst="rect">
                  <a:avLst/>
                </a:prstGeom>
                <a:solidFill>
                  <a:srgbClr val="F9CF94"/>
                </a:solidFill>
                <a:ln w="19050">
                  <a:solidFill>
                    <a:srgbClr val="6E6E6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schemeClr val="tx1">
                        <a:lumMod val="75000"/>
                        <a:lumOff val="25000"/>
                      </a:schemeClr>
                    </a:solidFill>
                  </a:endParaRPr>
                </a:p>
              </p:txBody>
            </p:sp>
            <p:sp>
              <p:nvSpPr>
                <p:cNvPr id="64" name="Rectangle 63">
                  <a:extLst>
                    <a:ext uri="{FF2B5EF4-FFF2-40B4-BE49-F238E27FC236}">
                      <a16:creationId xmlns:a16="http://schemas.microsoft.com/office/drawing/2014/main" xmlns="" id="{4028BC83-8184-3240-BBDD-9FD23CEA305A}"/>
                    </a:ext>
                  </a:extLst>
                </p:cNvPr>
                <p:cNvSpPr/>
                <p:nvPr/>
              </p:nvSpPr>
              <p:spPr>
                <a:xfrm>
                  <a:off x="738196" y="6204353"/>
                  <a:ext cx="621792" cy="157150"/>
                </a:xfrm>
                <a:prstGeom prst="rect">
                  <a:avLst/>
                </a:prstGeom>
                <a:solidFill>
                  <a:srgbClr val="FEB730"/>
                </a:solidFill>
                <a:ln w="19050">
                  <a:solidFill>
                    <a:srgbClr val="6E6E6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schemeClr val="tx1">
                        <a:lumMod val="75000"/>
                        <a:lumOff val="25000"/>
                      </a:schemeClr>
                    </a:solidFill>
                  </a:endParaRPr>
                </a:p>
              </p:txBody>
            </p:sp>
            <p:sp>
              <p:nvSpPr>
                <p:cNvPr id="65" name="Rectangle 64">
                  <a:extLst>
                    <a:ext uri="{FF2B5EF4-FFF2-40B4-BE49-F238E27FC236}">
                      <a16:creationId xmlns:a16="http://schemas.microsoft.com/office/drawing/2014/main" xmlns="" id="{41B8EA06-5EAD-F348-AC3E-76C2C6FD166E}"/>
                    </a:ext>
                  </a:extLst>
                </p:cNvPr>
                <p:cNvSpPr/>
                <p:nvPr/>
              </p:nvSpPr>
              <p:spPr>
                <a:xfrm>
                  <a:off x="738196" y="6396426"/>
                  <a:ext cx="621792" cy="157150"/>
                </a:xfrm>
                <a:prstGeom prst="rect">
                  <a:avLst/>
                </a:prstGeom>
                <a:solidFill>
                  <a:srgbClr val="E9312F"/>
                </a:solidFill>
                <a:ln w="19050">
                  <a:solidFill>
                    <a:srgbClr val="6E6E6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schemeClr val="tx1">
                        <a:lumMod val="75000"/>
                        <a:lumOff val="25000"/>
                      </a:schemeClr>
                    </a:solidFill>
                  </a:endParaRPr>
                </a:p>
              </p:txBody>
            </p:sp>
          </p:grpSp>
          <p:grpSp>
            <p:nvGrpSpPr>
              <p:cNvPr id="56" name="Group 55">
                <a:extLst>
                  <a:ext uri="{FF2B5EF4-FFF2-40B4-BE49-F238E27FC236}">
                    <a16:creationId xmlns:a16="http://schemas.microsoft.com/office/drawing/2014/main" xmlns="" id="{79DCD506-07B7-9947-9B41-F10FD260BFE5}"/>
                  </a:ext>
                </a:extLst>
              </p:cNvPr>
              <p:cNvGrpSpPr/>
              <p:nvPr/>
            </p:nvGrpSpPr>
            <p:grpSpPr>
              <a:xfrm>
                <a:off x="1312424" y="5562325"/>
                <a:ext cx="1776323" cy="1062605"/>
                <a:chOff x="693904" y="77719"/>
                <a:chExt cx="1913541" cy="2067256"/>
              </a:xfrm>
            </p:grpSpPr>
            <p:sp>
              <p:nvSpPr>
                <p:cNvPr id="57" name="TextBox 125">
                  <a:extLst>
                    <a:ext uri="{FF2B5EF4-FFF2-40B4-BE49-F238E27FC236}">
                      <a16:creationId xmlns:a16="http://schemas.microsoft.com/office/drawing/2014/main" xmlns="" id="{B1119D0E-C7C4-5248-B7CA-73ABBB146A96}"/>
                    </a:ext>
                  </a:extLst>
                </p:cNvPr>
                <p:cNvSpPr txBox="1"/>
                <p:nvPr/>
              </p:nvSpPr>
              <p:spPr>
                <a:xfrm>
                  <a:off x="693904" y="444841"/>
                  <a:ext cx="1852831" cy="598768"/>
                </a:xfrm>
                <a:prstGeom prst="rect">
                  <a:avLst/>
                </a:prstGeom>
                <a:noFill/>
              </p:spPr>
              <p:txBody>
                <a:bodyPr wrap="square" rtlCol="0">
                  <a:spAutoFit/>
                </a:bodyPr>
                <a:lstStyle/>
                <a:p>
                  <a:pPr marL="0" marR="0">
                    <a:spcBef>
                      <a:spcPts val="0"/>
                    </a:spcBef>
                    <a:spcAft>
                      <a:spcPts val="0"/>
                    </a:spcAft>
                  </a:pPr>
                  <a:r>
                    <a:rPr lang="en-US" sz="1400" dirty="0">
                      <a:solidFill>
                        <a:schemeClr val="tx1">
                          <a:lumMod val="75000"/>
                          <a:lumOff val="25000"/>
                        </a:schemeClr>
                      </a:solidFill>
                      <a:effectLst/>
                      <a:ea typeface="Times New Roman" panose="02020603050405020304" pitchFamily="18" charset="0"/>
                      <a:cs typeface="Arial" panose="020B0604020202020204" pitchFamily="34" charset="0"/>
                    </a:rPr>
                    <a:t>Abnormally Dry</a:t>
                  </a:r>
                  <a:endParaRPr lang="en-US" sz="1400" dirty="0">
                    <a:solidFill>
                      <a:schemeClr val="tx1">
                        <a:lumMod val="75000"/>
                        <a:lumOff val="25000"/>
                      </a:schemeClr>
                    </a:solidFill>
                    <a:effectLst/>
                    <a:ea typeface="Times New Roman" panose="02020603050405020304" pitchFamily="18" charset="0"/>
                  </a:endParaRPr>
                </a:p>
              </p:txBody>
            </p:sp>
            <p:sp>
              <p:nvSpPr>
                <p:cNvPr id="58" name="TextBox 126">
                  <a:extLst>
                    <a:ext uri="{FF2B5EF4-FFF2-40B4-BE49-F238E27FC236}">
                      <a16:creationId xmlns:a16="http://schemas.microsoft.com/office/drawing/2014/main" xmlns="" id="{48534050-7ACF-CE4D-9B5F-F0B462C23E80}"/>
                    </a:ext>
                  </a:extLst>
                </p:cNvPr>
                <p:cNvSpPr txBox="1"/>
                <p:nvPr/>
              </p:nvSpPr>
              <p:spPr>
                <a:xfrm>
                  <a:off x="693904" y="77719"/>
                  <a:ext cx="1517394" cy="598768"/>
                </a:xfrm>
                <a:prstGeom prst="rect">
                  <a:avLst/>
                </a:prstGeom>
                <a:noFill/>
              </p:spPr>
              <p:txBody>
                <a:bodyPr wrap="square" rtlCol="0">
                  <a:spAutoFit/>
                </a:bodyPr>
                <a:lstStyle/>
                <a:p>
                  <a:pPr marL="0" marR="0">
                    <a:spcBef>
                      <a:spcPts val="0"/>
                    </a:spcBef>
                    <a:spcAft>
                      <a:spcPts val="0"/>
                    </a:spcAft>
                  </a:pPr>
                  <a:r>
                    <a:rPr lang="en-US" sz="1400" dirty="0">
                      <a:solidFill>
                        <a:schemeClr val="tx1">
                          <a:lumMod val="75000"/>
                          <a:lumOff val="25000"/>
                        </a:schemeClr>
                      </a:solidFill>
                      <a:effectLst/>
                      <a:ea typeface="Times New Roman" panose="02020603050405020304" pitchFamily="18" charset="0"/>
                      <a:cs typeface="Arial" panose="020B0604020202020204" pitchFamily="34" charset="0"/>
                    </a:rPr>
                    <a:t>No Drought</a:t>
                  </a:r>
                  <a:endParaRPr lang="en-US" sz="1400" dirty="0">
                    <a:solidFill>
                      <a:schemeClr val="tx1">
                        <a:lumMod val="75000"/>
                        <a:lumOff val="25000"/>
                      </a:schemeClr>
                    </a:solidFill>
                    <a:effectLst/>
                    <a:ea typeface="Times New Roman" panose="02020603050405020304" pitchFamily="18" charset="0"/>
                  </a:endParaRPr>
                </a:p>
              </p:txBody>
            </p:sp>
            <p:sp>
              <p:nvSpPr>
                <p:cNvPr id="59" name="TextBox 147">
                  <a:extLst>
                    <a:ext uri="{FF2B5EF4-FFF2-40B4-BE49-F238E27FC236}">
                      <a16:creationId xmlns:a16="http://schemas.microsoft.com/office/drawing/2014/main" xmlns="" id="{79ABCEC3-1040-0947-A788-E7C72AC211AF}"/>
                    </a:ext>
                  </a:extLst>
                </p:cNvPr>
                <p:cNvSpPr txBox="1"/>
                <p:nvPr/>
              </p:nvSpPr>
              <p:spPr>
                <a:xfrm>
                  <a:off x="693904" y="1179085"/>
                  <a:ext cx="1867672" cy="598768"/>
                </a:xfrm>
                <a:prstGeom prst="rect">
                  <a:avLst/>
                </a:prstGeom>
                <a:noFill/>
              </p:spPr>
              <p:txBody>
                <a:bodyPr wrap="square" rtlCol="0">
                  <a:spAutoFit/>
                </a:bodyPr>
                <a:lstStyle/>
                <a:p>
                  <a:pPr marL="0" marR="0">
                    <a:spcBef>
                      <a:spcPts val="0"/>
                    </a:spcBef>
                    <a:spcAft>
                      <a:spcPts val="0"/>
                    </a:spcAft>
                  </a:pPr>
                  <a:r>
                    <a:rPr lang="en-US" sz="1400" dirty="0">
                      <a:solidFill>
                        <a:schemeClr val="tx1">
                          <a:lumMod val="75000"/>
                          <a:lumOff val="25000"/>
                        </a:schemeClr>
                      </a:solidFill>
                      <a:effectLst/>
                      <a:ea typeface="Times New Roman" panose="02020603050405020304" pitchFamily="18" charset="0"/>
                      <a:cs typeface="Arial" panose="020B0604020202020204" pitchFamily="34" charset="0"/>
                    </a:rPr>
                    <a:t>Severe Drought</a:t>
                  </a:r>
                  <a:endParaRPr lang="en-US" sz="1400" dirty="0">
                    <a:solidFill>
                      <a:schemeClr val="tx1">
                        <a:lumMod val="75000"/>
                        <a:lumOff val="25000"/>
                      </a:schemeClr>
                    </a:solidFill>
                    <a:effectLst/>
                    <a:ea typeface="Times New Roman" panose="02020603050405020304" pitchFamily="18" charset="0"/>
                  </a:endParaRPr>
                </a:p>
              </p:txBody>
            </p:sp>
            <p:sp>
              <p:nvSpPr>
                <p:cNvPr id="60" name="TextBox 148">
                  <a:extLst>
                    <a:ext uri="{FF2B5EF4-FFF2-40B4-BE49-F238E27FC236}">
                      <a16:creationId xmlns:a16="http://schemas.microsoft.com/office/drawing/2014/main" xmlns="" id="{EC3BD3BF-A041-F74C-8F8B-7B3EF9BB6E68}"/>
                    </a:ext>
                  </a:extLst>
                </p:cNvPr>
                <p:cNvSpPr txBox="1"/>
                <p:nvPr/>
              </p:nvSpPr>
              <p:spPr>
                <a:xfrm>
                  <a:off x="693904" y="1546207"/>
                  <a:ext cx="1913541" cy="598768"/>
                </a:xfrm>
                <a:prstGeom prst="rect">
                  <a:avLst/>
                </a:prstGeom>
                <a:noFill/>
              </p:spPr>
              <p:txBody>
                <a:bodyPr wrap="square" rtlCol="0">
                  <a:spAutoFit/>
                </a:bodyPr>
                <a:lstStyle/>
                <a:p>
                  <a:pPr marL="0" marR="0">
                    <a:spcBef>
                      <a:spcPts val="0"/>
                    </a:spcBef>
                    <a:spcAft>
                      <a:spcPts val="0"/>
                    </a:spcAft>
                  </a:pPr>
                  <a:r>
                    <a:rPr lang="en-US" sz="1400" dirty="0">
                      <a:solidFill>
                        <a:schemeClr val="tx1">
                          <a:lumMod val="75000"/>
                          <a:lumOff val="25000"/>
                        </a:schemeClr>
                      </a:solidFill>
                      <a:effectLst/>
                      <a:ea typeface="Times New Roman" panose="02020603050405020304" pitchFamily="18" charset="0"/>
                      <a:cs typeface="Arial" panose="020B0604020202020204" pitchFamily="34" charset="0"/>
                    </a:rPr>
                    <a:t>Extreme Drought</a:t>
                  </a:r>
                  <a:endParaRPr lang="en-US" sz="1400" dirty="0">
                    <a:solidFill>
                      <a:schemeClr val="tx1">
                        <a:lumMod val="75000"/>
                        <a:lumOff val="25000"/>
                      </a:schemeClr>
                    </a:solidFill>
                    <a:effectLst/>
                    <a:ea typeface="Times New Roman" panose="02020603050405020304" pitchFamily="18" charset="0"/>
                  </a:endParaRPr>
                </a:p>
              </p:txBody>
            </p:sp>
          </p:grpSp>
        </p:grpSp>
      </p:grpSp>
      <p:grpSp>
        <p:nvGrpSpPr>
          <p:cNvPr id="66" name="Group 65">
            <a:extLst>
              <a:ext uri="{FF2B5EF4-FFF2-40B4-BE49-F238E27FC236}">
                <a16:creationId xmlns:a16="http://schemas.microsoft.com/office/drawing/2014/main" xmlns="" id="{FE723911-81C8-0140-A554-8D17E43FEFE1}"/>
              </a:ext>
            </a:extLst>
          </p:cNvPr>
          <p:cNvGrpSpPr/>
          <p:nvPr/>
        </p:nvGrpSpPr>
        <p:grpSpPr>
          <a:xfrm>
            <a:off x="9799357" y="5739366"/>
            <a:ext cx="2581769" cy="1071224"/>
            <a:chOff x="9693830" y="5685193"/>
            <a:chExt cx="2312874" cy="1071224"/>
          </a:xfrm>
        </p:grpSpPr>
        <p:pic>
          <p:nvPicPr>
            <p:cNvPr id="67" name="Picture 66">
              <a:extLst>
                <a:ext uri="{FF2B5EF4-FFF2-40B4-BE49-F238E27FC236}">
                  <a16:creationId xmlns:a16="http://schemas.microsoft.com/office/drawing/2014/main" xmlns="" id="{D0C54EE4-A5D2-B244-9F2D-D3918EABCC53}"/>
                </a:ext>
              </a:extLst>
            </p:cNvPr>
            <p:cNvPicPr>
              <a:picLocks noChangeAspect="1"/>
            </p:cNvPicPr>
            <p:nvPr/>
          </p:nvPicPr>
          <p:blipFill rotWithShape="1">
            <a:blip r:embed="rId6"/>
            <a:srcRect r="72415"/>
            <a:stretch/>
          </p:blipFill>
          <p:spPr>
            <a:xfrm>
              <a:off x="9693830" y="5763825"/>
              <a:ext cx="566442" cy="912784"/>
            </a:xfrm>
            <a:prstGeom prst="rect">
              <a:avLst/>
            </a:prstGeom>
          </p:spPr>
        </p:pic>
        <p:grpSp>
          <p:nvGrpSpPr>
            <p:cNvPr id="68" name="Group 67">
              <a:extLst>
                <a:ext uri="{FF2B5EF4-FFF2-40B4-BE49-F238E27FC236}">
                  <a16:creationId xmlns:a16="http://schemas.microsoft.com/office/drawing/2014/main" xmlns="" id="{8C008369-CB36-6F41-BEE7-8DC251ECE9E6}"/>
                </a:ext>
              </a:extLst>
            </p:cNvPr>
            <p:cNvGrpSpPr/>
            <p:nvPr/>
          </p:nvGrpSpPr>
          <p:grpSpPr>
            <a:xfrm>
              <a:off x="10144108" y="5685193"/>
              <a:ext cx="1862596" cy="1071224"/>
              <a:chOff x="10239492" y="5732352"/>
              <a:chExt cx="1862596" cy="1071224"/>
            </a:xfrm>
          </p:grpSpPr>
          <p:sp>
            <p:nvSpPr>
              <p:cNvPr id="69" name="TextBox 68">
                <a:extLst>
                  <a:ext uri="{FF2B5EF4-FFF2-40B4-BE49-F238E27FC236}">
                    <a16:creationId xmlns:a16="http://schemas.microsoft.com/office/drawing/2014/main" xmlns="" id="{574DEBB5-B395-7043-BE69-5A135C06347F}"/>
                  </a:ext>
                </a:extLst>
              </p:cNvPr>
              <p:cNvSpPr txBox="1"/>
              <p:nvPr/>
            </p:nvSpPr>
            <p:spPr>
              <a:xfrm>
                <a:off x="10239496" y="6114076"/>
                <a:ext cx="173963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Moderate Drought</a:t>
                </a:r>
              </a:p>
            </p:txBody>
          </p:sp>
          <p:sp>
            <p:nvSpPr>
              <p:cNvPr id="70" name="TextBox 69">
                <a:extLst>
                  <a:ext uri="{FF2B5EF4-FFF2-40B4-BE49-F238E27FC236}">
                    <a16:creationId xmlns:a16="http://schemas.microsoft.com/office/drawing/2014/main" xmlns="" id="{928D1D4D-1D4F-AD46-8D98-8E367C7ABAAC}"/>
                  </a:ext>
                </a:extLst>
              </p:cNvPr>
              <p:cNvSpPr txBox="1"/>
              <p:nvPr/>
            </p:nvSpPr>
            <p:spPr>
              <a:xfrm>
                <a:off x="10239496" y="5732352"/>
                <a:ext cx="158027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No Drought</a:t>
                </a:r>
              </a:p>
            </p:txBody>
          </p:sp>
          <p:sp>
            <p:nvSpPr>
              <p:cNvPr id="71" name="TextBox 70">
                <a:extLst>
                  <a:ext uri="{FF2B5EF4-FFF2-40B4-BE49-F238E27FC236}">
                    <a16:creationId xmlns:a16="http://schemas.microsoft.com/office/drawing/2014/main" xmlns="" id="{264841B9-5D88-534A-8E7F-D39098BC1381}"/>
                  </a:ext>
                </a:extLst>
              </p:cNvPr>
              <p:cNvSpPr txBox="1"/>
              <p:nvPr/>
            </p:nvSpPr>
            <p:spPr>
              <a:xfrm>
                <a:off x="10239496" y="5923214"/>
                <a:ext cx="186259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Abnormally Dry</a:t>
                </a:r>
              </a:p>
            </p:txBody>
          </p:sp>
          <p:sp>
            <p:nvSpPr>
              <p:cNvPr id="72" name="TextBox 71">
                <a:extLst>
                  <a:ext uri="{FF2B5EF4-FFF2-40B4-BE49-F238E27FC236}">
                    <a16:creationId xmlns:a16="http://schemas.microsoft.com/office/drawing/2014/main" xmlns="" id="{972C830D-308C-5A4B-9972-F11C414A037E}"/>
                  </a:ext>
                </a:extLst>
              </p:cNvPr>
              <p:cNvSpPr txBox="1"/>
              <p:nvPr/>
            </p:nvSpPr>
            <p:spPr>
              <a:xfrm>
                <a:off x="10239496" y="6304938"/>
                <a:ext cx="138677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Severe Drought</a:t>
                </a:r>
              </a:p>
            </p:txBody>
          </p:sp>
          <p:sp>
            <p:nvSpPr>
              <p:cNvPr id="73" name="TextBox 72">
                <a:extLst>
                  <a:ext uri="{FF2B5EF4-FFF2-40B4-BE49-F238E27FC236}">
                    <a16:creationId xmlns:a16="http://schemas.microsoft.com/office/drawing/2014/main" xmlns="" id="{F94F25E1-206F-0B46-9151-3D1387A919EC}"/>
                  </a:ext>
                </a:extLst>
              </p:cNvPr>
              <p:cNvSpPr txBox="1"/>
              <p:nvPr/>
            </p:nvSpPr>
            <p:spPr>
              <a:xfrm>
                <a:off x="10239492" y="6495799"/>
                <a:ext cx="145408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Extreme Drought</a:t>
                </a:r>
              </a:p>
            </p:txBody>
          </p:sp>
        </p:grpSp>
      </p:grpSp>
      <p:sp>
        <p:nvSpPr>
          <p:cNvPr id="36" name="Google Shape;123;p15"/>
          <p:cNvSpPr txBox="1"/>
          <p:nvPr/>
        </p:nvSpPr>
        <p:spPr>
          <a:xfrm>
            <a:off x="3461445" y="6463202"/>
            <a:ext cx="4939430" cy="43077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90000"/>
              </a:lnSpc>
              <a:spcBef>
                <a:spcPts val="0"/>
              </a:spcBef>
              <a:spcAft>
                <a:spcPts val="0"/>
              </a:spcAft>
              <a:buClr>
                <a:srgbClr val="3F3F3F"/>
              </a:buClr>
              <a:buSzPts val="1400"/>
              <a:buFont typeface="Arial"/>
              <a:buNone/>
              <a:tabLst/>
              <a:defRPr/>
            </a:pPr>
            <a:r>
              <a:rPr kumimoji="0" lang="en-US" sz="1400" b="0" i="0" u="none" strike="noStrike" kern="1200" cap="none" spc="0" normalizeH="0" baseline="0" noProof="0" dirty="0">
                <a:ln>
                  <a:noFill/>
                </a:ln>
                <a:solidFill>
                  <a:schemeClr val="tx1">
                    <a:lumMod val="75000"/>
                    <a:lumOff val="25000"/>
                  </a:schemeClr>
                </a:solidFill>
                <a:effectLst/>
                <a:uLnTx/>
                <a:uFillTx/>
                <a:latin typeface="Century Gothic"/>
                <a:ea typeface="Century Gothic"/>
                <a:cs typeface="Century Gothic"/>
                <a:sym typeface="Century Gothic"/>
              </a:rPr>
              <a:t>Image </a:t>
            </a:r>
            <a:r>
              <a:rPr kumimoji="0" lang="en-US" sz="1400" b="0" i="0" u="none" strike="noStrike" kern="1200" cap="none" spc="0" normalizeH="0" baseline="0" noProof="0" dirty="0" smtClean="0">
                <a:ln>
                  <a:noFill/>
                </a:ln>
                <a:solidFill>
                  <a:schemeClr val="tx1">
                    <a:lumMod val="75000"/>
                    <a:lumOff val="25000"/>
                  </a:schemeClr>
                </a:solidFill>
                <a:effectLst/>
                <a:uLnTx/>
                <a:uFillTx/>
                <a:latin typeface="Century Gothic"/>
                <a:ea typeface="Century Gothic"/>
                <a:cs typeface="Century Gothic"/>
                <a:sym typeface="Century Gothic"/>
              </a:rPr>
              <a:t>Credits: Iowa Agriculture &amp; Food Security Team</a:t>
            </a:r>
            <a:endParaRPr kumimoji="0" sz="1400" b="0" i="0" u="none" strike="noStrike" kern="1200" cap="none" spc="0" normalizeH="0" baseline="0" noProof="0" dirty="0">
              <a:ln>
                <a:noFill/>
              </a:ln>
              <a:solidFill>
                <a:schemeClr val="tx1">
                  <a:lumMod val="75000"/>
                  <a:lumOff val="25000"/>
                </a:schemeClr>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221694489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Results: ICB vs ECOSTRESS Comparison</a:t>
            </a:r>
            <a:br>
              <a:rPr lang="en-US" dirty="0"/>
            </a:br>
            <a:r>
              <a:rPr lang="en-US" sz="2700" dirty="0"/>
              <a:t>One Week Before Peak Drought, August </a:t>
            </a:r>
            <a:r>
              <a:rPr lang="en-US" sz="2700" dirty="0" smtClean="0"/>
              <a:t>12 to 18</a:t>
            </a:r>
            <a:r>
              <a:rPr lang="en-US" sz="2700" dirty="0"/>
              <a:t>, 2018</a:t>
            </a:r>
          </a:p>
        </p:txBody>
      </p:sp>
      <p:graphicFrame>
        <p:nvGraphicFramePr>
          <p:cNvPr id="50" name="Chart 49"/>
          <p:cNvGraphicFramePr>
            <a:graphicFrameLocks/>
          </p:cNvGraphicFramePr>
          <p:nvPr>
            <p:extLst>
              <p:ext uri="{D42A27DB-BD31-4B8C-83A1-F6EECF244321}">
                <p14:modId xmlns:p14="http://schemas.microsoft.com/office/powerpoint/2010/main" val="472470811"/>
              </p:ext>
            </p:extLst>
          </p:nvPr>
        </p:nvGraphicFramePr>
        <p:xfrm>
          <a:off x="2230225" y="1519499"/>
          <a:ext cx="7731550" cy="4242478"/>
        </p:xfrm>
        <a:graphic>
          <a:graphicData uri="http://schemas.openxmlformats.org/drawingml/2006/chart">
            <c:chart xmlns:c="http://schemas.openxmlformats.org/drawingml/2006/chart" xmlns:r="http://schemas.openxmlformats.org/officeDocument/2006/relationships" r:id="rId3"/>
          </a:graphicData>
        </a:graphic>
      </p:graphicFrame>
      <p:sp>
        <p:nvSpPr>
          <p:cNvPr id="51" name="TextBox 50"/>
          <p:cNvSpPr txBox="1"/>
          <p:nvPr/>
        </p:nvSpPr>
        <p:spPr>
          <a:xfrm>
            <a:off x="3785939" y="5993042"/>
            <a:ext cx="4620122" cy="732202"/>
          </a:xfrm>
          <a:prstGeom prst="rect">
            <a:avLst/>
          </a:prstGeom>
          <a:noFill/>
        </p:spPr>
        <p:txBody>
          <a:bodyPr wrap="square" rtlCol="0">
            <a:spAutoFit/>
          </a:bodyPr>
          <a:lstStyle/>
          <a:p>
            <a:pPr marL="342900" indent="-342900">
              <a:spcAft>
                <a:spcPts val="600"/>
              </a:spcAft>
              <a:buClr>
                <a:srgbClr val="7EB761"/>
              </a:buClr>
              <a:buFont typeface="Webdings" panose="05030102010509060703" pitchFamily="18" charset="2"/>
              <a:buChar char="4"/>
              <a:defRPr/>
            </a:pPr>
            <a:r>
              <a:rPr lang="en-US" dirty="0">
                <a:solidFill>
                  <a:schemeClr val="tx1">
                    <a:lumMod val="75000"/>
                    <a:lumOff val="25000"/>
                  </a:schemeClr>
                </a:solidFill>
              </a:rPr>
              <a:t>Average Percent Difference: 54.14%</a:t>
            </a:r>
          </a:p>
          <a:p>
            <a:pPr marL="342900" marR="0" lvl="0" indent="-342900" algn="l" defTabSz="914400" rtl="0" eaLnBrk="1" fontAlgn="auto" latinLnBrk="0" hangingPunct="1">
              <a:lnSpc>
                <a:spcPct val="100000"/>
              </a:lnSpc>
              <a:spcBef>
                <a:spcPts val="0"/>
              </a:spcBef>
              <a:spcAft>
                <a:spcPts val="600"/>
              </a:spcAft>
              <a:buClr>
                <a:srgbClr val="7EB761"/>
              </a:buClr>
              <a:buSzTx/>
              <a:buFont typeface="Webdings" panose="05030102010509060703" pitchFamily="18" charset="2"/>
              <a:buChar char="4"/>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72480297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6130238" y="2122442"/>
            <a:ext cx="4410075" cy="3921497"/>
            <a:chOff x="6130238" y="2122442"/>
            <a:chExt cx="4410075" cy="3921497"/>
          </a:xfrm>
        </p:grpSpPr>
        <p:pic>
          <p:nvPicPr>
            <p:cNvPr id="20" name="Picture 19"/>
            <p:cNvPicPr>
              <a:picLocks noChangeAspect="1"/>
            </p:cNvPicPr>
            <p:nvPr/>
          </p:nvPicPr>
          <p:blipFill rotWithShape="1">
            <a:blip r:embed="rId3" cstate="print">
              <a:extLst>
                <a:ext uri="{28A0092B-C50C-407E-A947-70E740481C1C}">
                  <a14:useLocalDpi xmlns:a14="http://schemas.microsoft.com/office/drawing/2010/main" val="0"/>
                </a:ext>
              </a:extLst>
            </a:blip>
            <a:srcRect l="28838" t="26250" r="34317" b="31389"/>
            <a:stretch/>
          </p:blipFill>
          <p:spPr>
            <a:xfrm>
              <a:off x="6130238" y="2122442"/>
              <a:ext cx="4410075" cy="3921497"/>
            </a:xfrm>
            <a:prstGeom prst="rect">
              <a:avLst/>
            </a:prstGeom>
          </p:spPr>
        </p:pic>
        <p:sp>
          <p:nvSpPr>
            <p:cNvPr id="7" name="Rectangle 6"/>
            <p:cNvSpPr/>
            <p:nvPr/>
          </p:nvSpPr>
          <p:spPr>
            <a:xfrm>
              <a:off x="6206936" y="5801711"/>
              <a:ext cx="1716853" cy="2155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838200" y="406535"/>
            <a:ext cx="10515600" cy="820381"/>
          </a:xfrm>
        </p:spPr>
        <p:txBody>
          <a:bodyPr>
            <a:noAutofit/>
          </a:bodyPr>
          <a:lstStyle/>
          <a:p>
            <a:r>
              <a:rPr lang="en-US" sz="4000" dirty="0"/>
              <a:t>Results: ICB vs ECOSTRESS Comparison</a:t>
            </a:r>
          </a:p>
        </p:txBody>
      </p:sp>
      <p:sp>
        <p:nvSpPr>
          <p:cNvPr id="6" name="Content Placeholder 5"/>
          <p:cNvSpPr>
            <a:spLocks noGrp="1"/>
          </p:cNvSpPr>
          <p:nvPr>
            <p:ph sz="quarter" idx="12"/>
          </p:nvPr>
        </p:nvSpPr>
        <p:spPr>
          <a:xfrm>
            <a:off x="3696670" y="1713285"/>
            <a:ext cx="4123130" cy="827324"/>
          </a:xfrm>
        </p:spPr>
        <p:txBody>
          <a:bodyPr>
            <a:normAutofit/>
          </a:bodyPr>
          <a:lstStyle/>
          <a:p>
            <a:pPr marL="0" indent="0" algn="ctr">
              <a:buNone/>
            </a:pPr>
            <a:r>
              <a:rPr lang="en-US" sz="2400" dirty="0">
                <a:solidFill>
                  <a:schemeClr val="tx1">
                    <a:lumMod val="75000"/>
                    <a:lumOff val="25000"/>
                  </a:schemeClr>
                </a:solidFill>
              </a:rPr>
              <a:t>Fremont County</a:t>
            </a:r>
          </a:p>
        </p:txBody>
      </p:sp>
      <p:sp>
        <p:nvSpPr>
          <p:cNvPr id="13" name="Content Placeholder 4"/>
          <p:cNvSpPr txBox="1">
            <a:spLocks/>
          </p:cNvSpPr>
          <p:nvPr/>
        </p:nvSpPr>
        <p:spPr>
          <a:xfrm>
            <a:off x="3051779" y="5794140"/>
            <a:ext cx="969267" cy="3950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chemeClr val="tx1">
                    <a:lumMod val="75000"/>
                    <a:lumOff val="25000"/>
                  </a:schemeClr>
                </a:solidFill>
                <a:effectLst/>
                <a:uLnTx/>
                <a:uFillTx/>
                <a:ea typeface="+mn-ea"/>
                <a:cs typeface="+mn-cs"/>
              </a:rPr>
              <a:t>ICB Map</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1526" y="2124481"/>
            <a:ext cx="3915410" cy="3639858"/>
          </a:xfrm>
          <a:prstGeom prst="rect">
            <a:avLst/>
          </a:prstGeom>
        </p:spPr>
      </p:pic>
      <p:pic>
        <p:nvPicPr>
          <p:cNvPr id="26" name="Picture 25"/>
          <p:cNvPicPr>
            <a:picLocks noChangeAspect="1"/>
          </p:cNvPicPr>
          <p:nvPr/>
        </p:nvPicPr>
        <p:blipFill>
          <a:blip r:embed="rId5"/>
          <a:stretch>
            <a:fillRect/>
          </a:stretch>
        </p:blipFill>
        <p:spPr>
          <a:xfrm>
            <a:off x="6490991" y="5068087"/>
            <a:ext cx="266794" cy="552533"/>
          </a:xfrm>
          <a:prstGeom prst="rect">
            <a:avLst/>
          </a:prstGeom>
        </p:spPr>
      </p:pic>
      <p:sp>
        <p:nvSpPr>
          <p:cNvPr id="36" name="Rectangle 35"/>
          <p:cNvSpPr/>
          <p:nvPr/>
        </p:nvSpPr>
        <p:spPr>
          <a:xfrm>
            <a:off x="891526" y="1063697"/>
            <a:ext cx="9499403" cy="507831"/>
          </a:xfrm>
          <a:prstGeom prst="rect">
            <a:avLst/>
          </a:prstGeom>
        </p:spPr>
        <p:txBody>
          <a:bodyPr wrap="square">
            <a:spAutoFit/>
          </a:bodyPr>
          <a:lstStyle/>
          <a:p>
            <a:r>
              <a:rPr lang="en-US" sz="2700" b="1" dirty="0">
                <a:solidFill>
                  <a:srgbClr val="7EB761"/>
                </a:solidFill>
                <a:ea typeface="+mj-ea"/>
                <a:cs typeface="+mj-cs"/>
              </a:rPr>
              <a:t>One Week Before Peak Drought, August </a:t>
            </a:r>
            <a:r>
              <a:rPr lang="en-US" sz="2700" b="1" dirty="0" smtClean="0">
                <a:solidFill>
                  <a:srgbClr val="7EB761"/>
                </a:solidFill>
                <a:ea typeface="+mj-ea"/>
                <a:cs typeface="+mj-cs"/>
              </a:rPr>
              <a:t>12 to 18</a:t>
            </a:r>
            <a:r>
              <a:rPr lang="en-US" sz="2700" b="1" dirty="0">
                <a:solidFill>
                  <a:srgbClr val="7EB761"/>
                </a:solidFill>
                <a:ea typeface="+mj-ea"/>
                <a:cs typeface="+mj-cs"/>
              </a:rPr>
              <a:t>, 2018</a:t>
            </a:r>
            <a:endParaRPr lang="en-US" dirty="0">
              <a:solidFill>
                <a:srgbClr val="7EB761"/>
              </a:solidFill>
            </a:endParaRPr>
          </a:p>
        </p:txBody>
      </p:sp>
      <p:sp>
        <p:nvSpPr>
          <p:cNvPr id="5" name="Content Placeholder 4"/>
          <p:cNvSpPr>
            <a:spLocks noGrp="1"/>
          </p:cNvSpPr>
          <p:nvPr>
            <p:ph sz="quarter" idx="11"/>
          </p:nvPr>
        </p:nvSpPr>
        <p:spPr>
          <a:xfrm>
            <a:off x="8218445" y="5794140"/>
            <a:ext cx="1648274" cy="395083"/>
          </a:xfrm>
        </p:spPr>
        <p:txBody>
          <a:bodyPr>
            <a:normAutofit/>
          </a:bodyPr>
          <a:lstStyle/>
          <a:p>
            <a:pPr marL="0" indent="0">
              <a:buNone/>
            </a:pPr>
            <a:r>
              <a:rPr lang="en-US" sz="1400" b="1" dirty="0">
                <a:solidFill>
                  <a:schemeClr val="tx1">
                    <a:lumMod val="75000"/>
                    <a:lumOff val="25000"/>
                  </a:schemeClr>
                </a:solidFill>
              </a:rPr>
              <a:t>ECOSTRESS Map</a:t>
            </a:r>
          </a:p>
        </p:txBody>
      </p:sp>
      <p:grpSp>
        <p:nvGrpSpPr>
          <p:cNvPr id="45" name="Group 44">
            <a:extLst>
              <a:ext uri="{FF2B5EF4-FFF2-40B4-BE49-F238E27FC236}">
                <a16:creationId xmlns:a16="http://schemas.microsoft.com/office/drawing/2014/main" xmlns="" id="{8A4C90E7-0886-2A47-9E4C-ED5EFA15D19D}"/>
              </a:ext>
            </a:extLst>
          </p:cNvPr>
          <p:cNvGrpSpPr/>
          <p:nvPr/>
        </p:nvGrpSpPr>
        <p:grpSpPr>
          <a:xfrm>
            <a:off x="280677" y="5712807"/>
            <a:ext cx="2527520" cy="1062605"/>
            <a:chOff x="738196" y="5562325"/>
            <a:chExt cx="2527520" cy="1062605"/>
          </a:xfrm>
        </p:grpSpPr>
        <p:sp>
          <p:nvSpPr>
            <p:cNvPr id="46" name="TextBox 123">
              <a:extLst>
                <a:ext uri="{FF2B5EF4-FFF2-40B4-BE49-F238E27FC236}">
                  <a16:creationId xmlns:a16="http://schemas.microsoft.com/office/drawing/2014/main" xmlns="" id="{3FF3E398-5883-9D43-85D4-00617E764B36}"/>
                </a:ext>
              </a:extLst>
            </p:cNvPr>
            <p:cNvSpPr txBox="1"/>
            <p:nvPr/>
          </p:nvSpPr>
          <p:spPr>
            <a:xfrm>
              <a:off x="1312424" y="5939739"/>
              <a:ext cx="1953292" cy="307777"/>
            </a:xfrm>
            <a:prstGeom prst="rect">
              <a:avLst/>
            </a:prstGeom>
            <a:noFill/>
          </p:spPr>
          <p:txBody>
            <a:bodyPr wrap="square" rtlCol="0">
              <a:spAutoFit/>
            </a:bodyPr>
            <a:lstStyle/>
            <a:p>
              <a:pPr marL="0" marR="0">
                <a:spcBef>
                  <a:spcPts val="0"/>
                </a:spcBef>
                <a:spcAft>
                  <a:spcPts val="0"/>
                </a:spcAft>
              </a:pPr>
              <a:r>
                <a:rPr lang="en-US" sz="1400" dirty="0">
                  <a:solidFill>
                    <a:schemeClr val="tx1">
                      <a:lumMod val="75000"/>
                      <a:lumOff val="25000"/>
                    </a:schemeClr>
                  </a:solidFill>
                  <a:effectLst/>
                  <a:ea typeface="Times New Roman" panose="02020603050405020304" pitchFamily="18" charset="0"/>
                  <a:cs typeface="Arial" panose="020B0604020202020204" pitchFamily="34" charset="0"/>
                </a:rPr>
                <a:t>Moderate Drought</a:t>
              </a:r>
              <a:endParaRPr lang="en-US" sz="1400" dirty="0">
                <a:solidFill>
                  <a:schemeClr val="tx1">
                    <a:lumMod val="75000"/>
                    <a:lumOff val="25000"/>
                  </a:schemeClr>
                </a:solidFill>
                <a:effectLst/>
                <a:ea typeface="Times New Roman" panose="02020603050405020304" pitchFamily="18" charset="0"/>
              </a:endParaRPr>
            </a:p>
          </p:txBody>
        </p:sp>
        <p:grpSp>
          <p:nvGrpSpPr>
            <p:cNvPr id="47" name="Group 46">
              <a:extLst>
                <a:ext uri="{FF2B5EF4-FFF2-40B4-BE49-F238E27FC236}">
                  <a16:creationId xmlns:a16="http://schemas.microsoft.com/office/drawing/2014/main" xmlns="" id="{7C14F869-2830-A741-B903-D5017D092DD9}"/>
                </a:ext>
              </a:extLst>
            </p:cNvPr>
            <p:cNvGrpSpPr/>
            <p:nvPr/>
          </p:nvGrpSpPr>
          <p:grpSpPr>
            <a:xfrm>
              <a:off x="738196" y="5562325"/>
              <a:ext cx="2350551" cy="1062605"/>
              <a:chOff x="738196" y="5562325"/>
              <a:chExt cx="2350551" cy="1062605"/>
            </a:xfrm>
          </p:grpSpPr>
          <p:grpSp>
            <p:nvGrpSpPr>
              <p:cNvPr id="48" name="Group 47">
                <a:extLst>
                  <a:ext uri="{FF2B5EF4-FFF2-40B4-BE49-F238E27FC236}">
                    <a16:creationId xmlns:a16="http://schemas.microsoft.com/office/drawing/2014/main" xmlns="" id="{F8C11E32-9BB0-914E-9272-B71C35E23B21}"/>
                  </a:ext>
                </a:extLst>
              </p:cNvPr>
              <p:cNvGrpSpPr/>
              <p:nvPr/>
            </p:nvGrpSpPr>
            <p:grpSpPr>
              <a:xfrm>
                <a:off x="738196" y="5628133"/>
                <a:ext cx="621792" cy="925443"/>
                <a:chOff x="738196" y="5628133"/>
                <a:chExt cx="621792" cy="925443"/>
              </a:xfrm>
            </p:grpSpPr>
            <p:sp>
              <p:nvSpPr>
                <p:cNvPr id="54" name="Rectangle 53">
                  <a:extLst>
                    <a:ext uri="{FF2B5EF4-FFF2-40B4-BE49-F238E27FC236}">
                      <a16:creationId xmlns:a16="http://schemas.microsoft.com/office/drawing/2014/main" xmlns="" id="{93637813-788C-B341-80F0-02C44887D101}"/>
                    </a:ext>
                  </a:extLst>
                </p:cNvPr>
                <p:cNvSpPr/>
                <p:nvPr/>
              </p:nvSpPr>
              <p:spPr>
                <a:xfrm>
                  <a:off x="738196" y="5628133"/>
                  <a:ext cx="621792" cy="157150"/>
                </a:xfrm>
                <a:prstGeom prst="rect">
                  <a:avLst/>
                </a:prstGeom>
                <a:solidFill>
                  <a:srgbClr val="F3F3F3"/>
                </a:solidFill>
                <a:ln w="19050">
                  <a:solidFill>
                    <a:srgbClr val="6E6E6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schemeClr val="tx1">
                        <a:lumMod val="75000"/>
                        <a:lumOff val="25000"/>
                      </a:schemeClr>
                    </a:solidFill>
                  </a:endParaRPr>
                </a:p>
              </p:txBody>
            </p:sp>
            <p:sp>
              <p:nvSpPr>
                <p:cNvPr id="55" name="Rectangle 54">
                  <a:extLst>
                    <a:ext uri="{FF2B5EF4-FFF2-40B4-BE49-F238E27FC236}">
                      <a16:creationId xmlns:a16="http://schemas.microsoft.com/office/drawing/2014/main" xmlns="" id="{9B3859E9-055B-654C-840B-3CC35471D773}"/>
                    </a:ext>
                  </a:extLst>
                </p:cNvPr>
                <p:cNvSpPr/>
                <p:nvPr/>
              </p:nvSpPr>
              <p:spPr>
                <a:xfrm>
                  <a:off x="738196" y="5820206"/>
                  <a:ext cx="621792" cy="157150"/>
                </a:xfrm>
                <a:prstGeom prst="rect">
                  <a:avLst/>
                </a:prstGeom>
                <a:solidFill>
                  <a:srgbClr val="FBFB2F"/>
                </a:solidFill>
                <a:ln w="19050">
                  <a:solidFill>
                    <a:srgbClr val="6E6E6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schemeClr val="tx1">
                        <a:lumMod val="75000"/>
                        <a:lumOff val="25000"/>
                      </a:schemeClr>
                    </a:solidFill>
                  </a:endParaRPr>
                </a:p>
              </p:txBody>
            </p:sp>
            <p:sp>
              <p:nvSpPr>
                <p:cNvPr id="56" name="Rectangle 55">
                  <a:extLst>
                    <a:ext uri="{FF2B5EF4-FFF2-40B4-BE49-F238E27FC236}">
                      <a16:creationId xmlns:a16="http://schemas.microsoft.com/office/drawing/2014/main" xmlns="" id="{41F25EB4-4B2C-F542-AD9C-290F65FA3769}"/>
                    </a:ext>
                  </a:extLst>
                </p:cNvPr>
                <p:cNvSpPr/>
                <p:nvPr/>
              </p:nvSpPr>
              <p:spPr>
                <a:xfrm>
                  <a:off x="738196" y="6012280"/>
                  <a:ext cx="621792" cy="157150"/>
                </a:xfrm>
                <a:prstGeom prst="rect">
                  <a:avLst/>
                </a:prstGeom>
                <a:solidFill>
                  <a:srgbClr val="F9CF94"/>
                </a:solidFill>
                <a:ln w="19050">
                  <a:solidFill>
                    <a:srgbClr val="6E6E6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schemeClr val="tx1">
                        <a:lumMod val="75000"/>
                        <a:lumOff val="25000"/>
                      </a:schemeClr>
                    </a:solidFill>
                  </a:endParaRPr>
                </a:p>
              </p:txBody>
            </p:sp>
            <p:sp>
              <p:nvSpPr>
                <p:cNvPr id="57" name="Rectangle 56">
                  <a:extLst>
                    <a:ext uri="{FF2B5EF4-FFF2-40B4-BE49-F238E27FC236}">
                      <a16:creationId xmlns:a16="http://schemas.microsoft.com/office/drawing/2014/main" xmlns="" id="{333CFF83-CB49-CF4C-A30E-5451CF6DC05E}"/>
                    </a:ext>
                  </a:extLst>
                </p:cNvPr>
                <p:cNvSpPr/>
                <p:nvPr/>
              </p:nvSpPr>
              <p:spPr>
                <a:xfrm>
                  <a:off x="738196" y="6204353"/>
                  <a:ext cx="621792" cy="157150"/>
                </a:xfrm>
                <a:prstGeom prst="rect">
                  <a:avLst/>
                </a:prstGeom>
                <a:solidFill>
                  <a:srgbClr val="FEB730"/>
                </a:solidFill>
                <a:ln w="19050">
                  <a:solidFill>
                    <a:srgbClr val="6E6E6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schemeClr val="tx1">
                        <a:lumMod val="75000"/>
                        <a:lumOff val="25000"/>
                      </a:schemeClr>
                    </a:solidFill>
                  </a:endParaRPr>
                </a:p>
              </p:txBody>
            </p:sp>
            <p:sp>
              <p:nvSpPr>
                <p:cNvPr id="58" name="Rectangle 57">
                  <a:extLst>
                    <a:ext uri="{FF2B5EF4-FFF2-40B4-BE49-F238E27FC236}">
                      <a16:creationId xmlns:a16="http://schemas.microsoft.com/office/drawing/2014/main" xmlns="" id="{FF65BE18-E491-F149-A4F0-734815BD560A}"/>
                    </a:ext>
                  </a:extLst>
                </p:cNvPr>
                <p:cNvSpPr/>
                <p:nvPr/>
              </p:nvSpPr>
              <p:spPr>
                <a:xfrm>
                  <a:off x="738196" y="6396426"/>
                  <a:ext cx="621792" cy="157150"/>
                </a:xfrm>
                <a:prstGeom prst="rect">
                  <a:avLst/>
                </a:prstGeom>
                <a:solidFill>
                  <a:srgbClr val="E9312F"/>
                </a:solidFill>
                <a:ln w="19050">
                  <a:solidFill>
                    <a:srgbClr val="6E6E6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schemeClr val="tx1">
                        <a:lumMod val="75000"/>
                        <a:lumOff val="25000"/>
                      </a:schemeClr>
                    </a:solidFill>
                  </a:endParaRPr>
                </a:p>
              </p:txBody>
            </p:sp>
          </p:grpSp>
          <p:grpSp>
            <p:nvGrpSpPr>
              <p:cNvPr id="49" name="Group 48">
                <a:extLst>
                  <a:ext uri="{FF2B5EF4-FFF2-40B4-BE49-F238E27FC236}">
                    <a16:creationId xmlns:a16="http://schemas.microsoft.com/office/drawing/2014/main" xmlns="" id="{C4F7324B-8E83-F245-9CE3-5280F27A3F26}"/>
                  </a:ext>
                </a:extLst>
              </p:cNvPr>
              <p:cNvGrpSpPr/>
              <p:nvPr/>
            </p:nvGrpSpPr>
            <p:grpSpPr>
              <a:xfrm>
                <a:off x="1312424" y="5562325"/>
                <a:ext cx="1776323" cy="1062605"/>
                <a:chOff x="693904" y="77719"/>
                <a:chExt cx="1913541" cy="2067256"/>
              </a:xfrm>
            </p:grpSpPr>
            <p:sp>
              <p:nvSpPr>
                <p:cNvPr id="50" name="TextBox 125">
                  <a:extLst>
                    <a:ext uri="{FF2B5EF4-FFF2-40B4-BE49-F238E27FC236}">
                      <a16:creationId xmlns:a16="http://schemas.microsoft.com/office/drawing/2014/main" xmlns="" id="{D4BCE937-6725-CF4A-8020-DAD7C96325C0}"/>
                    </a:ext>
                  </a:extLst>
                </p:cNvPr>
                <p:cNvSpPr txBox="1"/>
                <p:nvPr/>
              </p:nvSpPr>
              <p:spPr>
                <a:xfrm>
                  <a:off x="693904" y="444841"/>
                  <a:ext cx="1852831" cy="598768"/>
                </a:xfrm>
                <a:prstGeom prst="rect">
                  <a:avLst/>
                </a:prstGeom>
                <a:noFill/>
              </p:spPr>
              <p:txBody>
                <a:bodyPr wrap="square" rtlCol="0">
                  <a:spAutoFit/>
                </a:bodyPr>
                <a:lstStyle/>
                <a:p>
                  <a:pPr marL="0" marR="0">
                    <a:spcBef>
                      <a:spcPts val="0"/>
                    </a:spcBef>
                    <a:spcAft>
                      <a:spcPts val="0"/>
                    </a:spcAft>
                  </a:pPr>
                  <a:r>
                    <a:rPr lang="en-US" sz="1400" dirty="0">
                      <a:solidFill>
                        <a:schemeClr val="tx1">
                          <a:lumMod val="75000"/>
                          <a:lumOff val="25000"/>
                        </a:schemeClr>
                      </a:solidFill>
                      <a:effectLst/>
                      <a:ea typeface="Times New Roman" panose="02020603050405020304" pitchFamily="18" charset="0"/>
                      <a:cs typeface="Arial" panose="020B0604020202020204" pitchFamily="34" charset="0"/>
                    </a:rPr>
                    <a:t>Abnormally Dry</a:t>
                  </a:r>
                  <a:endParaRPr lang="en-US" sz="1400" dirty="0">
                    <a:solidFill>
                      <a:schemeClr val="tx1">
                        <a:lumMod val="75000"/>
                        <a:lumOff val="25000"/>
                      </a:schemeClr>
                    </a:solidFill>
                    <a:effectLst/>
                    <a:ea typeface="Times New Roman" panose="02020603050405020304" pitchFamily="18" charset="0"/>
                  </a:endParaRPr>
                </a:p>
              </p:txBody>
            </p:sp>
            <p:sp>
              <p:nvSpPr>
                <p:cNvPr id="51" name="TextBox 126">
                  <a:extLst>
                    <a:ext uri="{FF2B5EF4-FFF2-40B4-BE49-F238E27FC236}">
                      <a16:creationId xmlns:a16="http://schemas.microsoft.com/office/drawing/2014/main" xmlns="" id="{0D73FCAE-F79E-A64A-B395-044777465CEA}"/>
                    </a:ext>
                  </a:extLst>
                </p:cNvPr>
                <p:cNvSpPr txBox="1"/>
                <p:nvPr/>
              </p:nvSpPr>
              <p:spPr>
                <a:xfrm>
                  <a:off x="693904" y="77719"/>
                  <a:ext cx="1517394" cy="598768"/>
                </a:xfrm>
                <a:prstGeom prst="rect">
                  <a:avLst/>
                </a:prstGeom>
                <a:noFill/>
              </p:spPr>
              <p:txBody>
                <a:bodyPr wrap="square" rtlCol="0">
                  <a:spAutoFit/>
                </a:bodyPr>
                <a:lstStyle/>
                <a:p>
                  <a:pPr marL="0" marR="0">
                    <a:spcBef>
                      <a:spcPts val="0"/>
                    </a:spcBef>
                    <a:spcAft>
                      <a:spcPts val="0"/>
                    </a:spcAft>
                  </a:pPr>
                  <a:r>
                    <a:rPr lang="en-US" sz="1400" dirty="0">
                      <a:solidFill>
                        <a:schemeClr val="tx1">
                          <a:lumMod val="75000"/>
                          <a:lumOff val="25000"/>
                        </a:schemeClr>
                      </a:solidFill>
                      <a:effectLst/>
                      <a:ea typeface="Times New Roman" panose="02020603050405020304" pitchFamily="18" charset="0"/>
                      <a:cs typeface="Arial" panose="020B0604020202020204" pitchFamily="34" charset="0"/>
                    </a:rPr>
                    <a:t>No Drought</a:t>
                  </a:r>
                  <a:endParaRPr lang="en-US" sz="1400" dirty="0">
                    <a:solidFill>
                      <a:schemeClr val="tx1">
                        <a:lumMod val="75000"/>
                        <a:lumOff val="25000"/>
                      </a:schemeClr>
                    </a:solidFill>
                    <a:effectLst/>
                    <a:ea typeface="Times New Roman" panose="02020603050405020304" pitchFamily="18" charset="0"/>
                  </a:endParaRPr>
                </a:p>
              </p:txBody>
            </p:sp>
            <p:sp>
              <p:nvSpPr>
                <p:cNvPr id="52" name="TextBox 147">
                  <a:extLst>
                    <a:ext uri="{FF2B5EF4-FFF2-40B4-BE49-F238E27FC236}">
                      <a16:creationId xmlns:a16="http://schemas.microsoft.com/office/drawing/2014/main" xmlns="" id="{A03B0396-92DE-9B4F-A0BF-37530AA97C14}"/>
                    </a:ext>
                  </a:extLst>
                </p:cNvPr>
                <p:cNvSpPr txBox="1"/>
                <p:nvPr/>
              </p:nvSpPr>
              <p:spPr>
                <a:xfrm>
                  <a:off x="693904" y="1179085"/>
                  <a:ext cx="1867672" cy="598768"/>
                </a:xfrm>
                <a:prstGeom prst="rect">
                  <a:avLst/>
                </a:prstGeom>
                <a:noFill/>
              </p:spPr>
              <p:txBody>
                <a:bodyPr wrap="square" rtlCol="0">
                  <a:spAutoFit/>
                </a:bodyPr>
                <a:lstStyle/>
                <a:p>
                  <a:pPr marL="0" marR="0">
                    <a:spcBef>
                      <a:spcPts val="0"/>
                    </a:spcBef>
                    <a:spcAft>
                      <a:spcPts val="0"/>
                    </a:spcAft>
                  </a:pPr>
                  <a:r>
                    <a:rPr lang="en-US" sz="1400" dirty="0">
                      <a:solidFill>
                        <a:schemeClr val="tx1">
                          <a:lumMod val="75000"/>
                          <a:lumOff val="25000"/>
                        </a:schemeClr>
                      </a:solidFill>
                      <a:effectLst/>
                      <a:ea typeface="Times New Roman" panose="02020603050405020304" pitchFamily="18" charset="0"/>
                      <a:cs typeface="Arial" panose="020B0604020202020204" pitchFamily="34" charset="0"/>
                    </a:rPr>
                    <a:t>Severe Drought</a:t>
                  </a:r>
                  <a:endParaRPr lang="en-US" sz="1400" dirty="0">
                    <a:solidFill>
                      <a:schemeClr val="tx1">
                        <a:lumMod val="75000"/>
                        <a:lumOff val="25000"/>
                      </a:schemeClr>
                    </a:solidFill>
                    <a:effectLst/>
                    <a:ea typeface="Times New Roman" panose="02020603050405020304" pitchFamily="18" charset="0"/>
                  </a:endParaRPr>
                </a:p>
              </p:txBody>
            </p:sp>
            <p:sp>
              <p:nvSpPr>
                <p:cNvPr id="53" name="TextBox 148">
                  <a:extLst>
                    <a:ext uri="{FF2B5EF4-FFF2-40B4-BE49-F238E27FC236}">
                      <a16:creationId xmlns:a16="http://schemas.microsoft.com/office/drawing/2014/main" xmlns="" id="{82DA3FB0-F409-2342-BDEE-F38C98404F24}"/>
                    </a:ext>
                  </a:extLst>
                </p:cNvPr>
                <p:cNvSpPr txBox="1"/>
                <p:nvPr/>
              </p:nvSpPr>
              <p:spPr>
                <a:xfrm>
                  <a:off x="693904" y="1546207"/>
                  <a:ext cx="1913541" cy="598768"/>
                </a:xfrm>
                <a:prstGeom prst="rect">
                  <a:avLst/>
                </a:prstGeom>
                <a:noFill/>
              </p:spPr>
              <p:txBody>
                <a:bodyPr wrap="square" rtlCol="0">
                  <a:spAutoFit/>
                </a:bodyPr>
                <a:lstStyle/>
                <a:p>
                  <a:pPr marL="0" marR="0">
                    <a:spcBef>
                      <a:spcPts val="0"/>
                    </a:spcBef>
                    <a:spcAft>
                      <a:spcPts val="0"/>
                    </a:spcAft>
                  </a:pPr>
                  <a:r>
                    <a:rPr lang="en-US" sz="1400" dirty="0">
                      <a:solidFill>
                        <a:schemeClr val="tx1">
                          <a:lumMod val="75000"/>
                          <a:lumOff val="25000"/>
                        </a:schemeClr>
                      </a:solidFill>
                      <a:effectLst/>
                      <a:ea typeface="Times New Roman" panose="02020603050405020304" pitchFamily="18" charset="0"/>
                      <a:cs typeface="Arial" panose="020B0604020202020204" pitchFamily="34" charset="0"/>
                    </a:rPr>
                    <a:t>Extreme Drought</a:t>
                  </a:r>
                  <a:endParaRPr lang="en-US" sz="1400" dirty="0">
                    <a:solidFill>
                      <a:schemeClr val="tx1">
                        <a:lumMod val="75000"/>
                        <a:lumOff val="25000"/>
                      </a:schemeClr>
                    </a:solidFill>
                    <a:effectLst/>
                    <a:ea typeface="Times New Roman" panose="02020603050405020304" pitchFamily="18" charset="0"/>
                  </a:endParaRPr>
                </a:p>
              </p:txBody>
            </p:sp>
          </p:grpSp>
        </p:grpSp>
      </p:grpSp>
      <p:grpSp>
        <p:nvGrpSpPr>
          <p:cNvPr id="59" name="Group 58">
            <a:extLst>
              <a:ext uri="{FF2B5EF4-FFF2-40B4-BE49-F238E27FC236}">
                <a16:creationId xmlns:a16="http://schemas.microsoft.com/office/drawing/2014/main" xmlns="" id="{11DC69B6-941E-944C-A212-A5DF2684A6B4}"/>
              </a:ext>
            </a:extLst>
          </p:cNvPr>
          <p:cNvGrpSpPr/>
          <p:nvPr/>
        </p:nvGrpSpPr>
        <p:grpSpPr>
          <a:xfrm>
            <a:off x="9888302" y="5766245"/>
            <a:ext cx="2581769" cy="1071224"/>
            <a:chOff x="9693830" y="5685193"/>
            <a:chExt cx="2312874" cy="1071224"/>
          </a:xfrm>
        </p:grpSpPr>
        <p:pic>
          <p:nvPicPr>
            <p:cNvPr id="60" name="Picture 59">
              <a:extLst>
                <a:ext uri="{FF2B5EF4-FFF2-40B4-BE49-F238E27FC236}">
                  <a16:creationId xmlns:a16="http://schemas.microsoft.com/office/drawing/2014/main" xmlns="" id="{CBBDB2BD-DFA0-944F-9A93-BD40E55779BD}"/>
                </a:ext>
              </a:extLst>
            </p:cNvPr>
            <p:cNvPicPr>
              <a:picLocks noChangeAspect="1"/>
            </p:cNvPicPr>
            <p:nvPr/>
          </p:nvPicPr>
          <p:blipFill rotWithShape="1">
            <a:blip r:embed="rId6"/>
            <a:srcRect r="72415"/>
            <a:stretch/>
          </p:blipFill>
          <p:spPr>
            <a:xfrm>
              <a:off x="9693830" y="5763825"/>
              <a:ext cx="566442" cy="912784"/>
            </a:xfrm>
            <a:prstGeom prst="rect">
              <a:avLst/>
            </a:prstGeom>
          </p:spPr>
        </p:pic>
        <p:grpSp>
          <p:nvGrpSpPr>
            <p:cNvPr id="61" name="Group 60">
              <a:extLst>
                <a:ext uri="{FF2B5EF4-FFF2-40B4-BE49-F238E27FC236}">
                  <a16:creationId xmlns:a16="http://schemas.microsoft.com/office/drawing/2014/main" xmlns="" id="{3669D345-0363-FC45-AE67-2EBA1CE424F8}"/>
                </a:ext>
              </a:extLst>
            </p:cNvPr>
            <p:cNvGrpSpPr/>
            <p:nvPr/>
          </p:nvGrpSpPr>
          <p:grpSpPr>
            <a:xfrm>
              <a:off x="10144108" y="5685193"/>
              <a:ext cx="1862596" cy="1071224"/>
              <a:chOff x="10239492" y="5732352"/>
              <a:chExt cx="1862596" cy="1071224"/>
            </a:xfrm>
          </p:grpSpPr>
          <p:sp>
            <p:nvSpPr>
              <p:cNvPr id="62" name="TextBox 61">
                <a:extLst>
                  <a:ext uri="{FF2B5EF4-FFF2-40B4-BE49-F238E27FC236}">
                    <a16:creationId xmlns:a16="http://schemas.microsoft.com/office/drawing/2014/main" xmlns="" id="{86F07168-53F8-6345-9F77-EDCD8E78B434}"/>
                  </a:ext>
                </a:extLst>
              </p:cNvPr>
              <p:cNvSpPr txBox="1"/>
              <p:nvPr/>
            </p:nvSpPr>
            <p:spPr>
              <a:xfrm>
                <a:off x="10239496" y="6114076"/>
                <a:ext cx="173963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75000"/>
                        <a:lumOff val="25000"/>
                      </a:schemeClr>
                    </a:solidFill>
                    <a:effectLst/>
                    <a:uLnTx/>
                    <a:uFillTx/>
                    <a:ea typeface="+mn-ea"/>
                    <a:cs typeface="+mn-cs"/>
                  </a:rPr>
                  <a:t>Moderate Drought</a:t>
                </a:r>
              </a:p>
            </p:txBody>
          </p:sp>
          <p:sp>
            <p:nvSpPr>
              <p:cNvPr id="63" name="TextBox 62">
                <a:extLst>
                  <a:ext uri="{FF2B5EF4-FFF2-40B4-BE49-F238E27FC236}">
                    <a16:creationId xmlns:a16="http://schemas.microsoft.com/office/drawing/2014/main" xmlns="" id="{3D514033-980D-5C45-85B0-FB7FA8477A48}"/>
                  </a:ext>
                </a:extLst>
              </p:cNvPr>
              <p:cNvSpPr txBox="1"/>
              <p:nvPr/>
            </p:nvSpPr>
            <p:spPr>
              <a:xfrm>
                <a:off x="10239496" y="5732352"/>
                <a:ext cx="158027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75000"/>
                        <a:lumOff val="25000"/>
                      </a:schemeClr>
                    </a:solidFill>
                    <a:effectLst/>
                    <a:uLnTx/>
                    <a:uFillTx/>
                    <a:ea typeface="+mn-ea"/>
                    <a:cs typeface="+mn-cs"/>
                  </a:rPr>
                  <a:t>No Drought</a:t>
                </a:r>
              </a:p>
            </p:txBody>
          </p:sp>
          <p:sp>
            <p:nvSpPr>
              <p:cNvPr id="64" name="TextBox 63">
                <a:extLst>
                  <a:ext uri="{FF2B5EF4-FFF2-40B4-BE49-F238E27FC236}">
                    <a16:creationId xmlns:a16="http://schemas.microsoft.com/office/drawing/2014/main" xmlns="" id="{6ECF7CC3-0AEC-904B-81EF-62A71F6B4583}"/>
                  </a:ext>
                </a:extLst>
              </p:cNvPr>
              <p:cNvSpPr txBox="1"/>
              <p:nvPr/>
            </p:nvSpPr>
            <p:spPr>
              <a:xfrm>
                <a:off x="10239496" y="5923214"/>
                <a:ext cx="186259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75000"/>
                        <a:lumOff val="25000"/>
                      </a:schemeClr>
                    </a:solidFill>
                    <a:effectLst/>
                    <a:uLnTx/>
                    <a:uFillTx/>
                    <a:ea typeface="+mn-ea"/>
                    <a:cs typeface="+mn-cs"/>
                  </a:rPr>
                  <a:t>Abnormally Dry</a:t>
                </a:r>
              </a:p>
            </p:txBody>
          </p:sp>
          <p:sp>
            <p:nvSpPr>
              <p:cNvPr id="65" name="TextBox 64">
                <a:extLst>
                  <a:ext uri="{FF2B5EF4-FFF2-40B4-BE49-F238E27FC236}">
                    <a16:creationId xmlns:a16="http://schemas.microsoft.com/office/drawing/2014/main" xmlns="" id="{35816701-E502-BC40-B7AD-8BCC393BADA6}"/>
                  </a:ext>
                </a:extLst>
              </p:cNvPr>
              <p:cNvSpPr txBox="1"/>
              <p:nvPr/>
            </p:nvSpPr>
            <p:spPr>
              <a:xfrm>
                <a:off x="10239496" y="6304938"/>
                <a:ext cx="138677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75000"/>
                        <a:lumOff val="25000"/>
                      </a:schemeClr>
                    </a:solidFill>
                    <a:effectLst/>
                    <a:uLnTx/>
                    <a:uFillTx/>
                    <a:ea typeface="+mn-ea"/>
                    <a:cs typeface="+mn-cs"/>
                  </a:rPr>
                  <a:t>Severe Drought</a:t>
                </a:r>
              </a:p>
            </p:txBody>
          </p:sp>
          <p:sp>
            <p:nvSpPr>
              <p:cNvPr id="66" name="TextBox 65">
                <a:extLst>
                  <a:ext uri="{FF2B5EF4-FFF2-40B4-BE49-F238E27FC236}">
                    <a16:creationId xmlns:a16="http://schemas.microsoft.com/office/drawing/2014/main" xmlns="" id="{1E144B18-C225-554B-95A8-F965223A28BF}"/>
                  </a:ext>
                </a:extLst>
              </p:cNvPr>
              <p:cNvSpPr txBox="1"/>
              <p:nvPr/>
            </p:nvSpPr>
            <p:spPr>
              <a:xfrm>
                <a:off x="10239492" y="6495799"/>
                <a:ext cx="145408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75000"/>
                        <a:lumOff val="25000"/>
                      </a:schemeClr>
                    </a:solidFill>
                    <a:effectLst/>
                    <a:uLnTx/>
                    <a:uFillTx/>
                    <a:ea typeface="+mn-ea"/>
                    <a:cs typeface="+mn-cs"/>
                  </a:rPr>
                  <a:t>Extreme Drought</a:t>
                </a:r>
              </a:p>
            </p:txBody>
          </p:sp>
        </p:grpSp>
      </p:grpSp>
      <p:grpSp>
        <p:nvGrpSpPr>
          <p:cNvPr id="9" name="Group 8"/>
          <p:cNvGrpSpPr/>
          <p:nvPr/>
        </p:nvGrpSpPr>
        <p:grpSpPr>
          <a:xfrm>
            <a:off x="6078818" y="5766468"/>
            <a:ext cx="2318387" cy="485261"/>
            <a:chOff x="6184027" y="5875658"/>
            <a:chExt cx="2318387" cy="485261"/>
          </a:xfrm>
        </p:grpSpPr>
        <p:pic>
          <p:nvPicPr>
            <p:cNvPr id="37" name="Picture 36"/>
            <p:cNvPicPr>
              <a:picLocks noChangeAspect="1"/>
            </p:cNvPicPr>
            <p:nvPr/>
          </p:nvPicPr>
          <p:blipFill rotWithShape="1">
            <a:blip r:embed="rId3" cstate="print">
              <a:extLst>
                <a:ext uri="{28A0092B-C50C-407E-A947-70E740481C1C}">
                  <a14:useLocalDpi xmlns:a14="http://schemas.microsoft.com/office/drawing/2010/main" val="0"/>
                </a:ext>
              </a:extLst>
            </a:blip>
            <a:srcRect l="28838" t="65823" r="55974" b="31389"/>
            <a:stretch/>
          </p:blipFill>
          <p:spPr>
            <a:xfrm>
              <a:off x="6206936" y="6056053"/>
              <a:ext cx="1817870" cy="258118"/>
            </a:xfrm>
            <a:prstGeom prst="rect">
              <a:avLst/>
            </a:prstGeom>
          </p:spPr>
        </p:pic>
        <p:grpSp>
          <p:nvGrpSpPr>
            <p:cNvPr id="3" name="Group 2"/>
            <p:cNvGrpSpPr/>
            <p:nvPr/>
          </p:nvGrpSpPr>
          <p:grpSpPr>
            <a:xfrm>
              <a:off x="6184027" y="5875658"/>
              <a:ext cx="2318387" cy="485261"/>
              <a:chOff x="6119480" y="5595957"/>
              <a:chExt cx="2318387" cy="485261"/>
            </a:xfrm>
          </p:grpSpPr>
          <p:sp>
            <p:nvSpPr>
              <p:cNvPr id="21" name="TextBox 20"/>
              <p:cNvSpPr txBox="1"/>
              <p:nvPr/>
            </p:nvSpPr>
            <p:spPr>
              <a:xfrm>
                <a:off x="6119480" y="5595957"/>
                <a:ext cx="284052" cy="307777"/>
              </a:xfrm>
              <a:prstGeom prst="rect">
                <a:avLst/>
              </a:prstGeom>
              <a:noFill/>
            </p:spPr>
            <p:txBody>
              <a:bodyPr wrap="none" rtlCol="0">
                <a:spAutoFit/>
              </a:bodyPr>
              <a:lstStyle/>
              <a:p>
                <a:r>
                  <a:rPr lang="en-US" sz="1400" dirty="0">
                    <a:solidFill>
                      <a:schemeClr val="tx1">
                        <a:lumMod val="75000"/>
                        <a:lumOff val="25000"/>
                      </a:schemeClr>
                    </a:solidFill>
                  </a:rPr>
                  <a:t>0</a:t>
                </a:r>
              </a:p>
            </p:txBody>
          </p:sp>
          <p:sp>
            <p:nvSpPr>
              <p:cNvPr id="22" name="TextBox 21"/>
              <p:cNvSpPr txBox="1"/>
              <p:nvPr/>
            </p:nvSpPr>
            <p:spPr>
              <a:xfrm>
                <a:off x="6907473" y="5608477"/>
                <a:ext cx="281250" cy="307777"/>
              </a:xfrm>
              <a:prstGeom prst="rect">
                <a:avLst/>
              </a:prstGeom>
              <a:noFill/>
            </p:spPr>
            <p:txBody>
              <a:bodyPr wrap="square" rtlCol="0">
                <a:spAutoFit/>
              </a:bodyPr>
              <a:lstStyle/>
              <a:p>
                <a:r>
                  <a:rPr lang="en-US" sz="1400" dirty="0">
                    <a:solidFill>
                      <a:schemeClr val="tx1">
                        <a:lumMod val="75000"/>
                        <a:lumOff val="25000"/>
                      </a:schemeClr>
                    </a:solidFill>
                  </a:rPr>
                  <a:t>5</a:t>
                </a:r>
              </a:p>
            </p:txBody>
          </p:sp>
          <p:sp>
            <p:nvSpPr>
              <p:cNvPr id="23" name="TextBox 22"/>
              <p:cNvSpPr txBox="1"/>
              <p:nvPr/>
            </p:nvSpPr>
            <p:spPr>
              <a:xfrm>
                <a:off x="7641368" y="5617674"/>
                <a:ext cx="383438" cy="307777"/>
              </a:xfrm>
              <a:prstGeom prst="rect">
                <a:avLst/>
              </a:prstGeom>
              <a:noFill/>
            </p:spPr>
            <p:txBody>
              <a:bodyPr wrap="none" rtlCol="0">
                <a:spAutoFit/>
              </a:bodyPr>
              <a:lstStyle/>
              <a:p>
                <a:r>
                  <a:rPr lang="en-US" sz="1400" dirty="0">
                    <a:solidFill>
                      <a:schemeClr val="tx1">
                        <a:lumMod val="75000"/>
                        <a:lumOff val="25000"/>
                      </a:schemeClr>
                    </a:solidFill>
                  </a:rPr>
                  <a:t>10</a:t>
                </a:r>
              </a:p>
            </p:txBody>
          </p:sp>
          <p:sp>
            <p:nvSpPr>
              <p:cNvPr id="24" name="TextBox 23"/>
              <p:cNvSpPr txBox="1"/>
              <p:nvPr/>
            </p:nvSpPr>
            <p:spPr>
              <a:xfrm>
                <a:off x="7828405" y="5773441"/>
                <a:ext cx="609462" cy="307777"/>
              </a:xfrm>
              <a:prstGeom prst="rect">
                <a:avLst/>
              </a:prstGeom>
              <a:noFill/>
            </p:spPr>
            <p:txBody>
              <a:bodyPr wrap="none" rtlCol="0">
                <a:spAutoFit/>
              </a:bodyPr>
              <a:lstStyle/>
              <a:p>
                <a:r>
                  <a:rPr lang="en-US" sz="1400" dirty="0">
                    <a:solidFill>
                      <a:schemeClr val="tx1">
                        <a:lumMod val="75000"/>
                        <a:lumOff val="25000"/>
                      </a:schemeClr>
                    </a:solidFill>
                  </a:rPr>
                  <a:t>miles</a:t>
                </a:r>
              </a:p>
            </p:txBody>
          </p:sp>
        </p:grpSp>
      </p:grpSp>
      <p:sp>
        <p:nvSpPr>
          <p:cNvPr id="41" name="Google Shape;123;p15"/>
          <p:cNvSpPr txBox="1"/>
          <p:nvPr/>
        </p:nvSpPr>
        <p:spPr>
          <a:xfrm>
            <a:off x="3461445" y="6506234"/>
            <a:ext cx="4939430" cy="43077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90000"/>
              </a:lnSpc>
              <a:spcBef>
                <a:spcPts val="0"/>
              </a:spcBef>
              <a:spcAft>
                <a:spcPts val="0"/>
              </a:spcAft>
              <a:buClr>
                <a:srgbClr val="3F3F3F"/>
              </a:buClr>
              <a:buSzPts val="1400"/>
              <a:buFont typeface="Arial"/>
              <a:buNone/>
              <a:tabLst/>
              <a:defRPr/>
            </a:pPr>
            <a:r>
              <a:rPr kumimoji="0" lang="en-US" sz="1400" b="0" i="0" u="none" strike="noStrike" kern="1200" cap="none" spc="0" normalizeH="0" baseline="0" noProof="0" dirty="0">
                <a:ln>
                  <a:noFill/>
                </a:ln>
                <a:solidFill>
                  <a:schemeClr val="tx1">
                    <a:lumMod val="75000"/>
                    <a:lumOff val="25000"/>
                  </a:schemeClr>
                </a:solidFill>
                <a:effectLst/>
                <a:uLnTx/>
                <a:uFillTx/>
                <a:latin typeface="Century Gothic"/>
                <a:ea typeface="Century Gothic"/>
                <a:cs typeface="Century Gothic"/>
                <a:sym typeface="Century Gothic"/>
              </a:rPr>
              <a:t>Image </a:t>
            </a:r>
            <a:r>
              <a:rPr kumimoji="0" lang="en-US" sz="1400" b="0" i="0" u="none" strike="noStrike" kern="1200" cap="none" spc="0" normalizeH="0" baseline="0" noProof="0" dirty="0" smtClean="0">
                <a:ln>
                  <a:noFill/>
                </a:ln>
                <a:solidFill>
                  <a:schemeClr val="tx1">
                    <a:lumMod val="75000"/>
                    <a:lumOff val="25000"/>
                  </a:schemeClr>
                </a:solidFill>
                <a:effectLst/>
                <a:uLnTx/>
                <a:uFillTx/>
                <a:latin typeface="Century Gothic"/>
                <a:ea typeface="Century Gothic"/>
                <a:cs typeface="Century Gothic"/>
                <a:sym typeface="Century Gothic"/>
              </a:rPr>
              <a:t>Credits: Iowa Agriculture &amp; Food Security Team</a:t>
            </a:r>
            <a:endParaRPr kumimoji="0" sz="1400" b="0" i="0" u="none" strike="noStrike" kern="1200" cap="none" spc="0" normalizeH="0" baseline="0" noProof="0" dirty="0">
              <a:ln>
                <a:noFill/>
              </a:ln>
              <a:solidFill>
                <a:schemeClr val="tx1">
                  <a:lumMod val="75000"/>
                  <a:lumOff val="25000"/>
                </a:schemeClr>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9982703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Results: ICB vs ECOSTRESS Comparison</a:t>
            </a:r>
            <a:br>
              <a:rPr lang="en-US" dirty="0"/>
            </a:br>
            <a:r>
              <a:rPr lang="en-US" sz="2700" dirty="0"/>
              <a:t>One Week Before Peak Drought, August </a:t>
            </a:r>
            <a:r>
              <a:rPr lang="en-US" sz="2700" dirty="0" smtClean="0"/>
              <a:t>12 to 18</a:t>
            </a:r>
            <a:r>
              <a:rPr lang="en-US" sz="2700" dirty="0"/>
              <a:t>, 2018</a:t>
            </a:r>
          </a:p>
        </p:txBody>
      </p:sp>
      <p:graphicFrame>
        <p:nvGraphicFramePr>
          <p:cNvPr id="39" name="Chart 38"/>
          <p:cNvGraphicFramePr>
            <a:graphicFrameLocks/>
          </p:cNvGraphicFramePr>
          <p:nvPr>
            <p:extLst>
              <p:ext uri="{D42A27DB-BD31-4B8C-83A1-F6EECF244321}">
                <p14:modId xmlns:p14="http://schemas.microsoft.com/office/powerpoint/2010/main" val="1359205282"/>
              </p:ext>
            </p:extLst>
          </p:nvPr>
        </p:nvGraphicFramePr>
        <p:xfrm>
          <a:off x="2375394" y="1418896"/>
          <a:ext cx="7441212" cy="4322931"/>
        </p:xfrm>
        <a:graphic>
          <a:graphicData uri="http://schemas.openxmlformats.org/drawingml/2006/chart">
            <c:chart xmlns:c="http://schemas.openxmlformats.org/drawingml/2006/chart" xmlns:r="http://schemas.openxmlformats.org/officeDocument/2006/relationships" r:id="rId3"/>
          </a:graphicData>
        </a:graphic>
      </p:graphicFrame>
      <p:sp>
        <p:nvSpPr>
          <p:cNvPr id="48" name="TextBox 47"/>
          <p:cNvSpPr txBox="1"/>
          <p:nvPr/>
        </p:nvSpPr>
        <p:spPr>
          <a:xfrm>
            <a:off x="3630974" y="5959867"/>
            <a:ext cx="5209753" cy="369332"/>
          </a:xfrm>
          <a:prstGeom prst="rect">
            <a:avLst/>
          </a:prstGeom>
          <a:noFill/>
        </p:spPr>
        <p:txBody>
          <a:bodyPr wrap="square" rtlCol="0">
            <a:spAutoFit/>
          </a:bodyPr>
          <a:lstStyle/>
          <a:p>
            <a:pPr marL="342900" indent="-342900">
              <a:spcAft>
                <a:spcPts val="600"/>
              </a:spcAft>
              <a:buClr>
                <a:srgbClr val="7EB761"/>
              </a:buClr>
              <a:buFont typeface="Webdings" panose="05030102010509060703" pitchFamily="18" charset="2"/>
              <a:buChar char="4"/>
              <a:defRPr/>
            </a:pPr>
            <a:r>
              <a:rPr lang="en-US" dirty="0">
                <a:solidFill>
                  <a:schemeClr val="tx1">
                    <a:lumMod val="75000"/>
                    <a:lumOff val="25000"/>
                  </a:schemeClr>
                </a:solidFill>
              </a:rPr>
              <a:t>Average Percent Difference: 53.11</a:t>
            </a:r>
            <a:r>
              <a:rPr lang="en-US" dirty="0" smtClean="0">
                <a:solidFill>
                  <a:schemeClr val="tx1">
                    <a:lumMod val="75000"/>
                    <a:lumOff val="25000"/>
                  </a:schemeClr>
                </a:solidFill>
              </a:rPr>
              <a:t>%</a:t>
            </a:r>
            <a:endParaRPr lang="en-US" dirty="0">
              <a:solidFill>
                <a:schemeClr val="tx1">
                  <a:lumMod val="75000"/>
                  <a:lumOff val="25000"/>
                </a:schemeClr>
              </a:solidFill>
            </a:endParaRPr>
          </a:p>
        </p:txBody>
      </p:sp>
    </p:spTree>
    <p:extLst>
      <p:ext uri="{BB962C8B-B14F-4D97-AF65-F5344CB8AC3E}">
        <p14:creationId xmlns:p14="http://schemas.microsoft.com/office/powerpoint/2010/main" val="29768500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2000"/>
            <a:lum/>
          </a:blip>
          <a:srcRect/>
          <a:stretch>
            <a:fillRect t="-38000" b="-38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57299" y="428625"/>
            <a:ext cx="10439400" cy="676275"/>
          </a:xfrm>
        </p:spPr>
        <p:txBody>
          <a:bodyPr>
            <a:normAutofit fontScale="90000"/>
          </a:bodyPr>
          <a:lstStyle/>
          <a:p>
            <a:r>
              <a:rPr lang="en-US" dirty="0"/>
              <a:t>Conclusions</a:t>
            </a:r>
          </a:p>
        </p:txBody>
      </p:sp>
      <p:sp>
        <p:nvSpPr>
          <p:cNvPr id="7" name="Google Shape;235;p26"/>
          <p:cNvSpPr txBox="1"/>
          <p:nvPr/>
        </p:nvSpPr>
        <p:spPr>
          <a:xfrm>
            <a:off x="8326419" y="6583800"/>
            <a:ext cx="3865581" cy="274200"/>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90000"/>
              </a:lnSpc>
              <a:spcBef>
                <a:spcPts val="0"/>
              </a:spcBef>
              <a:spcAft>
                <a:spcPts val="0"/>
              </a:spcAft>
              <a:buClr>
                <a:srgbClr val="3F3F3F"/>
              </a:buClr>
              <a:buSzPts val="1400"/>
              <a:buFont typeface="Arial"/>
              <a:buNone/>
              <a:tabLst/>
              <a:defRPr/>
            </a:pPr>
            <a:r>
              <a:rPr kumimoji="0" lang="en-US" sz="1400" i="0" u="none" strike="noStrike" kern="1200" cap="none" spc="0" normalizeH="0" baseline="0" noProof="0" dirty="0">
                <a:ln>
                  <a:noFill/>
                </a:ln>
                <a:solidFill>
                  <a:schemeClr val="tx1">
                    <a:lumMod val="75000"/>
                    <a:lumOff val="25000"/>
                  </a:schemeClr>
                </a:solidFill>
                <a:effectLst/>
                <a:uLnTx/>
                <a:uFillTx/>
                <a:latin typeface="Century Gothic"/>
                <a:ea typeface="Century Gothic"/>
                <a:cs typeface="Century Gothic"/>
                <a:sym typeface="Century Gothic"/>
              </a:rPr>
              <a:t>Image Credit: </a:t>
            </a:r>
            <a:r>
              <a:rPr kumimoji="0" lang="en-US" sz="1400" i="0" u="none" strike="noStrike" kern="1200" cap="none" spc="0" normalizeH="0" baseline="0" noProof="0" dirty="0" smtClean="0">
                <a:ln>
                  <a:noFill/>
                </a:ln>
                <a:solidFill>
                  <a:schemeClr val="tx1">
                    <a:lumMod val="75000"/>
                    <a:lumOff val="25000"/>
                  </a:schemeClr>
                </a:solidFill>
                <a:effectLst/>
                <a:uLnTx/>
                <a:uFillTx/>
                <a:latin typeface="Century Gothic"/>
                <a:ea typeface="Century Gothic"/>
                <a:cs typeface="Century Gothic"/>
                <a:sym typeface="Century Gothic"/>
              </a:rPr>
              <a:t>Gabriel Jimenez (</a:t>
            </a:r>
            <a:r>
              <a:rPr kumimoji="0" lang="en-US" sz="1400" i="0" u="none" strike="noStrike" kern="1200" cap="none" spc="0" normalizeH="0" baseline="0" noProof="0" dirty="0" err="1" smtClean="0">
                <a:ln>
                  <a:noFill/>
                </a:ln>
                <a:solidFill>
                  <a:schemeClr val="tx1">
                    <a:lumMod val="75000"/>
                    <a:lumOff val="25000"/>
                  </a:schemeClr>
                </a:solidFill>
                <a:effectLst/>
                <a:uLnTx/>
                <a:uFillTx/>
                <a:latin typeface="Century Gothic"/>
                <a:ea typeface="Century Gothic"/>
                <a:cs typeface="Century Gothic"/>
                <a:sym typeface="Century Gothic"/>
              </a:rPr>
              <a:t>Unsplash</a:t>
            </a:r>
            <a:r>
              <a:rPr kumimoji="0" lang="en-US" sz="1400" i="0" u="none" strike="noStrike" kern="1200" cap="none" spc="0" normalizeH="0" baseline="0" noProof="0" dirty="0" smtClean="0">
                <a:ln>
                  <a:noFill/>
                </a:ln>
                <a:solidFill>
                  <a:schemeClr val="tx1">
                    <a:lumMod val="75000"/>
                    <a:lumOff val="25000"/>
                  </a:schemeClr>
                </a:solidFill>
                <a:effectLst/>
                <a:uLnTx/>
                <a:uFillTx/>
                <a:latin typeface="Century Gothic"/>
                <a:ea typeface="Century Gothic"/>
                <a:cs typeface="Century Gothic"/>
                <a:sym typeface="Century Gothic"/>
              </a:rPr>
              <a:t>)</a:t>
            </a:r>
            <a:endParaRPr kumimoji="0" sz="1400" i="0" u="none" strike="noStrike" kern="1200" cap="none" spc="0" normalizeH="0" baseline="0" noProof="0" dirty="0">
              <a:ln>
                <a:noFill/>
              </a:ln>
              <a:solidFill>
                <a:schemeClr val="tx1">
                  <a:lumMod val="75000"/>
                  <a:lumOff val="25000"/>
                </a:schemeClr>
              </a:solidFill>
              <a:effectLst/>
              <a:uLnTx/>
              <a:uFillTx/>
              <a:latin typeface="Century Gothic"/>
              <a:ea typeface="Century Gothic"/>
              <a:cs typeface="Century Gothic"/>
              <a:sym typeface="Century Gothic"/>
            </a:endParaRPr>
          </a:p>
        </p:txBody>
      </p:sp>
      <p:sp>
        <p:nvSpPr>
          <p:cNvPr id="5" name="Rectangle 4"/>
          <p:cNvSpPr/>
          <p:nvPr/>
        </p:nvSpPr>
        <p:spPr>
          <a:xfrm>
            <a:off x="1489596" y="1448413"/>
            <a:ext cx="9698367" cy="5232202"/>
          </a:xfrm>
          <a:prstGeom prst="rect">
            <a:avLst/>
          </a:prstGeom>
        </p:spPr>
        <p:txBody>
          <a:bodyPr wrap="square">
            <a:spAutoFit/>
          </a:bodyPr>
          <a:lstStyle/>
          <a:p>
            <a:pPr marL="457200" indent="-457200">
              <a:spcAft>
                <a:spcPts val="1200"/>
              </a:spcAft>
              <a:buClr>
                <a:srgbClr val="7EB761"/>
              </a:buClr>
              <a:buFont typeface="Webdings" panose="05030102010509060703" pitchFamily="18" charset="2"/>
              <a:buChar char="4"/>
              <a:tabLst>
                <a:tab pos="457200" algn="l"/>
              </a:tabLst>
            </a:pPr>
            <a:r>
              <a:rPr lang="en-US" sz="2700" dirty="0">
                <a:solidFill>
                  <a:schemeClr val="tx1">
                    <a:lumMod val="75000"/>
                    <a:lumOff val="25000"/>
                  </a:schemeClr>
                </a:solidFill>
              </a:rPr>
              <a:t>ALEXI ESI detected more drought conditions over the state of Iowa </a:t>
            </a:r>
            <a:r>
              <a:rPr lang="en-US" sz="2700" dirty="0" smtClean="0">
                <a:solidFill>
                  <a:schemeClr val="tx1">
                    <a:lumMod val="75000"/>
                    <a:lumOff val="25000"/>
                  </a:schemeClr>
                </a:solidFill>
              </a:rPr>
              <a:t>when compared </a:t>
            </a:r>
            <a:r>
              <a:rPr lang="en-US" sz="2700" dirty="0">
                <a:solidFill>
                  <a:schemeClr val="tx1">
                    <a:lumMod val="75000"/>
                    <a:lumOff val="25000"/>
                  </a:schemeClr>
                </a:solidFill>
              </a:rPr>
              <a:t>to current ICB maps.</a:t>
            </a:r>
            <a:br>
              <a:rPr lang="en-US" sz="2700" dirty="0">
                <a:solidFill>
                  <a:schemeClr val="tx1">
                    <a:lumMod val="75000"/>
                    <a:lumOff val="25000"/>
                  </a:schemeClr>
                </a:solidFill>
              </a:rPr>
            </a:br>
            <a:endParaRPr lang="en-US" sz="2700" dirty="0">
              <a:solidFill>
                <a:schemeClr val="tx1">
                  <a:lumMod val="75000"/>
                  <a:lumOff val="25000"/>
                </a:schemeClr>
              </a:solidFill>
            </a:endParaRPr>
          </a:p>
          <a:p>
            <a:pPr marL="457200" indent="-457200">
              <a:spcAft>
                <a:spcPts val="1200"/>
              </a:spcAft>
              <a:buClr>
                <a:srgbClr val="7EB761"/>
              </a:buClr>
              <a:buFont typeface="Webdings" panose="05030102010509060703" pitchFamily="18" charset="2"/>
              <a:buChar char="4"/>
              <a:tabLst>
                <a:tab pos="457200" algn="l"/>
              </a:tabLst>
            </a:pPr>
            <a:r>
              <a:rPr lang="en-US" sz="2700" dirty="0">
                <a:solidFill>
                  <a:schemeClr val="tx1">
                    <a:lumMod val="75000"/>
                    <a:lumOff val="25000"/>
                  </a:schemeClr>
                </a:solidFill>
              </a:rPr>
              <a:t>ISS ECOSTRESS ESI could provide higher spatial and temporal resolution of drought conditions compared to current ICB maps.</a:t>
            </a:r>
            <a:br>
              <a:rPr lang="en-US" sz="2700" dirty="0">
                <a:solidFill>
                  <a:schemeClr val="tx1">
                    <a:lumMod val="75000"/>
                    <a:lumOff val="25000"/>
                  </a:schemeClr>
                </a:solidFill>
              </a:rPr>
            </a:br>
            <a:r>
              <a:rPr lang="en-US" sz="2700" dirty="0">
                <a:solidFill>
                  <a:schemeClr val="tx1">
                    <a:lumMod val="75000"/>
                    <a:lumOff val="25000"/>
                  </a:schemeClr>
                </a:solidFill>
              </a:rPr>
              <a:t> </a:t>
            </a:r>
          </a:p>
          <a:p>
            <a:pPr marL="457200" indent="-457200">
              <a:spcAft>
                <a:spcPts val="1200"/>
              </a:spcAft>
              <a:buClr>
                <a:srgbClr val="7EB761"/>
              </a:buClr>
              <a:buFont typeface="Webdings" panose="05030102010509060703" pitchFamily="18" charset="2"/>
              <a:buChar char="4"/>
              <a:tabLst>
                <a:tab pos="457200" algn="l"/>
              </a:tabLst>
            </a:pPr>
            <a:r>
              <a:rPr lang="en-US" sz="2700" dirty="0">
                <a:solidFill>
                  <a:schemeClr val="tx1">
                    <a:lumMod val="75000"/>
                    <a:lumOff val="25000"/>
                  </a:schemeClr>
                </a:solidFill>
              </a:rPr>
              <a:t>Current ICB methods can be supplemented with finer resolution ESI products to offer a field by field view of drought conditions.</a:t>
            </a:r>
          </a:p>
          <a:p>
            <a:pPr marL="342900" marR="0" lvl="0" indent="-342900">
              <a:lnSpc>
                <a:spcPct val="120000"/>
              </a:lnSpc>
              <a:spcBef>
                <a:spcPts val="0"/>
              </a:spcBef>
              <a:spcAft>
                <a:spcPts val="1200"/>
              </a:spcAft>
              <a:buClr>
                <a:schemeClr val="accent6"/>
              </a:buClr>
              <a:buFont typeface="Webdings" panose="05030102010509060703" pitchFamily="18" charset="2"/>
              <a:buChar char=""/>
              <a:tabLst>
                <a:tab pos="457200" algn="l"/>
              </a:tabLst>
            </a:pPr>
            <a:endParaRPr lang="en-US" sz="2000" dirty="0">
              <a:solidFill>
                <a:schemeClr val="tx1">
                  <a:lumMod val="75000"/>
                  <a:lumOff val="25000"/>
                </a:schemeClr>
              </a:solidFill>
              <a:effectLst/>
              <a:latin typeface="Century Gothic" panose="020B0502020202020204" pitchFamily="34" charset="0"/>
              <a:ea typeface="Times New Roman" panose="02020603050405020304" pitchFamily="18" charset="0"/>
            </a:endParaRPr>
          </a:p>
        </p:txBody>
      </p:sp>
    </p:spTree>
    <p:extLst>
      <p:ext uri="{BB962C8B-B14F-4D97-AF65-F5344CB8AC3E}">
        <p14:creationId xmlns:p14="http://schemas.microsoft.com/office/powerpoint/2010/main" val="31984249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Current Limitations</a:t>
            </a:r>
          </a:p>
        </p:txBody>
      </p:sp>
      <p:sp>
        <p:nvSpPr>
          <p:cNvPr id="5" name="Rectangle 4"/>
          <p:cNvSpPr/>
          <p:nvPr/>
        </p:nvSpPr>
        <p:spPr>
          <a:xfrm>
            <a:off x="631980" y="1759972"/>
            <a:ext cx="11020927" cy="3520964"/>
          </a:xfrm>
          <a:prstGeom prst="rect">
            <a:avLst/>
          </a:prstGeom>
        </p:spPr>
        <p:txBody>
          <a:bodyPr wrap="square">
            <a:spAutoFit/>
          </a:bodyPr>
          <a:lstStyle/>
          <a:p>
            <a:pPr marL="342900" marR="0" lvl="0" indent="-342900">
              <a:lnSpc>
                <a:spcPct val="120000"/>
              </a:lnSpc>
              <a:spcBef>
                <a:spcPts val="0"/>
              </a:spcBef>
              <a:spcAft>
                <a:spcPts val="1200"/>
              </a:spcAft>
              <a:buClr>
                <a:srgbClr val="7EB761"/>
              </a:buClr>
              <a:buFont typeface="Webdings" panose="05030102010509060703" pitchFamily="18" charset="2"/>
              <a:buChar char="4"/>
              <a:tabLst>
                <a:tab pos="457200" algn="l"/>
              </a:tabLst>
            </a:pPr>
            <a:r>
              <a:rPr lang="en-US" sz="2400" dirty="0">
                <a:solidFill>
                  <a:schemeClr val="tx1">
                    <a:lumMod val="75000"/>
                    <a:lumOff val="25000"/>
                  </a:schemeClr>
                </a:solidFill>
                <a:latin typeface="Century Gothic" panose="020B0502020202020204" pitchFamily="34" charset="0"/>
                <a:ea typeface="Times New Roman" panose="02020603050405020304" pitchFamily="18" charset="0"/>
                <a:cs typeface="Times New Roman" panose="02020603050405020304" pitchFamily="18" charset="0"/>
              </a:rPr>
              <a:t>ECOSTRESS data </a:t>
            </a:r>
            <a:r>
              <a:rPr lang="en-US" sz="2400" dirty="0" smtClean="0">
                <a:solidFill>
                  <a:schemeClr val="tx1">
                    <a:lumMod val="75000"/>
                    <a:lumOff val="25000"/>
                  </a:schemeClr>
                </a:solidFill>
                <a:latin typeface="Century Gothic" panose="020B0502020202020204" pitchFamily="34" charset="0"/>
                <a:ea typeface="Times New Roman" panose="02020603050405020304" pitchFamily="18" charset="0"/>
                <a:cs typeface="Times New Roman" panose="02020603050405020304" pitchFamily="18" charset="0"/>
              </a:rPr>
              <a:t>are</a:t>
            </a:r>
            <a:r>
              <a:rPr lang="en-US" sz="2400" dirty="0" smtClean="0">
                <a:solidFill>
                  <a:schemeClr val="tx1">
                    <a:lumMod val="75000"/>
                    <a:lumOff val="25000"/>
                  </a:schemeClr>
                </a:solidFill>
                <a:latin typeface="Century Gothic" panose="020B0502020202020204" pitchFamily="34" charset="0"/>
                <a:ea typeface="Times New Roman" panose="02020603050405020304" pitchFamily="18" charset="0"/>
                <a:cs typeface="Times New Roman" panose="02020603050405020304" pitchFamily="18" charset="0"/>
              </a:rPr>
              <a:t> </a:t>
            </a:r>
            <a:r>
              <a:rPr lang="en-US" sz="2400" dirty="0">
                <a:solidFill>
                  <a:schemeClr val="tx1">
                    <a:lumMod val="75000"/>
                    <a:lumOff val="25000"/>
                  </a:schemeClr>
                </a:solidFill>
                <a:latin typeface="Century Gothic" panose="020B0502020202020204" pitchFamily="34" charset="0"/>
                <a:ea typeface="Times New Roman" panose="02020603050405020304" pitchFamily="18" charset="0"/>
                <a:cs typeface="Times New Roman" panose="02020603050405020304" pitchFamily="18" charset="0"/>
              </a:rPr>
              <a:t>unavailable during critical growth periods.</a:t>
            </a:r>
            <a:endParaRPr lang="en-US" sz="2400" dirty="0">
              <a:solidFill>
                <a:schemeClr val="tx1">
                  <a:lumMod val="75000"/>
                  <a:lumOff val="25000"/>
                </a:schemeClr>
              </a:solidFill>
              <a:latin typeface="Century Gothic" panose="020B0502020202020204" pitchFamily="34" charset="0"/>
              <a:ea typeface="Times New Roman" panose="02020603050405020304" pitchFamily="18" charset="0"/>
            </a:endParaRPr>
          </a:p>
          <a:p>
            <a:pPr marL="342900" marR="0" lvl="0" indent="-342900">
              <a:lnSpc>
                <a:spcPct val="120000"/>
              </a:lnSpc>
              <a:spcBef>
                <a:spcPts val="0"/>
              </a:spcBef>
              <a:spcAft>
                <a:spcPts val="1200"/>
              </a:spcAft>
              <a:buClr>
                <a:srgbClr val="7EB761"/>
              </a:buClr>
              <a:buFont typeface="Webdings" panose="05030102010509060703" pitchFamily="18" charset="2"/>
              <a:buChar char="4"/>
              <a:tabLst>
                <a:tab pos="457200" algn="l"/>
              </a:tabLst>
            </a:pPr>
            <a:r>
              <a:rPr lang="en-US" sz="2400" dirty="0">
                <a:solidFill>
                  <a:schemeClr val="tx1">
                    <a:lumMod val="75000"/>
                    <a:lumOff val="25000"/>
                  </a:schemeClr>
                </a:solidFill>
                <a:latin typeface="Century Gothic" panose="020B0502020202020204" pitchFamily="34" charset="0"/>
                <a:ea typeface="Times New Roman" panose="02020603050405020304" pitchFamily="18" charset="0"/>
                <a:cs typeface="Times New Roman" panose="02020603050405020304" pitchFamily="18" charset="0"/>
              </a:rPr>
              <a:t>ECOSTRESS is currently in an Early Adopter stage.</a:t>
            </a:r>
          </a:p>
          <a:p>
            <a:pPr marL="342900" marR="0" lvl="0" indent="-342900">
              <a:lnSpc>
                <a:spcPct val="120000"/>
              </a:lnSpc>
              <a:spcBef>
                <a:spcPts val="0"/>
              </a:spcBef>
              <a:spcAft>
                <a:spcPts val="1200"/>
              </a:spcAft>
              <a:buClr>
                <a:srgbClr val="7EB761"/>
              </a:buClr>
              <a:buFont typeface="Webdings" panose="05030102010509060703" pitchFamily="18" charset="2"/>
              <a:buChar char="4"/>
              <a:tabLst>
                <a:tab pos="457200" algn="l"/>
              </a:tabLst>
            </a:pPr>
            <a:r>
              <a:rPr lang="en-US" sz="2400" dirty="0">
                <a:solidFill>
                  <a:schemeClr val="tx1">
                    <a:lumMod val="75000"/>
                    <a:lumOff val="25000"/>
                  </a:schemeClr>
                </a:solidFill>
                <a:latin typeface="Century Gothic" panose="020B0502020202020204" pitchFamily="34" charset="0"/>
                <a:ea typeface="Times New Roman" panose="02020603050405020304" pitchFamily="18" charset="0"/>
                <a:cs typeface="Times New Roman" panose="02020603050405020304" pitchFamily="18" charset="0"/>
              </a:rPr>
              <a:t>Different dates pulled for </a:t>
            </a:r>
            <a:r>
              <a:rPr lang="en-US" sz="2400" dirty="0" smtClean="0">
                <a:solidFill>
                  <a:schemeClr val="tx1">
                    <a:lumMod val="75000"/>
                    <a:lumOff val="25000"/>
                  </a:schemeClr>
                </a:solidFill>
                <a:latin typeface="Century Gothic" panose="020B0502020202020204" pitchFamily="34" charset="0"/>
                <a:ea typeface="Times New Roman" panose="02020603050405020304" pitchFamily="18" charset="0"/>
                <a:cs typeface="Times New Roman" panose="02020603050405020304" pitchFamily="18" charset="0"/>
              </a:rPr>
              <a:t>land </a:t>
            </a:r>
            <a:r>
              <a:rPr lang="en-US" sz="2400" dirty="0">
                <a:solidFill>
                  <a:schemeClr val="tx1">
                    <a:lumMod val="75000"/>
                    <a:lumOff val="25000"/>
                  </a:schemeClr>
                </a:solidFill>
                <a:latin typeface="Century Gothic" panose="020B0502020202020204" pitchFamily="34" charset="0"/>
                <a:ea typeface="Times New Roman" panose="02020603050405020304" pitchFamily="18" charset="0"/>
                <a:cs typeface="Times New Roman" panose="02020603050405020304" pitchFamily="18" charset="0"/>
              </a:rPr>
              <a:t>s</a:t>
            </a:r>
            <a:r>
              <a:rPr lang="en-US" sz="2400" dirty="0" smtClean="0">
                <a:solidFill>
                  <a:schemeClr val="tx1">
                    <a:lumMod val="75000"/>
                    <a:lumOff val="25000"/>
                  </a:schemeClr>
                </a:solidFill>
                <a:latin typeface="Century Gothic" panose="020B0502020202020204" pitchFamily="34" charset="0"/>
                <a:ea typeface="Times New Roman" panose="02020603050405020304" pitchFamily="18" charset="0"/>
                <a:cs typeface="Times New Roman" panose="02020603050405020304" pitchFamily="18" charset="0"/>
              </a:rPr>
              <a:t>urface </a:t>
            </a:r>
            <a:r>
              <a:rPr lang="en-US" sz="2400" dirty="0">
                <a:solidFill>
                  <a:schemeClr val="tx1">
                    <a:lumMod val="75000"/>
                    <a:lumOff val="25000"/>
                  </a:schemeClr>
                </a:solidFill>
                <a:latin typeface="Century Gothic" panose="020B0502020202020204" pitchFamily="34" charset="0"/>
                <a:ea typeface="Times New Roman" panose="02020603050405020304" pitchFamily="18" charset="0"/>
                <a:cs typeface="Times New Roman" panose="02020603050405020304" pitchFamily="18" charset="0"/>
              </a:rPr>
              <a:t>t</a:t>
            </a:r>
            <a:r>
              <a:rPr lang="en-US" sz="2400" dirty="0" smtClean="0">
                <a:solidFill>
                  <a:schemeClr val="tx1">
                    <a:lumMod val="75000"/>
                    <a:lumOff val="25000"/>
                  </a:schemeClr>
                </a:solidFill>
                <a:latin typeface="Century Gothic" panose="020B0502020202020204" pitchFamily="34" charset="0"/>
                <a:ea typeface="Times New Roman" panose="02020603050405020304" pitchFamily="18" charset="0"/>
                <a:cs typeface="Times New Roman" panose="02020603050405020304" pitchFamily="18" charset="0"/>
              </a:rPr>
              <a:t>emperatures </a:t>
            </a:r>
            <a:r>
              <a:rPr lang="en-US" sz="2400" dirty="0">
                <a:solidFill>
                  <a:schemeClr val="tx1">
                    <a:lumMod val="75000"/>
                    <a:lumOff val="25000"/>
                  </a:schemeClr>
                </a:solidFill>
                <a:latin typeface="Century Gothic" panose="020B0502020202020204" pitchFamily="34" charset="0"/>
                <a:ea typeface="Times New Roman" panose="02020603050405020304" pitchFamily="18" charset="0"/>
                <a:cs typeface="Times New Roman" panose="02020603050405020304" pitchFamily="18" charset="0"/>
              </a:rPr>
              <a:t>for county maps.  </a:t>
            </a:r>
            <a:endParaRPr lang="en-US" sz="2400" dirty="0">
              <a:solidFill>
                <a:schemeClr val="tx1">
                  <a:lumMod val="75000"/>
                  <a:lumOff val="25000"/>
                </a:schemeClr>
              </a:solidFill>
              <a:latin typeface="Century Gothic" panose="020B0502020202020204" pitchFamily="34" charset="0"/>
              <a:ea typeface="Times New Roman" panose="02020603050405020304" pitchFamily="18" charset="0"/>
            </a:endParaRPr>
          </a:p>
          <a:p>
            <a:pPr marL="342900" marR="0" lvl="0" indent="-342900">
              <a:lnSpc>
                <a:spcPct val="120000"/>
              </a:lnSpc>
              <a:spcBef>
                <a:spcPts val="0"/>
              </a:spcBef>
              <a:spcAft>
                <a:spcPts val="1200"/>
              </a:spcAft>
              <a:buClr>
                <a:srgbClr val="7EB761"/>
              </a:buClr>
              <a:buFont typeface="Webdings" panose="05030102010509060703" pitchFamily="18" charset="2"/>
              <a:buChar char="4"/>
              <a:tabLst>
                <a:tab pos="457200" algn="l"/>
              </a:tabLst>
            </a:pPr>
            <a:r>
              <a:rPr lang="en-US" sz="2400" dirty="0">
                <a:solidFill>
                  <a:schemeClr val="tx1">
                    <a:lumMod val="75000"/>
                    <a:lumOff val="25000"/>
                  </a:schemeClr>
                </a:solidFill>
                <a:latin typeface="Century Gothic" panose="020B0502020202020204" pitchFamily="34" charset="0"/>
                <a:ea typeface="Times New Roman" panose="02020603050405020304" pitchFamily="18" charset="0"/>
                <a:cs typeface="Times New Roman" panose="02020603050405020304" pitchFamily="18" charset="0"/>
              </a:rPr>
              <a:t>Fuzzy </a:t>
            </a:r>
            <a:r>
              <a:rPr lang="en-US" sz="2400" dirty="0" smtClean="0">
                <a:solidFill>
                  <a:schemeClr val="tx1">
                    <a:lumMod val="75000"/>
                    <a:lumOff val="25000"/>
                  </a:schemeClr>
                </a:solidFill>
                <a:latin typeface="Century Gothic" panose="020B0502020202020204" pitchFamily="34" charset="0"/>
                <a:ea typeface="Times New Roman" panose="02020603050405020304" pitchFamily="18" charset="0"/>
                <a:cs typeface="Times New Roman" panose="02020603050405020304" pitchFamily="18" charset="0"/>
              </a:rPr>
              <a:t>overlay </a:t>
            </a:r>
            <a:r>
              <a:rPr lang="en-US" sz="2400" dirty="0">
                <a:solidFill>
                  <a:schemeClr val="tx1">
                    <a:lumMod val="75000"/>
                    <a:lumOff val="25000"/>
                  </a:schemeClr>
                </a:solidFill>
                <a:latin typeface="Century Gothic" panose="020B0502020202020204" pitchFamily="34" charset="0"/>
                <a:ea typeface="Times New Roman" panose="02020603050405020304" pitchFamily="18" charset="0"/>
                <a:cs typeface="Times New Roman" panose="02020603050405020304" pitchFamily="18" charset="0"/>
              </a:rPr>
              <a:t>can distort data (cloud cover, extent). </a:t>
            </a:r>
            <a:endParaRPr lang="en-US" sz="2400" dirty="0">
              <a:solidFill>
                <a:schemeClr val="tx1">
                  <a:lumMod val="75000"/>
                  <a:lumOff val="25000"/>
                </a:schemeClr>
              </a:solidFill>
              <a:latin typeface="Century Gothic" panose="020B0502020202020204" pitchFamily="34" charset="0"/>
              <a:ea typeface="Times New Roman" panose="02020603050405020304" pitchFamily="18" charset="0"/>
            </a:endParaRPr>
          </a:p>
          <a:p>
            <a:pPr marL="342900" marR="0" lvl="0" indent="-342900">
              <a:lnSpc>
                <a:spcPct val="120000"/>
              </a:lnSpc>
              <a:spcBef>
                <a:spcPts val="0"/>
              </a:spcBef>
              <a:spcAft>
                <a:spcPts val="1200"/>
              </a:spcAft>
              <a:buClr>
                <a:srgbClr val="7EB761"/>
              </a:buClr>
              <a:buFont typeface="Webdings" panose="05030102010509060703" pitchFamily="18" charset="2"/>
              <a:buChar char="4"/>
              <a:tabLst>
                <a:tab pos="457200" algn="l"/>
              </a:tabLst>
            </a:pPr>
            <a:r>
              <a:rPr lang="en-US" sz="2400" dirty="0">
                <a:solidFill>
                  <a:schemeClr val="tx1">
                    <a:lumMod val="75000"/>
                    <a:lumOff val="25000"/>
                  </a:schemeClr>
                </a:solidFill>
                <a:latin typeface="Century Gothic" panose="020B0502020202020204" pitchFamily="34" charset="0"/>
                <a:ea typeface="Times New Roman" panose="02020603050405020304" pitchFamily="18" charset="0"/>
                <a:cs typeface="Times New Roman" panose="02020603050405020304" pitchFamily="18" charset="0"/>
              </a:rPr>
              <a:t>There is a slight deviation of coordinates between ICB and our maps.</a:t>
            </a:r>
            <a:endParaRPr lang="en-US" sz="2400" dirty="0">
              <a:solidFill>
                <a:schemeClr val="tx1">
                  <a:lumMod val="75000"/>
                  <a:lumOff val="25000"/>
                </a:schemeClr>
              </a:solidFill>
              <a:latin typeface="Century Gothic" panose="020B0502020202020204" pitchFamily="34" charset="0"/>
              <a:ea typeface="Times New Roman" panose="02020603050405020304" pitchFamily="18" charset="0"/>
            </a:endParaRPr>
          </a:p>
          <a:p>
            <a:pPr marL="342900" marR="0" lvl="0" indent="-342900">
              <a:lnSpc>
                <a:spcPct val="120000"/>
              </a:lnSpc>
              <a:spcBef>
                <a:spcPts val="0"/>
              </a:spcBef>
              <a:spcAft>
                <a:spcPts val="1200"/>
              </a:spcAft>
              <a:buClr>
                <a:srgbClr val="7EB761"/>
              </a:buClr>
              <a:buFont typeface="Webdings" panose="05030102010509060703" pitchFamily="18" charset="2"/>
              <a:buChar char="4"/>
              <a:tabLst>
                <a:tab pos="457200" algn="l"/>
              </a:tabLst>
            </a:pPr>
            <a:r>
              <a:rPr lang="en-US" sz="2400" dirty="0">
                <a:solidFill>
                  <a:schemeClr val="tx1">
                    <a:lumMod val="75000"/>
                    <a:lumOff val="25000"/>
                  </a:schemeClr>
                </a:solidFill>
                <a:latin typeface="Century Gothic" panose="020B0502020202020204" pitchFamily="34" charset="0"/>
                <a:ea typeface="Times New Roman" panose="02020603050405020304" pitchFamily="18" charset="0"/>
                <a:cs typeface="Times New Roman" panose="02020603050405020304" pitchFamily="18" charset="0"/>
              </a:rPr>
              <a:t>Data resampling is limited by the original spatial resolution.</a:t>
            </a:r>
            <a:endParaRPr lang="en-US" sz="2400" dirty="0">
              <a:solidFill>
                <a:schemeClr val="tx1">
                  <a:lumMod val="75000"/>
                  <a:lumOff val="25000"/>
                </a:schemeClr>
              </a:solidFill>
              <a:effectLst/>
              <a:latin typeface="Century Gothic" panose="020B0502020202020204" pitchFamily="34" charset="0"/>
              <a:ea typeface="Times New Roman" panose="02020603050405020304" pitchFamily="18" charset="0"/>
            </a:endParaRPr>
          </a:p>
        </p:txBody>
      </p:sp>
    </p:spTree>
    <p:extLst>
      <p:ext uri="{BB962C8B-B14F-4D97-AF65-F5344CB8AC3E}">
        <p14:creationId xmlns:p14="http://schemas.microsoft.com/office/powerpoint/2010/main" val="99350269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0000"/>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Future Work</a:t>
            </a:r>
          </a:p>
        </p:txBody>
      </p:sp>
      <p:sp>
        <p:nvSpPr>
          <p:cNvPr id="6" name="Content Placeholder 5"/>
          <p:cNvSpPr>
            <a:spLocks noGrp="1"/>
          </p:cNvSpPr>
          <p:nvPr>
            <p:ph sz="quarter" idx="13"/>
          </p:nvPr>
        </p:nvSpPr>
        <p:spPr>
          <a:xfrm>
            <a:off x="988106" y="1549896"/>
            <a:ext cx="10361212" cy="4601278"/>
          </a:xfrm>
          <a:noFill/>
        </p:spPr>
        <p:txBody>
          <a:bodyPr>
            <a:noAutofit/>
          </a:bodyPr>
          <a:lstStyle/>
          <a:p>
            <a:pPr>
              <a:lnSpc>
                <a:spcPct val="100000"/>
              </a:lnSpc>
              <a:spcBef>
                <a:spcPts val="0"/>
              </a:spcBef>
              <a:spcAft>
                <a:spcPts val="1200"/>
              </a:spcAft>
              <a:buClr>
                <a:srgbClr val="7EB761"/>
              </a:buClr>
              <a:buFont typeface="Webdings" panose="05030102010509060703" pitchFamily="18" charset="2"/>
              <a:buChar char="4"/>
            </a:pPr>
            <a:r>
              <a:rPr lang="en-US" sz="2100" dirty="0">
                <a:solidFill>
                  <a:schemeClr val="tx1">
                    <a:lumMod val="75000"/>
                    <a:lumOff val="25000"/>
                  </a:schemeClr>
                </a:solidFill>
              </a:rPr>
              <a:t>ECOSTRESS has the potential to be involved in large-scale studies </a:t>
            </a:r>
            <a:r>
              <a:rPr lang="en-US" sz="2100" dirty="0" smtClean="0">
                <a:solidFill>
                  <a:schemeClr val="tx1">
                    <a:lumMod val="75000"/>
                    <a:lumOff val="25000"/>
                  </a:schemeClr>
                </a:solidFill>
              </a:rPr>
              <a:t>that </a:t>
            </a:r>
            <a:r>
              <a:rPr lang="en-US" sz="2100" dirty="0">
                <a:solidFill>
                  <a:schemeClr val="tx1">
                    <a:lumMod val="75000"/>
                    <a:lumOff val="25000"/>
                  </a:schemeClr>
                </a:solidFill>
              </a:rPr>
              <a:t>can provide higher resolution thermal imagery in locations where cloud cover is not an issue.</a:t>
            </a:r>
          </a:p>
          <a:p>
            <a:pPr>
              <a:lnSpc>
                <a:spcPct val="100000"/>
              </a:lnSpc>
              <a:spcBef>
                <a:spcPts val="0"/>
              </a:spcBef>
              <a:spcAft>
                <a:spcPts val="1200"/>
              </a:spcAft>
              <a:buClr>
                <a:srgbClr val="7EB761"/>
              </a:buClr>
              <a:buFont typeface="Webdings" panose="05030102010509060703" pitchFamily="18" charset="2"/>
              <a:buChar char="4"/>
            </a:pPr>
            <a:r>
              <a:rPr lang="en-US" sz="2100" dirty="0">
                <a:solidFill>
                  <a:schemeClr val="tx1">
                    <a:lumMod val="75000"/>
                    <a:lumOff val="25000"/>
                  </a:schemeClr>
                </a:solidFill>
              </a:rPr>
              <a:t>Future studies would observe crop drought vulnerability at the beginning of the growing season</a:t>
            </a:r>
            <a:r>
              <a:rPr lang="en-US" sz="2100" dirty="0" smtClean="0">
                <a:solidFill>
                  <a:schemeClr val="tx1">
                    <a:lumMod val="75000"/>
                    <a:lumOff val="25000"/>
                  </a:schemeClr>
                </a:solidFill>
              </a:rPr>
              <a:t>, which is </a:t>
            </a:r>
            <a:r>
              <a:rPr lang="en-US" sz="2100" dirty="0">
                <a:solidFill>
                  <a:schemeClr val="tx1">
                    <a:lumMod val="75000"/>
                    <a:lumOff val="25000"/>
                  </a:schemeClr>
                </a:solidFill>
              </a:rPr>
              <a:t>the most critical phase of plant development. </a:t>
            </a:r>
          </a:p>
          <a:p>
            <a:pPr>
              <a:lnSpc>
                <a:spcPct val="100000"/>
              </a:lnSpc>
              <a:spcBef>
                <a:spcPts val="0"/>
              </a:spcBef>
              <a:spcAft>
                <a:spcPts val="1200"/>
              </a:spcAft>
              <a:buClr>
                <a:srgbClr val="7EB761"/>
              </a:buClr>
              <a:buFont typeface="Webdings" panose="05030102010509060703" pitchFamily="18" charset="2"/>
              <a:buChar char="4"/>
            </a:pPr>
            <a:r>
              <a:rPr lang="en-US" sz="2100" dirty="0">
                <a:solidFill>
                  <a:schemeClr val="tx1">
                    <a:lumMod val="75000"/>
                    <a:lumOff val="25000"/>
                  </a:schemeClr>
                </a:solidFill>
              </a:rPr>
              <a:t>Continuous coverage from April to November would increase understanding of the water requirements of corn and soybeans throughout the entire growing season.</a:t>
            </a:r>
          </a:p>
          <a:p>
            <a:pPr>
              <a:lnSpc>
                <a:spcPct val="100000"/>
              </a:lnSpc>
              <a:spcBef>
                <a:spcPts val="0"/>
              </a:spcBef>
              <a:spcAft>
                <a:spcPts val="1200"/>
              </a:spcAft>
              <a:buClr>
                <a:srgbClr val="7EB761"/>
              </a:buClr>
              <a:buFont typeface="Webdings" panose="05030102010509060703" pitchFamily="18" charset="2"/>
              <a:buChar char="4"/>
            </a:pPr>
            <a:r>
              <a:rPr lang="en-US" sz="2100" dirty="0">
                <a:solidFill>
                  <a:schemeClr val="tx1">
                    <a:lumMod val="75000"/>
                    <a:lumOff val="25000"/>
                  </a:schemeClr>
                </a:solidFill>
              </a:rPr>
              <a:t>A Crop Vulnerability Assessment would help farmers decide if they should plant corn or soybean in a given area based on tendency towards drought.</a:t>
            </a:r>
          </a:p>
        </p:txBody>
      </p:sp>
      <p:sp>
        <p:nvSpPr>
          <p:cNvPr id="9" name="Google Shape;188;p21"/>
          <p:cNvSpPr txBox="1"/>
          <p:nvPr/>
        </p:nvSpPr>
        <p:spPr>
          <a:xfrm>
            <a:off x="8800890" y="5909246"/>
            <a:ext cx="3444900" cy="274200"/>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90000"/>
              </a:lnSpc>
              <a:spcBef>
                <a:spcPts val="0"/>
              </a:spcBef>
              <a:spcAft>
                <a:spcPts val="0"/>
              </a:spcAft>
              <a:buClr>
                <a:srgbClr val="3F3F3F"/>
              </a:buClr>
              <a:buSzPts val="1400"/>
              <a:buFont typeface="Arial"/>
              <a:buNone/>
              <a:tabLst/>
              <a:defRPr/>
            </a:pPr>
            <a:r>
              <a:rPr kumimoji="0" lang="en-US" sz="1400" i="0" u="none" strike="noStrike" kern="1200" cap="none" spc="0" normalizeH="0" baseline="0" noProof="0" dirty="0">
                <a:ln>
                  <a:noFill/>
                </a:ln>
                <a:solidFill>
                  <a:schemeClr val="tx1">
                    <a:lumMod val="75000"/>
                    <a:lumOff val="25000"/>
                  </a:schemeClr>
                </a:solidFill>
                <a:effectLst/>
                <a:uLnTx/>
                <a:uFillTx/>
                <a:latin typeface="Century Gothic"/>
                <a:ea typeface="Century Gothic"/>
                <a:cs typeface="Century Gothic"/>
                <a:sym typeface="Century Gothic"/>
              </a:rPr>
              <a:t>Image Credit: </a:t>
            </a:r>
            <a:r>
              <a:rPr kumimoji="0" lang="en-US" sz="1400" i="0" u="none" strike="noStrike" kern="1200" cap="none" spc="0" normalizeH="0" baseline="0" noProof="0" dirty="0" err="1" smtClean="0">
                <a:ln>
                  <a:noFill/>
                </a:ln>
                <a:solidFill>
                  <a:schemeClr val="tx1">
                    <a:lumMod val="75000"/>
                    <a:lumOff val="25000"/>
                  </a:schemeClr>
                </a:solidFill>
                <a:effectLst/>
                <a:uLnTx/>
                <a:uFillTx/>
                <a:latin typeface="Century Gothic"/>
                <a:ea typeface="Century Gothic"/>
                <a:cs typeface="Century Gothic"/>
                <a:sym typeface="Century Gothic"/>
              </a:rPr>
              <a:t>pnmralex</a:t>
            </a:r>
            <a:r>
              <a:rPr kumimoji="0" lang="en-US" sz="1400" i="0" u="none" strike="noStrike" kern="1200" cap="none" spc="0" normalizeH="0" baseline="0" noProof="0" dirty="0" smtClean="0">
                <a:ln>
                  <a:noFill/>
                </a:ln>
                <a:solidFill>
                  <a:schemeClr val="tx1">
                    <a:lumMod val="75000"/>
                    <a:lumOff val="25000"/>
                  </a:schemeClr>
                </a:solidFill>
                <a:effectLst/>
                <a:uLnTx/>
                <a:uFillTx/>
                <a:latin typeface="Century Gothic"/>
                <a:ea typeface="Century Gothic"/>
                <a:cs typeface="Century Gothic"/>
                <a:sym typeface="Century Gothic"/>
              </a:rPr>
              <a:t> (</a:t>
            </a:r>
            <a:r>
              <a:rPr kumimoji="0" lang="en-US" sz="1400" i="0" u="none" strike="noStrike" kern="1200" cap="none" spc="0" normalizeH="0" baseline="0" noProof="0" dirty="0" err="1" smtClean="0">
                <a:ln>
                  <a:noFill/>
                </a:ln>
                <a:solidFill>
                  <a:schemeClr val="tx1">
                    <a:lumMod val="75000"/>
                    <a:lumOff val="25000"/>
                  </a:schemeClr>
                </a:solidFill>
                <a:effectLst/>
                <a:uLnTx/>
                <a:uFillTx/>
                <a:latin typeface="Century Gothic"/>
                <a:ea typeface="Century Gothic"/>
                <a:cs typeface="Century Gothic"/>
                <a:sym typeface="Century Gothic"/>
              </a:rPr>
              <a:t>Pixabay</a:t>
            </a:r>
            <a:r>
              <a:rPr kumimoji="0" lang="en-US" sz="1400" i="0" u="none" strike="noStrike" kern="1200" cap="none" spc="0" normalizeH="0" baseline="0" noProof="0" dirty="0" smtClean="0">
                <a:ln>
                  <a:noFill/>
                </a:ln>
                <a:solidFill>
                  <a:schemeClr val="tx1">
                    <a:lumMod val="75000"/>
                    <a:lumOff val="25000"/>
                  </a:schemeClr>
                </a:solidFill>
                <a:effectLst/>
                <a:uLnTx/>
                <a:uFillTx/>
                <a:latin typeface="Century Gothic"/>
                <a:ea typeface="Century Gothic"/>
                <a:cs typeface="Century Gothic"/>
                <a:sym typeface="Century Gothic"/>
              </a:rPr>
              <a:t>)</a:t>
            </a:r>
            <a:endParaRPr kumimoji="0" sz="1400" i="0" u="none" strike="noStrike" kern="1200" cap="none" spc="0" normalizeH="0" baseline="0" noProof="0" dirty="0">
              <a:ln>
                <a:noFill/>
              </a:ln>
              <a:solidFill>
                <a:schemeClr val="tx1">
                  <a:lumMod val="75000"/>
                  <a:lumOff val="25000"/>
                </a:schemeClr>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6436761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t>Project Overview</a:t>
            </a:r>
          </a:p>
        </p:txBody>
      </p:sp>
      <p:sp>
        <p:nvSpPr>
          <p:cNvPr id="3" name="Content Placeholder 2"/>
          <p:cNvSpPr>
            <a:spLocks noGrp="1"/>
          </p:cNvSpPr>
          <p:nvPr>
            <p:ph sz="quarter" idx="11"/>
          </p:nvPr>
        </p:nvSpPr>
        <p:spPr>
          <a:xfrm>
            <a:off x="6547458" y="1211145"/>
            <a:ext cx="5500687" cy="4870450"/>
          </a:xfrm>
        </p:spPr>
        <p:txBody>
          <a:bodyPr>
            <a:normAutofit/>
          </a:bodyPr>
          <a:lstStyle/>
          <a:p>
            <a:pPr marL="0" lvl="0" indent="0" algn="ctr">
              <a:lnSpc>
                <a:spcPct val="100000"/>
              </a:lnSpc>
              <a:spcBef>
                <a:spcPts val="0"/>
              </a:spcBef>
              <a:buClr>
                <a:srgbClr val="3F3F3F"/>
              </a:buClr>
              <a:buSzPts val="2000"/>
              <a:buNone/>
            </a:pPr>
            <a:r>
              <a:rPr lang="en-US" b="1" dirty="0">
                <a:solidFill>
                  <a:schemeClr val="tx1">
                    <a:lumMod val="75000"/>
                    <a:lumOff val="25000"/>
                  </a:schemeClr>
                </a:solidFill>
              </a:rPr>
              <a:t>Study Area:</a:t>
            </a:r>
            <a:endParaRPr lang="en-US" dirty="0">
              <a:solidFill>
                <a:schemeClr val="tx1">
                  <a:lumMod val="75000"/>
                  <a:lumOff val="25000"/>
                </a:schemeClr>
              </a:solidFill>
            </a:endParaRPr>
          </a:p>
          <a:p>
            <a:pPr marL="0" lvl="0" indent="0" algn="ctr">
              <a:lnSpc>
                <a:spcPct val="100000"/>
              </a:lnSpc>
              <a:spcBef>
                <a:spcPts val="500"/>
              </a:spcBef>
              <a:buClr>
                <a:srgbClr val="3F3F3F"/>
              </a:buClr>
              <a:buSzPts val="2000"/>
              <a:buNone/>
            </a:pPr>
            <a:r>
              <a:rPr lang="en-US" dirty="0">
                <a:solidFill>
                  <a:schemeClr val="tx1">
                    <a:lumMod val="75000"/>
                    <a:lumOff val="25000"/>
                  </a:schemeClr>
                </a:solidFill>
              </a:rPr>
              <a:t>Iowa</a:t>
            </a:r>
          </a:p>
          <a:p>
            <a:pPr marL="0" lvl="0" indent="0" algn="ctr">
              <a:lnSpc>
                <a:spcPct val="100000"/>
              </a:lnSpc>
              <a:spcBef>
                <a:spcPts val="500"/>
              </a:spcBef>
              <a:buClr>
                <a:srgbClr val="3F3F3F"/>
              </a:buClr>
              <a:buSzPts val="2000"/>
              <a:buNone/>
            </a:pPr>
            <a:endParaRPr lang="en-US" dirty="0">
              <a:solidFill>
                <a:schemeClr val="tx1">
                  <a:lumMod val="75000"/>
                  <a:lumOff val="25000"/>
                </a:schemeClr>
              </a:solidFill>
            </a:endParaRPr>
          </a:p>
          <a:p>
            <a:pPr marL="0" lvl="0" indent="0" algn="ctr">
              <a:lnSpc>
                <a:spcPct val="100000"/>
              </a:lnSpc>
              <a:spcBef>
                <a:spcPts val="500"/>
              </a:spcBef>
              <a:buClr>
                <a:srgbClr val="3F3F3F"/>
              </a:buClr>
              <a:buSzPts val="2000"/>
              <a:buNone/>
            </a:pPr>
            <a:r>
              <a:rPr lang="en-US" b="1" dirty="0">
                <a:solidFill>
                  <a:schemeClr val="tx1">
                    <a:lumMod val="75000"/>
                    <a:lumOff val="25000"/>
                  </a:schemeClr>
                </a:solidFill>
              </a:rPr>
              <a:t>Case Studies:</a:t>
            </a:r>
          </a:p>
          <a:p>
            <a:pPr marL="0" indent="0" algn="ctr">
              <a:lnSpc>
                <a:spcPct val="100000"/>
              </a:lnSpc>
              <a:spcBef>
                <a:spcPts val="500"/>
              </a:spcBef>
              <a:buClr>
                <a:srgbClr val="3F3F3F"/>
              </a:buClr>
              <a:buSzPts val="2000"/>
              <a:buNone/>
            </a:pPr>
            <a:r>
              <a:rPr lang="en-US" dirty="0">
                <a:solidFill>
                  <a:schemeClr val="tx1">
                    <a:lumMod val="75000"/>
                    <a:lumOff val="25000"/>
                  </a:schemeClr>
                </a:solidFill>
              </a:rPr>
              <a:t>Davis and Fremont Counties</a:t>
            </a:r>
          </a:p>
          <a:p>
            <a:pPr marL="0" lvl="0" indent="0" algn="ctr">
              <a:lnSpc>
                <a:spcPct val="100000"/>
              </a:lnSpc>
              <a:spcBef>
                <a:spcPts val="500"/>
              </a:spcBef>
              <a:buClr>
                <a:srgbClr val="3F3F3F"/>
              </a:buClr>
              <a:buSzPts val="2000"/>
              <a:buNone/>
            </a:pPr>
            <a:endParaRPr lang="en-US" dirty="0">
              <a:solidFill>
                <a:schemeClr val="tx1">
                  <a:lumMod val="75000"/>
                  <a:lumOff val="25000"/>
                </a:schemeClr>
              </a:solidFill>
            </a:endParaRPr>
          </a:p>
          <a:p>
            <a:pPr marL="0" lvl="0" indent="0" algn="ctr">
              <a:lnSpc>
                <a:spcPct val="100000"/>
              </a:lnSpc>
              <a:spcBef>
                <a:spcPts val="500"/>
              </a:spcBef>
              <a:buClr>
                <a:srgbClr val="3F3F3F"/>
              </a:buClr>
              <a:buSzPts val="2000"/>
              <a:buNone/>
            </a:pPr>
            <a:r>
              <a:rPr lang="en-US" b="1" dirty="0">
                <a:solidFill>
                  <a:schemeClr val="tx1">
                    <a:lumMod val="75000"/>
                    <a:lumOff val="25000"/>
                  </a:schemeClr>
                </a:solidFill>
              </a:rPr>
              <a:t>Study Period:</a:t>
            </a:r>
          </a:p>
          <a:p>
            <a:pPr marL="0" lvl="0" indent="0" algn="ctr">
              <a:lnSpc>
                <a:spcPct val="100000"/>
              </a:lnSpc>
              <a:spcBef>
                <a:spcPts val="500"/>
              </a:spcBef>
              <a:buClr>
                <a:srgbClr val="3F3F3F"/>
              </a:buClr>
              <a:buSzPts val="2000"/>
              <a:buNone/>
            </a:pPr>
            <a:r>
              <a:rPr lang="en-US" dirty="0">
                <a:solidFill>
                  <a:schemeClr val="tx1">
                    <a:lumMod val="75000"/>
                    <a:lumOff val="25000"/>
                  </a:schemeClr>
                </a:solidFill>
              </a:rPr>
              <a:t>July </a:t>
            </a:r>
            <a:r>
              <a:rPr lang="en-US" dirty="0" smtClean="0">
                <a:solidFill>
                  <a:schemeClr val="tx1">
                    <a:lumMod val="75000"/>
                    <a:lumOff val="25000"/>
                  </a:schemeClr>
                </a:solidFill>
              </a:rPr>
              <a:t>to </a:t>
            </a:r>
            <a:r>
              <a:rPr lang="en-US" dirty="0">
                <a:solidFill>
                  <a:schemeClr val="tx1">
                    <a:lumMod val="75000"/>
                    <a:lumOff val="25000"/>
                  </a:schemeClr>
                </a:solidFill>
              </a:rPr>
              <a:t>September 2018</a:t>
            </a:r>
          </a:p>
          <a:p>
            <a:endParaRPr lang="en-US" dirty="0">
              <a:solidFill>
                <a:schemeClr val="tx1">
                  <a:lumMod val="75000"/>
                  <a:lumOff val="25000"/>
                </a:schemeClr>
              </a:solidFill>
            </a:endParaRPr>
          </a:p>
        </p:txBody>
      </p:sp>
      <p:sp>
        <p:nvSpPr>
          <p:cNvPr id="10" name="Google Shape;123;p15"/>
          <p:cNvSpPr txBox="1"/>
          <p:nvPr/>
        </p:nvSpPr>
        <p:spPr>
          <a:xfrm>
            <a:off x="7252570" y="6510411"/>
            <a:ext cx="4939430" cy="43077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90000"/>
              </a:lnSpc>
              <a:spcBef>
                <a:spcPts val="0"/>
              </a:spcBef>
              <a:spcAft>
                <a:spcPts val="0"/>
              </a:spcAft>
              <a:buClr>
                <a:srgbClr val="3F3F3F"/>
              </a:buClr>
              <a:buSzPts val="1400"/>
              <a:buFont typeface="Arial"/>
              <a:buNone/>
              <a:tabLst/>
              <a:defRPr/>
            </a:pPr>
            <a:r>
              <a:rPr kumimoji="0" lang="en-US" sz="1400" b="0" i="0" u="none" strike="noStrike" kern="1200" cap="none" spc="0" normalizeH="0" baseline="0" noProof="0" dirty="0">
                <a:ln>
                  <a:noFill/>
                </a:ln>
                <a:solidFill>
                  <a:schemeClr val="tx1">
                    <a:lumMod val="75000"/>
                    <a:lumOff val="25000"/>
                  </a:schemeClr>
                </a:solidFill>
                <a:effectLst/>
                <a:uLnTx/>
                <a:uFillTx/>
                <a:latin typeface="Century Gothic"/>
                <a:ea typeface="Century Gothic"/>
                <a:cs typeface="Century Gothic"/>
                <a:sym typeface="Century Gothic"/>
              </a:rPr>
              <a:t>Image Credit: </a:t>
            </a:r>
            <a:r>
              <a:rPr kumimoji="0" lang="en-US" sz="1400" b="0" i="0" u="none" strike="noStrike" kern="1200" cap="none" spc="0" normalizeH="0" baseline="0" noProof="0" dirty="0" smtClean="0">
                <a:ln>
                  <a:noFill/>
                </a:ln>
                <a:solidFill>
                  <a:schemeClr val="tx1">
                    <a:lumMod val="75000"/>
                    <a:lumOff val="25000"/>
                  </a:schemeClr>
                </a:solidFill>
                <a:effectLst/>
                <a:uLnTx/>
                <a:uFillTx/>
                <a:latin typeface="Century Gothic"/>
                <a:ea typeface="Century Gothic"/>
                <a:cs typeface="Century Gothic"/>
                <a:sym typeface="Century Gothic"/>
              </a:rPr>
              <a:t>Iowa Agriculture &amp; Food Security Team</a:t>
            </a:r>
            <a:endParaRPr kumimoji="0" sz="1400" b="0" i="0" u="none" strike="noStrike" kern="1200" cap="none" spc="0" normalizeH="0" baseline="0" noProof="0" dirty="0">
              <a:ln>
                <a:noFill/>
              </a:ln>
              <a:solidFill>
                <a:schemeClr val="tx1">
                  <a:lumMod val="75000"/>
                  <a:lumOff val="25000"/>
                </a:schemeClr>
              </a:solidFill>
              <a:effectLst/>
              <a:uLnTx/>
              <a:uFillTx/>
              <a:latin typeface="Century Gothic"/>
              <a:ea typeface="Century Gothic"/>
              <a:cs typeface="Century Gothic"/>
              <a:sym typeface="Century Gothic"/>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0038" y="1184763"/>
            <a:ext cx="6302144" cy="4657852"/>
          </a:xfrm>
          <a:prstGeom prst="rect">
            <a:avLst/>
          </a:prstGeom>
        </p:spPr>
      </p:pic>
      <p:sp>
        <p:nvSpPr>
          <p:cNvPr id="12" name="TextBox 11"/>
          <p:cNvSpPr txBox="1"/>
          <p:nvPr/>
        </p:nvSpPr>
        <p:spPr>
          <a:xfrm>
            <a:off x="1132347" y="5187603"/>
            <a:ext cx="37179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75000"/>
                    <a:lumOff val="25000"/>
                  </a:schemeClr>
                </a:solidFill>
                <a:effectLst/>
                <a:uLnTx/>
                <a:uFillTx/>
                <a:latin typeface="Century Gothic" panose="020F0302020204030204"/>
                <a:ea typeface="+mn-ea"/>
                <a:cs typeface="+mn-cs"/>
              </a:rPr>
              <a:t>0</a:t>
            </a:r>
          </a:p>
        </p:txBody>
      </p:sp>
      <p:sp>
        <p:nvSpPr>
          <p:cNvPr id="13" name="TextBox 12"/>
          <p:cNvSpPr txBox="1"/>
          <p:nvPr/>
        </p:nvSpPr>
        <p:spPr>
          <a:xfrm>
            <a:off x="1993840" y="5187603"/>
            <a:ext cx="41198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75000"/>
                    <a:lumOff val="25000"/>
                  </a:schemeClr>
                </a:solidFill>
                <a:effectLst/>
                <a:uLnTx/>
                <a:uFillTx/>
                <a:latin typeface="Century Gothic" panose="020F0302020204030204"/>
                <a:ea typeface="+mn-ea"/>
                <a:cs typeface="+mn-cs"/>
              </a:rPr>
              <a:t>50</a:t>
            </a:r>
          </a:p>
        </p:txBody>
      </p:sp>
      <p:sp>
        <p:nvSpPr>
          <p:cNvPr id="14" name="TextBox 13"/>
          <p:cNvSpPr txBox="1"/>
          <p:nvPr/>
        </p:nvSpPr>
        <p:spPr>
          <a:xfrm>
            <a:off x="2866635" y="5196586"/>
            <a:ext cx="50312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75000"/>
                    <a:lumOff val="25000"/>
                  </a:schemeClr>
                </a:solidFill>
                <a:effectLst/>
                <a:uLnTx/>
                <a:uFillTx/>
                <a:latin typeface="Century Gothic" panose="020F0302020204030204"/>
                <a:ea typeface="+mn-ea"/>
                <a:cs typeface="+mn-cs"/>
              </a:rPr>
              <a:t>100</a:t>
            </a:r>
          </a:p>
        </p:txBody>
      </p:sp>
      <p:sp>
        <p:nvSpPr>
          <p:cNvPr id="15" name="TextBox 14"/>
          <p:cNvSpPr txBox="1"/>
          <p:nvPr/>
        </p:nvSpPr>
        <p:spPr>
          <a:xfrm>
            <a:off x="3068157" y="5447734"/>
            <a:ext cx="60757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entury Gothic" panose="020F0302020204030204"/>
                <a:ea typeface="+mn-ea"/>
                <a:cs typeface="+mn-cs"/>
              </a:rPr>
              <a:t>miles</a:t>
            </a:r>
          </a:p>
        </p:txBody>
      </p:sp>
      <p:pic>
        <p:nvPicPr>
          <p:cNvPr id="16" name="Picture 15"/>
          <p:cNvPicPr>
            <a:picLocks noChangeAspect="1"/>
          </p:cNvPicPr>
          <p:nvPr/>
        </p:nvPicPr>
        <p:blipFill>
          <a:blip r:embed="rId4"/>
          <a:stretch>
            <a:fillRect/>
          </a:stretch>
        </p:blipFill>
        <p:spPr>
          <a:xfrm>
            <a:off x="5772737" y="4788958"/>
            <a:ext cx="266794" cy="552533"/>
          </a:xfrm>
          <a:prstGeom prst="rect">
            <a:avLst/>
          </a:prstGeom>
        </p:spPr>
      </p:pic>
      <p:grpSp>
        <p:nvGrpSpPr>
          <p:cNvPr id="5" name="Group 4">
            <a:extLst>
              <a:ext uri="{FF2B5EF4-FFF2-40B4-BE49-F238E27FC236}">
                <a16:creationId xmlns:a16="http://schemas.microsoft.com/office/drawing/2014/main" xmlns="" id="{E8D5897E-BE27-B746-9932-1157F68C29D9}"/>
              </a:ext>
            </a:extLst>
          </p:cNvPr>
          <p:cNvGrpSpPr/>
          <p:nvPr/>
        </p:nvGrpSpPr>
        <p:grpSpPr>
          <a:xfrm>
            <a:off x="3622372" y="5303675"/>
            <a:ext cx="2583493" cy="801234"/>
            <a:chOff x="3622372" y="5260133"/>
            <a:chExt cx="2583493" cy="801234"/>
          </a:xfrm>
        </p:grpSpPr>
        <p:pic>
          <p:nvPicPr>
            <p:cNvPr id="19" name="Picture 18"/>
            <p:cNvPicPr/>
            <p:nvPr/>
          </p:nvPicPr>
          <p:blipFill rotWithShape="1">
            <a:blip r:embed="rId5">
              <a:extLst>
                <a:ext uri="{28A0092B-C50C-407E-A947-70E740481C1C}">
                  <a14:useLocalDpi xmlns:a14="http://schemas.microsoft.com/office/drawing/2010/main" val="0"/>
                </a:ext>
              </a:extLst>
            </a:blip>
            <a:srcRect l="3101" t="9523" r="66180" b="7483"/>
            <a:stretch/>
          </p:blipFill>
          <p:spPr bwMode="auto">
            <a:xfrm>
              <a:off x="3622372" y="5280470"/>
              <a:ext cx="811048" cy="773640"/>
            </a:xfrm>
            <a:prstGeom prst="rect">
              <a:avLst/>
            </a:prstGeom>
            <a:noFill/>
            <a:ln>
              <a:noFill/>
            </a:ln>
            <a:extLst>
              <a:ext uri="{53640926-AAD7-44D8-BBD7-CCE9431645EC}">
                <a14:shadowObscured xmlns:a14="http://schemas.microsoft.com/office/drawing/2010/main"/>
              </a:ext>
            </a:extLst>
          </p:spPr>
        </p:pic>
        <p:grpSp>
          <p:nvGrpSpPr>
            <p:cNvPr id="4" name="Group 3">
              <a:extLst>
                <a:ext uri="{FF2B5EF4-FFF2-40B4-BE49-F238E27FC236}">
                  <a16:creationId xmlns:a16="http://schemas.microsoft.com/office/drawing/2014/main" xmlns="" id="{DDDA41C2-B9CF-7A44-A3AF-49E0DB9D7CB3}"/>
                </a:ext>
              </a:extLst>
            </p:cNvPr>
            <p:cNvGrpSpPr/>
            <p:nvPr/>
          </p:nvGrpSpPr>
          <p:grpSpPr>
            <a:xfrm>
              <a:off x="4289310" y="5260133"/>
              <a:ext cx="1916555" cy="801234"/>
              <a:chOff x="4311081" y="5280469"/>
              <a:chExt cx="1916555" cy="801234"/>
            </a:xfrm>
          </p:grpSpPr>
          <p:sp>
            <p:nvSpPr>
              <p:cNvPr id="21" name="TextBox 20"/>
              <p:cNvSpPr txBox="1"/>
              <p:nvPr/>
            </p:nvSpPr>
            <p:spPr>
              <a:xfrm>
                <a:off x="4311081" y="5280469"/>
                <a:ext cx="191655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Fremont County</a:t>
                </a:r>
              </a:p>
            </p:txBody>
          </p:sp>
          <p:sp>
            <p:nvSpPr>
              <p:cNvPr id="22" name="TextBox 21"/>
              <p:cNvSpPr txBox="1"/>
              <p:nvPr/>
            </p:nvSpPr>
            <p:spPr>
              <a:xfrm>
                <a:off x="4311081" y="5527198"/>
                <a:ext cx="161909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Davis County</a:t>
                </a:r>
              </a:p>
            </p:txBody>
          </p:sp>
          <p:sp>
            <p:nvSpPr>
              <p:cNvPr id="23" name="TextBox 22"/>
              <p:cNvSpPr txBox="1"/>
              <p:nvPr/>
            </p:nvSpPr>
            <p:spPr>
              <a:xfrm>
                <a:off x="4311081" y="5773926"/>
                <a:ext cx="148312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Iowa</a:t>
                </a:r>
              </a:p>
            </p:txBody>
          </p:sp>
        </p:grpSp>
      </p:grpSp>
    </p:spTree>
    <p:extLst>
      <p:ext uri="{BB962C8B-B14F-4D97-AF65-F5344CB8AC3E}">
        <p14:creationId xmlns:p14="http://schemas.microsoft.com/office/powerpoint/2010/main" val="173553961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41;p27"/>
          <p:cNvSpPr txBox="1"/>
          <p:nvPr/>
        </p:nvSpPr>
        <p:spPr>
          <a:xfrm>
            <a:off x="1269023" y="1234842"/>
            <a:ext cx="10763400" cy="467359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90000"/>
              </a:lnSpc>
              <a:spcBef>
                <a:spcPts val="0"/>
              </a:spcBef>
              <a:spcAft>
                <a:spcPts val="0"/>
              </a:spcAft>
              <a:buClr>
                <a:prstClr val="black"/>
              </a:buClr>
              <a:buSzPts val="2000"/>
              <a:buFont typeface="Arial"/>
              <a:buNone/>
              <a:tabLst/>
              <a:defRPr/>
            </a:pPr>
            <a:r>
              <a:rPr kumimoji="0" lang="en-US" sz="2000" b="1" i="0" u="none" strike="noStrike" kern="1200" cap="none" spc="0" normalizeH="0" baseline="0" noProof="0" dirty="0">
                <a:ln>
                  <a:noFill/>
                </a:ln>
                <a:solidFill>
                  <a:schemeClr val="tx1">
                    <a:lumMod val="75000"/>
                    <a:lumOff val="25000"/>
                  </a:schemeClr>
                </a:solidFill>
                <a:effectLst/>
                <a:uLnTx/>
                <a:uFillTx/>
                <a:latin typeface="Century Gothic" panose="020F0302020204030204"/>
                <a:ea typeface="Century Gothic"/>
                <a:cs typeface="Century Gothic"/>
                <a:sym typeface="Century Gothic"/>
              </a:rPr>
              <a:t>Partner:</a:t>
            </a:r>
          </a:p>
          <a:p>
            <a:pPr marL="0" marR="0" lvl="0" indent="0" algn="l" defTabSz="914400" rtl="0" eaLnBrk="1" fontAlgn="auto" latinLnBrk="0" hangingPunct="1">
              <a:lnSpc>
                <a:spcPct val="90000"/>
              </a:lnSpc>
              <a:spcBef>
                <a:spcPts val="0"/>
              </a:spcBef>
              <a:spcAft>
                <a:spcPts val="0"/>
              </a:spcAft>
              <a:buClr>
                <a:prstClr val="black"/>
              </a:buClr>
              <a:buSzPts val="2000"/>
              <a:buFont typeface="Arial"/>
              <a:buNone/>
              <a:tabLst/>
              <a:defRPr/>
            </a:pPr>
            <a:endParaRPr kumimoji="0" sz="1000" b="0" i="0" u="none" strike="noStrike" kern="1200" cap="none" spc="0" normalizeH="0" baseline="0" noProof="0" dirty="0">
              <a:ln>
                <a:noFill/>
              </a:ln>
              <a:solidFill>
                <a:schemeClr val="tx1">
                  <a:lumMod val="75000"/>
                  <a:lumOff val="25000"/>
                </a:schemeClr>
              </a:solidFill>
              <a:effectLst/>
              <a:uLnTx/>
              <a:uFillTx/>
              <a:latin typeface="Century Gothic" panose="020F0302020204030204"/>
              <a:ea typeface="Century Gothic"/>
              <a:cs typeface="Century Gothic"/>
              <a:sym typeface="Century Gothic"/>
            </a:endParaRPr>
          </a:p>
          <a:p>
            <a:pPr marL="285750" marR="0" lvl="0" indent="-285750" algn="l" defTabSz="914400" rtl="0" eaLnBrk="1" fontAlgn="auto" latinLnBrk="0" hangingPunct="1">
              <a:lnSpc>
                <a:spcPct val="90000"/>
              </a:lnSpc>
              <a:spcBef>
                <a:spcPts val="0"/>
              </a:spcBef>
              <a:spcAft>
                <a:spcPts val="0"/>
              </a:spcAft>
              <a:buClr>
                <a:srgbClr val="7EB761"/>
              </a:buClr>
              <a:buSzPct val="100000"/>
              <a:buFont typeface="Webdings" panose="05030102010509060703" pitchFamily="18" charset="2"/>
              <a:buChar char="4"/>
              <a:tabLst/>
              <a:defRPr/>
            </a:pPr>
            <a:r>
              <a:rPr kumimoji="0" lang="en-US" sz="1700" b="0" i="0" u="none" strike="noStrike" kern="1200" cap="none" spc="0" normalizeH="0" baseline="0" noProof="0" dirty="0">
                <a:ln>
                  <a:noFill/>
                </a:ln>
                <a:solidFill>
                  <a:schemeClr val="tx1">
                    <a:lumMod val="75000"/>
                    <a:lumOff val="25000"/>
                  </a:schemeClr>
                </a:solidFill>
                <a:effectLst/>
                <a:uLnTx/>
                <a:uFillTx/>
                <a:latin typeface="Century Gothic" panose="020F0302020204030204"/>
                <a:ea typeface="Century Gothic"/>
                <a:cs typeface="Century Gothic"/>
                <a:sym typeface="Century Gothic"/>
              </a:rPr>
              <a:t>Dr. Justin </a:t>
            </a:r>
            <a:r>
              <a:rPr kumimoji="0" lang="en-US" sz="1700" b="0" i="0" u="none" strike="noStrike" kern="1200" cap="none" spc="0" normalizeH="0" baseline="0" noProof="0" dirty="0" err="1">
                <a:ln>
                  <a:noFill/>
                </a:ln>
                <a:solidFill>
                  <a:schemeClr val="tx1">
                    <a:lumMod val="75000"/>
                    <a:lumOff val="25000"/>
                  </a:schemeClr>
                </a:solidFill>
                <a:effectLst/>
                <a:uLnTx/>
                <a:uFillTx/>
                <a:latin typeface="Century Gothic" panose="020F0302020204030204"/>
                <a:ea typeface="Century Gothic"/>
                <a:cs typeface="Century Gothic"/>
                <a:sym typeface="Century Gothic"/>
              </a:rPr>
              <a:t>Glisan</a:t>
            </a:r>
            <a:r>
              <a:rPr kumimoji="0" lang="en-US" sz="1700" b="0" i="0" u="none" strike="noStrike" kern="1200" cap="none" spc="0" normalizeH="0" baseline="0" noProof="0" dirty="0">
                <a:ln>
                  <a:noFill/>
                </a:ln>
                <a:solidFill>
                  <a:schemeClr val="tx1">
                    <a:lumMod val="75000"/>
                    <a:lumOff val="25000"/>
                  </a:schemeClr>
                </a:solidFill>
                <a:effectLst/>
                <a:uLnTx/>
                <a:uFillTx/>
                <a:latin typeface="Century Gothic" panose="020F0302020204030204"/>
                <a:ea typeface="Century Gothic"/>
                <a:cs typeface="Century Gothic"/>
                <a:sym typeface="Century Gothic"/>
              </a:rPr>
              <a:t> (Iowa Department of Agriculture and Land Stewardship, Climatology Bureau)</a:t>
            </a:r>
          </a:p>
          <a:p>
            <a:pPr marL="0" marR="0" lvl="0" indent="0" algn="l" defTabSz="914400" rtl="0" eaLnBrk="1" fontAlgn="auto" latinLnBrk="0" hangingPunct="1">
              <a:lnSpc>
                <a:spcPct val="90000"/>
              </a:lnSpc>
              <a:spcBef>
                <a:spcPts val="0"/>
              </a:spcBef>
              <a:spcAft>
                <a:spcPts val="0"/>
              </a:spcAft>
              <a:buClr>
                <a:srgbClr val="7EB761"/>
              </a:buClr>
              <a:buSzPts val="1800"/>
              <a:buFontTx/>
              <a:buNone/>
              <a:tabLst/>
              <a:defRPr/>
            </a:pPr>
            <a:endParaRPr kumimoji="0" sz="2000" b="0" i="0" u="none" strike="noStrike" kern="1200" cap="none" spc="0" normalizeH="0" baseline="0" noProof="0" dirty="0">
              <a:ln>
                <a:noFill/>
              </a:ln>
              <a:solidFill>
                <a:schemeClr val="tx1">
                  <a:lumMod val="75000"/>
                  <a:lumOff val="25000"/>
                </a:schemeClr>
              </a:solidFill>
              <a:effectLst/>
              <a:uLnTx/>
              <a:uFillTx/>
              <a:latin typeface="Century Gothic" panose="020F0302020204030204"/>
              <a:ea typeface="Century Gothic"/>
              <a:cs typeface="Century Gothic"/>
              <a:sym typeface="Century Gothic"/>
            </a:endParaRPr>
          </a:p>
          <a:p>
            <a:pPr marL="0" marR="0" lvl="0" indent="0" algn="l" defTabSz="914400" rtl="0" eaLnBrk="1" fontAlgn="auto" latinLnBrk="0" hangingPunct="1">
              <a:lnSpc>
                <a:spcPct val="90000"/>
              </a:lnSpc>
              <a:spcBef>
                <a:spcPts val="0"/>
              </a:spcBef>
              <a:spcAft>
                <a:spcPts val="0"/>
              </a:spcAft>
              <a:buClr>
                <a:prstClr val="black"/>
              </a:buClr>
              <a:buSzPts val="1100"/>
              <a:buFont typeface="Arial"/>
              <a:buNone/>
              <a:tabLst/>
              <a:defRPr/>
            </a:pPr>
            <a:r>
              <a:rPr kumimoji="0" lang="en-US" sz="2000" b="1" i="0" u="none" strike="noStrike" kern="1200" cap="none" spc="0" normalizeH="0" baseline="0" noProof="0" dirty="0">
                <a:ln>
                  <a:noFill/>
                </a:ln>
                <a:solidFill>
                  <a:schemeClr val="tx1">
                    <a:lumMod val="75000"/>
                    <a:lumOff val="25000"/>
                  </a:schemeClr>
                </a:solidFill>
                <a:effectLst/>
                <a:uLnTx/>
                <a:uFillTx/>
                <a:latin typeface="Century Gothic" panose="020F0302020204030204"/>
                <a:ea typeface="Century Gothic"/>
                <a:cs typeface="Century Gothic"/>
                <a:sym typeface="Century Gothic"/>
              </a:rPr>
              <a:t>Advisors &amp; Mentors:</a:t>
            </a:r>
          </a:p>
          <a:p>
            <a:pPr marL="0" marR="0" lvl="0" indent="0" algn="l" defTabSz="914400" rtl="0" eaLnBrk="1" fontAlgn="auto" latinLnBrk="0" hangingPunct="1">
              <a:lnSpc>
                <a:spcPct val="90000"/>
              </a:lnSpc>
              <a:spcBef>
                <a:spcPts val="0"/>
              </a:spcBef>
              <a:spcAft>
                <a:spcPts val="0"/>
              </a:spcAft>
              <a:buClr>
                <a:prstClr val="black"/>
              </a:buClr>
              <a:buSzPts val="1100"/>
              <a:buFont typeface="Arial"/>
              <a:buNone/>
              <a:tabLst/>
              <a:defRPr/>
            </a:pPr>
            <a:endParaRPr kumimoji="0" sz="1000" b="0" i="0" u="none" strike="noStrike" kern="1200" cap="none" spc="0" normalizeH="0" baseline="0" noProof="0" dirty="0">
              <a:ln>
                <a:noFill/>
              </a:ln>
              <a:solidFill>
                <a:schemeClr val="tx1">
                  <a:lumMod val="75000"/>
                  <a:lumOff val="25000"/>
                </a:schemeClr>
              </a:solidFill>
              <a:effectLst/>
              <a:uLnTx/>
              <a:uFillTx/>
              <a:latin typeface="Century Gothic" panose="020F0302020204030204"/>
              <a:ea typeface="Century Gothic"/>
              <a:cs typeface="Century Gothic"/>
              <a:sym typeface="Century Gothic"/>
            </a:endParaRPr>
          </a:p>
          <a:p>
            <a:pPr marL="342900" marR="0" lvl="0" indent="-342900" algn="l" defTabSz="914400" rtl="0" eaLnBrk="1" fontAlgn="auto" latinLnBrk="0" hangingPunct="1">
              <a:lnSpc>
                <a:spcPct val="90000"/>
              </a:lnSpc>
              <a:spcBef>
                <a:spcPts val="0"/>
              </a:spcBef>
              <a:spcAft>
                <a:spcPts val="1000"/>
              </a:spcAft>
              <a:buClr>
                <a:srgbClr val="7EB761"/>
              </a:buClr>
              <a:buSzPct val="100000"/>
              <a:buFont typeface="Webdings" panose="05030102010509060703" pitchFamily="18" charset="2"/>
              <a:buChar char="4"/>
              <a:tabLst/>
              <a:defRPr/>
            </a:pPr>
            <a:r>
              <a:rPr kumimoji="0" lang="en-US" sz="1700" b="0" i="0" u="none" strike="noStrike" kern="1200" cap="none" spc="0" normalizeH="0" baseline="0" noProof="0" dirty="0">
                <a:ln>
                  <a:noFill/>
                </a:ln>
                <a:solidFill>
                  <a:schemeClr val="tx1">
                    <a:lumMod val="75000"/>
                    <a:lumOff val="25000"/>
                  </a:schemeClr>
                </a:solidFill>
                <a:effectLst/>
                <a:uLnTx/>
                <a:uFillTx/>
                <a:latin typeface="Century Gothic" panose="020F0302020204030204"/>
                <a:ea typeface="Century Gothic"/>
                <a:cs typeface="Century Gothic"/>
                <a:sym typeface="Century Gothic"/>
              </a:rPr>
              <a:t>Dr. Jeffrey Luvall  (NASA Marshall Space Flight Center)</a:t>
            </a:r>
            <a:endParaRPr kumimoji="0" sz="1700" b="0" i="0" u="none" strike="noStrike" kern="1200" cap="none" spc="0" normalizeH="0" baseline="0" noProof="0" dirty="0">
              <a:ln>
                <a:noFill/>
              </a:ln>
              <a:solidFill>
                <a:schemeClr val="tx1">
                  <a:lumMod val="75000"/>
                  <a:lumOff val="25000"/>
                </a:schemeClr>
              </a:solidFill>
              <a:effectLst/>
              <a:uLnTx/>
              <a:uFillTx/>
              <a:latin typeface="Century Gothic" panose="020F0302020204030204"/>
              <a:ea typeface="Century Gothic"/>
              <a:cs typeface="Century Gothic"/>
              <a:sym typeface="Century Gothic"/>
            </a:endParaRPr>
          </a:p>
          <a:p>
            <a:pPr marL="342900" marR="0" lvl="0" indent="-342900" algn="l" defTabSz="914400" rtl="0" eaLnBrk="1" fontAlgn="auto" latinLnBrk="0" hangingPunct="1">
              <a:lnSpc>
                <a:spcPct val="90000"/>
              </a:lnSpc>
              <a:spcBef>
                <a:spcPts val="0"/>
              </a:spcBef>
              <a:spcAft>
                <a:spcPts val="1000"/>
              </a:spcAft>
              <a:buClr>
                <a:srgbClr val="7EB761"/>
              </a:buClr>
              <a:buSzPct val="100000"/>
              <a:buFont typeface="Webdings" panose="05030102010509060703" pitchFamily="18" charset="2"/>
              <a:buChar char="4"/>
              <a:tabLst/>
              <a:defRPr/>
            </a:pPr>
            <a:r>
              <a:rPr kumimoji="0" lang="en-US" sz="1700" b="0" i="0" u="none" strike="noStrike" kern="1200" cap="none" spc="0" normalizeH="0" baseline="0" noProof="0" dirty="0">
                <a:ln>
                  <a:noFill/>
                </a:ln>
                <a:solidFill>
                  <a:schemeClr val="tx1">
                    <a:lumMod val="75000"/>
                    <a:lumOff val="25000"/>
                  </a:schemeClr>
                </a:solidFill>
                <a:effectLst/>
                <a:uLnTx/>
                <a:uFillTx/>
                <a:latin typeface="Century Gothic" panose="020F0302020204030204"/>
                <a:ea typeface="Century Gothic"/>
                <a:cs typeface="Century Gothic"/>
                <a:sym typeface="Century Gothic"/>
              </a:rPr>
              <a:t>Dr. Robert Griffin (University of Alabama in Huntsville)</a:t>
            </a:r>
            <a:endParaRPr kumimoji="0" sz="1700" b="0" i="0" u="none" strike="noStrike" kern="1200" cap="none" spc="0" normalizeH="0" baseline="0" noProof="0" dirty="0">
              <a:ln>
                <a:noFill/>
              </a:ln>
              <a:solidFill>
                <a:schemeClr val="tx1">
                  <a:lumMod val="75000"/>
                  <a:lumOff val="25000"/>
                </a:schemeClr>
              </a:solidFill>
              <a:effectLst/>
              <a:uLnTx/>
              <a:uFillTx/>
              <a:latin typeface="Century Gothic" panose="020F0302020204030204"/>
              <a:ea typeface="Century Gothic"/>
              <a:cs typeface="Century Gothic"/>
              <a:sym typeface="Century Gothic"/>
            </a:endParaRPr>
          </a:p>
          <a:p>
            <a:pPr marL="342900" marR="0" lvl="0" indent="-342900" algn="l" defTabSz="914400" rtl="0" eaLnBrk="1" fontAlgn="auto" latinLnBrk="0" hangingPunct="1">
              <a:lnSpc>
                <a:spcPct val="90000"/>
              </a:lnSpc>
              <a:spcBef>
                <a:spcPts val="0"/>
              </a:spcBef>
              <a:spcAft>
                <a:spcPts val="1000"/>
              </a:spcAft>
              <a:buClr>
                <a:srgbClr val="7EB761"/>
              </a:buClr>
              <a:buSzPct val="100000"/>
              <a:buFont typeface="Webdings" panose="05030102010509060703" pitchFamily="18" charset="2"/>
              <a:buChar char="4"/>
              <a:tabLst/>
              <a:defRPr/>
            </a:pPr>
            <a:r>
              <a:rPr kumimoji="0" lang="en-US" sz="1700" b="0" i="0" u="none" strike="noStrike" kern="1200" cap="none" spc="0" normalizeH="0" baseline="0" noProof="0" dirty="0">
                <a:ln>
                  <a:noFill/>
                </a:ln>
                <a:solidFill>
                  <a:schemeClr val="tx1">
                    <a:lumMod val="75000"/>
                    <a:lumOff val="25000"/>
                  </a:schemeClr>
                </a:solidFill>
                <a:effectLst/>
                <a:uLnTx/>
                <a:uFillTx/>
                <a:latin typeface="Century Gothic" panose="020F0302020204030204"/>
                <a:ea typeface="Century Gothic"/>
                <a:cs typeface="Century Gothic"/>
                <a:sym typeface="Century Gothic"/>
              </a:rPr>
              <a:t>Madison Murphy (NASA DEVELOP National Program, Alabama – Marshall Node)</a:t>
            </a:r>
            <a:endParaRPr kumimoji="0" sz="1700" b="0" i="0" u="none" strike="noStrike" kern="1200" cap="none" spc="0" normalizeH="0" baseline="0" noProof="0" dirty="0">
              <a:ln>
                <a:noFill/>
              </a:ln>
              <a:solidFill>
                <a:schemeClr val="tx1">
                  <a:lumMod val="75000"/>
                  <a:lumOff val="25000"/>
                </a:schemeClr>
              </a:solidFill>
              <a:effectLst/>
              <a:uLnTx/>
              <a:uFillTx/>
              <a:latin typeface="Century Gothic" panose="020F0302020204030204"/>
              <a:ea typeface="Century Gothic"/>
              <a:cs typeface="Century Gothic"/>
              <a:sym typeface="Century Gothic"/>
            </a:endParaRPr>
          </a:p>
          <a:p>
            <a:pPr marL="342900" marR="0" lvl="0" indent="-342900" algn="l" defTabSz="914400" rtl="0" eaLnBrk="1" fontAlgn="auto" latinLnBrk="0" hangingPunct="1">
              <a:lnSpc>
                <a:spcPct val="90000"/>
              </a:lnSpc>
              <a:spcBef>
                <a:spcPts val="0"/>
              </a:spcBef>
              <a:spcAft>
                <a:spcPts val="1000"/>
              </a:spcAft>
              <a:buClr>
                <a:srgbClr val="7EB761"/>
              </a:buClr>
              <a:buSzPct val="100000"/>
              <a:buFont typeface="Webdings" panose="05030102010509060703" pitchFamily="18" charset="2"/>
              <a:buChar char="4"/>
              <a:tabLst/>
              <a:defRPr/>
            </a:pPr>
            <a:r>
              <a:rPr kumimoji="0" lang="en-US" sz="1700" b="0" i="0" u="none" strike="noStrike" kern="1200" cap="none" spc="0" normalizeH="0" baseline="0" noProof="0" dirty="0" err="1">
                <a:ln>
                  <a:noFill/>
                </a:ln>
                <a:solidFill>
                  <a:schemeClr val="tx1">
                    <a:lumMod val="75000"/>
                    <a:lumOff val="25000"/>
                  </a:schemeClr>
                </a:solidFill>
                <a:effectLst/>
                <a:uLnTx/>
                <a:uFillTx/>
                <a:latin typeface="Century Gothic" panose="020F0302020204030204"/>
                <a:ea typeface="Century Gothic"/>
                <a:cs typeface="Century Gothic"/>
                <a:sym typeface="Century Gothic"/>
              </a:rPr>
              <a:t>Kathrene</a:t>
            </a:r>
            <a:r>
              <a:rPr kumimoji="0" lang="en-US" sz="1700" b="0" i="0" u="none" strike="noStrike" kern="1200" cap="none" spc="0" normalizeH="0" baseline="0" noProof="0" dirty="0">
                <a:ln>
                  <a:noFill/>
                </a:ln>
                <a:solidFill>
                  <a:schemeClr val="tx1">
                    <a:lumMod val="75000"/>
                    <a:lumOff val="25000"/>
                  </a:schemeClr>
                </a:solidFill>
                <a:effectLst/>
                <a:uLnTx/>
                <a:uFillTx/>
                <a:latin typeface="Century Gothic" panose="020F0302020204030204"/>
                <a:ea typeface="Century Gothic"/>
                <a:cs typeface="Century Gothic"/>
                <a:sym typeface="Century Gothic"/>
              </a:rPr>
              <a:t> Garcia  (NASA DEVELOP National Program, Alabama – Marshall Node)</a:t>
            </a:r>
            <a:endParaRPr kumimoji="0" sz="1700" b="0" i="0" u="none" strike="noStrike" kern="1200" cap="none" spc="0" normalizeH="0" baseline="0" noProof="0" dirty="0">
              <a:ln>
                <a:noFill/>
              </a:ln>
              <a:solidFill>
                <a:schemeClr val="tx1">
                  <a:lumMod val="75000"/>
                  <a:lumOff val="25000"/>
                </a:schemeClr>
              </a:solidFill>
              <a:effectLst/>
              <a:uLnTx/>
              <a:uFillTx/>
              <a:latin typeface="Century Gothic" panose="020F0302020204030204"/>
              <a:ea typeface="Century Gothic"/>
              <a:cs typeface="Century Gothic"/>
              <a:sym typeface="Century Gothic"/>
            </a:endParaRPr>
          </a:p>
          <a:p>
            <a:pPr marL="342900" marR="0" lvl="0" indent="-342900" algn="l" defTabSz="914400" rtl="0" eaLnBrk="1" fontAlgn="auto" latinLnBrk="0" hangingPunct="1">
              <a:lnSpc>
                <a:spcPct val="90000"/>
              </a:lnSpc>
              <a:spcBef>
                <a:spcPts val="0"/>
              </a:spcBef>
              <a:spcAft>
                <a:spcPts val="1000"/>
              </a:spcAft>
              <a:buClr>
                <a:srgbClr val="7EB761"/>
              </a:buClr>
              <a:buSzPct val="100000"/>
              <a:buFont typeface="Webdings" panose="05030102010509060703" pitchFamily="18" charset="2"/>
              <a:buChar char="4"/>
              <a:tabLst/>
              <a:defRPr/>
            </a:pPr>
            <a:r>
              <a:rPr kumimoji="0" lang="en-US" sz="1700" b="0" i="0" u="none" strike="noStrike" kern="1200" cap="none" spc="0" normalizeH="0" baseline="0" noProof="0" dirty="0">
                <a:ln>
                  <a:noFill/>
                </a:ln>
                <a:solidFill>
                  <a:schemeClr val="tx1">
                    <a:lumMod val="75000"/>
                    <a:lumOff val="25000"/>
                  </a:schemeClr>
                </a:solidFill>
                <a:effectLst/>
                <a:uLnTx/>
                <a:uFillTx/>
                <a:latin typeface="Century Gothic" panose="020F0302020204030204"/>
                <a:ea typeface="Century Gothic"/>
                <a:cs typeface="Century Gothic"/>
                <a:sym typeface="Century Gothic"/>
              </a:rPr>
              <a:t>Maggi Klug (University of Alabama in Huntsville)</a:t>
            </a:r>
            <a:endParaRPr kumimoji="0" sz="1700" b="0" i="0" u="none" strike="noStrike" kern="1200" cap="none" spc="0" normalizeH="0" baseline="0" noProof="0" dirty="0">
              <a:ln>
                <a:noFill/>
              </a:ln>
              <a:solidFill>
                <a:schemeClr val="tx1">
                  <a:lumMod val="75000"/>
                  <a:lumOff val="25000"/>
                </a:schemeClr>
              </a:solidFill>
              <a:effectLst/>
              <a:uLnTx/>
              <a:uFillTx/>
              <a:latin typeface="Century Gothic" panose="020F0302020204030204"/>
              <a:ea typeface="Century Gothic"/>
              <a:cs typeface="Century Gothic"/>
              <a:sym typeface="Century Gothic"/>
            </a:endParaRPr>
          </a:p>
          <a:p>
            <a:pPr marL="342900" marR="0" lvl="0" indent="-342900" algn="l" defTabSz="914400" rtl="0" eaLnBrk="1" fontAlgn="auto" latinLnBrk="0" hangingPunct="1">
              <a:lnSpc>
                <a:spcPct val="90000"/>
              </a:lnSpc>
              <a:spcBef>
                <a:spcPts val="0"/>
              </a:spcBef>
              <a:spcAft>
                <a:spcPts val="1000"/>
              </a:spcAft>
              <a:buClr>
                <a:srgbClr val="7EB761"/>
              </a:buClr>
              <a:buSzPct val="100000"/>
              <a:buFont typeface="Webdings" panose="05030102010509060703" pitchFamily="18" charset="2"/>
              <a:buChar char="4"/>
              <a:tabLst/>
              <a:defRPr/>
            </a:pPr>
            <a:r>
              <a:rPr kumimoji="0" lang="en-US" sz="1700" b="0" i="0" u="none" strike="noStrike" kern="1200" cap="none" spc="0" normalizeH="0" baseline="0" noProof="0" dirty="0">
                <a:ln>
                  <a:noFill/>
                </a:ln>
                <a:solidFill>
                  <a:schemeClr val="tx1">
                    <a:lumMod val="75000"/>
                    <a:lumOff val="25000"/>
                  </a:schemeClr>
                </a:solidFill>
                <a:effectLst/>
                <a:uLnTx/>
                <a:uFillTx/>
                <a:latin typeface="Century Gothic" panose="020F0302020204030204"/>
                <a:ea typeface="Century Gothic"/>
                <a:cs typeface="Century Gothic"/>
                <a:sym typeface="Century Gothic"/>
              </a:rPr>
              <a:t>Leigh Sinclair (University of Alabama in Huntsville, Information Technology &amp; Systems Center)</a:t>
            </a:r>
            <a:endParaRPr kumimoji="0" sz="1700" b="0" i="0" u="none" strike="noStrike" kern="1200" cap="none" spc="0" normalizeH="0" baseline="0" noProof="0" dirty="0">
              <a:ln>
                <a:noFill/>
              </a:ln>
              <a:solidFill>
                <a:schemeClr val="tx1">
                  <a:lumMod val="75000"/>
                  <a:lumOff val="25000"/>
                </a:schemeClr>
              </a:solidFill>
              <a:effectLst/>
              <a:uLnTx/>
              <a:uFillTx/>
              <a:latin typeface="Century Gothic" panose="020F0302020204030204"/>
              <a:ea typeface="Century Gothic"/>
              <a:cs typeface="Century Gothic"/>
              <a:sym typeface="Century Gothic"/>
            </a:endParaRPr>
          </a:p>
          <a:p>
            <a:pPr marL="342900" marR="0" lvl="0" indent="-342900" algn="l" defTabSz="914400" rtl="0" eaLnBrk="1" fontAlgn="auto" latinLnBrk="0" hangingPunct="1">
              <a:lnSpc>
                <a:spcPct val="90000"/>
              </a:lnSpc>
              <a:spcBef>
                <a:spcPts val="0"/>
              </a:spcBef>
              <a:spcAft>
                <a:spcPts val="1000"/>
              </a:spcAft>
              <a:buClr>
                <a:srgbClr val="7EB761"/>
              </a:buClr>
              <a:buSzPct val="100000"/>
              <a:buFont typeface="Webdings" panose="05030102010509060703" pitchFamily="18" charset="2"/>
              <a:buChar char="4"/>
              <a:tabLst/>
              <a:defRPr/>
            </a:pPr>
            <a:r>
              <a:rPr kumimoji="0" lang="en-US" sz="1700" b="0" i="0" u="none" strike="noStrike" kern="1200" cap="none" spc="0" normalizeH="0" baseline="0" noProof="0" dirty="0">
                <a:ln>
                  <a:noFill/>
                </a:ln>
                <a:solidFill>
                  <a:schemeClr val="tx1">
                    <a:lumMod val="75000"/>
                    <a:lumOff val="25000"/>
                  </a:schemeClr>
                </a:solidFill>
                <a:effectLst/>
                <a:uLnTx/>
                <a:uFillTx/>
                <a:latin typeface="Century Gothic" panose="020F0302020204030204"/>
                <a:ea typeface="Century Gothic"/>
                <a:cs typeface="Century Gothic"/>
                <a:sym typeface="Century Gothic"/>
              </a:rPr>
              <a:t>Helen Baldwin (University of Alabama in Huntsville) </a:t>
            </a:r>
            <a:endParaRPr kumimoji="0" sz="1700" b="0" i="0" u="none" strike="noStrike" kern="1200" cap="none" spc="0" normalizeH="0" baseline="0" noProof="0" dirty="0">
              <a:ln>
                <a:noFill/>
              </a:ln>
              <a:solidFill>
                <a:schemeClr val="tx1">
                  <a:lumMod val="75000"/>
                  <a:lumOff val="25000"/>
                </a:schemeClr>
              </a:solidFill>
              <a:effectLst/>
              <a:uLnTx/>
              <a:uFillTx/>
              <a:latin typeface="Century Gothic" panose="020F0302020204030204"/>
              <a:ea typeface="Century Gothic"/>
              <a:cs typeface="Century Gothic"/>
              <a:sym typeface="Century Gothic"/>
            </a:endParaRPr>
          </a:p>
          <a:p>
            <a:pPr marL="342900" marR="0" lvl="0" indent="-342900" algn="l" defTabSz="914400" rtl="0" eaLnBrk="1" fontAlgn="auto" latinLnBrk="0" hangingPunct="1">
              <a:lnSpc>
                <a:spcPct val="100000"/>
              </a:lnSpc>
              <a:spcBef>
                <a:spcPts val="0"/>
              </a:spcBef>
              <a:spcAft>
                <a:spcPts val="1000"/>
              </a:spcAft>
              <a:buClr>
                <a:srgbClr val="7EB761"/>
              </a:buClr>
              <a:buSzPct val="100000"/>
              <a:buFont typeface="Webdings" panose="05030102010509060703" pitchFamily="18" charset="2"/>
              <a:buChar char="4"/>
              <a:tabLst/>
              <a:defRPr/>
            </a:pPr>
            <a:r>
              <a:rPr kumimoji="0" lang="en-US" sz="1700" b="0" i="0" u="none" strike="noStrike" kern="1200" cap="none" spc="0" normalizeH="0" baseline="0" noProof="0" dirty="0">
                <a:ln>
                  <a:noFill/>
                </a:ln>
                <a:solidFill>
                  <a:schemeClr val="tx1">
                    <a:lumMod val="75000"/>
                    <a:lumOff val="25000"/>
                  </a:schemeClr>
                </a:solidFill>
                <a:effectLst/>
                <a:uLnTx/>
                <a:uFillTx/>
                <a:latin typeface="Century Gothic" panose="020F0302020204030204"/>
                <a:ea typeface="Century Gothic"/>
                <a:cs typeface="Century Gothic"/>
                <a:sym typeface="Century Gothic"/>
              </a:rPr>
              <a:t>Dr. Chris Schultz (NASA Short-term Prediction Research and Transition Center)</a:t>
            </a:r>
            <a:endParaRPr kumimoji="0" sz="1700" b="0" i="0" u="none" strike="noStrike" kern="1200" cap="none" spc="0" normalizeH="0" baseline="0" noProof="0" dirty="0">
              <a:ln>
                <a:noFill/>
              </a:ln>
              <a:solidFill>
                <a:schemeClr val="tx1">
                  <a:lumMod val="75000"/>
                  <a:lumOff val="25000"/>
                </a:schemeClr>
              </a:solidFill>
              <a:effectLst/>
              <a:uLnTx/>
              <a:uFillTx/>
              <a:latin typeface="Century Gothic" panose="020F0302020204030204"/>
              <a:ea typeface="Century Gothic"/>
              <a:cs typeface="Century Gothic"/>
              <a:sym typeface="Century Gothic"/>
            </a:endParaRPr>
          </a:p>
          <a:p>
            <a:pPr marL="342900" marR="0" lvl="0" indent="-342900" algn="l" defTabSz="914400" rtl="0" eaLnBrk="1" fontAlgn="auto" latinLnBrk="0" hangingPunct="1">
              <a:lnSpc>
                <a:spcPct val="100000"/>
              </a:lnSpc>
              <a:spcBef>
                <a:spcPts val="0"/>
              </a:spcBef>
              <a:spcAft>
                <a:spcPts val="1000"/>
              </a:spcAft>
              <a:buClr>
                <a:srgbClr val="7EB761"/>
              </a:buClr>
              <a:buSzPct val="100000"/>
              <a:buFont typeface="Webdings" panose="05030102010509060703" pitchFamily="18" charset="2"/>
              <a:buChar char="4"/>
              <a:tabLst/>
              <a:defRPr/>
            </a:pPr>
            <a:r>
              <a:rPr kumimoji="0" lang="en-US" sz="1700" b="0" i="0" u="none" strike="noStrike" kern="1200" cap="none" spc="0" normalizeH="0" baseline="0" noProof="0" dirty="0">
                <a:ln>
                  <a:noFill/>
                </a:ln>
                <a:solidFill>
                  <a:schemeClr val="tx1">
                    <a:lumMod val="75000"/>
                    <a:lumOff val="25000"/>
                  </a:schemeClr>
                </a:solidFill>
                <a:effectLst/>
                <a:uLnTx/>
                <a:uFillTx/>
                <a:latin typeface="Century Gothic" panose="020F0302020204030204"/>
                <a:ea typeface="Century Gothic"/>
                <a:cs typeface="Century Gothic"/>
                <a:sym typeface="Century Gothic"/>
              </a:rPr>
              <a:t>Dr. Chris Hain (NASA Short-term Prediction Research and Transition Center)</a:t>
            </a:r>
            <a:endParaRPr kumimoji="0" sz="1700" b="0" i="0" u="none" strike="noStrike" kern="1200" cap="none" spc="0" normalizeH="0" baseline="0" noProof="0" dirty="0">
              <a:ln>
                <a:noFill/>
              </a:ln>
              <a:solidFill>
                <a:schemeClr val="tx1">
                  <a:lumMod val="75000"/>
                  <a:lumOff val="25000"/>
                </a:schemeClr>
              </a:solidFill>
              <a:effectLst/>
              <a:uLnTx/>
              <a:uFillTx/>
              <a:latin typeface="Century Gothic" panose="020F0302020204030204"/>
              <a:ea typeface="Century Gothic"/>
              <a:cs typeface="Century Gothic"/>
              <a:sym typeface="Century Gothic"/>
            </a:endParaRPr>
          </a:p>
        </p:txBody>
      </p:sp>
    </p:spTree>
    <p:extLst>
      <p:ext uri="{BB962C8B-B14F-4D97-AF65-F5344CB8AC3E}">
        <p14:creationId xmlns:p14="http://schemas.microsoft.com/office/powerpoint/2010/main" val="357774455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7300" y="266700"/>
            <a:ext cx="4252546" cy="685800"/>
          </a:xfrm>
        </p:spPr>
        <p:txBody>
          <a:bodyPr>
            <a:normAutofit fontScale="90000"/>
          </a:bodyPr>
          <a:lstStyle/>
          <a:p>
            <a:r>
              <a:rPr lang="en-US" dirty="0"/>
              <a:t>Questions?</a:t>
            </a:r>
          </a:p>
        </p:txBody>
      </p:sp>
      <p:sp>
        <p:nvSpPr>
          <p:cNvPr id="4" name="Google Shape;44;p3"/>
          <p:cNvSpPr txBox="1"/>
          <p:nvPr/>
        </p:nvSpPr>
        <p:spPr>
          <a:xfrm>
            <a:off x="768160" y="4013499"/>
            <a:ext cx="2834640" cy="92333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3F3F3F"/>
              </a:buClr>
              <a:buSzPts val="2700"/>
              <a:buFont typeface="Arial"/>
              <a:buNone/>
              <a:tabLst/>
              <a:defRPr/>
            </a:pPr>
            <a:r>
              <a:rPr kumimoji="0" lang="en-US" sz="2700" b="1" i="0" u="none" strike="noStrike" kern="0" cap="none" spc="0" normalizeH="0" baseline="0" noProof="0" dirty="0">
                <a:ln>
                  <a:noFill/>
                </a:ln>
                <a:solidFill>
                  <a:schemeClr val="tx1">
                    <a:lumMod val="75000"/>
                    <a:lumOff val="25000"/>
                  </a:schemeClr>
                </a:solidFill>
                <a:effectLst/>
                <a:uLnTx/>
                <a:uFillTx/>
                <a:latin typeface="Century Gothic" panose="020F0302020204030204"/>
                <a:ea typeface="Garamond"/>
                <a:cs typeface="Garamond"/>
                <a:sym typeface="Garamond"/>
              </a:rPr>
              <a:t>Brittany Greene</a:t>
            </a:r>
            <a:endParaRPr kumimoji="0" sz="1400" b="0" i="0" u="none" strike="noStrike" kern="0" cap="none" spc="0" normalizeH="0" baseline="0" noProof="0" dirty="0">
              <a:ln>
                <a:noFill/>
              </a:ln>
              <a:solidFill>
                <a:schemeClr val="tx1">
                  <a:lumMod val="75000"/>
                  <a:lumOff val="25000"/>
                </a:schemeClr>
              </a:solidFill>
              <a:effectLst/>
              <a:uLnTx/>
              <a:uFillTx/>
              <a:latin typeface="Century Gothic" panose="020F0302020204030204"/>
              <a:sym typeface="Arial"/>
            </a:endParaRPr>
          </a:p>
          <a:p>
            <a:pPr marL="0" marR="0" lvl="0" indent="0" algn="ctr" defTabSz="914400" rtl="0" eaLnBrk="1" fontAlgn="auto" latinLnBrk="0" hangingPunct="1">
              <a:lnSpc>
                <a:spcPct val="100000"/>
              </a:lnSpc>
              <a:spcBef>
                <a:spcPts val="0"/>
              </a:spcBef>
              <a:spcAft>
                <a:spcPts val="0"/>
              </a:spcAft>
              <a:buClr>
                <a:srgbClr val="3F3F3F"/>
              </a:buClr>
              <a:buSzPts val="2700"/>
              <a:buFont typeface="Arial"/>
              <a:buNone/>
              <a:tabLst/>
              <a:defRPr/>
            </a:pPr>
            <a:r>
              <a:rPr kumimoji="0" lang="en-US" sz="2700" b="0" i="0" u="none" strike="noStrike" kern="0" cap="none" spc="0" normalizeH="0" baseline="0" noProof="0" dirty="0">
                <a:ln>
                  <a:noFill/>
                </a:ln>
                <a:solidFill>
                  <a:schemeClr val="tx1">
                    <a:lumMod val="75000"/>
                    <a:lumOff val="25000"/>
                  </a:schemeClr>
                </a:solidFill>
                <a:effectLst/>
                <a:uLnTx/>
                <a:uFillTx/>
                <a:latin typeface="Century Gothic" panose="020F0302020204030204"/>
                <a:ea typeface="Garamond"/>
                <a:cs typeface="Garamond"/>
                <a:sym typeface="Garamond"/>
              </a:rPr>
              <a:t>Project Lead</a:t>
            </a:r>
            <a:endParaRPr kumimoji="0" sz="1400" b="0" i="0" u="none" strike="noStrike" kern="0" cap="none" spc="0" normalizeH="0" baseline="0" noProof="0" dirty="0">
              <a:ln>
                <a:noFill/>
              </a:ln>
              <a:solidFill>
                <a:schemeClr val="tx1">
                  <a:lumMod val="75000"/>
                  <a:lumOff val="25000"/>
                </a:schemeClr>
              </a:solidFill>
              <a:effectLst/>
              <a:uLnTx/>
              <a:uFillTx/>
              <a:latin typeface="Century Gothic" panose="020F0302020204030204"/>
              <a:sym typeface="Arial"/>
            </a:endParaRPr>
          </a:p>
        </p:txBody>
      </p:sp>
      <p:pic>
        <p:nvPicPr>
          <p:cNvPr id="5" name="Google Shape;45;p3"/>
          <p:cNvPicPr preferRelativeResize="0"/>
          <p:nvPr/>
        </p:nvPicPr>
        <p:blipFill rotWithShape="1">
          <a:blip r:embed="rId3">
            <a:alphaModFix/>
          </a:blip>
          <a:srcRect/>
          <a:stretch/>
        </p:blipFill>
        <p:spPr>
          <a:xfrm>
            <a:off x="1133920" y="1812633"/>
            <a:ext cx="2103120" cy="2103120"/>
          </a:xfrm>
          <a:prstGeom prst="rect">
            <a:avLst/>
          </a:prstGeom>
          <a:noFill/>
          <a:ln>
            <a:noFill/>
          </a:ln>
        </p:spPr>
      </p:pic>
      <p:sp>
        <p:nvSpPr>
          <p:cNvPr id="7" name="Google Shape;50;p3"/>
          <p:cNvSpPr txBox="1"/>
          <p:nvPr/>
        </p:nvSpPr>
        <p:spPr>
          <a:xfrm>
            <a:off x="4289952" y="4013499"/>
            <a:ext cx="3376939" cy="50783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3F3F3F"/>
              </a:buClr>
              <a:buSzPts val="2700"/>
              <a:buFont typeface="Arial"/>
              <a:buNone/>
              <a:tabLst/>
              <a:defRPr/>
            </a:pPr>
            <a:r>
              <a:rPr kumimoji="0" lang="en-US" sz="2700" b="1" i="0" u="none" strike="noStrike" kern="0" cap="none" spc="0" normalizeH="0" baseline="0" noProof="0" dirty="0" err="1">
                <a:ln>
                  <a:noFill/>
                </a:ln>
                <a:solidFill>
                  <a:schemeClr val="tx1">
                    <a:lumMod val="75000"/>
                    <a:lumOff val="25000"/>
                  </a:schemeClr>
                </a:solidFill>
                <a:effectLst/>
                <a:uLnTx/>
                <a:uFillTx/>
                <a:latin typeface="Century Gothic" panose="020F0302020204030204"/>
                <a:ea typeface="Garamond"/>
                <a:cs typeface="Garamond"/>
                <a:sym typeface="Garamond"/>
              </a:rPr>
              <a:t>Audrieauna</a:t>
            </a:r>
            <a:r>
              <a:rPr kumimoji="0" lang="en-US" sz="2700" b="1" i="0" u="none" strike="noStrike" kern="0" cap="none" spc="0" normalizeH="0" baseline="0" noProof="0" dirty="0">
                <a:ln>
                  <a:noFill/>
                </a:ln>
                <a:solidFill>
                  <a:schemeClr val="tx1">
                    <a:lumMod val="75000"/>
                    <a:lumOff val="25000"/>
                  </a:schemeClr>
                </a:solidFill>
                <a:effectLst/>
                <a:uLnTx/>
                <a:uFillTx/>
                <a:latin typeface="Century Gothic" panose="020F0302020204030204"/>
                <a:ea typeface="Garamond"/>
                <a:cs typeface="Garamond"/>
                <a:sym typeface="Garamond"/>
              </a:rPr>
              <a:t> Beatty</a:t>
            </a:r>
            <a:endParaRPr kumimoji="0" sz="1400" b="0" i="0" u="none" strike="noStrike" kern="0" cap="none" spc="0" normalizeH="0" baseline="0" noProof="0" dirty="0">
              <a:ln>
                <a:noFill/>
              </a:ln>
              <a:solidFill>
                <a:schemeClr val="tx1">
                  <a:lumMod val="75000"/>
                  <a:lumOff val="25000"/>
                </a:schemeClr>
              </a:solidFill>
              <a:effectLst/>
              <a:uLnTx/>
              <a:uFillTx/>
              <a:latin typeface="Century Gothic" panose="020F0302020204030204"/>
              <a:sym typeface="Arial"/>
            </a:endParaRPr>
          </a:p>
        </p:txBody>
      </p:sp>
      <p:pic>
        <p:nvPicPr>
          <p:cNvPr id="8" name="Google Shape;51;p3"/>
          <p:cNvPicPr preferRelativeResize="0"/>
          <p:nvPr/>
        </p:nvPicPr>
        <p:blipFill rotWithShape="1">
          <a:blip r:embed="rId3">
            <a:alphaModFix/>
          </a:blip>
          <a:srcRect/>
          <a:stretch/>
        </p:blipFill>
        <p:spPr>
          <a:xfrm>
            <a:off x="4838027" y="1812633"/>
            <a:ext cx="2103120" cy="2103120"/>
          </a:xfrm>
          <a:prstGeom prst="rect">
            <a:avLst/>
          </a:prstGeom>
          <a:noFill/>
          <a:ln>
            <a:noFill/>
          </a:ln>
        </p:spPr>
      </p:pic>
      <p:sp>
        <p:nvSpPr>
          <p:cNvPr id="10" name="Google Shape;47;p3"/>
          <p:cNvSpPr txBox="1"/>
          <p:nvPr/>
        </p:nvSpPr>
        <p:spPr>
          <a:xfrm>
            <a:off x="7988806" y="4014709"/>
            <a:ext cx="3171564" cy="50783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3F3F3F"/>
              </a:buClr>
              <a:buSzPts val="2700"/>
              <a:buFont typeface="Arial"/>
              <a:buNone/>
              <a:tabLst/>
              <a:defRPr/>
            </a:pPr>
            <a:r>
              <a:rPr kumimoji="0" lang="en-US" sz="2700" b="1" i="0" u="none" strike="noStrike" kern="0" cap="none" spc="0" normalizeH="0" baseline="0" noProof="0" dirty="0">
                <a:ln>
                  <a:noFill/>
                </a:ln>
                <a:solidFill>
                  <a:schemeClr val="tx1">
                    <a:lumMod val="75000"/>
                    <a:lumOff val="25000"/>
                  </a:schemeClr>
                </a:solidFill>
                <a:effectLst/>
                <a:uLnTx/>
                <a:uFillTx/>
                <a:latin typeface="Century Gothic" panose="020F0302020204030204"/>
                <a:ea typeface="Garamond"/>
                <a:cs typeface="Garamond"/>
                <a:sym typeface="Garamond"/>
              </a:rPr>
              <a:t>Abigail Whiteside</a:t>
            </a:r>
            <a:endParaRPr kumimoji="0" sz="1400" b="0" i="0" u="none" strike="noStrike" kern="0" cap="none" spc="0" normalizeH="0" baseline="0" noProof="0" dirty="0">
              <a:ln>
                <a:noFill/>
              </a:ln>
              <a:solidFill>
                <a:schemeClr val="tx1">
                  <a:lumMod val="75000"/>
                  <a:lumOff val="25000"/>
                </a:schemeClr>
              </a:solidFill>
              <a:effectLst/>
              <a:uLnTx/>
              <a:uFillTx/>
              <a:latin typeface="Century Gothic" panose="020F0302020204030204"/>
              <a:sym typeface="Arial"/>
            </a:endParaRPr>
          </a:p>
        </p:txBody>
      </p:sp>
      <p:pic>
        <p:nvPicPr>
          <p:cNvPr id="11" name="Google Shape;48;p3"/>
          <p:cNvPicPr preferRelativeResize="0"/>
          <p:nvPr/>
        </p:nvPicPr>
        <p:blipFill rotWithShape="1">
          <a:blip r:embed="rId3">
            <a:alphaModFix/>
          </a:blip>
          <a:srcRect/>
          <a:stretch/>
        </p:blipFill>
        <p:spPr>
          <a:xfrm>
            <a:off x="8398282" y="1812633"/>
            <a:ext cx="2103120" cy="2103120"/>
          </a:xfrm>
          <a:prstGeom prst="rect">
            <a:avLst/>
          </a:prstGeom>
          <a:noFill/>
          <a:ln>
            <a:noFill/>
          </a:ln>
        </p:spPr>
      </p:pic>
      <p:pic>
        <p:nvPicPr>
          <p:cNvPr id="13" name="Picture 12"/>
          <p:cNvPicPr>
            <a:picLocks/>
          </p:cNvPicPr>
          <p:nvPr/>
        </p:nvPicPr>
        <p:blipFill rotWithShape="1">
          <a:blip r:embed="rId4" cstate="print">
            <a:extLst>
              <a:ext uri="{28A0092B-C50C-407E-A947-70E740481C1C}">
                <a14:useLocalDpi xmlns:a14="http://schemas.microsoft.com/office/drawing/2010/main" val="0"/>
              </a:ext>
            </a:extLst>
          </a:blip>
          <a:srcRect l="36931" t="41556" r="221" b="11688"/>
          <a:stretch/>
        </p:blipFill>
        <p:spPr>
          <a:xfrm>
            <a:off x="1362520" y="2055981"/>
            <a:ext cx="1645920" cy="1645920"/>
          </a:xfrm>
          <a:prstGeom prst="flowChartConnector">
            <a:avLst/>
          </a:prstGeom>
        </p:spPr>
      </p:pic>
      <p:pic>
        <p:nvPicPr>
          <p:cNvPr id="14" name="Picture 13"/>
          <p:cNvPicPr>
            <a:picLocks/>
          </p:cNvPicPr>
          <p:nvPr/>
        </p:nvPicPr>
        <p:blipFill rotWithShape="1">
          <a:blip r:embed="rId5" cstate="print">
            <a:extLst>
              <a:ext uri="{28A0092B-C50C-407E-A947-70E740481C1C}">
                <a14:useLocalDpi xmlns:a14="http://schemas.microsoft.com/office/drawing/2010/main" val="0"/>
              </a:ext>
            </a:extLst>
          </a:blip>
          <a:srcRect l="47348" t="7996" r="12963" b="39087"/>
          <a:stretch/>
        </p:blipFill>
        <p:spPr>
          <a:xfrm rot="5400000">
            <a:off x="5066627" y="2055981"/>
            <a:ext cx="1645920" cy="1645920"/>
          </a:xfrm>
          <a:prstGeom prst="flowChartConnector">
            <a:avLst/>
          </a:prstGeom>
        </p:spPr>
      </p:pic>
      <p:pic>
        <p:nvPicPr>
          <p:cNvPr id="15" name="Picture 14"/>
          <p:cNvPicPr>
            <a:picLocks/>
          </p:cNvPicPr>
          <p:nvPr/>
        </p:nvPicPr>
        <p:blipFill rotWithShape="1">
          <a:blip r:embed="rId6" cstate="print">
            <a:extLst>
              <a:ext uri="{28A0092B-C50C-407E-A947-70E740481C1C}">
                <a14:useLocalDpi xmlns:a14="http://schemas.microsoft.com/office/drawing/2010/main" val="0"/>
              </a:ext>
            </a:extLst>
          </a:blip>
          <a:srcRect l="49036" t="10467" r="8504" b="32919"/>
          <a:stretch/>
        </p:blipFill>
        <p:spPr>
          <a:xfrm rot="5400000">
            <a:off x="8626882" y="2055981"/>
            <a:ext cx="1645920" cy="1645920"/>
          </a:xfrm>
          <a:prstGeom prst="flowChartConnector">
            <a:avLst/>
          </a:prstGeom>
        </p:spPr>
      </p:pic>
    </p:spTree>
    <p:extLst>
      <p:ext uri="{BB962C8B-B14F-4D97-AF65-F5344CB8AC3E}">
        <p14:creationId xmlns:p14="http://schemas.microsoft.com/office/powerpoint/2010/main" val="16010012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391539" y="1499820"/>
            <a:ext cx="6134099" cy="4813404"/>
          </a:xfrm>
        </p:spPr>
        <p:txBody>
          <a:bodyPr>
            <a:normAutofit lnSpcReduction="10000"/>
          </a:bodyPr>
          <a:lstStyle/>
          <a:p>
            <a:pPr>
              <a:lnSpc>
                <a:spcPct val="100000"/>
              </a:lnSpc>
              <a:spcBef>
                <a:spcPts val="0"/>
              </a:spcBef>
              <a:spcAft>
                <a:spcPts val="1200"/>
              </a:spcAft>
              <a:buClr>
                <a:srgbClr val="7EB761"/>
              </a:buClr>
              <a:buFont typeface="Webdings" panose="05030102010509060703" pitchFamily="18" charset="2"/>
              <a:buChar char="4"/>
            </a:pPr>
            <a:r>
              <a:rPr lang="en-US" sz="2000" dirty="0">
                <a:solidFill>
                  <a:schemeClr val="tx1">
                    <a:lumMod val="75000"/>
                    <a:lumOff val="25000"/>
                  </a:schemeClr>
                </a:solidFill>
              </a:rPr>
              <a:t>92% of land in Iowa is dedicated to agriculture, and </a:t>
            </a:r>
            <a:r>
              <a:rPr lang="en-US" sz="2000" b="1" dirty="0">
                <a:solidFill>
                  <a:schemeClr val="tx1">
                    <a:lumMod val="75000"/>
                    <a:lumOff val="25000"/>
                  </a:schemeClr>
                </a:solidFill>
              </a:rPr>
              <a:t>27% of Iowa’s economy is dependent on agriculture</a:t>
            </a:r>
          </a:p>
          <a:p>
            <a:pPr>
              <a:lnSpc>
                <a:spcPct val="100000"/>
              </a:lnSpc>
              <a:spcBef>
                <a:spcPts val="0"/>
              </a:spcBef>
              <a:spcAft>
                <a:spcPts val="1200"/>
              </a:spcAft>
              <a:buClr>
                <a:srgbClr val="7EB761"/>
              </a:buClr>
              <a:buFont typeface="Webdings" panose="05030102010509060703" pitchFamily="18" charset="2"/>
              <a:buChar char="4"/>
            </a:pPr>
            <a:endParaRPr lang="en-US" sz="2000" b="1" dirty="0">
              <a:solidFill>
                <a:schemeClr val="tx1">
                  <a:lumMod val="75000"/>
                  <a:lumOff val="25000"/>
                </a:schemeClr>
              </a:solidFill>
            </a:endParaRPr>
          </a:p>
          <a:p>
            <a:pPr lvl="0">
              <a:lnSpc>
                <a:spcPct val="100000"/>
              </a:lnSpc>
              <a:spcBef>
                <a:spcPts val="0"/>
              </a:spcBef>
              <a:spcAft>
                <a:spcPts val="1200"/>
              </a:spcAft>
              <a:buClr>
                <a:srgbClr val="7EB761"/>
              </a:buClr>
              <a:buFont typeface="Webdings" panose="05030102010509060703" pitchFamily="18" charset="2"/>
              <a:buChar char="4"/>
            </a:pPr>
            <a:r>
              <a:rPr lang="en-US" sz="2000" dirty="0">
                <a:solidFill>
                  <a:schemeClr val="tx1">
                    <a:lumMod val="75000"/>
                    <a:lumOff val="25000"/>
                  </a:schemeClr>
                </a:solidFill>
              </a:rPr>
              <a:t>Drought costs an average of </a:t>
            </a:r>
            <a:r>
              <a:rPr lang="en-US" sz="2000" b="1" dirty="0">
                <a:solidFill>
                  <a:schemeClr val="tx1">
                    <a:lumMod val="75000"/>
                    <a:lumOff val="25000"/>
                  </a:schemeClr>
                </a:solidFill>
              </a:rPr>
              <a:t>$9.4 billion per drought</a:t>
            </a:r>
            <a:r>
              <a:rPr lang="en-US" sz="2000" dirty="0">
                <a:solidFill>
                  <a:schemeClr val="tx1">
                    <a:lumMod val="75000"/>
                    <a:lumOff val="25000"/>
                  </a:schemeClr>
                </a:solidFill>
              </a:rPr>
              <a:t> event </a:t>
            </a:r>
          </a:p>
          <a:p>
            <a:pPr lvl="0">
              <a:lnSpc>
                <a:spcPct val="100000"/>
              </a:lnSpc>
              <a:spcBef>
                <a:spcPts val="0"/>
              </a:spcBef>
              <a:spcAft>
                <a:spcPts val="1200"/>
              </a:spcAft>
              <a:buClr>
                <a:srgbClr val="7EB761"/>
              </a:buClr>
              <a:buFont typeface="Webdings" panose="05030102010509060703" pitchFamily="18" charset="2"/>
              <a:buChar char="4"/>
            </a:pPr>
            <a:endParaRPr lang="en-US" sz="2000" dirty="0">
              <a:solidFill>
                <a:schemeClr val="tx1">
                  <a:lumMod val="75000"/>
                  <a:lumOff val="25000"/>
                </a:schemeClr>
              </a:solidFill>
            </a:endParaRPr>
          </a:p>
          <a:p>
            <a:pPr lvl="0">
              <a:lnSpc>
                <a:spcPct val="100000"/>
              </a:lnSpc>
              <a:spcBef>
                <a:spcPts val="0"/>
              </a:spcBef>
              <a:spcAft>
                <a:spcPts val="1200"/>
              </a:spcAft>
              <a:buClr>
                <a:srgbClr val="7EB761"/>
              </a:buClr>
              <a:buFont typeface="Webdings" panose="05030102010509060703" pitchFamily="18" charset="2"/>
              <a:buChar char="4"/>
            </a:pPr>
            <a:r>
              <a:rPr lang="en-US" sz="2000" dirty="0">
                <a:solidFill>
                  <a:schemeClr val="tx1">
                    <a:lumMod val="75000"/>
                    <a:lumOff val="25000"/>
                  </a:schemeClr>
                </a:solidFill>
              </a:rPr>
              <a:t>Corn yield per acre </a:t>
            </a:r>
            <a:r>
              <a:rPr lang="en-US" sz="2000" b="1" dirty="0">
                <a:solidFill>
                  <a:schemeClr val="tx1">
                    <a:lumMod val="75000"/>
                    <a:lumOff val="25000"/>
                  </a:schemeClr>
                </a:solidFill>
              </a:rPr>
              <a:t>decreased 20% from 2011 to 2012</a:t>
            </a:r>
            <a:r>
              <a:rPr lang="en-US" sz="2000" dirty="0">
                <a:solidFill>
                  <a:schemeClr val="tx1">
                    <a:lumMod val="75000"/>
                    <a:lumOff val="25000"/>
                  </a:schemeClr>
                </a:solidFill>
              </a:rPr>
              <a:t> from drought-induced vegetative stress </a:t>
            </a:r>
          </a:p>
          <a:p>
            <a:pPr lvl="0">
              <a:lnSpc>
                <a:spcPct val="100000"/>
              </a:lnSpc>
              <a:spcBef>
                <a:spcPts val="0"/>
              </a:spcBef>
              <a:spcAft>
                <a:spcPts val="1200"/>
              </a:spcAft>
              <a:buClr>
                <a:srgbClr val="7EB761"/>
              </a:buClr>
              <a:buFont typeface="Webdings" panose="05030102010509060703" pitchFamily="18" charset="2"/>
              <a:buChar char="4"/>
            </a:pPr>
            <a:endParaRPr lang="en-US" sz="2000" dirty="0">
              <a:solidFill>
                <a:schemeClr val="tx1">
                  <a:lumMod val="75000"/>
                  <a:lumOff val="25000"/>
                </a:schemeClr>
              </a:solidFill>
            </a:endParaRPr>
          </a:p>
          <a:p>
            <a:pPr lvl="0">
              <a:lnSpc>
                <a:spcPct val="100000"/>
              </a:lnSpc>
              <a:spcBef>
                <a:spcPts val="0"/>
              </a:spcBef>
              <a:spcAft>
                <a:spcPts val="1200"/>
              </a:spcAft>
              <a:buClr>
                <a:srgbClr val="7EB761"/>
              </a:buClr>
              <a:buFont typeface="Webdings" panose="05030102010509060703" pitchFamily="18" charset="2"/>
              <a:buChar char="4"/>
            </a:pPr>
            <a:r>
              <a:rPr lang="en-US" sz="2000" b="1" dirty="0">
                <a:solidFill>
                  <a:schemeClr val="tx1">
                    <a:lumMod val="75000"/>
                    <a:lumOff val="25000"/>
                  </a:schemeClr>
                </a:solidFill>
              </a:rPr>
              <a:t>Increasing dependence on the state’s aquifers</a:t>
            </a:r>
            <a:r>
              <a:rPr lang="en-US" sz="2000" dirty="0">
                <a:solidFill>
                  <a:schemeClr val="tx1">
                    <a:lumMod val="75000"/>
                    <a:lumOff val="25000"/>
                  </a:schemeClr>
                </a:solidFill>
              </a:rPr>
              <a:t> for irrigation</a:t>
            </a:r>
          </a:p>
        </p:txBody>
      </p:sp>
      <p:sp>
        <p:nvSpPr>
          <p:cNvPr id="4" name="Title 3"/>
          <p:cNvSpPr>
            <a:spLocks noGrp="1"/>
          </p:cNvSpPr>
          <p:nvPr>
            <p:ph type="title"/>
          </p:nvPr>
        </p:nvSpPr>
        <p:spPr/>
        <p:txBody>
          <a:bodyPr>
            <a:noAutofit/>
          </a:bodyPr>
          <a:lstStyle/>
          <a:p>
            <a:r>
              <a:rPr lang="en-US" sz="4000" dirty="0"/>
              <a:t>Community Concerns</a:t>
            </a:r>
          </a:p>
        </p:txBody>
      </p:sp>
      <p:sp>
        <p:nvSpPr>
          <p:cNvPr id="6" name="Google Shape;142;p17"/>
          <p:cNvSpPr txBox="1"/>
          <p:nvPr/>
        </p:nvSpPr>
        <p:spPr>
          <a:xfrm>
            <a:off x="8795519" y="6313224"/>
            <a:ext cx="3444900" cy="274200"/>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90000"/>
              </a:lnSpc>
              <a:spcBef>
                <a:spcPts val="0"/>
              </a:spcBef>
              <a:spcAft>
                <a:spcPts val="0"/>
              </a:spcAft>
              <a:buClr>
                <a:srgbClr val="3F3F3F"/>
              </a:buClr>
              <a:buSzPts val="1400"/>
              <a:buFont typeface="Arial"/>
              <a:buNone/>
              <a:tabLst/>
              <a:defRPr/>
            </a:pPr>
            <a:r>
              <a:rPr kumimoji="0" lang="en-US" sz="1400" i="0" u="none" strike="noStrike" kern="1200" cap="none" spc="0" normalizeH="0" baseline="0" noProof="0" dirty="0">
                <a:ln>
                  <a:noFill/>
                </a:ln>
                <a:solidFill>
                  <a:schemeClr val="tx1">
                    <a:lumMod val="75000"/>
                    <a:lumOff val="25000"/>
                  </a:schemeClr>
                </a:solidFill>
                <a:effectLst/>
                <a:uLnTx/>
                <a:uFillTx/>
                <a:latin typeface="Century Gothic"/>
                <a:ea typeface="Century Gothic"/>
                <a:cs typeface="Century Gothic"/>
                <a:sym typeface="Century Gothic"/>
              </a:rPr>
              <a:t>Image Credit: </a:t>
            </a:r>
            <a:r>
              <a:rPr kumimoji="0" lang="en-US" sz="1400" i="0" u="none" strike="noStrike" kern="1200" cap="none" spc="0" normalizeH="0" baseline="0" noProof="0" dirty="0" err="1" smtClean="0">
                <a:ln>
                  <a:noFill/>
                </a:ln>
                <a:solidFill>
                  <a:schemeClr val="tx1">
                    <a:lumMod val="75000"/>
                    <a:lumOff val="25000"/>
                  </a:schemeClr>
                </a:solidFill>
                <a:effectLst/>
                <a:uLnTx/>
                <a:uFillTx/>
                <a:latin typeface="Century Gothic"/>
                <a:ea typeface="Century Gothic"/>
                <a:cs typeface="Century Gothic"/>
                <a:sym typeface="Century Gothic"/>
              </a:rPr>
              <a:t>aitoff</a:t>
            </a:r>
            <a:r>
              <a:rPr kumimoji="0" lang="en-US" sz="1400" i="0" u="none" strike="noStrike" kern="1200" cap="none" spc="0" normalizeH="0" baseline="0" noProof="0" dirty="0" smtClean="0">
                <a:ln>
                  <a:noFill/>
                </a:ln>
                <a:solidFill>
                  <a:schemeClr val="tx1">
                    <a:lumMod val="75000"/>
                    <a:lumOff val="25000"/>
                  </a:schemeClr>
                </a:solidFill>
                <a:effectLst/>
                <a:uLnTx/>
                <a:uFillTx/>
                <a:latin typeface="Century Gothic"/>
                <a:ea typeface="Century Gothic"/>
                <a:cs typeface="Century Gothic"/>
                <a:sym typeface="Century Gothic"/>
              </a:rPr>
              <a:t> (</a:t>
            </a:r>
            <a:r>
              <a:rPr kumimoji="0" lang="en-US" sz="1400" i="0" u="none" strike="noStrike" kern="1200" cap="none" spc="0" normalizeH="0" baseline="0" noProof="0" dirty="0" err="1" smtClean="0">
                <a:ln>
                  <a:noFill/>
                </a:ln>
                <a:solidFill>
                  <a:schemeClr val="tx1">
                    <a:lumMod val="75000"/>
                    <a:lumOff val="25000"/>
                  </a:schemeClr>
                </a:solidFill>
                <a:effectLst/>
                <a:uLnTx/>
                <a:uFillTx/>
                <a:latin typeface="Century Gothic"/>
                <a:ea typeface="Century Gothic"/>
                <a:cs typeface="Century Gothic"/>
                <a:sym typeface="Century Gothic"/>
              </a:rPr>
              <a:t>Pixabay</a:t>
            </a:r>
            <a:r>
              <a:rPr kumimoji="0" lang="en-US" sz="1400" i="0" u="none" strike="noStrike" kern="1200" cap="none" spc="0" normalizeH="0" baseline="0" noProof="0" dirty="0" smtClean="0">
                <a:ln>
                  <a:noFill/>
                </a:ln>
                <a:solidFill>
                  <a:schemeClr val="tx1">
                    <a:lumMod val="75000"/>
                    <a:lumOff val="25000"/>
                  </a:schemeClr>
                </a:solidFill>
                <a:effectLst/>
                <a:uLnTx/>
                <a:uFillTx/>
                <a:latin typeface="Century Gothic"/>
                <a:ea typeface="Century Gothic"/>
                <a:cs typeface="Century Gothic"/>
                <a:sym typeface="Century Gothic"/>
              </a:rPr>
              <a:t>)</a:t>
            </a:r>
            <a:endParaRPr kumimoji="0" sz="1400" i="0" u="none" strike="noStrike" kern="1200" cap="none" spc="0" normalizeH="0" baseline="0" noProof="0" dirty="0">
              <a:ln>
                <a:noFill/>
              </a:ln>
              <a:solidFill>
                <a:schemeClr val="tx1">
                  <a:lumMod val="75000"/>
                  <a:lumOff val="25000"/>
                </a:schemeClr>
              </a:solidFill>
              <a:effectLst/>
              <a:uLnTx/>
              <a:uFillTx/>
              <a:latin typeface="Century Gothic"/>
              <a:ea typeface="Century Gothic"/>
              <a:cs typeface="Century Gothic"/>
              <a:sym typeface="Century Gothic"/>
            </a:endParaRPr>
          </a:p>
        </p:txBody>
      </p:sp>
      <p:pic>
        <p:nvPicPr>
          <p:cNvPr id="7" name="Google Shape;141;p17"/>
          <p:cNvPicPr preferRelativeResize="0"/>
          <p:nvPr/>
        </p:nvPicPr>
        <p:blipFill>
          <a:blip r:embed="rId3">
            <a:alphaModFix/>
          </a:blip>
          <a:stretch>
            <a:fillRect/>
          </a:stretch>
        </p:blipFill>
        <p:spPr>
          <a:xfrm>
            <a:off x="6525638" y="1774021"/>
            <a:ext cx="5546387" cy="3654013"/>
          </a:xfrm>
          <a:prstGeom prst="rect">
            <a:avLst/>
          </a:prstGeom>
          <a:noFill/>
          <a:ln>
            <a:noFill/>
          </a:ln>
        </p:spPr>
      </p:pic>
    </p:spTree>
    <p:extLst>
      <p:ext uri="{BB962C8B-B14F-4D97-AF65-F5344CB8AC3E}">
        <p14:creationId xmlns:p14="http://schemas.microsoft.com/office/powerpoint/2010/main" val="20628134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Project Partner</a:t>
            </a:r>
          </a:p>
        </p:txBody>
      </p:sp>
      <p:sp>
        <p:nvSpPr>
          <p:cNvPr id="3" name="Content Placeholder 2"/>
          <p:cNvSpPr>
            <a:spLocks noGrp="1"/>
          </p:cNvSpPr>
          <p:nvPr>
            <p:ph sz="quarter" idx="10"/>
          </p:nvPr>
        </p:nvSpPr>
        <p:spPr>
          <a:xfrm>
            <a:off x="1130890" y="1322657"/>
            <a:ext cx="10260139" cy="883727"/>
          </a:xfrm>
        </p:spPr>
        <p:txBody>
          <a:bodyPr>
            <a:normAutofit fontScale="92500" lnSpcReduction="10000"/>
          </a:bodyPr>
          <a:lstStyle/>
          <a:p>
            <a:pPr marL="0" indent="0" algn="ctr">
              <a:buNone/>
            </a:pPr>
            <a:r>
              <a:rPr lang="en-US" dirty="0" smtClean="0">
                <a:solidFill>
                  <a:schemeClr val="tx1">
                    <a:lumMod val="75000"/>
                    <a:lumOff val="25000"/>
                  </a:schemeClr>
                </a:solidFill>
              </a:rPr>
              <a:t>Iowa </a:t>
            </a:r>
            <a:r>
              <a:rPr lang="en-US" dirty="0">
                <a:solidFill>
                  <a:schemeClr val="tx1">
                    <a:lumMod val="75000"/>
                    <a:lumOff val="25000"/>
                  </a:schemeClr>
                </a:solidFill>
              </a:rPr>
              <a:t>Department of Agriculture and Land </a:t>
            </a:r>
            <a:r>
              <a:rPr lang="en-US" dirty="0" smtClean="0">
                <a:solidFill>
                  <a:schemeClr val="tx1">
                    <a:lumMod val="75000"/>
                    <a:lumOff val="25000"/>
                  </a:schemeClr>
                </a:solidFill>
              </a:rPr>
              <a:t>Stewardship,</a:t>
            </a:r>
          </a:p>
          <a:p>
            <a:pPr marL="0" indent="0" algn="ctr">
              <a:buNone/>
            </a:pPr>
            <a:r>
              <a:rPr lang="en-US" dirty="0" smtClean="0">
                <a:solidFill>
                  <a:schemeClr val="tx1">
                    <a:lumMod val="75000"/>
                    <a:lumOff val="25000"/>
                  </a:schemeClr>
                </a:solidFill>
              </a:rPr>
              <a:t>Climatology Bureau (ICB)</a:t>
            </a:r>
            <a:endParaRPr lang="en-US" dirty="0" smtClean="0">
              <a:solidFill>
                <a:schemeClr val="tx1">
                  <a:lumMod val="75000"/>
                  <a:lumOff val="25000"/>
                </a:schemeClr>
              </a:solidFill>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r="50309" b="41051"/>
          <a:stretch/>
        </p:blipFill>
        <p:spPr>
          <a:xfrm>
            <a:off x="1805594" y="2318874"/>
            <a:ext cx="6802298" cy="4539126"/>
          </a:xfrm>
          <a:prstGeom prst="rect">
            <a:avLst/>
          </a:prstGeom>
        </p:spPr>
      </p:pic>
      <p:sp>
        <p:nvSpPr>
          <p:cNvPr id="14" name="TextBox 13"/>
          <p:cNvSpPr txBox="1"/>
          <p:nvPr/>
        </p:nvSpPr>
        <p:spPr>
          <a:xfrm>
            <a:off x="2710300" y="6550222"/>
            <a:ext cx="37179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75000"/>
                    <a:lumOff val="25000"/>
                  </a:schemeClr>
                </a:solidFill>
                <a:effectLst/>
                <a:uLnTx/>
                <a:uFillTx/>
                <a:ea typeface="+mn-ea"/>
                <a:cs typeface="+mn-cs"/>
              </a:rPr>
              <a:t>0</a:t>
            </a:r>
          </a:p>
        </p:txBody>
      </p:sp>
      <p:sp>
        <p:nvSpPr>
          <p:cNvPr id="15" name="TextBox 14"/>
          <p:cNvSpPr txBox="1"/>
          <p:nvPr/>
        </p:nvSpPr>
        <p:spPr>
          <a:xfrm>
            <a:off x="3630399" y="6550223"/>
            <a:ext cx="41198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75000"/>
                    <a:lumOff val="25000"/>
                  </a:schemeClr>
                </a:solidFill>
                <a:effectLst/>
                <a:uLnTx/>
                <a:uFillTx/>
                <a:ea typeface="+mn-ea"/>
                <a:cs typeface="+mn-cs"/>
              </a:rPr>
              <a:t>50</a:t>
            </a:r>
          </a:p>
        </p:txBody>
      </p:sp>
      <p:sp>
        <p:nvSpPr>
          <p:cNvPr id="16" name="TextBox 15"/>
          <p:cNvSpPr txBox="1"/>
          <p:nvPr/>
        </p:nvSpPr>
        <p:spPr>
          <a:xfrm>
            <a:off x="4549593" y="6550223"/>
            <a:ext cx="1137533" cy="523220"/>
          </a:xfrm>
          <a:prstGeom prst="rect">
            <a:avLst/>
          </a:prstGeom>
          <a:noFill/>
        </p:spPr>
        <p:txBody>
          <a:bodyPr wrap="square" rtlCol="0">
            <a:spAutoFit/>
          </a:bodyPr>
          <a:lstStyle/>
          <a:p>
            <a:pPr>
              <a:defRPr/>
            </a:pPr>
            <a:r>
              <a:rPr kumimoji="0" lang="en-US" sz="1400" b="0" i="0" u="none" strike="noStrike" kern="1200" cap="none" spc="0" normalizeH="0" baseline="0" noProof="0" dirty="0" smtClean="0">
                <a:ln>
                  <a:noFill/>
                </a:ln>
                <a:solidFill>
                  <a:schemeClr val="tx1">
                    <a:lumMod val="75000"/>
                    <a:lumOff val="25000"/>
                  </a:schemeClr>
                </a:solidFill>
                <a:effectLst/>
                <a:uLnTx/>
                <a:uFillTx/>
              </a:rPr>
              <a:t>100 </a:t>
            </a:r>
            <a:r>
              <a:rPr lang="en-US" sz="1400" dirty="0">
                <a:solidFill>
                  <a:schemeClr val="tx1">
                    <a:lumMod val="75000"/>
                    <a:lumOff val="25000"/>
                  </a:schemeClr>
                </a:solidFill>
              </a:rPr>
              <a:t>miles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75000"/>
                  <a:lumOff val="25000"/>
                </a:schemeClr>
              </a:solidFill>
              <a:effectLst/>
              <a:uLnTx/>
              <a:uFillTx/>
            </a:endParaRPr>
          </a:p>
        </p:txBody>
      </p:sp>
      <p:pic>
        <p:nvPicPr>
          <p:cNvPr id="18" name="Picture 17"/>
          <p:cNvPicPr>
            <a:picLocks noChangeAspect="1"/>
          </p:cNvPicPr>
          <p:nvPr/>
        </p:nvPicPr>
        <p:blipFill>
          <a:blip r:embed="rId4"/>
          <a:stretch>
            <a:fillRect/>
          </a:stretch>
        </p:blipFill>
        <p:spPr>
          <a:xfrm>
            <a:off x="7897739" y="5850632"/>
            <a:ext cx="256054" cy="445047"/>
          </a:xfrm>
          <a:prstGeom prst="rect">
            <a:avLst/>
          </a:prstGeom>
        </p:spPr>
      </p:pic>
      <p:sp>
        <p:nvSpPr>
          <p:cNvPr id="28" name="TextBox 27"/>
          <p:cNvSpPr txBox="1"/>
          <p:nvPr/>
        </p:nvSpPr>
        <p:spPr>
          <a:xfrm>
            <a:off x="8313907" y="2323301"/>
            <a:ext cx="374929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lumMod val="75000"/>
                    <a:lumOff val="25000"/>
                  </a:schemeClr>
                </a:solidFill>
                <a:effectLst/>
                <a:uLnTx/>
                <a:uFillTx/>
                <a:latin typeface="Century Gothic" panose="020F0302020204030204"/>
                <a:ea typeface="+mn-ea"/>
                <a:cs typeface="+mn-cs"/>
              </a:rPr>
              <a:t>ICB map for the week of</a:t>
            </a:r>
            <a:r>
              <a:rPr kumimoji="0" lang="en-US" sz="1800" b="0" i="0" u="none" strike="noStrike" kern="1200" cap="none" spc="0" normalizeH="0" noProof="0" dirty="0">
                <a:ln>
                  <a:noFill/>
                </a:ln>
                <a:solidFill>
                  <a:schemeClr val="tx1">
                    <a:lumMod val="75000"/>
                    <a:lumOff val="25000"/>
                  </a:schemeClr>
                </a:solidFill>
                <a:effectLst/>
                <a:uLnTx/>
                <a:uFillTx/>
                <a:latin typeface="Century Gothic" panose="020F03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lumMod val="75000"/>
                    <a:lumOff val="25000"/>
                  </a:schemeClr>
                </a:solidFill>
                <a:effectLst/>
                <a:uLnTx/>
                <a:uFillTx/>
                <a:latin typeface="Century Gothic" panose="020F0302020204030204"/>
                <a:ea typeface="+mn-ea"/>
                <a:cs typeface="+mn-cs"/>
              </a:rPr>
              <a:t>August </a:t>
            </a:r>
            <a:r>
              <a:rPr kumimoji="0" lang="en-US" sz="1800" b="0" i="0" u="none" strike="noStrike" kern="1200" cap="none" spc="0" normalizeH="0" baseline="0" noProof="0" dirty="0" smtClean="0">
                <a:ln>
                  <a:noFill/>
                </a:ln>
                <a:solidFill>
                  <a:schemeClr val="tx1">
                    <a:lumMod val="75000"/>
                    <a:lumOff val="25000"/>
                  </a:schemeClr>
                </a:solidFill>
                <a:effectLst/>
                <a:uLnTx/>
                <a:uFillTx/>
                <a:latin typeface="Century Gothic" panose="020F0302020204030204"/>
                <a:ea typeface="+mn-ea"/>
                <a:cs typeface="+mn-cs"/>
              </a:rPr>
              <a:t>21</a:t>
            </a:r>
            <a:r>
              <a:rPr kumimoji="0" lang="en-US" sz="1800" b="0" i="0" u="none" strike="noStrike" kern="1200" cap="none" spc="0" normalizeH="0" noProof="0" dirty="0" smtClean="0">
                <a:ln>
                  <a:noFill/>
                </a:ln>
                <a:solidFill>
                  <a:schemeClr val="tx1">
                    <a:lumMod val="75000"/>
                    <a:lumOff val="25000"/>
                  </a:schemeClr>
                </a:solidFill>
                <a:effectLst/>
                <a:uLnTx/>
                <a:uFillTx/>
                <a:latin typeface="Century Gothic" panose="020F0302020204030204"/>
                <a:ea typeface="+mn-ea"/>
                <a:cs typeface="+mn-cs"/>
              </a:rPr>
              <a:t> to </a:t>
            </a:r>
            <a:r>
              <a:rPr kumimoji="0" lang="en-US" sz="1800" b="0" i="0" u="none" strike="noStrike" kern="1200" cap="none" spc="0" normalizeH="0" baseline="0" noProof="0" dirty="0" smtClean="0">
                <a:ln>
                  <a:noFill/>
                </a:ln>
                <a:solidFill>
                  <a:schemeClr val="tx1">
                    <a:lumMod val="75000"/>
                    <a:lumOff val="25000"/>
                  </a:schemeClr>
                </a:solidFill>
                <a:effectLst/>
                <a:uLnTx/>
                <a:uFillTx/>
                <a:latin typeface="Century Gothic" panose="020F0302020204030204"/>
                <a:ea typeface="+mn-ea"/>
                <a:cs typeface="+mn-cs"/>
              </a:rPr>
              <a:t>28</a:t>
            </a:r>
            <a:r>
              <a:rPr kumimoji="0" lang="en-US" sz="1800" b="0" i="0" u="none" strike="noStrike" kern="1200" cap="none" spc="0" normalizeH="0" baseline="0" noProof="0" dirty="0">
                <a:ln>
                  <a:noFill/>
                </a:ln>
                <a:solidFill>
                  <a:schemeClr val="tx1">
                    <a:lumMod val="75000"/>
                    <a:lumOff val="25000"/>
                  </a:schemeClr>
                </a:solidFill>
                <a:effectLst/>
                <a:uLnTx/>
                <a:uFillTx/>
                <a:latin typeface="Century Gothic" panose="020F0302020204030204"/>
                <a:ea typeface="+mn-ea"/>
                <a:cs typeface="+mn-cs"/>
              </a:rPr>
              <a:t>, 2018</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lumMod val="75000"/>
                  <a:lumOff val="25000"/>
                </a:scheme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lumMod val="75000"/>
                    <a:lumOff val="25000"/>
                  </a:schemeClr>
                </a:solidFill>
                <a:effectLst/>
                <a:uLnTx/>
                <a:uFillTx/>
                <a:latin typeface="Century Gothic" panose="020F0302020204030204"/>
                <a:ea typeface="+mn-ea"/>
                <a:cs typeface="+mn-cs"/>
              </a:rPr>
              <a:t>Peak of the 2018 Iowa Drought</a:t>
            </a:r>
          </a:p>
        </p:txBody>
      </p:sp>
      <p:grpSp>
        <p:nvGrpSpPr>
          <p:cNvPr id="41" name="Group 40">
            <a:extLst>
              <a:ext uri="{FF2B5EF4-FFF2-40B4-BE49-F238E27FC236}">
                <a16:creationId xmlns:a16="http://schemas.microsoft.com/office/drawing/2014/main" xmlns="" id="{00B10844-7D77-D745-B445-A3B32B9B038B}"/>
              </a:ext>
            </a:extLst>
          </p:cNvPr>
          <p:cNvGrpSpPr/>
          <p:nvPr/>
        </p:nvGrpSpPr>
        <p:grpSpPr>
          <a:xfrm>
            <a:off x="8896641" y="3844994"/>
            <a:ext cx="2827021" cy="2106294"/>
            <a:chOff x="0" y="0"/>
            <a:chExt cx="2827342" cy="2106761"/>
          </a:xfrm>
        </p:grpSpPr>
        <p:grpSp>
          <p:nvGrpSpPr>
            <p:cNvPr id="42" name="Group 41">
              <a:extLst>
                <a:ext uri="{FF2B5EF4-FFF2-40B4-BE49-F238E27FC236}">
                  <a16:creationId xmlns:a16="http://schemas.microsoft.com/office/drawing/2014/main" xmlns="" id="{A09C8B6E-36E2-1449-9A02-74BB656B1FBC}"/>
                </a:ext>
              </a:extLst>
            </p:cNvPr>
            <p:cNvGrpSpPr/>
            <p:nvPr/>
          </p:nvGrpSpPr>
          <p:grpSpPr>
            <a:xfrm>
              <a:off x="0" y="16310"/>
              <a:ext cx="800986" cy="2055982"/>
              <a:chOff x="0" y="16310"/>
              <a:chExt cx="800986" cy="2055982"/>
            </a:xfrm>
          </p:grpSpPr>
          <p:sp>
            <p:nvSpPr>
              <p:cNvPr id="50" name="Rectangle 49">
                <a:extLst>
                  <a:ext uri="{FF2B5EF4-FFF2-40B4-BE49-F238E27FC236}">
                    <a16:creationId xmlns:a16="http://schemas.microsoft.com/office/drawing/2014/main" xmlns="" id="{A7A0F0FC-3E52-0249-9D8F-1F9815EEAF1F}"/>
                  </a:ext>
                </a:extLst>
              </p:cNvPr>
              <p:cNvSpPr/>
              <p:nvPr/>
            </p:nvSpPr>
            <p:spPr>
              <a:xfrm>
                <a:off x="0" y="16310"/>
                <a:ext cx="800986" cy="312147"/>
              </a:xfrm>
              <a:prstGeom prst="rect">
                <a:avLst/>
              </a:prstGeom>
              <a:solidFill>
                <a:srgbClr val="F3F3F3"/>
              </a:solidFill>
              <a:ln w="19050">
                <a:solidFill>
                  <a:srgbClr val="6E6E6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schemeClr val="tx1">
                      <a:lumMod val="75000"/>
                      <a:lumOff val="25000"/>
                    </a:schemeClr>
                  </a:solidFill>
                  <a:latin typeface="+mj-lt"/>
                </a:endParaRPr>
              </a:p>
            </p:txBody>
          </p:sp>
          <p:sp>
            <p:nvSpPr>
              <p:cNvPr id="51" name="Rectangle 50">
                <a:extLst>
                  <a:ext uri="{FF2B5EF4-FFF2-40B4-BE49-F238E27FC236}">
                    <a16:creationId xmlns:a16="http://schemas.microsoft.com/office/drawing/2014/main" xmlns="" id="{AAD6FE30-49C7-104D-983B-C2C7779D91E1}"/>
                  </a:ext>
                </a:extLst>
              </p:cNvPr>
              <p:cNvSpPr/>
              <p:nvPr/>
            </p:nvSpPr>
            <p:spPr>
              <a:xfrm>
                <a:off x="0" y="452269"/>
                <a:ext cx="800986" cy="312147"/>
              </a:xfrm>
              <a:prstGeom prst="rect">
                <a:avLst/>
              </a:prstGeom>
              <a:solidFill>
                <a:srgbClr val="FBFB2F"/>
              </a:solidFill>
              <a:ln w="19050">
                <a:solidFill>
                  <a:srgbClr val="6E6E6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schemeClr val="tx1">
                      <a:lumMod val="75000"/>
                      <a:lumOff val="25000"/>
                    </a:schemeClr>
                  </a:solidFill>
                  <a:latin typeface="+mj-lt"/>
                </a:endParaRPr>
              </a:p>
            </p:txBody>
          </p:sp>
          <p:sp>
            <p:nvSpPr>
              <p:cNvPr id="52" name="Rectangle 51">
                <a:extLst>
                  <a:ext uri="{FF2B5EF4-FFF2-40B4-BE49-F238E27FC236}">
                    <a16:creationId xmlns:a16="http://schemas.microsoft.com/office/drawing/2014/main" xmlns="" id="{43F4D0F3-82A5-3142-B060-DD76ACECCBCF}"/>
                  </a:ext>
                </a:extLst>
              </p:cNvPr>
              <p:cNvSpPr/>
              <p:nvPr/>
            </p:nvSpPr>
            <p:spPr>
              <a:xfrm>
                <a:off x="0" y="888228"/>
                <a:ext cx="800986" cy="312147"/>
              </a:xfrm>
              <a:prstGeom prst="rect">
                <a:avLst/>
              </a:prstGeom>
              <a:solidFill>
                <a:srgbClr val="F9CF94"/>
              </a:solidFill>
              <a:ln w="19050">
                <a:solidFill>
                  <a:srgbClr val="6E6E6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schemeClr val="tx1">
                      <a:lumMod val="75000"/>
                      <a:lumOff val="25000"/>
                    </a:schemeClr>
                  </a:solidFill>
                  <a:latin typeface="+mj-lt"/>
                </a:endParaRPr>
              </a:p>
            </p:txBody>
          </p:sp>
          <p:sp>
            <p:nvSpPr>
              <p:cNvPr id="53" name="Rectangle 52">
                <a:extLst>
                  <a:ext uri="{FF2B5EF4-FFF2-40B4-BE49-F238E27FC236}">
                    <a16:creationId xmlns:a16="http://schemas.microsoft.com/office/drawing/2014/main" xmlns="" id="{E1FD526F-A15E-9945-B8F2-30989E975ECD}"/>
                  </a:ext>
                </a:extLst>
              </p:cNvPr>
              <p:cNvSpPr/>
              <p:nvPr/>
            </p:nvSpPr>
            <p:spPr>
              <a:xfrm>
                <a:off x="0" y="1324187"/>
                <a:ext cx="800986" cy="312147"/>
              </a:xfrm>
              <a:prstGeom prst="rect">
                <a:avLst/>
              </a:prstGeom>
              <a:solidFill>
                <a:srgbClr val="FEB730"/>
              </a:solidFill>
              <a:ln w="19050">
                <a:solidFill>
                  <a:srgbClr val="6E6E6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schemeClr val="tx1">
                      <a:lumMod val="75000"/>
                      <a:lumOff val="25000"/>
                    </a:schemeClr>
                  </a:solidFill>
                  <a:latin typeface="+mj-lt"/>
                </a:endParaRPr>
              </a:p>
            </p:txBody>
          </p:sp>
          <p:sp>
            <p:nvSpPr>
              <p:cNvPr id="54" name="Rectangle 53">
                <a:extLst>
                  <a:ext uri="{FF2B5EF4-FFF2-40B4-BE49-F238E27FC236}">
                    <a16:creationId xmlns:a16="http://schemas.microsoft.com/office/drawing/2014/main" xmlns="" id="{E2858E21-7E9A-EA42-9CAE-32A71C21DE7D}"/>
                  </a:ext>
                </a:extLst>
              </p:cNvPr>
              <p:cNvSpPr/>
              <p:nvPr/>
            </p:nvSpPr>
            <p:spPr>
              <a:xfrm>
                <a:off x="0" y="1760145"/>
                <a:ext cx="800986" cy="312147"/>
              </a:xfrm>
              <a:prstGeom prst="rect">
                <a:avLst/>
              </a:prstGeom>
              <a:solidFill>
                <a:srgbClr val="E9312F"/>
              </a:solidFill>
              <a:ln w="19050">
                <a:solidFill>
                  <a:srgbClr val="6E6E6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schemeClr val="tx1">
                      <a:lumMod val="75000"/>
                      <a:lumOff val="25000"/>
                    </a:schemeClr>
                  </a:solidFill>
                  <a:latin typeface="+mj-lt"/>
                </a:endParaRPr>
              </a:p>
            </p:txBody>
          </p:sp>
        </p:grpSp>
        <p:grpSp>
          <p:nvGrpSpPr>
            <p:cNvPr id="43" name="Group 42">
              <a:extLst>
                <a:ext uri="{FF2B5EF4-FFF2-40B4-BE49-F238E27FC236}">
                  <a16:creationId xmlns:a16="http://schemas.microsoft.com/office/drawing/2014/main" xmlns="" id="{9D181155-B99C-164B-B86A-D00B022727A5}"/>
                </a:ext>
              </a:extLst>
            </p:cNvPr>
            <p:cNvGrpSpPr/>
            <p:nvPr/>
          </p:nvGrpSpPr>
          <p:grpSpPr>
            <a:xfrm>
              <a:off x="787719" y="0"/>
              <a:ext cx="2039623" cy="2106761"/>
              <a:chOff x="787719" y="0"/>
              <a:chExt cx="2128443" cy="2063437"/>
            </a:xfrm>
          </p:grpSpPr>
          <p:sp>
            <p:nvSpPr>
              <p:cNvPr id="44" name="TextBox 123">
                <a:extLst>
                  <a:ext uri="{FF2B5EF4-FFF2-40B4-BE49-F238E27FC236}">
                    <a16:creationId xmlns:a16="http://schemas.microsoft.com/office/drawing/2014/main" xmlns="" id="{4EB9DD00-F1C9-294D-A118-9864C35D69FE}"/>
                  </a:ext>
                </a:extLst>
              </p:cNvPr>
              <p:cNvSpPr txBox="1"/>
              <p:nvPr/>
            </p:nvSpPr>
            <p:spPr>
              <a:xfrm>
                <a:off x="787719" y="860412"/>
                <a:ext cx="2128443" cy="331592"/>
              </a:xfrm>
              <a:prstGeom prst="rect">
                <a:avLst/>
              </a:prstGeom>
              <a:noFill/>
            </p:spPr>
            <p:txBody>
              <a:bodyPr wrap="square" rtlCol="0">
                <a:spAutoFit/>
              </a:bodyPr>
              <a:lstStyle/>
              <a:p>
                <a:pPr marL="0" marR="0">
                  <a:spcBef>
                    <a:spcPts val="0"/>
                  </a:spcBef>
                  <a:spcAft>
                    <a:spcPts val="0"/>
                  </a:spcAft>
                </a:pPr>
                <a:r>
                  <a:rPr lang="en-US" sz="1600">
                    <a:solidFill>
                      <a:schemeClr val="tx1">
                        <a:lumMod val="75000"/>
                        <a:lumOff val="25000"/>
                      </a:schemeClr>
                    </a:solidFill>
                    <a:effectLst/>
                    <a:latin typeface="+mj-lt"/>
                    <a:ea typeface="Times New Roman" panose="02020603050405020304" pitchFamily="18" charset="0"/>
                    <a:cs typeface="Arial" panose="020B0604020202020204" pitchFamily="34" charset="0"/>
                  </a:rPr>
                  <a:t>Moderate Drought</a:t>
                </a:r>
                <a:endParaRPr lang="en-US" sz="1200">
                  <a:solidFill>
                    <a:schemeClr val="tx1">
                      <a:lumMod val="75000"/>
                      <a:lumOff val="25000"/>
                    </a:schemeClr>
                  </a:solidFill>
                  <a:effectLst/>
                  <a:latin typeface="+mj-lt"/>
                  <a:ea typeface="Times New Roman" panose="02020603050405020304" pitchFamily="18" charset="0"/>
                </a:endParaRPr>
              </a:p>
            </p:txBody>
          </p:sp>
          <p:grpSp>
            <p:nvGrpSpPr>
              <p:cNvPr id="45" name="Group 44">
                <a:extLst>
                  <a:ext uri="{FF2B5EF4-FFF2-40B4-BE49-F238E27FC236}">
                    <a16:creationId xmlns:a16="http://schemas.microsoft.com/office/drawing/2014/main" xmlns="" id="{5A8919FF-5587-3144-B529-BD29E9B07DFB}"/>
                  </a:ext>
                </a:extLst>
              </p:cNvPr>
              <p:cNvGrpSpPr/>
              <p:nvPr/>
            </p:nvGrpSpPr>
            <p:grpSpPr>
              <a:xfrm>
                <a:off x="787719" y="0"/>
                <a:ext cx="1913542" cy="2063437"/>
                <a:chOff x="787719" y="0"/>
                <a:chExt cx="1913542" cy="2063437"/>
              </a:xfrm>
            </p:grpSpPr>
            <p:sp>
              <p:nvSpPr>
                <p:cNvPr id="46" name="TextBox 125">
                  <a:extLst>
                    <a:ext uri="{FF2B5EF4-FFF2-40B4-BE49-F238E27FC236}">
                      <a16:creationId xmlns:a16="http://schemas.microsoft.com/office/drawing/2014/main" xmlns="" id="{0CED0118-1F7E-A449-8921-311BB92047A1}"/>
                    </a:ext>
                  </a:extLst>
                </p:cNvPr>
                <p:cNvSpPr txBox="1"/>
                <p:nvPr/>
              </p:nvSpPr>
              <p:spPr>
                <a:xfrm>
                  <a:off x="787719" y="443009"/>
                  <a:ext cx="1852830" cy="331592"/>
                </a:xfrm>
                <a:prstGeom prst="rect">
                  <a:avLst/>
                </a:prstGeom>
                <a:noFill/>
              </p:spPr>
              <p:txBody>
                <a:bodyPr wrap="square" rtlCol="0">
                  <a:spAutoFit/>
                </a:bodyPr>
                <a:lstStyle/>
                <a:p>
                  <a:pPr marL="0" marR="0">
                    <a:spcBef>
                      <a:spcPts val="0"/>
                    </a:spcBef>
                    <a:spcAft>
                      <a:spcPts val="0"/>
                    </a:spcAft>
                  </a:pPr>
                  <a:r>
                    <a:rPr lang="en-US" sz="1600" dirty="0">
                      <a:solidFill>
                        <a:schemeClr val="tx1">
                          <a:lumMod val="75000"/>
                          <a:lumOff val="25000"/>
                        </a:schemeClr>
                      </a:solidFill>
                      <a:effectLst/>
                      <a:latin typeface="+mj-lt"/>
                      <a:ea typeface="Times New Roman" panose="02020603050405020304" pitchFamily="18" charset="0"/>
                      <a:cs typeface="Arial" panose="020B0604020202020204" pitchFamily="34" charset="0"/>
                    </a:rPr>
                    <a:t>Abnormally Dry</a:t>
                  </a:r>
                  <a:endParaRPr lang="en-US" sz="1200" dirty="0">
                    <a:solidFill>
                      <a:schemeClr val="tx1">
                        <a:lumMod val="75000"/>
                        <a:lumOff val="25000"/>
                      </a:schemeClr>
                    </a:solidFill>
                    <a:effectLst/>
                    <a:latin typeface="+mj-lt"/>
                    <a:ea typeface="Times New Roman" panose="02020603050405020304" pitchFamily="18" charset="0"/>
                  </a:endParaRPr>
                </a:p>
              </p:txBody>
            </p:sp>
            <p:sp>
              <p:nvSpPr>
                <p:cNvPr id="47" name="TextBox 126">
                  <a:extLst>
                    <a:ext uri="{FF2B5EF4-FFF2-40B4-BE49-F238E27FC236}">
                      <a16:creationId xmlns:a16="http://schemas.microsoft.com/office/drawing/2014/main" xmlns="" id="{977CB334-A82C-8C4B-9AA5-4AF711167E33}"/>
                    </a:ext>
                  </a:extLst>
                </p:cNvPr>
                <p:cNvSpPr txBox="1"/>
                <p:nvPr/>
              </p:nvSpPr>
              <p:spPr>
                <a:xfrm>
                  <a:off x="787719" y="0"/>
                  <a:ext cx="1517393" cy="331592"/>
                </a:xfrm>
                <a:prstGeom prst="rect">
                  <a:avLst/>
                </a:prstGeom>
                <a:noFill/>
              </p:spPr>
              <p:txBody>
                <a:bodyPr wrap="square" rtlCol="0">
                  <a:spAutoFit/>
                </a:bodyPr>
                <a:lstStyle/>
                <a:p>
                  <a:pPr marL="0" marR="0">
                    <a:spcBef>
                      <a:spcPts val="0"/>
                    </a:spcBef>
                    <a:spcAft>
                      <a:spcPts val="0"/>
                    </a:spcAft>
                  </a:pPr>
                  <a:r>
                    <a:rPr lang="en-US" sz="1600" dirty="0">
                      <a:solidFill>
                        <a:schemeClr val="tx1">
                          <a:lumMod val="75000"/>
                          <a:lumOff val="25000"/>
                        </a:schemeClr>
                      </a:solidFill>
                      <a:effectLst/>
                      <a:latin typeface="+mj-lt"/>
                      <a:ea typeface="Times New Roman" panose="02020603050405020304" pitchFamily="18" charset="0"/>
                      <a:cs typeface="Arial" panose="020B0604020202020204" pitchFamily="34" charset="0"/>
                    </a:rPr>
                    <a:t>No Drought</a:t>
                  </a:r>
                  <a:endParaRPr lang="en-US" sz="1200" dirty="0">
                    <a:solidFill>
                      <a:schemeClr val="tx1">
                        <a:lumMod val="75000"/>
                        <a:lumOff val="25000"/>
                      </a:schemeClr>
                    </a:solidFill>
                    <a:effectLst/>
                    <a:latin typeface="+mj-lt"/>
                    <a:ea typeface="Times New Roman" panose="02020603050405020304" pitchFamily="18" charset="0"/>
                  </a:endParaRPr>
                </a:p>
              </p:txBody>
            </p:sp>
            <p:sp>
              <p:nvSpPr>
                <p:cNvPr id="48" name="TextBox 147">
                  <a:extLst>
                    <a:ext uri="{FF2B5EF4-FFF2-40B4-BE49-F238E27FC236}">
                      <a16:creationId xmlns:a16="http://schemas.microsoft.com/office/drawing/2014/main" xmlns="" id="{AE062E34-A2BB-E441-BCC7-5250D4D61A7A}"/>
                    </a:ext>
                  </a:extLst>
                </p:cNvPr>
                <p:cNvSpPr txBox="1"/>
                <p:nvPr/>
              </p:nvSpPr>
              <p:spPr>
                <a:xfrm>
                  <a:off x="787720" y="1307822"/>
                  <a:ext cx="1867671" cy="331592"/>
                </a:xfrm>
                <a:prstGeom prst="rect">
                  <a:avLst/>
                </a:prstGeom>
                <a:noFill/>
              </p:spPr>
              <p:txBody>
                <a:bodyPr wrap="square" rtlCol="0">
                  <a:spAutoFit/>
                </a:bodyPr>
                <a:lstStyle/>
                <a:p>
                  <a:pPr marL="0" marR="0">
                    <a:spcBef>
                      <a:spcPts val="0"/>
                    </a:spcBef>
                    <a:spcAft>
                      <a:spcPts val="0"/>
                    </a:spcAft>
                  </a:pPr>
                  <a:r>
                    <a:rPr lang="en-US" sz="1600">
                      <a:solidFill>
                        <a:schemeClr val="tx1">
                          <a:lumMod val="75000"/>
                          <a:lumOff val="25000"/>
                        </a:schemeClr>
                      </a:solidFill>
                      <a:effectLst/>
                      <a:latin typeface="+mj-lt"/>
                      <a:ea typeface="Times New Roman" panose="02020603050405020304" pitchFamily="18" charset="0"/>
                      <a:cs typeface="Arial" panose="020B0604020202020204" pitchFamily="34" charset="0"/>
                    </a:rPr>
                    <a:t>Severe Drought</a:t>
                  </a:r>
                  <a:endParaRPr lang="en-US" sz="1200">
                    <a:solidFill>
                      <a:schemeClr val="tx1">
                        <a:lumMod val="75000"/>
                        <a:lumOff val="25000"/>
                      </a:schemeClr>
                    </a:solidFill>
                    <a:effectLst/>
                    <a:latin typeface="+mj-lt"/>
                    <a:ea typeface="Times New Roman" panose="02020603050405020304" pitchFamily="18" charset="0"/>
                  </a:endParaRPr>
                </a:p>
              </p:txBody>
            </p:sp>
            <p:sp>
              <p:nvSpPr>
                <p:cNvPr id="49" name="TextBox 148">
                  <a:extLst>
                    <a:ext uri="{FF2B5EF4-FFF2-40B4-BE49-F238E27FC236}">
                      <a16:creationId xmlns:a16="http://schemas.microsoft.com/office/drawing/2014/main" xmlns="" id="{EA97A6CF-BE28-FF41-BD13-53461AE25E9B}"/>
                    </a:ext>
                  </a:extLst>
                </p:cNvPr>
                <p:cNvSpPr txBox="1"/>
                <p:nvPr/>
              </p:nvSpPr>
              <p:spPr>
                <a:xfrm>
                  <a:off x="787720" y="1731845"/>
                  <a:ext cx="1913541" cy="331592"/>
                </a:xfrm>
                <a:prstGeom prst="rect">
                  <a:avLst/>
                </a:prstGeom>
                <a:noFill/>
              </p:spPr>
              <p:txBody>
                <a:bodyPr wrap="square" rtlCol="0">
                  <a:spAutoFit/>
                </a:bodyPr>
                <a:lstStyle/>
                <a:p>
                  <a:pPr marL="0" marR="0">
                    <a:spcBef>
                      <a:spcPts val="0"/>
                    </a:spcBef>
                    <a:spcAft>
                      <a:spcPts val="0"/>
                    </a:spcAft>
                  </a:pPr>
                  <a:r>
                    <a:rPr lang="en-US" sz="1600" dirty="0">
                      <a:solidFill>
                        <a:schemeClr val="tx1">
                          <a:lumMod val="75000"/>
                          <a:lumOff val="25000"/>
                        </a:schemeClr>
                      </a:solidFill>
                      <a:effectLst/>
                      <a:latin typeface="+mj-lt"/>
                      <a:ea typeface="Times New Roman" panose="02020603050405020304" pitchFamily="18" charset="0"/>
                      <a:cs typeface="Arial" panose="020B0604020202020204" pitchFamily="34" charset="0"/>
                    </a:rPr>
                    <a:t>Extreme Drought</a:t>
                  </a:r>
                  <a:endParaRPr lang="en-US" sz="1200" dirty="0">
                    <a:solidFill>
                      <a:schemeClr val="tx1">
                        <a:lumMod val="75000"/>
                        <a:lumOff val="25000"/>
                      </a:schemeClr>
                    </a:solidFill>
                    <a:effectLst/>
                    <a:latin typeface="+mj-lt"/>
                    <a:ea typeface="Times New Roman" panose="02020603050405020304" pitchFamily="18" charset="0"/>
                  </a:endParaRPr>
                </a:p>
              </p:txBody>
            </p:sp>
          </p:grpSp>
        </p:grpSp>
      </p:grpSp>
      <p:sp>
        <p:nvSpPr>
          <p:cNvPr id="25" name="Google Shape;123;p15"/>
          <p:cNvSpPr txBox="1"/>
          <p:nvPr/>
        </p:nvSpPr>
        <p:spPr>
          <a:xfrm>
            <a:off x="7297174" y="6521169"/>
            <a:ext cx="4939430" cy="43077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90000"/>
              </a:lnSpc>
              <a:spcBef>
                <a:spcPts val="0"/>
              </a:spcBef>
              <a:spcAft>
                <a:spcPts val="0"/>
              </a:spcAft>
              <a:buClr>
                <a:srgbClr val="3F3F3F"/>
              </a:buClr>
              <a:buSzPts val="1400"/>
              <a:buFont typeface="Arial"/>
              <a:buNone/>
              <a:tabLst/>
              <a:defRPr/>
            </a:pPr>
            <a:r>
              <a:rPr kumimoji="0" lang="en-US" sz="1400" b="0" i="0" u="none" strike="noStrike" kern="1200" cap="none" spc="0" normalizeH="0" baseline="0" noProof="0" dirty="0">
                <a:ln>
                  <a:noFill/>
                </a:ln>
                <a:solidFill>
                  <a:schemeClr val="tx1">
                    <a:lumMod val="75000"/>
                    <a:lumOff val="25000"/>
                  </a:schemeClr>
                </a:solidFill>
                <a:effectLst/>
                <a:uLnTx/>
                <a:uFillTx/>
                <a:latin typeface="Century Gothic"/>
                <a:ea typeface="Century Gothic"/>
                <a:cs typeface="Century Gothic"/>
                <a:sym typeface="Century Gothic"/>
              </a:rPr>
              <a:t>Image Credit: </a:t>
            </a:r>
            <a:r>
              <a:rPr kumimoji="0" lang="en-US" sz="1400" b="0" i="0" u="none" strike="noStrike" kern="1200" cap="none" spc="0" normalizeH="0" baseline="0" noProof="0" dirty="0" smtClean="0">
                <a:ln>
                  <a:noFill/>
                </a:ln>
                <a:solidFill>
                  <a:schemeClr val="tx1">
                    <a:lumMod val="75000"/>
                    <a:lumOff val="25000"/>
                  </a:schemeClr>
                </a:solidFill>
                <a:effectLst/>
                <a:uLnTx/>
                <a:uFillTx/>
                <a:latin typeface="Century Gothic"/>
                <a:ea typeface="Century Gothic"/>
                <a:cs typeface="Century Gothic"/>
                <a:sym typeface="Century Gothic"/>
              </a:rPr>
              <a:t>Iowa Agriculture &amp; Food Security Team</a:t>
            </a:r>
            <a:endParaRPr kumimoji="0" sz="1400" b="0" i="0" u="none" strike="noStrike" kern="1200" cap="none" spc="0" normalizeH="0" baseline="0" noProof="0" dirty="0">
              <a:ln>
                <a:noFill/>
              </a:ln>
              <a:solidFill>
                <a:schemeClr val="tx1">
                  <a:lumMod val="75000"/>
                  <a:lumOff val="25000"/>
                </a:schemeClr>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4446701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5000"/>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t>Project Objectives</a:t>
            </a:r>
          </a:p>
        </p:txBody>
      </p:sp>
      <p:sp>
        <p:nvSpPr>
          <p:cNvPr id="5" name="Content Placeholder 4"/>
          <p:cNvSpPr>
            <a:spLocks noGrp="1"/>
          </p:cNvSpPr>
          <p:nvPr>
            <p:ph sz="quarter" idx="10"/>
          </p:nvPr>
        </p:nvSpPr>
        <p:spPr>
          <a:xfrm>
            <a:off x="1257300" y="1130300"/>
            <a:ext cx="9325208" cy="3104816"/>
          </a:xfrm>
        </p:spPr>
        <p:txBody>
          <a:bodyPr>
            <a:noAutofit/>
          </a:bodyPr>
          <a:lstStyle/>
          <a:p>
            <a:pPr>
              <a:lnSpc>
                <a:spcPct val="100000"/>
              </a:lnSpc>
              <a:spcBef>
                <a:spcPts val="0"/>
              </a:spcBef>
              <a:spcAft>
                <a:spcPts val="600"/>
              </a:spcAft>
              <a:buClr>
                <a:srgbClr val="7EB761"/>
              </a:buClr>
              <a:buFont typeface="Webdings" panose="05030102010509060703" pitchFamily="18" charset="2"/>
              <a:buChar char="4"/>
            </a:pPr>
            <a:r>
              <a:rPr lang="en-US" b="1" dirty="0">
                <a:solidFill>
                  <a:schemeClr val="tx1">
                    <a:lumMod val="75000"/>
                    <a:lumOff val="25000"/>
                  </a:schemeClr>
                </a:solidFill>
              </a:rPr>
              <a:t>Compare</a:t>
            </a:r>
            <a:r>
              <a:rPr lang="en-US" dirty="0">
                <a:solidFill>
                  <a:schemeClr val="tx1">
                    <a:lumMod val="75000"/>
                    <a:lumOff val="25000"/>
                  </a:schemeClr>
                </a:solidFill>
              </a:rPr>
              <a:t> current drought monitoring methods with new techniques using </a:t>
            </a:r>
            <a:r>
              <a:rPr lang="en-US" dirty="0" smtClean="0">
                <a:solidFill>
                  <a:schemeClr val="tx1">
                    <a:lumMod val="75000"/>
                    <a:lumOff val="25000"/>
                  </a:schemeClr>
                </a:solidFill>
              </a:rPr>
              <a:t>the International </a:t>
            </a:r>
            <a:r>
              <a:rPr lang="en-US" dirty="0">
                <a:solidFill>
                  <a:schemeClr val="tx1">
                    <a:lumMod val="75000"/>
                    <a:lumOff val="25000"/>
                  </a:schemeClr>
                </a:solidFill>
              </a:rPr>
              <a:t>Space Station </a:t>
            </a:r>
            <a:r>
              <a:rPr lang="en-US" dirty="0" err="1">
                <a:solidFill>
                  <a:schemeClr val="tx1">
                    <a:lumMod val="75000"/>
                    <a:lumOff val="25000"/>
                  </a:schemeClr>
                </a:solidFill>
              </a:rPr>
              <a:t>ECOsystem</a:t>
            </a:r>
            <a:r>
              <a:rPr lang="en-US" dirty="0">
                <a:solidFill>
                  <a:schemeClr val="tx1">
                    <a:lumMod val="75000"/>
                    <a:lumOff val="25000"/>
                  </a:schemeClr>
                </a:solidFill>
              </a:rPr>
              <a:t> Space-borne Thermal Radiometer Experiment on Space Station Evaporative Stress Index (ISS ECOSTRESS ESI) and </a:t>
            </a:r>
            <a:r>
              <a:rPr lang="en-US" dirty="0" smtClean="0">
                <a:solidFill>
                  <a:schemeClr val="tx1">
                    <a:lumMod val="75000"/>
                    <a:lumOff val="25000"/>
                  </a:schemeClr>
                </a:solidFill>
              </a:rPr>
              <a:t>the Atmosphere-Land </a:t>
            </a:r>
            <a:r>
              <a:rPr lang="en-US" dirty="0" err="1">
                <a:solidFill>
                  <a:schemeClr val="tx1">
                    <a:lumMod val="75000"/>
                    <a:lumOff val="25000"/>
                  </a:schemeClr>
                </a:solidFill>
              </a:rPr>
              <a:t>EXchange</a:t>
            </a:r>
            <a:r>
              <a:rPr lang="en-US" dirty="0">
                <a:solidFill>
                  <a:schemeClr val="tx1">
                    <a:lumMod val="75000"/>
                    <a:lumOff val="25000"/>
                  </a:schemeClr>
                </a:solidFill>
              </a:rPr>
              <a:t> Inverse (ALEXI) ESI</a:t>
            </a:r>
            <a:endParaRPr lang="en-US" b="1" dirty="0">
              <a:solidFill>
                <a:schemeClr val="tx1">
                  <a:lumMod val="75000"/>
                  <a:lumOff val="25000"/>
                </a:schemeClr>
              </a:solidFill>
            </a:endParaRPr>
          </a:p>
        </p:txBody>
      </p:sp>
      <p:sp>
        <p:nvSpPr>
          <p:cNvPr id="10" name="Content Placeholder 4"/>
          <p:cNvSpPr>
            <a:spLocks noGrp="1"/>
          </p:cNvSpPr>
          <p:nvPr>
            <p:ph sz="quarter" idx="12"/>
          </p:nvPr>
        </p:nvSpPr>
        <p:spPr>
          <a:xfrm>
            <a:off x="1257298" y="4115216"/>
            <a:ext cx="8343901" cy="1908175"/>
          </a:xfrm>
        </p:spPr>
        <p:txBody>
          <a:bodyPr>
            <a:noAutofit/>
          </a:bodyPr>
          <a:lstStyle/>
          <a:p>
            <a:pPr>
              <a:lnSpc>
                <a:spcPct val="100000"/>
              </a:lnSpc>
              <a:spcBef>
                <a:spcPts val="0"/>
              </a:spcBef>
              <a:spcAft>
                <a:spcPts val="600"/>
              </a:spcAft>
              <a:buClr>
                <a:srgbClr val="7EB761"/>
              </a:buClr>
              <a:buFont typeface="Webdings" panose="05030102010509060703" pitchFamily="18" charset="2"/>
              <a:buChar char="4"/>
            </a:pPr>
            <a:r>
              <a:rPr lang="en-US" b="1" dirty="0">
                <a:solidFill>
                  <a:schemeClr val="tx1">
                    <a:lumMod val="75000"/>
                    <a:lumOff val="25000"/>
                  </a:schemeClr>
                </a:solidFill>
              </a:rPr>
              <a:t>Analyze</a:t>
            </a:r>
            <a:r>
              <a:rPr lang="en-US" dirty="0">
                <a:solidFill>
                  <a:schemeClr val="tx1">
                    <a:lumMod val="75000"/>
                    <a:lumOff val="25000"/>
                  </a:schemeClr>
                </a:solidFill>
              </a:rPr>
              <a:t> the differences </a:t>
            </a:r>
            <a:r>
              <a:rPr lang="en-US" dirty="0" smtClean="0">
                <a:solidFill>
                  <a:schemeClr val="tx1">
                    <a:lumMod val="75000"/>
                    <a:lumOff val="25000"/>
                  </a:schemeClr>
                </a:solidFill>
              </a:rPr>
              <a:t>between the </a:t>
            </a:r>
            <a:r>
              <a:rPr lang="en-US" dirty="0">
                <a:solidFill>
                  <a:schemeClr val="tx1">
                    <a:lumMod val="75000"/>
                    <a:lumOff val="25000"/>
                  </a:schemeClr>
                </a:solidFill>
              </a:rPr>
              <a:t>ISS ECOSTRESS ESI and </a:t>
            </a:r>
            <a:r>
              <a:rPr lang="en-US" dirty="0" smtClean="0">
                <a:solidFill>
                  <a:schemeClr val="tx1">
                    <a:lumMod val="75000"/>
                    <a:lumOff val="25000"/>
                  </a:schemeClr>
                </a:solidFill>
              </a:rPr>
              <a:t>the ALEXI </a:t>
            </a:r>
            <a:r>
              <a:rPr lang="en-US" dirty="0">
                <a:solidFill>
                  <a:schemeClr val="tx1">
                    <a:lumMod val="75000"/>
                    <a:lumOff val="25000"/>
                  </a:schemeClr>
                </a:solidFill>
              </a:rPr>
              <a:t>ESI to determine the added value to using an ESI product in drought monitoring methods</a:t>
            </a:r>
            <a:endParaRPr lang="en-US" b="1" dirty="0">
              <a:solidFill>
                <a:schemeClr val="tx1">
                  <a:lumMod val="75000"/>
                  <a:lumOff val="25000"/>
                </a:schemeClr>
              </a:solidFill>
            </a:endParaRPr>
          </a:p>
        </p:txBody>
      </p:sp>
      <p:sp>
        <p:nvSpPr>
          <p:cNvPr id="8" name="Google Shape;161;p19"/>
          <p:cNvSpPr txBox="1"/>
          <p:nvPr/>
        </p:nvSpPr>
        <p:spPr>
          <a:xfrm>
            <a:off x="-465152" y="6569927"/>
            <a:ext cx="3444900" cy="274200"/>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90000"/>
              </a:lnSpc>
              <a:spcBef>
                <a:spcPts val="0"/>
              </a:spcBef>
              <a:spcAft>
                <a:spcPts val="0"/>
              </a:spcAft>
              <a:buClr>
                <a:srgbClr val="3F3F3F"/>
              </a:buClr>
              <a:buSzPts val="1400"/>
              <a:buFont typeface="Arial"/>
              <a:buNone/>
              <a:tabLst/>
              <a:defRPr/>
            </a:pPr>
            <a:r>
              <a:rPr kumimoji="0" lang="en-US" sz="1400" i="0" u="none" strike="noStrike" kern="1200" cap="none" spc="0" normalizeH="0" baseline="0" noProof="0" dirty="0">
                <a:ln>
                  <a:noFill/>
                </a:ln>
                <a:solidFill>
                  <a:schemeClr val="tx1">
                    <a:lumMod val="75000"/>
                    <a:lumOff val="25000"/>
                  </a:schemeClr>
                </a:solidFill>
                <a:effectLst/>
                <a:uLnTx/>
                <a:uFillTx/>
                <a:latin typeface="Century Gothic"/>
                <a:ea typeface="Century Gothic"/>
                <a:cs typeface="Century Gothic"/>
                <a:sym typeface="Century Gothic"/>
              </a:rPr>
              <a:t>Image Credit: </a:t>
            </a:r>
            <a:r>
              <a:rPr kumimoji="0" lang="en-US" sz="1400" i="0" u="none" strike="noStrike" kern="1200" cap="none" spc="0" normalizeH="0" baseline="0" noProof="0" dirty="0" err="1" smtClean="0">
                <a:ln>
                  <a:noFill/>
                </a:ln>
                <a:solidFill>
                  <a:schemeClr val="tx1">
                    <a:lumMod val="75000"/>
                    <a:lumOff val="25000"/>
                  </a:schemeClr>
                </a:solidFill>
                <a:effectLst/>
                <a:uLnTx/>
                <a:uFillTx/>
                <a:latin typeface="Century Gothic"/>
                <a:ea typeface="Century Gothic"/>
                <a:cs typeface="Century Gothic"/>
                <a:sym typeface="Century Gothic"/>
              </a:rPr>
              <a:t>Couleur</a:t>
            </a:r>
            <a:r>
              <a:rPr kumimoji="0" lang="en-US" sz="1400" i="0" u="none" strike="noStrike" kern="1200" cap="none" spc="0" normalizeH="0" baseline="0" noProof="0" dirty="0" smtClean="0">
                <a:ln>
                  <a:noFill/>
                </a:ln>
                <a:solidFill>
                  <a:schemeClr val="tx1">
                    <a:lumMod val="75000"/>
                    <a:lumOff val="25000"/>
                  </a:schemeClr>
                </a:solidFill>
                <a:effectLst/>
                <a:uLnTx/>
                <a:uFillTx/>
                <a:latin typeface="Century Gothic"/>
                <a:ea typeface="Century Gothic"/>
                <a:cs typeface="Century Gothic"/>
                <a:sym typeface="Century Gothic"/>
              </a:rPr>
              <a:t> (</a:t>
            </a:r>
            <a:r>
              <a:rPr kumimoji="0" lang="en-US" sz="1400" i="0" u="none" strike="noStrike" kern="1200" cap="none" spc="0" normalizeH="0" baseline="0" noProof="0" dirty="0" err="1" smtClean="0">
                <a:ln>
                  <a:noFill/>
                </a:ln>
                <a:solidFill>
                  <a:schemeClr val="tx1">
                    <a:lumMod val="75000"/>
                    <a:lumOff val="25000"/>
                  </a:schemeClr>
                </a:solidFill>
                <a:effectLst/>
                <a:uLnTx/>
                <a:uFillTx/>
                <a:latin typeface="Century Gothic"/>
                <a:ea typeface="Century Gothic"/>
                <a:cs typeface="Century Gothic"/>
                <a:sym typeface="Century Gothic"/>
              </a:rPr>
              <a:t>Pixabay</a:t>
            </a:r>
            <a:r>
              <a:rPr kumimoji="0" lang="en-US" sz="1400" i="0" u="none" strike="noStrike" kern="1200" cap="none" spc="0" normalizeH="0" baseline="0" noProof="0" dirty="0" smtClean="0">
                <a:ln>
                  <a:noFill/>
                </a:ln>
                <a:solidFill>
                  <a:schemeClr val="tx1">
                    <a:lumMod val="75000"/>
                    <a:lumOff val="25000"/>
                  </a:schemeClr>
                </a:solidFill>
                <a:effectLst/>
                <a:uLnTx/>
                <a:uFillTx/>
                <a:latin typeface="Century Gothic"/>
                <a:ea typeface="Century Gothic"/>
                <a:cs typeface="Century Gothic"/>
                <a:sym typeface="Century Gothic"/>
              </a:rPr>
              <a:t>)</a:t>
            </a:r>
            <a:endParaRPr kumimoji="0" sz="1400" i="0" u="none" strike="noStrike" kern="1200" cap="none" spc="0" normalizeH="0" baseline="0" noProof="0" dirty="0">
              <a:ln>
                <a:noFill/>
              </a:ln>
              <a:solidFill>
                <a:schemeClr val="tx1">
                  <a:lumMod val="75000"/>
                  <a:lumOff val="25000"/>
                </a:schemeClr>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5113016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t>Earth Observations</a:t>
            </a:r>
          </a:p>
        </p:txBody>
      </p:sp>
      <p:pic>
        <p:nvPicPr>
          <p:cNvPr id="7" name="Google Shape;171;p20"/>
          <p:cNvPicPr preferRelativeResize="0"/>
          <p:nvPr/>
        </p:nvPicPr>
        <p:blipFill rotWithShape="1">
          <a:blip r:embed="rId3">
            <a:alphaModFix/>
          </a:blip>
          <a:srcRect/>
          <a:stretch/>
        </p:blipFill>
        <p:spPr>
          <a:xfrm>
            <a:off x="8009680" y="1821603"/>
            <a:ext cx="3551099" cy="2191800"/>
          </a:xfrm>
          <a:prstGeom prst="rect">
            <a:avLst/>
          </a:prstGeom>
          <a:noFill/>
          <a:ln>
            <a:noFill/>
          </a:ln>
        </p:spPr>
      </p:pic>
      <p:pic>
        <p:nvPicPr>
          <p:cNvPr id="9" name="Google Shape;170;p20"/>
          <p:cNvPicPr preferRelativeResize="0"/>
          <p:nvPr/>
        </p:nvPicPr>
        <p:blipFill rotWithShape="1">
          <a:blip r:embed="rId4">
            <a:alphaModFix/>
          </a:blip>
          <a:srcRect/>
          <a:stretch/>
        </p:blipFill>
        <p:spPr>
          <a:xfrm>
            <a:off x="4488506" y="1716128"/>
            <a:ext cx="2939832" cy="2402750"/>
          </a:xfrm>
          <a:prstGeom prst="rect">
            <a:avLst/>
          </a:prstGeom>
          <a:noFill/>
          <a:ln>
            <a:noFill/>
          </a:ln>
        </p:spPr>
      </p:pic>
      <p:sp>
        <p:nvSpPr>
          <p:cNvPr id="10" name="TextBox 9"/>
          <p:cNvSpPr txBox="1"/>
          <p:nvPr/>
        </p:nvSpPr>
        <p:spPr>
          <a:xfrm>
            <a:off x="8474552" y="4166407"/>
            <a:ext cx="3086227"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
                <a:srgbClr val="7EB761"/>
              </a:buClr>
              <a:buSzTx/>
              <a:buFontTx/>
              <a:buNone/>
              <a:tabLst/>
              <a:defRPr/>
            </a:pPr>
            <a:r>
              <a:rPr kumimoji="0" lang="en-US" sz="1800" b="1" i="0" u="none" strike="noStrike" kern="1200" cap="none" spc="0" normalizeH="0" baseline="0" noProof="0" dirty="0">
                <a:ln>
                  <a:noFill/>
                </a:ln>
                <a:solidFill>
                  <a:schemeClr val="tx1">
                    <a:lumMod val="75000"/>
                    <a:lumOff val="25000"/>
                  </a:schemeClr>
                </a:solidFill>
                <a:effectLst/>
                <a:uLnTx/>
                <a:uFillTx/>
              </a:rPr>
              <a:t>Suomi NPP VIIRS</a:t>
            </a:r>
          </a:p>
          <a:p>
            <a:pPr marL="342900" marR="0" lvl="0" indent="-342900" algn="l" defTabSz="914400" rtl="0" eaLnBrk="1" fontAlgn="auto" latinLnBrk="0" hangingPunct="1">
              <a:lnSpc>
                <a:spcPct val="100000"/>
              </a:lnSpc>
              <a:spcBef>
                <a:spcPts val="0"/>
              </a:spcBef>
              <a:spcAft>
                <a:spcPts val="600"/>
              </a:spcAft>
              <a:buClr>
                <a:srgbClr val="7EB761"/>
              </a:buClr>
              <a:buSzTx/>
              <a:buFont typeface="Webdings" panose="05030102010509060703" pitchFamily="18" charset="2"/>
              <a:buChar char="4"/>
              <a:tabLst/>
              <a:defRPr/>
            </a:pPr>
            <a:r>
              <a:rPr kumimoji="0" lang="en-US" sz="1800" b="0" i="0" u="none" strike="noStrike" kern="1200" cap="none" spc="0" normalizeH="0" baseline="0" noProof="0" dirty="0">
                <a:ln>
                  <a:noFill/>
                </a:ln>
                <a:solidFill>
                  <a:schemeClr val="tx1">
                    <a:lumMod val="75000"/>
                    <a:lumOff val="25000"/>
                  </a:schemeClr>
                </a:solidFill>
                <a:effectLst/>
                <a:uLnTx/>
                <a:uFillTx/>
              </a:rPr>
              <a:t>Land Surface Temperature</a:t>
            </a:r>
          </a:p>
          <a:p>
            <a:pPr marL="342900" lvl="0" indent="-342900">
              <a:spcAft>
                <a:spcPts val="600"/>
              </a:spcAft>
              <a:buClr>
                <a:srgbClr val="7EB761"/>
              </a:buClr>
              <a:buFont typeface="Webdings" panose="05030102010509060703" pitchFamily="18" charset="2"/>
              <a:buChar char="4"/>
              <a:defRPr/>
            </a:pPr>
            <a:r>
              <a:rPr lang="en-US" dirty="0">
                <a:solidFill>
                  <a:schemeClr val="tx1">
                    <a:lumMod val="75000"/>
                    <a:lumOff val="25000"/>
                  </a:schemeClr>
                </a:solidFill>
              </a:rPr>
              <a:t>Spatial Resolution: </a:t>
            </a:r>
            <a:endParaRPr lang="en-US" dirty="0" smtClean="0">
              <a:solidFill>
                <a:schemeClr val="tx1">
                  <a:lumMod val="75000"/>
                  <a:lumOff val="25000"/>
                </a:schemeClr>
              </a:solidFill>
            </a:endParaRPr>
          </a:p>
          <a:p>
            <a:pPr lvl="0">
              <a:spcAft>
                <a:spcPts val="600"/>
              </a:spcAft>
              <a:buClr>
                <a:srgbClr val="7EB761"/>
              </a:buClr>
              <a:defRPr/>
            </a:pPr>
            <a:r>
              <a:rPr kumimoji="0" lang="en-US" sz="1800" b="0" i="0" u="none" strike="noStrike" kern="1200" cap="none" spc="0" normalizeH="0" baseline="0" noProof="0" dirty="0">
                <a:ln>
                  <a:noFill/>
                </a:ln>
                <a:solidFill>
                  <a:schemeClr val="tx1">
                    <a:lumMod val="75000"/>
                    <a:lumOff val="25000"/>
                  </a:schemeClr>
                </a:solidFill>
                <a:effectLst/>
                <a:uLnTx/>
                <a:uFillTx/>
              </a:rPr>
              <a:t>	</a:t>
            </a:r>
            <a:r>
              <a:rPr kumimoji="0" lang="en-US" sz="1800" b="0" i="0" u="none" strike="noStrike" kern="1200" cap="none" spc="0" normalizeH="0" baseline="0" noProof="0" dirty="0" smtClean="0">
                <a:ln>
                  <a:noFill/>
                </a:ln>
                <a:solidFill>
                  <a:schemeClr val="tx1">
                    <a:lumMod val="75000"/>
                    <a:lumOff val="25000"/>
                  </a:schemeClr>
                </a:solidFill>
                <a:effectLst/>
                <a:uLnTx/>
                <a:uFillTx/>
              </a:rPr>
              <a:t>750 </a:t>
            </a:r>
            <a:r>
              <a:rPr kumimoji="0" lang="en-US" sz="1800" b="0" i="0" u="none" strike="noStrike" kern="1200" cap="none" spc="0" normalizeH="0" baseline="0" noProof="0" dirty="0">
                <a:ln>
                  <a:noFill/>
                </a:ln>
                <a:solidFill>
                  <a:schemeClr val="tx1">
                    <a:lumMod val="75000"/>
                    <a:lumOff val="25000"/>
                  </a:schemeClr>
                </a:solidFill>
                <a:effectLst/>
                <a:uLnTx/>
                <a:uFillTx/>
              </a:rPr>
              <a:t>m</a:t>
            </a:r>
          </a:p>
          <a:p>
            <a:pPr marL="342900" marR="0" lvl="0" indent="-342900" algn="l" defTabSz="914400" rtl="0" eaLnBrk="1" fontAlgn="auto" latinLnBrk="0" hangingPunct="1">
              <a:lnSpc>
                <a:spcPct val="100000"/>
              </a:lnSpc>
              <a:spcBef>
                <a:spcPts val="0"/>
              </a:spcBef>
              <a:spcAft>
                <a:spcPts val="600"/>
              </a:spcAft>
              <a:buClr>
                <a:srgbClr val="7EB761"/>
              </a:buClr>
              <a:buSzTx/>
              <a:buFont typeface="Webdings" panose="05030102010509060703" pitchFamily="18" charset="2"/>
              <a:buChar char="4"/>
              <a:tabLst/>
              <a:defRPr/>
            </a:pPr>
            <a:r>
              <a:rPr kumimoji="0" lang="en-US" sz="1800" b="0" i="0" u="none" strike="noStrike" kern="1200" cap="none" spc="0" normalizeH="0" baseline="0" noProof="0" dirty="0">
                <a:ln>
                  <a:noFill/>
                </a:ln>
                <a:solidFill>
                  <a:schemeClr val="tx1">
                    <a:lumMod val="75000"/>
                    <a:lumOff val="25000"/>
                  </a:schemeClr>
                </a:solidFill>
                <a:effectLst/>
                <a:uLnTx/>
                <a:uFillTx/>
              </a:rPr>
              <a:t>Repeat Cycle: 16 days</a:t>
            </a:r>
          </a:p>
        </p:txBody>
      </p:sp>
      <p:sp>
        <p:nvSpPr>
          <p:cNvPr id="11" name="TextBox 10"/>
          <p:cNvSpPr txBox="1"/>
          <p:nvPr/>
        </p:nvSpPr>
        <p:spPr>
          <a:xfrm>
            <a:off x="1257300" y="4166407"/>
            <a:ext cx="3098761"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
                <a:srgbClr val="7EB761"/>
              </a:buClr>
              <a:buSzTx/>
              <a:buFontTx/>
              <a:buNone/>
              <a:tabLst/>
              <a:defRPr/>
            </a:pPr>
            <a:r>
              <a:rPr kumimoji="0" lang="en-US" sz="1800" b="1" i="0" u="none" strike="noStrike" kern="1200" cap="none" spc="0" normalizeH="0" baseline="0" noProof="0" dirty="0">
                <a:ln>
                  <a:noFill/>
                </a:ln>
                <a:solidFill>
                  <a:schemeClr val="tx1">
                    <a:lumMod val="75000"/>
                    <a:lumOff val="25000"/>
                  </a:schemeClr>
                </a:solidFill>
                <a:effectLst/>
                <a:uLnTx/>
                <a:uFillTx/>
                <a:latin typeface="Century Gothic" panose="020F0302020204030204"/>
                <a:ea typeface="+mn-ea"/>
                <a:cs typeface="+mn-cs"/>
              </a:rPr>
              <a:t>ISS ECOSTRESS ESI</a:t>
            </a:r>
          </a:p>
          <a:p>
            <a:pPr marL="342900" marR="0" lvl="0" indent="-342900" algn="l" defTabSz="914400" rtl="0" eaLnBrk="1" fontAlgn="auto" latinLnBrk="0" hangingPunct="1">
              <a:lnSpc>
                <a:spcPct val="100000"/>
              </a:lnSpc>
              <a:spcBef>
                <a:spcPts val="0"/>
              </a:spcBef>
              <a:spcAft>
                <a:spcPts val="600"/>
              </a:spcAft>
              <a:buClr>
                <a:srgbClr val="7EB761"/>
              </a:buClr>
              <a:buSzTx/>
              <a:buFont typeface="Webdings" panose="05030102010509060703" pitchFamily="18" charset="2"/>
              <a:buChar char="4"/>
              <a:tabLst/>
              <a:defRPr/>
            </a:pPr>
            <a:r>
              <a:rPr kumimoji="0" lang="en-US" sz="1800" b="0" i="0" u="none" strike="noStrike" kern="1200" cap="none" spc="0" normalizeH="0" baseline="0" noProof="0" dirty="0">
                <a:ln>
                  <a:noFill/>
                </a:ln>
                <a:solidFill>
                  <a:schemeClr val="tx1">
                    <a:lumMod val="75000"/>
                    <a:lumOff val="25000"/>
                  </a:schemeClr>
                </a:solidFill>
                <a:effectLst/>
                <a:uLnTx/>
                <a:uFillTx/>
                <a:latin typeface="Century Gothic" panose="020F0302020204030204"/>
                <a:ea typeface="+mn-ea"/>
                <a:cs typeface="+mn-cs"/>
              </a:rPr>
              <a:t>Evaporative Stress Index</a:t>
            </a:r>
          </a:p>
          <a:p>
            <a:pPr marL="347472" marR="0" lvl="0" indent="-347472" algn="l" defTabSz="914400" rtl="0" eaLnBrk="1" fontAlgn="auto" latinLnBrk="0" hangingPunct="1">
              <a:lnSpc>
                <a:spcPct val="100000"/>
              </a:lnSpc>
              <a:spcBef>
                <a:spcPts val="0"/>
              </a:spcBef>
              <a:spcAft>
                <a:spcPts val="600"/>
              </a:spcAft>
              <a:buClr>
                <a:srgbClr val="7EB761"/>
              </a:buClr>
              <a:buSzTx/>
              <a:buFont typeface="Webdings" panose="05030102010509060703" pitchFamily="18" charset="2"/>
              <a:buChar char="4"/>
              <a:tabLst/>
              <a:defRPr/>
            </a:pPr>
            <a:r>
              <a:rPr kumimoji="0" lang="en-US" sz="1800" b="0" i="0" u="none" strike="noStrike" kern="1200" cap="none" spc="0" normalizeH="0" baseline="0" noProof="0" dirty="0">
                <a:ln>
                  <a:noFill/>
                </a:ln>
                <a:solidFill>
                  <a:schemeClr val="tx1">
                    <a:lumMod val="75000"/>
                    <a:lumOff val="25000"/>
                  </a:schemeClr>
                </a:solidFill>
                <a:effectLst/>
                <a:uLnTx/>
                <a:uFillTx/>
                <a:latin typeface="Century Gothic" panose="020F0302020204030204"/>
                <a:ea typeface="+mn-ea"/>
                <a:cs typeface="+mn-cs"/>
              </a:rPr>
              <a:t>Spatial</a:t>
            </a:r>
            <a:r>
              <a:rPr kumimoji="0" lang="en-US" sz="1800" b="0" i="0" u="none" strike="noStrike" kern="1200" cap="none" spc="0" normalizeH="0" noProof="0" dirty="0">
                <a:ln>
                  <a:noFill/>
                </a:ln>
                <a:solidFill>
                  <a:schemeClr val="tx1">
                    <a:lumMod val="75000"/>
                    <a:lumOff val="25000"/>
                  </a:schemeClr>
                </a:solidFill>
                <a:effectLst/>
                <a:uLnTx/>
                <a:uFillTx/>
                <a:latin typeface="Century Gothic" panose="020F0302020204030204"/>
                <a:ea typeface="+mn-ea"/>
                <a:cs typeface="+mn-cs"/>
              </a:rPr>
              <a:t> Resolution: </a:t>
            </a:r>
          </a:p>
          <a:p>
            <a:pPr marR="0" lvl="0" algn="l" defTabSz="914400" rtl="0" eaLnBrk="1" fontAlgn="auto" latinLnBrk="0" hangingPunct="1">
              <a:lnSpc>
                <a:spcPct val="100000"/>
              </a:lnSpc>
              <a:spcBef>
                <a:spcPts val="0"/>
              </a:spcBef>
              <a:spcAft>
                <a:spcPts val="600"/>
              </a:spcAft>
              <a:buClr>
                <a:srgbClr val="7EB761"/>
              </a:buClr>
              <a:buSzTx/>
              <a:tabLst/>
              <a:defRPr/>
            </a:pPr>
            <a:r>
              <a:rPr lang="en-US" dirty="0">
                <a:solidFill>
                  <a:schemeClr val="tx1">
                    <a:lumMod val="75000"/>
                    <a:lumOff val="25000"/>
                  </a:schemeClr>
                </a:solidFill>
                <a:latin typeface="Century Gothic" panose="020F0302020204030204"/>
              </a:rPr>
              <a:t>	</a:t>
            </a:r>
            <a:r>
              <a:rPr kumimoji="0" lang="en-US" sz="1800" b="0" i="0" u="none" strike="noStrike" kern="1200" cap="none" spc="0" normalizeH="0" baseline="0" noProof="0" dirty="0" smtClean="0">
                <a:ln>
                  <a:noFill/>
                </a:ln>
                <a:solidFill>
                  <a:schemeClr val="tx1">
                    <a:lumMod val="75000"/>
                    <a:lumOff val="25000"/>
                  </a:schemeClr>
                </a:solidFill>
                <a:effectLst/>
                <a:uLnTx/>
                <a:uFillTx/>
                <a:latin typeface="Century Gothic" panose="020F0302020204030204"/>
                <a:ea typeface="+mn-ea"/>
                <a:cs typeface="+mn-cs"/>
              </a:rPr>
              <a:t>38 </a:t>
            </a:r>
            <a:r>
              <a:rPr kumimoji="0" lang="en-US" sz="1800" b="0" i="0" u="none" strike="noStrike" kern="1200" cap="none" spc="0" normalizeH="0" baseline="0" noProof="0" dirty="0">
                <a:ln>
                  <a:noFill/>
                </a:ln>
                <a:solidFill>
                  <a:schemeClr val="tx1">
                    <a:lumMod val="75000"/>
                    <a:lumOff val="25000"/>
                  </a:schemeClr>
                </a:solidFill>
                <a:effectLst/>
                <a:uLnTx/>
                <a:uFillTx/>
                <a:latin typeface="Century Gothic" panose="020F0302020204030204"/>
                <a:ea typeface="+mn-ea"/>
                <a:cs typeface="+mn-cs"/>
              </a:rPr>
              <a:t>x 68 m</a:t>
            </a:r>
          </a:p>
          <a:p>
            <a:pPr marL="347472" marR="0" lvl="0" indent="-347472" algn="l" defTabSz="914400" rtl="0" eaLnBrk="1" fontAlgn="auto" latinLnBrk="0" hangingPunct="1">
              <a:lnSpc>
                <a:spcPct val="100000"/>
              </a:lnSpc>
              <a:spcBef>
                <a:spcPts val="0"/>
              </a:spcBef>
              <a:spcAft>
                <a:spcPts val="600"/>
              </a:spcAft>
              <a:buClr>
                <a:srgbClr val="7EB761"/>
              </a:buClr>
              <a:buSzTx/>
              <a:buFont typeface="Webdings" panose="05030102010509060703" pitchFamily="18" charset="2"/>
              <a:buChar char="4"/>
              <a:tabLst/>
              <a:defRPr/>
            </a:pPr>
            <a:r>
              <a:rPr kumimoji="0" lang="en-US" sz="1800" b="0" i="0" u="none" strike="noStrike" kern="1200" cap="none" spc="0" normalizeH="0" baseline="0" noProof="0" dirty="0">
                <a:ln>
                  <a:noFill/>
                </a:ln>
                <a:solidFill>
                  <a:schemeClr val="tx1">
                    <a:lumMod val="75000"/>
                    <a:lumOff val="25000"/>
                  </a:schemeClr>
                </a:solidFill>
                <a:effectLst/>
                <a:uLnTx/>
                <a:uFillTx/>
                <a:latin typeface="Century Gothic" panose="020F0302020204030204"/>
                <a:ea typeface="+mn-ea"/>
                <a:cs typeface="+mn-cs"/>
              </a:rPr>
              <a:t>Repeat Cycle: 3 days</a:t>
            </a:r>
          </a:p>
        </p:txBody>
      </p:sp>
      <p:sp>
        <p:nvSpPr>
          <p:cNvPr id="12" name="TextBox 11"/>
          <p:cNvSpPr txBox="1"/>
          <p:nvPr/>
        </p:nvSpPr>
        <p:spPr>
          <a:xfrm>
            <a:off x="4861760" y="4167532"/>
            <a:ext cx="3056813"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
                <a:srgbClr val="7EB761"/>
              </a:buClr>
              <a:buSzTx/>
              <a:buFontTx/>
              <a:buNone/>
              <a:tabLst/>
              <a:defRPr/>
            </a:pPr>
            <a:r>
              <a:rPr kumimoji="0" lang="en-US" sz="1800" b="1" i="0" u="none" strike="noStrike" kern="1200" cap="none" spc="0" normalizeH="0" baseline="0" noProof="0" dirty="0">
                <a:ln>
                  <a:noFill/>
                </a:ln>
                <a:solidFill>
                  <a:schemeClr val="tx1">
                    <a:lumMod val="75000"/>
                    <a:lumOff val="25000"/>
                  </a:schemeClr>
                </a:solidFill>
                <a:effectLst/>
                <a:uLnTx/>
                <a:uFillTx/>
                <a:latin typeface="+mj-lt"/>
              </a:rPr>
              <a:t>Landsat 8 TIRS</a:t>
            </a:r>
          </a:p>
          <a:p>
            <a:pPr marL="342900" marR="0" lvl="0" indent="-342900" algn="l" defTabSz="914400" rtl="0" eaLnBrk="1" fontAlgn="auto" latinLnBrk="0" hangingPunct="1">
              <a:lnSpc>
                <a:spcPct val="100000"/>
              </a:lnSpc>
              <a:spcBef>
                <a:spcPts val="0"/>
              </a:spcBef>
              <a:spcAft>
                <a:spcPts val="600"/>
              </a:spcAft>
              <a:buClr>
                <a:srgbClr val="7EB761"/>
              </a:buClr>
              <a:buSzTx/>
              <a:buFont typeface="Webdings" panose="05030102010509060703" pitchFamily="18" charset="2"/>
              <a:buChar char="4"/>
              <a:tabLst/>
              <a:defRPr/>
            </a:pPr>
            <a:r>
              <a:rPr kumimoji="0" lang="en-US" sz="1800" b="0" i="0" u="none" strike="noStrike" kern="1200" cap="none" spc="0" normalizeH="0" baseline="0" noProof="0" dirty="0">
                <a:ln>
                  <a:noFill/>
                </a:ln>
                <a:solidFill>
                  <a:schemeClr val="tx1">
                    <a:lumMod val="75000"/>
                    <a:lumOff val="25000"/>
                  </a:schemeClr>
                </a:solidFill>
                <a:effectLst/>
                <a:uLnTx/>
                <a:uFillTx/>
                <a:latin typeface="+mj-lt"/>
              </a:rPr>
              <a:t>Land Surface Temperature</a:t>
            </a:r>
          </a:p>
          <a:p>
            <a:pPr marL="342900" lvl="0" indent="-342900">
              <a:spcAft>
                <a:spcPts val="600"/>
              </a:spcAft>
              <a:buClr>
                <a:srgbClr val="7EB761"/>
              </a:buClr>
              <a:buFont typeface="Webdings" panose="05030102010509060703" pitchFamily="18" charset="2"/>
              <a:buChar char="4"/>
              <a:defRPr/>
            </a:pPr>
            <a:r>
              <a:rPr lang="en-US" dirty="0">
                <a:solidFill>
                  <a:schemeClr val="tx1">
                    <a:lumMod val="75000"/>
                    <a:lumOff val="25000"/>
                  </a:schemeClr>
                </a:solidFill>
                <a:latin typeface="+mj-lt"/>
              </a:rPr>
              <a:t>Spatial Resolution: </a:t>
            </a:r>
            <a:endParaRPr lang="en-US" dirty="0" smtClean="0">
              <a:solidFill>
                <a:schemeClr val="tx1">
                  <a:lumMod val="75000"/>
                  <a:lumOff val="25000"/>
                </a:schemeClr>
              </a:solidFill>
              <a:latin typeface="+mj-lt"/>
            </a:endParaRPr>
          </a:p>
          <a:p>
            <a:pPr lvl="0">
              <a:spcAft>
                <a:spcPts val="600"/>
              </a:spcAft>
              <a:buClr>
                <a:srgbClr val="7EB761"/>
              </a:buClr>
              <a:defRPr/>
            </a:pPr>
            <a:r>
              <a:rPr kumimoji="0" lang="en-US" sz="1800" b="0" i="0" u="none" strike="noStrike" kern="1200" cap="none" spc="0" normalizeH="0" baseline="0" noProof="0" dirty="0">
                <a:ln>
                  <a:noFill/>
                </a:ln>
                <a:solidFill>
                  <a:schemeClr val="tx1">
                    <a:lumMod val="75000"/>
                    <a:lumOff val="25000"/>
                  </a:schemeClr>
                </a:solidFill>
                <a:effectLst/>
                <a:uLnTx/>
                <a:uFillTx/>
                <a:latin typeface="+mj-lt"/>
              </a:rPr>
              <a:t>	</a:t>
            </a:r>
            <a:r>
              <a:rPr kumimoji="0" lang="en-US" sz="1800" b="0" i="0" u="none" strike="noStrike" kern="1200" cap="none" spc="0" normalizeH="0" baseline="0" noProof="0" dirty="0" smtClean="0">
                <a:ln>
                  <a:noFill/>
                </a:ln>
                <a:solidFill>
                  <a:schemeClr val="tx1">
                    <a:lumMod val="75000"/>
                    <a:lumOff val="25000"/>
                  </a:schemeClr>
                </a:solidFill>
                <a:effectLst/>
                <a:uLnTx/>
                <a:uFillTx/>
                <a:latin typeface="+mj-lt"/>
              </a:rPr>
              <a:t>100 </a:t>
            </a:r>
            <a:r>
              <a:rPr kumimoji="0" lang="en-US" sz="1800" b="0" i="0" u="none" strike="noStrike" kern="1200" cap="none" spc="0" normalizeH="0" baseline="0" noProof="0" dirty="0">
                <a:ln>
                  <a:noFill/>
                </a:ln>
                <a:solidFill>
                  <a:schemeClr val="tx1">
                    <a:lumMod val="75000"/>
                    <a:lumOff val="25000"/>
                  </a:schemeClr>
                </a:solidFill>
                <a:effectLst/>
                <a:uLnTx/>
                <a:uFillTx/>
                <a:latin typeface="+mj-lt"/>
              </a:rPr>
              <a:t>m</a:t>
            </a:r>
          </a:p>
          <a:p>
            <a:pPr marL="342900" marR="0" lvl="0" indent="-342900" algn="l" defTabSz="914400" rtl="0" eaLnBrk="1" fontAlgn="auto" latinLnBrk="0" hangingPunct="1">
              <a:lnSpc>
                <a:spcPct val="100000"/>
              </a:lnSpc>
              <a:spcBef>
                <a:spcPts val="0"/>
              </a:spcBef>
              <a:spcAft>
                <a:spcPts val="600"/>
              </a:spcAft>
              <a:buClr>
                <a:srgbClr val="7EB761"/>
              </a:buClr>
              <a:buSzTx/>
              <a:buFont typeface="Webdings" panose="05030102010509060703" pitchFamily="18" charset="2"/>
              <a:buChar char="4"/>
              <a:tabLst/>
              <a:defRPr/>
            </a:pPr>
            <a:r>
              <a:rPr kumimoji="0" lang="en-US" sz="1800" b="0" i="0" u="none" strike="noStrike" kern="1200" cap="none" spc="0" normalizeH="0" baseline="0" noProof="0" dirty="0">
                <a:ln>
                  <a:noFill/>
                </a:ln>
                <a:solidFill>
                  <a:schemeClr val="tx1">
                    <a:lumMod val="75000"/>
                    <a:lumOff val="25000"/>
                  </a:schemeClr>
                </a:solidFill>
                <a:effectLst/>
                <a:uLnTx/>
                <a:uFillTx/>
                <a:latin typeface="+mj-lt"/>
              </a:rPr>
              <a:t>Repeat cycle: 16 days</a:t>
            </a:r>
          </a:p>
        </p:txBody>
      </p:sp>
      <p:sp>
        <p:nvSpPr>
          <p:cNvPr id="13" name="Google Shape;142;p17"/>
          <p:cNvSpPr txBox="1"/>
          <p:nvPr/>
        </p:nvSpPr>
        <p:spPr>
          <a:xfrm>
            <a:off x="8747100" y="6583800"/>
            <a:ext cx="3444900" cy="274200"/>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90000"/>
              </a:lnSpc>
              <a:spcBef>
                <a:spcPts val="0"/>
              </a:spcBef>
              <a:spcAft>
                <a:spcPts val="0"/>
              </a:spcAft>
              <a:buClr>
                <a:srgbClr val="3F3F3F"/>
              </a:buClr>
              <a:buSzPts val="1400"/>
              <a:buFont typeface="Arial"/>
              <a:buNone/>
              <a:tabLst/>
              <a:defRPr/>
            </a:pPr>
            <a:r>
              <a:rPr kumimoji="0" lang="en-US" sz="1400" i="0" u="none" strike="noStrike" kern="1200" cap="none" spc="0" normalizeH="0" baseline="0" noProof="0" dirty="0">
                <a:ln>
                  <a:noFill/>
                </a:ln>
                <a:solidFill>
                  <a:schemeClr val="tx1">
                    <a:lumMod val="75000"/>
                    <a:lumOff val="25000"/>
                  </a:schemeClr>
                </a:solidFill>
                <a:effectLst/>
                <a:uLnTx/>
                <a:uFillTx/>
                <a:latin typeface="Century Gothic"/>
                <a:ea typeface="Century Gothic"/>
                <a:cs typeface="Century Gothic"/>
                <a:sym typeface="Century Gothic"/>
              </a:rPr>
              <a:t>Image Credit: NASA</a:t>
            </a:r>
            <a:endParaRPr kumimoji="0" sz="1400" i="0" u="none" strike="noStrike" kern="1200" cap="none" spc="0" normalizeH="0" baseline="0" noProof="0" dirty="0">
              <a:ln>
                <a:noFill/>
              </a:ln>
              <a:solidFill>
                <a:schemeClr val="tx1">
                  <a:lumMod val="75000"/>
                  <a:lumOff val="25000"/>
                </a:schemeClr>
              </a:solidFill>
              <a:effectLst/>
              <a:uLnTx/>
              <a:uFillTx/>
              <a:latin typeface="Century Gothic"/>
              <a:ea typeface="Century Gothic"/>
              <a:cs typeface="Century Gothic"/>
              <a:sym typeface="Century Gothic"/>
            </a:endParaRPr>
          </a:p>
        </p:txBody>
      </p:sp>
      <p:pic>
        <p:nvPicPr>
          <p:cNvPr id="14" name="Picture 1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25" b="92625" l="0" r="99666">
                        <a14:foregroundMark x1="59086" y1="91125" x2="59086" y2="91125"/>
                        <a14:foregroundMark x1="79487" y1="86250" x2="79487" y2="86250"/>
                        <a14:foregroundMark x1="86734" y1="84000" x2="86734" y2="84000"/>
                        <a14:foregroundMark x1="85061" y1="81375" x2="85061" y2="81375"/>
                        <a14:foregroundMark x1="44816" y1="17125" x2="44816" y2="17125"/>
                        <a14:foregroundMark x1="48161" y1="16000" x2="48161" y2="16000"/>
                        <a14:foregroundMark x1="47269" y1="16000" x2="47269" y2="16000"/>
                        <a14:foregroundMark x1="34225" y1="20875" x2="34225" y2="20875"/>
                        <a14:foregroundMark x1="43032" y1="18375" x2="43032" y2="18375"/>
                        <a14:foregroundMark x1="45819" y1="16500" x2="45819" y2="16500"/>
                        <a14:foregroundMark x1="7804" y1="62250" x2="7804" y2="62250"/>
                      </a14:backgroundRemoval>
                    </a14:imgEffect>
                  </a14:imgLayer>
                </a14:imgProps>
              </a:ext>
              <a:ext uri="{28A0092B-C50C-407E-A947-70E740481C1C}">
                <a14:useLocalDpi xmlns:a14="http://schemas.microsoft.com/office/drawing/2010/main" val="0"/>
              </a:ext>
            </a:extLst>
          </a:blip>
          <a:srcRect b="7349"/>
          <a:stretch/>
        </p:blipFill>
        <p:spPr>
          <a:xfrm>
            <a:off x="806866" y="1740966"/>
            <a:ext cx="2642292" cy="2183393"/>
          </a:xfrm>
          <a:prstGeom prst="rect">
            <a:avLst/>
          </a:prstGeom>
        </p:spPr>
      </p:pic>
    </p:spTree>
    <p:extLst>
      <p:ext uri="{BB962C8B-B14F-4D97-AF65-F5344CB8AC3E}">
        <p14:creationId xmlns:p14="http://schemas.microsoft.com/office/powerpoint/2010/main" val="149229936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t="-4000" b="-4000"/>
          </a:stretch>
        </a:blip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dirty="0"/>
              <a:t>Ancillary Datasets</a:t>
            </a:r>
          </a:p>
        </p:txBody>
      </p:sp>
      <p:sp>
        <p:nvSpPr>
          <p:cNvPr id="12" name="Content Placeholder 4"/>
          <p:cNvSpPr txBox="1">
            <a:spLocks/>
          </p:cNvSpPr>
          <p:nvPr/>
        </p:nvSpPr>
        <p:spPr>
          <a:xfrm>
            <a:off x="300153" y="1501806"/>
            <a:ext cx="11430000" cy="458825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1200"/>
              </a:spcAft>
              <a:buClr>
                <a:srgbClr val="7EB761"/>
              </a:buClr>
              <a:buFont typeface="Webdings" panose="05030102010509060703" pitchFamily="18" charset="2"/>
              <a:buChar char="4"/>
            </a:pPr>
            <a:r>
              <a:rPr kumimoji="0" lang="en-US" sz="2400" b="1" i="0" u="none" strike="noStrike" kern="1200" cap="none" spc="0" normalizeH="0" baseline="0" noProof="0" dirty="0">
                <a:ln>
                  <a:noFill/>
                </a:ln>
                <a:solidFill>
                  <a:schemeClr val="tx1">
                    <a:lumMod val="75000"/>
                    <a:lumOff val="25000"/>
                  </a:schemeClr>
                </a:solidFill>
                <a:effectLst/>
                <a:uLnTx/>
                <a:uFillTx/>
              </a:rPr>
              <a:t>ALEXI ESI</a:t>
            </a:r>
            <a:r>
              <a:rPr kumimoji="0" lang="en-US" sz="2400" b="0" i="0" u="none" strike="noStrike" kern="1200" cap="none" spc="0" normalizeH="0" baseline="0" noProof="0" dirty="0">
                <a:ln>
                  <a:noFill/>
                </a:ln>
                <a:solidFill>
                  <a:schemeClr val="tx1">
                    <a:lumMod val="75000"/>
                    <a:lumOff val="25000"/>
                  </a:schemeClr>
                </a:solidFill>
                <a:effectLst/>
                <a:uLnTx/>
                <a:uFillTx/>
              </a:rPr>
              <a:t> </a:t>
            </a:r>
            <a:r>
              <a:rPr kumimoji="0" lang="en-US" sz="2400" b="0" i="1" u="none" strike="noStrike" kern="1200" cap="none" spc="0" normalizeH="0" baseline="0" noProof="0" dirty="0">
                <a:ln>
                  <a:noFill/>
                </a:ln>
                <a:solidFill>
                  <a:schemeClr val="tx1">
                    <a:lumMod val="75000"/>
                    <a:lumOff val="25000"/>
                  </a:schemeClr>
                </a:solidFill>
                <a:effectLst/>
                <a:uLnTx/>
                <a:uFillTx/>
              </a:rPr>
              <a:t>–</a:t>
            </a:r>
            <a:r>
              <a:rPr kumimoji="0" lang="en-US" sz="2400" b="0" i="0" u="none" strike="noStrike" kern="1200" cap="none" spc="0" normalizeH="0" baseline="0" noProof="0" dirty="0">
                <a:ln>
                  <a:noFill/>
                </a:ln>
                <a:solidFill>
                  <a:schemeClr val="tx1">
                    <a:lumMod val="75000"/>
                    <a:lumOff val="25000"/>
                  </a:schemeClr>
                </a:solidFill>
                <a:effectLst/>
                <a:uLnTx/>
                <a:uFillTx/>
              </a:rPr>
              <a:t> to conduct statewide analysis of </a:t>
            </a:r>
            <a:r>
              <a:rPr kumimoji="0" lang="en-US" sz="2400" b="0" i="0" u="none" strike="noStrike" kern="1200" cap="none" spc="0" normalizeH="0" baseline="0" noProof="0" dirty="0" smtClean="0">
                <a:ln>
                  <a:noFill/>
                </a:ln>
                <a:solidFill>
                  <a:schemeClr val="tx1">
                    <a:lumMod val="75000"/>
                    <a:lumOff val="25000"/>
                  </a:schemeClr>
                </a:solidFill>
                <a:effectLst/>
                <a:uLnTx/>
                <a:uFillTx/>
              </a:rPr>
              <a:t>drought</a:t>
            </a:r>
          </a:p>
          <a:p>
            <a:pPr marL="0" indent="0">
              <a:lnSpc>
                <a:spcPct val="100000"/>
              </a:lnSpc>
              <a:spcBef>
                <a:spcPts val="0"/>
              </a:spcBef>
              <a:spcAft>
                <a:spcPts val="1200"/>
              </a:spcAft>
              <a:buClr>
                <a:srgbClr val="7EB761"/>
              </a:buClr>
              <a:buNone/>
            </a:pPr>
            <a:endParaRPr kumimoji="0" lang="en-US" sz="1200" b="0" i="0" u="none" strike="noStrike" kern="1200" cap="none" spc="0" normalizeH="0" baseline="0" noProof="0" dirty="0">
              <a:ln>
                <a:noFill/>
              </a:ln>
              <a:solidFill>
                <a:schemeClr val="tx1">
                  <a:lumMod val="75000"/>
                  <a:lumOff val="25000"/>
                </a:schemeClr>
              </a:solidFill>
              <a:effectLst/>
              <a:uLnTx/>
              <a:uFillTx/>
            </a:endParaRPr>
          </a:p>
          <a:p>
            <a:pPr lvl="0">
              <a:lnSpc>
                <a:spcPct val="100000"/>
              </a:lnSpc>
              <a:spcBef>
                <a:spcPts val="0"/>
              </a:spcBef>
              <a:spcAft>
                <a:spcPts val="1200"/>
              </a:spcAft>
              <a:buClr>
                <a:srgbClr val="7EB761"/>
              </a:buClr>
              <a:buFont typeface="Webdings" panose="05030102010509060703" pitchFamily="18" charset="2"/>
              <a:buChar char="4"/>
            </a:pPr>
            <a:r>
              <a:rPr lang="en-US" sz="2400" b="1" dirty="0">
                <a:solidFill>
                  <a:schemeClr val="tx1">
                    <a:lumMod val="75000"/>
                    <a:lumOff val="25000"/>
                  </a:schemeClr>
                </a:solidFill>
                <a:ea typeface="Century Gothic"/>
                <a:cs typeface="Century Gothic"/>
                <a:sym typeface="Century Gothic"/>
              </a:rPr>
              <a:t>Multi-Radar/Multi-Sensor System </a:t>
            </a:r>
            <a:r>
              <a:rPr kumimoji="0" lang="en-US" sz="2400" b="1" i="0" u="none" strike="noStrike" kern="1200" cap="none" spc="0" normalizeH="0" baseline="0" noProof="0" dirty="0">
                <a:ln>
                  <a:noFill/>
                </a:ln>
                <a:solidFill>
                  <a:schemeClr val="tx1">
                    <a:lumMod val="75000"/>
                    <a:lumOff val="25000"/>
                  </a:schemeClr>
                </a:solidFill>
                <a:effectLst/>
                <a:uLnTx/>
                <a:uFillTx/>
              </a:rPr>
              <a:t>(MRMS)</a:t>
            </a:r>
            <a:r>
              <a:rPr kumimoji="0" lang="en-US" sz="2400" b="0" i="0" u="none" strike="noStrike" kern="1200" cap="none" spc="0" normalizeH="0" baseline="0" noProof="0" dirty="0">
                <a:ln>
                  <a:noFill/>
                </a:ln>
                <a:solidFill>
                  <a:schemeClr val="tx1">
                    <a:lumMod val="75000"/>
                    <a:lumOff val="25000"/>
                  </a:schemeClr>
                </a:solidFill>
                <a:effectLst/>
                <a:uLnTx/>
                <a:uFillTx/>
              </a:rPr>
              <a:t> </a:t>
            </a:r>
            <a:r>
              <a:rPr kumimoji="0" lang="en-US" sz="2400" b="0" i="1" u="none" strike="noStrike" kern="1200" cap="none" spc="0" normalizeH="0" baseline="0" noProof="0" dirty="0">
                <a:ln>
                  <a:noFill/>
                </a:ln>
                <a:solidFill>
                  <a:schemeClr val="tx1">
                    <a:lumMod val="75000"/>
                    <a:lumOff val="25000"/>
                  </a:schemeClr>
                </a:solidFill>
                <a:effectLst/>
                <a:uLnTx/>
                <a:uFillTx/>
              </a:rPr>
              <a:t>–</a:t>
            </a:r>
            <a:r>
              <a:rPr kumimoji="0" lang="en-US" sz="2400" b="0" i="0" u="none" strike="noStrike" kern="1200" cap="none" spc="0" normalizeH="0" baseline="0" noProof="0" dirty="0">
                <a:ln>
                  <a:noFill/>
                </a:ln>
                <a:solidFill>
                  <a:schemeClr val="tx1">
                    <a:lumMod val="75000"/>
                    <a:lumOff val="25000"/>
                  </a:schemeClr>
                </a:solidFill>
                <a:effectLst/>
                <a:uLnTx/>
                <a:uFillTx/>
              </a:rPr>
              <a:t> to provide precipitation measurements for the statewide drought </a:t>
            </a:r>
            <a:r>
              <a:rPr kumimoji="0" lang="en-US" sz="2400" b="0" i="0" u="none" strike="noStrike" kern="1200" cap="none" spc="0" normalizeH="0" baseline="0" noProof="0" dirty="0" smtClean="0">
                <a:ln>
                  <a:noFill/>
                </a:ln>
                <a:solidFill>
                  <a:schemeClr val="tx1">
                    <a:lumMod val="75000"/>
                    <a:lumOff val="25000"/>
                  </a:schemeClr>
                </a:solidFill>
                <a:effectLst/>
                <a:uLnTx/>
                <a:uFillTx/>
              </a:rPr>
              <a:t>analysis</a:t>
            </a:r>
          </a:p>
          <a:p>
            <a:pPr marL="0" lvl="0" indent="0">
              <a:lnSpc>
                <a:spcPct val="100000"/>
              </a:lnSpc>
              <a:spcBef>
                <a:spcPts val="0"/>
              </a:spcBef>
              <a:spcAft>
                <a:spcPts val="1200"/>
              </a:spcAft>
              <a:buClr>
                <a:srgbClr val="7EB761"/>
              </a:buClr>
              <a:buNone/>
            </a:pPr>
            <a:endParaRPr kumimoji="0" lang="en-US" sz="1200" b="0" i="0" u="none" strike="noStrike" kern="1200" cap="none" spc="0" normalizeH="0" baseline="0" noProof="0" dirty="0">
              <a:ln>
                <a:noFill/>
              </a:ln>
              <a:solidFill>
                <a:schemeClr val="tx1">
                  <a:lumMod val="75000"/>
                  <a:lumOff val="25000"/>
                </a:schemeClr>
              </a:solidFill>
              <a:effectLst/>
              <a:uLnTx/>
              <a:uFillTx/>
            </a:endParaRPr>
          </a:p>
          <a:p>
            <a:pPr lvl="0">
              <a:lnSpc>
                <a:spcPct val="100000"/>
              </a:lnSpc>
              <a:spcBef>
                <a:spcPts val="0"/>
              </a:spcBef>
              <a:spcAft>
                <a:spcPts val="1200"/>
              </a:spcAft>
              <a:buClr>
                <a:srgbClr val="7EB761"/>
              </a:buClr>
              <a:buFont typeface="Webdings" panose="05030102010509060703" pitchFamily="18" charset="2"/>
              <a:buChar char="4"/>
            </a:pPr>
            <a:r>
              <a:rPr lang="en-US" sz="2400" b="1" dirty="0">
                <a:solidFill>
                  <a:schemeClr val="tx1">
                    <a:lumMod val="75000"/>
                    <a:lumOff val="25000"/>
                  </a:schemeClr>
                </a:solidFill>
                <a:ea typeface="Century Gothic"/>
                <a:cs typeface="Century Gothic"/>
                <a:sym typeface="Century Gothic"/>
              </a:rPr>
              <a:t>Land Information System (</a:t>
            </a:r>
            <a:r>
              <a:rPr kumimoji="0" lang="en-US" sz="2400" b="1" i="0" u="none" strike="noStrike" kern="1200" cap="none" spc="0" normalizeH="0" baseline="0" noProof="0" dirty="0">
                <a:ln>
                  <a:noFill/>
                </a:ln>
                <a:solidFill>
                  <a:schemeClr val="tx1">
                    <a:lumMod val="75000"/>
                    <a:lumOff val="25000"/>
                  </a:schemeClr>
                </a:solidFill>
                <a:effectLst/>
                <a:uLnTx/>
                <a:uFillTx/>
              </a:rPr>
              <a:t>LIS) Soil Moisture </a:t>
            </a:r>
            <a:r>
              <a:rPr kumimoji="0" lang="en-US" sz="2400" b="1" i="0" u="none" strike="noStrike" kern="1200" cap="none" spc="0" normalizeH="0" baseline="0" noProof="0" dirty="0" smtClean="0">
                <a:ln>
                  <a:noFill/>
                </a:ln>
                <a:solidFill>
                  <a:schemeClr val="tx1">
                    <a:lumMod val="75000"/>
                    <a:lumOff val="25000"/>
                  </a:schemeClr>
                </a:solidFill>
                <a:effectLst/>
                <a:uLnTx/>
                <a:uFillTx/>
              </a:rPr>
              <a:t>0-10cm </a:t>
            </a:r>
            <a:r>
              <a:rPr kumimoji="0" lang="en-US" sz="2400" b="0" i="0" u="none" strike="noStrike" kern="1200" cap="none" spc="0" normalizeH="0" baseline="0" noProof="0" dirty="0">
                <a:ln>
                  <a:noFill/>
                </a:ln>
                <a:solidFill>
                  <a:schemeClr val="tx1">
                    <a:lumMod val="75000"/>
                    <a:lumOff val="25000"/>
                  </a:schemeClr>
                </a:solidFill>
                <a:effectLst/>
                <a:uLnTx/>
                <a:uFillTx/>
              </a:rPr>
              <a:t>– to supply soil moisture measurements for statewide drought </a:t>
            </a:r>
            <a:r>
              <a:rPr kumimoji="0" lang="en-US" sz="2400" b="0" i="0" u="none" strike="noStrike" kern="1200" cap="none" spc="0" normalizeH="0" baseline="0" noProof="0" dirty="0" smtClean="0">
                <a:ln>
                  <a:noFill/>
                </a:ln>
                <a:solidFill>
                  <a:schemeClr val="tx1">
                    <a:lumMod val="75000"/>
                    <a:lumOff val="25000"/>
                  </a:schemeClr>
                </a:solidFill>
                <a:effectLst/>
                <a:uLnTx/>
                <a:uFillTx/>
              </a:rPr>
              <a:t>analysis</a:t>
            </a:r>
          </a:p>
          <a:p>
            <a:pPr marL="0" lvl="0" indent="0">
              <a:lnSpc>
                <a:spcPct val="100000"/>
              </a:lnSpc>
              <a:spcBef>
                <a:spcPts val="0"/>
              </a:spcBef>
              <a:spcAft>
                <a:spcPts val="1200"/>
              </a:spcAft>
              <a:buClr>
                <a:srgbClr val="7EB761"/>
              </a:buClr>
              <a:buNone/>
            </a:pPr>
            <a:endParaRPr kumimoji="0" lang="en-US" sz="1200" b="0" i="0" u="none" strike="noStrike" kern="1200" cap="none" spc="0" normalizeH="0" baseline="0" noProof="0" dirty="0">
              <a:ln>
                <a:noFill/>
              </a:ln>
              <a:solidFill>
                <a:schemeClr val="tx1">
                  <a:lumMod val="75000"/>
                  <a:lumOff val="25000"/>
                </a:schemeClr>
              </a:solidFill>
              <a:effectLst/>
              <a:uLnTx/>
              <a:uFillTx/>
            </a:endParaRPr>
          </a:p>
          <a:p>
            <a:pPr lvl="0">
              <a:lnSpc>
                <a:spcPct val="100000"/>
              </a:lnSpc>
              <a:spcBef>
                <a:spcPts val="0"/>
              </a:spcBef>
              <a:spcAft>
                <a:spcPts val="1200"/>
              </a:spcAft>
              <a:buClr>
                <a:srgbClr val="7EB761"/>
              </a:buClr>
              <a:buFont typeface="Webdings" panose="05030102010509060703" pitchFamily="18" charset="2"/>
              <a:buChar char="4"/>
            </a:pPr>
            <a:r>
              <a:rPr lang="en-US" sz="2400" b="1" dirty="0">
                <a:solidFill>
                  <a:schemeClr val="tx1">
                    <a:lumMod val="75000"/>
                    <a:lumOff val="25000"/>
                  </a:schemeClr>
                </a:solidFill>
              </a:rPr>
              <a:t>ICB maps </a:t>
            </a:r>
            <a:r>
              <a:rPr lang="en-US" sz="2400" dirty="0">
                <a:solidFill>
                  <a:schemeClr val="tx1">
                    <a:lumMod val="75000"/>
                    <a:lumOff val="25000"/>
                  </a:schemeClr>
                </a:solidFill>
              </a:rPr>
              <a:t>– to compare current methods with ESI </a:t>
            </a:r>
            <a:r>
              <a:rPr lang="en-US" sz="2400" dirty="0" smtClean="0">
                <a:solidFill>
                  <a:schemeClr val="tx1">
                    <a:lumMod val="75000"/>
                    <a:lumOff val="25000"/>
                  </a:schemeClr>
                </a:solidFill>
              </a:rPr>
              <a:t>products</a:t>
            </a:r>
            <a:endParaRPr kumimoji="0" lang="en-US" sz="2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342900" marR="0" lvl="0" indent="-342900" algn="l" defTabSz="914400" rtl="0" eaLnBrk="1" fontAlgn="auto" latinLnBrk="0" hangingPunct="1">
              <a:lnSpc>
                <a:spcPct val="100000"/>
              </a:lnSpc>
              <a:spcBef>
                <a:spcPts val="0"/>
              </a:spcBef>
              <a:spcAft>
                <a:spcPts val="600"/>
              </a:spcAft>
              <a:buClr>
                <a:srgbClr val="7EB761"/>
              </a:buClr>
              <a:buSzTx/>
              <a:buFont typeface="Webdings" panose="05030102010509060703" pitchFamily="18" charset="2"/>
              <a:buChar char="4"/>
              <a:tabLst/>
              <a:defRPr/>
            </a:pPr>
            <a:endParaRPr kumimoji="0" lang="en-US" sz="2800" b="1"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endParaRPr>
          </a:p>
        </p:txBody>
      </p:sp>
      <p:sp>
        <p:nvSpPr>
          <p:cNvPr id="4" name="Google Shape;142;p17"/>
          <p:cNvSpPr txBox="1"/>
          <p:nvPr/>
        </p:nvSpPr>
        <p:spPr>
          <a:xfrm>
            <a:off x="-61854" y="6602451"/>
            <a:ext cx="3444900" cy="274200"/>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90000"/>
              </a:lnSpc>
              <a:spcBef>
                <a:spcPts val="0"/>
              </a:spcBef>
              <a:spcAft>
                <a:spcPts val="0"/>
              </a:spcAft>
              <a:buClr>
                <a:srgbClr val="3F3F3F"/>
              </a:buClr>
              <a:buSzPts val="1400"/>
              <a:buFont typeface="Arial"/>
              <a:buNone/>
              <a:tabLst/>
              <a:defRPr/>
            </a:pPr>
            <a:r>
              <a:rPr kumimoji="0" lang="en-US" sz="1400" i="0" u="none" strike="noStrike" kern="1200" cap="none" spc="0" normalizeH="0" baseline="0" noProof="0" dirty="0">
                <a:ln>
                  <a:noFill/>
                </a:ln>
                <a:solidFill>
                  <a:schemeClr val="tx1">
                    <a:lumMod val="75000"/>
                    <a:lumOff val="25000"/>
                  </a:schemeClr>
                </a:solidFill>
                <a:effectLst/>
                <a:uLnTx/>
                <a:uFillTx/>
                <a:latin typeface="Century Gothic"/>
                <a:ea typeface="Century Gothic"/>
                <a:cs typeface="Century Gothic"/>
                <a:sym typeface="Century Gothic"/>
              </a:rPr>
              <a:t>Image Credit: </a:t>
            </a:r>
            <a:r>
              <a:rPr kumimoji="0" lang="en-US" sz="1400" i="0" u="none" strike="noStrike" kern="1200" cap="none" spc="0" normalizeH="0" baseline="0" noProof="0" dirty="0" smtClean="0">
                <a:ln>
                  <a:noFill/>
                </a:ln>
                <a:solidFill>
                  <a:schemeClr val="tx1">
                    <a:lumMod val="75000"/>
                    <a:lumOff val="25000"/>
                  </a:schemeClr>
                </a:solidFill>
                <a:effectLst/>
                <a:uLnTx/>
                <a:uFillTx/>
                <a:latin typeface="Century Gothic"/>
                <a:ea typeface="Century Gothic"/>
                <a:cs typeface="Century Gothic"/>
                <a:sym typeface="Century Gothic"/>
              </a:rPr>
              <a:t>Pascal </a:t>
            </a:r>
            <a:r>
              <a:rPr kumimoji="0" lang="en-US" sz="1400" i="0" u="none" strike="noStrike" kern="1200" cap="none" spc="0" normalizeH="0" baseline="0" noProof="0" dirty="0" err="1" smtClean="0">
                <a:ln>
                  <a:noFill/>
                </a:ln>
                <a:solidFill>
                  <a:schemeClr val="tx1">
                    <a:lumMod val="75000"/>
                    <a:lumOff val="25000"/>
                  </a:schemeClr>
                </a:solidFill>
                <a:effectLst/>
                <a:uLnTx/>
                <a:uFillTx/>
                <a:latin typeface="Century Gothic"/>
                <a:ea typeface="Century Gothic"/>
                <a:cs typeface="Century Gothic"/>
                <a:sym typeface="Century Gothic"/>
              </a:rPr>
              <a:t>Uhlig</a:t>
            </a:r>
            <a:r>
              <a:rPr kumimoji="0" lang="en-US" sz="1400" i="0" u="none" strike="noStrike" kern="1200" cap="none" spc="0" normalizeH="0" baseline="0" noProof="0" dirty="0" smtClean="0">
                <a:ln>
                  <a:noFill/>
                </a:ln>
                <a:solidFill>
                  <a:schemeClr val="tx1">
                    <a:lumMod val="75000"/>
                    <a:lumOff val="25000"/>
                  </a:schemeClr>
                </a:solidFill>
                <a:effectLst/>
                <a:uLnTx/>
                <a:uFillTx/>
                <a:latin typeface="Century Gothic"/>
                <a:ea typeface="Century Gothic"/>
                <a:cs typeface="Century Gothic"/>
                <a:sym typeface="Century Gothic"/>
              </a:rPr>
              <a:t> (</a:t>
            </a:r>
            <a:r>
              <a:rPr kumimoji="0" lang="en-US" sz="1400" i="0" u="none" strike="noStrike" kern="1200" cap="none" spc="0" normalizeH="0" baseline="0" noProof="0" dirty="0" err="1" smtClean="0">
                <a:ln>
                  <a:noFill/>
                </a:ln>
                <a:solidFill>
                  <a:schemeClr val="tx1">
                    <a:lumMod val="75000"/>
                    <a:lumOff val="25000"/>
                  </a:schemeClr>
                </a:solidFill>
                <a:effectLst/>
                <a:uLnTx/>
                <a:uFillTx/>
                <a:latin typeface="Century Gothic"/>
                <a:ea typeface="Century Gothic"/>
                <a:cs typeface="Century Gothic"/>
                <a:sym typeface="Century Gothic"/>
              </a:rPr>
              <a:t>Unsplash</a:t>
            </a:r>
            <a:r>
              <a:rPr kumimoji="0" lang="en-US" sz="1400" i="0" u="none" strike="noStrike" kern="1200" cap="none" spc="0" normalizeH="0" baseline="0" noProof="0" dirty="0" smtClean="0">
                <a:ln>
                  <a:noFill/>
                </a:ln>
                <a:solidFill>
                  <a:schemeClr val="tx1">
                    <a:lumMod val="75000"/>
                    <a:lumOff val="25000"/>
                  </a:schemeClr>
                </a:solidFill>
                <a:effectLst/>
                <a:uLnTx/>
                <a:uFillTx/>
                <a:latin typeface="Century Gothic"/>
                <a:ea typeface="Century Gothic"/>
                <a:cs typeface="Century Gothic"/>
                <a:sym typeface="Century Gothic"/>
              </a:rPr>
              <a:t>)</a:t>
            </a:r>
            <a:endParaRPr kumimoji="0" sz="1400" i="0" u="none" strike="noStrike" kern="1200" cap="none" spc="0" normalizeH="0" baseline="0" noProof="0" dirty="0">
              <a:ln>
                <a:noFill/>
              </a:ln>
              <a:solidFill>
                <a:schemeClr val="tx1">
                  <a:lumMod val="75000"/>
                  <a:lumOff val="25000"/>
                </a:schemeClr>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41960770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2000"/>
            <a:lum/>
          </a:blip>
          <a:srcRect/>
          <a:stretch>
            <a:fillRect l="-1000" t="-8000" b="-1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t>Methodology</a:t>
            </a:r>
          </a:p>
        </p:txBody>
      </p:sp>
      <p:sp>
        <p:nvSpPr>
          <p:cNvPr id="5" name="Google Shape;181;p21"/>
          <p:cNvSpPr txBox="1"/>
          <p:nvPr/>
        </p:nvSpPr>
        <p:spPr>
          <a:xfrm>
            <a:off x="262440" y="1973091"/>
            <a:ext cx="2459291" cy="3201810"/>
          </a:xfrm>
          <a:prstGeom prst="rect">
            <a:avLst/>
          </a:prstGeom>
          <a:solidFill>
            <a:srgbClr val="7EB761">
              <a:alpha val="90000"/>
            </a:srgbClr>
          </a:solidFill>
          <a:ln>
            <a:noFill/>
          </a:ln>
          <a:effectLst/>
          <a:scene3d>
            <a:camera prst="orthographicFront">
              <a:rot lat="0" lon="0" rev="0"/>
            </a:camera>
            <a:lightRig rig="glow" dir="t">
              <a:rot lat="0" lon="0" rev="4800000"/>
            </a:lightRig>
          </a:scene3d>
          <a:sp3d prstMaterial="matte">
            <a:bevelT w="127000" h="63500"/>
          </a:sp3d>
        </p:spPr>
        <p:txBody>
          <a:bodyPr spcFirstLastPara="1" wrap="square" lIns="91425" tIns="91425" rIns="91425" bIns="91425" anchor="t" anchorCtr="0">
            <a:noAutofit/>
          </a:bodyPr>
          <a:lstStyle/>
          <a:p>
            <a:pPr marL="0" marR="0" lvl="0" indent="0" algn="ctr"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2000" b="1" i="0" u="none" strike="noStrike" kern="1200" cap="none" spc="0" normalizeH="0" baseline="0" noProof="0" dirty="0">
                <a:ln>
                  <a:noFill/>
                </a:ln>
                <a:solidFill>
                  <a:schemeClr val="bg1"/>
                </a:solidFill>
                <a:effectLst/>
                <a:uLnTx/>
                <a:uFillTx/>
                <a:latin typeface="Century Gothic" panose="020F0302020204030204"/>
                <a:ea typeface="Century Gothic"/>
                <a:cs typeface="Century Gothic"/>
                <a:sym typeface="Century Gothic"/>
              </a:rPr>
              <a:t>Data </a:t>
            </a:r>
            <a:r>
              <a:rPr kumimoji="0" lang="en-US" sz="2000" b="1" i="0" u="none" strike="noStrike" kern="1200" cap="none" spc="0" normalizeH="0" baseline="0" noProof="0" dirty="0" smtClean="0">
                <a:ln>
                  <a:noFill/>
                </a:ln>
                <a:solidFill>
                  <a:schemeClr val="bg1"/>
                </a:solidFill>
                <a:effectLst/>
                <a:uLnTx/>
                <a:uFillTx/>
                <a:latin typeface="Century Gothic" panose="020F0302020204030204"/>
                <a:ea typeface="Century Gothic"/>
                <a:cs typeface="Century Gothic"/>
                <a:sym typeface="Century Gothic"/>
              </a:rPr>
              <a:t>Acquisition</a:t>
            </a:r>
            <a:endParaRPr kumimoji="0" sz="2000" b="1" i="0" u="none" strike="noStrike" kern="1200" cap="none" spc="0" normalizeH="0" baseline="0" noProof="0" dirty="0">
              <a:ln>
                <a:noFill/>
              </a:ln>
              <a:solidFill>
                <a:schemeClr val="bg1"/>
              </a:solidFill>
              <a:effectLst/>
              <a:uLnTx/>
              <a:uFillTx/>
              <a:latin typeface="Century Gothic" panose="020F0302020204030204"/>
              <a:ea typeface="Century Gothic"/>
              <a:cs typeface="Century Gothic"/>
              <a:sym typeface="Century Gothic"/>
            </a:endParaRPr>
          </a:p>
          <a:p>
            <a:pPr marL="342900" marR="0" lvl="0" indent="-342900" algn="l" defTabSz="914400" rtl="0" eaLnBrk="1" fontAlgn="auto" latinLnBrk="0" hangingPunct="1">
              <a:lnSpc>
                <a:spcPct val="100000"/>
              </a:lnSpc>
              <a:spcBef>
                <a:spcPts val="0"/>
              </a:spcBef>
              <a:spcAft>
                <a:spcPts val="600"/>
              </a:spcAft>
              <a:buClr>
                <a:schemeClr val="bg1"/>
              </a:buClr>
              <a:buSzTx/>
              <a:buFont typeface="Webdings" panose="05030102010509060703" pitchFamily="18" charset="2"/>
              <a:buChar char="4"/>
              <a:tabLst/>
              <a:defRPr/>
            </a:pPr>
            <a:r>
              <a:rPr kumimoji="0" lang="en-US" sz="1600" b="0" i="0" u="none" strike="noStrike" kern="1200" cap="none" spc="0" normalizeH="0" baseline="0" noProof="0" dirty="0">
                <a:ln>
                  <a:noFill/>
                </a:ln>
                <a:solidFill>
                  <a:schemeClr val="bg1"/>
                </a:solidFill>
                <a:effectLst/>
                <a:uLnTx/>
                <a:uFillTx/>
                <a:latin typeface="Century Gothic" panose="020F0302020204030204"/>
                <a:sym typeface="Century Gothic"/>
              </a:rPr>
              <a:t>Landsat 8 TIRS</a:t>
            </a:r>
          </a:p>
          <a:p>
            <a:pPr marL="342900" marR="0" lvl="0" indent="-342900" algn="l" defTabSz="914400" rtl="0" eaLnBrk="1" fontAlgn="auto" latinLnBrk="0" hangingPunct="1">
              <a:lnSpc>
                <a:spcPct val="100000"/>
              </a:lnSpc>
              <a:spcBef>
                <a:spcPts val="0"/>
              </a:spcBef>
              <a:spcAft>
                <a:spcPts val="600"/>
              </a:spcAft>
              <a:buClr>
                <a:schemeClr val="bg1"/>
              </a:buClr>
              <a:buSzTx/>
              <a:buFont typeface="Webdings" panose="05030102010509060703" pitchFamily="18" charset="2"/>
              <a:buChar char="4"/>
              <a:tabLst/>
              <a:defRPr/>
            </a:pPr>
            <a:r>
              <a:rPr kumimoji="0" lang="en-US" sz="1600" b="0" i="0" u="none" strike="noStrike" kern="1200" cap="none" spc="0" normalizeH="0" baseline="0" noProof="0" dirty="0">
                <a:ln>
                  <a:noFill/>
                </a:ln>
                <a:solidFill>
                  <a:schemeClr val="bg1"/>
                </a:solidFill>
                <a:effectLst/>
                <a:uLnTx/>
                <a:uFillTx/>
                <a:latin typeface="Century Gothic" panose="020F0302020204030204"/>
                <a:ea typeface="Century Gothic"/>
                <a:cs typeface="Century Gothic"/>
                <a:sym typeface="Century Gothic"/>
              </a:rPr>
              <a:t>Suomi NPP VIIRS</a:t>
            </a:r>
          </a:p>
          <a:p>
            <a:pPr marL="342900" marR="0" lvl="0" indent="-342900" algn="l" defTabSz="914400" rtl="0" eaLnBrk="1" fontAlgn="auto" latinLnBrk="0" hangingPunct="1">
              <a:lnSpc>
                <a:spcPct val="100000"/>
              </a:lnSpc>
              <a:spcBef>
                <a:spcPts val="0"/>
              </a:spcBef>
              <a:spcAft>
                <a:spcPts val="600"/>
              </a:spcAft>
              <a:buClr>
                <a:schemeClr val="bg1"/>
              </a:buClr>
              <a:buSzTx/>
              <a:buFont typeface="Webdings" panose="05030102010509060703" pitchFamily="18" charset="2"/>
              <a:buChar char="4"/>
              <a:tabLst/>
              <a:defRPr/>
            </a:pPr>
            <a:r>
              <a:rPr kumimoji="0" lang="en-US" sz="1600" b="0" i="0" u="none" strike="noStrike" kern="1200" cap="none" spc="0" normalizeH="0" baseline="0" noProof="0" dirty="0">
                <a:ln>
                  <a:noFill/>
                </a:ln>
                <a:solidFill>
                  <a:schemeClr val="bg1"/>
                </a:solidFill>
                <a:effectLst/>
                <a:uLnTx/>
                <a:uFillTx/>
                <a:latin typeface="Century Gothic" panose="020F0302020204030204"/>
                <a:ea typeface="Century Gothic"/>
                <a:cs typeface="Century Gothic"/>
                <a:sym typeface="Century Gothic"/>
              </a:rPr>
              <a:t>ALEXI ESI</a:t>
            </a:r>
          </a:p>
          <a:p>
            <a:pPr marL="342900" marR="0" lvl="0" indent="-342900" algn="l" defTabSz="914400" rtl="0" eaLnBrk="1" fontAlgn="auto" latinLnBrk="0" hangingPunct="1">
              <a:lnSpc>
                <a:spcPct val="100000"/>
              </a:lnSpc>
              <a:spcBef>
                <a:spcPts val="0"/>
              </a:spcBef>
              <a:spcAft>
                <a:spcPts val="600"/>
              </a:spcAft>
              <a:buClr>
                <a:schemeClr val="bg1"/>
              </a:buClr>
              <a:buSzTx/>
              <a:buFont typeface="Webdings" panose="05030102010509060703" pitchFamily="18" charset="2"/>
              <a:buChar char="4"/>
              <a:tabLst/>
              <a:defRPr/>
            </a:pPr>
            <a:r>
              <a:rPr kumimoji="0" lang="en-US" sz="1600" b="0" i="0" u="none" strike="noStrike" kern="1200" cap="none" spc="0" normalizeH="0" baseline="0" noProof="0" dirty="0">
                <a:ln>
                  <a:noFill/>
                </a:ln>
                <a:solidFill>
                  <a:schemeClr val="bg1"/>
                </a:solidFill>
                <a:effectLst/>
                <a:uLnTx/>
                <a:uFillTx/>
                <a:latin typeface="Century Gothic" panose="020F0302020204030204"/>
                <a:ea typeface="Century Gothic"/>
                <a:cs typeface="Century Gothic"/>
                <a:sym typeface="Century Gothic"/>
              </a:rPr>
              <a:t>ISS ECOSTRESS ESI</a:t>
            </a:r>
          </a:p>
          <a:p>
            <a:pPr marL="342900" marR="0" lvl="0" indent="-342900" algn="l" defTabSz="914400" rtl="0" eaLnBrk="1" fontAlgn="auto" latinLnBrk="0" hangingPunct="1">
              <a:lnSpc>
                <a:spcPct val="100000"/>
              </a:lnSpc>
              <a:spcBef>
                <a:spcPts val="0"/>
              </a:spcBef>
              <a:spcAft>
                <a:spcPts val="600"/>
              </a:spcAft>
              <a:buClr>
                <a:schemeClr val="bg1"/>
              </a:buClr>
              <a:buSzTx/>
              <a:buFont typeface="Webdings" panose="05030102010509060703" pitchFamily="18" charset="2"/>
              <a:buChar char="4"/>
              <a:tabLst/>
              <a:defRPr/>
            </a:pPr>
            <a:r>
              <a:rPr kumimoji="0" lang="en-US" sz="1600" b="0" i="0" u="none" strike="noStrike" kern="1200" cap="none" spc="0" normalizeH="0" baseline="0" noProof="0" dirty="0">
                <a:ln>
                  <a:noFill/>
                </a:ln>
                <a:solidFill>
                  <a:schemeClr val="bg1"/>
                </a:solidFill>
                <a:effectLst/>
                <a:uLnTx/>
                <a:uFillTx/>
                <a:latin typeface="Century Gothic" panose="020F0302020204030204"/>
                <a:ea typeface="Century Gothic"/>
                <a:cs typeface="Century Gothic"/>
                <a:sym typeface="Century Gothic"/>
              </a:rPr>
              <a:t>MRMS Precipitation</a:t>
            </a:r>
          </a:p>
          <a:p>
            <a:pPr marL="342900" marR="0" lvl="0" indent="-342900" algn="l" defTabSz="914400" rtl="0" eaLnBrk="1" fontAlgn="auto" latinLnBrk="0" hangingPunct="1">
              <a:lnSpc>
                <a:spcPct val="100000"/>
              </a:lnSpc>
              <a:spcBef>
                <a:spcPts val="0"/>
              </a:spcBef>
              <a:spcAft>
                <a:spcPts val="600"/>
              </a:spcAft>
              <a:buClr>
                <a:schemeClr val="bg1"/>
              </a:buClr>
              <a:buSzTx/>
              <a:buFont typeface="Webdings" panose="05030102010509060703" pitchFamily="18" charset="2"/>
              <a:buChar char="4"/>
              <a:tabLst/>
              <a:defRPr/>
            </a:pPr>
            <a:r>
              <a:rPr kumimoji="0" lang="en-US" sz="1600" b="0" i="0" u="none" strike="noStrike" kern="1200" cap="none" spc="0" normalizeH="0" baseline="0" noProof="0" dirty="0">
                <a:ln>
                  <a:noFill/>
                </a:ln>
                <a:solidFill>
                  <a:schemeClr val="bg1"/>
                </a:solidFill>
                <a:effectLst/>
                <a:uLnTx/>
                <a:uFillTx/>
                <a:latin typeface="Century Gothic" panose="020F0302020204030204"/>
                <a:ea typeface="Century Gothic"/>
                <a:cs typeface="Century Gothic"/>
                <a:sym typeface="Century Gothic"/>
              </a:rPr>
              <a:t>NASA LIS Soil Moisture</a:t>
            </a:r>
            <a:endParaRPr kumimoji="0" sz="1600" b="0" i="0" u="none" strike="noStrike" kern="1200" cap="none" spc="0" normalizeH="0" baseline="0" noProof="0" dirty="0">
              <a:ln>
                <a:noFill/>
              </a:ln>
              <a:solidFill>
                <a:schemeClr val="bg1"/>
              </a:solidFill>
              <a:effectLst/>
              <a:uLnTx/>
              <a:uFillTx/>
              <a:latin typeface="Century Gothic" panose="020F0302020204030204"/>
              <a:ea typeface="Century Gothic"/>
              <a:cs typeface="Century Gothic"/>
              <a:sym typeface="Century Gothic"/>
            </a:endParaRPr>
          </a:p>
        </p:txBody>
      </p:sp>
      <p:sp>
        <p:nvSpPr>
          <p:cNvPr id="6" name="Google Shape;182;p21"/>
          <p:cNvSpPr txBox="1"/>
          <p:nvPr/>
        </p:nvSpPr>
        <p:spPr>
          <a:xfrm>
            <a:off x="3395953" y="1973091"/>
            <a:ext cx="2322576" cy="3201810"/>
          </a:xfrm>
          <a:prstGeom prst="rect">
            <a:avLst/>
          </a:prstGeom>
          <a:solidFill>
            <a:srgbClr val="7EB761">
              <a:alpha val="90000"/>
            </a:srgbClr>
          </a:solidFill>
          <a:ln>
            <a:noFill/>
          </a:ln>
          <a:effectLst/>
          <a:scene3d>
            <a:camera prst="orthographicFront">
              <a:rot lat="0" lon="0" rev="0"/>
            </a:camera>
            <a:lightRig rig="glow" dir="t">
              <a:rot lat="0" lon="0" rev="4800000"/>
            </a:lightRig>
          </a:scene3d>
          <a:sp3d prstMaterial="matte">
            <a:bevelT w="127000" h="63500"/>
          </a:sp3d>
        </p:spPr>
        <p:txBody>
          <a:bodyPr spcFirstLastPara="1" wrap="square" lIns="91425" tIns="91425" rIns="91425" bIns="91425" anchor="t" anchorCtr="0">
            <a:no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Century Gothic" panose="020F0302020204030204"/>
                <a:ea typeface="Century Gothic"/>
                <a:cs typeface="Century Gothic"/>
                <a:sym typeface="Century Gothic"/>
              </a:rPr>
              <a:t>Data Processing</a:t>
            </a:r>
            <a:endParaRPr kumimoji="0" sz="2000" b="0" i="0" u="none" strike="noStrike" kern="1200" cap="none" spc="0" normalizeH="0" baseline="0" noProof="0" dirty="0">
              <a:ln>
                <a:noFill/>
              </a:ln>
              <a:solidFill>
                <a:schemeClr val="bg1"/>
              </a:solidFill>
              <a:effectLst/>
              <a:uLnTx/>
              <a:uFillTx/>
              <a:latin typeface="Century Gothic" panose="020F0302020204030204"/>
              <a:ea typeface="Century Gothic"/>
              <a:cs typeface="Century Gothic"/>
              <a:sym typeface="Century Gothic"/>
            </a:endParaRPr>
          </a:p>
          <a:p>
            <a:pPr marL="342900" marR="0" lvl="0" indent="-342900" algn="l" defTabSz="914400" rtl="0" eaLnBrk="1" fontAlgn="auto" latinLnBrk="0" hangingPunct="1">
              <a:lnSpc>
                <a:spcPct val="100000"/>
              </a:lnSpc>
              <a:spcBef>
                <a:spcPts val="0"/>
              </a:spcBef>
              <a:spcAft>
                <a:spcPts val="600"/>
              </a:spcAft>
              <a:buClr>
                <a:schemeClr val="bg1"/>
              </a:buClr>
              <a:buSzTx/>
              <a:buFont typeface="Webdings" panose="05030102010509060703" pitchFamily="18" charset="2"/>
              <a:buChar char="4"/>
              <a:tabLst/>
              <a:defRPr/>
            </a:pPr>
            <a:r>
              <a:rPr kumimoji="0" lang="en-US" sz="1600" b="0" i="0" u="none" strike="noStrike" kern="1200" cap="none" spc="0" normalizeH="0" baseline="0" noProof="0" dirty="0">
                <a:ln>
                  <a:noFill/>
                </a:ln>
                <a:solidFill>
                  <a:schemeClr val="bg1"/>
                </a:solidFill>
                <a:effectLst/>
                <a:uLnTx/>
                <a:uFillTx/>
                <a:latin typeface="Century Gothic" panose="020F0302020204030204"/>
                <a:sym typeface="Century Gothic"/>
              </a:rPr>
              <a:t>Calculate Land Surface Temperature </a:t>
            </a:r>
          </a:p>
          <a:p>
            <a:pPr marL="342900" indent="-342900">
              <a:spcAft>
                <a:spcPts val="600"/>
              </a:spcAft>
              <a:buClr>
                <a:schemeClr val="bg1"/>
              </a:buClr>
              <a:buFont typeface="Webdings" panose="05030102010509060703" pitchFamily="18" charset="2"/>
              <a:buChar char="4"/>
              <a:defRPr/>
            </a:pPr>
            <a:r>
              <a:rPr kumimoji="0" lang="en-US" sz="1600" b="0" i="0" u="none" strike="noStrike" kern="1200" cap="none" spc="0" normalizeH="0" baseline="0" noProof="0" dirty="0">
                <a:ln>
                  <a:noFill/>
                </a:ln>
                <a:solidFill>
                  <a:schemeClr val="bg1"/>
                </a:solidFill>
                <a:effectLst/>
                <a:uLnTx/>
                <a:uFillTx/>
                <a:latin typeface="Century Gothic" panose="020F0302020204030204"/>
                <a:sym typeface="Century Gothic"/>
              </a:rPr>
              <a:t>Calculate</a:t>
            </a:r>
            <a:r>
              <a:rPr kumimoji="0" lang="en-US" sz="1600" b="0" i="0" u="none" strike="noStrike" kern="1200" cap="none" spc="0" normalizeH="0" noProof="0" dirty="0">
                <a:ln>
                  <a:noFill/>
                </a:ln>
                <a:solidFill>
                  <a:schemeClr val="bg1"/>
                </a:solidFill>
                <a:effectLst/>
                <a:uLnTx/>
                <a:uFillTx/>
                <a:latin typeface="Century Gothic" panose="020F0302020204030204"/>
                <a:sym typeface="Century Gothic"/>
              </a:rPr>
              <a:t> </a:t>
            </a:r>
            <a:r>
              <a:rPr lang="en-US" sz="1600" noProof="0" dirty="0">
                <a:solidFill>
                  <a:schemeClr val="bg1"/>
                </a:solidFill>
                <a:latin typeface="Century Gothic" panose="020B0502020202020204" pitchFamily="34" charset="0"/>
                <a:sym typeface="Century Gothic"/>
              </a:rPr>
              <a:t>A</a:t>
            </a:r>
            <a:r>
              <a:rPr lang="en-US" sz="1600" dirty="0" err="1" smtClean="0">
                <a:solidFill>
                  <a:schemeClr val="bg1"/>
                </a:solidFill>
                <a:latin typeface="Century Gothic" panose="020B0502020202020204" pitchFamily="34" charset="0"/>
              </a:rPr>
              <a:t>verage</a:t>
            </a:r>
            <a:r>
              <a:rPr lang="en-US" sz="1600" dirty="0" smtClean="0">
                <a:solidFill>
                  <a:schemeClr val="bg1"/>
                </a:solidFill>
                <a:latin typeface="Century Gothic" panose="020B0502020202020204" pitchFamily="34" charset="0"/>
              </a:rPr>
              <a:t> </a:t>
            </a:r>
            <a:r>
              <a:rPr lang="en-US" sz="1600" dirty="0">
                <a:solidFill>
                  <a:schemeClr val="bg1"/>
                </a:solidFill>
                <a:latin typeface="Century Gothic" panose="020B0502020202020204" pitchFamily="34" charset="0"/>
              </a:rPr>
              <a:t>P</a:t>
            </a:r>
            <a:r>
              <a:rPr lang="en-US" sz="1600" dirty="0" smtClean="0">
                <a:solidFill>
                  <a:schemeClr val="bg1"/>
                </a:solidFill>
                <a:latin typeface="Century Gothic" panose="020B0502020202020204" pitchFamily="34" charset="0"/>
              </a:rPr>
              <a:t>recipitation </a:t>
            </a:r>
            <a:r>
              <a:rPr lang="en-US" sz="1600" dirty="0">
                <a:solidFill>
                  <a:schemeClr val="bg1"/>
                </a:solidFill>
                <a:latin typeface="Century Gothic" panose="020B0502020202020204" pitchFamily="34" charset="0"/>
              </a:rPr>
              <a:t>and </a:t>
            </a:r>
            <a:r>
              <a:rPr lang="en-US" sz="1600" dirty="0" smtClean="0">
                <a:solidFill>
                  <a:schemeClr val="bg1"/>
                </a:solidFill>
                <a:latin typeface="Century Gothic" panose="020B0502020202020204" pitchFamily="34" charset="0"/>
              </a:rPr>
              <a:t>Soil </a:t>
            </a:r>
            <a:r>
              <a:rPr lang="en-US" sz="1600" dirty="0">
                <a:solidFill>
                  <a:schemeClr val="bg1"/>
                </a:solidFill>
                <a:latin typeface="Century Gothic" panose="020B0502020202020204" pitchFamily="34" charset="0"/>
              </a:rPr>
              <a:t>M</a:t>
            </a:r>
            <a:r>
              <a:rPr lang="en-US" sz="1600" dirty="0" smtClean="0">
                <a:solidFill>
                  <a:schemeClr val="bg1"/>
                </a:solidFill>
                <a:latin typeface="Century Gothic" panose="020B0502020202020204" pitchFamily="34" charset="0"/>
              </a:rPr>
              <a:t>oisture </a:t>
            </a:r>
            <a:r>
              <a:rPr lang="en-US" sz="1600" dirty="0">
                <a:solidFill>
                  <a:schemeClr val="bg1"/>
                </a:solidFill>
                <a:latin typeface="Century Gothic" panose="020B0502020202020204" pitchFamily="34" charset="0"/>
              </a:rPr>
              <a:t>values</a:t>
            </a:r>
          </a:p>
          <a:p>
            <a:pPr marL="342900" indent="-342900">
              <a:spcAft>
                <a:spcPts val="600"/>
              </a:spcAft>
              <a:buClr>
                <a:schemeClr val="bg1"/>
              </a:buClr>
              <a:buFont typeface="Webdings" panose="05030102010509060703" pitchFamily="18" charset="2"/>
              <a:buChar char="4"/>
              <a:defRPr/>
            </a:pPr>
            <a:r>
              <a:rPr lang="en-US" sz="1600" dirty="0">
                <a:solidFill>
                  <a:schemeClr val="bg1"/>
                </a:solidFill>
                <a:latin typeface="Century Gothic" panose="020B0502020202020204" pitchFamily="34" charset="0"/>
              </a:rPr>
              <a:t>Clip and </a:t>
            </a:r>
            <a:r>
              <a:rPr lang="en-US" sz="1600" dirty="0" smtClean="0">
                <a:solidFill>
                  <a:schemeClr val="bg1"/>
                </a:solidFill>
                <a:latin typeface="Century Gothic" panose="020B0502020202020204" pitchFamily="34" charset="0"/>
              </a:rPr>
              <a:t>Project </a:t>
            </a:r>
            <a:r>
              <a:rPr lang="en-US" sz="1600" dirty="0">
                <a:solidFill>
                  <a:schemeClr val="bg1"/>
                </a:solidFill>
                <a:latin typeface="Century Gothic" panose="020B0502020202020204" pitchFamily="34" charset="0"/>
              </a:rPr>
              <a:t>D</a:t>
            </a:r>
            <a:r>
              <a:rPr lang="en-US" sz="1600" dirty="0" smtClean="0">
                <a:solidFill>
                  <a:schemeClr val="bg1"/>
                </a:solidFill>
                <a:latin typeface="Century Gothic" panose="020B0502020202020204" pitchFamily="34" charset="0"/>
              </a:rPr>
              <a:t>ata </a:t>
            </a:r>
            <a:r>
              <a:rPr lang="en-US" sz="1600" dirty="0">
                <a:solidFill>
                  <a:schemeClr val="bg1"/>
                </a:solidFill>
                <a:latin typeface="Century Gothic" panose="020B0502020202020204" pitchFamily="34" charset="0"/>
              </a:rPr>
              <a:t>over Iowa</a:t>
            </a:r>
          </a:p>
          <a:p>
            <a:pPr marL="342900" indent="-342900">
              <a:spcAft>
                <a:spcPts val="600"/>
              </a:spcAft>
              <a:buClr>
                <a:prstClr val="white"/>
              </a:buClr>
              <a:buFont typeface="Webdings" panose="05030102010509060703" pitchFamily="18" charset="2"/>
              <a:buChar char="4"/>
              <a:defRPr/>
            </a:pPr>
            <a:endParaRPr lang="en-US" dirty="0">
              <a:solidFill>
                <a:schemeClr val="bg1"/>
              </a:solidFill>
              <a:latin typeface="Century Gothic" panose="020B0502020202020204" pitchFamily="34" charset="0"/>
            </a:endParaRPr>
          </a:p>
          <a:p>
            <a:pPr marL="342900" marR="0" lvl="0" indent="-342900" algn="l" defTabSz="914400" rtl="0" eaLnBrk="1" fontAlgn="auto" latinLnBrk="0" hangingPunct="1">
              <a:lnSpc>
                <a:spcPct val="100000"/>
              </a:lnSpc>
              <a:spcBef>
                <a:spcPts val="0"/>
              </a:spcBef>
              <a:spcAft>
                <a:spcPts val="600"/>
              </a:spcAft>
              <a:buClr>
                <a:prstClr val="white"/>
              </a:buClr>
              <a:buSzTx/>
              <a:buFont typeface="Webdings" panose="05030102010509060703" pitchFamily="18" charset="2"/>
              <a:buChar char="4"/>
              <a:tabLst/>
              <a:defRPr/>
            </a:pPr>
            <a:endParaRPr kumimoji="0" lang="en-US" sz="1800" b="0" i="0" u="none" strike="noStrike" kern="1200" cap="none" spc="0" normalizeH="0" baseline="0" noProof="0" dirty="0">
              <a:ln>
                <a:noFill/>
              </a:ln>
              <a:solidFill>
                <a:schemeClr val="bg1"/>
              </a:solidFill>
              <a:effectLst/>
              <a:uLnTx/>
              <a:uFillTx/>
              <a:latin typeface="Century Gothic" panose="020F0302020204030204"/>
              <a:ea typeface="+mn-ea"/>
              <a:cs typeface="+mn-cs"/>
              <a:sym typeface="Century Gothic"/>
            </a:endParaRPr>
          </a:p>
        </p:txBody>
      </p:sp>
      <p:sp>
        <p:nvSpPr>
          <p:cNvPr id="7" name="Google Shape;183;p21"/>
          <p:cNvSpPr txBox="1"/>
          <p:nvPr/>
        </p:nvSpPr>
        <p:spPr>
          <a:xfrm>
            <a:off x="6396329" y="1973092"/>
            <a:ext cx="2424436" cy="3201809"/>
          </a:xfrm>
          <a:prstGeom prst="rect">
            <a:avLst/>
          </a:prstGeom>
          <a:solidFill>
            <a:srgbClr val="7EB761">
              <a:alpha val="90000"/>
            </a:srgbClr>
          </a:solidFill>
          <a:ln>
            <a:noFill/>
          </a:ln>
          <a:effectLst/>
          <a:scene3d>
            <a:camera prst="orthographicFront">
              <a:rot lat="0" lon="0" rev="0"/>
            </a:camera>
            <a:lightRig rig="glow" dir="t">
              <a:rot lat="0" lon="0" rev="4800000"/>
            </a:lightRig>
          </a:scene3d>
          <a:sp3d prstMaterial="matte">
            <a:bevelT w="127000" h="63500"/>
          </a:sp3d>
        </p:spPr>
        <p:txBody>
          <a:bodyPr spcFirstLastPara="1" wrap="square" lIns="91425" tIns="91425" rIns="91425" bIns="91425" anchor="t" anchorCtr="0">
            <a:noAutofit/>
          </a:bodyPr>
          <a:lstStyle/>
          <a:p>
            <a:pPr marL="0" marR="0" lvl="0" indent="0" algn="ctr"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2000" b="1" i="0" u="none" strike="noStrike" kern="1200" cap="none" spc="0" normalizeH="0" baseline="0" noProof="0" dirty="0">
                <a:ln>
                  <a:noFill/>
                </a:ln>
                <a:solidFill>
                  <a:schemeClr val="bg1"/>
                </a:solidFill>
                <a:effectLst/>
                <a:uLnTx/>
                <a:uFillTx/>
                <a:latin typeface="Century Gothic" panose="020F0302020204030204"/>
                <a:ea typeface="Century Gothic"/>
                <a:cs typeface="Century Gothic"/>
                <a:sym typeface="Century Gothic"/>
              </a:rPr>
              <a:t>Data Analysis</a:t>
            </a:r>
            <a:endParaRPr kumimoji="0" sz="2000" b="1" i="0" u="none" strike="noStrike" kern="1200" cap="none" spc="0" normalizeH="0" baseline="0" noProof="0" dirty="0">
              <a:ln>
                <a:noFill/>
              </a:ln>
              <a:solidFill>
                <a:schemeClr val="bg1"/>
              </a:solidFill>
              <a:effectLst/>
              <a:uLnTx/>
              <a:uFillTx/>
              <a:latin typeface="Century Gothic" panose="020F0302020204030204"/>
              <a:ea typeface="Century Gothic"/>
              <a:cs typeface="Century Gothic"/>
              <a:sym typeface="Century Gothic"/>
            </a:endParaRPr>
          </a:p>
          <a:p>
            <a:pPr marL="342900" marR="0" lvl="0" indent="-342900" algn="l" defTabSz="914400" rtl="0" eaLnBrk="1" fontAlgn="auto" latinLnBrk="0" hangingPunct="1">
              <a:lnSpc>
                <a:spcPct val="100000"/>
              </a:lnSpc>
              <a:spcBef>
                <a:spcPts val="0"/>
              </a:spcBef>
              <a:spcAft>
                <a:spcPts val="600"/>
              </a:spcAft>
              <a:buClr>
                <a:schemeClr val="bg1"/>
              </a:buClr>
              <a:buSzTx/>
              <a:buFont typeface="Webdings" panose="05030102010509060703" pitchFamily="18" charset="2"/>
              <a:buChar char="4"/>
              <a:tabLst/>
              <a:defRPr/>
            </a:pPr>
            <a:r>
              <a:rPr kumimoji="0" lang="en-US" sz="1600" b="0" i="0" u="none" strike="noStrike" kern="1200" cap="none" spc="0" normalizeH="0" baseline="0" noProof="0" dirty="0">
                <a:ln>
                  <a:noFill/>
                </a:ln>
                <a:solidFill>
                  <a:schemeClr val="bg1"/>
                </a:solidFill>
                <a:effectLst/>
                <a:uLnTx/>
                <a:uFillTx/>
                <a:latin typeface="Century Gothic" panose="020F0302020204030204"/>
                <a:ea typeface="+mn-ea"/>
                <a:cs typeface="+mn-cs"/>
                <a:sym typeface="Century Gothic"/>
              </a:rPr>
              <a:t>Fuzzy Logic</a:t>
            </a:r>
          </a:p>
          <a:p>
            <a:pPr marL="342900" marR="0" lvl="0" indent="-342900" algn="l" defTabSz="914400" rtl="0" eaLnBrk="1" fontAlgn="auto" latinLnBrk="0" hangingPunct="1">
              <a:lnSpc>
                <a:spcPct val="100000"/>
              </a:lnSpc>
              <a:spcBef>
                <a:spcPts val="0"/>
              </a:spcBef>
              <a:spcAft>
                <a:spcPts val="600"/>
              </a:spcAft>
              <a:buClr>
                <a:schemeClr val="bg1"/>
              </a:buClr>
              <a:buSzTx/>
              <a:buFont typeface="Webdings" panose="05030102010509060703" pitchFamily="18" charset="2"/>
              <a:buChar char="4"/>
              <a:tabLst/>
              <a:defRPr/>
            </a:pPr>
            <a:r>
              <a:rPr lang="en-US" sz="1600" dirty="0">
                <a:solidFill>
                  <a:schemeClr val="bg1"/>
                </a:solidFill>
                <a:latin typeface="Century Gothic" panose="020F0302020204030204"/>
                <a:sym typeface="Century Gothic"/>
              </a:rPr>
              <a:t>Percent Difference</a:t>
            </a:r>
            <a:endParaRPr kumimoji="0" lang="en-US" sz="1600" b="0" i="0" u="none" strike="noStrike" kern="1200" cap="none" spc="0" normalizeH="0" baseline="0" noProof="0" dirty="0">
              <a:ln>
                <a:noFill/>
              </a:ln>
              <a:solidFill>
                <a:schemeClr val="bg1"/>
              </a:solidFill>
              <a:effectLst/>
              <a:uLnTx/>
              <a:uFillTx/>
              <a:latin typeface="Century Gothic" panose="020F0302020204030204"/>
              <a:sym typeface="Century Gothic"/>
            </a:endParaRPr>
          </a:p>
        </p:txBody>
      </p:sp>
      <p:sp>
        <p:nvSpPr>
          <p:cNvPr id="8" name="Google Shape;184;p21"/>
          <p:cNvSpPr txBox="1"/>
          <p:nvPr/>
        </p:nvSpPr>
        <p:spPr>
          <a:xfrm>
            <a:off x="9511239" y="1973092"/>
            <a:ext cx="2424436" cy="3201809"/>
          </a:xfrm>
          <a:prstGeom prst="rect">
            <a:avLst/>
          </a:prstGeom>
          <a:solidFill>
            <a:srgbClr val="7EB761">
              <a:alpha val="90000"/>
            </a:srgbClr>
          </a:solidFill>
          <a:ln>
            <a:noFill/>
          </a:ln>
          <a:effectLst/>
          <a:scene3d>
            <a:camera prst="orthographicFront">
              <a:rot lat="0" lon="0" rev="0"/>
            </a:camera>
            <a:lightRig rig="glow" dir="t">
              <a:rot lat="0" lon="0" rev="4800000"/>
            </a:lightRig>
          </a:scene3d>
          <a:sp3d prstMaterial="matte">
            <a:bevelT w="127000" h="63500"/>
          </a:sp3d>
        </p:spPr>
        <p:txBody>
          <a:bodyPr spcFirstLastPara="1" wrap="square" lIns="91425" tIns="91425" rIns="91425" bIns="91425" anchor="t" anchorCtr="0">
            <a:noAutofit/>
          </a:bodyPr>
          <a:lstStyle/>
          <a:p>
            <a:pPr marL="0" marR="0" lvl="0" indent="0" algn="ctr"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2000" b="1" i="0" u="none" strike="noStrike" kern="1200" cap="none" spc="0" normalizeH="0" baseline="0" noProof="0" dirty="0">
                <a:ln>
                  <a:noFill/>
                </a:ln>
                <a:solidFill>
                  <a:schemeClr val="bg1"/>
                </a:solidFill>
                <a:effectLst/>
                <a:uLnTx/>
                <a:uFillTx/>
                <a:latin typeface="Century Gothic" panose="020F0302020204030204"/>
                <a:ea typeface="Century Gothic"/>
                <a:cs typeface="Century Gothic"/>
                <a:sym typeface="Century Gothic"/>
              </a:rPr>
              <a:t>End Products</a:t>
            </a:r>
            <a:endParaRPr kumimoji="0" sz="2000" b="1" i="0" u="none" strike="noStrike" kern="1200" cap="none" spc="0" normalizeH="0" baseline="0" noProof="0" dirty="0">
              <a:ln>
                <a:noFill/>
              </a:ln>
              <a:solidFill>
                <a:schemeClr val="bg1"/>
              </a:solidFill>
              <a:effectLst/>
              <a:uLnTx/>
              <a:uFillTx/>
              <a:latin typeface="Century Gothic" panose="020F0302020204030204"/>
              <a:ea typeface="Century Gothic"/>
              <a:cs typeface="Century Gothic"/>
              <a:sym typeface="Century Gothic"/>
            </a:endParaRPr>
          </a:p>
          <a:p>
            <a:pPr marL="342900" marR="0" lvl="0" indent="-342900" algn="l" defTabSz="914400" rtl="0" eaLnBrk="1" fontAlgn="auto" latinLnBrk="0" hangingPunct="1">
              <a:lnSpc>
                <a:spcPct val="100000"/>
              </a:lnSpc>
              <a:spcBef>
                <a:spcPts val="0"/>
              </a:spcBef>
              <a:spcAft>
                <a:spcPts val="600"/>
              </a:spcAft>
              <a:buClr>
                <a:schemeClr val="bg1"/>
              </a:buClr>
              <a:buSzTx/>
              <a:buFont typeface="Webdings" panose="05030102010509060703" pitchFamily="18" charset="2"/>
              <a:buChar char="4"/>
              <a:tabLst/>
              <a:defRPr/>
            </a:pPr>
            <a:r>
              <a:rPr kumimoji="0" lang="en-US" sz="1600" b="0" i="0" u="none" strike="noStrike" kern="1200" cap="none" spc="0" normalizeH="0" baseline="0" noProof="0" dirty="0">
                <a:ln>
                  <a:noFill/>
                </a:ln>
                <a:solidFill>
                  <a:schemeClr val="bg1"/>
                </a:solidFill>
                <a:effectLst/>
                <a:uLnTx/>
                <a:uFillTx/>
                <a:latin typeface="Century Gothic" panose="020F0302020204030204"/>
                <a:ea typeface="+mn-ea"/>
                <a:cs typeface="+mn-cs"/>
                <a:sym typeface="Century Gothic"/>
              </a:rPr>
              <a:t>ALEXI ESI Drought Assessment</a:t>
            </a:r>
          </a:p>
          <a:p>
            <a:pPr marL="342900" marR="0" lvl="0" indent="-342900" algn="l" defTabSz="914400" rtl="0" eaLnBrk="1" fontAlgn="auto" latinLnBrk="0" hangingPunct="1">
              <a:lnSpc>
                <a:spcPct val="100000"/>
              </a:lnSpc>
              <a:spcBef>
                <a:spcPts val="0"/>
              </a:spcBef>
              <a:spcAft>
                <a:spcPts val="600"/>
              </a:spcAft>
              <a:buClr>
                <a:schemeClr val="bg1"/>
              </a:buClr>
              <a:buSzTx/>
              <a:buFont typeface="Webdings" panose="05030102010509060703" pitchFamily="18" charset="2"/>
              <a:buChar char="4"/>
              <a:tabLst/>
              <a:defRPr/>
            </a:pPr>
            <a:r>
              <a:rPr kumimoji="0" lang="en-US" sz="1600" b="0" i="0" u="none" strike="noStrike" kern="1200" cap="none" spc="0" normalizeH="0" baseline="0" noProof="0" dirty="0">
                <a:ln>
                  <a:noFill/>
                </a:ln>
                <a:solidFill>
                  <a:schemeClr val="bg1"/>
                </a:solidFill>
                <a:effectLst/>
                <a:uLnTx/>
                <a:uFillTx/>
                <a:latin typeface="Century Gothic" panose="020F0302020204030204"/>
                <a:ea typeface="+mn-ea"/>
                <a:cs typeface="+mn-cs"/>
                <a:sym typeface="Century Gothic"/>
              </a:rPr>
              <a:t>ISS ECOSTRESS ESI Drought Assessment</a:t>
            </a:r>
          </a:p>
          <a:p>
            <a:pPr marL="342900" marR="0" lvl="0" indent="-342900" algn="l" defTabSz="914400" rtl="0" eaLnBrk="1" fontAlgn="auto" latinLnBrk="0" hangingPunct="1">
              <a:lnSpc>
                <a:spcPct val="100000"/>
              </a:lnSpc>
              <a:spcBef>
                <a:spcPts val="0"/>
              </a:spcBef>
              <a:spcAft>
                <a:spcPts val="600"/>
              </a:spcAft>
              <a:buClr>
                <a:schemeClr val="bg1"/>
              </a:buClr>
              <a:buSzTx/>
              <a:buFont typeface="Webdings" panose="05030102010509060703" pitchFamily="18" charset="2"/>
              <a:buChar char="4"/>
              <a:tabLst/>
              <a:defRPr/>
            </a:pPr>
            <a:r>
              <a:rPr kumimoji="0" lang="en-US" sz="1600" b="0" i="0" u="none" strike="noStrike" kern="1200" cap="none" spc="0" normalizeH="0" baseline="0" noProof="0" dirty="0">
                <a:ln>
                  <a:noFill/>
                </a:ln>
                <a:solidFill>
                  <a:schemeClr val="bg1"/>
                </a:solidFill>
                <a:effectLst/>
                <a:uLnTx/>
                <a:uFillTx/>
                <a:latin typeface="Century Gothic" panose="020F0302020204030204"/>
                <a:ea typeface="+mn-ea"/>
                <a:cs typeface="+mn-cs"/>
                <a:sym typeface="Century Gothic"/>
              </a:rPr>
              <a:t>Comparative Drought Assessment</a:t>
            </a:r>
          </a:p>
        </p:txBody>
      </p:sp>
      <p:sp>
        <p:nvSpPr>
          <p:cNvPr id="13" name="Google Shape;188;p21"/>
          <p:cNvSpPr txBox="1"/>
          <p:nvPr/>
        </p:nvSpPr>
        <p:spPr>
          <a:xfrm>
            <a:off x="8218449" y="6465849"/>
            <a:ext cx="4007004" cy="274200"/>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90000"/>
              </a:lnSpc>
              <a:spcBef>
                <a:spcPts val="0"/>
              </a:spcBef>
              <a:spcAft>
                <a:spcPts val="0"/>
              </a:spcAft>
              <a:buClr>
                <a:srgbClr val="3F3F3F"/>
              </a:buClr>
              <a:buSzPts val="1400"/>
              <a:buFont typeface="Arial"/>
              <a:buNone/>
              <a:tabLst/>
              <a:defRPr/>
            </a:pPr>
            <a:r>
              <a:rPr kumimoji="0" lang="en-US" sz="1400" i="0" u="none" strike="noStrike" kern="1200" cap="none" spc="0" normalizeH="0" baseline="0" noProof="0" dirty="0">
                <a:ln>
                  <a:noFill/>
                </a:ln>
                <a:solidFill>
                  <a:schemeClr val="bg1"/>
                </a:solidFill>
                <a:effectLst/>
                <a:uLnTx/>
                <a:uFillTx/>
                <a:latin typeface="Century Gothic"/>
                <a:ea typeface="Century Gothic"/>
                <a:cs typeface="Century Gothic"/>
                <a:sym typeface="Century Gothic"/>
              </a:rPr>
              <a:t>Image Credit: </a:t>
            </a:r>
            <a:r>
              <a:rPr kumimoji="0" lang="en-US" sz="1400" i="0" u="none" strike="noStrike" kern="1200" cap="none" spc="0" normalizeH="0" baseline="0" noProof="0" dirty="0" err="1" smtClean="0">
                <a:ln>
                  <a:noFill/>
                </a:ln>
                <a:solidFill>
                  <a:schemeClr val="bg1"/>
                </a:solidFill>
                <a:effectLst/>
                <a:uLnTx/>
                <a:uFillTx/>
                <a:latin typeface="Century Gothic"/>
                <a:ea typeface="Century Gothic"/>
                <a:cs typeface="Century Gothic"/>
                <a:sym typeface="Century Gothic"/>
              </a:rPr>
              <a:t>stanvpetersent</a:t>
            </a:r>
            <a:r>
              <a:rPr kumimoji="0" lang="en-US" sz="1400" i="0" u="none" strike="noStrike" kern="1200" cap="none" spc="0" normalizeH="0" baseline="0" noProof="0" dirty="0" smtClean="0">
                <a:ln>
                  <a:noFill/>
                </a:ln>
                <a:solidFill>
                  <a:schemeClr val="bg1"/>
                </a:solidFill>
                <a:effectLst/>
                <a:uLnTx/>
                <a:uFillTx/>
                <a:latin typeface="Century Gothic"/>
                <a:ea typeface="Century Gothic"/>
                <a:cs typeface="Century Gothic"/>
                <a:sym typeface="Century Gothic"/>
              </a:rPr>
              <a:t> (</a:t>
            </a:r>
            <a:r>
              <a:rPr kumimoji="0" lang="en-US" sz="1400" i="0" u="none" strike="noStrike" kern="1200" cap="none" spc="0" normalizeH="0" baseline="0" noProof="0" dirty="0" err="1" smtClean="0">
                <a:ln>
                  <a:noFill/>
                </a:ln>
                <a:solidFill>
                  <a:schemeClr val="bg1"/>
                </a:solidFill>
                <a:effectLst/>
                <a:uLnTx/>
                <a:uFillTx/>
                <a:latin typeface="Century Gothic"/>
                <a:ea typeface="Century Gothic"/>
                <a:cs typeface="Century Gothic"/>
                <a:sym typeface="Century Gothic"/>
              </a:rPr>
              <a:t>Pixabay</a:t>
            </a:r>
            <a:r>
              <a:rPr kumimoji="0" lang="en-US" sz="1400" i="0" u="none" strike="noStrike" kern="1200" cap="none" spc="0" normalizeH="0" baseline="0" noProof="0" dirty="0" smtClean="0">
                <a:ln>
                  <a:noFill/>
                </a:ln>
                <a:solidFill>
                  <a:schemeClr val="bg1"/>
                </a:solidFill>
                <a:effectLst/>
                <a:uLnTx/>
                <a:uFillTx/>
                <a:latin typeface="Century Gothic"/>
                <a:ea typeface="Century Gothic"/>
                <a:cs typeface="Century Gothic"/>
                <a:sym typeface="Century Gothic"/>
              </a:rPr>
              <a:t>)</a:t>
            </a:r>
            <a:endParaRPr kumimoji="0" sz="1400" i="0" u="none" strike="noStrike" kern="1200" cap="none" spc="0" normalizeH="0" baseline="0" noProof="0" dirty="0">
              <a:ln>
                <a:noFill/>
              </a:ln>
              <a:solidFill>
                <a:schemeClr val="bg1"/>
              </a:solidFill>
              <a:effectLst/>
              <a:uLnTx/>
              <a:uFillTx/>
              <a:latin typeface="Century Gothic"/>
              <a:ea typeface="Century Gothic"/>
              <a:cs typeface="Century Gothic"/>
              <a:sym typeface="Century Gothic"/>
            </a:endParaRPr>
          </a:p>
        </p:txBody>
      </p:sp>
      <p:pic>
        <p:nvPicPr>
          <p:cNvPr id="3" name="Picture 2"/>
          <p:cNvPicPr>
            <a:picLocks noChangeAspect="1"/>
          </p:cNvPicPr>
          <p:nvPr/>
        </p:nvPicPr>
        <p:blipFill>
          <a:blip r:embed="rId4"/>
          <a:stretch>
            <a:fillRect/>
          </a:stretch>
        </p:blipFill>
        <p:spPr>
          <a:xfrm>
            <a:off x="2721731" y="3228576"/>
            <a:ext cx="786452" cy="670618"/>
          </a:xfrm>
          <a:prstGeom prst="rect">
            <a:avLst/>
          </a:prstGeom>
        </p:spPr>
      </p:pic>
      <p:pic>
        <p:nvPicPr>
          <p:cNvPr id="4" name="Picture 3"/>
          <p:cNvPicPr>
            <a:picLocks noChangeAspect="1"/>
          </p:cNvPicPr>
          <p:nvPr/>
        </p:nvPicPr>
        <p:blipFill>
          <a:blip r:embed="rId4"/>
          <a:stretch>
            <a:fillRect/>
          </a:stretch>
        </p:blipFill>
        <p:spPr>
          <a:xfrm>
            <a:off x="5705855" y="3228576"/>
            <a:ext cx="786452" cy="670618"/>
          </a:xfrm>
          <a:prstGeom prst="rect">
            <a:avLst/>
          </a:prstGeom>
        </p:spPr>
      </p:pic>
      <p:pic>
        <p:nvPicPr>
          <p:cNvPr id="12" name="Picture 11"/>
          <p:cNvPicPr>
            <a:picLocks noChangeAspect="1"/>
          </p:cNvPicPr>
          <p:nvPr/>
        </p:nvPicPr>
        <p:blipFill>
          <a:blip r:embed="rId4"/>
          <a:stretch>
            <a:fillRect/>
          </a:stretch>
        </p:blipFill>
        <p:spPr>
          <a:xfrm>
            <a:off x="8820765" y="3245456"/>
            <a:ext cx="786452" cy="670618"/>
          </a:xfrm>
          <a:prstGeom prst="rect">
            <a:avLst/>
          </a:prstGeom>
        </p:spPr>
      </p:pic>
    </p:spTree>
    <p:extLst>
      <p:ext uri="{BB962C8B-B14F-4D97-AF65-F5344CB8AC3E}">
        <p14:creationId xmlns:p14="http://schemas.microsoft.com/office/powerpoint/2010/main" val="8124354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ALEXI ESI Statewide Drought Analysis: </a:t>
            </a:r>
            <a:br>
              <a:rPr lang="en-US" dirty="0"/>
            </a:br>
            <a:r>
              <a:rPr lang="en-US" sz="2700" dirty="0"/>
              <a:t>One Week Before Peak Drought, August </a:t>
            </a:r>
            <a:r>
              <a:rPr lang="en-US" sz="2700" dirty="0" smtClean="0"/>
              <a:t>12 to 18</a:t>
            </a:r>
            <a:r>
              <a:rPr lang="en-US" sz="2700" dirty="0"/>
              <a:t>, 2018</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8171" t="12985" r="4273" b="10910"/>
          <a:stretch/>
        </p:blipFill>
        <p:spPr>
          <a:xfrm>
            <a:off x="1813427" y="1346613"/>
            <a:ext cx="7035154" cy="4725280"/>
          </a:xfrm>
          <a:prstGeom prst="rect">
            <a:avLst/>
          </a:prstGeom>
        </p:spPr>
      </p:pic>
      <p:pic>
        <p:nvPicPr>
          <p:cNvPr id="7" name="Picture 6"/>
          <p:cNvPicPr>
            <a:picLocks noChangeAspect="1"/>
          </p:cNvPicPr>
          <p:nvPr/>
        </p:nvPicPr>
        <p:blipFill>
          <a:blip r:embed="rId4"/>
          <a:stretch>
            <a:fillRect/>
          </a:stretch>
        </p:blipFill>
        <p:spPr>
          <a:xfrm>
            <a:off x="7997485" y="5251620"/>
            <a:ext cx="266794" cy="552533"/>
          </a:xfrm>
          <a:prstGeom prst="rect">
            <a:avLst/>
          </a:prstGeom>
        </p:spPr>
      </p:pic>
      <p:sp>
        <p:nvSpPr>
          <p:cNvPr id="10" name="TextBox 9"/>
          <p:cNvSpPr txBox="1"/>
          <p:nvPr/>
        </p:nvSpPr>
        <p:spPr>
          <a:xfrm>
            <a:off x="2491988" y="6012422"/>
            <a:ext cx="37179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75000"/>
                    <a:lumOff val="25000"/>
                  </a:schemeClr>
                </a:solidFill>
                <a:effectLst/>
                <a:uLnTx/>
                <a:uFillTx/>
                <a:latin typeface="Century Gothic" panose="020F0302020204030204"/>
                <a:ea typeface="+mn-ea"/>
                <a:cs typeface="+mn-cs"/>
              </a:rPr>
              <a:t>0</a:t>
            </a:r>
          </a:p>
        </p:txBody>
      </p:sp>
      <p:sp>
        <p:nvSpPr>
          <p:cNvPr id="11" name="TextBox 10"/>
          <p:cNvSpPr txBox="1"/>
          <p:nvPr/>
        </p:nvSpPr>
        <p:spPr>
          <a:xfrm>
            <a:off x="3471349" y="6012423"/>
            <a:ext cx="41198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75000"/>
                    <a:lumOff val="25000"/>
                  </a:schemeClr>
                </a:solidFill>
                <a:effectLst/>
                <a:uLnTx/>
                <a:uFillTx/>
                <a:latin typeface="Century Gothic" panose="020F0302020204030204"/>
                <a:ea typeface="+mn-ea"/>
                <a:cs typeface="+mn-cs"/>
              </a:rPr>
              <a:t>50</a:t>
            </a:r>
          </a:p>
        </p:txBody>
      </p:sp>
      <p:sp>
        <p:nvSpPr>
          <p:cNvPr id="12" name="TextBox 11"/>
          <p:cNvSpPr txBox="1"/>
          <p:nvPr/>
        </p:nvSpPr>
        <p:spPr>
          <a:xfrm>
            <a:off x="4490902" y="6012423"/>
            <a:ext cx="50312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75000"/>
                    <a:lumOff val="25000"/>
                  </a:schemeClr>
                </a:solidFill>
                <a:effectLst/>
                <a:uLnTx/>
                <a:uFillTx/>
                <a:latin typeface="Century Gothic" panose="020F0302020204030204"/>
                <a:ea typeface="+mn-ea"/>
                <a:cs typeface="+mn-cs"/>
              </a:rPr>
              <a:t>100</a:t>
            </a:r>
          </a:p>
        </p:txBody>
      </p:sp>
      <p:sp>
        <p:nvSpPr>
          <p:cNvPr id="13" name="TextBox 12"/>
          <p:cNvSpPr txBox="1"/>
          <p:nvPr/>
        </p:nvSpPr>
        <p:spPr>
          <a:xfrm>
            <a:off x="4742466" y="5781628"/>
            <a:ext cx="60757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75000"/>
                    <a:lumOff val="25000"/>
                  </a:schemeClr>
                </a:solidFill>
                <a:effectLst/>
                <a:uLnTx/>
                <a:uFillTx/>
                <a:latin typeface="Century Gothic" panose="020F0302020204030204"/>
                <a:ea typeface="+mn-ea"/>
                <a:cs typeface="+mn-cs"/>
              </a:rPr>
              <a:t>miles</a:t>
            </a:r>
          </a:p>
        </p:txBody>
      </p:sp>
      <p:grpSp>
        <p:nvGrpSpPr>
          <p:cNvPr id="31" name="Group 30"/>
          <p:cNvGrpSpPr/>
          <p:nvPr/>
        </p:nvGrpSpPr>
        <p:grpSpPr>
          <a:xfrm>
            <a:off x="9029470" y="3570521"/>
            <a:ext cx="2765141" cy="1478407"/>
            <a:chOff x="11902777" y="18443081"/>
            <a:chExt cx="2611981" cy="2717952"/>
          </a:xfrm>
        </p:grpSpPr>
        <p:sp>
          <p:nvSpPr>
            <p:cNvPr id="32" name="TextBox 31"/>
            <p:cNvSpPr txBox="1"/>
            <p:nvPr/>
          </p:nvSpPr>
          <p:spPr>
            <a:xfrm>
              <a:off x="12255865" y="19490935"/>
              <a:ext cx="2258893" cy="6224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Moderate Drought</a:t>
              </a:r>
            </a:p>
          </p:txBody>
        </p:sp>
        <p:grpSp>
          <p:nvGrpSpPr>
            <p:cNvPr id="33" name="Group 32"/>
            <p:cNvGrpSpPr/>
            <p:nvPr/>
          </p:nvGrpSpPr>
          <p:grpSpPr>
            <a:xfrm>
              <a:off x="11902777" y="18443081"/>
              <a:ext cx="2537676" cy="2717952"/>
              <a:chOff x="932437" y="18729554"/>
              <a:chExt cx="2537676" cy="2370343"/>
            </a:xfrm>
          </p:grpSpPr>
          <p:pic>
            <p:nvPicPr>
              <p:cNvPr id="34" name="Picture 33"/>
              <p:cNvPicPr>
                <a:picLocks noChangeAspect="1"/>
              </p:cNvPicPr>
              <p:nvPr/>
            </p:nvPicPr>
            <p:blipFill rotWithShape="1">
              <a:blip r:embed="rId5"/>
              <a:srcRect r="72415"/>
              <a:stretch/>
            </p:blipFill>
            <p:spPr>
              <a:xfrm>
                <a:off x="932437" y="18855810"/>
                <a:ext cx="436124" cy="2138549"/>
              </a:xfrm>
              <a:prstGeom prst="rect">
                <a:avLst/>
              </a:prstGeom>
            </p:spPr>
          </p:pic>
          <p:sp>
            <p:nvSpPr>
              <p:cNvPr id="35" name="TextBox 34"/>
              <p:cNvSpPr txBox="1"/>
              <p:nvPr/>
            </p:nvSpPr>
            <p:spPr>
              <a:xfrm>
                <a:off x="1285525" y="18729554"/>
                <a:ext cx="1517393" cy="5428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No Drought</a:t>
                </a:r>
              </a:p>
            </p:txBody>
          </p:sp>
          <p:sp>
            <p:nvSpPr>
              <p:cNvPr id="36" name="TextBox 35"/>
              <p:cNvSpPr txBox="1"/>
              <p:nvPr/>
            </p:nvSpPr>
            <p:spPr>
              <a:xfrm>
                <a:off x="1285525" y="19174227"/>
                <a:ext cx="1852551" cy="5428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Abnormally Dry</a:t>
                </a:r>
              </a:p>
            </p:txBody>
          </p:sp>
          <p:sp>
            <p:nvSpPr>
              <p:cNvPr id="37" name="TextBox 36"/>
              <p:cNvSpPr txBox="1"/>
              <p:nvPr/>
            </p:nvSpPr>
            <p:spPr>
              <a:xfrm>
                <a:off x="1285525" y="20092657"/>
                <a:ext cx="2020434" cy="5428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Severe Drought</a:t>
                </a:r>
              </a:p>
            </p:txBody>
          </p:sp>
          <p:sp>
            <p:nvSpPr>
              <p:cNvPr id="38" name="TextBox 37"/>
              <p:cNvSpPr txBox="1"/>
              <p:nvPr/>
            </p:nvSpPr>
            <p:spPr>
              <a:xfrm>
                <a:off x="1285525" y="20557090"/>
                <a:ext cx="2184588" cy="5428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Extreme Drought</a:t>
                </a:r>
              </a:p>
            </p:txBody>
          </p:sp>
        </p:grpSp>
      </p:grpSp>
      <p:sp>
        <p:nvSpPr>
          <p:cNvPr id="41" name="TextBox 40"/>
          <p:cNvSpPr txBox="1"/>
          <p:nvPr/>
        </p:nvSpPr>
        <p:spPr>
          <a:xfrm>
            <a:off x="8597939" y="2474914"/>
            <a:ext cx="3098761" cy="64633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600"/>
              </a:spcAft>
              <a:buClr>
                <a:srgbClr val="7EB761"/>
              </a:buClr>
              <a:buSzTx/>
              <a:buFont typeface="Webdings" panose="05030102010509060703" pitchFamily="18" charset="2"/>
              <a:buChar char="4"/>
              <a:tabLst/>
              <a:defRPr/>
            </a:pPr>
            <a:r>
              <a:rPr kumimoji="0" lang="en-US" sz="1800" b="0" i="0" u="none" strike="noStrike" kern="1200" cap="none" spc="0" normalizeH="0" baseline="0" noProof="0" dirty="0">
                <a:ln>
                  <a:noFill/>
                </a:ln>
                <a:solidFill>
                  <a:schemeClr val="tx1">
                    <a:lumMod val="75000"/>
                    <a:lumOff val="25000"/>
                  </a:schemeClr>
                </a:solidFill>
                <a:effectLst/>
                <a:uLnTx/>
                <a:uFillTx/>
                <a:latin typeface="Century Gothic" panose="020F0302020204030204"/>
                <a:ea typeface="+mn-ea"/>
                <a:cs typeface="+mn-cs"/>
              </a:rPr>
              <a:t>14% of Iowa was under Extreme Drought</a:t>
            </a:r>
          </a:p>
        </p:txBody>
      </p:sp>
      <p:sp>
        <p:nvSpPr>
          <p:cNvPr id="18" name="Google Shape;123;p15"/>
          <p:cNvSpPr txBox="1"/>
          <p:nvPr/>
        </p:nvSpPr>
        <p:spPr>
          <a:xfrm>
            <a:off x="7297174" y="6521169"/>
            <a:ext cx="4939430" cy="43077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90000"/>
              </a:lnSpc>
              <a:spcBef>
                <a:spcPts val="0"/>
              </a:spcBef>
              <a:spcAft>
                <a:spcPts val="0"/>
              </a:spcAft>
              <a:buClr>
                <a:srgbClr val="3F3F3F"/>
              </a:buClr>
              <a:buSzPts val="1400"/>
              <a:buFont typeface="Arial"/>
              <a:buNone/>
              <a:tabLst/>
              <a:defRPr/>
            </a:pPr>
            <a:r>
              <a:rPr kumimoji="0" lang="en-US" sz="1400" b="0" i="0" u="none" strike="noStrike" kern="1200" cap="none" spc="0" normalizeH="0" baseline="0" noProof="0" dirty="0">
                <a:ln>
                  <a:noFill/>
                </a:ln>
                <a:solidFill>
                  <a:schemeClr val="tx1">
                    <a:lumMod val="75000"/>
                    <a:lumOff val="25000"/>
                  </a:schemeClr>
                </a:solidFill>
                <a:effectLst/>
                <a:uLnTx/>
                <a:uFillTx/>
                <a:latin typeface="Century Gothic"/>
                <a:ea typeface="Century Gothic"/>
                <a:cs typeface="Century Gothic"/>
                <a:sym typeface="Century Gothic"/>
              </a:rPr>
              <a:t>Image Credit: </a:t>
            </a:r>
            <a:r>
              <a:rPr kumimoji="0" lang="en-US" sz="1400" b="0" i="0" u="none" strike="noStrike" kern="1200" cap="none" spc="0" normalizeH="0" baseline="0" noProof="0" dirty="0" smtClean="0">
                <a:ln>
                  <a:noFill/>
                </a:ln>
                <a:solidFill>
                  <a:schemeClr val="tx1">
                    <a:lumMod val="75000"/>
                    <a:lumOff val="25000"/>
                  </a:schemeClr>
                </a:solidFill>
                <a:effectLst/>
                <a:uLnTx/>
                <a:uFillTx/>
                <a:latin typeface="Century Gothic"/>
                <a:ea typeface="Century Gothic"/>
                <a:cs typeface="Century Gothic"/>
                <a:sym typeface="Century Gothic"/>
              </a:rPr>
              <a:t>Iowa Agriculture &amp; Food Security Team</a:t>
            </a:r>
            <a:endParaRPr kumimoji="0" sz="1400" b="0" i="0" u="none" strike="noStrike" kern="1200" cap="none" spc="0" normalizeH="0" baseline="0" noProof="0" dirty="0">
              <a:ln>
                <a:noFill/>
              </a:ln>
              <a:solidFill>
                <a:schemeClr val="tx1">
                  <a:lumMod val="75000"/>
                  <a:lumOff val="25000"/>
                </a:schemeClr>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2443672521"/>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1046</TotalTime>
  <Words>3202</Words>
  <Application>Microsoft Office PowerPoint</Application>
  <PresentationFormat>Widescreen</PresentationFormat>
  <Paragraphs>377</Paragraphs>
  <Slides>21</Slides>
  <Notes>20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Arial</vt:lpstr>
      <vt:lpstr>Calibri</vt:lpstr>
      <vt:lpstr>Century Gothic</vt:lpstr>
      <vt:lpstr>Garamond</vt:lpstr>
      <vt:lpstr>Roboto</vt:lpstr>
      <vt:lpstr>Times New Roman</vt:lpstr>
      <vt:lpstr>Webdings</vt:lpstr>
      <vt:lpstr>1_Office Theme</vt:lpstr>
      <vt:lpstr>PowerPoint Presentation</vt:lpstr>
      <vt:lpstr>Project Overview</vt:lpstr>
      <vt:lpstr>Community Concerns</vt:lpstr>
      <vt:lpstr>Project Partner</vt:lpstr>
      <vt:lpstr>Project Objectives</vt:lpstr>
      <vt:lpstr>Earth Observations</vt:lpstr>
      <vt:lpstr>Ancillary Datasets</vt:lpstr>
      <vt:lpstr>Methodology</vt:lpstr>
      <vt:lpstr>ALEXI ESI Statewide Drought Analysis:  One Week Before Peak Drought, August 12 to 18, 2018</vt:lpstr>
      <vt:lpstr>ECOSTRESS ESI County Drought Analysis One Week Before Peak Drought, August 12 to 18, 2018</vt:lpstr>
      <vt:lpstr>Results: ICB vs ALEXI ESI Comparison Week of Peak Drought, August 19 to 25, 2018</vt:lpstr>
      <vt:lpstr>Results: ICB vs ALEXI ESI Comparison Week of Peak Drought, August 19 to 25, 2018</vt:lpstr>
      <vt:lpstr>Results: ICB vs ECOSTRESS Comparison</vt:lpstr>
      <vt:lpstr>Results: ICB vs ECOSTRESS Comparison One Week Before Peak Drought, August 12 to 18, 2018</vt:lpstr>
      <vt:lpstr>Results: ICB vs ECOSTRESS Comparison</vt:lpstr>
      <vt:lpstr>Results: ICB vs ECOSTRESS Comparison One Week Before Peak Drought, August 12 to 18, 2018</vt:lpstr>
      <vt:lpstr>Conclusions</vt:lpstr>
      <vt:lpstr>Current Limitations</vt:lpstr>
      <vt:lpstr>Future Work</vt:lpstr>
      <vt:lpstr>PowerPoint Presentation</vt:lpstr>
      <vt:lpstr>Questions?</vt:lpstr>
    </vt:vector>
  </TitlesOfParts>
  <Company>UAH</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Brittany Greene</dc:creator>
  <cp:lastModifiedBy>Acdan, Juanito J. (ARC-SGE)[SSAI DEVELOP]</cp:lastModifiedBy>
  <cp:revision>128</cp:revision>
  <dcterms:created xsi:type="dcterms:W3CDTF">2019-03-25T16:57:13Z</dcterms:created>
  <dcterms:modified xsi:type="dcterms:W3CDTF">2019-05-01T23:24:17Z</dcterms:modified>
</cp:coreProperties>
</file>