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9" r:id="rId1"/>
  </p:sldMasterIdLst>
  <p:notesMasterIdLst>
    <p:notesMasterId r:id="rId3"/>
  </p:notesMasterIdLst>
  <p:sldIdLst>
    <p:sldId id="256" r:id="rId2"/>
  </p:sldIdLst>
  <p:sldSz cx="27432000" cy="36576000"/>
  <p:notesSz cx="6858000" cy="9144000"/>
  <p:embeddedFontLst>
    <p:embeddedFont>
      <p:font typeface="Garamond" panose="02020404030301010803" pitchFamily="18" charset="0"/>
      <p:regular r:id="rId4"/>
      <p:bold r:id="rId5"/>
      <p:italic r:id="rId6"/>
    </p:embeddedFont>
    <p:embeddedFont>
      <p:font typeface="Century Gothic" panose="020B0502020202020204" pitchFamily="34" charset="0"/>
      <p:regular r:id="rId7"/>
      <p:bold r:id="rId8"/>
      <p:italic r:id="rId9"/>
      <p:boldItalic r:id="rId10"/>
    </p:embeddedFont>
    <p:embeddedFont>
      <p:font typeface="Webdings" panose="05030102010509060703" pitchFamily="18" charset="2"/>
      <p:regular r:id="rId1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192" userDrawn="1">
          <p15:clr>
            <a:srgbClr val="A4A3A4"/>
          </p15:clr>
        </p15:guide>
        <p15:guide id="2" pos="576" userDrawn="1">
          <p15:clr>
            <a:srgbClr val="A4A3A4"/>
          </p15:clr>
        </p15:guide>
        <p15:guide id="3" pos="16704" userDrawn="1">
          <p15:clr>
            <a:srgbClr val="A4A3A4"/>
          </p15:clr>
        </p15:guide>
        <p15:guide id="4" pos="8640" userDrawn="1">
          <p15:clr>
            <a:srgbClr val="A4A3A4"/>
          </p15:clr>
        </p15:guide>
        <p15:guide id="5" orient="horz" pos="1872" userDrawn="1">
          <p15:clr>
            <a:srgbClr val="A4A3A4"/>
          </p15:clr>
        </p15:guide>
        <p15:guide id="6" orient="horz" pos="144" userDrawn="1">
          <p15:clr>
            <a:srgbClr val="A4A3A4"/>
          </p15:clr>
        </p15:guide>
        <p15:guide id="7" orient="horz" pos="1154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rcedes Bartkovich" initials="MB" lastIdx="6" clrIdx="0">
    <p:extLst>
      <p:ext uri="{19B8F6BF-5375-455C-9EA6-DF929625EA0E}">
        <p15:presenceInfo xmlns:p15="http://schemas.microsoft.com/office/powerpoint/2012/main" userId="Mercedes Bartkovich" providerId="None"/>
      </p:ext>
    </p:extLst>
  </p:cmAuthor>
  <p:cmAuthor id="2" name="Clayton, Amanda L. (LARC-E3)[SSAI DEVELOP]" initials="CAL(D" lastIdx="4" clrIdx="1">
    <p:extLst>
      <p:ext uri="{19B8F6BF-5375-455C-9EA6-DF929625EA0E}">
        <p15:presenceInfo xmlns:p15="http://schemas.microsoft.com/office/powerpoint/2012/main" userId="S-1-5-21-330711430-3775241029-4075259233-682401" providerId="AD"/>
      </p:ext>
    </p:extLst>
  </p:cmAuthor>
  <p:cmAuthor id="3" name="Maloney, Megan (GSFC-6170)[DEVELOP]" initials="MM(" lastIdx="2" clrIdx="2">
    <p:extLst>
      <p:ext uri="{19B8F6BF-5375-455C-9EA6-DF929625EA0E}">
        <p15:presenceInfo xmlns:p15="http://schemas.microsoft.com/office/powerpoint/2012/main" userId="S-1-5-21-330711430-3775241029-4075259233-823547" providerId="AD"/>
      </p:ext>
    </p:extLst>
  </p:cmAuthor>
  <p:cmAuthor id="4" name="McAndrew, Brendan (GSFC-6170)[DEVELOP]" initials="MB(" lastIdx="4" clrIdx="3">
    <p:extLst>
      <p:ext uri="{19B8F6BF-5375-455C-9EA6-DF929625EA0E}">
        <p15:presenceInfo xmlns:p15="http://schemas.microsoft.com/office/powerpoint/2012/main" userId="S-1-5-21-330711430-3775241029-4075259233-82355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8654"/>
    <a:srgbClr val="61A57D"/>
    <a:srgbClr val="97C3A8"/>
    <a:srgbClr val="E6E6E6"/>
    <a:srgbClr val="A9C609"/>
    <a:srgbClr val="FB0303"/>
    <a:srgbClr val="F880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5186" autoAdjust="0"/>
    <p:restoredTop sz="96395" autoAdjust="0"/>
  </p:normalViewPr>
  <p:slideViewPr>
    <p:cSldViewPr snapToGrid="0">
      <p:cViewPr>
        <p:scale>
          <a:sx n="60" d="100"/>
          <a:sy n="60" d="100"/>
        </p:scale>
        <p:origin x="366" y="42"/>
      </p:cViewPr>
      <p:guideLst>
        <p:guide orient="horz" pos="21192"/>
        <p:guide pos="576"/>
        <p:guide pos="16704"/>
        <p:guide pos="8640"/>
        <p:guide orient="horz" pos="1872"/>
        <p:guide orient="horz" pos="144"/>
        <p:guide orient="horz" pos="1154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5.fntdata"/><Relationship Id="rId13" Type="http://schemas.openxmlformats.org/officeDocument/2006/relationships/presProps" Target="presProps.xml"/><Relationship Id="rId3" Type="http://schemas.openxmlformats.org/officeDocument/2006/relationships/notesMaster" Target="notesMasters/notesMaster1.xml"/><Relationship Id="rId7" Type="http://schemas.openxmlformats.org/officeDocument/2006/relationships/font" Target="fonts/font4.fntdata"/><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font" Target="fonts/font8.fntdata"/><Relationship Id="rId5" Type="http://schemas.openxmlformats.org/officeDocument/2006/relationships/font" Target="fonts/font2.fntdata"/><Relationship Id="rId15" Type="http://schemas.openxmlformats.org/officeDocument/2006/relationships/theme" Target="theme/theme1.xml"/><Relationship Id="rId10" Type="http://schemas.openxmlformats.org/officeDocument/2006/relationships/font" Target="fonts/font7.fntdata"/><Relationship Id="rId4" Type="http://schemas.openxmlformats.org/officeDocument/2006/relationships/font" Target="fonts/font1.fntdata"/><Relationship Id="rId9" Type="http://schemas.openxmlformats.org/officeDocument/2006/relationships/font" Target="fonts/font6.fntdata"/><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96756867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
        <p:cNvGrpSpPr/>
        <p:nvPr/>
      </p:nvGrpSpPr>
      <p:grpSpPr>
        <a:xfrm>
          <a:off x="0" y="0"/>
          <a:ext cx="0" cy="0"/>
          <a:chOff x="0" y="0"/>
          <a:chExt cx="0" cy="0"/>
        </a:xfrm>
      </p:grpSpPr>
      <p:sp>
        <p:nvSpPr>
          <p:cNvPr id="11" name="Shape 1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 name="Shape 12"/>
          <p:cNvSpPr>
            <a:spLocks noGrp="1" noRot="1" noChangeAspect="1"/>
          </p:cNvSpPr>
          <p:nvPr>
            <p:ph type="sldImg" idx="2"/>
          </p:nvPr>
        </p:nvSpPr>
        <p:spPr>
          <a:xfrm>
            <a:off x="2143125" y="685800"/>
            <a:ext cx="257175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48038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6"/>
        <p:cNvGrpSpPr/>
        <p:nvPr/>
      </p:nvGrpSpPr>
      <p:grpSpPr>
        <a:xfrm>
          <a:off x="0" y="0"/>
          <a:ext cx="0" cy="0"/>
          <a:chOff x="0" y="0"/>
          <a:chExt cx="0" cy="0"/>
        </a:xfrm>
      </p:grpSpPr>
      <p:pic>
        <p:nvPicPr>
          <p:cNvPr id="7" name="Shape 7"/>
          <p:cNvPicPr preferRelativeResize="0"/>
          <p:nvPr/>
        </p:nvPicPr>
        <p:blipFill rotWithShape="1">
          <a:blip r:embed="rId2">
            <a:alphaModFix/>
          </a:blip>
          <a:srcRect/>
          <a:stretch/>
        </p:blipFill>
        <p:spPr>
          <a:xfrm>
            <a:off x="275" y="0"/>
            <a:ext cx="27431450" cy="36575998"/>
          </a:xfrm>
          <a:prstGeom prst="rect">
            <a:avLst/>
          </a:prstGeom>
          <a:noFill/>
          <a:ln>
            <a:noFill/>
          </a:ln>
        </p:spPr>
      </p:pic>
      <p:sp>
        <p:nvSpPr>
          <p:cNvPr id="8" name="Shape 8"/>
          <p:cNvSpPr txBox="1">
            <a:spLocks noGrp="1"/>
          </p:cNvSpPr>
          <p:nvPr>
            <p:ph type="body" idx="1"/>
          </p:nvPr>
        </p:nvSpPr>
        <p:spPr>
          <a:xfrm>
            <a:off x="914400" y="438150"/>
            <a:ext cx="17183101" cy="3383280"/>
          </a:xfrm>
          <a:prstGeom prst="rect">
            <a:avLst/>
          </a:prstGeom>
          <a:noFill/>
          <a:ln>
            <a:noFill/>
          </a:ln>
        </p:spPr>
        <p:txBody>
          <a:bodyPr spcFirstLastPara="1" wrap="square" lIns="91425" tIns="91425" rIns="91425" bIns="91425" anchor="ctr" anchorCtr="0"/>
          <a:lstStyle>
            <a:lvl1pPr marL="457200" marR="0" lvl="0" indent="-228600" algn="l" rtl="0">
              <a:lnSpc>
                <a:spcPct val="90000"/>
              </a:lnSpc>
              <a:spcBef>
                <a:spcPts val="0"/>
              </a:spcBef>
              <a:spcAft>
                <a:spcPts val="0"/>
              </a:spcAft>
              <a:buClr>
                <a:srgbClr val="2E8654"/>
              </a:buClr>
              <a:buSzPts val="6000"/>
              <a:buFont typeface="Arial"/>
              <a:buNone/>
              <a:defRPr sz="6000" b="1" i="0" u="none" strike="noStrike" cap="none">
                <a:solidFill>
                  <a:srgbClr val="2E8654"/>
                </a:solidFill>
                <a:latin typeface="Century Gothic"/>
                <a:ea typeface="Century Gothic"/>
                <a:cs typeface="Century Gothic"/>
                <a:sym typeface="Century Gothic"/>
              </a:defRPr>
            </a:lvl1pPr>
            <a:lvl2pPr marL="914400" marR="0" lvl="1" indent="-533400" algn="l" rtl="0">
              <a:lnSpc>
                <a:spcPct val="90000"/>
              </a:lnSpc>
              <a:spcBef>
                <a:spcPts val="1500"/>
              </a:spcBef>
              <a:spcAft>
                <a:spcPts val="0"/>
              </a:spcAft>
              <a:buClr>
                <a:schemeClr val="dk1"/>
              </a:buClr>
              <a:buSzPts val="4800"/>
              <a:buFont typeface="Arial"/>
              <a:buChar char="•"/>
              <a:defRPr sz="4800" b="0" i="0" u="none" strike="noStrike" cap="none">
                <a:solidFill>
                  <a:schemeClr val="dk1"/>
                </a:solidFill>
                <a:latin typeface="Garamond"/>
                <a:ea typeface="Garamond"/>
                <a:cs typeface="Garamond"/>
                <a:sym typeface="Garamond"/>
              </a:defRPr>
            </a:lvl2pPr>
            <a:lvl3pPr marL="1371600" marR="0" lvl="2" indent="-482600" algn="l" rtl="0">
              <a:lnSpc>
                <a:spcPct val="90000"/>
              </a:lnSpc>
              <a:spcBef>
                <a:spcPts val="1500"/>
              </a:spcBef>
              <a:spcAft>
                <a:spcPts val="0"/>
              </a:spcAft>
              <a:buClr>
                <a:schemeClr val="dk1"/>
              </a:buClr>
              <a:buSzPts val="4000"/>
              <a:buFont typeface="Arial"/>
              <a:buChar char="•"/>
              <a:defRPr sz="4000" b="0" i="0" u="none" strike="noStrike" cap="none">
                <a:solidFill>
                  <a:schemeClr val="dk1"/>
                </a:solidFill>
                <a:latin typeface="Garamond"/>
                <a:ea typeface="Garamond"/>
                <a:cs typeface="Garamond"/>
                <a:sym typeface="Garamond"/>
              </a:defRPr>
            </a:lvl3pPr>
            <a:lvl4pPr marL="1828800" marR="0" lvl="3" indent="-457200" algn="l" rtl="0">
              <a:lnSpc>
                <a:spcPct val="90000"/>
              </a:lnSpc>
              <a:spcBef>
                <a:spcPts val="1500"/>
              </a:spcBef>
              <a:spcAft>
                <a:spcPts val="0"/>
              </a:spcAft>
              <a:buClr>
                <a:schemeClr val="dk1"/>
              </a:buClr>
              <a:buSzPts val="3600"/>
              <a:buFont typeface="Arial"/>
              <a:buChar char="•"/>
              <a:defRPr sz="3600" b="0" i="0" u="none" strike="noStrike" cap="none">
                <a:solidFill>
                  <a:schemeClr val="dk1"/>
                </a:solidFill>
                <a:latin typeface="Garamond"/>
                <a:ea typeface="Garamond"/>
                <a:cs typeface="Garamond"/>
                <a:sym typeface="Garamond"/>
              </a:defRPr>
            </a:lvl4pPr>
            <a:lvl5pPr marL="2286000" marR="0" lvl="4" indent="-457200" algn="l" rtl="0">
              <a:lnSpc>
                <a:spcPct val="90000"/>
              </a:lnSpc>
              <a:spcBef>
                <a:spcPts val="1500"/>
              </a:spcBef>
              <a:spcAft>
                <a:spcPts val="0"/>
              </a:spcAft>
              <a:buClr>
                <a:schemeClr val="dk1"/>
              </a:buClr>
              <a:buSzPts val="3600"/>
              <a:buFont typeface="Arial"/>
              <a:buChar char="•"/>
              <a:defRPr sz="3600" b="0" i="0" u="none" strike="noStrike" cap="none">
                <a:solidFill>
                  <a:schemeClr val="dk1"/>
                </a:solidFill>
                <a:latin typeface="Garamond"/>
                <a:ea typeface="Garamond"/>
                <a:cs typeface="Garamond"/>
                <a:sym typeface="Garamond"/>
              </a:defRPr>
            </a:lvl5pPr>
            <a:lvl6pPr marL="2743200" marR="0" lvl="5"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Garamond"/>
                <a:ea typeface="Garamond"/>
                <a:cs typeface="Garamond"/>
                <a:sym typeface="Garamond"/>
              </a:defRPr>
            </a:lvl6pPr>
            <a:lvl7pPr marL="3200400" marR="0" lvl="6"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Garamond"/>
                <a:ea typeface="Garamond"/>
                <a:cs typeface="Garamond"/>
                <a:sym typeface="Garamond"/>
              </a:defRPr>
            </a:lvl7pPr>
            <a:lvl8pPr marL="3657600" marR="0" lvl="7"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Garamond"/>
                <a:ea typeface="Garamond"/>
                <a:cs typeface="Garamond"/>
                <a:sym typeface="Garamond"/>
              </a:defRPr>
            </a:lvl8pPr>
            <a:lvl9pPr marL="4114800" marR="0" lvl="8"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9" name="Shape 9"/>
          <p:cNvSpPr txBox="1"/>
          <p:nvPr/>
        </p:nvSpPr>
        <p:spPr>
          <a:xfrm>
            <a:off x="3286898" y="35904894"/>
            <a:ext cx="23230702" cy="21390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790" b="0" i="1" u="none" strike="noStrike" cap="none">
                <a:solidFill>
                  <a:srgbClr val="A5A5A5"/>
                </a:solidFill>
                <a:latin typeface="Century Gothic"/>
                <a:ea typeface="Century Gothic"/>
                <a:cs typeface="Century Gothic"/>
                <a:sym typeface="Century Gothic"/>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sz="790" b="0" i="1" u="none" strike="noStrike" cap="none">
              <a:solidFill>
                <a:srgbClr val="A5A5A5"/>
              </a:solidFill>
              <a:latin typeface="Century Gothic"/>
              <a:ea typeface="Century Gothic"/>
              <a:cs typeface="Century Gothic"/>
              <a:sym typeface="Century Gothic"/>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2.jpeg"/><Relationship Id="rId18" Type="http://schemas.openxmlformats.org/officeDocument/2006/relationships/image" Target="../media/image17.jpeg"/><Relationship Id="rId26" Type="http://schemas.openxmlformats.org/officeDocument/2006/relationships/image" Target="../media/image25.emf"/><Relationship Id="rId3" Type="http://schemas.openxmlformats.org/officeDocument/2006/relationships/image" Target="../media/image2.png"/><Relationship Id="rId21" Type="http://schemas.openxmlformats.org/officeDocument/2006/relationships/image" Target="../media/image20.jpe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jpeg"/><Relationship Id="rId25" Type="http://schemas.openxmlformats.org/officeDocument/2006/relationships/image" Target="../media/image24.jpeg"/><Relationship Id="rId2" Type="http://schemas.openxmlformats.org/officeDocument/2006/relationships/notesSlide" Target="../notesSlides/notesSlide1.xml"/><Relationship Id="rId16" Type="http://schemas.openxmlformats.org/officeDocument/2006/relationships/image" Target="../media/image15.jpe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jpeg"/><Relationship Id="rId5" Type="http://schemas.openxmlformats.org/officeDocument/2006/relationships/image" Target="../media/image4.png"/><Relationship Id="rId15" Type="http://schemas.openxmlformats.org/officeDocument/2006/relationships/image" Target="../media/image14.jpeg"/><Relationship Id="rId23" Type="http://schemas.openxmlformats.org/officeDocument/2006/relationships/image" Target="../media/image22.jpeg"/><Relationship Id="rId28" Type="http://schemas.openxmlformats.org/officeDocument/2006/relationships/image" Target="../media/image27.jpeg"/><Relationship Id="rId10" Type="http://schemas.openxmlformats.org/officeDocument/2006/relationships/image" Target="../media/image9.jpeg"/><Relationship Id="rId19" Type="http://schemas.openxmlformats.org/officeDocument/2006/relationships/image" Target="../media/image18.jpeg"/><Relationship Id="rId4" Type="http://schemas.openxmlformats.org/officeDocument/2006/relationships/image" Target="../media/image3.png"/><Relationship Id="rId9" Type="http://schemas.openxmlformats.org/officeDocument/2006/relationships/image" Target="../media/image8.JPG"/><Relationship Id="rId14" Type="http://schemas.openxmlformats.org/officeDocument/2006/relationships/image" Target="../media/image13.jpeg"/><Relationship Id="rId22" Type="http://schemas.openxmlformats.org/officeDocument/2006/relationships/image" Target="../media/image21.jpeg"/><Relationship Id="rId27" Type="http://schemas.openxmlformats.org/officeDocument/2006/relationships/image" Target="../media/image26.png"/><Relationship Id="rId30" Type="http://schemas.openxmlformats.org/officeDocument/2006/relationships/image" Target="../media/image2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
        <p:cNvGrpSpPr/>
        <p:nvPr/>
      </p:nvGrpSpPr>
      <p:grpSpPr>
        <a:xfrm>
          <a:off x="0" y="0"/>
          <a:ext cx="0" cy="0"/>
          <a:chOff x="0" y="0"/>
          <a:chExt cx="0" cy="0"/>
        </a:xfrm>
      </p:grpSpPr>
      <p:sp>
        <p:nvSpPr>
          <p:cNvPr id="33" name="Down Arrow 32"/>
          <p:cNvSpPr/>
          <p:nvPr/>
        </p:nvSpPr>
        <p:spPr>
          <a:xfrm>
            <a:off x="17277354" y="8193419"/>
            <a:ext cx="376265" cy="942881"/>
          </a:xfrm>
          <a:prstGeom prst="downArrow">
            <a:avLst/>
          </a:prstGeom>
          <a:solidFill>
            <a:srgbClr val="2E8654"/>
          </a:solidFill>
          <a:ln>
            <a:solidFill>
              <a:srgbClr val="2E86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Down Arrow 114"/>
          <p:cNvSpPr/>
          <p:nvPr/>
        </p:nvSpPr>
        <p:spPr>
          <a:xfrm>
            <a:off x="23038452" y="8193419"/>
            <a:ext cx="376265" cy="942881"/>
          </a:xfrm>
          <a:prstGeom prst="downArrow">
            <a:avLst/>
          </a:prstGeom>
          <a:solidFill>
            <a:srgbClr val="2E8654"/>
          </a:solidFill>
          <a:ln>
            <a:solidFill>
              <a:srgbClr val="2E86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Down Arrow 121"/>
          <p:cNvSpPr/>
          <p:nvPr/>
        </p:nvSpPr>
        <p:spPr>
          <a:xfrm rot="16200000">
            <a:off x="21737993" y="12797461"/>
            <a:ext cx="376265" cy="942881"/>
          </a:xfrm>
          <a:prstGeom prst="downArrow">
            <a:avLst/>
          </a:prstGeom>
          <a:solidFill>
            <a:srgbClr val="2E8654"/>
          </a:solidFill>
          <a:ln>
            <a:solidFill>
              <a:srgbClr val="2E86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Down Arrow 116"/>
          <p:cNvSpPr/>
          <p:nvPr/>
        </p:nvSpPr>
        <p:spPr>
          <a:xfrm rot="2700000">
            <a:off x="21770753" y="11080208"/>
            <a:ext cx="376265" cy="942881"/>
          </a:xfrm>
          <a:prstGeom prst="downArrow">
            <a:avLst/>
          </a:prstGeom>
          <a:solidFill>
            <a:srgbClr val="2E8654"/>
          </a:solidFill>
          <a:ln>
            <a:solidFill>
              <a:srgbClr val="2E86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Down Arrow 115"/>
          <p:cNvSpPr/>
          <p:nvPr/>
        </p:nvSpPr>
        <p:spPr>
          <a:xfrm rot="18900000">
            <a:off x="18520896" y="11073450"/>
            <a:ext cx="376265" cy="942881"/>
          </a:xfrm>
          <a:prstGeom prst="downArrow">
            <a:avLst/>
          </a:prstGeom>
          <a:solidFill>
            <a:srgbClr val="2E8654"/>
          </a:solidFill>
          <a:ln>
            <a:solidFill>
              <a:srgbClr val="2E86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hape 16"/>
          <p:cNvSpPr txBox="1"/>
          <p:nvPr/>
        </p:nvSpPr>
        <p:spPr>
          <a:xfrm>
            <a:off x="13716000" y="15114975"/>
            <a:ext cx="11010360"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rgbClr val="2E8654"/>
                </a:solidFill>
                <a:latin typeface="Century Gothic"/>
                <a:ea typeface="Century Gothic"/>
                <a:cs typeface="Century Gothic"/>
                <a:sym typeface="Century Gothic"/>
              </a:rPr>
              <a:t>Results</a:t>
            </a:r>
            <a:endParaRPr dirty="0"/>
          </a:p>
        </p:txBody>
      </p:sp>
      <p:sp>
        <p:nvSpPr>
          <p:cNvPr id="17" name="Shape 17"/>
          <p:cNvSpPr txBox="1"/>
          <p:nvPr/>
        </p:nvSpPr>
        <p:spPr>
          <a:xfrm>
            <a:off x="928263" y="30929983"/>
            <a:ext cx="10972800" cy="2513035"/>
          </a:xfrm>
          <a:prstGeom prst="rect">
            <a:avLst/>
          </a:prstGeom>
          <a:noFill/>
          <a:ln>
            <a:noFill/>
          </a:ln>
        </p:spPr>
        <p:txBody>
          <a:bodyPr spcFirstLastPara="1" wrap="square" lIns="91425" tIns="45700" rIns="91425" bIns="45700" anchor="t" anchorCtr="0">
            <a:noAutofit/>
          </a:bodyPr>
          <a:lstStyle/>
          <a:p>
            <a:pPr lvl="0">
              <a:lnSpc>
                <a:spcPct val="90000"/>
              </a:lnSpc>
              <a:buClr>
                <a:srgbClr val="3F3F3F"/>
              </a:buClr>
              <a:buSzPts val="2700"/>
            </a:pPr>
            <a:r>
              <a:rPr lang="en-US" sz="2700" b="1" dirty="0" smtClean="0">
                <a:solidFill>
                  <a:schemeClr val="tx1">
                    <a:lumMod val="75000"/>
                    <a:lumOff val="25000"/>
                  </a:schemeClr>
                </a:solidFill>
                <a:latin typeface="Garamond"/>
                <a:ea typeface="Garamond"/>
                <a:cs typeface="Garamond"/>
                <a:sym typeface="Garamond"/>
              </a:rPr>
              <a:t>Dr. John </a:t>
            </a:r>
            <a:r>
              <a:rPr lang="en-US" sz="2700" b="1" dirty="0" err="1" smtClean="0">
                <a:solidFill>
                  <a:schemeClr val="tx1">
                    <a:lumMod val="75000"/>
                    <a:lumOff val="25000"/>
                  </a:schemeClr>
                </a:solidFill>
                <a:latin typeface="Garamond"/>
                <a:ea typeface="Garamond"/>
                <a:cs typeface="Garamond"/>
                <a:sym typeface="Garamond"/>
              </a:rPr>
              <a:t>Bolten</a:t>
            </a:r>
            <a:r>
              <a:rPr lang="en-US" sz="2700" b="1" dirty="0" smtClean="0">
                <a:solidFill>
                  <a:schemeClr val="tx1">
                    <a:lumMod val="75000"/>
                    <a:lumOff val="25000"/>
                  </a:schemeClr>
                </a:solidFill>
                <a:latin typeface="Garamond"/>
                <a:ea typeface="Garamond"/>
                <a:cs typeface="Garamond"/>
                <a:sym typeface="Garamond"/>
              </a:rPr>
              <a:t>, </a:t>
            </a:r>
            <a:r>
              <a:rPr lang="en-US" sz="2700" dirty="0" smtClean="0">
                <a:solidFill>
                  <a:schemeClr val="tx1">
                    <a:lumMod val="75000"/>
                    <a:lumOff val="25000"/>
                  </a:schemeClr>
                </a:solidFill>
                <a:latin typeface="Garamond"/>
                <a:ea typeface="Garamond"/>
                <a:cs typeface="Garamond"/>
                <a:sym typeface="Garamond"/>
              </a:rPr>
              <a:t>NASA </a:t>
            </a:r>
            <a:r>
              <a:rPr lang="en-US" sz="2700" dirty="0">
                <a:solidFill>
                  <a:schemeClr val="tx1">
                    <a:lumMod val="75000"/>
                    <a:lumOff val="25000"/>
                  </a:schemeClr>
                </a:solidFill>
                <a:latin typeface="Garamond"/>
                <a:ea typeface="Garamond"/>
                <a:cs typeface="Garamond"/>
                <a:sym typeface="Garamond"/>
              </a:rPr>
              <a:t>Goddard Space Flight </a:t>
            </a:r>
            <a:r>
              <a:rPr lang="en-US" sz="2700" dirty="0" smtClean="0">
                <a:solidFill>
                  <a:schemeClr val="tx1">
                    <a:lumMod val="75000"/>
                    <a:lumOff val="25000"/>
                  </a:schemeClr>
                </a:solidFill>
                <a:latin typeface="Garamond"/>
                <a:ea typeface="Garamond"/>
                <a:cs typeface="Garamond"/>
                <a:sym typeface="Garamond"/>
              </a:rPr>
              <a:t>Center</a:t>
            </a:r>
          </a:p>
          <a:p>
            <a:pPr lvl="0">
              <a:lnSpc>
                <a:spcPct val="90000"/>
              </a:lnSpc>
              <a:buClr>
                <a:srgbClr val="3F3F3F"/>
              </a:buClr>
              <a:buSzPts val="2700"/>
            </a:pPr>
            <a:r>
              <a:rPr lang="en-US" sz="2700" b="1" dirty="0" smtClean="0">
                <a:solidFill>
                  <a:schemeClr val="tx1">
                    <a:lumMod val="75000"/>
                    <a:lumOff val="25000"/>
                  </a:schemeClr>
                </a:solidFill>
                <a:latin typeface="Garamond"/>
                <a:ea typeface="Garamond"/>
                <a:cs typeface="Garamond"/>
                <a:sym typeface="Garamond"/>
              </a:rPr>
              <a:t>Dr</a:t>
            </a:r>
            <a:r>
              <a:rPr lang="en-US" sz="2700" b="1" dirty="0">
                <a:solidFill>
                  <a:schemeClr val="tx1">
                    <a:lumMod val="75000"/>
                    <a:lumOff val="25000"/>
                  </a:schemeClr>
                </a:solidFill>
                <a:latin typeface="Garamond"/>
                <a:ea typeface="Garamond"/>
                <a:cs typeface="Garamond"/>
                <a:sym typeface="Garamond"/>
              </a:rPr>
              <a:t>. Adrianna </a:t>
            </a:r>
            <a:r>
              <a:rPr lang="en-US" sz="2700" b="1" dirty="0" smtClean="0">
                <a:solidFill>
                  <a:schemeClr val="tx1">
                    <a:lumMod val="75000"/>
                    <a:lumOff val="25000"/>
                  </a:schemeClr>
                </a:solidFill>
                <a:latin typeface="Garamond"/>
                <a:ea typeface="Garamond"/>
                <a:cs typeface="Garamond"/>
                <a:sym typeface="Garamond"/>
              </a:rPr>
              <a:t>Foster, </a:t>
            </a:r>
            <a:r>
              <a:rPr lang="en-US" sz="2700" dirty="0" smtClean="0">
                <a:solidFill>
                  <a:schemeClr val="tx1">
                    <a:lumMod val="75000"/>
                    <a:lumOff val="25000"/>
                  </a:schemeClr>
                </a:solidFill>
                <a:latin typeface="Garamond"/>
                <a:ea typeface="Garamond"/>
                <a:cs typeface="Garamond"/>
                <a:sym typeface="Garamond"/>
              </a:rPr>
              <a:t>Universities Space Research Association</a:t>
            </a:r>
          </a:p>
          <a:p>
            <a:pPr lvl="0">
              <a:lnSpc>
                <a:spcPct val="90000"/>
              </a:lnSpc>
              <a:buClr>
                <a:srgbClr val="3F3F3F"/>
              </a:buClr>
              <a:buSzPts val="2700"/>
            </a:pPr>
            <a:r>
              <a:rPr lang="en-US" sz="2700" b="1" dirty="0" smtClean="0">
                <a:solidFill>
                  <a:schemeClr val="tx1">
                    <a:lumMod val="75000"/>
                    <a:lumOff val="25000"/>
                  </a:schemeClr>
                </a:solidFill>
                <a:latin typeface="Garamond"/>
                <a:ea typeface="Garamond"/>
                <a:cs typeface="Garamond"/>
                <a:sym typeface="Garamond"/>
              </a:rPr>
              <a:t>Dr. Keith Gaddis,</a:t>
            </a:r>
            <a:r>
              <a:rPr lang="en-US" sz="2700" dirty="0" smtClean="0">
                <a:solidFill>
                  <a:schemeClr val="tx1">
                    <a:lumMod val="75000"/>
                    <a:lumOff val="25000"/>
                  </a:schemeClr>
                </a:solidFill>
                <a:latin typeface="Garamond"/>
                <a:ea typeface="Garamond"/>
                <a:cs typeface="Garamond"/>
                <a:sym typeface="Garamond"/>
              </a:rPr>
              <a:t> NASA</a:t>
            </a:r>
          </a:p>
          <a:p>
            <a:pPr lvl="0">
              <a:lnSpc>
                <a:spcPct val="90000"/>
              </a:lnSpc>
              <a:buClr>
                <a:srgbClr val="3F3F3F"/>
              </a:buClr>
              <a:buSzPts val="2700"/>
            </a:pPr>
            <a:r>
              <a:rPr lang="en-US" sz="2700" b="1" dirty="0" smtClean="0">
                <a:solidFill>
                  <a:schemeClr val="tx1">
                    <a:lumMod val="75000"/>
                    <a:lumOff val="25000"/>
                  </a:schemeClr>
                </a:solidFill>
                <a:latin typeface="Garamond"/>
                <a:ea typeface="Garamond"/>
                <a:cs typeface="Garamond"/>
                <a:sym typeface="Garamond"/>
              </a:rPr>
              <a:t>Dr. Dawn Magness, </a:t>
            </a:r>
            <a:r>
              <a:rPr lang="en-US" sz="2700" dirty="0" smtClean="0">
                <a:solidFill>
                  <a:schemeClr val="tx1">
                    <a:lumMod val="75000"/>
                    <a:lumOff val="25000"/>
                  </a:schemeClr>
                </a:solidFill>
                <a:latin typeface="Garamond"/>
                <a:ea typeface="Garamond"/>
                <a:cs typeface="Garamond"/>
                <a:sym typeface="Garamond"/>
              </a:rPr>
              <a:t>US Fish and Wildlife Service</a:t>
            </a:r>
            <a:endParaRPr lang="en-US" sz="2700" b="1" dirty="0" smtClean="0">
              <a:solidFill>
                <a:schemeClr val="tx1">
                  <a:lumMod val="75000"/>
                  <a:lumOff val="25000"/>
                </a:schemeClr>
              </a:solidFill>
              <a:latin typeface="Garamond"/>
              <a:ea typeface="Garamond"/>
              <a:cs typeface="Garamond"/>
              <a:sym typeface="Garamond"/>
            </a:endParaRPr>
          </a:p>
          <a:p>
            <a:pPr lvl="0">
              <a:lnSpc>
                <a:spcPct val="90000"/>
              </a:lnSpc>
              <a:buClr>
                <a:srgbClr val="3F3F3F"/>
              </a:buClr>
              <a:buSzPts val="2700"/>
            </a:pPr>
            <a:r>
              <a:rPr lang="en-US" sz="2700" b="1" dirty="0" smtClean="0">
                <a:solidFill>
                  <a:schemeClr val="tx1">
                    <a:lumMod val="75000"/>
                    <a:lumOff val="25000"/>
                  </a:schemeClr>
                </a:solidFill>
                <a:latin typeface="Garamond"/>
                <a:ea typeface="Garamond"/>
                <a:cs typeface="Garamond"/>
                <a:sym typeface="Garamond"/>
              </a:rPr>
              <a:t>Sean McCartney, </a:t>
            </a:r>
            <a:r>
              <a:rPr lang="en-US" sz="2700" dirty="0" smtClean="0">
                <a:solidFill>
                  <a:schemeClr val="tx1">
                    <a:lumMod val="75000"/>
                    <a:lumOff val="25000"/>
                  </a:schemeClr>
                </a:solidFill>
                <a:latin typeface="Garamond"/>
                <a:ea typeface="Garamond"/>
                <a:cs typeface="Garamond"/>
                <a:sym typeface="Garamond"/>
              </a:rPr>
              <a:t>Science Systems &amp; Applications, Inc</a:t>
            </a:r>
            <a:endParaRPr lang="en-US" sz="2700" b="1" dirty="0" smtClean="0">
              <a:solidFill>
                <a:schemeClr val="tx1">
                  <a:lumMod val="75000"/>
                  <a:lumOff val="25000"/>
                </a:schemeClr>
              </a:solidFill>
              <a:latin typeface="Garamond"/>
              <a:ea typeface="Garamond"/>
              <a:cs typeface="Garamond"/>
              <a:sym typeface="Garamond"/>
            </a:endParaRPr>
          </a:p>
          <a:p>
            <a:pPr lvl="0">
              <a:lnSpc>
                <a:spcPct val="90000"/>
              </a:lnSpc>
              <a:buClr>
                <a:srgbClr val="3F3F3F"/>
              </a:buClr>
              <a:buSzPts val="2700"/>
            </a:pPr>
            <a:r>
              <a:rPr lang="en-US" sz="2700" b="1" dirty="0" smtClean="0">
                <a:solidFill>
                  <a:schemeClr val="tx1">
                    <a:lumMod val="75000"/>
                    <a:lumOff val="25000"/>
                  </a:schemeClr>
                </a:solidFill>
                <a:latin typeface="Garamond"/>
                <a:ea typeface="Garamond"/>
                <a:cs typeface="Garamond"/>
                <a:sym typeface="Garamond"/>
              </a:rPr>
              <a:t>Dr. Joseph Spruce, </a:t>
            </a:r>
            <a:r>
              <a:rPr lang="en-US" sz="2700" dirty="0" smtClean="0">
                <a:solidFill>
                  <a:schemeClr val="tx1">
                    <a:lumMod val="75000"/>
                    <a:lumOff val="25000"/>
                  </a:schemeClr>
                </a:solidFill>
                <a:latin typeface="Garamond"/>
                <a:ea typeface="Garamond"/>
                <a:cs typeface="Garamond"/>
                <a:sym typeface="Garamond"/>
              </a:rPr>
              <a:t>Science Systems &amp; Applications, Inc</a:t>
            </a:r>
          </a:p>
          <a:p>
            <a:pPr lvl="0">
              <a:lnSpc>
                <a:spcPct val="90000"/>
              </a:lnSpc>
              <a:buClr>
                <a:srgbClr val="3F3F3F"/>
              </a:buClr>
              <a:buSzPts val="2700"/>
            </a:pPr>
            <a:endParaRPr lang="en-US" sz="1800" dirty="0">
              <a:solidFill>
                <a:schemeClr val="tx1">
                  <a:lumMod val="75000"/>
                  <a:lumOff val="25000"/>
                </a:schemeClr>
              </a:solidFill>
              <a:latin typeface="Garamond"/>
              <a:sym typeface="Garamond"/>
            </a:endParaRPr>
          </a:p>
          <a:p>
            <a:pPr>
              <a:lnSpc>
                <a:spcPct val="90000"/>
              </a:lnSpc>
              <a:buClr>
                <a:srgbClr val="3F3F3F"/>
              </a:buClr>
              <a:buSzPts val="2700"/>
            </a:pPr>
            <a:r>
              <a:rPr lang="en-US" i="1" dirty="0">
                <a:solidFill>
                  <a:schemeClr val="tx1">
                    <a:lumMod val="75000"/>
                    <a:lumOff val="25000"/>
                  </a:schemeClr>
                </a:solidFill>
                <a:latin typeface="Garamond" panose="02020404030301010803" pitchFamily="18" charset="0"/>
              </a:rPr>
              <a:t>DEMs provided by the Polar Geospatial Center under NSF OPP awards 1043681, 1559691 and 1542736</a:t>
            </a:r>
            <a:r>
              <a:rPr lang="en-US" i="1" dirty="0">
                <a:solidFill>
                  <a:schemeClr val="tx1">
                    <a:lumMod val="75000"/>
                    <a:lumOff val="25000"/>
                  </a:schemeClr>
                </a:solidFill>
              </a:rPr>
              <a:t>.</a:t>
            </a:r>
            <a:endParaRPr lang="en-US" dirty="0">
              <a:solidFill>
                <a:schemeClr val="tx1">
                  <a:lumMod val="75000"/>
                  <a:lumOff val="25000"/>
                </a:schemeClr>
              </a:solidFill>
            </a:endParaRPr>
          </a:p>
          <a:p>
            <a:pPr lvl="0">
              <a:lnSpc>
                <a:spcPct val="90000"/>
              </a:lnSpc>
              <a:buClr>
                <a:srgbClr val="3F3F3F"/>
              </a:buClr>
              <a:buSzPts val="2700"/>
            </a:pPr>
            <a:endParaRPr dirty="0">
              <a:solidFill>
                <a:schemeClr val="tx1">
                  <a:lumMod val="75000"/>
                  <a:lumOff val="25000"/>
                </a:schemeClr>
              </a:solidFill>
            </a:endParaRPr>
          </a:p>
        </p:txBody>
      </p:sp>
      <p:sp>
        <p:nvSpPr>
          <p:cNvPr id="19" name="Shape 19"/>
          <p:cNvSpPr txBox="1"/>
          <p:nvPr/>
        </p:nvSpPr>
        <p:spPr>
          <a:xfrm>
            <a:off x="885168" y="4883863"/>
            <a:ext cx="11516347"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rgbClr val="2E8654"/>
                </a:solidFill>
                <a:latin typeface="Century Gothic"/>
                <a:ea typeface="Century Gothic"/>
                <a:cs typeface="Century Gothic"/>
                <a:sym typeface="Century Gothic"/>
              </a:rPr>
              <a:t>Abstract</a:t>
            </a:r>
            <a:endParaRPr dirty="0">
              <a:solidFill>
                <a:srgbClr val="2E8654"/>
              </a:solidFill>
            </a:endParaRPr>
          </a:p>
        </p:txBody>
      </p:sp>
      <p:sp>
        <p:nvSpPr>
          <p:cNvPr id="20" name="Shape 20"/>
          <p:cNvSpPr txBox="1"/>
          <p:nvPr/>
        </p:nvSpPr>
        <p:spPr>
          <a:xfrm>
            <a:off x="885168" y="11417203"/>
            <a:ext cx="8229600"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smtClean="0">
                <a:solidFill>
                  <a:srgbClr val="2E8654"/>
                </a:solidFill>
                <a:latin typeface="Century Gothic"/>
                <a:ea typeface="Century Gothic"/>
                <a:cs typeface="Century Gothic"/>
                <a:sym typeface="Century Gothic"/>
              </a:rPr>
              <a:t>Objectives</a:t>
            </a:r>
            <a:endParaRPr dirty="0"/>
          </a:p>
        </p:txBody>
      </p:sp>
      <p:sp>
        <p:nvSpPr>
          <p:cNvPr id="21" name="Shape 21"/>
          <p:cNvSpPr txBox="1"/>
          <p:nvPr/>
        </p:nvSpPr>
        <p:spPr>
          <a:xfrm>
            <a:off x="13716000" y="4883863"/>
            <a:ext cx="11407715"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smtClean="0">
                <a:solidFill>
                  <a:srgbClr val="2E8654"/>
                </a:solidFill>
                <a:latin typeface="Century Gothic"/>
                <a:ea typeface="Century Gothic"/>
                <a:cs typeface="Century Gothic"/>
                <a:sym typeface="Century Gothic"/>
              </a:rPr>
              <a:t>Methodology</a:t>
            </a:r>
            <a:endParaRPr dirty="0"/>
          </a:p>
        </p:txBody>
      </p:sp>
      <p:sp>
        <p:nvSpPr>
          <p:cNvPr id="22" name="Shape 22"/>
          <p:cNvSpPr txBox="1"/>
          <p:nvPr/>
        </p:nvSpPr>
        <p:spPr>
          <a:xfrm>
            <a:off x="885168" y="15114975"/>
            <a:ext cx="8229600"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rgbClr val="2E8654"/>
                </a:solidFill>
                <a:latin typeface="Century Gothic"/>
                <a:ea typeface="Century Gothic"/>
                <a:cs typeface="Century Gothic"/>
                <a:sym typeface="Century Gothic"/>
              </a:rPr>
              <a:t>Study Area</a:t>
            </a:r>
            <a:endParaRPr dirty="0"/>
          </a:p>
        </p:txBody>
      </p:sp>
      <p:sp>
        <p:nvSpPr>
          <p:cNvPr id="23" name="Shape 23"/>
          <p:cNvSpPr txBox="1"/>
          <p:nvPr/>
        </p:nvSpPr>
        <p:spPr>
          <a:xfrm>
            <a:off x="885168" y="21402217"/>
            <a:ext cx="5634410"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rgbClr val="2E8654"/>
                </a:solidFill>
                <a:latin typeface="Century Gothic"/>
                <a:ea typeface="Century Gothic"/>
                <a:cs typeface="Century Gothic"/>
                <a:sym typeface="Century Gothic"/>
              </a:rPr>
              <a:t>Earth Observations</a:t>
            </a:r>
            <a:endParaRPr dirty="0"/>
          </a:p>
        </p:txBody>
      </p:sp>
      <p:sp>
        <p:nvSpPr>
          <p:cNvPr id="24" name="Shape 24"/>
          <p:cNvSpPr txBox="1"/>
          <p:nvPr/>
        </p:nvSpPr>
        <p:spPr>
          <a:xfrm>
            <a:off x="885168" y="30104255"/>
            <a:ext cx="8229600"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rgbClr val="2E8654"/>
                </a:solidFill>
                <a:latin typeface="Century Gothic"/>
                <a:ea typeface="Century Gothic"/>
                <a:cs typeface="Century Gothic"/>
                <a:sym typeface="Century Gothic"/>
              </a:rPr>
              <a:t>Acknowledgements</a:t>
            </a:r>
            <a:endParaRPr dirty="0"/>
          </a:p>
        </p:txBody>
      </p:sp>
      <p:sp>
        <p:nvSpPr>
          <p:cNvPr id="25" name="Shape 25"/>
          <p:cNvSpPr txBox="1"/>
          <p:nvPr/>
        </p:nvSpPr>
        <p:spPr>
          <a:xfrm>
            <a:off x="9411934" y="30104255"/>
            <a:ext cx="4289326"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rgbClr val="2E8654"/>
                </a:solidFill>
                <a:latin typeface="Century Gothic"/>
                <a:ea typeface="Century Gothic"/>
                <a:cs typeface="Century Gothic"/>
                <a:sym typeface="Century Gothic"/>
              </a:rPr>
              <a:t>Project </a:t>
            </a:r>
            <a:r>
              <a:rPr lang="en-US" sz="4400" b="1" dirty="0" smtClean="0">
                <a:solidFill>
                  <a:srgbClr val="2E8654"/>
                </a:solidFill>
                <a:latin typeface="Century Gothic"/>
                <a:ea typeface="Century Gothic"/>
                <a:cs typeface="Century Gothic"/>
                <a:sym typeface="Century Gothic"/>
              </a:rPr>
              <a:t>Partner</a:t>
            </a:r>
            <a:endParaRPr dirty="0"/>
          </a:p>
        </p:txBody>
      </p:sp>
      <p:sp>
        <p:nvSpPr>
          <p:cNvPr id="27" name="Shape 27"/>
          <p:cNvSpPr txBox="1"/>
          <p:nvPr/>
        </p:nvSpPr>
        <p:spPr>
          <a:xfrm>
            <a:off x="13716000" y="28058953"/>
            <a:ext cx="8229600"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smtClean="0">
                <a:solidFill>
                  <a:srgbClr val="2E8654"/>
                </a:solidFill>
                <a:latin typeface="Century Gothic"/>
                <a:ea typeface="Century Gothic"/>
                <a:cs typeface="Century Gothic"/>
                <a:sym typeface="Century Gothic"/>
              </a:rPr>
              <a:t>Conclusions</a:t>
            </a:r>
            <a:endParaRPr dirty="0"/>
          </a:p>
        </p:txBody>
      </p:sp>
      <p:sp>
        <p:nvSpPr>
          <p:cNvPr id="28" name="Shape 28"/>
          <p:cNvSpPr txBox="1"/>
          <p:nvPr/>
        </p:nvSpPr>
        <p:spPr>
          <a:xfrm>
            <a:off x="927923" y="5729551"/>
            <a:ext cx="12468347" cy="5520608"/>
          </a:xfrm>
          <a:prstGeom prst="rect">
            <a:avLst/>
          </a:prstGeom>
          <a:noFill/>
          <a:ln>
            <a:noFill/>
          </a:ln>
        </p:spPr>
        <p:txBody>
          <a:bodyPr spcFirstLastPara="1" wrap="square" lIns="91425" tIns="45700" rIns="91425" bIns="45700" anchor="t" anchorCtr="0">
            <a:noAutofit/>
          </a:bodyPr>
          <a:lstStyle/>
          <a:p>
            <a:pPr lvl="0" algn="just">
              <a:lnSpc>
                <a:spcPct val="90000"/>
              </a:lnSpc>
              <a:buClr>
                <a:srgbClr val="3F3F3F"/>
              </a:buClr>
              <a:buSzPts val="2700"/>
            </a:pPr>
            <a:r>
              <a:rPr lang="en-US" sz="2600" dirty="0">
                <a:solidFill>
                  <a:schemeClr val="tx1">
                    <a:lumMod val="75000"/>
                    <a:lumOff val="25000"/>
                  </a:schemeClr>
                </a:solidFill>
                <a:latin typeface="Garamond" panose="02020404030301010803" pitchFamily="18" charset="0"/>
              </a:rPr>
              <a:t>Rising temperatures alter growing conditions for vegetation that result in changes to habitat distribution and abundance. In Alaska, these ecological changes present challenges to land managers planning to accommodate species of interest such as Dall’s sheep and ptarmigan. NASA DEVELOP partnered with the Kenai National Wildlife Refuge (KENWR) to identify areas of wetland afforestation and treeline rise on the Kenai Peninsula from 1989 to 2016 and to forecast these trends into 2050 and 2100. The DEVELOP team generated historical land cover classification maps for the Kenai Peninsula from Earth observations acquired by Landsat 4 Thematic Mapper and Landsat 8 Operational Land Imager. We performed supervised classification of the Landsat imagery by training a maximum likelihood image classifier. We selected training areas for the classifier by referencing the USGS National Land Cover Database for 2001 and 2011 along with visual </a:t>
            </a:r>
            <a:r>
              <a:rPr lang="en-US" sz="2600" dirty="0" smtClean="0">
                <a:solidFill>
                  <a:schemeClr val="tx1">
                    <a:lumMod val="75000"/>
                    <a:lumOff val="25000"/>
                  </a:schemeClr>
                </a:solidFill>
                <a:latin typeface="Garamond" panose="02020404030301010803" pitchFamily="18" charset="0"/>
              </a:rPr>
              <a:t>verification. </a:t>
            </a:r>
            <a:r>
              <a:rPr lang="en-US" sz="2600" dirty="0">
                <a:solidFill>
                  <a:schemeClr val="tx1">
                    <a:lumMod val="75000"/>
                    <a:lumOff val="25000"/>
                  </a:schemeClr>
                </a:solidFill>
                <a:latin typeface="Garamond" panose="02020404030301010803" pitchFamily="18" charset="0"/>
              </a:rPr>
              <a:t>We then analyzed the historical land cover maps to identify areas of wetland conversion and treeline rise. The team then created forecast maps of these trends to 2050 and 2100 using </a:t>
            </a:r>
            <a:r>
              <a:rPr lang="en-US" sz="2600" dirty="0" err="1">
                <a:solidFill>
                  <a:schemeClr val="tx1">
                    <a:lumMod val="75000"/>
                    <a:lumOff val="25000"/>
                  </a:schemeClr>
                </a:solidFill>
                <a:latin typeface="Garamond" panose="02020404030301010803" pitchFamily="18" charset="0"/>
              </a:rPr>
              <a:t>TerrSet</a:t>
            </a:r>
            <a:r>
              <a:rPr lang="en-US" sz="2600" dirty="0">
                <a:solidFill>
                  <a:schemeClr val="tx1">
                    <a:lumMod val="75000"/>
                    <a:lumOff val="25000"/>
                  </a:schemeClr>
                </a:solidFill>
                <a:latin typeface="Garamond" panose="02020404030301010803" pitchFamily="18" charset="0"/>
              </a:rPr>
              <a:t> Land Change Modeler (LCM) which can provide KENWR staff with a better understanding of how rates of afforestation vary across the landscape and inform future land management strategies.</a:t>
            </a:r>
            <a:endParaRPr sz="2600" i="1" dirty="0">
              <a:solidFill>
                <a:schemeClr val="tx1">
                  <a:lumMod val="75000"/>
                  <a:lumOff val="25000"/>
                </a:schemeClr>
              </a:solidFill>
              <a:latin typeface="Garamond" panose="02020404030301010803" pitchFamily="18" charset="0"/>
            </a:endParaRPr>
          </a:p>
        </p:txBody>
      </p:sp>
      <p:sp>
        <p:nvSpPr>
          <p:cNvPr id="31" name="Shape 31"/>
          <p:cNvSpPr txBox="1"/>
          <p:nvPr/>
        </p:nvSpPr>
        <p:spPr>
          <a:xfrm>
            <a:off x="13725430" y="22353244"/>
            <a:ext cx="6231260" cy="5948546"/>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rgbClr val="2E8654"/>
              </a:buClr>
              <a:buSzPts val="2700"/>
              <a:buFont typeface="Webdings" panose="05030102010509060703" pitchFamily="18" charset="2"/>
              <a:buChar char=""/>
            </a:pPr>
            <a:r>
              <a:rPr lang="en-US" sz="2400" b="1" dirty="0" smtClean="0">
                <a:solidFill>
                  <a:schemeClr val="tx1">
                    <a:lumMod val="75000"/>
                    <a:lumOff val="25000"/>
                  </a:schemeClr>
                </a:solidFill>
                <a:latin typeface="Garamond"/>
                <a:ea typeface="Garamond"/>
                <a:cs typeface="Garamond"/>
                <a:sym typeface="Garamond"/>
              </a:rPr>
              <a:t>Land cover classification </a:t>
            </a:r>
            <a:r>
              <a:rPr lang="en-US" sz="2400" dirty="0" smtClean="0">
                <a:solidFill>
                  <a:schemeClr val="tx1">
                    <a:lumMod val="75000"/>
                    <a:lumOff val="25000"/>
                  </a:schemeClr>
                </a:solidFill>
                <a:latin typeface="Garamond"/>
                <a:ea typeface="Garamond"/>
                <a:cs typeface="Garamond"/>
                <a:sym typeface="Garamond"/>
              </a:rPr>
              <a:t>of the Landsat images was performed using the Semi-Automatic Classification Plugin within QGIS to identify land occupied by forest, shrub, and wetlands.</a:t>
            </a:r>
          </a:p>
          <a:p>
            <a:pPr marL="342900" marR="0" lvl="0" indent="-342900" algn="l" rtl="0">
              <a:lnSpc>
                <a:spcPct val="90000"/>
              </a:lnSpc>
              <a:spcBef>
                <a:spcPts val="0"/>
              </a:spcBef>
              <a:spcAft>
                <a:spcPts val="0"/>
              </a:spcAft>
              <a:buClr>
                <a:srgbClr val="2E8654"/>
              </a:buClr>
              <a:buSzPts val="2700"/>
              <a:buFont typeface="Webdings" panose="05030102010509060703" pitchFamily="18" charset="2"/>
              <a:buChar char=""/>
            </a:pPr>
            <a:endParaRPr lang="en-US" sz="2400" dirty="0" smtClean="0">
              <a:solidFill>
                <a:schemeClr val="tx1">
                  <a:lumMod val="75000"/>
                  <a:lumOff val="25000"/>
                </a:schemeClr>
              </a:solidFill>
              <a:latin typeface="Garamond"/>
              <a:ea typeface="Garamond"/>
              <a:cs typeface="Garamond"/>
              <a:sym typeface="Garamond"/>
            </a:endParaRPr>
          </a:p>
          <a:p>
            <a:pPr marL="342900" marR="0" lvl="0" indent="-342900" algn="l" rtl="0">
              <a:lnSpc>
                <a:spcPct val="90000"/>
              </a:lnSpc>
              <a:spcBef>
                <a:spcPts val="0"/>
              </a:spcBef>
              <a:spcAft>
                <a:spcPts val="0"/>
              </a:spcAft>
              <a:buClr>
                <a:srgbClr val="2E8654"/>
              </a:buClr>
              <a:buSzPts val="2700"/>
              <a:buFont typeface="Webdings" panose="05030102010509060703" pitchFamily="18" charset="2"/>
              <a:buChar char=""/>
            </a:pPr>
            <a:r>
              <a:rPr lang="en-US" sz="2400" b="1" dirty="0" smtClean="0">
                <a:solidFill>
                  <a:schemeClr val="tx1">
                    <a:lumMod val="75000"/>
                    <a:lumOff val="25000"/>
                  </a:schemeClr>
                </a:solidFill>
                <a:latin typeface="Garamond"/>
                <a:ea typeface="Garamond"/>
                <a:cs typeface="Garamond"/>
                <a:sym typeface="Garamond"/>
              </a:rPr>
              <a:t>Change detection </a:t>
            </a:r>
            <a:r>
              <a:rPr lang="en-US" sz="2400" dirty="0" smtClean="0">
                <a:solidFill>
                  <a:schemeClr val="tx1">
                    <a:lumMod val="75000"/>
                    <a:lumOff val="25000"/>
                  </a:schemeClr>
                </a:solidFill>
                <a:latin typeface="Garamond"/>
                <a:ea typeface="Garamond"/>
                <a:cs typeface="Garamond"/>
                <a:sym typeface="Garamond"/>
              </a:rPr>
              <a:t>analysis was then performed on the land cover maps to identify areas of wetland and </a:t>
            </a:r>
            <a:r>
              <a:rPr lang="en-US" sz="2400" dirty="0" err="1" smtClean="0">
                <a:solidFill>
                  <a:schemeClr val="tx1">
                    <a:lumMod val="75000"/>
                    <a:lumOff val="25000"/>
                  </a:schemeClr>
                </a:solidFill>
                <a:latin typeface="Garamond"/>
                <a:ea typeface="Garamond"/>
                <a:cs typeface="Garamond"/>
                <a:sym typeface="Garamond"/>
              </a:rPr>
              <a:t>shrubland</a:t>
            </a:r>
            <a:r>
              <a:rPr lang="en-US" sz="2400" dirty="0" smtClean="0">
                <a:solidFill>
                  <a:schemeClr val="tx1">
                    <a:lumMod val="75000"/>
                    <a:lumOff val="25000"/>
                  </a:schemeClr>
                </a:solidFill>
                <a:latin typeface="Garamond"/>
                <a:ea typeface="Garamond"/>
                <a:cs typeface="Garamond"/>
                <a:sym typeface="Garamond"/>
              </a:rPr>
              <a:t> that became forestland during the study period.</a:t>
            </a:r>
          </a:p>
          <a:p>
            <a:pPr marR="0" lvl="0" algn="l" rtl="0">
              <a:lnSpc>
                <a:spcPct val="90000"/>
              </a:lnSpc>
              <a:spcBef>
                <a:spcPts val="0"/>
              </a:spcBef>
              <a:spcAft>
                <a:spcPts val="0"/>
              </a:spcAft>
              <a:buClr>
                <a:srgbClr val="2E8654"/>
              </a:buClr>
              <a:buSzPts val="2700"/>
            </a:pPr>
            <a:endParaRPr lang="en-US" sz="2700" dirty="0">
              <a:solidFill>
                <a:schemeClr val="tx1">
                  <a:lumMod val="75000"/>
                  <a:lumOff val="25000"/>
                </a:schemeClr>
              </a:solidFill>
              <a:latin typeface="Garamond"/>
              <a:ea typeface="Garamond"/>
              <a:cs typeface="Garamond"/>
              <a:sym typeface="Garamond"/>
            </a:endParaRPr>
          </a:p>
          <a:p>
            <a:pPr marL="342900" lvl="0" indent="-342900">
              <a:lnSpc>
                <a:spcPct val="90000"/>
              </a:lnSpc>
              <a:buClr>
                <a:srgbClr val="2E8654"/>
              </a:buClr>
              <a:buSzPts val="2700"/>
              <a:buFont typeface="Webdings" panose="05030102010509060703" pitchFamily="18" charset="2"/>
              <a:buChar char=""/>
            </a:pPr>
            <a:r>
              <a:rPr lang="en-US" sz="2400" b="1" dirty="0" smtClean="0">
                <a:solidFill>
                  <a:schemeClr val="tx1">
                    <a:lumMod val="75000"/>
                    <a:lumOff val="25000"/>
                  </a:schemeClr>
                </a:solidFill>
                <a:latin typeface="Garamond"/>
                <a:ea typeface="Garamond"/>
                <a:cs typeface="Garamond"/>
                <a:sym typeface="Garamond"/>
              </a:rPr>
              <a:t>Forecast </a:t>
            </a:r>
            <a:r>
              <a:rPr lang="en-US" sz="2400" dirty="0" smtClean="0">
                <a:solidFill>
                  <a:schemeClr val="tx1">
                    <a:lumMod val="75000"/>
                    <a:lumOff val="25000"/>
                  </a:schemeClr>
                </a:solidFill>
                <a:latin typeface="Garamond"/>
                <a:ea typeface="Garamond"/>
                <a:cs typeface="Garamond"/>
                <a:sym typeface="Garamond"/>
              </a:rPr>
              <a:t>of land cover changes to 2050 and 2100 was performed with </a:t>
            </a:r>
            <a:r>
              <a:rPr lang="en-US" sz="2400" dirty="0" err="1" smtClean="0">
                <a:solidFill>
                  <a:schemeClr val="tx1">
                    <a:lumMod val="75000"/>
                    <a:lumOff val="25000"/>
                  </a:schemeClr>
                </a:solidFill>
                <a:latin typeface="Garamond"/>
                <a:ea typeface="Garamond"/>
                <a:cs typeface="Garamond"/>
                <a:sym typeface="Garamond"/>
              </a:rPr>
              <a:t>TerrSet’s</a:t>
            </a:r>
            <a:r>
              <a:rPr lang="en-US" sz="2400" dirty="0" smtClean="0">
                <a:solidFill>
                  <a:schemeClr val="tx1">
                    <a:lumMod val="75000"/>
                    <a:lumOff val="25000"/>
                  </a:schemeClr>
                </a:solidFill>
                <a:latin typeface="Garamond"/>
                <a:ea typeface="Garamond"/>
                <a:cs typeface="Garamond"/>
                <a:sym typeface="Garamond"/>
              </a:rPr>
              <a:t> Land Change Modeler (LCM) with climate data input as driving variables.</a:t>
            </a:r>
            <a:endParaRPr dirty="0">
              <a:solidFill>
                <a:schemeClr val="tx1">
                  <a:lumMod val="75000"/>
                  <a:lumOff val="25000"/>
                </a:schemeClr>
              </a:solidFill>
            </a:endParaRPr>
          </a:p>
        </p:txBody>
      </p:sp>
      <p:sp>
        <p:nvSpPr>
          <p:cNvPr id="34" name="Shape 34"/>
          <p:cNvSpPr txBox="1"/>
          <p:nvPr/>
        </p:nvSpPr>
        <p:spPr>
          <a:xfrm>
            <a:off x="10882922" y="34696400"/>
            <a:ext cx="15634678" cy="812801"/>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4000" dirty="0" smtClean="0">
                <a:solidFill>
                  <a:schemeClr val="lt1"/>
                </a:solidFill>
                <a:latin typeface="Century Gothic"/>
                <a:ea typeface="Century Gothic"/>
                <a:cs typeface="Century Gothic"/>
                <a:sym typeface="Century Gothic"/>
              </a:rPr>
              <a:t>Maryland </a:t>
            </a:r>
            <a:r>
              <a:rPr lang="en-US" sz="4000" dirty="0">
                <a:solidFill>
                  <a:schemeClr val="lt1"/>
                </a:solidFill>
                <a:latin typeface="Century Gothic"/>
                <a:ea typeface="Century Gothic"/>
                <a:cs typeface="Century Gothic"/>
                <a:sym typeface="Century Gothic"/>
              </a:rPr>
              <a:t>– </a:t>
            </a:r>
            <a:r>
              <a:rPr lang="en-US" sz="4000" dirty="0" smtClean="0">
                <a:solidFill>
                  <a:schemeClr val="lt1"/>
                </a:solidFill>
                <a:latin typeface="Century Gothic"/>
                <a:ea typeface="Century Gothic"/>
                <a:cs typeface="Century Gothic"/>
                <a:sym typeface="Century Gothic"/>
              </a:rPr>
              <a:t>Goddard | Spring 2018</a:t>
            </a:r>
            <a:endParaRPr sz="4000" dirty="0">
              <a:solidFill>
                <a:schemeClr val="lt1"/>
              </a:solidFill>
              <a:latin typeface="Century Gothic"/>
              <a:ea typeface="Century Gothic"/>
              <a:cs typeface="Century Gothic"/>
              <a:sym typeface="Century Gothic"/>
            </a:endParaRPr>
          </a:p>
        </p:txBody>
      </p:sp>
      <p:sp>
        <p:nvSpPr>
          <p:cNvPr id="35" name="Shape 35"/>
          <p:cNvSpPr txBox="1"/>
          <p:nvPr/>
        </p:nvSpPr>
        <p:spPr>
          <a:xfrm>
            <a:off x="3522133" y="34696400"/>
            <a:ext cx="11354452" cy="795867"/>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4000" dirty="0" smtClean="0">
                <a:solidFill>
                  <a:schemeClr val="lt1"/>
                </a:solidFill>
                <a:latin typeface="Century Gothic"/>
                <a:ea typeface="Century Gothic"/>
                <a:cs typeface="Century Gothic"/>
                <a:sym typeface="Century Gothic"/>
              </a:rPr>
              <a:t>Kenai Ecological Forecasting</a:t>
            </a:r>
            <a:endParaRPr sz="4000" dirty="0">
              <a:solidFill>
                <a:schemeClr val="lt1"/>
              </a:solidFill>
              <a:latin typeface="Century Gothic"/>
              <a:ea typeface="Century Gothic"/>
              <a:cs typeface="Century Gothic"/>
              <a:sym typeface="Century Gothic"/>
            </a:endParaRPr>
          </a:p>
        </p:txBody>
      </p:sp>
      <p:sp>
        <p:nvSpPr>
          <p:cNvPr id="36" name="Shape 36"/>
          <p:cNvSpPr txBox="1">
            <a:spLocks noGrp="1"/>
          </p:cNvSpPr>
          <p:nvPr>
            <p:ph type="body" idx="1"/>
          </p:nvPr>
        </p:nvSpPr>
        <p:spPr>
          <a:xfrm>
            <a:off x="927924" y="157901"/>
            <a:ext cx="17950500" cy="33339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E8654"/>
              </a:buClr>
              <a:buSzPts val="6000"/>
              <a:buFont typeface="Arial"/>
              <a:buNone/>
            </a:pPr>
            <a:r>
              <a:rPr lang="en-US" dirty="0" smtClean="0"/>
              <a:t>Mapping </a:t>
            </a:r>
            <a:r>
              <a:rPr lang="en-US" dirty="0"/>
              <a:t>Treeline Rise and Wetland Conversion to Supplement Resource Management Actions in a Changing Alaskan Climate</a:t>
            </a:r>
            <a:endParaRPr dirty="0"/>
          </a:p>
        </p:txBody>
      </p:sp>
      <p:sp>
        <p:nvSpPr>
          <p:cNvPr id="37" name="Shape 37"/>
          <p:cNvSpPr txBox="1"/>
          <p:nvPr/>
        </p:nvSpPr>
        <p:spPr>
          <a:xfrm>
            <a:off x="13754098" y="28858271"/>
            <a:ext cx="12763501" cy="5565415"/>
          </a:xfrm>
          <a:prstGeom prst="rect">
            <a:avLst/>
          </a:prstGeom>
          <a:noFill/>
          <a:ln>
            <a:noFill/>
          </a:ln>
        </p:spPr>
        <p:txBody>
          <a:bodyPr spcFirstLastPara="1" wrap="square" lIns="91425" tIns="45700" rIns="91425" bIns="45700" anchor="t" anchorCtr="0">
            <a:noAutofit/>
          </a:bodyPr>
          <a:lstStyle/>
          <a:p>
            <a:pPr marL="457200" lvl="0" indent="-457200" algn="just">
              <a:lnSpc>
                <a:spcPct val="90000"/>
              </a:lnSpc>
              <a:buClr>
                <a:srgbClr val="2E8654"/>
              </a:buClr>
              <a:buSzPts val="2700"/>
              <a:buFont typeface="Webdings" panose="05030102010509060703" pitchFamily="18" charset="2"/>
              <a:buChar char=""/>
            </a:pPr>
            <a:r>
              <a:rPr lang="en-US" sz="2700" dirty="0" smtClean="0">
                <a:solidFill>
                  <a:schemeClr val="tx1">
                    <a:lumMod val="75000"/>
                    <a:lumOff val="25000"/>
                  </a:schemeClr>
                </a:solidFill>
                <a:latin typeface="Garamond"/>
                <a:ea typeface="Garamond"/>
                <a:cs typeface="Garamond"/>
                <a:sym typeface="Garamond"/>
              </a:rPr>
              <a:t>Similarities in the spectral reflectance of forestland, </a:t>
            </a:r>
            <a:r>
              <a:rPr lang="en-US" sz="2700" dirty="0" err="1" smtClean="0">
                <a:solidFill>
                  <a:schemeClr val="tx1">
                    <a:lumMod val="75000"/>
                    <a:lumOff val="25000"/>
                  </a:schemeClr>
                </a:solidFill>
                <a:latin typeface="Garamond"/>
                <a:ea typeface="Garamond"/>
                <a:cs typeface="Garamond"/>
                <a:sym typeface="Garamond"/>
              </a:rPr>
              <a:t>shrubland</a:t>
            </a:r>
            <a:r>
              <a:rPr lang="en-US" sz="2700" dirty="0" smtClean="0">
                <a:solidFill>
                  <a:schemeClr val="tx1">
                    <a:lumMod val="75000"/>
                    <a:lumOff val="25000"/>
                  </a:schemeClr>
                </a:solidFill>
                <a:latin typeface="Garamond"/>
                <a:ea typeface="Garamond"/>
                <a:cs typeface="Garamond"/>
                <a:sym typeface="Garamond"/>
              </a:rPr>
              <a:t>, and wetlands limited the accuracy of image-based land cover classification.</a:t>
            </a:r>
          </a:p>
          <a:p>
            <a:pPr marL="457200" lvl="0" indent="-457200" algn="just">
              <a:lnSpc>
                <a:spcPct val="90000"/>
              </a:lnSpc>
              <a:buClr>
                <a:srgbClr val="2E8654"/>
              </a:buClr>
              <a:buSzPts val="2700"/>
              <a:buFont typeface="Webdings" panose="05030102010509060703" pitchFamily="18" charset="2"/>
              <a:buChar char=""/>
            </a:pPr>
            <a:endParaRPr lang="en-US" sz="2700" dirty="0" smtClean="0">
              <a:solidFill>
                <a:schemeClr val="tx1">
                  <a:lumMod val="75000"/>
                  <a:lumOff val="25000"/>
                </a:schemeClr>
              </a:solidFill>
              <a:latin typeface="Garamond"/>
              <a:ea typeface="Garamond"/>
              <a:cs typeface="Garamond"/>
              <a:sym typeface="Garamond"/>
            </a:endParaRPr>
          </a:p>
          <a:p>
            <a:pPr marL="457200" lvl="6" indent="-457200" algn="just">
              <a:lnSpc>
                <a:spcPct val="90000"/>
              </a:lnSpc>
              <a:buClr>
                <a:srgbClr val="2E8654"/>
              </a:buClr>
              <a:buSzPts val="2700"/>
              <a:buFont typeface="Webdings" panose="05030102010509060703" pitchFamily="18" charset="2"/>
              <a:buChar char=""/>
            </a:pPr>
            <a:r>
              <a:rPr lang="en-US" sz="2700" dirty="0" smtClean="0">
                <a:solidFill>
                  <a:schemeClr val="tx1">
                    <a:lumMod val="75000"/>
                    <a:lumOff val="25000"/>
                  </a:schemeClr>
                </a:solidFill>
                <a:latin typeface="Garamond"/>
                <a:ea typeface="Garamond"/>
                <a:cs typeface="Garamond"/>
                <a:sym typeface="Garamond"/>
              </a:rPr>
              <a:t>Wildfires that occurred prior to, and during, the study period were responsible for the largest areas of land cover conversion on the Kenai Peninsula.</a:t>
            </a:r>
          </a:p>
          <a:p>
            <a:pPr marL="457200" lvl="6" indent="-457200" algn="just">
              <a:lnSpc>
                <a:spcPct val="90000"/>
              </a:lnSpc>
              <a:buClr>
                <a:srgbClr val="2E8654"/>
              </a:buClr>
              <a:buSzPts val="2700"/>
              <a:buFont typeface="Webdings" panose="05030102010509060703" pitchFamily="18" charset="2"/>
              <a:buChar char=""/>
            </a:pPr>
            <a:endParaRPr lang="en-US" sz="2700" dirty="0" smtClean="0">
              <a:solidFill>
                <a:schemeClr val="tx1">
                  <a:lumMod val="75000"/>
                  <a:lumOff val="25000"/>
                </a:schemeClr>
              </a:solidFill>
              <a:latin typeface="Garamond"/>
              <a:ea typeface="Garamond"/>
              <a:cs typeface="Garamond"/>
              <a:sym typeface="Garamond"/>
            </a:endParaRPr>
          </a:p>
          <a:p>
            <a:pPr marL="457200" lvl="0" indent="-457200" algn="just">
              <a:lnSpc>
                <a:spcPct val="90000"/>
              </a:lnSpc>
              <a:buClr>
                <a:srgbClr val="2E8654"/>
              </a:buClr>
              <a:buSzPts val="2700"/>
              <a:buFont typeface="Webdings" panose="05030102010509060703" pitchFamily="18" charset="2"/>
              <a:buChar char=""/>
            </a:pPr>
            <a:r>
              <a:rPr lang="en-US" sz="2700" dirty="0" smtClean="0">
                <a:solidFill>
                  <a:schemeClr val="tx1">
                    <a:lumMod val="75000"/>
                    <a:lumOff val="25000"/>
                  </a:schemeClr>
                </a:solidFill>
                <a:latin typeface="Garamond"/>
                <a:ea typeface="Garamond"/>
                <a:cs typeface="Garamond"/>
                <a:sym typeface="Garamond"/>
              </a:rPr>
              <a:t>Wetland afforestation was most apparent in the northern lowlands of the Kenai Peninsula.</a:t>
            </a:r>
          </a:p>
          <a:p>
            <a:pPr marL="457200" lvl="0" indent="-457200" algn="just">
              <a:lnSpc>
                <a:spcPct val="90000"/>
              </a:lnSpc>
              <a:buClr>
                <a:srgbClr val="2E8654"/>
              </a:buClr>
              <a:buSzPts val="2700"/>
              <a:buFont typeface="Webdings" panose="05030102010509060703" pitchFamily="18" charset="2"/>
              <a:buChar char=""/>
            </a:pPr>
            <a:endParaRPr lang="en-US" sz="2700" dirty="0" smtClean="0">
              <a:solidFill>
                <a:schemeClr val="tx1">
                  <a:lumMod val="75000"/>
                  <a:lumOff val="25000"/>
                </a:schemeClr>
              </a:solidFill>
              <a:latin typeface="Garamond"/>
              <a:ea typeface="Garamond"/>
              <a:cs typeface="Garamond"/>
              <a:sym typeface="Garamond"/>
            </a:endParaRPr>
          </a:p>
          <a:p>
            <a:pPr marL="457200" lvl="0" indent="-457200" algn="just">
              <a:lnSpc>
                <a:spcPct val="90000"/>
              </a:lnSpc>
              <a:buClr>
                <a:srgbClr val="2E8654"/>
              </a:buClr>
              <a:buSzPts val="2700"/>
              <a:buFont typeface="Webdings" panose="05030102010509060703" pitchFamily="18" charset="2"/>
              <a:buChar char=""/>
            </a:pPr>
            <a:r>
              <a:rPr lang="en-US" sz="2700" dirty="0" smtClean="0">
                <a:solidFill>
                  <a:schemeClr val="tx1">
                    <a:lumMod val="75000"/>
                    <a:lumOff val="25000"/>
                  </a:schemeClr>
                </a:solidFill>
                <a:latin typeface="Garamond"/>
                <a:ea typeface="Garamond"/>
                <a:cs typeface="Garamond"/>
                <a:sym typeface="Garamond"/>
              </a:rPr>
              <a:t>Limited treeline rise was observed despite the slow pace of advance (~1 m/</a:t>
            </a:r>
            <a:r>
              <a:rPr lang="en-US" sz="2700" dirty="0" err="1" smtClean="0">
                <a:solidFill>
                  <a:schemeClr val="tx1">
                    <a:lumMod val="75000"/>
                    <a:lumOff val="25000"/>
                  </a:schemeClr>
                </a:solidFill>
                <a:latin typeface="Garamond"/>
                <a:ea typeface="Garamond"/>
                <a:cs typeface="Garamond"/>
                <a:sym typeface="Garamond"/>
              </a:rPr>
              <a:t>yr</a:t>
            </a:r>
            <a:r>
              <a:rPr lang="en-US" sz="2700" dirty="0" smtClean="0">
                <a:solidFill>
                  <a:schemeClr val="tx1">
                    <a:lumMod val="75000"/>
                    <a:lumOff val="25000"/>
                  </a:schemeClr>
                </a:solidFill>
                <a:latin typeface="Garamond"/>
                <a:ea typeface="Garamond"/>
                <a:cs typeface="Garamond"/>
                <a:sym typeface="Garamond"/>
              </a:rPr>
              <a:t>) relative to the spatial resolution of the data (30 m/pixel).</a:t>
            </a:r>
          </a:p>
          <a:p>
            <a:pPr marL="457200" lvl="0" indent="-457200" algn="just">
              <a:lnSpc>
                <a:spcPct val="90000"/>
              </a:lnSpc>
              <a:buClr>
                <a:srgbClr val="2E8654"/>
              </a:buClr>
              <a:buSzPts val="2700"/>
              <a:buFont typeface="Webdings" panose="05030102010509060703" pitchFamily="18" charset="2"/>
              <a:buChar char=""/>
            </a:pPr>
            <a:endParaRPr lang="en-US" sz="2700" dirty="0">
              <a:solidFill>
                <a:schemeClr val="tx1">
                  <a:lumMod val="75000"/>
                  <a:lumOff val="25000"/>
                </a:schemeClr>
              </a:solidFill>
              <a:latin typeface="Garamond"/>
              <a:ea typeface="Garamond"/>
              <a:cs typeface="Garamond"/>
              <a:sym typeface="Garamond"/>
            </a:endParaRPr>
          </a:p>
          <a:p>
            <a:pPr marL="457200" lvl="0" indent="-457200" algn="just">
              <a:lnSpc>
                <a:spcPct val="90000"/>
              </a:lnSpc>
              <a:buClr>
                <a:srgbClr val="2E8654"/>
              </a:buClr>
              <a:buSzPts val="2700"/>
              <a:buFont typeface="Webdings" panose="05030102010509060703" pitchFamily="18" charset="2"/>
              <a:buChar char=""/>
            </a:pPr>
            <a:r>
              <a:rPr lang="en-US" sz="2700" dirty="0" smtClean="0">
                <a:solidFill>
                  <a:schemeClr val="tx1">
                    <a:lumMod val="75000"/>
                    <a:lumOff val="25000"/>
                  </a:schemeClr>
                </a:solidFill>
                <a:latin typeface="Garamond"/>
                <a:ea typeface="Garamond"/>
                <a:cs typeface="Garamond"/>
                <a:sym typeface="Garamond"/>
              </a:rPr>
              <a:t>If warming trends follow current patterns, afforestation will likely continue to 2050 and 2100.</a:t>
            </a:r>
          </a:p>
        </p:txBody>
      </p:sp>
      <p:sp>
        <p:nvSpPr>
          <p:cNvPr id="38" name="Shape 38"/>
          <p:cNvSpPr txBox="1"/>
          <p:nvPr/>
        </p:nvSpPr>
        <p:spPr>
          <a:xfrm>
            <a:off x="919011" y="12243748"/>
            <a:ext cx="12477260" cy="2749808"/>
          </a:xfrm>
          <a:prstGeom prst="rect">
            <a:avLst/>
          </a:prstGeom>
          <a:noFill/>
          <a:ln>
            <a:noFill/>
          </a:ln>
        </p:spPr>
        <p:txBody>
          <a:bodyPr spcFirstLastPara="1" wrap="square" lIns="91425" tIns="45700" rIns="91425" bIns="45700" anchor="t" anchorCtr="0">
            <a:noAutofit/>
          </a:bodyPr>
          <a:lstStyle/>
          <a:p>
            <a:pPr marL="457200" marR="0" lvl="0" indent="-457200" algn="just" rtl="0">
              <a:lnSpc>
                <a:spcPct val="90000"/>
              </a:lnSpc>
              <a:spcBef>
                <a:spcPts val="0"/>
              </a:spcBef>
              <a:spcAft>
                <a:spcPts val="0"/>
              </a:spcAft>
              <a:buClr>
                <a:srgbClr val="2E8654"/>
              </a:buClr>
              <a:buSzPts val="2700"/>
              <a:buFont typeface="Webdings" panose="05030102010509060703" pitchFamily="18" charset="2"/>
              <a:buChar char=""/>
            </a:pPr>
            <a:r>
              <a:rPr lang="en-US" sz="2700" b="1" dirty="0" smtClean="0">
                <a:solidFill>
                  <a:srgbClr val="2E8654"/>
                </a:solidFill>
                <a:latin typeface="Garamond"/>
                <a:ea typeface="Garamond"/>
                <a:cs typeface="Garamond"/>
                <a:sym typeface="Garamond"/>
              </a:rPr>
              <a:t>Produce</a:t>
            </a:r>
            <a:r>
              <a:rPr lang="en-US" sz="2700" dirty="0" smtClean="0">
                <a:solidFill>
                  <a:srgbClr val="2E8654"/>
                </a:solidFill>
                <a:latin typeface="Garamond"/>
                <a:ea typeface="Garamond"/>
                <a:cs typeface="Garamond"/>
                <a:sym typeface="Garamond"/>
              </a:rPr>
              <a:t> </a:t>
            </a:r>
            <a:r>
              <a:rPr lang="en-US" sz="2700" dirty="0" smtClean="0">
                <a:solidFill>
                  <a:schemeClr val="tx1">
                    <a:lumMod val="75000"/>
                    <a:lumOff val="25000"/>
                  </a:schemeClr>
                </a:solidFill>
                <a:latin typeface="Garamond"/>
                <a:ea typeface="Garamond"/>
                <a:cs typeface="Garamond"/>
                <a:sym typeface="Garamond"/>
              </a:rPr>
              <a:t>land cover time series maps to observe treeline movement and conversion of wetland ecosystems from 1989 to 2016</a:t>
            </a:r>
            <a:endParaRPr dirty="0">
              <a:solidFill>
                <a:schemeClr val="tx1">
                  <a:lumMod val="75000"/>
                  <a:lumOff val="25000"/>
                </a:schemeClr>
              </a:solidFill>
            </a:endParaRPr>
          </a:p>
          <a:p>
            <a:pPr marL="457200" lvl="0" indent="-457200" algn="just">
              <a:lnSpc>
                <a:spcPct val="90000"/>
              </a:lnSpc>
              <a:spcBef>
                <a:spcPts val="1800"/>
              </a:spcBef>
              <a:buClr>
                <a:srgbClr val="2E8654"/>
              </a:buClr>
              <a:buSzPts val="2700"/>
              <a:buFont typeface="Webdings" panose="05030102010509060703" pitchFamily="18" charset="2"/>
              <a:buChar char=""/>
            </a:pPr>
            <a:r>
              <a:rPr lang="en-US" sz="2700" b="1" dirty="0" smtClean="0">
                <a:solidFill>
                  <a:srgbClr val="2E8654"/>
                </a:solidFill>
                <a:latin typeface="Garamond"/>
                <a:ea typeface="Garamond"/>
                <a:cs typeface="Garamond"/>
                <a:sym typeface="Garamond"/>
              </a:rPr>
              <a:t>Map </a:t>
            </a:r>
            <a:r>
              <a:rPr lang="en-US" sz="2700" dirty="0" smtClean="0">
                <a:solidFill>
                  <a:schemeClr val="tx1">
                    <a:lumMod val="75000"/>
                    <a:lumOff val="25000"/>
                  </a:schemeClr>
                </a:solidFill>
                <a:latin typeface="Garamond"/>
                <a:ea typeface="Garamond"/>
                <a:cs typeface="Garamond"/>
                <a:sym typeface="Garamond"/>
              </a:rPr>
              <a:t>areas where woody plants have encroached into alpine and wetland ecosystems</a:t>
            </a:r>
          </a:p>
          <a:p>
            <a:pPr marL="457200" lvl="0" indent="-457200" algn="just">
              <a:lnSpc>
                <a:spcPct val="90000"/>
              </a:lnSpc>
              <a:spcBef>
                <a:spcPts val="1800"/>
              </a:spcBef>
              <a:buClr>
                <a:srgbClr val="2E8654"/>
              </a:buClr>
              <a:buSzPts val="2700"/>
              <a:buFont typeface="Webdings" panose="05030102010509060703" pitchFamily="18" charset="2"/>
              <a:buChar char=""/>
            </a:pPr>
            <a:r>
              <a:rPr lang="en-US" sz="2700" b="1" dirty="0" smtClean="0">
                <a:solidFill>
                  <a:srgbClr val="2E8654"/>
                </a:solidFill>
                <a:latin typeface="Garamond"/>
                <a:ea typeface="Garamond"/>
                <a:cs typeface="Garamond"/>
                <a:sym typeface="Garamond"/>
              </a:rPr>
              <a:t>Visualize</a:t>
            </a:r>
            <a:r>
              <a:rPr lang="en-US" sz="2700" dirty="0" smtClean="0">
                <a:solidFill>
                  <a:srgbClr val="2E8654"/>
                </a:solidFill>
                <a:latin typeface="Garamond"/>
                <a:ea typeface="Garamond"/>
                <a:cs typeface="Garamond"/>
                <a:sym typeface="Garamond"/>
              </a:rPr>
              <a:t> </a:t>
            </a:r>
            <a:r>
              <a:rPr lang="en-US" sz="2700" dirty="0" smtClean="0">
                <a:solidFill>
                  <a:schemeClr val="tx1">
                    <a:lumMod val="75000"/>
                    <a:lumOff val="25000"/>
                  </a:schemeClr>
                </a:solidFill>
                <a:latin typeface="Garamond"/>
                <a:ea typeface="Garamond"/>
                <a:cs typeface="Garamond"/>
                <a:sym typeface="Garamond"/>
              </a:rPr>
              <a:t>historic rate of treeline advance and wetland afforestation</a:t>
            </a:r>
          </a:p>
          <a:p>
            <a:pPr marL="457200" lvl="0" indent="-457200" algn="just">
              <a:lnSpc>
                <a:spcPct val="90000"/>
              </a:lnSpc>
              <a:spcBef>
                <a:spcPts val="1800"/>
              </a:spcBef>
              <a:buClr>
                <a:srgbClr val="2E8654"/>
              </a:buClr>
              <a:buSzPts val="2700"/>
              <a:buFont typeface="Webdings" panose="05030102010509060703" pitchFamily="18" charset="2"/>
              <a:buChar char=""/>
            </a:pPr>
            <a:r>
              <a:rPr lang="en-US" sz="2700" b="1" dirty="0" smtClean="0">
                <a:solidFill>
                  <a:srgbClr val="2E8654"/>
                </a:solidFill>
                <a:latin typeface="Garamond"/>
                <a:ea typeface="Garamond"/>
                <a:cs typeface="Garamond"/>
                <a:sym typeface="Garamond"/>
              </a:rPr>
              <a:t>Forecast </a:t>
            </a:r>
            <a:r>
              <a:rPr lang="en-US" sz="2700" dirty="0" smtClean="0">
                <a:solidFill>
                  <a:srgbClr val="3F3F3F"/>
                </a:solidFill>
                <a:latin typeface="Garamond"/>
                <a:ea typeface="Garamond"/>
                <a:cs typeface="Garamond"/>
                <a:sym typeface="Garamond"/>
              </a:rPr>
              <a:t>wetland </a:t>
            </a:r>
            <a:r>
              <a:rPr lang="en-US" sz="2700" dirty="0">
                <a:solidFill>
                  <a:srgbClr val="3F3F3F"/>
                </a:solidFill>
                <a:latin typeface="Garamond"/>
                <a:ea typeface="Garamond"/>
                <a:cs typeface="Garamond"/>
                <a:sym typeface="Garamond"/>
              </a:rPr>
              <a:t>loss and treeline rise </a:t>
            </a:r>
            <a:r>
              <a:rPr lang="en-US" sz="2700" dirty="0" smtClean="0">
                <a:solidFill>
                  <a:srgbClr val="3F3F3F"/>
                </a:solidFill>
                <a:latin typeface="Garamond"/>
                <a:ea typeface="Garamond"/>
                <a:cs typeface="Garamond"/>
                <a:sym typeface="Garamond"/>
              </a:rPr>
              <a:t>to 2050 and 2100</a:t>
            </a:r>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10499" y="22257270"/>
            <a:ext cx="3316042" cy="2620695"/>
          </a:xfrm>
          <a:prstGeom prst="rect">
            <a:avLst/>
          </a:prstGeom>
        </p:spPr>
      </p:pic>
      <p:sp>
        <p:nvSpPr>
          <p:cNvPr id="51" name="Shape 18"/>
          <p:cNvSpPr txBox="1"/>
          <p:nvPr/>
        </p:nvSpPr>
        <p:spPr>
          <a:xfrm>
            <a:off x="1459531" y="24934497"/>
            <a:ext cx="4017978" cy="402432"/>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3F3F3F"/>
              </a:buClr>
              <a:buSzPts val="2700"/>
              <a:buFont typeface="Arial"/>
              <a:buNone/>
            </a:pPr>
            <a:r>
              <a:rPr lang="en-US" sz="2400" dirty="0" smtClean="0">
                <a:solidFill>
                  <a:schemeClr val="tx1">
                    <a:lumMod val="75000"/>
                    <a:lumOff val="25000"/>
                  </a:schemeClr>
                </a:solidFill>
                <a:latin typeface="Garamond" panose="02020404030301010803" pitchFamily="18" charset="0"/>
                <a:ea typeface="Garamond"/>
                <a:cs typeface="Garamond"/>
                <a:sym typeface="Garamond"/>
              </a:rPr>
              <a:t>Landsat 4 </a:t>
            </a:r>
            <a:r>
              <a:rPr lang="en-US" sz="2400" dirty="0" smtClean="0">
                <a:solidFill>
                  <a:schemeClr val="tx1">
                    <a:lumMod val="75000"/>
                    <a:lumOff val="25000"/>
                  </a:schemeClr>
                </a:solidFill>
                <a:latin typeface="Garamond" panose="02020404030301010803" pitchFamily="18" charset="0"/>
                <a:sym typeface="Garamond"/>
              </a:rPr>
              <a:t>Thematic Mapper</a:t>
            </a:r>
            <a:endParaRPr sz="2400" dirty="0">
              <a:solidFill>
                <a:schemeClr val="tx1">
                  <a:lumMod val="75000"/>
                  <a:lumOff val="25000"/>
                </a:schemeClr>
              </a:solidFill>
              <a:latin typeface="Garamond" panose="02020404030301010803" pitchFamily="18"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30606" y="22401539"/>
            <a:ext cx="3488283" cy="2332156"/>
          </a:xfrm>
          <a:prstGeom prst="rect">
            <a:avLst/>
          </a:prstGeom>
        </p:spPr>
      </p:pic>
      <p:sp>
        <p:nvSpPr>
          <p:cNvPr id="56" name="Shape 18"/>
          <p:cNvSpPr txBox="1"/>
          <p:nvPr/>
        </p:nvSpPr>
        <p:spPr>
          <a:xfrm>
            <a:off x="7357896" y="24940477"/>
            <a:ext cx="5233703" cy="390472"/>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3F3F3F"/>
              </a:buClr>
              <a:buSzPts val="2700"/>
              <a:buFont typeface="Arial"/>
              <a:buNone/>
            </a:pPr>
            <a:r>
              <a:rPr lang="en-US" sz="2400" dirty="0" smtClean="0">
                <a:solidFill>
                  <a:schemeClr val="tx1">
                    <a:lumMod val="75000"/>
                    <a:lumOff val="25000"/>
                  </a:schemeClr>
                </a:solidFill>
                <a:latin typeface="Garamond"/>
                <a:ea typeface="Garamond"/>
                <a:cs typeface="Garamond"/>
                <a:sym typeface="Garamond"/>
              </a:rPr>
              <a:t>Landsat 8 Operational Land Imager</a:t>
            </a:r>
          </a:p>
          <a:p>
            <a:pPr marL="0" marR="0" lvl="0" indent="0" algn="l" rtl="0">
              <a:lnSpc>
                <a:spcPct val="90000"/>
              </a:lnSpc>
              <a:spcBef>
                <a:spcPts val="0"/>
              </a:spcBef>
              <a:spcAft>
                <a:spcPts val="0"/>
              </a:spcAft>
              <a:buClr>
                <a:srgbClr val="3F3F3F"/>
              </a:buClr>
              <a:buSzPts val="2700"/>
              <a:buFont typeface="Arial"/>
              <a:buNone/>
            </a:pPr>
            <a:endParaRPr sz="2400" dirty="0">
              <a:solidFill>
                <a:schemeClr val="tx1">
                  <a:lumMod val="75000"/>
                  <a:lumOff val="25000"/>
                </a:schemeClr>
              </a:solidFill>
            </a:endParaRPr>
          </a:p>
        </p:txBody>
      </p:sp>
      <p:pic>
        <p:nvPicPr>
          <p:cNvPr id="60" name="Picture 5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222399" y="30929982"/>
            <a:ext cx="2427258" cy="2898552"/>
          </a:xfrm>
          <a:prstGeom prst="rect">
            <a:avLst/>
          </a:prstGeom>
        </p:spPr>
      </p:pic>
      <p:sp>
        <p:nvSpPr>
          <p:cNvPr id="26" name="Shape 26"/>
          <p:cNvSpPr txBox="1"/>
          <p:nvPr/>
        </p:nvSpPr>
        <p:spPr>
          <a:xfrm>
            <a:off x="885168" y="25458511"/>
            <a:ext cx="8805791"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rgbClr val="2E8654"/>
                </a:solidFill>
                <a:latin typeface="Century Gothic"/>
                <a:ea typeface="Century Gothic"/>
                <a:cs typeface="Century Gothic"/>
                <a:sym typeface="Century Gothic"/>
              </a:rPr>
              <a:t>Team </a:t>
            </a:r>
            <a:r>
              <a:rPr lang="en-US" sz="4400" b="1" dirty="0" smtClean="0">
                <a:solidFill>
                  <a:srgbClr val="2E8654"/>
                </a:solidFill>
                <a:latin typeface="Century Gothic"/>
                <a:ea typeface="Century Gothic"/>
                <a:cs typeface="Century Gothic"/>
                <a:sym typeface="Century Gothic"/>
              </a:rPr>
              <a:t>Members</a:t>
            </a:r>
            <a:endParaRPr dirty="0"/>
          </a:p>
        </p:txBody>
      </p:sp>
      <p:grpSp>
        <p:nvGrpSpPr>
          <p:cNvPr id="49" name="Group 48"/>
          <p:cNvGrpSpPr/>
          <p:nvPr/>
        </p:nvGrpSpPr>
        <p:grpSpPr>
          <a:xfrm>
            <a:off x="5236228" y="26398743"/>
            <a:ext cx="1920240" cy="1856232"/>
            <a:chOff x="12414225" y="29877548"/>
            <a:chExt cx="2256985" cy="2181420"/>
          </a:xfrm>
        </p:grpSpPr>
        <p:pic>
          <p:nvPicPr>
            <p:cNvPr id="48" name="Picture 47"/>
            <p:cNvPicPr>
              <a:picLocks noChangeAspect="1"/>
            </p:cNvPicPr>
            <p:nvPr/>
          </p:nvPicPr>
          <p:blipFill rotWithShape="1">
            <a:blip r:embed="rId6"/>
            <a:srcRect l="5625" t="2659" b="12605"/>
            <a:stretch/>
          </p:blipFill>
          <p:spPr>
            <a:xfrm>
              <a:off x="12479917" y="29897696"/>
              <a:ext cx="2170811" cy="2133600"/>
            </a:xfrm>
            <a:prstGeom prst="rect">
              <a:avLst/>
            </a:prstGeom>
          </p:spPr>
        </p:pic>
        <p:sp>
          <p:nvSpPr>
            <p:cNvPr id="67" name="Freeform 66"/>
            <p:cNvSpPr/>
            <p:nvPr/>
          </p:nvSpPr>
          <p:spPr>
            <a:xfrm>
              <a:off x="12414225" y="29877548"/>
              <a:ext cx="2256985" cy="2181420"/>
            </a:xfrm>
            <a:custGeom>
              <a:avLst/>
              <a:gdLst>
                <a:gd name="connsiteX0" fmla="*/ 1110347 w 2308766"/>
                <a:gd name="connsiteY0" fmla="*/ 120038 h 2169450"/>
                <a:gd name="connsiteX1" fmla="*/ 119087 w 2308766"/>
                <a:gd name="connsiteY1" fmla="*/ 1104638 h 2169450"/>
                <a:gd name="connsiteX2" fmla="*/ 1110347 w 2308766"/>
                <a:gd name="connsiteY2" fmla="*/ 2089236 h 2169450"/>
                <a:gd name="connsiteX3" fmla="*/ 2101607 w 2308766"/>
                <a:gd name="connsiteY3" fmla="*/ 1104638 h 2169450"/>
                <a:gd name="connsiteX4" fmla="*/ 1110347 w 2308766"/>
                <a:gd name="connsiteY4" fmla="*/ 120038 h 2169450"/>
                <a:gd name="connsiteX5" fmla="*/ 0 w 2308766"/>
                <a:gd name="connsiteY5" fmla="*/ 0 h 2169450"/>
                <a:gd name="connsiteX6" fmla="*/ 2308766 w 2308766"/>
                <a:gd name="connsiteY6" fmla="*/ 0 h 2169450"/>
                <a:gd name="connsiteX7" fmla="*/ 2308766 w 2308766"/>
                <a:gd name="connsiteY7" fmla="*/ 2169450 h 2169450"/>
                <a:gd name="connsiteX8" fmla="*/ 0 w 2308766"/>
                <a:gd name="connsiteY8" fmla="*/ 2169450 h 216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8766" h="2169450">
                  <a:moveTo>
                    <a:pt x="1110347" y="120038"/>
                  </a:moveTo>
                  <a:cubicBezTo>
                    <a:pt x="562889" y="120038"/>
                    <a:pt x="119087" y="560858"/>
                    <a:pt x="119087" y="1104638"/>
                  </a:cubicBezTo>
                  <a:cubicBezTo>
                    <a:pt x="119087" y="1648416"/>
                    <a:pt x="562889" y="2089236"/>
                    <a:pt x="1110347" y="2089236"/>
                  </a:cubicBezTo>
                  <a:cubicBezTo>
                    <a:pt x="1657805" y="2089236"/>
                    <a:pt x="2101607" y="1648416"/>
                    <a:pt x="2101607" y="1104638"/>
                  </a:cubicBezTo>
                  <a:cubicBezTo>
                    <a:pt x="2101607" y="560858"/>
                    <a:pt x="1657805" y="120038"/>
                    <a:pt x="1110347" y="120038"/>
                  </a:cubicBezTo>
                  <a:close/>
                  <a:moveTo>
                    <a:pt x="0" y="0"/>
                  </a:moveTo>
                  <a:lnTo>
                    <a:pt x="2308766" y="0"/>
                  </a:lnTo>
                  <a:lnTo>
                    <a:pt x="2308766" y="2169450"/>
                  </a:lnTo>
                  <a:lnTo>
                    <a:pt x="0" y="21694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1" name="Shape 46"/>
          <p:cNvPicPr preferRelativeResize="0"/>
          <p:nvPr/>
        </p:nvPicPr>
        <p:blipFill rotWithShape="1">
          <a:blip r:embed="rId7">
            <a:alphaModFix/>
          </a:blip>
          <a:srcRect/>
          <a:stretch/>
        </p:blipFill>
        <p:spPr>
          <a:xfrm>
            <a:off x="5128292" y="26313565"/>
            <a:ext cx="2057404" cy="2046184"/>
          </a:xfrm>
          <a:prstGeom prst="rect">
            <a:avLst/>
          </a:prstGeom>
          <a:noFill/>
          <a:ln>
            <a:noFill/>
          </a:ln>
        </p:spPr>
      </p:pic>
      <p:pic>
        <p:nvPicPr>
          <p:cNvPr id="46" name="Shape 46"/>
          <p:cNvPicPr preferRelativeResize="0"/>
          <p:nvPr/>
        </p:nvPicPr>
        <p:blipFill rotWithShape="1">
          <a:blip r:embed="rId7">
            <a:alphaModFix/>
          </a:blip>
          <a:srcRect/>
          <a:stretch/>
        </p:blipFill>
        <p:spPr>
          <a:xfrm>
            <a:off x="11730354" y="26313565"/>
            <a:ext cx="2057400" cy="2048256"/>
          </a:xfrm>
          <a:prstGeom prst="rect">
            <a:avLst/>
          </a:prstGeom>
          <a:noFill/>
          <a:ln>
            <a:noFill/>
          </a:ln>
        </p:spPr>
      </p:pic>
      <p:sp>
        <p:nvSpPr>
          <p:cNvPr id="40" name="Shape 40"/>
          <p:cNvSpPr txBox="1"/>
          <p:nvPr/>
        </p:nvSpPr>
        <p:spPr>
          <a:xfrm>
            <a:off x="9816095" y="28414296"/>
            <a:ext cx="1496414" cy="54911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700" dirty="0" smtClean="0">
                <a:solidFill>
                  <a:srgbClr val="3F3F3F"/>
                </a:solidFill>
                <a:latin typeface="Garamond"/>
                <a:ea typeface="Garamond"/>
                <a:cs typeface="Garamond"/>
                <a:sym typeface="Garamond"/>
              </a:rPr>
              <a:t>Megan </a:t>
            </a:r>
          </a:p>
          <a:p>
            <a:pPr marL="0" marR="0" lvl="0" indent="0" algn="ctr" rtl="0">
              <a:lnSpc>
                <a:spcPct val="100000"/>
              </a:lnSpc>
              <a:spcBef>
                <a:spcPts val="0"/>
              </a:spcBef>
              <a:spcAft>
                <a:spcPts val="0"/>
              </a:spcAft>
              <a:buClr>
                <a:srgbClr val="3F3F3F"/>
              </a:buClr>
              <a:buSzPts val="2700"/>
              <a:buFont typeface="Arial"/>
              <a:buNone/>
            </a:pPr>
            <a:r>
              <a:rPr lang="en-US" sz="2700" dirty="0" smtClean="0">
                <a:solidFill>
                  <a:srgbClr val="3F3F3F"/>
                </a:solidFill>
                <a:latin typeface="Garamond"/>
                <a:ea typeface="Garamond"/>
                <a:cs typeface="Garamond"/>
                <a:sym typeface="Garamond"/>
              </a:rPr>
              <a:t>Maloney</a:t>
            </a:r>
            <a:endParaRPr dirty="0"/>
          </a:p>
        </p:txBody>
      </p:sp>
      <p:sp>
        <p:nvSpPr>
          <p:cNvPr id="42" name="Shape 42"/>
          <p:cNvSpPr txBox="1"/>
          <p:nvPr/>
        </p:nvSpPr>
        <p:spPr>
          <a:xfrm>
            <a:off x="11700109" y="28391698"/>
            <a:ext cx="2117890" cy="88814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700" dirty="0" smtClean="0">
                <a:solidFill>
                  <a:srgbClr val="3F3F3F"/>
                </a:solidFill>
                <a:latin typeface="Garamond"/>
                <a:ea typeface="Garamond"/>
                <a:cs typeface="Garamond"/>
                <a:sym typeface="Garamond"/>
              </a:rPr>
              <a:t>Helen </a:t>
            </a:r>
          </a:p>
          <a:p>
            <a:pPr marL="0" marR="0" lvl="0" indent="0" algn="ctr" rtl="0">
              <a:lnSpc>
                <a:spcPct val="100000"/>
              </a:lnSpc>
              <a:spcBef>
                <a:spcPts val="0"/>
              </a:spcBef>
              <a:spcAft>
                <a:spcPts val="0"/>
              </a:spcAft>
              <a:buClr>
                <a:srgbClr val="3F3F3F"/>
              </a:buClr>
              <a:buSzPts val="2700"/>
              <a:buFont typeface="Arial"/>
              <a:buNone/>
            </a:pPr>
            <a:r>
              <a:rPr lang="en-US" sz="2700" dirty="0" smtClean="0">
                <a:solidFill>
                  <a:srgbClr val="3F3F3F"/>
                </a:solidFill>
                <a:latin typeface="Garamond"/>
                <a:ea typeface="Garamond"/>
                <a:cs typeface="Garamond"/>
                <a:sym typeface="Garamond"/>
              </a:rPr>
              <a:t>Plattner</a:t>
            </a:r>
            <a:endParaRPr dirty="0"/>
          </a:p>
        </p:txBody>
      </p:sp>
      <p:pic>
        <p:nvPicPr>
          <p:cNvPr id="44" name="Shape 44"/>
          <p:cNvPicPr preferRelativeResize="0"/>
          <p:nvPr/>
        </p:nvPicPr>
        <p:blipFill rotWithShape="1">
          <a:blip r:embed="rId7">
            <a:alphaModFix/>
          </a:blip>
          <a:srcRect/>
          <a:stretch/>
        </p:blipFill>
        <p:spPr>
          <a:xfrm>
            <a:off x="3003327" y="26313565"/>
            <a:ext cx="2057404" cy="2046184"/>
          </a:xfrm>
          <a:prstGeom prst="rect">
            <a:avLst/>
          </a:prstGeom>
          <a:noFill/>
          <a:ln>
            <a:noFill/>
          </a:ln>
        </p:spPr>
      </p:pic>
      <p:pic>
        <p:nvPicPr>
          <p:cNvPr id="64" name="Picture 63"/>
          <p:cNvPicPr>
            <a:picLocks noChangeAspect="1"/>
          </p:cNvPicPr>
          <p:nvPr/>
        </p:nvPicPr>
        <p:blipFill rotWithShape="1">
          <a:blip r:embed="rId8" cstate="print">
            <a:extLst>
              <a:ext uri="{28A0092B-C50C-407E-A947-70E740481C1C}">
                <a14:useLocalDpi xmlns:a14="http://schemas.microsoft.com/office/drawing/2010/main"/>
              </a:ext>
            </a:extLst>
          </a:blip>
          <a:srcRect l="35380" t="31103" r="47083" b="42959"/>
          <a:stretch/>
        </p:blipFill>
        <p:spPr>
          <a:xfrm>
            <a:off x="3194906" y="26516500"/>
            <a:ext cx="1669180" cy="1645920"/>
          </a:xfrm>
          <a:prstGeom prst="ellipse">
            <a:avLst/>
          </a:prstGeom>
        </p:spPr>
      </p:pic>
      <p:sp>
        <p:nvSpPr>
          <p:cNvPr id="41" name="Shape 41"/>
          <p:cNvSpPr txBox="1"/>
          <p:nvPr/>
        </p:nvSpPr>
        <p:spPr>
          <a:xfrm>
            <a:off x="3264056" y="28414296"/>
            <a:ext cx="1566987" cy="84294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700" dirty="0" smtClean="0">
                <a:solidFill>
                  <a:srgbClr val="3F3F3F"/>
                </a:solidFill>
                <a:latin typeface="Garamond"/>
                <a:sym typeface="Garamond"/>
              </a:rPr>
              <a:t>Kate </a:t>
            </a:r>
          </a:p>
          <a:p>
            <a:pPr marL="0" marR="0" lvl="0" indent="0" algn="ctr" rtl="0">
              <a:lnSpc>
                <a:spcPct val="100000"/>
              </a:lnSpc>
              <a:spcBef>
                <a:spcPts val="0"/>
              </a:spcBef>
              <a:spcAft>
                <a:spcPts val="0"/>
              </a:spcAft>
              <a:buClr>
                <a:srgbClr val="3F3F3F"/>
              </a:buClr>
              <a:buSzPts val="2700"/>
              <a:buFont typeface="Arial"/>
              <a:buNone/>
            </a:pPr>
            <a:r>
              <a:rPr lang="en-US" sz="2700" dirty="0" smtClean="0">
                <a:solidFill>
                  <a:srgbClr val="3F3F3F"/>
                </a:solidFill>
                <a:latin typeface="Garamond"/>
                <a:sym typeface="Garamond"/>
              </a:rPr>
              <a:t>Hess</a:t>
            </a:r>
          </a:p>
        </p:txBody>
      </p:sp>
      <p:sp>
        <p:nvSpPr>
          <p:cNvPr id="39" name="Shape 39"/>
          <p:cNvSpPr txBox="1"/>
          <p:nvPr/>
        </p:nvSpPr>
        <p:spPr>
          <a:xfrm>
            <a:off x="428082" y="28414296"/>
            <a:ext cx="2917215" cy="130650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700" dirty="0" smtClean="0">
                <a:solidFill>
                  <a:srgbClr val="3F3F3F"/>
                </a:solidFill>
                <a:latin typeface="Garamond"/>
                <a:ea typeface="Garamond"/>
                <a:cs typeface="Garamond"/>
                <a:sym typeface="Garamond"/>
              </a:rPr>
              <a:t>Brendan </a:t>
            </a:r>
          </a:p>
          <a:p>
            <a:pPr marL="0" marR="0" lvl="0" indent="0" algn="ctr" rtl="0">
              <a:lnSpc>
                <a:spcPct val="100000"/>
              </a:lnSpc>
              <a:spcBef>
                <a:spcPts val="0"/>
              </a:spcBef>
              <a:spcAft>
                <a:spcPts val="0"/>
              </a:spcAft>
              <a:buClr>
                <a:srgbClr val="3F3F3F"/>
              </a:buClr>
              <a:buSzPts val="2700"/>
              <a:buFont typeface="Arial"/>
              <a:buNone/>
            </a:pPr>
            <a:r>
              <a:rPr lang="en-US" sz="2700" dirty="0" smtClean="0">
                <a:solidFill>
                  <a:srgbClr val="3F3F3F"/>
                </a:solidFill>
                <a:latin typeface="Garamond"/>
                <a:ea typeface="Garamond"/>
                <a:cs typeface="Garamond"/>
                <a:sym typeface="Garamond"/>
              </a:rPr>
              <a:t>McAndrew</a:t>
            </a:r>
            <a:endParaRPr dirty="0"/>
          </a:p>
          <a:p>
            <a:pPr marL="0" marR="0" lvl="0" indent="0" algn="ctr" rtl="0">
              <a:lnSpc>
                <a:spcPct val="100000"/>
              </a:lnSpc>
              <a:spcBef>
                <a:spcPts val="0"/>
              </a:spcBef>
              <a:spcAft>
                <a:spcPts val="0"/>
              </a:spcAft>
              <a:buClr>
                <a:srgbClr val="3F3F3F"/>
              </a:buClr>
              <a:buSzPts val="2700"/>
              <a:buFont typeface="Arial"/>
              <a:buNone/>
            </a:pPr>
            <a:r>
              <a:rPr lang="en-US" sz="2700" i="1" dirty="0">
                <a:solidFill>
                  <a:srgbClr val="3F3F3F"/>
                </a:solidFill>
                <a:latin typeface="Garamond"/>
                <a:ea typeface="Garamond"/>
                <a:cs typeface="Garamond"/>
                <a:sym typeface="Garamond"/>
              </a:rPr>
              <a:t>Project Lead</a:t>
            </a:r>
            <a:endParaRPr i="1" dirty="0"/>
          </a:p>
        </p:txBody>
      </p:sp>
      <p:pic>
        <p:nvPicPr>
          <p:cNvPr id="45" name="Shape 45"/>
          <p:cNvPicPr preferRelativeResize="0"/>
          <p:nvPr/>
        </p:nvPicPr>
        <p:blipFill rotWithShape="1">
          <a:blip r:embed="rId7">
            <a:alphaModFix/>
          </a:blip>
          <a:srcRect/>
          <a:stretch/>
        </p:blipFill>
        <p:spPr>
          <a:xfrm>
            <a:off x="857988" y="26313565"/>
            <a:ext cx="2057404" cy="2046184"/>
          </a:xfrm>
          <a:prstGeom prst="rect">
            <a:avLst/>
          </a:prstGeom>
          <a:noFill/>
          <a:ln>
            <a:noFill/>
          </a:ln>
        </p:spPr>
      </p:pic>
      <p:pic>
        <p:nvPicPr>
          <p:cNvPr id="62" name="Picture 61"/>
          <p:cNvPicPr>
            <a:picLocks noChangeAspect="1"/>
          </p:cNvPicPr>
          <p:nvPr/>
        </p:nvPicPr>
        <p:blipFill rotWithShape="1">
          <a:blip r:embed="rId9" cstate="print">
            <a:extLst>
              <a:ext uri="{28A0092B-C50C-407E-A947-70E740481C1C}">
                <a14:useLocalDpi xmlns:a14="http://schemas.microsoft.com/office/drawing/2010/main"/>
              </a:ext>
            </a:extLst>
          </a:blip>
          <a:srcRect l="47121" t="21748" r="38450" b="56624"/>
          <a:stretch/>
        </p:blipFill>
        <p:spPr>
          <a:xfrm>
            <a:off x="1063138" y="26516500"/>
            <a:ext cx="1647104" cy="1645920"/>
          </a:xfrm>
          <a:prstGeom prst="ellipse">
            <a:avLst/>
          </a:prstGeom>
        </p:spPr>
      </p:pic>
      <p:pic>
        <p:nvPicPr>
          <p:cNvPr id="43" name="Shape 43"/>
          <p:cNvPicPr preferRelativeResize="0"/>
          <p:nvPr/>
        </p:nvPicPr>
        <p:blipFill rotWithShape="1">
          <a:blip r:embed="rId7">
            <a:alphaModFix/>
          </a:blip>
          <a:srcRect/>
          <a:stretch/>
        </p:blipFill>
        <p:spPr>
          <a:xfrm>
            <a:off x="9535600" y="26313565"/>
            <a:ext cx="2057404" cy="2046184"/>
          </a:xfrm>
          <a:prstGeom prst="rect">
            <a:avLst/>
          </a:prstGeom>
          <a:noFill/>
          <a:ln>
            <a:noFill/>
          </a:ln>
        </p:spPr>
      </p:pic>
      <p:pic>
        <p:nvPicPr>
          <p:cNvPr id="63" name="Picture 62"/>
          <p:cNvPicPr>
            <a:picLocks noChangeAspect="1"/>
          </p:cNvPicPr>
          <p:nvPr/>
        </p:nvPicPr>
        <p:blipFill rotWithShape="1">
          <a:blip r:embed="rId10" cstate="print">
            <a:extLst>
              <a:ext uri="{28A0092B-C50C-407E-A947-70E740481C1C}">
                <a14:useLocalDpi xmlns:a14="http://schemas.microsoft.com/office/drawing/2010/main"/>
              </a:ext>
            </a:extLst>
          </a:blip>
          <a:srcRect l="38947" t="44682" r="37384" b="19815"/>
          <a:stretch/>
        </p:blipFill>
        <p:spPr>
          <a:xfrm>
            <a:off x="9741342" y="26537761"/>
            <a:ext cx="1645920" cy="1645920"/>
          </a:xfrm>
          <a:prstGeom prst="ellipse">
            <a:avLst/>
          </a:prstGeom>
        </p:spPr>
      </p:pic>
      <p:pic>
        <p:nvPicPr>
          <p:cNvPr id="9" name="Picture 8"/>
          <p:cNvPicPr>
            <a:picLocks noChangeAspect="1"/>
          </p:cNvPicPr>
          <p:nvPr/>
        </p:nvPicPr>
        <p:blipFill rotWithShape="1">
          <a:blip r:embed="rId11"/>
          <a:srcRect l="10434" t="6180" r="6807" b="7982"/>
          <a:stretch/>
        </p:blipFill>
        <p:spPr>
          <a:xfrm>
            <a:off x="11934573" y="26507066"/>
            <a:ext cx="1654816" cy="1645920"/>
          </a:xfrm>
          <a:prstGeom prst="ellipse">
            <a:avLst/>
          </a:prstGeom>
        </p:spPr>
      </p:pic>
      <p:sp>
        <p:nvSpPr>
          <p:cNvPr id="74" name="Shape 41"/>
          <p:cNvSpPr txBox="1"/>
          <p:nvPr/>
        </p:nvSpPr>
        <p:spPr>
          <a:xfrm>
            <a:off x="5334160" y="28414296"/>
            <a:ext cx="1649867" cy="52365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700" dirty="0" smtClean="0">
                <a:solidFill>
                  <a:srgbClr val="3F3F3F"/>
                </a:solidFill>
                <a:latin typeface="Garamond"/>
                <a:sym typeface="Garamond"/>
              </a:rPr>
              <a:t>Victor </a:t>
            </a:r>
          </a:p>
          <a:p>
            <a:pPr marL="0" marR="0" lvl="0" indent="0" algn="ctr" rtl="0">
              <a:lnSpc>
                <a:spcPct val="100000"/>
              </a:lnSpc>
              <a:spcBef>
                <a:spcPts val="0"/>
              </a:spcBef>
              <a:spcAft>
                <a:spcPts val="0"/>
              </a:spcAft>
              <a:buClr>
                <a:srgbClr val="3F3F3F"/>
              </a:buClr>
              <a:buSzPts val="2700"/>
              <a:buFont typeface="Arial"/>
              <a:buNone/>
            </a:pPr>
            <a:r>
              <a:rPr lang="en-US" sz="2700" dirty="0" smtClean="0">
                <a:solidFill>
                  <a:srgbClr val="3F3F3F"/>
                </a:solidFill>
                <a:latin typeface="Garamond"/>
                <a:sym typeface="Garamond"/>
              </a:rPr>
              <a:t>Lenske</a:t>
            </a:r>
          </a:p>
          <a:p>
            <a:pPr marL="0" marR="0" lvl="0" indent="0" algn="ctr" rtl="0">
              <a:lnSpc>
                <a:spcPct val="100000"/>
              </a:lnSpc>
              <a:spcBef>
                <a:spcPts val="0"/>
              </a:spcBef>
              <a:spcAft>
                <a:spcPts val="0"/>
              </a:spcAft>
              <a:buClr>
                <a:srgbClr val="3F3F3F"/>
              </a:buClr>
              <a:buSzPts val="2700"/>
              <a:buFont typeface="Arial"/>
              <a:buNone/>
            </a:pPr>
            <a:endParaRPr lang="en-US" sz="2700" dirty="0" smtClean="0">
              <a:solidFill>
                <a:srgbClr val="3F3F3F"/>
              </a:solidFill>
              <a:latin typeface="Garamond"/>
              <a:sym typeface="Garamond"/>
            </a:endParaRPr>
          </a:p>
        </p:txBody>
      </p:sp>
      <p:pic>
        <p:nvPicPr>
          <p:cNvPr id="69" name="Picture 68"/>
          <p:cNvPicPr>
            <a:picLocks/>
          </p:cNvPicPr>
          <p:nvPr/>
        </p:nvPicPr>
        <p:blipFill rotWithShape="1">
          <a:blip r:embed="rId12"/>
          <a:srcRect b="10973"/>
          <a:stretch/>
        </p:blipFill>
        <p:spPr>
          <a:xfrm>
            <a:off x="7523863" y="26544905"/>
            <a:ext cx="1645920" cy="1645920"/>
          </a:xfrm>
          <a:prstGeom prst="ellipse">
            <a:avLst/>
          </a:prstGeom>
        </p:spPr>
      </p:pic>
      <p:pic>
        <p:nvPicPr>
          <p:cNvPr id="65" name="Shape 46"/>
          <p:cNvPicPr preferRelativeResize="0"/>
          <p:nvPr/>
        </p:nvPicPr>
        <p:blipFill rotWithShape="1">
          <a:blip r:embed="rId7">
            <a:alphaModFix/>
          </a:blip>
          <a:srcRect/>
          <a:stretch/>
        </p:blipFill>
        <p:spPr>
          <a:xfrm>
            <a:off x="7313129" y="26337625"/>
            <a:ext cx="2057404" cy="2046184"/>
          </a:xfrm>
          <a:prstGeom prst="rect">
            <a:avLst/>
          </a:prstGeom>
          <a:noFill/>
          <a:ln>
            <a:noFill/>
          </a:ln>
        </p:spPr>
      </p:pic>
      <p:sp>
        <p:nvSpPr>
          <p:cNvPr id="75" name="Shape 41"/>
          <p:cNvSpPr txBox="1"/>
          <p:nvPr/>
        </p:nvSpPr>
        <p:spPr>
          <a:xfrm>
            <a:off x="7606715" y="28399521"/>
            <a:ext cx="1470231" cy="52365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700" dirty="0" smtClean="0">
                <a:solidFill>
                  <a:srgbClr val="3F3F3F"/>
                </a:solidFill>
                <a:latin typeface="Garamond"/>
                <a:sym typeface="Garamond"/>
              </a:rPr>
              <a:t>Sara </a:t>
            </a:r>
            <a:r>
              <a:rPr lang="en-US" sz="2700" dirty="0" err="1" smtClean="0">
                <a:solidFill>
                  <a:srgbClr val="3F3F3F"/>
                </a:solidFill>
                <a:latin typeface="Garamond"/>
                <a:sym typeface="Garamond"/>
              </a:rPr>
              <a:t>Lubkin</a:t>
            </a:r>
            <a:endParaRPr lang="en-US" sz="2700" dirty="0" smtClean="0">
              <a:solidFill>
                <a:srgbClr val="3F3F3F"/>
              </a:solidFill>
              <a:latin typeface="Garamond"/>
              <a:sym typeface="Garamond"/>
            </a:endParaRPr>
          </a:p>
          <a:p>
            <a:pPr marL="0" marR="0" lvl="0" indent="0" algn="ctr" rtl="0">
              <a:lnSpc>
                <a:spcPct val="100000"/>
              </a:lnSpc>
              <a:spcBef>
                <a:spcPts val="0"/>
              </a:spcBef>
              <a:spcAft>
                <a:spcPts val="0"/>
              </a:spcAft>
              <a:buClr>
                <a:srgbClr val="3F3F3F"/>
              </a:buClr>
              <a:buSzPts val="2700"/>
              <a:buFont typeface="Arial"/>
              <a:buNone/>
            </a:pPr>
            <a:endParaRPr lang="en-US" sz="2700" dirty="0" smtClean="0">
              <a:solidFill>
                <a:srgbClr val="3F3F3F"/>
              </a:solidFill>
              <a:latin typeface="Garamond"/>
              <a:sym typeface="Garamond"/>
            </a:endParaRPr>
          </a:p>
        </p:txBody>
      </p:sp>
      <p:pic>
        <p:nvPicPr>
          <p:cNvPr id="92" name="Picture 91"/>
          <p:cNvPicPr>
            <a:picLocks noChangeAspect="1"/>
          </p:cNvPicPr>
          <p:nvPr/>
        </p:nvPicPr>
        <p:blipFill rotWithShape="1">
          <a:blip r:embed="rId13" cstate="print">
            <a:extLst>
              <a:ext uri="{28A0092B-C50C-407E-A947-70E740481C1C}">
                <a14:useLocalDpi xmlns:a14="http://schemas.microsoft.com/office/drawing/2010/main"/>
              </a:ext>
            </a:extLst>
          </a:blip>
          <a:srcRect t="28067" r="-68" b="10786"/>
          <a:stretch/>
        </p:blipFill>
        <p:spPr>
          <a:xfrm>
            <a:off x="1229987" y="15926969"/>
            <a:ext cx="12166284" cy="5256476"/>
          </a:xfrm>
          <a:prstGeom prst="rect">
            <a:avLst/>
          </a:prstGeom>
          <a:ln>
            <a:solidFill>
              <a:schemeClr val="tx1"/>
            </a:solidFill>
          </a:ln>
        </p:spPr>
      </p:pic>
      <p:pic>
        <p:nvPicPr>
          <p:cNvPr id="93" name="Picture 92"/>
          <p:cNvPicPr>
            <a:picLocks noChangeAspect="1"/>
          </p:cNvPicPr>
          <p:nvPr/>
        </p:nvPicPr>
        <p:blipFill rotWithShape="1">
          <a:blip r:embed="rId14" cstate="print">
            <a:extLst>
              <a:ext uri="{28A0092B-C50C-407E-A947-70E740481C1C}">
                <a14:useLocalDpi xmlns:a14="http://schemas.microsoft.com/office/drawing/2010/main"/>
              </a:ext>
            </a:extLst>
          </a:blip>
          <a:srcRect l="9743" t="21007" r="48422" b="19253"/>
          <a:stretch/>
        </p:blipFill>
        <p:spPr>
          <a:xfrm>
            <a:off x="1234341" y="15932244"/>
            <a:ext cx="3306953" cy="3338896"/>
          </a:xfrm>
          <a:prstGeom prst="rect">
            <a:avLst/>
          </a:prstGeom>
          <a:ln>
            <a:solidFill>
              <a:schemeClr val="tx1"/>
            </a:solidFill>
          </a:ln>
        </p:spPr>
      </p:pic>
      <p:grpSp>
        <p:nvGrpSpPr>
          <p:cNvPr id="70" name="Group 69"/>
          <p:cNvGrpSpPr/>
          <p:nvPr/>
        </p:nvGrpSpPr>
        <p:grpSpPr>
          <a:xfrm>
            <a:off x="8450371" y="20185338"/>
            <a:ext cx="4576200" cy="1008557"/>
            <a:chOff x="1236164" y="6322865"/>
            <a:chExt cx="4576200" cy="1008557"/>
          </a:xfrm>
        </p:grpSpPr>
        <p:sp>
          <p:nvSpPr>
            <p:cNvPr id="81" name="Rectangle 80"/>
            <p:cNvSpPr/>
            <p:nvPr/>
          </p:nvSpPr>
          <p:spPr>
            <a:xfrm>
              <a:off x="1236164" y="6342547"/>
              <a:ext cx="329969" cy="329969"/>
            </a:xfrm>
            <a:prstGeom prst="rect">
              <a:avLst/>
            </a:prstGeom>
            <a:solidFill>
              <a:srgbClr val="4B978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2" name="Rectangle 81"/>
            <p:cNvSpPr/>
            <p:nvPr/>
          </p:nvSpPr>
          <p:spPr>
            <a:xfrm>
              <a:off x="1236164" y="6869757"/>
              <a:ext cx="329969" cy="329969"/>
            </a:xfrm>
            <a:prstGeom prst="rect">
              <a:avLst/>
            </a:prstGeom>
            <a:solidFill>
              <a:srgbClr val="97C3A8"/>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3" name="TextBox 17"/>
            <p:cNvSpPr txBox="1"/>
            <p:nvPr/>
          </p:nvSpPr>
          <p:spPr>
            <a:xfrm>
              <a:off x="1566133" y="6322865"/>
              <a:ext cx="2956883"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smtClean="0">
                  <a:solidFill>
                    <a:schemeClr val="tx1">
                      <a:lumMod val="75000"/>
                      <a:lumOff val="25000"/>
                    </a:schemeClr>
                  </a:solidFill>
                  <a:latin typeface="Garamond" panose="02020404030301010803" pitchFamily="18" charset="0"/>
                </a:rPr>
                <a:t>Kenai Peninsula</a:t>
              </a:r>
            </a:p>
          </p:txBody>
        </p:sp>
        <p:sp>
          <p:nvSpPr>
            <p:cNvPr id="84" name="TextBox 20"/>
            <p:cNvSpPr txBox="1"/>
            <p:nvPr/>
          </p:nvSpPr>
          <p:spPr>
            <a:xfrm>
              <a:off x="1566133" y="6869757"/>
              <a:ext cx="4246231"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smtClean="0">
                  <a:solidFill>
                    <a:schemeClr val="tx1">
                      <a:lumMod val="75000"/>
                      <a:lumOff val="25000"/>
                    </a:schemeClr>
                  </a:solidFill>
                  <a:latin typeface="Garamond" panose="02020404030301010803" pitchFamily="18" charset="0"/>
                </a:rPr>
                <a:t>Kenai National Wildlife Refuge</a:t>
              </a:r>
            </a:p>
          </p:txBody>
        </p:sp>
      </p:grpSp>
      <p:sp>
        <p:nvSpPr>
          <p:cNvPr id="71" name="TextBox 9"/>
          <p:cNvSpPr txBox="1"/>
          <p:nvPr/>
        </p:nvSpPr>
        <p:spPr>
          <a:xfrm>
            <a:off x="2544673" y="17007881"/>
            <a:ext cx="1346891"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smtClean="0">
                <a:solidFill>
                  <a:schemeClr val="tx1">
                    <a:lumMod val="75000"/>
                    <a:lumOff val="25000"/>
                  </a:schemeClr>
                </a:solidFill>
                <a:latin typeface="Garamond" panose="02020404030301010803" pitchFamily="18" charset="0"/>
              </a:rPr>
              <a:t>Alaska</a:t>
            </a:r>
          </a:p>
        </p:txBody>
      </p:sp>
      <p:sp>
        <p:nvSpPr>
          <p:cNvPr id="72" name="TextBox 13"/>
          <p:cNvSpPr txBox="1"/>
          <p:nvPr/>
        </p:nvSpPr>
        <p:spPr>
          <a:xfrm rot="17928253">
            <a:off x="3771807" y="19257934"/>
            <a:ext cx="1773954"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smtClean="0">
                <a:solidFill>
                  <a:schemeClr val="tx1">
                    <a:lumMod val="75000"/>
                    <a:lumOff val="25000"/>
                  </a:schemeClr>
                </a:solidFill>
                <a:latin typeface="Garamond" panose="02020404030301010803" pitchFamily="18" charset="0"/>
              </a:rPr>
              <a:t>Cook Inlet</a:t>
            </a:r>
          </a:p>
        </p:txBody>
      </p:sp>
      <p:sp>
        <p:nvSpPr>
          <p:cNvPr id="73" name="TextBox 14"/>
          <p:cNvSpPr txBox="1"/>
          <p:nvPr/>
        </p:nvSpPr>
        <p:spPr>
          <a:xfrm>
            <a:off x="10141099" y="19406508"/>
            <a:ext cx="245050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smtClean="0">
                <a:solidFill>
                  <a:schemeClr val="tx1">
                    <a:lumMod val="75000"/>
                    <a:lumOff val="25000"/>
                  </a:schemeClr>
                </a:solidFill>
                <a:latin typeface="Garamond" panose="02020404030301010803" pitchFamily="18" charset="0"/>
              </a:rPr>
              <a:t>Gulf of Alaska</a:t>
            </a:r>
          </a:p>
        </p:txBody>
      </p:sp>
      <p:sp>
        <p:nvSpPr>
          <p:cNvPr id="76" name="5-Point Star 75"/>
          <p:cNvSpPr/>
          <p:nvPr/>
        </p:nvSpPr>
        <p:spPr>
          <a:xfrm>
            <a:off x="7057316" y="16594848"/>
            <a:ext cx="227213" cy="227213"/>
          </a:xfrm>
          <a:prstGeom prst="star5">
            <a:avLst/>
          </a:prstGeom>
          <a:solidFill>
            <a:schemeClr val="accent4">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aseline="-25000"/>
          </a:p>
        </p:txBody>
      </p:sp>
      <p:grpSp>
        <p:nvGrpSpPr>
          <p:cNvPr id="78" name="Group 77"/>
          <p:cNvGrpSpPr/>
          <p:nvPr/>
        </p:nvGrpSpPr>
        <p:grpSpPr>
          <a:xfrm>
            <a:off x="12839195" y="20252772"/>
            <a:ext cx="600705" cy="809427"/>
            <a:chOff x="7020876" y="5332278"/>
            <a:chExt cx="600705" cy="809427"/>
          </a:xfrm>
        </p:grpSpPr>
        <p:sp>
          <p:nvSpPr>
            <p:cNvPr id="79" name="Isosceles Triangle 78"/>
            <p:cNvSpPr/>
            <p:nvPr/>
          </p:nvSpPr>
          <p:spPr>
            <a:xfrm>
              <a:off x="7020876" y="5332278"/>
              <a:ext cx="417825" cy="792509"/>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i="1"/>
            </a:p>
          </p:txBody>
        </p:sp>
        <p:sp>
          <p:nvSpPr>
            <p:cNvPr id="80" name="TextBox 26"/>
            <p:cNvSpPr txBox="1"/>
            <p:nvPr/>
          </p:nvSpPr>
          <p:spPr>
            <a:xfrm>
              <a:off x="7051262" y="5741595"/>
              <a:ext cx="570319"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i="1" dirty="0" smtClean="0">
                  <a:solidFill>
                    <a:schemeClr val="tx1">
                      <a:lumMod val="75000"/>
                      <a:lumOff val="25000"/>
                    </a:schemeClr>
                  </a:solidFill>
                  <a:latin typeface="Century Gothic" panose="020B0502020202020204" pitchFamily="34" charset="0"/>
                </a:rPr>
                <a:t>N</a:t>
              </a:r>
            </a:p>
          </p:txBody>
        </p:sp>
      </p:grpSp>
      <p:sp>
        <p:nvSpPr>
          <p:cNvPr id="138" name="TextBox 137"/>
          <p:cNvSpPr txBox="1"/>
          <p:nvPr/>
        </p:nvSpPr>
        <p:spPr>
          <a:xfrm>
            <a:off x="18671920" y="6869497"/>
            <a:ext cx="2877210" cy="646331"/>
          </a:xfrm>
          <a:prstGeom prst="rect">
            <a:avLst/>
          </a:prstGeom>
          <a:noFill/>
        </p:spPr>
        <p:txBody>
          <a:bodyPr wrap="square" rtlCol="0">
            <a:spAutoFit/>
          </a:bodyPr>
          <a:lstStyle/>
          <a:p>
            <a:pPr algn="ctr"/>
            <a:r>
              <a:rPr lang="en-US" sz="1800" dirty="0" smtClean="0">
                <a:solidFill>
                  <a:srgbClr val="2E8654"/>
                </a:solidFill>
                <a:latin typeface="Garamond" charset="0"/>
                <a:ea typeface="Garamond" charset="0"/>
                <a:cs typeface="Garamond" charset="0"/>
              </a:rPr>
              <a:t>Landsat Surface Reflectance bands with NDVI and EVI</a:t>
            </a:r>
            <a:endParaRPr lang="en-US" sz="1800" dirty="0">
              <a:solidFill>
                <a:srgbClr val="2E8654"/>
              </a:solidFill>
              <a:latin typeface="Garamond" charset="0"/>
              <a:ea typeface="Garamond" charset="0"/>
              <a:cs typeface="Garamond" charset="0"/>
            </a:endParaRPr>
          </a:p>
        </p:txBody>
      </p:sp>
      <p:sp>
        <p:nvSpPr>
          <p:cNvPr id="6" name="TextBox 5"/>
          <p:cNvSpPr txBox="1"/>
          <p:nvPr/>
        </p:nvSpPr>
        <p:spPr>
          <a:xfrm>
            <a:off x="5477509" y="16483216"/>
            <a:ext cx="1688230" cy="461665"/>
          </a:xfrm>
          <a:prstGeom prst="rect">
            <a:avLst/>
          </a:prstGeom>
          <a:noFill/>
        </p:spPr>
        <p:txBody>
          <a:bodyPr wrap="square" rtlCol="0">
            <a:spAutoFit/>
          </a:bodyPr>
          <a:lstStyle/>
          <a:p>
            <a:r>
              <a:rPr lang="en-US" sz="2400" dirty="0" smtClean="0">
                <a:solidFill>
                  <a:schemeClr val="tx1">
                    <a:lumMod val="75000"/>
                    <a:lumOff val="25000"/>
                  </a:schemeClr>
                </a:solidFill>
                <a:latin typeface="Garamond" panose="02020404030301010803" pitchFamily="18" charset="0"/>
              </a:rPr>
              <a:t>Anchorage</a:t>
            </a:r>
            <a:endParaRPr lang="en-US" sz="2400" dirty="0">
              <a:solidFill>
                <a:schemeClr val="tx1">
                  <a:lumMod val="75000"/>
                  <a:lumOff val="25000"/>
                </a:schemeClr>
              </a:solidFill>
              <a:latin typeface="Garamond" panose="02020404030301010803" pitchFamily="18" charset="0"/>
            </a:endParaRPr>
          </a:p>
        </p:txBody>
      </p:sp>
      <p:pic>
        <p:nvPicPr>
          <p:cNvPr id="53" name="Picture 52"/>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6033063" y="5945160"/>
            <a:ext cx="2051294" cy="2051294"/>
          </a:xfrm>
          <a:prstGeom prst="rect">
            <a:avLst/>
          </a:prstGeom>
          <a:ln>
            <a:solidFill>
              <a:srgbClr val="2E8654"/>
            </a:solidFill>
          </a:ln>
        </p:spPr>
      </p:pic>
      <p:pic>
        <p:nvPicPr>
          <p:cNvPr id="54" name="Picture 53"/>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16227707" y="6162528"/>
            <a:ext cx="2031206" cy="2031206"/>
          </a:xfrm>
          <a:prstGeom prst="rect">
            <a:avLst/>
          </a:prstGeom>
          <a:ln>
            <a:solidFill>
              <a:srgbClr val="2E8654"/>
            </a:solidFill>
          </a:ln>
        </p:spPr>
      </p:pic>
      <p:pic>
        <p:nvPicPr>
          <p:cNvPr id="57" name="Picture 56"/>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21726019" y="5944500"/>
            <a:ext cx="2051954" cy="2051954"/>
          </a:xfrm>
          <a:prstGeom prst="rect">
            <a:avLst/>
          </a:prstGeom>
          <a:ln>
            <a:solidFill>
              <a:srgbClr val="2E8654"/>
            </a:solidFill>
          </a:ln>
        </p:spPr>
      </p:pic>
      <p:pic>
        <p:nvPicPr>
          <p:cNvPr id="58" name="Picture 57"/>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21938966" y="6154482"/>
            <a:ext cx="2051954" cy="2051954"/>
          </a:xfrm>
          <a:prstGeom prst="rect">
            <a:avLst/>
          </a:prstGeom>
          <a:ln>
            <a:solidFill>
              <a:srgbClr val="2E8654"/>
            </a:solidFill>
          </a:ln>
        </p:spPr>
      </p:pic>
      <p:pic>
        <p:nvPicPr>
          <p:cNvPr id="77" name="Picture 76"/>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16329073" y="9156931"/>
            <a:ext cx="2230789" cy="2230789"/>
          </a:xfrm>
          <a:prstGeom prst="rect">
            <a:avLst/>
          </a:prstGeom>
          <a:ln>
            <a:solidFill>
              <a:srgbClr val="2E8654"/>
            </a:solidFill>
          </a:ln>
        </p:spPr>
      </p:pic>
      <p:sp>
        <p:nvSpPr>
          <p:cNvPr id="147" name="TextBox 146"/>
          <p:cNvSpPr txBox="1"/>
          <p:nvPr/>
        </p:nvSpPr>
        <p:spPr>
          <a:xfrm>
            <a:off x="18559862" y="9191540"/>
            <a:ext cx="3546851" cy="461665"/>
          </a:xfrm>
          <a:prstGeom prst="rect">
            <a:avLst/>
          </a:prstGeom>
          <a:noFill/>
        </p:spPr>
        <p:txBody>
          <a:bodyPr wrap="square" rtlCol="0">
            <a:spAutoFit/>
          </a:bodyPr>
          <a:lstStyle/>
          <a:p>
            <a:pPr algn="ctr"/>
            <a:r>
              <a:rPr lang="en-US" sz="2400" b="1" dirty="0" smtClean="0">
                <a:solidFill>
                  <a:srgbClr val="2E8654"/>
                </a:solidFill>
                <a:latin typeface="Garamond" charset="0"/>
                <a:ea typeface="Garamond" charset="0"/>
                <a:cs typeface="Garamond" charset="0"/>
              </a:rPr>
              <a:t>Classify Land Cover</a:t>
            </a:r>
            <a:endParaRPr lang="en-US" sz="2400" b="1" dirty="0">
              <a:solidFill>
                <a:srgbClr val="2E8654"/>
              </a:solidFill>
              <a:latin typeface="Garamond" charset="0"/>
              <a:ea typeface="Garamond" charset="0"/>
              <a:cs typeface="Garamond" charset="0"/>
            </a:endParaRPr>
          </a:p>
        </p:txBody>
      </p:sp>
      <p:pic>
        <p:nvPicPr>
          <p:cNvPr id="148" name="Picture 147"/>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19284133" y="9739307"/>
            <a:ext cx="826423" cy="1472677"/>
          </a:xfrm>
          <a:prstGeom prst="rect">
            <a:avLst/>
          </a:prstGeom>
        </p:spPr>
      </p:pic>
      <p:sp>
        <p:nvSpPr>
          <p:cNvPr id="149" name="TextBox 148"/>
          <p:cNvSpPr txBox="1"/>
          <p:nvPr/>
        </p:nvSpPr>
        <p:spPr>
          <a:xfrm>
            <a:off x="20147731" y="9704037"/>
            <a:ext cx="1102622" cy="1477328"/>
          </a:xfrm>
          <a:prstGeom prst="rect">
            <a:avLst/>
          </a:prstGeom>
          <a:noFill/>
        </p:spPr>
        <p:txBody>
          <a:bodyPr wrap="square" rtlCol="0">
            <a:spAutoFit/>
          </a:bodyPr>
          <a:lstStyle/>
          <a:p>
            <a:r>
              <a:rPr lang="en-US" sz="1800" dirty="0" smtClean="0">
                <a:solidFill>
                  <a:srgbClr val="2E8654"/>
                </a:solidFill>
                <a:latin typeface="Garamond" panose="02020404030301010803" pitchFamily="18" charset="0"/>
              </a:rPr>
              <a:t>Forest</a:t>
            </a:r>
          </a:p>
          <a:p>
            <a:endParaRPr lang="en-US" sz="1800" dirty="0" smtClean="0">
              <a:solidFill>
                <a:srgbClr val="2E8654"/>
              </a:solidFill>
              <a:latin typeface="Garamond" panose="02020404030301010803" pitchFamily="18" charset="0"/>
            </a:endParaRPr>
          </a:p>
          <a:p>
            <a:r>
              <a:rPr lang="en-US" sz="1800" dirty="0" smtClean="0">
                <a:solidFill>
                  <a:srgbClr val="2E8654"/>
                </a:solidFill>
                <a:latin typeface="Garamond" panose="02020404030301010803" pitchFamily="18" charset="0"/>
              </a:rPr>
              <a:t>Shrub</a:t>
            </a:r>
          </a:p>
          <a:p>
            <a:endParaRPr lang="en-US" sz="1800" dirty="0" smtClean="0">
              <a:solidFill>
                <a:srgbClr val="2E8654"/>
              </a:solidFill>
              <a:latin typeface="Garamond" panose="02020404030301010803" pitchFamily="18" charset="0"/>
            </a:endParaRPr>
          </a:p>
          <a:p>
            <a:r>
              <a:rPr lang="en-US" sz="1800" dirty="0" smtClean="0">
                <a:solidFill>
                  <a:srgbClr val="2E8654"/>
                </a:solidFill>
                <a:latin typeface="Garamond" panose="02020404030301010803" pitchFamily="18" charset="0"/>
              </a:rPr>
              <a:t>Wetlands</a:t>
            </a:r>
            <a:endParaRPr lang="en-US" sz="1800" dirty="0">
              <a:solidFill>
                <a:srgbClr val="2E8654"/>
              </a:solidFill>
              <a:latin typeface="Garamond" panose="02020404030301010803" pitchFamily="18" charset="0"/>
            </a:endParaRPr>
          </a:p>
        </p:txBody>
      </p:sp>
      <p:pic>
        <p:nvPicPr>
          <p:cNvPr id="159" name="Picture 158"/>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22117071" y="9174816"/>
            <a:ext cx="2219029" cy="2219029"/>
          </a:xfrm>
          <a:prstGeom prst="rect">
            <a:avLst/>
          </a:prstGeom>
          <a:ln>
            <a:solidFill>
              <a:srgbClr val="2E8654"/>
            </a:solidFill>
          </a:ln>
        </p:spPr>
      </p:pic>
      <p:pic>
        <p:nvPicPr>
          <p:cNvPr id="161" name="Picture 160"/>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22211628" y="6368642"/>
            <a:ext cx="2032549" cy="2032549"/>
          </a:xfrm>
          <a:prstGeom prst="rect">
            <a:avLst/>
          </a:prstGeom>
          <a:ln>
            <a:solidFill>
              <a:srgbClr val="2E8654"/>
            </a:solidFill>
          </a:ln>
        </p:spPr>
      </p:pic>
      <p:pic>
        <p:nvPicPr>
          <p:cNvPr id="160" name="Picture 159"/>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16472001" y="6374165"/>
            <a:ext cx="1986972" cy="1986972"/>
          </a:xfrm>
          <a:prstGeom prst="rect">
            <a:avLst/>
          </a:prstGeom>
          <a:ln>
            <a:solidFill>
              <a:srgbClr val="2E8654"/>
            </a:solidFill>
          </a:ln>
        </p:spPr>
      </p:pic>
      <p:sp>
        <p:nvSpPr>
          <p:cNvPr id="144" name="TextBox 143"/>
          <p:cNvSpPr txBox="1"/>
          <p:nvPr/>
        </p:nvSpPr>
        <p:spPr>
          <a:xfrm>
            <a:off x="16826823" y="7209741"/>
            <a:ext cx="734321" cy="46166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400" b="1" dirty="0" smtClean="0">
                <a:solidFill>
                  <a:srgbClr val="97C3A8"/>
                </a:solidFill>
                <a:latin typeface="Garamond" charset="0"/>
                <a:ea typeface="Garamond" charset="0"/>
                <a:cs typeface="Garamond" charset="0"/>
              </a:rPr>
              <a:t>1989</a:t>
            </a:r>
            <a:endParaRPr lang="en-US" sz="2400" b="1" dirty="0">
              <a:solidFill>
                <a:srgbClr val="97C3A8"/>
              </a:solidFill>
              <a:latin typeface="Garamond" charset="0"/>
              <a:ea typeface="Garamond" charset="0"/>
              <a:cs typeface="Garamond" charset="0"/>
            </a:endParaRPr>
          </a:p>
        </p:txBody>
      </p:sp>
      <p:sp>
        <p:nvSpPr>
          <p:cNvPr id="145" name="TextBox 144"/>
          <p:cNvSpPr txBox="1"/>
          <p:nvPr/>
        </p:nvSpPr>
        <p:spPr>
          <a:xfrm>
            <a:off x="22685162" y="7209740"/>
            <a:ext cx="807717" cy="46166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400" b="1" dirty="0" smtClean="0">
                <a:solidFill>
                  <a:srgbClr val="97C3A8"/>
                </a:solidFill>
                <a:latin typeface="Garamond" charset="0"/>
                <a:ea typeface="Garamond" charset="0"/>
                <a:cs typeface="Garamond" charset="0"/>
              </a:rPr>
              <a:t>2016</a:t>
            </a:r>
          </a:p>
        </p:txBody>
      </p:sp>
      <p:pic>
        <p:nvPicPr>
          <p:cNvPr id="162" name="Picture 161"/>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14073827" y="15894592"/>
            <a:ext cx="6127066" cy="6127066"/>
          </a:xfrm>
          <a:prstGeom prst="rect">
            <a:avLst/>
          </a:prstGeom>
          <a:ln>
            <a:solidFill>
              <a:srgbClr val="2E8654"/>
            </a:solidFill>
          </a:ln>
        </p:spPr>
      </p:pic>
      <p:pic>
        <p:nvPicPr>
          <p:cNvPr id="163" name="Picture 162"/>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20307658" y="15898686"/>
            <a:ext cx="6122972" cy="6122972"/>
          </a:xfrm>
          <a:prstGeom prst="rect">
            <a:avLst/>
          </a:prstGeom>
          <a:ln>
            <a:solidFill>
              <a:srgbClr val="2E8654"/>
            </a:solidFill>
          </a:ln>
        </p:spPr>
      </p:pic>
      <p:pic>
        <p:nvPicPr>
          <p:cNvPr id="167" name="Picture 166"/>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20453973" y="21382803"/>
            <a:ext cx="274741" cy="578303"/>
          </a:xfrm>
          <a:prstGeom prst="rect">
            <a:avLst/>
          </a:prstGeom>
        </p:spPr>
      </p:pic>
      <p:pic>
        <p:nvPicPr>
          <p:cNvPr id="168" name="Picture 167"/>
          <p:cNvPicPr>
            <a:picLocks noChangeAspect="1"/>
          </p:cNvPicPr>
          <p:nvPr/>
        </p:nvPicPr>
        <p:blipFill>
          <a:blip r:embed="rId27" cstate="print">
            <a:extLst>
              <a:ext uri="{28A0092B-C50C-407E-A947-70E740481C1C}">
                <a14:useLocalDpi xmlns:a14="http://schemas.microsoft.com/office/drawing/2010/main"/>
              </a:ext>
            </a:extLst>
          </a:blip>
          <a:stretch>
            <a:fillRect/>
          </a:stretch>
        </p:blipFill>
        <p:spPr>
          <a:xfrm>
            <a:off x="18552416" y="20488230"/>
            <a:ext cx="739056" cy="1316992"/>
          </a:xfrm>
          <a:prstGeom prst="rect">
            <a:avLst/>
          </a:prstGeom>
        </p:spPr>
      </p:pic>
      <p:sp>
        <p:nvSpPr>
          <p:cNvPr id="169" name="TextBox 168"/>
          <p:cNvSpPr txBox="1"/>
          <p:nvPr/>
        </p:nvSpPr>
        <p:spPr>
          <a:xfrm>
            <a:off x="19295804" y="20471607"/>
            <a:ext cx="1102622" cy="1323439"/>
          </a:xfrm>
          <a:prstGeom prst="rect">
            <a:avLst/>
          </a:prstGeom>
          <a:noFill/>
        </p:spPr>
        <p:txBody>
          <a:bodyPr wrap="square" rtlCol="0">
            <a:spAutoFit/>
          </a:bodyPr>
          <a:lstStyle/>
          <a:p>
            <a:r>
              <a:rPr lang="en-US" sz="1600" dirty="0" smtClean="0">
                <a:solidFill>
                  <a:srgbClr val="2E8654"/>
                </a:solidFill>
                <a:latin typeface="Garamond" panose="02020404030301010803" pitchFamily="18" charset="0"/>
              </a:rPr>
              <a:t>Forest</a:t>
            </a:r>
          </a:p>
          <a:p>
            <a:endParaRPr lang="en-US" sz="1600" dirty="0" smtClean="0">
              <a:solidFill>
                <a:srgbClr val="2E8654"/>
              </a:solidFill>
              <a:latin typeface="Garamond" panose="02020404030301010803" pitchFamily="18" charset="0"/>
            </a:endParaRPr>
          </a:p>
          <a:p>
            <a:r>
              <a:rPr lang="en-US" sz="1600" dirty="0" smtClean="0">
                <a:solidFill>
                  <a:srgbClr val="2E8654"/>
                </a:solidFill>
                <a:latin typeface="Garamond" panose="02020404030301010803" pitchFamily="18" charset="0"/>
              </a:rPr>
              <a:t>Shrub</a:t>
            </a:r>
          </a:p>
          <a:p>
            <a:endParaRPr lang="en-US" sz="1600" dirty="0" smtClean="0">
              <a:solidFill>
                <a:srgbClr val="2E8654"/>
              </a:solidFill>
              <a:latin typeface="Garamond" panose="02020404030301010803" pitchFamily="18" charset="0"/>
            </a:endParaRPr>
          </a:p>
          <a:p>
            <a:r>
              <a:rPr lang="en-US" sz="1600" dirty="0" smtClean="0">
                <a:solidFill>
                  <a:srgbClr val="2E8654"/>
                </a:solidFill>
                <a:latin typeface="Garamond" panose="02020404030301010803" pitchFamily="18" charset="0"/>
              </a:rPr>
              <a:t>Wetlands</a:t>
            </a:r>
            <a:endParaRPr lang="en-US" sz="1600" dirty="0">
              <a:solidFill>
                <a:srgbClr val="2E8654"/>
              </a:solidFill>
              <a:latin typeface="Garamond" panose="02020404030301010803" pitchFamily="18" charset="0"/>
            </a:endParaRPr>
          </a:p>
        </p:txBody>
      </p:sp>
      <p:sp>
        <p:nvSpPr>
          <p:cNvPr id="170" name="TextBox 169"/>
          <p:cNvSpPr txBox="1"/>
          <p:nvPr/>
        </p:nvSpPr>
        <p:spPr>
          <a:xfrm>
            <a:off x="14352827" y="16066899"/>
            <a:ext cx="1101764" cy="461665"/>
          </a:xfrm>
          <a:prstGeom prst="rect">
            <a:avLst/>
          </a:prstGeom>
          <a:noFill/>
          <a:effectLst/>
        </p:spPr>
        <p:txBody>
          <a:bodyPr wrap="square" rtlCol="0">
            <a:spAutoFit/>
          </a:bodyPr>
          <a:lstStyle/>
          <a:p>
            <a:r>
              <a:rPr lang="en-US" sz="2400" b="1" dirty="0" smtClean="0">
                <a:solidFill>
                  <a:srgbClr val="2E8654"/>
                </a:solidFill>
                <a:latin typeface="Garamond" charset="0"/>
                <a:ea typeface="Garamond" charset="0"/>
                <a:cs typeface="Garamond" charset="0"/>
              </a:rPr>
              <a:t>1989</a:t>
            </a:r>
            <a:endParaRPr lang="en-US" sz="2400" b="1" dirty="0">
              <a:solidFill>
                <a:srgbClr val="2E8654"/>
              </a:solidFill>
              <a:latin typeface="Garamond" charset="0"/>
              <a:ea typeface="Garamond" charset="0"/>
              <a:cs typeface="Garamond" charset="0"/>
            </a:endParaRPr>
          </a:p>
        </p:txBody>
      </p:sp>
      <p:sp>
        <p:nvSpPr>
          <p:cNvPr id="171" name="TextBox 170"/>
          <p:cNvSpPr txBox="1"/>
          <p:nvPr/>
        </p:nvSpPr>
        <p:spPr>
          <a:xfrm>
            <a:off x="20707155" y="16021551"/>
            <a:ext cx="1101764" cy="461665"/>
          </a:xfrm>
          <a:prstGeom prst="rect">
            <a:avLst/>
          </a:prstGeom>
          <a:noFill/>
          <a:effectLst/>
        </p:spPr>
        <p:txBody>
          <a:bodyPr wrap="square" rtlCol="0">
            <a:spAutoFit/>
          </a:bodyPr>
          <a:lstStyle/>
          <a:p>
            <a:r>
              <a:rPr lang="en-US" sz="2400" b="1" dirty="0" smtClean="0">
                <a:solidFill>
                  <a:srgbClr val="2E8654"/>
                </a:solidFill>
                <a:latin typeface="Garamond" charset="0"/>
                <a:ea typeface="Garamond" charset="0"/>
                <a:cs typeface="Garamond" charset="0"/>
              </a:rPr>
              <a:t>2016</a:t>
            </a:r>
            <a:endParaRPr lang="en-US" sz="2400" b="1" dirty="0">
              <a:solidFill>
                <a:srgbClr val="2E8654"/>
              </a:solidFill>
              <a:latin typeface="Garamond" charset="0"/>
              <a:ea typeface="Garamond" charset="0"/>
              <a:cs typeface="Garamond" charset="0"/>
            </a:endParaRPr>
          </a:p>
        </p:txBody>
      </p:sp>
      <p:pic>
        <p:nvPicPr>
          <p:cNvPr id="178" name="Picture 177"/>
          <p:cNvPicPr>
            <a:picLocks noChangeAspect="1"/>
          </p:cNvPicPr>
          <p:nvPr/>
        </p:nvPicPr>
        <p:blipFill>
          <a:blip r:embed="rId28" cstate="print">
            <a:extLst>
              <a:ext uri="{28A0092B-C50C-407E-A947-70E740481C1C}">
                <a14:useLocalDpi xmlns:a14="http://schemas.microsoft.com/office/drawing/2010/main"/>
              </a:ext>
            </a:extLst>
          </a:blip>
          <a:stretch>
            <a:fillRect/>
          </a:stretch>
        </p:blipFill>
        <p:spPr>
          <a:xfrm>
            <a:off x="20307658" y="22241016"/>
            <a:ext cx="6122972" cy="6122972"/>
          </a:xfrm>
          <a:prstGeom prst="rect">
            <a:avLst/>
          </a:prstGeom>
          <a:ln>
            <a:solidFill>
              <a:srgbClr val="2E8654"/>
            </a:solidFill>
          </a:ln>
        </p:spPr>
      </p:pic>
      <p:pic>
        <p:nvPicPr>
          <p:cNvPr id="174" name="Picture 173"/>
          <p:cNvPicPr>
            <a:picLocks noChangeAspect="1"/>
          </p:cNvPicPr>
          <p:nvPr/>
        </p:nvPicPr>
        <p:blipFill>
          <a:blip r:embed="rId29"/>
          <a:stretch>
            <a:fillRect/>
          </a:stretch>
        </p:blipFill>
        <p:spPr>
          <a:xfrm>
            <a:off x="24148258" y="26936817"/>
            <a:ext cx="734175" cy="847798"/>
          </a:xfrm>
          <a:prstGeom prst="rect">
            <a:avLst/>
          </a:prstGeom>
        </p:spPr>
      </p:pic>
      <p:sp>
        <p:nvSpPr>
          <p:cNvPr id="177" name="TextBox 176"/>
          <p:cNvSpPr txBox="1"/>
          <p:nvPr/>
        </p:nvSpPr>
        <p:spPr>
          <a:xfrm>
            <a:off x="20296352" y="22226040"/>
            <a:ext cx="2859333" cy="461665"/>
          </a:xfrm>
          <a:prstGeom prst="rect">
            <a:avLst/>
          </a:prstGeom>
          <a:noFill/>
          <a:effectLst/>
        </p:spPr>
        <p:txBody>
          <a:bodyPr wrap="square" rtlCol="0">
            <a:spAutoFit/>
          </a:bodyPr>
          <a:lstStyle/>
          <a:p>
            <a:r>
              <a:rPr lang="en-US" sz="2400" b="1" dirty="0" smtClean="0">
                <a:solidFill>
                  <a:srgbClr val="2E8654"/>
                </a:solidFill>
                <a:latin typeface="Garamond" charset="0"/>
                <a:ea typeface="Garamond" charset="0"/>
                <a:cs typeface="Garamond" charset="0"/>
              </a:rPr>
              <a:t>Change Detection</a:t>
            </a:r>
            <a:endParaRPr lang="en-US" sz="2400" b="1" dirty="0">
              <a:solidFill>
                <a:srgbClr val="2E8654"/>
              </a:solidFill>
              <a:latin typeface="Garamond" charset="0"/>
              <a:ea typeface="Garamond" charset="0"/>
              <a:cs typeface="Garamond" charset="0"/>
            </a:endParaRPr>
          </a:p>
        </p:txBody>
      </p:sp>
      <p:pic>
        <p:nvPicPr>
          <p:cNvPr id="47" name="Picture 46"/>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9041990" y="11882649"/>
            <a:ext cx="2556225" cy="2556225"/>
          </a:xfrm>
          <a:prstGeom prst="rect">
            <a:avLst/>
          </a:prstGeom>
          <a:ln>
            <a:solidFill>
              <a:srgbClr val="2E8654"/>
            </a:solidFill>
          </a:ln>
        </p:spPr>
      </p:pic>
      <p:sp>
        <p:nvSpPr>
          <p:cNvPr id="50" name="TextBox 49"/>
          <p:cNvSpPr txBox="1"/>
          <p:nvPr/>
        </p:nvSpPr>
        <p:spPr>
          <a:xfrm>
            <a:off x="16057986" y="13007291"/>
            <a:ext cx="3006315" cy="523220"/>
          </a:xfrm>
          <a:prstGeom prst="rect">
            <a:avLst/>
          </a:prstGeom>
          <a:noFill/>
        </p:spPr>
        <p:txBody>
          <a:bodyPr wrap="square" rtlCol="0">
            <a:spAutoFit/>
          </a:bodyPr>
          <a:lstStyle/>
          <a:p>
            <a:pPr algn="ctr"/>
            <a:r>
              <a:rPr lang="en-US" sz="2800" b="1" dirty="0" smtClean="0">
                <a:solidFill>
                  <a:srgbClr val="2E8654"/>
                </a:solidFill>
                <a:latin typeface="Garamond" panose="02020404030301010803" pitchFamily="18" charset="0"/>
              </a:rPr>
              <a:t>Change Detection</a:t>
            </a:r>
            <a:endParaRPr lang="en-US" sz="2800" b="1" dirty="0">
              <a:solidFill>
                <a:srgbClr val="2E8654"/>
              </a:solidFill>
              <a:latin typeface="Garamond" panose="02020404030301010803" pitchFamily="18" charset="0"/>
            </a:endParaRPr>
          </a:p>
        </p:txBody>
      </p:sp>
      <p:sp>
        <p:nvSpPr>
          <p:cNvPr id="121" name="TextBox 120"/>
          <p:cNvSpPr txBox="1"/>
          <p:nvPr/>
        </p:nvSpPr>
        <p:spPr>
          <a:xfrm>
            <a:off x="24788438" y="26945218"/>
            <a:ext cx="2071321" cy="830997"/>
          </a:xfrm>
          <a:prstGeom prst="rect">
            <a:avLst/>
          </a:prstGeom>
          <a:noFill/>
        </p:spPr>
        <p:txBody>
          <a:bodyPr wrap="square" rtlCol="0">
            <a:spAutoFit/>
          </a:bodyPr>
          <a:lstStyle/>
          <a:p>
            <a:r>
              <a:rPr lang="en-US" sz="1600" dirty="0" smtClean="0">
                <a:solidFill>
                  <a:srgbClr val="2E8654"/>
                </a:solidFill>
                <a:latin typeface="Garamond" panose="02020404030301010803" pitchFamily="18" charset="0"/>
              </a:rPr>
              <a:t>Shrub to Forest</a:t>
            </a:r>
          </a:p>
          <a:p>
            <a:endParaRPr lang="en-US" sz="1600" dirty="0" smtClean="0">
              <a:solidFill>
                <a:srgbClr val="2E8654"/>
              </a:solidFill>
              <a:latin typeface="Garamond" panose="02020404030301010803" pitchFamily="18" charset="0"/>
            </a:endParaRPr>
          </a:p>
          <a:p>
            <a:r>
              <a:rPr lang="en-US" sz="1600" dirty="0" smtClean="0">
                <a:solidFill>
                  <a:srgbClr val="2E8654"/>
                </a:solidFill>
                <a:latin typeface="Garamond" panose="02020404030301010803" pitchFamily="18" charset="0"/>
              </a:rPr>
              <a:t>Wetlands to Forest</a:t>
            </a:r>
            <a:endParaRPr lang="en-US" sz="1600" dirty="0">
              <a:solidFill>
                <a:srgbClr val="2E8654"/>
              </a:solidFill>
              <a:latin typeface="Garamond" panose="02020404030301010803" pitchFamily="18" charset="0"/>
            </a:endParaRPr>
          </a:p>
        </p:txBody>
      </p:sp>
      <p:sp>
        <p:nvSpPr>
          <p:cNvPr id="52" name="TextBox 51"/>
          <p:cNvSpPr txBox="1"/>
          <p:nvPr/>
        </p:nvSpPr>
        <p:spPr>
          <a:xfrm>
            <a:off x="22425275" y="12788919"/>
            <a:ext cx="4222804" cy="954107"/>
          </a:xfrm>
          <a:prstGeom prst="rect">
            <a:avLst/>
          </a:prstGeom>
          <a:noFill/>
        </p:spPr>
        <p:txBody>
          <a:bodyPr wrap="square" rtlCol="0">
            <a:spAutoFit/>
          </a:bodyPr>
          <a:lstStyle/>
          <a:p>
            <a:pPr algn="ctr"/>
            <a:r>
              <a:rPr lang="en-US" sz="2800" b="1" dirty="0" smtClean="0">
                <a:solidFill>
                  <a:srgbClr val="2E8654"/>
                </a:solidFill>
                <a:latin typeface="Garamond" panose="02020404030301010803" pitchFamily="18" charset="0"/>
              </a:rPr>
              <a:t>Forecast changes to 2050 and 2100</a:t>
            </a:r>
            <a:endParaRPr lang="en-US" sz="2800" b="1" dirty="0">
              <a:solidFill>
                <a:srgbClr val="2E8654"/>
              </a:solidFill>
              <a:latin typeface="Garamond" panose="02020404030301010803" pitchFamily="18" charset="0"/>
            </a:endParaRPr>
          </a:p>
        </p:txBody>
      </p:sp>
      <p:sp>
        <p:nvSpPr>
          <p:cNvPr id="55" name="TextBox 54"/>
          <p:cNvSpPr txBox="1"/>
          <p:nvPr/>
        </p:nvSpPr>
        <p:spPr>
          <a:xfrm>
            <a:off x="19077092" y="6336184"/>
            <a:ext cx="2066865" cy="461665"/>
          </a:xfrm>
          <a:prstGeom prst="rect">
            <a:avLst/>
          </a:prstGeom>
          <a:noFill/>
        </p:spPr>
        <p:txBody>
          <a:bodyPr wrap="square" rtlCol="0">
            <a:spAutoFit/>
          </a:bodyPr>
          <a:lstStyle/>
          <a:p>
            <a:pPr algn="ctr"/>
            <a:r>
              <a:rPr lang="en-US" sz="2400" b="1" dirty="0" smtClean="0">
                <a:solidFill>
                  <a:srgbClr val="2E8654"/>
                </a:solidFill>
                <a:latin typeface="Garamond" panose="02020404030301010803" pitchFamily="18" charset="0"/>
              </a:rPr>
              <a:t>Stack Images</a:t>
            </a:r>
          </a:p>
        </p:txBody>
      </p:sp>
      <p:pic>
        <p:nvPicPr>
          <p:cNvPr id="126" name="Picture 125"/>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14210460" y="21382803"/>
            <a:ext cx="274741" cy="578303"/>
          </a:xfrm>
          <a:prstGeom prst="rect">
            <a:avLst/>
          </a:prstGeom>
        </p:spPr>
      </p:pic>
      <p:pic>
        <p:nvPicPr>
          <p:cNvPr id="127" name="Picture 126"/>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20457814" y="27693850"/>
            <a:ext cx="274741" cy="578303"/>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2028</TotalTime>
  <Words>636</Words>
  <Application>Microsoft Office PowerPoint</Application>
  <PresentationFormat>Custom</PresentationFormat>
  <Paragraphs>84</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Garamond</vt:lpstr>
      <vt:lpstr>Century Gothic</vt:lpstr>
      <vt:lpstr>Arial</vt:lpstr>
      <vt:lpstr>Webdings</vt:lpstr>
      <vt:lpstr>Office Theme</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Maloney, Megan (GSFC-6170)[DEVELOP]</dc:creator>
  <cp:lastModifiedBy>Clayton, Amanda L. (LARC-E3)[SSAI DEVELOP]</cp:lastModifiedBy>
  <cp:revision>196</cp:revision>
  <dcterms:modified xsi:type="dcterms:W3CDTF">2018-03-28T13:47:34Z</dcterms:modified>
</cp:coreProperties>
</file>