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283" r:id="rId30"/>
    <p:sldId id="267" r:id="rId31"/>
    <p:sldId id="268" r:id="rId32"/>
    <p:sldId id="269" r:id="rId33"/>
    <p:sldId id="270" r:id="rId34"/>
    <p:sldId id="271" r:id="rId35"/>
    <p:sldId id="272" r:id="rId36"/>
    <p:sldId id="273" r:id="rId37"/>
    <p:sldId id="274" r:id="rId38"/>
    <p:sldId id="275" r:id="rId39"/>
    <p:sldId id="276" r:id="rId40"/>
    <p:sldId id="277" r:id="rId41"/>
    <p:sldId id="278" r:id="rId42"/>
    <p:sldId id="279" r:id="rId43"/>
    <p:sldId id="280" r:id="rId44"/>
    <p:sldId id="281" r:id="rId45"/>
    <p:sldId id="282" r:id="rId46"/>
    <p:sldId id="28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F82"/>
    <a:srgbClr val="5B9BD5"/>
    <a:srgbClr val="3E96A8"/>
    <a:srgbClr val="13416C"/>
    <a:srgbClr val="99A893"/>
    <a:srgbClr val="9995A8"/>
    <a:srgbClr val="0067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13" d="100"/>
          <a:sy n="113" d="100"/>
        </p:scale>
        <p:origin x="432"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E9EE1D-D0E6-48A9-9413-C76FB2AF108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8C4C20C-14C9-4A31-A2C3-538BAEB5B10F}">
      <dgm:prSet phldrT="[Text]"/>
      <dgm:spPr/>
      <dgm:t>
        <a:bodyPr/>
        <a:lstStyle/>
        <a:p>
          <a:r>
            <a:rPr lang="en-US" b="1" dirty="0" smtClean="0">
              <a:solidFill>
                <a:schemeClr val="tx1">
                  <a:lumMod val="75000"/>
                  <a:lumOff val="25000"/>
                </a:schemeClr>
              </a:solidFill>
              <a:latin typeface="Century Gothic" charset="0"/>
              <a:ea typeface="Century Gothic" charset="0"/>
              <a:cs typeface="Century Gothic" charset="0"/>
            </a:rPr>
            <a:t>Attitude</a:t>
          </a:r>
        </a:p>
        <a:p>
          <a:r>
            <a:rPr lang="en-US" i="1" dirty="0" smtClean="0">
              <a:solidFill>
                <a:schemeClr val="tx1">
                  <a:lumMod val="75000"/>
                  <a:lumOff val="25000"/>
                </a:schemeClr>
              </a:solidFill>
              <a:latin typeface="Century Gothic" charset="0"/>
              <a:ea typeface="Century Gothic" charset="0"/>
              <a:cs typeface="Century Gothic" charset="0"/>
            </a:rPr>
            <a:t>Where do we get our energy?</a:t>
          </a:r>
          <a:endParaRPr lang="en-US" i="1" dirty="0">
            <a:solidFill>
              <a:schemeClr val="tx1">
                <a:lumMod val="75000"/>
                <a:lumOff val="25000"/>
              </a:schemeClr>
            </a:solidFill>
            <a:latin typeface="Century Gothic" charset="0"/>
            <a:ea typeface="Century Gothic" charset="0"/>
            <a:cs typeface="Century Gothic" charset="0"/>
          </a:endParaRPr>
        </a:p>
      </dgm:t>
    </dgm:pt>
    <dgm:pt modelId="{07E58006-3724-430E-9CC4-544EEB0C3C89}" type="parTrans" cxnId="{781E6288-7BFC-4537-A984-36C1773033DC}">
      <dgm:prSet/>
      <dgm:spPr/>
      <dgm:t>
        <a:bodyPr/>
        <a:lstStyle/>
        <a:p>
          <a:endParaRPr lang="en-US">
            <a:latin typeface="Century Gothic" charset="0"/>
            <a:ea typeface="Century Gothic" charset="0"/>
            <a:cs typeface="Century Gothic" charset="0"/>
          </a:endParaRPr>
        </a:p>
      </dgm:t>
    </dgm:pt>
    <dgm:pt modelId="{BCDD86A2-7D50-4FA0-A3A3-94CD11B54A95}" type="sibTrans" cxnId="{781E6288-7BFC-4537-A984-36C1773033DC}">
      <dgm:prSet/>
      <dgm:spPr/>
      <dgm:t>
        <a:bodyPr/>
        <a:lstStyle/>
        <a:p>
          <a:endParaRPr lang="en-US">
            <a:latin typeface="Century Gothic" charset="0"/>
            <a:ea typeface="Century Gothic" charset="0"/>
            <a:cs typeface="Century Gothic" charset="0"/>
          </a:endParaRPr>
        </a:p>
      </dgm:t>
    </dgm:pt>
    <dgm:pt modelId="{60906987-31F7-4002-8999-C354B4C563A3}">
      <dgm:prSet phldrT="[Text]"/>
      <dgm:spPr/>
      <dgm:t>
        <a:bodyPr/>
        <a:lstStyle/>
        <a:p>
          <a:r>
            <a:rPr lang="en-US" dirty="0" smtClean="0">
              <a:latin typeface="Century Gothic" charset="0"/>
              <a:ea typeface="Century Gothic" charset="0"/>
              <a:cs typeface="Century Gothic" charset="0"/>
            </a:rPr>
            <a:t>Extroversion</a:t>
          </a:r>
        </a:p>
        <a:p>
          <a:r>
            <a:rPr lang="en-US" dirty="0" smtClean="0">
              <a:latin typeface="Century Gothic" charset="0"/>
              <a:ea typeface="Century Gothic" charset="0"/>
              <a:cs typeface="Century Gothic" charset="0"/>
            </a:rPr>
            <a:t>(E)</a:t>
          </a:r>
          <a:endParaRPr lang="en-US" dirty="0">
            <a:latin typeface="Century Gothic" charset="0"/>
            <a:ea typeface="Century Gothic" charset="0"/>
            <a:cs typeface="Century Gothic" charset="0"/>
          </a:endParaRPr>
        </a:p>
      </dgm:t>
    </dgm:pt>
    <dgm:pt modelId="{C0C9FEC3-6550-4215-960E-9DE51F73EBEA}" type="parTrans" cxnId="{8B0F8479-FB1D-4E5F-BF14-9BE119FD8B73}">
      <dgm:prSet/>
      <dgm:spPr/>
      <dgm:t>
        <a:bodyPr/>
        <a:lstStyle/>
        <a:p>
          <a:endParaRPr lang="en-US">
            <a:latin typeface="Century Gothic" charset="0"/>
            <a:ea typeface="Century Gothic" charset="0"/>
            <a:cs typeface="Century Gothic" charset="0"/>
          </a:endParaRPr>
        </a:p>
      </dgm:t>
    </dgm:pt>
    <dgm:pt modelId="{18C7A9BC-2C37-44A6-9418-A3AB9ECC9FCE}" type="sibTrans" cxnId="{8B0F8479-FB1D-4E5F-BF14-9BE119FD8B73}">
      <dgm:prSet/>
      <dgm:spPr/>
      <dgm:t>
        <a:bodyPr/>
        <a:lstStyle/>
        <a:p>
          <a:endParaRPr lang="en-US">
            <a:latin typeface="Century Gothic" charset="0"/>
            <a:ea typeface="Century Gothic" charset="0"/>
            <a:cs typeface="Century Gothic" charset="0"/>
          </a:endParaRPr>
        </a:p>
      </dgm:t>
    </dgm:pt>
    <dgm:pt modelId="{99C82905-8128-46D0-981A-17FE2A821420}">
      <dgm:prSet phldrT="[Text]"/>
      <dgm:spPr/>
      <dgm:t>
        <a:bodyPr/>
        <a:lstStyle/>
        <a:p>
          <a:r>
            <a:rPr lang="en-US" dirty="0" smtClean="0">
              <a:latin typeface="Century Gothic" charset="0"/>
              <a:ea typeface="Century Gothic" charset="0"/>
              <a:cs typeface="Century Gothic" charset="0"/>
            </a:rPr>
            <a:t>Introversion</a:t>
          </a:r>
        </a:p>
        <a:p>
          <a:r>
            <a:rPr lang="en-US" dirty="0" smtClean="0">
              <a:latin typeface="Century Gothic" charset="0"/>
              <a:ea typeface="Century Gothic" charset="0"/>
              <a:cs typeface="Century Gothic" charset="0"/>
            </a:rPr>
            <a:t>(I)</a:t>
          </a:r>
          <a:endParaRPr lang="en-US" dirty="0">
            <a:latin typeface="Century Gothic" charset="0"/>
            <a:ea typeface="Century Gothic" charset="0"/>
            <a:cs typeface="Century Gothic" charset="0"/>
          </a:endParaRPr>
        </a:p>
      </dgm:t>
    </dgm:pt>
    <dgm:pt modelId="{873587C4-480A-4085-BB3A-8E70E44BF278}" type="parTrans" cxnId="{0EA8ED7C-E333-4ED8-A93C-DCEE5FD0FC9B}">
      <dgm:prSet/>
      <dgm:spPr/>
      <dgm:t>
        <a:bodyPr/>
        <a:lstStyle/>
        <a:p>
          <a:endParaRPr lang="en-US">
            <a:latin typeface="Century Gothic" charset="0"/>
            <a:ea typeface="Century Gothic" charset="0"/>
            <a:cs typeface="Century Gothic" charset="0"/>
          </a:endParaRPr>
        </a:p>
      </dgm:t>
    </dgm:pt>
    <dgm:pt modelId="{13412264-6CCA-483C-A279-8D74CBB380E4}" type="sibTrans" cxnId="{0EA8ED7C-E333-4ED8-A93C-DCEE5FD0FC9B}">
      <dgm:prSet/>
      <dgm:spPr/>
      <dgm:t>
        <a:bodyPr/>
        <a:lstStyle/>
        <a:p>
          <a:endParaRPr lang="en-US">
            <a:latin typeface="Century Gothic" charset="0"/>
            <a:ea typeface="Century Gothic" charset="0"/>
            <a:cs typeface="Century Gothic" charset="0"/>
          </a:endParaRPr>
        </a:p>
      </dgm:t>
    </dgm:pt>
    <dgm:pt modelId="{C860E886-A7FC-4BA8-BBCA-85272BEB4B08}">
      <dgm:prSet phldrT="[Text]"/>
      <dgm:spPr/>
      <dgm:t>
        <a:bodyPr/>
        <a:lstStyle/>
        <a:p>
          <a:r>
            <a:rPr lang="en-US" b="1" dirty="0" smtClean="0">
              <a:solidFill>
                <a:schemeClr val="tx1">
                  <a:lumMod val="75000"/>
                  <a:lumOff val="25000"/>
                </a:schemeClr>
              </a:solidFill>
              <a:latin typeface="Century Gothic" charset="0"/>
              <a:ea typeface="Century Gothic" charset="0"/>
              <a:cs typeface="Century Gothic" charset="0"/>
            </a:rPr>
            <a:t>Information Gathering</a:t>
          </a:r>
        </a:p>
        <a:p>
          <a:r>
            <a:rPr lang="en-US" i="1" dirty="0" smtClean="0">
              <a:solidFill>
                <a:schemeClr val="tx1">
                  <a:lumMod val="75000"/>
                  <a:lumOff val="25000"/>
                </a:schemeClr>
              </a:solidFill>
              <a:latin typeface="Century Gothic" charset="0"/>
              <a:ea typeface="Century Gothic" charset="0"/>
              <a:cs typeface="Century Gothic" charset="0"/>
            </a:rPr>
            <a:t>How do we take in our information?</a:t>
          </a:r>
          <a:endParaRPr lang="en-US" i="1" dirty="0">
            <a:solidFill>
              <a:schemeClr val="tx1">
                <a:lumMod val="75000"/>
                <a:lumOff val="25000"/>
              </a:schemeClr>
            </a:solidFill>
            <a:latin typeface="Century Gothic" charset="0"/>
            <a:ea typeface="Century Gothic" charset="0"/>
            <a:cs typeface="Century Gothic" charset="0"/>
          </a:endParaRPr>
        </a:p>
      </dgm:t>
    </dgm:pt>
    <dgm:pt modelId="{9ABE4F85-A5AF-4E71-8DF1-678F69253BB2}" type="parTrans" cxnId="{6B5B10C3-25C2-4B49-AF52-2E203AC5033E}">
      <dgm:prSet/>
      <dgm:spPr/>
      <dgm:t>
        <a:bodyPr/>
        <a:lstStyle/>
        <a:p>
          <a:endParaRPr lang="en-US">
            <a:latin typeface="Century Gothic" charset="0"/>
            <a:ea typeface="Century Gothic" charset="0"/>
            <a:cs typeface="Century Gothic" charset="0"/>
          </a:endParaRPr>
        </a:p>
      </dgm:t>
    </dgm:pt>
    <dgm:pt modelId="{2008B773-5002-44F2-90BA-F14E26304911}" type="sibTrans" cxnId="{6B5B10C3-25C2-4B49-AF52-2E203AC5033E}">
      <dgm:prSet/>
      <dgm:spPr/>
      <dgm:t>
        <a:bodyPr/>
        <a:lstStyle/>
        <a:p>
          <a:endParaRPr lang="en-US">
            <a:latin typeface="Century Gothic" charset="0"/>
            <a:ea typeface="Century Gothic" charset="0"/>
            <a:cs typeface="Century Gothic" charset="0"/>
          </a:endParaRPr>
        </a:p>
      </dgm:t>
    </dgm:pt>
    <dgm:pt modelId="{44658C34-FCC9-4605-AA7B-54A8A515769E}">
      <dgm:prSet phldrT="[Text]"/>
      <dgm:spPr/>
      <dgm:t>
        <a:bodyPr/>
        <a:lstStyle/>
        <a:p>
          <a:r>
            <a:rPr lang="en-US" dirty="0" smtClean="0">
              <a:latin typeface="Century Gothic" charset="0"/>
              <a:ea typeface="Century Gothic" charset="0"/>
              <a:cs typeface="Century Gothic" charset="0"/>
            </a:rPr>
            <a:t>Intuiting</a:t>
          </a:r>
        </a:p>
        <a:p>
          <a:r>
            <a:rPr lang="en-US" dirty="0" smtClean="0">
              <a:latin typeface="Century Gothic" charset="0"/>
              <a:ea typeface="Century Gothic" charset="0"/>
              <a:cs typeface="Century Gothic" charset="0"/>
            </a:rPr>
            <a:t>(N)</a:t>
          </a:r>
          <a:endParaRPr lang="en-US" dirty="0">
            <a:latin typeface="Century Gothic" charset="0"/>
            <a:ea typeface="Century Gothic" charset="0"/>
            <a:cs typeface="Century Gothic" charset="0"/>
          </a:endParaRPr>
        </a:p>
      </dgm:t>
    </dgm:pt>
    <dgm:pt modelId="{84CC91B3-B261-43BE-ABC0-AB7B595BF639}" type="parTrans" cxnId="{257BCC26-6CD9-4180-9662-55D1092DA059}">
      <dgm:prSet/>
      <dgm:spPr/>
      <dgm:t>
        <a:bodyPr/>
        <a:lstStyle/>
        <a:p>
          <a:endParaRPr lang="en-US">
            <a:latin typeface="Century Gothic" charset="0"/>
            <a:ea typeface="Century Gothic" charset="0"/>
            <a:cs typeface="Century Gothic" charset="0"/>
          </a:endParaRPr>
        </a:p>
      </dgm:t>
    </dgm:pt>
    <dgm:pt modelId="{CD464BF2-19EB-4088-90CB-8A78A88ED75C}" type="sibTrans" cxnId="{257BCC26-6CD9-4180-9662-55D1092DA059}">
      <dgm:prSet/>
      <dgm:spPr/>
      <dgm:t>
        <a:bodyPr/>
        <a:lstStyle/>
        <a:p>
          <a:endParaRPr lang="en-US">
            <a:latin typeface="Century Gothic" charset="0"/>
            <a:ea typeface="Century Gothic" charset="0"/>
            <a:cs typeface="Century Gothic" charset="0"/>
          </a:endParaRPr>
        </a:p>
      </dgm:t>
    </dgm:pt>
    <dgm:pt modelId="{8BDDD6BB-39C3-40C3-8476-63221D658C89}">
      <dgm:prSet phldrT="[Text]"/>
      <dgm:spPr/>
      <dgm:t>
        <a:bodyPr/>
        <a:lstStyle/>
        <a:p>
          <a:r>
            <a:rPr lang="en-US" dirty="0" smtClean="0">
              <a:latin typeface="Century Gothic" charset="0"/>
              <a:ea typeface="Century Gothic" charset="0"/>
              <a:cs typeface="Century Gothic" charset="0"/>
            </a:rPr>
            <a:t>Sensing</a:t>
          </a:r>
        </a:p>
        <a:p>
          <a:r>
            <a:rPr lang="en-US" dirty="0" smtClean="0">
              <a:latin typeface="Century Gothic" charset="0"/>
              <a:ea typeface="Century Gothic" charset="0"/>
              <a:cs typeface="Century Gothic" charset="0"/>
            </a:rPr>
            <a:t>(S)</a:t>
          </a:r>
          <a:endParaRPr lang="en-US" dirty="0">
            <a:latin typeface="Century Gothic" charset="0"/>
            <a:ea typeface="Century Gothic" charset="0"/>
            <a:cs typeface="Century Gothic" charset="0"/>
          </a:endParaRPr>
        </a:p>
      </dgm:t>
    </dgm:pt>
    <dgm:pt modelId="{5AF42A1B-30EC-4974-82FE-4866AF38323E}" type="parTrans" cxnId="{390C0BB2-CFDE-47AE-ACBA-25DB5ADAA56B}">
      <dgm:prSet/>
      <dgm:spPr/>
      <dgm:t>
        <a:bodyPr/>
        <a:lstStyle/>
        <a:p>
          <a:endParaRPr lang="en-US">
            <a:latin typeface="Century Gothic" charset="0"/>
            <a:ea typeface="Century Gothic" charset="0"/>
            <a:cs typeface="Century Gothic" charset="0"/>
          </a:endParaRPr>
        </a:p>
      </dgm:t>
    </dgm:pt>
    <dgm:pt modelId="{3FDBF39C-1C3E-4E57-B8A2-CC15988C0977}" type="sibTrans" cxnId="{390C0BB2-CFDE-47AE-ACBA-25DB5ADAA56B}">
      <dgm:prSet/>
      <dgm:spPr/>
      <dgm:t>
        <a:bodyPr/>
        <a:lstStyle/>
        <a:p>
          <a:endParaRPr lang="en-US">
            <a:latin typeface="Century Gothic" charset="0"/>
            <a:ea typeface="Century Gothic" charset="0"/>
            <a:cs typeface="Century Gothic" charset="0"/>
          </a:endParaRPr>
        </a:p>
      </dgm:t>
    </dgm:pt>
    <dgm:pt modelId="{00EA935B-0E3B-476E-9A60-0500CF222D9C}">
      <dgm:prSet phldrT="[Text]"/>
      <dgm:spPr/>
      <dgm:t>
        <a:bodyPr/>
        <a:lstStyle/>
        <a:p>
          <a:r>
            <a:rPr lang="en-US" b="1" dirty="0" smtClean="0">
              <a:solidFill>
                <a:schemeClr val="tx1">
                  <a:lumMod val="75000"/>
                  <a:lumOff val="25000"/>
                </a:schemeClr>
              </a:solidFill>
              <a:latin typeface="Century Gothic" charset="0"/>
              <a:ea typeface="Century Gothic" charset="0"/>
              <a:cs typeface="Century Gothic" charset="0"/>
            </a:rPr>
            <a:t>Decision-Making</a:t>
          </a:r>
        </a:p>
        <a:p>
          <a:r>
            <a:rPr lang="en-US" i="1" dirty="0" smtClean="0">
              <a:solidFill>
                <a:schemeClr val="tx1">
                  <a:lumMod val="75000"/>
                  <a:lumOff val="25000"/>
                </a:schemeClr>
              </a:solidFill>
              <a:latin typeface="Century Gothic" charset="0"/>
              <a:ea typeface="Century Gothic" charset="0"/>
              <a:cs typeface="Century Gothic" charset="0"/>
            </a:rPr>
            <a:t>How do we make our decisions?</a:t>
          </a:r>
          <a:endParaRPr lang="en-US" i="1" dirty="0">
            <a:solidFill>
              <a:schemeClr val="tx1">
                <a:lumMod val="75000"/>
                <a:lumOff val="25000"/>
              </a:schemeClr>
            </a:solidFill>
            <a:latin typeface="Century Gothic" charset="0"/>
            <a:ea typeface="Century Gothic" charset="0"/>
            <a:cs typeface="Century Gothic" charset="0"/>
          </a:endParaRPr>
        </a:p>
      </dgm:t>
    </dgm:pt>
    <dgm:pt modelId="{2014C9D7-1974-4321-BBA6-1025CF251A5B}" type="parTrans" cxnId="{C5B92BC4-E709-4947-B8AC-75B39B2C135F}">
      <dgm:prSet/>
      <dgm:spPr/>
      <dgm:t>
        <a:bodyPr/>
        <a:lstStyle/>
        <a:p>
          <a:endParaRPr lang="en-US">
            <a:latin typeface="Century Gothic" charset="0"/>
            <a:ea typeface="Century Gothic" charset="0"/>
            <a:cs typeface="Century Gothic" charset="0"/>
          </a:endParaRPr>
        </a:p>
      </dgm:t>
    </dgm:pt>
    <dgm:pt modelId="{C41F495F-66B7-4E1B-A532-B1E9066E053A}" type="sibTrans" cxnId="{C5B92BC4-E709-4947-B8AC-75B39B2C135F}">
      <dgm:prSet/>
      <dgm:spPr/>
      <dgm:t>
        <a:bodyPr/>
        <a:lstStyle/>
        <a:p>
          <a:endParaRPr lang="en-US">
            <a:latin typeface="Century Gothic" charset="0"/>
            <a:ea typeface="Century Gothic" charset="0"/>
            <a:cs typeface="Century Gothic" charset="0"/>
          </a:endParaRPr>
        </a:p>
      </dgm:t>
    </dgm:pt>
    <dgm:pt modelId="{D6737BDE-3867-4EB9-A411-4E6FC1508415}">
      <dgm:prSet phldrT="[Text]"/>
      <dgm:spPr/>
      <dgm:t>
        <a:bodyPr/>
        <a:lstStyle/>
        <a:p>
          <a:r>
            <a:rPr lang="en-US" dirty="0" smtClean="0">
              <a:latin typeface="Century Gothic" charset="0"/>
              <a:ea typeface="Century Gothic" charset="0"/>
              <a:cs typeface="Century Gothic" charset="0"/>
            </a:rPr>
            <a:t>Thinking</a:t>
          </a:r>
        </a:p>
        <a:p>
          <a:r>
            <a:rPr lang="en-US" dirty="0" smtClean="0">
              <a:latin typeface="Century Gothic" charset="0"/>
              <a:ea typeface="Century Gothic" charset="0"/>
              <a:cs typeface="Century Gothic" charset="0"/>
            </a:rPr>
            <a:t>(T)</a:t>
          </a:r>
          <a:endParaRPr lang="en-US" dirty="0">
            <a:latin typeface="Century Gothic" charset="0"/>
            <a:ea typeface="Century Gothic" charset="0"/>
            <a:cs typeface="Century Gothic" charset="0"/>
          </a:endParaRPr>
        </a:p>
      </dgm:t>
    </dgm:pt>
    <dgm:pt modelId="{A46A1E37-46B5-45F3-97CB-89D7E4ACFDE7}" type="parTrans" cxnId="{C44E0879-87CA-419D-976B-8821E5E0A2B5}">
      <dgm:prSet/>
      <dgm:spPr/>
      <dgm:t>
        <a:bodyPr/>
        <a:lstStyle/>
        <a:p>
          <a:endParaRPr lang="en-US">
            <a:latin typeface="Century Gothic" charset="0"/>
            <a:ea typeface="Century Gothic" charset="0"/>
            <a:cs typeface="Century Gothic" charset="0"/>
          </a:endParaRPr>
        </a:p>
      </dgm:t>
    </dgm:pt>
    <dgm:pt modelId="{0D5640F3-A541-4E15-9A7E-02BEA3AA90CE}" type="sibTrans" cxnId="{C44E0879-87CA-419D-976B-8821E5E0A2B5}">
      <dgm:prSet/>
      <dgm:spPr/>
      <dgm:t>
        <a:bodyPr/>
        <a:lstStyle/>
        <a:p>
          <a:endParaRPr lang="en-US">
            <a:latin typeface="Century Gothic" charset="0"/>
            <a:ea typeface="Century Gothic" charset="0"/>
            <a:cs typeface="Century Gothic" charset="0"/>
          </a:endParaRPr>
        </a:p>
      </dgm:t>
    </dgm:pt>
    <dgm:pt modelId="{856F0B2D-6E14-4C5C-85CF-2436DE492953}">
      <dgm:prSet phldrT="[Text]"/>
      <dgm:spPr/>
      <dgm:t>
        <a:bodyPr/>
        <a:lstStyle/>
        <a:p>
          <a:r>
            <a:rPr lang="en-US" dirty="0" smtClean="0">
              <a:latin typeface="Century Gothic" charset="0"/>
              <a:ea typeface="Century Gothic" charset="0"/>
              <a:cs typeface="Century Gothic" charset="0"/>
            </a:rPr>
            <a:t>Feeling</a:t>
          </a:r>
        </a:p>
        <a:p>
          <a:r>
            <a:rPr lang="en-US" dirty="0" smtClean="0">
              <a:latin typeface="Century Gothic" charset="0"/>
              <a:ea typeface="Century Gothic" charset="0"/>
              <a:cs typeface="Century Gothic" charset="0"/>
            </a:rPr>
            <a:t>(F)</a:t>
          </a:r>
          <a:endParaRPr lang="en-US" dirty="0">
            <a:latin typeface="Century Gothic" charset="0"/>
            <a:ea typeface="Century Gothic" charset="0"/>
            <a:cs typeface="Century Gothic" charset="0"/>
          </a:endParaRPr>
        </a:p>
      </dgm:t>
    </dgm:pt>
    <dgm:pt modelId="{6525D1AE-D24B-48AF-A444-EC15B96EB829}" type="parTrans" cxnId="{A5EC665B-54E5-4320-9313-DCE2A201D25C}">
      <dgm:prSet/>
      <dgm:spPr/>
      <dgm:t>
        <a:bodyPr/>
        <a:lstStyle/>
        <a:p>
          <a:endParaRPr lang="en-US">
            <a:latin typeface="Century Gothic" charset="0"/>
            <a:ea typeface="Century Gothic" charset="0"/>
            <a:cs typeface="Century Gothic" charset="0"/>
          </a:endParaRPr>
        </a:p>
      </dgm:t>
    </dgm:pt>
    <dgm:pt modelId="{43545958-12C4-450E-80BE-E620959FD5F4}" type="sibTrans" cxnId="{A5EC665B-54E5-4320-9313-DCE2A201D25C}">
      <dgm:prSet/>
      <dgm:spPr/>
      <dgm:t>
        <a:bodyPr/>
        <a:lstStyle/>
        <a:p>
          <a:endParaRPr lang="en-US">
            <a:latin typeface="Century Gothic" charset="0"/>
            <a:ea typeface="Century Gothic" charset="0"/>
            <a:cs typeface="Century Gothic" charset="0"/>
          </a:endParaRPr>
        </a:p>
      </dgm:t>
    </dgm:pt>
    <dgm:pt modelId="{3E3184C9-B6D2-4299-A1EC-D345216F3F15}">
      <dgm:prSet/>
      <dgm:spPr/>
      <dgm:t>
        <a:bodyPr/>
        <a:lstStyle/>
        <a:p>
          <a:r>
            <a:rPr lang="en-US" b="1" dirty="0" smtClean="0">
              <a:solidFill>
                <a:schemeClr val="tx1">
                  <a:lumMod val="75000"/>
                  <a:lumOff val="25000"/>
                </a:schemeClr>
              </a:solidFill>
              <a:latin typeface="Century Gothic" charset="0"/>
              <a:ea typeface="Century Gothic" charset="0"/>
              <a:cs typeface="Century Gothic" charset="0"/>
            </a:rPr>
            <a:t>Lifestyle</a:t>
          </a:r>
        </a:p>
        <a:p>
          <a:r>
            <a:rPr lang="en-US" i="1" dirty="0" smtClean="0">
              <a:solidFill>
                <a:schemeClr val="tx1">
                  <a:lumMod val="75000"/>
                  <a:lumOff val="25000"/>
                </a:schemeClr>
              </a:solidFill>
              <a:latin typeface="Century Gothic" charset="0"/>
              <a:ea typeface="Century Gothic" charset="0"/>
              <a:cs typeface="Century Gothic" charset="0"/>
            </a:rPr>
            <a:t>How do we organize our world?</a:t>
          </a:r>
          <a:endParaRPr lang="en-US" i="1" dirty="0">
            <a:solidFill>
              <a:schemeClr val="tx1">
                <a:lumMod val="75000"/>
                <a:lumOff val="25000"/>
              </a:schemeClr>
            </a:solidFill>
            <a:latin typeface="Century Gothic" charset="0"/>
            <a:ea typeface="Century Gothic" charset="0"/>
            <a:cs typeface="Century Gothic" charset="0"/>
          </a:endParaRPr>
        </a:p>
      </dgm:t>
    </dgm:pt>
    <dgm:pt modelId="{C08E3C08-5F56-4444-921B-82877716BCBD}" type="parTrans" cxnId="{75A2746B-A9A3-4229-B388-840128BB8F97}">
      <dgm:prSet/>
      <dgm:spPr/>
      <dgm:t>
        <a:bodyPr/>
        <a:lstStyle/>
        <a:p>
          <a:endParaRPr lang="en-US">
            <a:latin typeface="Century Gothic" charset="0"/>
            <a:ea typeface="Century Gothic" charset="0"/>
            <a:cs typeface="Century Gothic" charset="0"/>
          </a:endParaRPr>
        </a:p>
      </dgm:t>
    </dgm:pt>
    <dgm:pt modelId="{8AE1296F-7A02-4A5A-B239-683040B0C349}" type="sibTrans" cxnId="{75A2746B-A9A3-4229-B388-840128BB8F97}">
      <dgm:prSet/>
      <dgm:spPr/>
      <dgm:t>
        <a:bodyPr/>
        <a:lstStyle/>
        <a:p>
          <a:endParaRPr lang="en-US">
            <a:latin typeface="Century Gothic" charset="0"/>
            <a:ea typeface="Century Gothic" charset="0"/>
            <a:cs typeface="Century Gothic" charset="0"/>
          </a:endParaRPr>
        </a:p>
      </dgm:t>
    </dgm:pt>
    <dgm:pt modelId="{54851ABA-8206-4646-BE3E-BDE49BBD0FD2}">
      <dgm:prSet/>
      <dgm:spPr/>
      <dgm:t>
        <a:bodyPr/>
        <a:lstStyle/>
        <a:p>
          <a:r>
            <a:rPr lang="en-US" dirty="0" smtClean="0">
              <a:latin typeface="Century Gothic" charset="0"/>
              <a:ea typeface="Century Gothic" charset="0"/>
              <a:cs typeface="Century Gothic" charset="0"/>
            </a:rPr>
            <a:t>Judging </a:t>
          </a:r>
        </a:p>
        <a:p>
          <a:r>
            <a:rPr lang="en-US" dirty="0" smtClean="0">
              <a:latin typeface="Century Gothic" charset="0"/>
              <a:ea typeface="Century Gothic" charset="0"/>
              <a:cs typeface="Century Gothic" charset="0"/>
            </a:rPr>
            <a:t>(J)</a:t>
          </a:r>
          <a:endParaRPr lang="en-US" dirty="0">
            <a:latin typeface="Century Gothic" charset="0"/>
            <a:ea typeface="Century Gothic" charset="0"/>
            <a:cs typeface="Century Gothic" charset="0"/>
          </a:endParaRPr>
        </a:p>
      </dgm:t>
    </dgm:pt>
    <dgm:pt modelId="{930E8F3C-D731-46CA-9296-5480917912B0}" type="parTrans" cxnId="{ED7FD7CE-7663-49BA-B207-0AE6F3DD6DB7}">
      <dgm:prSet/>
      <dgm:spPr/>
      <dgm:t>
        <a:bodyPr/>
        <a:lstStyle/>
        <a:p>
          <a:endParaRPr lang="en-US">
            <a:latin typeface="Century Gothic" charset="0"/>
            <a:ea typeface="Century Gothic" charset="0"/>
            <a:cs typeface="Century Gothic" charset="0"/>
          </a:endParaRPr>
        </a:p>
      </dgm:t>
    </dgm:pt>
    <dgm:pt modelId="{F9418526-AAD7-4FC9-98AB-55EEFDE0FD89}" type="sibTrans" cxnId="{ED7FD7CE-7663-49BA-B207-0AE6F3DD6DB7}">
      <dgm:prSet/>
      <dgm:spPr/>
      <dgm:t>
        <a:bodyPr/>
        <a:lstStyle/>
        <a:p>
          <a:endParaRPr lang="en-US">
            <a:latin typeface="Century Gothic" charset="0"/>
            <a:ea typeface="Century Gothic" charset="0"/>
            <a:cs typeface="Century Gothic" charset="0"/>
          </a:endParaRPr>
        </a:p>
      </dgm:t>
    </dgm:pt>
    <dgm:pt modelId="{42E47B82-8AE9-4FB8-AB92-F8CE6FAFE783}">
      <dgm:prSet/>
      <dgm:spPr/>
      <dgm:t>
        <a:bodyPr/>
        <a:lstStyle/>
        <a:p>
          <a:r>
            <a:rPr lang="en-US" dirty="0" smtClean="0">
              <a:latin typeface="Century Gothic" charset="0"/>
              <a:ea typeface="Century Gothic" charset="0"/>
              <a:cs typeface="Century Gothic" charset="0"/>
            </a:rPr>
            <a:t>Perceiving</a:t>
          </a:r>
        </a:p>
        <a:p>
          <a:r>
            <a:rPr lang="en-US" dirty="0" smtClean="0">
              <a:latin typeface="Century Gothic" charset="0"/>
              <a:ea typeface="Century Gothic" charset="0"/>
              <a:cs typeface="Century Gothic" charset="0"/>
            </a:rPr>
            <a:t>(P)</a:t>
          </a:r>
          <a:endParaRPr lang="en-US" dirty="0">
            <a:latin typeface="Century Gothic" charset="0"/>
            <a:ea typeface="Century Gothic" charset="0"/>
            <a:cs typeface="Century Gothic" charset="0"/>
          </a:endParaRPr>
        </a:p>
      </dgm:t>
    </dgm:pt>
    <dgm:pt modelId="{2DBD8408-0DB2-4D13-887A-88B6E878F44F}" type="parTrans" cxnId="{B56EA687-E2D6-4445-97C5-0EEA1BAE42F7}">
      <dgm:prSet/>
      <dgm:spPr/>
      <dgm:t>
        <a:bodyPr/>
        <a:lstStyle/>
        <a:p>
          <a:endParaRPr lang="en-US">
            <a:latin typeface="Century Gothic" charset="0"/>
            <a:ea typeface="Century Gothic" charset="0"/>
            <a:cs typeface="Century Gothic" charset="0"/>
          </a:endParaRPr>
        </a:p>
      </dgm:t>
    </dgm:pt>
    <dgm:pt modelId="{BF14E4C6-5ACA-42E6-BADE-6119D425B47C}" type="sibTrans" cxnId="{B56EA687-E2D6-4445-97C5-0EEA1BAE42F7}">
      <dgm:prSet/>
      <dgm:spPr/>
      <dgm:t>
        <a:bodyPr/>
        <a:lstStyle/>
        <a:p>
          <a:endParaRPr lang="en-US">
            <a:latin typeface="Century Gothic" charset="0"/>
            <a:ea typeface="Century Gothic" charset="0"/>
            <a:cs typeface="Century Gothic" charset="0"/>
          </a:endParaRPr>
        </a:p>
      </dgm:t>
    </dgm:pt>
    <dgm:pt modelId="{C5D7C39C-46F1-460E-AE54-A984F2BEF9F8}" type="pres">
      <dgm:prSet presAssocID="{3EE9EE1D-D0E6-48A9-9413-C76FB2AF1086}" presName="theList" presStyleCnt="0">
        <dgm:presLayoutVars>
          <dgm:dir/>
          <dgm:animLvl val="lvl"/>
          <dgm:resizeHandles val="exact"/>
        </dgm:presLayoutVars>
      </dgm:prSet>
      <dgm:spPr/>
      <dgm:t>
        <a:bodyPr/>
        <a:lstStyle/>
        <a:p>
          <a:endParaRPr lang="en-US"/>
        </a:p>
      </dgm:t>
    </dgm:pt>
    <dgm:pt modelId="{66092028-CB7F-4315-8C19-4610895808DB}" type="pres">
      <dgm:prSet presAssocID="{A8C4C20C-14C9-4A31-A2C3-538BAEB5B10F}" presName="compNode" presStyleCnt="0"/>
      <dgm:spPr/>
    </dgm:pt>
    <dgm:pt modelId="{E78BB7E7-A473-4B4A-AE26-6251099954AC}" type="pres">
      <dgm:prSet presAssocID="{A8C4C20C-14C9-4A31-A2C3-538BAEB5B10F}" presName="aNode" presStyleLbl="bgShp" presStyleIdx="0" presStyleCnt="4"/>
      <dgm:spPr/>
      <dgm:t>
        <a:bodyPr/>
        <a:lstStyle/>
        <a:p>
          <a:endParaRPr lang="en-US"/>
        </a:p>
      </dgm:t>
    </dgm:pt>
    <dgm:pt modelId="{C9CE66A5-AABA-4856-9872-51C0098A6ABF}" type="pres">
      <dgm:prSet presAssocID="{A8C4C20C-14C9-4A31-A2C3-538BAEB5B10F}" presName="textNode" presStyleLbl="bgShp" presStyleIdx="0" presStyleCnt="4"/>
      <dgm:spPr/>
      <dgm:t>
        <a:bodyPr/>
        <a:lstStyle/>
        <a:p>
          <a:endParaRPr lang="en-US"/>
        </a:p>
      </dgm:t>
    </dgm:pt>
    <dgm:pt modelId="{F5E76DBB-6142-4779-9DFC-4B801FA471DC}" type="pres">
      <dgm:prSet presAssocID="{A8C4C20C-14C9-4A31-A2C3-538BAEB5B10F}" presName="compChildNode" presStyleCnt="0"/>
      <dgm:spPr/>
    </dgm:pt>
    <dgm:pt modelId="{64F0D39E-53D5-497B-8DFE-0A8972731E6F}" type="pres">
      <dgm:prSet presAssocID="{A8C4C20C-14C9-4A31-A2C3-538BAEB5B10F}" presName="theInnerList" presStyleCnt="0"/>
      <dgm:spPr/>
    </dgm:pt>
    <dgm:pt modelId="{2C2E053A-B380-4239-B465-F9A18D433F72}" type="pres">
      <dgm:prSet presAssocID="{60906987-31F7-4002-8999-C354B4C563A3}" presName="childNode" presStyleLbl="node1" presStyleIdx="0" presStyleCnt="8">
        <dgm:presLayoutVars>
          <dgm:bulletEnabled val="1"/>
        </dgm:presLayoutVars>
      </dgm:prSet>
      <dgm:spPr/>
      <dgm:t>
        <a:bodyPr/>
        <a:lstStyle/>
        <a:p>
          <a:endParaRPr lang="en-US"/>
        </a:p>
      </dgm:t>
    </dgm:pt>
    <dgm:pt modelId="{00529DA8-C44C-4282-B548-1ADE82B5741A}" type="pres">
      <dgm:prSet presAssocID="{60906987-31F7-4002-8999-C354B4C563A3}" presName="aSpace2" presStyleCnt="0"/>
      <dgm:spPr/>
    </dgm:pt>
    <dgm:pt modelId="{CCC4FE2D-407D-4D17-AE61-2F20F6CBA2E5}" type="pres">
      <dgm:prSet presAssocID="{99C82905-8128-46D0-981A-17FE2A821420}" presName="childNode" presStyleLbl="node1" presStyleIdx="1" presStyleCnt="8">
        <dgm:presLayoutVars>
          <dgm:bulletEnabled val="1"/>
        </dgm:presLayoutVars>
      </dgm:prSet>
      <dgm:spPr/>
      <dgm:t>
        <a:bodyPr/>
        <a:lstStyle/>
        <a:p>
          <a:endParaRPr lang="en-US"/>
        </a:p>
      </dgm:t>
    </dgm:pt>
    <dgm:pt modelId="{EF2EE7D3-1514-4F3D-9326-F1D26DAFE3BB}" type="pres">
      <dgm:prSet presAssocID="{A8C4C20C-14C9-4A31-A2C3-538BAEB5B10F}" presName="aSpace" presStyleCnt="0"/>
      <dgm:spPr/>
    </dgm:pt>
    <dgm:pt modelId="{9A3132AE-63D7-43CD-A3FC-A45B5ECEF8B0}" type="pres">
      <dgm:prSet presAssocID="{C860E886-A7FC-4BA8-BBCA-85272BEB4B08}" presName="compNode" presStyleCnt="0"/>
      <dgm:spPr/>
    </dgm:pt>
    <dgm:pt modelId="{9EC27BBF-F883-475B-BE66-C33B444B2C4E}" type="pres">
      <dgm:prSet presAssocID="{C860E886-A7FC-4BA8-BBCA-85272BEB4B08}" presName="aNode" presStyleLbl="bgShp" presStyleIdx="1" presStyleCnt="4"/>
      <dgm:spPr/>
      <dgm:t>
        <a:bodyPr/>
        <a:lstStyle/>
        <a:p>
          <a:endParaRPr lang="en-US"/>
        </a:p>
      </dgm:t>
    </dgm:pt>
    <dgm:pt modelId="{C7A7E891-969A-4B34-A315-19405D3AB313}" type="pres">
      <dgm:prSet presAssocID="{C860E886-A7FC-4BA8-BBCA-85272BEB4B08}" presName="textNode" presStyleLbl="bgShp" presStyleIdx="1" presStyleCnt="4"/>
      <dgm:spPr/>
      <dgm:t>
        <a:bodyPr/>
        <a:lstStyle/>
        <a:p>
          <a:endParaRPr lang="en-US"/>
        </a:p>
      </dgm:t>
    </dgm:pt>
    <dgm:pt modelId="{FAA32490-7364-483B-8F37-E009A15109F0}" type="pres">
      <dgm:prSet presAssocID="{C860E886-A7FC-4BA8-BBCA-85272BEB4B08}" presName="compChildNode" presStyleCnt="0"/>
      <dgm:spPr/>
    </dgm:pt>
    <dgm:pt modelId="{E6BAAAB5-5CDB-4FA5-B51E-C0EF387470E2}" type="pres">
      <dgm:prSet presAssocID="{C860E886-A7FC-4BA8-BBCA-85272BEB4B08}" presName="theInnerList" presStyleCnt="0"/>
      <dgm:spPr/>
    </dgm:pt>
    <dgm:pt modelId="{F03BB198-D57F-4A61-B8C3-9CAA1B070687}" type="pres">
      <dgm:prSet presAssocID="{44658C34-FCC9-4605-AA7B-54A8A515769E}" presName="childNode" presStyleLbl="node1" presStyleIdx="2" presStyleCnt="8">
        <dgm:presLayoutVars>
          <dgm:bulletEnabled val="1"/>
        </dgm:presLayoutVars>
      </dgm:prSet>
      <dgm:spPr/>
      <dgm:t>
        <a:bodyPr/>
        <a:lstStyle/>
        <a:p>
          <a:endParaRPr lang="en-US"/>
        </a:p>
      </dgm:t>
    </dgm:pt>
    <dgm:pt modelId="{E5D19FD3-4439-476E-ABE3-A1158F4D6253}" type="pres">
      <dgm:prSet presAssocID="{44658C34-FCC9-4605-AA7B-54A8A515769E}" presName="aSpace2" presStyleCnt="0"/>
      <dgm:spPr/>
    </dgm:pt>
    <dgm:pt modelId="{28788360-FA9C-463A-AE40-CC86496B6ED7}" type="pres">
      <dgm:prSet presAssocID="{8BDDD6BB-39C3-40C3-8476-63221D658C89}" presName="childNode" presStyleLbl="node1" presStyleIdx="3" presStyleCnt="8">
        <dgm:presLayoutVars>
          <dgm:bulletEnabled val="1"/>
        </dgm:presLayoutVars>
      </dgm:prSet>
      <dgm:spPr/>
      <dgm:t>
        <a:bodyPr/>
        <a:lstStyle/>
        <a:p>
          <a:endParaRPr lang="en-US"/>
        </a:p>
      </dgm:t>
    </dgm:pt>
    <dgm:pt modelId="{B6FC9072-2D0D-4CC8-BDDC-9F7BAB954476}" type="pres">
      <dgm:prSet presAssocID="{C860E886-A7FC-4BA8-BBCA-85272BEB4B08}" presName="aSpace" presStyleCnt="0"/>
      <dgm:spPr/>
    </dgm:pt>
    <dgm:pt modelId="{60FB62CE-EAED-47EC-852E-74ACBBD149D9}" type="pres">
      <dgm:prSet presAssocID="{00EA935B-0E3B-476E-9A60-0500CF222D9C}" presName="compNode" presStyleCnt="0"/>
      <dgm:spPr/>
    </dgm:pt>
    <dgm:pt modelId="{98B3C198-8481-4176-AF20-6423C945B489}" type="pres">
      <dgm:prSet presAssocID="{00EA935B-0E3B-476E-9A60-0500CF222D9C}" presName="aNode" presStyleLbl="bgShp" presStyleIdx="2" presStyleCnt="4"/>
      <dgm:spPr/>
      <dgm:t>
        <a:bodyPr/>
        <a:lstStyle/>
        <a:p>
          <a:endParaRPr lang="en-US"/>
        </a:p>
      </dgm:t>
    </dgm:pt>
    <dgm:pt modelId="{1DC0B1BE-56FE-46E7-92C1-0271FAC36F43}" type="pres">
      <dgm:prSet presAssocID="{00EA935B-0E3B-476E-9A60-0500CF222D9C}" presName="textNode" presStyleLbl="bgShp" presStyleIdx="2" presStyleCnt="4"/>
      <dgm:spPr/>
      <dgm:t>
        <a:bodyPr/>
        <a:lstStyle/>
        <a:p>
          <a:endParaRPr lang="en-US"/>
        </a:p>
      </dgm:t>
    </dgm:pt>
    <dgm:pt modelId="{3B3723CA-5CD1-4B39-BC98-7AB7154B502F}" type="pres">
      <dgm:prSet presAssocID="{00EA935B-0E3B-476E-9A60-0500CF222D9C}" presName="compChildNode" presStyleCnt="0"/>
      <dgm:spPr/>
    </dgm:pt>
    <dgm:pt modelId="{81181431-0D85-433E-9A3E-473E970D9199}" type="pres">
      <dgm:prSet presAssocID="{00EA935B-0E3B-476E-9A60-0500CF222D9C}" presName="theInnerList" presStyleCnt="0"/>
      <dgm:spPr/>
    </dgm:pt>
    <dgm:pt modelId="{35857EB2-B15F-4EB7-B14B-1C7F9CE7F307}" type="pres">
      <dgm:prSet presAssocID="{D6737BDE-3867-4EB9-A411-4E6FC1508415}" presName="childNode" presStyleLbl="node1" presStyleIdx="4" presStyleCnt="8">
        <dgm:presLayoutVars>
          <dgm:bulletEnabled val="1"/>
        </dgm:presLayoutVars>
      </dgm:prSet>
      <dgm:spPr/>
      <dgm:t>
        <a:bodyPr/>
        <a:lstStyle/>
        <a:p>
          <a:endParaRPr lang="en-US"/>
        </a:p>
      </dgm:t>
    </dgm:pt>
    <dgm:pt modelId="{4CBE5962-F222-47A7-BDF0-A36A12569FF0}" type="pres">
      <dgm:prSet presAssocID="{D6737BDE-3867-4EB9-A411-4E6FC1508415}" presName="aSpace2" presStyleCnt="0"/>
      <dgm:spPr/>
    </dgm:pt>
    <dgm:pt modelId="{6C876F2B-5805-425D-945C-BCD2760E1817}" type="pres">
      <dgm:prSet presAssocID="{856F0B2D-6E14-4C5C-85CF-2436DE492953}" presName="childNode" presStyleLbl="node1" presStyleIdx="5" presStyleCnt="8">
        <dgm:presLayoutVars>
          <dgm:bulletEnabled val="1"/>
        </dgm:presLayoutVars>
      </dgm:prSet>
      <dgm:spPr/>
      <dgm:t>
        <a:bodyPr/>
        <a:lstStyle/>
        <a:p>
          <a:endParaRPr lang="en-US"/>
        </a:p>
      </dgm:t>
    </dgm:pt>
    <dgm:pt modelId="{2EC43434-CD55-4337-A8DE-6AEBACD31885}" type="pres">
      <dgm:prSet presAssocID="{00EA935B-0E3B-476E-9A60-0500CF222D9C}" presName="aSpace" presStyleCnt="0"/>
      <dgm:spPr/>
    </dgm:pt>
    <dgm:pt modelId="{F36605C6-F8C3-4190-95EE-7A1775266FED}" type="pres">
      <dgm:prSet presAssocID="{3E3184C9-B6D2-4299-A1EC-D345216F3F15}" presName="compNode" presStyleCnt="0"/>
      <dgm:spPr/>
    </dgm:pt>
    <dgm:pt modelId="{B42BDFCE-DB32-47EA-B08B-C18F70F371D2}" type="pres">
      <dgm:prSet presAssocID="{3E3184C9-B6D2-4299-A1EC-D345216F3F15}" presName="aNode" presStyleLbl="bgShp" presStyleIdx="3" presStyleCnt="4"/>
      <dgm:spPr/>
      <dgm:t>
        <a:bodyPr/>
        <a:lstStyle/>
        <a:p>
          <a:endParaRPr lang="en-US"/>
        </a:p>
      </dgm:t>
    </dgm:pt>
    <dgm:pt modelId="{784E20EC-7242-42C1-B898-9255A287E2E7}" type="pres">
      <dgm:prSet presAssocID="{3E3184C9-B6D2-4299-A1EC-D345216F3F15}" presName="textNode" presStyleLbl="bgShp" presStyleIdx="3" presStyleCnt="4"/>
      <dgm:spPr/>
      <dgm:t>
        <a:bodyPr/>
        <a:lstStyle/>
        <a:p>
          <a:endParaRPr lang="en-US"/>
        </a:p>
      </dgm:t>
    </dgm:pt>
    <dgm:pt modelId="{39C23CA4-CB6A-4A13-B64A-FEC116FB6853}" type="pres">
      <dgm:prSet presAssocID="{3E3184C9-B6D2-4299-A1EC-D345216F3F15}" presName="compChildNode" presStyleCnt="0"/>
      <dgm:spPr/>
    </dgm:pt>
    <dgm:pt modelId="{BBEC138A-6575-48F8-9D8D-5429B5267FC2}" type="pres">
      <dgm:prSet presAssocID="{3E3184C9-B6D2-4299-A1EC-D345216F3F15}" presName="theInnerList" presStyleCnt="0"/>
      <dgm:spPr/>
    </dgm:pt>
    <dgm:pt modelId="{FF999915-CD19-4841-ADBC-0C1996F23599}" type="pres">
      <dgm:prSet presAssocID="{42E47B82-8AE9-4FB8-AB92-F8CE6FAFE783}" presName="childNode" presStyleLbl="node1" presStyleIdx="6" presStyleCnt="8">
        <dgm:presLayoutVars>
          <dgm:bulletEnabled val="1"/>
        </dgm:presLayoutVars>
      </dgm:prSet>
      <dgm:spPr/>
      <dgm:t>
        <a:bodyPr/>
        <a:lstStyle/>
        <a:p>
          <a:endParaRPr lang="en-US"/>
        </a:p>
      </dgm:t>
    </dgm:pt>
    <dgm:pt modelId="{9A4D8E02-5789-4B36-903E-4D71D4B21FEE}" type="pres">
      <dgm:prSet presAssocID="{42E47B82-8AE9-4FB8-AB92-F8CE6FAFE783}" presName="aSpace2" presStyleCnt="0"/>
      <dgm:spPr/>
    </dgm:pt>
    <dgm:pt modelId="{2DE22401-2DAA-49C8-8B32-2098101477A0}" type="pres">
      <dgm:prSet presAssocID="{54851ABA-8206-4646-BE3E-BDE49BBD0FD2}" presName="childNode" presStyleLbl="node1" presStyleIdx="7" presStyleCnt="8">
        <dgm:presLayoutVars>
          <dgm:bulletEnabled val="1"/>
        </dgm:presLayoutVars>
      </dgm:prSet>
      <dgm:spPr/>
      <dgm:t>
        <a:bodyPr/>
        <a:lstStyle/>
        <a:p>
          <a:endParaRPr lang="en-US"/>
        </a:p>
      </dgm:t>
    </dgm:pt>
  </dgm:ptLst>
  <dgm:cxnLst>
    <dgm:cxn modelId="{257BCC26-6CD9-4180-9662-55D1092DA059}" srcId="{C860E886-A7FC-4BA8-BBCA-85272BEB4B08}" destId="{44658C34-FCC9-4605-AA7B-54A8A515769E}" srcOrd="0" destOrd="0" parTransId="{84CC91B3-B261-43BE-ABC0-AB7B595BF639}" sibTransId="{CD464BF2-19EB-4088-90CB-8A78A88ED75C}"/>
    <dgm:cxn modelId="{781E6288-7BFC-4537-A984-36C1773033DC}" srcId="{3EE9EE1D-D0E6-48A9-9413-C76FB2AF1086}" destId="{A8C4C20C-14C9-4A31-A2C3-538BAEB5B10F}" srcOrd="0" destOrd="0" parTransId="{07E58006-3724-430E-9CC4-544EEB0C3C89}" sibTransId="{BCDD86A2-7D50-4FA0-A3A3-94CD11B54A95}"/>
    <dgm:cxn modelId="{C44E0879-87CA-419D-976B-8821E5E0A2B5}" srcId="{00EA935B-0E3B-476E-9A60-0500CF222D9C}" destId="{D6737BDE-3867-4EB9-A411-4E6FC1508415}" srcOrd="0" destOrd="0" parTransId="{A46A1E37-46B5-45F3-97CB-89D7E4ACFDE7}" sibTransId="{0D5640F3-A541-4E15-9A7E-02BEA3AA90CE}"/>
    <dgm:cxn modelId="{6B5B10C3-25C2-4B49-AF52-2E203AC5033E}" srcId="{3EE9EE1D-D0E6-48A9-9413-C76FB2AF1086}" destId="{C860E886-A7FC-4BA8-BBCA-85272BEB4B08}" srcOrd="1" destOrd="0" parTransId="{9ABE4F85-A5AF-4E71-8DF1-678F69253BB2}" sibTransId="{2008B773-5002-44F2-90BA-F14E26304911}"/>
    <dgm:cxn modelId="{8B0F8479-FB1D-4E5F-BF14-9BE119FD8B73}" srcId="{A8C4C20C-14C9-4A31-A2C3-538BAEB5B10F}" destId="{60906987-31F7-4002-8999-C354B4C563A3}" srcOrd="0" destOrd="0" parTransId="{C0C9FEC3-6550-4215-960E-9DE51F73EBEA}" sibTransId="{18C7A9BC-2C37-44A6-9418-A3AB9ECC9FCE}"/>
    <dgm:cxn modelId="{B56EA687-E2D6-4445-97C5-0EEA1BAE42F7}" srcId="{3E3184C9-B6D2-4299-A1EC-D345216F3F15}" destId="{42E47B82-8AE9-4FB8-AB92-F8CE6FAFE783}" srcOrd="0" destOrd="0" parTransId="{2DBD8408-0DB2-4D13-887A-88B6E878F44F}" sibTransId="{BF14E4C6-5ACA-42E6-BADE-6119D425B47C}"/>
    <dgm:cxn modelId="{C5B92BC4-E709-4947-B8AC-75B39B2C135F}" srcId="{3EE9EE1D-D0E6-48A9-9413-C76FB2AF1086}" destId="{00EA935B-0E3B-476E-9A60-0500CF222D9C}" srcOrd="2" destOrd="0" parTransId="{2014C9D7-1974-4321-BBA6-1025CF251A5B}" sibTransId="{C41F495F-66B7-4E1B-A532-B1E9066E053A}"/>
    <dgm:cxn modelId="{FE2E6F74-17A1-B946-B4E7-4BA135EA2FFA}" type="presOf" srcId="{C860E886-A7FC-4BA8-BBCA-85272BEB4B08}" destId="{9EC27BBF-F883-475B-BE66-C33B444B2C4E}" srcOrd="0" destOrd="0" presId="urn:microsoft.com/office/officeart/2005/8/layout/lProcess2"/>
    <dgm:cxn modelId="{DA516B63-5C56-CD4B-BE24-C32B78C003FE}" type="presOf" srcId="{3EE9EE1D-D0E6-48A9-9413-C76FB2AF1086}" destId="{C5D7C39C-46F1-460E-AE54-A984F2BEF9F8}" srcOrd="0" destOrd="0" presId="urn:microsoft.com/office/officeart/2005/8/layout/lProcess2"/>
    <dgm:cxn modelId="{92D6344E-178D-3F45-BCF8-3A34F7701156}" type="presOf" srcId="{C860E886-A7FC-4BA8-BBCA-85272BEB4B08}" destId="{C7A7E891-969A-4B34-A315-19405D3AB313}" srcOrd="1" destOrd="0" presId="urn:microsoft.com/office/officeart/2005/8/layout/lProcess2"/>
    <dgm:cxn modelId="{18AF8105-A52F-994C-B6B4-C7B633F802E3}" type="presOf" srcId="{99C82905-8128-46D0-981A-17FE2A821420}" destId="{CCC4FE2D-407D-4D17-AE61-2F20F6CBA2E5}" srcOrd="0" destOrd="0" presId="urn:microsoft.com/office/officeart/2005/8/layout/lProcess2"/>
    <dgm:cxn modelId="{9CC19261-C249-CB48-BE29-3030023F28EE}" type="presOf" srcId="{8BDDD6BB-39C3-40C3-8476-63221D658C89}" destId="{28788360-FA9C-463A-AE40-CC86496B6ED7}" srcOrd="0" destOrd="0" presId="urn:microsoft.com/office/officeart/2005/8/layout/lProcess2"/>
    <dgm:cxn modelId="{390C0BB2-CFDE-47AE-ACBA-25DB5ADAA56B}" srcId="{C860E886-A7FC-4BA8-BBCA-85272BEB4B08}" destId="{8BDDD6BB-39C3-40C3-8476-63221D658C89}" srcOrd="1" destOrd="0" parTransId="{5AF42A1B-30EC-4974-82FE-4866AF38323E}" sibTransId="{3FDBF39C-1C3E-4E57-B8A2-CC15988C0977}"/>
    <dgm:cxn modelId="{ED7FD7CE-7663-49BA-B207-0AE6F3DD6DB7}" srcId="{3E3184C9-B6D2-4299-A1EC-D345216F3F15}" destId="{54851ABA-8206-4646-BE3E-BDE49BBD0FD2}" srcOrd="1" destOrd="0" parTransId="{930E8F3C-D731-46CA-9296-5480917912B0}" sibTransId="{F9418526-AAD7-4FC9-98AB-55EEFDE0FD89}"/>
    <dgm:cxn modelId="{F933B429-252B-3641-980A-C53A47898E95}" type="presOf" srcId="{54851ABA-8206-4646-BE3E-BDE49BBD0FD2}" destId="{2DE22401-2DAA-49C8-8B32-2098101477A0}" srcOrd="0" destOrd="0" presId="urn:microsoft.com/office/officeart/2005/8/layout/lProcess2"/>
    <dgm:cxn modelId="{7D08F523-90EB-8341-9AAF-09A726A62062}" type="presOf" srcId="{A8C4C20C-14C9-4A31-A2C3-538BAEB5B10F}" destId="{C9CE66A5-AABA-4856-9872-51C0098A6ABF}" srcOrd="1" destOrd="0" presId="urn:microsoft.com/office/officeart/2005/8/layout/lProcess2"/>
    <dgm:cxn modelId="{0EA8ED7C-E333-4ED8-A93C-DCEE5FD0FC9B}" srcId="{A8C4C20C-14C9-4A31-A2C3-538BAEB5B10F}" destId="{99C82905-8128-46D0-981A-17FE2A821420}" srcOrd="1" destOrd="0" parTransId="{873587C4-480A-4085-BB3A-8E70E44BF278}" sibTransId="{13412264-6CCA-483C-A279-8D74CBB380E4}"/>
    <dgm:cxn modelId="{75A2746B-A9A3-4229-B388-840128BB8F97}" srcId="{3EE9EE1D-D0E6-48A9-9413-C76FB2AF1086}" destId="{3E3184C9-B6D2-4299-A1EC-D345216F3F15}" srcOrd="3" destOrd="0" parTransId="{C08E3C08-5F56-4444-921B-82877716BCBD}" sibTransId="{8AE1296F-7A02-4A5A-B239-683040B0C349}"/>
    <dgm:cxn modelId="{BADF276B-6AC3-5C45-BF39-EA0D5FEC1C4D}" type="presOf" srcId="{D6737BDE-3867-4EB9-A411-4E6FC1508415}" destId="{35857EB2-B15F-4EB7-B14B-1C7F9CE7F307}" srcOrd="0" destOrd="0" presId="urn:microsoft.com/office/officeart/2005/8/layout/lProcess2"/>
    <dgm:cxn modelId="{5B796360-B1D8-8946-9DC5-0DC7A6D9EB9D}" type="presOf" srcId="{3E3184C9-B6D2-4299-A1EC-D345216F3F15}" destId="{784E20EC-7242-42C1-B898-9255A287E2E7}" srcOrd="1" destOrd="0" presId="urn:microsoft.com/office/officeart/2005/8/layout/lProcess2"/>
    <dgm:cxn modelId="{963446EA-FE8A-8444-BFD9-62EF842E533C}" type="presOf" srcId="{00EA935B-0E3B-476E-9A60-0500CF222D9C}" destId="{1DC0B1BE-56FE-46E7-92C1-0271FAC36F43}" srcOrd="1" destOrd="0" presId="urn:microsoft.com/office/officeart/2005/8/layout/lProcess2"/>
    <dgm:cxn modelId="{B0E80047-60F4-1547-875D-CA04479CDD56}" type="presOf" srcId="{856F0B2D-6E14-4C5C-85CF-2436DE492953}" destId="{6C876F2B-5805-425D-945C-BCD2760E1817}" srcOrd="0" destOrd="0" presId="urn:microsoft.com/office/officeart/2005/8/layout/lProcess2"/>
    <dgm:cxn modelId="{7E8921FE-FC0A-4043-9DD5-19BDD119954E}" type="presOf" srcId="{42E47B82-8AE9-4FB8-AB92-F8CE6FAFE783}" destId="{FF999915-CD19-4841-ADBC-0C1996F23599}" srcOrd="0" destOrd="0" presId="urn:microsoft.com/office/officeart/2005/8/layout/lProcess2"/>
    <dgm:cxn modelId="{A5EC665B-54E5-4320-9313-DCE2A201D25C}" srcId="{00EA935B-0E3B-476E-9A60-0500CF222D9C}" destId="{856F0B2D-6E14-4C5C-85CF-2436DE492953}" srcOrd="1" destOrd="0" parTransId="{6525D1AE-D24B-48AF-A444-EC15B96EB829}" sibTransId="{43545958-12C4-450E-80BE-E620959FD5F4}"/>
    <dgm:cxn modelId="{9EA0542A-FBF3-4B47-BBEE-86B7BF3DE31E}" type="presOf" srcId="{3E3184C9-B6D2-4299-A1EC-D345216F3F15}" destId="{B42BDFCE-DB32-47EA-B08B-C18F70F371D2}" srcOrd="0" destOrd="0" presId="urn:microsoft.com/office/officeart/2005/8/layout/lProcess2"/>
    <dgm:cxn modelId="{3CF68A10-5F9B-B747-8B0B-FE6D5962F82C}" type="presOf" srcId="{60906987-31F7-4002-8999-C354B4C563A3}" destId="{2C2E053A-B380-4239-B465-F9A18D433F72}" srcOrd="0" destOrd="0" presId="urn:microsoft.com/office/officeart/2005/8/layout/lProcess2"/>
    <dgm:cxn modelId="{FE64C267-6600-5949-9795-CBAFA378B635}" type="presOf" srcId="{00EA935B-0E3B-476E-9A60-0500CF222D9C}" destId="{98B3C198-8481-4176-AF20-6423C945B489}" srcOrd="0" destOrd="0" presId="urn:microsoft.com/office/officeart/2005/8/layout/lProcess2"/>
    <dgm:cxn modelId="{AE7023C9-5B3E-6D4F-A559-6552289F0A66}" type="presOf" srcId="{A8C4C20C-14C9-4A31-A2C3-538BAEB5B10F}" destId="{E78BB7E7-A473-4B4A-AE26-6251099954AC}" srcOrd="0" destOrd="0" presId="urn:microsoft.com/office/officeart/2005/8/layout/lProcess2"/>
    <dgm:cxn modelId="{1373D040-70B4-E94F-9A5D-F371E78CC0DB}" type="presOf" srcId="{44658C34-FCC9-4605-AA7B-54A8A515769E}" destId="{F03BB198-D57F-4A61-B8C3-9CAA1B070687}" srcOrd="0" destOrd="0" presId="urn:microsoft.com/office/officeart/2005/8/layout/lProcess2"/>
    <dgm:cxn modelId="{7E89338A-31E7-C24F-A142-210D82D813E9}" type="presParOf" srcId="{C5D7C39C-46F1-460E-AE54-A984F2BEF9F8}" destId="{66092028-CB7F-4315-8C19-4610895808DB}" srcOrd="0" destOrd="0" presId="urn:microsoft.com/office/officeart/2005/8/layout/lProcess2"/>
    <dgm:cxn modelId="{BC605810-CC0E-F849-81FB-8AB9AC8CD3F5}" type="presParOf" srcId="{66092028-CB7F-4315-8C19-4610895808DB}" destId="{E78BB7E7-A473-4B4A-AE26-6251099954AC}" srcOrd="0" destOrd="0" presId="urn:microsoft.com/office/officeart/2005/8/layout/lProcess2"/>
    <dgm:cxn modelId="{A88E9CF7-EDBB-8F4F-8D9A-418E2C5C724B}" type="presParOf" srcId="{66092028-CB7F-4315-8C19-4610895808DB}" destId="{C9CE66A5-AABA-4856-9872-51C0098A6ABF}" srcOrd="1" destOrd="0" presId="urn:microsoft.com/office/officeart/2005/8/layout/lProcess2"/>
    <dgm:cxn modelId="{785D8662-B2E5-E84F-B5FF-AE47AFF6AC4A}" type="presParOf" srcId="{66092028-CB7F-4315-8C19-4610895808DB}" destId="{F5E76DBB-6142-4779-9DFC-4B801FA471DC}" srcOrd="2" destOrd="0" presId="urn:microsoft.com/office/officeart/2005/8/layout/lProcess2"/>
    <dgm:cxn modelId="{17157420-B8B1-8D4E-84F7-57EED91C75AD}" type="presParOf" srcId="{F5E76DBB-6142-4779-9DFC-4B801FA471DC}" destId="{64F0D39E-53D5-497B-8DFE-0A8972731E6F}" srcOrd="0" destOrd="0" presId="urn:microsoft.com/office/officeart/2005/8/layout/lProcess2"/>
    <dgm:cxn modelId="{E73FA63B-99BE-4C4D-B47B-00EF6F7AC8E5}" type="presParOf" srcId="{64F0D39E-53D5-497B-8DFE-0A8972731E6F}" destId="{2C2E053A-B380-4239-B465-F9A18D433F72}" srcOrd="0" destOrd="0" presId="urn:microsoft.com/office/officeart/2005/8/layout/lProcess2"/>
    <dgm:cxn modelId="{7AC15AC3-C7C5-9C43-AA7B-7F2220B2CA98}" type="presParOf" srcId="{64F0D39E-53D5-497B-8DFE-0A8972731E6F}" destId="{00529DA8-C44C-4282-B548-1ADE82B5741A}" srcOrd="1" destOrd="0" presId="urn:microsoft.com/office/officeart/2005/8/layout/lProcess2"/>
    <dgm:cxn modelId="{7434E1CA-43A0-4941-8F77-6DEAD52E24E5}" type="presParOf" srcId="{64F0D39E-53D5-497B-8DFE-0A8972731E6F}" destId="{CCC4FE2D-407D-4D17-AE61-2F20F6CBA2E5}" srcOrd="2" destOrd="0" presId="urn:microsoft.com/office/officeart/2005/8/layout/lProcess2"/>
    <dgm:cxn modelId="{453DB476-89C1-C74E-94D3-5DFA5A86CD3F}" type="presParOf" srcId="{C5D7C39C-46F1-460E-AE54-A984F2BEF9F8}" destId="{EF2EE7D3-1514-4F3D-9326-F1D26DAFE3BB}" srcOrd="1" destOrd="0" presId="urn:microsoft.com/office/officeart/2005/8/layout/lProcess2"/>
    <dgm:cxn modelId="{64386481-0E3C-DA47-86E2-0811FECE09E5}" type="presParOf" srcId="{C5D7C39C-46F1-460E-AE54-A984F2BEF9F8}" destId="{9A3132AE-63D7-43CD-A3FC-A45B5ECEF8B0}" srcOrd="2" destOrd="0" presId="urn:microsoft.com/office/officeart/2005/8/layout/lProcess2"/>
    <dgm:cxn modelId="{77C8D688-8EE9-124D-AD9C-687269BBA0ED}" type="presParOf" srcId="{9A3132AE-63D7-43CD-A3FC-A45B5ECEF8B0}" destId="{9EC27BBF-F883-475B-BE66-C33B444B2C4E}" srcOrd="0" destOrd="0" presId="urn:microsoft.com/office/officeart/2005/8/layout/lProcess2"/>
    <dgm:cxn modelId="{BD7AA23A-80CB-8D48-BD6C-5579B7851D7D}" type="presParOf" srcId="{9A3132AE-63D7-43CD-A3FC-A45B5ECEF8B0}" destId="{C7A7E891-969A-4B34-A315-19405D3AB313}" srcOrd="1" destOrd="0" presId="urn:microsoft.com/office/officeart/2005/8/layout/lProcess2"/>
    <dgm:cxn modelId="{2001E065-0F46-2544-9869-D3EFFAC148B0}" type="presParOf" srcId="{9A3132AE-63D7-43CD-A3FC-A45B5ECEF8B0}" destId="{FAA32490-7364-483B-8F37-E009A15109F0}" srcOrd="2" destOrd="0" presId="urn:microsoft.com/office/officeart/2005/8/layout/lProcess2"/>
    <dgm:cxn modelId="{636A7F15-8844-0943-A201-1028E9B29302}" type="presParOf" srcId="{FAA32490-7364-483B-8F37-E009A15109F0}" destId="{E6BAAAB5-5CDB-4FA5-B51E-C0EF387470E2}" srcOrd="0" destOrd="0" presId="urn:microsoft.com/office/officeart/2005/8/layout/lProcess2"/>
    <dgm:cxn modelId="{69DE0E93-3679-0741-AA14-79FACAAA93A6}" type="presParOf" srcId="{E6BAAAB5-5CDB-4FA5-B51E-C0EF387470E2}" destId="{F03BB198-D57F-4A61-B8C3-9CAA1B070687}" srcOrd="0" destOrd="0" presId="urn:microsoft.com/office/officeart/2005/8/layout/lProcess2"/>
    <dgm:cxn modelId="{5AA99743-71EA-C641-869A-81C1BA400509}" type="presParOf" srcId="{E6BAAAB5-5CDB-4FA5-B51E-C0EF387470E2}" destId="{E5D19FD3-4439-476E-ABE3-A1158F4D6253}" srcOrd="1" destOrd="0" presId="urn:microsoft.com/office/officeart/2005/8/layout/lProcess2"/>
    <dgm:cxn modelId="{D2EFB453-9286-9849-A625-507FA786A0E8}" type="presParOf" srcId="{E6BAAAB5-5CDB-4FA5-B51E-C0EF387470E2}" destId="{28788360-FA9C-463A-AE40-CC86496B6ED7}" srcOrd="2" destOrd="0" presId="urn:microsoft.com/office/officeart/2005/8/layout/lProcess2"/>
    <dgm:cxn modelId="{1FD91E22-7629-D142-9BFE-933635FB9469}" type="presParOf" srcId="{C5D7C39C-46F1-460E-AE54-A984F2BEF9F8}" destId="{B6FC9072-2D0D-4CC8-BDDC-9F7BAB954476}" srcOrd="3" destOrd="0" presId="urn:microsoft.com/office/officeart/2005/8/layout/lProcess2"/>
    <dgm:cxn modelId="{7B50C58B-9562-0742-8BA4-E60AD40E031D}" type="presParOf" srcId="{C5D7C39C-46F1-460E-AE54-A984F2BEF9F8}" destId="{60FB62CE-EAED-47EC-852E-74ACBBD149D9}" srcOrd="4" destOrd="0" presId="urn:microsoft.com/office/officeart/2005/8/layout/lProcess2"/>
    <dgm:cxn modelId="{AB3D3CF4-E52C-4F4B-89B3-C407A009B684}" type="presParOf" srcId="{60FB62CE-EAED-47EC-852E-74ACBBD149D9}" destId="{98B3C198-8481-4176-AF20-6423C945B489}" srcOrd="0" destOrd="0" presId="urn:microsoft.com/office/officeart/2005/8/layout/lProcess2"/>
    <dgm:cxn modelId="{9F0D1BD7-A86F-1740-8130-D012B22E0907}" type="presParOf" srcId="{60FB62CE-EAED-47EC-852E-74ACBBD149D9}" destId="{1DC0B1BE-56FE-46E7-92C1-0271FAC36F43}" srcOrd="1" destOrd="0" presId="urn:microsoft.com/office/officeart/2005/8/layout/lProcess2"/>
    <dgm:cxn modelId="{6DA4CC70-8DC5-BF43-8612-FF7EF951661F}" type="presParOf" srcId="{60FB62CE-EAED-47EC-852E-74ACBBD149D9}" destId="{3B3723CA-5CD1-4B39-BC98-7AB7154B502F}" srcOrd="2" destOrd="0" presId="urn:microsoft.com/office/officeart/2005/8/layout/lProcess2"/>
    <dgm:cxn modelId="{39BDAECE-FA20-0C40-B44C-D7D543B59DAD}" type="presParOf" srcId="{3B3723CA-5CD1-4B39-BC98-7AB7154B502F}" destId="{81181431-0D85-433E-9A3E-473E970D9199}" srcOrd="0" destOrd="0" presId="urn:microsoft.com/office/officeart/2005/8/layout/lProcess2"/>
    <dgm:cxn modelId="{80CE82D0-A7C0-0C4D-8BF0-8FB2F8D3147C}" type="presParOf" srcId="{81181431-0D85-433E-9A3E-473E970D9199}" destId="{35857EB2-B15F-4EB7-B14B-1C7F9CE7F307}" srcOrd="0" destOrd="0" presId="urn:microsoft.com/office/officeart/2005/8/layout/lProcess2"/>
    <dgm:cxn modelId="{3390D780-C19B-AC43-A618-6836E7A4D2A3}" type="presParOf" srcId="{81181431-0D85-433E-9A3E-473E970D9199}" destId="{4CBE5962-F222-47A7-BDF0-A36A12569FF0}" srcOrd="1" destOrd="0" presId="urn:microsoft.com/office/officeart/2005/8/layout/lProcess2"/>
    <dgm:cxn modelId="{1E215133-C0C3-5947-9589-22016F01B03C}" type="presParOf" srcId="{81181431-0D85-433E-9A3E-473E970D9199}" destId="{6C876F2B-5805-425D-945C-BCD2760E1817}" srcOrd="2" destOrd="0" presId="urn:microsoft.com/office/officeart/2005/8/layout/lProcess2"/>
    <dgm:cxn modelId="{B317DCA6-459C-9447-B701-530BB37F52F5}" type="presParOf" srcId="{C5D7C39C-46F1-460E-AE54-A984F2BEF9F8}" destId="{2EC43434-CD55-4337-A8DE-6AEBACD31885}" srcOrd="5" destOrd="0" presId="urn:microsoft.com/office/officeart/2005/8/layout/lProcess2"/>
    <dgm:cxn modelId="{72067AB4-D8F2-1B4A-AA0E-2DF922131FA0}" type="presParOf" srcId="{C5D7C39C-46F1-460E-AE54-A984F2BEF9F8}" destId="{F36605C6-F8C3-4190-95EE-7A1775266FED}" srcOrd="6" destOrd="0" presId="urn:microsoft.com/office/officeart/2005/8/layout/lProcess2"/>
    <dgm:cxn modelId="{871EF4BE-AA38-204C-B85B-0D57C6B69F0C}" type="presParOf" srcId="{F36605C6-F8C3-4190-95EE-7A1775266FED}" destId="{B42BDFCE-DB32-47EA-B08B-C18F70F371D2}" srcOrd="0" destOrd="0" presId="urn:microsoft.com/office/officeart/2005/8/layout/lProcess2"/>
    <dgm:cxn modelId="{C30849FB-7C00-804B-BBC3-9EA2BE724E35}" type="presParOf" srcId="{F36605C6-F8C3-4190-95EE-7A1775266FED}" destId="{784E20EC-7242-42C1-B898-9255A287E2E7}" srcOrd="1" destOrd="0" presId="urn:microsoft.com/office/officeart/2005/8/layout/lProcess2"/>
    <dgm:cxn modelId="{4EC1FF28-5899-5742-A245-737FE9B8022C}" type="presParOf" srcId="{F36605C6-F8C3-4190-95EE-7A1775266FED}" destId="{39C23CA4-CB6A-4A13-B64A-FEC116FB6853}" srcOrd="2" destOrd="0" presId="urn:microsoft.com/office/officeart/2005/8/layout/lProcess2"/>
    <dgm:cxn modelId="{82217AF6-708D-6B45-980F-E1816F7BBF04}" type="presParOf" srcId="{39C23CA4-CB6A-4A13-B64A-FEC116FB6853}" destId="{BBEC138A-6575-48F8-9D8D-5429B5267FC2}" srcOrd="0" destOrd="0" presId="urn:microsoft.com/office/officeart/2005/8/layout/lProcess2"/>
    <dgm:cxn modelId="{442BDB0A-C22A-B544-9FDE-561BF20541FE}" type="presParOf" srcId="{BBEC138A-6575-48F8-9D8D-5429B5267FC2}" destId="{FF999915-CD19-4841-ADBC-0C1996F23599}" srcOrd="0" destOrd="0" presId="urn:microsoft.com/office/officeart/2005/8/layout/lProcess2"/>
    <dgm:cxn modelId="{233E4C78-8F79-4E40-9CDB-0AE21D0AF67C}" type="presParOf" srcId="{BBEC138A-6575-48F8-9D8D-5429B5267FC2}" destId="{9A4D8E02-5789-4B36-903E-4D71D4B21FEE}" srcOrd="1" destOrd="0" presId="urn:microsoft.com/office/officeart/2005/8/layout/lProcess2"/>
    <dgm:cxn modelId="{068BB906-48DD-9446-828C-F687E6A3A673}" type="presParOf" srcId="{BBEC138A-6575-48F8-9D8D-5429B5267FC2}" destId="{2DE22401-2DAA-49C8-8B32-2098101477A0}"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BB7E7-A473-4B4A-AE26-6251099954AC}">
      <dsp:nvSpPr>
        <dsp:cNvPr id="0" name=""/>
        <dsp:cNvSpPr/>
      </dsp:nvSpPr>
      <dsp:spPr>
        <a:xfrm>
          <a:off x="2050" y="0"/>
          <a:ext cx="2011866" cy="4572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lumMod val="75000"/>
                  <a:lumOff val="25000"/>
                </a:schemeClr>
              </a:solidFill>
              <a:latin typeface="Century Gothic" charset="0"/>
              <a:ea typeface="Century Gothic" charset="0"/>
              <a:cs typeface="Century Gothic" charset="0"/>
            </a:rPr>
            <a:t>Attitude</a:t>
          </a:r>
        </a:p>
        <a:p>
          <a:pPr lvl="0" algn="ctr" defTabSz="711200">
            <a:lnSpc>
              <a:spcPct val="90000"/>
            </a:lnSpc>
            <a:spcBef>
              <a:spcPct val="0"/>
            </a:spcBef>
            <a:spcAft>
              <a:spcPct val="35000"/>
            </a:spcAft>
          </a:pPr>
          <a:r>
            <a:rPr lang="en-US" sz="1600" i="1" kern="1200" dirty="0" smtClean="0">
              <a:solidFill>
                <a:schemeClr val="tx1">
                  <a:lumMod val="75000"/>
                  <a:lumOff val="25000"/>
                </a:schemeClr>
              </a:solidFill>
              <a:latin typeface="Century Gothic" charset="0"/>
              <a:ea typeface="Century Gothic" charset="0"/>
              <a:cs typeface="Century Gothic" charset="0"/>
            </a:rPr>
            <a:t>Where do we get our energy?</a:t>
          </a:r>
          <a:endParaRPr lang="en-US" sz="1600" i="1" kern="1200" dirty="0">
            <a:solidFill>
              <a:schemeClr val="tx1">
                <a:lumMod val="75000"/>
                <a:lumOff val="25000"/>
              </a:schemeClr>
            </a:solidFill>
            <a:latin typeface="Century Gothic" charset="0"/>
            <a:ea typeface="Century Gothic" charset="0"/>
            <a:cs typeface="Century Gothic" charset="0"/>
          </a:endParaRPr>
        </a:p>
      </dsp:txBody>
      <dsp:txXfrm>
        <a:off x="2050" y="0"/>
        <a:ext cx="2011866" cy="1371600"/>
      </dsp:txXfrm>
    </dsp:sp>
    <dsp:sp modelId="{2C2E053A-B380-4239-B465-F9A18D433F72}">
      <dsp:nvSpPr>
        <dsp:cNvPr id="0" name=""/>
        <dsp:cNvSpPr/>
      </dsp:nvSpPr>
      <dsp:spPr>
        <a:xfrm>
          <a:off x="203236" y="1372939"/>
          <a:ext cx="1609493" cy="1378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Extroversion</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(E)</a:t>
          </a:r>
          <a:endParaRPr lang="en-US" sz="1900" kern="1200" dirty="0">
            <a:latin typeface="Century Gothic" charset="0"/>
            <a:ea typeface="Century Gothic" charset="0"/>
            <a:cs typeface="Century Gothic" charset="0"/>
          </a:endParaRPr>
        </a:p>
      </dsp:txBody>
      <dsp:txXfrm>
        <a:off x="243611" y="1413314"/>
        <a:ext cx="1528743" cy="1297770"/>
      </dsp:txXfrm>
    </dsp:sp>
    <dsp:sp modelId="{CCC4FE2D-407D-4D17-AE61-2F20F6CBA2E5}">
      <dsp:nvSpPr>
        <dsp:cNvPr id="0" name=""/>
        <dsp:cNvSpPr/>
      </dsp:nvSpPr>
      <dsp:spPr>
        <a:xfrm>
          <a:off x="203236" y="2963540"/>
          <a:ext cx="1609493" cy="1378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Introversion</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(I)</a:t>
          </a:r>
          <a:endParaRPr lang="en-US" sz="1900" kern="1200" dirty="0">
            <a:latin typeface="Century Gothic" charset="0"/>
            <a:ea typeface="Century Gothic" charset="0"/>
            <a:cs typeface="Century Gothic" charset="0"/>
          </a:endParaRPr>
        </a:p>
      </dsp:txBody>
      <dsp:txXfrm>
        <a:off x="243611" y="3003915"/>
        <a:ext cx="1528743" cy="1297770"/>
      </dsp:txXfrm>
    </dsp:sp>
    <dsp:sp modelId="{9EC27BBF-F883-475B-BE66-C33B444B2C4E}">
      <dsp:nvSpPr>
        <dsp:cNvPr id="0" name=""/>
        <dsp:cNvSpPr/>
      </dsp:nvSpPr>
      <dsp:spPr>
        <a:xfrm>
          <a:off x="2164807" y="0"/>
          <a:ext cx="2011866" cy="4572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lumMod val="75000"/>
                  <a:lumOff val="25000"/>
                </a:schemeClr>
              </a:solidFill>
              <a:latin typeface="Century Gothic" charset="0"/>
              <a:ea typeface="Century Gothic" charset="0"/>
              <a:cs typeface="Century Gothic" charset="0"/>
            </a:rPr>
            <a:t>Information Gathering</a:t>
          </a:r>
        </a:p>
        <a:p>
          <a:pPr lvl="0" algn="ctr" defTabSz="711200">
            <a:lnSpc>
              <a:spcPct val="90000"/>
            </a:lnSpc>
            <a:spcBef>
              <a:spcPct val="0"/>
            </a:spcBef>
            <a:spcAft>
              <a:spcPct val="35000"/>
            </a:spcAft>
          </a:pPr>
          <a:r>
            <a:rPr lang="en-US" sz="1600" i="1" kern="1200" dirty="0" smtClean="0">
              <a:solidFill>
                <a:schemeClr val="tx1">
                  <a:lumMod val="75000"/>
                  <a:lumOff val="25000"/>
                </a:schemeClr>
              </a:solidFill>
              <a:latin typeface="Century Gothic" charset="0"/>
              <a:ea typeface="Century Gothic" charset="0"/>
              <a:cs typeface="Century Gothic" charset="0"/>
            </a:rPr>
            <a:t>How do we take in our information?</a:t>
          </a:r>
          <a:endParaRPr lang="en-US" sz="1600" i="1" kern="1200" dirty="0">
            <a:solidFill>
              <a:schemeClr val="tx1">
                <a:lumMod val="75000"/>
                <a:lumOff val="25000"/>
              </a:schemeClr>
            </a:solidFill>
            <a:latin typeface="Century Gothic" charset="0"/>
            <a:ea typeface="Century Gothic" charset="0"/>
            <a:cs typeface="Century Gothic" charset="0"/>
          </a:endParaRPr>
        </a:p>
      </dsp:txBody>
      <dsp:txXfrm>
        <a:off x="2164807" y="0"/>
        <a:ext cx="2011866" cy="1371600"/>
      </dsp:txXfrm>
    </dsp:sp>
    <dsp:sp modelId="{F03BB198-D57F-4A61-B8C3-9CAA1B070687}">
      <dsp:nvSpPr>
        <dsp:cNvPr id="0" name=""/>
        <dsp:cNvSpPr/>
      </dsp:nvSpPr>
      <dsp:spPr>
        <a:xfrm>
          <a:off x="2365993" y="1372939"/>
          <a:ext cx="1609493" cy="1378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Intuiting</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(N)</a:t>
          </a:r>
          <a:endParaRPr lang="en-US" sz="1900" kern="1200" dirty="0">
            <a:latin typeface="Century Gothic" charset="0"/>
            <a:ea typeface="Century Gothic" charset="0"/>
            <a:cs typeface="Century Gothic" charset="0"/>
          </a:endParaRPr>
        </a:p>
      </dsp:txBody>
      <dsp:txXfrm>
        <a:off x="2406368" y="1413314"/>
        <a:ext cx="1528743" cy="1297770"/>
      </dsp:txXfrm>
    </dsp:sp>
    <dsp:sp modelId="{28788360-FA9C-463A-AE40-CC86496B6ED7}">
      <dsp:nvSpPr>
        <dsp:cNvPr id="0" name=""/>
        <dsp:cNvSpPr/>
      </dsp:nvSpPr>
      <dsp:spPr>
        <a:xfrm>
          <a:off x="2365993" y="2963540"/>
          <a:ext cx="1609493" cy="1378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Sensing</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(S)</a:t>
          </a:r>
          <a:endParaRPr lang="en-US" sz="1900" kern="1200" dirty="0">
            <a:latin typeface="Century Gothic" charset="0"/>
            <a:ea typeface="Century Gothic" charset="0"/>
            <a:cs typeface="Century Gothic" charset="0"/>
          </a:endParaRPr>
        </a:p>
      </dsp:txBody>
      <dsp:txXfrm>
        <a:off x="2406368" y="3003915"/>
        <a:ext cx="1528743" cy="1297770"/>
      </dsp:txXfrm>
    </dsp:sp>
    <dsp:sp modelId="{98B3C198-8481-4176-AF20-6423C945B489}">
      <dsp:nvSpPr>
        <dsp:cNvPr id="0" name=""/>
        <dsp:cNvSpPr/>
      </dsp:nvSpPr>
      <dsp:spPr>
        <a:xfrm>
          <a:off x="4327564" y="0"/>
          <a:ext cx="2011866" cy="4572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lumMod val="75000"/>
                  <a:lumOff val="25000"/>
                </a:schemeClr>
              </a:solidFill>
              <a:latin typeface="Century Gothic" charset="0"/>
              <a:ea typeface="Century Gothic" charset="0"/>
              <a:cs typeface="Century Gothic" charset="0"/>
            </a:rPr>
            <a:t>Decision-Making</a:t>
          </a:r>
        </a:p>
        <a:p>
          <a:pPr lvl="0" algn="ctr" defTabSz="711200">
            <a:lnSpc>
              <a:spcPct val="90000"/>
            </a:lnSpc>
            <a:spcBef>
              <a:spcPct val="0"/>
            </a:spcBef>
            <a:spcAft>
              <a:spcPct val="35000"/>
            </a:spcAft>
          </a:pPr>
          <a:r>
            <a:rPr lang="en-US" sz="1600" i="1" kern="1200" dirty="0" smtClean="0">
              <a:solidFill>
                <a:schemeClr val="tx1">
                  <a:lumMod val="75000"/>
                  <a:lumOff val="25000"/>
                </a:schemeClr>
              </a:solidFill>
              <a:latin typeface="Century Gothic" charset="0"/>
              <a:ea typeface="Century Gothic" charset="0"/>
              <a:cs typeface="Century Gothic" charset="0"/>
            </a:rPr>
            <a:t>How do we make our decisions?</a:t>
          </a:r>
          <a:endParaRPr lang="en-US" sz="1600" i="1" kern="1200" dirty="0">
            <a:solidFill>
              <a:schemeClr val="tx1">
                <a:lumMod val="75000"/>
                <a:lumOff val="25000"/>
              </a:schemeClr>
            </a:solidFill>
            <a:latin typeface="Century Gothic" charset="0"/>
            <a:ea typeface="Century Gothic" charset="0"/>
            <a:cs typeface="Century Gothic" charset="0"/>
          </a:endParaRPr>
        </a:p>
      </dsp:txBody>
      <dsp:txXfrm>
        <a:off x="4327564" y="0"/>
        <a:ext cx="2011866" cy="1371600"/>
      </dsp:txXfrm>
    </dsp:sp>
    <dsp:sp modelId="{35857EB2-B15F-4EB7-B14B-1C7F9CE7F307}">
      <dsp:nvSpPr>
        <dsp:cNvPr id="0" name=""/>
        <dsp:cNvSpPr/>
      </dsp:nvSpPr>
      <dsp:spPr>
        <a:xfrm>
          <a:off x="4528750" y="1372939"/>
          <a:ext cx="1609493" cy="1378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Thinking</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(T)</a:t>
          </a:r>
          <a:endParaRPr lang="en-US" sz="1900" kern="1200" dirty="0">
            <a:latin typeface="Century Gothic" charset="0"/>
            <a:ea typeface="Century Gothic" charset="0"/>
            <a:cs typeface="Century Gothic" charset="0"/>
          </a:endParaRPr>
        </a:p>
      </dsp:txBody>
      <dsp:txXfrm>
        <a:off x="4569125" y="1413314"/>
        <a:ext cx="1528743" cy="1297770"/>
      </dsp:txXfrm>
    </dsp:sp>
    <dsp:sp modelId="{6C876F2B-5805-425D-945C-BCD2760E1817}">
      <dsp:nvSpPr>
        <dsp:cNvPr id="0" name=""/>
        <dsp:cNvSpPr/>
      </dsp:nvSpPr>
      <dsp:spPr>
        <a:xfrm>
          <a:off x="4528750" y="2963540"/>
          <a:ext cx="1609493" cy="1378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Feeling</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(F)</a:t>
          </a:r>
          <a:endParaRPr lang="en-US" sz="1900" kern="1200" dirty="0">
            <a:latin typeface="Century Gothic" charset="0"/>
            <a:ea typeface="Century Gothic" charset="0"/>
            <a:cs typeface="Century Gothic" charset="0"/>
          </a:endParaRPr>
        </a:p>
      </dsp:txBody>
      <dsp:txXfrm>
        <a:off x="4569125" y="3003915"/>
        <a:ext cx="1528743" cy="1297770"/>
      </dsp:txXfrm>
    </dsp:sp>
    <dsp:sp modelId="{B42BDFCE-DB32-47EA-B08B-C18F70F371D2}">
      <dsp:nvSpPr>
        <dsp:cNvPr id="0" name=""/>
        <dsp:cNvSpPr/>
      </dsp:nvSpPr>
      <dsp:spPr>
        <a:xfrm>
          <a:off x="6490320" y="0"/>
          <a:ext cx="2011866" cy="4572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lumMod val="75000"/>
                  <a:lumOff val="25000"/>
                </a:schemeClr>
              </a:solidFill>
              <a:latin typeface="Century Gothic" charset="0"/>
              <a:ea typeface="Century Gothic" charset="0"/>
              <a:cs typeface="Century Gothic" charset="0"/>
            </a:rPr>
            <a:t>Lifestyle</a:t>
          </a:r>
        </a:p>
        <a:p>
          <a:pPr lvl="0" algn="ctr" defTabSz="711200">
            <a:lnSpc>
              <a:spcPct val="90000"/>
            </a:lnSpc>
            <a:spcBef>
              <a:spcPct val="0"/>
            </a:spcBef>
            <a:spcAft>
              <a:spcPct val="35000"/>
            </a:spcAft>
          </a:pPr>
          <a:r>
            <a:rPr lang="en-US" sz="1600" i="1" kern="1200" dirty="0" smtClean="0">
              <a:solidFill>
                <a:schemeClr val="tx1">
                  <a:lumMod val="75000"/>
                  <a:lumOff val="25000"/>
                </a:schemeClr>
              </a:solidFill>
              <a:latin typeface="Century Gothic" charset="0"/>
              <a:ea typeface="Century Gothic" charset="0"/>
              <a:cs typeface="Century Gothic" charset="0"/>
            </a:rPr>
            <a:t>How do we organize our world?</a:t>
          </a:r>
          <a:endParaRPr lang="en-US" sz="1600" i="1" kern="1200" dirty="0">
            <a:solidFill>
              <a:schemeClr val="tx1">
                <a:lumMod val="75000"/>
                <a:lumOff val="25000"/>
              </a:schemeClr>
            </a:solidFill>
            <a:latin typeface="Century Gothic" charset="0"/>
            <a:ea typeface="Century Gothic" charset="0"/>
            <a:cs typeface="Century Gothic" charset="0"/>
          </a:endParaRPr>
        </a:p>
      </dsp:txBody>
      <dsp:txXfrm>
        <a:off x="6490320" y="0"/>
        <a:ext cx="2011866" cy="1371600"/>
      </dsp:txXfrm>
    </dsp:sp>
    <dsp:sp modelId="{FF999915-CD19-4841-ADBC-0C1996F23599}">
      <dsp:nvSpPr>
        <dsp:cNvPr id="0" name=""/>
        <dsp:cNvSpPr/>
      </dsp:nvSpPr>
      <dsp:spPr>
        <a:xfrm>
          <a:off x="6691507" y="1372939"/>
          <a:ext cx="1609493" cy="1378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Perceiving</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(P)</a:t>
          </a:r>
          <a:endParaRPr lang="en-US" sz="1900" kern="1200" dirty="0">
            <a:latin typeface="Century Gothic" charset="0"/>
            <a:ea typeface="Century Gothic" charset="0"/>
            <a:cs typeface="Century Gothic" charset="0"/>
          </a:endParaRPr>
        </a:p>
      </dsp:txBody>
      <dsp:txXfrm>
        <a:off x="6731882" y="1413314"/>
        <a:ext cx="1528743" cy="1297770"/>
      </dsp:txXfrm>
    </dsp:sp>
    <dsp:sp modelId="{2DE22401-2DAA-49C8-8B32-2098101477A0}">
      <dsp:nvSpPr>
        <dsp:cNvPr id="0" name=""/>
        <dsp:cNvSpPr/>
      </dsp:nvSpPr>
      <dsp:spPr>
        <a:xfrm>
          <a:off x="6691507" y="2963540"/>
          <a:ext cx="1609493" cy="1378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Judging </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(J)</a:t>
          </a:r>
          <a:endParaRPr lang="en-US" sz="1900" kern="1200" dirty="0">
            <a:latin typeface="Century Gothic" charset="0"/>
            <a:ea typeface="Century Gothic" charset="0"/>
            <a:cs typeface="Century Gothic" charset="0"/>
          </a:endParaRPr>
        </a:p>
      </dsp:txBody>
      <dsp:txXfrm>
        <a:off x="6731882" y="3003915"/>
        <a:ext cx="1528743" cy="129777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64870"/>
          <a:stretch/>
        </p:blipFill>
        <p:spPr>
          <a:xfrm rot="10800000">
            <a:off x="0" y="2407389"/>
            <a:ext cx="12192000" cy="196959"/>
          </a:xfrm>
          <a:prstGeom prst="rect">
            <a:avLst/>
          </a:prstGeom>
        </p:spPr>
      </p:pic>
      <p:sp>
        <p:nvSpPr>
          <p:cNvPr id="30" name="Rectangle 29"/>
          <p:cNvSpPr/>
          <p:nvPr userDrawn="1"/>
        </p:nvSpPr>
        <p:spPr>
          <a:xfrm>
            <a:off x="0" y="0"/>
            <a:ext cx="12192000" cy="2408758"/>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86521" y="788406"/>
            <a:ext cx="10047643" cy="1229100"/>
          </a:xfrm>
          <a:noFill/>
        </p:spPr>
        <p:txBody>
          <a:bodyPr anchor="b">
            <a:normAutofit/>
          </a:bodyPr>
          <a:lstStyle>
            <a:lvl1pPr algn="ctr">
              <a:defRPr sz="5400" kern="1200" spc="800" baseline="0">
                <a:solidFill>
                  <a:schemeClr val="bg1"/>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in fact,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3001" y="4624733"/>
            <a:ext cx="1338177" cy="1354142"/>
          </a:xfrm>
          <a:prstGeom prst="rect">
            <a:avLst/>
          </a:prstGeom>
        </p:spPr>
      </p:pic>
    </p:spTree>
    <p:extLst>
      <p:ext uri="{BB962C8B-B14F-4D97-AF65-F5344CB8AC3E}">
        <p14:creationId xmlns:p14="http://schemas.microsoft.com/office/powerpoint/2010/main" val="39347511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err="1" smtClean="0"/>
              <a:t>Woah</a:t>
            </a:r>
            <a:r>
              <a:rPr lang="en-US" dirty="0" smtClean="0"/>
              <a:t> Wait</a:t>
            </a:r>
            <a:endParaRPr lang="en-US" dirty="0"/>
          </a:p>
        </p:txBody>
      </p:sp>
      <p:sp>
        <p:nvSpPr>
          <p:cNvPr id="3" name="Vertical Text Placeholder 2"/>
          <p:cNvSpPr>
            <a:spLocks noGrp="1"/>
          </p:cNvSpPr>
          <p:nvPr>
            <p:ph type="body" orient="vert" idx="1" hasCustomPrompt="1"/>
          </p:nvPr>
        </p:nvSpPr>
        <p:spPr>
          <a:xfrm>
            <a:off x="764221" y="1044329"/>
            <a:ext cx="10668245" cy="5081788"/>
          </a:xfrm>
        </p:spPr>
        <p:txBody>
          <a:bodyPr vert="eaVert"/>
          <a:lstStyle>
            <a:lvl1pPr>
              <a:defRPr baseline="0"/>
            </a:lvl1pPr>
            <a:lvl2pPr>
              <a:defRPr/>
            </a:lvl2pPr>
            <a:lvl3pPr>
              <a:defRPr/>
            </a:lvl3pPr>
            <a:lvl4pPr>
              <a:defRPr/>
            </a:lvl4pPr>
            <a:lvl5pPr>
              <a:defRPr baseline="0"/>
            </a:lvl5pPr>
          </a:lstStyle>
          <a:p>
            <a:pPr lvl="0"/>
            <a:r>
              <a:rPr lang="en-US" dirty="0" smtClean="0"/>
              <a:t>OH NO</a:t>
            </a:r>
          </a:p>
          <a:p>
            <a:pPr lvl="1"/>
            <a:r>
              <a:rPr lang="en-US" dirty="0" smtClean="0"/>
              <a:t>WHY IS EVERYTHING SIDEWAYS</a:t>
            </a:r>
          </a:p>
          <a:p>
            <a:pPr lvl="2"/>
            <a:r>
              <a:rPr lang="en-US" dirty="0" smtClean="0"/>
              <a:t>OH JEEZE SOMEONE HELP</a:t>
            </a:r>
          </a:p>
          <a:p>
            <a:pPr lvl="3"/>
            <a:r>
              <a:rPr lang="en-US" dirty="0" smtClean="0"/>
              <a:t>AAAAAAA</a:t>
            </a:r>
          </a:p>
          <a:p>
            <a:pPr lvl="4"/>
            <a:r>
              <a:rPr lang="en-US" dirty="0" smtClean="0"/>
              <a:t>ISAAC NEWTON WAS WROOOOOONG</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11" name="Group 10"/>
          <p:cNvGrpSpPr/>
          <p:nvPr userDrawn="1"/>
        </p:nvGrpSpPr>
        <p:grpSpPr>
          <a:xfrm>
            <a:off x="-40395" y="978947"/>
            <a:ext cx="12263351" cy="52134"/>
            <a:chOff x="-651448" y="1830457"/>
            <a:chExt cx="12005248" cy="46687"/>
          </a:xfrm>
        </p:grpSpPr>
        <p:sp>
          <p:nvSpPr>
            <p:cNvPr id="12" name="Parallelogram 11"/>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92763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613821"/>
          </a:xfrm>
        </p:spPr>
        <p:txBody>
          <a:bodyPr>
            <a:normAutofit/>
          </a:bodyPr>
          <a:lstStyle>
            <a:lvl1pPr>
              <a:defRPr sz="3200">
                <a:solidFill>
                  <a:srgbClr val="13416C"/>
                </a:solidFill>
              </a:defRPr>
            </a:lvl1pPr>
          </a:lstStyle>
          <a:p>
            <a:r>
              <a:rPr lang="en-US" dirty="0" smtClean="0"/>
              <a:t>Slide Title</a:t>
            </a:r>
            <a:endParaRPr lang="en-US" dirty="0"/>
          </a:p>
        </p:txBody>
      </p:sp>
      <p:sp>
        <p:nvSpPr>
          <p:cNvPr id="3" name="Content Placeholder 2"/>
          <p:cNvSpPr>
            <a:spLocks noGrp="1"/>
          </p:cNvSpPr>
          <p:nvPr>
            <p:ph idx="1" hasCustomPrompt="1"/>
          </p:nvPr>
        </p:nvSpPr>
        <p:spPr>
          <a:xfrm>
            <a:off x="838200" y="1183341"/>
            <a:ext cx="10515600" cy="4993622"/>
          </a:xfrm>
        </p:spPr>
        <p:txBody>
          <a:bodyPr/>
          <a:lstStyle>
            <a:lvl1pPr>
              <a:defRPr/>
            </a:lvl1pPr>
            <a:lvl2pPr>
              <a:defRPr/>
            </a:lvl2pPr>
            <a:lvl3pPr>
              <a:defRPr/>
            </a:lvl3pPr>
            <a:lvl4pPr>
              <a:defRPr baseline="0"/>
            </a:lvl4pPr>
            <a:lvl5pPr>
              <a:defRPr/>
            </a:lvl5p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7" name="Group 6"/>
          <p:cNvGrpSpPr/>
          <p:nvPr userDrawn="1"/>
        </p:nvGrpSpPr>
        <p:grpSpPr>
          <a:xfrm>
            <a:off x="-40395" y="978947"/>
            <a:ext cx="12263351" cy="52134"/>
            <a:chOff x="-651448" y="1830457"/>
            <a:chExt cx="12005248" cy="46687"/>
          </a:xfrm>
        </p:grpSpPr>
        <p:sp>
          <p:nvSpPr>
            <p:cNvPr id="8" name="Parallelogram 7"/>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61373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815302"/>
            <a:ext cx="9144000" cy="1229100"/>
          </a:xfrm>
          <a:noFill/>
        </p:spPr>
        <p:txBody>
          <a:bodyPr anchor="b">
            <a:normAutofit/>
          </a:bodyPr>
          <a:lstStyle>
            <a:lvl1pPr algn="ctr">
              <a:defRPr sz="5400" kern="1200" spc="800" baseline="0">
                <a:solidFill>
                  <a:srgbClr val="13416C"/>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grpSp>
        <p:nvGrpSpPr>
          <p:cNvPr id="10" name="Group 9"/>
          <p:cNvGrpSpPr/>
          <p:nvPr userDrawn="1"/>
        </p:nvGrpSpPr>
        <p:grpSpPr>
          <a:xfrm>
            <a:off x="-40395" y="2375948"/>
            <a:ext cx="12263351" cy="52134"/>
            <a:chOff x="-651448" y="1830457"/>
            <a:chExt cx="12005248" cy="46687"/>
          </a:xfrm>
        </p:grpSpPr>
        <p:sp>
          <p:nvSpPr>
            <p:cNvPr id="11" name="Parallelogram 10"/>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788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smtClean="0"/>
              <a:t>Slide Title, Too</a:t>
            </a:r>
            <a:endParaRPr lang="en-US" dirty="0"/>
          </a:p>
        </p:txBody>
      </p:sp>
      <p:sp>
        <p:nvSpPr>
          <p:cNvPr id="3" name="Content Placeholder 2"/>
          <p:cNvSpPr>
            <a:spLocks noGrp="1"/>
          </p:cNvSpPr>
          <p:nvPr>
            <p:ph sz="half" idx="1" hasCustomPrompt="1"/>
          </p:nvPr>
        </p:nvSpPr>
        <p:spPr>
          <a:xfrm>
            <a:off x="764221" y="1132827"/>
            <a:ext cx="5255579"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4" name="Content Placeholder 3"/>
          <p:cNvSpPr>
            <a:spLocks noGrp="1"/>
          </p:cNvSpPr>
          <p:nvPr>
            <p:ph sz="half" idx="2" hasCustomPrompt="1"/>
          </p:nvPr>
        </p:nvSpPr>
        <p:spPr>
          <a:xfrm>
            <a:off x="6172200" y="1132827"/>
            <a:ext cx="5260266"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6" name="Footer Placeholder 5"/>
          <p:cNvSpPr>
            <a:spLocks noGrp="1"/>
          </p:cNvSpPr>
          <p:nvPr>
            <p:ph type="ftr" sz="quarter" idx="11"/>
          </p:nvPr>
        </p:nvSpPr>
        <p:spPr/>
        <p:txBody>
          <a:bodyPr/>
          <a:lstStyle/>
          <a:p>
            <a:r>
              <a:rPr lang="en-US" dirty="0" smtClean="0"/>
              <a:t>This is where your footer goes</a:t>
            </a:r>
            <a:endParaRPr lang="en-US" dirty="0"/>
          </a:p>
        </p:txBody>
      </p:sp>
      <p:grpSp>
        <p:nvGrpSpPr>
          <p:cNvPr id="12" name="Group 11"/>
          <p:cNvGrpSpPr/>
          <p:nvPr userDrawn="1"/>
        </p:nvGrpSpPr>
        <p:grpSpPr>
          <a:xfrm>
            <a:off x="-40395" y="978947"/>
            <a:ext cx="12263351" cy="52134"/>
            <a:chOff x="-651448" y="1830457"/>
            <a:chExt cx="12005248" cy="46687"/>
          </a:xfrm>
        </p:grpSpPr>
        <p:sp>
          <p:nvSpPr>
            <p:cNvPr id="13" name="Parallelogram 12"/>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65453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p:cNvGrpSpPr/>
          <p:nvPr userDrawn="1"/>
        </p:nvGrpSpPr>
        <p:grpSpPr>
          <a:xfrm>
            <a:off x="-29358" y="995286"/>
            <a:ext cx="12263351" cy="52134"/>
            <a:chOff x="-651448" y="1830457"/>
            <a:chExt cx="12005248" cy="46687"/>
          </a:xfrm>
        </p:grpSpPr>
        <p:sp>
          <p:nvSpPr>
            <p:cNvPr id="29" name="Parallelogram 28"/>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31"/>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arallelogram 32"/>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userDrawn="1"/>
        </p:nvSpPr>
        <p:spPr>
          <a:xfrm>
            <a:off x="0" y="1044328"/>
            <a:ext cx="12192000" cy="823912"/>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9788" y="365126"/>
            <a:ext cx="10515600" cy="633484"/>
          </a:xfrm>
        </p:spPr>
        <p:txBody>
          <a:bodyPr>
            <a:normAutofit/>
          </a:bodyPr>
          <a:lstStyle>
            <a:lvl1pPr>
              <a:defRPr sz="3200" baseline="0">
                <a:solidFill>
                  <a:srgbClr val="13416C"/>
                </a:solidFill>
              </a:defRPr>
            </a:lvl1pPr>
          </a:lstStyle>
          <a:p>
            <a:r>
              <a:rPr lang="en-US" dirty="0" smtClean="0"/>
              <a:t>Compare These Things</a:t>
            </a:r>
            <a:endParaRPr lang="en-US" dirty="0"/>
          </a:p>
        </p:txBody>
      </p:sp>
      <p:sp>
        <p:nvSpPr>
          <p:cNvPr id="3" name="Text Placeholder 2"/>
          <p:cNvSpPr>
            <a:spLocks noGrp="1"/>
          </p:cNvSpPr>
          <p:nvPr>
            <p:ph type="body" idx="1" hasCustomPrompt="1"/>
          </p:nvPr>
        </p:nvSpPr>
        <p:spPr>
          <a:xfrm>
            <a:off x="839788" y="1044328"/>
            <a:ext cx="5157787"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Check this out</a:t>
            </a:r>
          </a:p>
        </p:txBody>
      </p:sp>
      <p:sp>
        <p:nvSpPr>
          <p:cNvPr id="4" name="Content Placeholder 3"/>
          <p:cNvSpPr>
            <a:spLocks noGrp="1"/>
          </p:cNvSpPr>
          <p:nvPr>
            <p:ph sz="half" idx="2" hasCustomPrompt="1"/>
          </p:nvPr>
        </p:nvSpPr>
        <p:spPr>
          <a:xfrm>
            <a:off x="839788" y="1912991"/>
            <a:ext cx="5157787"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Text Placeholder 4"/>
          <p:cNvSpPr>
            <a:spLocks noGrp="1"/>
          </p:cNvSpPr>
          <p:nvPr>
            <p:ph type="body" sz="quarter" idx="3" hasCustomPrompt="1"/>
          </p:nvPr>
        </p:nvSpPr>
        <p:spPr>
          <a:xfrm>
            <a:off x="6172200" y="1044328"/>
            <a:ext cx="5183188"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But at the same time, look at this</a:t>
            </a:r>
          </a:p>
        </p:txBody>
      </p:sp>
      <p:sp>
        <p:nvSpPr>
          <p:cNvPr id="6" name="Content Placeholder 5"/>
          <p:cNvSpPr>
            <a:spLocks noGrp="1"/>
          </p:cNvSpPr>
          <p:nvPr>
            <p:ph sz="quarter" idx="4" hasCustomPrompt="1"/>
          </p:nvPr>
        </p:nvSpPr>
        <p:spPr>
          <a:xfrm>
            <a:off x="6172200" y="1912991"/>
            <a:ext cx="5183188"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737007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1321349"/>
            <a:ext cx="10668245" cy="1325563"/>
          </a:xfrm>
        </p:spPr>
        <p:txBody>
          <a:bodyPr/>
          <a:lstStyle>
            <a:lvl1pPr>
              <a:defRPr b="1" i="0" spc="800" baseline="0">
                <a:solidFill>
                  <a:srgbClr val="13416C"/>
                </a:solidFill>
              </a:defRPr>
            </a:lvl1pPr>
          </a:lstStyle>
          <a:p>
            <a:r>
              <a:rPr lang="en-US" dirty="0" smtClean="0"/>
              <a:t>This is a Big Title</a:t>
            </a:r>
            <a:endParaRPr lang="en-US" dirty="0"/>
          </a:p>
        </p:txBody>
      </p:sp>
      <p:sp>
        <p:nvSpPr>
          <p:cNvPr id="4" name="Footer Placeholder 3"/>
          <p:cNvSpPr>
            <a:spLocks noGrp="1"/>
          </p:cNvSpPr>
          <p:nvPr>
            <p:ph type="ftr" sz="quarter" idx="11"/>
          </p:nvPr>
        </p:nvSpPr>
        <p:spPr/>
        <p:txBody>
          <a:bodyPr/>
          <a:lstStyle/>
          <a:p>
            <a:r>
              <a:rPr lang="en-US" dirty="0" smtClean="0"/>
              <a:t>This is where your footer goes</a:t>
            </a:r>
            <a:endParaRPr lang="en-US" dirty="0"/>
          </a:p>
        </p:txBody>
      </p:sp>
      <p:grpSp>
        <p:nvGrpSpPr>
          <p:cNvPr id="9" name="Group 8"/>
          <p:cNvGrpSpPr/>
          <p:nvPr userDrawn="1"/>
        </p:nvGrpSpPr>
        <p:grpSpPr>
          <a:xfrm>
            <a:off x="-40395" y="2375945"/>
            <a:ext cx="12263351" cy="52134"/>
            <a:chOff x="-651448" y="1830457"/>
            <a:chExt cx="12005248" cy="46687"/>
          </a:xfrm>
        </p:grpSpPr>
        <p:sp>
          <p:nvSpPr>
            <p:cNvPr id="10" name="Parallelogram 9"/>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891490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This is where your footer goes</a:t>
            </a:r>
            <a:endParaRPr lang="en-US" dirty="0"/>
          </a:p>
        </p:txBody>
      </p:sp>
    </p:spTree>
    <p:extLst>
      <p:ext uri="{BB962C8B-B14F-4D97-AF65-F5344CB8AC3E}">
        <p14:creationId xmlns:p14="http://schemas.microsoft.com/office/powerpoint/2010/main" val="9155408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This is where your footer goes</a:t>
            </a:r>
          </a:p>
        </p:txBody>
      </p:sp>
      <p:sp>
        <p:nvSpPr>
          <p:cNvPr id="22" name="Rectangle 21"/>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userDrawn="1"/>
        </p:nvGrpSpPr>
        <p:grpSpPr>
          <a:xfrm>
            <a:off x="-40396" y="1046407"/>
            <a:ext cx="3069345" cy="51239"/>
            <a:chOff x="-651448" y="1830457"/>
            <a:chExt cx="2974546" cy="46218"/>
          </a:xfrm>
        </p:grpSpPr>
        <p:sp>
          <p:nvSpPr>
            <p:cNvPr id="24" name="Parallelogram 23"/>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30"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31" name="Rectangle 30"/>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2"/>
          <p:cNvSpPr>
            <a:spLocks noGrp="1"/>
          </p:cNvSpPr>
          <p:nvPr>
            <p:ph idx="1" hasCustomPrompt="1"/>
          </p:nvPr>
        </p:nvSpPr>
        <p:spPr>
          <a:xfrm>
            <a:off x="3649131" y="203198"/>
            <a:ext cx="7857067" cy="5908538"/>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sym typeface="Wingdings" panose="05000000000000000000" pitchFamily="2" charset="2"/>
              </a:defRPr>
            </a:lvl4pPr>
            <a:lvl5pPr>
              <a:defRPr sz="1800">
                <a:solidFill>
                  <a:schemeClr val="tx1"/>
                </a:solidFill>
              </a:defRPr>
            </a:lvl5pPr>
            <a:lvl6pPr>
              <a:defRPr sz="2000"/>
            </a:lvl6pPr>
            <a:lvl7pPr>
              <a:defRPr sz="2000"/>
            </a:lvl7pPr>
            <a:lvl8pPr>
              <a:defRPr sz="2000"/>
            </a:lvl8pPr>
            <a:lvl9pPr>
              <a:defRPr sz="2000"/>
            </a:lvl9pPr>
          </a:lstStyle>
          <a:p>
            <a:pPr lvl="0"/>
            <a:r>
              <a:rPr lang="en-US" dirty="0" smtClean="0"/>
              <a:t>And here’s a whole bunch of content</a:t>
            </a:r>
          </a:p>
          <a:p>
            <a:pPr lvl="1"/>
            <a:r>
              <a:rPr lang="en-US" dirty="0" smtClean="0"/>
              <a:t>That you wanted to caption</a:t>
            </a:r>
          </a:p>
          <a:p>
            <a:pPr lvl="2"/>
            <a:r>
              <a:rPr lang="en-US" dirty="0" smtClean="0"/>
              <a:t>Over there</a:t>
            </a:r>
          </a:p>
          <a:p>
            <a:pPr lvl="3"/>
            <a:r>
              <a:rPr lang="en-US" dirty="0" smtClean="0"/>
              <a:t></a:t>
            </a:r>
          </a:p>
          <a:p>
            <a:pPr lvl="4"/>
            <a:r>
              <a:rPr lang="en-US" dirty="0" smtClean="0"/>
              <a:t>For some reason</a:t>
            </a:r>
          </a:p>
          <a:p>
            <a:pPr lvl="5"/>
            <a:r>
              <a:rPr lang="en-US" dirty="0" smtClean="0"/>
              <a:t>I’m not </a:t>
            </a:r>
            <a:r>
              <a:rPr lang="en-US" dirty="0" err="1" smtClean="0"/>
              <a:t>gonna</a:t>
            </a:r>
            <a:r>
              <a:rPr lang="en-US" dirty="0" smtClean="0"/>
              <a:t> judge you, it’s your life</a:t>
            </a:r>
            <a:endParaRPr lang="en-US" dirty="0"/>
          </a:p>
        </p:txBody>
      </p:sp>
    </p:spTree>
    <p:extLst>
      <p:ext uri="{BB962C8B-B14F-4D97-AF65-F5344CB8AC3E}">
        <p14:creationId xmlns:p14="http://schemas.microsoft.com/office/powerpoint/2010/main" val="12514656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40396" y="1046407"/>
            <a:ext cx="3069345" cy="51239"/>
            <a:chOff x="-651448" y="1830457"/>
            <a:chExt cx="2974546" cy="46218"/>
          </a:xfrm>
        </p:grpSpPr>
        <p:sp>
          <p:nvSpPr>
            <p:cNvPr id="15" name="Parallelogram 14"/>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4"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6" name="Footer Placeholder 5"/>
          <p:cNvSpPr>
            <a:spLocks noGrp="1"/>
          </p:cNvSpPr>
          <p:nvPr>
            <p:ph type="ftr" sz="quarter" idx="11"/>
          </p:nvPr>
        </p:nvSpPr>
        <p:spPr/>
        <p:txBody>
          <a:bodyPr/>
          <a:lstStyle/>
          <a:p>
            <a:r>
              <a:rPr lang="en-US" dirty="0" smtClean="0"/>
              <a:t>This is where your footer goes</a:t>
            </a:r>
          </a:p>
        </p:txBody>
      </p:sp>
      <p:sp>
        <p:nvSpPr>
          <p:cNvPr id="17" name="Picture Placeholder 2"/>
          <p:cNvSpPr>
            <a:spLocks noGrp="1"/>
          </p:cNvSpPr>
          <p:nvPr>
            <p:ph type="pic" idx="13" hasCustomPrompt="1"/>
          </p:nvPr>
        </p:nvSpPr>
        <p:spPr>
          <a:xfrm>
            <a:off x="3733801" y="186264"/>
            <a:ext cx="7698666" cy="5961629"/>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Put a picture here, </a:t>
            </a:r>
            <a:r>
              <a:rPr lang="en-US" dirty="0" err="1" smtClean="0"/>
              <a:t>yo</a:t>
            </a:r>
            <a:endParaRPr lang="en-US" dirty="0"/>
          </a:p>
        </p:txBody>
      </p:sp>
      <p:sp>
        <p:nvSpPr>
          <p:cNvPr id="3" name="Rectangle 2"/>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6214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6305550"/>
            <a:ext cx="12192000" cy="560661"/>
          </a:xfrm>
          <a:prstGeom prst="rect">
            <a:avLst/>
          </a:prstGeom>
        </p:spPr>
      </p:pic>
      <p:sp>
        <p:nvSpPr>
          <p:cNvPr id="2" name="Title Placeholder 1"/>
          <p:cNvSpPr>
            <a:spLocks noGrp="1"/>
          </p:cNvSpPr>
          <p:nvPr>
            <p:ph type="title"/>
          </p:nvPr>
        </p:nvSpPr>
        <p:spPr>
          <a:xfrm>
            <a:off x="764221" y="365125"/>
            <a:ext cx="10668245"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4221" y="1825625"/>
            <a:ext cx="10668245" cy="4300491"/>
          </a:xfrm>
          <a:prstGeom prst="rect">
            <a:avLst/>
          </a:prstGeom>
        </p:spPr>
        <p:txBody>
          <a:bodyPr vert="horz" lIns="91440" tIns="45720" rIns="91440" bIns="45720" rtlCol="0">
            <a:normAutofit/>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3"/>
          </p:nvPr>
        </p:nvSpPr>
        <p:spPr>
          <a:xfrm>
            <a:off x="839247" y="6305550"/>
            <a:ext cx="4114800" cy="365125"/>
          </a:xfrm>
          <a:prstGeom prst="rect">
            <a:avLst/>
          </a:prstGeom>
          <a:ln>
            <a:noFill/>
          </a:ln>
        </p:spPr>
        <p:txBody>
          <a:bodyPr vert="horz" lIns="91440" tIns="45720" rIns="91440" bIns="45720" rtlCol="0" anchor="ctr"/>
          <a:lstStyle>
            <a:lvl1pPr algn="l">
              <a:defRPr sz="1200" b="0">
                <a:ln>
                  <a:noFill/>
                </a:ln>
                <a:solidFill>
                  <a:schemeClr val="bg1"/>
                </a:solidFill>
                <a:latin typeface="Century Gothic" panose="020B0502020202020204" pitchFamily="34" charset="0"/>
              </a:defRPr>
            </a:lvl1pPr>
          </a:lstStyle>
          <a:p>
            <a:r>
              <a:rPr lang="en-US" dirty="0" smtClean="0"/>
              <a:t>This is where your footer goes.</a:t>
            </a:r>
            <a:endParaRPr lang="en-US" dirty="0"/>
          </a:p>
        </p:txBody>
      </p:sp>
    </p:spTree>
    <p:extLst>
      <p:ext uri="{BB962C8B-B14F-4D97-AF65-F5344CB8AC3E}">
        <p14:creationId xmlns:p14="http://schemas.microsoft.com/office/powerpoint/2010/main" val="157206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61"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myersbriggs.org/" TargetMode="External"/><Relationship Id="rId7" Type="http://schemas.openxmlformats.org/officeDocument/2006/relationships/hyperlink" Target="http://faculty.winthrop.edu/olsena/CSCI475/How%20Nasa%20Builds%20Teams%20%204D%20system.pdf" TargetMode="External"/><Relationship Id="rId2" Type="http://schemas.openxmlformats.org/officeDocument/2006/relationships/hyperlink" Target="http://www.typefinder.com/view/types" TargetMode="External"/><Relationship Id="rId1" Type="http://schemas.openxmlformats.org/officeDocument/2006/relationships/slideLayout" Target="../slideLayouts/slideLayout2.xml"/><Relationship Id="rId6" Type="http://schemas.openxmlformats.org/officeDocument/2006/relationships/hyperlink" Target="http://www.4-dsystems.com/" TargetMode="External"/><Relationship Id="rId5" Type="http://schemas.openxmlformats.org/officeDocument/2006/relationships/hyperlink" Target="http://www.celebritytypes.com/" TargetMode="External"/><Relationship Id="rId4" Type="http://schemas.openxmlformats.org/officeDocument/2006/relationships/hyperlink" Target="http://kindredgrace.com/mbti/"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91" y="788406"/>
            <a:ext cx="11505236" cy="1229100"/>
          </a:xfrm>
        </p:spPr>
        <p:txBody>
          <a:bodyPr>
            <a:noAutofit/>
          </a:bodyPr>
          <a:lstStyle/>
          <a:p>
            <a:r>
              <a:rPr lang="en-US" sz="4000" dirty="0" smtClean="0"/>
              <a:t>NASA DEVELOP National Program</a:t>
            </a:r>
            <a:endParaRPr lang="en-US" sz="4000" dirty="0"/>
          </a:p>
        </p:txBody>
      </p:sp>
      <p:sp>
        <p:nvSpPr>
          <p:cNvPr id="3" name="Subtitle 2"/>
          <p:cNvSpPr>
            <a:spLocks noGrp="1"/>
          </p:cNvSpPr>
          <p:nvPr>
            <p:ph type="subTitle" idx="1"/>
          </p:nvPr>
        </p:nvSpPr>
        <p:spPr/>
        <p:txBody>
          <a:bodyPr/>
          <a:lstStyle/>
          <a:p>
            <a:r>
              <a:rPr lang="en-US" sz="4000" dirty="0" smtClean="0">
                <a:solidFill>
                  <a:schemeClr val="tx1">
                    <a:lumMod val="75000"/>
                    <a:lumOff val="25000"/>
                  </a:schemeClr>
                </a:solidFill>
              </a:rPr>
              <a:t>Personalities: </a:t>
            </a:r>
          </a:p>
          <a:p>
            <a:r>
              <a:rPr lang="en-US" dirty="0" smtClean="0">
                <a:solidFill>
                  <a:schemeClr val="tx1">
                    <a:lumMod val="75000"/>
                    <a:lumOff val="25000"/>
                  </a:schemeClr>
                </a:solidFill>
              </a:rPr>
              <a:t>Personality Types, Leadership, and Working in Teams</a:t>
            </a:r>
            <a:endParaRPr lang="en-US" dirty="0">
              <a:solidFill>
                <a:schemeClr val="tx1">
                  <a:lumMod val="75000"/>
                  <a:lumOff val="25000"/>
                </a:schemeClr>
              </a:solidFill>
            </a:endParaRPr>
          </a:p>
        </p:txBody>
      </p:sp>
    </p:spTree>
    <p:extLst>
      <p:ext uri="{BB962C8B-B14F-4D97-AF65-F5344CB8AC3E}">
        <p14:creationId xmlns:p14="http://schemas.microsoft.com/office/powerpoint/2010/main" val="1801487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 Myers Briggs Type Indicators</a:t>
            </a:r>
            <a:endParaRPr lang="en-US" dirty="0"/>
          </a:p>
        </p:txBody>
      </p:sp>
      <p:sp>
        <p:nvSpPr>
          <p:cNvPr id="4" name="Rounded Rectangle 3"/>
          <p:cNvSpPr/>
          <p:nvPr/>
        </p:nvSpPr>
        <p:spPr>
          <a:xfrm>
            <a:off x="1925256" y="1491205"/>
            <a:ext cx="2057400" cy="1066800"/>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ENFJ</a:t>
            </a:r>
          </a:p>
          <a:p>
            <a:pPr algn="ctr"/>
            <a:r>
              <a:rPr lang="en-US" dirty="0" smtClean="0">
                <a:solidFill>
                  <a:schemeClr val="tx1"/>
                </a:solidFill>
                <a:latin typeface="Century Gothic" charset="0"/>
                <a:ea typeface="Century Gothic" charset="0"/>
                <a:cs typeface="Century Gothic" charset="0"/>
              </a:rPr>
              <a:t>Teacher</a:t>
            </a:r>
          </a:p>
          <a:p>
            <a:pPr algn="ctr"/>
            <a:r>
              <a:rPr lang="en-US" sz="1200" dirty="0" smtClean="0">
                <a:solidFill>
                  <a:schemeClr val="tx1"/>
                </a:solidFill>
                <a:latin typeface="Century Gothic" charset="0"/>
                <a:ea typeface="Century Gothic" charset="0"/>
                <a:cs typeface="Century Gothic" charset="0"/>
              </a:rPr>
              <a:t>2-5%</a:t>
            </a:r>
          </a:p>
        </p:txBody>
      </p:sp>
      <p:sp>
        <p:nvSpPr>
          <p:cNvPr id="5" name="Rounded Rectangle 4"/>
          <p:cNvSpPr/>
          <p:nvPr/>
        </p:nvSpPr>
        <p:spPr>
          <a:xfrm>
            <a:off x="4058856" y="1491205"/>
            <a:ext cx="2057400" cy="1066800"/>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ENFP</a:t>
            </a:r>
          </a:p>
          <a:p>
            <a:pPr algn="ctr"/>
            <a:r>
              <a:rPr lang="en-US" dirty="0" smtClean="0">
                <a:solidFill>
                  <a:schemeClr val="tx1"/>
                </a:solidFill>
                <a:latin typeface="Century Gothic" charset="0"/>
                <a:ea typeface="Century Gothic" charset="0"/>
                <a:cs typeface="Century Gothic" charset="0"/>
              </a:rPr>
              <a:t>Champion</a:t>
            </a:r>
          </a:p>
          <a:p>
            <a:pPr algn="ctr"/>
            <a:r>
              <a:rPr lang="en-US" sz="1200" dirty="0" smtClean="0">
                <a:solidFill>
                  <a:schemeClr val="tx1"/>
                </a:solidFill>
                <a:latin typeface="Century Gothic" charset="0"/>
                <a:ea typeface="Century Gothic" charset="0"/>
                <a:cs typeface="Century Gothic" charset="0"/>
              </a:rPr>
              <a:t>6-8%</a:t>
            </a:r>
          </a:p>
        </p:txBody>
      </p:sp>
      <p:sp>
        <p:nvSpPr>
          <p:cNvPr id="6" name="Rounded Rectangle 5"/>
          <p:cNvSpPr/>
          <p:nvPr/>
        </p:nvSpPr>
        <p:spPr>
          <a:xfrm>
            <a:off x="6268656" y="1491205"/>
            <a:ext cx="2057400" cy="1066800"/>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ENTP</a:t>
            </a:r>
          </a:p>
          <a:p>
            <a:pPr algn="ctr"/>
            <a:r>
              <a:rPr lang="en-US" dirty="0" smtClean="0">
                <a:solidFill>
                  <a:schemeClr val="tx1"/>
                </a:solidFill>
                <a:latin typeface="Century Gothic" charset="0"/>
                <a:ea typeface="Century Gothic" charset="0"/>
                <a:cs typeface="Century Gothic" charset="0"/>
              </a:rPr>
              <a:t>Inventor</a:t>
            </a:r>
          </a:p>
          <a:p>
            <a:pPr algn="ctr"/>
            <a:r>
              <a:rPr lang="en-US" sz="1200" dirty="0" smtClean="0">
                <a:solidFill>
                  <a:schemeClr val="tx1"/>
                </a:solidFill>
                <a:latin typeface="Century Gothic" charset="0"/>
                <a:ea typeface="Century Gothic" charset="0"/>
                <a:cs typeface="Century Gothic" charset="0"/>
              </a:rPr>
              <a:t>2-5%</a:t>
            </a:r>
          </a:p>
        </p:txBody>
      </p:sp>
      <p:sp>
        <p:nvSpPr>
          <p:cNvPr id="7" name="Rounded Rectangle 6"/>
          <p:cNvSpPr/>
          <p:nvPr/>
        </p:nvSpPr>
        <p:spPr>
          <a:xfrm>
            <a:off x="8402256" y="1491205"/>
            <a:ext cx="2057400" cy="1066800"/>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ENTJ</a:t>
            </a:r>
          </a:p>
          <a:p>
            <a:pPr algn="ctr"/>
            <a:r>
              <a:rPr lang="en-US" dirty="0" smtClean="0">
                <a:solidFill>
                  <a:schemeClr val="tx1"/>
                </a:solidFill>
                <a:latin typeface="Century Gothic" charset="0"/>
                <a:ea typeface="Century Gothic" charset="0"/>
                <a:cs typeface="Century Gothic" charset="0"/>
              </a:rPr>
              <a:t>Field Marshall</a:t>
            </a:r>
          </a:p>
          <a:p>
            <a:pPr algn="ctr"/>
            <a:r>
              <a:rPr lang="en-US" sz="1200" dirty="0" smtClean="0">
                <a:solidFill>
                  <a:schemeClr val="tx1"/>
                </a:solidFill>
                <a:latin typeface="Century Gothic" charset="0"/>
                <a:ea typeface="Century Gothic" charset="0"/>
                <a:cs typeface="Century Gothic" charset="0"/>
              </a:rPr>
              <a:t>2-5%</a:t>
            </a:r>
          </a:p>
        </p:txBody>
      </p:sp>
      <p:sp>
        <p:nvSpPr>
          <p:cNvPr id="8" name="Rounded Rectangle 7"/>
          <p:cNvSpPr/>
          <p:nvPr/>
        </p:nvSpPr>
        <p:spPr>
          <a:xfrm>
            <a:off x="1925256" y="2634205"/>
            <a:ext cx="2057400" cy="1066800"/>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INFJ</a:t>
            </a:r>
          </a:p>
          <a:p>
            <a:pPr algn="ctr"/>
            <a:r>
              <a:rPr lang="en-US" dirty="0" smtClean="0">
                <a:solidFill>
                  <a:schemeClr val="tx1"/>
                </a:solidFill>
                <a:latin typeface="Century Gothic" charset="0"/>
                <a:ea typeface="Century Gothic" charset="0"/>
                <a:cs typeface="Century Gothic" charset="0"/>
              </a:rPr>
              <a:t>Counselor</a:t>
            </a:r>
          </a:p>
          <a:p>
            <a:pPr algn="ctr"/>
            <a:r>
              <a:rPr lang="en-US" sz="1200" dirty="0" smtClean="0">
                <a:solidFill>
                  <a:schemeClr val="tx1"/>
                </a:solidFill>
                <a:latin typeface="Century Gothic" charset="0"/>
                <a:ea typeface="Century Gothic" charset="0"/>
                <a:cs typeface="Century Gothic" charset="0"/>
              </a:rPr>
              <a:t>1-3%</a:t>
            </a:r>
          </a:p>
        </p:txBody>
      </p:sp>
      <p:sp>
        <p:nvSpPr>
          <p:cNvPr id="9" name="Rounded Rectangle 8"/>
          <p:cNvSpPr/>
          <p:nvPr/>
        </p:nvSpPr>
        <p:spPr>
          <a:xfrm>
            <a:off x="4058856" y="2634205"/>
            <a:ext cx="2057400" cy="1066800"/>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INFP</a:t>
            </a:r>
          </a:p>
          <a:p>
            <a:pPr algn="ctr"/>
            <a:r>
              <a:rPr lang="en-US" dirty="0" smtClean="0">
                <a:solidFill>
                  <a:schemeClr val="tx1"/>
                </a:solidFill>
                <a:latin typeface="Century Gothic" charset="0"/>
                <a:ea typeface="Century Gothic" charset="0"/>
                <a:cs typeface="Century Gothic" charset="0"/>
              </a:rPr>
              <a:t>Healer</a:t>
            </a:r>
          </a:p>
          <a:p>
            <a:pPr algn="ctr"/>
            <a:r>
              <a:rPr lang="en-US" sz="1200" dirty="0" smtClean="0">
                <a:solidFill>
                  <a:schemeClr val="tx1"/>
                </a:solidFill>
                <a:latin typeface="Century Gothic" charset="0"/>
                <a:ea typeface="Century Gothic" charset="0"/>
                <a:cs typeface="Century Gothic" charset="0"/>
              </a:rPr>
              <a:t>4-5%</a:t>
            </a:r>
          </a:p>
        </p:txBody>
      </p:sp>
      <p:sp>
        <p:nvSpPr>
          <p:cNvPr id="10" name="Rounded Rectangle 9"/>
          <p:cNvSpPr/>
          <p:nvPr/>
        </p:nvSpPr>
        <p:spPr>
          <a:xfrm>
            <a:off x="6268656" y="2634205"/>
            <a:ext cx="2057400" cy="1066800"/>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INTP</a:t>
            </a:r>
          </a:p>
          <a:p>
            <a:pPr algn="ctr"/>
            <a:r>
              <a:rPr lang="en-US" dirty="0" smtClean="0">
                <a:solidFill>
                  <a:schemeClr val="tx1"/>
                </a:solidFill>
                <a:latin typeface="Century Gothic" charset="0"/>
                <a:ea typeface="Century Gothic" charset="0"/>
                <a:cs typeface="Century Gothic" charset="0"/>
              </a:rPr>
              <a:t>Architect</a:t>
            </a:r>
          </a:p>
          <a:p>
            <a:pPr algn="ctr"/>
            <a:r>
              <a:rPr lang="en-US" sz="1200" dirty="0" smtClean="0">
                <a:solidFill>
                  <a:schemeClr val="tx1"/>
                </a:solidFill>
                <a:latin typeface="Century Gothic" charset="0"/>
                <a:ea typeface="Century Gothic" charset="0"/>
                <a:cs typeface="Century Gothic" charset="0"/>
              </a:rPr>
              <a:t>3-5%</a:t>
            </a:r>
          </a:p>
        </p:txBody>
      </p:sp>
      <p:sp>
        <p:nvSpPr>
          <p:cNvPr id="11" name="Rounded Rectangle 10"/>
          <p:cNvSpPr/>
          <p:nvPr/>
        </p:nvSpPr>
        <p:spPr>
          <a:xfrm>
            <a:off x="8402256" y="2634205"/>
            <a:ext cx="2057400" cy="1066800"/>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INTJ</a:t>
            </a:r>
          </a:p>
          <a:p>
            <a:pPr algn="ctr"/>
            <a:r>
              <a:rPr lang="en-US" dirty="0" smtClean="0">
                <a:solidFill>
                  <a:schemeClr val="tx1"/>
                </a:solidFill>
                <a:latin typeface="Century Gothic" charset="0"/>
                <a:ea typeface="Century Gothic" charset="0"/>
                <a:cs typeface="Century Gothic" charset="0"/>
              </a:rPr>
              <a:t>Mastermind</a:t>
            </a:r>
          </a:p>
          <a:p>
            <a:pPr algn="ctr"/>
            <a:r>
              <a:rPr lang="en-US" sz="1200" dirty="0" smtClean="0">
                <a:solidFill>
                  <a:schemeClr val="tx1"/>
                </a:solidFill>
                <a:latin typeface="Century Gothic" charset="0"/>
                <a:ea typeface="Century Gothic" charset="0"/>
                <a:cs typeface="Century Gothic" charset="0"/>
              </a:rPr>
              <a:t>2-4%</a:t>
            </a:r>
          </a:p>
        </p:txBody>
      </p:sp>
      <p:sp>
        <p:nvSpPr>
          <p:cNvPr id="12" name="Rounded Rectangle 11"/>
          <p:cNvSpPr/>
          <p:nvPr/>
        </p:nvSpPr>
        <p:spPr>
          <a:xfrm>
            <a:off x="1925256" y="3853405"/>
            <a:ext cx="2057400" cy="1066800"/>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ISFJ</a:t>
            </a:r>
          </a:p>
          <a:p>
            <a:pPr algn="ctr"/>
            <a:r>
              <a:rPr lang="en-US" dirty="0" smtClean="0">
                <a:solidFill>
                  <a:schemeClr val="tx1"/>
                </a:solidFill>
                <a:latin typeface="Century Gothic" charset="0"/>
                <a:ea typeface="Century Gothic" charset="0"/>
                <a:cs typeface="Century Gothic" charset="0"/>
              </a:rPr>
              <a:t>Protector</a:t>
            </a:r>
          </a:p>
          <a:p>
            <a:pPr algn="ctr"/>
            <a:r>
              <a:rPr lang="en-US" sz="1200" dirty="0" smtClean="0">
                <a:solidFill>
                  <a:schemeClr val="tx1"/>
                </a:solidFill>
                <a:latin typeface="Century Gothic" charset="0"/>
                <a:ea typeface="Century Gothic" charset="0"/>
                <a:cs typeface="Century Gothic" charset="0"/>
              </a:rPr>
              <a:t>9-14%</a:t>
            </a:r>
          </a:p>
        </p:txBody>
      </p:sp>
      <p:sp>
        <p:nvSpPr>
          <p:cNvPr id="13" name="Rounded Rectangle 12"/>
          <p:cNvSpPr/>
          <p:nvPr/>
        </p:nvSpPr>
        <p:spPr>
          <a:xfrm>
            <a:off x="4058856" y="3853405"/>
            <a:ext cx="2057400" cy="1066800"/>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ISFP</a:t>
            </a:r>
          </a:p>
          <a:p>
            <a:pPr algn="ctr"/>
            <a:r>
              <a:rPr lang="en-US" dirty="0" smtClean="0">
                <a:solidFill>
                  <a:schemeClr val="tx1"/>
                </a:solidFill>
                <a:latin typeface="Century Gothic" charset="0"/>
                <a:ea typeface="Century Gothic" charset="0"/>
                <a:cs typeface="Century Gothic" charset="0"/>
              </a:rPr>
              <a:t>Composer</a:t>
            </a:r>
          </a:p>
          <a:p>
            <a:pPr algn="ctr"/>
            <a:r>
              <a:rPr lang="en-US" sz="1200" dirty="0" smtClean="0">
                <a:solidFill>
                  <a:schemeClr val="tx1"/>
                </a:solidFill>
                <a:latin typeface="Century Gothic" charset="0"/>
                <a:ea typeface="Century Gothic" charset="0"/>
                <a:cs typeface="Century Gothic" charset="0"/>
              </a:rPr>
              <a:t>5-9%</a:t>
            </a:r>
          </a:p>
        </p:txBody>
      </p:sp>
      <p:sp>
        <p:nvSpPr>
          <p:cNvPr id="14" name="Rounded Rectangle 13"/>
          <p:cNvSpPr/>
          <p:nvPr/>
        </p:nvSpPr>
        <p:spPr>
          <a:xfrm>
            <a:off x="6268656" y="3853405"/>
            <a:ext cx="2057400" cy="1066800"/>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ISTP</a:t>
            </a:r>
          </a:p>
          <a:p>
            <a:pPr algn="ctr"/>
            <a:r>
              <a:rPr lang="en-US" dirty="0" smtClean="0">
                <a:solidFill>
                  <a:schemeClr val="tx1"/>
                </a:solidFill>
                <a:latin typeface="Century Gothic" charset="0"/>
                <a:ea typeface="Century Gothic" charset="0"/>
                <a:cs typeface="Century Gothic" charset="0"/>
              </a:rPr>
              <a:t>Operator</a:t>
            </a:r>
          </a:p>
          <a:p>
            <a:pPr algn="ctr"/>
            <a:r>
              <a:rPr lang="en-US" sz="1200" dirty="0" smtClean="0">
                <a:solidFill>
                  <a:schemeClr val="tx1"/>
                </a:solidFill>
                <a:latin typeface="Century Gothic" charset="0"/>
                <a:ea typeface="Century Gothic" charset="0"/>
                <a:cs typeface="Century Gothic" charset="0"/>
              </a:rPr>
              <a:t>4-6%</a:t>
            </a:r>
          </a:p>
        </p:txBody>
      </p:sp>
      <p:sp>
        <p:nvSpPr>
          <p:cNvPr id="15" name="Rounded Rectangle 14"/>
          <p:cNvSpPr/>
          <p:nvPr/>
        </p:nvSpPr>
        <p:spPr>
          <a:xfrm>
            <a:off x="8402256" y="3853405"/>
            <a:ext cx="2057400" cy="1066800"/>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ISTJ</a:t>
            </a:r>
          </a:p>
          <a:p>
            <a:pPr algn="ctr"/>
            <a:r>
              <a:rPr lang="en-US" dirty="0" smtClean="0">
                <a:solidFill>
                  <a:schemeClr val="tx1"/>
                </a:solidFill>
                <a:latin typeface="Century Gothic" charset="0"/>
                <a:ea typeface="Century Gothic" charset="0"/>
                <a:cs typeface="Century Gothic" charset="0"/>
              </a:rPr>
              <a:t>Inspector</a:t>
            </a:r>
          </a:p>
          <a:p>
            <a:pPr algn="ctr"/>
            <a:r>
              <a:rPr lang="en-US" sz="1200" dirty="0" smtClean="0">
                <a:solidFill>
                  <a:schemeClr val="tx1"/>
                </a:solidFill>
                <a:latin typeface="Century Gothic" charset="0"/>
                <a:ea typeface="Century Gothic" charset="0"/>
                <a:cs typeface="Century Gothic" charset="0"/>
              </a:rPr>
              <a:t>11-14%</a:t>
            </a:r>
          </a:p>
        </p:txBody>
      </p:sp>
      <p:sp>
        <p:nvSpPr>
          <p:cNvPr id="16" name="Rounded Rectangle 15"/>
          <p:cNvSpPr/>
          <p:nvPr/>
        </p:nvSpPr>
        <p:spPr>
          <a:xfrm>
            <a:off x="1925256" y="4996405"/>
            <a:ext cx="2057400" cy="1066800"/>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ESFJ</a:t>
            </a:r>
          </a:p>
          <a:p>
            <a:pPr algn="ctr"/>
            <a:r>
              <a:rPr lang="en-US" dirty="0" smtClean="0">
                <a:solidFill>
                  <a:schemeClr val="tx1"/>
                </a:solidFill>
                <a:latin typeface="Century Gothic" charset="0"/>
                <a:ea typeface="Century Gothic" charset="0"/>
                <a:cs typeface="Century Gothic" charset="0"/>
              </a:rPr>
              <a:t>Provider</a:t>
            </a:r>
          </a:p>
          <a:p>
            <a:pPr algn="ctr"/>
            <a:r>
              <a:rPr lang="en-US" sz="1200" dirty="0" smtClean="0">
                <a:solidFill>
                  <a:schemeClr val="tx1"/>
                </a:solidFill>
                <a:latin typeface="Century Gothic" charset="0"/>
                <a:ea typeface="Century Gothic" charset="0"/>
                <a:cs typeface="Century Gothic" charset="0"/>
              </a:rPr>
              <a:t>9-13%</a:t>
            </a:r>
          </a:p>
        </p:txBody>
      </p:sp>
      <p:sp>
        <p:nvSpPr>
          <p:cNvPr id="17" name="Rounded Rectangle 16"/>
          <p:cNvSpPr/>
          <p:nvPr/>
        </p:nvSpPr>
        <p:spPr>
          <a:xfrm>
            <a:off x="4058856" y="4996405"/>
            <a:ext cx="2057400" cy="1066800"/>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ESFP</a:t>
            </a:r>
          </a:p>
          <a:p>
            <a:pPr algn="ctr"/>
            <a:r>
              <a:rPr lang="en-US" dirty="0" smtClean="0">
                <a:solidFill>
                  <a:schemeClr val="tx1"/>
                </a:solidFill>
                <a:latin typeface="Century Gothic" charset="0"/>
                <a:ea typeface="Century Gothic" charset="0"/>
                <a:cs typeface="Century Gothic" charset="0"/>
              </a:rPr>
              <a:t>Performer</a:t>
            </a:r>
          </a:p>
          <a:p>
            <a:pPr algn="ctr"/>
            <a:r>
              <a:rPr lang="en-US" sz="1200" dirty="0" smtClean="0">
                <a:solidFill>
                  <a:schemeClr val="tx1"/>
                </a:solidFill>
                <a:latin typeface="Century Gothic" charset="0"/>
                <a:ea typeface="Century Gothic" charset="0"/>
                <a:cs typeface="Century Gothic" charset="0"/>
              </a:rPr>
              <a:t>4-9%</a:t>
            </a:r>
          </a:p>
        </p:txBody>
      </p:sp>
      <p:sp>
        <p:nvSpPr>
          <p:cNvPr id="18" name="Rounded Rectangle 17"/>
          <p:cNvSpPr/>
          <p:nvPr/>
        </p:nvSpPr>
        <p:spPr>
          <a:xfrm>
            <a:off x="6268656" y="4996405"/>
            <a:ext cx="2057400" cy="1066800"/>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ESTP</a:t>
            </a:r>
          </a:p>
          <a:p>
            <a:pPr algn="ctr"/>
            <a:r>
              <a:rPr lang="en-US" dirty="0" smtClean="0">
                <a:solidFill>
                  <a:schemeClr val="tx1"/>
                </a:solidFill>
                <a:latin typeface="Century Gothic" charset="0"/>
                <a:ea typeface="Century Gothic" charset="0"/>
                <a:cs typeface="Century Gothic" charset="0"/>
              </a:rPr>
              <a:t>Promoter</a:t>
            </a:r>
          </a:p>
          <a:p>
            <a:pPr algn="ctr"/>
            <a:r>
              <a:rPr lang="en-US" sz="1200" dirty="0" smtClean="0">
                <a:solidFill>
                  <a:schemeClr val="tx1"/>
                </a:solidFill>
                <a:latin typeface="Century Gothic" charset="0"/>
                <a:ea typeface="Century Gothic" charset="0"/>
                <a:cs typeface="Century Gothic" charset="0"/>
              </a:rPr>
              <a:t>4-5%</a:t>
            </a:r>
          </a:p>
        </p:txBody>
      </p:sp>
      <p:sp>
        <p:nvSpPr>
          <p:cNvPr id="19" name="Rounded Rectangle 18"/>
          <p:cNvSpPr/>
          <p:nvPr/>
        </p:nvSpPr>
        <p:spPr>
          <a:xfrm>
            <a:off x="8402256" y="4996405"/>
            <a:ext cx="2057400" cy="1066800"/>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ESTJ</a:t>
            </a:r>
          </a:p>
          <a:p>
            <a:pPr algn="ctr"/>
            <a:r>
              <a:rPr lang="en-US" dirty="0" smtClean="0">
                <a:solidFill>
                  <a:schemeClr val="tx1"/>
                </a:solidFill>
                <a:latin typeface="Century Gothic" charset="0"/>
                <a:ea typeface="Century Gothic" charset="0"/>
                <a:cs typeface="Century Gothic" charset="0"/>
              </a:rPr>
              <a:t>Supervisor</a:t>
            </a:r>
          </a:p>
          <a:p>
            <a:pPr algn="ctr"/>
            <a:r>
              <a:rPr lang="en-US" sz="1200" dirty="0" smtClean="0">
                <a:solidFill>
                  <a:schemeClr val="tx1"/>
                </a:solidFill>
                <a:latin typeface="Century Gothic" charset="0"/>
                <a:ea typeface="Century Gothic" charset="0"/>
                <a:cs typeface="Century Gothic" charset="0"/>
              </a:rPr>
              <a:t>8-12%</a:t>
            </a:r>
          </a:p>
        </p:txBody>
      </p:sp>
      <p:cxnSp>
        <p:nvCxnSpPr>
          <p:cNvPr id="20" name="Straight Arrow Connector 19"/>
          <p:cNvCxnSpPr/>
          <p:nvPr/>
        </p:nvCxnSpPr>
        <p:spPr>
          <a:xfrm>
            <a:off x="6192456" y="1491205"/>
            <a:ext cx="0" cy="457200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925256" y="3777205"/>
            <a:ext cx="8595360"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6495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NASA’s 4D System</a:t>
            </a:r>
            <a:endParaRPr lang="en-US" dirty="0"/>
          </a:p>
        </p:txBody>
      </p:sp>
      <p:sp>
        <p:nvSpPr>
          <p:cNvPr id="5" name="Subtitle 4"/>
          <p:cNvSpPr>
            <a:spLocks noGrp="1"/>
          </p:cNvSpPr>
          <p:nvPr>
            <p:ph type="subTitle" idx="1"/>
          </p:nvPr>
        </p:nvSpPr>
        <p:spPr/>
        <p:txBody>
          <a:bodyPr/>
          <a:lstStyle/>
          <a:p>
            <a:r>
              <a:rPr lang="en-US" dirty="0" smtClean="0">
                <a:solidFill>
                  <a:schemeClr val="tx1">
                    <a:lumMod val="75000"/>
                    <a:lumOff val="25000"/>
                  </a:schemeClr>
                </a:solidFill>
              </a:rPr>
              <a:t>How NASA Builds Teams</a:t>
            </a:r>
          </a:p>
          <a:p>
            <a:r>
              <a:rPr lang="en-US" dirty="0" smtClean="0">
                <a:solidFill>
                  <a:schemeClr val="tx1">
                    <a:lumMod val="75000"/>
                    <a:lumOff val="25000"/>
                  </a:schemeClr>
                </a:solidFill>
              </a:rPr>
              <a:t>Mission Critical Soft Skills for Scientists, Engineers, and Project Teams</a:t>
            </a:r>
            <a:endParaRPr lang="en-US" dirty="0">
              <a:solidFill>
                <a:schemeClr val="tx1">
                  <a:lumMod val="75000"/>
                  <a:lumOff val="25000"/>
                </a:schemeClr>
              </a:solidFill>
            </a:endParaRPr>
          </a:p>
        </p:txBody>
      </p:sp>
    </p:spTree>
    <p:extLst>
      <p:ext uri="{BB962C8B-B14F-4D97-AF65-F5344CB8AC3E}">
        <p14:creationId xmlns:p14="http://schemas.microsoft.com/office/powerpoint/2010/main" val="2072293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Innate Deciding Preference</a:t>
            </a:r>
            <a:endParaRPr lang="en-US" dirty="0"/>
          </a:p>
        </p:txBody>
      </p:sp>
      <p:sp>
        <p:nvSpPr>
          <p:cNvPr id="6" name="Rectangle 5"/>
          <p:cNvSpPr/>
          <p:nvPr/>
        </p:nvSpPr>
        <p:spPr>
          <a:xfrm>
            <a:off x="1812017" y="24104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to act on “what feels right”?</a:t>
            </a:r>
          </a:p>
        </p:txBody>
      </p:sp>
      <p:sp>
        <p:nvSpPr>
          <p:cNvPr id="7" name="Rectangle 6"/>
          <p:cNvSpPr/>
          <p:nvPr/>
        </p:nvSpPr>
        <p:spPr>
          <a:xfrm>
            <a:off x="1812017" y="1496027"/>
            <a:ext cx="347472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charset="0"/>
                <a:ea typeface="Century Gothic" charset="0"/>
                <a:cs typeface="Century Gothic" charset="0"/>
              </a:rPr>
              <a:t>EMOTIONAL</a:t>
            </a:r>
            <a:endParaRPr lang="en-US" sz="1200" b="1" dirty="0">
              <a:solidFill>
                <a:schemeClr val="tx1"/>
              </a:solidFill>
              <a:latin typeface="Century Gothic" charset="0"/>
              <a:ea typeface="Century Gothic" charset="0"/>
              <a:cs typeface="Century Gothic" charset="0"/>
            </a:endParaRPr>
          </a:p>
        </p:txBody>
      </p:sp>
      <p:sp>
        <p:nvSpPr>
          <p:cNvPr id="8" name="Rectangle 7"/>
          <p:cNvSpPr/>
          <p:nvPr/>
        </p:nvSpPr>
        <p:spPr>
          <a:xfrm>
            <a:off x="1812017" y="18008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Harmony is intrinsically valuable?</a:t>
            </a:r>
            <a:endParaRPr lang="en-US" sz="1400" dirty="0">
              <a:solidFill>
                <a:schemeClr val="tx1"/>
              </a:solidFill>
              <a:latin typeface="Century Gothic" charset="0"/>
              <a:ea typeface="Century Gothic" charset="0"/>
              <a:cs typeface="Century Gothic" charset="0"/>
            </a:endParaRPr>
          </a:p>
        </p:txBody>
      </p:sp>
      <p:sp>
        <p:nvSpPr>
          <p:cNvPr id="9" name="Rectangle 8"/>
          <p:cNvSpPr/>
          <p:nvPr/>
        </p:nvSpPr>
        <p:spPr>
          <a:xfrm>
            <a:off x="1812017" y="48488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First, trust my heart?</a:t>
            </a:r>
            <a:endParaRPr lang="en-US" sz="1400" dirty="0">
              <a:solidFill>
                <a:schemeClr val="tx1"/>
              </a:solidFill>
              <a:latin typeface="Century Gothic" charset="0"/>
              <a:ea typeface="Century Gothic" charset="0"/>
              <a:cs typeface="Century Gothic" charset="0"/>
            </a:endParaRPr>
          </a:p>
        </p:txBody>
      </p:sp>
      <p:sp>
        <p:nvSpPr>
          <p:cNvPr id="10" name="Rectangle 9"/>
          <p:cNvSpPr/>
          <p:nvPr/>
        </p:nvSpPr>
        <p:spPr>
          <a:xfrm>
            <a:off x="1812017" y="36296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Prefer </a:t>
            </a:r>
            <a:r>
              <a:rPr lang="en-US" sz="1400" dirty="0" smtClean="0">
                <a:solidFill>
                  <a:schemeClr val="tx1"/>
                </a:solidFill>
                <a:latin typeface="Century Gothic" charset="0"/>
                <a:ea typeface="Century Gothic" charset="0"/>
                <a:cs typeface="Century Gothic" charset="0"/>
              </a:rPr>
              <a:t>harmonious</a:t>
            </a:r>
            <a:r>
              <a:rPr lang="en-US" sz="1200" dirty="0" smtClean="0">
                <a:solidFill>
                  <a:schemeClr val="tx1"/>
                </a:solidFill>
                <a:latin typeface="Century Gothic" charset="0"/>
                <a:ea typeface="Century Gothic" charset="0"/>
                <a:cs typeface="Century Gothic" charset="0"/>
              </a:rPr>
              <a:t> relationships?</a:t>
            </a:r>
            <a:endParaRPr lang="en-US" sz="1000" dirty="0">
              <a:solidFill>
                <a:schemeClr val="tx1"/>
              </a:solidFill>
              <a:latin typeface="Century Gothic" charset="0"/>
              <a:ea typeface="Century Gothic" charset="0"/>
              <a:cs typeface="Century Gothic" charset="0"/>
            </a:endParaRPr>
          </a:p>
        </p:txBody>
      </p:sp>
      <p:sp>
        <p:nvSpPr>
          <p:cNvPr id="11" name="Rectangle 10"/>
          <p:cNvSpPr/>
          <p:nvPr/>
        </p:nvSpPr>
        <p:spPr>
          <a:xfrm>
            <a:off x="1812017" y="30200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Consider the people first?</a:t>
            </a:r>
            <a:endParaRPr lang="en-US" sz="1400" dirty="0">
              <a:solidFill>
                <a:schemeClr val="tx1"/>
              </a:solidFill>
              <a:latin typeface="Century Gothic" charset="0"/>
              <a:ea typeface="Century Gothic" charset="0"/>
              <a:cs typeface="Century Gothic" charset="0"/>
            </a:endParaRPr>
          </a:p>
        </p:txBody>
      </p:sp>
      <p:sp>
        <p:nvSpPr>
          <p:cNvPr id="12" name="Rectangle 11"/>
          <p:cNvSpPr/>
          <p:nvPr/>
        </p:nvSpPr>
        <p:spPr>
          <a:xfrm>
            <a:off x="1812017" y="54584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Intolerant of conflict?</a:t>
            </a:r>
            <a:endParaRPr lang="en-US" sz="1400" dirty="0">
              <a:solidFill>
                <a:schemeClr val="tx1"/>
              </a:solidFill>
              <a:latin typeface="Century Gothic" charset="0"/>
              <a:ea typeface="Century Gothic" charset="0"/>
              <a:cs typeface="Century Gothic" charset="0"/>
            </a:endParaRPr>
          </a:p>
        </p:txBody>
      </p:sp>
      <p:sp>
        <p:nvSpPr>
          <p:cNvPr id="13" name="Rectangle 12"/>
          <p:cNvSpPr/>
          <p:nvPr/>
        </p:nvSpPr>
        <p:spPr>
          <a:xfrm>
            <a:off x="1812017" y="42392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Decide through consensus?</a:t>
            </a:r>
            <a:endParaRPr lang="en-US" sz="1400" dirty="0">
              <a:solidFill>
                <a:schemeClr val="tx1"/>
              </a:solidFill>
              <a:latin typeface="Century Gothic" charset="0"/>
              <a:ea typeface="Century Gothic" charset="0"/>
              <a:cs typeface="Century Gothic" charset="0"/>
            </a:endParaRPr>
          </a:p>
        </p:txBody>
      </p:sp>
      <p:sp>
        <p:nvSpPr>
          <p:cNvPr id="14" name="Rectangle 13"/>
          <p:cNvSpPr/>
          <p:nvPr/>
        </p:nvSpPr>
        <p:spPr>
          <a:xfrm>
            <a:off x="6582137" y="30200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Consider the task first?</a:t>
            </a:r>
            <a:endParaRPr lang="en-US" sz="1400" dirty="0">
              <a:solidFill>
                <a:schemeClr val="tx1"/>
              </a:solidFill>
              <a:latin typeface="Century Gothic" charset="0"/>
              <a:ea typeface="Century Gothic" charset="0"/>
              <a:cs typeface="Century Gothic" charset="0"/>
            </a:endParaRPr>
          </a:p>
        </p:txBody>
      </p:sp>
      <p:sp>
        <p:nvSpPr>
          <p:cNvPr id="15" name="Rectangle 14"/>
          <p:cNvSpPr/>
          <p:nvPr/>
        </p:nvSpPr>
        <p:spPr>
          <a:xfrm>
            <a:off x="6582137" y="18008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Harmony is a means to an end?</a:t>
            </a:r>
            <a:endParaRPr lang="en-US" sz="1400" dirty="0">
              <a:solidFill>
                <a:schemeClr val="tx1"/>
              </a:solidFill>
              <a:latin typeface="Century Gothic" charset="0"/>
              <a:ea typeface="Century Gothic" charset="0"/>
              <a:cs typeface="Century Gothic" charset="0"/>
            </a:endParaRPr>
          </a:p>
        </p:txBody>
      </p:sp>
      <p:sp>
        <p:nvSpPr>
          <p:cNvPr id="16" name="Rectangle 15"/>
          <p:cNvSpPr/>
          <p:nvPr/>
        </p:nvSpPr>
        <p:spPr>
          <a:xfrm>
            <a:off x="6582137" y="1496027"/>
            <a:ext cx="347472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charset="0"/>
                <a:ea typeface="Century Gothic" charset="0"/>
                <a:cs typeface="Century Gothic" charset="0"/>
              </a:rPr>
              <a:t>LOGICAL</a:t>
            </a:r>
            <a:endParaRPr lang="en-US" sz="1200" b="1" dirty="0">
              <a:solidFill>
                <a:schemeClr val="tx1"/>
              </a:solidFill>
              <a:latin typeface="Century Gothic" charset="0"/>
              <a:ea typeface="Century Gothic" charset="0"/>
              <a:cs typeface="Century Gothic" charset="0"/>
            </a:endParaRPr>
          </a:p>
        </p:txBody>
      </p:sp>
      <p:sp>
        <p:nvSpPr>
          <p:cNvPr id="17" name="Rectangle 16"/>
          <p:cNvSpPr/>
          <p:nvPr/>
        </p:nvSpPr>
        <p:spPr>
          <a:xfrm>
            <a:off x="6582137" y="36296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being right?</a:t>
            </a:r>
            <a:endParaRPr lang="en-US" sz="1400" dirty="0">
              <a:solidFill>
                <a:schemeClr val="tx1"/>
              </a:solidFill>
              <a:latin typeface="Century Gothic" charset="0"/>
              <a:ea typeface="Century Gothic" charset="0"/>
              <a:cs typeface="Century Gothic" charset="0"/>
            </a:endParaRPr>
          </a:p>
        </p:txBody>
      </p:sp>
      <p:sp>
        <p:nvSpPr>
          <p:cNvPr id="18" name="Rectangle 17"/>
          <p:cNvSpPr/>
          <p:nvPr/>
        </p:nvSpPr>
        <p:spPr>
          <a:xfrm>
            <a:off x="6582137" y="24104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to act on “what’s logical”?</a:t>
            </a:r>
            <a:endParaRPr lang="en-US" sz="1400" dirty="0">
              <a:solidFill>
                <a:schemeClr val="tx1"/>
              </a:solidFill>
              <a:latin typeface="Century Gothic" charset="0"/>
              <a:ea typeface="Century Gothic" charset="0"/>
              <a:cs typeface="Century Gothic" charset="0"/>
            </a:endParaRPr>
          </a:p>
        </p:txBody>
      </p:sp>
      <p:sp>
        <p:nvSpPr>
          <p:cNvPr id="19" name="Rectangle 18"/>
          <p:cNvSpPr/>
          <p:nvPr/>
        </p:nvSpPr>
        <p:spPr>
          <a:xfrm>
            <a:off x="6582137" y="48488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First, trust my head?</a:t>
            </a:r>
            <a:endParaRPr lang="en-US" sz="1400" dirty="0">
              <a:solidFill>
                <a:schemeClr val="tx1"/>
              </a:solidFill>
              <a:latin typeface="Century Gothic" charset="0"/>
              <a:ea typeface="Century Gothic" charset="0"/>
              <a:cs typeface="Century Gothic" charset="0"/>
            </a:endParaRPr>
          </a:p>
        </p:txBody>
      </p:sp>
      <p:sp>
        <p:nvSpPr>
          <p:cNvPr id="20" name="Rectangle 19"/>
          <p:cNvSpPr/>
          <p:nvPr/>
        </p:nvSpPr>
        <p:spPr>
          <a:xfrm>
            <a:off x="6582137" y="54584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OK with conflict?</a:t>
            </a:r>
            <a:endParaRPr lang="en-US" sz="1400" dirty="0">
              <a:solidFill>
                <a:schemeClr val="tx1"/>
              </a:solidFill>
              <a:latin typeface="Century Gothic" charset="0"/>
              <a:ea typeface="Century Gothic" charset="0"/>
              <a:cs typeface="Century Gothic" charset="0"/>
            </a:endParaRPr>
          </a:p>
        </p:txBody>
      </p:sp>
      <p:sp>
        <p:nvSpPr>
          <p:cNvPr id="21" name="Rectangle 20"/>
          <p:cNvSpPr/>
          <p:nvPr/>
        </p:nvSpPr>
        <p:spPr>
          <a:xfrm>
            <a:off x="6582137" y="42392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Decide with my own thinking?</a:t>
            </a:r>
            <a:endParaRPr lang="en-US" sz="1400" dirty="0">
              <a:solidFill>
                <a:schemeClr val="tx1"/>
              </a:solidFill>
              <a:latin typeface="Century Gothic" charset="0"/>
              <a:ea typeface="Century Gothic" charset="0"/>
              <a:cs typeface="Century Gothic" charset="0"/>
            </a:endParaRPr>
          </a:p>
        </p:txBody>
      </p:sp>
      <p:cxnSp>
        <p:nvCxnSpPr>
          <p:cNvPr id="22" name="Straight Arrow Connector 21"/>
          <p:cNvCxnSpPr>
            <a:endCxn id="33" idx="1"/>
          </p:cNvCxnSpPr>
          <p:nvPr/>
        </p:nvCxnSpPr>
        <p:spPr>
          <a:xfrm>
            <a:off x="5286737" y="210562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3" name="Straight Arrow Connector 22"/>
          <p:cNvCxnSpPr/>
          <p:nvPr/>
        </p:nvCxnSpPr>
        <p:spPr>
          <a:xfrm>
            <a:off x="5286737" y="271522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4" name="Straight Arrow Connector 23"/>
          <p:cNvCxnSpPr/>
          <p:nvPr/>
        </p:nvCxnSpPr>
        <p:spPr>
          <a:xfrm>
            <a:off x="5282288" y="3334352"/>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5" name="Straight Arrow Connector 24"/>
          <p:cNvCxnSpPr/>
          <p:nvPr/>
        </p:nvCxnSpPr>
        <p:spPr>
          <a:xfrm>
            <a:off x="5286737" y="393442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6" name="Straight Arrow Connector 25"/>
          <p:cNvCxnSpPr/>
          <p:nvPr/>
        </p:nvCxnSpPr>
        <p:spPr>
          <a:xfrm>
            <a:off x="5286737" y="454402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7" name="Straight Arrow Connector 26"/>
          <p:cNvCxnSpPr/>
          <p:nvPr/>
        </p:nvCxnSpPr>
        <p:spPr>
          <a:xfrm>
            <a:off x="5286737" y="515362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8" name="Straight Arrow Connector 27"/>
          <p:cNvCxnSpPr/>
          <p:nvPr/>
        </p:nvCxnSpPr>
        <p:spPr>
          <a:xfrm>
            <a:off x="5282288" y="576322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sp>
        <p:nvSpPr>
          <p:cNvPr id="29" name="TextBox 28"/>
          <p:cNvSpPr txBox="1"/>
          <p:nvPr/>
        </p:nvSpPr>
        <p:spPr>
          <a:xfrm>
            <a:off x="5667737" y="1724627"/>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30" name="TextBox 29"/>
          <p:cNvSpPr txBox="1"/>
          <p:nvPr/>
        </p:nvSpPr>
        <p:spPr>
          <a:xfrm>
            <a:off x="5672185" y="2345895"/>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31" name="TextBox 30"/>
          <p:cNvSpPr txBox="1"/>
          <p:nvPr/>
        </p:nvSpPr>
        <p:spPr>
          <a:xfrm>
            <a:off x="5672185" y="2955495"/>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32" name="TextBox 31"/>
          <p:cNvSpPr txBox="1"/>
          <p:nvPr/>
        </p:nvSpPr>
        <p:spPr>
          <a:xfrm>
            <a:off x="5667737" y="3534377"/>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33" name="TextBox 32"/>
          <p:cNvSpPr txBox="1"/>
          <p:nvPr/>
        </p:nvSpPr>
        <p:spPr>
          <a:xfrm>
            <a:off x="5672185" y="4155645"/>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34" name="TextBox 33"/>
          <p:cNvSpPr txBox="1"/>
          <p:nvPr/>
        </p:nvSpPr>
        <p:spPr>
          <a:xfrm>
            <a:off x="5672185" y="4765245"/>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35" name="TextBox 34"/>
          <p:cNvSpPr txBox="1"/>
          <p:nvPr/>
        </p:nvSpPr>
        <p:spPr>
          <a:xfrm>
            <a:off x="5672185" y="5393895"/>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Tree>
    <p:extLst>
      <p:ext uri="{BB962C8B-B14F-4D97-AF65-F5344CB8AC3E}">
        <p14:creationId xmlns:p14="http://schemas.microsoft.com/office/powerpoint/2010/main" val="382569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Innate Information Preference</a:t>
            </a:r>
            <a:endParaRPr lang="en-US" dirty="0"/>
          </a:p>
        </p:txBody>
      </p:sp>
      <p:sp>
        <p:nvSpPr>
          <p:cNvPr id="4" name="Rectangle 3"/>
          <p:cNvSpPr/>
          <p:nvPr/>
        </p:nvSpPr>
        <p:spPr>
          <a:xfrm>
            <a:off x="1742569" y="23641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Think more about “what could be”?</a:t>
            </a:r>
          </a:p>
        </p:txBody>
      </p:sp>
      <p:sp>
        <p:nvSpPr>
          <p:cNvPr id="5" name="Rectangle 4"/>
          <p:cNvSpPr/>
          <p:nvPr/>
        </p:nvSpPr>
        <p:spPr>
          <a:xfrm>
            <a:off x="1742569" y="1449729"/>
            <a:ext cx="355092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charset="0"/>
                <a:ea typeface="Century Gothic" charset="0"/>
                <a:cs typeface="Century Gothic" charset="0"/>
              </a:rPr>
              <a:t>INTUITED</a:t>
            </a:r>
            <a:endParaRPr lang="en-US" sz="1200" b="1" dirty="0">
              <a:solidFill>
                <a:schemeClr val="tx1"/>
              </a:solidFill>
              <a:latin typeface="Century Gothic" charset="0"/>
              <a:ea typeface="Century Gothic" charset="0"/>
              <a:cs typeface="Century Gothic" charset="0"/>
            </a:endParaRPr>
          </a:p>
        </p:txBody>
      </p:sp>
      <p:sp>
        <p:nvSpPr>
          <p:cNvPr id="6" name="Rectangle 5"/>
          <p:cNvSpPr/>
          <p:nvPr/>
        </p:nvSpPr>
        <p:spPr>
          <a:xfrm>
            <a:off x="1742569" y="17545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Rely on my inner knowing?</a:t>
            </a:r>
            <a:endParaRPr lang="en-US" sz="1400" dirty="0">
              <a:solidFill>
                <a:schemeClr val="tx1"/>
              </a:solidFill>
              <a:latin typeface="Century Gothic" charset="0"/>
              <a:ea typeface="Century Gothic" charset="0"/>
              <a:cs typeface="Century Gothic" charset="0"/>
            </a:endParaRPr>
          </a:p>
        </p:txBody>
      </p:sp>
      <p:sp>
        <p:nvSpPr>
          <p:cNvPr id="7" name="Rectangle 6"/>
          <p:cNvSpPr/>
          <p:nvPr/>
        </p:nvSpPr>
        <p:spPr>
          <a:xfrm>
            <a:off x="1742569" y="48025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holistic perspectives?</a:t>
            </a:r>
            <a:endParaRPr lang="en-US" sz="1400" dirty="0">
              <a:solidFill>
                <a:schemeClr val="tx1"/>
              </a:solidFill>
              <a:latin typeface="Century Gothic" charset="0"/>
              <a:ea typeface="Century Gothic" charset="0"/>
              <a:cs typeface="Century Gothic" charset="0"/>
            </a:endParaRPr>
          </a:p>
        </p:txBody>
      </p:sp>
      <p:sp>
        <p:nvSpPr>
          <p:cNvPr id="8" name="Rectangle 7"/>
          <p:cNvSpPr/>
          <p:nvPr/>
        </p:nvSpPr>
        <p:spPr>
          <a:xfrm>
            <a:off x="1742569" y="35833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Act on flashes of insight?</a:t>
            </a:r>
            <a:endParaRPr lang="en-US" sz="1400" dirty="0">
              <a:solidFill>
                <a:schemeClr val="tx1"/>
              </a:solidFill>
              <a:latin typeface="Century Gothic" charset="0"/>
              <a:ea typeface="Century Gothic" charset="0"/>
              <a:cs typeface="Century Gothic" charset="0"/>
            </a:endParaRPr>
          </a:p>
        </p:txBody>
      </p:sp>
      <p:sp>
        <p:nvSpPr>
          <p:cNvPr id="9" name="Rectangle 8"/>
          <p:cNvSpPr/>
          <p:nvPr/>
        </p:nvSpPr>
        <p:spPr>
          <a:xfrm>
            <a:off x="1742569" y="29737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creativity?</a:t>
            </a:r>
            <a:endParaRPr lang="en-US" sz="1400" dirty="0">
              <a:solidFill>
                <a:schemeClr val="tx1"/>
              </a:solidFill>
              <a:latin typeface="Century Gothic" charset="0"/>
              <a:ea typeface="Century Gothic" charset="0"/>
              <a:cs typeface="Century Gothic" charset="0"/>
            </a:endParaRPr>
          </a:p>
        </p:txBody>
      </p:sp>
      <p:sp>
        <p:nvSpPr>
          <p:cNvPr id="10" name="Rectangle 9"/>
          <p:cNvSpPr/>
          <p:nvPr/>
        </p:nvSpPr>
        <p:spPr>
          <a:xfrm>
            <a:off x="1742569" y="54121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Love big ideas?</a:t>
            </a:r>
            <a:endParaRPr lang="en-US" sz="1400" dirty="0">
              <a:solidFill>
                <a:schemeClr val="tx1"/>
              </a:solidFill>
              <a:latin typeface="Century Gothic" charset="0"/>
              <a:ea typeface="Century Gothic" charset="0"/>
              <a:cs typeface="Century Gothic" charset="0"/>
            </a:endParaRPr>
          </a:p>
        </p:txBody>
      </p:sp>
      <p:sp>
        <p:nvSpPr>
          <p:cNvPr id="11" name="Rectangle 10"/>
          <p:cNvSpPr/>
          <p:nvPr/>
        </p:nvSpPr>
        <p:spPr>
          <a:xfrm>
            <a:off x="1742569" y="41929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wrestling with concepts?</a:t>
            </a:r>
            <a:endParaRPr lang="en-US" sz="1400" dirty="0">
              <a:solidFill>
                <a:schemeClr val="tx1"/>
              </a:solidFill>
              <a:latin typeface="Century Gothic" charset="0"/>
              <a:ea typeface="Century Gothic" charset="0"/>
              <a:cs typeface="Century Gothic" charset="0"/>
            </a:endParaRPr>
          </a:p>
        </p:txBody>
      </p:sp>
      <p:sp>
        <p:nvSpPr>
          <p:cNvPr id="12" name="Rectangle 11"/>
          <p:cNvSpPr/>
          <p:nvPr/>
        </p:nvSpPr>
        <p:spPr>
          <a:xfrm>
            <a:off x="6588889" y="29737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common sense?</a:t>
            </a:r>
            <a:endParaRPr lang="en-US" sz="1400" dirty="0">
              <a:solidFill>
                <a:schemeClr val="tx1"/>
              </a:solidFill>
              <a:latin typeface="Century Gothic" charset="0"/>
              <a:ea typeface="Century Gothic" charset="0"/>
              <a:cs typeface="Century Gothic" charset="0"/>
            </a:endParaRPr>
          </a:p>
        </p:txBody>
      </p:sp>
      <p:sp>
        <p:nvSpPr>
          <p:cNvPr id="13" name="Rectangle 12"/>
          <p:cNvSpPr/>
          <p:nvPr/>
        </p:nvSpPr>
        <p:spPr>
          <a:xfrm>
            <a:off x="6588889" y="17545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Rely on my observations?</a:t>
            </a:r>
            <a:endParaRPr lang="en-US" sz="1400" dirty="0">
              <a:solidFill>
                <a:schemeClr val="tx1"/>
              </a:solidFill>
              <a:latin typeface="Century Gothic" charset="0"/>
              <a:ea typeface="Century Gothic" charset="0"/>
              <a:cs typeface="Century Gothic" charset="0"/>
            </a:endParaRPr>
          </a:p>
        </p:txBody>
      </p:sp>
      <p:sp>
        <p:nvSpPr>
          <p:cNvPr id="14" name="Rectangle 13"/>
          <p:cNvSpPr/>
          <p:nvPr/>
        </p:nvSpPr>
        <p:spPr>
          <a:xfrm>
            <a:off x="6588889" y="1449729"/>
            <a:ext cx="355092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charset="0"/>
                <a:ea typeface="Century Gothic" charset="0"/>
                <a:cs typeface="Century Gothic" charset="0"/>
              </a:rPr>
              <a:t>SENSED</a:t>
            </a:r>
            <a:endParaRPr lang="en-US" sz="1200" b="1" dirty="0">
              <a:solidFill>
                <a:schemeClr val="tx1"/>
              </a:solidFill>
              <a:latin typeface="Century Gothic" charset="0"/>
              <a:ea typeface="Century Gothic" charset="0"/>
              <a:cs typeface="Century Gothic" charset="0"/>
            </a:endParaRPr>
          </a:p>
        </p:txBody>
      </p:sp>
      <p:sp>
        <p:nvSpPr>
          <p:cNvPr id="15" name="Rectangle 14"/>
          <p:cNvSpPr/>
          <p:nvPr/>
        </p:nvSpPr>
        <p:spPr>
          <a:xfrm>
            <a:off x="6588889" y="35833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Act on careful analysis?</a:t>
            </a:r>
            <a:endParaRPr lang="en-US" sz="1400" dirty="0">
              <a:solidFill>
                <a:schemeClr val="tx1"/>
              </a:solidFill>
              <a:latin typeface="Century Gothic" charset="0"/>
              <a:ea typeface="Century Gothic" charset="0"/>
              <a:cs typeface="Century Gothic" charset="0"/>
            </a:endParaRPr>
          </a:p>
        </p:txBody>
      </p:sp>
      <p:sp>
        <p:nvSpPr>
          <p:cNvPr id="16" name="Rectangle 15"/>
          <p:cNvSpPr/>
          <p:nvPr/>
        </p:nvSpPr>
        <p:spPr>
          <a:xfrm>
            <a:off x="6588889" y="23641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Think more about “what is”?</a:t>
            </a:r>
            <a:endParaRPr lang="en-US" sz="1400" dirty="0">
              <a:solidFill>
                <a:schemeClr val="tx1"/>
              </a:solidFill>
              <a:latin typeface="Century Gothic" charset="0"/>
              <a:ea typeface="Century Gothic" charset="0"/>
              <a:cs typeface="Century Gothic" charset="0"/>
            </a:endParaRPr>
          </a:p>
        </p:txBody>
      </p:sp>
      <p:sp>
        <p:nvSpPr>
          <p:cNvPr id="17" name="Rectangle 16"/>
          <p:cNvSpPr/>
          <p:nvPr/>
        </p:nvSpPr>
        <p:spPr>
          <a:xfrm>
            <a:off x="6588889" y="48025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details?</a:t>
            </a:r>
            <a:endParaRPr lang="en-US" sz="1400" dirty="0">
              <a:solidFill>
                <a:schemeClr val="tx1"/>
              </a:solidFill>
              <a:latin typeface="Century Gothic" charset="0"/>
              <a:ea typeface="Century Gothic" charset="0"/>
              <a:cs typeface="Century Gothic" charset="0"/>
            </a:endParaRPr>
          </a:p>
        </p:txBody>
      </p:sp>
      <p:sp>
        <p:nvSpPr>
          <p:cNvPr id="18" name="Rectangle 17"/>
          <p:cNvSpPr/>
          <p:nvPr/>
        </p:nvSpPr>
        <p:spPr>
          <a:xfrm>
            <a:off x="6588889" y="54121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Love established reality?</a:t>
            </a:r>
            <a:endParaRPr lang="en-US" sz="1400" dirty="0">
              <a:solidFill>
                <a:schemeClr val="tx1"/>
              </a:solidFill>
              <a:latin typeface="Century Gothic" charset="0"/>
              <a:ea typeface="Century Gothic" charset="0"/>
              <a:cs typeface="Century Gothic" charset="0"/>
            </a:endParaRPr>
          </a:p>
        </p:txBody>
      </p:sp>
      <p:sp>
        <p:nvSpPr>
          <p:cNvPr id="19" name="Rectangle 18"/>
          <p:cNvSpPr/>
          <p:nvPr/>
        </p:nvSpPr>
        <p:spPr>
          <a:xfrm>
            <a:off x="6588889" y="41929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wrestling with facts and data?</a:t>
            </a:r>
            <a:endParaRPr lang="en-US" sz="1400" dirty="0">
              <a:solidFill>
                <a:schemeClr val="tx1"/>
              </a:solidFill>
              <a:latin typeface="Century Gothic" charset="0"/>
              <a:ea typeface="Century Gothic" charset="0"/>
              <a:cs typeface="Century Gothic" charset="0"/>
            </a:endParaRPr>
          </a:p>
        </p:txBody>
      </p:sp>
      <p:cxnSp>
        <p:nvCxnSpPr>
          <p:cNvPr id="20" name="Straight Arrow Connector 19"/>
          <p:cNvCxnSpPr/>
          <p:nvPr/>
        </p:nvCxnSpPr>
        <p:spPr>
          <a:xfrm>
            <a:off x="5297938" y="2059329"/>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sp>
        <p:nvSpPr>
          <p:cNvPr id="21" name="TextBox 20"/>
          <p:cNvSpPr txBox="1"/>
          <p:nvPr/>
        </p:nvSpPr>
        <p:spPr>
          <a:xfrm>
            <a:off x="5678938" y="1678329"/>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cxnSp>
        <p:nvCxnSpPr>
          <p:cNvPr id="22" name="Straight Arrow Connector 21"/>
          <p:cNvCxnSpPr/>
          <p:nvPr/>
        </p:nvCxnSpPr>
        <p:spPr>
          <a:xfrm>
            <a:off x="5297938" y="2668929"/>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3" name="Straight Arrow Connector 22"/>
          <p:cNvCxnSpPr/>
          <p:nvPr/>
        </p:nvCxnSpPr>
        <p:spPr>
          <a:xfrm>
            <a:off x="5293489" y="3288054"/>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4" name="Straight Arrow Connector 23"/>
          <p:cNvCxnSpPr/>
          <p:nvPr/>
        </p:nvCxnSpPr>
        <p:spPr>
          <a:xfrm>
            <a:off x="5297938" y="3888129"/>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5" name="Straight Arrow Connector 24"/>
          <p:cNvCxnSpPr/>
          <p:nvPr/>
        </p:nvCxnSpPr>
        <p:spPr>
          <a:xfrm>
            <a:off x="5297938" y="4497729"/>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6" name="Straight Arrow Connector 25"/>
          <p:cNvCxnSpPr/>
          <p:nvPr/>
        </p:nvCxnSpPr>
        <p:spPr>
          <a:xfrm>
            <a:off x="5297938" y="5107329"/>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7" name="Straight Arrow Connector 26"/>
          <p:cNvCxnSpPr/>
          <p:nvPr/>
        </p:nvCxnSpPr>
        <p:spPr>
          <a:xfrm>
            <a:off x="5293489" y="5716929"/>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sp>
        <p:nvSpPr>
          <p:cNvPr id="28" name="TextBox 27"/>
          <p:cNvSpPr txBox="1"/>
          <p:nvPr/>
        </p:nvSpPr>
        <p:spPr>
          <a:xfrm>
            <a:off x="5683386" y="2299597"/>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29" name="TextBox 28"/>
          <p:cNvSpPr txBox="1"/>
          <p:nvPr/>
        </p:nvSpPr>
        <p:spPr>
          <a:xfrm>
            <a:off x="5683386" y="2909197"/>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30" name="TextBox 29"/>
          <p:cNvSpPr txBox="1"/>
          <p:nvPr/>
        </p:nvSpPr>
        <p:spPr>
          <a:xfrm>
            <a:off x="5678938" y="3488079"/>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31" name="TextBox 30"/>
          <p:cNvSpPr txBox="1"/>
          <p:nvPr/>
        </p:nvSpPr>
        <p:spPr>
          <a:xfrm>
            <a:off x="5683386" y="4109347"/>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32" name="TextBox 31"/>
          <p:cNvSpPr txBox="1"/>
          <p:nvPr/>
        </p:nvSpPr>
        <p:spPr>
          <a:xfrm>
            <a:off x="5683386" y="4718947"/>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33" name="TextBox 32"/>
          <p:cNvSpPr txBox="1"/>
          <p:nvPr/>
        </p:nvSpPr>
        <p:spPr>
          <a:xfrm>
            <a:off x="5683386" y="5347597"/>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Tree>
    <p:extLst>
      <p:ext uri="{BB962C8B-B14F-4D97-AF65-F5344CB8AC3E}">
        <p14:creationId xmlns:p14="http://schemas.microsoft.com/office/powerpoint/2010/main" val="1592064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4D Color Types</a:t>
            </a:r>
            <a:endParaRPr lang="en-US" dirty="0"/>
          </a:p>
        </p:txBody>
      </p:sp>
      <p:sp>
        <p:nvSpPr>
          <p:cNvPr id="4" name="Rectangle 3"/>
          <p:cNvSpPr/>
          <p:nvPr/>
        </p:nvSpPr>
        <p:spPr>
          <a:xfrm>
            <a:off x="4049789" y="3202329"/>
            <a:ext cx="1874520" cy="304800"/>
          </a:xfrm>
          <a:prstGeom prst="rect">
            <a:avLst/>
          </a:prstGeom>
          <a:no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Cultivating</a:t>
            </a:r>
            <a:endParaRPr lang="en-US" sz="1400" b="1" dirty="0" smtClean="0">
              <a:solidFill>
                <a:schemeClr val="tx1"/>
              </a:solidFill>
              <a:latin typeface="Century Gothic" charset="0"/>
              <a:ea typeface="Century Gothic" charset="0"/>
              <a:cs typeface="Century Gothic" charset="0"/>
            </a:endParaRPr>
          </a:p>
        </p:txBody>
      </p:sp>
      <p:sp>
        <p:nvSpPr>
          <p:cNvPr id="5" name="Rectangle 4"/>
          <p:cNvSpPr/>
          <p:nvPr/>
        </p:nvSpPr>
        <p:spPr>
          <a:xfrm>
            <a:off x="6229109" y="3202329"/>
            <a:ext cx="1874520" cy="304800"/>
          </a:xfrm>
          <a:prstGeom prst="rect">
            <a:avLst/>
          </a:prstGeom>
          <a:noFill/>
          <a:ln w="285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Visioning</a:t>
            </a:r>
            <a:endParaRPr lang="en-US" sz="1400" b="1" dirty="0">
              <a:solidFill>
                <a:schemeClr val="tx1"/>
              </a:solidFill>
              <a:latin typeface="Century Gothic" charset="0"/>
              <a:ea typeface="Century Gothic" charset="0"/>
              <a:cs typeface="Century Gothic" charset="0"/>
            </a:endParaRPr>
          </a:p>
        </p:txBody>
      </p:sp>
      <p:sp>
        <p:nvSpPr>
          <p:cNvPr id="6" name="Rectangle 5"/>
          <p:cNvSpPr/>
          <p:nvPr/>
        </p:nvSpPr>
        <p:spPr>
          <a:xfrm>
            <a:off x="6229109" y="3888129"/>
            <a:ext cx="1874520" cy="304800"/>
          </a:xfrm>
          <a:prstGeom prst="rect">
            <a:avLst/>
          </a:prstGeom>
          <a:noFill/>
          <a:ln w="28575">
            <a:solidFill>
              <a:srgbClr val="F7800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Directing</a:t>
            </a:r>
            <a:endParaRPr lang="en-US" sz="1400" b="1" dirty="0">
              <a:solidFill>
                <a:schemeClr val="tx1"/>
              </a:solidFill>
              <a:latin typeface="Century Gothic" charset="0"/>
              <a:ea typeface="Century Gothic" charset="0"/>
              <a:cs typeface="Century Gothic" charset="0"/>
            </a:endParaRPr>
          </a:p>
        </p:txBody>
      </p:sp>
      <p:sp>
        <p:nvSpPr>
          <p:cNvPr id="7" name="Rectangle 6"/>
          <p:cNvSpPr/>
          <p:nvPr/>
        </p:nvSpPr>
        <p:spPr>
          <a:xfrm>
            <a:off x="4049789" y="3888129"/>
            <a:ext cx="1874520" cy="304800"/>
          </a:xfrm>
          <a:prstGeom prst="rect">
            <a:avLst/>
          </a:prstGeom>
          <a:no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Including</a:t>
            </a:r>
            <a:endParaRPr lang="en-US" sz="1400" b="1" dirty="0">
              <a:solidFill>
                <a:schemeClr val="tx1"/>
              </a:solidFill>
              <a:latin typeface="Century Gothic" charset="0"/>
              <a:ea typeface="Century Gothic" charset="0"/>
              <a:cs typeface="Century Gothic" charset="0"/>
            </a:endParaRPr>
          </a:p>
        </p:txBody>
      </p:sp>
      <p:cxnSp>
        <p:nvCxnSpPr>
          <p:cNvPr id="8" name="Straight Arrow Connector 7"/>
          <p:cNvCxnSpPr/>
          <p:nvPr/>
        </p:nvCxnSpPr>
        <p:spPr>
          <a:xfrm>
            <a:off x="6076709" y="2013609"/>
            <a:ext cx="0" cy="347472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333509" y="3690009"/>
            <a:ext cx="5486400"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885709" y="3461409"/>
            <a:ext cx="1420582" cy="400110"/>
          </a:xfrm>
          <a:prstGeom prst="rect">
            <a:avLst/>
          </a:prstGeom>
          <a:noFill/>
        </p:spPr>
        <p:txBody>
          <a:bodyPr wrap="none" rtlCol="0">
            <a:spAutoFit/>
          </a:bodyPr>
          <a:lstStyle/>
          <a:p>
            <a:r>
              <a:rPr lang="en-US" sz="2000" dirty="0" smtClean="0">
                <a:latin typeface="Century Gothic" charset="0"/>
                <a:ea typeface="Century Gothic" charset="0"/>
                <a:cs typeface="Century Gothic" charset="0"/>
              </a:rPr>
              <a:t>Emotional</a:t>
            </a:r>
            <a:endParaRPr lang="en-US" sz="2000" dirty="0">
              <a:latin typeface="Century Gothic" charset="0"/>
              <a:ea typeface="Century Gothic" charset="0"/>
              <a:cs typeface="Century Gothic" charset="0"/>
            </a:endParaRPr>
          </a:p>
        </p:txBody>
      </p:sp>
      <p:sp>
        <p:nvSpPr>
          <p:cNvPr id="11" name="TextBox 10"/>
          <p:cNvSpPr txBox="1"/>
          <p:nvPr/>
        </p:nvSpPr>
        <p:spPr>
          <a:xfrm>
            <a:off x="8923327" y="3461409"/>
            <a:ext cx="1088760" cy="400110"/>
          </a:xfrm>
          <a:prstGeom prst="rect">
            <a:avLst/>
          </a:prstGeom>
          <a:noFill/>
        </p:spPr>
        <p:txBody>
          <a:bodyPr wrap="none" rtlCol="0">
            <a:spAutoFit/>
          </a:bodyPr>
          <a:lstStyle/>
          <a:p>
            <a:r>
              <a:rPr lang="en-US" sz="2000" dirty="0" smtClean="0">
                <a:latin typeface="Century Gothic" charset="0"/>
                <a:ea typeface="Century Gothic" charset="0"/>
                <a:cs typeface="Century Gothic" charset="0"/>
              </a:rPr>
              <a:t>Logical</a:t>
            </a:r>
            <a:endParaRPr lang="en-US" sz="2000" dirty="0">
              <a:latin typeface="Century Gothic" charset="0"/>
              <a:ea typeface="Century Gothic" charset="0"/>
              <a:cs typeface="Century Gothic" charset="0"/>
            </a:endParaRPr>
          </a:p>
        </p:txBody>
      </p:sp>
      <p:sp>
        <p:nvSpPr>
          <p:cNvPr id="12" name="TextBox 11"/>
          <p:cNvSpPr txBox="1"/>
          <p:nvPr/>
        </p:nvSpPr>
        <p:spPr>
          <a:xfrm>
            <a:off x="5487686" y="1525929"/>
            <a:ext cx="1122423" cy="400110"/>
          </a:xfrm>
          <a:prstGeom prst="rect">
            <a:avLst/>
          </a:prstGeom>
          <a:noFill/>
        </p:spPr>
        <p:txBody>
          <a:bodyPr wrap="none" rtlCol="0">
            <a:spAutoFit/>
          </a:bodyPr>
          <a:lstStyle/>
          <a:p>
            <a:pPr algn="ctr"/>
            <a:r>
              <a:rPr lang="en-US" sz="2000" dirty="0" smtClean="0">
                <a:latin typeface="Century Gothic" charset="0"/>
                <a:ea typeface="Century Gothic" charset="0"/>
                <a:cs typeface="Century Gothic" charset="0"/>
              </a:rPr>
              <a:t>Intuited</a:t>
            </a:r>
            <a:endParaRPr lang="en-US" sz="2000" dirty="0">
              <a:latin typeface="Century Gothic" charset="0"/>
              <a:ea typeface="Century Gothic" charset="0"/>
              <a:cs typeface="Century Gothic" charset="0"/>
            </a:endParaRPr>
          </a:p>
        </p:txBody>
      </p:sp>
      <p:sp>
        <p:nvSpPr>
          <p:cNvPr id="13" name="TextBox 12"/>
          <p:cNvSpPr txBox="1"/>
          <p:nvPr/>
        </p:nvSpPr>
        <p:spPr>
          <a:xfrm>
            <a:off x="5564950" y="5545419"/>
            <a:ext cx="1079142" cy="400110"/>
          </a:xfrm>
          <a:prstGeom prst="rect">
            <a:avLst/>
          </a:prstGeom>
          <a:noFill/>
        </p:spPr>
        <p:txBody>
          <a:bodyPr wrap="none" rtlCol="0">
            <a:spAutoFit/>
          </a:bodyPr>
          <a:lstStyle/>
          <a:p>
            <a:pPr algn="ctr"/>
            <a:r>
              <a:rPr lang="en-US" sz="2000" dirty="0" smtClean="0">
                <a:latin typeface="Century Gothic" charset="0"/>
                <a:ea typeface="Century Gothic" charset="0"/>
                <a:cs typeface="Century Gothic" charset="0"/>
              </a:rPr>
              <a:t>Sensed</a:t>
            </a:r>
            <a:endParaRPr lang="en-US" sz="2000" dirty="0">
              <a:latin typeface="Century Gothic" charset="0"/>
              <a:ea typeface="Century Gothic" charset="0"/>
              <a:cs typeface="Century Gothic" charset="0"/>
            </a:endParaRPr>
          </a:p>
        </p:txBody>
      </p:sp>
      <p:sp>
        <p:nvSpPr>
          <p:cNvPr id="14" name="Teardrop 13"/>
          <p:cNvSpPr/>
          <p:nvPr/>
        </p:nvSpPr>
        <p:spPr>
          <a:xfrm>
            <a:off x="2342909" y="3811929"/>
            <a:ext cx="3657600" cy="2057400"/>
          </a:xfrm>
          <a:prstGeom prst="teardrop">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15" name="Teardrop 14"/>
          <p:cNvSpPr/>
          <p:nvPr/>
        </p:nvSpPr>
        <p:spPr>
          <a:xfrm flipH="1">
            <a:off x="6152909" y="3811929"/>
            <a:ext cx="3657600" cy="2057400"/>
          </a:xfrm>
          <a:prstGeom prst="teardrop">
            <a:avLst/>
          </a:prstGeom>
          <a:no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16" name="Teardrop 15"/>
          <p:cNvSpPr/>
          <p:nvPr/>
        </p:nvSpPr>
        <p:spPr>
          <a:xfrm flipV="1">
            <a:off x="2342909" y="1525929"/>
            <a:ext cx="3657600" cy="2057400"/>
          </a:xfrm>
          <a:prstGeom prst="teardrop">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17" name="Teardrop 16"/>
          <p:cNvSpPr/>
          <p:nvPr/>
        </p:nvSpPr>
        <p:spPr>
          <a:xfrm flipH="1" flipV="1">
            <a:off x="6152909" y="1525929"/>
            <a:ext cx="3657600" cy="2057400"/>
          </a:xfrm>
          <a:prstGeom prst="teardrop">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18" name="TextBox 17"/>
          <p:cNvSpPr txBox="1"/>
          <p:nvPr/>
        </p:nvSpPr>
        <p:spPr>
          <a:xfrm>
            <a:off x="6247457" y="2264355"/>
            <a:ext cx="3486852" cy="861774"/>
          </a:xfrm>
          <a:prstGeom prst="rect">
            <a:avLst/>
          </a:prstGeom>
          <a:noFill/>
        </p:spPr>
        <p:txBody>
          <a:bodyPr wrap="non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Thinking &amp; Imagining</a:t>
            </a:r>
          </a:p>
          <a:p>
            <a:pPr marL="119063" indent="-119063">
              <a:buFont typeface="Arial" pitchFamily="34" charset="0"/>
              <a:buChar char="•"/>
            </a:pPr>
            <a:r>
              <a:rPr lang="en-US" sz="1600" dirty="0" smtClean="0">
                <a:latin typeface="Century Gothic" charset="0"/>
                <a:ea typeface="Century Gothic" charset="0"/>
                <a:cs typeface="Century Gothic" charset="0"/>
              </a:rPr>
              <a:t>Constantly innovate and create</a:t>
            </a:r>
          </a:p>
          <a:p>
            <a:pPr marL="119063" indent="-119063">
              <a:buFont typeface="Arial" pitchFamily="34" charset="0"/>
              <a:buChar char="•"/>
            </a:pPr>
            <a:r>
              <a:rPr lang="en-US" sz="1600" dirty="0" smtClean="0">
                <a:latin typeface="Century Gothic" charset="0"/>
                <a:ea typeface="Century Gothic" charset="0"/>
                <a:cs typeface="Century Gothic" charset="0"/>
              </a:rPr>
              <a:t>Need to be the best/smartest</a:t>
            </a:r>
            <a:endParaRPr lang="en-US" sz="1600" dirty="0">
              <a:latin typeface="Century Gothic" charset="0"/>
              <a:ea typeface="Century Gothic" charset="0"/>
              <a:cs typeface="Century Gothic" charset="0"/>
            </a:endParaRPr>
          </a:p>
        </p:txBody>
      </p:sp>
      <p:sp>
        <p:nvSpPr>
          <p:cNvPr id="19" name="TextBox 18"/>
          <p:cNvSpPr txBox="1"/>
          <p:nvPr/>
        </p:nvSpPr>
        <p:spPr>
          <a:xfrm>
            <a:off x="6247457" y="4321755"/>
            <a:ext cx="3057568" cy="830997"/>
          </a:xfrm>
          <a:prstGeom prst="rect">
            <a:avLst/>
          </a:prstGeom>
          <a:noFill/>
        </p:spPr>
        <p:txBody>
          <a:bodyPr wrap="non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Thinking &amp; Sensing</a:t>
            </a:r>
          </a:p>
          <a:p>
            <a:pPr marL="119063" indent="-119063">
              <a:buFont typeface="Arial" pitchFamily="34" charset="0"/>
              <a:buChar char="•"/>
            </a:pPr>
            <a:r>
              <a:rPr lang="en-US" sz="1600" dirty="0" smtClean="0">
                <a:latin typeface="Century Gothic" charset="0"/>
                <a:ea typeface="Century Gothic" charset="0"/>
                <a:cs typeface="Century Gothic" charset="0"/>
              </a:rPr>
              <a:t>Take organized action</a:t>
            </a:r>
          </a:p>
          <a:p>
            <a:pPr marL="119063" indent="-119063">
              <a:buFont typeface="Arial" pitchFamily="34" charset="0"/>
              <a:buChar char="•"/>
            </a:pPr>
            <a:r>
              <a:rPr lang="en-US" sz="1600" dirty="0" smtClean="0">
                <a:latin typeface="Century Gothic" charset="0"/>
                <a:ea typeface="Century Gothic" charset="0"/>
                <a:cs typeface="Century Gothic" charset="0"/>
              </a:rPr>
              <a:t>Direct others towards results</a:t>
            </a:r>
            <a:endParaRPr lang="en-US" sz="1600" dirty="0">
              <a:latin typeface="Century Gothic" charset="0"/>
              <a:ea typeface="Century Gothic" charset="0"/>
              <a:cs typeface="Century Gothic" charset="0"/>
            </a:endParaRPr>
          </a:p>
        </p:txBody>
      </p:sp>
      <p:sp>
        <p:nvSpPr>
          <p:cNvPr id="20" name="TextBox 19"/>
          <p:cNvSpPr txBox="1"/>
          <p:nvPr/>
        </p:nvSpPr>
        <p:spPr>
          <a:xfrm>
            <a:off x="2451913" y="2264355"/>
            <a:ext cx="3377848" cy="830997"/>
          </a:xfrm>
          <a:prstGeom prst="rect">
            <a:avLst/>
          </a:prstGeom>
          <a:noFill/>
        </p:spPr>
        <p:txBody>
          <a:bodyPr wrap="none" rtlCol="0">
            <a:spAutoFit/>
          </a:bodyPr>
          <a:lstStyle/>
          <a:p>
            <a:pPr marL="119063" indent="-119063" algn="r"/>
            <a:r>
              <a:rPr lang="en-US" sz="1600" dirty="0" smtClean="0">
                <a:latin typeface="Century Gothic" charset="0"/>
                <a:ea typeface="Century Gothic" charset="0"/>
                <a:cs typeface="Century Gothic" charset="0"/>
              </a:rPr>
              <a:t>Feeling &amp; Imagining</a:t>
            </a:r>
          </a:p>
          <a:p>
            <a:pPr marL="119063" indent="-119063" algn="r"/>
            <a:r>
              <a:rPr lang="en-US" sz="1600" dirty="0" smtClean="0">
                <a:latin typeface="Century Gothic" charset="0"/>
                <a:ea typeface="Century Gothic" charset="0"/>
                <a:cs typeface="Century Gothic" charset="0"/>
              </a:rPr>
              <a:t>Appreciate and care for others</a:t>
            </a:r>
          </a:p>
          <a:p>
            <a:pPr marL="119063" indent="-119063" algn="r"/>
            <a:r>
              <a:rPr lang="en-US" sz="1600" dirty="0" smtClean="0">
                <a:latin typeface="Century Gothic" charset="0"/>
                <a:ea typeface="Century Gothic" charset="0"/>
                <a:cs typeface="Century Gothic" charset="0"/>
              </a:rPr>
              <a:t>Share interests for a better world</a:t>
            </a:r>
            <a:endParaRPr lang="en-US" sz="1600" dirty="0">
              <a:latin typeface="Century Gothic" charset="0"/>
              <a:ea typeface="Century Gothic" charset="0"/>
              <a:cs typeface="Century Gothic" charset="0"/>
            </a:endParaRPr>
          </a:p>
        </p:txBody>
      </p:sp>
      <p:sp>
        <p:nvSpPr>
          <p:cNvPr id="21" name="TextBox 20"/>
          <p:cNvSpPr txBox="1"/>
          <p:nvPr/>
        </p:nvSpPr>
        <p:spPr>
          <a:xfrm>
            <a:off x="2636258" y="4321755"/>
            <a:ext cx="3193503" cy="830997"/>
          </a:xfrm>
          <a:prstGeom prst="rect">
            <a:avLst/>
          </a:prstGeom>
          <a:noFill/>
        </p:spPr>
        <p:txBody>
          <a:bodyPr wrap="none" rtlCol="0">
            <a:spAutoFit/>
          </a:bodyPr>
          <a:lstStyle/>
          <a:p>
            <a:pPr marL="119063" indent="-119063" algn="r"/>
            <a:r>
              <a:rPr lang="en-US" sz="1600" dirty="0" smtClean="0">
                <a:latin typeface="Century Gothic" charset="0"/>
                <a:ea typeface="Century Gothic" charset="0"/>
                <a:cs typeface="Century Gothic" charset="0"/>
              </a:rPr>
              <a:t>Feeling &amp; Sensing</a:t>
            </a:r>
          </a:p>
          <a:p>
            <a:pPr marL="119063" indent="-119063" algn="r"/>
            <a:r>
              <a:rPr lang="en-US" sz="1600" dirty="0" smtClean="0">
                <a:latin typeface="Century Gothic" charset="0"/>
                <a:ea typeface="Century Gothic" charset="0"/>
                <a:cs typeface="Century Gothic" charset="0"/>
              </a:rPr>
              <a:t>Include and motivate others</a:t>
            </a:r>
          </a:p>
          <a:p>
            <a:pPr marL="119063" indent="-119063" algn="r"/>
            <a:r>
              <a:rPr lang="en-US" sz="1600" dirty="0" smtClean="0">
                <a:latin typeface="Century Gothic" charset="0"/>
                <a:ea typeface="Century Gothic" charset="0"/>
                <a:cs typeface="Century Gothic" charset="0"/>
              </a:rPr>
              <a:t>Bring integrity and build teams</a:t>
            </a:r>
            <a:endParaRPr lang="en-US" sz="1600" dirty="0">
              <a:latin typeface="Century Gothic" charset="0"/>
              <a:ea typeface="Century Gothic" charset="0"/>
              <a:cs typeface="Century Gothic" charset="0"/>
            </a:endParaRPr>
          </a:p>
        </p:txBody>
      </p:sp>
      <p:sp>
        <p:nvSpPr>
          <p:cNvPr id="22" name="TextBox 21"/>
          <p:cNvSpPr txBox="1"/>
          <p:nvPr/>
        </p:nvSpPr>
        <p:spPr>
          <a:xfrm>
            <a:off x="5695710" y="4321755"/>
            <a:ext cx="304800" cy="830997"/>
          </a:xfrm>
          <a:prstGeom prst="rect">
            <a:avLst/>
          </a:prstGeom>
          <a:noFill/>
        </p:spPr>
        <p:txBody>
          <a:bodyPr wrap="squar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endParaRPr lang="en-US" sz="1600" dirty="0">
              <a:latin typeface="Century Gothic" charset="0"/>
              <a:ea typeface="Century Gothic" charset="0"/>
              <a:cs typeface="Century Gothic" charset="0"/>
            </a:endParaRPr>
          </a:p>
        </p:txBody>
      </p:sp>
      <p:sp>
        <p:nvSpPr>
          <p:cNvPr id="23" name="TextBox 22"/>
          <p:cNvSpPr txBox="1"/>
          <p:nvPr/>
        </p:nvSpPr>
        <p:spPr>
          <a:xfrm>
            <a:off x="5695709" y="2264355"/>
            <a:ext cx="304800" cy="830997"/>
          </a:xfrm>
          <a:prstGeom prst="rect">
            <a:avLst/>
          </a:prstGeom>
          <a:noFill/>
        </p:spPr>
        <p:txBody>
          <a:bodyPr wrap="squar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endParaRPr lang="en-US" sz="1600" dirty="0">
              <a:latin typeface="Century Gothic" charset="0"/>
              <a:ea typeface="Century Gothic" charset="0"/>
              <a:cs typeface="Century Gothic" charset="0"/>
            </a:endParaRPr>
          </a:p>
        </p:txBody>
      </p:sp>
    </p:spTree>
    <p:extLst>
      <p:ext uri="{BB962C8B-B14F-4D97-AF65-F5344CB8AC3E}">
        <p14:creationId xmlns:p14="http://schemas.microsoft.com/office/powerpoint/2010/main" val="1054635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“Cultivating” People-Builders</a:t>
            </a:r>
            <a:endParaRPr lang="en-US" dirty="0"/>
          </a:p>
        </p:txBody>
      </p:sp>
      <p:sp>
        <p:nvSpPr>
          <p:cNvPr id="4" name="Content Placeholder 2"/>
          <p:cNvSpPr txBox="1">
            <a:spLocks/>
          </p:cNvSpPr>
          <p:nvPr/>
        </p:nvSpPr>
        <p:spPr>
          <a:xfrm>
            <a:off x="1586542" y="1469174"/>
            <a:ext cx="8503920" cy="28163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smtClean="0">
                <a:latin typeface="Century Gothic" charset="0"/>
                <a:ea typeface="Century Gothic" charset="0"/>
                <a:cs typeface="Century Gothic" charset="0"/>
              </a:rPr>
              <a:t>Signature Personality DNA: </a:t>
            </a:r>
            <a:r>
              <a:rPr lang="en-US" sz="1600" smtClean="0">
                <a:latin typeface="Century Gothic" charset="0"/>
                <a:ea typeface="Century Gothic" charset="0"/>
                <a:cs typeface="Century Gothic" charset="0"/>
              </a:rPr>
              <a:t>Primary motivation is to avoid conflict by keeping peace and unity within the team.     </a:t>
            </a:r>
          </a:p>
          <a:p>
            <a:r>
              <a:rPr lang="en-US" sz="1600" b="1" smtClean="0">
                <a:latin typeface="Century Gothic" charset="0"/>
                <a:ea typeface="Century Gothic" charset="0"/>
                <a:cs typeface="Century Gothic" charset="0"/>
              </a:rPr>
              <a:t>Strengths: </a:t>
            </a:r>
            <a:r>
              <a:rPr lang="en-US" sz="1600" smtClean="0">
                <a:latin typeface="Century Gothic" charset="0"/>
                <a:ea typeface="Century Gothic" charset="0"/>
                <a:cs typeface="Century Gothic" charset="0"/>
              </a:rPr>
              <a:t>Compassionate, idealistic, warm-hearted, good coach, easy going, well balanced, conscious of others’ needs/feelings, steady, good under pressure, mediates problems, calm and collected</a:t>
            </a:r>
          </a:p>
          <a:p>
            <a:r>
              <a:rPr lang="en-US" sz="1600" b="1" smtClean="0">
                <a:latin typeface="Century Gothic" charset="0"/>
                <a:ea typeface="Century Gothic" charset="0"/>
                <a:cs typeface="Century Gothic" charset="0"/>
              </a:rPr>
              <a:t>Weaknesses: </a:t>
            </a:r>
            <a:r>
              <a:rPr lang="en-US" sz="1600" smtClean="0">
                <a:latin typeface="Century Gothic" charset="0"/>
                <a:ea typeface="Century Gothic" charset="0"/>
                <a:cs typeface="Century Gothic" charset="0"/>
              </a:rPr>
              <a:t>Disorganized, indecisive, unrealistic, lacks self-motivation, worrisome, unenthusiastic, hypersensitive, overly emotional, judgmental, often needs goals and decisions to be made by others </a:t>
            </a:r>
          </a:p>
          <a:p>
            <a:r>
              <a:rPr lang="en-US" sz="1600" b="1" smtClean="0">
                <a:latin typeface="Century Gothic" charset="0"/>
                <a:ea typeface="Century Gothic" charset="0"/>
                <a:cs typeface="Century Gothic" charset="0"/>
              </a:rPr>
              <a:t>Major Challenge: </a:t>
            </a:r>
            <a:r>
              <a:rPr lang="en-US" sz="1600" smtClean="0">
                <a:latin typeface="Century Gothic" charset="0"/>
                <a:ea typeface="Century Gothic" charset="0"/>
                <a:cs typeface="Century Gothic" charset="0"/>
              </a:rPr>
              <a:t>Sufficiently organize themselves to lead</a:t>
            </a:r>
          </a:p>
          <a:p>
            <a:r>
              <a:rPr lang="en-US" sz="1600" b="1" smtClean="0">
                <a:latin typeface="Century Gothic" charset="0"/>
                <a:ea typeface="Century Gothic" charset="0"/>
                <a:cs typeface="Century Gothic" charset="0"/>
              </a:rPr>
              <a:t>Inherent Desire: </a:t>
            </a:r>
            <a:r>
              <a:rPr lang="en-US" sz="1600" smtClean="0">
                <a:latin typeface="Century Gothic" charset="0"/>
                <a:ea typeface="Century Gothic" charset="0"/>
                <a:cs typeface="Century Gothic" charset="0"/>
              </a:rPr>
              <a:t>To feel worth and that they are needed and respected</a:t>
            </a:r>
          </a:p>
          <a:p>
            <a:endParaRPr lang="en-US" sz="1600" dirty="0">
              <a:latin typeface="Century Gothic" charset="0"/>
              <a:ea typeface="Century Gothic" charset="0"/>
              <a:cs typeface="Century Gothic" charset="0"/>
            </a:endParaRPr>
          </a:p>
        </p:txBody>
      </p:sp>
      <p:sp>
        <p:nvSpPr>
          <p:cNvPr id="5" name="TextBox 4"/>
          <p:cNvSpPr txBox="1"/>
          <p:nvPr/>
        </p:nvSpPr>
        <p:spPr>
          <a:xfrm>
            <a:off x="4942390" y="4647416"/>
            <a:ext cx="1782860" cy="400110"/>
          </a:xfrm>
          <a:prstGeom prst="rect">
            <a:avLst/>
          </a:prstGeom>
          <a:noFill/>
        </p:spPr>
        <p:txBody>
          <a:bodyPr wrap="none" lIns="91387" tIns="45693" rIns="91387" bIns="45693" rtlCol="0">
            <a:spAutoFit/>
          </a:bodyPr>
          <a:lstStyle/>
          <a:p>
            <a:pPr defTabSz="1018229"/>
            <a:r>
              <a:rPr lang="en-US" sz="2000" b="1" dirty="0">
                <a:latin typeface="Century Gothic" charset="0"/>
                <a:ea typeface="Century Gothic" charset="0"/>
                <a:cs typeface="Century Gothic" charset="0"/>
              </a:rPr>
              <a:t>Innate AMBR</a:t>
            </a:r>
          </a:p>
        </p:txBody>
      </p:sp>
      <p:sp>
        <p:nvSpPr>
          <p:cNvPr id="6" name="Text Box 12"/>
          <p:cNvSpPr txBox="1">
            <a:spLocks noChangeArrowheads="1"/>
          </p:cNvSpPr>
          <p:nvPr/>
        </p:nvSpPr>
        <p:spPr bwMode="auto">
          <a:xfrm>
            <a:off x="1818190" y="5119053"/>
            <a:ext cx="8077200" cy="954107"/>
          </a:xfrm>
          <a:prstGeom prst="rect">
            <a:avLst/>
          </a:prstGeom>
          <a:solidFill>
            <a:srgbClr val="92D050"/>
          </a:solidFill>
          <a:ln w="9525">
            <a:solidFill>
              <a:schemeClr val="tx1"/>
            </a:solidFill>
            <a:miter lim="800000"/>
            <a:headEnd/>
            <a:tailEnd/>
          </a:ln>
        </p:spPr>
        <p:txBody>
          <a:bodyPr wrap="square" lIns="91387" tIns="45693" rIns="91387" bIns="45693">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ttention</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Greens naturally attend to people’s needs and universal  values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M</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indset</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Greens are stewards – for others, family, and religious/spiritual values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B</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ehavior</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Supporting others in being happy and successful</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R</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esults</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Success without damaging others</a:t>
            </a:r>
          </a:p>
        </p:txBody>
      </p:sp>
      <p:sp>
        <p:nvSpPr>
          <p:cNvPr id="7" name="TextBox 6"/>
          <p:cNvSpPr txBox="1"/>
          <p:nvPr/>
        </p:nvSpPr>
        <p:spPr>
          <a:xfrm>
            <a:off x="1818190" y="4285526"/>
            <a:ext cx="8077200" cy="523220"/>
          </a:xfrm>
          <a:prstGeom prst="rect">
            <a:avLst/>
          </a:prstGeom>
          <a:noFill/>
        </p:spPr>
        <p:txBody>
          <a:bodyPr wrap="square" rtlCol="0">
            <a:spAutoFit/>
          </a:bodyPr>
          <a:lstStyle/>
          <a:p>
            <a:pPr algn="ctr"/>
            <a:r>
              <a:rPr lang="en-US" sz="1600" b="1" i="1" dirty="0" smtClean="0">
                <a:solidFill>
                  <a:srgbClr val="92D050"/>
                </a:solidFill>
                <a:effectLst>
                  <a:outerShdw blurRad="38100" dist="38100" dir="2700000" algn="tl">
                    <a:srgbClr val="000000">
                      <a:alpha val="43137"/>
                    </a:srgbClr>
                  </a:outerShdw>
                </a:effectLst>
                <a:latin typeface="Century Gothic" charset="0"/>
                <a:ea typeface="Century Gothic" charset="0"/>
                <a:cs typeface="Century Gothic" charset="0"/>
              </a:rPr>
              <a:t>“It’s hard to get your thing together if your thing is paradise on Earth.”</a:t>
            </a:r>
          </a:p>
          <a:p>
            <a:pPr algn="r"/>
            <a:r>
              <a:rPr lang="en-US" sz="1200" dirty="0" smtClean="0">
                <a:solidFill>
                  <a:srgbClr val="92D050"/>
                </a:solidFill>
                <a:effectLst>
                  <a:outerShdw blurRad="38100" dist="38100" dir="2700000" algn="tl">
                    <a:srgbClr val="000000">
                      <a:alpha val="43137"/>
                    </a:srgbClr>
                  </a:outerShdw>
                </a:effectLst>
                <a:latin typeface="Century Gothic" charset="0"/>
                <a:ea typeface="Century Gothic" charset="0"/>
                <a:cs typeface="Century Gothic" charset="0"/>
              </a:rPr>
              <a:t>- Jerry Garcia</a:t>
            </a:r>
            <a:endParaRPr lang="en-US" sz="1200" dirty="0">
              <a:solidFill>
                <a:srgbClr val="92D050"/>
              </a:solidFill>
              <a:effectLst>
                <a:outerShdw blurRad="38100" dist="38100" dir="2700000" algn="tl">
                  <a:srgbClr val="000000">
                    <a:alpha val="43137"/>
                  </a:srgbClr>
                </a:outerShdw>
              </a:effectLst>
              <a:latin typeface="Century Gothic" charset="0"/>
              <a:ea typeface="Century Gothic" charset="0"/>
              <a:cs typeface="Century Gothic" charset="0"/>
            </a:endParaRPr>
          </a:p>
        </p:txBody>
      </p:sp>
    </p:spTree>
    <p:extLst>
      <p:ext uri="{BB962C8B-B14F-4D97-AF65-F5344CB8AC3E}">
        <p14:creationId xmlns:p14="http://schemas.microsoft.com/office/powerpoint/2010/main" val="718928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Yellow: “Including” Team-Builders</a:t>
            </a:r>
            <a:endParaRPr lang="en-US" dirty="0"/>
          </a:p>
        </p:txBody>
      </p:sp>
      <p:sp>
        <p:nvSpPr>
          <p:cNvPr id="4" name="Content Placeholder 2"/>
          <p:cNvSpPr>
            <a:spLocks noGrp="1"/>
          </p:cNvSpPr>
          <p:nvPr>
            <p:ph sz="quarter" idx="1"/>
          </p:nvPr>
        </p:nvSpPr>
        <p:spPr>
          <a:xfrm>
            <a:off x="1505519" y="1457600"/>
            <a:ext cx="8503920" cy="2816352"/>
          </a:xfrm>
        </p:spPr>
        <p:txBody>
          <a:bodyPr>
            <a:normAutofit/>
          </a:bodyPr>
          <a:lstStyle/>
          <a:p>
            <a:r>
              <a:rPr lang="en-US" sz="1600" b="1" dirty="0" smtClean="0">
                <a:latin typeface="Century Gothic" charset="0"/>
                <a:ea typeface="Century Gothic" charset="0"/>
                <a:cs typeface="Century Gothic" charset="0"/>
              </a:rPr>
              <a:t>Signature Personality DNA: </a:t>
            </a:r>
            <a:r>
              <a:rPr lang="en-US" sz="1600" dirty="0" smtClean="0">
                <a:latin typeface="Century Gothic" charset="0"/>
                <a:ea typeface="Century Gothic" charset="0"/>
                <a:cs typeface="Century Gothic" charset="0"/>
              </a:rPr>
              <a:t>Primary motivation is to have fun and enjoy their team members. Yellows are the team motivators and encouragers.     </a:t>
            </a:r>
          </a:p>
          <a:p>
            <a:r>
              <a:rPr lang="en-US" sz="1600" b="1" dirty="0" smtClean="0">
                <a:latin typeface="Century Gothic" charset="0"/>
                <a:ea typeface="Century Gothic" charset="0"/>
                <a:cs typeface="Century Gothic" charset="0"/>
              </a:rPr>
              <a:t>Strengths: </a:t>
            </a:r>
            <a:r>
              <a:rPr lang="en-US" sz="1600" dirty="0" smtClean="0">
                <a:latin typeface="Century Gothic" charset="0"/>
                <a:ea typeface="Century Gothic" charset="0"/>
                <a:cs typeface="Century Gothic" charset="0"/>
              </a:rPr>
              <a:t>Caring, loyal, friendly, cooperative, appreciative of others, enthusiastic, expressive, volunteers for jobs, inspires others to join in, appealing personality, lives in the present, good on stage, has natural optimism, team builder </a:t>
            </a:r>
          </a:p>
          <a:p>
            <a:r>
              <a:rPr lang="en-US" sz="1600" b="1" dirty="0" smtClean="0">
                <a:latin typeface="Century Gothic" charset="0"/>
                <a:ea typeface="Century Gothic" charset="0"/>
                <a:cs typeface="Century Gothic" charset="0"/>
              </a:rPr>
              <a:t>Weaknesses: </a:t>
            </a:r>
            <a:r>
              <a:rPr lang="en-US" sz="1600" dirty="0" smtClean="0">
                <a:latin typeface="Century Gothic" charset="0"/>
                <a:ea typeface="Century Gothic" charset="0"/>
                <a:cs typeface="Century Gothic" charset="0"/>
              </a:rPr>
              <a:t>Forgets obligations, undisciplined, decides by feelings, easily distracted, compulsive talker, complains, gets angry easily, egotistical, conflict averse, too compliant, needs approval, lacks opinions of their own</a:t>
            </a:r>
          </a:p>
          <a:p>
            <a:r>
              <a:rPr lang="en-US" sz="1600" b="1" dirty="0" smtClean="0">
                <a:latin typeface="Century Gothic" charset="0"/>
                <a:ea typeface="Century Gothic" charset="0"/>
                <a:cs typeface="Century Gothic" charset="0"/>
              </a:rPr>
              <a:t>Major Challenge: </a:t>
            </a:r>
            <a:r>
              <a:rPr lang="en-US" sz="1600" dirty="0" smtClean="0">
                <a:latin typeface="Century Gothic" charset="0"/>
                <a:ea typeface="Century Gothic" charset="0"/>
                <a:cs typeface="Century Gothic" charset="0"/>
              </a:rPr>
              <a:t>Acting on difficult personnel problems and tolerating conflict </a:t>
            </a:r>
          </a:p>
          <a:p>
            <a:r>
              <a:rPr lang="en-US" sz="1600" b="1" dirty="0" smtClean="0">
                <a:latin typeface="Century Gothic" charset="0"/>
                <a:ea typeface="Century Gothic" charset="0"/>
                <a:cs typeface="Century Gothic" charset="0"/>
              </a:rPr>
              <a:t>Inherent Desire: </a:t>
            </a:r>
            <a:r>
              <a:rPr lang="en-US" sz="1600" dirty="0" smtClean="0">
                <a:latin typeface="Century Gothic" charset="0"/>
                <a:ea typeface="Century Gothic" charset="0"/>
                <a:cs typeface="Century Gothic" charset="0"/>
              </a:rPr>
              <a:t>To know that their team members trust them</a:t>
            </a:r>
          </a:p>
          <a:p>
            <a:endParaRPr lang="en-US" sz="1600" dirty="0">
              <a:latin typeface="Century Gothic" charset="0"/>
              <a:ea typeface="Century Gothic" charset="0"/>
              <a:cs typeface="Century Gothic" charset="0"/>
            </a:endParaRPr>
          </a:p>
        </p:txBody>
      </p:sp>
      <p:sp>
        <p:nvSpPr>
          <p:cNvPr id="5" name="TextBox 4"/>
          <p:cNvSpPr txBox="1"/>
          <p:nvPr/>
        </p:nvSpPr>
        <p:spPr>
          <a:xfrm>
            <a:off x="4861367" y="4635842"/>
            <a:ext cx="1782860" cy="400110"/>
          </a:xfrm>
          <a:prstGeom prst="rect">
            <a:avLst/>
          </a:prstGeom>
          <a:noFill/>
        </p:spPr>
        <p:txBody>
          <a:bodyPr wrap="none" lIns="91387" tIns="45693" rIns="91387" bIns="45693" rtlCol="0">
            <a:spAutoFit/>
          </a:bodyPr>
          <a:lstStyle/>
          <a:p>
            <a:pPr defTabSz="1018229"/>
            <a:r>
              <a:rPr lang="en-US" sz="2000" b="1" dirty="0">
                <a:latin typeface="Century Gothic" charset="0"/>
                <a:ea typeface="Century Gothic" charset="0"/>
                <a:cs typeface="Century Gothic" charset="0"/>
              </a:rPr>
              <a:t>Innate AMBR</a:t>
            </a:r>
          </a:p>
        </p:txBody>
      </p:sp>
      <p:sp>
        <p:nvSpPr>
          <p:cNvPr id="6" name="Text Box 12"/>
          <p:cNvSpPr txBox="1">
            <a:spLocks noChangeArrowheads="1"/>
          </p:cNvSpPr>
          <p:nvPr/>
        </p:nvSpPr>
        <p:spPr bwMode="auto">
          <a:xfrm>
            <a:off x="1737167" y="5107479"/>
            <a:ext cx="8077200" cy="954107"/>
          </a:xfrm>
          <a:prstGeom prst="rect">
            <a:avLst/>
          </a:prstGeom>
          <a:solidFill>
            <a:srgbClr val="FFFF00"/>
          </a:solidFill>
          <a:ln w="9525">
            <a:solidFill>
              <a:schemeClr val="tx1"/>
            </a:solidFill>
            <a:miter lim="800000"/>
            <a:headEnd/>
            <a:tailEnd/>
          </a:ln>
        </p:spPr>
        <p:txBody>
          <a:bodyPr wrap="square" lIns="91387" tIns="45693" rIns="91387" bIns="45693">
            <a:spAutoFit/>
          </a:bodyPr>
          <a:lstStyle/>
          <a:p>
            <a:pPr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ttention</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 Yellows naturally attend to teamwork and relationships</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M</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indset</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We are here to work together</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B</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ehavior</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Facilitating teamwork and collaboration</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R</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esults</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Success through harmony</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p:txBody>
      </p:sp>
      <p:sp>
        <p:nvSpPr>
          <p:cNvPr id="7" name="TextBox 6"/>
          <p:cNvSpPr txBox="1"/>
          <p:nvPr/>
        </p:nvSpPr>
        <p:spPr>
          <a:xfrm>
            <a:off x="1508567" y="4273952"/>
            <a:ext cx="8534400" cy="523220"/>
          </a:xfrm>
          <a:prstGeom prst="rect">
            <a:avLst/>
          </a:prstGeom>
          <a:noFill/>
        </p:spPr>
        <p:txBody>
          <a:bodyPr wrap="square" rtlCol="0">
            <a:spAutoFit/>
          </a:bodyPr>
          <a:lstStyle/>
          <a:p>
            <a:pPr algn="ctr"/>
            <a:r>
              <a:rPr lang="en-US" sz="1600" b="1" i="1" dirty="0" smtClean="0">
                <a:solidFill>
                  <a:srgbClr val="FFFF00"/>
                </a:solidFill>
                <a:effectLst>
                  <a:outerShdw blurRad="38100" dist="38100" dir="2700000" algn="tl">
                    <a:srgbClr val="000000">
                      <a:alpha val="43137"/>
                    </a:srgbClr>
                  </a:outerShdw>
                </a:effectLst>
                <a:latin typeface="Century Gothic" charset="0"/>
                <a:ea typeface="Century Gothic" charset="0"/>
                <a:cs typeface="Century Gothic" charset="0"/>
              </a:rPr>
              <a:t>“Some of my friends are for it. Some of my friends are against it. I am for my friends.”</a:t>
            </a:r>
          </a:p>
          <a:p>
            <a:pPr algn="r"/>
            <a:r>
              <a:rPr lang="en-US" sz="1200" dirty="0" smtClean="0">
                <a:solidFill>
                  <a:srgbClr val="FFFF00"/>
                </a:solidFill>
                <a:effectLst>
                  <a:outerShdw blurRad="38100" dist="38100" dir="2700000" algn="tl">
                    <a:srgbClr val="000000">
                      <a:alpha val="43137"/>
                    </a:srgbClr>
                  </a:outerShdw>
                </a:effectLst>
                <a:latin typeface="Century Gothic" charset="0"/>
                <a:ea typeface="Century Gothic" charset="0"/>
                <a:cs typeface="Century Gothic" charset="0"/>
              </a:rPr>
              <a:t>- Dwight D. Eisenhower</a:t>
            </a:r>
            <a:endParaRPr lang="en-US" sz="1200" dirty="0">
              <a:solidFill>
                <a:srgbClr val="FFFF00"/>
              </a:solidFill>
              <a:effectLst>
                <a:outerShdw blurRad="38100" dist="38100" dir="2700000" algn="tl">
                  <a:srgbClr val="000000">
                    <a:alpha val="43137"/>
                  </a:srgbClr>
                </a:outerShdw>
              </a:effectLst>
              <a:latin typeface="Century Gothic" charset="0"/>
              <a:ea typeface="Century Gothic" charset="0"/>
              <a:cs typeface="Century Gothic" charset="0"/>
            </a:endParaRPr>
          </a:p>
        </p:txBody>
      </p:sp>
    </p:spTree>
    <p:extLst>
      <p:ext uri="{BB962C8B-B14F-4D97-AF65-F5344CB8AC3E}">
        <p14:creationId xmlns:p14="http://schemas.microsoft.com/office/powerpoint/2010/main" val="1714896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Orange: “Directing” System-Builders</a:t>
            </a:r>
            <a:endParaRPr lang="en-US" dirty="0"/>
          </a:p>
        </p:txBody>
      </p:sp>
      <p:sp>
        <p:nvSpPr>
          <p:cNvPr id="4" name="Content Placeholder 2"/>
          <p:cNvSpPr>
            <a:spLocks noGrp="1"/>
          </p:cNvSpPr>
          <p:nvPr>
            <p:ph sz="quarter" idx="1"/>
          </p:nvPr>
        </p:nvSpPr>
        <p:spPr>
          <a:xfrm>
            <a:off x="1702288" y="1411301"/>
            <a:ext cx="8503920" cy="3273552"/>
          </a:xfrm>
        </p:spPr>
        <p:txBody>
          <a:bodyPr>
            <a:normAutofit/>
          </a:bodyPr>
          <a:lstStyle/>
          <a:p>
            <a:r>
              <a:rPr lang="en-US" sz="1600" b="1" dirty="0" smtClean="0">
                <a:latin typeface="Century Gothic" charset="0"/>
                <a:ea typeface="Century Gothic" charset="0"/>
                <a:cs typeface="Century Gothic" charset="0"/>
              </a:rPr>
              <a:t>Signature Personality DNA: </a:t>
            </a:r>
            <a:r>
              <a:rPr lang="en-US" sz="1600" dirty="0" smtClean="0">
                <a:latin typeface="Century Gothic" charset="0"/>
                <a:ea typeface="Century Gothic" charset="0"/>
                <a:cs typeface="Century Gothic" charset="0"/>
              </a:rPr>
              <a:t>Primary motivation is to get the job done. Oranges stay on track until it’s done, achievement is huge. They are the directors and organizers of the team.     </a:t>
            </a:r>
          </a:p>
          <a:p>
            <a:r>
              <a:rPr lang="en-US" sz="1600" b="1" dirty="0" smtClean="0">
                <a:latin typeface="Century Gothic" charset="0"/>
                <a:ea typeface="Century Gothic" charset="0"/>
                <a:cs typeface="Century Gothic" charset="0"/>
              </a:rPr>
              <a:t>Strengths: </a:t>
            </a:r>
            <a:r>
              <a:rPr lang="en-US" sz="1600" dirty="0" smtClean="0">
                <a:latin typeface="Century Gothic" charset="0"/>
                <a:ea typeface="Century Gothic" charset="0"/>
                <a:cs typeface="Century Gothic" charset="0"/>
              </a:rPr>
              <a:t>Takes responsibility, organized, goal oriented, seeks practical solutions, stimulates activity, moves quickly to action, decisive, exudes confidence, excels in emergencies, reliable, task focused, logical </a:t>
            </a:r>
          </a:p>
          <a:p>
            <a:r>
              <a:rPr lang="en-US" sz="1600" b="1" dirty="0" smtClean="0">
                <a:latin typeface="Century Gothic" charset="0"/>
                <a:ea typeface="Century Gothic" charset="0"/>
                <a:cs typeface="Century Gothic" charset="0"/>
              </a:rPr>
              <a:t>Weaknesses: </a:t>
            </a:r>
            <a:r>
              <a:rPr lang="en-US" sz="1600" dirty="0" smtClean="0">
                <a:latin typeface="Century Gothic" charset="0"/>
                <a:ea typeface="Century Gothic" charset="0"/>
                <a:cs typeface="Century Gothic" charset="0"/>
              </a:rPr>
              <a:t>Inflexible, intolerant of mistakes, blames others, judgmental, controlling, close-minded, insensitive, decides for others, impatient, tactless</a:t>
            </a:r>
          </a:p>
          <a:p>
            <a:r>
              <a:rPr lang="en-US" sz="1600" b="1" dirty="0" smtClean="0">
                <a:latin typeface="Century Gothic" charset="0"/>
                <a:ea typeface="Century Gothic" charset="0"/>
                <a:cs typeface="Century Gothic" charset="0"/>
              </a:rPr>
              <a:t>Major Challenge: </a:t>
            </a:r>
            <a:r>
              <a:rPr lang="en-US" sz="1600" dirty="0" smtClean="0">
                <a:latin typeface="Century Gothic" charset="0"/>
                <a:ea typeface="Century Gothic" charset="0"/>
                <a:cs typeface="Century Gothic" charset="0"/>
              </a:rPr>
              <a:t>Seeing people as people, with legitimate personal needs</a:t>
            </a:r>
          </a:p>
          <a:p>
            <a:r>
              <a:rPr lang="en-US" sz="1600" b="1" dirty="0" smtClean="0">
                <a:latin typeface="Century Gothic" charset="0"/>
                <a:ea typeface="Century Gothic" charset="0"/>
                <a:cs typeface="Century Gothic" charset="0"/>
              </a:rPr>
              <a:t>Inherent Desire: </a:t>
            </a:r>
            <a:r>
              <a:rPr lang="en-US" sz="1600" dirty="0">
                <a:latin typeface="Century Gothic" charset="0"/>
                <a:ea typeface="Century Gothic" charset="0"/>
                <a:cs typeface="Century Gothic" charset="0"/>
              </a:rPr>
              <a:t>T</a:t>
            </a:r>
            <a:r>
              <a:rPr lang="en-US" sz="1600" dirty="0" smtClean="0">
                <a:latin typeface="Century Gothic" charset="0"/>
                <a:ea typeface="Century Gothic" charset="0"/>
                <a:cs typeface="Century Gothic" charset="0"/>
              </a:rPr>
              <a:t>o know that the team in on board, to be validated</a:t>
            </a:r>
          </a:p>
          <a:p>
            <a:endParaRPr lang="en-US" sz="1600" dirty="0">
              <a:latin typeface="Century Gothic" charset="0"/>
              <a:ea typeface="Century Gothic" charset="0"/>
              <a:cs typeface="Century Gothic" charset="0"/>
            </a:endParaRPr>
          </a:p>
        </p:txBody>
      </p:sp>
      <p:sp>
        <p:nvSpPr>
          <p:cNvPr id="5" name="TextBox 4"/>
          <p:cNvSpPr txBox="1"/>
          <p:nvPr/>
        </p:nvSpPr>
        <p:spPr>
          <a:xfrm>
            <a:off x="5058136" y="4589543"/>
            <a:ext cx="1782860" cy="400110"/>
          </a:xfrm>
          <a:prstGeom prst="rect">
            <a:avLst/>
          </a:prstGeom>
          <a:noFill/>
        </p:spPr>
        <p:txBody>
          <a:bodyPr wrap="none" lIns="91387" tIns="45693" rIns="91387" bIns="45693" rtlCol="0">
            <a:spAutoFit/>
          </a:bodyPr>
          <a:lstStyle/>
          <a:p>
            <a:pPr defTabSz="1018229"/>
            <a:r>
              <a:rPr lang="en-US" sz="2000" b="1" dirty="0">
                <a:latin typeface="Century Gothic" charset="0"/>
                <a:ea typeface="Century Gothic" charset="0"/>
                <a:cs typeface="Century Gothic" charset="0"/>
              </a:rPr>
              <a:t>Innate AMBR</a:t>
            </a:r>
          </a:p>
        </p:txBody>
      </p:sp>
      <p:sp>
        <p:nvSpPr>
          <p:cNvPr id="6" name="Text Box 12"/>
          <p:cNvSpPr txBox="1">
            <a:spLocks noChangeArrowheads="1"/>
          </p:cNvSpPr>
          <p:nvPr/>
        </p:nvSpPr>
        <p:spPr bwMode="auto">
          <a:xfrm>
            <a:off x="1933936" y="5061180"/>
            <a:ext cx="8077200" cy="954107"/>
          </a:xfrm>
          <a:prstGeom prst="rect">
            <a:avLst/>
          </a:prstGeom>
          <a:solidFill>
            <a:srgbClr val="F78009"/>
          </a:solidFill>
          <a:ln w="9525">
            <a:solidFill>
              <a:schemeClr val="tx1"/>
            </a:solidFill>
            <a:miter lim="800000"/>
            <a:headEnd/>
            <a:tailEnd/>
          </a:ln>
        </p:spPr>
        <p:txBody>
          <a:bodyPr wrap="square" lIns="91387" tIns="45693" rIns="91387" bIns="45693">
            <a:spAutoFit/>
          </a:bodyPr>
          <a:lstStyle/>
          <a:p>
            <a:pPr lvl="0"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ttention</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Oranges naturally attend to task, process, and certainty</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lvl="0"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M</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indset</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Plan the work–work the plan </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lvl="0"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B</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ehavior</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Execute with discipline and rigor</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lvl="0"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R</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esults</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Success through processes and consistency</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p:txBody>
      </p:sp>
      <p:sp>
        <p:nvSpPr>
          <p:cNvPr id="7" name="TextBox 6"/>
          <p:cNvSpPr txBox="1"/>
          <p:nvPr/>
        </p:nvSpPr>
        <p:spPr>
          <a:xfrm>
            <a:off x="1933936" y="4227653"/>
            <a:ext cx="8077200" cy="523220"/>
          </a:xfrm>
          <a:prstGeom prst="rect">
            <a:avLst/>
          </a:prstGeom>
          <a:noFill/>
        </p:spPr>
        <p:txBody>
          <a:bodyPr wrap="square" rtlCol="0">
            <a:spAutoFit/>
          </a:bodyPr>
          <a:lstStyle/>
          <a:p>
            <a:pPr algn="ctr"/>
            <a:r>
              <a:rPr lang="en-US" sz="1600" b="1" i="1" dirty="0" smtClean="0">
                <a:solidFill>
                  <a:srgbClr val="F78009"/>
                </a:solidFill>
                <a:effectLst>
                  <a:outerShdw blurRad="38100" dist="38100" dir="2700000" algn="tl">
                    <a:srgbClr val="000000">
                      <a:alpha val="43137"/>
                    </a:srgbClr>
                  </a:outerShdw>
                </a:effectLst>
                <a:latin typeface="Century Gothic" charset="0"/>
                <a:ea typeface="Century Gothic" charset="0"/>
                <a:cs typeface="Century Gothic" charset="0"/>
              </a:rPr>
              <a:t>“A team effort is a lot of people doing what I say.”</a:t>
            </a:r>
          </a:p>
          <a:p>
            <a:pPr algn="r"/>
            <a:r>
              <a:rPr lang="en-US" sz="1200" dirty="0" smtClean="0">
                <a:solidFill>
                  <a:srgbClr val="F78009"/>
                </a:solidFill>
                <a:effectLst>
                  <a:outerShdw blurRad="38100" dist="38100" dir="2700000" algn="tl">
                    <a:srgbClr val="000000">
                      <a:alpha val="43137"/>
                    </a:srgbClr>
                  </a:outerShdw>
                </a:effectLst>
                <a:latin typeface="Century Gothic" charset="0"/>
                <a:ea typeface="Century Gothic" charset="0"/>
                <a:cs typeface="Century Gothic" charset="0"/>
              </a:rPr>
              <a:t>- Michael Winner</a:t>
            </a:r>
            <a:endParaRPr lang="en-US" sz="1200" dirty="0">
              <a:solidFill>
                <a:srgbClr val="F78009"/>
              </a:solidFill>
              <a:effectLst>
                <a:outerShdw blurRad="38100" dist="38100" dir="2700000" algn="tl">
                  <a:srgbClr val="000000">
                    <a:alpha val="43137"/>
                  </a:srgbClr>
                </a:outerShdw>
              </a:effectLst>
              <a:latin typeface="Century Gothic" charset="0"/>
              <a:ea typeface="Century Gothic" charset="0"/>
              <a:cs typeface="Century Gothic" charset="0"/>
            </a:endParaRPr>
          </a:p>
        </p:txBody>
      </p:sp>
    </p:spTree>
    <p:extLst>
      <p:ext uri="{BB962C8B-B14F-4D97-AF65-F5344CB8AC3E}">
        <p14:creationId xmlns:p14="http://schemas.microsoft.com/office/powerpoint/2010/main" val="1585499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Blue: “Visioning” Idea-Builders</a:t>
            </a:r>
            <a:endParaRPr lang="en-US" dirty="0"/>
          </a:p>
        </p:txBody>
      </p:sp>
      <p:sp>
        <p:nvSpPr>
          <p:cNvPr id="4" name="Content Placeholder 2"/>
          <p:cNvSpPr>
            <a:spLocks noGrp="1"/>
          </p:cNvSpPr>
          <p:nvPr>
            <p:ph sz="quarter" idx="1"/>
          </p:nvPr>
        </p:nvSpPr>
        <p:spPr>
          <a:xfrm>
            <a:off x="1644416" y="1341853"/>
            <a:ext cx="8503920" cy="2816352"/>
          </a:xfrm>
        </p:spPr>
        <p:txBody>
          <a:bodyPr>
            <a:normAutofit/>
          </a:bodyPr>
          <a:lstStyle/>
          <a:p>
            <a:r>
              <a:rPr lang="en-US" sz="1600" b="1" dirty="0" smtClean="0">
                <a:latin typeface="Century Gothic" charset="0"/>
                <a:ea typeface="Century Gothic" charset="0"/>
                <a:cs typeface="Century Gothic" charset="0"/>
              </a:rPr>
              <a:t>Signature Personality DNA: </a:t>
            </a:r>
            <a:r>
              <a:rPr lang="en-US" sz="1600" dirty="0" smtClean="0">
                <a:latin typeface="Century Gothic" charset="0"/>
                <a:ea typeface="Century Gothic" charset="0"/>
                <a:cs typeface="Century Gothic" charset="0"/>
              </a:rPr>
              <a:t>Primary motivation is to plan and be the best at whatever they set out to do. Blues are the team thinkers and visionaries.    </a:t>
            </a:r>
          </a:p>
          <a:p>
            <a:r>
              <a:rPr lang="en-US" sz="1600" b="1" dirty="0" smtClean="0">
                <a:latin typeface="Century Gothic" charset="0"/>
                <a:ea typeface="Century Gothic" charset="0"/>
                <a:cs typeface="Century Gothic" charset="0"/>
              </a:rPr>
              <a:t>Strengths: </a:t>
            </a:r>
            <a:r>
              <a:rPr lang="en-US" sz="1600" dirty="0" smtClean="0">
                <a:latin typeface="Century Gothic" charset="0"/>
                <a:ea typeface="Century Gothic" charset="0"/>
                <a:cs typeface="Century Gothic" charset="0"/>
              </a:rPr>
              <a:t>Visionary, innovative, inquisitive, analytical, bright, independent, schedule oriented, detail conscious, persistent, thorough, finds creative solutions, finishes what they start, orderly, organized, can solve others’ problems </a:t>
            </a:r>
          </a:p>
          <a:p>
            <a:r>
              <a:rPr lang="en-US" sz="1600" b="1" dirty="0" smtClean="0">
                <a:latin typeface="Century Gothic" charset="0"/>
                <a:ea typeface="Century Gothic" charset="0"/>
                <a:cs typeface="Century Gothic" charset="0"/>
              </a:rPr>
              <a:t>Weaknesses: </a:t>
            </a:r>
            <a:r>
              <a:rPr lang="en-US" sz="1600" dirty="0" smtClean="0">
                <a:latin typeface="Century Gothic" charset="0"/>
                <a:ea typeface="Century Gothic" charset="0"/>
                <a:cs typeface="Century Gothic" charset="0"/>
              </a:rPr>
              <a:t>Standards often too high, argumentative, critical, depressed over imperfections, remembers the negatives, self-centered, hard to please, anti-authority, values ideas more than people </a:t>
            </a:r>
          </a:p>
          <a:p>
            <a:r>
              <a:rPr lang="en-US" sz="1600" b="1" dirty="0" smtClean="0">
                <a:latin typeface="Century Gothic" charset="0"/>
                <a:ea typeface="Century Gothic" charset="0"/>
                <a:cs typeface="Century Gothic" charset="0"/>
              </a:rPr>
              <a:t>Major Challenge: </a:t>
            </a:r>
            <a:r>
              <a:rPr lang="en-US" sz="1600" dirty="0" smtClean="0">
                <a:latin typeface="Century Gothic" charset="0"/>
                <a:ea typeface="Century Gothic" charset="0"/>
                <a:cs typeface="Century Gothic" charset="0"/>
              </a:rPr>
              <a:t>Joining teams as collaborators</a:t>
            </a:r>
          </a:p>
          <a:p>
            <a:r>
              <a:rPr lang="en-US" sz="1600" b="1" dirty="0" smtClean="0">
                <a:latin typeface="Century Gothic" charset="0"/>
                <a:ea typeface="Century Gothic" charset="0"/>
                <a:cs typeface="Century Gothic" charset="0"/>
              </a:rPr>
              <a:t>Inherent Desire: </a:t>
            </a:r>
            <a:r>
              <a:rPr lang="en-US" sz="1600" dirty="0" smtClean="0">
                <a:latin typeface="Century Gothic" charset="0"/>
                <a:ea typeface="Century Gothic" charset="0"/>
                <a:cs typeface="Century Gothic" charset="0"/>
              </a:rPr>
              <a:t>Team approval and attention</a:t>
            </a:r>
          </a:p>
          <a:p>
            <a:pPr marL="0" indent="0">
              <a:buNone/>
            </a:pPr>
            <a:endParaRPr lang="en-US" sz="1600" dirty="0" smtClean="0">
              <a:latin typeface="Century Gothic" charset="0"/>
              <a:ea typeface="Century Gothic" charset="0"/>
              <a:cs typeface="Century Gothic" charset="0"/>
            </a:endParaRPr>
          </a:p>
        </p:txBody>
      </p:sp>
      <p:sp>
        <p:nvSpPr>
          <p:cNvPr id="5" name="TextBox 4"/>
          <p:cNvSpPr txBox="1"/>
          <p:nvPr/>
        </p:nvSpPr>
        <p:spPr>
          <a:xfrm>
            <a:off x="5000264" y="4596295"/>
            <a:ext cx="1782860" cy="400110"/>
          </a:xfrm>
          <a:prstGeom prst="rect">
            <a:avLst/>
          </a:prstGeom>
          <a:noFill/>
        </p:spPr>
        <p:txBody>
          <a:bodyPr wrap="none" lIns="91387" tIns="45693" rIns="91387" bIns="45693" rtlCol="0">
            <a:spAutoFit/>
          </a:bodyPr>
          <a:lstStyle/>
          <a:p>
            <a:pPr defTabSz="1018229"/>
            <a:r>
              <a:rPr lang="en-US" sz="2000" b="1" dirty="0">
                <a:latin typeface="Century Gothic" charset="0"/>
                <a:ea typeface="Century Gothic" charset="0"/>
                <a:cs typeface="Century Gothic" charset="0"/>
              </a:rPr>
              <a:t>Innate AMBR</a:t>
            </a:r>
          </a:p>
        </p:txBody>
      </p:sp>
      <p:sp>
        <p:nvSpPr>
          <p:cNvPr id="6" name="Text Box 12"/>
          <p:cNvSpPr txBox="1">
            <a:spLocks noChangeArrowheads="1"/>
          </p:cNvSpPr>
          <p:nvPr/>
        </p:nvSpPr>
        <p:spPr bwMode="auto">
          <a:xfrm>
            <a:off x="1876064" y="4991732"/>
            <a:ext cx="8077200" cy="1169496"/>
          </a:xfrm>
          <a:prstGeom prst="rect">
            <a:avLst/>
          </a:prstGeom>
          <a:solidFill>
            <a:srgbClr val="0070C0"/>
          </a:solidFill>
          <a:ln w="9525">
            <a:solidFill>
              <a:schemeClr val="tx1"/>
            </a:solidFill>
            <a:miter lim="800000"/>
            <a:headEnd/>
            <a:tailEnd/>
          </a:ln>
        </p:spPr>
        <p:txBody>
          <a:bodyPr wrap="square" lIns="91387" tIns="45693" rIns="91387" bIns="45693">
            <a:spAutoFit/>
          </a:bodyPr>
          <a:lstStyle/>
          <a:p>
            <a:pPr algn="ctr" defTabSz="1018229">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ttention</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a:t>
            </a:r>
            <a:r>
              <a:rPr lang="en-US" sz="1400" kern="0" dirty="0" smtClean="0">
                <a:solidFill>
                  <a:schemeClr val="bg1"/>
                </a:solidFill>
                <a:latin typeface="Century Gothic" charset="0"/>
                <a:ea typeface="Century Gothic" charset="0"/>
                <a:cs typeface="Century Gothic" charset="0"/>
              </a:rPr>
              <a:t>Blues naturally tend to ideas, concepts, and being the “best”</a:t>
            </a:r>
            <a:endPar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M</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indset</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a:t>
            </a:r>
            <a:r>
              <a:rPr lang="en-US" sz="1400" kern="0" dirty="0" smtClean="0">
                <a:solidFill>
                  <a:schemeClr val="bg1"/>
                </a:solidFill>
                <a:latin typeface="Century Gothic" charset="0"/>
                <a:ea typeface="Century Gothic" charset="0"/>
                <a:cs typeface="Century Gothic" charset="0"/>
              </a:rPr>
              <a:t>Big, novel ideas are ideal</a:t>
            </a:r>
            <a:endPar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B</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ehavior</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a:t>
            </a:r>
            <a:r>
              <a:rPr lang="en-US" sz="1400" kern="0" dirty="0" smtClean="0">
                <a:solidFill>
                  <a:schemeClr val="bg1"/>
                </a:solidFill>
                <a:latin typeface="Century Gothic" charset="0"/>
                <a:ea typeface="Century Gothic" charset="0"/>
                <a:cs typeface="Century Gothic" charset="0"/>
              </a:rPr>
              <a:t>Blues generate, and then promulgate their ideas </a:t>
            </a:r>
          </a:p>
          <a:p>
            <a:pPr algn="ctr" defTabSz="1018229">
              <a:defRPr/>
            </a:pPr>
            <a:r>
              <a:rPr lang="en-US" sz="1400" kern="0" dirty="0" smtClean="0">
                <a:solidFill>
                  <a:schemeClr val="bg1"/>
                </a:solidFill>
                <a:latin typeface="Century Gothic" charset="0"/>
                <a:ea typeface="Century Gothic" charset="0"/>
                <a:cs typeface="Century Gothic" charset="0"/>
              </a:rPr>
              <a:t>(often faster than anyone can respond to them)</a:t>
            </a:r>
            <a:endPar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R</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esults</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a:t>
            </a:r>
            <a:r>
              <a:rPr lang="en-US" sz="1400" kern="0" dirty="0" smtClean="0">
                <a:solidFill>
                  <a:schemeClr val="bg1"/>
                </a:solidFill>
                <a:latin typeface="Century Gothic" charset="0"/>
                <a:ea typeface="Century Gothic" charset="0"/>
                <a:cs typeface="Century Gothic" charset="0"/>
              </a:rPr>
              <a:t>Success through excellence and innovation</a:t>
            </a:r>
            <a:endPar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endParaRPr>
          </a:p>
        </p:txBody>
      </p:sp>
      <p:sp>
        <p:nvSpPr>
          <p:cNvPr id="7" name="TextBox 6"/>
          <p:cNvSpPr txBox="1"/>
          <p:nvPr/>
        </p:nvSpPr>
        <p:spPr>
          <a:xfrm>
            <a:off x="1876064" y="4074564"/>
            <a:ext cx="8077200" cy="769441"/>
          </a:xfrm>
          <a:prstGeom prst="rect">
            <a:avLst/>
          </a:prstGeom>
          <a:noFill/>
        </p:spPr>
        <p:txBody>
          <a:bodyPr wrap="square" rtlCol="0">
            <a:spAutoFit/>
          </a:bodyPr>
          <a:lstStyle/>
          <a:p>
            <a:pPr algn="ctr"/>
            <a:r>
              <a:rPr lang="en-US" sz="1600" b="1" i="1" dirty="0" smtClean="0">
                <a:solidFill>
                  <a:srgbClr val="0070C0"/>
                </a:solidFill>
                <a:effectLst>
                  <a:outerShdw blurRad="38100" dist="38100" dir="2700000" algn="tl">
                    <a:srgbClr val="000000">
                      <a:alpha val="43137"/>
                    </a:srgbClr>
                  </a:outerShdw>
                </a:effectLst>
                <a:latin typeface="Century Gothic" charset="0"/>
                <a:ea typeface="Century Gothic" charset="0"/>
                <a:cs typeface="Century Gothic" charset="0"/>
              </a:rPr>
              <a:t>“The difference between a dreamer and a visionary is that a dreamer has his eyes closed and a visionary has his eyes open.”</a:t>
            </a:r>
          </a:p>
          <a:p>
            <a:pPr algn="r"/>
            <a:r>
              <a:rPr lang="en-US" sz="1200" dirty="0" smtClean="0">
                <a:solidFill>
                  <a:srgbClr val="0070C0"/>
                </a:solidFill>
                <a:effectLst>
                  <a:outerShdw blurRad="38100" dist="38100" dir="2700000" algn="tl">
                    <a:srgbClr val="000000">
                      <a:alpha val="43137"/>
                    </a:srgbClr>
                  </a:outerShdw>
                </a:effectLst>
                <a:latin typeface="Century Gothic" charset="0"/>
                <a:ea typeface="Century Gothic" charset="0"/>
                <a:cs typeface="Century Gothic" charset="0"/>
              </a:rPr>
              <a:t>- Martin Luther King, Jr.</a:t>
            </a:r>
            <a:endParaRPr lang="en-US" sz="1200" dirty="0">
              <a:solidFill>
                <a:srgbClr val="0070C0"/>
              </a:solidFill>
              <a:effectLst>
                <a:outerShdw blurRad="38100" dist="38100" dir="2700000" algn="tl">
                  <a:srgbClr val="000000">
                    <a:alpha val="43137"/>
                  </a:srgbClr>
                </a:outerShdw>
              </a:effectLst>
              <a:latin typeface="Century Gothic" charset="0"/>
              <a:ea typeface="Century Gothic" charset="0"/>
              <a:cs typeface="Century Gothic" charset="0"/>
            </a:endParaRPr>
          </a:p>
        </p:txBody>
      </p:sp>
    </p:spTree>
    <p:extLst>
      <p:ext uri="{BB962C8B-B14F-4D97-AF65-F5344CB8AC3E}">
        <p14:creationId xmlns:p14="http://schemas.microsoft.com/office/powerpoint/2010/main" val="922223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Working with Different Personalities</a:t>
            </a:r>
            <a:endParaRPr lang="en-US" dirty="0"/>
          </a:p>
        </p:txBody>
      </p:sp>
    </p:spTree>
    <p:extLst>
      <p:ext uri="{BB962C8B-B14F-4D97-AF65-F5344CB8AC3E}">
        <p14:creationId xmlns:p14="http://schemas.microsoft.com/office/powerpoint/2010/main" val="1683348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4" name="Content Placeholder 2"/>
          <p:cNvSpPr>
            <a:spLocks noGrp="1"/>
          </p:cNvSpPr>
          <p:nvPr>
            <p:ph sz="quarter" idx="1"/>
          </p:nvPr>
        </p:nvSpPr>
        <p:spPr>
          <a:xfrm>
            <a:off x="838200" y="1283980"/>
            <a:ext cx="10515600" cy="4873752"/>
          </a:xfrm>
        </p:spPr>
        <p:txBody>
          <a:bodyPr>
            <a:normAutofit fontScale="85000" lnSpcReduction="20000"/>
          </a:bodyPr>
          <a:lstStyle/>
          <a:p>
            <a:r>
              <a:rPr lang="en-US" sz="2300" b="1" dirty="0" smtClean="0">
                <a:solidFill>
                  <a:schemeClr val="tx1">
                    <a:lumMod val="75000"/>
                    <a:lumOff val="25000"/>
                  </a:schemeClr>
                </a:solidFill>
              </a:rPr>
              <a:t>Introspection: </a:t>
            </a:r>
            <a:r>
              <a:rPr lang="en-US" sz="2300" dirty="0" smtClean="0">
                <a:solidFill>
                  <a:schemeClr val="tx1">
                    <a:lumMod val="75000"/>
                    <a:lumOff val="25000"/>
                  </a:schemeClr>
                </a:solidFill>
              </a:rPr>
              <a:t>to understand your tendencies and motivations, strengths and weaknesses, and innate preferences</a:t>
            </a:r>
          </a:p>
          <a:p>
            <a:r>
              <a:rPr lang="en-US" sz="2300" b="1" dirty="0" smtClean="0">
                <a:solidFill>
                  <a:schemeClr val="tx1">
                    <a:lumMod val="75000"/>
                    <a:lumOff val="25000"/>
                  </a:schemeClr>
                </a:solidFill>
              </a:rPr>
              <a:t>Interpersonal Skills: </a:t>
            </a:r>
            <a:r>
              <a:rPr lang="en-US" sz="2300" dirty="0" smtClean="0">
                <a:solidFill>
                  <a:schemeClr val="tx1">
                    <a:lumMod val="75000"/>
                    <a:lumOff val="25000"/>
                  </a:schemeClr>
                </a:solidFill>
              </a:rPr>
              <a:t>recognize these traits in others</a:t>
            </a:r>
          </a:p>
          <a:p>
            <a:r>
              <a:rPr lang="en-US" sz="2300" b="1" dirty="0" smtClean="0">
                <a:solidFill>
                  <a:schemeClr val="tx1">
                    <a:lumMod val="75000"/>
                    <a:lumOff val="25000"/>
                  </a:schemeClr>
                </a:solidFill>
              </a:rPr>
              <a:t>Common Language: </a:t>
            </a:r>
            <a:r>
              <a:rPr lang="en-US" sz="2300" dirty="0" smtClean="0">
                <a:solidFill>
                  <a:schemeClr val="tx1">
                    <a:lumMod val="75000"/>
                    <a:lumOff val="25000"/>
                  </a:schemeClr>
                </a:solidFill>
              </a:rPr>
              <a:t>provides terminology for identifying inherent nature</a:t>
            </a:r>
          </a:p>
          <a:p>
            <a:r>
              <a:rPr lang="en-US" sz="2300" b="1" dirty="0" smtClean="0">
                <a:solidFill>
                  <a:schemeClr val="tx1">
                    <a:lumMod val="75000"/>
                    <a:lumOff val="25000"/>
                  </a:schemeClr>
                </a:solidFill>
              </a:rPr>
              <a:t>Freedom: </a:t>
            </a:r>
            <a:r>
              <a:rPr lang="en-US" sz="2300" dirty="0" smtClean="0">
                <a:solidFill>
                  <a:schemeClr val="tx1">
                    <a:lumMod val="75000"/>
                    <a:lumOff val="25000"/>
                  </a:schemeClr>
                </a:solidFill>
              </a:rPr>
              <a:t>assesses what’s “normal”, identifies inherent needs, and helps alleviate pressure, all so you can be accepted for just being you</a:t>
            </a:r>
          </a:p>
          <a:p>
            <a:endParaRPr lang="en-US" sz="2300" dirty="0" smtClean="0">
              <a:solidFill>
                <a:schemeClr val="tx1">
                  <a:lumMod val="75000"/>
                  <a:lumOff val="25000"/>
                </a:schemeClr>
              </a:solidFill>
            </a:endParaRPr>
          </a:p>
          <a:p>
            <a:r>
              <a:rPr lang="en-US" sz="2300" b="1" dirty="0" smtClean="0">
                <a:solidFill>
                  <a:schemeClr val="tx1">
                    <a:lumMod val="75000"/>
                    <a:lumOff val="25000"/>
                  </a:schemeClr>
                </a:solidFill>
              </a:rPr>
              <a:t>Benefits:</a:t>
            </a:r>
            <a:endParaRPr lang="en-US" sz="2400" b="1" dirty="0" smtClean="0">
              <a:solidFill>
                <a:schemeClr val="tx1">
                  <a:lumMod val="75000"/>
                  <a:lumOff val="25000"/>
                </a:schemeClr>
              </a:solidFill>
            </a:endParaRPr>
          </a:p>
          <a:p>
            <a:pPr lvl="1"/>
            <a:r>
              <a:rPr lang="en-US" sz="2000" dirty="0" smtClean="0">
                <a:solidFill>
                  <a:schemeClr val="tx1">
                    <a:lumMod val="75000"/>
                    <a:lumOff val="25000"/>
                  </a:schemeClr>
                </a:solidFill>
              </a:rPr>
              <a:t>Amplified strengths, minimized weaknesses</a:t>
            </a:r>
          </a:p>
          <a:p>
            <a:pPr lvl="1"/>
            <a:r>
              <a:rPr lang="en-US" sz="2000" dirty="0" smtClean="0">
                <a:solidFill>
                  <a:schemeClr val="tx1">
                    <a:lumMod val="75000"/>
                    <a:lumOff val="25000"/>
                  </a:schemeClr>
                </a:solidFill>
              </a:rPr>
              <a:t>Improved interaction and communication</a:t>
            </a:r>
          </a:p>
          <a:p>
            <a:pPr lvl="1"/>
            <a:r>
              <a:rPr lang="en-US" sz="2000" dirty="0" smtClean="0">
                <a:solidFill>
                  <a:schemeClr val="tx1">
                    <a:lumMod val="75000"/>
                    <a:lumOff val="25000"/>
                  </a:schemeClr>
                </a:solidFill>
              </a:rPr>
              <a:t>Enriched team dynamic and relationships</a:t>
            </a:r>
          </a:p>
          <a:p>
            <a:pPr lvl="1"/>
            <a:r>
              <a:rPr lang="en-US" sz="2000" dirty="0" smtClean="0">
                <a:solidFill>
                  <a:schemeClr val="tx1">
                    <a:lumMod val="75000"/>
                    <a:lumOff val="25000"/>
                  </a:schemeClr>
                </a:solidFill>
              </a:rPr>
              <a:t>Increased understanding and patience</a:t>
            </a:r>
          </a:p>
          <a:p>
            <a:pPr lvl="1"/>
            <a:r>
              <a:rPr lang="en-US" sz="2000" dirty="0" smtClean="0">
                <a:solidFill>
                  <a:schemeClr val="tx1">
                    <a:lumMod val="75000"/>
                    <a:lumOff val="25000"/>
                  </a:schemeClr>
                </a:solidFill>
              </a:rPr>
              <a:t>Enhanced leadership capabilities</a:t>
            </a:r>
          </a:p>
          <a:p>
            <a:pPr lvl="1"/>
            <a:r>
              <a:rPr lang="en-US" sz="2000" dirty="0" smtClean="0">
                <a:solidFill>
                  <a:schemeClr val="tx1">
                    <a:lumMod val="75000"/>
                    <a:lumOff val="25000"/>
                  </a:schemeClr>
                </a:solidFill>
              </a:rPr>
              <a:t>Increased team performance and efficiency</a:t>
            </a:r>
          </a:p>
          <a:p>
            <a:pPr lvl="1"/>
            <a:r>
              <a:rPr lang="en-US" sz="2000" dirty="0" smtClean="0">
                <a:solidFill>
                  <a:schemeClr val="tx1">
                    <a:lumMod val="75000"/>
                    <a:lumOff val="25000"/>
                  </a:schemeClr>
                </a:solidFill>
              </a:rPr>
              <a:t>Broadened viewpoints and awareness</a:t>
            </a:r>
          </a:p>
          <a:p>
            <a:pPr lvl="1"/>
            <a:r>
              <a:rPr lang="en-US" sz="2000" dirty="0" smtClean="0">
                <a:solidFill>
                  <a:schemeClr val="tx1">
                    <a:lumMod val="75000"/>
                    <a:lumOff val="25000"/>
                  </a:schemeClr>
                </a:solidFill>
              </a:rPr>
              <a:t>Enhanced job selection and satisfaction </a:t>
            </a:r>
          </a:p>
          <a:p>
            <a:pPr lvl="1"/>
            <a:r>
              <a:rPr lang="en-US" sz="2000" dirty="0" smtClean="0">
                <a:solidFill>
                  <a:schemeClr val="tx1">
                    <a:lumMod val="75000"/>
                    <a:lumOff val="25000"/>
                  </a:schemeClr>
                </a:solidFill>
              </a:rPr>
              <a:t>Balanced and diverse teams</a:t>
            </a:r>
          </a:p>
        </p:txBody>
      </p:sp>
      <p:pic>
        <p:nvPicPr>
          <p:cNvPr id="5" name="Picture 4" descr="social-psychology.jpg"/>
          <p:cNvPicPr>
            <a:picLocks noChangeAspect="1"/>
          </p:cNvPicPr>
          <p:nvPr/>
        </p:nvPicPr>
        <p:blipFill>
          <a:blip r:embed="rId2" cstate="print"/>
          <a:stretch>
            <a:fillRect/>
          </a:stretch>
        </p:blipFill>
        <p:spPr>
          <a:xfrm>
            <a:off x="7951488" y="2810557"/>
            <a:ext cx="3343047" cy="3347175"/>
          </a:xfrm>
          <a:prstGeom prst="rect">
            <a:avLst/>
          </a:prstGeom>
        </p:spPr>
      </p:pic>
    </p:spTree>
    <p:extLst>
      <p:ext uri="{BB962C8B-B14F-4D97-AF65-F5344CB8AC3E}">
        <p14:creationId xmlns:p14="http://schemas.microsoft.com/office/powerpoint/2010/main" val="98117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Extroverts: External Energizers</a:t>
            </a:r>
            <a:endParaRPr lang="en-US" dirty="0"/>
          </a:p>
        </p:txBody>
      </p:sp>
      <p:sp>
        <p:nvSpPr>
          <p:cNvPr id="5" name="Content Placeholder 4"/>
          <p:cNvSpPr>
            <a:spLocks noGrp="1"/>
          </p:cNvSpPr>
          <p:nvPr>
            <p:ph idx="1"/>
          </p:nvPr>
        </p:nvSpPr>
        <p:spPr>
          <a:xfrm>
            <a:off x="838200" y="1447799"/>
            <a:ext cx="10515600" cy="4729163"/>
          </a:xfrm>
        </p:spPr>
        <p:txBody>
          <a:bodyPr/>
          <a:lstStyle/>
          <a:p>
            <a:r>
              <a:rPr lang="en-US" sz="2000" b="1" dirty="0">
                <a:solidFill>
                  <a:schemeClr val="tx1">
                    <a:lumMod val="75000"/>
                    <a:lumOff val="25000"/>
                  </a:schemeClr>
                </a:solidFill>
              </a:rPr>
              <a:t>Getting along with Extroverts:</a:t>
            </a:r>
          </a:p>
          <a:p>
            <a:pPr lvl="1"/>
            <a:r>
              <a:rPr lang="en-US" sz="1500" dirty="0">
                <a:solidFill>
                  <a:schemeClr val="tx1">
                    <a:lumMod val="75000"/>
                    <a:lumOff val="25000"/>
                  </a:schemeClr>
                </a:solidFill>
              </a:rPr>
              <a:t>Appreciate their ability to initiative activities and </a:t>
            </a:r>
            <a:r>
              <a:rPr lang="en-US" sz="1500" dirty="0" smtClean="0">
                <a:solidFill>
                  <a:schemeClr val="tx1">
                    <a:lumMod val="75000"/>
                    <a:lumOff val="25000"/>
                  </a:schemeClr>
                </a:solidFill>
              </a:rPr>
              <a:t>conversations.</a:t>
            </a:r>
            <a:endParaRPr lang="en-US" sz="1500" dirty="0">
              <a:solidFill>
                <a:schemeClr val="tx1">
                  <a:lumMod val="75000"/>
                  <a:lumOff val="25000"/>
                </a:schemeClr>
              </a:solidFill>
            </a:endParaRPr>
          </a:p>
          <a:p>
            <a:pPr lvl="1"/>
            <a:r>
              <a:rPr lang="en-US" sz="1500" dirty="0">
                <a:solidFill>
                  <a:schemeClr val="tx1">
                    <a:lumMod val="75000"/>
                    <a:lumOff val="25000"/>
                  </a:schemeClr>
                </a:solidFill>
              </a:rPr>
              <a:t>Give them attention and </a:t>
            </a:r>
            <a:r>
              <a:rPr lang="en-US" sz="1500" dirty="0" smtClean="0">
                <a:solidFill>
                  <a:schemeClr val="tx1">
                    <a:lumMod val="75000"/>
                    <a:lumOff val="25000"/>
                  </a:schemeClr>
                </a:solidFill>
              </a:rPr>
              <a:t>acknowledgment.</a:t>
            </a:r>
            <a:endParaRPr lang="en-US" sz="1500" dirty="0">
              <a:solidFill>
                <a:schemeClr val="tx1">
                  <a:lumMod val="75000"/>
                  <a:lumOff val="25000"/>
                </a:schemeClr>
              </a:solidFill>
            </a:endParaRPr>
          </a:p>
          <a:p>
            <a:pPr lvl="1"/>
            <a:r>
              <a:rPr lang="en-US" sz="1500" dirty="0">
                <a:solidFill>
                  <a:schemeClr val="tx1">
                    <a:lumMod val="75000"/>
                    <a:lumOff val="25000"/>
                  </a:schemeClr>
                </a:solidFill>
              </a:rPr>
              <a:t>Listen to them talk so they sort things our clarify their </a:t>
            </a:r>
            <a:r>
              <a:rPr lang="en-US" sz="1500" dirty="0" smtClean="0">
                <a:solidFill>
                  <a:schemeClr val="tx1">
                    <a:lumMod val="75000"/>
                    <a:lumOff val="25000"/>
                  </a:schemeClr>
                </a:solidFill>
              </a:rPr>
              <a:t>ideas.</a:t>
            </a:r>
            <a:endParaRPr lang="en-US" sz="1500" dirty="0">
              <a:solidFill>
                <a:schemeClr val="tx1">
                  <a:lumMod val="75000"/>
                  <a:lumOff val="25000"/>
                </a:schemeClr>
              </a:solidFill>
            </a:endParaRPr>
          </a:p>
          <a:p>
            <a:pPr lvl="1"/>
            <a:r>
              <a:rPr lang="en-US" sz="1500" dirty="0">
                <a:solidFill>
                  <a:schemeClr val="tx1">
                    <a:lumMod val="75000"/>
                    <a:lumOff val="25000"/>
                  </a:schemeClr>
                </a:solidFill>
              </a:rPr>
              <a:t>Go out and do things with them – interact in the world with </a:t>
            </a:r>
            <a:r>
              <a:rPr lang="en-US" sz="1500" dirty="0" smtClean="0">
                <a:solidFill>
                  <a:schemeClr val="tx1">
                    <a:lumMod val="75000"/>
                    <a:lumOff val="25000"/>
                  </a:schemeClr>
                </a:solidFill>
              </a:rPr>
              <a:t>them.</a:t>
            </a:r>
            <a:endParaRPr lang="en-US" sz="1500" dirty="0">
              <a:solidFill>
                <a:schemeClr val="tx1">
                  <a:lumMod val="75000"/>
                  <a:lumOff val="25000"/>
                </a:schemeClr>
              </a:solidFill>
            </a:endParaRPr>
          </a:p>
          <a:p>
            <a:pPr lvl="1"/>
            <a:r>
              <a:rPr lang="en-US" sz="1500" dirty="0">
                <a:solidFill>
                  <a:schemeClr val="tx1">
                    <a:lumMod val="75000"/>
                    <a:lumOff val="25000"/>
                  </a:schemeClr>
                </a:solidFill>
              </a:rPr>
              <a:t>Understand their need to be with other friends besides </a:t>
            </a:r>
            <a:r>
              <a:rPr lang="en-US" sz="1500" dirty="0" smtClean="0">
                <a:solidFill>
                  <a:schemeClr val="tx1">
                    <a:lumMod val="75000"/>
                    <a:lumOff val="25000"/>
                  </a:schemeClr>
                </a:solidFill>
              </a:rPr>
              <a:t>you.</a:t>
            </a:r>
            <a:endParaRPr lang="en-US" sz="1500" dirty="0">
              <a:solidFill>
                <a:schemeClr val="tx1">
                  <a:lumMod val="75000"/>
                  <a:lumOff val="25000"/>
                </a:schemeClr>
              </a:solidFill>
            </a:endParaRPr>
          </a:p>
          <a:p>
            <a:pPr lvl="1"/>
            <a:endParaRPr lang="en-US" sz="1500" dirty="0">
              <a:solidFill>
                <a:schemeClr val="tx1">
                  <a:lumMod val="75000"/>
                  <a:lumOff val="25000"/>
                </a:schemeClr>
              </a:solidFill>
            </a:endParaRPr>
          </a:p>
          <a:p>
            <a:r>
              <a:rPr lang="en-US" sz="2000" b="1" dirty="0">
                <a:solidFill>
                  <a:schemeClr val="tx1">
                    <a:lumMod val="75000"/>
                    <a:lumOff val="25000"/>
                  </a:schemeClr>
                </a:solidFill>
              </a:rPr>
              <a:t>Suggestions for Extroverts:</a:t>
            </a:r>
          </a:p>
          <a:p>
            <a:pPr lvl="1"/>
            <a:r>
              <a:rPr lang="en-US" sz="1500" dirty="0">
                <a:solidFill>
                  <a:schemeClr val="tx1">
                    <a:lumMod val="75000"/>
                    <a:lumOff val="25000"/>
                  </a:schemeClr>
                </a:solidFill>
              </a:rPr>
              <a:t>Try processing thoughts and feelings in writing instead of </a:t>
            </a:r>
            <a:r>
              <a:rPr lang="en-US" sz="1500" dirty="0" smtClean="0">
                <a:solidFill>
                  <a:schemeClr val="tx1">
                    <a:lumMod val="75000"/>
                    <a:lumOff val="25000"/>
                  </a:schemeClr>
                </a:solidFill>
              </a:rPr>
              <a:t>verbally.</a:t>
            </a:r>
            <a:endParaRPr lang="en-US" sz="1500" dirty="0">
              <a:solidFill>
                <a:schemeClr val="tx1">
                  <a:lumMod val="75000"/>
                  <a:lumOff val="25000"/>
                </a:schemeClr>
              </a:solidFill>
            </a:endParaRPr>
          </a:p>
          <a:p>
            <a:pPr lvl="1"/>
            <a:r>
              <a:rPr lang="en-US" sz="1500" dirty="0">
                <a:solidFill>
                  <a:schemeClr val="tx1">
                    <a:lumMod val="75000"/>
                    <a:lumOff val="25000"/>
                  </a:schemeClr>
                </a:solidFill>
              </a:rPr>
              <a:t>Beware of excessive talking (take notice of people’s interest/lack of interest</a:t>
            </a:r>
            <a:r>
              <a:rPr lang="en-US" sz="1500" dirty="0" smtClean="0">
                <a:solidFill>
                  <a:schemeClr val="tx1">
                    <a:lumMod val="75000"/>
                    <a:lumOff val="25000"/>
                  </a:schemeClr>
                </a:solidFill>
              </a:rPr>
              <a:t>).</a:t>
            </a:r>
            <a:endParaRPr lang="en-US" sz="1500" dirty="0">
              <a:solidFill>
                <a:schemeClr val="tx1">
                  <a:lumMod val="75000"/>
                  <a:lumOff val="25000"/>
                </a:schemeClr>
              </a:solidFill>
            </a:endParaRPr>
          </a:p>
          <a:p>
            <a:pPr lvl="1"/>
            <a:r>
              <a:rPr lang="en-US" sz="1500" dirty="0">
                <a:solidFill>
                  <a:schemeClr val="tx1">
                    <a:lumMod val="75000"/>
                    <a:lumOff val="25000"/>
                  </a:schemeClr>
                </a:solidFill>
              </a:rPr>
              <a:t>Make sure to plan time around </a:t>
            </a:r>
            <a:r>
              <a:rPr lang="en-US" sz="1500" dirty="0" smtClean="0">
                <a:solidFill>
                  <a:schemeClr val="tx1">
                    <a:lumMod val="75000"/>
                    <a:lumOff val="25000"/>
                  </a:schemeClr>
                </a:solidFill>
              </a:rPr>
              <a:t>others.</a:t>
            </a:r>
            <a:endParaRPr lang="en-US" sz="1500" dirty="0">
              <a:solidFill>
                <a:schemeClr val="tx1">
                  <a:lumMod val="75000"/>
                  <a:lumOff val="25000"/>
                </a:schemeClr>
              </a:solidFill>
            </a:endParaRPr>
          </a:p>
          <a:p>
            <a:pPr lvl="1"/>
            <a:r>
              <a:rPr lang="en-US" sz="1500" dirty="0">
                <a:solidFill>
                  <a:schemeClr val="tx1">
                    <a:lumMod val="75000"/>
                    <a:lumOff val="25000"/>
                  </a:schemeClr>
                </a:solidFill>
              </a:rPr>
              <a:t>Don’t rely on one Introvert to meet all your social </a:t>
            </a:r>
            <a:r>
              <a:rPr lang="en-US" sz="1500" dirty="0" smtClean="0">
                <a:solidFill>
                  <a:schemeClr val="tx1">
                    <a:lumMod val="75000"/>
                    <a:lumOff val="25000"/>
                  </a:schemeClr>
                </a:solidFill>
              </a:rPr>
              <a:t>needs.</a:t>
            </a:r>
            <a:endParaRPr lang="en-US" sz="1500" dirty="0">
              <a:solidFill>
                <a:schemeClr val="tx1">
                  <a:lumMod val="75000"/>
                  <a:lumOff val="25000"/>
                </a:schemeClr>
              </a:solidFill>
            </a:endParaRPr>
          </a:p>
          <a:p>
            <a:pPr lvl="1"/>
            <a:r>
              <a:rPr lang="en-US" sz="1500" dirty="0">
                <a:solidFill>
                  <a:schemeClr val="tx1">
                    <a:lumMod val="75000"/>
                    <a:lumOff val="25000"/>
                  </a:schemeClr>
                </a:solidFill>
              </a:rPr>
              <a:t>Stimulate yourself with the outer world to charge </a:t>
            </a:r>
            <a:r>
              <a:rPr lang="en-US" sz="1500" dirty="0" smtClean="0">
                <a:solidFill>
                  <a:schemeClr val="tx1">
                    <a:lumMod val="75000"/>
                    <a:lumOff val="25000"/>
                  </a:schemeClr>
                </a:solidFill>
              </a:rPr>
              <a:t>up.</a:t>
            </a:r>
            <a:endParaRPr lang="en-US" sz="1500" dirty="0">
              <a:solidFill>
                <a:schemeClr val="tx1">
                  <a:lumMod val="75000"/>
                  <a:lumOff val="25000"/>
                </a:schemeClr>
              </a:solidFill>
            </a:endParaRPr>
          </a:p>
          <a:p>
            <a:pPr lvl="1"/>
            <a:r>
              <a:rPr lang="en-US" sz="1500" dirty="0">
                <a:solidFill>
                  <a:schemeClr val="tx1">
                    <a:lumMod val="75000"/>
                    <a:lumOff val="25000"/>
                  </a:schemeClr>
                </a:solidFill>
              </a:rPr>
              <a:t>Take time to think things through before taking </a:t>
            </a:r>
            <a:r>
              <a:rPr lang="en-US" sz="1500" dirty="0" smtClean="0">
                <a:solidFill>
                  <a:schemeClr val="tx1">
                    <a:lumMod val="75000"/>
                    <a:lumOff val="25000"/>
                  </a:schemeClr>
                </a:solidFill>
              </a:rPr>
              <a:t>action.</a:t>
            </a:r>
            <a:endParaRPr lang="en-US" sz="1500" dirty="0">
              <a:solidFill>
                <a:schemeClr val="tx1">
                  <a:lumMod val="75000"/>
                  <a:lumOff val="25000"/>
                </a:schemeClr>
              </a:solidFill>
            </a:endParaRPr>
          </a:p>
          <a:p>
            <a:pPr lvl="1"/>
            <a:r>
              <a:rPr lang="en-US" sz="1500" dirty="0">
                <a:solidFill>
                  <a:schemeClr val="tx1">
                    <a:lumMod val="75000"/>
                    <a:lumOff val="25000"/>
                  </a:schemeClr>
                </a:solidFill>
              </a:rPr>
              <a:t>Engage in activities that do not involve being around others (walks, crafts, etc</a:t>
            </a:r>
            <a:r>
              <a:rPr lang="en-US" sz="1500" dirty="0" smtClean="0">
                <a:solidFill>
                  <a:schemeClr val="tx1">
                    <a:lumMod val="75000"/>
                    <a:lumOff val="25000"/>
                  </a:schemeClr>
                </a:solidFill>
              </a:rPr>
              <a:t>.).</a:t>
            </a:r>
            <a:endParaRPr lang="en-US" sz="1500" dirty="0">
              <a:solidFill>
                <a:schemeClr val="tx1">
                  <a:lumMod val="75000"/>
                  <a:lumOff val="25000"/>
                </a:schemeClr>
              </a:solidFill>
            </a:endParaRPr>
          </a:p>
        </p:txBody>
      </p:sp>
    </p:spTree>
    <p:extLst>
      <p:ext uri="{BB962C8B-B14F-4D97-AF65-F5344CB8AC3E}">
        <p14:creationId xmlns:p14="http://schemas.microsoft.com/office/powerpoint/2010/main" val="1895041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Introverts: Internal Energizers</a:t>
            </a:r>
            <a:endParaRPr lang="en-US" dirty="0"/>
          </a:p>
        </p:txBody>
      </p:sp>
      <p:sp>
        <p:nvSpPr>
          <p:cNvPr id="3" name="Content Placeholder 2"/>
          <p:cNvSpPr>
            <a:spLocks noGrp="1"/>
          </p:cNvSpPr>
          <p:nvPr>
            <p:ph idx="1"/>
          </p:nvPr>
        </p:nvSpPr>
        <p:spPr/>
        <p:txBody>
          <a:bodyPr/>
          <a:lstStyle/>
          <a:p>
            <a:r>
              <a:rPr lang="en-US" sz="2000" b="1" dirty="0">
                <a:solidFill>
                  <a:schemeClr val="tx1">
                    <a:lumMod val="75000"/>
                    <a:lumOff val="25000"/>
                  </a:schemeClr>
                </a:solidFill>
              </a:rPr>
              <a:t>Getting along with Introverts:</a:t>
            </a:r>
          </a:p>
          <a:p>
            <a:pPr lvl="1"/>
            <a:r>
              <a:rPr lang="en-US" sz="1500" dirty="0">
                <a:solidFill>
                  <a:schemeClr val="tx1">
                    <a:lumMod val="75000"/>
                    <a:lumOff val="25000"/>
                  </a:schemeClr>
                </a:solidFill>
              </a:rPr>
              <a:t>Respect their need for alone </a:t>
            </a:r>
            <a:r>
              <a:rPr lang="en-US" sz="1500" dirty="0" smtClean="0">
                <a:solidFill>
                  <a:schemeClr val="tx1">
                    <a:lumMod val="75000"/>
                    <a:lumOff val="25000"/>
                  </a:schemeClr>
                </a:solidFill>
              </a:rPr>
              <a:t>time.</a:t>
            </a:r>
            <a:endParaRPr lang="en-US" sz="1500" dirty="0">
              <a:solidFill>
                <a:schemeClr val="tx1">
                  <a:lumMod val="75000"/>
                  <a:lumOff val="25000"/>
                </a:schemeClr>
              </a:solidFill>
            </a:endParaRPr>
          </a:p>
          <a:p>
            <a:pPr lvl="1"/>
            <a:r>
              <a:rPr lang="en-US" sz="1500" dirty="0">
                <a:solidFill>
                  <a:schemeClr val="tx1">
                    <a:lumMod val="75000"/>
                    <a:lumOff val="25000"/>
                  </a:schemeClr>
                </a:solidFill>
              </a:rPr>
              <a:t>Give them time to think and sort things out on their </a:t>
            </a:r>
            <a:r>
              <a:rPr lang="en-US" sz="1500" dirty="0" smtClean="0">
                <a:solidFill>
                  <a:schemeClr val="tx1">
                    <a:lumMod val="75000"/>
                    <a:lumOff val="25000"/>
                  </a:schemeClr>
                </a:solidFill>
              </a:rPr>
              <a:t>own.</a:t>
            </a:r>
            <a:endParaRPr lang="en-US" sz="1500" dirty="0">
              <a:solidFill>
                <a:schemeClr val="tx1">
                  <a:lumMod val="75000"/>
                  <a:lumOff val="25000"/>
                </a:schemeClr>
              </a:solidFill>
            </a:endParaRPr>
          </a:p>
          <a:p>
            <a:pPr lvl="1"/>
            <a:r>
              <a:rPr lang="en-US" sz="1500" dirty="0">
                <a:solidFill>
                  <a:schemeClr val="tx1">
                    <a:lumMod val="75000"/>
                    <a:lumOff val="25000"/>
                  </a:schemeClr>
                </a:solidFill>
              </a:rPr>
              <a:t>Respect their need to have certain matters kept </a:t>
            </a:r>
            <a:r>
              <a:rPr lang="en-US" sz="1500" dirty="0" smtClean="0">
                <a:solidFill>
                  <a:schemeClr val="tx1">
                    <a:lumMod val="75000"/>
                    <a:lumOff val="25000"/>
                  </a:schemeClr>
                </a:solidFill>
              </a:rPr>
              <a:t>private.</a:t>
            </a:r>
            <a:endParaRPr lang="en-US" sz="1500" dirty="0">
              <a:solidFill>
                <a:schemeClr val="tx1">
                  <a:lumMod val="75000"/>
                  <a:lumOff val="25000"/>
                </a:schemeClr>
              </a:solidFill>
            </a:endParaRPr>
          </a:p>
          <a:p>
            <a:pPr lvl="1"/>
            <a:r>
              <a:rPr lang="en-US" sz="1500" dirty="0">
                <a:solidFill>
                  <a:schemeClr val="tx1">
                    <a:lumMod val="75000"/>
                    <a:lumOff val="25000"/>
                  </a:schemeClr>
                </a:solidFill>
              </a:rPr>
              <a:t>Try to edit your thoughts before </a:t>
            </a:r>
            <a:r>
              <a:rPr lang="en-US" sz="1500" dirty="0" smtClean="0">
                <a:solidFill>
                  <a:schemeClr val="tx1">
                    <a:lumMod val="75000"/>
                    <a:lumOff val="25000"/>
                  </a:schemeClr>
                </a:solidFill>
              </a:rPr>
              <a:t>speaking.</a:t>
            </a:r>
            <a:endParaRPr lang="en-US" sz="1500" dirty="0">
              <a:solidFill>
                <a:schemeClr val="tx1">
                  <a:lumMod val="75000"/>
                  <a:lumOff val="25000"/>
                </a:schemeClr>
              </a:solidFill>
            </a:endParaRPr>
          </a:p>
          <a:p>
            <a:pPr lvl="1"/>
            <a:r>
              <a:rPr lang="en-US" sz="1500" dirty="0">
                <a:solidFill>
                  <a:schemeClr val="tx1">
                    <a:lumMod val="75000"/>
                    <a:lumOff val="25000"/>
                  </a:schemeClr>
                </a:solidFill>
              </a:rPr>
              <a:t>Spend time in silence doing things together “alone</a:t>
            </a:r>
            <a:r>
              <a:rPr lang="en-US" sz="1500" dirty="0" smtClean="0">
                <a:solidFill>
                  <a:schemeClr val="tx1">
                    <a:lumMod val="75000"/>
                    <a:lumOff val="25000"/>
                  </a:schemeClr>
                </a:solidFill>
              </a:rPr>
              <a:t>”.</a:t>
            </a:r>
            <a:endParaRPr lang="en-US" sz="1500" dirty="0">
              <a:solidFill>
                <a:schemeClr val="tx1">
                  <a:lumMod val="75000"/>
                  <a:lumOff val="25000"/>
                </a:schemeClr>
              </a:solidFill>
            </a:endParaRPr>
          </a:p>
          <a:p>
            <a:pPr lvl="1"/>
            <a:r>
              <a:rPr lang="en-US" sz="1500" dirty="0">
                <a:solidFill>
                  <a:schemeClr val="tx1">
                    <a:lumMod val="75000"/>
                    <a:lumOff val="25000"/>
                  </a:schemeClr>
                </a:solidFill>
              </a:rPr>
              <a:t>Do not pressure them to socialize or interact with a lot of </a:t>
            </a:r>
            <a:r>
              <a:rPr lang="en-US" sz="1500" dirty="0" smtClean="0">
                <a:solidFill>
                  <a:schemeClr val="tx1">
                    <a:lumMod val="75000"/>
                    <a:lumOff val="25000"/>
                  </a:schemeClr>
                </a:solidFill>
              </a:rPr>
              <a:t>people.</a:t>
            </a:r>
            <a:endParaRPr lang="en-US" sz="1500" dirty="0">
              <a:solidFill>
                <a:schemeClr val="tx1">
                  <a:lumMod val="75000"/>
                  <a:lumOff val="25000"/>
                </a:schemeClr>
              </a:solidFill>
            </a:endParaRPr>
          </a:p>
          <a:p>
            <a:pPr lvl="1"/>
            <a:endParaRPr lang="en-US" sz="1500" dirty="0">
              <a:solidFill>
                <a:schemeClr val="tx1">
                  <a:lumMod val="75000"/>
                  <a:lumOff val="25000"/>
                </a:schemeClr>
              </a:solidFill>
            </a:endParaRPr>
          </a:p>
          <a:p>
            <a:r>
              <a:rPr lang="en-US" sz="2000" b="1" dirty="0">
                <a:solidFill>
                  <a:schemeClr val="tx1">
                    <a:lumMod val="75000"/>
                    <a:lumOff val="25000"/>
                  </a:schemeClr>
                </a:solidFill>
              </a:rPr>
              <a:t>Suggestions for Introverts:</a:t>
            </a:r>
          </a:p>
          <a:p>
            <a:pPr lvl="1"/>
            <a:r>
              <a:rPr lang="en-US" sz="1500" dirty="0">
                <a:solidFill>
                  <a:schemeClr val="tx1">
                    <a:lumMod val="75000"/>
                    <a:lumOff val="25000"/>
                  </a:schemeClr>
                </a:solidFill>
              </a:rPr>
              <a:t>Don’t feel guilty for needing privacy or </a:t>
            </a:r>
            <a:r>
              <a:rPr lang="en-US" sz="1500" dirty="0" smtClean="0">
                <a:solidFill>
                  <a:schemeClr val="tx1">
                    <a:lumMod val="75000"/>
                    <a:lumOff val="25000"/>
                  </a:schemeClr>
                </a:solidFill>
              </a:rPr>
              <a:t>solitude.</a:t>
            </a:r>
            <a:endParaRPr lang="en-US" sz="1500" dirty="0">
              <a:solidFill>
                <a:schemeClr val="tx1">
                  <a:lumMod val="75000"/>
                  <a:lumOff val="25000"/>
                </a:schemeClr>
              </a:solidFill>
            </a:endParaRPr>
          </a:p>
          <a:p>
            <a:pPr lvl="1"/>
            <a:r>
              <a:rPr lang="en-US" sz="1500" dirty="0">
                <a:solidFill>
                  <a:schemeClr val="tx1">
                    <a:lumMod val="75000"/>
                    <a:lumOff val="25000"/>
                  </a:schemeClr>
                </a:solidFill>
              </a:rPr>
              <a:t>Learn to compromise with family/friends and negotiate time together and </a:t>
            </a:r>
            <a:r>
              <a:rPr lang="en-US" sz="1500" dirty="0" smtClean="0">
                <a:solidFill>
                  <a:schemeClr val="tx1">
                    <a:lumMod val="75000"/>
                    <a:lumOff val="25000"/>
                  </a:schemeClr>
                </a:solidFill>
              </a:rPr>
              <a:t>apart.</a:t>
            </a:r>
            <a:endParaRPr lang="en-US" sz="1500" dirty="0">
              <a:solidFill>
                <a:schemeClr val="tx1">
                  <a:lumMod val="75000"/>
                  <a:lumOff val="25000"/>
                </a:schemeClr>
              </a:solidFill>
            </a:endParaRPr>
          </a:p>
          <a:p>
            <a:pPr lvl="1"/>
            <a:r>
              <a:rPr lang="en-US" sz="1500" dirty="0">
                <a:solidFill>
                  <a:schemeClr val="tx1">
                    <a:lumMod val="75000"/>
                    <a:lumOff val="25000"/>
                  </a:schemeClr>
                </a:solidFill>
              </a:rPr>
              <a:t>Don’t wait for others to ask you to join them, initiate and ask </a:t>
            </a:r>
            <a:r>
              <a:rPr lang="en-US" sz="1500" dirty="0" smtClean="0">
                <a:solidFill>
                  <a:schemeClr val="tx1">
                    <a:lumMod val="75000"/>
                    <a:lumOff val="25000"/>
                  </a:schemeClr>
                </a:solidFill>
              </a:rPr>
              <a:t>them.</a:t>
            </a:r>
            <a:endParaRPr lang="en-US" sz="1500" dirty="0">
              <a:solidFill>
                <a:schemeClr val="tx1">
                  <a:lumMod val="75000"/>
                  <a:lumOff val="25000"/>
                </a:schemeClr>
              </a:solidFill>
            </a:endParaRPr>
          </a:p>
          <a:p>
            <a:pPr lvl="1"/>
            <a:r>
              <a:rPr lang="en-US" sz="1500" dirty="0">
                <a:solidFill>
                  <a:schemeClr val="tx1">
                    <a:lumMod val="75000"/>
                    <a:lumOff val="25000"/>
                  </a:schemeClr>
                </a:solidFill>
              </a:rPr>
              <a:t>Challenge yourself to speak up in groups (your opinions are important and valuable</a:t>
            </a:r>
            <a:r>
              <a:rPr lang="en-US" sz="1500" dirty="0" smtClean="0">
                <a:solidFill>
                  <a:schemeClr val="tx1">
                    <a:lumMod val="75000"/>
                    <a:lumOff val="25000"/>
                  </a:schemeClr>
                </a:solidFill>
              </a:rPr>
              <a:t>!).</a:t>
            </a:r>
            <a:endParaRPr lang="en-US" sz="1500" dirty="0">
              <a:solidFill>
                <a:schemeClr val="tx1">
                  <a:lumMod val="75000"/>
                  <a:lumOff val="25000"/>
                </a:schemeClr>
              </a:solidFill>
            </a:endParaRPr>
          </a:p>
          <a:p>
            <a:pPr lvl="1"/>
            <a:r>
              <a:rPr lang="en-US" sz="1500" dirty="0">
                <a:solidFill>
                  <a:schemeClr val="tx1">
                    <a:lumMod val="75000"/>
                    <a:lumOff val="25000"/>
                  </a:schemeClr>
                </a:solidFill>
              </a:rPr>
              <a:t>Try talking about things as they come up in stead of solely processing </a:t>
            </a:r>
            <a:r>
              <a:rPr lang="en-US" sz="1500" dirty="0" smtClean="0">
                <a:solidFill>
                  <a:schemeClr val="tx1">
                    <a:lumMod val="75000"/>
                    <a:lumOff val="25000"/>
                  </a:schemeClr>
                </a:solidFill>
              </a:rPr>
              <a:t>internally.</a:t>
            </a:r>
            <a:endParaRPr lang="en-US" sz="1500" dirty="0">
              <a:solidFill>
                <a:schemeClr val="tx1">
                  <a:lumMod val="75000"/>
                  <a:lumOff val="25000"/>
                </a:schemeClr>
              </a:solidFill>
            </a:endParaRPr>
          </a:p>
          <a:p>
            <a:pPr lvl="1"/>
            <a:r>
              <a:rPr lang="en-US" sz="1500" dirty="0">
                <a:solidFill>
                  <a:schemeClr val="tx1">
                    <a:lumMod val="75000"/>
                    <a:lumOff val="25000"/>
                  </a:schemeClr>
                </a:solidFill>
              </a:rPr>
              <a:t>When attending a large event, have a close friend/colleague for </a:t>
            </a:r>
            <a:r>
              <a:rPr lang="en-US" sz="1500" dirty="0" smtClean="0">
                <a:solidFill>
                  <a:schemeClr val="tx1">
                    <a:lumMod val="75000"/>
                    <a:lumOff val="25000"/>
                  </a:schemeClr>
                </a:solidFill>
              </a:rPr>
              <a:t>support.</a:t>
            </a:r>
            <a:endParaRPr lang="en-US" sz="1500" dirty="0">
              <a:solidFill>
                <a:schemeClr val="tx1">
                  <a:lumMod val="75000"/>
                  <a:lumOff val="25000"/>
                </a:schemeClr>
              </a:solidFill>
            </a:endParaRPr>
          </a:p>
          <a:p>
            <a:pPr lvl="1"/>
            <a:r>
              <a:rPr lang="en-US" sz="1500" dirty="0">
                <a:solidFill>
                  <a:schemeClr val="tx1">
                    <a:lumMod val="75000"/>
                    <a:lumOff val="25000"/>
                  </a:schemeClr>
                </a:solidFill>
              </a:rPr>
              <a:t>Be generous and expressive with compliments and </a:t>
            </a:r>
            <a:r>
              <a:rPr lang="en-US" sz="1500" dirty="0" smtClean="0">
                <a:solidFill>
                  <a:schemeClr val="tx1">
                    <a:lumMod val="75000"/>
                    <a:lumOff val="25000"/>
                  </a:schemeClr>
                </a:solidFill>
              </a:rPr>
              <a:t>praise.</a:t>
            </a:r>
            <a:endParaRPr lang="en-US" sz="1500" dirty="0">
              <a:solidFill>
                <a:schemeClr val="tx1">
                  <a:lumMod val="75000"/>
                  <a:lumOff val="25000"/>
                </a:schemeClr>
              </a:solidFill>
            </a:endParaRPr>
          </a:p>
        </p:txBody>
      </p:sp>
    </p:spTree>
    <p:extLst>
      <p:ext uri="{BB962C8B-B14F-4D97-AF65-F5344CB8AC3E}">
        <p14:creationId xmlns:p14="http://schemas.microsoft.com/office/powerpoint/2010/main" val="567765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Sensors: Experiential Information Gatherers</a:t>
            </a:r>
            <a:endParaRPr lang="en-US" dirty="0"/>
          </a:p>
        </p:txBody>
      </p:sp>
      <p:sp>
        <p:nvSpPr>
          <p:cNvPr id="3" name="Content Placeholder 2"/>
          <p:cNvSpPr>
            <a:spLocks noGrp="1"/>
          </p:cNvSpPr>
          <p:nvPr>
            <p:ph idx="1"/>
          </p:nvPr>
        </p:nvSpPr>
        <p:spPr/>
        <p:txBody>
          <a:bodyPr/>
          <a:lstStyle/>
          <a:p>
            <a:r>
              <a:rPr lang="en-US" sz="2000" b="1" dirty="0">
                <a:solidFill>
                  <a:schemeClr val="tx1">
                    <a:lumMod val="75000"/>
                    <a:lumOff val="25000"/>
                  </a:schemeClr>
                </a:solidFill>
              </a:rPr>
              <a:t>Getting along with Sensors:</a:t>
            </a:r>
          </a:p>
          <a:p>
            <a:pPr lvl="1"/>
            <a:r>
              <a:rPr lang="en-US" sz="1500" dirty="0">
                <a:solidFill>
                  <a:schemeClr val="tx1">
                    <a:lumMod val="75000"/>
                    <a:lumOff val="25000"/>
                  </a:schemeClr>
                </a:solidFill>
              </a:rPr>
              <a:t>Appreciate how much they accomplish by being realistic and </a:t>
            </a:r>
            <a:r>
              <a:rPr lang="en-US" sz="1500" dirty="0" smtClean="0">
                <a:solidFill>
                  <a:schemeClr val="tx1">
                    <a:lumMod val="75000"/>
                    <a:lumOff val="25000"/>
                  </a:schemeClr>
                </a:solidFill>
              </a:rPr>
              <a:t>practical.</a:t>
            </a:r>
            <a:endParaRPr lang="en-US" sz="1500" dirty="0">
              <a:solidFill>
                <a:schemeClr val="tx1">
                  <a:lumMod val="75000"/>
                  <a:lumOff val="25000"/>
                </a:schemeClr>
              </a:solidFill>
            </a:endParaRPr>
          </a:p>
          <a:p>
            <a:pPr lvl="1"/>
            <a:r>
              <a:rPr lang="en-US" sz="1500" dirty="0">
                <a:solidFill>
                  <a:schemeClr val="tx1">
                    <a:lumMod val="75000"/>
                    <a:lumOff val="25000"/>
                  </a:schemeClr>
                </a:solidFill>
              </a:rPr>
              <a:t>Stick to the facts and issues at hand when communicating with </a:t>
            </a:r>
            <a:r>
              <a:rPr lang="en-US" sz="1500" dirty="0" smtClean="0">
                <a:solidFill>
                  <a:schemeClr val="tx1">
                    <a:lumMod val="75000"/>
                    <a:lumOff val="25000"/>
                  </a:schemeClr>
                </a:solidFill>
              </a:rPr>
              <a:t>them.</a:t>
            </a:r>
            <a:endParaRPr lang="en-US" sz="1500" dirty="0">
              <a:solidFill>
                <a:schemeClr val="tx1">
                  <a:lumMod val="75000"/>
                  <a:lumOff val="25000"/>
                </a:schemeClr>
              </a:solidFill>
            </a:endParaRPr>
          </a:p>
          <a:p>
            <a:pPr lvl="1"/>
            <a:r>
              <a:rPr lang="en-US" sz="1500" dirty="0">
                <a:solidFill>
                  <a:schemeClr val="tx1">
                    <a:lumMod val="75000"/>
                    <a:lumOff val="25000"/>
                  </a:schemeClr>
                </a:solidFill>
              </a:rPr>
              <a:t>Stress the practical application of your ideas if you want them to be </a:t>
            </a:r>
            <a:r>
              <a:rPr lang="en-US" sz="1500" dirty="0" smtClean="0">
                <a:solidFill>
                  <a:schemeClr val="tx1">
                    <a:lumMod val="75000"/>
                    <a:lumOff val="25000"/>
                  </a:schemeClr>
                </a:solidFill>
              </a:rPr>
              <a:t>accepted.</a:t>
            </a:r>
            <a:endParaRPr lang="en-US" sz="1500" dirty="0">
              <a:solidFill>
                <a:schemeClr val="tx1">
                  <a:lumMod val="75000"/>
                  <a:lumOff val="25000"/>
                </a:schemeClr>
              </a:solidFill>
            </a:endParaRPr>
          </a:p>
          <a:p>
            <a:pPr lvl="1"/>
            <a:r>
              <a:rPr lang="en-US" sz="1500" dirty="0">
                <a:solidFill>
                  <a:schemeClr val="tx1">
                    <a:lumMod val="75000"/>
                    <a:lumOff val="25000"/>
                  </a:schemeClr>
                </a:solidFill>
              </a:rPr>
              <a:t>Give </a:t>
            </a:r>
            <a:r>
              <a:rPr lang="en-US" sz="1500" dirty="0" smtClean="0">
                <a:solidFill>
                  <a:schemeClr val="tx1">
                    <a:lumMod val="75000"/>
                    <a:lumOff val="25000"/>
                  </a:schemeClr>
                </a:solidFill>
              </a:rPr>
              <a:t>step-by-step </a:t>
            </a:r>
            <a:r>
              <a:rPr lang="en-US" sz="1500" dirty="0">
                <a:solidFill>
                  <a:schemeClr val="tx1">
                    <a:lumMod val="75000"/>
                    <a:lumOff val="25000"/>
                  </a:schemeClr>
                </a:solidFill>
              </a:rPr>
              <a:t>instructions when explaining how to do </a:t>
            </a:r>
            <a:r>
              <a:rPr lang="en-US" sz="1500" dirty="0" smtClean="0">
                <a:solidFill>
                  <a:schemeClr val="tx1">
                    <a:lumMod val="75000"/>
                    <a:lumOff val="25000"/>
                  </a:schemeClr>
                </a:solidFill>
              </a:rPr>
              <a:t>something.</a:t>
            </a:r>
            <a:endParaRPr lang="en-US" sz="1500" dirty="0">
              <a:solidFill>
                <a:schemeClr val="tx1">
                  <a:lumMod val="75000"/>
                  <a:lumOff val="25000"/>
                </a:schemeClr>
              </a:solidFill>
            </a:endParaRPr>
          </a:p>
          <a:p>
            <a:pPr lvl="1"/>
            <a:r>
              <a:rPr lang="en-US" sz="1500" dirty="0">
                <a:solidFill>
                  <a:schemeClr val="tx1">
                    <a:lumMod val="75000"/>
                    <a:lumOff val="25000"/>
                  </a:schemeClr>
                </a:solidFill>
              </a:rPr>
              <a:t>Engage with them in activities of the senses (sports, crafts, projects, etc</a:t>
            </a:r>
            <a:r>
              <a:rPr lang="en-US" sz="1500" dirty="0" smtClean="0">
                <a:solidFill>
                  <a:schemeClr val="tx1">
                    <a:lumMod val="75000"/>
                    <a:lumOff val="25000"/>
                  </a:schemeClr>
                </a:solidFill>
              </a:rPr>
              <a:t>.).</a:t>
            </a:r>
            <a:endParaRPr lang="en-US" sz="1500" dirty="0">
              <a:solidFill>
                <a:schemeClr val="tx1">
                  <a:lumMod val="75000"/>
                  <a:lumOff val="25000"/>
                </a:schemeClr>
              </a:solidFill>
            </a:endParaRPr>
          </a:p>
          <a:p>
            <a:pPr lvl="1"/>
            <a:endParaRPr lang="en-US" sz="1500" dirty="0">
              <a:solidFill>
                <a:schemeClr val="tx1">
                  <a:lumMod val="75000"/>
                  <a:lumOff val="25000"/>
                </a:schemeClr>
              </a:solidFill>
            </a:endParaRPr>
          </a:p>
          <a:p>
            <a:r>
              <a:rPr lang="en-US" sz="2000" b="1" dirty="0">
                <a:solidFill>
                  <a:schemeClr val="tx1">
                    <a:lumMod val="75000"/>
                    <a:lumOff val="25000"/>
                  </a:schemeClr>
                </a:solidFill>
              </a:rPr>
              <a:t>Suggestions for Sensors :</a:t>
            </a:r>
          </a:p>
          <a:p>
            <a:pPr lvl="1"/>
            <a:r>
              <a:rPr lang="en-US" sz="1500" dirty="0">
                <a:solidFill>
                  <a:schemeClr val="tx1">
                    <a:lumMod val="75000"/>
                    <a:lumOff val="25000"/>
                  </a:schemeClr>
                </a:solidFill>
              </a:rPr>
              <a:t>Avoid arguing specifics in a disagreement (especially with </a:t>
            </a:r>
            <a:r>
              <a:rPr lang="en-US" sz="1500" dirty="0" err="1" smtClean="0">
                <a:solidFill>
                  <a:schemeClr val="tx1">
                    <a:lumMod val="75000"/>
                    <a:lumOff val="25000"/>
                  </a:schemeClr>
                </a:solidFill>
              </a:rPr>
              <a:t>Intuitives</a:t>
            </a:r>
            <a:r>
              <a:rPr lang="en-US" sz="1500" dirty="0" smtClean="0">
                <a:solidFill>
                  <a:schemeClr val="tx1">
                    <a:lumMod val="75000"/>
                    <a:lumOff val="25000"/>
                  </a:schemeClr>
                </a:solidFill>
              </a:rPr>
              <a:t>).</a:t>
            </a:r>
            <a:endParaRPr lang="en-US" sz="1500" dirty="0">
              <a:solidFill>
                <a:schemeClr val="tx1">
                  <a:lumMod val="75000"/>
                  <a:lumOff val="25000"/>
                </a:schemeClr>
              </a:solidFill>
            </a:endParaRPr>
          </a:p>
          <a:p>
            <a:pPr lvl="1"/>
            <a:r>
              <a:rPr lang="en-US" sz="1500" dirty="0">
                <a:solidFill>
                  <a:schemeClr val="tx1">
                    <a:lumMod val="75000"/>
                    <a:lumOff val="25000"/>
                  </a:schemeClr>
                </a:solidFill>
              </a:rPr>
              <a:t>Allow time to look beyond the obvious and imagine new </a:t>
            </a:r>
            <a:r>
              <a:rPr lang="en-US" sz="1500" dirty="0" smtClean="0">
                <a:solidFill>
                  <a:schemeClr val="tx1">
                    <a:lumMod val="75000"/>
                    <a:lumOff val="25000"/>
                  </a:schemeClr>
                </a:solidFill>
              </a:rPr>
              <a:t>possibilities.</a:t>
            </a:r>
            <a:endParaRPr lang="en-US" sz="1500" dirty="0">
              <a:solidFill>
                <a:schemeClr val="tx1">
                  <a:lumMod val="75000"/>
                  <a:lumOff val="25000"/>
                </a:schemeClr>
              </a:solidFill>
            </a:endParaRPr>
          </a:p>
          <a:p>
            <a:pPr lvl="1"/>
            <a:r>
              <a:rPr lang="en-US" sz="1500" dirty="0">
                <a:solidFill>
                  <a:schemeClr val="tx1">
                    <a:lumMod val="75000"/>
                    <a:lumOff val="25000"/>
                  </a:schemeClr>
                </a:solidFill>
              </a:rPr>
              <a:t>Play with your own </a:t>
            </a:r>
            <a:r>
              <a:rPr lang="en-US" sz="1500" dirty="0" smtClean="0">
                <a:solidFill>
                  <a:schemeClr val="tx1">
                    <a:lumMod val="75000"/>
                    <a:lumOff val="25000"/>
                  </a:schemeClr>
                </a:solidFill>
              </a:rPr>
              <a:t>imagination.</a:t>
            </a:r>
            <a:endParaRPr lang="en-US" sz="1500" dirty="0">
              <a:solidFill>
                <a:schemeClr val="tx1">
                  <a:lumMod val="75000"/>
                  <a:lumOff val="25000"/>
                </a:schemeClr>
              </a:solidFill>
            </a:endParaRPr>
          </a:p>
          <a:p>
            <a:pPr lvl="1"/>
            <a:r>
              <a:rPr lang="en-US" sz="1500" dirty="0">
                <a:solidFill>
                  <a:schemeClr val="tx1">
                    <a:lumMod val="75000"/>
                    <a:lumOff val="25000"/>
                  </a:schemeClr>
                </a:solidFill>
              </a:rPr>
              <a:t>Learn to acknowledge other ways o f knowing (hunches, dreams, and fantasies</a:t>
            </a:r>
            <a:r>
              <a:rPr lang="en-US" sz="1500" dirty="0" smtClean="0">
                <a:solidFill>
                  <a:schemeClr val="tx1">
                    <a:lumMod val="75000"/>
                    <a:lumOff val="25000"/>
                  </a:schemeClr>
                </a:solidFill>
              </a:rPr>
              <a:t>).</a:t>
            </a:r>
            <a:endParaRPr lang="en-US" sz="1500" dirty="0">
              <a:solidFill>
                <a:schemeClr val="tx1">
                  <a:lumMod val="75000"/>
                  <a:lumOff val="25000"/>
                </a:schemeClr>
              </a:solidFill>
            </a:endParaRPr>
          </a:p>
          <a:p>
            <a:pPr lvl="1"/>
            <a:r>
              <a:rPr lang="en-US" sz="1500" dirty="0">
                <a:solidFill>
                  <a:schemeClr val="tx1">
                    <a:lumMod val="75000"/>
                    <a:lumOff val="25000"/>
                  </a:schemeClr>
                </a:solidFill>
              </a:rPr>
              <a:t>Consider expanding your intuition through creative writing, books on philosophy, etc.</a:t>
            </a:r>
          </a:p>
          <a:p>
            <a:pPr lvl="1"/>
            <a:endParaRPr lang="en-US" sz="1500" dirty="0">
              <a:solidFill>
                <a:schemeClr val="tx1">
                  <a:lumMod val="75000"/>
                  <a:lumOff val="25000"/>
                </a:schemeClr>
              </a:solidFill>
            </a:endParaRPr>
          </a:p>
        </p:txBody>
      </p:sp>
    </p:spTree>
    <p:extLst>
      <p:ext uri="{BB962C8B-B14F-4D97-AF65-F5344CB8AC3E}">
        <p14:creationId xmlns:p14="http://schemas.microsoft.com/office/powerpoint/2010/main" val="1208623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Intuitives</a:t>
            </a:r>
            <a:r>
              <a:rPr lang="en-US" dirty="0" smtClean="0"/>
              <a:t>: Conceptual Information Gatherers</a:t>
            </a:r>
            <a:endParaRPr lang="en-US" dirty="0"/>
          </a:p>
        </p:txBody>
      </p:sp>
      <p:sp>
        <p:nvSpPr>
          <p:cNvPr id="3" name="Content Placeholder 2"/>
          <p:cNvSpPr>
            <a:spLocks noGrp="1"/>
          </p:cNvSpPr>
          <p:nvPr>
            <p:ph idx="1"/>
          </p:nvPr>
        </p:nvSpPr>
        <p:spPr/>
        <p:txBody>
          <a:bodyPr/>
          <a:lstStyle/>
          <a:p>
            <a:r>
              <a:rPr lang="en-US" sz="2000" b="1" dirty="0">
                <a:solidFill>
                  <a:schemeClr val="tx1">
                    <a:lumMod val="75000"/>
                    <a:lumOff val="25000"/>
                  </a:schemeClr>
                </a:solidFill>
              </a:rPr>
              <a:t>Getting along with </a:t>
            </a:r>
            <a:r>
              <a:rPr lang="en-US" sz="2000" b="1" dirty="0" err="1">
                <a:solidFill>
                  <a:schemeClr val="tx1">
                    <a:lumMod val="75000"/>
                    <a:lumOff val="25000"/>
                  </a:schemeClr>
                </a:solidFill>
              </a:rPr>
              <a:t>Intuitives</a:t>
            </a:r>
            <a:r>
              <a:rPr lang="en-US" sz="2000" b="1" dirty="0">
                <a:solidFill>
                  <a:schemeClr val="tx1">
                    <a:lumMod val="75000"/>
                    <a:lumOff val="25000"/>
                  </a:schemeClr>
                </a:solidFill>
              </a:rPr>
              <a:t>:</a:t>
            </a:r>
          </a:p>
          <a:p>
            <a:pPr lvl="1"/>
            <a:r>
              <a:rPr lang="en-US" sz="1500" dirty="0">
                <a:solidFill>
                  <a:schemeClr val="tx1">
                    <a:lumMod val="75000"/>
                    <a:lumOff val="25000"/>
                  </a:schemeClr>
                </a:solidFill>
              </a:rPr>
              <a:t>Appreciate them for their inventive minds, original ideas, and ability to solve problems </a:t>
            </a:r>
            <a:r>
              <a:rPr lang="en-US" sz="1500" dirty="0" smtClean="0">
                <a:solidFill>
                  <a:schemeClr val="tx1">
                    <a:lumMod val="75000"/>
                    <a:lumOff val="25000"/>
                  </a:schemeClr>
                </a:solidFill>
              </a:rPr>
              <a:t>creatively.</a:t>
            </a:r>
            <a:endParaRPr lang="en-US" sz="1500" dirty="0">
              <a:solidFill>
                <a:schemeClr val="tx1">
                  <a:lumMod val="75000"/>
                  <a:lumOff val="25000"/>
                </a:schemeClr>
              </a:solidFill>
            </a:endParaRPr>
          </a:p>
          <a:p>
            <a:pPr lvl="1"/>
            <a:r>
              <a:rPr lang="en-US" sz="1500" dirty="0">
                <a:solidFill>
                  <a:schemeClr val="tx1">
                    <a:lumMod val="75000"/>
                    <a:lumOff val="25000"/>
                  </a:schemeClr>
                </a:solidFill>
              </a:rPr>
              <a:t>Don’t inundate them with facts or burden them with unnecessary </a:t>
            </a:r>
            <a:r>
              <a:rPr lang="en-US" sz="1500" dirty="0" smtClean="0">
                <a:solidFill>
                  <a:schemeClr val="tx1">
                    <a:lumMod val="75000"/>
                    <a:lumOff val="25000"/>
                  </a:schemeClr>
                </a:solidFill>
              </a:rPr>
              <a:t>details.</a:t>
            </a:r>
            <a:endParaRPr lang="en-US" sz="1500" dirty="0">
              <a:solidFill>
                <a:schemeClr val="tx1">
                  <a:lumMod val="75000"/>
                  <a:lumOff val="25000"/>
                </a:schemeClr>
              </a:solidFill>
            </a:endParaRPr>
          </a:p>
          <a:p>
            <a:pPr lvl="1"/>
            <a:r>
              <a:rPr lang="en-US" sz="1500" dirty="0">
                <a:solidFill>
                  <a:schemeClr val="tx1">
                    <a:lumMod val="75000"/>
                    <a:lumOff val="25000"/>
                  </a:schemeClr>
                </a:solidFill>
              </a:rPr>
              <a:t>Listen to them when they ponder new concepts and </a:t>
            </a:r>
            <a:r>
              <a:rPr lang="en-US" sz="1500" dirty="0" smtClean="0">
                <a:solidFill>
                  <a:schemeClr val="tx1">
                    <a:lumMod val="75000"/>
                    <a:lumOff val="25000"/>
                  </a:schemeClr>
                </a:solidFill>
              </a:rPr>
              <a:t>possibilities.</a:t>
            </a:r>
            <a:endParaRPr lang="en-US" sz="1500" dirty="0">
              <a:solidFill>
                <a:schemeClr val="tx1">
                  <a:lumMod val="75000"/>
                  <a:lumOff val="25000"/>
                </a:schemeClr>
              </a:solidFill>
            </a:endParaRPr>
          </a:p>
          <a:p>
            <a:pPr lvl="1"/>
            <a:r>
              <a:rPr lang="en-US" sz="1500" dirty="0">
                <a:solidFill>
                  <a:schemeClr val="tx1">
                    <a:lumMod val="75000"/>
                    <a:lumOff val="25000"/>
                  </a:schemeClr>
                </a:solidFill>
              </a:rPr>
              <a:t>Trust their ability to gather information through </a:t>
            </a:r>
            <a:r>
              <a:rPr lang="en-US" sz="1500" dirty="0" smtClean="0">
                <a:solidFill>
                  <a:schemeClr val="tx1">
                    <a:lumMod val="75000"/>
                    <a:lumOff val="25000"/>
                  </a:schemeClr>
                </a:solidFill>
              </a:rPr>
              <a:t>hunches.</a:t>
            </a:r>
            <a:endParaRPr lang="en-US" sz="1500" dirty="0">
              <a:solidFill>
                <a:schemeClr val="tx1">
                  <a:lumMod val="75000"/>
                  <a:lumOff val="25000"/>
                </a:schemeClr>
              </a:solidFill>
            </a:endParaRPr>
          </a:p>
          <a:p>
            <a:pPr lvl="1"/>
            <a:r>
              <a:rPr lang="en-US" sz="1500" dirty="0">
                <a:solidFill>
                  <a:schemeClr val="tx1">
                    <a:lumMod val="75000"/>
                    <a:lumOff val="25000"/>
                  </a:schemeClr>
                </a:solidFill>
              </a:rPr>
              <a:t>Don’t always question about why or how they ‘know</a:t>
            </a:r>
            <a:r>
              <a:rPr lang="en-US" sz="1500" dirty="0" smtClean="0">
                <a:solidFill>
                  <a:schemeClr val="tx1">
                    <a:lumMod val="75000"/>
                    <a:lumOff val="25000"/>
                  </a:schemeClr>
                </a:solidFill>
              </a:rPr>
              <a:t>’.</a:t>
            </a:r>
            <a:endParaRPr lang="en-US" sz="1500" dirty="0">
              <a:solidFill>
                <a:schemeClr val="tx1">
                  <a:lumMod val="75000"/>
                  <a:lumOff val="25000"/>
                </a:schemeClr>
              </a:solidFill>
            </a:endParaRPr>
          </a:p>
          <a:p>
            <a:pPr lvl="1"/>
            <a:endParaRPr lang="en-US" sz="1500" dirty="0">
              <a:solidFill>
                <a:schemeClr val="tx1">
                  <a:lumMod val="75000"/>
                  <a:lumOff val="25000"/>
                </a:schemeClr>
              </a:solidFill>
            </a:endParaRPr>
          </a:p>
          <a:p>
            <a:r>
              <a:rPr lang="en-US" sz="2000" b="1" dirty="0">
                <a:solidFill>
                  <a:schemeClr val="tx1">
                    <a:lumMod val="75000"/>
                    <a:lumOff val="25000"/>
                  </a:schemeClr>
                </a:solidFill>
              </a:rPr>
              <a:t>Suggestions for </a:t>
            </a:r>
            <a:r>
              <a:rPr lang="en-US" sz="2000" b="1" dirty="0" err="1">
                <a:solidFill>
                  <a:schemeClr val="tx1">
                    <a:lumMod val="75000"/>
                    <a:lumOff val="25000"/>
                  </a:schemeClr>
                </a:solidFill>
              </a:rPr>
              <a:t>Intuitives</a:t>
            </a:r>
            <a:r>
              <a:rPr lang="en-US" sz="2000" b="1" dirty="0">
                <a:solidFill>
                  <a:schemeClr val="tx1">
                    <a:lumMod val="75000"/>
                    <a:lumOff val="25000"/>
                  </a:schemeClr>
                </a:solidFill>
              </a:rPr>
              <a:t>:</a:t>
            </a:r>
          </a:p>
          <a:p>
            <a:pPr lvl="1"/>
            <a:r>
              <a:rPr lang="en-US" sz="1500" dirty="0">
                <a:solidFill>
                  <a:schemeClr val="tx1">
                    <a:lumMod val="75000"/>
                    <a:lumOff val="25000"/>
                  </a:schemeClr>
                </a:solidFill>
              </a:rPr>
              <a:t>Be open to feedback on the practical reality, </a:t>
            </a:r>
            <a:r>
              <a:rPr lang="en-US" sz="1500" dirty="0" smtClean="0">
                <a:solidFill>
                  <a:schemeClr val="tx1">
                    <a:lumMod val="75000"/>
                    <a:lumOff val="25000"/>
                  </a:schemeClr>
                </a:solidFill>
              </a:rPr>
              <a:t>feasibility</a:t>
            </a:r>
            <a:r>
              <a:rPr lang="en-US" sz="1500" dirty="0">
                <a:solidFill>
                  <a:schemeClr val="tx1">
                    <a:lumMod val="75000"/>
                    <a:lumOff val="25000"/>
                  </a:schemeClr>
                </a:solidFill>
              </a:rPr>
              <a:t>, and possible pitfalls of your ideas and </a:t>
            </a:r>
            <a:r>
              <a:rPr lang="en-US" sz="1500" dirty="0" smtClean="0">
                <a:solidFill>
                  <a:schemeClr val="tx1">
                    <a:lumMod val="75000"/>
                    <a:lumOff val="25000"/>
                  </a:schemeClr>
                </a:solidFill>
              </a:rPr>
              <a:t>visions.</a:t>
            </a:r>
            <a:endParaRPr lang="en-US" sz="1500" dirty="0">
              <a:solidFill>
                <a:schemeClr val="tx1">
                  <a:lumMod val="75000"/>
                  <a:lumOff val="25000"/>
                </a:schemeClr>
              </a:solidFill>
            </a:endParaRPr>
          </a:p>
          <a:p>
            <a:pPr lvl="1"/>
            <a:r>
              <a:rPr lang="en-US" sz="1500" dirty="0" smtClean="0">
                <a:solidFill>
                  <a:schemeClr val="tx1">
                    <a:lumMod val="75000"/>
                    <a:lumOff val="25000"/>
                  </a:schemeClr>
                </a:solidFill>
              </a:rPr>
              <a:t>Practice </a:t>
            </a:r>
            <a:r>
              <a:rPr lang="en-US" sz="1500" dirty="0">
                <a:solidFill>
                  <a:schemeClr val="tx1">
                    <a:lumMod val="75000"/>
                    <a:lumOff val="25000"/>
                  </a:schemeClr>
                </a:solidFill>
              </a:rPr>
              <a:t>living in the here and now instead of the </a:t>
            </a:r>
            <a:r>
              <a:rPr lang="en-US" sz="1500" dirty="0" smtClean="0">
                <a:solidFill>
                  <a:schemeClr val="tx1">
                    <a:lumMod val="75000"/>
                    <a:lumOff val="25000"/>
                  </a:schemeClr>
                </a:solidFill>
              </a:rPr>
              <a:t>future.</a:t>
            </a:r>
            <a:endParaRPr lang="en-US" sz="1500" dirty="0">
              <a:solidFill>
                <a:schemeClr val="tx1">
                  <a:lumMod val="75000"/>
                  <a:lumOff val="25000"/>
                </a:schemeClr>
              </a:solidFill>
            </a:endParaRPr>
          </a:p>
          <a:p>
            <a:pPr lvl="1"/>
            <a:r>
              <a:rPr lang="en-US" sz="1500" dirty="0">
                <a:solidFill>
                  <a:schemeClr val="tx1">
                    <a:lumMod val="75000"/>
                    <a:lumOff val="25000"/>
                  </a:schemeClr>
                </a:solidFill>
              </a:rPr>
              <a:t>Plan a project and make yourself write down what is involved step-by-step before </a:t>
            </a:r>
            <a:r>
              <a:rPr lang="en-US" sz="1500" dirty="0" smtClean="0">
                <a:solidFill>
                  <a:schemeClr val="tx1">
                    <a:lumMod val="75000"/>
                    <a:lumOff val="25000"/>
                  </a:schemeClr>
                </a:solidFill>
              </a:rPr>
              <a:t>beginning.</a:t>
            </a:r>
            <a:endParaRPr lang="en-US" sz="1500" dirty="0">
              <a:solidFill>
                <a:schemeClr val="tx1">
                  <a:lumMod val="75000"/>
                  <a:lumOff val="25000"/>
                </a:schemeClr>
              </a:solidFill>
            </a:endParaRPr>
          </a:p>
          <a:p>
            <a:pPr lvl="1"/>
            <a:r>
              <a:rPr lang="en-US" sz="1500" dirty="0">
                <a:solidFill>
                  <a:schemeClr val="tx1">
                    <a:lumMod val="75000"/>
                    <a:lumOff val="25000"/>
                  </a:schemeClr>
                </a:solidFill>
              </a:rPr>
              <a:t>Consider expanding your sensing by taking a cooking class, arts and crafts, gardening, etc</a:t>
            </a:r>
            <a:r>
              <a:rPr lang="en-US" sz="1500" dirty="0" smtClean="0">
                <a:solidFill>
                  <a:schemeClr val="tx1">
                    <a:lumMod val="75000"/>
                    <a:lumOff val="25000"/>
                  </a:schemeClr>
                </a:solidFill>
              </a:rPr>
              <a:t>.</a:t>
            </a:r>
            <a:endParaRPr lang="en-US" sz="1500" dirty="0">
              <a:solidFill>
                <a:schemeClr val="tx1">
                  <a:lumMod val="75000"/>
                  <a:lumOff val="25000"/>
                </a:schemeClr>
              </a:solidFill>
            </a:endParaRPr>
          </a:p>
        </p:txBody>
      </p:sp>
    </p:spTree>
    <p:extLst>
      <p:ext uri="{BB962C8B-B14F-4D97-AF65-F5344CB8AC3E}">
        <p14:creationId xmlns:p14="http://schemas.microsoft.com/office/powerpoint/2010/main" val="1513339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Thinkers: Logical Deciders</a:t>
            </a:r>
            <a:endParaRPr lang="en-US" dirty="0"/>
          </a:p>
        </p:txBody>
      </p:sp>
      <p:sp>
        <p:nvSpPr>
          <p:cNvPr id="3" name="Content Placeholder 2"/>
          <p:cNvSpPr>
            <a:spLocks noGrp="1"/>
          </p:cNvSpPr>
          <p:nvPr>
            <p:ph idx="1"/>
          </p:nvPr>
        </p:nvSpPr>
        <p:spPr/>
        <p:txBody>
          <a:bodyPr/>
          <a:lstStyle/>
          <a:p>
            <a:r>
              <a:rPr lang="en-US" sz="2000" b="1" dirty="0">
                <a:solidFill>
                  <a:schemeClr val="tx1">
                    <a:lumMod val="75000"/>
                    <a:lumOff val="25000"/>
                  </a:schemeClr>
                </a:solidFill>
              </a:rPr>
              <a:t>Getting along with Thinkers:</a:t>
            </a:r>
          </a:p>
          <a:p>
            <a:pPr lvl="1"/>
            <a:r>
              <a:rPr lang="en-US" sz="1400" dirty="0">
                <a:solidFill>
                  <a:schemeClr val="tx1">
                    <a:lumMod val="75000"/>
                    <a:lumOff val="25000"/>
                  </a:schemeClr>
                </a:solidFill>
              </a:rPr>
              <a:t>Appreciate their insightful analysis and ability to remain calm and </a:t>
            </a:r>
            <a:r>
              <a:rPr lang="en-US" sz="1400" dirty="0" smtClean="0">
                <a:solidFill>
                  <a:schemeClr val="tx1">
                    <a:lumMod val="75000"/>
                    <a:lumOff val="25000"/>
                  </a:schemeClr>
                </a:solidFill>
              </a:rPr>
              <a:t>detached.</a:t>
            </a:r>
            <a:endParaRPr lang="en-US" sz="1400" dirty="0">
              <a:solidFill>
                <a:schemeClr val="tx1">
                  <a:lumMod val="75000"/>
                  <a:lumOff val="25000"/>
                </a:schemeClr>
              </a:solidFill>
            </a:endParaRPr>
          </a:p>
          <a:p>
            <a:pPr lvl="1"/>
            <a:r>
              <a:rPr lang="en-US" sz="1400" dirty="0">
                <a:solidFill>
                  <a:schemeClr val="tx1">
                    <a:lumMod val="75000"/>
                    <a:lumOff val="25000"/>
                  </a:schemeClr>
                </a:solidFill>
              </a:rPr>
              <a:t>Ask them </a:t>
            </a:r>
            <a:r>
              <a:rPr lang="en-US" sz="1400" dirty="0" smtClean="0">
                <a:solidFill>
                  <a:schemeClr val="tx1">
                    <a:lumMod val="75000"/>
                    <a:lumOff val="25000"/>
                  </a:schemeClr>
                </a:solidFill>
              </a:rPr>
              <a:t>for advice </a:t>
            </a:r>
            <a:r>
              <a:rPr lang="en-US" sz="1400" dirty="0">
                <a:solidFill>
                  <a:schemeClr val="tx1">
                    <a:lumMod val="75000"/>
                    <a:lumOff val="25000"/>
                  </a:schemeClr>
                </a:solidFill>
              </a:rPr>
              <a:t>on topics they know a lot </a:t>
            </a:r>
            <a:r>
              <a:rPr lang="en-US" sz="1400" dirty="0" smtClean="0">
                <a:solidFill>
                  <a:schemeClr val="tx1">
                    <a:lumMod val="75000"/>
                    <a:lumOff val="25000"/>
                  </a:schemeClr>
                </a:solidFill>
              </a:rPr>
              <a:t>about.</a:t>
            </a:r>
            <a:endParaRPr lang="en-US" sz="1400" dirty="0">
              <a:solidFill>
                <a:schemeClr val="tx1">
                  <a:lumMod val="75000"/>
                  <a:lumOff val="25000"/>
                </a:schemeClr>
              </a:solidFill>
            </a:endParaRPr>
          </a:p>
          <a:p>
            <a:pPr lvl="1"/>
            <a:r>
              <a:rPr lang="en-US" sz="1400" dirty="0">
                <a:solidFill>
                  <a:schemeClr val="tx1">
                    <a:lumMod val="75000"/>
                    <a:lumOff val="25000"/>
                  </a:schemeClr>
                </a:solidFill>
              </a:rPr>
              <a:t>Don’t force them to talk about or display </a:t>
            </a:r>
            <a:r>
              <a:rPr lang="en-US" sz="1400" dirty="0" smtClean="0">
                <a:solidFill>
                  <a:schemeClr val="tx1">
                    <a:lumMod val="75000"/>
                    <a:lumOff val="25000"/>
                  </a:schemeClr>
                </a:solidFill>
              </a:rPr>
              <a:t>emotions.</a:t>
            </a:r>
            <a:endParaRPr lang="en-US" sz="1400" dirty="0">
              <a:solidFill>
                <a:schemeClr val="tx1">
                  <a:lumMod val="75000"/>
                  <a:lumOff val="25000"/>
                </a:schemeClr>
              </a:solidFill>
            </a:endParaRPr>
          </a:p>
          <a:p>
            <a:pPr lvl="1"/>
            <a:r>
              <a:rPr lang="en-US" sz="1400" dirty="0">
                <a:solidFill>
                  <a:schemeClr val="tx1">
                    <a:lumMod val="75000"/>
                    <a:lumOff val="25000"/>
                  </a:schemeClr>
                </a:solidFill>
              </a:rPr>
              <a:t>Allow them to express criticisms of situations and people without being reactive or defensive, find points you agree with and say </a:t>
            </a:r>
            <a:r>
              <a:rPr lang="en-US" sz="1400" dirty="0" smtClean="0">
                <a:solidFill>
                  <a:schemeClr val="tx1">
                    <a:lumMod val="75000"/>
                    <a:lumOff val="25000"/>
                  </a:schemeClr>
                </a:solidFill>
              </a:rPr>
              <a:t>so.</a:t>
            </a:r>
            <a:endParaRPr lang="en-US" sz="1400" dirty="0">
              <a:solidFill>
                <a:schemeClr val="tx1">
                  <a:lumMod val="75000"/>
                  <a:lumOff val="25000"/>
                </a:schemeClr>
              </a:solidFill>
            </a:endParaRPr>
          </a:p>
          <a:p>
            <a:pPr lvl="1"/>
            <a:r>
              <a:rPr lang="en-US" sz="1400" dirty="0">
                <a:solidFill>
                  <a:schemeClr val="tx1">
                    <a:lumMod val="75000"/>
                    <a:lumOff val="25000"/>
                  </a:schemeClr>
                </a:solidFill>
              </a:rPr>
              <a:t>Express your disagreements without </a:t>
            </a:r>
            <a:r>
              <a:rPr lang="en-US" sz="1400" dirty="0" smtClean="0">
                <a:solidFill>
                  <a:schemeClr val="tx1">
                    <a:lumMod val="75000"/>
                    <a:lumOff val="25000"/>
                  </a:schemeClr>
                </a:solidFill>
              </a:rPr>
              <a:t>worrying about </a:t>
            </a:r>
            <a:r>
              <a:rPr lang="en-US" sz="1400" dirty="0">
                <a:solidFill>
                  <a:schemeClr val="tx1">
                    <a:lumMod val="75000"/>
                    <a:lumOff val="25000"/>
                  </a:schemeClr>
                </a:solidFill>
              </a:rPr>
              <a:t>it being unkind or </a:t>
            </a:r>
            <a:r>
              <a:rPr lang="en-US" sz="1400" dirty="0" smtClean="0">
                <a:solidFill>
                  <a:schemeClr val="tx1">
                    <a:lumMod val="75000"/>
                    <a:lumOff val="25000"/>
                  </a:schemeClr>
                </a:solidFill>
              </a:rPr>
              <a:t>argumentative; you’re </a:t>
            </a:r>
            <a:r>
              <a:rPr lang="en-US" sz="1400" dirty="0">
                <a:solidFill>
                  <a:schemeClr val="tx1">
                    <a:lumMod val="75000"/>
                    <a:lumOff val="25000"/>
                  </a:schemeClr>
                </a:solidFill>
              </a:rPr>
              <a:t>entitled to your </a:t>
            </a:r>
            <a:r>
              <a:rPr lang="en-US" sz="1400" dirty="0" smtClean="0">
                <a:solidFill>
                  <a:schemeClr val="tx1">
                    <a:lumMod val="75000"/>
                    <a:lumOff val="25000"/>
                  </a:schemeClr>
                </a:solidFill>
              </a:rPr>
              <a:t>opinion, </a:t>
            </a:r>
            <a:r>
              <a:rPr lang="en-US" sz="1400" dirty="0">
                <a:solidFill>
                  <a:schemeClr val="tx1">
                    <a:lumMod val="75000"/>
                    <a:lumOff val="25000"/>
                  </a:schemeClr>
                </a:solidFill>
              </a:rPr>
              <a:t>and thinkers will respect you for having/holding your </a:t>
            </a:r>
            <a:r>
              <a:rPr lang="en-US" sz="1400" dirty="0" smtClean="0">
                <a:solidFill>
                  <a:schemeClr val="tx1">
                    <a:lumMod val="75000"/>
                    <a:lumOff val="25000"/>
                  </a:schemeClr>
                </a:solidFill>
              </a:rPr>
              <a:t>view.</a:t>
            </a:r>
            <a:endParaRPr lang="en-US" sz="1200" dirty="0">
              <a:solidFill>
                <a:schemeClr val="tx1">
                  <a:lumMod val="75000"/>
                  <a:lumOff val="25000"/>
                </a:schemeClr>
              </a:solidFill>
            </a:endParaRPr>
          </a:p>
          <a:p>
            <a:r>
              <a:rPr lang="en-US" sz="2000" b="1" dirty="0">
                <a:solidFill>
                  <a:schemeClr val="tx1">
                    <a:lumMod val="75000"/>
                    <a:lumOff val="25000"/>
                  </a:schemeClr>
                </a:solidFill>
              </a:rPr>
              <a:t>Suggestions for Thinkers:</a:t>
            </a:r>
          </a:p>
          <a:p>
            <a:pPr lvl="1"/>
            <a:r>
              <a:rPr lang="en-US" sz="1400" dirty="0">
                <a:solidFill>
                  <a:schemeClr val="tx1">
                    <a:lumMod val="75000"/>
                    <a:lumOff val="25000"/>
                  </a:schemeClr>
                </a:solidFill>
              </a:rPr>
              <a:t>Consider the impact of your feedback on </a:t>
            </a:r>
            <a:r>
              <a:rPr lang="en-US" sz="1400" dirty="0" smtClean="0">
                <a:solidFill>
                  <a:schemeClr val="tx1">
                    <a:lumMod val="75000"/>
                    <a:lumOff val="25000"/>
                  </a:schemeClr>
                </a:solidFill>
              </a:rPr>
              <a:t>others.</a:t>
            </a:r>
            <a:endParaRPr lang="en-US" sz="1400" dirty="0">
              <a:solidFill>
                <a:schemeClr val="tx1">
                  <a:lumMod val="75000"/>
                  <a:lumOff val="25000"/>
                </a:schemeClr>
              </a:solidFill>
            </a:endParaRPr>
          </a:p>
          <a:p>
            <a:pPr lvl="1"/>
            <a:r>
              <a:rPr lang="en-US" sz="1400" dirty="0">
                <a:solidFill>
                  <a:schemeClr val="tx1">
                    <a:lumMod val="75000"/>
                    <a:lumOff val="25000"/>
                  </a:schemeClr>
                </a:solidFill>
              </a:rPr>
              <a:t>Begin with the </a:t>
            </a:r>
            <a:r>
              <a:rPr lang="en-US" sz="1400" dirty="0" smtClean="0">
                <a:solidFill>
                  <a:schemeClr val="tx1">
                    <a:lumMod val="75000"/>
                    <a:lumOff val="25000"/>
                  </a:schemeClr>
                </a:solidFill>
              </a:rPr>
              <a:t>positive, </a:t>
            </a:r>
            <a:r>
              <a:rPr lang="en-US" sz="1400" dirty="0">
                <a:solidFill>
                  <a:schemeClr val="tx1">
                    <a:lumMod val="75000"/>
                    <a:lumOff val="25000"/>
                  </a:schemeClr>
                </a:solidFill>
              </a:rPr>
              <a:t>and try to present things in a way that is easy/easier to </a:t>
            </a:r>
            <a:r>
              <a:rPr lang="en-US" sz="1400" dirty="0" smtClean="0">
                <a:solidFill>
                  <a:schemeClr val="tx1">
                    <a:lumMod val="75000"/>
                    <a:lumOff val="25000"/>
                  </a:schemeClr>
                </a:solidFill>
              </a:rPr>
              <a:t>hear.</a:t>
            </a:r>
            <a:endParaRPr lang="en-US" sz="1400" dirty="0">
              <a:solidFill>
                <a:schemeClr val="tx1">
                  <a:lumMod val="75000"/>
                  <a:lumOff val="25000"/>
                </a:schemeClr>
              </a:solidFill>
            </a:endParaRPr>
          </a:p>
          <a:p>
            <a:pPr lvl="1"/>
            <a:r>
              <a:rPr lang="en-US" sz="1400" dirty="0">
                <a:solidFill>
                  <a:schemeClr val="tx1">
                    <a:lumMod val="75000"/>
                    <a:lumOff val="25000"/>
                  </a:schemeClr>
                </a:solidFill>
              </a:rPr>
              <a:t>Beware of giving too much “constructive criticism” as others may feel constantly </a:t>
            </a:r>
            <a:r>
              <a:rPr lang="en-US" sz="1400" dirty="0" smtClean="0">
                <a:solidFill>
                  <a:schemeClr val="tx1">
                    <a:lumMod val="75000"/>
                    <a:lumOff val="25000"/>
                  </a:schemeClr>
                </a:solidFill>
              </a:rPr>
              <a:t>corrected.</a:t>
            </a:r>
            <a:endParaRPr lang="en-US" sz="1400" dirty="0">
              <a:solidFill>
                <a:schemeClr val="tx1">
                  <a:lumMod val="75000"/>
                  <a:lumOff val="25000"/>
                </a:schemeClr>
              </a:solidFill>
            </a:endParaRPr>
          </a:p>
          <a:p>
            <a:pPr lvl="1"/>
            <a:r>
              <a:rPr lang="en-US" sz="1400" dirty="0">
                <a:solidFill>
                  <a:schemeClr val="tx1">
                    <a:lumMod val="75000"/>
                    <a:lumOff val="25000"/>
                  </a:schemeClr>
                </a:solidFill>
              </a:rPr>
              <a:t>Avoid taking opposing stance just for the sake of </a:t>
            </a:r>
            <a:r>
              <a:rPr lang="en-US" sz="1400" dirty="0" smtClean="0">
                <a:solidFill>
                  <a:schemeClr val="tx1">
                    <a:lumMod val="75000"/>
                    <a:lumOff val="25000"/>
                  </a:schemeClr>
                </a:solidFill>
              </a:rPr>
              <a:t>debate; </a:t>
            </a:r>
            <a:r>
              <a:rPr lang="en-US" sz="1400" dirty="0">
                <a:solidFill>
                  <a:schemeClr val="tx1">
                    <a:lumMod val="75000"/>
                    <a:lumOff val="25000"/>
                  </a:schemeClr>
                </a:solidFill>
              </a:rPr>
              <a:t>arguing only puts off </a:t>
            </a:r>
            <a:r>
              <a:rPr lang="en-US" sz="1400" dirty="0" smtClean="0">
                <a:solidFill>
                  <a:schemeClr val="tx1">
                    <a:lumMod val="75000"/>
                    <a:lumOff val="25000"/>
                  </a:schemeClr>
                </a:solidFill>
              </a:rPr>
              <a:t>Feelers.</a:t>
            </a:r>
            <a:endParaRPr lang="en-US" sz="1400" dirty="0">
              <a:solidFill>
                <a:schemeClr val="tx1">
                  <a:lumMod val="75000"/>
                  <a:lumOff val="25000"/>
                </a:schemeClr>
              </a:solidFill>
            </a:endParaRPr>
          </a:p>
          <a:p>
            <a:pPr lvl="1"/>
            <a:r>
              <a:rPr lang="en-US" sz="1400" dirty="0">
                <a:solidFill>
                  <a:schemeClr val="tx1">
                    <a:lumMod val="75000"/>
                    <a:lumOff val="25000"/>
                  </a:schemeClr>
                </a:solidFill>
              </a:rPr>
              <a:t>Learn to be more generous with praise, encouragement, and </a:t>
            </a:r>
            <a:r>
              <a:rPr lang="en-US" sz="1400" dirty="0" smtClean="0">
                <a:solidFill>
                  <a:schemeClr val="tx1">
                    <a:lumMod val="75000"/>
                    <a:lumOff val="25000"/>
                  </a:schemeClr>
                </a:solidFill>
              </a:rPr>
              <a:t>appreciation.</a:t>
            </a:r>
            <a:endParaRPr lang="en-US" sz="1400" dirty="0">
              <a:solidFill>
                <a:schemeClr val="tx1">
                  <a:lumMod val="75000"/>
                  <a:lumOff val="25000"/>
                </a:schemeClr>
              </a:solidFill>
            </a:endParaRPr>
          </a:p>
          <a:p>
            <a:pPr lvl="1"/>
            <a:r>
              <a:rPr lang="en-US" sz="1400" dirty="0">
                <a:solidFill>
                  <a:schemeClr val="tx1">
                    <a:lumMod val="75000"/>
                    <a:lumOff val="25000"/>
                  </a:schemeClr>
                </a:solidFill>
              </a:rPr>
              <a:t>Allow yourself to lose an argument and apologize once in </a:t>
            </a:r>
            <a:r>
              <a:rPr lang="en-US" sz="1400" dirty="0" smtClean="0">
                <a:solidFill>
                  <a:schemeClr val="tx1">
                    <a:lumMod val="75000"/>
                    <a:lumOff val="25000"/>
                  </a:schemeClr>
                </a:solidFill>
              </a:rPr>
              <a:t>awhile.</a:t>
            </a:r>
            <a:endParaRPr lang="en-US" sz="1400" dirty="0">
              <a:solidFill>
                <a:schemeClr val="tx1">
                  <a:lumMod val="75000"/>
                  <a:lumOff val="25000"/>
                </a:schemeClr>
              </a:solidFill>
            </a:endParaRPr>
          </a:p>
          <a:p>
            <a:pPr lvl="1"/>
            <a:r>
              <a:rPr lang="en-US" sz="1400" dirty="0">
                <a:solidFill>
                  <a:schemeClr val="tx1">
                    <a:lumMod val="75000"/>
                    <a:lumOff val="25000"/>
                  </a:schemeClr>
                </a:solidFill>
              </a:rPr>
              <a:t>Learn to be more vulnerable in circumstances where it is </a:t>
            </a:r>
            <a:r>
              <a:rPr lang="en-US" sz="1400" dirty="0" smtClean="0">
                <a:solidFill>
                  <a:schemeClr val="tx1">
                    <a:lumMod val="75000"/>
                    <a:lumOff val="25000"/>
                  </a:schemeClr>
                </a:solidFill>
              </a:rPr>
              <a:t>appropriate.</a:t>
            </a:r>
            <a:endParaRPr lang="en-US" sz="1400" dirty="0">
              <a:solidFill>
                <a:schemeClr val="tx1">
                  <a:lumMod val="75000"/>
                  <a:lumOff val="25000"/>
                </a:schemeClr>
              </a:solidFill>
            </a:endParaRPr>
          </a:p>
          <a:p>
            <a:pPr lvl="1"/>
            <a:r>
              <a:rPr lang="en-US" sz="1400" dirty="0">
                <a:solidFill>
                  <a:schemeClr val="tx1">
                    <a:lumMod val="75000"/>
                    <a:lumOff val="25000"/>
                  </a:schemeClr>
                </a:solidFill>
              </a:rPr>
              <a:t>Pay attention to body language to assess </a:t>
            </a:r>
            <a:r>
              <a:rPr lang="en-US" sz="1400" dirty="0" smtClean="0">
                <a:solidFill>
                  <a:schemeClr val="tx1">
                    <a:lumMod val="75000"/>
                    <a:lumOff val="25000"/>
                  </a:schemeClr>
                </a:solidFill>
              </a:rPr>
              <a:t>your and </a:t>
            </a:r>
            <a:r>
              <a:rPr lang="en-US" sz="1400" dirty="0">
                <a:solidFill>
                  <a:schemeClr val="tx1">
                    <a:lumMod val="75000"/>
                    <a:lumOff val="25000"/>
                  </a:schemeClr>
                </a:solidFill>
              </a:rPr>
              <a:t>others </a:t>
            </a:r>
            <a:r>
              <a:rPr lang="en-US" sz="1400" dirty="0" smtClean="0">
                <a:solidFill>
                  <a:schemeClr val="tx1">
                    <a:lumMod val="75000"/>
                    <a:lumOff val="25000"/>
                  </a:schemeClr>
                </a:solidFill>
              </a:rPr>
              <a:t>feelings.</a:t>
            </a:r>
            <a:endParaRPr lang="en-US" sz="1400" dirty="0">
              <a:solidFill>
                <a:schemeClr val="tx1">
                  <a:lumMod val="75000"/>
                  <a:lumOff val="25000"/>
                </a:schemeClr>
              </a:solidFill>
            </a:endParaRPr>
          </a:p>
          <a:p>
            <a:pPr lvl="1"/>
            <a:r>
              <a:rPr lang="en-US" sz="1400" dirty="0">
                <a:solidFill>
                  <a:schemeClr val="tx1">
                    <a:lumMod val="75000"/>
                    <a:lumOff val="25000"/>
                  </a:schemeClr>
                </a:solidFill>
              </a:rPr>
              <a:t>Consider how other people will feel about various plans and outcomes before making your final </a:t>
            </a:r>
            <a:r>
              <a:rPr lang="en-US" sz="1400" dirty="0" smtClean="0">
                <a:solidFill>
                  <a:schemeClr val="tx1">
                    <a:lumMod val="75000"/>
                    <a:lumOff val="25000"/>
                  </a:schemeClr>
                </a:solidFill>
              </a:rPr>
              <a:t>decision.</a:t>
            </a:r>
            <a:endParaRPr lang="en-US" sz="1400" dirty="0">
              <a:solidFill>
                <a:schemeClr val="tx1">
                  <a:lumMod val="75000"/>
                  <a:lumOff val="25000"/>
                </a:schemeClr>
              </a:solidFill>
            </a:endParaRPr>
          </a:p>
        </p:txBody>
      </p:sp>
    </p:spTree>
    <p:extLst>
      <p:ext uri="{BB962C8B-B14F-4D97-AF65-F5344CB8AC3E}">
        <p14:creationId xmlns:p14="http://schemas.microsoft.com/office/powerpoint/2010/main" val="916714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Feelers: Compassionate Deciders</a:t>
            </a:r>
            <a:endParaRPr lang="en-US" dirty="0"/>
          </a:p>
        </p:txBody>
      </p:sp>
      <p:sp>
        <p:nvSpPr>
          <p:cNvPr id="3" name="Content Placeholder 2"/>
          <p:cNvSpPr>
            <a:spLocks noGrp="1"/>
          </p:cNvSpPr>
          <p:nvPr>
            <p:ph idx="1"/>
          </p:nvPr>
        </p:nvSpPr>
        <p:spPr/>
        <p:txBody>
          <a:bodyPr/>
          <a:lstStyle/>
          <a:p>
            <a:r>
              <a:rPr lang="en-US" sz="2000" b="1" dirty="0">
                <a:solidFill>
                  <a:schemeClr val="tx1">
                    <a:lumMod val="75000"/>
                    <a:lumOff val="25000"/>
                  </a:schemeClr>
                </a:solidFill>
              </a:rPr>
              <a:t>Getting along with Feelers:</a:t>
            </a:r>
          </a:p>
          <a:p>
            <a:pPr lvl="1"/>
            <a:r>
              <a:rPr lang="en-US" sz="1400" dirty="0">
                <a:solidFill>
                  <a:schemeClr val="tx1">
                    <a:lumMod val="75000"/>
                    <a:lumOff val="25000"/>
                  </a:schemeClr>
                </a:solidFill>
              </a:rPr>
              <a:t>Let them know you appreciate their warmth, understanding and </a:t>
            </a:r>
            <a:r>
              <a:rPr lang="en-US" sz="1400" dirty="0" smtClean="0">
                <a:solidFill>
                  <a:schemeClr val="tx1">
                    <a:lumMod val="75000"/>
                    <a:lumOff val="25000"/>
                  </a:schemeClr>
                </a:solidFill>
              </a:rPr>
              <a:t>compassion.</a:t>
            </a:r>
            <a:endParaRPr lang="en-US" sz="1400" dirty="0">
              <a:solidFill>
                <a:schemeClr val="tx1">
                  <a:lumMod val="75000"/>
                  <a:lumOff val="25000"/>
                </a:schemeClr>
              </a:solidFill>
            </a:endParaRPr>
          </a:p>
          <a:p>
            <a:pPr lvl="1"/>
            <a:r>
              <a:rPr lang="en-US" sz="1400" dirty="0">
                <a:solidFill>
                  <a:schemeClr val="tx1">
                    <a:lumMod val="75000"/>
                    <a:lumOff val="25000"/>
                  </a:schemeClr>
                </a:solidFill>
              </a:rPr>
              <a:t>Acknowledge their ability to express their feelings and help people feel at </a:t>
            </a:r>
            <a:r>
              <a:rPr lang="en-US" sz="1400" dirty="0" smtClean="0">
                <a:solidFill>
                  <a:schemeClr val="tx1">
                    <a:lumMod val="75000"/>
                    <a:lumOff val="25000"/>
                  </a:schemeClr>
                </a:solidFill>
              </a:rPr>
              <a:t>ease.</a:t>
            </a:r>
            <a:endParaRPr lang="en-US" sz="1400" dirty="0">
              <a:solidFill>
                <a:schemeClr val="tx1">
                  <a:lumMod val="75000"/>
                  <a:lumOff val="25000"/>
                </a:schemeClr>
              </a:solidFill>
            </a:endParaRPr>
          </a:p>
          <a:p>
            <a:pPr lvl="1"/>
            <a:r>
              <a:rPr lang="en-US" sz="1400" dirty="0">
                <a:solidFill>
                  <a:schemeClr val="tx1">
                    <a:lumMod val="75000"/>
                    <a:lumOff val="25000"/>
                  </a:schemeClr>
                </a:solidFill>
              </a:rPr>
              <a:t>Don’t use sarcasm or tell them they’re being </a:t>
            </a:r>
            <a:r>
              <a:rPr lang="en-US" sz="1400" dirty="0" smtClean="0">
                <a:solidFill>
                  <a:schemeClr val="tx1">
                    <a:lumMod val="75000"/>
                    <a:lumOff val="25000"/>
                  </a:schemeClr>
                </a:solidFill>
              </a:rPr>
              <a:t>illogical.</a:t>
            </a:r>
            <a:endParaRPr lang="en-US" sz="1400" dirty="0">
              <a:solidFill>
                <a:schemeClr val="tx1">
                  <a:lumMod val="75000"/>
                  <a:lumOff val="25000"/>
                </a:schemeClr>
              </a:solidFill>
            </a:endParaRPr>
          </a:p>
          <a:p>
            <a:pPr lvl="1"/>
            <a:r>
              <a:rPr lang="en-US" sz="1400" dirty="0">
                <a:solidFill>
                  <a:schemeClr val="tx1">
                    <a:lumMod val="75000"/>
                    <a:lumOff val="25000"/>
                  </a:schemeClr>
                </a:solidFill>
              </a:rPr>
              <a:t>Focus conversations on what you agree </a:t>
            </a:r>
            <a:r>
              <a:rPr lang="en-US" sz="1400" dirty="0" smtClean="0">
                <a:solidFill>
                  <a:schemeClr val="tx1">
                    <a:lumMod val="75000"/>
                    <a:lumOff val="25000"/>
                  </a:schemeClr>
                </a:solidFill>
              </a:rPr>
              <a:t>upon.</a:t>
            </a:r>
            <a:endParaRPr lang="en-US" sz="1400" dirty="0">
              <a:solidFill>
                <a:schemeClr val="tx1">
                  <a:lumMod val="75000"/>
                  <a:lumOff val="25000"/>
                </a:schemeClr>
              </a:solidFill>
            </a:endParaRPr>
          </a:p>
          <a:p>
            <a:pPr lvl="1"/>
            <a:r>
              <a:rPr lang="en-US" sz="1400" dirty="0">
                <a:solidFill>
                  <a:schemeClr val="tx1">
                    <a:lumMod val="75000"/>
                    <a:lumOff val="25000"/>
                  </a:schemeClr>
                </a:solidFill>
              </a:rPr>
              <a:t>Don’t tell them they are too sensitive or </a:t>
            </a:r>
            <a:r>
              <a:rPr lang="en-US" sz="1400" dirty="0" smtClean="0">
                <a:solidFill>
                  <a:schemeClr val="tx1">
                    <a:lumMod val="75000"/>
                    <a:lumOff val="25000"/>
                  </a:schemeClr>
                </a:solidFill>
              </a:rPr>
              <a:t>emotional.</a:t>
            </a:r>
            <a:endParaRPr lang="en-US" sz="1400" dirty="0">
              <a:solidFill>
                <a:schemeClr val="tx1">
                  <a:lumMod val="75000"/>
                  <a:lumOff val="25000"/>
                </a:schemeClr>
              </a:solidFill>
            </a:endParaRPr>
          </a:p>
          <a:p>
            <a:pPr lvl="1"/>
            <a:r>
              <a:rPr lang="en-US" sz="1400" dirty="0">
                <a:solidFill>
                  <a:schemeClr val="tx1">
                    <a:lumMod val="75000"/>
                    <a:lumOff val="25000"/>
                  </a:schemeClr>
                </a:solidFill>
              </a:rPr>
              <a:t>Listen to their </a:t>
            </a:r>
            <a:r>
              <a:rPr lang="en-US" sz="1400" dirty="0" smtClean="0">
                <a:solidFill>
                  <a:schemeClr val="tx1">
                    <a:lumMod val="75000"/>
                    <a:lumOff val="25000"/>
                  </a:schemeClr>
                </a:solidFill>
              </a:rPr>
              <a:t>concerns.</a:t>
            </a:r>
            <a:endParaRPr lang="en-US" sz="1400" dirty="0">
              <a:solidFill>
                <a:schemeClr val="tx1">
                  <a:lumMod val="75000"/>
                  <a:lumOff val="25000"/>
                </a:schemeClr>
              </a:solidFill>
            </a:endParaRPr>
          </a:p>
          <a:p>
            <a:pPr lvl="1"/>
            <a:r>
              <a:rPr lang="en-US" sz="1400" dirty="0">
                <a:solidFill>
                  <a:schemeClr val="tx1">
                    <a:lumMod val="75000"/>
                    <a:lumOff val="25000"/>
                  </a:schemeClr>
                </a:solidFill>
              </a:rPr>
              <a:t>Unless they specifically ask for advice, don’t try to solve their problems – just let them talk about a subject because they want to talk things </a:t>
            </a:r>
            <a:r>
              <a:rPr lang="en-US" sz="1400" dirty="0" smtClean="0">
                <a:solidFill>
                  <a:schemeClr val="tx1">
                    <a:lumMod val="75000"/>
                    <a:lumOff val="25000"/>
                  </a:schemeClr>
                </a:solidFill>
              </a:rPr>
              <a:t>through.</a:t>
            </a:r>
            <a:endParaRPr lang="en-US" sz="1400" dirty="0">
              <a:solidFill>
                <a:schemeClr val="tx1">
                  <a:lumMod val="75000"/>
                  <a:lumOff val="25000"/>
                </a:schemeClr>
              </a:solidFill>
            </a:endParaRPr>
          </a:p>
          <a:p>
            <a:pPr lvl="1"/>
            <a:endParaRPr lang="en-US" sz="500" dirty="0">
              <a:solidFill>
                <a:schemeClr val="tx1">
                  <a:lumMod val="75000"/>
                  <a:lumOff val="25000"/>
                </a:schemeClr>
              </a:solidFill>
            </a:endParaRPr>
          </a:p>
          <a:p>
            <a:r>
              <a:rPr lang="en-US" sz="2000" b="1" dirty="0">
                <a:solidFill>
                  <a:schemeClr val="tx1">
                    <a:lumMod val="75000"/>
                    <a:lumOff val="25000"/>
                  </a:schemeClr>
                </a:solidFill>
              </a:rPr>
              <a:t>Suggestions for Feelers:</a:t>
            </a:r>
          </a:p>
          <a:p>
            <a:pPr lvl="1"/>
            <a:r>
              <a:rPr lang="en-US" sz="1400" dirty="0">
                <a:solidFill>
                  <a:schemeClr val="tx1">
                    <a:lumMod val="75000"/>
                    <a:lumOff val="25000"/>
                  </a:schemeClr>
                </a:solidFill>
              </a:rPr>
              <a:t>Learn to ask for what you </a:t>
            </a:r>
            <a:r>
              <a:rPr lang="en-US" sz="1400" dirty="0" smtClean="0">
                <a:solidFill>
                  <a:schemeClr val="tx1">
                    <a:lumMod val="75000"/>
                    <a:lumOff val="25000"/>
                  </a:schemeClr>
                </a:solidFill>
              </a:rPr>
              <a:t>want; </a:t>
            </a:r>
            <a:r>
              <a:rPr lang="en-US" sz="1400" dirty="0">
                <a:solidFill>
                  <a:schemeClr val="tx1">
                    <a:lumMod val="75000"/>
                    <a:lumOff val="25000"/>
                  </a:schemeClr>
                </a:solidFill>
              </a:rPr>
              <a:t>avoid answering with “it doesn’t matter” or “whatever you want</a:t>
            </a:r>
            <a:r>
              <a:rPr lang="en-US" sz="1400" dirty="0" smtClean="0">
                <a:solidFill>
                  <a:schemeClr val="tx1">
                    <a:lumMod val="75000"/>
                    <a:lumOff val="25000"/>
                  </a:schemeClr>
                </a:solidFill>
              </a:rPr>
              <a:t>”.</a:t>
            </a:r>
            <a:endParaRPr lang="en-US" sz="1400" dirty="0">
              <a:solidFill>
                <a:schemeClr val="tx1">
                  <a:lumMod val="75000"/>
                  <a:lumOff val="25000"/>
                </a:schemeClr>
              </a:solidFill>
            </a:endParaRPr>
          </a:p>
          <a:p>
            <a:pPr lvl="1"/>
            <a:r>
              <a:rPr lang="en-US" sz="1400" dirty="0">
                <a:solidFill>
                  <a:schemeClr val="tx1">
                    <a:lumMod val="75000"/>
                    <a:lumOff val="25000"/>
                  </a:schemeClr>
                </a:solidFill>
              </a:rPr>
              <a:t>Speak up if you feel you are being treated unfairly or being taken advantage </a:t>
            </a:r>
            <a:r>
              <a:rPr lang="en-US" sz="1400" dirty="0" smtClean="0">
                <a:solidFill>
                  <a:schemeClr val="tx1">
                    <a:lumMod val="75000"/>
                    <a:lumOff val="25000"/>
                  </a:schemeClr>
                </a:solidFill>
              </a:rPr>
              <a:t>of.</a:t>
            </a:r>
            <a:endParaRPr lang="en-US" sz="1400" dirty="0">
              <a:solidFill>
                <a:schemeClr val="tx1">
                  <a:lumMod val="75000"/>
                  <a:lumOff val="25000"/>
                </a:schemeClr>
              </a:solidFill>
            </a:endParaRPr>
          </a:p>
          <a:p>
            <a:pPr lvl="1"/>
            <a:r>
              <a:rPr lang="en-US" sz="1400" dirty="0">
                <a:solidFill>
                  <a:schemeClr val="tx1">
                    <a:lumMod val="75000"/>
                    <a:lumOff val="25000"/>
                  </a:schemeClr>
                </a:solidFill>
              </a:rPr>
              <a:t>Learn to negotiate, set limits, and be </a:t>
            </a:r>
            <a:r>
              <a:rPr lang="en-US" sz="1400" dirty="0" smtClean="0">
                <a:solidFill>
                  <a:schemeClr val="tx1">
                    <a:lumMod val="75000"/>
                    <a:lumOff val="25000"/>
                  </a:schemeClr>
                </a:solidFill>
              </a:rPr>
              <a:t>direct.</a:t>
            </a:r>
            <a:endParaRPr lang="en-US" sz="1400" dirty="0">
              <a:solidFill>
                <a:schemeClr val="tx1">
                  <a:lumMod val="75000"/>
                  <a:lumOff val="25000"/>
                </a:schemeClr>
              </a:solidFill>
            </a:endParaRPr>
          </a:p>
          <a:p>
            <a:pPr lvl="1"/>
            <a:r>
              <a:rPr lang="en-US" sz="1400" dirty="0">
                <a:solidFill>
                  <a:schemeClr val="tx1">
                    <a:lumMod val="75000"/>
                    <a:lumOff val="25000"/>
                  </a:schemeClr>
                </a:solidFill>
              </a:rPr>
              <a:t>Avoid talking excessively about your feelings with </a:t>
            </a:r>
            <a:r>
              <a:rPr lang="en-US" sz="1400" dirty="0" smtClean="0">
                <a:solidFill>
                  <a:schemeClr val="tx1">
                    <a:lumMod val="75000"/>
                    <a:lumOff val="25000"/>
                  </a:schemeClr>
                </a:solidFill>
              </a:rPr>
              <a:t>Thinkers.</a:t>
            </a:r>
            <a:endParaRPr lang="en-US" sz="1400" dirty="0">
              <a:solidFill>
                <a:schemeClr val="tx1">
                  <a:lumMod val="75000"/>
                  <a:lumOff val="25000"/>
                </a:schemeClr>
              </a:solidFill>
            </a:endParaRPr>
          </a:p>
          <a:p>
            <a:pPr lvl="1"/>
            <a:r>
              <a:rPr lang="en-US" sz="1400" dirty="0">
                <a:solidFill>
                  <a:schemeClr val="tx1">
                    <a:lumMod val="75000"/>
                    <a:lumOff val="25000"/>
                  </a:schemeClr>
                </a:solidFill>
              </a:rPr>
              <a:t>Try to evaluate your options objectively and to think through </a:t>
            </a:r>
            <a:r>
              <a:rPr lang="en-US" sz="1400" dirty="0" smtClean="0">
                <a:solidFill>
                  <a:schemeClr val="tx1">
                    <a:lumMod val="75000"/>
                    <a:lumOff val="25000"/>
                  </a:schemeClr>
                </a:solidFill>
              </a:rPr>
              <a:t>deciding.</a:t>
            </a:r>
            <a:endParaRPr lang="en-US" sz="1400" dirty="0">
              <a:solidFill>
                <a:schemeClr val="tx1">
                  <a:lumMod val="75000"/>
                  <a:lumOff val="25000"/>
                </a:schemeClr>
              </a:solidFill>
            </a:endParaRPr>
          </a:p>
          <a:p>
            <a:pPr lvl="1"/>
            <a:r>
              <a:rPr lang="en-US" sz="1400" dirty="0">
                <a:solidFill>
                  <a:schemeClr val="tx1">
                    <a:lumMod val="75000"/>
                    <a:lumOff val="25000"/>
                  </a:schemeClr>
                </a:solidFill>
              </a:rPr>
              <a:t>Find work in environments that are friendly, supportive, and </a:t>
            </a:r>
            <a:r>
              <a:rPr lang="en-US" sz="1400" dirty="0" smtClean="0">
                <a:solidFill>
                  <a:schemeClr val="tx1">
                    <a:lumMod val="75000"/>
                    <a:lumOff val="25000"/>
                  </a:schemeClr>
                </a:solidFill>
              </a:rPr>
              <a:t>cooperative.</a:t>
            </a:r>
            <a:endParaRPr lang="en-US" sz="1400" dirty="0">
              <a:solidFill>
                <a:schemeClr val="tx1">
                  <a:lumMod val="75000"/>
                  <a:lumOff val="25000"/>
                </a:schemeClr>
              </a:solidFill>
            </a:endParaRPr>
          </a:p>
          <a:p>
            <a:pPr lvl="1"/>
            <a:r>
              <a:rPr lang="en-US" sz="1400" dirty="0">
                <a:solidFill>
                  <a:schemeClr val="tx1">
                    <a:lumMod val="75000"/>
                    <a:lumOff val="25000"/>
                  </a:schemeClr>
                </a:solidFill>
              </a:rPr>
              <a:t>Learn to detach and not take criticism so </a:t>
            </a:r>
            <a:r>
              <a:rPr lang="en-US" sz="1400" dirty="0" smtClean="0">
                <a:solidFill>
                  <a:schemeClr val="tx1">
                    <a:lumMod val="75000"/>
                    <a:lumOff val="25000"/>
                  </a:schemeClr>
                </a:solidFill>
              </a:rPr>
              <a:t>personally.</a:t>
            </a:r>
            <a:endParaRPr lang="en-US" sz="1400" dirty="0">
              <a:solidFill>
                <a:schemeClr val="tx1">
                  <a:lumMod val="75000"/>
                  <a:lumOff val="25000"/>
                </a:schemeClr>
              </a:solidFill>
            </a:endParaRPr>
          </a:p>
        </p:txBody>
      </p:sp>
    </p:spTree>
    <p:extLst>
      <p:ext uri="{BB962C8B-B14F-4D97-AF65-F5344CB8AC3E}">
        <p14:creationId xmlns:p14="http://schemas.microsoft.com/office/powerpoint/2010/main" val="866318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Perceivers: Spontaneous Organizers</a:t>
            </a:r>
            <a:endParaRPr lang="en-US" dirty="0"/>
          </a:p>
        </p:txBody>
      </p:sp>
      <p:sp>
        <p:nvSpPr>
          <p:cNvPr id="3" name="Content Placeholder 2"/>
          <p:cNvSpPr>
            <a:spLocks noGrp="1"/>
          </p:cNvSpPr>
          <p:nvPr>
            <p:ph idx="1"/>
          </p:nvPr>
        </p:nvSpPr>
        <p:spPr/>
        <p:txBody>
          <a:bodyPr/>
          <a:lstStyle/>
          <a:p>
            <a:r>
              <a:rPr lang="en-US" sz="2000" b="1" dirty="0">
                <a:solidFill>
                  <a:schemeClr val="tx1">
                    <a:lumMod val="75000"/>
                    <a:lumOff val="25000"/>
                  </a:schemeClr>
                </a:solidFill>
              </a:rPr>
              <a:t>Getting along with Perceivers:</a:t>
            </a:r>
          </a:p>
          <a:p>
            <a:pPr lvl="1"/>
            <a:r>
              <a:rPr lang="en-US" sz="1500" dirty="0">
                <a:solidFill>
                  <a:schemeClr val="tx1">
                    <a:lumMod val="75000"/>
                    <a:lumOff val="25000"/>
                  </a:schemeClr>
                </a:solidFill>
              </a:rPr>
              <a:t>Appreciate their flexibility and relaxed way of doing </a:t>
            </a:r>
            <a:r>
              <a:rPr lang="en-US" sz="1500" dirty="0" smtClean="0">
                <a:solidFill>
                  <a:schemeClr val="tx1">
                    <a:lumMod val="75000"/>
                    <a:lumOff val="25000"/>
                  </a:schemeClr>
                </a:solidFill>
              </a:rPr>
              <a:t>things.</a:t>
            </a:r>
            <a:endParaRPr lang="en-US" sz="1500" dirty="0">
              <a:solidFill>
                <a:schemeClr val="tx1">
                  <a:lumMod val="75000"/>
                  <a:lumOff val="25000"/>
                </a:schemeClr>
              </a:solidFill>
            </a:endParaRPr>
          </a:p>
          <a:p>
            <a:pPr lvl="1"/>
            <a:r>
              <a:rPr lang="en-US" sz="1500" dirty="0">
                <a:solidFill>
                  <a:schemeClr val="tx1">
                    <a:lumMod val="75000"/>
                    <a:lumOff val="25000"/>
                  </a:schemeClr>
                </a:solidFill>
              </a:rPr>
              <a:t>When a decision is needed, allow </a:t>
            </a:r>
            <a:r>
              <a:rPr lang="en-US" sz="1500" dirty="0" smtClean="0">
                <a:solidFill>
                  <a:schemeClr val="tx1">
                    <a:lumMod val="75000"/>
                    <a:lumOff val="25000"/>
                  </a:schemeClr>
                </a:solidFill>
              </a:rPr>
              <a:t>time </a:t>
            </a:r>
            <a:r>
              <a:rPr lang="en-US" sz="1500" dirty="0">
                <a:solidFill>
                  <a:schemeClr val="tx1">
                    <a:lumMod val="75000"/>
                    <a:lumOff val="25000"/>
                  </a:schemeClr>
                </a:solidFill>
              </a:rPr>
              <a:t>to ask questions and discuss </a:t>
            </a:r>
            <a:r>
              <a:rPr lang="en-US" sz="1500" dirty="0" smtClean="0">
                <a:solidFill>
                  <a:schemeClr val="tx1">
                    <a:lumMod val="75000"/>
                    <a:lumOff val="25000"/>
                  </a:schemeClr>
                </a:solidFill>
              </a:rPr>
              <a:t>options.</a:t>
            </a:r>
            <a:endParaRPr lang="en-US" sz="1500" dirty="0">
              <a:solidFill>
                <a:schemeClr val="tx1">
                  <a:lumMod val="75000"/>
                  <a:lumOff val="25000"/>
                </a:schemeClr>
              </a:solidFill>
            </a:endParaRPr>
          </a:p>
          <a:p>
            <a:pPr lvl="1"/>
            <a:r>
              <a:rPr lang="en-US" sz="1500" dirty="0">
                <a:solidFill>
                  <a:schemeClr val="tx1">
                    <a:lumMod val="75000"/>
                    <a:lumOff val="25000"/>
                  </a:schemeClr>
                </a:solidFill>
              </a:rPr>
              <a:t>Try not to impose unnecessary schedules or commitments on </a:t>
            </a:r>
            <a:r>
              <a:rPr lang="en-US" sz="1500" dirty="0" smtClean="0">
                <a:solidFill>
                  <a:schemeClr val="tx1">
                    <a:lumMod val="75000"/>
                    <a:lumOff val="25000"/>
                  </a:schemeClr>
                </a:solidFill>
              </a:rPr>
              <a:t>them.</a:t>
            </a:r>
            <a:endParaRPr lang="en-US" sz="1500" dirty="0">
              <a:solidFill>
                <a:schemeClr val="tx1">
                  <a:lumMod val="75000"/>
                  <a:lumOff val="25000"/>
                </a:schemeClr>
              </a:solidFill>
            </a:endParaRPr>
          </a:p>
          <a:p>
            <a:pPr lvl="1"/>
            <a:r>
              <a:rPr lang="en-US" sz="1500" dirty="0">
                <a:solidFill>
                  <a:schemeClr val="tx1">
                    <a:lumMod val="75000"/>
                    <a:lumOff val="25000"/>
                  </a:schemeClr>
                </a:solidFill>
              </a:rPr>
              <a:t>Let them know when it’s </a:t>
            </a:r>
            <a:r>
              <a:rPr lang="en-US" sz="1500" b="1" dirty="0">
                <a:solidFill>
                  <a:schemeClr val="tx1">
                    <a:lumMod val="75000"/>
                    <a:lumOff val="25000"/>
                  </a:schemeClr>
                </a:solidFill>
              </a:rPr>
              <a:t>really</a:t>
            </a:r>
            <a:r>
              <a:rPr lang="en-US" sz="1500" dirty="0">
                <a:solidFill>
                  <a:schemeClr val="tx1">
                    <a:lumMod val="75000"/>
                    <a:lumOff val="25000"/>
                  </a:schemeClr>
                </a:solidFill>
              </a:rPr>
              <a:t> important that they follow through with </a:t>
            </a:r>
            <a:r>
              <a:rPr lang="en-US" sz="1500" dirty="0" smtClean="0">
                <a:solidFill>
                  <a:schemeClr val="tx1">
                    <a:lumMod val="75000"/>
                    <a:lumOff val="25000"/>
                  </a:schemeClr>
                </a:solidFill>
              </a:rPr>
              <a:t>something.</a:t>
            </a:r>
            <a:endParaRPr lang="en-US" sz="1500" dirty="0">
              <a:solidFill>
                <a:schemeClr val="tx1">
                  <a:lumMod val="75000"/>
                  <a:lumOff val="25000"/>
                </a:schemeClr>
              </a:solidFill>
            </a:endParaRPr>
          </a:p>
          <a:p>
            <a:pPr lvl="1"/>
            <a:endParaRPr lang="en-US" sz="1500" dirty="0">
              <a:solidFill>
                <a:schemeClr val="tx1">
                  <a:lumMod val="75000"/>
                  <a:lumOff val="25000"/>
                </a:schemeClr>
              </a:solidFill>
            </a:endParaRPr>
          </a:p>
          <a:p>
            <a:r>
              <a:rPr lang="en-US" sz="2000" b="1" dirty="0">
                <a:solidFill>
                  <a:schemeClr val="tx1">
                    <a:lumMod val="75000"/>
                    <a:lumOff val="25000"/>
                  </a:schemeClr>
                </a:solidFill>
              </a:rPr>
              <a:t>Suggestions for Perceivers:</a:t>
            </a:r>
          </a:p>
          <a:p>
            <a:pPr lvl="1"/>
            <a:r>
              <a:rPr lang="en-US" sz="1500" dirty="0">
                <a:solidFill>
                  <a:schemeClr val="tx1">
                    <a:lumMod val="75000"/>
                    <a:lumOff val="25000"/>
                  </a:schemeClr>
                </a:solidFill>
              </a:rPr>
              <a:t>Be respectful of meeting </a:t>
            </a:r>
            <a:r>
              <a:rPr lang="en-US" sz="1500" dirty="0" smtClean="0">
                <a:solidFill>
                  <a:schemeClr val="tx1">
                    <a:lumMod val="75000"/>
                    <a:lumOff val="25000"/>
                  </a:schemeClr>
                </a:solidFill>
              </a:rPr>
              <a:t>deadlines; </a:t>
            </a:r>
            <a:r>
              <a:rPr lang="en-US" sz="1500" dirty="0">
                <a:solidFill>
                  <a:schemeClr val="tx1">
                    <a:lumMod val="75000"/>
                    <a:lumOff val="25000"/>
                  </a:schemeClr>
                </a:solidFill>
              </a:rPr>
              <a:t>keep your promises and </a:t>
            </a:r>
            <a:r>
              <a:rPr lang="en-US" sz="1500" dirty="0" smtClean="0">
                <a:solidFill>
                  <a:schemeClr val="tx1">
                    <a:lumMod val="75000"/>
                    <a:lumOff val="25000"/>
                  </a:schemeClr>
                </a:solidFill>
              </a:rPr>
              <a:t>commitments.</a:t>
            </a:r>
            <a:endParaRPr lang="en-US" sz="1500" dirty="0">
              <a:solidFill>
                <a:schemeClr val="tx1">
                  <a:lumMod val="75000"/>
                  <a:lumOff val="25000"/>
                </a:schemeClr>
              </a:solidFill>
            </a:endParaRPr>
          </a:p>
          <a:p>
            <a:pPr lvl="1"/>
            <a:r>
              <a:rPr lang="en-US" sz="1500" dirty="0">
                <a:solidFill>
                  <a:schemeClr val="tx1">
                    <a:lumMod val="75000"/>
                    <a:lumOff val="25000"/>
                  </a:schemeClr>
                </a:solidFill>
              </a:rPr>
              <a:t>Find tasks that allow for spontaneity and </a:t>
            </a:r>
            <a:r>
              <a:rPr lang="en-US" sz="1500" dirty="0" smtClean="0">
                <a:solidFill>
                  <a:schemeClr val="tx1">
                    <a:lumMod val="75000"/>
                    <a:lumOff val="25000"/>
                  </a:schemeClr>
                </a:solidFill>
              </a:rPr>
              <a:t>flexibility.</a:t>
            </a:r>
            <a:endParaRPr lang="en-US" sz="1500" dirty="0">
              <a:solidFill>
                <a:schemeClr val="tx1">
                  <a:lumMod val="75000"/>
                  <a:lumOff val="25000"/>
                </a:schemeClr>
              </a:solidFill>
            </a:endParaRPr>
          </a:p>
          <a:p>
            <a:pPr lvl="1"/>
            <a:r>
              <a:rPr lang="en-US" sz="1500" dirty="0">
                <a:solidFill>
                  <a:schemeClr val="tx1">
                    <a:lumMod val="75000"/>
                    <a:lumOff val="25000"/>
                  </a:schemeClr>
                </a:solidFill>
              </a:rPr>
              <a:t>If cohabitating in a space with a judger, try to keep certain areas in your environment </a:t>
            </a:r>
            <a:r>
              <a:rPr lang="en-US" sz="1500" dirty="0" smtClean="0">
                <a:solidFill>
                  <a:schemeClr val="tx1">
                    <a:lumMod val="75000"/>
                    <a:lumOff val="25000"/>
                  </a:schemeClr>
                </a:solidFill>
              </a:rPr>
              <a:t>unstructured.</a:t>
            </a:r>
            <a:endParaRPr lang="en-US" sz="1500" dirty="0">
              <a:solidFill>
                <a:schemeClr val="tx1">
                  <a:lumMod val="75000"/>
                  <a:lumOff val="25000"/>
                </a:schemeClr>
              </a:solidFill>
            </a:endParaRPr>
          </a:p>
          <a:p>
            <a:pPr lvl="1"/>
            <a:r>
              <a:rPr lang="en-US" sz="1500" dirty="0">
                <a:solidFill>
                  <a:schemeClr val="tx1">
                    <a:lumMod val="75000"/>
                    <a:lumOff val="25000"/>
                  </a:schemeClr>
                </a:solidFill>
              </a:rPr>
              <a:t>Honor your need for generating new </a:t>
            </a:r>
            <a:r>
              <a:rPr lang="en-US" sz="1500" dirty="0" smtClean="0">
                <a:solidFill>
                  <a:schemeClr val="tx1">
                    <a:lumMod val="75000"/>
                    <a:lumOff val="25000"/>
                  </a:schemeClr>
                </a:solidFill>
              </a:rPr>
              <a:t>options, </a:t>
            </a:r>
            <a:r>
              <a:rPr lang="en-US" sz="1500" dirty="0">
                <a:solidFill>
                  <a:schemeClr val="tx1">
                    <a:lumMod val="75000"/>
                    <a:lumOff val="25000"/>
                  </a:schemeClr>
                </a:solidFill>
              </a:rPr>
              <a:t>but keep in mind that open-ended plans and surprises can be stressful on </a:t>
            </a:r>
            <a:r>
              <a:rPr lang="en-US" sz="1500" dirty="0" smtClean="0">
                <a:solidFill>
                  <a:schemeClr val="tx1">
                    <a:lumMod val="75000"/>
                    <a:lumOff val="25000"/>
                  </a:schemeClr>
                </a:solidFill>
              </a:rPr>
              <a:t>judgers.</a:t>
            </a:r>
            <a:endParaRPr lang="en-US" sz="1500" dirty="0">
              <a:solidFill>
                <a:schemeClr val="tx1">
                  <a:lumMod val="75000"/>
                  <a:lumOff val="25000"/>
                </a:schemeClr>
              </a:solidFill>
            </a:endParaRPr>
          </a:p>
          <a:p>
            <a:pPr lvl="1"/>
            <a:endParaRPr lang="en-US" sz="1500" dirty="0">
              <a:solidFill>
                <a:schemeClr val="tx1">
                  <a:lumMod val="75000"/>
                  <a:lumOff val="25000"/>
                </a:schemeClr>
              </a:solidFill>
            </a:endParaRPr>
          </a:p>
        </p:txBody>
      </p:sp>
    </p:spTree>
    <p:extLst>
      <p:ext uri="{BB962C8B-B14F-4D97-AF65-F5344CB8AC3E}">
        <p14:creationId xmlns:p14="http://schemas.microsoft.com/office/powerpoint/2010/main" val="346021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Judgers: Planned Organizers</a:t>
            </a:r>
            <a:endParaRPr lang="en-US" dirty="0"/>
          </a:p>
        </p:txBody>
      </p:sp>
      <p:sp>
        <p:nvSpPr>
          <p:cNvPr id="3" name="Content Placeholder 2"/>
          <p:cNvSpPr>
            <a:spLocks noGrp="1"/>
          </p:cNvSpPr>
          <p:nvPr>
            <p:ph idx="1"/>
          </p:nvPr>
        </p:nvSpPr>
        <p:spPr>
          <a:xfrm>
            <a:off x="931333" y="1166407"/>
            <a:ext cx="10515600" cy="4993622"/>
          </a:xfrm>
        </p:spPr>
        <p:txBody>
          <a:bodyPr/>
          <a:lstStyle/>
          <a:p>
            <a:r>
              <a:rPr lang="en-US" sz="2000" b="1" dirty="0">
                <a:solidFill>
                  <a:schemeClr val="tx1">
                    <a:lumMod val="75000"/>
                    <a:lumOff val="25000"/>
                  </a:schemeClr>
                </a:solidFill>
              </a:rPr>
              <a:t>Getting along with Judgers:</a:t>
            </a:r>
          </a:p>
          <a:p>
            <a:pPr lvl="1"/>
            <a:r>
              <a:rPr lang="en-US" sz="1500" dirty="0">
                <a:solidFill>
                  <a:schemeClr val="tx1">
                    <a:lumMod val="75000"/>
                    <a:lumOff val="25000"/>
                  </a:schemeClr>
                </a:solidFill>
              </a:rPr>
              <a:t>Appreciate their ability to be organized and efficient, to make decisions, and bring things to </a:t>
            </a:r>
            <a:r>
              <a:rPr lang="en-US" sz="1500" dirty="0" smtClean="0">
                <a:solidFill>
                  <a:schemeClr val="tx1">
                    <a:lumMod val="75000"/>
                    <a:lumOff val="25000"/>
                  </a:schemeClr>
                </a:solidFill>
              </a:rPr>
              <a:t>completion.</a:t>
            </a:r>
            <a:endParaRPr lang="en-US" sz="1500" dirty="0">
              <a:solidFill>
                <a:schemeClr val="tx1">
                  <a:lumMod val="75000"/>
                  <a:lumOff val="25000"/>
                </a:schemeClr>
              </a:solidFill>
            </a:endParaRPr>
          </a:p>
          <a:p>
            <a:pPr lvl="1"/>
            <a:r>
              <a:rPr lang="en-US" sz="1500" dirty="0">
                <a:solidFill>
                  <a:schemeClr val="tx1">
                    <a:lumMod val="75000"/>
                    <a:lumOff val="25000"/>
                  </a:schemeClr>
                </a:solidFill>
              </a:rPr>
              <a:t>Respect their need to know “the plan</a:t>
            </a:r>
            <a:r>
              <a:rPr lang="en-US" sz="1500" dirty="0" smtClean="0">
                <a:solidFill>
                  <a:schemeClr val="tx1">
                    <a:lumMod val="75000"/>
                    <a:lumOff val="25000"/>
                  </a:schemeClr>
                </a:solidFill>
              </a:rPr>
              <a:t>”.</a:t>
            </a:r>
            <a:endParaRPr lang="en-US" sz="1500" dirty="0">
              <a:solidFill>
                <a:schemeClr val="tx1">
                  <a:lumMod val="75000"/>
                  <a:lumOff val="25000"/>
                </a:schemeClr>
              </a:solidFill>
            </a:endParaRPr>
          </a:p>
          <a:p>
            <a:pPr lvl="1"/>
            <a:r>
              <a:rPr lang="en-US" sz="1500" dirty="0">
                <a:solidFill>
                  <a:schemeClr val="tx1">
                    <a:lumMod val="75000"/>
                    <a:lumOff val="25000"/>
                  </a:schemeClr>
                </a:solidFill>
              </a:rPr>
              <a:t>When you make a plan with them, honor your commitment and show your respect by being on </a:t>
            </a:r>
            <a:r>
              <a:rPr lang="en-US" sz="1500" dirty="0" smtClean="0">
                <a:solidFill>
                  <a:schemeClr val="tx1">
                    <a:lumMod val="75000"/>
                    <a:lumOff val="25000"/>
                  </a:schemeClr>
                </a:solidFill>
              </a:rPr>
              <a:t>time.</a:t>
            </a:r>
            <a:endParaRPr lang="en-US" sz="1500" dirty="0">
              <a:solidFill>
                <a:schemeClr val="tx1">
                  <a:lumMod val="75000"/>
                  <a:lumOff val="25000"/>
                </a:schemeClr>
              </a:solidFill>
            </a:endParaRPr>
          </a:p>
          <a:p>
            <a:pPr lvl="1"/>
            <a:r>
              <a:rPr lang="en-US" sz="1500" dirty="0">
                <a:solidFill>
                  <a:schemeClr val="tx1">
                    <a:lumMod val="75000"/>
                    <a:lumOff val="25000"/>
                  </a:schemeClr>
                </a:solidFill>
              </a:rPr>
              <a:t>They like order, be mindful and try to put things where they </a:t>
            </a:r>
            <a:r>
              <a:rPr lang="en-US" sz="1500" dirty="0" smtClean="0">
                <a:solidFill>
                  <a:schemeClr val="tx1">
                    <a:lumMod val="75000"/>
                    <a:lumOff val="25000"/>
                  </a:schemeClr>
                </a:solidFill>
              </a:rPr>
              <a:t>belong.</a:t>
            </a:r>
            <a:endParaRPr lang="en-US" sz="1500" dirty="0">
              <a:solidFill>
                <a:schemeClr val="tx1">
                  <a:lumMod val="75000"/>
                  <a:lumOff val="25000"/>
                </a:schemeClr>
              </a:solidFill>
            </a:endParaRPr>
          </a:p>
          <a:p>
            <a:pPr lvl="1"/>
            <a:endParaRPr lang="en-US" sz="1500" dirty="0">
              <a:solidFill>
                <a:schemeClr val="tx1">
                  <a:lumMod val="75000"/>
                  <a:lumOff val="25000"/>
                </a:schemeClr>
              </a:solidFill>
            </a:endParaRPr>
          </a:p>
          <a:p>
            <a:r>
              <a:rPr lang="en-US" sz="2000" b="1" dirty="0">
                <a:solidFill>
                  <a:schemeClr val="tx1">
                    <a:lumMod val="75000"/>
                    <a:lumOff val="25000"/>
                  </a:schemeClr>
                </a:solidFill>
              </a:rPr>
              <a:t>Suggestions for Judgers:</a:t>
            </a:r>
          </a:p>
          <a:p>
            <a:pPr lvl="1"/>
            <a:r>
              <a:rPr lang="en-US" sz="1500" dirty="0">
                <a:solidFill>
                  <a:schemeClr val="tx1">
                    <a:lumMod val="75000"/>
                    <a:lumOff val="25000"/>
                  </a:schemeClr>
                </a:solidFill>
              </a:rPr>
              <a:t>Try to be patient with people who take more time to make decisions than </a:t>
            </a:r>
            <a:r>
              <a:rPr lang="en-US" sz="1500" dirty="0" smtClean="0">
                <a:solidFill>
                  <a:schemeClr val="tx1">
                    <a:lumMod val="75000"/>
                    <a:lumOff val="25000"/>
                  </a:schemeClr>
                </a:solidFill>
              </a:rPr>
              <a:t>you.</a:t>
            </a:r>
            <a:endParaRPr lang="en-US" sz="1500" dirty="0">
              <a:solidFill>
                <a:schemeClr val="tx1">
                  <a:lumMod val="75000"/>
                  <a:lumOff val="25000"/>
                </a:schemeClr>
              </a:solidFill>
            </a:endParaRPr>
          </a:p>
          <a:p>
            <a:pPr lvl="1"/>
            <a:r>
              <a:rPr lang="en-US" sz="1500" dirty="0">
                <a:solidFill>
                  <a:schemeClr val="tx1">
                    <a:lumMod val="75000"/>
                    <a:lumOff val="25000"/>
                  </a:schemeClr>
                </a:solidFill>
              </a:rPr>
              <a:t>Stop “doing” and take time to </a:t>
            </a:r>
            <a:r>
              <a:rPr lang="en-US" sz="1500" dirty="0" smtClean="0">
                <a:solidFill>
                  <a:schemeClr val="tx1">
                    <a:lumMod val="75000"/>
                    <a:lumOff val="25000"/>
                  </a:schemeClr>
                </a:solidFill>
              </a:rPr>
              <a:t>relax.</a:t>
            </a:r>
            <a:endParaRPr lang="en-US" sz="1500" dirty="0">
              <a:solidFill>
                <a:schemeClr val="tx1">
                  <a:lumMod val="75000"/>
                  <a:lumOff val="25000"/>
                </a:schemeClr>
              </a:solidFill>
            </a:endParaRPr>
          </a:p>
          <a:p>
            <a:pPr lvl="1"/>
            <a:r>
              <a:rPr lang="en-US" sz="1500" dirty="0">
                <a:solidFill>
                  <a:schemeClr val="tx1">
                    <a:lumMod val="75000"/>
                    <a:lumOff val="25000"/>
                  </a:schemeClr>
                </a:solidFill>
              </a:rPr>
              <a:t>Learn to let things </a:t>
            </a:r>
            <a:r>
              <a:rPr lang="en-US" sz="1500" dirty="0" smtClean="0">
                <a:solidFill>
                  <a:schemeClr val="tx1">
                    <a:lumMod val="75000"/>
                    <a:lumOff val="25000"/>
                  </a:schemeClr>
                </a:solidFill>
              </a:rPr>
              <a:t>be.</a:t>
            </a:r>
            <a:endParaRPr lang="en-US" sz="1500" dirty="0">
              <a:solidFill>
                <a:schemeClr val="tx1">
                  <a:lumMod val="75000"/>
                  <a:lumOff val="25000"/>
                </a:schemeClr>
              </a:solidFill>
            </a:endParaRPr>
          </a:p>
          <a:p>
            <a:pPr lvl="1"/>
            <a:r>
              <a:rPr lang="en-US" sz="1500" dirty="0">
                <a:solidFill>
                  <a:schemeClr val="tx1">
                    <a:lumMod val="75000"/>
                    <a:lumOff val="25000"/>
                  </a:schemeClr>
                </a:solidFill>
              </a:rPr>
              <a:t>Beware of making decisions </a:t>
            </a:r>
            <a:r>
              <a:rPr lang="en-US" sz="1500" dirty="0" smtClean="0">
                <a:solidFill>
                  <a:schemeClr val="tx1">
                    <a:lumMod val="75000"/>
                    <a:lumOff val="25000"/>
                  </a:schemeClr>
                </a:solidFill>
              </a:rPr>
              <a:t>too hastily, </a:t>
            </a:r>
            <a:r>
              <a:rPr lang="en-US" sz="1500" dirty="0">
                <a:solidFill>
                  <a:schemeClr val="tx1">
                    <a:lumMod val="75000"/>
                    <a:lumOff val="25000"/>
                  </a:schemeClr>
                </a:solidFill>
              </a:rPr>
              <a:t>and remember </a:t>
            </a:r>
            <a:r>
              <a:rPr lang="en-US" sz="1500" dirty="0" smtClean="0">
                <a:solidFill>
                  <a:schemeClr val="tx1">
                    <a:lumMod val="75000"/>
                    <a:lumOff val="25000"/>
                  </a:schemeClr>
                </a:solidFill>
              </a:rPr>
              <a:t>it’s </a:t>
            </a:r>
            <a:r>
              <a:rPr lang="en-US" sz="1500" dirty="0">
                <a:solidFill>
                  <a:schemeClr val="tx1">
                    <a:lumMod val="75000"/>
                    <a:lumOff val="25000"/>
                  </a:schemeClr>
                </a:solidFill>
              </a:rPr>
              <a:t>ok to change your </a:t>
            </a:r>
            <a:r>
              <a:rPr lang="en-US" sz="1500" dirty="0" smtClean="0">
                <a:solidFill>
                  <a:schemeClr val="tx1">
                    <a:lumMod val="75000"/>
                    <a:lumOff val="25000"/>
                  </a:schemeClr>
                </a:solidFill>
              </a:rPr>
              <a:t>mind.</a:t>
            </a:r>
            <a:endParaRPr lang="en-US" sz="1500" dirty="0">
              <a:solidFill>
                <a:schemeClr val="tx1">
                  <a:lumMod val="75000"/>
                  <a:lumOff val="25000"/>
                </a:schemeClr>
              </a:solidFill>
            </a:endParaRPr>
          </a:p>
          <a:p>
            <a:pPr lvl="1"/>
            <a:r>
              <a:rPr lang="en-US" sz="1500" dirty="0">
                <a:solidFill>
                  <a:schemeClr val="tx1">
                    <a:lumMod val="75000"/>
                    <a:lumOff val="25000"/>
                  </a:schemeClr>
                </a:solidFill>
              </a:rPr>
              <a:t>Remember to apply your need for closure on yourself, not </a:t>
            </a:r>
            <a:r>
              <a:rPr lang="en-US" sz="1500" dirty="0" smtClean="0">
                <a:solidFill>
                  <a:schemeClr val="tx1">
                    <a:lumMod val="75000"/>
                    <a:lumOff val="25000"/>
                  </a:schemeClr>
                </a:solidFill>
              </a:rPr>
              <a:t>others.</a:t>
            </a:r>
            <a:endParaRPr lang="en-US" sz="1500" dirty="0">
              <a:solidFill>
                <a:schemeClr val="tx1">
                  <a:lumMod val="75000"/>
                  <a:lumOff val="25000"/>
                </a:schemeClr>
              </a:solidFill>
            </a:endParaRPr>
          </a:p>
          <a:p>
            <a:pPr lvl="1"/>
            <a:r>
              <a:rPr lang="en-US" sz="1500" dirty="0">
                <a:solidFill>
                  <a:schemeClr val="tx1">
                    <a:lumMod val="75000"/>
                    <a:lumOff val="25000"/>
                  </a:schemeClr>
                </a:solidFill>
              </a:rPr>
              <a:t>Keep in mind too much structure and planned time can be stressful to </a:t>
            </a:r>
            <a:r>
              <a:rPr lang="en-US" sz="1500" dirty="0" smtClean="0">
                <a:solidFill>
                  <a:schemeClr val="tx1">
                    <a:lumMod val="75000"/>
                    <a:lumOff val="25000"/>
                  </a:schemeClr>
                </a:solidFill>
              </a:rPr>
              <a:t>perceivers.</a:t>
            </a:r>
            <a:endParaRPr lang="en-US" sz="1500" dirty="0">
              <a:solidFill>
                <a:schemeClr val="tx1">
                  <a:lumMod val="75000"/>
                  <a:lumOff val="25000"/>
                </a:schemeClr>
              </a:solidFill>
            </a:endParaRPr>
          </a:p>
        </p:txBody>
      </p:sp>
    </p:spTree>
    <p:extLst>
      <p:ext uri="{BB962C8B-B14F-4D97-AF65-F5344CB8AC3E}">
        <p14:creationId xmlns:p14="http://schemas.microsoft.com/office/powerpoint/2010/main" val="1404948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Personnel Issues</a:t>
            </a:r>
            <a:endParaRPr lang="en-US" dirty="0"/>
          </a:p>
        </p:txBody>
      </p:sp>
      <p:sp>
        <p:nvSpPr>
          <p:cNvPr id="4" name="Content Placeholder 2"/>
          <p:cNvSpPr>
            <a:spLocks noGrp="1"/>
          </p:cNvSpPr>
          <p:nvPr>
            <p:ph sz="quarter" idx="1"/>
          </p:nvPr>
        </p:nvSpPr>
        <p:spPr>
          <a:xfrm>
            <a:off x="1254887" y="1342680"/>
            <a:ext cx="6632121" cy="4797552"/>
          </a:xfrm>
        </p:spPr>
        <p:txBody>
          <a:bodyPr>
            <a:normAutofit/>
          </a:bodyPr>
          <a:lstStyle/>
          <a:p>
            <a:pPr>
              <a:spcBef>
                <a:spcPts val="1200"/>
              </a:spcBef>
            </a:pPr>
            <a:r>
              <a:rPr lang="en-US" sz="2000" dirty="0" smtClean="0">
                <a:solidFill>
                  <a:schemeClr val="bg2">
                    <a:lumMod val="25000"/>
                  </a:schemeClr>
                </a:solidFill>
              </a:rPr>
              <a:t>Things will arise!</a:t>
            </a:r>
          </a:p>
          <a:p>
            <a:pPr>
              <a:spcBef>
                <a:spcPts val="1200"/>
              </a:spcBef>
            </a:pPr>
            <a:r>
              <a:rPr lang="en-US" sz="2000" dirty="0" smtClean="0">
                <a:solidFill>
                  <a:schemeClr val="bg2">
                    <a:lumMod val="25000"/>
                  </a:schemeClr>
                </a:solidFill>
              </a:rPr>
              <a:t>#</a:t>
            </a:r>
            <a:r>
              <a:rPr lang="en-US" sz="2000" dirty="0">
                <a:solidFill>
                  <a:schemeClr val="bg2">
                    <a:lumMod val="25000"/>
                  </a:schemeClr>
                </a:solidFill>
              </a:rPr>
              <a:t>1 – </a:t>
            </a:r>
            <a:r>
              <a:rPr lang="en-US" sz="2000" dirty="0" smtClean="0">
                <a:solidFill>
                  <a:schemeClr val="bg2">
                    <a:lumMod val="25000"/>
                  </a:schemeClr>
                </a:solidFill>
              </a:rPr>
              <a:t>Don’t </a:t>
            </a:r>
            <a:r>
              <a:rPr lang="en-US" sz="2000" dirty="0">
                <a:solidFill>
                  <a:schemeClr val="bg2">
                    <a:lumMod val="25000"/>
                  </a:schemeClr>
                </a:solidFill>
              </a:rPr>
              <a:t>put anything in writing. Should a personnel issue arise, immediately and </a:t>
            </a:r>
            <a:r>
              <a:rPr lang="en-US" sz="2000" b="1" dirty="0">
                <a:solidFill>
                  <a:schemeClr val="bg2">
                    <a:lumMod val="25000"/>
                  </a:schemeClr>
                </a:solidFill>
              </a:rPr>
              <a:t>verbally</a:t>
            </a:r>
            <a:r>
              <a:rPr lang="en-US" sz="2000" dirty="0">
                <a:solidFill>
                  <a:schemeClr val="bg2">
                    <a:lumMod val="25000"/>
                  </a:schemeClr>
                </a:solidFill>
              </a:rPr>
              <a:t> communicate the situation up the </a:t>
            </a:r>
            <a:r>
              <a:rPr lang="en-US" sz="2000" dirty="0" smtClean="0">
                <a:solidFill>
                  <a:schemeClr val="bg2">
                    <a:lumMod val="25000"/>
                  </a:schemeClr>
                </a:solidFill>
              </a:rPr>
              <a:t>chain.</a:t>
            </a:r>
            <a:endParaRPr lang="en-US" sz="2000" dirty="0">
              <a:solidFill>
                <a:schemeClr val="bg2">
                  <a:lumMod val="25000"/>
                </a:schemeClr>
              </a:solidFill>
            </a:endParaRPr>
          </a:p>
          <a:p>
            <a:pPr>
              <a:spcBef>
                <a:spcPts val="1200"/>
              </a:spcBef>
            </a:pPr>
            <a:r>
              <a:rPr lang="en-US" sz="2000" b="1" dirty="0">
                <a:solidFill>
                  <a:schemeClr val="bg2">
                    <a:lumMod val="25000"/>
                  </a:schemeClr>
                </a:solidFill>
              </a:rPr>
              <a:t>Do not send emails about the </a:t>
            </a:r>
            <a:r>
              <a:rPr lang="en-US" sz="2000" b="1" dirty="0" smtClean="0">
                <a:solidFill>
                  <a:schemeClr val="bg2">
                    <a:lumMod val="25000"/>
                  </a:schemeClr>
                </a:solidFill>
              </a:rPr>
              <a:t>situation</a:t>
            </a:r>
            <a:r>
              <a:rPr lang="en-US" sz="2000" dirty="0" smtClean="0">
                <a:solidFill>
                  <a:schemeClr val="bg2">
                    <a:lumMod val="25000"/>
                  </a:schemeClr>
                </a:solidFill>
              </a:rPr>
              <a:t> - remember that NASA emails are NOT private.</a:t>
            </a:r>
            <a:endParaRPr lang="en-US" sz="2000" dirty="0">
              <a:solidFill>
                <a:schemeClr val="bg2">
                  <a:lumMod val="25000"/>
                </a:schemeClr>
              </a:solidFill>
            </a:endParaRPr>
          </a:p>
          <a:p>
            <a:pPr>
              <a:spcBef>
                <a:spcPts val="1200"/>
              </a:spcBef>
            </a:pPr>
            <a:r>
              <a:rPr lang="en-US" sz="2000" dirty="0">
                <a:solidFill>
                  <a:schemeClr val="bg2">
                    <a:lumMod val="25000"/>
                  </a:schemeClr>
                </a:solidFill>
              </a:rPr>
              <a:t>Maintain a positive work environment where </a:t>
            </a:r>
            <a:r>
              <a:rPr lang="en-US" sz="2000" dirty="0" smtClean="0">
                <a:solidFill>
                  <a:schemeClr val="bg2">
                    <a:lumMod val="25000"/>
                  </a:schemeClr>
                </a:solidFill>
              </a:rPr>
              <a:t>participants feel </a:t>
            </a:r>
            <a:r>
              <a:rPr lang="en-US" sz="2000" dirty="0">
                <a:solidFill>
                  <a:schemeClr val="bg2">
                    <a:lumMod val="25000"/>
                  </a:schemeClr>
                </a:solidFill>
              </a:rPr>
              <a:t>comfortable coming to you with issues they are having with other </a:t>
            </a:r>
            <a:r>
              <a:rPr lang="en-US" sz="2000" dirty="0" err="1" smtClean="0">
                <a:solidFill>
                  <a:schemeClr val="bg2">
                    <a:lumMod val="25000"/>
                  </a:schemeClr>
                </a:solidFill>
              </a:rPr>
              <a:t>DEVELOPers</a:t>
            </a:r>
            <a:r>
              <a:rPr lang="en-US" sz="2000" dirty="0" smtClean="0">
                <a:solidFill>
                  <a:schemeClr val="bg2">
                    <a:lumMod val="25000"/>
                  </a:schemeClr>
                </a:solidFill>
              </a:rPr>
              <a:t>.</a:t>
            </a:r>
            <a:endParaRPr lang="en-US" sz="2000" dirty="0">
              <a:solidFill>
                <a:schemeClr val="bg2">
                  <a:lumMod val="25000"/>
                </a:schemeClr>
              </a:solidFill>
            </a:endParaRPr>
          </a:p>
          <a:p>
            <a:pPr>
              <a:spcBef>
                <a:spcPts val="1200"/>
              </a:spcBef>
            </a:pPr>
            <a:r>
              <a:rPr lang="en-US" sz="2000" dirty="0">
                <a:solidFill>
                  <a:schemeClr val="bg2">
                    <a:lumMod val="25000"/>
                  </a:schemeClr>
                </a:solidFill>
              </a:rPr>
              <a:t>If someone up the chain is the issue, skip that link in the </a:t>
            </a:r>
            <a:r>
              <a:rPr lang="en-US" sz="2000" dirty="0" smtClean="0">
                <a:solidFill>
                  <a:schemeClr val="bg2">
                    <a:lumMod val="25000"/>
                  </a:schemeClr>
                </a:solidFill>
              </a:rPr>
              <a:t>chain. </a:t>
            </a:r>
            <a:endParaRPr lang="en-US" sz="2000" dirty="0">
              <a:solidFill>
                <a:schemeClr val="bg2">
                  <a:lumMod val="25000"/>
                </a:schemeClr>
              </a:solidFill>
            </a:endParaRPr>
          </a:p>
          <a:p>
            <a:pPr>
              <a:spcBef>
                <a:spcPts val="1200"/>
              </a:spcBef>
            </a:pPr>
            <a:r>
              <a:rPr lang="en-US" sz="2000" dirty="0">
                <a:solidFill>
                  <a:schemeClr val="bg2">
                    <a:lumMod val="25000"/>
                  </a:schemeClr>
                </a:solidFill>
              </a:rPr>
              <a:t>If you need counseling for how to respond to a specific </a:t>
            </a:r>
            <a:r>
              <a:rPr lang="en-US" sz="2000" dirty="0" smtClean="0">
                <a:solidFill>
                  <a:schemeClr val="bg2">
                    <a:lumMod val="25000"/>
                  </a:schemeClr>
                </a:solidFill>
              </a:rPr>
              <a:t>situation, talk to NPO.</a:t>
            </a:r>
            <a:endParaRPr lang="en-US" sz="2000" dirty="0">
              <a:solidFill>
                <a:schemeClr val="bg2">
                  <a:lumMod val="25000"/>
                </a:schemeClr>
              </a:solidFill>
            </a:endParaRPr>
          </a:p>
        </p:txBody>
      </p:sp>
      <p:sp>
        <p:nvSpPr>
          <p:cNvPr id="5" name="Rectangle 4"/>
          <p:cNvSpPr/>
          <p:nvPr/>
        </p:nvSpPr>
        <p:spPr>
          <a:xfrm>
            <a:off x="8798389" y="1712605"/>
            <a:ext cx="1884216" cy="985713"/>
          </a:xfrm>
          <a:prstGeom prst="rect">
            <a:avLst/>
          </a:prstGeom>
          <a:solidFill>
            <a:schemeClr val="accent1">
              <a:lumMod val="75000"/>
            </a:schemeClr>
          </a:solidFill>
          <a:ln w="15875" cap="flat" cmpd="sng" algn="ctr">
            <a:noFill/>
            <a:prstDash val="solid"/>
          </a:ln>
          <a:effectLst/>
        </p:spPr>
        <p:txBody>
          <a:bodyPr lIns="82030" tIns="41015" rIns="82030" bIns="410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smtClean="0">
                <a:ln>
                  <a:noFill/>
                </a:ln>
                <a:solidFill>
                  <a:prstClr val="white"/>
                </a:solidFill>
                <a:effectLst/>
                <a:uLnTx/>
                <a:uFillTx/>
                <a:latin typeface="Century Gothic"/>
              </a:rPr>
              <a:t>SSAI Rep</a:t>
            </a:r>
            <a:r>
              <a:rPr kumimoji="0" lang="en-US" sz="1400" b="1" i="0" u="none" strike="noStrike" kern="0" cap="none" spc="0" normalizeH="0" baseline="0" noProof="0" dirty="0" smtClean="0">
                <a:ln>
                  <a:noFill/>
                </a:ln>
                <a:solidFill>
                  <a:prstClr val="white"/>
                </a:solidFill>
                <a:effectLst/>
                <a:uLnTx/>
                <a:uFillTx/>
                <a:latin typeface="Century Gothic"/>
              </a:rPr>
              <a:t>: </a:t>
            </a:r>
            <a:r>
              <a:rPr kumimoji="0" lang="en-US" sz="1400" b="0" i="0" u="none" strike="noStrike" kern="0" cap="none" spc="0" normalizeH="0" baseline="0" noProof="0" dirty="0" smtClean="0">
                <a:ln>
                  <a:noFill/>
                </a:ln>
                <a:solidFill>
                  <a:prstClr val="white"/>
                </a:solidFill>
                <a:effectLst/>
                <a:uLnTx/>
                <a:uFillTx/>
                <a:latin typeface="Century Gothic"/>
              </a:rPr>
              <a:t>Karen Allsbrook</a:t>
            </a:r>
          </a:p>
        </p:txBody>
      </p:sp>
      <p:sp>
        <p:nvSpPr>
          <p:cNvPr id="7" name="Rectangle 6"/>
          <p:cNvSpPr/>
          <p:nvPr/>
        </p:nvSpPr>
        <p:spPr>
          <a:xfrm>
            <a:off x="8798389" y="2835016"/>
            <a:ext cx="1884216" cy="739588"/>
          </a:xfrm>
          <a:prstGeom prst="rect">
            <a:avLst/>
          </a:prstGeom>
          <a:solidFill>
            <a:srgbClr val="7F7F7F">
              <a:lumMod val="75000"/>
            </a:srgbClr>
          </a:solidFill>
          <a:ln w="15875" cap="flat" cmpd="sng" algn="ctr">
            <a:noFill/>
            <a:prstDash val="solid"/>
          </a:ln>
          <a:effectLst/>
        </p:spPr>
        <p:txBody>
          <a:bodyPr lIns="82030" tIns="41015" rIns="82030" bIns="410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entury Gothic"/>
              </a:rPr>
              <a:t>NPO</a:t>
            </a:r>
          </a:p>
        </p:txBody>
      </p:sp>
      <p:sp>
        <p:nvSpPr>
          <p:cNvPr id="8" name="Rectangle 7"/>
          <p:cNvSpPr/>
          <p:nvPr/>
        </p:nvSpPr>
        <p:spPr>
          <a:xfrm>
            <a:off x="8798389" y="3879404"/>
            <a:ext cx="1884216" cy="470647"/>
          </a:xfrm>
          <a:prstGeom prst="rect">
            <a:avLst/>
          </a:prstGeom>
          <a:solidFill>
            <a:srgbClr val="7F7F7F"/>
          </a:solidFill>
          <a:ln w="15875" cap="flat" cmpd="sng" algn="ctr">
            <a:noFill/>
            <a:prstDash val="solid"/>
          </a:ln>
          <a:effectLst/>
        </p:spPr>
        <p:txBody>
          <a:bodyPr lIns="82030" tIns="41015" rIns="82030" bIns="410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entury Gothic"/>
              </a:rPr>
              <a:t>Center Lead</a:t>
            </a:r>
          </a:p>
        </p:txBody>
      </p:sp>
      <p:sp>
        <p:nvSpPr>
          <p:cNvPr id="9" name="Rectangle 8"/>
          <p:cNvSpPr/>
          <p:nvPr/>
        </p:nvSpPr>
        <p:spPr>
          <a:xfrm>
            <a:off x="8798389" y="4641404"/>
            <a:ext cx="1884216" cy="470647"/>
          </a:xfrm>
          <a:prstGeom prst="rect">
            <a:avLst/>
          </a:prstGeom>
          <a:solidFill>
            <a:srgbClr val="7F7F7F">
              <a:lumMod val="60000"/>
              <a:lumOff val="40000"/>
            </a:srgbClr>
          </a:solidFill>
          <a:ln w="15875" cap="flat" cmpd="sng" algn="ctr">
            <a:noFill/>
            <a:prstDash val="solid"/>
          </a:ln>
          <a:effectLst/>
        </p:spPr>
        <p:txBody>
          <a:bodyPr lIns="82030" tIns="41015" rIns="82030" bIns="410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entury Gothic"/>
              </a:rPr>
              <a:t>Project Lead</a:t>
            </a:r>
          </a:p>
        </p:txBody>
      </p:sp>
      <p:sp>
        <p:nvSpPr>
          <p:cNvPr id="10" name="Rectangle 9"/>
          <p:cNvSpPr/>
          <p:nvPr/>
        </p:nvSpPr>
        <p:spPr>
          <a:xfrm>
            <a:off x="8798389" y="5403404"/>
            <a:ext cx="1884216" cy="470647"/>
          </a:xfrm>
          <a:prstGeom prst="rect">
            <a:avLst/>
          </a:prstGeom>
          <a:solidFill>
            <a:srgbClr val="7F7F7F">
              <a:lumMod val="40000"/>
              <a:lumOff val="60000"/>
            </a:srgbClr>
          </a:solidFill>
          <a:ln w="15875" cap="flat" cmpd="sng" algn="ctr">
            <a:noFill/>
            <a:prstDash val="solid"/>
          </a:ln>
          <a:effectLst/>
        </p:spPr>
        <p:txBody>
          <a:bodyPr lIns="82030" tIns="41015" rIns="82030" bIns="410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Century Gothic"/>
              </a:rPr>
              <a:t>Team Member</a:t>
            </a:r>
          </a:p>
        </p:txBody>
      </p:sp>
      <p:sp>
        <p:nvSpPr>
          <p:cNvPr id="11" name="Down Arrow 10"/>
          <p:cNvSpPr/>
          <p:nvPr/>
        </p:nvSpPr>
        <p:spPr>
          <a:xfrm rot="10800000">
            <a:off x="9368270" y="5075164"/>
            <a:ext cx="690879" cy="403412"/>
          </a:xfrm>
          <a:prstGeom prst="downArrow">
            <a:avLst/>
          </a:prstGeom>
          <a:gradFill rotWithShape="1">
            <a:gsLst>
              <a:gs pos="0">
                <a:srgbClr val="05E0DB"/>
              </a:gs>
              <a:gs pos="100000">
                <a:srgbClr val="05E0DB">
                  <a:shade val="75000"/>
                  <a:satMod val="120000"/>
                  <a:lumMod val="90000"/>
                </a:srgb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rgbClr val="05E0DB">
                <a:shade val="30000"/>
              </a:srgbClr>
            </a:contourClr>
          </a:sp3d>
        </p:spPr>
        <p:txBody>
          <a:bodyPr lIns="82030" tIns="41015" rIns="82030" bIns="410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ndParaRPr>
          </a:p>
        </p:txBody>
      </p:sp>
      <p:sp>
        <p:nvSpPr>
          <p:cNvPr id="12" name="Down Arrow 11"/>
          <p:cNvSpPr/>
          <p:nvPr/>
        </p:nvSpPr>
        <p:spPr>
          <a:xfrm rot="10800000">
            <a:off x="9368271" y="4268340"/>
            <a:ext cx="690879" cy="403412"/>
          </a:xfrm>
          <a:prstGeom prst="downArrow">
            <a:avLst/>
          </a:prstGeom>
          <a:gradFill rotWithShape="1">
            <a:gsLst>
              <a:gs pos="0">
                <a:srgbClr val="05E0DB"/>
              </a:gs>
              <a:gs pos="100000">
                <a:srgbClr val="05E0DB">
                  <a:shade val="75000"/>
                  <a:satMod val="120000"/>
                  <a:lumMod val="90000"/>
                </a:srgb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rgbClr val="05E0DB">
                <a:shade val="30000"/>
              </a:srgbClr>
            </a:contourClr>
          </a:sp3d>
        </p:spPr>
        <p:txBody>
          <a:bodyPr lIns="82030" tIns="41015" rIns="82030" bIns="410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ndParaRPr>
          </a:p>
        </p:txBody>
      </p:sp>
      <p:sp>
        <p:nvSpPr>
          <p:cNvPr id="13" name="Down Arrow 12"/>
          <p:cNvSpPr/>
          <p:nvPr/>
        </p:nvSpPr>
        <p:spPr>
          <a:xfrm rot="10800000">
            <a:off x="9368270" y="3528751"/>
            <a:ext cx="690879" cy="403412"/>
          </a:xfrm>
          <a:prstGeom prst="downArrow">
            <a:avLst/>
          </a:prstGeom>
          <a:gradFill rotWithShape="1">
            <a:gsLst>
              <a:gs pos="0">
                <a:srgbClr val="05E0DB"/>
              </a:gs>
              <a:gs pos="100000">
                <a:srgbClr val="05E0DB">
                  <a:shade val="75000"/>
                  <a:satMod val="120000"/>
                  <a:lumMod val="90000"/>
                </a:srgb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rgbClr val="05E0DB">
                <a:shade val="30000"/>
              </a:srgbClr>
            </a:contourClr>
          </a:sp3d>
        </p:spPr>
        <p:txBody>
          <a:bodyPr lIns="82030" tIns="41015" rIns="82030" bIns="410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ndParaRPr>
          </a:p>
        </p:txBody>
      </p:sp>
    </p:spTree>
    <p:extLst>
      <p:ext uri="{BB962C8B-B14F-4D97-AF65-F5344CB8AC3E}">
        <p14:creationId xmlns:p14="http://schemas.microsoft.com/office/powerpoint/2010/main" val="2096257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Back Up Slides</a:t>
            </a:r>
            <a:endParaRPr lang="en-US" dirty="0"/>
          </a:p>
        </p:txBody>
      </p:sp>
      <p:sp>
        <p:nvSpPr>
          <p:cNvPr id="2" name="TextBox 1"/>
          <p:cNvSpPr txBox="1"/>
          <p:nvPr/>
        </p:nvSpPr>
        <p:spPr>
          <a:xfrm>
            <a:off x="4772025" y="2638425"/>
            <a:ext cx="2101857" cy="523220"/>
          </a:xfrm>
          <a:prstGeom prst="rect">
            <a:avLst/>
          </a:prstGeom>
          <a:noFill/>
        </p:spPr>
        <p:txBody>
          <a:bodyPr wrap="none" rtlCol="0">
            <a:spAutoFit/>
          </a:bodyPr>
          <a:lstStyle/>
          <a:p>
            <a:r>
              <a:rPr lang="en-US" sz="2800" dirty="0" smtClean="0">
                <a:solidFill>
                  <a:schemeClr val="tx1">
                    <a:lumMod val="75000"/>
                    <a:lumOff val="25000"/>
                  </a:schemeClr>
                </a:solidFill>
                <a:latin typeface="Century Gothic" panose="020B0502020202020204" pitchFamily="34" charset="0"/>
              </a:rPr>
              <a:t>All 16 MBTIs</a:t>
            </a:r>
            <a:endParaRPr lang="en-US" sz="28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1258837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Systems</a:t>
            </a:r>
            <a:endParaRPr lang="en-US" dirty="0"/>
          </a:p>
        </p:txBody>
      </p:sp>
      <p:sp>
        <p:nvSpPr>
          <p:cNvPr id="9" name="Text Placeholder 8"/>
          <p:cNvSpPr>
            <a:spLocks noGrp="1"/>
          </p:cNvSpPr>
          <p:nvPr>
            <p:ph type="body" idx="1"/>
          </p:nvPr>
        </p:nvSpPr>
        <p:spPr/>
        <p:txBody>
          <a:bodyPr/>
          <a:lstStyle/>
          <a:p>
            <a:r>
              <a:rPr lang="en-US" dirty="0" smtClean="0"/>
              <a:t>Myers Briggs Indicator Type</a:t>
            </a:r>
            <a:endParaRPr lang="en-US" dirty="0"/>
          </a:p>
        </p:txBody>
      </p:sp>
      <p:sp>
        <p:nvSpPr>
          <p:cNvPr id="6" name="Content Placeholder 3"/>
          <p:cNvSpPr>
            <a:spLocks noGrp="1"/>
          </p:cNvSpPr>
          <p:nvPr>
            <p:ph sz="half" idx="2"/>
          </p:nvPr>
        </p:nvSpPr>
        <p:spPr>
          <a:xfrm>
            <a:off x="839788" y="2081899"/>
            <a:ext cx="5157787" cy="4107763"/>
          </a:xfrm>
          <a:prstGeom prst="rect">
            <a:avLst/>
          </a:prstGeom>
        </p:spPr>
        <p:txBody>
          <a:bodyPr>
            <a:normAutofit/>
          </a:bodyPr>
          <a:lstStyle/>
          <a:p>
            <a:pPr>
              <a:spcBef>
                <a:spcPts val="1200"/>
              </a:spcBef>
            </a:pPr>
            <a:r>
              <a:rPr lang="en-US" sz="2000" dirty="0" smtClean="0">
                <a:solidFill>
                  <a:schemeClr val="tx1">
                    <a:lumMod val="75000"/>
                    <a:lumOff val="25000"/>
                  </a:schemeClr>
                </a:solidFill>
              </a:rPr>
              <a:t>Based on Carl Jung’s work, developed by Katharine Cook Briggs and Isabel Briggs Myers, categorizes personalities into 16 types</a:t>
            </a:r>
          </a:p>
          <a:p>
            <a:pPr>
              <a:spcBef>
                <a:spcPts val="1200"/>
              </a:spcBef>
            </a:pPr>
            <a:r>
              <a:rPr lang="en-US" sz="2000" dirty="0" smtClean="0">
                <a:solidFill>
                  <a:schemeClr val="tx1">
                    <a:lumMod val="75000"/>
                    <a:lumOff val="25000"/>
                  </a:schemeClr>
                </a:solidFill>
              </a:rPr>
              <a:t>Created to put psychological theory to practical use - assisting women entering the WWII workforce with job selection</a:t>
            </a:r>
            <a:endParaRPr lang="en-US" sz="2000" dirty="0">
              <a:solidFill>
                <a:schemeClr val="tx1">
                  <a:lumMod val="75000"/>
                  <a:lumOff val="25000"/>
                </a:schemeClr>
              </a:solidFill>
            </a:endParaRPr>
          </a:p>
        </p:txBody>
      </p:sp>
      <p:sp>
        <p:nvSpPr>
          <p:cNvPr id="10" name="Text Placeholder 9"/>
          <p:cNvSpPr>
            <a:spLocks noGrp="1"/>
          </p:cNvSpPr>
          <p:nvPr>
            <p:ph type="body" sz="quarter" idx="3"/>
          </p:nvPr>
        </p:nvSpPr>
        <p:spPr/>
        <p:txBody>
          <a:bodyPr/>
          <a:lstStyle/>
          <a:p>
            <a:r>
              <a:rPr lang="en-US" dirty="0" smtClean="0"/>
              <a:t>NASA’s 4D System</a:t>
            </a:r>
            <a:endParaRPr lang="en-US" dirty="0"/>
          </a:p>
        </p:txBody>
      </p:sp>
      <p:sp>
        <p:nvSpPr>
          <p:cNvPr id="7" name="Content Placeholder 4"/>
          <p:cNvSpPr>
            <a:spLocks noGrp="1"/>
          </p:cNvSpPr>
          <p:nvPr>
            <p:ph sz="quarter" idx="4"/>
          </p:nvPr>
        </p:nvSpPr>
        <p:spPr>
          <a:xfrm>
            <a:off x="6172200" y="2081899"/>
            <a:ext cx="5183188" cy="4107764"/>
          </a:xfrm>
          <a:prstGeom prst="rect">
            <a:avLst/>
          </a:prstGeom>
        </p:spPr>
        <p:txBody>
          <a:bodyPr>
            <a:normAutofit/>
          </a:bodyPr>
          <a:lstStyle/>
          <a:p>
            <a:pPr>
              <a:spcBef>
                <a:spcPts val="1200"/>
              </a:spcBef>
            </a:pPr>
            <a:r>
              <a:rPr lang="en-US" sz="2000" dirty="0" smtClean="0">
                <a:solidFill>
                  <a:schemeClr val="tx1">
                    <a:lumMod val="75000"/>
                    <a:lumOff val="25000"/>
                  </a:schemeClr>
                </a:solidFill>
              </a:rPr>
              <a:t>Foundation from MBTI, developed by Charles </a:t>
            </a:r>
            <a:r>
              <a:rPr lang="en-US" sz="2000" dirty="0" err="1" smtClean="0">
                <a:solidFill>
                  <a:schemeClr val="tx1">
                    <a:lumMod val="75000"/>
                    <a:lumOff val="25000"/>
                  </a:schemeClr>
                </a:solidFill>
              </a:rPr>
              <a:t>Pellerin</a:t>
            </a:r>
            <a:r>
              <a:rPr lang="en-US" sz="2000" dirty="0" smtClean="0">
                <a:solidFill>
                  <a:schemeClr val="tx1">
                    <a:lumMod val="75000"/>
                    <a:lumOff val="25000"/>
                  </a:schemeClr>
                </a:solidFill>
              </a:rPr>
              <a:t>, refines personalities to four types</a:t>
            </a:r>
          </a:p>
          <a:p>
            <a:pPr>
              <a:spcBef>
                <a:spcPts val="1200"/>
              </a:spcBef>
            </a:pPr>
            <a:r>
              <a:rPr lang="en-US" sz="2000" dirty="0" smtClean="0">
                <a:solidFill>
                  <a:schemeClr val="tx1">
                    <a:lumMod val="75000"/>
                    <a:lumOff val="25000"/>
                  </a:schemeClr>
                </a:solidFill>
              </a:rPr>
              <a:t>Applicable to individuals and organizations</a:t>
            </a:r>
          </a:p>
          <a:p>
            <a:pPr>
              <a:spcBef>
                <a:spcPts val="1200"/>
              </a:spcBef>
            </a:pPr>
            <a:r>
              <a:rPr lang="en-US" sz="2000" dirty="0" smtClean="0">
                <a:solidFill>
                  <a:schemeClr val="tx1">
                    <a:lumMod val="75000"/>
                    <a:lumOff val="25000"/>
                  </a:schemeClr>
                </a:solidFill>
              </a:rPr>
              <a:t>Created to help science/engineering teams (like those at NASA) boost performance and avoid mistakes</a:t>
            </a:r>
            <a:endParaRPr lang="en-US" sz="2000" dirty="0">
              <a:solidFill>
                <a:schemeClr val="tx1">
                  <a:lumMod val="75000"/>
                  <a:lumOff val="25000"/>
                </a:schemeClr>
              </a:solidFill>
            </a:endParaRPr>
          </a:p>
        </p:txBody>
      </p:sp>
      <p:pic>
        <p:nvPicPr>
          <p:cNvPr id="8" name="Picture 7" descr="51jlm-V-DXL.jpg"/>
          <p:cNvPicPr>
            <a:picLocks noChangeAspect="1"/>
          </p:cNvPicPr>
          <p:nvPr/>
        </p:nvPicPr>
        <p:blipFill>
          <a:blip r:embed="rId2" cstate="print"/>
          <a:stretch>
            <a:fillRect/>
          </a:stretch>
        </p:blipFill>
        <p:spPr>
          <a:xfrm rot="558846">
            <a:off x="9930559" y="311860"/>
            <a:ext cx="1135216" cy="1689310"/>
          </a:xfrm>
          <a:prstGeom prst="rect">
            <a:avLst/>
          </a:prstGeom>
        </p:spPr>
      </p:pic>
    </p:spTree>
    <p:extLst>
      <p:ext uri="{BB962C8B-B14F-4D97-AF65-F5344CB8AC3E}">
        <p14:creationId xmlns:p14="http://schemas.microsoft.com/office/powerpoint/2010/main" val="601398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ENTJ: </a:t>
            </a:r>
            <a:r>
              <a:rPr lang="en-US" i="1" dirty="0" smtClean="0"/>
              <a:t>The Field Marshall</a:t>
            </a:r>
            <a:endParaRPr lang="en-US" i="1" dirty="0"/>
          </a:p>
        </p:txBody>
      </p:sp>
      <p:sp>
        <p:nvSpPr>
          <p:cNvPr id="9" name="Rounded Rectangle 8"/>
          <p:cNvSpPr/>
          <p:nvPr/>
        </p:nvSpPr>
        <p:spPr>
          <a:xfrm>
            <a:off x="609600" y="140971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12" name="Rounded Rectangle 11"/>
          <p:cNvSpPr/>
          <p:nvPr/>
        </p:nvSpPr>
        <p:spPr>
          <a:xfrm>
            <a:off x="609600" y="278131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13" name="Rounded Rectangle 12"/>
          <p:cNvSpPr/>
          <p:nvPr/>
        </p:nvSpPr>
        <p:spPr>
          <a:xfrm>
            <a:off x="609600" y="186691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14" name="Rounded Rectangle 13"/>
          <p:cNvSpPr/>
          <p:nvPr/>
        </p:nvSpPr>
        <p:spPr>
          <a:xfrm>
            <a:off x="609600" y="232411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25" name="TextBox 24"/>
          <p:cNvSpPr txBox="1"/>
          <p:nvPr/>
        </p:nvSpPr>
        <p:spPr>
          <a:xfrm>
            <a:off x="3286125" y="1421383"/>
            <a:ext cx="844867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Dominant, Outgoing, Energetic, Communicative</a:t>
            </a:r>
          </a:p>
        </p:txBody>
      </p:sp>
      <p:sp>
        <p:nvSpPr>
          <p:cNvPr id="26" name="TextBox 25"/>
          <p:cNvSpPr txBox="1"/>
          <p:nvPr/>
        </p:nvSpPr>
        <p:spPr>
          <a:xfrm>
            <a:off x="3286125" y="1878583"/>
            <a:ext cx="844867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Innovative, Forward-Thinking, Visionary, Bold </a:t>
            </a:r>
          </a:p>
        </p:txBody>
      </p:sp>
      <p:sp>
        <p:nvSpPr>
          <p:cNvPr id="27" name="TextBox 26"/>
          <p:cNvSpPr txBox="1"/>
          <p:nvPr/>
        </p:nvSpPr>
        <p:spPr>
          <a:xfrm>
            <a:off x="3286125" y="2335783"/>
            <a:ext cx="844867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Analytical, Objective, Rational, Blunt</a:t>
            </a:r>
          </a:p>
        </p:txBody>
      </p:sp>
      <p:sp>
        <p:nvSpPr>
          <p:cNvPr id="28" name="TextBox 27"/>
          <p:cNvSpPr txBox="1"/>
          <p:nvPr/>
        </p:nvSpPr>
        <p:spPr>
          <a:xfrm>
            <a:off x="3286125" y="2804651"/>
            <a:ext cx="844867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Ambitious, Determined, Organized, Decisive</a:t>
            </a:r>
          </a:p>
        </p:txBody>
      </p:sp>
      <p:sp>
        <p:nvSpPr>
          <p:cNvPr id="17" name="TextBox 16"/>
          <p:cNvSpPr txBox="1"/>
          <p:nvPr/>
        </p:nvSpPr>
        <p:spPr>
          <a:xfrm>
            <a:off x="3286125" y="3302571"/>
            <a:ext cx="8448675" cy="1815882"/>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Strategic leaders</a:t>
            </a:r>
            <a:r>
              <a:rPr lang="en-US" sz="1400" dirty="0">
                <a:solidFill>
                  <a:schemeClr val="tx1">
                    <a:lumMod val="75000"/>
                    <a:lumOff val="25000"/>
                  </a:schemeClr>
                </a:solidFill>
                <a:latin typeface="Century Gothic" charset="0"/>
                <a:ea typeface="Century Gothic" charset="0"/>
                <a:cs typeface="Century Gothic" charset="0"/>
              </a:rPr>
              <a:t>, motivated to organize change, enjoy bringing order to the world around them, good at conceptualizing new solutions, quick to see inefficiency and flaws, decisive, enjoy developing long-range plans, organizes people and processes, excel in discovering and implementing solutions, enjoy logical reasoning, articulate, quick-witted, analytical, objective, assertive, enjoys taking charge, very motivated by success, enjoys hard work, ambitious, interested in gaining power and influence, decision-making is a vocation, blunt, driven to get things done, critical, friendly, outgoing, love working with others toward a common goal, focused on results and want to be productive, competent, and </a:t>
            </a:r>
            <a:r>
              <a:rPr lang="en-US" sz="1400" dirty="0" smtClean="0">
                <a:solidFill>
                  <a:schemeClr val="tx1">
                    <a:lumMod val="75000"/>
                    <a:lumOff val="25000"/>
                  </a:schemeClr>
                </a:solidFill>
                <a:latin typeface="Century Gothic" charset="0"/>
                <a:ea typeface="Century Gothic" charset="0"/>
                <a:cs typeface="Century Gothic" charset="0"/>
              </a:rPr>
              <a:t>influential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18" name="Picture 17" descr="ENFJ-1024x1024.png"/>
          <p:cNvPicPr>
            <a:picLocks noChangeAspect="1"/>
          </p:cNvPicPr>
          <p:nvPr/>
        </p:nvPicPr>
        <p:blipFill>
          <a:blip r:embed="rId2" cstate="print"/>
          <a:stretch>
            <a:fillRect/>
          </a:stretch>
        </p:blipFill>
        <p:spPr>
          <a:xfrm>
            <a:off x="609600" y="3314715"/>
            <a:ext cx="2362200" cy="2362200"/>
          </a:xfrm>
          <a:prstGeom prst="rect">
            <a:avLst/>
          </a:prstGeom>
        </p:spPr>
      </p:pic>
      <p:sp>
        <p:nvSpPr>
          <p:cNvPr id="19" name="TextBox 18"/>
          <p:cNvSpPr txBox="1"/>
          <p:nvPr/>
        </p:nvSpPr>
        <p:spPr>
          <a:xfrm>
            <a:off x="3286125" y="5247041"/>
            <a:ext cx="8534400" cy="569387"/>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ENTJs: </a:t>
            </a:r>
            <a:r>
              <a:rPr lang="en-US" sz="1500" dirty="0">
                <a:solidFill>
                  <a:schemeClr val="tx1">
                    <a:lumMod val="75000"/>
                    <a:lumOff val="25000"/>
                  </a:schemeClr>
                </a:solidFill>
                <a:latin typeface="Century Gothic" charset="0"/>
                <a:ea typeface="Century Gothic" charset="0"/>
                <a:cs typeface="Century Gothic" charset="0"/>
              </a:rPr>
              <a:t>Bill Gates, Carl Sagan, Margaret Thatcher, Napoleon Bonaparte, Al Gore, Madeleine Albright, Douglas MacArthur, Alexander Hamilton, Nancy Pelosi</a:t>
            </a:r>
          </a:p>
        </p:txBody>
      </p:sp>
    </p:spTree>
    <p:extLst>
      <p:ext uri="{BB962C8B-B14F-4D97-AF65-F5344CB8AC3E}">
        <p14:creationId xmlns:p14="http://schemas.microsoft.com/office/powerpoint/2010/main" val="1142445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INTJ: </a:t>
            </a:r>
            <a:r>
              <a:rPr lang="en-US" i="1" dirty="0" smtClean="0">
                <a:latin typeface="Century Gothic" charset="0"/>
                <a:ea typeface="Century Gothic" charset="0"/>
                <a:cs typeface="Century Gothic" charset="0"/>
              </a:rPr>
              <a:t>The Mastermind</a:t>
            </a:r>
            <a:endParaRPr lang="en-US" i="1" dirty="0">
              <a:latin typeface="Century Gothic" charset="0"/>
              <a:ea typeface="Century Gothic" charset="0"/>
              <a:cs typeface="Century Gothic" charset="0"/>
            </a:endParaRPr>
          </a:p>
        </p:txBody>
      </p:sp>
      <p:sp>
        <p:nvSpPr>
          <p:cNvPr id="9" name="Rounded Rectangle 8"/>
          <p:cNvSpPr/>
          <p:nvPr/>
        </p:nvSpPr>
        <p:spPr>
          <a:xfrm>
            <a:off x="428625" y="142875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12" name="Rounded Rectangle 11"/>
          <p:cNvSpPr/>
          <p:nvPr/>
        </p:nvSpPr>
        <p:spPr>
          <a:xfrm>
            <a:off x="428625" y="280035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13" name="Rounded Rectangle 12"/>
          <p:cNvSpPr/>
          <p:nvPr/>
        </p:nvSpPr>
        <p:spPr>
          <a:xfrm>
            <a:off x="428625" y="188595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14" name="Rounded Rectangle 13"/>
          <p:cNvSpPr/>
          <p:nvPr/>
        </p:nvSpPr>
        <p:spPr>
          <a:xfrm>
            <a:off x="428625" y="234315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25" name="TextBox 24"/>
          <p:cNvSpPr txBox="1"/>
          <p:nvPr/>
        </p:nvSpPr>
        <p:spPr>
          <a:xfrm>
            <a:off x="3038474" y="1428750"/>
            <a:ext cx="869632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Thoughtful, Reserved, Independent, Focused</a:t>
            </a:r>
          </a:p>
        </p:txBody>
      </p:sp>
      <p:sp>
        <p:nvSpPr>
          <p:cNvPr id="26" name="TextBox 25"/>
          <p:cNvSpPr txBox="1"/>
          <p:nvPr/>
        </p:nvSpPr>
        <p:spPr>
          <a:xfrm>
            <a:off x="3038474" y="1885950"/>
            <a:ext cx="869632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Innovative, Forward-Thinking, Imaginary, Theoretical</a:t>
            </a:r>
          </a:p>
        </p:txBody>
      </p:sp>
      <p:sp>
        <p:nvSpPr>
          <p:cNvPr id="27" name="TextBox 26"/>
          <p:cNvSpPr txBox="1"/>
          <p:nvPr/>
        </p:nvSpPr>
        <p:spPr>
          <a:xfrm>
            <a:off x="3038474" y="2343150"/>
            <a:ext cx="869632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Analytical, Objective, Rational, Tough-Minded</a:t>
            </a:r>
          </a:p>
        </p:txBody>
      </p:sp>
      <p:sp>
        <p:nvSpPr>
          <p:cNvPr id="28" name="TextBox 27"/>
          <p:cNvSpPr txBox="1"/>
          <p:nvPr/>
        </p:nvSpPr>
        <p:spPr>
          <a:xfrm>
            <a:off x="3038474" y="2812018"/>
            <a:ext cx="869632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Organized, Determined, Dedicated, Decisive</a:t>
            </a:r>
          </a:p>
        </p:txBody>
      </p:sp>
      <p:sp>
        <p:nvSpPr>
          <p:cNvPr id="17" name="TextBox 16"/>
          <p:cNvSpPr txBox="1"/>
          <p:nvPr/>
        </p:nvSpPr>
        <p:spPr>
          <a:xfrm>
            <a:off x="3038474" y="3309938"/>
            <a:ext cx="8696325" cy="1815882"/>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Analytical problem-solvers</a:t>
            </a:r>
            <a:r>
              <a:rPr lang="en-US" sz="1400" dirty="0">
                <a:solidFill>
                  <a:schemeClr val="tx1">
                    <a:lumMod val="75000"/>
                    <a:lumOff val="25000"/>
                  </a:schemeClr>
                </a:solidFill>
                <a:latin typeface="Century Gothic" charset="0"/>
                <a:ea typeface="Century Gothic" charset="0"/>
                <a:cs typeface="Century Gothic" charset="0"/>
              </a:rPr>
              <a:t>, eager to improve systems and processes with innovative ideas, perceptive about systems and strategy, enjoy logical reasoning and complex problem-solving, intellectual, able to foresee logical outcomes, enjoy applying themselves to a project or idea in depth, approach life by analyzing the theory behind what they see, uncomfortable with unpredictable nature of other people and their emotions, drawn to logical systems, focused inward, hunger for knowledge, strive to constantly increase their competence, often perfectionists with extremely high standards, lifelong learners, keen interest in self-improvement, selective, independent, always looking to add to their base of information and </a:t>
            </a:r>
            <a:r>
              <a:rPr lang="en-US" sz="1400" dirty="0" smtClean="0">
                <a:solidFill>
                  <a:schemeClr val="tx1">
                    <a:lumMod val="75000"/>
                    <a:lumOff val="25000"/>
                  </a:schemeClr>
                </a:solidFill>
                <a:latin typeface="Century Gothic" charset="0"/>
                <a:ea typeface="Century Gothic" charset="0"/>
                <a:cs typeface="Century Gothic" charset="0"/>
              </a:rPr>
              <a:t>awareness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18" name="Picture 17" descr="ENFJ-1024x1024.png"/>
          <p:cNvPicPr>
            <a:picLocks noChangeAspect="1"/>
          </p:cNvPicPr>
          <p:nvPr/>
        </p:nvPicPr>
        <p:blipFill>
          <a:blip r:embed="rId2" cstate="print"/>
          <a:stretch>
            <a:fillRect/>
          </a:stretch>
        </p:blipFill>
        <p:spPr>
          <a:xfrm>
            <a:off x="428625" y="3333750"/>
            <a:ext cx="2362200" cy="2362200"/>
          </a:xfrm>
          <a:prstGeom prst="rect">
            <a:avLst/>
          </a:prstGeom>
        </p:spPr>
      </p:pic>
      <p:sp>
        <p:nvSpPr>
          <p:cNvPr id="19" name="TextBox 18"/>
          <p:cNvSpPr txBox="1"/>
          <p:nvPr/>
        </p:nvSpPr>
        <p:spPr>
          <a:xfrm>
            <a:off x="3038474" y="5254408"/>
            <a:ext cx="8686800" cy="569387"/>
          </a:xfrm>
          <a:prstGeom prst="rect">
            <a:avLst/>
          </a:prstGeom>
          <a:noFill/>
        </p:spPr>
        <p:txBody>
          <a:bodyPr wrap="square" rtlCol="0">
            <a:spAutoFit/>
          </a:bodyPr>
          <a:lstStyle/>
          <a:p>
            <a:pPr marL="1371600" indent="-1371600"/>
            <a:r>
              <a:rPr lang="en-US" sz="1600" b="1" dirty="0">
                <a:solidFill>
                  <a:schemeClr val="tx1">
                    <a:lumMod val="75000"/>
                    <a:lumOff val="25000"/>
                  </a:schemeClr>
                </a:solidFill>
                <a:latin typeface="Century Gothic" charset="0"/>
                <a:ea typeface="Century Gothic" charset="0"/>
                <a:cs typeface="Century Gothic" charset="0"/>
              </a:rPr>
              <a:t>Famous INTJs: </a:t>
            </a:r>
            <a:r>
              <a:rPr lang="en-US" sz="1500" dirty="0" err="1">
                <a:solidFill>
                  <a:schemeClr val="tx1">
                    <a:lumMod val="75000"/>
                    <a:lumOff val="25000"/>
                  </a:schemeClr>
                </a:solidFill>
                <a:latin typeface="Century Gothic" charset="0"/>
                <a:ea typeface="Century Gothic" charset="0"/>
                <a:cs typeface="Century Gothic" charset="0"/>
              </a:rPr>
              <a:t>Elon</a:t>
            </a:r>
            <a:r>
              <a:rPr lang="en-US" sz="1500" dirty="0">
                <a:solidFill>
                  <a:schemeClr val="tx1">
                    <a:lumMod val="75000"/>
                    <a:lumOff val="25000"/>
                  </a:schemeClr>
                </a:solidFill>
                <a:latin typeface="Century Gothic" charset="0"/>
                <a:ea typeface="Century Gothic" charset="0"/>
                <a:cs typeface="Century Gothic" charset="0"/>
              </a:rPr>
              <a:t> Musk, Isaac Newton, </a:t>
            </a:r>
            <a:r>
              <a:rPr lang="en-US" sz="1500" dirty="0" err="1">
                <a:solidFill>
                  <a:schemeClr val="tx1">
                    <a:lumMod val="75000"/>
                    <a:lumOff val="25000"/>
                  </a:schemeClr>
                </a:solidFill>
                <a:latin typeface="Century Gothic" charset="0"/>
                <a:ea typeface="Century Gothic" charset="0"/>
                <a:cs typeface="Century Gothic" charset="0"/>
              </a:rPr>
              <a:t>Ayn</a:t>
            </a:r>
            <a:r>
              <a:rPr lang="en-US" sz="1500" dirty="0">
                <a:solidFill>
                  <a:schemeClr val="tx1">
                    <a:lumMod val="75000"/>
                    <a:lumOff val="25000"/>
                  </a:schemeClr>
                </a:solidFill>
                <a:latin typeface="Century Gothic" charset="0"/>
                <a:ea typeface="Century Gothic" charset="0"/>
                <a:cs typeface="Century Gothic" charset="0"/>
              </a:rPr>
              <a:t> Rand, Karl Marx, Nicola Tesla, Steven Hawking, James Cameron, Isaac Asimov, Mark </a:t>
            </a:r>
            <a:r>
              <a:rPr lang="en-US" sz="1500" dirty="0" err="1">
                <a:solidFill>
                  <a:schemeClr val="tx1">
                    <a:lumMod val="75000"/>
                    <a:lumOff val="25000"/>
                  </a:schemeClr>
                </a:solidFill>
                <a:latin typeface="Century Gothic" charset="0"/>
                <a:ea typeface="Century Gothic" charset="0"/>
                <a:cs typeface="Century Gothic" charset="0"/>
              </a:rPr>
              <a:t>Zuckerberg</a:t>
            </a:r>
            <a:r>
              <a:rPr lang="en-US" sz="1500" dirty="0">
                <a:solidFill>
                  <a:schemeClr val="tx1">
                    <a:lumMod val="75000"/>
                    <a:lumOff val="25000"/>
                  </a:schemeClr>
                </a:solidFill>
                <a:latin typeface="Century Gothic" charset="0"/>
                <a:ea typeface="Century Gothic" charset="0"/>
                <a:cs typeface="Century Gothic" charset="0"/>
              </a:rPr>
              <a:t>, Jane Austen, John Adams</a:t>
            </a:r>
          </a:p>
        </p:txBody>
      </p:sp>
    </p:spTree>
    <p:extLst>
      <p:ext uri="{BB962C8B-B14F-4D97-AF65-F5344CB8AC3E}">
        <p14:creationId xmlns:p14="http://schemas.microsoft.com/office/powerpoint/2010/main" val="4307180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ESTJ: </a:t>
            </a:r>
            <a:r>
              <a:rPr lang="en-US" i="1" dirty="0" smtClean="0">
                <a:latin typeface="Century Gothic" charset="0"/>
                <a:ea typeface="Century Gothic" charset="0"/>
                <a:cs typeface="Century Gothic" charset="0"/>
              </a:rPr>
              <a:t>The Supervisor</a:t>
            </a:r>
            <a:endParaRPr lang="en-US" i="1" dirty="0">
              <a:latin typeface="Century Gothic" charset="0"/>
              <a:ea typeface="Century Gothic" charset="0"/>
              <a:cs typeface="Century Gothic" charset="0"/>
            </a:endParaRPr>
          </a:p>
        </p:txBody>
      </p:sp>
      <p:sp>
        <p:nvSpPr>
          <p:cNvPr id="9" name="Rounded Rectangle 8"/>
          <p:cNvSpPr/>
          <p:nvPr/>
        </p:nvSpPr>
        <p:spPr>
          <a:xfrm>
            <a:off x="419100" y="14800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12" name="Rounded Rectangle 11"/>
          <p:cNvSpPr/>
          <p:nvPr/>
        </p:nvSpPr>
        <p:spPr>
          <a:xfrm>
            <a:off x="419100" y="28516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13" name="Rounded Rectangle 12"/>
          <p:cNvSpPr/>
          <p:nvPr/>
        </p:nvSpPr>
        <p:spPr>
          <a:xfrm>
            <a:off x="419100" y="19372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14" name="Rounded Rectangle 13"/>
          <p:cNvSpPr/>
          <p:nvPr/>
        </p:nvSpPr>
        <p:spPr>
          <a:xfrm>
            <a:off x="419100" y="23944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25" name="TextBox 24"/>
          <p:cNvSpPr txBox="1"/>
          <p:nvPr/>
        </p:nvSpPr>
        <p:spPr>
          <a:xfrm>
            <a:off x="3114674" y="1477436"/>
            <a:ext cx="860107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Dominant, Outgoing, Straightforward, Forceful</a:t>
            </a:r>
          </a:p>
        </p:txBody>
      </p:sp>
      <p:sp>
        <p:nvSpPr>
          <p:cNvPr id="26" name="TextBox 25"/>
          <p:cNvSpPr txBox="1"/>
          <p:nvPr/>
        </p:nvSpPr>
        <p:spPr>
          <a:xfrm>
            <a:off x="3114674" y="1934636"/>
            <a:ext cx="860107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Practical, Hands-on, Conventional, Detailed</a:t>
            </a:r>
          </a:p>
        </p:txBody>
      </p:sp>
      <p:sp>
        <p:nvSpPr>
          <p:cNvPr id="27" name="TextBox 26"/>
          <p:cNvSpPr txBox="1"/>
          <p:nvPr/>
        </p:nvSpPr>
        <p:spPr>
          <a:xfrm>
            <a:off x="3114674" y="2391836"/>
            <a:ext cx="860107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Logical, Objective, Pragmatic, Rational</a:t>
            </a:r>
          </a:p>
        </p:txBody>
      </p:sp>
      <p:sp>
        <p:nvSpPr>
          <p:cNvPr id="28" name="TextBox 27"/>
          <p:cNvSpPr txBox="1"/>
          <p:nvPr/>
        </p:nvSpPr>
        <p:spPr>
          <a:xfrm>
            <a:off x="3114674" y="2860704"/>
            <a:ext cx="860107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Organized, Structured, Decisive, Persistent</a:t>
            </a:r>
          </a:p>
        </p:txBody>
      </p:sp>
      <p:sp>
        <p:nvSpPr>
          <p:cNvPr id="17" name="TextBox 16"/>
          <p:cNvSpPr txBox="1"/>
          <p:nvPr/>
        </p:nvSpPr>
        <p:spPr>
          <a:xfrm>
            <a:off x="3114674" y="3290888"/>
            <a:ext cx="8601075" cy="1815882"/>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Hardworking traditionalists</a:t>
            </a:r>
            <a:r>
              <a:rPr lang="en-US" sz="1400" dirty="0">
                <a:solidFill>
                  <a:schemeClr val="tx1">
                    <a:lumMod val="75000"/>
                    <a:lumOff val="25000"/>
                  </a:schemeClr>
                </a:solidFill>
                <a:latin typeface="Century Gothic" charset="0"/>
                <a:ea typeface="Century Gothic" charset="0"/>
                <a:cs typeface="Century Gothic" charset="0"/>
              </a:rPr>
              <a:t>, eager to take charge in organizing projects and people, excel at setting goals, making decisions, organizing resources to accomplish a task, orderly, rule-abiding, conscientious, like to get things done, systematic, methodical, consummate organizers, bring structure to their surroundings, value predictability, prefer things to proceed in a logical order, take initiative to establish processes and guidelines when organization is lacking, conventional, factual, grounded in reality, value evidence over conjecture, trust their personal experience, look for rules to follow and standards to meet, help other people meet expectations and goals, want to achieve efficient </a:t>
            </a:r>
            <a:r>
              <a:rPr lang="en-US" sz="1400" dirty="0" smtClean="0">
                <a:solidFill>
                  <a:schemeClr val="tx1">
                    <a:lumMod val="75000"/>
                    <a:lumOff val="25000"/>
                  </a:schemeClr>
                </a:solidFill>
                <a:latin typeface="Century Gothic" charset="0"/>
                <a:ea typeface="Century Gothic" charset="0"/>
                <a:cs typeface="Century Gothic" charset="0"/>
              </a:rPr>
              <a:t>productivity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18" name="Picture 17" descr="ENFJ-1024x1024.png"/>
          <p:cNvPicPr>
            <a:picLocks noChangeAspect="1"/>
          </p:cNvPicPr>
          <p:nvPr/>
        </p:nvPicPr>
        <p:blipFill>
          <a:blip r:embed="rId2" cstate="print"/>
          <a:stretch>
            <a:fillRect/>
          </a:stretch>
        </p:blipFill>
        <p:spPr>
          <a:xfrm>
            <a:off x="419100" y="3385067"/>
            <a:ext cx="2362200" cy="2362200"/>
          </a:xfrm>
          <a:prstGeom prst="rect">
            <a:avLst/>
          </a:prstGeom>
        </p:spPr>
      </p:pic>
      <p:sp>
        <p:nvSpPr>
          <p:cNvPr id="19" name="TextBox 18"/>
          <p:cNvSpPr txBox="1"/>
          <p:nvPr/>
        </p:nvSpPr>
        <p:spPr>
          <a:xfrm>
            <a:off x="3114674" y="5248575"/>
            <a:ext cx="8601075" cy="569387"/>
          </a:xfrm>
          <a:prstGeom prst="rect">
            <a:avLst/>
          </a:prstGeom>
          <a:noFill/>
        </p:spPr>
        <p:txBody>
          <a:bodyPr wrap="square" rtlCol="0">
            <a:spAutoFit/>
          </a:bodyPr>
          <a:lstStyle/>
          <a:p>
            <a:pPr marL="1371600" indent="-1371600"/>
            <a:r>
              <a:rPr lang="en-US" sz="1600" b="1" dirty="0">
                <a:solidFill>
                  <a:schemeClr val="tx1">
                    <a:lumMod val="75000"/>
                    <a:lumOff val="25000"/>
                  </a:schemeClr>
                </a:solidFill>
                <a:latin typeface="Century Gothic" charset="0"/>
                <a:ea typeface="Century Gothic" charset="0"/>
                <a:cs typeface="Century Gothic" charset="0"/>
              </a:rPr>
              <a:t>Famous ISTJs: </a:t>
            </a:r>
            <a:r>
              <a:rPr lang="en-US" sz="1500" dirty="0">
                <a:solidFill>
                  <a:schemeClr val="tx1">
                    <a:lumMod val="75000"/>
                    <a:lumOff val="25000"/>
                  </a:schemeClr>
                </a:solidFill>
                <a:latin typeface="Century Gothic" charset="0"/>
                <a:ea typeface="Century Gothic" charset="0"/>
                <a:cs typeface="Century Gothic" charset="0"/>
              </a:rPr>
              <a:t>Henry Ford, Hillary Clinton, Condoleezza Rice, Martha Stewart, Dr. Phil, Michelle Obama, Bill O’Reilly, Tom Clancy, Judge Judy, Nancy Grace </a:t>
            </a:r>
          </a:p>
        </p:txBody>
      </p:sp>
    </p:spTree>
    <p:extLst>
      <p:ext uri="{BB962C8B-B14F-4D97-AF65-F5344CB8AC3E}">
        <p14:creationId xmlns:p14="http://schemas.microsoft.com/office/powerpoint/2010/main" val="2058812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ISTJ: </a:t>
            </a:r>
            <a:r>
              <a:rPr lang="en-US" i="1" dirty="0" smtClean="0">
                <a:latin typeface="Century Gothic" charset="0"/>
                <a:ea typeface="Century Gothic" charset="0"/>
                <a:cs typeface="Century Gothic" charset="0"/>
              </a:rPr>
              <a:t>The Inspector</a:t>
            </a:r>
            <a:endParaRPr lang="en-US" i="1" dirty="0">
              <a:latin typeface="Century Gothic" charset="0"/>
              <a:ea typeface="Century Gothic" charset="0"/>
              <a:cs typeface="Century Gothic" charset="0"/>
            </a:endParaRPr>
          </a:p>
        </p:txBody>
      </p:sp>
      <p:sp>
        <p:nvSpPr>
          <p:cNvPr id="9" name="Rounded Rectangle 8"/>
          <p:cNvSpPr/>
          <p:nvPr/>
        </p:nvSpPr>
        <p:spPr>
          <a:xfrm>
            <a:off x="466725" y="136207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12" name="Rounded Rectangle 11"/>
          <p:cNvSpPr/>
          <p:nvPr/>
        </p:nvSpPr>
        <p:spPr>
          <a:xfrm>
            <a:off x="466725" y="273367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13" name="Rounded Rectangle 12"/>
          <p:cNvSpPr/>
          <p:nvPr/>
        </p:nvSpPr>
        <p:spPr>
          <a:xfrm>
            <a:off x="466725" y="181927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14" name="Rounded Rectangle 13"/>
          <p:cNvSpPr/>
          <p:nvPr/>
        </p:nvSpPr>
        <p:spPr>
          <a:xfrm>
            <a:off x="466725" y="227647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25" name="TextBox 24"/>
          <p:cNvSpPr txBox="1"/>
          <p:nvPr/>
        </p:nvSpPr>
        <p:spPr>
          <a:xfrm>
            <a:off x="3143250" y="1380066"/>
            <a:ext cx="874395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Reserved, Controlled, Self-Motivated, Deliberate</a:t>
            </a:r>
          </a:p>
        </p:txBody>
      </p:sp>
      <p:sp>
        <p:nvSpPr>
          <p:cNvPr id="26" name="TextBox 25"/>
          <p:cNvSpPr txBox="1"/>
          <p:nvPr/>
        </p:nvSpPr>
        <p:spPr>
          <a:xfrm>
            <a:off x="3143250" y="1837266"/>
            <a:ext cx="874395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Realistic, Practical, Detail-Oriented, Traditional</a:t>
            </a:r>
          </a:p>
        </p:txBody>
      </p:sp>
      <p:sp>
        <p:nvSpPr>
          <p:cNvPr id="27" name="TextBox 26"/>
          <p:cNvSpPr txBox="1"/>
          <p:nvPr/>
        </p:nvSpPr>
        <p:spPr>
          <a:xfrm>
            <a:off x="3143250" y="2294466"/>
            <a:ext cx="874395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Logical, Objective, Pragmatic, Levelheaded</a:t>
            </a:r>
          </a:p>
        </p:txBody>
      </p:sp>
      <p:sp>
        <p:nvSpPr>
          <p:cNvPr id="28" name="TextBox 27"/>
          <p:cNvSpPr txBox="1"/>
          <p:nvPr/>
        </p:nvSpPr>
        <p:spPr>
          <a:xfrm>
            <a:off x="3143250" y="2763334"/>
            <a:ext cx="874395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Orderly, Responsible, Methodical, Hardworking</a:t>
            </a:r>
          </a:p>
        </p:txBody>
      </p:sp>
      <p:sp>
        <p:nvSpPr>
          <p:cNvPr id="17" name="TextBox 16"/>
          <p:cNvSpPr txBox="1"/>
          <p:nvPr/>
        </p:nvSpPr>
        <p:spPr>
          <a:xfrm>
            <a:off x="3219450" y="3328988"/>
            <a:ext cx="8743950" cy="1815882"/>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Responsible organizers</a:t>
            </a:r>
            <a:r>
              <a:rPr lang="en-US" sz="1400" dirty="0">
                <a:solidFill>
                  <a:schemeClr val="tx1">
                    <a:lumMod val="75000"/>
                    <a:lumOff val="25000"/>
                  </a:schemeClr>
                </a:solidFill>
                <a:latin typeface="Century Gothic" charset="0"/>
                <a:ea typeface="Century Gothic" charset="0"/>
                <a:cs typeface="Century Gothic" charset="0"/>
              </a:rPr>
              <a:t>, driven to create and enforce order within systems and institutions, neat and orderly, tend to have a procedure for everything, reliable, dutiful, uphold tradition, follow regulations, steady, productive, contributor, maintains social order, ensure standards are met, need to know the rules of the game, value predictability more than imagination, most comfortable in familiar surroundings, trust the proven method, hardworking, will persist until a task is done, logical, methodical, enjoy tasks that require them to use step-by-step reasoning to solve a problem, meticulous in attention to details, examine things closely to be sure they are correct, work systematically to bring order to their own small parts of the </a:t>
            </a:r>
            <a:r>
              <a:rPr lang="en-US" sz="1400" dirty="0" smtClean="0">
                <a:solidFill>
                  <a:schemeClr val="tx1">
                    <a:lumMod val="75000"/>
                    <a:lumOff val="25000"/>
                  </a:schemeClr>
                </a:solidFill>
                <a:latin typeface="Century Gothic" charset="0"/>
                <a:ea typeface="Century Gothic" charset="0"/>
                <a:cs typeface="Century Gothic" charset="0"/>
              </a:rPr>
              <a:t>world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18" name="Picture 17" descr="ENFJ-1024x1024.png"/>
          <p:cNvPicPr>
            <a:picLocks noChangeAspect="1"/>
          </p:cNvPicPr>
          <p:nvPr/>
        </p:nvPicPr>
        <p:blipFill>
          <a:blip r:embed="rId2" cstate="print"/>
          <a:srcRect l="19355" t="19355" r="19355" b="19355"/>
          <a:stretch>
            <a:fillRect/>
          </a:stretch>
        </p:blipFill>
        <p:spPr>
          <a:xfrm>
            <a:off x="466725" y="3267075"/>
            <a:ext cx="2362200" cy="2362200"/>
          </a:xfrm>
          <a:prstGeom prst="rect">
            <a:avLst/>
          </a:prstGeom>
        </p:spPr>
      </p:pic>
      <p:sp>
        <p:nvSpPr>
          <p:cNvPr id="19" name="TextBox 18"/>
          <p:cNvSpPr txBox="1"/>
          <p:nvPr/>
        </p:nvSpPr>
        <p:spPr>
          <a:xfrm>
            <a:off x="3219450" y="5273458"/>
            <a:ext cx="8534400" cy="569387"/>
          </a:xfrm>
          <a:prstGeom prst="rect">
            <a:avLst/>
          </a:prstGeom>
          <a:noFill/>
        </p:spPr>
        <p:txBody>
          <a:bodyPr wrap="square" rtlCol="0">
            <a:spAutoFit/>
          </a:bodyPr>
          <a:lstStyle/>
          <a:p>
            <a:pPr marL="1371600" indent="-1371600"/>
            <a:r>
              <a:rPr lang="en-US" sz="1600" b="1" dirty="0">
                <a:solidFill>
                  <a:schemeClr val="tx1">
                    <a:lumMod val="75000"/>
                    <a:lumOff val="25000"/>
                  </a:schemeClr>
                </a:solidFill>
                <a:latin typeface="Century Gothic" charset="0"/>
                <a:ea typeface="Century Gothic" charset="0"/>
                <a:cs typeface="Century Gothic" charset="0"/>
              </a:rPr>
              <a:t>Famous ISTJs: </a:t>
            </a:r>
            <a:r>
              <a:rPr lang="en-US" sz="1500" dirty="0">
                <a:solidFill>
                  <a:schemeClr val="tx1">
                    <a:lumMod val="75000"/>
                    <a:lumOff val="25000"/>
                  </a:schemeClr>
                </a:solidFill>
                <a:latin typeface="Century Gothic" charset="0"/>
                <a:ea typeface="Century Gothic" charset="0"/>
                <a:cs typeface="Century Gothic" charset="0"/>
              </a:rPr>
              <a:t>George Washington, Jeff </a:t>
            </a:r>
            <a:r>
              <a:rPr lang="en-US" sz="1500" dirty="0" err="1">
                <a:solidFill>
                  <a:schemeClr val="tx1">
                    <a:lumMod val="75000"/>
                    <a:lumOff val="25000"/>
                  </a:schemeClr>
                </a:solidFill>
                <a:latin typeface="Century Gothic" charset="0"/>
                <a:ea typeface="Century Gothic" charset="0"/>
                <a:cs typeface="Century Gothic" charset="0"/>
              </a:rPr>
              <a:t>Bezos</a:t>
            </a:r>
            <a:r>
              <a:rPr lang="en-US" sz="1500" dirty="0">
                <a:solidFill>
                  <a:schemeClr val="tx1">
                    <a:lumMod val="75000"/>
                    <a:lumOff val="25000"/>
                  </a:schemeClr>
                </a:solidFill>
                <a:latin typeface="Century Gothic" charset="0"/>
                <a:ea typeface="Century Gothic" charset="0"/>
                <a:cs typeface="Century Gothic" charset="0"/>
              </a:rPr>
              <a:t>, Queen Elizabeth II, Harry Truman, Dwight D. Eisenhower, JD Rockefeller, Sigmund Freud, Warren Buffett, Sean Connery</a:t>
            </a:r>
          </a:p>
        </p:txBody>
      </p:sp>
    </p:spTree>
    <p:extLst>
      <p:ext uri="{BB962C8B-B14F-4D97-AF65-F5344CB8AC3E}">
        <p14:creationId xmlns:p14="http://schemas.microsoft.com/office/powerpoint/2010/main" val="65112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ENFJ: </a:t>
            </a:r>
            <a:r>
              <a:rPr lang="en-US" i="1" dirty="0" smtClean="0">
                <a:latin typeface="Century Gothic" charset="0"/>
                <a:ea typeface="Century Gothic" charset="0"/>
                <a:cs typeface="Century Gothic" charset="0"/>
              </a:rPr>
              <a:t>The Teacher</a:t>
            </a:r>
            <a:endParaRPr lang="en-US" i="1" dirty="0">
              <a:latin typeface="Century Gothic" charset="0"/>
              <a:ea typeface="Century Gothic" charset="0"/>
              <a:cs typeface="Century Gothic" charset="0"/>
            </a:endParaRPr>
          </a:p>
        </p:txBody>
      </p:sp>
      <p:sp>
        <p:nvSpPr>
          <p:cNvPr id="9" name="Rounded Rectangle 8"/>
          <p:cNvSpPr/>
          <p:nvPr/>
        </p:nvSpPr>
        <p:spPr>
          <a:xfrm>
            <a:off x="476250" y="13599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12" name="Rounded Rectangle 11"/>
          <p:cNvSpPr/>
          <p:nvPr/>
        </p:nvSpPr>
        <p:spPr>
          <a:xfrm>
            <a:off x="476250" y="27315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13" name="Rounded Rectangle 12"/>
          <p:cNvSpPr/>
          <p:nvPr/>
        </p:nvSpPr>
        <p:spPr>
          <a:xfrm>
            <a:off x="476250" y="18171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14" name="Rounded Rectangle 13"/>
          <p:cNvSpPr/>
          <p:nvPr/>
        </p:nvSpPr>
        <p:spPr>
          <a:xfrm>
            <a:off x="476250" y="22743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25" name="TextBox 24"/>
          <p:cNvSpPr txBox="1"/>
          <p:nvPr/>
        </p:nvSpPr>
        <p:spPr>
          <a:xfrm>
            <a:off x="3181349" y="1371597"/>
            <a:ext cx="869632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Outgoing, Energetic, Communicative, Warm</a:t>
            </a:r>
          </a:p>
        </p:txBody>
      </p:sp>
      <p:sp>
        <p:nvSpPr>
          <p:cNvPr id="26" name="TextBox 25"/>
          <p:cNvSpPr txBox="1"/>
          <p:nvPr/>
        </p:nvSpPr>
        <p:spPr>
          <a:xfrm>
            <a:off x="3181349" y="1828797"/>
            <a:ext cx="869632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Idealistic, Imaginative, Forward-Thinking, Visionary</a:t>
            </a:r>
          </a:p>
        </p:txBody>
      </p:sp>
      <p:sp>
        <p:nvSpPr>
          <p:cNvPr id="27" name="TextBox 26"/>
          <p:cNvSpPr txBox="1"/>
          <p:nvPr/>
        </p:nvSpPr>
        <p:spPr>
          <a:xfrm>
            <a:off x="3181349" y="2285997"/>
            <a:ext cx="869632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Compassionate, Sympathetic, Ethical, Humanitarian</a:t>
            </a:r>
          </a:p>
        </p:txBody>
      </p:sp>
      <p:sp>
        <p:nvSpPr>
          <p:cNvPr id="28" name="TextBox 27"/>
          <p:cNvSpPr txBox="1"/>
          <p:nvPr/>
        </p:nvSpPr>
        <p:spPr>
          <a:xfrm>
            <a:off x="3181349" y="2754865"/>
            <a:ext cx="869632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Dedicated, Ambitious, Organized, Authoritative </a:t>
            </a:r>
          </a:p>
        </p:txBody>
      </p:sp>
      <p:sp>
        <p:nvSpPr>
          <p:cNvPr id="17" name="TextBox 16"/>
          <p:cNvSpPr txBox="1"/>
          <p:nvPr/>
        </p:nvSpPr>
        <p:spPr>
          <a:xfrm>
            <a:off x="3257549" y="3328988"/>
            <a:ext cx="8696325" cy="1815882"/>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Idealist organizers</a:t>
            </a:r>
            <a:r>
              <a:rPr lang="en-US" sz="1400" dirty="0">
                <a:solidFill>
                  <a:schemeClr val="tx1">
                    <a:lumMod val="75000"/>
                    <a:lumOff val="25000"/>
                  </a:schemeClr>
                </a:solidFill>
                <a:latin typeface="Century Gothic" charset="0"/>
                <a:ea typeface="Century Gothic" charset="0"/>
                <a:cs typeface="Century Gothic" charset="0"/>
              </a:rPr>
              <a:t>, driven to implement their vision of what is best for humanity, often act as catalysts for human growth, able to see potential in other people, charismatic, focused on values and vision, passionate about the possibilities for people, typically energetic and driven, often have a lot on their plates, tuned into the needs of others, acutely aware of human suffering, tend to be optimistic and forward-thinking, intuitively seeing opportunity for improvement, ambitious, not self-serving, driven by a deep sense of altruism and empathy for other people, believe that cooperation is the best way to get things done, feel personally responsible for making the world a better </a:t>
            </a:r>
            <a:r>
              <a:rPr lang="en-US" sz="1400" dirty="0" smtClean="0">
                <a:solidFill>
                  <a:schemeClr val="tx1">
                    <a:lumMod val="75000"/>
                    <a:lumOff val="25000"/>
                  </a:schemeClr>
                </a:solidFill>
                <a:latin typeface="Century Gothic" charset="0"/>
                <a:ea typeface="Century Gothic" charset="0"/>
                <a:cs typeface="Century Gothic" charset="0"/>
              </a:rPr>
              <a:t>place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18" name="Picture 17" descr="ENFJ-1024x1024.png"/>
          <p:cNvPicPr>
            <a:picLocks noChangeAspect="1"/>
          </p:cNvPicPr>
          <p:nvPr/>
        </p:nvPicPr>
        <p:blipFill>
          <a:blip r:embed="rId2" cstate="print"/>
          <a:stretch>
            <a:fillRect/>
          </a:stretch>
        </p:blipFill>
        <p:spPr>
          <a:xfrm>
            <a:off x="476250" y="3264932"/>
            <a:ext cx="2362200" cy="2362200"/>
          </a:xfrm>
          <a:prstGeom prst="rect">
            <a:avLst/>
          </a:prstGeom>
        </p:spPr>
      </p:pic>
      <p:sp>
        <p:nvSpPr>
          <p:cNvPr id="19" name="TextBox 18"/>
          <p:cNvSpPr txBox="1"/>
          <p:nvPr/>
        </p:nvSpPr>
        <p:spPr>
          <a:xfrm>
            <a:off x="3181349" y="5273458"/>
            <a:ext cx="8534400" cy="569387"/>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ENFJs: </a:t>
            </a:r>
            <a:r>
              <a:rPr lang="en-US" sz="1500" dirty="0">
                <a:solidFill>
                  <a:schemeClr val="tx1">
                    <a:lumMod val="75000"/>
                    <a:lumOff val="25000"/>
                  </a:schemeClr>
                </a:solidFill>
                <a:latin typeface="Century Gothic" charset="0"/>
                <a:ea typeface="Century Gothic" charset="0"/>
                <a:cs typeface="Century Gothic" charset="0"/>
              </a:rPr>
              <a:t>Martin Luther King Jr., Neil </a:t>
            </a:r>
            <a:r>
              <a:rPr lang="en-US" sz="1500" dirty="0" err="1">
                <a:solidFill>
                  <a:schemeClr val="tx1">
                    <a:lumMod val="75000"/>
                    <a:lumOff val="25000"/>
                  </a:schemeClr>
                </a:solidFill>
                <a:latin typeface="Century Gothic" charset="0"/>
                <a:ea typeface="Century Gothic" charset="0"/>
                <a:cs typeface="Century Gothic" charset="0"/>
              </a:rPr>
              <a:t>deGrasse</a:t>
            </a:r>
            <a:r>
              <a:rPr lang="en-US" sz="1500" dirty="0">
                <a:solidFill>
                  <a:schemeClr val="tx1">
                    <a:lumMod val="75000"/>
                    <a:lumOff val="25000"/>
                  </a:schemeClr>
                </a:solidFill>
                <a:latin typeface="Century Gothic" charset="0"/>
                <a:ea typeface="Century Gothic" charset="0"/>
                <a:cs typeface="Century Gothic" charset="0"/>
              </a:rPr>
              <a:t> Tyson, Nelson Mandela, Ronald Reagan, Oprah Winfrey, Tony Blair, James Lipton, Bono, Morgan Freeman</a:t>
            </a:r>
          </a:p>
        </p:txBody>
      </p:sp>
    </p:spTree>
    <p:extLst>
      <p:ext uri="{BB962C8B-B14F-4D97-AF65-F5344CB8AC3E}">
        <p14:creationId xmlns:p14="http://schemas.microsoft.com/office/powerpoint/2010/main" val="12696026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INFJ: </a:t>
            </a:r>
            <a:r>
              <a:rPr lang="en-US" i="1" dirty="0" smtClean="0">
                <a:latin typeface="Century Gothic" charset="0"/>
                <a:ea typeface="Century Gothic" charset="0"/>
                <a:cs typeface="Century Gothic" charset="0"/>
              </a:rPr>
              <a:t>The Counselor</a:t>
            </a:r>
            <a:endParaRPr lang="en-US" i="1" dirty="0">
              <a:latin typeface="Century Gothic" charset="0"/>
              <a:ea typeface="Century Gothic" charset="0"/>
              <a:cs typeface="Century Gothic" charset="0"/>
            </a:endParaRPr>
          </a:p>
        </p:txBody>
      </p:sp>
      <p:sp>
        <p:nvSpPr>
          <p:cNvPr id="9" name="Rounded Rectangle 8"/>
          <p:cNvSpPr/>
          <p:nvPr/>
        </p:nvSpPr>
        <p:spPr>
          <a:xfrm>
            <a:off x="466725" y="12895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12" name="Rounded Rectangle 11"/>
          <p:cNvSpPr/>
          <p:nvPr/>
        </p:nvSpPr>
        <p:spPr>
          <a:xfrm>
            <a:off x="466725" y="26611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13" name="Rounded Rectangle 12"/>
          <p:cNvSpPr/>
          <p:nvPr/>
        </p:nvSpPr>
        <p:spPr>
          <a:xfrm>
            <a:off x="466725" y="17467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14" name="Rounded Rectangle 13"/>
          <p:cNvSpPr/>
          <p:nvPr/>
        </p:nvSpPr>
        <p:spPr>
          <a:xfrm>
            <a:off x="466725" y="22039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25" name="TextBox 24"/>
          <p:cNvSpPr txBox="1"/>
          <p:nvPr/>
        </p:nvSpPr>
        <p:spPr>
          <a:xfrm>
            <a:off x="3067049" y="1301235"/>
            <a:ext cx="869632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Composed, Reserved, Independent, Focused</a:t>
            </a:r>
          </a:p>
        </p:txBody>
      </p:sp>
      <p:sp>
        <p:nvSpPr>
          <p:cNvPr id="26" name="TextBox 25"/>
          <p:cNvSpPr txBox="1"/>
          <p:nvPr/>
        </p:nvSpPr>
        <p:spPr>
          <a:xfrm>
            <a:off x="3067049" y="1758435"/>
            <a:ext cx="869632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Idealistic, Perceptive, Imaginative, Complex</a:t>
            </a:r>
          </a:p>
        </p:txBody>
      </p:sp>
      <p:sp>
        <p:nvSpPr>
          <p:cNvPr id="27" name="TextBox 26"/>
          <p:cNvSpPr txBox="1"/>
          <p:nvPr/>
        </p:nvSpPr>
        <p:spPr>
          <a:xfrm>
            <a:off x="3067049" y="2215635"/>
            <a:ext cx="869632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Ethical, Compassionate, Sensitive, Empathetic</a:t>
            </a:r>
          </a:p>
        </p:txBody>
      </p:sp>
      <p:sp>
        <p:nvSpPr>
          <p:cNvPr id="28" name="TextBox 27"/>
          <p:cNvSpPr txBox="1"/>
          <p:nvPr/>
        </p:nvSpPr>
        <p:spPr>
          <a:xfrm>
            <a:off x="3067049" y="2684503"/>
            <a:ext cx="869632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Dedicated, Conscientious, Loyal, Steady</a:t>
            </a:r>
          </a:p>
        </p:txBody>
      </p:sp>
      <p:sp>
        <p:nvSpPr>
          <p:cNvPr id="17" name="TextBox 16"/>
          <p:cNvSpPr txBox="1"/>
          <p:nvPr/>
        </p:nvSpPr>
        <p:spPr>
          <a:xfrm>
            <a:off x="3143249" y="3182423"/>
            <a:ext cx="8696325" cy="1815882"/>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Creative nurturers</a:t>
            </a:r>
            <a:r>
              <a:rPr lang="en-US" sz="1400" dirty="0">
                <a:solidFill>
                  <a:schemeClr val="tx1">
                    <a:lumMod val="75000"/>
                    <a:lumOff val="25000"/>
                  </a:schemeClr>
                </a:solidFill>
                <a:latin typeface="Century Gothic" charset="0"/>
                <a:ea typeface="Century Gothic" charset="0"/>
                <a:cs typeface="Century Gothic" charset="0"/>
              </a:rPr>
              <a:t>, strong sense of personal integrity, drive to help others realize their potential, creative and dedicated, talented in helping others with original solutions to their personal challenges, able to intuit others' emotions and motivations, trust their insights about others, strong faith in their ability to read people, sensitive, reserved, private, guided by a deeply considered set of personal values, intensely idealistic, can be discouraged by the harsh realities, want a meaningful life and deep connections with others people, typically motivated and persistent in taking positive action, profoundly value authentic connections with people they trust, feel an intrinsic drive to do what they can to make the world a better </a:t>
            </a:r>
            <a:r>
              <a:rPr lang="en-US" sz="1400" dirty="0" smtClean="0">
                <a:solidFill>
                  <a:schemeClr val="tx1">
                    <a:lumMod val="75000"/>
                    <a:lumOff val="25000"/>
                  </a:schemeClr>
                </a:solidFill>
                <a:latin typeface="Century Gothic" charset="0"/>
                <a:ea typeface="Century Gothic" charset="0"/>
                <a:cs typeface="Century Gothic" charset="0"/>
              </a:rPr>
              <a:t>place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18" name="Picture 17" descr="ENFJ-1024x1024.png"/>
          <p:cNvPicPr>
            <a:picLocks noChangeAspect="1"/>
          </p:cNvPicPr>
          <p:nvPr/>
        </p:nvPicPr>
        <p:blipFill>
          <a:blip r:embed="rId2" cstate="print"/>
          <a:srcRect l="22581" t="21332" r="19355" b="19355"/>
          <a:stretch>
            <a:fillRect/>
          </a:stretch>
        </p:blipFill>
        <p:spPr>
          <a:xfrm>
            <a:off x="466725" y="3194567"/>
            <a:ext cx="2362200" cy="2362200"/>
          </a:xfrm>
          <a:prstGeom prst="rect">
            <a:avLst/>
          </a:prstGeom>
        </p:spPr>
      </p:pic>
      <p:sp>
        <p:nvSpPr>
          <p:cNvPr id="19" name="TextBox 18"/>
          <p:cNvSpPr txBox="1"/>
          <p:nvPr/>
        </p:nvSpPr>
        <p:spPr>
          <a:xfrm>
            <a:off x="3143249" y="5126893"/>
            <a:ext cx="8534400" cy="569387"/>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INFJs: </a:t>
            </a:r>
            <a:r>
              <a:rPr lang="en-US" sz="1500" dirty="0">
                <a:solidFill>
                  <a:schemeClr val="tx1">
                    <a:lumMod val="75000"/>
                    <a:lumOff val="25000"/>
                  </a:schemeClr>
                </a:solidFill>
                <a:latin typeface="Century Gothic" charset="0"/>
                <a:ea typeface="Century Gothic" charset="0"/>
                <a:cs typeface="Century Gothic" charset="0"/>
              </a:rPr>
              <a:t>Mahatma Gandhi, Thomas Jefferson, Eleanor Roosevelt, Carl Jung, Jimmy Carter, Florence Nightingale, Woodrow Wilson, Ron Paul, George Harrison</a:t>
            </a:r>
          </a:p>
        </p:txBody>
      </p:sp>
    </p:spTree>
    <p:extLst>
      <p:ext uri="{BB962C8B-B14F-4D97-AF65-F5344CB8AC3E}">
        <p14:creationId xmlns:p14="http://schemas.microsoft.com/office/powerpoint/2010/main" val="814356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INFP: </a:t>
            </a:r>
            <a:r>
              <a:rPr lang="en-US" i="1" dirty="0" smtClean="0">
                <a:latin typeface="Century Gothic" charset="0"/>
                <a:ea typeface="Century Gothic" charset="0"/>
                <a:cs typeface="Century Gothic" charset="0"/>
              </a:rPr>
              <a:t>The Healer</a:t>
            </a:r>
            <a:endParaRPr lang="en-US" i="1" dirty="0">
              <a:latin typeface="Century Gothic" charset="0"/>
              <a:ea typeface="Century Gothic" charset="0"/>
              <a:cs typeface="Century Gothic" charset="0"/>
            </a:endParaRPr>
          </a:p>
        </p:txBody>
      </p:sp>
      <p:sp>
        <p:nvSpPr>
          <p:cNvPr id="9" name="Rounded Rectangle 8"/>
          <p:cNvSpPr/>
          <p:nvPr/>
        </p:nvSpPr>
        <p:spPr>
          <a:xfrm>
            <a:off x="457200" y="12895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12" name="Rounded Rectangle 11"/>
          <p:cNvSpPr/>
          <p:nvPr/>
        </p:nvSpPr>
        <p:spPr>
          <a:xfrm>
            <a:off x="457200" y="26611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13" name="Rounded Rectangle 12"/>
          <p:cNvSpPr/>
          <p:nvPr/>
        </p:nvSpPr>
        <p:spPr>
          <a:xfrm>
            <a:off x="457200" y="17467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14" name="Rounded Rectangle 13"/>
          <p:cNvSpPr/>
          <p:nvPr/>
        </p:nvSpPr>
        <p:spPr>
          <a:xfrm>
            <a:off x="457200" y="22039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25" name="TextBox 24"/>
          <p:cNvSpPr txBox="1"/>
          <p:nvPr/>
        </p:nvSpPr>
        <p:spPr>
          <a:xfrm>
            <a:off x="3048000" y="1289567"/>
            <a:ext cx="885825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Composed, Self-Reliant, Reserved, Thoughtful</a:t>
            </a:r>
          </a:p>
        </p:txBody>
      </p:sp>
      <p:sp>
        <p:nvSpPr>
          <p:cNvPr id="26" name="TextBox 25"/>
          <p:cNvSpPr txBox="1"/>
          <p:nvPr/>
        </p:nvSpPr>
        <p:spPr>
          <a:xfrm>
            <a:off x="3048000" y="1746767"/>
            <a:ext cx="885825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Creative, Imaginative, Idealistic, Innovative</a:t>
            </a:r>
          </a:p>
        </p:txBody>
      </p:sp>
      <p:sp>
        <p:nvSpPr>
          <p:cNvPr id="27" name="TextBox 26"/>
          <p:cNvSpPr txBox="1"/>
          <p:nvPr/>
        </p:nvSpPr>
        <p:spPr>
          <a:xfrm>
            <a:off x="3048000" y="2203967"/>
            <a:ext cx="885825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Empathetic, Sensitive, Ethical, Authentic </a:t>
            </a:r>
          </a:p>
        </p:txBody>
      </p:sp>
      <p:sp>
        <p:nvSpPr>
          <p:cNvPr id="28" name="TextBox 27"/>
          <p:cNvSpPr txBox="1"/>
          <p:nvPr/>
        </p:nvSpPr>
        <p:spPr>
          <a:xfrm>
            <a:off x="3048000" y="2672835"/>
            <a:ext cx="885825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Flexible, Accepting, Tolerant, Open-Minded</a:t>
            </a:r>
          </a:p>
        </p:txBody>
      </p:sp>
      <p:sp>
        <p:nvSpPr>
          <p:cNvPr id="17" name="TextBox 16"/>
          <p:cNvSpPr txBox="1"/>
          <p:nvPr/>
        </p:nvSpPr>
        <p:spPr>
          <a:xfrm>
            <a:off x="3124200" y="3328988"/>
            <a:ext cx="8858250" cy="1815882"/>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Imaginative idealists</a:t>
            </a:r>
            <a:r>
              <a:rPr lang="en-US" sz="1400" dirty="0">
                <a:solidFill>
                  <a:schemeClr val="tx1">
                    <a:lumMod val="75000"/>
                    <a:lumOff val="25000"/>
                  </a:schemeClr>
                </a:solidFill>
                <a:latin typeface="Century Gothic" charset="0"/>
                <a:ea typeface="Century Gothic" charset="0"/>
                <a:cs typeface="Century Gothic" charset="0"/>
              </a:rPr>
              <a:t>, guided by core values and beliefs, possibilities and potential are paramount, pursue truth and meaning with their own individual flair, sensitive, caring, compassionate, deeply concerned with the personal growth of themselves and others, individualistic, nonjudgmental, creative, often artistic, value authenticity, want to be original and individual in what they do, decide for themselves what seems right, often offbeat and unconventional, feel no desire to conform, accepting, flexible, nonjudgmental, accommodating, support others, may react strongly if they feel their values are violated, dislike the idea of one right way to do things, want an open and supportive exchange of </a:t>
            </a:r>
            <a:r>
              <a:rPr lang="en-US" sz="1400" dirty="0" smtClean="0">
                <a:solidFill>
                  <a:schemeClr val="tx1">
                    <a:lumMod val="75000"/>
                    <a:lumOff val="25000"/>
                  </a:schemeClr>
                </a:solidFill>
                <a:latin typeface="Century Gothic" charset="0"/>
                <a:ea typeface="Century Gothic" charset="0"/>
                <a:cs typeface="Century Gothic" charset="0"/>
              </a:rPr>
              <a:t>ideas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18" name="Picture 17" descr="ENFJ-1024x1024.png"/>
          <p:cNvPicPr>
            <a:picLocks noChangeAspect="1"/>
          </p:cNvPicPr>
          <p:nvPr/>
        </p:nvPicPr>
        <p:blipFill>
          <a:blip r:embed="rId2" cstate="print"/>
          <a:stretch>
            <a:fillRect/>
          </a:stretch>
        </p:blipFill>
        <p:spPr>
          <a:xfrm>
            <a:off x="457200" y="3194567"/>
            <a:ext cx="2362200" cy="2362200"/>
          </a:xfrm>
          <a:prstGeom prst="rect">
            <a:avLst/>
          </a:prstGeom>
        </p:spPr>
      </p:pic>
      <p:sp>
        <p:nvSpPr>
          <p:cNvPr id="19" name="TextBox 18"/>
          <p:cNvSpPr txBox="1"/>
          <p:nvPr/>
        </p:nvSpPr>
        <p:spPr>
          <a:xfrm>
            <a:off x="3048000" y="5172939"/>
            <a:ext cx="8534400" cy="569387"/>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INFPs: </a:t>
            </a:r>
            <a:r>
              <a:rPr lang="en-US" sz="1500" dirty="0">
                <a:solidFill>
                  <a:schemeClr val="tx1">
                    <a:lumMod val="75000"/>
                    <a:lumOff val="25000"/>
                  </a:schemeClr>
                </a:solidFill>
                <a:latin typeface="Century Gothic" charset="0"/>
                <a:ea typeface="Century Gothic" charset="0"/>
                <a:cs typeface="Century Gothic" charset="0"/>
              </a:rPr>
              <a:t>John Lennon, JRR Tolkien, Princess Diana, Helen Keller, Jim Morrison, William Shakespeare, Edgar Allen Poe, Vincent van Gogh, Andy Warhol</a:t>
            </a:r>
          </a:p>
        </p:txBody>
      </p:sp>
    </p:spTree>
    <p:extLst>
      <p:ext uri="{BB962C8B-B14F-4D97-AF65-F5344CB8AC3E}">
        <p14:creationId xmlns:p14="http://schemas.microsoft.com/office/powerpoint/2010/main" val="974967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ENFP: </a:t>
            </a:r>
            <a:r>
              <a:rPr lang="en-US" i="1" dirty="0" smtClean="0">
                <a:latin typeface="Century Gothic" charset="0"/>
                <a:ea typeface="Century Gothic" charset="0"/>
                <a:cs typeface="Century Gothic" charset="0"/>
              </a:rPr>
              <a:t>The Champion</a:t>
            </a:r>
            <a:endParaRPr lang="en-US" i="1" dirty="0">
              <a:latin typeface="Century Gothic" charset="0"/>
              <a:ea typeface="Century Gothic" charset="0"/>
              <a:cs typeface="Century Gothic" charset="0"/>
            </a:endParaRPr>
          </a:p>
        </p:txBody>
      </p:sp>
      <p:sp>
        <p:nvSpPr>
          <p:cNvPr id="9" name="Rounded Rectangle 8"/>
          <p:cNvSpPr/>
          <p:nvPr/>
        </p:nvSpPr>
        <p:spPr>
          <a:xfrm>
            <a:off x="400050" y="128956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12" name="Rounded Rectangle 11"/>
          <p:cNvSpPr/>
          <p:nvPr/>
        </p:nvSpPr>
        <p:spPr>
          <a:xfrm>
            <a:off x="400050" y="266116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13" name="Rounded Rectangle 12"/>
          <p:cNvSpPr/>
          <p:nvPr/>
        </p:nvSpPr>
        <p:spPr>
          <a:xfrm>
            <a:off x="400050" y="174676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14" name="Rounded Rectangle 13"/>
          <p:cNvSpPr/>
          <p:nvPr/>
        </p:nvSpPr>
        <p:spPr>
          <a:xfrm>
            <a:off x="400050" y="220396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25" name="TextBox 24"/>
          <p:cNvSpPr txBox="1"/>
          <p:nvPr/>
        </p:nvSpPr>
        <p:spPr>
          <a:xfrm>
            <a:off x="3001551" y="1312334"/>
            <a:ext cx="874395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Enthusiastic, Gregarious, Sociable, Expressive</a:t>
            </a:r>
          </a:p>
        </p:txBody>
      </p:sp>
      <p:sp>
        <p:nvSpPr>
          <p:cNvPr id="26" name="TextBox 25"/>
          <p:cNvSpPr txBox="1"/>
          <p:nvPr/>
        </p:nvSpPr>
        <p:spPr>
          <a:xfrm>
            <a:off x="3001551" y="1769534"/>
            <a:ext cx="917575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Imaginative, Unconventional, Forward-Thinking</a:t>
            </a:r>
          </a:p>
        </p:txBody>
      </p:sp>
      <p:sp>
        <p:nvSpPr>
          <p:cNvPr id="27" name="TextBox 26"/>
          <p:cNvSpPr txBox="1"/>
          <p:nvPr/>
        </p:nvSpPr>
        <p:spPr>
          <a:xfrm>
            <a:off x="3001551" y="2226734"/>
            <a:ext cx="874395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Open-Minded, Spontaneous, Adaptable, Whimsical</a:t>
            </a:r>
          </a:p>
        </p:txBody>
      </p:sp>
      <p:sp>
        <p:nvSpPr>
          <p:cNvPr id="28" name="TextBox 27"/>
          <p:cNvSpPr txBox="1"/>
          <p:nvPr/>
        </p:nvSpPr>
        <p:spPr>
          <a:xfrm>
            <a:off x="3001551" y="2695602"/>
            <a:ext cx="874395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Orderly, Responsible, Methodical, Hardworking</a:t>
            </a:r>
          </a:p>
        </p:txBody>
      </p:sp>
      <p:sp>
        <p:nvSpPr>
          <p:cNvPr id="17" name="TextBox 16"/>
          <p:cNvSpPr txBox="1"/>
          <p:nvPr/>
        </p:nvSpPr>
        <p:spPr>
          <a:xfrm>
            <a:off x="3001551" y="3332748"/>
            <a:ext cx="8743950" cy="1815882"/>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People-centered creators</a:t>
            </a:r>
            <a:r>
              <a:rPr lang="en-US" sz="1400" dirty="0">
                <a:solidFill>
                  <a:schemeClr val="tx1">
                    <a:lumMod val="75000"/>
                    <a:lumOff val="25000"/>
                  </a:schemeClr>
                </a:solidFill>
                <a:latin typeface="Century Gothic" charset="0"/>
                <a:ea typeface="Century Gothic" charset="0"/>
                <a:cs typeface="Century Gothic" charset="0"/>
              </a:rPr>
              <a:t>, focus on possibilities, contagious enthusiasm, energetic, warm, passionate, love to help other people explore their creative potential, agile and expressive communicators, o create engaging stories, imaginative and original, strong artistic side, drawn to art, curious about others, preoccupied with discovering the deeper meaning in people and ideas, want authentic experiences, often seek emotional intensity, easily bored by details and repetition, seek out situations that offer an escape from the mundane, prize individuality, place great importance on personal freedom and self-expression, and want to be able to go wherever inspiration </a:t>
            </a:r>
            <a:r>
              <a:rPr lang="en-US" sz="1400" dirty="0" smtClean="0">
                <a:solidFill>
                  <a:schemeClr val="tx1">
                    <a:lumMod val="75000"/>
                    <a:lumOff val="25000"/>
                  </a:schemeClr>
                </a:solidFill>
                <a:latin typeface="Century Gothic" charset="0"/>
                <a:ea typeface="Century Gothic" charset="0"/>
                <a:cs typeface="Century Gothic" charset="0"/>
              </a:rPr>
              <a:t>leads </a:t>
            </a:r>
            <a:endParaRPr lang="en-US" sz="1400" dirty="0">
              <a:solidFill>
                <a:schemeClr val="tx1">
                  <a:lumMod val="75000"/>
                  <a:lumOff val="25000"/>
                </a:schemeClr>
              </a:solidFill>
              <a:latin typeface="Century Gothic" charset="0"/>
              <a:ea typeface="Century Gothic" charset="0"/>
              <a:cs typeface="Century Gothic" charset="0"/>
            </a:endParaRPr>
          </a:p>
        </p:txBody>
      </p:sp>
      <p:sp>
        <p:nvSpPr>
          <p:cNvPr id="19" name="TextBox 18"/>
          <p:cNvSpPr txBox="1"/>
          <p:nvPr/>
        </p:nvSpPr>
        <p:spPr>
          <a:xfrm>
            <a:off x="3001551" y="5280978"/>
            <a:ext cx="8534400" cy="569387"/>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ENFPs: </a:t>
            </a:r>
            <a:r>
              <a:rPr lang="en-US" sz="1500" dirty="0">
                <a:solidFill>
                  <a:schemeClr val="tx1">
                    <a:lumMod val="75000"/>
                    <a:lumOff val="25000"/>
                  </a:schemeClr>
                </a:solidFill>
                <a:latin typeface="Century Gothic" charset="0"/>
                <a:ea typeface="Century Gothic" charset="0"/>
                <a:cs typeface="Century Gothic" charset="0"/>
              </a:rPr>
              <a:t>Oscar Wilde, Mark Twain, Hunter S. Thompson, Ralph Nader, Walt Disney, Anne Frank, Kurt Vonnegut, Joseph Campbell, Katie Couric, Jerry Seinfeld</a:t>
            </a:r>
          </a:p>
        </p:txBody>
      </p:sp>
      <p:pic>
        <p:nvPicPr>
          <p:cNvPr id="1028" name="Picture 4" descr="http://www.opp.com/tools/mbti/mbti-personality-types/~/media/Images/Content-images/MBTI%20type%20heads/enfphe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1" y="3190556"/>
            <a:ext cx="2366211" cy="2366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0333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ENTP: </a:t>
            </a:r>
            <a:r>
              <a:rPr lang="en-US" i="1" dirty="0" smtClean="0">
                <a:latin typeface="Century Gothic" charset="0"/>
                <a:ea typeface="Century Gothic" charset="0"/>
                <a:cs typeface="Century Gothic" charset="0"/>
              </a:rPr>
              <a:t>The Inventor</a:t>
            </a:r>
            <a:endParaRPr lang="en-US" i="1" dirty="0">
              <a:latin typeface="Century Gothic" charset="0"/>
              <a:ea typeface="Century Gothic" charset="0"/>
              <a:cs typeface="Century Gothic" charset="0"/>
            </a:endParaRPr>
          </a:p>
        </p:txBody>
      </p:sp>
      <p:sp>
        <p:nvSpPr>
          <p:cNvPr id="9" name="Rounded Rectangle 8"/>
          <p:cNvSpPr/>
          <p:nvPr/>
        </p:nvSpPr>
        <p:spPr>
          <a:xfrm>
            <a:off x="409575" y="13599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12" name="Rounded Rectangle 11"/>
          <p:cNvSpPr/>
          <p:nvPr/>
        </p:nvSpPr>
        <p:spPr>
          <a:xfrm>
            <a:off x="409575" y="27315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13" name="Rounded Rectangle 12"/>
          <p:cNvSpPr/>
          <p:nvPr/>
        </p:nvSpPr>
        <p:spPr>
          <a:xfrm>
            <a:off x="409575" y="18171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14" name="Rounded Rectangle 13"/>
          <p:cNvSpPr/>
          <p:nvPr/>
        </p:nvSpPr>
        <p:spPr>
          <a:xfrm>
            <a:off x="409575" y="22743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25" name="TextBox 24"/>
          <p:cNvSpPr txBox="1"/>
          <p:nvPr/>
        </p:nvSpPr>
        <p:spPr>
          <a:xfrm>
            <a:off x="3000374" y="1300639"/>
            <a:ext cx="8867775" cy="369332"/>
          </a:xfrm>
          <a:prstGeom prst="rect">
            <a:avLst/>
          </a:prstGeom>
          <a:noFill/>
        </p:spPr>
        <p:txBody>
          <a:bodyPr wrap="square" rtlCol="0">
            <a:spAutoFit/>
          </a:bodyPr>
          <a:lstStyle/>
          <a:p>
            <a:r>
              <a:rPr lang="en-US" dirty="0">
                <a:latin typeface="Century Gothic" charset="0"/>
                <a:ea typeface="Century Gothic" charset="0"/>
                <a:cs typeface="Century Gothic" charset="0"/>
              </a:rPr>
              <a:t>Lively, Energetic, Quick-Witted, Clever</a:t>
            </a:r>
          </a:p>
        </p:txBody>
      </p:sp>
      <p:sp>
        <p:nvSpPr>
          <p:cNvPr id="26" name="TextBox 25"/>
          <p:cNvSpPr txBox="1"/>
          <p:nvPr/>
        </p:nvSpPr>
        <p:spPr>
          <a:xfrm>
            <a:off x="3000374" y="1757839"/>
            <a:ext cx="8867775" cy="369332"/>
          </a:xfrm>
          <a:prstGeom prst="rect">
            <a:avLst/>
          </a:prstGeom>
          <a:noFill/>
        </p:spPr>
        <p:txBody>
          <a:bodyPr wrap="square" rtlCol="0">
            <a:spAutoFit/>
          </a:bodyPr>
          <a:lstStyle/>
          <a:p>
            <a:r>
              <a:rPr lang="en-US" dirty="0">
                <a:latin typeface="Century Gothic" charset="0"/>
                <a:ea typeface="Century Gothic" charset="0"/>
                <a:cs typeface="Century Gothic" charset="0"/>
              </a:rPr>
              <a:t>Inventive, Imaginative, Entrepreneurial, Futuristic</a:t>
            </a:r>
          </a:p>
        </p:txBody>
      </p:sp>
      <p:sp>
        <p:nvSpPr>
          <p:cNvPr id="27" name="TextBox 26"/>
          <p:cNvSpPr txBox="1"/>
          <p:nvPr/>
        </p:nvSpPr>
        <p:spPr>
          <a:xfrm>
            <a:off x="3000374" y="2215039"/>
            <a:ext cx="8867775" cy="369332"/>
          </a:xfrm>
          <a:prstGeom prst="rect">
            <a:avLst/>
          </a:prstGeom>
          <a:noFill/>
        </p:spPr>
        <p:txBody>
          <a:bodyPr wrap="square" rtlCol="0">
            <a:spAutoFit/>
          </a:bodyPr>
          <a:lstStyle/>
          <a:p>
            <a:r>
              <a:rPr lang="en-US" dirty="0">
                <a:latin typeface="Century Gothic" charset="0"/>
                <a:ea typeface="Century Gothic" charset="0"/>
                <a:cs typeface="Century Gothic" charset="0"/>
              </a:rPr>
              <a:t>Analytical, Logical, Objective, Unsentimental</a:t>
            </a:r>
          </a:p>
        </p:txBody>
      </p:sp>
      <p:sp>
        <p:nvSpPr>
          <p:cNvPr id="28" name="TextBox 27"/>
          <p:cNvSpPr txBox="1"/>
          <p:nvPr/>
        </p:nvSpPr>
        <p:spPr>
          <a:xfrm>
            <a:off x="3000375" y="2683907"/>
            <a:ext cx="9086732" cy="369332"/>
          </a:xfrm>
          <a:prstGeom prst="rect">
            <a:avLst/>
          </a:prstGeom>
          <a:noFill/>
        </p:spPr>
        <p:txBody>
          <a:bodyPr wrap="square" rtlCol="0">
            <a:spAutoFit/>
          </a:bodyPr>
          <a:lstStyle/>
          <a:p>
            <a:r>
              <a:rPr lang="en-US" dirty="0">
                <a:latin typeface="Century Gothic" charset="0"/>
                <a:ea typeface="Century Gothic" charset="0"/>
                <a:cs typeface="Century Gothic" charset="0"/>
              </a:rPr>
              <a:t>Open-Minded, Adaptable, Spontaneous, Changeable</a:t>
            </a:r>
          </a:p>
        </p:txBody>
      </p:sp>
      <p:sp>
        <p:nvSpPr>
          <p:cNvPr id="17" name="TextBox 16"/>
          <p:cNvSpPr txBox="1"/>
          <p:nvPr/>
        </p:nvSpPr>
        <p:spPr>
          <a:xfrm>
            <a:off x="3000374" y="3181827"/>
            <a:ext cx="8867775" cy="1600438"/>
          </a:xfrm>
          <a:prstGeom prst="rect">
            <a:avLst/>
          </a:prstGeom>
          <a:noFill/>
        </p:spPr>
        <p:txBody>
          <a:bodyPr wrap="square" rtlCol="0">
            <a:spAutoFit/>
          </a:bodyPr>
          <a:lstStyle/>
          <a:p>
            <a:r>
              <a:rPr lang="en-US" sz="1400" b="1" i="1" dirty="0">
                <a:latin typeface="Century Gothic" charset="0"/>
                <a:ea typeface="Century Gothic" charset="0"/>
                <a:cs typeface="Century Gothic" charset="0"/>
              </a:rPr>
              <a:t>Inspired innovators</a:t>
            </a:r>
            <a:r>
              <a:rPr lang="en-US" sz="1400" dirty="0">
                <a:latin typeface="Century Gothic" charset="0"/>
                <a:ea typeface="Century Gothic" charset="0"/>
                <a:cs typeface="Century Gothic" charset="0"/>
              </a:rPr>
              <a:t>, find new solutions to intellectually challenging problems, curious and clever, seek to comprehend the people, systems, and principles that surround them, open-minded, unconventional, want to analyze, understand, and influence other people, enjoy playing with ideas and like to banter, use their quick wit and command of language to keep the upper hand with other people, often cheerfully poking fun at their habits and eccentricities. enjoys challenging others, but in the end they are usually happy to live and let live, rarely judgmental, re-invent the wheel, question norms, prefer to try a new method, jump into new situations and trust themselves to adapt as they </a:t>
            </a:r>
            <a:r>
              <a:rPr lang="en-US" sz="1400" dirty="0" smtClean="0">
                <a:latin typeface="Century Gothic" charset="0"/>
                <a:ea typeface="Century Gothic" charset="0"/>
                <a:cs typeface="Century Gothic" charset="0"/>
              </a:rPr>
              <a:t>go </a:t>
            </a:r>
            <a:endParaRPr lang="en-US" sz="1400" dirty="0">
              <a:latin typeface="Century Gothic" charset="0"/>
              <a:ea typeface="Century Gothic" charset="0"/>
              <a:cs typeface="Century Gothic" charset="0"/>
            </a:endParaRPr>
          </a:p>
        </p:txBody>
      </p:sp>
      <p:sp>
        <p:nvSpPr>
          <p:cNvPr id="19" name="TextBox 18"/>
          <p:cNvSpPr txBox="1"/>
          <p:nvPr/>
        </p:nvSpPr>
        <p:spPr>
          <a:xfrm>
            <a:off x="3000374" y="5126297"/>
            <a:ext cx="8534400" cy="569387"/>
          </a:xfrm>
          <a:prstGeom prst="rect">
            <a:avLst/>
          </a:prstGeom>
          <a:noFill/>
        </p:spPr>
        <p:txBody>
          <a:bodyPr wrap="square" rtlCol="0">
            <a:spAutoFit/>
          </a:bodyPr>
          <a:lstStyle/>
          <a:p>
            <a:pPr marL="1427163" indent="-1427163"/>
            <a:r>
              <a:rPr lang="en-US" sz="1600" b="1" dirty="0">
                <a:latin typeface="Century Gothic" charset="0"/>
                <a:ea typeface="Century Gothic" charset="0"/>
                <a:cs typeface="Century Gothic" charset="0"/>
              </a:rPr>
              <a:t>Famous ENTPs: </a:t>
            </a:r>
            <a:r>
              <a:rPr lang="en-US" sz="1500" dirty="0">
                <a:latin typeface="Century Gothic" charset="0"/>
                <a:ea typeface="Century Gothic" charset="0"/>
                <a:cs typeface="Century Gothic" charset="0"/>
              </a:rPr>
              <a:t>Leonardo da Vinci, Benjamin Franklin, Steve Wozniak, Barack Obama, Henry Kissinger, Newt Gingrich, Catherine the Great, Voltaire</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574" y="3267980"/>
            <a:ext cx="2359152"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99683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INTP: </a:t>
            </a:r>
            <a:r>
              <a:rPr lang="en-US" i="1" dirty="0" smtClean="0">
                <a:latin typeface="Century Gothic" charset="0"/>
                <a:ea typeface="Century Gothic" charset="0"/>
                <a:cs typeface="Century Gothic" charset="0"/>
              </a:rPr>
              <a:t>The Architect</a:t>
            </a:r>
            <a:endParaRPr lang="en-US" i="1" dirty="0">
              <a:latin typeface="Century Gothic" charset="0"/>
              <a:ea typeface="Century Gothic" charset="0"/>
              <a:cs typeface="Century Gothic" charset="0"/>
            </a:endParaRPr>
          </a:p>
        </p:txBody>
      </p:sp>
      <p:sp>
        <p:nvSpPr>
          <p:cNvPr id="9" name="Rounded Rectangle 8"/>
          <p:cNvSpPr/>
          <p:nvPr/>
        </p:nvSpPr>
        <p:spPr>
          <a:xfrm>
            <a:off x="504825" y="14361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12" name="Rounded Rectangle 11"/>
          <p:cNvSpPr/>
          <p:nvPr/>
        </p:nvSpPr>
        <p:spPr>
          <a:xfrm>
            <a:off x="504825" y="28077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13" name="Rounded Rectangle 12"/>
          <p:cNvSpPr/>
          <p:nvPr/>
        </p:nvSpPr>
        <p:spPr>
          <a:xfrm>
            <a:off x="504825" y="18933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14" name="Rounded Rectangle 13"/>
          <p:cNvSpPr/>
          <p:nvPr/>
        </p:nvSpPr>
        <p:spPr>
          <a:xfrm>
            <a:off x="504825" y="23505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25" name="TextBox 24"/>
          <p:cNvSpPr txBox="1"/>
          <p:nvPr/>
        </p:nvSpPr>
        <p:spPr>
          <a:xfrm>
            <a:off x="3143250" y="1447800"/>
            <a:ext cx="870585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Independent, Cool, Thoughtful, Self-Reliant</a:t>
            </a:r>
          </a:p>
        </p:txBody>
      </p:sp>
      <p:sp>
        <p:nvSpPr>
          <p:cNvPr id="26" name="TextBox 25"/>
          <p:cNvSpPr txBox="1"/>
          <p:nvPr/>
        </p:nvSpPr>
        <p:spPr>
          <a:xfrm>
            <a:off x="3143250" y="1905000"/>
            <a:ext cx="870585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Innovative, Unconventional, Theoretical, Complex</a:t>
            </a:r>
          </a:p>
        </p:txBody>
      </p:sp>
      <p:sp>
        <p:nvSpPr>
          <p:cNvPr id="27" name="TextBox 26"/>
          <p:cNvSpPr txBox="1"/>
          <p:nvPr/>
        </p:nvSpPr>
        <p:spPr>
          <a:xfrm>
            <a:off x="3143250" y="2362200"/>
            <a:ext cx="870585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Analytical, Objective, Rational, Unsentimental</a:t>
            </a:r>
          </a:p>
        </p:txBody>
      </p:sp>
      <p:sp>
        <p:nvSpPr>
          <p:cNvPr id="28" name="TextBox 27"/>
          <p:cNvSpPr txBox="1"/>
          <p:nvPr/>
        </p:nvSpPr>
        <p:spPr>
          <a:xfrm>
            <a:off x="3143250" y="2831068"/>
            <a:ext cx="870585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Tolerant, Open-Minded, Changeable, Unstructured</a:t>
            </a:r>
          </a:p>
        </p:txBody>
      </p:sp>
      <p:sp>
        <p:nvSpPr>
          <p:cNvPr id="17" name="TextBox 16"/>
          <p:cNvSpPr txBox="1"/>
          <p:nvPr/>
        </p:nvSpPr>
        <p:spPr>
          <a:xfrm>
            <a:off x="3219450" y="3328988"/>
            <a:ext cx="8705850" cy="1815882"/>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Philosophical innovators</a:t>
            </a:r>
            <a:r>
              <a:rPr lang="en-US" sz="1400" dirty="0">
                <a:solidFill>
                  <a:schemeClr val="tx1">
                    <a:lumMod val="75000"/>
                    <a:lumOff val="25000"/>
                  </a:schemeClr>
                </a:solidFill>
                <a:latin typeface="Century Gothic" charset="0"/>
                <a:ea typeface="Century Gothic" charset="0"/>
                <a:cs typeface="Century Gothic" charset="0"/>
              </a:rPr>
              <a:t>, fascinated by logical analysis, systems and design, focus on theory, seek to understand unifying themes, detached, analytical observers, focus internally: exploring concepts, making connections and seeking understanding, inquisitive, cool exterior, privately passionate about reason, analysis, and innovation, seek to create complex systems of understanding to unify the principles they've observed in their environments, independent problem solvers, active mind, more interested in theory than reality, non-traditional, suspicious of assumptions and conventions, eager to break apart ideas that others take for granted, thoroughly analyze concepts and </a:t>
            </a:r>
            <a:r>
              <a:rPr lang="en-US" sz="1400" dirty="0" smtClean="0">
                <a:solidFill>
                  <a:schemeClr val="tx1">
                    <a:lumMod val="75000"/>
                    <a:lumOff val="25000"/>
                  </a:schemeClr>
                </a:solidFill>
                <a:latin typeface="Century Gothic" charset="0"/>
                <a:ea typeface="Century Gothic" charset="0"/>
                <a:cs typeface="Century Gothic" charset="0"/>
              </a:rPr>
              <a:t>beliefs </a:t>
            </a:r>
            <a:endParaRPr lang="en-US" sz="1400" dirty="0">
              <a:solidFill>
                <a:schemeClr val="tx1">
                  <a:lumMod val="75000"/>
                  <a:lumOff val="25000"/>
                </a:schemeClr>
              </a:solidFill>
              <a:latin typeface="Century Gothic" charset="0"/>
              <a:ea typeface="Century Gothic" charset="0"/>
              <a:cs typeface="Century Gothic" charset="0"/>
            </a:endParaRPr>
          </a:p>
        </p:txBody>
      </p:sp>
      <p:sp>
        <p:nvSpPr>
          <p:cNvPr id="19" name="TextBox 18"/>
          <p:cNvSpPr txBox="1"/>
          <p:nvPr/>
        </p:nvSpPr>
        <p:spPr>
          <a:xfrm>
            <a:off x="3228975" y="5273458"/>
            <a:ext cx="8534400" cy="569387"/>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INTPs: </a:t>
            </a:r>
            <a:r>
              <a:rPr lang="en-US" sz="1500" dirty="0">
                <a:solidFill>
                  <a:schemeClr val="tx1">
                    <a:lumMod val="75000"/>
                    <a:lumOff val="25000"/>
                  </a:schemeClr>
                </a:solidFill>
                <a:latin typeface="Century Gothic" charset="0"/>
                <a:ea typeface="Century Gothic" charset="0"/>
                <a:cs typeface="Century Gothic" charset="0"/>
              </a:rPr>
              <a:t>Albert Einstein, Charles Darwin, Abraham Lincoln, Marie Curie, Paul Allen, Jane Austen, James Madison, Jimmy Wales, Larry Page, Alan Greenspan</a:t>
            </a: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211" y="3344180"/>
            <a:ext cx="2367814"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2889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428263" y="815302"/>
            <a:ext cx="11296891" cy="1229100"/>
          </a:xfrm>
        </p:spPr>
        <p:txBody>
          <a:bodyPr>
            <a:normAutofit fontScale="90000"/>
          </a:bodyPr>
          <a:lstStyle/>
          <a:p>
            <a:r>
              <a:rPr lang="en-US" dirty="0" smtClean="0"/>
              <a:t>Myers Briggs </a:t>
            </a:r>
            <a:r>
              <a:rPr lang="en-US" smtClean="0"/>
              <a:t>Type Indicator</a:t>
            </a:r>
            <a:endParaRPr lang="en-US"/>
          </a:p>
        </p:txBody>
      </p:sp>
      <p:sp>
        <p:nvSpPr>
          <p:cNvPr id="10" name="Subtitle 9"/>
          <p:cNvSpPr>
            <a:spLocks noGrp="1"/>
          </p:cNvSpPr>
          <p:nvPr>
            <p:ph type="subTitle" idx="1"/>
          </p:nvPr>
        </p:nvSpPr>
        <p:spPr>
          <a:xfrm>
            <a:off x="2667000" y="2642296"/>
            <a:ext cx="6045485" cy="1655762"/>
          </a:xfrm>
        </p:spPr>
        <p:txBody>
          <a:bodyPr>
            <a:normAutofit/>
          </a:bodyPr>
          <a:lstStyle/>
          <a:p>
            <a:r>
              <a:rPr lang="en-US" sz="2800" dirty="0" smtClean="0">
                <a:solidFill>
                  <a:schemeClr val="tx1">
                    <a:lumMod val="75000"/>
                    <a:lumOff val="25000"/>
                  </a:schemeClr>
                </a:solidFill>
              </a:rPr>
              <a:t>Sixteen Personality Types Based on Four Dimensions of Personality</a:t>
            </a:r>
            <a:endParaRPr lang="en-US" sz="2800" dirty="0">
              <a:solidFill>
                <a:schemeClr val="tx1">
                  <a:lumMod val="75000"/>
                  <a:lumOff val="25000"/>
                </a:schemeClr>
              </a:solidFill>
            </a:endParaRPr>
          </a:p>
        </p:txBody>
      </p:sp>
    </p:spTree>
    <p:extLst>
      <p:ext uri="{BB962C8B-B14F-4D97-AF65-F5344CB8AC3E}">
        <p14:creationId xmlns:p14="http://schemas.microsoft.com/office/powerpoint/2010/main" val="7307673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ISTP: </a:t>
            </a:r>
            <a:r>
              <a:rPr lang="en-US" i="1" dirty="0" smtClean="0">
                <a:latin typeface="Century Gothic" charset="0"/>
                <a:ea typeface="Century Gothic" charset="0"/>
                <a:cs typeface="Century Gothic" charset="0"/>
              </a:rPr>
              <a:t>The Operator</a:t>
            </a:r>
            <a:endParaRPr lang="en-US" i="1" dirty="0">
              <a:latin typeface="Century Gothic" charset="0"/>
              <a:ea typeface="Century Gothic" charset="0"/>
              <a:cs typeface="Century Gothic" charset="0"/>
            </a:endParaRPr>
          </a:p>
        </p:txBody>
      </p:sp>
      <p:sp>
        <p:nvSpPr>
          <p:cNvPr id="9" name="Rounded Rectangle 8"/>
          <p:cNvSpPr/>
          <p:nvPr/>
        </p:nvSpPr>
        <p:spPr>
          <a:xfrm>
            <a:off x="342900" y="12895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12" name="Rounded Rectangle 11"/>
          <p:cNvSpPr/>
          <p:nvPr/>
        </p:nvSpPr>
        <p:spPr>
          <a:xfrm>
            <a:off x="342900" y="26611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13" name="Rounded Rectangle 12"/>
          <p:cNvSpPr/>
          <p:nvPr/>
        </p:nvSpPr>
        <p:spPr>
          <a:xfrm>
            <a:off x="342900" y="17467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14" name="Rounded Rectangle 13"/>
          <p:cNvSpPr/>
          <p:nvPr/>
        </p:nvSpPr>
        <p:spPr>
          <a:xfrm>
            <a:off x="342900" y="22039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25" name="TextBox 24"/>
          <p:cNvSpPr txBox="1"/>
          <p:nvPr/>
        </p:nvSpPr>
        <p:spPr>
          <a:xfrm>
            <a:off x="3019425" y="1312332"/>
            <a:ext cx="894397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Independent, Self-Reliant, Reserved, Cool</a:t>
            </a:r>
          </a:p>
        </p:txBody>
      </p:sp>
      <p:sp>
        <p:nvSpPr>
          <p:cNvPr id="26" name="TextBox 25"/>
          <p:cNvSpPr txBox="1"/>
          <p:nvPr/>
        </p:nvSpPr>
        <p:spPr>
          <a:xfrm>
            <a:off x="3019425" y="1769532"/>
            <a:ext cx="894397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Realistic, Hands-On, Grounded, Mechanical</a:t>
            </a:r>
          </a:p>
        </p:txBody>
      </p:sp>
      <p:sp>
        <p:nvSpPr>
          <p:cNvPr id="27" name="TextBox 26"/>
          <p:cNvSpPr txBox="1"/>
          <p:nvPr/>
        </p:nvSpPr>
        <p:spPr>
          <a:xfrm>
            <a:off x="3019425" y="2226732"/>
            <a:ext cx="894397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Logical, Objective, Unbiased, Pragmatic</a:t>
            </a:r>
          </a:p>
        </p:txBody>
      </p:sp>
      <p:sp>
        <p:nvSpPr>
          <p:cNvPr id="28" name="TextBox 27"/>
          <p:cNvSpPr txBox="1"/>
          <p:nvPr/>
        </p:nvSpPr>
        <p:spPr>
          <a:xfrm>
            <a:off x="3019425" y="2695600"/>
            <a:ext cx="894397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Responsive, Spontaneous, Flexible, Active</a:t>
            </a:r>
          </a:p>
        </p:txBody>
      </p:sp>
      <p:sp>
        <p:nvSpPr>
          <p:cNvPr id="17" name="TextBox 16"/>
          <p:cNvSpPr txBox="1"/>
          <p:nvPr/>
        </p:nvSpPr>
        <p:spPr>
          <a:xfrm>
            <a:off x="3095625" y="3328988"/>
            <a:ext cx="8943975" cy="1600438"/>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Observant artisans</a:t>
            </a:r>
            <a:r>
              <a:rPr lang="en-US" sz="1400" dirty="0">
                <a:solidFill>
                  <a:schemeClr val="tx1">
                    <a:lumMod val="75000"/>
                    <a:lumOff val="25000"/>
                  </a:schemeClr>
                </a:solidFill>
                <a:latin typeface="Century Gothic" charset="0"/>
                <a:ea typeface="Century Gothic" charset="0"/>
                <a:cs typeface="Century Gothic" charset="0"/>
              </a:rPr>
              <a:t>, understand mechanics, interested in troubleshooting, flexible logic approach, looking for practical solutions to the problems at hand, optimistic, generous, confident in abilities, independent, adaptable, self-directed, spontaneous, attentive to details, responsive to demands, astute sense of their environment, quickly respond to emergencies, reserved but not withdrawn, enjoy taking action, appreciates physical and sensory experiences, curious about how things work, detached, independent, treasure personal space, spontaneous, follow their own lead, seek practical understanding, appreciate freedom to do their own thing, prefer technical knowledge to </a:t>
            </a:r>
            <a:r>
              <a:rPr lang="en-US" sz="1400" dirty="0" smtClean="0">
                <a:solidFill>
                  <a:schemeClr val="tx1">
                    <a:lumMod val="75000"/>
                    <a:lumOff val="25000"/>
                  </a:schemeClr>
                </a:solidFill>
                <a:latin typeface="Century Gothic" charset="0"/>
                <a:ea typeface="Century Gothic" charset="0"/>
                <a:cs typeface="Century Gothic" charset="0"/>
              </a:rPr>
              <a:t>theory </a:t>
            </a:r>
            <a:endParaRPr lang="en-US" sz="1400" dirty="0">
              <a:solidFill>
                <a:schemeClr val="tx1">
                  <a:lumMod val="75000"/>
                  <a:lumOff val="25000"/>
                </a:schemeClr>
              </a:solidFill>
              <a:latin typeface="Century Gothic" charset="0"/>
              <a:ea typeface="Century Gothic" charset="0"/>
              <a:cs typeface="Century Gothic" charset="0"/>
            </a:endParaRPr>
          </a:p>
        </p:txBody>
      </p:sp>
      <p:sp>
        <p:nvSpPr>
          <p:cNvPr id="19" name="TextBox 18"/>
          <p:cNvSpPr txBox="1"/>
          <p:nvPr/>
        </p:nvSpPr>
        <p:spPr>
          <a:xfrm>
            <a:off x="3095625" y="5058014"/>
            <a:ext cx="8534400" cy="569387"/>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ISTPs: </a:t>
            </a:r>
            <a:r>
              <a:rPr lang="en-US" sz="1500" dirty="0">
                <a:solidFill>
                  <a:schemeClr val="tx1">
                    <a:lumMod val="75000"/>
                    <a:lumOff val="25000"/>
                  </a:schemeClr>
                </a:solidFill>
                <a:latin typeface="Century Gothic" charset="0"/>
                <a:ea typeface="Century Gothic" charset="0"/>
                <a:cs typeface="Century Gothic" charset="0"/>
              </a:rPr>
              <a:t>Steve Jobs, Stanley Kubrick, Jack Dorsey, Donald Rumsfeld, Erwin Rommel, Michael Jordan, Amelia Earhart, Frank Zappa, Jack Bauer</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716" y="3197615"/>
            <a:ext cx="2353384"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22658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ESTP: </a:t>
            </a:r>
            <a:r>
              <a:rPr lang="en-US" i="1" dirty="0" smtClean="0">
                <a:latin typeface="Century Gothic" charset="0"/>
                <a:ea typeface="Century Gothic" charset="0"/>
                <a:cs typeface="Century Gothic" charset="0"/>
              </a:rPr>
              <a:t>The Promoter</a:t>
            </a:r>
            <a:endParaRPr lang="en-US" i="1" dirty="0">
              <a:latin typeface="Century Gothic" charset="0"/>
              <a:ea typeface="Century Gothic" charset="0"/>
              <a:cs typeface="Century Gothic" charset="0"/>
            </a:endParaRPr>
          </a:p>
        </p:txBody>
      </p:sp>
      <p:sp>
        <p:nvSpPr>
          <p:cNvPr id="9" name="Rounded Rectangle 8"/>
          <p:cNvSpPr/>
          <p:nvPr/>
        </p:nvSpPr>
        <p:spPr>
          <a:xfrm>
            <a:off x="447675" y="14081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12" name="Rounded Rectangle 11"/>
          <p:cNvSpPr/>
          <p:nvPr/>
        </p:nvSpPr>
        <p:spPr>
          <a:xfrm>
            <a:off x="447675" y="27797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13" name="Rounded Rectangle 12"/>
          <p:cNvSpPr/>
          <p:nvPr/>
        </p:nvSpPr>
        <p:spPr>
          <a:xfrm>
            <a:off x="447675" y="18653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14" name="Rounded Rectangle 13"/>
          <p:cNvSpPr/>
          <p:nvPr/>
        </p:nvSpPr>
        <p:spPr>
          <a:xfrm>
            <a:off x="447675" y="23225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25" name="TextBox 24"/>
          <p:cNvSpPr txBox="1"/>
          <p:nvPr/>
        </p:nvSpPr>
        <p:spPr>
          <a:xfrm>
            <a:off x="3105150" y="1447800"/>
            <a:ext cx="876300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Outgoing, Friendly, Engaging, Energetic</a:t>
            </a:r>
          </a:p>
        </p:txBody>
      </p:sp>
      <p:sp>
        <p:nvSpPr>
          <p:cNvPr id="26" name="TextBox 25"/>
          <p:cNvSpPr txBox="1"/>
          <p:nvPr/>
        </p:nvSpPr>
        <p:spPr>
          <a:xfrm>
            <a:off x="3105150" y="1905000"/>
            <a:ext cx="876300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Hands-On, Practical, Observant, Physical</a:t>
            </a:r>
          </a:p>
        </p:txBody>
      </p:sp>
      <p:sp>
        <p:nvSpPr>
          <p:cNvPr id="27" name="TextBox 26"/>
          <p:cNvSpPr txBox="1"/>
          <p:nvPr/>
        </p:nvSpPr>
        <p:spPr>
          <a:xfrm>
            <a:off x="3105150" y="2362200"/>
            <a:ext cx="876300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Logical, Objective, Pragmatic, Outspoken</a:t>
            </a:r>
          </a:p>
        </p:txBody>
      </p:sp>
      <p:sp>
        <p:nvSpPr>
          <p:cNvPr id="28" name="TextBox 27"/>
          <p:cNvSpPr txBox="1"/>
          <p:nvPr/>
        </p:nvSpPr>
        <p:spPr>
          <a:xfrm>
            <a:off x="3105150" y="2831068"/>
            <a:ext cx="876300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Responsive, Spontaneous, Adaptable, Adventurous</a:t>
            </a:r>
          </a:p>
        </p:txBody>
      </p:sp>
      <p:sp>
        <p:nvSpPr>
          <p:cNvPr id="17" name="TextBox 16"/>
          <p:cNvSpPr txBox="1"/>
          <p:nvPr/>
        </p:nvSpPr>
        <p:spPr>
          <a:xfrm>
            <a:off x="3181350" y="3328987"/>
            <a:ext cx="8763000" cy="1600438"/>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Energetic thrill-seekers</a:t>
            </a:r>
            <a:r>
              <a:rPr lang="en-US" sz="1400" dirty="0">
                <a:solidFill>
                  <a:schemeClr val="tx1">
                    <a:lumMod val="75000"/>
                    <a:lumOff val="25000"/>
                  </a:schemeClr>
                </a:solidFill>
                <a:latin typeface="Century Gothic" charset="0"/>
                <a:ea typeface="Century Gothic" charset="0"/>
                <a:cs typeface="Century Gothic" charset="0"/>
              </a:rPr>
              <a:t>, dynamic, energetic, assess situations quickly, move adeptly to respond to immediate problems with practical solutions, active, playful, life of the party, at their best when putting out fires (literal or metaphorical), risk takers, good sense of humor, observers,  adapt quickly, social but rarely sensitive, fast-paced, natural athletes, highly coordinated, engaged with environment, excellent in emergencies, place a high value on integrity, rational, logical, flexible, tolerant, pragmatic, focus on immediate results, spontaneous, learn through doing, straight-forward, </a:t>
            </a:r>
            <a:r>
              <a:rPr lang="en-US" sz="1400" dirty="0" smtClean="0">
                <a:solidFill>
                  <a:schemeClr val="tx1">
                    <a:lumMod val="75000"/>
                    <a:lumOff val="25000"/>
                  </a:schemeClr>
                </a:solidFill>
                <a:latin typeface="Century Gothic" charset="0"/>
                <a:ea typeface="Century Gothic" charset="0"/>
                <a:cs typeface="Century Gothic" charset="0"/>
              </a:rPr>
              <a:t>intuitive </a:t>
            </a:r>
            <a:endParaRPr lang="en-US" sz="1400" dirty="0">
              <a:solidFill>
                <a:schemeClr val="tx1">
                  <a:lumMod val="75000"/>
                  <a:lumOff val="25000"/>
                </a:schemeClr>
              </a:solidFill>
              <a:latin typeface="Century Gothic" charset="0"/>
              <a:ea typeface="Century Gothic" charset="0"/>
              <a:cs typeface="Century Gothic" charset="0"/>
            </a:endParaRPr>
          </a:p>
        </p:txBody>
      </p:sp>
      <p:sp>
        <p:nvSpPr>
          <p:cNvPr id="19" name="TextBox 18"/>
          <p:cNvSpPr txBox="1"/>
          <p:nvPr/>
        </p:nvSpPr>
        <p:spPr>
          <a:xfrm>
            <a:off x="3181350" y="5058012"/>
            <a:ext cx="8534400" cy="569387"/>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ESTPs: </a:t>
            </a:r>
            <a:r>
              <a:rPr lang="en-US" sz="1500" dirty="0">
                <a:solidFill>
                  <a:schemeClr val="tx1">
                    <a:lumMod val="75000"/>
                    <a:lumOff val="25000"/>
                  </a:schemeClr>
                </a:solidFill>
                <a:latin typeface="Century Gothic" charset="0"/>
                <a:ea typeface="Century Gothic" charset="0"/>
                <a:cs typeface="Century Gothic" charset="0"/>
              </a:rPr>
              <a:t>Winston Churchill, Theodore Roosevelt, Malcom X, Franklin D. Roosevelt, Alexander the Great, George S. Patton, Bruce Willis, MacGyver</a:t>
            </a: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863" y="3316239"/>
            <a:ext cx="2367825"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75890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ISFJ: </a:t>
            </a:r>
            <a:r>
              <a:rPr lang="en-US" i="1" dirty="0" smtClean="0">
                <a:latin typeface="Century Gothic" charset="0"/>
                <a:ea typeface="Century Gothic" charset="0"/>
                <a:cs typeface="Century Gothic" charset="0"/>
              </a:rPr>
              <a:t>The Protector</a:t>
            </a:r>
            <a:endParaRPr lang="en-US" i="1" dirty="0">
              <a:latin typeface="Century Gothic" charset="0"/>
              <a:ea typeface="Century Gothic" charset="0"/>
              <a:cs typeface="Century Gothic" charset="0"/>
            </a:endParaRPr>
          </a:p>
        </p:txBody>
      </p:sp>
      <p:sp>
        <p:nvSpPr>
          <p:cNvPr id="9" name="Rounded Rectangle 8"/>
          <p:cNvSpPr/>
          <p:nvPr/>
        </p:nvSpPr>
        <p:spPr>
          <a:xfrm>
            <a:off x="485775" y="14081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12" name="Rounded Rectangle 11"/>
          <p:cNvSpPr/>
          <p:nvPr/>
        </p:nvSpPr>
        <p:spPr>
          <a:xfrm>
            <a:off x="485775" y="27797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13" name="Rounded Rectangle 12"/>
          <p:cNvSpPr/>
          <p:nvPr/>
        </p:nvSpPr>
        <p:spPr>
          <a:xfrm>
            <a:off x="485775" y="18653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14" name="Rounded Rectangle 13"/>
          <p:cNvSpPr/>
          <p:nvPr/>
        </p:nvSpPr>
        <p:spPr>
          <a:xfrm>
            <a:off x="485775" y="23225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25" name="TextBox 24"/>
          <p:cNvSpPr txBox="1"/>
          <p:nvPr/>
        </p:nvSpPr>
        <p:spPr>
          <a:xfrm>
            <a:off x="3152775" y="1447800"/>
            <a:ext cx="863917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Reserved, Unassuming, Thoughtful, Calm</a:t>
            </a:r>
          </a:p>
        </p:txBody>
      </p:sp>
      <p:sp>
        <p:nvSpPr>
          <p:cNvPr id="26" name="TextBox 25"/>
          <p:cNvSpPr txBox="1"/>
          <p:nvPr/>
        </p:nvSpPr>
        <p:spPr>
          <a:xfrm>
            <a:off x="3152775" y="1905000"/>
            <a:ext cx="863917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Practical, Traditional, Observant, Factual</a:t>
            </a:r>
          </a:p>
        </p:txBody>
      </p:sp>
      <p:sp>
        <p:nvSpPr>
          <p:cNvPr id="27" name="TextBox 26"/>
          <p:cNvSpPr txBox="1"/>
          <p:nvPr/>
        </p:nvSpPr>
        <p:spPr>
          <a:xfrm>
            <a:off x="3152775" y="2362200"/>
            <a:ext cx="863917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Devoted, Caring, Kind, Principled</a:t>
            </a:r>
          </a:p>
        </p:txBody>
      </p:sp>
      <p:sp>
        <p:nvSpPr>
          <p:cNvPr id="28" name="TextBox 27"/>
          <p:cNvSpPr txBox="1"/>
          <p:nvPr/>
        </p:nvSpPr>
        <p:spPr>
          <a:xfrm>
            <a:off x="3152775" y="2831068"/>
            <a:ext cx="863917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Organized, Methodical, Dedicated, Persistent</a:t>
            </a:r>
          </a:p>
        </p:txBody>
      </p:sp>
      <p:sp>
        <p:nvSpPr>
          <p:cNvPr id="17" name="TextBox 16"/>
          <p:cNvSpPr txBox="1"/>
          <p:nvPr/>
        </p:nvSpPr>
        <p:spPr>
          <a:xfrm>
            <a:off x="3228975" y="3328988"/>
            <a:ext cx="8639175" cy="1600438"/>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Industrious caretakers</a:t>
            </a:r>
            <a:r>
              <a:rPr lang="en-US" sz="1400" dirty="0">
                <a:solidFill>
                  <a:schemeClr val="tx1">
                    <a:lumMod val="75000"/>
                    <a:lumOff val="25000"/>
                  </a:schemeClr>
                </a:solidFill>
                <a:latin typeface="Century Gothic" charset="0"/>
                <a:ea typeface="Century Gothic" charset="0"/>
                <a:cs typeface="Century Gothic" charset="0"/>
              </a:rPr>
              <a:t>, loyal, practical, compassionate, caring, motivated to provide for and protect others, conventional, grounded, steady and committed workers, deep sense of responsibility to others, focus on fulfilling their duties, particularly when they are taking care of the needs of other people, reliable, trustworthy, conscientious, methodical, persist until the job is done, driven by personal values, conscientious in their behavior, want to work hard, get along with others, meet responsibilities and expectations, highly value relationships, cooperative, seek stability and longevity in their relationships, appreciate tradition and established methods and </a:t>
            </a:r>
            <a:r>
              <a:rPr lang="en-US" sz="1400" dirty="0" smtClean="0">
                <a:solidFill>
                  <a:schemeClr val="tx1">
                    <a:lumMod val="75000"/>
                    <a:lumOff val="25000"/>
                  </a:schemeClr>
                </a:solidFill>
                <a:latin typeface="Century Gothic" charset="0"/>
                <a:ea typeface="Century Gothic" charset="0"/>
                <a:cs typeface="Century Gothic" charset="0"/>
              </a:rPr>
              <a:t>values </a:t>
            </a:r>
            <a:endParaRPr lang="en-US" sz="1400" dirty="0">
              <a:solidFill>
                <a:schemeClr val="tx1">
                  <a:lumMod val="75000"/>
                  <a:lumOff val="25000"/>
                </a:schemeClr>
              </a:solidFill>
              <a:latin typeface="Century Gothic" charset="0"/>
              <a:ea typeface="Century Gothic" charset="0"/>
              <a:cs typeface="Century Gothic" charset="0"/>
            </a:endParaRPr>
          </a:p>
        </p:txBody>
      </p:sp>
      <p:sp>
        <p:nvSpPr>
          <p:cNvPr id="19" name="TextBox 18"/>
          <p:cNvSpPr txBox="1"/>
          <p:nvPr/>
        </p:nvSpPr>
        <p:spPr>
          <a:xfrm>
            <a:off x="3205162" y="5106004"/>
            <a:ext cx="8534400" cy="569387"/>
          </a:xfrm>
          <a:prstGeom prst="rect">
            <a:avLst/>
          </a:prstGeom>
          <a:noFill/>
        </p:spPr>
        <p:txBody>
          <a:bodyPr wrap="square" rtlCol="0">
            <a:spAutoFit/>
          </a:bodyPr>
          <a:lstStyle/>
          <a:p>
            <a:pPr marL="1371600" indent="-1371600"/>
            <a:r>
              <a:rPr lang="en-US" sz="1600" b="1" dirty="0">
                <a:solidFill>
                  <a:schemeClr val="tx1">
                    <a:lumMod val="75000"/>
                    <a:lumOff val="25000"/>
                  </a:schemeClr>
                </a:solidFill>
                <a:latin typeface="Century Gothic" charset="0"/>
                <a:ea typeface="Century Gothic" charset="0"/>
                <a:cs typeface="Century Gothic" charset="0"/>
              </a:rPr>
              <a:t>Famous ISFJs: </a:t>
            </a:r>
            <a:r>
              <a:rPr lang="en-US" sz="1500" dirty="0">
                <a:solidFill>
                  <a:schemeClr val="tx1">
                    <a:lumMod val="75000"/>
                    <a:lumOff val="25000"/>
                  </a:schemeClr>
                </a:solidFill>
                <a:latin typeface="Century Gothic" charset="0"/>
                <a:ea typeface="Century Gothic" charset="0"/>
                <a:cs typeface="Century Gothic" charset="0"/>
              </a:rPr>
              <a:t>Mother Teresa, George Marshall, Rosa Parks, Robert E. Lee, Clara Barton, </a:t>
            </a:r>
          </a:p>
          <a:p>
            <a:pPr marL="1371600" indent="-1371600"/>
            <a:r>
              <a:rPr lang="en-US" sz="1500" dirty="0">
                <a:solidFill>
                  <a:schemeClr val="tx1">
                    <a:lumMod val="75000"/>
                    <a:lumOff val="25000"/>
                  </a:schemeClr>
                </a:solidFill>
                <a:latin typeface="Century Gothic" charset="0"/>
                <a:ea typeface="Century Gothic" charset="0"/>
                <a:cs typeface="Century Gothic" charset="0"/>
              </a:rPr>
              <a:t>	George H.W. Bush, King George IV, Dr. Watson</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775" y="3316239"/>
            <a:ext cx="2356264"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82238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ESFJ: </a:t>
            </a:r>
            <a:r>
              <a:rPr lang="en-US" i="1" dirty="0" smtClean="0">
                <a:latin typeface="Century Gothic" charset="0"/>
                <a:ea typeface="Century Gothic" charset="0"/>
                <a:cs typeface="Century Gothic" charset="0"/>
              </a:rPr>
              <a:t>The Provider</a:t>
            </a:r>
            <a:endParaRPr lang="en-US" i="1" dirty="0">
              <a:latin typeface="Century Gothic" charset="0"/>
              <a:ea typeface="Century Gothic" charset="0"/>
              <a:cs typeface="Century Gothic" charset="0"/>
            </a:endParaRPr>
          </a:p>
        </p:txBody>
      </p:sp>
      <p:sp>
        <p:nvSpPr>
          <p:cNvPr id="9" name="Rounded Rectangle 8"/>
          <p:cNvSpPr/>
          <p:nvPr/>
        </p:nvSpPr>
        <p:spPr>
          <a:xfrm>
            <a:off x="457200" y="14081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12" name="Rounded Rectangle 11"/>
          <p:cNvSpPr/>
          <p:nvPr/>
        </p:nvSpPr>
        <p:spPr>
          <a:xfrm>
            <a:off x="457200" y="27797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13" name="Rounded Rectangle 12"/>
          <p:cNvSpPr/>
          <p:nvPr/>
        </p:nvSpPr>
        <p:spPr>
          <a:xfrm>
            <a:off x="457200" y="18653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14" name="Rounded Rectangle 13"/>
          <p:cNvSpPr/>
          <p:nvPr/>
        </p:nvSpPr>
        <p:spPr>
          <a:xfrm>
            <a:off x="457200" y="23225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25" name="TextBox 24"/>
          <p:cNvSpPr txBox="1"/>
          <p:nvPr/>
        </p:nvSpPr>
        <p:spPr>
          <a:xfrm>
            <a:off x="3143249" y="1447800"/>
            <a:ext cx="869632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Friendly, Outgoing, Expressive, Communicative</a:t>
            </a:r>
          </a:p>
        </p:txBody>
      </p:sp>
      <p:sp>
        <p:nvSpPr>
          <p:cNvPr id="26" name="TextBox 25"/>
          <p:cNvSpPr txBox="1"/>
          <p:nvPr/>
        </p:nvSpPr>
        <p:spPr>
          <a:xfrm>
            <a:off x="3143249" y="1905000"/>
            <a:ext cx="869632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Grounded, Hands-On, Traditional, Practical</a:t>
            </a:r>
          </a:p>
        </p:txBody>
      </p:sp>
      <p:sp>
        <p:nvSpPr>
          <p:cNvPr id="27" name="TextBox 26"/>
          <p:cNvSpPr txBox="1"/>
          <p:nvPr/>
        </p:nvSpPr>
        <p:spPr>
          <a:xfrm>
            <a:off x="3143249" y="2362200"/>
            <a:ext cx="869632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Caring, Generous, Sensitive, Nurturing</a:t>
            </a:r>
          </a:p>
        </p:txBody>
      </p:sp>
      <p:sp>
        <p:nvSpPr>
          <p:cNvPr id="28" name="TextBox 27"/>
          <p:cNvSpPr txBox="1"/>
          <p:nvPr/>
        </p:nvSpPr>
        <p:spPr>
          <a:xfrm>
            <a:off x="3143249" y="2831068"/>
            <a:ext cx="869632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Loyal, Organized, Conscientious, Disciplined</a:t>
            </a:r>
          </a:p>
        </p:txBody>
      </p:sp>
      <p:sp>
        <p:nvSpPr>
          <p:cNvPr id="17" name="TextBox 16"/>
          <p:cNvSpPr txBox="1"/>
          <p:nvPr/>
        </p:nvSpPr>
        <p:spPr>
          <a:xfrm>
            <a:off x="3219449" y="3328987"/>
            <a:ext cx="8696325" cy="1600438"/>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Conscientious helpers</a:t>
            </a:r>
            <a:r>
              <a:rPr lang="en-US" sz="1400" dirty="0">
                <a:solidFill>
                  <a:schemeClr val="tx1">
                    <a:lumMod val="75000"/>
                    <a:lumOff val="25000"/>
                  </a:schemeClr>
                </a:solidFill>
                <a:latin typeface="Century Gothic" charset="0"/>
                <a:ea typeface="Century Gothic" charset="0"/>
                <a:cs typeface="Century Gothic" charset="0"/>
              </a:rPr>
              <a:t>, sensitive to the needs of others, energetic, dedicated, attuned to emotional environment, considerate and attentive to the feelings and perceptions of others, take commitments seriously, high value on safety and security, strong team players, stable, loyal, value loyalty and tradition, generous with their time, effort, and emotions, understand and try to address the needs of others, organized, strict moral code, seek harmony and cooperation, strong sense of personal responsibility, enjoy routine, serious, devoted, practical, productive, warmhearted, altruistic, sociable, </a:t>
            </a:r>
            <a:r>
              <a:rPr lang="en-US" sz="1400" dirty="0" smtClean="0">
                <a:solidFill>
                  <a:schemeClr val="tx1">
                    <a:lumMod val="75000"/>
                    <a:lumOff val="25000"/>
                  </a:schemeClr>
                </a:solidFill>
                <a:latin typeface="Century Gothic" charset="0"/>
                <a:ea typeface="Century Gothic" charset="0"/>
                <a:cs typeface="Century Gothic" charset="0"/>
              </a:rPr>
              <a:t>perceptive </a:t>
            </a:r>
            <a:endParaRPr lang="en-US" sz="1400" dirty="0">
              <a:solidFill>
                <a:schemeClr val="tx1">
                  <a:lumMod val="75000"/>
                  <a:lumOff val="25000"/>
                </a:schemeClr>
              </a:solidFill>
              <a:latin typeface="Century Gothic" charset="0"/>
              <a:ea typeface="Century Gothic" charset="0"/>
              <a:cs typeface="Century Gothic" charset="0"/>
            </a:endParaRPr>
          </a:p>
        </p:txBody>
      </p:sp>
      <p:sp>
        <p:nvSpPr>
          <p:cNvPr id="19" name="TextBox 18"/>
          <p:cNvSpPr txBox="1"/>
          <p:nvPr/>
        </p:nvSpPr>
        <p:spPr>
          <a:xfrm>
            <a:off x="3143249" y="5106004"/>
            <a:ext cx="8610600" cy="569387"/>
          </a:xfrm>
          <a:prstGeom prst="rect">
            <a:avLst/>
          </a:prstGeom>
          <a:noFill/>
        </p:spPr>
        <p:txBody>
          <a:bodyPr wrap="square" rtlCol="0">
            <a:spAutoFit/>
          </a:bodyPr>
          <a:lstStyle/>
          <a:p>
            <a:pPr marL="1371600" indent="-1371600"/>
            <a:r>
              <a:rPr lang="en-US" sz="1600" b="1" dirty="0">
                <a:solidFill>
                  <a:schemeClr val="tx1">
                    <a:lumMod val="75000"/>
                    <a:lumOff val="25000"/>
                  </a:schemeClr>
                </a:solidFill>
                <a:latin typeface="Century Gothic" charset="0"/>
                <a:ea typeface="Century Gothic" charset="0"/>
                <a:cs typeface="Century Gothic" charset="0"/>
              </a:rPr>
              <a:t>Famous ESFJs: </a:t>
            </a:r>
            <a:r>
              <a:rPr lang="en-US" sz="1500" dirty="0">
                <a:solidFill>
                  <a:schemeClr val="tx1">
                    <a:lumMod val="75000"/>
                    <a:lumOff val="25000"/>
                  </a:schemeClr>
                </a:solidFill>
                <a:latin typeface="Century Gothic" charset="0"/>
                <a:ea typeface="Century Gothic" charset="0"/>
                <a:cs typeface="Century Gothic" charset="0"/>
              </a:rPr>
              <a:t>Andrew Carnegie, Harry S. Truman, Pope Francis, Gerald Ford, Sam Walton, Colin Powell, Barbara Walters, Dave Thomas</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1" y="3316239"/>
            <a:ext cx="2353377"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19636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ISFP: </a:t>
            </a:r>
            <a:r>
              <a:rPr lang="en-US" i="1" dirty="0" smtClean="0">
                <a:latin typeface="Century Gothic" charset="0"/>
                <a:ea typeface="Century Gothic" charset="0"/>
                <a:cs typeface="Century Gothic" charset="0"/>
              </a:rPr>
              <a:t>The Composer</a:t>
            </a:r>
            <a:endParaRPr lang="en-US" i="1" dirty="0">
              <a:latin typeface="Century Gothic" charset="0"/>
              <a:ea typeface="Century Gothic" charset="0"/>
              <a:cs typeface="Century Gothic" charset="0"/>
            </a:endParaRPr>
          </a:p>
        </p:txBody>
      </p:sp>
      <p:sp>
        <p:nvSpPr>
          <p:cNvPr id="9" name="Rounded Rectangle 8"/>
          <p:cNvSpPr/>
          <p:nvPr/>
        </p:nvSpPr>
        <p:spPr>
          <a:xfrm>
            <a:off x="419100" y="130855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12" name="Rounded Rectangle 11"/>
          <p:cNvSpPr/>
          <p:nvPr/>
        </p:nvSpPr>
        <p:spPr>
          <a:xfrm>
            <a:off x="419100" y="268015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13" name="Rounded Rectangle 12"/>
          <p:cNvSpPr/>
          <p:nvPr/>
        </p:nvSpPr>
        <p:spPr>
          <a:xfrm>
            <a:off x="419100" y="176575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14" name="Rounded Rectangle 13"/>
          <p:cNvSpPr/>
          <p:nvPr/>
        </p:nvSpPr>
        <p:spPr>
          <a:xfrm>
            <a:off x="419100" y="222295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25" name="TextBox 24"/>
          <p:cNvSpPr txBox="1"/>
          <p:nvPr/>
        </p:nvSpPr>
        <p:spPr>
          <a:xfrm>
            <a:off x="3171825" y="1337733"/>
            <a:ext cx="867727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Quiet, Modest, Calm, Gentle</a:t>
            </a:r>
          </a:p>
        </p:txBody>
      </p:sp>
      <p:sp>
        <p:nvSpPr>
          <p:cNvPr id="26" name="TextBox 25"/>
          <p:cNvSpPr txBox="1"/>
          <p:nvPr/>
        </p:nvSpPr>
        <p:spPr>
          <a:xfrm>
            <a:off x="3171825" y="1794933"/>
            <a:ext cx="867727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Practical, Observant, Hands-On, Grounded</a:t>
            </a:r>
          </a:p>
        </p:txBody>
      </p:sp>
      <p:sp>
        <p:nvSpPr>
          <p:cNvPr id="27" name="TextBox 26"/>
          <p:cNvSpPr txBox="1"/>
          <p:nvPr/>
        </p:nvSpPr>
        <p:spPr>
          <a:xfrm>
            <a:off x="3171825" y="2252133"/>
            <a:ext cx="867727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Attentive, Kind, Sensitive, Accepting</a:t>
            </a:r>
          </a:p>
        </p:txBody>
      </p:sp>
      <p:sp>
        <p:nvSpPr>
          <p:cNvPr id="28" name="TextBox 27"/>
          <p:cNvSpPr txBox="1"/>
          <p:nvPr/>
        </p:nvSpPr>
        <p:spPr>
          <a:xfrm>
            <a:off x="3171825" y="2721001"/>
            <a:ext cx="867727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Flexible, Spontaneous, Easygoing, Responsive</a:t>
            </a:r>
          </a:p>
        </p:txBody>
      </p:sp>
      <p:sp>
        <p:nvSpPr>
          <p:cNvPr id="17" name="TextBox 16"/>
          <p:cNvSpPr txBox="1"/>
          <p:nvPr/>
        </p:nvSpPr>
        <p:spPr>
          <a:xfrm>
            <a:off x="3248025" y="3328987"/>
            <a:ext cx="8677275" cy="1600438"/>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Gentle caretakers</a:t>
            </a:r>
            <a:r>
              <a:rPr lang="en-US" sz="1400" dirty="0">
                <a:solidFill>
                  <a:schemeClr val="tx1">
                    <a:lumMod val="75000"/>
                    <a:lumOff val="25000"/>
                  </a:schemeClr>
                </a:solidFill>
                <a:latin typeface="Century Gothic" charset="0"/>
                <a:ea typeface="Century Gothic" charset="0"/>
                <a:cs typeface="Century Gothic" charset="0"/>
              </a:rPr>
              <a:t>, cheerful, spontaneous, go with the flow, quiet, unassuming, enjoy the present moment, strong aesthetic sense, seek out beauty in their surroundings, attuned to sensory experience, often have a natural talent for the arts, tolerant, nonjudgmental,  deeply loyal to the people and causes that matter to them, accept and support others, ultimately guided by their own core values, accommodating, modest, may underestimate themselves, avoid the spotlight, prefer supporting roles, sensitive, responsive, step in to do what needs to be done and are satisfied by their personal sense of being helpful to </a:t>
            </a:r>
            <a:r>
              <a:rPr lang="en-US" sz="1400" dirty="0" smtClean="0">
                <a:solidFill>
                  <a:schemeClr val="tx1">
                    <a:lumMod val="75000"/>
                    <a:lumOff val="25000"/>
                  </a:schemeClr>
                </a:solidFill>
                <a:latin typeface="Century Gothic" charset="0"/>
                <a:ea typeface="Century Gothic" charset="0"/>
                <a:cs typeface="Century Gothic" charset="0"/>
              </a:rPr>
              <a:t>others </a:t>
            </a:r>
            <a:endParaRPr lang="en-US" sz="1400" dirty="0">
              <a:solidFill>
                <a:schemeClr val="tx1">
                  <a:lumMod val="75000"/>
                  <a:lumOff val="25000"/>
                </a:schemeClr>
              </a:solidFill>
              <a:latin typeface="Century Gothic" charset="0"/>
              <a:ea typeface="Century Gothic" charset="0"/>
              <a:cs typeface="Century Gothic" charset="0"/>
            </a:endParaRPr>
          </a:p>
        </p:txBody>
      </p:sp>
      <p:sp>
        <p:nvSpPr>
          <p:cNvPr id="19" name="TextBox 18"/>
          <p:cNvSpPr txBox="1"/>
          <p:nvPr/>
        </p:nvSpPr>
        <p:spPr>
          <a:xfrm>
            <a:off x="3243262" y="5006369"/>
            <a:ext cx="8534400" cy="569387"/>
          </a:xfrm>
          <a:prstGeom prst="rect">
            <a:avLst/>
          </a:prstGeom>
          <a:noFill/>
        </p:spPr>
        <p:txBody>
          <a:bodyPr wrap="square" rtlCol="0">
            <a:spAutoFit/>
          </a:bodyPr>
          <a:lstStyle/>
          <a:p>
            <a:pPr marL="1371600" indent="-1371600"/>
            <a:r>
              <a:rPr lang="en-US" sz="1600" b="1" dirty="0">
                <a:solidFill>
                  <a:schemeClr val="tx1">
                    <a:lumMod val="75000"/>
                    <a:lumOff val="25000"/>
                  </a:schemeClr>
                </a:solidFill>
                <a:latin typeface="Century Gothic" charset="0"/>
                <a:ea typeface="Century Gothic" charset="0"/>
                <a:cs typeface="Century Gothic" charset="0"/>
              </a:rPr>
              <a:t>Famous ISFPs: </a:t>
            </a:r>
            <a:r>
              <a:rPr lang="en-US" sz="1500" dirty="0">
                <a:solidFill>
                  <a:schemeClr val="tx1">
                    <a:lumMod val="75000"/>
                    <a:lumOff val="25000"/>
                  </a:schemeClr>
                </a:solidFill>
                <a:latin typeface="Century Gothic" charset="0"/>
                <a:ea typeface="Century Gothic" charset="0"/>
                <a:cs typeface="Century Gothic" charset="0"/>
              </a:rPr>
              <a:t>Jacqueline Kennedy Onassis, Princess Diana, Jonathan </a:t>
            </a:r>
            <a:r>
              <a:rPr lang="en-US" sz="1500" dirty="0" err="1">
                <a:solidFill>
                  <a:schemeClr val="tx1">
                    <a:lumMod val="75000"/>
                    <a:lumOff val="25000"/>
                  </a:schemeClr>
                </a:solidFill>
                <a:latin typeface="Century Gothic" charset="0"/>
                <a:ea typeface="Century Gothic" charset="0"/>
                <a:cs typeface="Century Gothic" charset="0"/>
              </a:rPr>
              <a:t>Ive</a:t>
            </a:r>
            <a:r>
              <a:rPr lang="en-US" sz="1500" dirty="0">
                <a:solidFill>
                  <a:schemeClr val="tx1">
                    <a:lumMod val="75000"/>
                    <a:lumOff val="25000"/>
                  </a:schemeClr>
                </a:solidFill>
                <a:latin typeface="Century Gothic" charset="0"/>
                <a:ea typeface="Century Gothic" charset="0"/>
                <a:cs typeface="Century Gothic" charset="0"/>
              </a:rPr>
              <a:t>, Sofia Coppola, Bob Dylan, Steven Spielberg, Wolfgang </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116" y="3216604"/>
            <a:ext cx="2359152"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1610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ESFP: </a:t>
            </a:r>
            <a:r>
              <a:rPr lang="en-US" i="1" dirty="0" smtClean="0">
                <a:latin typeface="Century Gothic" charset="0"/>
                <a:ea typeface="Century Gothic" charset="0"/>
                <a:cs typeface="Century Gothic" charset="0"/>
              </a:rPr>
              <a:t>The Performer</a:t>
            </a:r>
            <a:endParaRPr lang="en-US" i="1" dirty="0">
              <a:latin typeface="Century Gothic" charset="0"/>
              <a:ea typeface="Century Gothic" charset="0"/>
              <a:cs typeface="Century Gothic" charset="0"/>
            </a:endParaRPr>
          </a:p>
        </p:txBody>
      </p:sp>
      <p:sp>
        <p:nvSpPr>
          <p:cNvPr id="9" name="Rounded Rectangle 8"/>
          <p:cNvSpPr/>
          <p:nvPr/>
        </p:nvSpPr>
        <p:spPr>
          <a:xfrm>
            <a:off x="419100" y="130855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12" name="Rounded Rectangle 11"/>
          <p:cNvSpPr/>
          <p:nvPr/>
        </p:nvSpPr>
        <p:spPr>
          <a:xfrm>
            <a:off x="419100" y="268015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13" name="Rounded Rectangle 12"/>
          <p:cNvSpPr/>
          <p:nvPr/>
        </p:nvSpPr>
        <p:spPr>
          <a:xfrm>
            <a:off x="419100" y="176575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14" name="Rounded Rectangle 13"/>
          <p:cNvSpPr/>
          <p:nvPr/>
        </p:nvSpPr>
        <p:spPr>
          <a:xfrm>
            <a:off x="419100" y="222295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25" name="TextBox 24"/>
          <p:cNvSpPr txBox="1"/>
          <p:nvPr/>
        </p:nvSpPr>
        <p:spPr>
          <a:xfrm>
            <a:off x="3095625" y="1303867"/>
            <a:ext cx="878205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Enthusiastic, Friendly, Lively, Vivacious</a:t>
            </a:r>
          </a:p>
        </p:txBody>
      </p:sp>
      <p:sp>
        <p:nvSpPr>
          <p:cNvPr id="26" name="TextBox 25"/>
          <p:cNvSpPr txBox="1"/>
          <p:nvPr/>
        </p:nvSpPr>
        <p:spPr>
          <a:xfrm>
            <a:off x="3095625" y="1761067"/>
            <a:ext cx="878205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Down-to-Earth, Practical, Observant, Sensual</a:t>
            </a:r>
          </a:p>
        </p:txBody>
      </p:sp>
      <p:sp>
        <p:nvSpPr>
          <p:cNvPr id="27" name="TextBox 26"/>
          <p:cNvSpPr txBox="1"/>
          <p:nvPr/>
        </p:nvSpPr>
        <p:spPr>
          <a:xfrm>
            <a:off x="3095625" y="2218267"/>
            <a:ext cx="878205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Warm, Caring, Expressive, Personable</a:t>
            </a:r>
          </a:p>
        </p:txBody>
      </p:sp>
      <p:sp>
        <p:nvSpPr>
          <p:cNvPr id="28" name="TextBox 27"/>
          <p:cNvSpPr txBox="1"/>
          <p:nvPr/>
        </p:nvSpPr>
        <p:spPr>
          <a:xfrm>
            <a:off x="3095625" y="2687135"/>
            <a:ext cx="878205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Playful, Spontaneous, Responsive, Casual</a:t>
            </a:r>
          </a:p>
        </p:txBody>
      </p:sp>
      <p:sp>
        <p:nvSpPr>
          <p:cNvPr id="17" name="TextBox 16"/>
          <p:cNvSpPr txBox="1"/>
          <p:nvPr/>
        </p:nvSpPr>
        <p:spPr>
          <a:xfrm>
            <a:off x="3171825" y="3328988"/>
            <a:ext cx="8782050" cy="1600438"/>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Vivacious entertainers</a:t>
            </a:r>
            <a:r>
              <a:rPr lang="en-US" sz="1400" dirty="0">
                <a:solidFill>
                  <a:schemeClr val="tx1">
                    <a:lumMod val="75000"/>
                    <a:lumOff val="25000"/>
                  </a:schemeClr>
                </a:solidFill>
                <a:latin typeface="Century Gothic" charset="0"/>
                <a:ea typeface="Century Gothic" charset="0"/>
                <a:cs typeface="Century Gothic" charset="0"/>
              </a:rPr>
              <a:t>, charming, engaging, spontaneous, energetic, people-oriented, fun-loving, warm, talkative, contagious enthusiasm for life, outgoing, friendly, accepting, flexible, like to be in the middle of the action and the center of attention, have a playful, open sense of humor, like to keep busy, can become overextended, practical, down-to-Earth, grounded in reality, strong aesthetic sense, keenly aware of the facts and details in their environment, especially as they pertain to people, observant, responsive in offering assistance, adapt readily to new people and environments, enjoy helping other people, especially in practical, tangible </a:t>
            </a:r>
            <a:r>
              <a:rPr lang="en-US" sz="1400" dirty="0" smtClean="0">
                <a:solidFill>
                  <a:schemeClr val="tx1">
                    <a:lumMod val="75000"/>
                    <a:lumOff val="25000"/>
                  </a:schemeClr>
                </a:solidFill>
                <a:latin typeface="Century Gothic" charset="0"/>
                <a:ea typeface="Century Gothic" charset="0"/>
                <a:cs typeface="Century Gothic" charset="0"/>
              </a:rPr>
              <a:t>ways  </a:t>
            </a:r>
            <a:endParaRPr lang="en-US" sz="1400" dirty="0">
              <a:solidFill>
                <a:schemeClr val="tx1">
                  <a:lumMod val="75000"/>
                  <a:lumOff val="25000"/>
                </a:schemeClr>
              </a:solidFill>
              <a:latin typeface="Century Gothic" charset="0"/>
              <a:ea typeface="Century Gothic" charset="0"/>
              <a:cs typeface="Century Gothic" charset="0"/>
            </a:endParaRPr>
          </a:p>
        </p:txBody>
      </p:sp>
      <p:sp>
        <p:nvSpPr>
          <p:cNvPr id="19" name="TextBox 18"/>
          <p:cNvSpPr txBox="1"/>
          <p:nvPr/>
        </p:nvSpPr>
        <p:spPr>
          <a:xfrm>
            <a:off x="3133725" y="5058014"/>
            <a:ext cx="8534400" cy="569387"/>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ESFPs: </a:t>
            </a:r>
            <a:r>
              <a:rPr lang="en-US" sz="1500" dirty="0">
                <a:solidFill>
                  <a:schemeClr val="tx1">
                    <a:lumMod val="75000"/>
                    <a:lumOff val="25000"/>
                  </a:schemeClr>
                </a:solidFill>
                <a:latin typeface="Century Gothic" charset="0"/>
                <a:ea typeface="Century Gothic" charset="0"/>
                <a:cs typeface="Century Gothic" charset="0"/>
              </a:rPr>
              <a:t>Bill Clinton, John F. Kennedy, Ronald Reagan, Richard Branson, Larry Ellison, Magic Johnson, Marilyn Monroe, Paul McCartney</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966" y="3216605"/>
            <a:ext cx="2350468"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64028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a:t>Myers Briggs</a:t>
            </a:r>
          </a:p>
          <a:p>
            <a:pPr lvl="1"/>
            <a:r>
              <a:rPr lang="en-US" dirty="0">
                <a:hlinkClick r:id="rId2"/>
              </a:rPr>
              <a:t>www.typefinder.com/view/types</a:t>
            </a:r>
            <a:endParaRPr lang="en-US" dirty="0"/>
          </a:p>
          <a:p>
            <a:pPr lvl="1"/>
            <a:r>
              <a:rPr lang="en-US" dirty="0">
                <a:hlinkClick r:id="rId3"/>
              </a:rPr>
              <a:t>www.myersbriggs.org/</a:t>
            </a:r>
            <a:endParaRPr lang="en-US" dirty="0"/>
          </a:p>
          <a:p>
            <a:pPr lvl="1"/>
            <a:r>
              <a:rPr lang="en-US" dirty="0">
                <a:hlinkClick r:id="rId4"/>
              </a:rPr>
              <a:t>http://kindredgrace.com/mbti/</a:t>
            </a:r>
            <a:endParaRPr lang="en-US" dirty="0"/>
          </a:p>
          <a:p>
            <a:pPr lvl="1"/>
            <a:r>
              <a:rPr lang="en-US" dirty="0">
                <a:hlinkClick r:id="rId5"/>
              </a:rPr>
              <a:t>www.celebritytypes.com/</a:t>
            </a:r>
            <a:endParaRPr lang="en-US" dirty="0"/>
          </a:p>
          <a:p>
            <a:pPr lvl="1"/>
            <a:endParaRPr lang="en-US" dirty="0"/>
          </a:p>
          <a:p>
            <a:r>
              <a:rPr lang="en-US" dirty="0"/>
              <a:t>4D System</a:t>
            </a:r>
          </a:p>
          <a:p>
            <a:pPr lvl="1"/>
            <a:r>
              <a:rPr lang="en-US" dirty="0">
                <a:hlinkClick r:id="rId6"/>
              </a:rPr>
              <a:t>http://www.4-dsystems.com/ </a:t>
            </a:r>
            <a:endParaRPr lang="en-US" dirty="0"/>
          </a:p>
          <a:p>
            <a:pPr lvl="1"/>
            <a:r>
              <a:rPr lang="en-US" dirty="0">
                <a:hlinkClick r:id="rId7" invalidUrl="http://faculty.winthrop.edu/olsena/CSCI475/How Nasa Builds Teams  4D system.pdf"/>
              </a:rPr>
              <a:t>http://faculty.winthrop.edu/olsena/CSCI475/How%20Nasa%20Builds%20Teams%20%204D%20system.pdf</a:t>
            </a:r>
            <a:endParaRPr lang="en-US" dirty="0"/>
          </a:p>
        </p:txBody>
      </p:sp>
    </p:spTree>
    <p:extLst>
      <p:ext uri="{BB962C8B-B14F-4D97-AF65-F5344CB8AC3E}">
        <p14:creationId xmlns:p14="http://schemas.microsoft.com/office/powerpoint/2010/main" val="1364793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Four Dichotomies </a:t>
            </a:r>
            <a:endParaRPr lang="en-US" dirty="0"/>
          </a:p>
        </p:txBody>
      </p:sp>
      <p:graphicFrame>
        <p:nvGraphicFramePr>
          <p:cNvPr id="9" name="Content Placeholder 3"/>
          <p:cNvGraphicFramePr>
            <a:graphicFrameLocks noGrp="1"/>
          </p:cNvGraphicFramePr>
          <p:nvPr>
            <p:ph sz="quarter" idx="1"/>
            <p:extLst>
              <p:ext uri="{D42A27DB-BD31-4B8C-83A1-F6EECF244321}">
                <p14:modId xmlns:p14="http://schemas.microsoft.com/office/powerpoint/2010/main" val="3975811076"/>
              </p:ext>
            </p:extLst>
          </p:nvPr>
        </p:nvGraphicFramePr>
        <p:xfrm>
          <a:off x="1843881" y="1549079"/>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891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Extroversion vs. Introversion</a:t>
            </a:r>
            <a:endParaRPr lang="en-US" dirty="0"/>
          </a:p>
        </p:txBody>
      </p:sp>
      <p:pic>
        <p:nvPicPr>
          <p:cNvPr id="4" name="Picture 3" descr="Introvert-vs-Extrovert-267x300.png"/>
          <p:cNvPicPr>
            <a:picLocks noChangeAspect="1"/>
          </p:cNvPicPr>
          <p:nvPr/>
        </p:nvPicPr>
        <p:blipFill>
          <a:blip r:embed="rId2" cstate="print"/>
          <a:stretch>
            <a:fillRect/>
          </a:stretch>
        </p:blipFill>
        <p:spPr>
          <a:xfrm>
            <a:off x="8946261" y="3404404"/>
            <a:ext cx="2407539" cy="2705100"/>
          </a:xfrm>
          <a:prstGeom prst="rect">
            <a:avLst/>
          </a:prstGeom>
        </p:spPr>
      </p:pic>
      <p:sp>
        <p:nvSpPr>
          <p:cNvPr id="5" name="Content Placeholder 2"/>
          <p:cNvSpPr txBox="1">
            <a:spLocks/>
          </p:cNvSpPr>
          <p:nvPr/>
        </p:nvSpPr>
        <p:spPr>
          <a:xfrm>
            <a:off x="838199" y="1385104"/>
            <a:ext cx="7917561" cy="4724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400"/>
              </a:spcAft>
              <a:buFont typeface="Arial" panose="020B0604020202020204" pitchFamily="34" charset="0"/>
              <a:buNone/>
            </a:pPr>
            <a:r>
              <a:rPr lang="en-US" sz="2000" i="1" dirty="0" smtClean="0">
                <a:solidFill>
                  <a:schemeClr val="tx1">
                    <a:lumMod val="75000"/>
                    <a:lumOff val="25000"/>
                  </a:schemeClr>
                </a:solidFill>
              </a:rPr>
              <a:t>Attitude… Where do you get your energy?</a:t>
            </a:r>
          </a:p>
          <a:p>
            <a:r>
              <a:rPr lang="en-US" sz="2000" b="1" dirty="0" smtClean="0">
                <a:solidFill>
                  <a:schemeClr val="tx1">
                    <a:lumMod val="75000"/>
                    <a:lumOff val="25000"/>
                  </a:schemeClr>
                </a:solidFill>
              </a:rPr>
              <a:t>Extroversion (E): Outward-turning</a:t>
            </a:r>
          </a:p>
          <a:p>
            <a:pPr lvl="1">
              <a:spcBef>
                <a:spcPts val="0"/>
              </a:spcBef>
            </a:pPr>
            <a:r>
              <a:rPr lang="en-US" sz="1600" dirty="0" smtClean="0">
                <a:solidFill>
                  <a:schemeClr val="tx1">
                    <a:lumMod val="75000"/>
                    <a:lumOff val="25000"/>
                  </a:schemeClr>
                </a:solidFill>
              </a:rPr>
              <a:t>Flow is directed outward toward people and objects</a:t>
            </a:r>
          </a:p>
          <a:p>
            <a:pPr lvl="1">
              <a:spcBef>
                <a:spcPts val="0"/>
              </a:spcBef>
            </a:pPr>
            <a:r>
              <a:rPr lang="en-US" sz="1600" dirty="0" smtClean="0">
                <a:solidFill>
                  <a:schemeClr val="tx1">
                    <a:lumMod val="75000"/>
                    <a:lumOff val="25000"/>
                  </a:schemeClr>
                </a:solidFill>
              </a:rPr>
              <a:t>Action-oriented</a:t>
            </a:r>
          </a:p>
          <a:p>
            <a:pPr lvl="1">
              <a:spcBef>
                <a:spcPts val="0"/>
              </a:spcBef>
            </a:pPr>
            <a:r>
              <a:rPr lang="en-US" sz="1600" dirty="0" smtClean="0">
                <a:solidFill>
                  <a:schemeClr val="tx1">
                    <a:lumMod val="75000"/>
                    <a:lumOff val="25000"/>
                  </a:schemeClr>
                </a:solidFill>
              </a:rPr>
              <a:t>Seek breadth of knowledge and influence</a:t>
            </a:r>
          </a:p>
          <a:p>
            <a:pPr lvl="1">
              <a:spcBef>
                <a:spcPts val="0"/>
              </a:spcBef>
            </a:pPr>
            <a:r>
              <a:rPr lang="en-US" sz="1600" dirty="0" smtClean="0">
                <a:solidFill>
                  <a:schemeClr val="tx1">
                    <a:lumMod val="75000"/>
                    <a:lumOff val="25000"/>
                  </a:schemeClr>
                </a:solidFill>
              </a:rPr>
              <a:t>Prefer more frequent interaction with others</a:t>
            </a:r>
          </a:p>
          <a:p>
            <a:pPr lvl="1">
              <a:spcBef>
                <a:spcPts val="0"/>
              </a:spcBef>
            </a:pPr>
            <a:r>
              <a:rPr lang="en-US" sz="1600" dirty="0" smtClean="0">
                <a:solidFill>
                  <a:schemeClr val="tx1">
                    <a:lumMod val="75000"/>
                    <a:lumOff val="25000"/>
                  </a:schemeClr>
                </a:solidFill>
              </a:rPr>
              <a:t>Recharge and get energy from spending time with people (need break from time spent in reflection)</a:t>
            </a:r>
          </a:p>
          <a:p>
            <a:pPr lvl="1">
              <a:spcBef>
                <a:spcPts val="0"/>
              </a:spcBef>
            </a:pPr>
            <a:r>
              <a:rPr lang="en-US" sz="1600" dirty="0" smtClean="0">
                <a:solidFill>
                  <a:schemeClr val="tx1">
                    <a:lumMod val="75000"/>
                    <a:lumOff val="25000"/>
                  </a:schemeClr>
                </a:solidFill>
              </a:rPr>
              <a:t>Act, then think</a:t>
            </a:r>
          </a:p>
          <a:p>
            <a:pPr lvl="1"/>
            <a:endParaRPr lang="en-US" sz="1000" dirty="0" smtClean="0">
              <a:solidFill>
                <a:schemeClr val="tx1">
                  <a:lumMod val="75000"/>
                  <a:lumOff val="25000"/>
                </a:schemeClr>
              </a:solidFill>
            </a:endParaRPr>
          </a:p>
          <a:p>
            <a:r>
              <a:rPr lang="en-US" sz="2000" b="1" dirty="0" smtClean="0">
                <a:solidFill>
                  <a:schemeClr val="tx1">
                    <a:lumMod val="75000"/>
                    <a:lumOff val="25000"/>
                  </a:schemeClr>
                </a:solidFill>
              </a:rPr>
              <a:t>Introversion (I): Inward-turning</a:t>
            </a:r>
          </a:p>
          <a:p>
            <a:pPr lvl="1">
              <a:spcBef>
                <a:spcPts val="0"/>
              </a:spcBef>
            </a:pPr>
            <a:r>
              <a:rPr lang="en-US" sz="1600" dirty="0" smtClean="0">
                <a:solidFill>
                  <a:schemeClr val="tx1">
                    <a:lumMod val="75000"/>
                    <a:lumOff val="25000"/>
                  </a:schemeClr>
                </a:solidFill>
              </a:rPr>
              <a:t>Flow is directed inward toward concepts and ideas</a:t>
            </a:r>
          </a:p>
          <a:p>
            <a:pPr lvl="1">
              <a:spcBef>
                <a:spcPts val="0"/>
              </a:spcBef>
            </a:pPr>
            <a:r>
              <a:rPr lang="en-US" sz="1600" dirty="0" smtClean="0">
                <a:solidFill>
                  <a:schemeClr val="tx1">
                    <a:lumMod val="75000"/>
                    <a:lumOff val="25000"/>
                  </a:schemeClr>
                </a:solidFill>
              </a:rPr>
              <a:t>Thought-oriented</a:t>
            </a:r>
          </a:p>
          <a:p>
            <a:pPr lvl="1">
              <a:spcBef>
                <a:spcPts val="0"/>
              </a:spcBef>
            </a:pPr>
            <a:r>
              <a:rPr lang="en-US" sz="1600" dirty="0" smtClean="0">
                <a:solidFill>
                  <a:schemeClr val="tx1">
                    <a:lumMod val="75000"/>
                    <a:lumOff val="25000"/>
                  </a:schemeClr>
                </a:solidFill>
              </a:rPr>
              <a:t>Seek depth of knowledge and influence</a:t>
            </a:r>
          </a:p>
          <a:p>
            <a:pPr lvl="1">
              <a:spcBef>
                <a:spcPts val="0"/>
              </a:spcBef>
            </a:pPr>
            <a:r>
              <a:rPr lang="en-US" sz="1600" dirty="0" smtClean="0">
                <a:solidFill>
                  <a:schemeClr val="tx1">
                    <a:lumMod val="75000"/>
                    <a:lumOff val="25000"/>
                  </a:schemeClr>
                </a:solidFill>
              </a:rPr>
              <a:t>Prefer more substantial interaction with others</a:t>
            </a:r>
          </a:p>
          <a:p>
            <a:pPr lvl="1">
              <a:spcBef>
                <a:spcPts val="0"/>
              </a:spcBef>
            </a:pPr>
            <a:r>
              <a:rPr lang="en-US" sz="1600" dirty="0" smtClean="0">
                <a:solidFill>
                  <a:schemeClr val="tx1">
                    <a:lumMod val="75000"/>
                    <a:lumOff val="25000"/>
                  </a:schemeClr>
                </a:solidFill>
              </a:rPr>
              <a:t>Recharge and get energy from spending time alone (away from activity)</a:t>
            </a:r>
          </a:p>
          <a:p>
            <a:pPr lvl="1">
              <a:spcBef>
                <a:spcPts val="0"/>
              </a:spcBef>
            </a:pPr>
            <a:r>
              <a:rPr lang="en-US" sz="1600" dirty="0" smtClean="0">
                <a:solidFill>
                  <a:schemeClr val="tx1">
                    <a:lumMod val="75000"/>
                    <a:lumOff val="25000"/>
                  </a:schemeClr>
                </a:solidFill>
              </a:rPr>
              <a:t>Think, then act</a:t>
            </a:r>
          </a:p>
        </p:txBody>
      </p:sp>
      <p:pic>
        <p:nvPicPr>
          <p:cNvPr id="6" name="Picture 5" descr="extrovert-vs-introvert.jpg"/>
          <p:cNvPicPr>
            <a:picLocks noChangeAspect="1"/>
          </p:cNvPicPr>
          <p:nvPr/>
        </p:nvPicPr>
        <p:blipFill>
          <a:blip r:embed="rId3" cstate="print"/>
          <a:stretch>
            <a:fillRect/>
          </a:stretch>
        </p:blipFill>
        <p:spPr>
          <a:xfrm>
            <a:off x="9067800" y="1308904"/>
            <a:ext cx="2095500" cy="2113882"/>
          </a:xfrm>
          <a:prstGeom prst="rect">
            <a:avLst/>
          </a:prstGeom>
        </p:spPr>
      </p:pic>
    </p:spTree>
    <p:extLst>
      <p:ext uri="{BB962C8B-B14F-4D97-AF65-F5344CB8AC3E}">
        <p14:creationId xmlns:p14="http://schemas.microsoft.com/office/powerpoint/2010/main" val="2019285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Sensing vs. Intuition</a:t>
            </a:r>
            <a:endParaRPr lang="en-US" dirty="0"/>
          </a:p>
        </p:txBody>
      </p:sp>
      <p:sp>
        <p:nvSpPr>
          <p:cNvPr id="4" name="Content Placeholder 2"/>
          <p:cNvSpPr>
            <a:spLocks noGrp="1"/>
          </p:cNvSpPr>
          <p:nvPr>
            <p:ph sz="quarter" idx="1"/>
          </p:nvPr>
        </p:nvSpPr>
        <p:spPr>
          <a:xfrm>
            <a:off x="838200" y="1315656"/>
            <a:ext cx="10941134" cy="484569"/>
          </a:xfrm>
        </p:spPr>
        <p:txBody>
          <a:bodyPr>
            <a:noAutofit/>
          </a:bodyPr>
          <a:lstStyle/>
          <a:p>
            <a:pPr marL="0" indent="0">
              <a:buNone/>
            </a:pPr>
            <a:r>
              <a:rPr lang="en-US" sz="2000" i="1" dirty="0" smtClean="0">
                <a:solidFill>
                  <a:schemeClr val="tx1">
                    <a:lumMod val="75000"/>
                    <a:lumOff val="25000"/>
                  </a:schemeClr>
                </a:solidFill>
              </a:rPr>
              <a:t>Information Gathering… </a:t>
            </a:r>
            <a:r>
              <a:rPr lang="en-US" sz="2000" i="1" dirty="0">
                <a:solidFill>
                  <a:schemeClr val="tx1">
                    <a:lumMod val="75000"/>
                    <a:lumOff val="25000"/>
                  </a:schemeClr>
                </a:solidFill>
              </a:rPr>
              <a:t>How do you </a:t>
            </a:r>
            <a:r>
              <a:rPr lang="en-US" sz="2000" i="1" dirty="0" smtClean="0">
                <a:solidFill>
                  <a:schemeClr val="tx1">
                    <a:lumMod val="75000"/>
                    <a:lumOff val="25000"/>
                  </a:schemeClr>
                </a:solidFill>
              </a:rPr>
              <a:t>take in information?</a:t>
            </a:r>
            <a:endParaRPr lang="en-US" sz="1600" dirty="0" smtClean="0">
              <a:solidFill>
                <a:schemeClr val="tx1">
                  <a:lumMod val="75000"/>
                  <a:lumOff val="25000"/>
                </a:schemeClr>
              </a:solidFill>
            </a:endParaRPr>
          </a:p>
        </p:txBody>
      </p:sp>
      <p:pic>
        <p:nvPicPr>
          <p:cNvPr id="5" name="Picture 4" descr="6a00d8341c570e53ef0163006da079970d-500wi.jpg"/>
          <p:cNvPicPr>
            <a:picLocks noChangeAspect="1"/>
          </p:cNvPicPr>
          <p:nvPr/>
        </p:nvPicPr>
        <p:blipFill>
          <a:blip r:embed="rId2" cstate="print">
            <a:clrChange>
              <a:clrFrom>
                <a:srgbClr val="FFFFFF"/>
              </a:clrFrom>
              <a:clrTo>
                <a:srgbClr val="FFFFFF">
                  <a:alpha val="0"/>
                </a:srgbClr>
              </a:clrTo>
            </a:clrChange>
          </a:blip>
          <a:srcRect t="20833"/>
          <a:stretch>
            <a:fillRect/>
          </a:stretch>
        </p:blipFill>
        <p:spPr>
          <a:xfrm>
            <a:off x="6855906" y="2291788"/>
            <a:ext cx="4923428" cy="2494537"/>
          </a:xfrm>
          <a:prstGeom prst="rect">
            <a:avLst/>
          </a:prstGeom>
        </p:spPr>
      </p:pic>
      <p:sp>
        <p:nvSpPr>
          <p:cNvPr id="6" name="Content Placeholder 2"/>
          <p:cNvSpPr txBox="1">
            <a:spLocks/>
          </p:cNvSpPr>
          <p:nvPr/>
        </p:nvSpPr>
        <p:spPr>
          <a:xfrm>
            <a:off x="838200" y="1885950"/>
            <a:ext cx="6210300" cy="41541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smtClean="0">
                <a:solidFill>
                  <a:schemeClr val="tx1">
                    <a:lumMod val="75000"/>
                    <a:lumOff val="25000"/>
                  </a:schemeClr>
                </a:solidFill>
              </a:rPr>
              <a:t>Sensing (S): Experiences</a:t>
            </a:r>
          </a:p>
          <a:p>
            <a:pPr lvl="1">
              <a:spcBef>
                <a:spcPts val="0"/>
              </a:spcBef>
            </a:pPr>
            <a:r>
              <a:rPr lang="en-US" sz="1600" dirty="0" smtClean="0">
                <a:solidFill>
                  <a:schemeClr val="tx1">
                    <a:lumMod val="75000"/>
                    <a:lumOff val="25000"/>
                  </a:schemeClr>
                </a:solidFill>
              </a:rPr>
              <a:t>Trust information that is present, tangible, concrete, and interpreted (collected by the five senses)</a:t>
            </a:r>
          </a:p>
          <a:p>
            <a:pPr lvl="1">
              <a:spcBef>
                <a:spcPts val="0"/>
              </a:spcBef>
            </a:pPr>
            <a:r>
              <a:rPr lang="en-US" sz="1600" dirty="0" smtClean="0">
                <a:solidFill>
                  <a:schemeClr val="tx1">
                    <a:lumMod val="75000"/>
                    <a:lumOff val="25000"/>
                  </a:schemeClr>
                </a:solidFill>
              </a:rPr>
              <a:t>Distrust hunches</a:t>
            </a:r>
          </a:p>
          <a:p>
            <a:pPr lvl="1">
              <a:spcBef>
                <a:spcPts val="0"/>
              </a:spcBef>
            </a:pPr>
            <a:r>
              <a:rPr lang="en-US" sz="1600" dirty="0" smtClean="0">
                <a:solidFill>
                  <a:schemeClr val="tx1">
                    <a:lumMod val="75000"/>
                    <a:lumOff val="25000"/>
                  </a:schemeClr>
                </a:solidFill>
              </a:rPr>
              <a:t>Prefer to look for details and facts</a:t>
            </a:r>
          </a:p>
          <a:p>
            <a:pPr lvl="1">
              <a:spcBef>
                <a:spcPts val="0"/>
              </a:spcBef>
            </a:pPr>
            <a:r>
              <a:rPr lang="en-US" sz="1600" dirty="0" smtClean="0">
                <a:solidFill>
                  <a:schemeClr val="tx1">
                    <a:lumMod val="75000"/>
                    <a:lumOff val="25000"/>
                  </a:schemeClr>
                </a:solidFill>
              </a:rPr>
              <a:t>Admire practical solutions</a:t>
            </a:r>
          </a:p>
          <a:p>
            <a:pPr lvl="1">
              <a:spcBef>
                <a:spcPts val="0"/>
              </a:spcBef>
            </a:pPr>
            <a:r>
              <a:rPr lang="en-US" sz="1600" dirty="0" smtClean="0">
                <a:solidFill>
                  <a:schemeClr val="tx1">
                    <a:lumMod val="75000"/>
                    <a:lumOff val="25000"/>
                  </a:schemeClr>
                </a:solidFill>
              </a:rPr>
              <a:t>Work at a steady pace</a:t>
            </a:r>
          </a:p>
          <a:p>
            <a:pPr lvl="1">
              <a:spcBef>
                <a:spcPts val="0"/>
              </a:spcBef>
            </a:pPr>
            <a:r>
              <a:rPr lang="en-US" sz="1600" dirty="0" smtClean="0">
                <a:solidFill>
                  <a:schemeClr val="tx1">
                    <a:lumMod val="75000"/>
                    <a:lumOff val="25000"/>
                  </a:schemeClr>
                </a:solidFill>
              </a:rPr>
              <a:t>Meaning is in the data</a:t>
            </a:r>
          </a:p>
          <a:p>
            <a:pPr lvl="1"/>
            <a:endParaRPr lang="en-US" sz="1000" dirty="0" smtClean="0">
              <a:solidFill>
                <a:schemeClr val="tx1">
                  <a:lumMod val="75000"/>
                  <a:lumOff val="25000"/>
                </a:schemeClr>
              </a:solidFill>
            </a:endParaRPr>
          </a:p>
          <a:p>
            <a:r>
              <a:rPr lang="en-US" sz="2000" b="1" dirty="0" smtClean="0">
                <a:solidFill>
                  <a:schemeClr val="tx1">
                    <a:lumMod val="75000"/>
                    <a:lumOff val="25000"/>
                  </a:schemeClr>
                </a:solidFill>
              </a:rPr>
              <a:t>Intuition (N): Concepts</a:t>
            </a:r>
          </a:p>
          <a:p>
            <a:pPr lvl="1">
              <a:spcBef>
                <a:spcPts val="0"/>
              </a:spcBef>
            </a:pPr>
            <a:r>
              <a:rPr lang="en-US" sz="1600" dirty="0" smtClean="0">
                <a:solidFill>
                  <a:schemeClr val="tx1">
                    <a:lumMod val="75000"/>
                    <a:lumOff val="25000"/>
                  </a:schemeClr>
                </a:solidFill>
              </a:rPr>
              <a:t>Trust information that is more abstract and theoretical, and can be associated with other information (memories/patterns)</a:t>
            </a:r>
          </a:p>
          <a:p>
            <a:pPr lvl="1">
              <a:spcBef>
                <a:spcPts val="0"/>
              </a:spcBef>
            </a:pPr>
            <a:r>
              <a:rPr lang="en-US" sz="1600" dirty="0" smtClean="0">
                <a:solidFill>
                  <a:schemeClr val="tx1">
                    <a:lumMod val="75000"/>
                    <a:lumOff val="25000"/>
                  </a:schemeClr>
                </a:solidFill>
              </a:rPr>
              <a:t>More interested in future possibilities &amp; big picture</a:t>
            </a:r>
          </a:p>
          <a:p>
            <a:pPr lvl="1">
              <a:spcBef>
                <a:spcPts val="0"/>
              </a:spcBef>
            </a:pPr>
            <a:r>
              <a:rPr lang="en-US" sz="1600" dirty="0" smtClean="0">
                <a:solidFill>
                  <a:schemeClr val="tx1">
                    <a:lumMod val="75000"/>
                    <a:lumOff val="25000"/>
                  </a:schemeClr>
                </a:solidFill>
              </a:rPr>
              <a:t>Admire creative ideas</a:t>
            </a:r>
          </a:p>
          <a:p>
            <a:pPr lvl="1">
              <a:spcBef>
                <a:spcPts val="0"/>
              </a:spcBef>
            </a:pPr>
            <a:r>
              <a:rPr lang="en-US" sz="1600" dirty="0" smtClean="0">
                <a:solidFill>
                  <a:schemeClr val="tx1">
                    <a:lumMod val="75000"/>
                    <a:lumOff val="25000"/>
                  </a:schemeClr>
                </a:solidFill>
              </a:rPr>
              <a:t>Work in bursts of energy</a:t>
            </a:r>
          </a:p>
          <a:p>
            <a:pPr lvl="1">
              <a:spcBef>
                <a:spcPts val="0"/>
              </a:spcBef>
            </a:pPr>
            <a:r>
              <a:rPr lang="en-US" sz="1600" dirty="0" smtClean="0">
                <a:solidFill>
                  <a:schemeClr val="tx1">
                    <a:lumMod val="75000"/>
                    <a:lumOff val="25000"/>
                  </a:schemeClr>
                </a:solidFill>
              </a:rPr>
              <a:t>Meaning is in the underlying theory and principles manifested in the data</a:t>
            </a:r>
          </a:p>
        </p:txBody>
      </p:sp>
    </p:spTree>
    <p:extLst>
      <p:ext uri="{BB962C8B-B14F-4D97-AF65-F5344CB8AC3E}">
        <p14:creationId xmlns:p14="http://schemas.microsoft.com/office/powerpoint/2010/main" val="1506950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Thinking vs. Feeling</a:t>
            </a:r>
            <a:endParaRPr lang="en-US" dirty="0"/>
          </a:p>
        </p:txBody>
      </p:sp>
      <p:pic>
        <p:nvPicPr>
          <p:cNvPr id="4" name="Picture 3" descr="heart-vs-brain.jpg"/>
          <p:cNvPicPr>
            <a:picLocks noChangeAspect="1"/>
          </p:cNvPicPr>
          <p:nvPr/>
        </p:nvPicPr>
        <p:blipFill>
          <a:blip r:embed="rId2" cstate="print"/>
          <a:srcRect l="5945" r="4875" b="8492"/>
          <a:stretch>
            <a:fillRect/>
          </a:stretch>
        </p:blipFill>
        <p:spPr>
          <a:xfrm>
            <a:off x="7812911" y="1907894"/>
            <a:ext cx="3814978" cy="3179148"/>
          </a:xfrm>
          <a:prstGeom prst="ellipse">
            <a:avLst/>
          </a:prstGeom>
          <a:ln>
            <a:noFill/>
          </a:ln>
          <a:effectLst>
            <a:softEdge rad="112500"/>
          </a:effectLst>
        </p:spPr>
      </p:pic>
      <p:sp>
        <p:nvSpPr>
          <p:cNvPr id="5" name="Content Placeholder 2"/>
          <p:cNvSpPr>
            <a:spLocks noGrp="1"/>
          </p:cNvSpPr>
          <p:nvPr>
            <p:ph sz="quarter" idx="1"/>
          </p:nvPr>
        </p:nvSpPr>
        <p:spPr>
          <a:xfrm>
            <a:off x="838199" y="1338805"/>
            <a:ext cx="6974711" cy="4724400"/>
          </a:xfrm>
        </p:spPr>
        <p:txBody>
          <a:bodyPr>
            <a:noAutofit/>
          </a:bodyPr>
          <a:lstStyle/>
          <a:p>
            <a:pPr>
              <a:spcAft>
                <a:spcPts val="400"/>
              </a:spcAft>
              <a:buNone/>
            </a:pPr>
            <a:r>
              <a:rPr lang="en-US" sz="2000" i="1" dirty="0" smtClean="0">
                <a:solidFill>
                  <a:schemeClr val="tx1">
                    <a:lumMod val="75000"/>
                    <a:lumOff val="25000"/>
                  </a:schemeClr>
                </a:solidFill>
              </a:rPr>
              <a:t>Decision-Making… How do you make your decisions?</a:t>
            </a:r>
          </a:p>
          <a:p>
            <a:r>
              <a:rPr lang="en-US" sz="1800" b="1" dirty="0" smtClean="0">
                <a:solidFill>
                  <a:schemeClr val="tx1">
                    <a:lumMod val="75000"/>
                    <a:lumOff val="25000"/>
                  </a:schemeClr>
                </a:solidFill>
              </a:rPr>
              <a:t>Thinking (T): By the Rules</a:t>
            </a:r>
          </a:p>
          <a:p>
            <a:pPr lvl="1">
              <a:spcBef>
                <a:spcPts val="0"/>
              </a:spcBef>
            </a:pPr>
            <a:r>
              <a:rPr lang="en-US" sz="1600" dirty="0" smtClean="0">
                <a:solidFill>
                  <a:schemeClr val="tx1">
                    <a:lumMod val="75000"/>
                    <a:lumOff val="25000"/>
                  </a:schemeClr>
                </a:solidFill>
              </a:rPr>
              <a:t>Make decisions objectively - measure by what is reasonable, logical, causal, consistent, and matching a given set of rules</a:t>
            </a:r>
          </a:p>
          <a:p>
            <a:pPr lvl="1">
              <a:spcBef>
                <a:spcPts val="0"/>
              </a:spcBef>
            </a:pPr>
            <a:r>
              <a:rPr lang="en-US" sz="1600" dirty="0" smtClean="0">
                <a:solidFill>
                  <a:schemeClr val="tx1">
                    <a:lumMod val="75000"/>
                    <a:lumOff val="25000"/>
                  </a:schemeClr>
                </a:solidFill>
              </a:rPr>
              <a:t>Value truth, fairness and honesty </a:t>
            </a:r>
          </a:p>
          <a:p>
            <a:pPr lvl="1">
              <a:spcBef>
                <a:spcPts val="0"/>
              </a:spcBef>
            </a:pPr>
            <a:r>
              <a:rPr lang="en-US" sz="1600" dirty="0" smtClean="0">
                <a:solidFill>
                  <a:schemeClr val="tx1">
                    <a:lumMod val="75000"/>
                    <a:lumOff val="25000"/>
                  </a:schemeClr>
                </a:solidFill>
              </a:rPr>
              <a:t>Tend to give very honest and direct feedback to others</a:t>
            </a:r>
          </a:p>
          <a:p>
            <a:pPr lvl="1">
              <a:spcBef>
                <a:spcPts val="0"/>
              </a:spcBef>
            </a:pPr>
            <a:r>
              <a:rPr lang="en-US" sz="1600" dirty="0" smtClean="0">
                <a:solidFill>
                  <a:schemeClr val="tx1">
                    <a:lumMod val="75000"/>
                    <a:lumOff val="25000"/>
                  </a:schemeClr>
                </a:solidFill>
              </a:rPr>
              <a:t>Good at seeing flaws, debating</a:t>
            </a:r>
          </a:p>
          <a:p>
            <a:pPr lvl="1">
              <a:spcBef>
                <a:spcPts val="0"/>
              </a:spcBef>
            </a:pPr>
            <a:r>
              <a:rPr lang="en-US" sz="1600" dirty="0" smtClean="0">
                <a:solidFill>
                  <a:schemeClr val="tx1">
                    <a:lumMod val="75000"/>
                    <a:lumOff val="25000"/>
                  </a:schemeClr>
                </a:solidFill>
              </a:rPr>
              <a:t>Motivated by achievement</a:t>
            </a:r>
          </a:p>
          <a:p>
            <a:pPr lvl="1"/>
            <a:endParaRPr lang="en-US" sz="1600" dirty="0" smtClean="0">
              <a:solidFill>
                <a:schemeClr val="tx1">
                  <a:lumMod val="75000"/>
                  <a:lumOff val="25000"/>
                </a:schemeClr>
              </a:solidFill>
            </a:endParaRPr>
          </a:p>
          <a:p>
            <a:r>
              <a:rPr lang="en-US" sz="1800" b="1" dirty="0" smtClean="0">
                <a:solidFill>
                  <a:schemeClr val="tx1">
                    <a:lumMod val="75000"/>
                    <a:lumOff val="25000"/>
                  </a:schemeClr>
                </a:solidFill>
              </a:rPr>
              <a:t>Feeling (F): Empathizing </a:t>
            </a:r>
          </a:p>
          <a:p>
            <a:pPr lvl="1">
              <a:spcBef>
                <a:spcPts val="0"/>
              </a:spcBef>
            </a:pPr>
            <a:r>
              <a:rPr lang="en-US" sz="1600" dirty="0" smtClean="0">
                <a:solidFill>
                  <a:schemeClr val="tx1">
                    <a:lumMod val="75000"/>
                    <a:lumOff val="25000"/>
                  </a:schemeClr>
                </a:solidFill>
              </a:rPr>
              <a:t>Make decisions based on feelings - measure from the inside, associate or empathize with the situation</a:t>
            </a:r>
          </a:p>
          <a:p>
            <a:pPr lvl="1">
              <a:spcBef>
                <a:spcPts val="0"/>
              </a:spcBef>
            </a:pPr>
            <a:r>
              <a:rPr lang="en-US" sz="1600" dirty="0" smtClean="0">
                <a:solidFill>
                  <a:schemeClr val="tx1">
                    <a:lumMod val="75000"/>
                    <a:lumOff val="25000"/>
                  </a:schemeClr>
                </a:solidFill>
              </a:rPr>
              <a:t>Value people, harmony and compassion</a:t>
            </a:r>
          </a:p>
          <a:p>
            <a:pPr lvl="1">
              <a:spcBef>
                <a:spcPts val="0"/>
              </a:spcBef>
            </a:pPr>
            <a:r>
              <a:rPr lang="en-US" sz="1600" dirty="0" smtClean="0">
                <a:solidFill>
                  <a:schemeClr val="tx1">
                    <a:lumMod val="75000"/>
                    <a:lumOff val="25000"/>
                  </a:schemeClr>
                </a:solidFill>
              </a:rPr>
              <a:t>Tend to be diplomatic and tactful with feedback</a:t>
            </a:r>
          </a:p>
          <a:p>
            <a:pPr lvl="1">
              <a:spcBef>
                <a:spcPts val="0"/>
              </a:spcBef>
            </a:pPr>
            <a:r>
              <a:rPr lang="en-US" sz="1600" dirty="0" smtClean="0">
                <a:solidFill>
                  <a:schemeClr val="tx1">
                    <a:lumMod val="75000"/>
                    <a:lumOff val="25000"/>
                  </a:schemeClr>
                </a:solidFill>
              </a:rPr>
              <a:t>Weighs the situation to achieve the greatest harmony, consensus of the people involved</a:t>
            </a:r>
          </a:p>
          <a:p>
            <a:pPr lvl="1">
              <a:spcBef>
                <a:spcPts val="0"/>
              </a:spcBef>
            </a:pPr>
            <a:r>
              <a:rPr lang="en-US" sz="1600" dirty="0" smtClean="0">
                <a:solidFill>
                  <a:schemeClr val="tx1">
                    <a:lumMod val="75000"/>
                    <a:lumOff val="25000"/>
                  </a:schemeClr>
                </a:solidFill>
              </a:rPr>
              <a:t>Motivated by appreciation</a:t>
            </a:r>
          </a:p>
          <a:p>
            <a:pPr lvl="1"/>
            <a:endParaRPr lang="en-US" sz="1600" dirty="0">
              <a:solidFill>
                <a:schemeClr val="tx1">
                  <a:lumMod val="75000"/>
                  <a:lumOff val="25000"/>
                </a:schemeClr>
              </a:solidFill>
            </a:endParaRPr>
          </a:p>
        </p:txBody>
      </p:sp>
    </p:spTree>
    <p:extLst>
      <p:ext uri="{BB962C8B-B14F-4D97-AF65-F5344CB8AC3E}">
        <p14:creationId xmlns:p14="http://schemas.microsoft.com/office/powerpoint/2010/main" val="1044147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Perceiving vs. Judging</a:t>
            </a:r>
            <a:endParaRPr lang="en-US" dirty="0"/>
          </a:p>
        </p:txBody>
      </p:sp>
      <p:sp>
        <p:nvSpPr>
          <p:cNvPr id="4" name="Content Placeholder 2"/>
          <p:cNvSpPr>
            <a:spLocks noGrp="1"/>
          </p:cNvSpPr>
          <p:nvPr>
            <p:ph sz="quarter" idx="1"/>
          </p:nvPr>
        </p:nvSpPr>
        <p:spPr>
          <a:xfrm>
            <a:off x="838200" y="1442977"/>
            <a:ext cx="8503920" cy="4724400"/>
          </a:xfrm>
        </p:spPr>
        <p:txBody>
          <a:bodyPr>
            <a:noAutofit/>
          </a:bodyPr>
          <a:lstStyle/>
          <a:p>
            <a:pPr>
              <a:spcAft>
                <a:spcPts val="400"/>
              </a:spcAft>
              <a:buNone/>
            </a:pPr>
            <a:r>
              <a:rPr lang="en-US" sz="1800" i="1" dirty="0" smtClean="0">
                <a:solidFill>
                  <a:schemeClr val="tx1">
                    <a:lumMod val="75000"/>
                    <a:lumOff val="25000"/>
                  </a:schemeClr>
                </a:solidFill>
              </a:rPr>
              <a:t>Lifestyle… How do you organize your world?</a:t>
            </a:r>
          </a:p>
          <a:p>
            <a:r>
              <a:rPr lang="en-US" sz="1800" b="1" dirty="0" smtClean="0">
                <a:solidFill>
                  <a:schemeClr val="tx1">
                    <a:lumMod val="75000"/>
                    <a:lumOff val="25000"/>
                  </a:schemeClr>
                </a:solidFill>
              </a:rPr>
              <a:t>Perceiving (P): Spontaneous</a:t>
            </a:r>
          </a:p>
          <a:p>
            <a:pPr lvl="1">
              <a:spcBef>
                <a:spcPts val="0"/>
              </a:spcBef>
            </a:pPr>
            <a:r>
              <a:rPr lang="en-US" sz="1600" dirty="0" smtClean="0">
                <a:solidFill>
                  <a:schemeClr val="tx1">
                    <a:lumMod val="75000"/>
                    <a:lumOff val="25000"/>
                  </a:schemeClr>
                </a:solidFill>
              </a:rPr>
              <a:t>Like to keep options open</a:t>
            </a:r>
          </a:p>
          <a:p>
            <a:pPr lvl="1">
              <a:spcBef>
                <a:spcPts val="0"/>
              </a:spcBef>
            </a:pPr>
            <a:r>
              <a:rPr lang="en-US" sz="1600" dirty="0" smtClean="0">
                <a:solidFill>
                  <a:schemeClr val="tx1">
                    <a:lumMod val="75000"/>
                    <a:lumOff val="25000"/>
                  </a:schemeClr>
                </a:solidFill>
              </a:rPr>
              <a:t>Are playful and casual</a:t>
            </a:r>
          </a:p>
          <a:p>
            <a:pPr lvl="1">
              <a:spcBef>
                <a:spcPts val="0"/>
              </a:spcBef>
            </a:pPr>
            <a:r>
              <a:rPr lang="en-US" sz="1600" dirty="0" smtClean="0">
                <a:solidFill>
                  <a:schemeClr val="tx1">
                    <a:lumMod val="75000"/>
                    <a:lumOff val="25000"/>
                  </a:schemeClr>
                </a:solidFill>
              </a:rPr>
              <a:t>Less aware of time, may run late</a:t>
            </a:r>
          </a:p>
          <a:p>
            <a:pPr lvl="1">
              <a:spcBef>
                <a:spcPts val="0"/>
              </a:spcBef>
            </a:pPr>
            <a:r>
              <a:rPr lang="en-US" sz="1600" dirty="0" smtClean="0">
                <a:solidFill>
                  <a:schemeClr val="tx1">
                    <a:lumMod val="75000"/>
                    <a:lumOff val="25000"/>
                  </a:schemeClr>
                </a:solidFill>
              </a:rPr>
              <a:t>Play first, work later</a:t>
            </a:r>
          </a:p>
          <a:p>
            <a:pPr lvl="1">
              <a:spcBef>
                <a:spcPts val="0"/>
              </a:spcBef>
            </a:pPr>
            <a:r>
              <a:rPr lang="en-US" sz="1600" dirty="0" smtClean="0">
                <a:solidFill>
                  <a:schemeClr val="tx1">
                    <a:lumMod val="75000"/>
                    <a:lumOff val="25000"/>
                  </a:schemeClr>
                </a:solidFill>
              </a:rPr>
              <a:t>Question the need for many rules</a:t>
            </a:r>
          </a:p>
          <a:p>
            <a:pPr lvl="1">
              <a:spcBef>
                <a:spcPts val="0"/>
              </a:spcBef>
            </a:pPr>
            <a:r>
              <a:rPr lang="en-US" sz="1600" dirty="0" smtClean="0">
                <a:solidFill>
                  <a:schemeClr val="tx1">
                    <a:lumMod val="75000"/>
                    <a:lumOff val="25000"/>
                  </a:schemeClr>
                </a:solidFill>
              </a:rPr>
              <a:t>Find comfort in flexibility and freedom</a:t>
            </a:r>
          </a:p>
          <a:p>
            <a:pPr lvl="1"/>
            <a:endParaRPr lang="en-US" sz="1600" dirty="0" smtClean="0">
              <a:solidFill>
                <a:schemeClr val="tx1">
                  <a:lumMod val="75000"/>
                  <a:lumOff val="25000"/>
                </a:schemeClr>
              </a:solidFill>
            </a:endParaRPr>
          </a:p>
          <a:p>
            <a:r>
              <a:rPr lang="en-US" sz="1800" b="1" dirty="0" smtClean="0">
                <a:solidFill>
                  <a:schemeClr val="tx1">
                    <a:lumMod val="75000"/>
                    <a:lumOff val="25000"/>
                  </a:schemeClr>
                </a:solidFill>
              </a:rPr>
              <a:t>Judging (J): Organized</a:t>
            </a:r>
          </a:p>
          <a:p>
            <a:pPr lvl="1">
              <a:spcBef>
                <a:spcPts val="0"/>
              </a:spcBef>
            </a:pPr>
            <a:r>
              <a:rPr lang="en-US" sz="1600" dirty="0" smtClean="0">
                <a:solidFill>
                  <a:schemeClr val="tx1">
                    <a:lumMod val="75000"/>
                    <a:lumOff val="25000"/>
                  </a:schemeClr>
                </a:solidFill>
              </a:rPr>
              <a:t>Like to have things settled</a:t>
            </a:r>
          </a:p>
          <a:p>
            <a:pPr lvl="1">
              <a:spcBef>
                <a:spcPts val="0"/>
              </a:spcBef>
            </a:pPr>
            <a:r>
              <a:rPr lang="en-US" sz="1600" dirty="0" smtClean="0">
                <a:solidFill>
                  <a:schemeClr val="tx1">
                    <a:lumMod val="75000"/>
                    <a:lumOff val="25000"/>
                  </a:schemeClr>
                </a:solidFill>
              </a:rPr>
              <a:t>Take responsibility seriously</a:t>
            </a:r>
          </a:p>
          <a:p>
            <a:pPr lvl="1">
              <a:spcBef>
                <a:spcPts val="0"/>
              </a:spcBef>
            </a:pPr>
            <a:r>
              <a:rPr lang="en-US" sz="1600" dirty="0" smtClean="0">
                <a:solidFill>
                  <a:schemeClr val="tx1">
                    <a:lumMod val="75000"/>
                    <a:lumOff val="25000"/>
                  </a:schemeClr>
                </a:solidFill>
              </a:rPr>
              <a:t>Pay attention to time, usually prompt</a:t>
            </a:r>
          </a:p>
          <a:p>
            <a:pPr lvl="1">
              <a:spcBef>
                <a:spcPts val="0"/>
              </a:spcBef>
            </a:pPr>
            <a:r>
              <a:rPr lang="en-US" sz="1600" dirty="0" smtClean="0">
                <a:solidFill>
                  <a:schemeClr val="tx1">
                    <a:lumMod val="75000"/>
                    <a:lumOff val="25000"/>
                  </a:schemeClr>
                </a:solidFill>
              </a:rPr>
              <a:t>Work first, play later</a:t>
            </a:r>
          </a:p>
          <a:p>
            <a:pPr lvl="1">
              <a:spcBef>
                <a:spcPts val="0"/>
              </a:spcBef>
            </a:pPr>
            <a:r>
              <a:rPr lang="en-US" sz="1600" dirty="0" smtClean="0">
                <a:solidFill>
                  <a:schemeClr val="tx1">
                    <a:lumMod val="75000"/>
                    <a:lumOff val="25000"/>
                  </a:schemeClr>
                </a:solidFill>
              </a:rPr>
              <a:t>Like to make, stick with plans</a:t>
            </a:r>
          </a:p>
          <a:p>
            <a:pPr lvl="1">
              <a:spcBef>
                <a:spcPts val="0"/>
              </a:spcBef>
            </a:pPr>
            <a:r>
              <a:rPr lang="en-US" sz="1600" dirty="0" smtClean="0">
                <a:solidFill>
                  <a:schemeClr val="tx1">
                    <a:lumMod val="75000"/>
                    <a:lumOff val="25000"/>
                  </a:schemeClr>
                </a:solidFill>
              </a:rPr>
              <a:t>Find comfort in schedules and organization</a:t>
            </a:r>
          </a:p>
          <a:p>
            <a:pPr lvl="1"/>
            <a:endParaRPr lang="en-US" sz="1600" dirty="0">
              <a:solidFill>
                <a:schemeClr val="tx1">
                  <a:lumMod val="75000"/>
                  <a:lumOff val="25000"/>
                </a:schemeClr>
              </a:solidFill>
            </a:endParaRPr>
          </a:p>
        </p:txBody>
      </p:sp>
      <p:pic>
        <p:nvPicPr>
          <p:cNvPr id="5" name="Picture 4" descr="Judging Perceiving planning.png"/>
          <p:cNvPicPr>
            <a:picLocks noChangeAspect="1"/>
          </p:cNvPicPr>
          <p:nvPr/>
        </p:nvPicPr>
        <p:blipFill>
          <a:blip r:embed="rId2" cstate="print"/>
          <a:stretch>
            <a:fillRect/>
          </a:stretch>
        </p:blipFill>
        <p:spPr>
          <a:xfrm>
            <a:off x="6366076" y="1966731"/>
            <a:ext cx="5318594" cy="4068725"/>
          </a:xfrm>
          <a:prstGeom prst="rect">
            <a:avLst/>
          </a:prstGeom>
        </p:spPr>
      </p:pic>
    </p:spTree>
    <p:extLst>
      <p:ext uri="{BB962C8B-B14F-4D97-AF65-F5344CB8AC3E}">
        <p14:creationId xmlns:p14="http://schemas.microsoft.com/office/powerpoint/2010/main" val="9517729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608</TotalTime>
  <Words>6176</Words>
  <Application>Microsoft Office PowerPoint</Application>
  <PresentationFormat>Widescreen</PresentationFormat>
  <Paragraphs>622</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Century Gothic</vt:lpstr>
      <vt:lpstr>Wingdings</vt:lpstr>
      <vt:lpstr>Office Theme</vt:lpstr>
      <vt:lpstr>NASA DEVELOP National Program</vt:lpstr>
      <vt:lpstr>Why</vt:lpstr>
      <vt:lpstr>Two Systems</vt:lpstr>
      <vt:lpstr>Myers Briggs Type Indicator</vt:lpstr>
      <vt:lpstr>Four Dichotomies </vt:lpstr>
      <vt:lpstr>Extroversion vs. Introversion</vt:lpstr>
      <vt:lpstr>Sensing vs. Intuition</vt:lpstr>
      <vt:lpstr>Thinking vs. Feeling</vt:lpstr>
      <vt:lpstr>Perceiving vs. Judging</vt:lpstr>
      <vt:lpstr>16 Myers Briggs Type Indicators</vt:lpstr>
      <vt:lpstr>NASA’s 4D System</vt:lpstr>
      <vt:lpstr>Innate Deciding Preference</vt:lpstr>
      <vt:lpstr>Innate Information Preference</vt:lpstr>
      <vt:lpstr>4D Color Types</vt:lpstr>
      <vt:lpstr>Green: “Cultivating” People-Builders</vt:lpstr>
      <vt:lpstr>Yellow: “Including” Team-Builders</vt:lpstr>
      <vt:lpstr>Orange: “Directing” System-Builders</vt:lpstr>
      <vt:lpstr>Blue: “Visioning” Idea-Builders</vt:lpstr>
      <vt:lpstr>Working with Different Personalities</vt:lpstr>
      <vt:lpstr>Extroverts: External Energizers</vt:lpstr>
      <vt:lpstr>Introverts: Internal Energizers</vt:lpstr>
      <vt:lpstr>Sensors: Experiential Information Gatherers</vt:lpstr>
      <vt:lpstr>Intuitives: Conceptual Information Gatherers</vt:lpstr>
      <vt:lpstr>Thinkers: Logical Deciders</vt:lpstr>
      <vt:lpstr>Feelers: Compassionate Deciders</vt:lpstr>
      <vt:lpstr>Perceivers: Spontaneous Organizers</vt:lpstr>
      <vt:lpstr>Judgers: Planned Organizers</vt:lpstr>
      <vt:lpstr>Dealing with Personnel Issues</vt:lpstr>
      <vt:lpstr>Back Up Slides</vt:lpstr>
      <vt:lpstr>ENTJ: The Field Marshall</vt:lpstr>
      <vt:lpstr>INTJ: The Mastermind</vt:lpstr>
      <vt:lpstr>ESTJ: The Supervisor</vt:lpstr>
      <vt:lpstr>ISTJ: The Inspector</vt:lpstr>
      <vt:lpstr>ENFJ: The Teacher</vt:lpstr>
      <vt:lpstr>INFJ: The Counselor</vt:lpstr>
      <vt:lpstr>INFP: The Healer</vt:lpstr>
      <vt:lpstr>ENFP: The Champion</vt:lpstr>
      <vt:lpstr>ENTP: The Inventor</vt:lpstr>
      <vt:lpstr>INTP: The Architect</vt:lpstr>
      <vt:lpstr>ISTP: The Operator</vt:lpstr>
      <vt:lpstr>ESTP: The Promoter</vt:lpstr>
      <vt:lpstr>ISFJ: The Protector</vt:lpstr>
      <vt:lpstr>ESFJ: The Provider</vt:lpstr>
      <vt:lpstr>ISFP: The Composer</vt:lpstr>
      <vt:lpstr>ESFP: The Performer</vt:lpstr>
      <vt:lpstr>References</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Clayton, Amanda L. (LARC-E3)[SSAI DEVELOP]</cp:lastModifiedBy>
  <cp:revision>63</cp:revision>
  <dcterms:created xsi:type="dcterms:W3CDTF">2017-05-02T13:03:18Z</dcterms:created>
  <dcterms:modified xsi:type="dcterms:W3CDTF">2018-08-27T21:00:25Z</dcterms:modified>
</cp:coreProperties>
</file>