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8" r:id="rId5"/>
    <p:sldId id="271" r:id="rId6"/>
    <p:sldId id="270" r:id="rId7"/>
    <p:sldId id="261" r:id="rId8"/>
    <p:sldId id="260" r:id="rId9"/>
    <p:sldId id="269" r:id="rId10"/>
    <p:sldId id="27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16C"/>
    <a:srgbClr val="3E96A8"/>
    <a:srgbClr val="5B9BD5"/>
    <a:srgbClr val="FADF82"/>
    <a:srgbClr val="99A893"/>
    <a:srgbClr val="9995A8"/>
    <a:srgbClr val="006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2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114AF-DDC5-4673-84F0-40D68503A60C}" type="doc">
      <dgm:prSet loTypeId="urn:microsoft.com/office/officeart/2005/8/layout/hChevron3" loCatId="process" qsTypeId="urn:microsoft.com/office/officeart/2005/8/quickstyle/simple2" qsCatId="simple" csTypeId="urn:microsoft.com/office/officeart/2005/8/colors/colorful5" csCatId="colorful" phldr="1"/>
      <dgm:spPr/>
    </dgm:pt>
    <dgm:pt modelId="{9679107E-34C1-4F52-B439-C957B06EAAD5}">
      <dgm:prSet phldrT="[Text]" custT="1"/>
      <dgm:spPr/>
      <dgm:t>
        <a:bodyPr/>
        <a:lstStyle/>
        <a:p>
          <a:r>
            <a:rPr lang="en-US" sz="1800" b="1" dirty="0" smtClean="0"/>
            <a:t>Conversations w/Potential Partners to Identify Needs</a:t>
          </a:r>
          <a:endParaRPr lang="en-US" sz="1800" b="1" dirty="0"/>
        </a:p>
      </dgm:t>
    </dgm:pt>
    <dgm:pt modelId="{8A78451A-2D8A-47DE-9E5D-279160C15F89}" type="parTrans" cxnId="{30FABF0D-844D-4007-845E-955301178104}">
      <dgm:prSet/>
      <dgm:spPr/>
      <dgm:t>
        <a:bodyPr/>
        <a:lstStyle/>
        <a:p>
          <a:endParaRPr lang="en-US"/>
        </a:p>
      </dgm:t>
    </dgm:pt>
    <dgm:pt modelId="{0650B5B0-72F7-4307-A6FA-84AD65357FEA}" type="sibTrans" cxnId="{30FABF0D-844D-4007-845E-955301178104}">
      <dgm:prSet/>
      <dgm:spPr/>
      <dgm:t>
        <a:bodyPr/>
        <a:lstStyle/>
        <a:p>
          <a:endParaRPr lang="en-US"/>
        </a:p>
      </dgm:t>
    </dgm:pt>
    <dgm:pt modelId="{AA264E2E-2651-496A-9F2D-915ACBD51F0E}">
      <dgm:prSet phldrT="[Text]" custT="1"/>
      <dgm:spPr/>
      <dgm:t>
        <a:bodyPr/>
        <a:lstStyle/>
        <a:p>
          <a:r>
            <a:rPr lang="en-US" sz="1700" b="1" dirty="0" smtClean="0"/>
            <a:t>Project Idea Submission to NPO – NPO Reviews and Discusses with Nodes</a:t>
          </a:r>
          <a:endParaRPr lang="en-US" sz="1700" b="1" dirty="0"/>
        </a:p>
      </dgm:t>
    </dgm:pt>
    <dgm:pt modelId="{E6E8AE35-E278-4FD3-A05F-B91B08413996}" type="parTrans" cxnId="{031B785B-A4CA-46B7-AFF4-64C6DF27344B}">
      <dgm:prSet/>
      <dgm:spPr/>
      <dgm:t>
        <a:bodyPr/>
        <a:lstStyle/>
        <a:p>
          <a:endParaRPr lang="en-US"/>
        </a:p>
      </dgm:t>
    </dgm:pt>
    <dgm:pt modelId="{943E5D45-7B86-4FCF-AFAD-D5EFF400DF70}" type="sibTrans" cxnId="{031B785B-A4CA-46B7-AFF4-64C6DF27344B}">
      <dgm:prSet/>
      <dgm:spPr/>
      <dgm:t>
        <a:bodyPr/>
        <a:lstStyle/>
        <a:p>
          <a:endParaRPr lang="en-US"/>
        </a:p>
      </dgm:t>
    </dgm:pt>
    <dgm:pt modelId="{7295AAA7-20E9-4947-854D-470AB853E30B}">
      <dgm:prSet phldrT="[Text]" custT="1"/>
      <dgm:spPr/>
      <dgm:t>
        <a:bodyPr anchor="ctr"/>
        <a:lstStyle/>
        <a:p>
          <a:r>
            <a:rPr lang="en-US" sz="2000" b="1" dirty="0" smtClean="0"/>
            <a:t>Proposal Process</a:t>
          </a:r>
        </a:p>
      </dgm:t>
    </dgm:pt>
    <dgm:pt modelId="{5F660EF4-F3D2-4D83-8423-02566313E40C}" type="parTrans" cxnId="{C6043E74-55E0-4F5A-A660-756D31AC26C3}">
      <dgm:prSet/>
      <dgm:spPr/>
      <dgm:t>
        <a:bodyPr/>
        <a:lstStyle/>
        <a:p>
          <a:endParaRPr lang="en-US"/>
        </a:p>
      </dgm:t>
    </dgm:pt>
    <dgm:pt modelId="{D00F065B-D362-48AB-AAE3-BC84D3717779}" type="sibTrans" cxnId="{C6043E74-55E0-4F5A-A660-756D31AC26C3}">
      <dgm:prSet/>
      <dgm:spPr/>
      <dgm:t>
        <a:bodyPr/>
        <a:lstStyle/>
        <a:p>
          <a:endParaRPr lang="en-US"/>
        </a:p>
      </dgm:t>
    </dgm:pt>
    <dgm:pt modelId="{42157BD4-8F28-4853-80C5-F26EA2D7952D}">
      <dgm:prSet phldrT="[Text]" custT="1"/>
      <dgm:spPr/>
      <dgm:t>
        <a:bodyPr anchor="ctr"/>
        <a:lstStyle/>
        <a:p>
          <a:r>
            <a:rPr lang="en-US" sz="1800" b="1" dirty="0" smtClean="0"/>
            <a:t>Project Execution </a:t>
          </a:r>
          <a:r>
            <a:rPr lang="en-US" sz="1600" b="1" dirty="0" smtClean="0"/>
            <a:t>(10 weeks)</a:t>
          </a:r>
          <a:endParaRPr lang="en-US" sz="1600" b="1" dirty="0"/>
        </a:p>
      </dgm:t>
    </dgm:pt>
    <dgm:pt modelId="{EFE8B343-EFCF-4125-A800-C88434C5BE1D}" type="parTrans" cxnId="{3C91A085-2353-419F-8437-AF93989B3E65}">
      <dgm:prSet/>
      <dgm:spPr/>
      <dgm:t>
        <a:bodyPr/>
        <a:lstStyle/>
        <a:p>
          <a:endParaRPr lang="en-US"/>
        </a:p>
      </dgm:t>
    </dgm:pt>
    <dgm:pt modelId="{3EB9C13D-CE1F-4538-B009-D553D3EFEC87}" type="sibTrans" cxnId="{3C91A085-2353-419F-8437-AF93989B3E65}">
      <dgm:prSet/>
      <dgm:spPr/>
      <dgm:t>
        <a:bodyPr/>
        <a:lstStyle/>
        <a:p>
          <a:endParaRPr lang="en-US"/>
        </a:p>
      </dgm:t>
    </dgm:pt>
    <dgm:pt modelId="{F611568B-7460-4723-A851-09DC6940B478}">
      <dgm:prSet phldrT="[Text]" custT="1"/>
      <dgm:spPr/>
      <dgm:t>
        <a:bodyPr lIns="0" rIns="0"/>
        <a:lstStyle/>
        <a:p>
          <a:r>
            <a:rPr lang="en-US" sz="2000" b="1" dirty="0" smtClean="0"/>
            <a:t>Hand-off to Partners</a:t>
          </a:r>
        </a:p>
        <a:p>
          <a:r>
            <a:rPr lang="en-US" sz="2400" b="1" dirty="0" smtClean="0"/>
            <a:t>&amp;</a:t>
          </a:r>
        </a:p>
        <a:p>
          <a:r>
            <a:rPr lang="en-US" sz="1700" b="1" dirty="0" smtClean="0"/>
            <a:t>Conference Presentations</a:t>
          </a:r>
          <a:endParaRPr lang="en-US" sz="1700" b="1" dirty="0"/>
        </a:p>
      </dgm:t>
    </dgm:pt>
    <dgm:pt modelId="{3F3CAC33-7C96-41C1-B5D8-61E28BF8139B}" type="parTrans" cxnId="{C6253FE1-B9A7-44B0-B642-FA8066F1B749}">
      <dgm:prSet/>
      <dgm:spPr/>
      <dgm:t>
        <a:bodyPr/>
        <a:lstStyle/>
        <a:p>
          <a:endParaRPr lang="en-US"/>
        </a:p>
      </dgm:t>
    </dgm:pt>
    <dgm:pt modelId="{006BB82F-E8C5-4AB0-BAA7-45DCE1BD0AD6}" type="sibTrans" cxnId="{C6253FE1-B9A7-44B0-B642-FA8066F1B749}">
      <dgm:prSet/>
      <dgm:spPr/>
      <dgm:t>
        <a:bodyPr/>
        <a:lstStyle/>
        <a:p>
          <a:endParaRPr lang="en-US"/>
        </a:p>
      </dgm:t>
    </dgm:pt>
    <dgm:pt modelId="{1E6D711B-AED1-47DB-BEAB-79A2B7B190CD}">
      <dgm:prSet phldrT="[Text]" custT="1"/>
      <dgm:spPr/>
      <dgm:t>
        <a:bodyPr anchor="ctr"/>
        <a:lstStyle/>
        <a:p>
          <a:r>
            <a:rPr lang="en-US" sz="1200" dirty="0" smtClean="0"/>
            <a:t>Literature Review</a:t>
          </a:r>
          <a:endParaRPr lang="en-US" sz="1200" dirty="0"/>
        </a:p>
      </dgm:t>
    </dgm:pt>
    <dgm:pt modelId="{E91016FF-2CED-4AD0-A926-6D508917D032}" type="parTrans" cxnId="{454690DF-B3DE-444D-922B-E2529887E6E5}">
      <dgm:prSet/>
      <dgm:spPr/>
      <dgm:t>
        <a:bodyPr/>
        <a:lstStyle/>
        <a:p>
          <a:endParaRPr lang="en-US"/>
        </a:p>
      </dgm:t>
    </dgm:pt>
    <dgm:pt modelId="{EF765B4E-C663-4D65-A290-39CF37AB9BAF}" type="sibTrans" cxnId="{454690DF-B3DE-444D-922B-E2529887E6E5}">
      <dgm:prSet/>
      <dgm:spPr/>
      <dgm:t>
        <a:bodyPr/>
        <a:lstStyle/>
        <a:p>
          <a:endParaRPr lang="en-US"/>
        </a:p>
      </dgm:t>
    </dgm:pt>
    <dgm:pt modelId="{916C8285-DA73-44DB-8935-E7DC7CDA104A}">
      <dgm:prSet phldrT="[Text]" custT="1"/>
      <dgm:spPr/>
      <dgm:t>
        <a:bodyPr anchor="ctr"/>
        <a:lstStyle/>
        <a:p>
          <a:r>
            <a:rPr lang="en-US" sz="1200" dirty="0" smtClean="0"/>
            <a:t>Data Acquisition, Processing &amp; Analysis</a:t>
          </a:r>
          <a:endParaRPr lang="en-US" sz="1200" dirty="0"/>
        </a:p>
      </dgm:t>
    </dgm:pt>
    <dgm:pt modelId="{2CCB165F-8669-4948-9511-EE043DB946E6}" type="parTrans" cxnId="{180ABD8E-0C90-42A2-9757-904182F27680}">
      <dgm:prSet/>
      <dgm:spPr/>
      <dgm:t>
        <a:bodyPr/>
        <a:lstStyle/>
        <a:p>
          <a:endParaRPr lang="en-US"/>
        </a:p>
      </dgm:t>
    </dgm:pt>
    <dgm:pt modelId="{D6D872E1-3335-4A0D-B393-FEA0933C014F}" type="sibTrans" cxnId="{180ABD8E-0C90-42A2-9757-904182F27680}">
      <dgm:prSet/>
      <dgm:spPr/>
      <dgm:t>
        <a:bodyPr/>
        <a:lstStyle/>
        <a:p>
          <a:endParaRPr lang="en-US"/>
        </a:p>
      </dgm:t>
    </dgm:pt>
    <dgm:pt modelId="{FAEF813C-B726-4153-B6CA-238C82DDC68F}">
      <dgm:prSet phldrT="[Text]" custT="1"/>
      <dgm:spPr/>
      <dgm:t>
        <a:bodyPr anchor="ctr"/>
        <a:lstStyle/>
        <a:p>
          <a:r>
            <a:rPr lang="en-US" sz="1200" dirty="0" smtClean="0"/>
            <a:t>Results</a:t>
          </a:r>
          <a:endParaRPr lang="en-US" sz="1200" dirty="0"/>
        </a:p>
      </dgm:t>
    </dgm:pt>
    <dgm:pt modelId="{FE4C8505-F2DF-4037-9A8F-E1AB410A96D4}" type="parTrans" cxnId="{A145D68C-5A2E-4EC4-B113-B7A2CEF78676}">
      <dgm:prSet/>
      <dgm:spPr/>
      <dgm:t>
        <a:bodyPr/>
        <a:lstStyle/>
        <a:p>
          <a:endParaRPr lang="en-US"/>
        </a:p>
      </dgm:t>
    </dgm:pt>
    <dgm:pt modelId="{766E80C3-E7B0-44AB-9918-9A428568C46B}" type="sibTrans" cxnId="{A145D68C-5A2E-4EC4-B113-B7A2CEF78676}">
      <dgm:prSet/>
      <dgm:spPr/>
      <dgm:t>
        <a:bodyPr/>
        <a:lstStyle/>
        <a:p>
          <a:endParaRPr lang="en-US"/>
        </a:p>
      </dgm:t>
    </dgm:pt>
    <dgm:pt modelId="{4C8691CB-F72A-476E-AAF2-2B6252C2D40C}">
      <dgm:prSet phldrT="[Text]" custT="1"/>
      <dgm:spPr/>
      <dgm:t>
        <a:bodyPr anchor="ctr"/>
        <a:lstStyle/>
        <a:p>
          <a:r>
            <a:rPr lang="en-US" sz="1200" dirty="0" smtClean="0"/>
            <a:t>Conclusion</a:t>
          </a:r>
          <a:endParaRPr lang="en-US" sz="1200" dirty="0"/>
        </a:p>
      </dgm:t>
    </dgm:pt>
    <dgm:pt modelId="{7C867C06-5092-450F-A492-18B520C3DC82}" type="parTrans" cxnId="{A8B28CC2-2572-45E1-9B7D-E440E0F52132}">
      <dgm:prSet/>
      <dgm:spPr/>
      <dgm:t>
        <a:bodyPr/>
        <a:lstStyle/>
        <a:p>
          <a:endParaRPr lang="en-US"/>
        </a:p>
      </dgm:t>
    </dgm:pt>
    <dgm:pt modelId="{FFC759FF-8334-4478-ADE3-02CCB989B293}" type="sibTrans" cxnId="{A8B28CC2-2572-45E1-9B7D-E440E0F52132}">
      <dgm:prSet/>
      <dgm:spPr/>
      <dgm:t>
        <a:bodyPr/>
        <a:lstStyle/>
        <a:p>
          <a:endParaRPr lang="en-US"/>
        </a:p>
      </dgm:t>
    </dgm:pt>
    <dgm:pt modelId="{D58EFB9B-94C2-4A74-9644-879AAB67F428}">
      <dgm:prSet phldrT="[Text]" custT="1"/>
      <dgm:spPr/>
      <dgm:t>
        <a:bodyPr anchor="ctr"/>
        <a:lstStyle/>
        <a:p>
          <a:r>
            <a:rPr lang="en-US" sz="1600" dirty="0" smtClean="0"/>
            <a:t>Node drafts Proposal</a:t>
          </a:r>
        </a:p>
      </dgm:t>
    </dgm:pt>
    <dgm:pt modelId="{5D7A12A9-3BF6-4ED3-A89E-1A65126E01F4}" type="parTrans" cxnId="{FE0FD098-E233-4FBB-84C6-04B3120C69CD}">
      <dgm:prSet/>
      <dgm:spPr/>
      <dgm:t>
        <a:bodyPr/>
        <a:lstStyle/>
        <a:p>
          <a:endParaRPr lang="en-US"/>
        </a:p>
      </dgm:t>
    </dgm:pt>
    <dgm:pt modelId="{1F62DA6C-BD7C-41B9-A0E8-446C66B77929}" type="sibTrans" cxnId="{FE0FD098-E233-4FBB-84C6-04B3120C69CD}">
      <dgm:prSet/>
      <dgm:spPr/>
      <dgm:t>
        <a:bodyPr/>
        <a:lstStyle/>
        <a:p>
          <a:endParaRPr lang="en-US"/>
        </a:p>
      </dgm:t>
    </dgm:pt>
    <dgm:pt modelId="{BEAA1885-036A-4E69-B06C-0CE0BFB90AF9}">
      <dgm:prSet phldrT="[Text]" custT="1"/>
      <dgm:spPr/>
      <dgm:t>
        <a:bodyPr anchor="ctr"/>
        <a:lstStyle/>
        <a:p>
          <a:r>
            <a:rPr lang="en-US" sz="1600" dirty="0" smtClean="0"/>
            <a:t>NPO Review</a:t>
          </a:r>
        </a:p>
      </dgm:t>
    </dgm:pt>
    <dgm:pt modelId="{939688A3-61EB-43DB-9FFE-940CE1AE1657}" type="parTrans" cxnId="{6819CE45-E6BE-4C6C-9BBB-B05C889D5EE6}">
      <dgm:prSet/>
      <dgm:spPr/>
      <dgm:t>
        <a:bodyPr/>
        <a:lstStyle/>
        <a:p>
          <a:endParaRPr lang="en-US"/>
        </a:p>
      </dgm:t>
    </dgm:pt>
    <dgm:pt modelId="{37E8359B-FFCB-41B5-879B-C9E77AD96D80}" type="sibTrans" cxnId="{6819CE45-E6BE-4C6C-9BBB-B05C889D5EE6}">
      <dgm:prSet/>
      <dgm:spPr/>
      <dgm:t>
        <a:bodyPr/>
        <a:lstStyle/>
        <a:p>
          <a:endParaRPr lang="en-US"/>
        </a:p>
      </dgm:t>
    </dgm:pt>
    <dgm:pt modelId="{5C30FCB0-AE57-451E-9BB1-22FCC97D7048}">
      <dgm:prSet phldrT="[Text]" custT="1"/>
      <dgm:spPr/>
      <dgm:t>
        <a:bodyPr anchor="ctr"/>
        <a:lstStyle/>
        <a:p>
          <a:r>
            <a:rPr lang="en-US" sz="1600" dirty="0" smtClean="0"/>
            <a:t>NASA HQ Review</a:t>
          </a:r>
        </a:p>
      </dgm:t>
    </dgm:pt>
    <dgm:pt modelId="{CC588644-A559-4149-A176-6F83F8198274}" type="parTrans" cxnId="{1A6A0DD1-93BE-4DD8-8368-11A5345EEB9E}">
      <dgm:prSet/>
      <dgm:spPr/>
      <dgm:t>
        <a:bodyPr/>
        <a:lstStyle/>
        <a:p>
          <a:endParaRPr lang="en-US"/>
        </a:p>
      </dgm:t>
    </dgm:pt>
    <dgm:pt modelId="{1278367D-6C43-439A-ADB6-B33BAF9DFF5B}" type="sibTrans" cxnId="{1A6A0DD1-93BE-4DD8-8368-11A5345EEB9E}">
      <dgm:prSet/>
      <dgm:spPr/>
      <dgm:t>
        <a:bodyPr/>
        <a:lstStyle/>
        <a:p>
          <a:endParaRPr lang="en-US"/>
        </a:p>
      </dgm:t>
    </dgm:pt>
    <dgm:pt modelId="{B6C10986-E4F4-4F69-9E01-EA9EE4CEE0C4}">
      <dgm:prSet phldrT="[Text]" custT="1"/>
      <dgm:spPr/>
      <dgm:t>
        <a:bodyPr anchor="ctr"/>
        <a:lstStyle/>
        <a:p>
          <a:r>
            <a:rPr lang="en-US" sz="1200" dirty="0" smtClean="0"/>
            <a:t>Creation of Deliverables</a:t>
          </a:r>
          <a:endParaRPr lang="en-US" sz="1200" dirty="0"/>
        </a:p>
      </dgm:t>
    </dgm:pt>
    <dgm:pt modelId="{E0F147C5-744B-43C9-891C-E572AAE74D35}" type="parTrans" cxnId="{57FEC9F3-A6F6-4317-86D9-36B97CCE7CCB}">
      <dgm:prSet/>
      <dgm:spPr/>
      <dgm:t>
        <a:bodyPr/>
        <a:lstStyle/>
        <a:p>
          <a:endParaRPr lang="en-US"/>
        </a:p>
      </dgm:t>
    </dgm:pt>
    <dgm:pt modelId="{20FFF916-90CF-45E5-93BE-7D7BF280C423}" type="sibTrans" cxnId="{57FEC9F3-A6F6-4317-86D9-36B97CCE7CCB}">
      <dgm:prSet/>
      <dgm:spPr/>
      <dgm:t>
        <a:bodyPr/>
        <a:lstStyle/>
        <a:p>
          <a:endParaRPr lang="en-US"/>
        </a:p>
      </dgm:t>
    </dgm:pt>
    <dgm:pt modelId="{284E02E2-0CBB-442C-9814-4646EF752EFE}" type="pres">
      <dgm:prSet presAssocID="{C9E114AF-DDC5-4673-84F0-40D68503A60C}" presName="Name0" presStyleCnt="0">
        <dgm:presLayoutVars>
          <dgm:dir/>
          <dgm:resizeHandles val="exact"/>
        </dgm:presLayoutVars>
      </dgm:prSet>
      <dgm:spPr/>
    </dgm:pt>
    <dgm:pt modelId="{6A5D2BA0-0AE5-4FB6-9E3C-E8A39F364AC5}" type="pres">
      <dgm:prSet presAssocID="{9679107E-34C1-4F52-B439-C957B06EAAD5}" presName="parAndChTx" presStyleLbl="node1" presStyleIdx="0" presStyleCnt="5" custScaleY="18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DB8B5-918F-4010-964F-BB9B05C2AE44}" type="pres">
      <dgm:prSet presAssocID="{0650B5B0-72F7-4307-A6FA-84AD65357FEA}" presName="parAndChSpace" presStyleCnt="0"/>
      <dgm:spPr/>
    </dgm:pt>
    <dgm:pt modelId="{62DF9E67-5398-49A7-9AFE-876FD24521FF}" type="pres">
      <dgm:prSet presAssocID="{AA264E2E-2651-496A-9F2D-915ACBD51F0E}" presName="parAndChTx" presStyleLbl="node1" presStyleIdx="1" presStyleCnt="5" custScaleY="18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7A7DC-244C-4CC5-999D-0043D0F6145C}" type="pres">
      <dgm:prSet presAssocID="{943E5D45-7B86-4FCF-AFAD-D5EFF400DF70}" presName="parAndChSpace" presStyleCnt="0"/>
      <dgm:spPr/>
    </dgm:pt>
    <dgm:pt modelId="{36418FCC-E4FD-43FE-A69F-03CDE760E7AE}" type="pres">
      <dgm:prSet presAssocID="{7295AAA7-20E9-4947-854D-470AB853E30B}" presName="parAndChTx" presStyleLbl="node1" presStyleIdx="2" presStyleCnt="5" custScaleY="18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EC012-C9A9-4BD7-8E73-49FF0AC2DA6F}" type="pres">
      <dgm:prSet presAssocID="{D00F065B-D362-48AB-AAE3-BC84D3717779}" presName="parAndChSpace" presStyleCnt="0"/>
      <dgm:spPr/>
    </dgm:pt>
    <dgm:pt modelId="{C0F2086A-B7DE-4F77-986A-0E97CB578580}" type="pres">
      <dgm:prSet presAssocID="{42157BD4-8F28-4853-80C5-F26EA2D7952D}" presName="parAndChTx" presStyleLbl="node1" presStyleIdx="3" presStyleCnt="5" custScaleY="18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0C609-8B5E-4B67-9C3B-90CB1F034EDA}" type="pres">
      <dgm:prSet presAssocID="{3EB9C13D-CE1F-4538-B009-D553D3EFEC87}" presName="parAndChSpace" presStyleCnt="0"/>
      <dgm:spPr/>
    </dgm:pt>
    <dgm:pt modelId="{306BB606-BC65-4ABD-882B-EE3946230D9F}" type="pres">
      <dgm:prSet presAssocID="{F611568B-7460-4723-A851-09DC6940B478}" presName="parAndChTx" presStyleLbl="node1" presStyleIdx="4" presStyleCnt="5" custScaleY="18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9CE45-E6BE-4C6C-9BBB-B05C889D5EE6}" srcId="{7295AAA7-20E9-4947-854D-470AB853E30B}" destId="{BEAA1885-036A-4E69-B06C-0CE0BFB90AF9}" srcOrd="1" destOrd="0" parTransId="{939688A3-61EB-43DB-9FFE-940CE1AE1657}" sibTransId="{37E8359B-FFCB-41B5-879B-C9E77AD96D80}"/>
    <dgm:cxn modelId="{FE0FD098-E233-4FBB-84C6-04B3120C69CD}" srcId="{7295AAA7-20E9-4947-854D-470AB853E30B}" destId="{D58EFB9B-94C2-4A74-9644-879AAB67F428}" srcOrd="0" destOrd="0" parTransId="{5D7A12A9-3BF6-4ED3-A89E-1A65126E01F4}" sibTransId="{1F62DA6C-BD7C-41B9-A0E8-446C66B77929}"/>
    <dgm:cxn modelId="{56857AB9-C1AF-46B2-A454-33AD0241AC37}" type="presOf" srcId="{BEAA1885-036A-4E69-B06C-0CE0BFB90AF9}" destId="{36418FCC-E4FD-43FE-A69F-03CDE760E7AE}" srcOrd="0" destOrd="2" presId="urn:microsoft.com/office/officeart/2005/8/layout/hChevron3"/>
    <dgm:cxn modelId="{454690DF-B3DE-444D-922B-E2529887E6E5}" srcId="{42157BD4-8F28-4853-80C5-F26EA2D7952D}" destId="{1E6D711B-AED1-47DB-BEAB-79A2B7B190CD}" srcOrd="0" destOrd="0" parTransId="{E91016FF-2CED-4AD0-A926-6D508917D032}" sibTransId="{EF765B4E-C663-4D65-A290-39CF37AB9BAF}"/>
    <dgm:cxn modelId="{D57A7A33-F393-42E7-A9FF-02B4F12D3CF4}" type="presOf" srcId="{D58EFB9B-94C2-4A74-9644-879AAB67F428}" destId="{36418FCC-E4FD-43FE-A69F-03CDE760E7AE}" srcOrd="0" destOrd="1" presId="urn:microsoft.com/office/officeart/2005/8/layout/hChevron3"/>
    <dgm:cxn modelId="{1A6A0DD1-93BE-4DD8-8368-11A5345EEB9E}" srcId="{7295AAA7-20E9-4947-854D-470AB853E30B}" destId="{5C30FCB0-AE57-451E-9BB1-22FCC97D7048}" srcOrd="2" destOrd="0" parTransId="{CC588644-A559-4149-A176-6F83F8198274}" sibTransId="{1278367D-6C43-439A-ADB6-B33BAF9DFF5B}"/>
    <dgm:cxn modelId="{A8B28CC2-2572-45E1-9B7D-E440E0F52132}" srcId="{42157BD4-8F28-4853-80C5-F26EA2D7952D}" destId="{4C8691CB-F72A-476E-AAF2-2B6252C2D40C}" srcOrd="3" destOrd="0" parTransId="{7C867C06-5092-450F-A492-18B520C3DC82}" sibTransId="{FFC759FF-8334-4478-ADE3-02CCB989B293}"/>
    <dgm:cxn modelId="{C6043E74-55E0-4F5A-A660-756D31AC26C3}" srcId="{C9E114AF-DDC5-4673-84F0-40D68503A60C}" destId="{7295AAA7-20E9-4947-854D-470AB853E30B}" srcOrd="2" destOrd="0" parTransId="{5F660EF4-F3D2-4D83-8423-02566313E40C}" sibTransId="{D00F065B-D362-48AB-AAE3-BC84D3717779}"/>
    <dgm:cxn modelId="{031B785B-A4CA-46B7-AFF4-64C6DF27344B}" srcId="{C9E114AF-DDC5-4673-84F0-40D68503A60C}" destId="{AA264E2E-2651-496A-9F2D-915ACBD51F0E}" srcOrd="1" destOrd="0" parTransId="{E6E8AE35-E278-4FD3-A05F-B91B08413996}" sibTransId="{943E5D45-7B86-4FCF-AFAD-D5EFF400DF70}"/>
    <dgm:cxn modelId="{AE9B9BCA-16D2-4697-A5E2-C36AE9037457}" type="presOf" srcId="{9679107E-34C1-4F52-B439-C957B06EAAD5}" destId="{6A5D2BA0-0AE5-4FB6-9E3C-E8A39F364AC5}" srcOrd="0" destOrd="0" presId="urn:microsoft.com/office/officeart/2005/8/layout/hChevron3"/>
    <dgm:cxn modelId="{75482DCA-0EC7-4C67-A0E4-98387E3C0E85}" type="presOf" srcId="{916C8285-DA73-44DB-8935-E7DC7CDA104A}" destId="{C0F2086A-B7DE-4F77-986A-0E97CB578580}" srcOrd="0" destOrd="2" presId="urn:microsoft.com/office/officeart/2005/8/layout/hChevron3"/>
    <dgm:cxn modelId="{3E1FEC08-F3B7-4E73-B405-A4C67136EE40}" type="presOf" srcId="{1E6D711B-AED1-47DB-BEAB-79A2B7B190CD}" destId="{C0F2086A-B7DE-4F77-986A-0E97CB578580}" srcOrd="0" destOrd="1" presId="urn:microsoft.com/office/officeart/2005/8/layout/hChevron3"/>
    <dgm:cxn modelId="{AAF27BBF-5CBD-4E82-90B6-6B2E22AA5971}" type="presOf" srcId="{42157BD4-8F28-4853-80C5-F26EA2D7952D}" destId="{C0F2086A-B7DE-4F77-986A-0E97CB578580}" srcOrd="0" destOrd="0" presId="urn:microsoft.com/office/officeart/2005/8/layout/hChevron3"/>
    <dgm:cxn modelId="{D1E68FA3-CC12-48E2-A485-637E442B98D8}" type="presOf" srcId="{7295AAA7-20E9-4947-854D-470AB853E30B}" destId="{36418FCC-E4FD-43FE-A69F-03CDE760E7AE}" srcOrd="0" destOrd="0" presId="urn:microsoft.com/office/officeart/2005/8/layout/hChevron3"/>
    <dgm:cxn modelId="{00295B5C-B119-4CC3-B00F-3187EBEE394E}" type="presOf" srcId="{B6C10986-E4F4-4F69-9E01-EA9EE4CEE0C4}" destId="{C0F2086A-B7DE-4F77-986A-0E97CB578580}" srcOrd="0" destOrd="5" presId="urn:microsoft.com/office/officeart/2005/8/layout/hChevron3"/>
    <dgm:cxn modelId="{BF39F96D-5A9E-4A72-8636-4F4761DB8EF3}" type="presOf" srcId="{5C30FCB0-AE57-451E-9BB1-22FCC97D7048}" destId="{36418FCC-E4FD-43FE-A69F-03CDE760E7AE}" srcOrd="0" destOrd="3" presId="urn:microsoft.com/office/officeart/2005/8/layout/hChevron3"/>
    <dgm:cxn modelId="{30FABF0D-844D-4007-845E-955301178104}" srcId="{C9E114AF-DDC5-4673-84F0-40D68503A60C}" destId="{9679107E-34C1-4F52-B439-C957B06EAAD5}" srcOrd="0" destOrd="0" parTransId="{8A78451A-2D8A-47DE-9E5D-279160C15F89}" sibTransId="{0650B5B0-72F7-4307-A6FA-84AD65357FEA}"/>
    <dgm:cxn modelId="{57FEC9F3-A6F6-4317-86D9-36B97CCE7CCB}" srcId="{42157BD4-8F28-4853-80C5-F26EA2D7952D}" destId="{B6C10986-E4F4-4F69-9E01-EA9EE4CEE0C4}" srcOrd="4" destOrd="0" parTransId="{E0F147C5-744B-43C9-891C-E572AAE74D35}" sibTransId="{20FFF916-90CF-45E5-93BE-7D7BF280C423}"/>
    <dgm:cxn modelId="{A145D68C-5A2E-4EC4-B113-B7A2CEF78676}" srcId="{42157BD4-8F28-4853-80C5-F26EA2D7952D}" destId="{FAEF813C-B726-4153-B6CA-238C82DDC68F}" srcOrd="2" destOrd="0" parTransId="{FE4C8505-F2DF-4037-9A8F-E1AB410A96D4}" sibTransId="{766E80C3-E7B0-44AB-9918-9A428568C46B}"/>
    <dgm:cxn modelId="{DD4DAA46-A4C3-41E5-8113-14FF684DE79C}" type="presOf" srcId="{C9E114AF-DDC5-4673-84F0-40D68503A60C}" destId="{284E02E2-0CBB-442C-9814-4646EF752EFE}" srcOrd="0" destOrd="0" presId="urn:microsoft.com/office/officeart/2005/8/layout/hChevron3"/>
    <dgm:cxn modelId="{7112C084-E2DF-48B2-AF74-8DD0903EC577}" type="presOf" srcId="{4C8691CB-F72A-476E-AAF2-2B6252C2D40C}" destId="{C0F2086A-B7DE-4F77-986A-0E97CB578580}" srcOrd="0" destOrd="4" presId="urn:microsoft.com/office/officeart/2005/8/layout/hChevron3"/>
    <dgm:cxn modelId="{FFFD8859-1667-4A5D-A559-80EEE14143B5}" type="presOf" srcId="{AA264E2E-2651-496A-9F2D-915ACBD51F0E}" destId="{62DF9E67-5398-49A7-9AFE-876FD24521FF}" srcOrd="0" destOrd="0" presId="urn:microsoft.com/office/officeart/2005/8/layout/hChevron3"/>
    <dgm:cxn modelId="{5BBFA953-8A21-4431-9AB0-0B963C6186D6}" type="presOf" srcId="{F611568B-7460-4723-A851-09DC6940B478}" destId="{306BB606-BC65-4ABD-882B-EE3946230D9F}" srcOrd="0" destOrd="0" presId="urn:microsoft.com/office/officeart/2005/8/layout/hChevron3"/>
    <dgm:cxn modelId="{C6253FE1-B9A7-44B0-B642-FA8066F1B749}" srcId="{C9E114AF-DDC5-4673-84F0-40D68503A60C}" destId="{F611568B-7460-4723-A851-09DC6940B478}" srcOrd="4" destOrd="0" parTransId="{3F3CAC33-7C96-41C1-B5D8-61E28BF8139B}" sibTransId="{006BB82F-E8C5-4AB0-BAA7-45DCE1BD0AD6}"/>
    <dgm:cxn modelId="{8AFFCD67-2823-4F51-A58C-1BF5B4A41995}" type="presOf" srcId="{FAEF813C-B726-4153-B6CA-238C82DDC68F}" destId="{C0F2086A-B7DE-4F77-986A-0E97CB578580}" srcOrd="0" destOrd="3" presId="urn:microsoft.com/office/officeart/2005/8/layout/hChevron3"/>
    <dgm:cxn modelId="{3C91A085-2353-419F-8437-AF93989B3E65}" srcId="{C9E114AF-DDC5-4673-84F0-40D68503A60C}" destId="{42157BD4-8F28-4853-80C5-F26EA2D7952D}" srcOrd="3" destOrd="0" parTransId="{EFE8B343-EFCF-4125-A800-C88434C5BE1D}" sibTransId="{3EB9C13D-CE1F-4538-B009-D553D3EFEC87}"/>
    <dgm:cxn modelId="{180ABD8E-0C90-42A2-9757-904182F27680}" srcId="{42157BD4-8F28-4853-80C5-F26EA2D7952D}" destId="{916C8285-DA73-44DB-8935-E7DC7CDA104A}" srcOrd="1" destOrd="0" parTransId="{2CCB165F-8669-4948-9511-EE043DB946E6}" sibTransId="{D6D872E1-3335-4A0D-B393-FEA0933C014F}"/>
    <dgm:cxn modelId="{BBF56DF5-16A8-4B20-BB2C-AFE12B29B146}" type="presParOf" srcId="{284E02E2-0CBB-442C-9814-4646EF752EFE}" destId="{6A5D2BA0-0AE5-4FB6-9E3C-E8A39F364AC5}" srcOrd="0" destOrd="0" presId="urn:microsoft.com/office/officeart/2005/8/layout/hChevron3"/>
    <dgm:cxn modelId="{89BA416C-4FAC-4EC4-98B7-8EBDE8B8D35C}" type="presParOf" srcId="{284E02E2-0CBB-442C-9814-4646EF752EFE}" destId="{FBEDB8B5-918F-4010-964F-BB9B05C2AE44}" srcOrd="1" destOrd="0" presId="urn:microsoft.com/office/officeart/2005/8/layout/hChevron3"/>
    <dgm:cxn modelId="{F354F2E9-D6D9-42DE-ADF2-4F31D614F0C7}" type="presParOf" srcId="{284E02E2-0CBB-442C-9814-4646EF752EFE}" destId="{62DF9E67-5398-49A7-9AFE-876FD24521FF}" srcOrd="2" destOrd="0" presId="urn:microsoft.com/office/officeart/2005/8/layout/hChevron3"/>
    <dgm:cxn modelId="{2B850887-527C-4BED-B0CA-B25C127DDCCF}" type="presParOf" srcId="{284E02E2-0CBB-442C-9814-4646EF752EFE}" destId="{AC17A7DC-244C-4CC5-999D-0043D0F6145C}" srcOrd="3" destOrd="0" presId="urn:microsoft.com/office/officeart/2005/8/layout/hChevron3"/>
    <dgm:cxn modelId="{11AA3FCD-6722-43CB-8D6D-A90BFC130518}" type="presParOf" srcId="{284E02E2-0CBB-442C-9814-4646EF752EFE}" destId="{36418FCC-E4FD-43FE-A69F-03CDE760E7AE}" srcOrd="4" destOrd="0" presId="urn:microsoft.com/office/officeart/2005/8/layout/hChevron3"/>
    <dgm:cxn modelId="{6CFCAA6B-C1A7-4010-A24B-716E902EA718}" type="presParOf" srcId="{284E02E2-0CBB-442C-9814-4646EF752EFE}" destId="{3C0EC012-C9A9-4BD7-8E73-49FF0AC2DA6F}" srcOrd="5" destOrd="0" presId="urn:microsoft.com/office/officeart/2005/8/layout/hChevron3"/>
    <dgm:cxn modelId="{899229D9-1003-4F71-8409-EDF3FF6C04DD}" type="presParOf" srcId="{284E02E2-0CBB-442C-9814-4646EF752EFE}" destId="{C0F2086A-B7DE-4F77-986A-0E97CB578580}" srcOrd="6" destOrd="0" presId="urn:microsoft.com/office/officeart/2005/8/layout/hChevron3"/>
    <dgm:cxn modelId="{E46DC853-B448-46A6-A1D6-E7B28F98C429}" type="presParOf" srcId="{284E02E2-0CBB-442C-9814-4646EF752EFE}" destId="{7F00C609-8B5E-4B67-9C3B-90CB1F034EDA}" srcOrd="7" destOrd="0" presId="urn:microsoft.com/office/officeart/2005/8/layout/hChevron3"/>
    <dgm:cxn modelId="{3378803B-8EEC-4CB0-A22E-EBFB5609CE5C}" type="presParOf" srcId="{284E02E2-0CBB-442C-9814-4646EF752EFE}" destId="{306BB606-BC65-4ABD-882B-EE3946230D9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9636-E230-E048-BC89-64FABEB80B16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81050-724F-F64C-A79E-5AB91F9C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5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2407389"/>
            <a:ext cx="12192000" cy="196959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0" y="0"/>
            <a:ext cx="12192000" cy="2408758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6521" y="788406"/>
            <a:ext cx="10047643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is, in fact,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866" y="4624733"/>
            <a:ext cx="1338177" cy="13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511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err="1" smtClean="0"/>
              <a:t>Woah</a:t>
            </a:r>
            <a:r>
              <a:rPr lang="en-US" dirty="0" smtClean="0"/>
              <a:t> Wait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4221" y="1044329"/>
            <a:ext cx="10668245" cy="5081788"/>
          </a:xfrm>
        </p:spPr>
        <p:txBody>
          <a:bodyPr vert="eaVert"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OH NO</a:t>
            </a:r>
          </a:p>
          <a:p>
            <a:pPr lvl="1"/>
            <a:r>
              <a:rPr lang="en-US" dirty="0" smtClean="0"/>
              <a:t>WHY IS EVERYTHING SIDEWAYS</a:t>
            </a:r>
          </a:p>
          <a:p>
            <a:pPr lvl="2"/>
            <a:r>
              <a:rPr lang="en-US" dirty="0" smtClean="0"/>
              <a:t>OH JEEZE SOMEONE HELP</a:t>
            </a:r>
          </a:p>
          <a:p>
            <a:pPr lvl="3"/>
            <a:r>
              <a:rPr lang="en-US" dirty="0" smtClean="0"/>
              <a:t>AAAAAAA</a:t>
            </a:r>
          </a:p>
          <a:p>
            <a:pPr lvl="4"/>
            <a:r>
              <a:rPr lang="en-US" dirty="0" smtClean="0"/>
              <a:t>ISAAC NEWTON WAS WROOOOOONG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2" name="Parallelogram 11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27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13821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3341"/>
            <a:ext cx="10515600" cy="499362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8" name="Parallelogram 7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13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15302"/>
            <a:ext cx="9144000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rgbClr val="13416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40395" y="2375948"/>
            <a:ext cx="12263351" cy="52134"/>
            <a:chOff x="-651448" y="1830457"/>
            <a:chExt cx="12005248" cy="46687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88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Title,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4221" y="1132827"/>
            <a:ext cx="5255579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132827"/>
            <a:ext cx="5260266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3" name="Parallelogram 12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54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29358" y="995286"/>
            <a:ext cx="12263351" cy="52134"/>
            <a:chOff x="-651448" y="1830457"/>
            <a:chExt cx="12005248" cy="46687"/>
          </a:xfrm>
        </p:grpSpPr>
        <p:sp>
          <p:nvSpPr>
            <p:cNvPr id="29" name="Parallelogram 28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arallelogram 29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arallelogram 30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0" y="1044328"/>
            <a:ext cx="12192000" cy="823912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Compare These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044328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Check this 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1912991"/>
            <a:ext cx="5157787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44328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But at the same time, look at this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1912991"/>
            <a:ext cx="5183188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0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1321349"/>
            <a:ext cx="10668245" cy="1325563"/>
          </a:xfrm>
        </p:spPr>
        <p:txBody>
          <a:bodyPr/>
          <a:lstStyle>
            <a:lvl1pPr>
              <a:defRPr b="1" i="0" spc="8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This is a Big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0395" y="2375945"/>
            <a:ext cx="12263351" cy="52134"/>
            <a:chOff x="-651448" y="1830457"/>
            <a:chExt cx="12005248" cy="46687"/>
          </a:xfrm>
        </p:grpSpPr>
        <p:sp>
          <p:nvSpPr>
            <p:cNvPr id="10" name="Parallelogram 9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14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4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26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9131" y="203198"/>
            <a:ext cx="7857067" cy="590853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  <a:sym typeface="Wingdings" panose="05000000000000000000" pitchFamily="2" charset="2"/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And here’s a whole bunch of content</a:t>
            </a:r>
          </a:p>
          <a:p>
            <a:pPr lvl="1"/>
            <a:r>
              <a:rPr lang="en-US" dirty="0" smtClean="0"/>
              <a:t>That you wanted to caption</a:t>
            </a:r>
          </a:p>
          <a:p>
            <a:pPr lvl="2"/>
            <a:r>
              <a:rPr lang="en-US" dirty="0" smtClean="0"/>
              <a:t>Over there</a:t>
            </a:r>
          </a:p>
          <a:p>
            <a:pPr lvl="3"/>
            <a:r>
              <a:rPr lang="en-US" dirty="0" smtClean="0"/>
              <a:t></a:t>
            </a:r>
          </a:p>
          <a:p>
            <a:pPr lvl="4"/>
            <a:r>
              <a:rPr lang="en-US" dirty="0" smtClean="0"/>
              <a:t>For some reason</a:t>
            </a:r>
          </a:p>
          <a:p>
            <a:pPr lvl="5"/>
            <a:r>
              <a:rPr lang="en-US" dirty="0" smtClean="0"/>
              <a:t>I’m not </a:t>
            </a:r>
            <a:r>
              <a:rPr lang="en-US" dirty="0" err="1" smtClean="0"/>
              <a:t>gonna</a:t>
            </a:r>
            <a:r>
              <a:rPr lang="en-US" dirty="0" smtClean="0"/>
              <a:t> judge you, it’s your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6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15" name="Parallelogram 14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33801" y="186264"/>
            <a:ext cx="7698666" cy="596162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Put a picture here, </a:t>
            </a:r>
            <a:r>
              <a:rPr lang="en-US" dirty="0" err="1" smtClean="0"/>
              <a:t>yo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5550"/>
            <a:ext cx="12192000" cy="5606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4221" y="365125"/>
            <a:ext cx="10668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221" y="1825625"/>
            <a:ext cx="10668245" cy="430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247" y="63055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where your footer goes.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6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744" y="788406"/>
            <a:ext cx="11470512" cy="12291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DEVELOP National Program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1880" y="2860664"/>
            <a:ext cx="6428241" cy="1655762"/>
          </a:xfrm>
        </p:spPr>
        <p:txBody>
          <a:bodyPr/>
          <a:lstStyle/>
          <a:p>
            <a:r>
              <a:rPr lang="en-US" sz="4000" dirty="0" smtClean="0"/>
              <a:t>DEVELOP Projects:</a:t>
            </a:r>
          </a:p>
          <a:p>
            <a:r>
              <a:rPr lang="en-US" dirty="0" smtClean="0"/>
              <a:t>Project Execution &amp; Performance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94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Things to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667" y="1440613"/>
            <a:ext cx="7282131" cy="432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DEVELOP projects do not develop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or prescribe policy.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We simply demonstrate the feasibility of NASA Earth observations being integrated into decision making. Other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agencies and organizations use the data and scientific results in their policy analysis and development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NASA funds DEVELOP, thus we highlight the use of NASA Earth observations (NOAA funds the NCEI location, so they have an additional directive to highlight NOAA CDRs).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29" y="1440610"/>
            <a:ext cx="3490382" cy="453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182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855958" y="3160889"/>
            <a:ext cx="4382088" cy="2303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 lot goes into every DEVELOP project.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What will your project’s legacy be?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222" y="0"/>
            <a:ext cx="6321778" cy="63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Characteristics</a:t>
            </a:r>
            <a:endParaRPr lang="en-US" dirty="0"/>
          </a:p>
        </p:txBody>
      </p:sp>
      <p:sp>
        <p:nvSpPr>
          <p:cNvPr id="46" name="Content Placeholder 1"/>
          <p:cNvSpPr txBox="1">
            <a:spLocks/>
          </p:cNvSpPr>
          <p:nvPr/>
        </p:nvSpPr>
        <p:spPr>
          <a:xfrm>
            <a:off x="393539" y="1300862"/>
            <a:ext cx="8592577" cy="486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70-80 projects take place each year - at their core they share these characteristics:</a:t>
            </a:r>
          </a:p>
          <a:p>
            <a:pPr marL="511175" indent="-273050">
              <a:spcBef>
                <a:spcPts val="120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Highlight the 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applications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capabilities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of 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NASA Earth observations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1175" indent="-273050"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Address 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community concerns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relating to decision-making for real-world environmental issues</a:t>
            </a:r>
          </a:p>
          <a:p>
            <a:pPr marL="511175" indent="-273050"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Partner with organizations who can 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benefit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from using NASA Earth observations to 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enhance decision making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by 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providing decision support tools</a:t>
            </a:r>
          </a:p>
          <a:p>
            <a:pPr marL="511175" indent="-273050"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Align with at least one of the nine NASA Applied Sciences Program’s 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National Application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Areas</a:t>
            </a:r>
          </a:p>
          <a:p>
            <a:pPr marL="511175" indent="-273050"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Research is conducted by teams with 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diverse backgrounds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 under the scientific guidance of Science Advisors and mentors from NASA and partner organizations</a:t>
            </a:r>
          </a:p>
          <a:p>
            <a:pPr marL="511175" indent="-273050">
              <a:spcBef>
                <a:spcPts val="0"/>
              </a:spcBef>
              <a:spcAft>
                <a:spcPts val="800"/>
              </a:spcAft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Create a consistent set of </a:t>
            </a: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</a:rPr>
              <a:t>deliverables </a:t>
            </a:r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227" y="2534772"/>
            <a:ext cx="2405061" cy="187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0307">
            <a:off x="9595646" y="3968203"/>
            <a:ext cx="1630348" cy="209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8563" y="1300862"/>
            <a:ext cx="1922614" cy="1280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0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Project Ideas Come From?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770808" y="1346732"/>
            <a:ext cx="2479666" cy="815191"/>
            <a:chOff x="415934" y="3403903"/>
            <a:chExt cx="2479666" cy="815191"/>
          </a:xfrm>
        </p:grpSpPr>
        <p:sp>
          <p:nvSpPr>
            <p:cNvPr id="70" name="Isosceles Triangle 110"/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National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Science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Objectives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70808" y="2305059"/>
            <a:ext cx="2479666" cy="815191"/>
            <a:chOff x="415934" y="3403903"/>
            <a:chExt cx="2479666" cy="815191"/>
          </a:xfrm>
        </p:grpSpPr>
        <p:sp>
          <p:nvSpPr>
            <p:cNvPr id="30" name="Isosceles Triangle 110"/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NASA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Program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Managers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70808" y="3261999"/>
            <a:ext cx="2479666" cy="815191"/>
            <a:chOff x="415934" y="3403903"/>
            <a:chExt cx="2479666" cy="815191"/>
          </a:xfrm>
        </p:grpSpPr>
        <p:sp>
          <p:nvSpPr>
            <p:cNvPr id="33" name="Isosceles Triangle 110"/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DEVELOP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Science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Advisors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0808" y="4210795"/>
            <a:ext cx="2479666" cy="815191"/>
            <a:chOff x="415934" y="3403903"/>
            <a:chExt cx="2479666" cy="815191"/>
          </a:xfrm>
        </p:grpSpPr>
        <p:sp>
          <p:nvSpPr>
            <p:cNvPr id="36" name="Isosceles Triangle 110"/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NSF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Decadal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Survey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985955" y="1377983"/>
            <a:ext cx="2484120" cy="815191"/>
            <a:chOff x="6328342" y="3066637"/>
            <a:chExt cx="2484120" cy="815191"/>
          </a:xfrm>
        </p:grpSpPr>
        <p:sp>
          <p:nvSpPr>
            <p:cNvPr id="39" name="Isosceles Triangle 113"/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Environmental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Decision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Makers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985955" y="2305059"/>
            <a:ext cx="2484120" cy="815191"/>
            <a:chOff x="6328342" y="3066637"/>
            <a:chExt cx="2484120" cy="815191"/>
          </a:xfrm>
        </p:grpSpPr>
        <p:sp>
          <p:nvSpPr>
            <p:cNvPr id="42" name="Isosceles Triangle 113"/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State &amp; Local </a:t>
              </a:r>
              <a:endParaRPr lang="en-US" sz="1500" b="1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  <a:p>
              <a:pPr lvl="0" algn="ctr"/>
              <a:r>
                <a:rPr lang="en-US" sz="1500" b="1" dirty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Policy </a:t>
              </a:r>
            </a:p>
            <a:p>
              <a:pPr lvl="0" algn="ctr"/>
              <a:r>
                <a:rPr lang="en-US" sz="1500" b="1" dirty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Makers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70808" y="5159591"/>
            <a:ext cx="2479666" cy="815191"/>
            <a:chOff x="415934" y="3403903"/>
            <a:chExt cx="2479666" cy="815191"/>
          </a:xfrm>
        </p:grpSpPr>
        <p:sp>
          <p:nvSpPr>
            <p:cNvPr id="48" name="Isosceles Triangle 110"/>
            <p:cNvSpPr/>
            <p:nvPr/>
          </p:nvSpPr>
          <p:spPr>
            <a:xfrm rot="5400000">
              <a:off x="2406508" y="3697198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15934" y="3403903"/>
              <a:ext cx="2327266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New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NASA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Missions</a:t>
              </a:r>
              <a:endParaRPr lang="en-US" sz="11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142403" y="2042009"/>
            <a:ext cx="3776133" cy="2587464"/>
          </a:xfrm>
          <a:prstGeom prst="roundRect">
            <a:avLst/>
          </a:prstGeom>
          <a:solidFill>
            <a:srgbClr val="3E9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 panose="020B0502020202020204" pitchFamily="34" charset="0"/>
              </a:rPr>
              <a:t>End-User Needs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8985955" y="3232132"/>
            <a:ext cx="2484120" cy="815191"/>
            <a:chOff x="6328342" y="3066637"/>
            <a:chExt cx="2484120" cy="815191"/>
          </a:xfrm>
        </p:grpSpPr>
        <p:sp>
          <p:nvSpPr>
            <p:cNvPr id="52" name="Isosceles Triangle 113"/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DEVELOP</a:t>
              </a:r>
            </a:p>
            <a:p>
              <a:pPr algn="ctr"/>
              <a:r>
                <a:rPr lang="en-US" sz="1500" b="1" dirty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Center Leads </a:t>
              </a:r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&amp; Participants 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985955" y="4186498"/>
            <a:ext cx="2484120" cy="815191"/>
            <a:chOff x="6328342" y="3066637"/>
            <a:chExt cx="2484120" cy="815191"/>
          </a:xfrm>
        </p:grpSpPr>
        <p:sp>
          <p:nvSpPr>
            <p:cNvPr id="55" name="Isosceles Triangle 113"/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Local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Communities &amp;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Tribal Entities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985955" y="5132279"/>
            <a:ext cx="2484120" cy="815191"/>
            <a:chOff x="6328342" y="3066637"/>
            <a:chExt cx="2484120" cy="815191"/>
          </a:xfrm>
        </p:grpSpPr>
        <p:sp>
          <p:nvSpPr>
            <p:cNvPr id="58" name="Isosceles Triangle 113"/>
            <p:cNvSpPr/>
            <p:nvPr/>
          </p:nvSpPr>
          <p:spPr>
            <a:xfrm rot="16200000">
              <a:off x="6067850" y="3359931"/>
              <a:ext cx="749584" cy="228600"/>
            </a:xfrm>
            <a:prstGeom prst="triangle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480742" y="3066637"/>
              <a:ext cx="2331720" cy="815191"/>
            </a:xfrm>
            <a:prstGeom prst="roundRect">
              <a:avLst>
                <a:gd name="adj" fmla="val 7141"/>
              </a:avLst>
            </a:prstGeom>
            <a:solidFill>
              <a:schemeClr val="bg1"/>
            </a:solidFill>
            <a:ln w="28575" cap="rnd">
              <a:solidFill>
                <a:srgbClr val="5B9BD5"/>
              </a:solidFill>
            </a:ln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Federal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Agencies &amp; </a:t>
              </a:r>
            </a:p>
            <a:p>
              <a:pPr lvl="0" algn="ctr"/>
              <a:r>
                <a:rPr lang="en-US" sz="1500" b="1" dirty="0" smtClean="0">
                  <a:solidFill>
                    <a:schemeClr val="bg2">
                      <a:lumMod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Organizations</a:t>
              </a:r>
            </a:p>
          </p:txBody>
        </p:sp>
      </p:grpSp>
      <p:cxnSp>
        <p:nvCxnSpPr>
          <p:cNvPr id="7" name="Straight Arrow Connector 6"/>
          <p:cNvCxnSpPr>
            <a:stCxn id="70" idx="0"/>
          </p:cNvCxnSpPr>
          <p:nvPr/>
        </p:nvCxnSpPr>
        <p:spPr>
          <a:xfrm>
            <a:off x="3250474" y="1754327"/>
            <a:ext cx="891929" cy="550732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30" idx="0"/>
          </p:cNvCxnSpPr>
          <p:nvPr/>
        </p:nvCxnSpPr>
        <p:spPr>
          <a:xfrm flipV="1">
            <a:off x="3250474" y="2712653"/>
            <a:ext cx="891929" cy="1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3250009" y="3655699"/>
            <a:ext cx="891929" cy="1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3262019" y="4314411"/>
            <a:ext cx="879919" cy="30398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48" idx="0"/>
          </p:cNvCxnSpPr>
          <p:nvPr/>
        </p:nvCxnSpPr>
        <p:spPr>
          <a:xfrm flipV="1">
            <a:off x="3250474" y="4566796"/>
            <a:ext cx="1067419" cy="100039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8" idx="0"/>
          </p:cNvCxnSpPr>
          <p:nvPr/>
        </p:nvCxnSpPr>
        <p:spPr>
          <a:xfrm flipH="1" flipV="1">
            <a:off x="7766698" y="4566796"/>
            <a:ext cx="1219257" cy="973077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55" idx="0"/>
          </p:cNvCxnSpPr>
          <p:nvPr/>
        </p:nvCxnSpPr>
        <p:spPr>
          <a:xfrm flipH="1" flipV="1">
            <a:off x="7917669" y="4324724"/>
            <a:ext cx="1068286" cy="269368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52" idx="0"/>
          </p:cNvCxnSpPr>
          <p:nvPr/>
        </p:nvCxnSpPr>
        <p:spPr>
          <a:xfrm flipH="1">
            <a:off x="7917669" y="3639726"/>
            <a:ext cx="1068286" cy="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7917669" y="2715469"/>
            <a:ext cx="1068286" cy="0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7917669" y="1785577"/>
            <a:ext cx="1068286" cy="519482"/>
          </a:xfrm>
          <a:prstGeom prst="straightConnector1">
            <a:avLst/>
          </a:prstGeom>
          <a:ln>
            <a:solidFill>
              <a:srgbClr val="5B9B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84183" y="5150694"/>
            <a:ext cx="4777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13416C"/>
                </a:solidFill>
              </a:rPr>
              <a:t>Really from anywhere as long as they connect to an end-user! Have an idea? Tell your Center Lead</a:t>
            </a:r>
            <a:endParaRPr lang="en-US" sz="2000" i="1" dirty="0">
              <a:solidFill>
                <a:srgbClr val="134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6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Lifecycle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27396572"/>
              </p:ext>
            </p:extLst>
          </p:nvPr>
        </p:nvGraphicFramePr>
        <p:xfrm>
          <a:off x="286603" y="1214651"/>
          <a:ext cx="11586619" cy="4923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7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285"/>
            <a:ext cx="5499970" cy="4836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All projects create:</a:t>
            </a:r>
          </a:p>
          <a:p>
            <a:pPr marL="46355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Project Summary</a:t>
            </a:r>
          </a:p>
          <a:p>
            <a:pPr marL="46355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Study Area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Shapefile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6355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Poster</a:t>
            </a:r>
          </a:p>
          <a:p>
            <a:pPr marL="46355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Presentation</a:t>
            </a:r>
          </a:p>
          <a:p>
            <a:pPr marL="46355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Video &amp; Transcript</a:t>
            </a:r>
          </a:p>
          <a:p>
            <a:pPr marL="46355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Tech Paper</a:t>
            </a:r>
          </a:p>
          <a:p>
            <a:pPr marL="463550"/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Page</a:t>
            </a:r>
          </a:p>
          <a:p>
            <a:pPr marL="46355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Website/Booklet Image</a:t>
            </a:r>
          </a:p>
          <a:p>
            <a:pPr marL="463550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Technical Image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77411" y="2962036"/>
            <a:ext cx="48392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Some projects create: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Software Release Forms (required if team desires to give partner any code, otherwise not applicable)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Tutorial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(optional)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Brochure (optional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564" y="259719"/>
            <a:ext cx="4396636" cy="23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4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Hand-Offs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38199" y="1315657"/>
            <a:ext cx="10933253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Hand-offs are an important step in transitioning results and methodologies to end-users, and working towards the goal of the end-user integrating NASA Earth observations in their decision making process.</a:t>
            </a:r>
          </a:p>
        </p:txBody>
      </p:sp>
      <p:sp>
        <p:nvSpPr>
          <p:cNvPr id="5" name="Rectangle 4"/>
          <p:cNvSpPr/>
          <p:nvPr/>
        </p:nvSpPr>
        <p:spPr>
          <a:xfrm>
            <a:off x="840503" y="2382456"/>
            <a:ext cx="743539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Commonly Used Hand-off Styles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Email of deliverables (tech paper, tutorials, presentation, etc.)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Teleconference or videoconference presenting the results and methodologies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In-person presentation of results and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methodologies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Get creative in how and what you hand-off. Interesting idea? Speak to your Center Lead about it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!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Depending on what you are handing off, be cognizant that you must get them approved by NASA prior to handoff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2893" y="4156547"/>
            <a:ext cx="2772697" cy="189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893" y="2217144"/>
            <a:ext cx="2772697" cy="1848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08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Assessment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369461" y="1282813"/>
            <a:ext cx="7929587" cy="25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DEVELOP Project Strength Index (PSI)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DEVELOP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projects have consistently improved and matured over the Program’s last 15+ years.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The PSI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provides DEVELOP a means of objectively evaluating projects and tracking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progress, in two steps. The PSI Part 1 is completed after each term of a project, creating a preliminary score. The PSI Part 2 is completed ~4-6 months after the final term of the project to assess additional project characteristics such as publishing, conference presentations, and partner use of end products.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9460" y="3735198"/>
            <a:ext cx="84060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 series of questions are answered earning a total of 21 points in two sections: 1. Policy &amp; Partner and 2. Platform &amp; Science. The score for each category is then </a:t>
            </a:r>
            <a:r>
              <a:rPr lang="en-US" b="1" i="1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placed on the index to receive the project’s current stage 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(1 to 5).</a:t>
            </a:r>
            <a:endParaRPr lang="en-US" b="1" i="1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08050" y="4797961"/>
            <a:ext cx="5353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Stage 1: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Basic Research</a:t>
            </a:r>
          </a:p>
          <a:p>
            <a:pPr marL="457200" indent="-457200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Stage 2: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Application Concept Complete</a:t>
            </a:r>
          </a:p>
          <a:p>
            <a:pPr marL="457200" indent="-457200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Stage 3: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Application Demonstration Successful</a:t>
            </a:r>
          </a:p>
          <a:p>
            <a:pPr marL="457200" indent="-457200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Stage 4: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Application Verified / End-User Engaged</a:t>
            </a:r>
          </a:p>
          <a:p>
            <a:pPr marL="457200" indent="-457200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Stage 5: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Transition to End-User / Decision Enhanced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6829" y="3563408"/>
            <a:ext cx="2730667" cy="2714893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83589" y="1172901"/>
            <a:ext cx="3189141" cy="2254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022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Assessment – Partner Inputs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78734" y="1230284"/>
            <a:ext cx="110653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 Pre-Project Partner Form was sent out before the term to gather information about partner needs and expectations. A Post-Project Partner Form will follow the completion of the term to collect information regarding the perceptions of success of collaborating with DEVELOP.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61722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Were the project results and methodologies useful? </a:t>
            </a:r>
          </a:p>
          <a:p>
            <a:pPr marL="61722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Was the experience a good one? </a:t>
            </a:r>
          </a:p>
          <a:p>
            <a:pPr marL="61722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Is the partner using the results or methodologies in their decision-making process?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Timeline: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Center Leads sent out the Pre-Project survey link a couple weeks before the beginning of the term. The Post-Project survey link will be sent to partners at the end of the term. In case of a project that has multiple terms, the survey goes out following the project’s final term.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Please communicate to your partners that DEVELOP will stay in touch and send a brief survey at the end of the project’s final term.</a:t>
            </a:r>
          </a:p>
        </p:txBody>
      </p:sp>
    </p:spTree>
    <p:extLst>
      <p:ext uri="{BB962C8B-B14F-4D97-AF65-F5344CB8AC3E}">
        <p14:creationId xmlns:p14="http://schemas.microsoft.com/office/powerpoint/2010/main" val="104017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Summer Project Portfolio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4" y="1467512"/>
            <a:ext cx="640080" cy="640080"/>
          </a:xfrm>
          <a:prstGeom prst="rect">
            <a:avLst/>
          </a:prstGeom>
        </p:spPr>
      </p:pic>
      <p:sp>
        <p:nvSpPr>
          <p:cNvPr id="18" name="Content Placeholder 1"/>
          <p:cNvSpPr txBox="1">
            <a:spLocks/>
          </p:cNvSpPr>
          <p:nvPr/>
        </p:nvSpPr>
        <p:spPr>
          <a:xfrm>
            <a:off x="1212326" y="1315655"/>
            <a:ext cx="4614353" cy="5013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Southern Appalachia Disasters II (UGA)</a:t>
            </a:r>
          </a:p>
          <a:p>
            <a:pPr marL="285750" lvl="0" indent="-2857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Lassen Volcanic NP Disasters (ARC)</a:t>
            </a:r>
          </a:p>
          <a:p>
            <a:pPr marL="285750" lvl="0" indent="-2857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Southern Idaho Disasters (ID)</a:t>
            </a:r>
          </a:p>
          <a:p>
            <a:pPr marL="285750" lvl="0" indent="-28575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Philippines Disasters II (NCEI)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Alaska Climate (FC)</a:t>
            </a:r>
          </a:p>
          <a:p>
            <a:pPr lvl="0"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Chesapeake Bay Eco (GSFC)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Colorado National Monument Eco (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LaRC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Rwanda Eco (MSFC)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Eastern India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Eco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III (UGA)</a:t>
            </a:r>
          </a:p>
          <a:p>
            <a:pPr lvl="0"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US Virgin Islands Eco (ARC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) </a:t>
            </a:r>
          </a:p>
          <a:p>
            <a:pPr lvl="0"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Georgia Energy (UGA)</a:t>
            </a:r>
          </a:p>
          <a:p>
            <a:pPr lvl="0"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Southern California Oceans (JPL)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US Pacific Islands Oceans (NCEI)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Costa Rica Oceans (UGA-MCHD)</a:t>
            </a:r>
          </a:p>
          <a:p>
            <a:pPr lvl="0">
              <a:spcBef>
                <a:spcPts val="0"/>
              </a:spcBef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54913" y="1234276"/>
            <a:ext cx="52911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Las Cruces Health &amp; AQ (AZ)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Los Angeles Health &amp; AQ (JPL)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Shenandoah Health &amp; AQ (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LaRC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Texas Health &amp; AQ (WC)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Wyoming Cross-Cutting II (WC)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CALIPSO Cross-Cutting (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LaRC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Pacific Southwest CC (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LaRC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Thailand Cross-Cutting (MSFC)</a:t>
            </a:r>
          </a:p>
          <a:p>
            <a:pPr lvl="0">
              <a:spcBef>
                <a:spcPts val="0"/>
              </a:spcBef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lvl="0">
              <a:spcBef>
                <a:spcPts val="0"/>
              </a:spcBef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Arizona Water II (FC)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Chesapeake Bay Water II (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LaRC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Chile Water II (ARC)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Coastal Alabama Water (MCHD-MSFC)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Miami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Beach Water (LaRC)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Mississippi Sound Water II (LaRC)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Niger &amp; Mongolia Water (GSFC)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San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Francisco Bay-Delta Water (JPL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4" y="2431571"/>
            <a:ext cx="640080" cy="6400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4" y="3502228"/>
            <a:ext cx="640080" cy="6400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4" y="4572885"/>
            <a:ext cx="640080" cy="6400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4" y="5526670"/>
            <a:ext cx="640080" cy="6400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833" y="1438517"/>
            <a:ext cx="640080" cy="6400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833" y="2906010"/>
            <a:ext cx="640080" cy="6400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833" y="4849964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35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1015</Words>
  <Application>Microsoft Office PowerPoint</Application>
  <PresentationFormat>Widescreen</PresentationFormat>
  <Paragraphs>152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Office Theme</vt:lpstr>
      <vt:lpstr>DEVELOP National Program</vt:lpstr>
      <vt:lpstr>Project Characteristics</vt:lpstr>
      <vt:lpstr>Where do Project Ideas Come From?</vt:lpstr>
      <vt:lpstr>Project Lifecycle</vt:lpstr>
      <vt:lpstr>Deliverables</vt:lpstr>
      <vt:lpstr>Hand-Offs</vt:lpstr>
      <vt:lpstr>Project Assessment</vt:lpstr>
      <vt:lpstr>Project Assessment – Partner Inputs</vt:lpstr>
      <vt:lpstr>2017 Summer Project Portfolio</vt:lpstr>
      <vt:lpstr>Important Things to Note</vt:lpstr>
      <vt:lpstr>THANK YOU!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Childs, Lauren M. (LARC-E3)[DEVELOP]</cp:lastModifiedBy>
  <cp:revision>76</cp:revision>
  <dcterms:created xsi:type="dcterms:W3CDTF">2017-05-02T13:03:18Z</dcterms:created>
  <dcterms:modified xsi:type="dcterms:W3CDTF">2017-05-31T22:57:05Z</dcterms:modified>
</cp:coreProperties>
</file>