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24" userDrawn="1">
          <p15:clr>
            <a:srgbClr val="A4A3A4"/>
          </p15:clr>
        </p15:guide>
        <p15:guide id="2" orient="horz" pos="11520">
          <p15:clr>
            <a:srgbClr val="A4A3A4"/>
          </p15:clr>
        </p15:guide>
        <p15:guide id="3" pos="8160" userDrawn="1">
          <p15:clr>
            <a:srgbClr val="A4A3A4"/>
          </p15:clr>
        </p15:guide>
        <p15:guide id="4" pos="8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Gotschalk" initials="EG" lastIdx="5" clrIdx="0"/>
  <p:cmAuthor id="1" name="Moore, Kathleen D. (LARC-E3)[SSAI DEVELOP]" initials="MKD(D" lastIdx="4" clrIdx="1">
    <p:extLst/>
  </p:cmAuthor>
  <p:cmAuthor id="2" name="Rhodes, Tyler M. (LARC-E3)[SSAI DEVELOP]" initials="RTM(D" lastIdx="1" clrIdx="2">
    <p:extLst/>
  </p:cmAuthor>
  <p:cmAuthor id="3" name="Emma Baghel" initials="EB" lastIdx="7" clrIdx="3"/>
  <p:cmAuthor id="4" name="Arya, Vishal (LARC)[DEVELOP]" initials="AV(" lastIdx="13" clrIdx="4">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73A9DB"/>
    <a:srgbClr val="1D1DFF"/>
    <a:srgbClr val="0F2699"/>
    <a:srgbClr val="71DAFF"/>
    <a:srgbClr val="3BCCFF"/>
    <a:srgbClr val="0404A4"/>
    <a:srgbClr val="1D047A"/>
    <a:srgbClr val="0000FF"/>
    <a:srgbClr val="2F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50" d="100"/>
          <a:sy n="50" d="100"/>
        </p:scale>
        <p:origin x="1254" y="-828"/>
      </p:cViewPr>
      <p:guideLst>
        <p:guide pos="5424"/>
        <p:guide orient="horz" pos="11520"/>
        <p:guide pos="8160"/>
        <p:guide pos="8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2A657-6098-4DF5-8190-4EE6FEC2125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4CDC6DAB-3574-4347-BFDF-13BED6D5BC5F}">
      <dgm:prSet phldrT="[Text]" custT="1"/>
      <dgm:spPr/>
      <dgm:t>
        <a:bodyPr/>
        <a:lstStyle/>
        <a:p>
          <a:endParaRPr lang="en-US" sz="2700" dirty="0">
            <a:solidFill>
              <a:srgbClr val="595555"/>
            </a:solidFill>
          </a:endParaRPr>
        </a:p>
      </dgm:t>
    </dgm:pt>
    <dgm:pt modelId="{16D37A7D-4E59-4538-9782-C894FF65C0A7}" type="parTrans" cxnId="{7A409AB0-F256-4A2A-81B8-9E90678B2307}">
      <dgm:prSet/>
      <dgm:spPr/>
      <dgm:t>
        <a:bodyPr/>
        <a:lstStyle/>
        <a:p>
          <a:endParaRPr lang="en-US">
            <a:solidFill>
              <a:srgbClr val="595555"/>
            </a:solidFill>
          </a:endParaRPr>
        </a:p>
      </dgm:t>
    </dgm:pt>
    <dgm:pt modelId="{4F64B899-8BA4-4219-8261-8B98B4017EC5}" type="sibTrans" cxnId="{7A409AB0-F256-4A2A-81B8-9E90678B2307}">
      <dgm:prSet/>
      <dgm:spPr/>
      <dgm:t>
        <a:bodyPr/>
        <a:lstStyle/>
        <a:p>
          <a:endParaRPr lang="en-US">
            <a:solidFill>
              <a:srgbClr val="595555"/>
            </a:solidFill>
          </a:endParaRPr>
        </a:p>
      </dgm:t>
    </dgm:pt>
    <dgm:pt modelId="{4544AB4A-0ADD-44E6-9A4E-AA9EDD392645}">
      <dgm:prSet phldrT="[Text]" custT="1"/>
      <dgm:spPr/>
      <dgm:t>
        <a:bodyPr/>
        <a:lstStyle/>
        <a:p>
          <a:endParaRPr lang="en-US" sz="2700" dirty="0">
            <a:solidFill>
              <a:srgbClr val="595555"/>
            </a:solidFill>
          </a:endParaRPr>
        </a:p>
      </dgm:t>
    </dgm:pt>
    <dgm:pt modelId="{FFFBB2B0-EB11-438F-987F-83B91E68B6C4}" type="sibTrans" cxnId="{685707E4-4649-47C3-BBBB-92287CD19D94}">
      <dgm:prSet/>
      <dgm:spPr/>
      <dgm:t>
        <a:bodyPr/>
        <a:lstStyle/>
        <a:p>
          <a:endParaRPr lang="en-US">
            <a:solidFill>
              <a:srgbClr val="595555"/>
            </a:solidFill>
          </a:endParaRPr>
        </a:p>
      </dgm:t>
    </dgm:pt>
    <dgm:pt modelId="{97B0C431-92E1-429C-9CFE-875A82E71D2B}" type="parTrans" cxnId="{685707E4-4649-47C3-BBBB-92287CD19D94}">
      <dgm:prSet/>
      <dgm:spPr/>
      <dgm:t>
        <a:bodyPr/>
        <a:lstStyle/>
        <a:p>
          <a:endParaRPr lang="en-US">
            <a:solidFill>
              <a:srgbClr val="595555"/>
            </a:solidFill>
          </a:endParaRPr>
        </a:p>
      </dgm:t>
    </dgm:pt>
    <dgm:pt modelId="{512FF32B-9979-4118-B2B8-1103874B3D8D}">
      <dgm:prSet phldrT="[Text]" custT="1"/>
      <dgm:spPr/>
      <dgm:t>
        <a:bodyPr/>
        <a:lstStyle/>
        <a:p>
          <a:endParaRPr lang="en-US" sz="2700" dirty="0">
            <a:solidFill>
              <a:srgbClr val="595555"/>
            </a:solidFill>
          </a:endParaRPr>
        </a:p>
      </dgm:t>
    </dgm:pt>
    <dgm:pt modelId="{EC6F57B6-6A13-4F22-A8F3-7F20D94FD29D}" type="parTrans" cxnId="{5A4E1623-7CAA-42B4-AC7F-EDF5611335D1}">
      <dgm:prSet/>
      <dgm:spPr/>
      <dgm:t>
        <a:bodyPr/>
        <a:lstStyle/>
        <a:p>
          <a:endParaRPr lang="en-US">
            <a:solidFill>
              <a:srgbClr val="595555"/>
            </a:solidFill>
          </a:endParaRPr>
        </a:p>
      </dgm:t>
    </dgm:pt>
    <dgm:pt modelId="{2C81ED0B-5217-45B4-A84F-944FB63DD4AD}" type="sibTrans" cxnId="{5A4E1623-7CAA-42B4-AC7F-EDF5611335D1}">
      <dgm:prSet/>
      <dgm:spPr/>
      <dgm:t>
        <a:bodyPr/>
        <a:lstStyle/>
        <a:p>
          <a:endParaRPr lang="en-US">
            <a:solidFill>
              <a:srgbClr val="595555"/>
            </a:solidFill>
          </a:endParaRPr>
        </a:p>
      </dgm:t>
    </dgm:pt>
    <dgm:pt modelId="{4B2615E5-DB0C-42B3-8310-F7BF0B960D06}">
      <dgm:prSet phldrT="[Text]" custT="1"/>
      <dgm:spPr/>
      <dgm:t>
        <a:bodyPr/>
        <a:lstStyle/>
        <a:p>
          <a:endParaRPr lang="en-US" sz="2700" dirty="0">
            <a:solidFill>
              <a:srgbClr val="595555"/>
            </a:solidFill>
          </a:endParaRPr>
        </a:p>
      </dgm:t>
    </dgm:pt>
    <dgm:pt modelId="{E36C8316-5A87-4798-B94A-84B26E2BB16F}" type="sibTrans" cxnId="{19D9A6A7-6821-4222-A7A3-3A6F99BE57BF}">
      <dgm:prSet/>
      <dgm:spPr/>
      <dgm:t>
        <a:bodyPr/>
        <a:lstStyle/>
        <a:p>
          <a:endParaRPr lang="en-US">
            <a:solidFill>
              <a:srgbClr val="595555"/>
            </a:solidFill>
          </a:endParaRPr>
        </a:p>
      </dgm:t>
    </dgm:pt>
    <dgm:pt modelId="{EB11B4CC-61F8-4677-88D5-C8F0B92DEA14}" type="parTrans" cxnId="{19D9A6A7-6821-4222-A7A3-3A6F99BE57BF}">
      <dgm:prSet/>
      <dgm:spPr/>
      <dgm:t>
        <a:bodyPr/>
        <a:lstStyle/>
        <a:p>
          <a:endParaRPr lang="en-US">
            <a:solidFill>
              <a:srgbClr val="595555"/>
            </a:solidFill>
          </a:endParaRPr>
        </a:p>
      </dgm:t>
    </dgm:pt>
    <dgm:pt modelId="{C89BBD49-C878-4E03-9836-3200E2017FA4}" type="pres">
      <dgm:prSet presAssocID="{7DF2A657-6098-4DF5-8190-4EE6FEC2125C}" presName="Name0" presStyleCnt="0">
        <dgm:presLayoutVars>
          <dgm:dir/>
          <dgm:resizeHandles val="exact"/>
        </dgm:presLayoutVars>
      </dgm:prSet>
      <dgm:spPr/>
      <dgm:t>
        <a:bodyPr/>
        <a:lstStyle/>
        <a:p>
          <a:endParaRPr lang="en-US"/>
        </a:p>
      </dgm:t>
    </dgm:pt>
    <dgm:pt modelId="{644EDCF6-8987-416A-8BE1-FB4986F0B1EE}" type="pres">
      <dgm:prSet presAssocID="{7DF2A657-6098-4DF5-8190-4EE6FEC2125C}" presName="arrow" presStyleLbl="bgShp" presStyleIdx="0" presStyleCnt="1" custLinFactNeighborX="-336"/>
      <dgm:spPr>
        <a:solidFill>
          <a:schemeClr val="accent1">
            <a:lumMod val="60000"/>
            <a:lumOff val="40000"/>
          </a:schemeClr>
        </a:solidFill>
      </dgm:spPr>
      <dgm:t>
        <a:bodyPr/>
        <a:lstStyle/>
        <a:p>
          <a:endParaRPr lang="en-US"/>
        </a:p>
      </dgm:t>
    </dgm:pt>
    <dgm:pt modelId="{3AC9F598-B20B-4065-8303-E9D3656201B0}" type="pres">
      <dgm:prSet presAssocID="{7DF2A657-6098-4DF5-8190-4EE6FEC2125C}" presName="points" presStyleCnt="0"/>
      <dgm:spPr/>
    </dgm:pt>
    <dgm:pt modelId="{47295376-522A-459E-BD36-C98ED141BAD5}" type="pres">
      <dgm:prSet presAssocID="{4CDC6DAB-3574-4347-BFDF-13BED6D5BC5F}" presName="compositeA" presStyleCnt="0"/>
      <dgm:spPr/>
    </dgm:pt>
    <dgm:pt modelId="{19C78DEA-3A08-4FE1-B16B-1C8F953F6201}" type="pres">
      <dgm:prSet presAssocID="{4CDC6DAB-3574-4347-BFDF-13BED6D5BC5F}" presName="textA" presStyleLbl="revTx" presStyleIdx="0" presStyleCnt="4" custScaleX="189204">
        <dgm:presLayoutVars>
          <dgm:bulletEnabled val="1"/>
        </dgm:presLayoutVars>
      </dgm:prSet>
      <dgm:spPr/>
      <dgm:t>
        <a:bodyPr/>
        <a:lstStyle/>
        <a:p>
          <a:endParaRPr lang="en-US"/>
        </a:p>
      </dgm:t>
    </dgm:pt>
    <dgm:pt modelId="{BF2358D0-5198-4C8E-B8F4-24E1B89DBCE6}" type="pres">
      <dgm:prSet presAssocID="{4CDC6DAB-3574-4347-BFDF-13BED6D5BC5F}" presName="circleA" presStyleLbl="node1" presStyleIdx="0" presStyleCnt="4"/>
      <dgm:spPr>
        <a:solidFill>
          <a:srgbClr val="73A9DB"/>
        </a:solidFill>
      </dgm:spPr>
      <dgm:t>
        <a:bodyPr/>
        <a:lstStyle/>
        <a:p>
          <a:endParaRPr lang="en-US"/>
        </a:p>
      </dgm:t>
    </dgm:pt>
    <dgm:pt modelId="{6511E96C-7875-49E2-82D2-80D8C8071C2F}" type="pres">
      <dgm:prSet presAssocID="{4CDC6DAB-3574-4347-BFDF-13BED6D5BC5F}" presName="spaceA" presStyleCnt="0"/>
      <dgm:spPr/>
    </dgm:pt>
    <dgm:pt modelId="{7E943B61-084A-4F2E-9768-EA6C0A1A05BB}" type="pres">
      <dgm:prSet presAssocID="{4F64B899-8BA4-4219-8261-8B98B4017EC5}" presName="space" presStyleCnt="0"/>
      <dgm:spPr/>
    </dgm:pt>
    <dgm:pt modelId="{B00821B9-5589-4315-86B6-314EF059DD61}" type="pres">
      <dgm:prSet presAssocID="{4B2615E5-DB0C-42B3-8310-F7BF0B960D06}" presName="compositeB" presStyleCnt="0"/>
      <dgm:spPr/>
    </dgm:pt>
    <dgm:pt modelId="{AB288DA2-0B0C-44E3-8121-EF7F79074F02}" type="pres">
      <dgm:prSet presAssocID="{4B2615E5-DB0C-42B3-8310-F7BF0B960D06}" presName="textB" presStyleLbl="revTx" presStyleIdx="1" presStyleCnt="4" custScaleX="174732">
        <dgm:presLayoutVars>
          <dgm:bulletEnabled val="1"/>
        </dgm:presLayoutVars>
      </dgm:prSet>
      <dgm:spPr/>
      <dgm:t>
        <a:bodyPr/>
        <a:lstStyle/>
        <a:p>
          <a:endParaRPr lang="en-US"/>
        </a:p>
      </dgm:t>
    </dgm:pt>
    <dgm:pt modelId="{16BA42B0-6918-4631-91B2-8093F55D13F8}" type="pres">
      <dgm:prSet presAssocID="{4B2615E5-DB0C-42B3-8310-F7BF0B960D06}" presName="circleB" presStyleLbl="node1" presStyleIdx="1" presStyleCnt="4"/>
      <dgm:spPr>
        <a:solidFill>
          <a:srgbClr val="73A9DB"/>
        </a:solidFill>
      </dgm:spPr>
      <dgm:t>
        <a:bodyPr/>
        <a:lstStyle/>
        <a:p>
          <a:endParaRPr lang="en-US"/>
        </a:p>
      </dgm:t>
    </dgm:pt>
    <dgm:pt modelId="{0DEBAD8E-6226-40D3-82FA-AE98EAAAB929}" type="pres">
      <dgm:prSet presAssocID="{4B2615E5-DB0C-42B3-8310-F7BF0B960D06}" presName="spaceB" presStyleCnt="0"/>
      <dgm:spPr/>
    </dgm:pt>
    <dgm:pt modelId="{26018E28-38C2-480D-A143-92617F0FE54C}" type="pres">
      <dgm:prSet presAssocID="{E36C8316-5A87-4798-B94A-84B26E2BB16F}" presName="space" presStyleCnt="0"/>
      <dgm:spPr/>
    </dgm:pt>
    <dgm:pt modelId="{81A362A2-8D92-4B11-B0B7-3216817C4FA3}" type="pres">
      <dgm:prSet presAssocID="{4544AB4A-0ADD-44E6-9A4E-AA9EDD392645}" presName="compositeA" presStyleCnt="0"/>
      <dgm:spPr/>
    </dgm:pt>
    <dgm:pt modelId="{CA7693D4-A70F-4E75-95AA-3A7FE4EEAC0E}" type="pres">
      <dgm:prSet presAssocID="{4544AB4A-0ADD-44E6-9A4E-AA9EDD392645}" presName="textA" presStyleLbl="revTx" presStyleIdx="2" presStyleCnt="4" custScaleX="187431">
        <dgm:presLayoutVars>
          <dgm:bulletEnabled val="1"/>
        </dgm:presLayoutVars>
      </dgm:prSet>
      <dgm:spPr/>
      <dgm:t>
        <a:bodyPr/>
        <a:lstStyle/>
        <a:p>
          <a:endParaRPr lang="en-US"/>
        </a:p>
      </dgm:t>
    </dgm:pt>
    <dgm:pt modelId="{89856A85-54B9-4C1E-9736-816938FCDE91}" type="pres">
      <dgm:prSet presAssocID="{4544AB4A-0ADD-44E6-9A4E-AA9EDD392645}" presName="circleA" presStyleLbl="node1" presStyleIdx="2" presStyleCnt="4" custLinFactNeighborX="-18157" custLinFactNeighborY="-1748"/>
      <dgm:spPr>
        <a:solidFill>
          <a:srgbClr val="73A9DB"/>
        </a:solidFill>
      </dgm:spPr>
      <dgm:t>
        <a:bodyPr/>
        <a:lstStyle/>
        <a:p>
          <a:endParaRPr lang="en-US"/>
        </a:p>
      </dgm:t>
    </dgm:pt>
    <dgm:pt modelId="{09BD7510-E9B9-4AE8-B474-195552F539A9}" type="pres">
      <dgm:prSet presAssocID="{4544AB4A-0ADD-44E6-9A4E-AA9EDD392645}" presName="spaceA" presStyleCnt="0"/>
      <dgm:spPr/>
    </dgm:pt>
    <dgm:pt modelId="{2B275949-DD86-4B37-B3F1-FFD983D0E0D0}" type="pres">
      <dgm:prSet presAssocID="{FFFBB2B0-EB11-438F-987F-83B91E68B6C4}" presName="space" presStyleCnt="0"/>
      <dgm:spPr/>
    </dgm:pt>
    <dgm:pt modelId="{679E1300-4082-476F-9495-5808923E5201}" type="pres">
      <dgm:prSet presAssocID="{512FF32B-9979-4118-B2B8-1103874B3D8D}" presName="compositeB" presStyleCnt="0"/>
      <dgm:spPr/>
    </dgm:pt>
    <dgm:pt modelId="{D502CC23-C20B-4B59-A6EE-91126605EEFF}" type="pres">
      <dgm:prSet presAssocID="{512FF32B-9979-4118-B2B8-1103874B3D8D}" presName="textB" presStyleLbl="revTx" presStyleIdx="3" presStyleCnt="4" custScaleX="164108">
        <dgm:presLayoutVars>
          <dgm:bulletEnabled val="1"/>
        </dgm:presLayoutVars>
      </dgm:prSet>
      <dgm:spPr/>
      <dgm:t>
        <a:bodyPr/>
        <a:lstStyle/>
        <a:p>
          <a:endParaRPr lang="en-US"/>
        </a:p>
      </dgm:t>
    </dgm:pt>
    <dgm:pt modelId="{6CDF1AA3-055A-4A73-B6E9-9D22AB3C1B1F}" type="pres">
      <dgm:prSet presAssocID="{512FF32B-9979-4118-B2B8-1103874B3D8D}" presName="circleB" presStyleLbl="node1" presStyleIdx="3" presStyleCnt="4" custLinFactNeighborX="-38682" custLinFactNeighborY="-243"/>
      <dgm:spPr>
        <a:solidFill>
          <a:srgbClr val="73A9DB"/>
        </a:solidFill>
      </dgm:spPr>
      <dgm:t>
        <a:bodyPr/>
        <a:lstStyle/>
        <a:p>
          <a:endParaRPr lang="en-US"/>
        </a:p>
      </dgm:t>
    </dgm:pt>
    <dgm:pt modelId="{4C635492-4E0E-40C4-9094-B4AADB5A8CDF}" type="pres">
      <dgm:prSet presAssocID="{512FF32B-9979-4118-B2B8-1103874B3D8D}" presName="spaceB" presStyleCnt="0"/>
      <dgm:spPr/>
    </dgm:pt>
  </dgm:ptLst>
  <dgm:cxnLst>
    <dgm:cxn modelId="{7A409AB0-F256-4A2A-81B8-9E90678B2307}" srcId="{7DF2A657-6098-4DF5-8190-4EE6FEC2125C}" destId="{4CDC6DAB-3574-4347-BFDF-13BED6D5BC5F}" srcOrd="0" destOrd="0" parTransId="{16D37A7D-4E59-4538-9782-C894FF65C0A7}" sibTransId="{4F64B899-8BA4-4219-8261-8B98B4017EC5}"/>
    <dgm:cxn modelId="{CB5C13E5-FE9C-467E-83F9-229A06BE2B0E}" type="presOf" srcId="{512FF32B-9979-4118-B2B8-1103874B3D8D}" destId="{D502CC23-C20B-4B59-A6EE-91126605EEFF}" srcOrd="0" destOrd="0" presId="urn:microsoft.com/office/officeart/2005/8/layout/hProcess11"/>
    <dgm:cxn modelId="{5A4E1623-7CAA-42B4-AC7F-EDF5611335D1}" srcId="{7DF2A657-6098-4DF5-8190-4EE6FEC2125C}" destId="{512FF32B-9979-4118-B2B8-1103874B3D8D}" srcOrd="3" destOrd="0" parTransId="{EC6F57B6-6A13-4F22-A8F3-7F20D94FD29D}" sibTransId="{2C81ED0B-5217-45B4-A84F-944FB63DD4AD}"/>
    <dgm:cxn modelId="{E1B11D84-3035-4A4E-B5CF-F482AA3E73AC}" type="presOf" srcId="{4544AB4A-0ADD-44E6-9A4E-AA9EDD392645}" destId="{CA7693D4-A70F-4E75-95AA-3A7FE4EEAC0E}" srcOrd="0" destOrd="0" presId="urn:microsoft.com/office/officeart/2005/8/layout/hProcess11"/>
    <dgm:cxn modelId="{936A1CB2-FB73-43D4-8FD4-F253E943B003}" type="presOf" srcId="{4CDC6DAB-3574-4347-BFDF-13BED6D5BC5F}" destId="{19C78DEA-3A08-4FE1-B16B-1C8F953F6201}" srcOrd="0" destOrd="0" presId="urn:microsoft.com/office/officeart/2005/8/layout/hProcess11"/>
    <dgm:cxn modelId="{69A41F89-4776-4D1E-B561-26E152E5D632}" type="presOf" srcId="{4B2615E5-DB0C-42B3-8310-F7BF0B960D06}" destId="{AB288DA2-0B0C-44E3-8121-EF7F79074F02}" srcOrd="0" destOrd="0" presId="urn:microsoft.com/office/officeart/2005/8/layout/hProcess11"/>
    <dgm:cxn modelId="{3B67DB31-C51B-443E-89C1-3E0947B1F992}" type="presOf" srcId="{7DF2A657-6098-4DF5-8190-4EE6FEC2125C}" destId="{C89BBD49-C878-4E03-9836-3200E2017FA4}" srcOrd="0" destOrd="0" presId="urn:microsoft.com/office/officeart/2005/8/layout/hProcess11"/>
    <dgm:cxn modelId="{19D9A6A7-6821-4222-A7A3-3A6F99BE57BF}" srcId="{7DF2A657-6098-4DF5-8190-4EE6FEC2125C}" destId="{4B2615E5-DB0C-42B3-8310-F7BF0B960D06}" srcOrd="1" destOrd="0" parTransId="{EB11B4CC-61F8-4677-88D5-C8F0B92DEA14}" sibTransId="{E36C8316-5A87-4798-B94A-84B26E2BB16F}"/>
    <dgm:cxn modelId="{685707E4-4649-47C3-BBBB-92287CD19D94}" srcId="{7DF2A657-6098-4DF5-8190-4EE6FEC2125C}" destId="{4544AB4A-0ADD-44E6-9A4E-AA9EDD392645}" srcOrd="2" destOrd="0" parTransId="{97B0C431-92E1-429C-9CFE-875A82E71D2B}" sibTransId="{FFFBB2B0-EB11-438F-987F-83B91E68B6C4}"/>
    <dgm:cxn modelId="{BE6B5806-3441-49E2-84FF-2A8FADE57F98}" type="presParOf" srcId="{C89BBD49-C878-4E03-9836-3200E2017FA4}" destId="{644EDCF6-8987-416A-8BE1-FB4986F0B1EE}" srcOrd="0" destOrd="0" presId="urn:microsoft.com/office/officeart/2005/8/layout/hProcess11"/>
    <dgm:cxn modelId="{AAAE1981-28CA-4028-B36B-ED462BAD9B50}" type="presParOf" srcId="{C89BBD49-C878-4E03-9836-3200E2017FA4}" destId="{3AC9F598-B20B-4065-8303-E9D3656201B0}" srcOrd="1" destOrd="0" presId="urn:microsoft.com/office/officeart/2005/8/layout/hProcess11"/>
    <dgm:cxn modelId="{971E788C-00B5-4372-86CF-353FD72CC6B6}" type="presParOf" srcId="{3AC9F598-B20B-4065-8303-E9D3656201B0}" destId="{47295376-522A-459E-BD36-C98ED141BAD5}" srcOrd="0" destOrd="0" presId="urn:microsoft.com/office/officeart/2005/8/layout/hProcess11"/>
    <dgm:cxn modelId="{6C461F81-E7F6-4823-BAAB-6906A02EE951}" type="presParOf" srcId="{47295376-522A-459E-BD36-C98ED141BAD5}" destId="{19C78DEA-3A08-4FE1-B16B-1C8F953F6201}" srcOrd="0" destOrd="0" presId="urn:microsoft.com/office/officeart/2005/8/layout/hProcess11"/>
    <dgm:cxn modelId="{31824581-6F5F-4795-BB40-DE2D90003AC7}" type="presParOf" srcId="{47295376-522A-459E-BD36-C98ED141BAD5}" destId="{BF2358D0-5198-4C8E-B8F4-24E1B89DBCE6}" srcOrd="1" destOrd="0" presId="urn:microsoft.com/office/officeart/2005/8/layout/hProcess11"/>
    <dgm:cxn modelId="{6A64F41F-809D-479B-AF92-2DB0979E8CAA}" type="presParOf" srcId="{47295376-522A-459E-BD36-C98ED141BAD5}" destId="{6511E96C-7875-49E2-82D2-80D8C8071C2F}" srcOrd="2" destOrd="0" presId="urn:microsoft.com/office/officeart/2005/8/layout/hProcess11"/>
    <dgm:cxn modelId="{45DB7ED5-29E2-4F22-8C60-FDCFDB82C5BE}" type="presParOf" srcId="{3AC9F598-B20B-4065-8303-E9D3656201B0}" destId="{7E943B61-084A-4F2E-9768-EA6C0A1A05BB}" srcOrd="1" destOrd="0" presId="urn:microsoft.com/office/officeart/2005/8/layout/hProcess11"/>
    <dgm:cxn modelId="{CCCBACAD-D562-40D0-B0D9-88675C9BC3B8}" type="presParOf" srcId="{3AC9F598-B20B-4065-8303-E9D3656201B0}" destId="{B00821B9-5589-4315-86B6-314EF059DD61}" srcOrd="2" destOrd="0" presId="urn:microsoft.com/office/officeart/2005/8/layout/hProcess11"/>
    <dgm:cxn modelId="{DF85510C-A333-4FF0-B829-54F519D3E8A7}" type="presParOf" srcId="{B00821B9-5589-4315-86B6-314EF059DD61}" destId="{AB288DA2-0B0C-44E3-8121-EF7F79074F02}" srcOrd="0" destOrd="0" presId="urn:microsoft.com/office/officeart/2005/8/layout/hProcess11"/>
    <dgm:cxn modelId="{6F1ADD87-6B7D-4506-8968-1F415593FC67}" type="presParOf" srcId="{B00821B9-5589-4315-86B6-314EF059DD61}" destId="{16BA42B0-6918-4631-91B2-8093F55D13F8}" srcOrd="1" destOrd="0" presId="urn:microsoft.com/office/officeart/2005/8/layout/hProcess11"/>
    <dgm:cxn modelId="{210D540A-2658-4A7F-A8BA-6E4D058B6EF3}" type="presParOf" srcId="{B00821B9-5589-4315-86B6-314EF059DD61}" destId="{0DEBAD8E-6226-40D3-82FA-AE98EAAAB929}" srcOrd="2" destOrd="0" presId="urn:microsoft.com/office/officeart/2005/8/layout/hProcess11"/>
    <dgm:cxn modelId="{36661CD9-5231-46F1-A055-F9F3064E99B6}" type="presParOf" srcId="{3AC9F598-B20B-4065-8303-E9D3656201B0}" destId="{26018E28-38C2-480D-A143-92617F0FE54C}" srcOrd="3" destOrd="0" presId="urn:microsoft.com/office/officeart/2005/8/layout/hProcess11"/>
    <dgm:cxn modelId="{93075DE0-58D5-4E23-8561-702CA0E1DB96}" type="presParOf" srcId="{3AC9F598-B20B-4065-8303-E9D3656201B0}" destId="{81A362A2-8D92-4B11-B0B7-3216817C4FA3}" srcOrd="4" destOrd="0" presId="urn:microsoft.com/office/officeart/2005/8/layout/hProcess11"/>
    <dgm:cxn modelId="{5FA64EDA-A75A-49CC-9D49-6FE68C5DD20C}" type="presParOf" srcId="{81A362A2-8D92-4B11-B0B7-3216817C4FA3}" destId="{CA7693D4-A70F-4E75-95AA-3A7FE4EEAC0E}" srcOrd="0" destOrd="0" presId="urn:microsoft.com/office/officeart/2005/8/layout/hProcess11"/>
    <dgm:cxn modelId="{C0AB80C9-0F93-4BAC-BC08-20128CE59667}" type="presParOf" srcId="{81A362A2-8D92-4B11-B0B7-3216817C4FA3}" destId="{89856A85-54B9-4C1E-9736-816938FCDE91}" srcOrd="1" destOrd="0" presId="urn:microsoft.com/office/officeart/2005/8/layout/hProcess11"/>
    <dgm:cxn modelId="{66F0901F-BE50-413F-8202-CA63E07E2809}" type="presParOf" srcId="{81A362A2-8D92-4B11-B0B7-3216817C4FA3}" destId="{09BD7510-E9B9-4AE8-B474-195552F539A9}" srcOrd="2" destOrd="0" presId="urn:microsoft.com/office/officeart/2005/8/layout/hProcess11"/>
    <dgm:cxn modelId="{C30ABB11-07D4-4635-84BB-F43F2D589592}" type="presParOf" srcId="{3AC9F598-B20B-4065-8303-E9D3656201B0}" destId="{2B275949-DD86-4B37-B3F1-FFD983D0E0D0}" srcOrd="5" destOrd="0" presId="urn:microsoft.com/office/officeart/2005/8/layout/hProcess11"/>
    <dgm:cxn modelId="{9D6594C4-F983-4A28-9481-E14020DB2F0A}" type="presParOf" srcId="{3AC9F598-B20B-4065-8303-E9D3656201B0}" destId="{679E1300-4082-476F-9495-5808923E5201}" srcOrd="6" destOrd="0" presId="urn:microsoft.com/office/officeart/2005/8/layout/hProcess11"/>
    <dgm:cxn modelId="{A2BF09D8-DF05-4802-94E9-23F8B1C3F03E}" type="presParOf" srcId="{679E1300-4082-476F-9495-5808923E5201}" destId="{D502CC23-C20B-4B59-A6EE-91126605EEFF}" srcOrd="0" destOrd="0" presId="urn:microsoft.com/office/officeart/2005/8/layout/hProcess11"/>
    <dgm:cxn modelId="{4725F386-A7F1-4417-9BE8-130302A7200B}" type="presParOf" srcId="{679E1300-4082-476F-9495-5808923E5201}" destId="{6CDF1AA3-055A-4A73-B6E9-9D22AB3C1B1F}" srcOrd="1" destOrd="0" presId="urn:microsoft.com/office/officeart/2005/8/layout/hProcess11"/>
    <dgm:cxn modelId="{31AF0586-A695-45DA-A3AD-98EBFC77C0EE}" type="presParOf" srcId="{679E1300-4082-476F-9495-5808923E5201}" destId="{4C635492-4E0E-40C4-9094-B4AADB5A8CDF}" srcOrd="2" destOrd="0" presId="urn:microsoft.com/office/officeart/2005/8/layout/hProcess11"/>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EDCF6-8987-416A-8BE1-FB4986F0B1EE}">
      <dsp:nvSpPr>
        <dsp:cNvPr id="0" name=""/>
        <dsp:cNvSpPr/>
      </dsp:nvSpPr>
      <dsp:spPr>
        <a:xfrm>
          <a:off x="0" y="1887883"/>
          <a:ext cx="9895384" cy="2517178"/>
        </a:xfrm>
        <a:prstGeom prst="notched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19C78DEA-3A08-4FE1-B16B-1C8F953F6201}">
      <dsp:nvSpPr>
        <dsp:cNvPr id="0" name=""/>
        <dsp:cNvSpPr/>
      </dsp:nvSpPr>
      <dsp:spPr>
        <a:xfrm>
          <a:off x="5805" y="0"/>
          <a:ext cx="2303740"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5805" y="0"/>
        <a:ext cx="2303740" cy="2517178"/>
      </dsp:txXfrm>
    </dsp:sp>
    <dsp:sp modelId="{BF2358D0-5198-4C8E-B8F4-24E1B89DBCE6}">
      <dsp:nvSpPr>
        <dsp:cNvPr id="0" name=""/>
        <dsp:cNvSpPr/>
      </dsp:nvSpPr>
      <dsp:spPr>
        <a:xfrm>
          <a:off x="843028" y="2831825"/>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88DA2-0B0C-44E3-8121-EF7F79074F02}">
      <dsp:nvSpPr>
        <dsp:cNvPr id="0" name=""/>
        <dsp:cNvSpPr/>
      </dsp:nvSpPr>
      <dsp:spPr>
        <a:xfrm>
          <a:off x="2370425" y="3775767"/>
          <a:ext cx="2127529"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2370425" y="3775767"/>
        <a:ext cx="2127529" cy="2517178"/>
      </dsp:txXfrm>
    </dsp:sp>
    <dsp:sp modelId="{16BA42B0-6918-4631-91B2-8093F55D13F8}">
      <dsp:nvSpPr>
        <dsp:cNvPr id="0" name=""/>
        <dsp:cNvSpPr/>
      </dsp:nvSpPr>
      <dsp:spPr>
        <a:xfrm>
          <a:off x="3119543" y="2831825"/>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693D4-A70F-4E75-95AA-3A7FE4EEAC0E}">
      <dsp:nvSpPr>
        <dsp:cNvPr id="0" name=""/>
        <dsp:cNvSpPr/>
      </dsp:nvSpPr>
      <dsp:spPr>
        <a:xfrm>
          <a:off x="4558835" y="0"/>
          <a:ext cx="2282152"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4558835" y="0"/>
        <a:ext cx="2282152" cy="2517178"/>
      </dsp:txXfrm>
    </dsp:sp>
    <dsp:sp modelId="{89856A85-54B9-4C1E-9736-816938FCDE91}">
      <dsp:nvSpPr>
        <dsp:cNvPr id="0" name=""/>
        <dsp:cNvSpPr/>
      </dsp:nvSpPr>
      <dsp:spPr>
        <a:xfrm>
          <a:off x="5271003" y="2820825"/>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2CC23-C20B-4B59-A6EE-91126605EEFF}">
      <dsp:nvSpPr>
        <dsp:cNvPr id="0" name=""/>
        <dsp:cNvSpPr/>
      </dsp:nvSpPr>
      <dsp:spPr>
        <a:xfrm>
          <a:off x="6901867" y="3775767"/>
          <a:ext cx="1998172"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6901867" y="3775767"/>
        <a:ext cx="1998172" cy="2517178"/>
      </dsp:txXfrm>
    </dsp:sp>
    <dsp:sp modelId="{6CDF1AA3-055A-4A73-B6E9-9D22AB3C1B1F}">
      <dsp:nvSpPr>
        <dsp:cNvPr id="0" name=""/>
        <dsp:cNvSpPr/>
      </dsp:nvSpPr>
      <dsp:spPr>
        <a:xfrm>
          <a:off x="7342882" y="2830296"/>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37235" y="776377"/>
            <a:ext cx="2867842" cy="2375139"/>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diagramQuickStyle" Target="../diagrams/quickStyle1.xml"/><Relationship Id="rId2" Type="http://schemas.openxmlformats.org/officeDocument/2006/relationships/image" Target="../media/image23.png"/><Relationship Id="rId16" Type="http://schemas.openxmlformats.org/officeDocument/2006/relationships/diagramLayout" Target="../diagrams/layout1.xml"/><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diagramData" Target="../diagrams/data1.xml"/><Relationship Id="rId10" Type="http://schemas.openxmlformats.org/officeDocument/2006/relationships/image" Target="../media/image31.png"/><Relationship Id="rId19" Type="http://schemas.microsoft.com/office/2007/relationships/diagramDrawing" Target="../diagrams/drawing1.xml"/><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 name="Table 210"/>
          <p:cNvGraphicFramePr>
            <a:graphicFrameLocks noGrp="1"/>
          </p:cNvGraphicFramePr>
          <p:nvPr>
            <p:extLst>
              <p:ext uri="{D42A27DB-BD31-4B8C-83A1-F6EECF244321}">
                <p14:modId xmlns:p14="http://schemas.microsoft.com/office/powerpoint/2010/main" val="2787138095"/>
              </p:ext>
            </p:extLst>
          </p:nvPr>
        </p:nvGraphicFramePr>
        <p:xfrm>
          <a:off x="947426" y="24352304"/>
          <a:ext cx="11993966" cy="3551198"/>
        </p:xfrm>
        <a:graphic>
          <a:graphicData uri="http://schemas.openxmlformats.org/drawingml/2006/table">
            <a:tbl>
              <a:tblPr firstRow="1" bandRow="1">
                <a:tableStyleId>{69012ECD-51FC-41F1-AA8D-1B2483CD663E}</a:tableStyleId>
              </a:tblPr>
              <a:tblGrid>
                <a:gridCol w="5501010"/>
                <a:gridCol w="3129998"/>
                <a:gridCol w="3362958"/>
              </a:tblGrid>
              <a:tr h="807998">
                <a:tc>
                  <a:txBody>
                    <a:bodyPr/>
                    <a:lstStyle/>
                    <a:p>
                      <a:pPr algn="ctr"/>
                      <a:r>
                        <a:rPr lang="en-US" sz="2700" dirty="0" smtClean="0">
                          <a:solidFill>
                            <a:schemeClr val="bg2"/>
                          </a:solidFill>
                        </a:rPr>
                        <a:t>Vegetation Type</a:t>
                      </a:r>
                      <a:endParaRPr lang="en-US" sz="27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n-US" sz="2700" b="1" dirty="0" smtClean="0">
                          <a:solidFill>
                            <a:schemeClr val="bg2"/>
                          </a:solidFill>
                        </a:rPr>
                        <a:t>Temperature </a:t>
                      </a:r>
                      <a:r>
                        <a:rPr lang="en-US" sz="2700" b="1" dirty="0" smtClean="0">
                          <a:solidFill>
                            <a:schemeClr val="bg2"/>
                          </a:solidFill>
                          <a:latin typeface="Century Gothic"/>
                        </a:rPr>
                        <a:t>(°C)</a:t>
                      </a:r>
                      <a:endParaRPr lang="en-US" sz="27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n-US" sz="2700" dirty="0" smtClean="0">
                          <a:solidFill>
                            <a:schemeClr val="bg1"/>
                          </a:solidFill>
                        </a:rPr>
                        <a:t>Precipitation (mm)</a:t>
                      </a:r>
                      <a:endParaRPr lang="en-US" sz="27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accent1">
                        <a:lumMod val="60000"/>
                        <a:lumOff val="40000"/>
                      </a:schemeClr>
                    </a:solidFill>
                  </a:tcPr>
                </a:tc>
              </a:tr>
              <a:tr h="878872">
                <a:tc>
                  <a:txBody>
                    <a:bodyPr/>
                    <a:lstStyle/>
                    <a:p>
                      <a:pPr algn="ctr"/>
                      <a:r>
                        <a:rPr lang="en-US" sz="2700" dirty="0" smtClean="0">
                          <a:solidFill>
                            <a:schemeClr val="tx2">
                              <a:lumMod val="50000"/>
                            </a:schemeClr>
                          </a:solidFill>
                        </a:rPr>
                        <a:t>Colorado Plateau Mixed Low Sagebrush </a:t>
                      </a:r>
                      <a:r>
                        <a:rPr lang="en-US" sz="2700" dirty="0" err="1" smtClean="0">
                          <a:solidFill>
                            <a:schemeClr val="tx2">
                              <a:lumMod val="50000"/>
                            </a:schemeClr>
                          </a:solidFill>
                        </a:rPr>
                        <a:t>Shrubland</a:t>
                      </a:r>
                      <a:endParaRPr lang="en-US" sz="2700" dirty="0">
                        <a:solidFill>
                          <a:schemeClr val="tx2">
                            <a:lumMod val="50000"/>
                          </a:schemeClr>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20.18</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202.59</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878872">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Inter-Mountain Basin Semi-Desert Grassland</a:t>
                      </a:r>
                      <a:endParaRPr lang="en-US" sz="2700" kern="1200" dirty="0">
                        <a:solidFill>
                          <a:schemeClr val="tx2">
                            <a:lumMod val="50000"/>
                          </a:schemeClr>
                        </a:solidFill>
                        <a:latin typeface="+mn-lt"/>
                        <a:ea typeface="+mn-ea"/>
                        <a:cs typeface="+mn-cs"/>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18.08</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216.48</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878872">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Colorado Plateau Pinyon-Juniper Woodland</a:t>
                      </a:r>
                      <a:endParaRPr lang="en-US" sz="2700" kern="1200" dirty="0">
                        <a:solidFill>
                          <a:schemeClr val="tx2">
                            <a:lumMod val="50000"/>
                          </a:schemeClr>
                        </a:solidFill>
                        <a:latin typeface="+mn-lt"/>
                        <a:ea typeface="+mn-ea"/>
                        <a:cs typeface="+mn-cs"/>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18.64</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230.64</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bl>
          </a:graphicData>
        </a:graphic>
      </p:graphicFrame>
      <p:sp>
        <p:nvSpPr>
          <p:cNvPr id="2" name="Text Placeholder 1"/>
          <p:cNvSpPr>
            <a:spLocks noGrp="1"/>
          </p:cNvSpPr>
          <p:nvPr>
            <p:ph type="body" sz="quarter" idx="10"/>
          </p:nvPr>
        </p:nvSpPr>
        <p:spPr>
          <a:xfrm rot="16200000">
            <a:off x="10941817" y="18004355"/>
            <a:ext cx="29345491" cy="2314074"/>
          </a:xfrm>
        </p:spPr>
        <p:txBody>
          <a:bodyPr/>
          <a:lstStyle/>
          <a:p>
            <a:r>
              <a:rPr lang="en-US" b="1" dirty="0" smtClean="0"/>
              <a:t>Western US </a:t>
            </a:r>
            <a:r>
              <a:rPr lang="en-US" dirty="0" smtClean="0"/>
              <a:t>Water Resources</a:t>
            </a:r>
            <a:endParaRPr lang="en-US" dirty="0"/>
          </a:p>
        </p:txBody>
      </p:sp>
      <p:sp>
        <p:nvSpPr>
          <p:cNvPr id="9" name="Text Placeholder 16"/>
          <p:cNvSpPr txBox="1">
            <a:spLocks/>
          </p:cNvSpPr>
          <p:nvPr/>
        </p:nvSpPr>
        <p:spPr>
          <a:xfrm>
            <a:off x="2047500" y="31013483"/>
            <a:ext cx="2872251" cy="8650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600" dirty="0" smtClean="0">
                <a:solidFill>
                  <a:schemeClr val="tx1">
                    <a:lumMod val="75000"/>
                  </a:schemeClr>
                </a:solidFill>
              </a:rPr>
              <a:t>Kelley Meehan</a:t>
            </a:r>
          </a:p>
          <a:p>
            <a:pPr algn="ctr">
              <a:lnSpc>
                <a:spcPct val="100000"/>
              </a:lnSpc>
              <a:spcBef>
                <a:spcPts val="0"/>
              </a:spcBef>
            </a:pPr>
            <a:r>
              <a:rPr lang="en-US" sz="2600" i="1" dirty="0" smtClean="0">
                <a:solidFill>
                  <a:schemeClr val="tx1">
                    <a:lumMod val="75000"/>
                  </a:schemeClr>
                </a:solidFill>
              </a:rPr>
              <a:t>Project Lead</a:t>
            </a:r>
          </a:p>
        </p:txBody>
      </p:sp>
      <p:sp>
        <p:nvSpPr>
          <p:cNvPr id="11" name="Text Placeholder 16"/>
          <p:cNvSpPr txBox="1">
            <a:spLocks/>
          </p:cNvSpPr>
          <p:nvPr/>
        </p:nvSpPr>
        <p:spPr>
          <a:xfrm>
            <a:off x="13569800" y="33222649"/>
            <a:ext cx="10024416" cy="9984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400" i="1" dirty="0" smtClean="0">
                <a:solidFill>
                  <a:srgbClr val="595555"/>
                </a:solidFill>
              </a:rPr>
              <a:t>Any </a:t>
            </a:r>
            <a:r>
              <a:rPr lang="en-US" sz="1400" i="1" dirty="0">
                <a:solidFill>
                  <a:srgbClr val="595555"/>
                </a:solidFill>
              </a:rPr>
              <a:t>opinions,  findings, and conclusions or recommendations expressed in this material are those of the author(s) and do not necessarily reflect the views of the National Aeronautics and Space Administration.</a:t>
            </a:r>
            <a:r>
              <a:rPr lang="en-US" sz="1400" i="1" dirty="0">
                <a:solidFill>
                  <a:srgbClr val="595555"/>
                </a:solidFill>
                <a:cs typeface="Arial" panose="020B0604020202020204" pitchFamily="34" charset="0"/>
                <a:sym typeface="Questrial"/>
              </a:rPr>
              <a:t> </a:t>
            </a:r>
            <a:r>
              <a:rPr lang="en-US" sz="1400" i="1" dirty="0" smtClean="0">
                <a:solidFill>
                  <a:srgbClr val="595555"/>
                </a:solidFill>
                <a:ea typeface="Questrial"/>
                <a:cs typeface="Arial" panose="020B0604020202020204" pitchFamily="34" charset="0"/>
                <a:sym typeface="Questrial"/>
              </a:rPr>
              <a:t>This </a:t>
            </a:r>
            <a:r>
              <a:rPr lang="en-US" sz="1400" i="1" dirty="0">
                <a:solidFill>
                  <a:srgbClr val="595555"/>
                </a:solidFill>
                <a:ea typeface="Questrial"/>
                <a:cs typeface="Arial" panose="020B0604020202020204" pitchFamily="34" charset="0"/>
                <a:sym typeface="Questrial"/>
              </a:rPr>
              <a:t>material is based upon work supported by NASA through contract NNL11AA00B and cooperative agreement NNX14AB60A</a:t>
            </a:r>
            <a:r>
              <a:rPr lang="en-US" sz="1400" i="1" dirty="0" smtClean="0">
                <a:solidFill>
                  <a:srgbClr val="595555"/>
                </a:solidFill>
                <a:ea typeface="Questrial"/>
                <a:cs typeface="Arial" panose="020B0604020202020204" pitchFamily="34" charset="0"/>
                <a:sym typeface="Questrial"/>
              </a:rPr>
              <a:t>.</a:t>
            </a:r>
            <a:endParaRPr lang="en-US" sz="1400" i="1" dirty="0">
              <a:solidFill>
                <a:srgbClr val="595555"/>
              </a:solidFill>
            </a:endParaRPr>
          </a:p>
        </p:txBody>
      </p:sp>
      <p:sp>
        <p:nvSpPr>
          <p:cNvPr id="8" name="Text Placeholder 16"/>
          <p:cNvSpPr txBox="1">
            <a:spLocks/>
          </p:cNvSpPr>
          <p:nvPr/>
        </p:nvSpPr>
        <p:spPr>
          <a:xfrm>
            <a:off x="13569800" y="24968582"/>
            <a:ext cx="10058400" cy="30268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73A9DB"/>
              </a:buClr>
              <a:buFont typeface="Webdings" panose="05030102010509060703" pitchFamily="18" charset="2"/>
              <a:buChar char="4"/>
            </a:pPr>
            <a:r>
              <a:rPr lang="en-US" dirty="0">
                <a:solidFill>
                  <a:srgbClr val="595555"/>
                </a:solidFill>
              </a:rPr>
              <a:t>Samples from three different vegetation </a:t>
            </a:r>
            <a:r>
              <a:rPr lang="en-US" dirty="0" smtClean="0">
                <a:solidFill>
                  <a:srgbClr val="595555"/>
                </a:solidFill>
              </a:rPr>
              <a:t>types—Sagebrush </a:t>
            </a:r>
            <a:r>
              <a:rPr lang="en-US" dirty="0" err="1">
                <a:solidFill>
                  <a:srgbClr val="595555"/>
                </a:solidFill>
              </a:rPr>
              <a:t>Shrubland</a:t>
            </a:r>
            <a:r>
              <a:rPr lang="en-US" dirty="0">
                <a:solidFill>
                  <a:srgbClr val="595555"/>
                </a:solidFill>
              </a:rPr>
              <a:t>, Semi-desert Grassland, and Pinyon Juniper </a:t>
            </a:r>
            <a:r>
              <a:rPr lang="en-US" dirty="0" smtClean="0">
                <a:solidFill>
                  <a:srgbClr val="595555"/>
                </a:solidFill>
              </a:rPr>
              <a:t>Woodland—were </a:t>
            </a:r>
            <a:r>
              <a:rPr lang="en-US" dirty="0">
                <a:solidFill>
                  <a:srgbClr val="595555"/>
                </a:solidFill>
              </a:rPr>
              <a:t>analyzed and the </a:t>
            </a:r>
            <a:r>
              <a:rPr lang="en-US" dirty="0" smtClean="0">
                <a:solidFill>
                  <a:srgbClr val="595555"/>
                </a:solidFill>
              </a:rPr>
              <a:t>results </a:t>
            </a:r>
            <a:r>
              <a:rPr lang="en-US" dirty="0">
                <a:solidFill>
                  <a:srgbClr val="595555"/>
                </a:solidFill>
              </a:rPr>
              <a:t>found that all three of our climate variables were significantly correlated with </a:t>
            </a:r>
            <a:r>
              <a:rPr lang="en-US" dirty="0" smtClean="0">
                <a:solidFill>
                  <a:srgbClr val="595555"/>
                </a:solidFill>
              </a:rPr>
              <a:t>delta </a:t>
            </a:r>
            <a:r>
              <a:rPr lang="en-US" dirty="0">
                <a:solidFill>
                  <a:srgbClr val="595555"/>
                </a:solidFill>
              </a:rPr>
              <a:t>NDVI. </a:t>
            </a:r>
            <a:endParaRPr lang="en-US" dirty="0" smtClean="0">
              <a:solidFill>
                <a:srgbClr val="595555"/>
              </a:solidFill>
            </a:endParaRPr>
          </a:p>
          <a:p>
            <a:pPr marL="457200" indent="-457200">
              <a:buClr>
                <a:srgbClr val="73A9DB"/>
              </a:buClr>
              <a:buFont typeface="Webdings" panose="05030102010509060703" pitchFamily="18" charset="2"/>
              <a:buChar char="4"/>
            </a:pPr>
            <a:r>
              <a:rPr lang="en-US" dirty="0" smtClean="0">
                <a:solidFill>
                  <a:srgbClr val="595555"/>
                </a:solidFill>
              </a:rPr>
              <a:t>Looking </a:t>
            </a:r>
            <a:r>
              <a:rPr lang="en-US" dirty="0">
                <a:solidFill>
                  <a:srgbClr val="595555"/>
                </a:solidFill>
              </a:rPr>
              <a:t>into the future, the results indicate that Sagebrush </a:t>
            </a:r>
            <a:r>
              <a:rPr lang="en-US" dirty="0" err="1" smtClean="0">
                <a:solidFill>
                  <a:srgbClr val="595555"/>
                </a:solidFill>
              </a:rPr>
              <a:t>Shrublands</a:t>
            </a:r>
            <a:r>
              <a:rPr lang="en-US" dirty="0" smtClean="0">
                <a:solidFill>
                  <a:srgbClr val="595555"/>
                </a:solidFill>
              </a:rPr>
              <a:t> </a:t>
            </a:r>
            <a:r>
              <a:rPr lang="en-US" dirty="0">
                <a:solidFill>
                  <a:srgbClr val="595555"/>
                </a:solidFill>
              </a:rPr>
              <a:t>will be more resilient to high temperatures, whereas Semi-desert Grasslands will be more resilient to lower precipitation.</a:t>
            </a:r>
            <a:endParaRPr lang="en-US" dirty="0" smtClean="0">
              <a:solidFill>
                <a:srgbClr val="595555"/>
              </a:solidFill>
            </a:endParaRPr>
          </a:p>
        </p:txBody>
      </p:sp>
      <p:sp>
        <p:nvSpPr>
          <p:cNvPr id="12" name="Text Placeholder 16"/>
          <p:cNvSpPr txBox="1">
            <a:spLocks/>
          </p:cNvSpPr>
          <p:nvPr/>
        </p:nvSpPr>
        <p:spPr>
          <a:xfrm>
            <a:off x="13569800" y="29087129"/>
            <a:ext cx="10307735" cy="37716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buClr>
                <a:srgbClr val="73A9DB"/>
              </a:buClr>
            </a:pPr>
            <a:r>
              <a:rPr lang="en-US" sz="2600" b="1" dirty="0" smtClean="0">
                <a:solidFill>
                  <a:srgbClr val="595555"/>
                </a:solidFill>
              </a:rPr>
              <a:t>Dr. Seth Munson</a:t>
            </a:r>
            <a:r>
              <a:rPr lang="en-US" sz="2600" dirty="0" smtClean="0">
                <a:solidFill>
                  <a:srgbClr val="595555"/>
                </a:solidFill>
              </a:rPr>
              <a:t>, Plant </a:t>
            </a:r>
            <a:r>
              <a:rPr lang="en-US" sz="2600" dirty="0">
                <a:solidFill>
                  <a:srgbClr val="595555"/>
                </a:solidFill>
              </a:rPr>
              <a:t>E</a:t>
            </a:r>
            <a:r>
              <a:rPr lang="en-US" sz="2600" dirty="0" smtClean="0">
                <a:solidFill>
                  <a:srgbClr val="595555"/>
                </a:solidFill>
              </a:rPr>
              <a:t>cologist, United States Geological Survey Southwest Biological Science Center</a:t>
            </a:r>
          </a:p>
          <a:p>
            <a:pPr marL="347663" indent="-347663">
              <a:lnSpc>
                <a:spcPct val="100000"/>
              </a:lnSpc>
              <a:buClr>
                <a:srgbClr val="73A9DB"/>
              </a:buClr>
            </a:pPr>
            <a:r>
              <a:rPr lang="en-US" sz="2600" b="1" dirty="0" smtClean="0">
                <a:solidFill>
                  <a:srgbClr val="595555"/>
                </a:solidFill>
              </a:rPr>
              <a:t>Dr. David Thoma</a:t>
            </a:r>
            <a:r>
              <a:rPr lang="en-US" sz="2600" dirty="0" smtClean="0">
                <a:solidFill>
                  <a:srgbClr val="595555"/>
                </a:solidFill>
              </a:rPr>
              <a:t>, Ecologist, National Park Service Inventory and Monitoring Program</a:t>
            </a:r>
          </a:p>
          <a:p>
            <a:pPr marL="347663" indent="-347663">
              <a:lnSpc>
                <a:spcPct val="100000"/>
              </a:lnSpc>
              <a:buClr>
                <a:srgbClr val="73A9DB"/>
              </a:buClr>
            </a:pPr>
            <a:r>
              <a:rPr lang="en-US" sz="2600" b="1" dirty="0">
                <a:solidFill>
                  <a:srgbClr val="595555"/>
                </a:solidFill>
              </a:rPr>
              <a:t>Dr. Kenton Ross</a:t>
            </a:r>
            <a:r>
              <a:rPr lang="en-US" sz="2600" dirty="0">
                <a:solidFill>
                  <a:srgbClr val="595555"/>
                </a:solidFill>
              </a:rPr>
              <a:t>, NASA DEVELOP National Program Science Advisor</a:t>
            </a:r>
          </a:p>
          <a:p>
            <a:pPr marL="347663" indent="-347663">
              <a:lnSpc>
                <a:spcPct val="100000"/>
              </a:lnSpc>
              <a:buClr>
                <a:srgbClr val="73A9DB"/>
              </a:buClr>
            </a:pPr>
            <a:r>
              <a:rPr lang="en-US" sz="2600" b="1" dirty="0" smtClean="0">
                <a:solidFill>
                  <a:srgbClr val="595555"/>
                </a:solidFill>
              </a:rPr>
              <a:t>Emily </a:t>
            </a:r>
            <a:r>
              <a:rPr lang="en-US" sz="2600" b="1" dirty="0">
                <a:solidFill>
                  <a:srgbClr val="595555"/>
                </a:solidFill>
              </a:rPr>
              <a:t>Gotschalk </a:t>
            </a:r>
            <a:r>
              <a:rPr lang="en-US" sz="2600" dirty="0">
                <a:solidFill>
                  <a:srgbClr val="595555"/>
                </a:solidFill>
              </a:rPr>
              <a:t>and </a:t>
            </a:r>
            <a:r>
              <a:rPr lang="en-US" sz="2600" b="1" dirty="0">
                <a:solidFill>
                  <a:srgbClr val="595555"/>
                </a:solidFill>
              </a:rPr>
              <a:t>Tyler Rhodes</a:t>
            </a:r>
            <a:r>
              <a:rPr lang="en-US" sz="2600" dirty="0">
                <a:solidFill>
                  <a:srgbClr val="595555"/>
                </a:solidFill>
              </a:rPr>
              <a:t>, Center </a:t>
            </a:r>
            <a:r>
              <a:rPr lang="en-US" sz="2600" dirty="0" smtClean="0">
                <a:solidFill>
                  <a:srgbClr val="595555"/>
                </a:solidFill>
              </a:rPr>
              <a:t>Leads</a:t>
            </a:r>
            <a:endParaRPr lang="en-US" sz="2600" dirty="0">
              <a:solidFill>
                <a:srgbClr val="595555"/>
              </a:solidFill>
            </a:endParaRPr>
          </a:p>
        </p:txBody>
      </p:sp>
      <p:sp>
        <p:nvSpPr>
          <p:cNvPr id="6" name="Text Placeholder 16"/>
          <p:cNvSpPr txBox="1">
            <a:spLocks/>
          </p:cNvSpPr>
          <p:nvPr/>
        </p:nvSpPr>
        <p:spPr>
          <a:xfrm>
            <a:off x="1064435" y="5419614"/>
            <a:ext cx="11896508" cy="522839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rgbClr val="595555"/>
                </a:solidFill>
              </a:rPr>
              <a:t>A changing climate has been an issue of growing concern over recent decades. Drought frequency has increased and water availability has become more limited, especially in the western United States. With semi-arid regions typically becoming warmer and dryer, knowledge on how to identify shifts in vegetation productivity, which are early warning signs of changes in ecosystem stability, are of great interest to national park land managers. Guided by project partners from the National Park Service (NPS) and the United States Geological Survey (USGS), this project utilized a climate pivot point framework to assess the capacity of vegetation in Utah’s </a:t>
            </a:r>
            <a:r>
              <a:rPr lang="en-US" dirty="0" smtClean="0">
                <a:solidFill>
                  <a:srgbClr val="595555"/>
                </a:solidFill>
              </a:rPr>
              <a:t>Capitol </a:t>
            </a:r>
            <a:r>
              <a:rPr lang="en-US" dirty="0">
                <a:solidFill>
                  <a:srgbClr val="595555"/>
                </a:solidFill>
              </a:rPr>
              <a:t>Reef National Park to resist drought when water is scarce. We analyzed multiple climatic variables including precipitation, temperature, </a:t>
            </a:r>
            <a:r>
              <a:rPr lang="en-US" dirty="0" smtClean="0">
                <a:solidFill>
                  <a:srgbClr val="595555"/>
                </a:solidFill>
              </a:rPr>
              <a:t>and evapotranspiration</a:t>
            </a:r>
            <a:r>
              <a:rPr lang="en-US" dirty="0">
                <a:solidFill>
                  <a:srgbClr val="595555"/>
                </a:solidFill>
              </a:rPr>
              <a:t>, </a:t>
            </a:r>
            <a:r>
              <a:rPr lang="en-US" dirty="0" smtClean="0">
                <a:solidFill>
                  <a:srgbClr val="595555"/>
                </a:solidFill>
              </a:rPr>
              <a:t>against delta </a:t>
            </a:r>
            <a:r>
              <a:rPr lang="en-US" dirty="0">
                <a:solidFill>
                  <a:srgbClr val="595555"/>
                </a:solidFill>
              </a:rPr>
              <a:t>NDVI across a 15 year time span from 2000 to </a:t>
            </a:r>
            <a:r>
              <a:rPr lang="en-US" dirty="0" smtClean="0">
                <a:solidFill>
                  <a:srgbClr val="595555"/>
                </a:solidFill>
              </a:rPr>
              <a:t>2014. </a:t>
            </a:r>
            <a:r>
              <a:rPr lang="en-US" dirty="0">
                <a:solidFill>
                  <a:srgbClr val="595555"/>
                </a:solidFill>
              </a:rPr>
              <a:t>This project will benefit our partners by providing information about which vegetation types are the most vulnerable to climate change and drought. The framework of this analysis can be replicated for other national parks and can be used by land managers to make critical decisions.</a:t>
            </a:r>
          </a:p>
        </p:txBody>
      </p:sp>
      <p:sp>
        <p:nvSpPr>
          <p:cNvPr id="15" name="Text Placeholder 16"/>
          <p:cNvSpPr txBox="1">
            <a:spLocks/>
          </p:cNvSpPr>
          <p:nvPr/>
        </p:nvSpPr>
        <p:spPr>
          <a:xfrm>
            <a:off x="1127643" y="12145011"/>
            <a:ext cx="11813749" cy="338689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b="1" dirty="0" smtClean="0">
                <a:solidFill>
                  <a:srgbClr val="73A9DB"/>
                </a:solidFill>
              </a:rPr>
              <a:t>Utilize</a:t>
            </a:r>
            <a:r>
              <a:rPr lang="en-US" dirty="0" smtClean="0">
                <a:solidFill>
                  <a:srgbClr val="73A9DB"/>
                </a:solidFill>
              </a:rPr>
              <a:t> </a:t>
            </a:r>
            <a:r>
              <a:rPr lang="en-US" dirty="0" smtClean="0">
                <a:solidFill>
                  <a:schemeClr val="tx1">
                    <a:lumMod val="75000"/>
                  </a:schemeClr>
                </a:solidFill>
              </a:rPr>
              <a:t>NASA </a:t>
            </a:r>
            <a:r>
              <a:rPr lang="en-US" dirty="0">
                <a:solidFill>
                  <a:schemeClr val="tx1">
                    <a:lumMod val="75000"/>
                  </a:schemeClr>
                </a:solidFill>
              </a:rPr>
              <a:t>Earth </a:t>
            </a:r>
            <a:r>
              <a:rPr lang="en-US" dirty="0" smtClean="0">
                <a:solidFill>
                  <a:schemeClr val="tx1">
                    <a:lumMod val="75000"/>
                  </a:schemeClr>
                </a:solidFill>
              </a:rPr>
              <a:t>observations to determine climate pivot points for different environmental factors for varying vegetation types.</a:t>
            </a:r>
          </a:p>
          <a:p>
            <a:pPr marL="347663" indent="-347663">
              <a:buClr>
                <a:srgbClr val="73A9DB"/>
              </a:buClr>
            </a:pPr>
            <a:r>
              <a:rPr lang="en-US" b="1" dirty="0" smtClean="0">
                <a:solidFill>
                  <a:srgbClr val="73A9DB"/>
                </a:solidFill>
              </a:rPr>
              <a:t>Formulate</a:t>
            </a:r>
            <a:r>
              <a:rPr lang="en-US" dirty="0" smtClean="0">
                <a:solidFill>
                  <a:srgbClr val="73A9DB"/>
                </a:solidFill>
              </a:rPr>
              <a:t> </a:t>
            </a:r>
            <a:r>
              <a:rPr lang="en-US" dirty="0" smtClean="0">
                <a:solidFill>
                  <a:schemeClr val="tx1">
                    <a:lumMod val="75000"/>
                  </a:schemeClr>
                </a:solidFill>
              </a:rPr>
              <a:t>a methodology for land managers of large tracts in the western United States to determine vegetation response to climate change. </a:t>
            </a:r>
          </a:p>
          <a:p>
            <a:pPr marL="347663" indent="-347663">
              <a:buClr>
                <a:srgbClr val="73A9DB"/>
              </a:buClr>
            </a:pPr>
            <a:r>
              <a:rPr lang="en-US" b="1" dirty="0" smtClean="0">
                <a:solidFill>
                  <a:srgbClr val="73A9DB"/>
                </a:solidFill>
              </a:rPr>
              <a:t>Identify</a:t>
            </a:r>
            <a:r>
              <a:rPr lang="en-US" dirty="0" smtClean="0">
                <a:solidFill>
                  <a:srgbClr val="73A9DB"/>
                </a:solidFill>
              </a:rPr>
              <a:t> </a:t>
            </a:r>
            <a:r>
              <a:rPr lang="en-US" dirty="0" smtClean="0">
                <a:solidFill>
                  <a:schemeClr val="tx1">
                    <a:lumMod val="75000"/>
                  </a:schemeClr>
                </a:solidFill>
              </a:rPr>
              <a:t>vegetation </a:t>
            </a:r>
            <a:r>
              <a:rPr lang="en-US" dirty="0">
                <a:solidFill>
                  <a:schemeClr val="tx1">
                    <a:lumMod val="75000"/>
                  </a:schemeClr>
                </a:solidFill>
              </a:rPr>
              <a:t>types that are vulnerable to drought and warming environmental conditions by utilizing various climate pivot points as indicators of </a:t>
            </a:r>
            <a:r>
              <a:rPr lang="en-US" dirty="0" smtClean="0">
                <a:solidFill>
                  <a:schemeClr val="tx1">
                    <a:lumMod val="75000"/>
                  </a:schemeClr>
                </a:solidFill>
              </a:rPr>
              <a:t>sensitivity and ecosystem stability. </a:t>
            </a:r>
          </a:p>
        </p:txBody>
      </p:sp>
      <p:sp>
        <p:nvSpPr>
          <p:cNvPr id="16" name="TextBox 15"/>
          <p:cNvSpPr txBox="1"/>
          <p:nvPr/>
        </p:nvSpPr>
        <p:spPr>
          <a:xfrm>
            <a:off x="947426" y="4569702"/>
            <a:ext cx="11516347"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Abstract</a:t>
            </a:r>
          </a:p>
        </p:txBody>
      </p:sp>
      <p:sp>
        <p:nvSpPr>
          <p:cNvPr id="23" name="TextBox 22"/>
          <p:cNvSpPr txBox="1"/>
          <p:nvPr/>
        </p:nvSpPr>
        <p:spPr>
          <a:xfrm>
            <a:off x="998264" y="11153957"/>
            <a:ext cx="82296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Objectives</a:t>
            </a:r>
          </a:p>
        </p:txBody>
      </p:sp>
      <p:sp>
        <p:nvSpPr>
          <p:cNvPr id="24" name="TextBox 23"/>
          <p:cNvSpPr txBox="1"/>
          <p:nvPr/>
        </p:nvSpPr>
        <p:spPr>
          <a:xfrm>
            <a:off x="13569800" y="17156795"/>
            <a:ext cx="100584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Methodology</a:t>
            </a:r>
          </a:p>
        </p:txBody>
      </p:sp>
      <p:sp>
        <p:nvSpPr>
          <p:cNvPr id="27" name="TextBox 26"/>
          <p:cNvSpPr txBox="1"/>
          <p:nvPr/>
        </p:nvSpPr>
        <p:spPr>
          <a:xfrm>
            <a:off x="947426" y="15719095"/>
            <a:ext cx="11550315"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Results</a:t>
            </a:r>
          </a:p>
        </p:txBody>
      </p:sp>
      <p:sp>
        <p:nvSpPr>
          <p:cNvPr id="28" name="TextBox 27"/>
          <p:cNvSpPr txBox="1"/>
          <p:nvPr/>
        </p:nvSpPr>
        <p:spPr>
          <a:xfrm>
            <a:off x="13569800" y="24104315"/>
            <a:ext cx="82296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Conclusions</a:t>
            </a:r>
          </a:p>
        </p:txBody>
      </p:sp>
      <p:sp>
        <p:nvSpPr>
          <p:cNvPr id="29" name="TextBox 28"/>
          <p:cNvSpPr txBox="1"/>
          <p:nvPr/>
        </p:nvSpPr>
        <p:spPr>
          <a:xfrm>
            <a:off x="13569800" y="28117939"/>
            <a:ext cx="9386191"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Acknowledgements</a:t>
            </a:r>
          </a:p>
        </p:txBody>
      </p:sp>
      <p:sp>
        <p:nvSpPr>
          <p:cNvPr id="31" name="TextBox 30"/>
          <p:cNvSpPr txBox="1"/>
          <p:nvPr/>
        </p:nvSpPr>
        <p:spPr>
          <a:xfrm>
            <a:off x="914400" y="28117939"/>
            <a:ext cx="4542503"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Team Members</a:t>
            </a:r>
          </a:p>
        </p:txBody>
      </p:sp>
      <p:sp>
        <p:nvSpPr>
          <p:cNvPr id="34" name="Text Placeholder 16"/>
          <p:cNvSpPr txBox="1">
            <a:spLocks/>
          </p:cNvSpPr>
          <p:nvPr/>
        </p:nvSpPr>
        <p:spPr>
          <a:xfrm>
            <a:off x="5784944" y="31013483"/>
            <a:ext cx="1879956" cy="4743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Tom Smith</a:t>
            </a:r>
          </a:p>
        </p:txBody>
      </p:sp>
      <p:sp>
        <p:nvSpPr>
          <p:cNvPr id="36" name="Text Placeholder 16"/>
          <p:cNvSpPr txBox="1">
            <a:spLocks/>
          </p:cNvSpPr>
          <p:nvPr/>
        </p:nvSpPr>
        <p:spPr>
          <a:xfrm>
            <a:off x="8538140" y="31013483"/>
            <a:ext cx="3002160" cy="429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Teresa </a:t>
            </a:r>
            <a:r>
              <a:rPr lang="en-US" sz="2600" dirty="0" err="1" smtClean="0">
                <a:solidFill>
                  <a:schemeClr val="tx1">
                    <a:lumMod val="75000"/>
                  </a:schemeClr>
                </a:solidFill>
              </a:rPr>
              <a:t>Fenn</a:t>
            </a:r>
            <a:endParaRPr lang="en-US" sz="2600" dirty="0" smtClean="0">
              <a:solidFill>
                <a:schemeClr val="tx1">
                  <a:lumMod val="75000"/>
                </a:schemeClr>
              </a:solidFill>
            </a:endParaRPr>
          </a:p>
        </p:txBody>
      </p:sp>
      <p:sp>
        <p:nvSpPr>
          <p:cNvPr id="33" name="TextBox 32"/>
          <p:cNvSpPr txBox="1"/>
          <p:nvPr/>
        </p:nvSpPr>
        <p:spPr>
          <a:xfrm>
            <a:off x="878811" y="34817110"/>
            <a:ext cx="23578714" cy="878828"/>
          </a:xfrm>
          <a:prstGeom prst="rect">
            <a:avLst/>
          </a:prstGeom>
          <a:noFill/>
        </p:spPr>
        <p:txBody>
          <a:bodyPr wrap="square" rtlCol="0">
            <a:noAutofit/>
          </a:bodyPr>
          <a:lstStyle/>
          <a:p>
            <a:r>
              <a:rPr lang="en-US" sz="4000" dirty="0" smtClean="0">
                <a:solidFill>
                  <a:schemeClr val="bg1"/>
                </a:solidFill>
                <a:latin typeface="+mj-lt"/>
              </a:rPr>
              <a:t>NASA Langley Research Center – Summer 2016</a:t>
            </a:r>
            <a:endParaRPr lang="en-US" sz="4000" dirty="0">
              <a:solidFill>
                <a:schemeClr val="bg1"/>
              </a:solidFill>
              <a:latin typeface="+mj-lt"/>
            </a:endParaRPr>
          </a:p>
        </p:txBody>
      </p:sp>
      <p:sp>
        <p:nvSpPr>
          <p:cNvPr id="18" name="TextBox 17"/>
          <p:cNvSpPr txBox="1"/>
          <p:nvPr/>
        </p:nvSpPr>
        <p:spPr>
          <a:xfrm>
            <a:off x="2559957" y="34092191"/>
            <a:ext cx="2117558" cy="507831"/>
          </a:xfrm>
          <a:prstGeom prst="rect">
            <a:avLst/>
          </a:prstGeom>
          <a:noFill/>
        </p:spPr>
        <p:txBody>
          <a:bodyPr wrap="square" rtlCol="0">
            <a:spAutoFit/>
          </a:bodyPr>
          <a:lstStyle/>
          <a:p>
            <a:pPr algn="ctr"/>
            <a:r>
              <a:rPr lang="en-US" sz="2600" dirty="0" smtClean="0"/>
              <a:t>Molly </a:t>
            </a:r>
            <a:r>
              <a:rPr lang="en-US" sz="2600" dirty="0" err="1" smtClean="0"/>
              <a:t>Spater</a:t>
            </a:r>
            <a:endParaRPr lang="en-US" sz="2600" dirty="0"/>
          </a:p>
        </p:txBody>
      </p:sp>
      <p:sp>
        <p:nvSpPr>
          <p:cNvPr id="35" name="TextBox 34"/>
          <p:cNvSpPr txBox="1"/>
          <p:nvPr/>
        </p:nvSpPr>
        <p:spPr>
          <a:xfrm>
            <a:off x="5595595" y="34092191"/>
            <a:ext cx="2222113" cy="507831"/>
          </a:xfrm>
          <a:prstGeom prst="rect">
            <a:avLst/>
          </a:prstGeom>
          <a:noFill/>
        </p:spPr>
        <p:txBody>
          <a:bodyPr wrap="square" rtlCol="0">
            <a:spAutoFit/>
          </a:bodyPr>
          <a:lstStyle/>
          <a:p>
            <a:pPr algn="ctr"/>
            <a:r>
              <a:rPr lang="en-US" sz="2600" dirty="0" smtClean="0"/>
              <a:t>Grant </a:t>
            </a:r>
            <a:r>
              <a:rPr lang="en-US" sz="2600" dirty="0" err="1" smtClean="0"/>
              <a:t>Jaccoud</a:t>
            </a:r>
            <a:endParaRPr lang="en-US" sz="2600" dirty="0"/>
          </a:p>
        </p:txBody>
      </p:sp>
      <p:sp>
        <p:nvSpPr>
          <p:cNvPr id="40" name="TextBox 39"/>
          <p:cNvSpPr txBox="1"/>
          <p:nvPr/>
        </p:nvSpPr>
        <p:spPr>
          <a:xfrm>
            <a:off x="8748358" y="34092191"/>
            <a:ext cx="2442411" cy="507831"/>
          </a:xfrm>
          <a:prstGeom prst="rect">
            <a:avLst/>
          </a:prstGeom>
          <a:noFill/>
        </p:spPr>
        <p:txBody>
          <a:bodyPr wrap="square" rtlCol="0">
            <a:spAutoFit/>
          </a:bodyPr>
          <a:lstStyle/>
          <a:p>
            <a:pPr algn="ctr"/>
            <a:r>
              <a:rPr lang="en-US" sz="2600" dirty="0" smtClean="0"/>
              <a:t>Kaylie Taliaferro</a:t>
            </a:r>
          </a:p>
        </p:txBody>
      </p:sp>
      <p:grpSp>
        <p:nvGrpSpPr>
          <p:cNvPr id="45" name="Group 44"/>
          <p:cNvGrpSpPr/>
          <p:nvPr/>
        </p:nvGrpSpPr>
        <p:grpSpPr>
          <a:xfrm>
            <a:off x="8839260" y="28912161"/>
            <a:ext cx="2057404" cy="2081788"/>
            <a:chOff x="9518974" y="28476208"/>
            <a:chExt cx="2057404" cy="2081788"/>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8974" y="28476208"/>
              <a:ext cx="2057404" cy="2081788"/>
            </a:xfrm>
            <a:prstGeom prst="rect">
              <a:avLst/>
            </a:prstGeom>
          </p:spPr>
        </p:pic>
        <p:pic>
          <p:nvPicPr>
            <p:cNvPr id="48" name="Picture 47"/>
            <p:cNvPicPr>
              <a:picLocks noChangeAspect="1"/>
            </p:cNvPicPr>
            <p:nvPr/>
          </p:nvPicPr>
          <p:blipFill>
            <a:blip r:embed="rId3"/>
            <a:stretch>
              <a:fillRect/>
            </a:stretch>
          </p:blipFill>
          <p:spPr>
            <a:xfrm>
              <a:off x="9699609" y="28694142"/>
              <a:ext cx="1696135" cy="1645920"/>
            </a:xfrm>
            <a:prstGeom prst="rect">
              <a:avLst/>
            </a:prstGeom>
          </p:spPr>
        </p:pic>
      </p:grpSp>
      <p:grpSp>
        <p:nvGrpSpPr>
          <p:cNvPr id="51" name="Group 50"/>
          <p:cNvGrpSpPr/>
          <p:nvPr/>
        </p:nvGrpSpPr>
        <p:grpSpPr>
          <a:xfrm>
            <a:off x="2403829" y="32015244"/>
            <a:ext cx="2057404" cy="2081788"/>
            <a:chOff x="519322" y="30911621"/>
            <a:chExt cx="2057404" cy="2081788"/>
          </a:xfrm>
        </p:grpSpPr>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22" y="30911621"/>
              <a:ext cx="2057404" cy="2081788"/>
            </a:xfrm>
            <a:prstGeom prst="rect">
              <a:avLst/>
            </a:prstGeom>
          </p:spPr>
        </p:pic>
        <p:pic>
          <p:nvPicPr>
            <p:cNvPr id="50" name="Picture 49"/>
            <p:cNvPicPr>
              <a:picLocks noChangeAspect="1"/>
            </p:cNvPicPr>
            <p:nvPr/>
          </p:nvPicPr>
          <p:blipFill>
            <a:blip r:embed="rId4"/>
            <a:stretch>
              <a:fillRect/>
            </a:stretch>
          </p:blipFill>
          <p:spPr>
            <a:xfrm>
              <a:off x="746400" y="31129555"/>
              <a:ext cx="1603248" cy="1645920"/>
            </a:xfrm>
            <a:prstGeom prst="rect">
              <a:avLst/>
            </a:prstGeom>
          </p:spPr>
        </p:pic>
      </p:grpSp>
      <p:grpSp>
        <p:nvGrpSpPr>
          <p:cNvPr id="49" name="Group 48"/>
          <p:cNvGrpSpPr/>
          <p:nvPr/>
        </p:nvGrpSpPr>
        <p:grpSpPr>
          <a:xfrm>
            <a:off x="5621545" y="28912161"/>
            <a:ext cx="2057404" cy="2081788"/>
            <a:chOff x="4527291" y="27720693"/>
            <a:chExt cx="2057404" cy="2081788"/>
          </a:xfrm>
        </p:grpSpPr>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291" y="27720693"/>
              <a:ext cx="2057404" cy="2081788"/>
            </a:xfrm>
            <a:prstGeom prst="rect">
              <a:avLst/>
            </a:prstGeom>
          </p:spPr>
        </p:pic>
        <p:pic>
          <p:nvPicPr>
            <p:cNvPr id="52" name="Picture 51"/>
            <p:cNvPicPr>
              <a:picLocks noChangeAspect="1"/>
            </p:cNvPicPr>
            <p:nvPr/>
          </p:nvPicPr>
          <p:blipFill>
            <a:blip r:embed="rId5"/>
            <a:stretch>
              <a:fillRect/>
            </a:stretch>
          </p:blipFill>
          <p:spPr>
            <a:xfrm>
              <a:off x="4726937" y="27938627"/>
              <a:ext cx="1658112" cy="1645920"/>
            </a:xfrm>
            <a:prstGeom prst="rect">
              <a:avLst/>
            </a:prstGeom>
          </p:spPr>
        </p:pic>
      </p:grpSp>
      <p:grpSp>
        <p:nvGrpSpPr>
          <p:cNvPr id="53" name="Group 52"/>
          <p:cNvGrpSpPr/>
          <p:nvPr/>
        </p:nvGrpSpPr>
        <p:grpSpPr>
          <a:xfrm>
            <a:off x="8839260" y="32015244"/>
            <a:ext cx="2057404" cy="2081788"/>
            <a:chOff x="9086148" y="30973355"/>
            <a:chExt cx="2057404" cy="2081788"/>
          </a:xfrm>
        </p:grpSpPr>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148" y="30973355"/>
              <a:ext cx="2057404" cy="2081788"/>
            </a:xfrm>
            <a:prstGeom prst="rect">
              <a:avLst/>
            </a:prstGeom>
          </p:spPr>
        </p:pic>
        <p:pic>
          <p:nvPicPr>
            <p:cNvPr id="54" name="Picture 53"/>
            <p:cNvPicPr>
              <a:picLocks noChangeAspect="1"/>
            </p:cNvPicPr>
            <p:nvPr/>
          </p:nvPicPr>
          <p:blipFill>
            <a:blip r:embed="rId6"/>
            <a:stretch>
              <a:fillRect/>
            </a:stretch>
          </p:blipFill>
          <p:spPr>
            <a:xfrm>
              <a:off x="9291819" y="31191218"/>
              <a:ext cx="1646063" cy="1646063"/>
            </a:xfrm>
            <a:prstGeom prst="rect">
              <a:avLst/>
            </a:prstGeom>
          </p:spPr>
        </p:pic>
      </p:grpSp>
      <p:grpSp>
        <p:nvGrpSpPr>
          <p:cNvPr id="42" name="Group 41"/>
          <p:cNvGrpSpPr/>
          <p:nvPr/>
        </p:nvGrpSpPr>
        <p:grpSpPr>
          <a:xfrm>
            <a:off x="2403829" y="28912161"/>
            <a:ext cx="2057404" cy="2081788"/>
            <a:chOff x="443223" y="27841553"/>
            <a:chExt cx="2057404" cy="2081788"/>
          </a:xfrm>
        </p:grpSpPr>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223" y="27841553"/>
              <a:ext cx="2057404" cy="2081788"/>
            </a:xfrm>
            <a:prstGeom prst="rect">
              <a:avLst/>
            </a:prstGeom>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1250" t="9281" r="610" b="25303"/>
            <a:stretch/>
          </p:blipFill>
          <p:spPr>
            <a:xfrm>
              <a:off x="648841" y="28059487"/>
              <a:ext cx="1646168" cy="1645920"/>
            </a:xfrm>
            <a:prstGeom prst="ellipse">
              <a:avLst/>
            </a:prstGeom>
          </p:spPr>
        </p:pic>
      </p:grpSp>
      <p:sp>
        <p:nvSpPr>
          <p:cNvPr id="44" name="TextBox 43"/>
          <p:cNvSpPr txBox="1"/>
          <p:nvPr/>
        </p:nvSpPr>
        <p:spPr>
          <a:xfrm>
            <a:off x="4462162" y="638846"/>
            <a:ext cx="18510130" cy="2862322"/>
          </a:xfrm>
          <a:prstGeom prst="rect">
            <a:avLst/>
          </a:prstGeom>
          <a:noFill/>
        </p:spPr>
        <p:txBody>
          <a:bodyPr wrap="square" rtlCol="0">
            <a:spAutoFit/>
          </a:bodyPr>
          <a:lstStyle/>
          <a:p>
            <a:pPr algn="ctr"/>
            <a:r>
              <a:rPr lang="en-US" sz="6000" b="1" dirty="0" smtClean="0">
                <a:solidFill>
                  <a:srgbClr val="75AADB"/>
                </a:solidFill>
                <a:latin typeface="Century Gothic"/>
              </a:rPr>
              <a:t>Assessing Landscape Vulnerability to Drought and Climate Change in National Parks of the Western United States</a:t>
            </a:r>
            <a:endParaRPr lang="en-US" sz="6000" b="1" dirty="0">
              <a:latin typeface="+mj-l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59759" y="5551905"/>
            <a:ext cx="9337787" cy="7215563"/>
          </a:xfrm>
          <a:prstGeom prst="rect">
            <a:avLst/>
          </a:prstGeom>
        </p:spPr>
      </p:pic>
      <p:cxnSp>
        <p:nvCxnSpPr>
          <p:cNvPr id="47" name="Straight Connector 46"/>
          <p:cNvCxnSpPr/>
          <p:nvPr/>
        </p:nvCxnSpPr>
        <p:spPr>
          <a:xfrm flipV="1">
            <a:off x="16270963" y="7563537"/>
            <a:ext cx="2261606" cy="3305722"/>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249875" y="9817768"/>
            <a:ext cx="3337536" cy="1051494"/>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4576949" y="5566053"/>
            <a:ext cx="3219682" cy="1384995"/>
          </a:xfrm>
          <a:prstGeom prst="rect">
            <a:avLst/>
          </a:prstGeom>
          <a:noFill/>
        </p:spPr>
        <p:txBody>
          <a:bodyPr wrap="square" rtlCol="0">
            <a:spAutoFit/>
          </a:bodyPr>
          <a:lstStyle/>
          <a:p>
            <a:r>
              <a:rPr lang="en-US" sz="2800" b="1" dirty="0" smtClean="0">
                <a:solidFill>
                  <a:srgbClr val="595555"/>
                </a:solidFill>
              </a:rPr>
              <a:t>Capitol Reef National Park, Utah</a:t>
            </a:r>
            <a:endParaRPr lang="en-US" sz="2800" b="1" dirty="0">
              <a:solidFill>
                <a:srgbClr val="595555"/>
              </a:solidFill>
            </a:endParaRPr>
          </a:p>
        </p:txBody>
      </p:sp>
      <p:grpSp>
        <p:nvGrpSpPr>
          <p:cNvPr id="21" name="Group 20"/>
          <p:cNvGrpSpPr/>
          <p:nvPr/>
        </p:nvGrpSpPr>
        <p:grpSpPr>
          <a:xfrm>
            <a:off x="17427899" y="11957035"/>
            <a:ext cx="3305768" cy="989028"/>
            <a:chOff x="4475800" y="17486343"/>
            <a:chExt cx="3305768" cy="989028"/>
          </a:xfrm>
        </p:grpSpPr>
        <p:sp>
          <p:nvSpPr>
            <p:cNvPr id="60" name="Rectangle 59"/>
            <p:cNvSpPr/>
            <p:nvPr/>
          </p:nvSpPr>
          <p:spPr>
            <a:xfrm>
              <a:off x="4475800" y="17618441"/>
              <a:ext cx="353357" cy="135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475800" y="17921706"/>
              <a:ext cx="353357" cy="13591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75800" y="18187936"/>
              <a:ext cx="353357" cy="135914"/>
            </a:xfrm>
            <a:prstGeom prst="rect">
              <a:avLst/>
            </a:prstGeom>
            <a:pattFill prst="ltDnDiag">
              <a:fgClr>
                <a:schemeClr val="accent1"/>
              </a:fgClr>
              <a:bgClr>
                <a:schemeClr val="bg1"/>
              </a:bgClr>
            </a:pattFill>
            <a:ln w="28575">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815777" y="17486343"/>
              <a:ext cx="2598275" cy="400110"/>
            </a:xfrm>
            <a:prstGeom prst="rect">
              <a:avLst/>
            </a:prstGeom>
            <a:noFill/>
          </p:spPr>
          <p:txBody>
            <a:bodyPr wrap="none" rtlCol="0">
              <a:spAutoFit/>
            </a:bodyPr>
            <a:lstStyle/>
            <a:p>
              <a:r>
                <a:rPr lang="en-US" sz="2000" dirty="0" smtClean="0">
                  <a:solidFill>
                    <a:schemeClr val="tx1">
                      <a:lumMod val="50000"/>
                    </a:schemeClr>
                  </a:solidFill>
                </a:rPr>
                <a:t>National Park Boundary</a:t>
              </a:r>
              <a:endParaRPr lang="en-US" sz="2000" dirty="0">
                <a:solidFill>
                  <a:schemeClr val="tx1">
                    <a:lumMod val="50000"/>
                  </a:schemeClr>
                </a:solidFill>
              </a:endParaRPr>
            </a:p>
          </p:txBody>
        </p:sp>
        <p:sp>
          <p:nvSpPr>
            <p:cNvPr id="69" name="TextBox 68"/>
            <p:cNvSpPr txBox="1"/>
            <p:nvPr/>
          </p:nvSpPr>
          <p:spPr>
            <a:xfrm>
              <a:off x="4829157" y="17803411"/>
              <a:ext cx="2952411" cy="400110"/>
            </a:xfrm>
            <a:prstGeom prst="rect">
              <a:avLst/>
            </a:prstGeom>
            <a:noFill/>
          </p:spPr>
          <p:txBody>
            <a:bodyPr wrap="none" rtlCol="0">
              <a:spAutoFit/>
            </a:bodyPr>
            <a:lstStyle/>
            <a:p>
              <a:r>
                <a:rPr lang="en-US" sz="2000" dirty="0" smtClean="0">
                  <a:solidFill>
                    <a:schemeClr val="tx1">
                      <a:lumMod val="50000"/>
                    </a:schemeClr>
                  </a:solidFill>
                </a:rPr>
                <a:t>Proposed Project Boundary</a:t>
              </a:r>
              <a:endParaRPr lang="en-US" sz="2000" dirty="0">
                <a:solidFill>
                  <a:schemeClr val="tx1">
                    <a:lumMod val="50000"/>
                  </a:schemeClr>
                </a:solidFill>
              </a:endParaRPr>
            </a:p>
          </p:txBody>
        </p:sp>
        <p:sp>
          <p:nvSpPr>
            <p:cNvPr id="70" name="TextBox 69"/>
            <p:cNvSpPr txBox="1"/>
            <p:nvPr/>
          </p:nvSpPr>
          <p:spPr>
            <a:xfrm>
              <a:off x="4824606" y="18075261"/>
              <a:ext cx="2085827" cy="400110"/>
            </a:xfrm>
            <a:prstGeom prst="rect">
              <a:avLst/>
            </a:prstGeom>
            <a:noFill/>
          </p:spPr>
          <p:txBody>
            <a:bodyPr wrap="none" rtlCol="0">
              <a:spAutoFit/>
            </a:bodyPr>
            <a:lstStyle/>
            <a:p>
              <a:r>
                <a:rPr lang="en-US" sz="2000" dirty="0" smtClean="0">
                  <a:solidFill>
                    <a:schemeClr val="tx1">
                      <a:lumMod val="50000"/>
                    </a:schemeClr>
                  </a:solidFill>
                </a:rPr>
                <a:t>4 Kilometer Buffer</a:t>
              </a:r>
              <a:endParaRPr lang="en-US" sz="2000" dirty="0">
                <a:solidFill>
                  <a:schemeClr val="tx1">
                    <a:lumMod val="50000"/>
                  </a:schemeClr>
                </a:solidFill>
              </a:endParaRPr>
            </a:p>
          </p:txBody>
        </p:sp>
      </p:grpSp>
      <p:grpSp>
        <p:nvGrpSpPr>
          <p:cNvPr id="56" name="Group 55"/>
          <p:cNvGrpSpPr/>
          <p:nvPr/>
        </p:nvGrpSpPr>
        <p:grpSpPr>
          <a:xfrm>
            <a:off x="5621544" y="32015244"/>
            <a:ext cx="2057404" cy="2081788"/>
            <a:chOff x="6032962" y="30951230"/>
            <a:chExt cx="2057404" cy="2081788"/>
          </a:xfrm>
        </p:grpSpPr>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962" y="30951230"/>
              <a:ext cx="2057404" cy="2081788"/>
            </a:xfrm>
            <a:prstGeom prst="rect">
              <a:avLst/>
            </a:prstGeom>
          </p:spPr>
        </p:pic>
        <p:pic>
          <p:nvPicPr>
            <p:cNvPr id="13" name="Picture 12"/>
            <p:cNvPicPr>
              <a:picLocks noChangeAspect="1"/>
            </p:cNvPicPr>
            <p:nvPr/>
          </p:nvPicPr>
          <p:blipFill>
            <a:blip r:embed="rId9"/>
            <a:stretch>
              <a:fillRect/>
            </a:stretch>
          </p:blipFill>
          <p:spPr>
            <a:xfrm>
              <a:off x="6248164" y="31169164"/>
              <a:ext cx="1627001" cy="1645920"/>
            </a:xfrm>
            <a:prstGeom prst="rect">
              <a:avLst/>
            </a:prstGeom>
          </p:spPr>
        </p:pic>
      </p:grpSp>
      <p:sp>
        <p:nvSpPr>
          <p:cNvPr id="25" name="TextBox 24"/>
          <p:cNvSpPr txBox="1"/>
          <p:nvPr/>
        </p:nvSpPr>
        <p:spPr>
          <a:xfrm>
            <a:off x="13569800" y="4566950"/>
            <a:ext cx="82296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Study Area</a:t>
            </a:r>
          </a:p>
        </p:txBody>
      </p:sp>
      <p:sp>
        <p:nvSpPr>
          <p:cNvPr id="26" name="TextBox 25"/>
          <p:cNvSpPr txBox="1"/>
          <p:nvPr/>
        </p:nvSpPr>
        <p:spPr>
          <a:xfrm>
            <a:off x="13569800" y="13206244"/>
            <a:ext cx="8085062"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Earth Observations</a:t>
            </a:r>
          </a:p>
        </p:txBody>
      </p:sp>
      <p:sp>
        <p:nvSpPr>
          <p:cNvPr id="30" name="TextBox 29"/>
          <p:cNvSpPr txBox="1"/>
          <p:nvPr/>
        </p:nvSpPr>
        <p:spPr>
          <a:xfrm>
            <a:off x="19300722" y="13206244"/>
            <a:ext cx="5054821"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Project Partners</a:t>
            </a:r>
          </a:p>
        </p:txBody>
      </p:sp>
      <p:pic>
        <p:nvPicPr>
          <p:cNvPr id="22" name="Picture 21"/>
          <p:cNvPicPr>
            <a:picLocks noChangeAspect="1"/>
          </p:cNvPicPr>
          <p:nvPr/>
        </p:nvPicPr>
        <p:blipFill>
          <a:blip r:embed="rId10"/>
          <a:stretch>
            <a:fillRect/>
          </a:stretch>
        </p:blipFill>
        <p:spPr>
          <a:xfrm>
            <a:off x="21269463" y="14675633"/>
            <a:ext cx="2686556" cy="1128925"/>
          </a:xfrm>
          <a:prstGeom prst="rect">
            <a:avLst/>
          </a:prstGeom>
        </p:spPr>
      </p:pic>
      <p:sp>
        <p:nvSpPr>
          <p:cNvPr id="10" name="TextBox 9"/>
          <p:cNvSpPr txBox="1"/>
          <p:nvPr/>
        </p:nvSpPr>
        <p:spPr>
          <a:xfrm>
            <a:off x="13415336" y="15829446"/>
            <a:ext cx="5832082" cy="769441"/>
          </a:xfrm>
          <a:prstGeom prst="rect">
            <a:avLst/>
          </a:prstGeom>
          <a:noFill/>
        </p:spPr>
        <p:txBody>
          <a:bodyPr wrap="square" rtlCol="0">
            <a:spAutoFit/>
          </a:bodyPr>
          <a:lstStyle/>
          <a:p>
            <a:pPr algn="ctr"/>
            <a:r>
              <a:rPr lang="en-US" sz="2400" b="1" dirty="0" smtClean="0">
                <a:solidFill>
                  <a:srgbClr val="595555"/>
                </a:solidFill>
              </a:rPr>
              <a:t>Terra MODIS:</a:t>
            </a:r>
          </a:p>
          <a:p>
            <a:pPr algn="ctr"/>
            <a:r>
              <a:rPr lang="en-US" sz="2000" dirty="0" smtClean="0">
                <a:solidFill>
                  <a:srgbClr val="595555"/>
                </a:solidFill>
              </a:rPr>
              <a:t>Moderate Resolution Imaging </a:t>
            </a:r>
            <a:r>
              <a:rPr lang="en-US" sz="2000" dirty="0" err="1" smtClean="0">
                <a:solidFill>
                  <a:srgbClr val="595555"/>
                </a:solidFill>
              </a:rPr>
              <a:t>Spectroradiometer</a:t>
            </a:r>
            <a:endParaRPr lang="en-US" sz="2000" dirty="0">
              <a:solidFill>
                <a:srgbClr val="595555"/>
              </a:solidFill>
            </a:endParaRPr>
          </a:p>
        </p:txBody>
      </p:sp>
      <p:pic>
        <p:nvPicPr>
          <p:cNvPr id="58" name="Shape 240"/>
          <p:cNvPicPr preferRelativeResize="0">
            <a:picLocks noChangeAspect="1"/>
          </p:cNvPicPr>
          <p:nvPr/>
        </p:nvPicPr>
        <p:blipFill>
          <a:blip r:embed="rId11">
            <a:alphaModFix/>
          </a:blip>
          <a:stretch>
            <a:fillRect/>
          </a:stretch>
        </p:blipFill>
        <p:spPr>
          <a:xfrm>
            <a:off x="19275084" y="14184939"/>
            <a:ext cx="1632535" cy="2125531"/>
          </a:xfrm>
          <a:prstGeom prst="rect">
            <a:avLst/>
          </a:prstGeom>
          <a:noFill/>
          <a:ln>
            <a:noFill/>
          </a:ln>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88779" y="14429074"/>
            <a:ext cx="1885196" cy="1419133"/>
          </a:xfrm>
          <a:prstGeom prst="rect">
            <a:avLst/>
          </a:prstGeom>
        </p:spPr>
      </p:pic>
      <p:pic>
        <p:nvPicPr>
          <p:cNvPr id="39" name="Picture 38"/>
          <p:cNvPicPr>
            <a:picLocks noChangeAspect="1"/>
          </p:cNvPicPr>
          <p:nvPr/>
        </p:nvPicPr>
        <p:blipFill>
          <a:blip r:embed="rId13"/>
          <a:stretch>
            <a:fillRect/>
          </a:stretch>
        </p:blipFill>
        <p:spPr>
          <a:xfrm>
            <a:off x="845747" y="16506521"/>
            <a:ext cx="5993458" cy="7694053"/>
          </a:xfrm>
          <a:prstGeom prst="rect">
            <a:avLst/>
          </a:prstGeom>
        </p:spPr>
      </p:pic>
      <p:pic>
        <p:nvPicPr>
          <p:cNvPr id="38" name="Picture 37"/>
          <p:cNvPicPr>
            <a:picLocks noChangeAspect="1"/>
          </p:cNvPicPr>
          <p:nvPr/>
        </p:nvPicPr>
        <p:blipFill>
          <a:blip r:embed="rId14"/>
          <a:stretch>
            <a:fillRect/>
          </a:stretch>
        </p:blipFill>
        <p:spPr>
          <a:xfrm>
            <a:off x="6988501" y="16406562"/>
            <a:ext cx="6023150" cy="7741439"/>
          </a:xfrm>
          <a:prstGeom prst="rect">
            <a:avLst/>
          </a:prstGeom>
        </p:spPr>
      </p:pic>
      <p:sp>
        <p:nvSpPr>
          <p:cNvPr id="188" name="Rectangle 187"/>
          <p:cNvSpPr/>
          <p:nvPr/>
        </p:nvSpPr>
        <p:spPr>
          <a:xfrm>
            <a:off x="10075932" y="25371367"/>
            <a:ext cx="850392" cy="427267"/>
          </a:xfrm>
          <a:prstGeom prst="rect">
            <a:avLst/>
          </a:prstGeom>
          <a:solidFill>
            <a:srgbClr val="71DA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89" name="Rectangle 188"/>
          <p:cNvSpPr/>
          <p:nvPr/>
        </p:nvSpPr>
        <p:spPr>
          <a:xfrm>
            <a:off x="6829464" y="25371368"/>
            <a:ext cx="850392" cy="427267"/>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90" name="TextBox 189"/>
          <p:cNvSpPr txBox="1"/>
          <p:nvPr/>
        </p:nvSpPr>
        <p:spPr>
          <a:xfrm>
            <a:off x="1127643" y="21344543"/>
            <a:ext cx="3152010" cy="646331"/>
          </a:xfrm>
          <a:prstGeom prst="rect">
            <a:avLst/>
          </a:prstGeom>
          <a:noFill/>
        </p:spPr>
        <p:txBody>
          <a:bodyPr wrap="square" rtlCol="0">
            <a:spAutoFit/>
          </a:bodyPr>
          <a:lstStyle/>
          <a:p>
            <a:pPr defTabSz="914400"/>
            <a:r>
              <a:rPr lang="en-US" sz="3600" dirty="0">
                <a:solidFill>
                  <a:prstClr val="black"/>
                </a:solidFill>
              </a:rPr>
              <a:t>Temperature </a:t>
            </a:r>
            <a:r>
              <a:rPr lang="en-US" sz="2800" dirty="0">
                <a:solidFill>
                  <a:prstClr val="black"/>
                </a:solidFill>
              </a:rPr>
              <a:t>(°</a:t>
            </a:r>
            <a:r>
              <a:rPr lang="en-US" sz="2800" dirty="0" smtClean="0">
                <a:solidFill>
                  <a:prstClr val="black"/>
                </a:solidFill>
              </a:rPr>
              <a:t>C</a:t>
            </a:r>
            <a:r>
              <a:rPr lang="en-US" sz="2400" dirty="0" smtClean="0">
                <a:solidFill>
                  <a:prstClr val="black"/>
                </a:solidFill>
              </a:rPr>
              <a:t>)</a:t>
            </a:r>
            <a:endParaRPr lang="en-US" sz="2400" dirty="0">
              <a:solidFill>
                <a:prstClr val="black"/>
              </a:solidFill>
            </a:endParaRPr>
          </a:p>
        </p:txBody>
      </p:sp>
      <p:grpSp>
        <p:nvGrpSpPr>
          <p:cNvPr id="212" name="Group 211"/>
          <p:cNvGrpSpPr/>
          <p:nvPr/>
        </p:nvGrpSpPr>
        <p:grpSpPr>
          <a:xfrm>
            <a:off x="13679821" y="17610517"/>
            <a:ext cx="10175322" cy="6292946"/>
            <a:chOff x="13278422" y="17692161"/>
            <a:chExt cx="10576721" cy="6407244"/>
          </a:xfrm>
        </p:grpSpPr>
        <p:graphicFrame>
          <p:nvGraphicFramePr>
            <p:cNvPr id="46" name="Diagram 45"/>
            <p:cNvGraphicFramePr/>
            <p:nvPr>
              <p:extLst>
                <p:ext uri="{D42A27DB-BD31-4B8C-83A1-F6EECF244321}">
                  <p14:modId xmlns:p14="http://schemas.microsoft.com/office/powerpoint/2010/main" val="1108609992"/>
                </p:ext>
              </p:extLst>
            </p:nvPr>
          </p:nvGraphicFramePr>
          <p:xfrm>
            <a:off x="13569403" y="17692161"/>
            <a:ext cx="10285740" cy="640724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95" name="TextBox 194"/>
            <p:cNvSpPr txBox="1"/>
            <p:nvPr/>
          </p:nvSpPr>
          <p:spPr>
            <a:xfrm>
              <a:off x="13278422" y="18352716"/>
              <a:ext cx="3104578" cy="1754326"/>
            </a:xfrm>
            <a:prstGeom prst="rect">
              <a:avLst/>
            </a:prstGeom>
            <a:noFill/>
          </p:spPr>
          <p:txBody>
            <a:bodyPr wrap="square" rtlCol="0">
              <a:spAutoFit/>
            </a:bodyPr>
            <a:lstStyle/>
            <a:p>
              <a:pPr lvl="0" algn="ctr"/>
              <a:r>
                <a:rPr lang="en-US" sz="2700" dirty="0">
                  <a:solidFill>
                    <a:srgbClr val="595555"/>
                  </a:solidFill>
                </a:rPr>
                <a:t>Data acquisition and processing for climate variables and NDVI</a:t>
              </a:r>
            </a:p>
          </p:txBody>
        </p:sp>
        <p:sp>
          <p:nvSpPr>
            <p:cNvPr id="196" name="TextBox 195"/>
            <p:cNvSpPr txBox="1"/>
            <p:nvPr/>
          </p:nvSpPr>
          <p:spPr>
            <a:xfrm>
              <a:off x="17823632" y="17937814"/>
              <a:ext cx="3343830" cy="2169825"/>
            </a:xfrm>
            <a:prstGeom prst="rect">
              <a:avLst/>
            </a:prstGeom>
            <a:noFill/>
          </p:spPr>
          <p:txBody>
            <a:bodyPr wrap="square" rtlCol="0">
              <a:spAutoFit/>
            </a:bodyPr>
            <a:lstStyle/>
            <a:p>
              <a:pPr lvl="0" algn="ctr"/>
              <a:r>
                <a:rPr lang="en-US" sz="2700" dirty="0">
                  <a:solidFill>
                    <a:srgbClr val="595555"/>
                  </a:solidFill>
                </a:rPr>
                <a:t>Create a multiple linear regression (MLR) model to identify significant  climate variables </a:t>
              </a:r>
            </a:p>
          </p:txBody>
        </p:sp>
        <p:sp>
          <p:nvSpPr>
            <p:cNvPr id="197" name="TextBox 196"/>
            <p:cNvSpPr txBox="1"/>
            <p:nvPr/>
          </p:nvSpPr>
          <p:spPr>
            <a:xfrm>
              <a:off x="15463950" y="21625256"/>
              <a:ext cx="3146911" cy="2169825"/>
            </a:xfrm>
            <a:prstGeom prst="rect">
              <a:avLst/>
            </a:prstGeom>
            <a:noFill/>
          </p:spPr>
          <p:txBody>
            <a:bodyPr wrap="square" rtlCol="0">
              <a:spAutoFit/>
            </a:bodyPr>
            <a:lstStyle/>
            <a:p>
              <a:pPr lvl="0" algn="ctr"/>
              <a:r>
                <a:rPr lang="en-US" sz="2700" dirty="0">
                  <a:solidFill>
                    <a:srgbClr val="595555"/>
                  </a:solidFill>
                </a:rPr>
                <a:t>Investigate whether a lag time exists between precipitation events and vegetation response</a:t>
              </a:r>
            </a:p>
          </p:txBody>
        </p:sp>
        <p:sp>
          <p:nvSpPr>
            <p:cNvPr id="198" name="TextBox 197"/>
            <p:cNvSpPr txBox="1"/>
            <p:nvPr/>
          </p:nvSpPr>
          <p:spPr>
            <a:xfrm>
              <a:off x="20147702" y="21634266"/>
              <a:ext cx="2530931" cy="2169825"/>
            </a:xfrm>
            <a:prstGeom prst="rect">
              <a:avLst/>
            </a:prstGeom>
            <a:noFill/>
          </p:spPr>
          <p:txBody>
            <a:bodyPr wrap="square" rtlCol="0">
              <a:spAutoFit/>
            </a:bodyPr>
            <a:lstStyle/>
            <a:p>
              <a:pPr lvl="0" algn="ctr"/>
              <a:r>
                <a:rPr lang="en-US" sz="2700" dirty="0">
                  <a:solidFill>
                    <a:srgbClr val="595555"/>
                  </a:solidFill>
                </a:rPr>
                <a:t>Extract pivot point values for each climate variable from our MLR</a:t>
              </a:r>
            </a:p>
          </p:txBody>
        </p:sp>
      </p:grpSp>
      <p:sp>
        <p:nvSpPr>
          <p:cNvPr id="199" name="TextBox 198"/>
          <p:cNvSpPr txBox="1"/>
          <p:nvPr/>
        </p:nvSpPr>
        <p:spPr>
          <a:xfrm>
            <a:off x="7271768" y="21344543"/>
            <a:ext cx="3313728" cy="646331"/>
          </a:xfrm>
          <a:prstGeom prst="rect">
            <a:avLst/>
          </a:prstGeom>
          <a:noFill/>
        </p:spPr>
        <p:txBody>
          <a:bodyPr wrap="none" rtlCol="0">
            <a:spAutoFit/>
          </a:bodyPr>
          <a:lstStyle/>
          <a:p>
            <a:pPr defTabSz="914400"/>
            <a:r>
              <a:rPr lang="en-US" sz="3600" dirty="0" smtClean="0">
                <a:solidFill>
                  <a:prstClr val="black"/>
                </a:solidFill>
              </a:rPr>
              <a:t>Precipitation </a:t>
            </a:r>
            <a:r>
              <a:rPr lang="en-US" sz="2800" dirty="0" smtClean="0">
                <a:solidFill>
                  <a:prstClr val="black"/>
                </a:solidFill>
              </a:rPr>
              <a:t>(mm</a:t>
            </a:r>
            <a:r>
              <a:rPr lang="en-US" sz="2400" dirty="0" smtClean="0">
                <a:solidFill>
                  <a:prstClr val="black"/>
                </a:solidFill>
              </a:rPr>
              <a:t>)</a:t>
            </a:r>
            <a:endParaRPr lang="en-US" sz="2400" dirty="0">
              <a:solidFill>
                <a:prstClr val="black"/>
              </a:solidFill>
            </a:endParaRPr>
          </a:p>
        </p:txBody>
      </p:sp>
      <p:sp>
        <p:nvSpPr>
          <p:cNvPr id="202" name="Rectangle 201"/>
          <p:cNvSpPr/>
          <p:nvPr/>
        </p:nvSpPr>
        <p:spPr>
          <a:xfrm>
            <a:off x="6839205" y="27222592"/>
            <a:ext cx="850392" cy="427267"/>
          </a:xfrm>
          <a:prstGeom prst="rect">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03" name="Rectangle 202"/>
          <p:cNvSpPr/>
          <p:nvPr/>
        </p:nvSpPr>
        <p:spPr>
          <a:xfrm>
            <a:off x="10072744" y="26260774"/>
            <a:ext cx="850392" cy="427267"/>
          </a:xfrm>
          <a:prstGeom prst="rect">
            <a:avLst/>
          </a:prstGeom>
          <a:solidFill>
            <a:srgbClr val="1D1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04" name="Rectangle 203"/>
          <p:cNvSpPr/>
          <p:nvPr/>
        </p:nvSpPr>
        <p:spPr>
          <a:xfrm>
            <a:off x="6823649" y="26296980"/>
            <a:ext cx="850392" cy="427267"/>
          </a:xfrm>
          <a:prstGeom prst="rect">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05" name="Rectangle 204"/>
          <p:cNvSpPr/>
          <p:nvPr/>
        </p:nvSpPr>
        <p:spPr>
          <a:xfrm>
            <a:off x="10072744" y="27228837"/>
            <a:ext cx="850392" cy="427267"/>
          </a:xfrm>
          <a:prstGeom prst="rect">
            <a:avLst/>
          </a:prstGeom>
          <a:solidFill>
            <a:srgbClr val="0F26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90215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3487</TotalTime>
  <Words>545</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230</cp:revision>
  <dcterms:created xsi:type="dcterms:W3CDTF">2016-07-06T01:12:08Z</dcterms:created>
  <dcterms:modified xsi:type="dcterms:W3CDTF">2016-08-23T13:03:10Z</dcterms:modified>
</cp:coreProperties>
</file>