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3" r:id="rId2"/>
  </p:sldMasterIdLst>
  <p:handoutMasterIdLst>
    <p:handoutMasterId r:id="rId9"/>
  </p:handoutMasterIdLst>
  <p:sldIdLst>
    <p:sldId id="259" r:id="rId3"/>
    <p:sldId id="260" r:id="rId4"/>
    <p:sldId id="263" r:id="rId5"/>
    <p:sldId id="261" r:id="rId6"/>
    <p:sldId id="264" r:id="rId7"/>
    <p:sldId id="265" r:id="rId8"/>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8B6962-97D7-9C82-B348-16DBDBAB48AD}" name="Jane A. Zugarek" initials="JZ" userId="S::jane.a.zugarek@ama-inc.com::10e9eea0-9d61-4649-8bb3-8bb4a9ec63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E2D"/>
    <a:srgbClr val="4DAEB3"/>
    <a:srgbClr val="8A5A9A"/>
    <a:srgbClr val="DFD2E4"/>
    <a:srgbClr val="EDF1DC"/>
    <a:srgbClr val="9DB23F"/>
    <a:srgbClr val="67A478"/>
    <a:srgbClr val="BA3A50"/>
    <a:srgbClr val="5372B3"/>
    <a:srgbClr val="D267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8" autoAdjust="0"/>
    <p:restoredTop sz="94660"/>
  </p:normalViewPr>
  <p:slideViewPr>
    <p:cSldViewPr snapToGrid="0">
      <p:cViewPr>
        <p:scale>
          <a:sx n="75" d="100"/>
          <a:sy n="75" d="100"/>
        </p:scale>
        <p:origin x="3390" y="-1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handoutMaster" Target="handoutMasters/handoutMaster1.xml"/><Relationship Id="rId14"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80CBAB-6768-464A-959F-33301611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67F757-7F8F-44D3-B132-8469E63AD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A27B5A-B4EA-4D8A-969A-B4C50CDCE881}" type="datetimeFigureOut">
              <a:rPr lang="en-US" smtClean="0"/>
              <a:t>1/24/2025</a:t>
            </a:fld>
            <a:endParaRPr lang="en-US"/>
          </a:p>
        </p:txBody>
      </p:sp>
      <p:sp>
        <p:nvSpPr>
          <p:cNvPr id="4" name="Footer Placeholder 3">
            <a:extLst>
              <a:ext uri="{FF2B5EF4-FFF2-40B4-BE49-F238E27FC236}">
                <a16:creationId xmlns:a16="http://schemas.microsoft.com/office/drawing/2014/main" id="{70E31736-D668-4C36-8DED-B51E45D3A1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D8F934-5BB8-4411-B7B8-C60E74627E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2B3BE4-1275-4046-BCEC-5BAC5BE77C26}" type="slidenum">
              <a:rPr lang="en-US" smtClean="0"/>
              <a:t>‹#›</a:t>
            </a:fld>
            <a:endParaRPr lang="en-US"/>
          </a:p>
        </p:txBody>
      </p:sp>
    </p:spTree>
    <p:extLst>
      <p:ext uri="{BB962C8B-B14F-4D97-AF65-F5344CB8AC3E}">
        <p14:creationId xmlns:p14="http://schemas.microsoft.com/office/powerpoint/2010/main" val="42195270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ti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t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t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ti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pic>
        <p:nvPicPr>
          <p:cNvPr id="3" name="Picture 2" descr="Diagram&#10;&#10;Description automatically generated">
            <a:extLst>
              <a:ext uri="{FF2B5EF4-FFF2-40B4-BE49-F238E27FC236}">
                <a16:creationId xmlns:a16="http://schemas.microsoft.com/office/drawing/2014/main" id="{4EE28311-8FC6-F4F5-917E-526582D475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16" name="TextBox 15">
            <a:extLst>
              <a:ext uri="{FF2B5EF4-FFF2-40B4-BE49-F238E27FC236}">
                <a16:creationId xmlns:a16="http://schemas.microsoft.com/office/drawing/2014/main" id="{5AD9C728-2748-078B-D67A-4EBAC3E74C41}"/>
              </a:ext>
            </a:extLst>
          </p:cNvPr>
          <p:cNvSpPr txBox="1"/>
          <p:nvPr userDrawn="1"/>
        </p:nvSpPr>
        <p:spPr>
          <a:xfrm>
            <a:off x="1156055" y="1950600"/>
            <a:ext cx="4249626" cy="328057"/>
          </a:xfrm>
          <a:prstGeom prst="rect">
            <a:avLst/>
          </a:prstGeom>
          <a:noFill/>
          <a:ln>
            <a:noFill/>
          </a:ln>
        </p:spPr>
        <p:txBody>
          <a:bodyPr wrap="square" rtlCol="0">
            <a:noAutofit/>
          </a:bodyPr>
          <a:lstStyle/>
          <a:p>
            <a:pPr marL="0"/>
            <a:r>
              <a:rPr lang="en-US" sz="1600" b="1" dirty="0">
                <a:solidFill>
                  <a:srgbClr val="236F99"/>
                </a:solidFill>
                <a:latin typeface="Century Gothic" panose="020B0502020202020204" pitchFamily="34" charset="0"/>
              </a:rPr>
              <a:t>New York Urban Development</a:t>
            </a:r>
          </a:p>
        </p:txBody>
      </p:sp>
      <p:pic>
        <p:nvPicPr>
          <p:cNvPr id="17" name="Picture 16">
            <a:extLst>
              <a:ext uri="{FF2B5EF4-FFF2-40B4-BE49-F238E27FC236}">
                <a16:creationId xmlns:a16="http://schemas.microsoft.com/office/drawing/2014/main" id="{89D99D12-84EC-3D70-7B1E-88E8620F1C8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3207" y="1980902"/>
            <a:ext cx="707093" cy="707093"/>
          </a:xfrm>
          <a:prstGeom prst="rect">
            <a:avLst/>
          </a:prstGeom>
        </p:spPr>
      </p:pic>
      <p:sp>
        <p:nvSpPr>
          <p:cNvPr id="19" name="TextBox 18">
            <a:extLst>
              <a:ext uri="{FF2B5EF4-FFF2-40B4-BE49-F238E27FC236}">
                <a16:creationId xmlns:a16="http://schemas.microsoft.com/office/drawing/2014/main" id="{7F64E4EE-AE7D-680A-C7E0-85BD362E5093}"/>
              </a:ext>
            </a:extLst>
          </p:cNvPr>
          <p:cNvSpPr txBox="1"/>
          <p:nvPr userDrawn="1"/>
        </p:nvSpPr>
        <p:spPr>
          <a:xfrm>
            <a:off x="1143461" y="2231954"/>
            <a:ext cx="6057695" cy="519605"/>
          </a:xfrm>
          <a:prstGeom prst="rect">
            <a:avLst/>
          </a:prstGeom>
          <a:noFill/>
          <a:ln>
            <a:noFill/>
          </a:ln>
        </p:spPr>
        <p:txBody>
          <a:bodyPr wrap="square" rtlCol="0">
            <a:noAutofit/>
          </a:bodyPr>
          <a:lstStyle/>
          <a:p>
            <a:r>
              <a:rPr lang="en-US" sz="1400" dirty="0">
                <a:solidFill>
                  <a:srgbClr val="236F99"/>
                </a:solidFill>
                <a:latin typeface="Century Gothic" panose="020B0502020202020204" pitchFamily="34" charset="0"/>
              </a:rPr>
              <a:t>Evaluating Agricultural Conservation Easement Impact Using Earth Observations to Examine Avoided Soil Carbon Loss to Development</a:t>
            </a:r>
          </a:p>
        </p:txBody>
      </p:sp>
      <p:sp>
        <p:nvSpPr>
          <p:cNvPr id="22" name="TextBox 21">
            <a:extLst>
              <a:ext uri="{FF2B5EF4-FFF2-40B4-BE49-F238E27FC236}">
                <a16:creationId xmlns:a16="http://schemas.microsoft.com/office/drawing/2014/main" id="{78C3647C-0991-42FC-B295-4B27F59C6DEF}"/>
              </a:ext>
            </a:extLst>
          </p:cNvPr>
          <p:cNvSpPr txBox="1"/>
          <p:nvPr userDrawn="1"/>
        </p:nvSpPr>
        <p:spPr>
          <a:xfrm>
            <a:off x="385487" y="2811704"/>
            <a:ext cx="4361624" cy="1368996"/>
          </a:xfrm>
          <a:prstGeom prst="rect">
            <a:avLst/>
          </a:prstGeom>
          <a:noFill/>
          <a:ln>
            <a:noFill/>
          </a:ln>
        </p:spPr>
        <p:txBody>
          <a:bodyPr wrap="square" lIns="91440" tIns="45720" rIns="91440" bIns="45720" anchor="t">
            <a:noAutofit/>
          </a:bodyPr>
          <a:lstStyle/>
          <a:p>
            <a:r>
              <a:rPr lang="en-US" sz="1200" dirty="0">
                <a:latin typeface="Garamond"/>
                <a:ea typeface="+mn-lt"/>
                <a:cs typeface="+mn-lt"/>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endParaRPr lang="en-US" dirty="0">
              <a:latin typeface="Garamond"/>
              <a:ea typeface="+mn-lt"/>
              <a:cs typeface="+mn-lt"/>
            </a:endParaRPr>
          </a:p>
        </p:txBody>
      </p:sp>
      <p:grpSp>
        <p:nvGrpSpPr>
          <p:cNvPr id="23" name="Group 22">
            <a:extLst>
              <a:ext uri="{FF2B5EF4-FFF2-40B4-BE49-F238E27FC236}">
                <a16:creationId xmlns:a16="http://schemas.microsoft.com/office/drawing/2014/main" id="{0396955F-3757-AFA0-EAE4-C8B764216D90}"/>
              </a:ext>
            </a:extLst>
          </p:cNvPr>
          <p:cNvGrpSpPr/>
          <p:nvPr userDrawn="1"/>
        </p:nvGrpSpPr>
        <p:grpSpPr>
          <a:xfrm>
            <a:off x="4731008" y="2834465"/>
            <a:ext cx="2683851" cy="2996208"/>
            <a:chOff x="-3423401" y="3674850"/>
            <a:chExt cx="2683851" cy="2996208"/>
          </a:xfrm>
        </p:grpSpPr>
        <p:pic>
          <p:nvPicPr>
            <p:cNvPr id="24" name="Picture 2" descr="A map of the state of new york&#10;&#10;Description automatically generated">
              <a:extLst>
                <a:ext uri="{FF2B5EF4-FFF2-40B4-BE49-F238E27FC236}">
                  <a16:creationId xmlns:a16="http://schemas.microsoft.com/office/drawing/2014/main" id="{455934FD-F3B3-BBBC-759F-85EB4F23357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43099" y="5223909"/>
              <a:ext cx="1891162" cy="144714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C5773D9-8BD5-2810-CB1C-E8E16EC0B329}"/>
                </a:ext>
              </a:extLst>
            </p:cNvPr>
            <p:cNvSpPr txBox="1"/>
            <p:nvPr userDrawn="1"/>
          </p:nvSpPr>
          <p:spPr>
            <a:xfrm>
              <a:off x="-3423401" y="3674850"/>
              <a:ext cx="2683851" cy="276999"/>
            </a:xfrm>
            <a:prstGeom prst="rect">
              <a:avLst/>
            </a:prstGeom>
            <a:noFill/>
          </p:spPr>
          <p:txBody>
            <a:bodyPr wrap="square" lIns="91440" tIns="45720" rIns="91440" bIns="45720" rtlCol="0" anchor="t">
              <a:spAutoFit/>
            </a:bodyPr>
            <a:lstStyle/>
            <a:p>
              <a:pPr algn="ctr"/>
              <a:r>
                <a:rPr lang="en-US" sz="1200" b="1" dirty="0">
                  <a:latin typeface="Century Gothic"/>
                </a:rPr>
                <a:t>2050 Land Cover Prediction Maps</a:t>
              </a:r>
            </a:p>
          </p:txBody>
        </p:sp>
        <p:pic>
          <p:nvPicPr>
            <p:cNvPr id="26" name="Picture 25">
              <a:extLst>
                <a:ext uri="{FF2B5EF4-FFF2-40B4-BE49-F238E27FC236}">
                  <a16:creationId xmlns:a16="http://schemas.microsoft.com/office/drawing/2014/main" id="{5A49F211-6AE2-3F2A-4B7A-F7FAB27B381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862" t="12038"/>
            <a:stretch/>
          </p:blipFill>
          <p:spPr>
            <a:xfrm>
              <a:off x="-3224485" y="4030084"/>
              <a:ext cx="2353727" cy="1089819"/>
            </a:xfrm>
            <a:prstGeom prst="rect">
              <a:avLst/>
            </a:prstGeom>
          </p:spPr>
        </p:pic>
        <p:sp>
          <p:nvSpPr>
            <p:cNvPr id="27" name="TextBox 26">
              <a:extLst>
                <a:ext uri="{FF2B5EF4-FFF2-40B4-BE49-F238E27FC236}">
                  <a16:creationId xmlns:a16="http://schemas.microsoft.com/office/drawing/2014/main" id="{7ECD56E1-A27C-C54C-730A-8533C38BF71F}"/>
                </a:ext>
              </a:extLst>
            </p:cNvPr>
            <p:cNvSpPr txBox="1"/>
            <p:nvPr userDrawn="1"/>
          </p:nvSpPr>
          <p:spPr>
            <a:xfrm>
              <a:off x="-1151937" y="4694237"/>
              <a:ext cx="252319" cy="215444"/>
            </a:xfrm>
            <a:prstGeom prst="rect">
              <a:avLst/>
            </a:prstGeom>
            <a:noFill/>
          </p:spPr>
          <p:txBody>
            <a:bodyPr wrap="square" rtlCol="0">
              <a:spAutoFit/>
            </a:bodyPr>
            <a:lstStyle/>
            <a:p>
              <a:r>
                <a:rPr lang="en-US" sz="800" dirty="0">
                  <a:solidFill>
                    <a:schemeClr val="tx1">
                      <a:lumMod val="75000"/>
                      <a:lumOff val="25000"/>
                    </a:schemeClr>
                  </a:solidFill>
                  <a:latin typeface="Century Gothic" panose="020B0502020202020204" pitchFamily="34" charset="0"/>
                </a:rPr>
                <a:t>N</a:t>
              </a:r>
            </a:p>
          </p:txBody>
        </p:sp>
        <p:sp>
          <p:nvSpPr>
            <p:cNvPr id="28" name="Rectangle 27">
              <a:extLst>
                <a:ext uri="{FF2B5EF4-FFF2-40B4-BE49-F238E27FC236}">
                  <a16:creationId xmlns:a16="http://schemas.microsoft.com/office/drawing/2014/main" id="{BE960133-AB6D-7932-55DF-F376B63B8330}"/>
                </a:ext>
              </a:extLst>
            </p:cNvPr>
            <p:cNvSpPr/>
            <p:nvPr userDrawn="1"/>
          </p:nvSpPr>
          <p:spPr>
            <a:xfrm>
              <a:off x="-3184699" y="4813149"/>
              <a:ext cx="494819" cy="28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B1C847E-20E8-8415-99F0-491751E304AD}"/>
                </a:ext>
              </a:extLst>
            </p:cNvPr>
            <p:cNvSpPr/>
            <p:nvPr userDrawn="1"/>
          </p:nvSpPr>
          <p:spPr>
            <a:xfrm>
              <a:off x="-1642458" y="4869699"/>
              <a:ext cx="252319" cy="215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BF42510-2DA1-ED9F-DEF4-CDA9AB1905AA}"/>
                </a:ext>
              </a:extLst>
            </p:cNvPr>
            <p:cNvSpPr/>
            <p:nvPr userDrawn="1"/>
          </p:nvSpPr>
          <p:spPr>
            <a:xfrm>
              <a:off x="-1616412" y="4868194"/>
              <a:ext cx="202922"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F53C7E-7865-8556-F125-64E60F06FB26}"/>
                </a:ext>
              </a:extLst>
            </p:cNvPr>
            <p:cNvSpPr/>
            <p:nvPr userDrawn="1"/>
          </p:nvSpPr>
          <p:spPr>
            <a:xfrm>
              <a:off x="-2953925" y="4868194"/>
              <a:ext cx="203014"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802AD23-F0DC-4BCF-C9EB-4DFFAC6418E5}"/>
                </a:ext>
              </a:extLst>
            </p:cNvPr>
            <p:cNvSpPr txBox="1"/>
            <p:nvPr userDrawn="1"/>
          </p:nvSpPr>
          <p:spPr>
            <a:xfrm>
              <a:off x="-3128031" y="4878340"/>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20 Miles</a:t>
              </a:r>
            </a:p>
          </p:txBody>
        </p:sp>
        <p:sp>
          <p:nvSpPr>
            <p:cNvPr id="33" name="TextBox 32">
              <a:extLst>
                <a:ext uri="{FF2B5EF4-FFF2-40B4-BE49-F238E27FC236}">
                  <a16:creationId xmlns:a16="http://schemas.microsoft.com/office/drawing/2014/main" id="{BBD36FC3-71AB-93FA-A913-5B483BA4E15E}"/>
                </a:ext>
              </a:extLst>
            </p:cNvPr>
            <p:cNvSpPr txBox="1"/>
            <p:nvPr userDrawn="1"/>
          </p:nvSpPr>
          <p:spPr>
            <a:xfrm>
              <a:off x="-1778405" y="4878340"/>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10 Miles</a:t>
              </a:r>
            </a:p>
          </p:txBody>
        </p:sp>
      </p:grpSp>
      <p:sp>
        <p:nvSpPr>
          <p:cNvPr id="34" name="TextBox 33">
            <a:extLst>
              <a:ext uri="{FF2B5EF4-FFF2-40B4-BE49-F238E27FC236}">
                <a16:creationId xmlns:a16="http://schemas.microsoft.com/office/drawing/2014/main" id="{EB75B69E-46E4-EE4B-70B0-080EAC047B02}"/>
              </a:ext>
            </a:extLst>
          </p:cNvPr>
          <p:cNvSpPr txBox="1"/>
          <p:nvPr userDrawn="1"/>
        </p:nvSpPr>
        <p:spPr>
          <a:xfrm>
            <a:off x="370702" y="8835654"/>
            <a:ext cx="7070160" cy="809129"/>
          </a:xfrm>
          <a:prstGeom prst="rect">
            <a:avLst/>
          </a:prstGeom>
          <a:noFill/>
          <a:ln>
            <a:noFill/>
          </a:ln>
        </p:spPr>
        <p:txBody>
          <a:bodyPr wrap="square" lIns="91440" tIns="45720" rIns="91440" bIns="45720" anchor="t">
            <a:noAutofit/>
          </a:bodyPr>
          <a:lstStyle/>
          <a:p>
            <a:r>
              <a:rPr lang="en-US" sz="1200" b="0" i="0" u="none" strike="noStrike" baseline="0" dirty="0">
                <a:latin typeface="Garamond"/>
                <a:ea typeface="+mn-lt"/>
                <a:cs typeface="+mn-lt"/>
              </a:rPr>
              <a:t>The above transition potential maps assign a development potential value to all agricultural areas. A low development potential value (yellow) indicates low vulnerability for a given agricultural space </a:t>
            </a:r>
            <a:r>
              <a:rPr lang="en-US" sz="1200" dirty="0">
                <a:latin typeface="Garamond"/>
                <a:ea typeface="+mn-lt"/>
                <a:cs typeface="+mn-lt"/>
              </a:rPr>
              <a:t>to </a:t>
            </a:r>
            <a:r>
              <a:rPr lang="en-US" sz="1200" b="0" i="0" u="none" strike="noStrike" baseline="0" dirty="0">
                <a:latin typeface="Garamond"/>
                <a:ea typeface="+mn-lt"/>
                <a:cs typeface="+mn-lt"/>
              </a:rPr>
              <a:t>be developed</a:t>
            </a:r>
            <a:r>
              <a:rPr lang="en-US" sz="1200" dirty="0">
                <a:latin typeface="Garamond"/>
                <a:ea typeface="+mn-lt"/>
                <a:cs typeface="+mn-lt"/>
              </a:rPr>
              <a:t>. In contrast</a:t>
            </a:r>
            <a:r>
              <a:rPr lang="en-US" sz="1200" b="0" i="0" u="none" strike="noStrike" baseline="0" dirty="0">
                <a:latin typeface="Garamond"/>
                <a:ea typeface="+mn-lt"/>
                <a:cs typeface="+mn-lt"/>
              </a:rPr>
              <a:t>, a high development potential (red) suggests </a:t>
            </a:r>
            <a:r>
              <a:rPr lang="en-US" sz="1200" dirty="0">
                <a:latin typeface="Garamond"/>
                <a:ea typeface="+mn-lt"/>
                <a:cs typeface="+mn-lt"/>
              </a:rPr>
              <a:t>a </a:t>
            </a:r>
            <a:r>
              <a:rPr lang="en-US" sz="1200" b="0" i="0" u="none" strike="noStrike" baseline="0" dirty="0">
                <a:latin typeface="Garamond"/>
                <a:ea typeface="+mn-lt"/>
                <a:cs typeface="+mn-lt"/>
              </a:rPr>
              <a:t>greater likelihood of agricultural conversion. In both study areas, agricultural land surrounding urban areas appears most vulnerable.</a:t>
            </a:r>
            <a:endParaRPr lang="en-US" dirty="0">
              <a:latin typeface="Garamond"/>
              <a:ea typeface="+mn-lt"/>
              <a:cs typeface="+mn-lt"/>
            </a:endParaRPr>
          </a:p>
          <a:p>
            <a:endParaRPr lang="en-US" sz="1050" b="0" i="0" u="none" strike="noStrike" baseline="0" dirty="0">
              <a:latin typeface="Garamond"/>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grpSp>
        <p:nvGrpSpPr>
          <p:cNvPr id="36" name="Group 35">
            <a:extLst>
              <a:ext uri="{FF2B5EF4-FFF2-40B4-BE49-F238E27FC236}">
                <a16:creationId xmlns:a16="http://schemas.microsoft.com/office/drawing/2014/main" id="{EFAF1BCA-81B5-FA2B-08FC-D9565B6D5288}"/>
              </a:ext>
            </a:extLst>
          </p:cNvPr>
          <p:cNvGrpSpPr/>
          <p:nvPr userDrawn="1"/>
        </p:nvGrpSpPr>
        <p:grpSpPr>
          <a:xfrm>
            <a:off x="4092951" y="6471767"/>
            <a:ext cx="2940577" cy="2373905"/>
            <a:chOff x="8824400" y="5888226"/>
            <a:chExt cx="2940577" cy="2373905"/>
          </a:xfrm>
        </p:grpSpPr>
        <p:sp>
          <p:nvSpPr>
            <p:cNvPr id="38" name="TextBox 37">
              <a:extLst>
                <a:ext uri="{FF2B5EF4-FFF2-40B4-BE49-F238E27FC236}">
                  <a16:creationId xmlns:a16="http://schemas.microsoft.com/office/drawing/2014/main" id="{43A276BB-8FCE-3BA5-895E-E1586459BDC4}"/>
                </a:ext>
              </a:extLst>
            </p:cNvPr>
            <p:cNvSpPr txBox="1"/>
            <p:nvPr userDrawn="1"/>
          </p:nvSpPr>
          <p:spPr>
            <a:xfrm>
              <a:off x="9231357" y="7005982"/>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0.00</a:t>
              </a:r>
            </a:p>
          </p:txBody>
        </p:sp>
        <p:sp>
          <p:nvSpPr>
            <p:cNvPr id="39" name="TextBox 38">
              <a:extLst>
                <a:ext uri="{FF2B5EF4-FFF2-40B4-BE49-F238E27FC236}">
                  <a16:creationId xmlns:a16="http://schemas.microsoft.com/office/drawing/2014/main" id="{A6B6579A-CA20-7786-685E-003E50C41C88}"/>
                </a:ext>
              </a:extLst>
            </p:cNvPr>
            <p:cNvSpPr txBox="1"/>
            <p:nvPr userDrawn="1"/>
          </p:nvSpPr>
          <p:spPr>
            <a:xfrm>
              <a:off x="9228804" y="6661382"/>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1.00</a:t>
              </a:r>
            </a:p>
          </p:txBody>
        </p:sp>
        <p:sp>
          <p:nvSpPr>
            <p:cNvPr id="40" name="TextBox 39">
              <a:extLst>
                <a:ext uri="{FF2B5EF4-FFF2-40B4-BE49-F238E27FC236}">
                  <a16:creationId xmlns:a16="http://schemas.microsoft.com/office/drawing/2014/main" id="{B4BDE4D1-D3CE-26C9-1D72-51B2CA5B9D70}"/>
                </a:ext>
              </a:extLst>
            </p:cNvPr>
            <p:cNvSpPr txBox="1"/>
            <p:nvPr userDrawn="1"/>
          </p:nvSpPr>
          <p:spPr>
            <a:xfrm>
              <a:off x="8824400" y="6287943"/>
              <a:ext cx="1200964" cy="369332"/>
            </a:xfrm>
            <a:prstGeom prst="rect">
              <a:avLst/>
            </a:prstGeom>
            <a:noFill/>
          </p:spPr>
          <p:txBody>
            <a:bodyPr wrap="square" rtlCol="0">
              <a:spAutoFit/>
            </a:bodyPr>
            <a:lstStyle/>
            <a:p>
              <a:r>
                <a:rPr lang="en-US" sz="900" b="1" dirty="0">
                  <a:solidFill>
                    <a:srgbClr val="3F3F3F"/>
                  </a:solidFill>
                  <a:latin typeface="Century Gothic" panose="020B0502020202020204" pitchFamily="34" charset="0"/>
                </a:rPr>
                <a:t>Development Potential</a:t>
              </a:r>
            </a:p>
          </p:txBody>
        </p:sp>
        <p:pic>
          <p:nvPicPr>
            <p:cNvPr id="41" name="Picture 40">
              <a:extLst>
                <a:ext uri="{FF2B5EF4-FFF2-40B4-BE49-F238E27FC236}">
                  <a16:creationId xmlns:a16="http://schemas.microsoft.com/office/drawing/2014/main" id="{0FEC7023-C84B-15A4-D801-D2C8E14DD8E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1068" t="43362" b="4978"/>
            <a:stretch/>
          </p:blipFill>
          <p:spPr>
            <a:xfrm>
              <a:off x="9990115" y="5984700"/>
              <a:ext cx="1774862" cy="2277431"/>
            </a:xfrm>
            <a:prstGeom prst="rect">
              <a:avLst/>
            </a:prstGeom>
          </p:spPr>
        </p:pic>
        <p:sp>
          <p:nvSpPr>
            <p:cNvPr id="42" name="TextBox 41">
              <a:extLst>
                <a:ext uri="{FF2B5EF4-FFF2-40B4-BE49-F238E27FC236}">
                  <a16:creationId xmlns:a16="http://schemas.microsoft.com/office/drawing/2014/main" id="{9FD1F651-E53A-DB91-7DAD-1028A5F0DF23}"/>
                </a:ext>
              </a:extLst>
            </p:cNvPr>
            <p:cNvSpPr txBox="1"/>
            <p:nvPr userDrawn="1"/>
          </p:nvSpPr>
          <p:spPr>
            <a:xfrm>
              <a:off x="10057136" y="5888226"/>
              <a:ext cx="1425201" cy="261610"/>
            </a:xfrm>
            <a:prstGeom prst="rect">
              <a:avLst/>
            </a:prstGeom>
            <a:solidFill>
              <a:schemeClr val="bg1"/>
            </a:solidFill>
          </p:spPr>
          <p:txBody>
            <a:bodyPr wrap="square" rtlCol="0">
              <a:spAutoFit/>
            </a:bodyPr>
            <a:lstStyle/>
            <a:p>
              <a:pPr algn="l"/>
              <a:r>
                <a:rPr lang="en-US" sz="1100" dirty="0">
                  <a:latin typeface="Century Gothic" panose="020B0502020202020204" pitchFamily="34" charset="0"/>
                </a:rPr>
                <a:t>Saratoga County</a:t>
              </a:r>
            </a:p>
          </p:txBody>
        </p:sp>
        <p:pic>
          <p:nvPicPr>
            <p:cNvPr id="43" name="Picture 42">
              <a:extLst>
                <a:ext uri="{FF2B5EF4-FFF2-40B4-BE49-F238E27FC236}">
                  <a16:creationId xmlns:a16="http://schemas.microsoft.com/office/drawing/2014/main" id="{834F6A0F-8E0B-20D5-E9C4-8A90598C225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18" t="59283" r="85604" b="31826"/>
            <a:stretch/>
          </p:blipFill>
          <p:spPr>
            <a:xfrm>
              <a:off x="8871120" y="6705097"/>
              <a:ext cx="423939" cy="517164"/>
            </a:xfrm>
            <a:prstGeom prst="rect">
              <a:avLst/>
            </a:prstGeom>
          </p:spPr>
        </p:pic>
        <p:sp>
          <p:nvSpPr>
            <p:cNvPr id="44" name="Rectangle 43">
              <a:extLst>
                <a:ext uri="{FF2B5EF4-FFF2-40B4-BE49-F238E27FC236}">
                  <a16:creationId xmlns:a16="http://schemas.microsoft.com/office/drawing/2014/main" id="{7797A58F-FF6F-95C9-0542-309B6C0D6E41}"/>
                </a:ext>
              </a:extLst>
            </p:cNvPr>
            <p:cNvSpPr/>
            <p:nvPr userDrawn="1"/>
          </p:nvSpPr>
          <p:spPr>
            <a:xfrm>
              <a:off x="8918642" y="7509646"/>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61B22DC-97CE-7D20-2094-D977D2FAA4AB}"/>
                </a:ext>
              </a:extLst>
            </p:cNvPr>
            <p:cNvSpPr txBox="1"/>
            <p:nvPr userDrawn="1"/>
          </p:nvSpPr>
          <p:spPr>
            <a:xfrm>
              <a:off x="9251330" y="7335423"/>
              <a:ext cx="1057822" cy="507831"/>
            </a:xfrm>
            <a:prstGeom prst="rect">
              <a:avLst/>
            </a:prstGeom>
            <a:noFill/>
          </p:spPr>
          <p:txBody>
            <a:bodyPr wrap="square" rtlCol="0">
              <a:spAutoFit/>
            </a:bodyPr>
            <a:lstStyle/>
            <a:p>
              <a:r>
                <a:rPr lang="en-US" sz="900" dirty="0">
                  <a:solidFill>
                    <a:srgbClr val="3F3F3F"/>
                  </a:solidFill>
                  <a:latin typeface="Century Gothic" panose="020B0502020202020204" pitchFamily="34" charset="0"/>
                </a:rPr>
                <a:t>2019 Developed Land Cover</a:t>
              </a:r>
            </a:p>
          </p:txBody>
        </p:sp>
        <p:sp>
          <p:nvSpPr>
            <p:cNvPr id="48" name="TextBox 47">
              <a:extLst>
                <a:ext uri="{FF2B5EF4-FFF2-40B4-BE49-F238E27FC236}">
                  <a16:creationId xmlns:a16="http://schemas.microsoft.com/office/drawing/2014/main" id="{85BD4DB1-79E4-7269-49D7-98C971348CFD}"/>
                </a:ext>
              </a:extLst>
            </p:cNvPr>
            <p:cNvSpPr txBox="1"/>
            <p:nvPr userDrawn="1"/>
          </p:nvSpPr>
          <p:spPr>
            <a:xfrm>
              <a:off x="10015313" y="7949967"/>
              <a:ext cx="709872" cy="246221"/>
            </a:xfrm>
            <a:prstGeom prst="rect">
              <a:avLst/>
            </a:prstGeom>
            <a:noFill/>
          </p:spPr>
          <p:txBody>
            <a:bodyPr wrap="square" rtlCol="0">
              <a:spAutoFit/>
            </a:bodyPr>
            <a:lstStyle/>
            <a:p>
              <a:pPr algn="ctr"/>
              <a:r>
                <a:rPr lang="en-US" sz="1000">
                  <a:latin typeface="Century Gothic" panose="020B0502020202020204" pitchFamily="34" charset="0"/>
                </a:rPr>
                <a:t>10 Miles</a:t>
              </a:r>
            </a:p>
          </p:txBody>
        </p:sp>
      </p:grpSp>
      <p:pic>
        <p:nvPicPr>
          <p:cNvPr id="49" name="Picture 48">
            <a:extLst>
              <a:ext uri="{FF2B5EF4-FFF2-40B4-BE49-F238E27FC236}">
                <a16:creationId xmlns:a16="http://schemas.microsoft.com/office/drawing/2014/main" id="{AC84CFA6-9809-E7C1-A341-2059278BC6F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55634"/>
          <a:stretch/>
        </p:blipFill>
        <p:spPr>
          <a:xfrm>
            <a:off x="686456" y="6676686"/>
            <a:ext cx="2728912" cy="2072916"/>
          </a:xfrm>
          <a:prstGeom prst="rect">
            <a:avLst/>
          </a:prstGeom>
        </p:spPr>
      </p:pic>
      <p:sp>
        <p:nvSpPr>
          <p:cNvPr id="50" name="TextBox 49">
            <a:extLst>
              <a:ext uri="{FF2B5EF4-FFF2-40B4-BE49-F238E27FC236}">
                <a16:creationId xmlns:a16="http://schemas.microsoft.com/office/drawing/2014/main" id="{DF104473-E8CC-5A77-501B-6A5EAB825EC6}"/>
              </a:ext>
            </a:extLst>
          </p:cNvPr>
          <p:cNvSpPr txBox="1"/>
          <p:nvPr userDrawn="1"/>
        </p:nvSpPr>
        <p:spPr>
          <a:xfrm>
            <a:off x="1288129" y="6587694"/>
            <a:ext cx="1592140" cy="261610"/>
          </a:xfrm>
          <a:prstGeom prst="rect">
            <a:avLst/>
          </a:prstGeom>
          <a:noFill/>
        </p:spPr>
        <p:txBody>
          <a:bodyPr wrap="square" rtlCol="0">
            <a:spAutoFit/>
          </a:bodyPr>
          <a:lstStyle/>
          <a:p>
            <a:pPr algn="l"/>
            <a:r>
              <a:rPr lang="en-US" sz="1100" dirty="0">
                <a:latin typeface="Century Gothic" panose="020B0502020202020204" pitchFamily="34" charset="0"/>
              </a:rPr>
              <a:t>Finger Lakes Region</a:t>
            </a:r>
          </a:p>
        </p:txBody>
      </p:sp>
      <p:sp>
        <p:nvSpPr>
          <p:cNvPr id="51" name="TextBox 50">
            <a:extLst>
              <a:ext uri="{FF2B5EF4-FFF2-40B4-BE49-F238E27FC236}">
                <a16:creationId xmlns:a16="http://schemas.microsoft.com/office/drawing/2014/main" id="{2D3E3CA1-2687-7747-1D8B-17D3CC766ED5}"/>
              </a:ext>
            </a:extLst>
          </p:cNvPr>
          <p:cNvSpPr txBox="1"/>
          <p:nvPr userDrawn="1"/>
        </p:nvSpPr>
        <p:spPr>
          <a:xfrm>
            <a:off x="647292" y="8300554"/>
            <a:ext cx="709872" cy="246221"/>
          </a:xfrm>
          <a:prstGeom prst="rect">
            <a:avLst/>
          </a:prstGeom>
          <a:noFill/>
        </p:spPr>
        <p:txBody>
          <a:bodyPr wrap="square" rtlCol="0">
            <a:spAutoFit/>
          </a:bodyPr>
          <a:lstStyle/>
          <a:p>
            <a:pPr algn="ctr"/>
            <a:r>
              <a:rPr lang="en-US" sz="1000">
                <a:latin typeface="Century Gothic" panose="020B0502020202020204" pitchFamily="34" charset="0"/>
              </a:rPr>
              <a:t>20 Miles</a:t>
            </a:r>
          </a:p>
        </p:txBody>
      </p:sp>
      <p:sp>
        <p:nvSpPr>
          <p:cNvPr id="52" name="TextBox 51">
            <a:extLst>
              <a:ext uri="{FF2B5EF4-FFF2-40B4-BE49-F238E27FC236}">
                <a16:creationId xmlns:a16="http://schemas.microsoft.com/office/drawing/2014/main" id="{433B4E4A-148C-F34C-0A44-5EE58646B9B7}"/>
              </a:ext>
            </a:extLst>
          </p:cNvPr>
          <p:cNvSpPr txBox="1"/>
          <p:nvPr userDrawn="1"/>
        </p:nvSpPr>
        <p:spPr>
          <a:xfrm>
            <a:off x="512064" y="6158390"/>
            <a:ext cx="6771588" cy="283236"/>
          </a:xfrm>
          <a:prstGeom prst="rect">
            <a:avLst/>
          </a:prstGeom>
          <a:solidFill>
            <a:schemeClr val="bg1"/>
          </a:solidFill>
          <a:ln>
            <a:noFill/>
          </a:ln>
        </p:spPr>
        <p:txBody>
          <a:bodyPr wrap="square" lIns="91440" tIns="45720" rIns="91440" bIns="45720" anchor="t">
            <a:spAutoFit/>
          </a:bodyPr>
          <a:lstStyle/>
          <a:p>
            <a:pPr algn="ctr"/>
            <a:r>
              <a:rPr lang="en-US" sz="1200" b="1" dirty="0">
                <a:latin typeface="Century Gothic"/>
              </a:rPr>
              <a:t>Agriculture to Development Transition Potentials</a:t>
            </a:r>
            <a:endParaRPr lang="en-US" dirty="0"/>
          </a:p>
        </p:txBody>
      </p:sp>
      <p:grpSp>
        <p:nvGrpSpPr>
          <p:cNvPr id="53" name="Group 52">
            <a:extLst>
              <a:ext uri="{FF2B5EF4-FFF2-40B4-BE49-F238E27FC236}">
                <a16:creationId xmlns:a16="http://schemas.microsoft.com/office/drawing/2014/main" id="{BE4F7DE5-8D7D-388B-19EB-ECC482952303}"/>
              </a:ext>
            </a:extLst>
          </p:cNvPr>
          <p:cNvGrpSpPr/>
          <p:nvPr userDrawn="1"/>
        </p:nvGrpSpPr>
        <p:grpSpPr>
          <a:xfrm>
            <a:off x="3351369" y="6586772"/>
            <a:ext cx="335161" cy="779175"/>
            <a:chOff x="4829097" y="6704169"/>
            <a:chExt cx="335161" cy="779175"/>
          </a:xfrm>
        </p:grpSpPr>
        <p:pic>
          <p:nvPicPr>
            <p:cNvPr id="54" name="Picture 10" descr="A map of a state with red and yellow colors&#10;&#10;Description automatically generated">
              <a:extLst>
                <a:ext uri="{FF2B5EF4-FFF2-40B4-BE49-F238E27FC236}">
                  <a16:creationId xmlns:a16="http://schemas.microsoft.com/office/drawing/2014/main" id="{2834BAC4-E4E5-2B7A-6CB1-30541D969BC0}"/>
                </a:ext>
              </a:extLst>
            </p:cNvPr>
            <p:cNvPicPr>
              <a:picLocks noChangeAspect="1"/>
            </p:cNvPicPr>
            <p:nvPr/>
          </p:nvPicPr>
          <p:blipFill rotWithShape="1">
            <a:blip r:embed="rId7"/>
            <a:srcRect l="481" t="82865" r="89423" b="5573"/>
            <a:stretch/>
          </p:blipFill>
          <p:spPr>
            <a:xfrm>
              <a:off x="4829097" y="6840047"/>
              <a:ext cx="335161" cy="643297"/>
            </a:xfrm>
            <a:prstGeom prst="rect">
              <a:avLst/>
            </a:prstGeom>
          </p:spPr>
        </p:pic>
        <p:sp>
          <p:nvSpPr>
            <p:cNvPr id="55" name="TextBox 54">
              <a:extLst>
                <a:ext uri="{FF2B5EF4-FFF2-40B4-BE49-F238E27FC236}">
                  <a16:creationId xmlns:a16="http://schemas.microsoft.com/office/drawing/2014/main" id="{E9292E67-8E5E-A058-44A4-9A5D7E7413BB}"/>
                </a:ext>
              </a:extLst>
            </p:cNvPr>
            <p:cNvSpPr txBox="1"/>
            <p:nvPr/>
          </p:nvSpPr>
          <p:spPr>
            <a:xfrm>
              <a:off x="4831639" y="6704169"/>
              <a:ext cx="287191" cy="276999"/>
            </a:xfrm>
            <a:prstGeom prst="rect">
              <a:avLst/>
            </a:prstGeom>
            <a:noFill/>
          </p:spPr>
          <p:txBody>
            <a:bodyPr wrap="square" rtlCol="0">
              <a:spAutoFit/>
            </a:bodyPr>
            <a:lstStyle/>
            <a:p>
              <a:pPr algn="ctr"/>
              <a:r>
                <a:rPr lang="en-US" sz="1200" dirty="0">
                  <a:latin typeface="Century Gothic" panose="020B0502020202020204" pitchFamily="34" charset="0"/>
                </a:rPr>
                <a:t>N</a:t>
              </a:r>
            </a:p>
          </p:txBody>
        </p:sp>
      </p:grpSp>
      <p:sp>
        <p:nvSpPr>
          <p:cNvPr id="56" name="TextBox 55">
            <a:extLst>
              <a:ext uri="{FF2B5EF4-FFF2-40B4-BE49-F238E27FC236}">
                <a16:creationId xmlns:a16="http://schemas.microsoft.com/office/drawing/2014/main" id="{3944DEEE-BA0E-9FA6-51C2-BE40A979E5FF}"/>
              </a:ext>
            </a:extLst>
          </p:cNvPr>
          <p:cNvSpPr txBox="1"/>
          <p:nvPr userDrawn="1"/>
        </p:nvSpPr>
        <p:spPr>
          <a:xfrm>
            <a:off x="357541" y="4298726"/>
            <a:ext cx="4267036" cy="1723549"/>
          </a:xfrm>
          <a:prstGeom prst="rect">
            <a:avLst/>
          </a:prstGeom>
          <a:noFill/>
        </p:spPr>
        <p:txBody>
          <a:bodyPr wrap="square">
            <a:spAutoFit/>
          </a:bodyPr>
          <a:lstStyle/>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Conservation rates from agriculture to developed land were </a:t>
            </a:r>
            <a:r>
              <a:rPr kumimoji="0" lang="en-US" sz="1200" b="1" i="0" u="none" strike="noStrike" kern="1200" cap="none" spc="0" normalizeH="0" baseline="0" noProof="0" dirty="0">
                <a:ln>
                  <a:noFill/>
                </a:ln>
                <a:solidFill>
                  <a:prstClr val="black"/>
                </a:solidFill>
                <a:effectLst/>
                <a:uLnTx/>
                <a:uFillTx/>
                <a:latin typeface="Garamond"/>
                <a:ea typeface="+mn-ea"/>
                <a:cs typeface="+mn-cs"/>
              </a:rPr>
              <a:t>0.91%</a:t>
            </a:r>
            <a:r>
              <a:rPr kumimoji="0" lang="en-US" sz="1200" b="0" i="0" u="none" strike="noStrike" kern="1200" cap="none" spc="0" normalizeH="0" baseline="0" noProof="0" dirty="0">
                <a:ln>
                  <a:noFill/>
                </a:ln>
                <a:solidFill>
                  <a:prstClr val="black"/>
                </a:solidFill>
                <a:effectLst/>
                <a:uLnTx/>
                <a:uFillTx/>
                <a:latin typeface="Garamond"/>
                <a:ea typeface="+mn-ea"/>
                <a:cs typeface="+mn-cs"/>
              </a:rPr>
              <a:t> in the Finger Lakes Region and </a:t>
            </a:r>
            <a:r>
              <a:rPr kumimoji="0" lang="en-US" sz="1200" b="1" i="0" u="none" strike="noStrike" kern="1200" cap="none" spc="0" normalizeH="0" baseline="0" noProof="0" dirty="0">
                <a:ln>
                  <a:noFill/>
                </a:ln>
                <a:solidFill>
                  <a:prstClr val="black"/>
                </a:solidFill>
                <a:effectLst/>
                <a:uLnTx/>
                <a:uFillTx/>
                <a:latin typeface="Garamond"/>
                <a:ea typeface="+mn-ea"/>
                <a:cs typeface="+mn-cs"/>
              </a:rPr>
              <a:t>7.00%</a:t>
            </a:r>
            <a:r>
              <a:rPr kumimoji="0" lang="en-US" sz="1200" b="0" i="0" u="none" strike="noStrike" kern="1200" cap="none" spc="0" normalizeH="0" baseline="0" noProof="0" dirty="0">
                <a:ln>
                  <a:noFill/>
                </a:ln>
                <a:solidFill>
                  <a:prstClr val="black"/>
                </a:solidFill>
                <a:effectLst/>
                <a:uLnTx/>
                <a:uFillTx/>
                <a:latin typeface="Garamond"/>
                <a:ea typeface="+mn-ea"/>
                <a:cs typeface="+mn-cs"/>
              </a:rPr>
              <a:t> in Saratoga County</a:t>
            </a:r>
          </a:p>
          <a:p>
            <a:pPr marL="171450" marR="0" lvl="0" indent="-171450" algn="l" defTabSz="4572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Between 2019-2050, </a:t>
            </a:r>
            <a:r>
              <a:rPr kumimoji="0" lang="en-US" sz="1200" b="1" i="0" u="none" strike="noStrike" kern="1200" cap="none" spc="0" normalizeH="0" baseline="0" noProof="0" dirty="0">
                <a:ln>
                  <a:noFill/>
                </a:ln>
                <a:solidFill>
                  <a:prstClr val="black"/>
                </a:solidFill>
                <a:effectLst/>
                <a:uLnTx/>
                <a:uFillTx/>
                <a:latin typeface="Garamond"/>
                <a:ea typeface="+mn-ea"/>
                <a:cs typeface="+mn-cs"/>
              </a:rPr>
              <a:t>6,643 (1.23%)</a:t>
            </a:r>
            <a:r>
              <a:rPr kumimoji="0" lang="en-US" sz="1200" b="0" i="0" u="none" strike="noStrike" kern="1200" cap="none" spc="0" normalizeH="0" baseline="0" noProof="0" dirty="0">
                <a:ln>
                  <a:noFill/>
                </a:ln>
                <a:solidFill>
                  <a:prstClr val="black"/>
                </a:solidFill>
                <a:effectLst/>
                <a:uLnTx/>
                <a:uFillTx/>
                <a:latin typeface="Garamond"/>
                <a:ea typeface="+mn-ea"/>
                <a:cs typeface="+mn-cs"/>
              </a:rPr>
              <a:t> acres in Saratoga County and </a:t>
            </a:r>
            <a:r>
              <a:rPr kumimoji="0" lang="en-US" sz="1200" b="1" i="0" u="none" strike="noStrike" kern="1200" cap="none" spc="0" normalizeH="0" baseline="0" noProof="0" dirty="0">
                <a:ln>
                  <a:noFill/>
                </a:ln>
                <a:solidFill>
                  <a:prstClr val="black"/>
                </a:solidFill>
                <a:effectLst/>
                <a:uLnTx/>
                <a:uFillTx/>
                <a:latin typeface="Garamond"/>
                <a:ea typeface="+mn-ea"/>
                <a:cs typeface="+mn-cs"/>
              </a:rPr>
              <a:t>38,516 (0.64%) </a:t>
            </a:r>
            <a:r>
              <a:rPr kumimoji="0" lang="en-US" sz="1200" b="0" i="0" u="none" strike="noStrike" kern="1200" cap="none" spc="0" normalizeH="0" baseline="0" noProof="0" dirty="0">
                <a:ln>
                  <a:noFill/>
                </a:ln>
                <a:solidFill>
                  <a:prstClr val="black"/>
                </a:solidFill>
                <a:effectLst/>
                <a:uLnTx/>
                <a:uFillTx/>
                <a:latin typeface="Garamond"/>
                <a:ea typeface="+mn-ea"/>
                <a:cs typeface="+mn-cs"/>
              </a:rPr>
              <a:t>acres in the Finger Lakes Region are projected to transition from agriculture to developed land​</a:t>
            </a:r>
          </a:p>
          <a:p>
            <a:pPr marL="173355" marR="0" lvl="0" indent="-171450" algn="l" defTabSz="4572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When accounting for development probability, </a:t>
            </a:r>
            <a:r>
              <a:rPr kumimoji="0" lang="en-US" sz="1200" b="1" i="0" u="none" strike="noStrike" kern="1200" cap="none" spc="0" normalizeH="0" baseline="0" noProof="0" dirty="0">
                <a:ln>
                  <a:noFill/>
                </a:ln>
                <a:solidFill>
                  <a:prstClr val="black"/>
                </a:solidFill>
                <a:effectLst/>
                <a:uLnTx/>
                <a:uFillTx/>
                <a:latin typeface="Garamond"/>
                <a:ea typeface="+mn-ea"/>
                <a:cs typeface="+mn-cs"/>
              </a:rPr>
              <a:t>30.2 kilotons</a:t>
            </a:r>
            <a:r>
              <a:rPr kumimoji="0" lang="en-US" sz="1200" b="0" i="0" u="none" strike="noStrike" kern="1200" cap="none" spc="0" normalizeH="0" baseline="0" noProof="0" dirty="0">
                <a:ln>
                  <a:noFill/>
                </a:ln>
                <a:solidFill>
                  <a:prstClr val="black"/>
                </a:solidFill>
                <a:effectLst/>
                <a:uLnTx/>
                <a:uFillTx/>
                <a:latin typeface="Garamond"/>
                <a:ea typeface="+mn-ea"/>
                <a:cs typeface="+mn-cs"/>
              </a:rPr>
              <a:t> of CO</a:t>
            </a:r>
            <a:r>
              <a:rPr kumimoji="0" lang="en-US" sz="800" b="0" i="0" u="none" strike="noStrike" kern="1200" cap="none" spc="0" normalizeH="0" baseline="-25000" noProof="0" dirty="0">
                <a:ln>
                  <a:noFill/>
                </a:ln>
                <a:solidFill>
                  <a:prstClr val="black"/>
                </a:solidFill>
                <a:effectLst/>
                <a:uLnTx/>
                <a:uFillTx/>
                <a:latin typeface="Garamond"/>
                <a:ea typeface="+mn-ea"/>
                <a:cs typeface="+mn-cs"/>
              </a:rPr>
              <a:t>2</a:t>
            </a:r>
            <a:r>
              <a:rPr kumimoji="0" lang="en-US" sz="1200" b="0" i="0" u="none" strike="noStrike" kern="1200" cap="none" spc="0" normalizeH="0" baseline="0" noProof="0" dirty="0">
                <a:ln>
                  <a:noFill/>
                </a:ln>
                <a:solidFill>
                  <a:prstClr val="black"/>
                </a:solidFill>
                <a:effectLst/>
                <a:uLnTx/>
                <a:uFillTx/>
                <a:latin typeface="Garamond"/>
                <a:ea typeface="+mn-ea"/>
                <a:cs typeface="+mn-cs"/>
              </a:rPr>
              <a:t> losses are prevented through agricultural conservation easements in our study area </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4" name="TextBox 3">
            <a:extLst>
              <a:ext uri="{FF2B5EF4-FFF2-40B4-BE49-F238E27FC236}">
                <a16:creationId xmlns:a16="http://schemas.microsoft.com/office/drawing/2014/main" id="{9147E151-245B-1FEC-DCF0-49061E94D5C7}"/>
              </a:ext>
            </a:extLst>
          </p:cNvPr>
          <p:cNvSpPr txBox="1"/>
          <p:nvPr userDrawn="1"/>
        </p:nvSpPr>
        <p:spPr>
          <a:xfrm>
            <a:off x="5111309" y="1191048"/>
            <a:ext cx="1874953" cy="369332"/>
          </a:xfrm>
          <a:prstGeom prst="rect">
            <a:avLst/>
          </a:prstGeom>
          <a:noFill/>
        </p:spPr>
        <p:txBody>
          <a:bodyPr wrap="square" rtlCol="0">
            <a:spAutoFit/>
          </a:bodyPr>
          <a:lstStyle/>
          <a:p>
            <a:r>
              <a:rPr lang="en-US" b="1" dirty="0">
                <a:solidFill>
                  <a:srgbClr val="FF0000"/>
                </a:solidFill>
              </a:rPr>
              <a:t>**EXAMPLE**</a:t>
            </a:r>
          </a:p>
        </p:txBody>
      </p:sp>
    </p:spTree>
    <p:extLst>
      <p:ext uri="{BB962C8B-B14F-4D97-AF65-F5344CB8AC3E}">
        <p14:creationId xmlns:p14="http://schemas.microsoft.com/office/powerpoint/2010/main" val="1517939441"/>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Layout 2">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225297" y="9466806"/>
            <a:ext cx="620420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F69C9FF-0D62-E8E7-DA85-A67780A4E4A2}"/>
              </a:ext>
            </a:extLst>
          </p:cNvPr>
          <p:cNvGrpSpPr/>
          <p:nvPr userDrawn="1"/>
        </p:nvGrpSpPr>
        <p:grpSpPr>
          <a:xfrm>
            <a:off x="6401562" y="8329066"/>
            <a:ext cx="1173008" cy="1156790"/>
            <a:chOff x="4007617" y="8079884"/>
            <a:chExt cx="1173008" cy="1156790"/>
          </a:xfrm>
        </p:grpSpPr>
        <p:pic>
          <p:nvPicPr>
            <p:cNvPr id="19" name="Picture 18" descr="QR Code for the NASA Applied Science Website&#10;&#10;https://appliedsciences.nasa.gov/nasadevelop">
              <a:extLst>
                <a:ext uri="{FF2B5EF4-FFF2-40B4-BE49-F238E27FC236}">
                  <a16:creationId xmlns:a16="http://schemas.microsoft.com/office/drawing/2014/main" id="{A6711ABB-5F9C-BEF5-6D39-876800D55C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sp>
          <p:nvSpPr>
            <p:cNvPr id="28" name="TextBox 27">
              <a:extLst>
                <a:ext uri="{FF2B5EF4-FFF2-40B4-BE49-F238E27FC236}">
                  <a16:creationId xmlns:a16="http://schemas.microsoft.com/office/drawing/2014/main" id="{5150F23C-6BE7-3640-B98F-6994802AE2B3}"/>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3" name="Group 2">
            <a:extLst>
              <a:ext uri="{FF2B5EF4-FFF2-40B4-BE49-F238E27FC236}">
                <a16:creationId xmlns:a16="http://schemas.microsoft.com/office/drawing/2014/main" id="{8A890D5A-4BEB-C602-D5C7-3686BF041218}"/>
              </a:ext>
            </a:extLst>
          </p:cNvPr>
          <p:cNvGrpSpPr/>
          <p:nvPr userDrawn="1"/>
        </p:nvGrpSpPr>
        <p:grpSpPr>
          <a:xfrm>
            <a:off x="197830" y="8342935"/>
            <a:ext cx="1086960" cy="1086960"/>
            <a:chOff x="-7071360" y="11654120"/>
            <a:chExt cx="3202416" cy="3202416"/>
          </a:xfrm>
        </p:grpSpPr>
        <p:sp>
          <p:nvSpPr>
            <p:cNvPr id="5" name="Oval 4">
              <a:extLst>
                <a:ext uri="{FF2B5EF4-FFF2-40B4-BE49-F238E27FC236}">
                  <a16:creationId xmlns:a16="http://schemas.microsoft.com/office/drawing/2014/main" id="{B3C7E55A-694A-56B2-8AF9-0CEFA63ABB69}"/>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text, sign, device, meter&#10;&#10;Description automatically generated">
              <a:extLst>
                <a:ext uri="{FF2B5EF4-FFF2-40B4-BE49-F238E27FC236}">
                  <a16:creationId xmlns:a16="http://schemas.microsoft.com/office/drawing/2014/main" id="{FBAB32F1-F541-47B0-6DA8-EC4480021A8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7" name="TextBox 6">
            <a:extLst>
              <a:ext uri="{FF2B5EF4-FFF2-40B4-BE49-F238E27FC236}">
                <a16:creationId xmlns:a16="http://schemas.microsoft.com/office/drawing/2014/main" id="{2A5AA912-FFDB-27CE-73B2-F4F958E4A5BD}"/>
              </a:ext>
            </a:extLst>
          </p:cNvPr>
          <p:cNvSpPr txBox="1"/>
          <p:nvPr userDrawn="1"/>
        </p:nvSpPr>
        <p:spPr>
          <a:xfrm>
            <a:off x="1310164" y="8564385"/>
            <a:ext cx="5026319" cy="803311"/>
          </a:xfrm>
          <a:prstGeom prst="rect">
            <a:avLst/>
          </a:prstGeom>
          <a:noFill/>
        </p:spPr>
        <p:txBody>
          <a:bodyPr wrap="square" rtlCol="0" anchor="ctr">
            <a:noAutofit/>
          </a:bodyPr>
          <a:lstStyle/>
          <a:p>
            <a:pPr algn="ctr"/>
            <a:r>
              <a:rPr lang="en-US" sz="1600" b="1" dirty="0">
                <a:solidFill>
                  <a:srgbClr val="236F99"/>
                </a:solidFill>
                <a:latin typeface="Century Gothic" panose="020B0502020202020204" pitchFamily="34" charset="0"/>
              </a:rPr>
              <a:t>Be a Part of the DEVELOP National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27" name="TextBox 26">
            <a:extLst>
              <a:ext uri="{FF2B5EF4-FFF2-40B4-BE49-F238E27FC236}">
                <a16:creationId xmlns:a16="http://schemas.microsoft.com/office/drawing/2014/main" id="{16CCBAE3-D1B4-401C-C640-D3A1F2BC488E}"/>
              </a:ext>
            </a:extLst>
          </p:cNvPr>
          <p:cNvSpPr txBox="1"/>
          <p:nvPr userDrawn="1"/>
        </p:nvSpPr>
        <p:spPr>
          <a:xfrm>
            <a:off x="304829" y="405882"/>
            <a:ext cx="3389983" cy="6443181"/>
          </a:xfrm>
          <a:prstGeom prst="rect">
            <a:avLst/>
          </a:prstGeom>
          <a:noFill/>
          <a:ln>
            <a:noFill/>
          </a:ln>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a:rPr>
              <a:t>How the Project Came To Be</a:t>
            </a:r>
            <a:endParaRPr lang="en-US" sz="1200" b="0" i="0" u="none" strike="noStrike" baseline="0" dirty="0">
              <a:solidFill>
                <a:srgbClr val="236F99"/>
              </a:solidFill>
              <a:latin typeface="Century Gothic"/>
            </a:endParaRPr>
          </a:p>
          <a:p>
            <a:pPr algn="l">
              <a:spcBef>
                <a:spcPts val="600"/>
              </a:spcBef>
            </a:pPr>
            <a:r>
              <a:rPr lang="en-US" sz="1200" dirty="0">
                <a:latin typeface="Garamond"/>
                <a:ea typeface="+mn-lt"/>
                <a:cs typeface="+mn-lt"/>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 </a:t>
            </a:r>
            <a:r>
              <a:rPr kumimoji="0" lang="en-US" sz="1200" b="0" i="0" u="none" strike="noStrike" kern="1200" cap="none" spc="0" normalizeH="0" baseline="0" noProof="0" dirty="0">
                <a:ln>
                  <a:noFill/>
                </a:ln>
                <a:solidFill>
                  <a:prstClr val="black"/>
                </a:solidFill>
                <a:effectLst/>
                <a:uLnTx/>
                <a:uFillTx/>
                <a:latin typeface="Garamond"/>
                <a:ea typeface="+mn-lt"/>
                <a:cs typeface="Calibri" panose="020F0502020204030204"/>
              </a:rPr>
              <a:t>Farmland conservation is particularly interesting to many organizations and agencies as it provides surrounding ecosystems and local communities with various services ranging from habitat conservation to food security. The soil carbon analysis component of our study also validates and quantifies the climate benefits accompanying easements. 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Farmland conservation is particularly interesting to many organizations and agencies as it provides surrounding ecosystems and local communities with various services. Total farmland in the United States continues to decline, and agricultural lands near urban areas are especially vulnerable. </a:t>
            </a:r>
          </a:p>
        </p:txBody>
      </p:sp>
      <p:sp>
        <p:nvSpPr>
          <p:cNvPr id="35" name="TextBox 34">
            <a:extLst>
              <a:ext uri="{FF2B5EF4-FFF2-40B4-BE49-F238E27FC236}">
                <a16:creationId xmlns:a16="http://schemas.microsoft.com/office/drawing/2014/main" id="{ABE5D5CD-1257-3744-0234-EC3EFC679E00}"/>
              </a:ext>
            </a:extLst>
          </p:cNvPr>
          <p:cNvSpPr txBox="1"/>
          <p:nvPr userDrawn="1"/>
        </p:nvSpPr>
        <p:spPr>
          <a:xfrm>
            <a:off x="3801043" y="419837"/>
            <a:ext cx="3612447" cy="2688277"/>
          </a:xfrm>
          <a:prstGeom prst="rect">
            <a:avLst/>
          </a:prstGeom>
          <a:blipFill>
            <a:blip r:embed="rId17"/>
            <a:stretch>
              <a:fillRect/>
            </a:stretch>
          </a:blipFill>
          <a:ln w="25400">
            <a:noFill/>
          </a:ln>
        </p:spPr>
        <p:txBody>
          <a:bodyPr wrap="square" rtlCol="0">
            <a:noAutofit/>
          </a:bodyPr>
          <a:lstStyle/>
          <a:p>
            <a:endParaRPr lang="en-US" sz="1400" b="1"/>
          </a:p>
        </p:txBody>
      </p:sp>
      <p:sp>
        <p:nvSpPr>
          <p:cNvPr id="41" name="TextBox 40">
            <a:extLst>
              <a:ext uri="{FF2B5EF4-FFF2-40B4-BE49-F238E27FC236}">
                <a16:creationId xmlns:a16="http://schemas.microsoft.com/office/drawing/2014/main" id="{9D7EFCAC-7C80-A250-61FE-BC7900078747}"/>
              </a:ext>
            </a:extLst>
          </p:cNvPr>
          <p:cNvSpPr txBox="1"/>
          <p:nvPr userDrawn="1"/>
        </p:nvSpPr>
        <p:spPr>
          <a:xfrm>
            <a:off x="3743332" y="3132326"/>
            <a:ext cx="364152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Garamond"/>
              </a:rPr>
              <a:t>Impervious surface imagery captured over the Finger Lakes region between April and October of 2022.</a:t>
            </a:r>
          </a:p>
        </p:txBody>
      </p:sp>
      <p:sp>
        <p:nvSpPr>
          <p:cNvPr id="42" name="Text Placeholder 16">
            <a:extLst>
              <a:ext uri="{FF2B5EF4-FFF2-40B4-BE49-F238E27FC236}">
                <a16:creationId xmlns:a16="http://schemas.microsoft.com/office/drawing/2014/main" id="{F5181A1F-2A24-384C-2B38-2BCA1508A31D}"/>
              </a:ext>
            </a:extLst>
          </p:cNvPr>
          <p:cNvSpPr txBox="1">
            <a:spLocks/>
          </p:cNvSpPr>
          <p:nvPr userDrawn="1"/>
        </p:nvSpPr>
        <p:spPr>
          <a:xfrm>
            <a:off x="342900" y="7027660"/>
            <a:ext cx="2935270" cy="1059434"/>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Team Members</a:t>
            </a:r>
            <a:endParaRPr lang="en-US" sz="1000" b="1" dirty="0">
              <a:solidFill>
                <a:srgbClr val="236F99"/>
              </a:solidFill>
              <a:latin typeface="Garamond" panose="02020404030301010803" pitchFamily="18" charset="0"/>
            </a:endParaRPr>
          </a:p>
          <a:p>
            <a:pPr algn="l">
              <a:lnSpc>
                <a:spcPct val="100000"/>
              </a:lnSpc>
              <a:spcBef>
                <a:spcPts val="0"/>
              </a:spcBef>
            </a:pPr>
            <a:r>
              <a:rPr lang="en-US" sz="1200" b="1" dirty="0">
                <a:solidFill>
                  <a:schemeClr val="tx1">
                    <a:lumMod val="75000"/>
                  </a:schemeClr>
                </a:solidFill>
                <a:latin typeface="Garamond" panose="02020404030301010803" pitchFamily="18" charset="0"/>
              </a:rPr>
              <a:t>Samantha </a:t>
            </a:r>
            <a:r>
              <a:rPr lang="en-US" sz="1200" b="1" dirty="0" err="1">
                <a:solidFill>
                  <a:schemeClr val="tx1">
                    <a:lumMod val="75000"/>
                  </a:schemeClr>
                </a:solidFill>
                <a:latin typeface="Garamond" panose="02020404030301010803" pitchFamily="18" charset="0"/>
              </a:rPr>
              <a:t>Schulteis</a:t>
            </a:r>
            <a:endParaRPr lang="en-US" sz="1200" b="1" dirty="0">
              <a:solidFill>
                <a:schemeClr val="tx1">
                  <a:lumMod val="75000"/>
                </a:schemeClr>
              </a:solidFill>
              <a:latin typeface="Garamond" panose="02020404030301010803" pitchFamily="18" charset="0"/>
            </a:endParaRP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Samuel Haas</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Oliver Wilson</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Stephanie </a:t>
            </a:r>
            <a:r>
              <a:rPr lang="en-US" sz="1200" b="1" dirty="0" err="1">
                <a:solidFill>
                  <a:schemeClr val="tx1">
                    <a:lumMod val="75000"/>
                  </a:schemeClr>
                </a:solidFill>
                <a:latin typeface="Garamond" panose="02020404030301010803" pitchFamily="18" charset="0"/>
              </a:rPr>
              <a:t>Willsey</a:t>
            </a:r>
            <a:endParaRPr lang="en-US" sz="1200" b="1" dirty="0">
              <a:solidFill>
                <a:schemeClr val="tx1">
                  <a:lumMod val="75000"/>
                </a:schemeClr>
              </a:solidFill>
              <a:latin typeface="Garamond" panose="02020404030301010803" pitchFamily="18" charset="0"/>
            </a:endParaRPr>
          </a:p>
        </p:txBody>
      </p:sp>
      <p:sp>
        <p:nvSpPr>
          <p:cNvPr id="43" name="TextBox 42">
            <a:extLst>
              <a:ext uri="{FF2B5EF4-FFF2-40B4-BE49-F238E27FC236}">
                <a16:creationId xmlns:a16="http://schemas.microsoft.com/office/drawing/2014/main" id="{B66F8A81-FD39-4DB9-5C62-E83A214BF76C}"/>
              </a:ext>
            </a:extLst>
          </p:cNvPr>
          <p:cNvSpPr txBox="1"/>
          <p:nvPr userDrawn="1"/>
        </p:nvSpPr>
        <p:spPr>
          <a:xfrm>
            <a:off x="4097527" y="7027660"/>
            <a:ext cx="3331973" cy="1051581"/>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Partners</a:t>
            </a:r>
            <a:endParaRPr lang="en-US" sz="1050" b="0" i="0" u="none" strike="noStrike" baseline="0" dirty="0">
              <a:solidFill>
                <a:srgbClr val="236F99"/>
              </a:solidFill>
              <a:latin typeface="Garamond" panose="02020404030301010803" pitchFamily="18" charset="0"/>
            </a:endParaRPr>
          </a:p>
          <a:p>
            <a:r>
              <a:rPr lang="en-US" sz="1200" b="0" i="0" u="none" strike="noStrike" baseline="0" dirty="0">
                <a:latin typeface="Garamond" panose="02020404030301010803" pitchFamily="18" charset="0"/>
              </a:rPr>
              <a:t>Finger Lakes Land Trust</a:t>
            </a:r>
          </a:p>
          <a:p>
            <a:r>
              <a:rPr lang="en-US" sz="1200" dirty="0">
                <a:latin typeface="Garamond" panose="02020404030301010803" pitchFamily="18" charset="0"/>
              </a:rPr>
              <a:t>Genesee Land Trust</a:t>
            </a:r>
          </a:p>
          <a:p>
            <a:r>
              <a:rPr lang="en-US" sz="1200" b="0" i="0" u="none" strike="noStrike" baseline="0" dirty="0">
                <a:latin typeface="Garamond" panose="02020404030301010803" pitchFamily="18" charset="0"/>
              </a:rPr>
              <a:t>Saratoga Preserving Land and Nature (PLAN)</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4" name="TextBox 43">
            <a:extLst>
              <a:ext uri="{FF2B5EF4-FFF2-40B4-BE49-F238E27FC236}">
                <a16:creationId xmlns:a16="http://schemas.microsoft.com/office/drawing/2014/main" id="{5C09FA0C-D160-1180-4020-81918D949852}"/>
              </a:ext>
            </a:extLst>
          </p:cNvPr>
          <p:cNvSpPr txBox="1"/>
          <p:nvPr userDrawn="1"/>
        </p:nvSpPr>
        <p:spPr>
          <a:xfrm>
            <a:off x="3743333" y="3685061"/>
            <a:ext cx="3724238" cy="2688277"/>
          </a:xfrm>
          <a:prstGeom prst="rect">
            <a:avLst/>
          </a:prstGeom>
          <a:noFill/>
          <a:ln>
            <a:noFill/>
          </a:ln>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a:rPr>
              <a:t>How the Project Came To Be (cont.)</a:t>
            </a:r>
            <a:endParaRPr lang="en-US" sz="1200" b="0" i="0" u="none" strike="noStrike" baseline="0" dirty="0">
              <a:solidFill>
                <a:srgbClr val="236F99"/>
              </a:solidFill>
              <a:latin typeface="Century Gothic"/>
            </a:endParaRPr>
          </a:p>
          <a:p>
            <a:pPr marL="0" marR="0" lvl="0" indent="0" algn="l" defTabSz="457200" rtl="0" eaLnBrk="1" fontAlgn="auto" latinLnBrk="0" hangingPunct="1">
              <a:lnSpc>
                <a:spcPct val="100000"/>
              </a:lnSpc>
              <a:spcBef>
                <a:spcPts val="600"/>
              </a:spcBef>
              <a:spcAft>
                <a:spcPts val="0"/>
              </a:spcAft>
              <a:buClrTx/>
              <a:buSzTx/>
              <a:buFontTx/>
              <a:buNone/>
              <a:tabLst/>
              <a:defRPr/>
            </a:pPr>
            <a:r>
              <a:rPr lang="en-US" sz="1200" dirty="0">
                <a:latin typeface="Garamond"/>
                <a:ea typeface="+mn-lt"/>
                <a:cs typeface="+mn-lt"/>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a:t>
            </a:r>
          </a:p>
        </p:txBody>
      </p:sp>
      <p:sp>
        <p:nvSpPr>
          <p:cNvPr id="2" name="TextBox 1">
            <a:extLst>
              <a:ext uri="{FF2B5EF4-FFF2-40B4-BE49-F238E27FC236}">
                <a16:creationId xmlns:a16="http://schemas.microsoft.com/office/drawing/2014/main" id="{2FE34F03-0373-08B7-185B-9DA2601BC462}"/>
              </a:ext>
            </a:extLst>
          </p:cNvPr>
          <p:cNvSpPr txBox="1"/>
          <p:nvPr userDrawn="1"/>
        </p:nvSpPr>
        <p:spPr>
          <a:xfrm>
            <a:off x="4790291" y="38399"/>
            <a:ext cx="1874953" cy="369332"/>
          </a:xfrm>
          <a:prstGeom prst="rect">
            <a:avLst/>
          </a:prstGeom>
          <a:noFill/>
        </p:spPr>
        <p:txBody>
          <a:bodyPr wrap="square" rtlCol="0">
            <a:spAutoFit/>
          </a:bodyPr>
          <a:lstStyle/>
          <a:p>
            <a:r>
              <a:rPr lang="en-US" b="1" dirty="0">
                <a:solidFill>
                  <a:srgbClr val="FF0000"/>
                </a:solidFill>
              </a:rPr>
              <a:t>**EXAMPLE**</a:t>
            </a:r>
          </a:p>
        </p:txBody>
      </p:sp>
    </p:spTree>
    <p:extLst>
      <p:ext uri="{BB962C8B-B14F-4D97-AF65-F5344CB8AC3E}">
        <p14:creationId xmlns:p14="http://schemas.microsoft.com/office/powerpoint/2010/main" val="885491932"/>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5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ront Layout 1">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EB7AA1-9FC5-DC8C-96E2-7CD0B332092F}"/>
              </a:ext>
            </a:extLst>
          </p:cNvPr>
          <p:cNvSpPr txBox="1"/>
          <p:nvPr userDrawn="1"/>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85379" y="1917240"/>
            <a:ext cx="2918498" cy="528172"/>
          </a:xfrm>
          <a:prstGeom prst="rect">
            <a:avLst/>
          </a:prstGeom>
          <a:noFill/>
          <a:ln>
            <a:noFill/>
          </a:ln>
        </p:spPr>
        <p:txBody>
          <a:bodyPr wrap="square" rtlCol="0">
            <a:noAutofit/>
          </a:bodyPr>
          <a:lstStyle/>
          <a:p>
            <a:pPr marL="0"/>
            <a:r>
              <a:rPr lang="en-US" sz="1600" b="1" dirty="0">
                <a:solidFill>
                  <a:srgbClr val="C13E2D"/>
                </a:solidFill>
                <a:latin typeface="Century Gothic" panose="020B0502020202020204" pitchFamily="34" charset="0"/>
              </a:rPr>
              <a:t>Project Short Title (Location)</a:t>
            </a:r>
          </a:p>
          <a:p>
            <a:pPr marL="0"/>
            <a:r>
              <a:rPr lang="en-US" sz="1600" b="1" dirty="0">
                <a:solidFill>
                  <a:srgbClr val="C13E2D"/>
                </a:solidFill>
                <a:latin typeface="Century Gothic" panose="020B0502020202020204" pitchFamily="34" charset="0"/>
              </a:rPr>
              <a:t>Wildland Fires</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9891" y="1958877"/>
            <a:ext cx="475488" cy="475183"/>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89482" y="5407155"/>
            <a:ext cx="3462292" cy="4232144"/>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8" name="TextBox 57">
            <a:extLst>
              <a:ext uri="{FF2B5EF4-FFF2-40B4-BE49-F238E27FC236}">
                <a16:creationId xmlns:a16="http://schemas.microsoft.com/office/drawing/2014/main" id="{48CE8FDE-4AFF-4C24-B006-E271A2A890B8}"/>
              </a:ext>
            </a:extLst>
          </p:cNvPr>
          <p:cNvSpPr txBox="1"/>
          <p:nvPr userDrawn="1"/>
        </p:nvSpPr>
        <p:spPr>
          <a:xfrm>
            <a:off x="389482" y="2570403"/>
            <a:ext cx="3462292" cy="1140660"/>
          </a:xfrm>
          <a:prstGeom prst="rect">
            <a:avLst/>
          </a:prstGeom>
          <a:noFill/>
          <a:ln>
            <a:noFill/>
          </a:ln>
        </p:spPr>
        <p:txBody>
          <a:bodyPr wrap="square" rtlCol="0">
            <a:noAutofit/>
          </a:bodyPr>
          <a:lstStyle/>
          <a:p>
            <a:pPr marL="0"/>
            <a:r>
              <a:rPr lang="en-US" sz="1600" dirty="0">
                <a:solidFill>
                  <a:srgbClr val="C13E2D"/>
                </a:solidFill>
                <a:latin typeface="Century Gothic" panose="020B0502020202020204" pitchFamily="34" charset="0"/>
              </a:rPr>
              <a:t>Project Full Title</a:t>
            </a:r>
            <a:endParaRPr lang="en-US" sz="1600" dirty="0">
              <a:solidFill>
                <a:srgbClr val="C13E2D"/>
              </a:solidFill>
            </a:endParaRPr>
          </a:p>
        </p:txBody>
      </p:sp>
      <p:sp>
        <p:nvSpPr>
          <p:cNvPr id="2" name="Rectangle 1">
            <a:extLst>
              <a:ext uri="{FF2B5EF4-FFF2-40B4-BE49-F238E27FC236}">
                <a16:creationId xmlns:a16="http://schemas.microsoft.com/office/drawing/2014/main" id="{DF7199AB-92BB-E660-F40F-77B08620E90D}"/>
              </a:ext>
            </a:extLst>
          </p:cNvPr>
          <p:cNvSpPr/>
          <p:nvPr userDrawn="1"/>
        </p:nvSpPr>
        <p:spPr>
          <a:xfrm>
            <a:off x="4154892" y="2357899"/>
            <a:ext cx="3236508" cy="262968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8D010C-1185-FAB6-658F-41772C1DC68D}"/>
              </a:ext>
            </a:extLst>
          </p:cNvPr>
          <p:cNvSpPr txBox="1"/>
          <p:nvPr userDrawn="1"/>
        </p:nvSpPr>
        <p:spPr>
          <a:xfrm>
            <a:off x="6476999" y="2374502"/>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6" name="TextBox 5">
            <a:extLst>
              <a:ext uri="{FF2B5EF4-FFF2-40B4-BE49-F238E27FC236}">
                <a16:creationId xmlns:a16="http://schemas.microsoft.com/office/drawing/2014/main" id="{25F19AEC-933D-98D2-8D75-BF2C512DF1EE}"/>
              </a:ext>
            </a:extLst>
          </p:cNvPr>
          <p:cNvSpPr txBox="1"/>
          <p:nvPr userDrawn="1"/>
        </p:nvSpPr>
        <p:spPr>
          <a:xfrm>
            <a:off x="4154892" y="2381823"/>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8" name="Rectangle 7">
            <a:extLst>
              <a:ext uri="{FF2B5EF4-FFF2-40B4-BE49-F238E27FC236}">
                <a16:creationId xmlns:a16="http://schemas.microsoft.com/office/drawing/2014/main" id="{E529CBB7-D132-E19D-2CBB-CF60726FA3E7}"/>
              </a:ext>
            </a:extLst>
          </p:cNvPr>
          <p:cNvSpPr/>
          <p:nvPr userDrawn="1"/>
        </p:nvSpPr>
        <p:spPr>
          <a:xfrm>
            <a:off x="4154892" y="5096221"/>
            <a:ext cx="3236508" cy="262968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D8F5A6-F489-5786-7DC4-581B97A14B57}"/>
              </a:ext>
            </a:extLst>
          </p:cNvPr>
          <p:cNvSpPr txBox="1"/>
          <p:nvPr userDrawn="1"/>
        </p:nvSpPr>
        <p:spPr>
          <a:xfrm>
            <a:off x="6476999" y="5138224"/>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2" name="TextBox 11">
            <a:extLst>
              <a:ext uri="{FF2B5EF4-FFF2-40B4-BE49-F238E27FC236}">
                <a16:creationId xmlns:a16="http://schemas.microsoft.com/office/drawing/2014/main" id="{3725AB61-651D-0F4E-B3F2-BC1A8E63EAF5}"/>
              </a:ext>
            </a:extLst>
          </p:cNvPr>
          <p:cNvSpPr txBox="1"/>
          <p:nvPr userDrawn="1"/>
        </p:nvSpPr>
        <p:spPr>
          <a:xfrm>
            <a:off x="4154892" y="5145545"/>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4" name="TextBox 13">
            <a:extLst>
              <a:ext uri="{FF2B5EF4-FFF2-40B4-BE49-F238E27FC236}">
                <a16:creationId xmlns:a16="http://schemas.microsoft.com/office/drawing/2014/main" id="{CFAD84D2-0CB6-6E07-E0D9-8F937F1C560E}"/>
              </a:ext>
            </a:extLst>
          </p:cNvPr>
          <p:cNvSpPr txBox="1"/>
          <p:nvPr userDrawn="1"/>
        </p:nvSpPr>
        <p:spPr>
          <a:xfrm>
            <a:off x="542507" y="7087264"/>
            <a:ext cx="3156242"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18CB4C8A-AA67-217D-25EE-4288F265A2E8}"/>
              </a:ext>
            </a:extLst>
          </p:cNvPr>
          <p:cNvSpPr txBox="1"/>
          <p:nvPr userDrawn="1"/>
        </p:nvSpPr>
        <p:spPr>
          <a:xfrm>
            <a:off x="545043" y="6244741"/>
            <a:ext cx="3153706"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20" name="TextBox 19">
            <a:extLst>
              <a:ext uri="{FF2B5EF4-FFF2-40B4-BE49-F238E27FC236}">
                <a16:creationId xmlns:a16="http://schemas.microsoft.com/office/drawing/2014/main" id="{9C7C5992-42B8-98E7-6E27-DAD09F650B75}"/>
              </a:ext>
            </a:extLst>
          </p:cNvPr>
          <p:cNvSpPr txBox="1"/>
          <p:nvPr userDrawn="1"/>
        </p:nvSpPr>
        <p:spPr>
          <a:xfrm>
            <a:off x="409891" y="3952911"/>
            <a:ext cx="3441883" cy="1323439"/>
          </a:xfrm>
          <a:prstGeom prst="rect">
            <a:avLst/>
          </a:prstGeom>
          <a:solidFill>
            <a:schemeClr val="bg1"/>
          </a:solidFill>
          <a:ln w="2540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 Size for Short &amp; Full Title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 Title: Century Gothic, 16 pt., BOLD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the Short Title, have the Location on top and App Area on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Title: Century Gothic, 16 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Case: Capitalize Each Word</a:t>
            </a:r>
          </a:p>
        </p:txBody>
      </p:sp>
      <p:sp>
        <p:nvSpPr>
          <p:cNvPr id="21" name="TextBox 20">
            <a:extLst>
              <a:ext uri="{FF2B5EF4-FFF2-40B4-BE49-F238E27FC236}">
                <a16:creationId xmlns:a16="http://schemas.microsoft.com/office/drawing/2014/main" id="{807319F8-3363-34BC-C1A9-C2744B4B9EAA}"/>
              </a:ext>
            </a:extLst>
          </p:cNvPr>
          <p:cNvSpPr txBox="1"/>
          <p:nvPr userDrawn="1"/>
        </p:nvSpPr>
        <p:spPr>
          <a:xfrm>
            <a:off x="552711" y="8915232"/>
            <a:ext cx="3156242" cy="523220"/>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dotted guidelines!</a:t>
            </a:r>
            <a:endParaRPr lang="en-US" sz="1400" dirty="0">
              <a:latin typeface="Century Gothic" panose="020B0502020202020204" pitchFamily="34" charset="0"/>
            </a:endParaRPr>
          </a:p>
        </p:txBody>
      </p:sp>
      <p:sp>
        <p:nvSpPr>
          <p:cNvPr id="5" name="TextBox 4">
            <a:extLst>
              <a:ext uri="{FF2B5EF4-FFF2-40B4-BE49-F238E27FC236}">
                <a16:creationId xmlns:a16="http://schemas.microsoft.com/office/drawing/2014/main" id="{74FC8675-B08E-D973-D6CC-255345FD6E18}"/>
              </a:ext>
            </a:extLst>
          </p:cNvPr>
          <p:cNvSpPr txBox="1"/>
          <p:nvPr userDrawn="1"/>
        </p:nvSpPr>
        <p:spPr>
          <a:xfrm>
            <a:off x="4228595" y="2872639"/>
            <a:ext cx="3093273"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7" name="TextBox 6">
            <a:extLst>
              <a:ext uri="{FF2B5EF4-FFF2-40B4-BE49-F238E27FC236}">
                <a16:creationId xmlns:a16="http://schemas.microsoft.com/office/drawing/2014/main" id="{EC6ADA8C-E7B5-407E-64B3-14104BF5BB66}"/>
              </a:ext>
            </a:extLst>
          </p:cNvPr>
          <p:cNvSpPr txBox="1"/>
          <p:nvPr userDrawn="1"/>
        </p:nvSpPr>
        <p:spPr>
          <a:xfrm>
            <a:off x="4248916" y="5632881"/>
            <a:ext cx="3052632"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3" name="Picture 2" descr="Diagram&#10;&#10;Description automatically generated">
            <a:extLst>
              <a:ext uri="{FF2B5EF4-FFF2-40B4-BE49-F238E27FC236}">
                <a16:creationId xmlns:a16="http://schemas.microsoft.com/office/drawing/2014/main" id="{4EE28311-8FC6-F4F5-917E-526582D475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9" name="Rectangle 8">
            <a:extLst>
              <a:ext uri="{FF2B5EF4-FFF2-40B4-BE49-F238E27FC236}">
                <a16:creationId xmlns:a16="http://schemas.microsoft.com/office/drawing/2014/main" id="{E1F312BA-A439-2E48-11F4-DA8F1C9A0551}"/>
              </a:ext>
            </a:extLst>
          </p:cNvPr>
          <p:cNvSpPr/>
          <p:nvPr userDrawn="1"/>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594784"/>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Layout 2a - 1 Lin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3997414" y="3078715"/>
            <a:ext cx="3393986" cy="251037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81000" y="5827775"/>
            <a:ext cx="7010399"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a:latin typeface="Century Gothic" panose="020B0502020202020204" pitchFamily="34" charset="0"/>
              </a:rPr>
              <a:t>NOTE: </a:t>
            </a:r>
            <a:r>
              <a:rPr lang="en-US" sz="1100" b="0">
                <a:latin typeface="Century Gothic" panose="020B0502020202020204" pitchFamily="34" charset="0"/>
              </a:rPr>
              <a:t>Remove </a:t>
            </a:r>
            <a:r>
              <a:rPr lang="en-US" sz="1100" b="1">
                <a:latin typeface="Century Gothic" panose="020B0502020202020204" pitchFamily="34" charset="0"/>
              </a:rPr>
              <a:t>Text/Image Box Outlines </a:t>
            </a:r>
            <a:r>
              <a:rPr lang="en-US" sz="1100" b="0">
                <a:latin typeface="Century Gothic" panose="020B0502020202020204" pitchFamily="34" charset="0"/>
              </a:rPr>
              <a:t>after you have added your content.</a:t>
            </a:r>
          </a:p>
          <a:p>
            <a:pPr algn="l"/>
            <a:endParaRPr lang="en-US" sz="1100" b="0">
              <a:latin typeface="Century Gothic" panose="020B0502020202020204" pitchFamily="34" charset="0"/>
            </a:endParaRPr>
          </a:p>
          <a:p>
            <a:pPr algn="l"/>
            <a:r>
              <a:rPr lang="en-US" sz="1100" b="0">
                <a:latin typeface="Century Gothic" panose="020B0502020202020204" pitchFamily="34" charset="0"/>
              </a:rPr>
              <a:t>To Remove the Text/Image Box Outline:</a:t>
            </a:r>
          </a:p>
          <a:p>
            <a:pPr algn="l"/>
            <a:r>
              <a:rPr lang="en-US" sz="1100" b="0">
                <a:latin typeface="Century Gothic" panose="020B0502020202020204" pitchFamily="34" charset="0"/>
              </a:rPr>
              <a:t>Select the Text/Image Box.</a:t>
            </a:r>
          </a:p>
          <a:p>
            <a:pPr algn="l"/>
            <a:r>
              <a:rPr lang="en-US" sz="1100" b="0">
                <a:latin typeface="Century Gothic" panose="020B0502020202020204" pitchFamily="34" charset="0"/>
              </a:rPr>
              <a:t>At the top in the Ribbon, Select </a:t>
            </a:r>
            <a:r>
              <a:rPr lang="en-US" sz="1100" b="1">
                <a:latin typeface="Century Gothic" panose="020B0502020202020204" pitchFamily="34" charset="0"/>
              </a:rPr>
              <a:t>Shape Format </a:t>
            </a:r>
            <a:r>
              <a:rPr lang="en-US" sz="1100" b="0">
                <a:latin typeface="Century Gothic" panose="020B0502020202020204" pitchFamily="34" charset="0"/>
              </a:rPr>
              <a:t>– </a:t>
            </a:r>
            <a:r>
              <a:rPr lang="en-US" sz="1100" b="1">
                <a:latin typeface="Century Gothic" panose="020B0502020202020204" pitchFamily="34" charset="0"/>
              </a:rPr>
              <a:t>Shape Outline </a:t>
            </a:r>
            <a:r>
              <a:rPr lang="en-US" sz="1100" b="0">
                <a:latin typeface="Century Gothic" panose="020B0502020202020204" pitchFamily="34" charset="0"/>
              </a:rPr>
              <a:t>– </a:t>
            </a:r>
            <a:r>
              <a:rPr lang="en-US" sz="1100" b="1">
                <a:latin typeface="Century Gothic" panose="020B0502020202020204" pitchFamily="34" charset="0"/>
              </a:rPr>
              <a:t>No Outline</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7" name="TextBox 6">
            <a:extLst>
              <a:ext uri="{FF2B5EF4-FFF2-40B4-BE49-F238E27FC236}">
                <a16:creationId xmlns:a16="http://schemas.microsoft.com/office/drawing/2014/main" id="{F96DCDBC-E9CB-759A-5748-EA26B66985B0}"/>
              </a:ext>
            </a:extLst>
          </p:cNvPr>
          <p:cNvSpPr txBox="1"/>
          <p:nvPr userDrawn="1"/>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0" name="TextBox 19">
            <a:extLst>
              <a:ext uri="{FF2B5EF4-FFF2-40B4-BE49-F238E27FC236}">
                <a16:creationId xmlns:a16="http://schemas.microsoft.com/office/drawing/2014/main" id="{BACDE1A6-D20A-A61E-10BE-292C458412E7}"/>
              </a:ext>
            </a:extLst>
          </p:cNvPr>
          <p:cNvSpPr txBox="1"/>
          <p:nvPr userDrawn="1"/>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2" name="Picture 21">
            <a:extLst>
              <a:ext uri="{FF2B5EF4-FFF2-40B4-BE49-F238E27FC236}">
                <a16:creationId xmlns:a16="http://schemas.microsoft.com/office/drawing/2014/main" id="{52D65156-B804-94D8-B57F-AFF60A6CAE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2941" y="1981128"/>
            <a:ext cx="707093" cy="706640"/>
          </a:xfrm>
          <a:prstGeom prst="rect">
            <a:avLst/>
          </a:prstGeom>
        </p:spPr>
      </p:pic>
      <p:sp>
        <p:nvSpPr>
          <p:cNvPr id="31" name="TextBox 30">
            <a:extLst>
              <a:ext uri="{FF2B5EF4-FFF2-40B4-BE49-F238E27FC236}">
                <a16:creationId xmlns:a16="http://schemas.microsoft.com/office/drawing/2014/main" id="{1AE570B3-1080-9F6E-DA96-17D2BBAB9A1F}"/>
              </a:ext>
            </a:extLst>
          </p:cNvPr>
          <p:cNvSpPr txBox="1"/>
          <p:nvPr userDrawn="1"/>
        </p:nvSpPr>
        <p:spPr>
          <a:xfrm>
            <a:off x="1110034" y="206658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Short Title Wildland Fires</a:t>
            </a:r>
          </a:p>
        </p:txBody>
      </p:sp>
      <p:sp>
        <p:nvSpPr>
          <p:cNvPr id="34" name="TextBox 33">
            <a:extLst>
              <a:ext uri="{FF2B5EF4-FFF2-40B4-BE49-F238E27FC236}">
                <a16:creationId xmlns:a16="http://schemas.microsoft.com/office/drawing/2014/main" id="{41402AEB-4402-5AE9-D6BF-54B44A7E5585}"/>
              </a:ext>
            </a:extLst>
          </p:cNvPr>
          <p:cNvSpPr txBox="1"/>
          <p:nvPr userDrawn="1"/>
        </p:nvSpPr>
        <p:spPr>
          <a:xfrm>
            <a:off x="1115399" y="2311343"/>
            <a:ext cx="6276000" cy="355224"/>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Full Title (1 line long)</a:t>
            </a:r>
          </a:p>
        </p:txBody>
      </p:sp>
      <p:pic>
        <p:nvPicPr>
          <p:cNvPr id="5" name="Picture 4" descr="Diagram&#10;&#10;Description automatically generated">
            <a:extLst>
              <a:ext uri="{FF2B5EF4-FFF2-40B4-BE49-F238E27FC236}">
                <a16:creationId xmlns:a16="http://schemas.microsoft.com/office/drawing/2014/main" id="{84F5C5A8-332F-E807-8F73-0E6BBE7162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Tree>
    <p:extLst>
      <p:ext uri="{BB962C8B-B14F-4D97-AF65-F5344CB8AC3E}">
        <p14:creationId xmlns:p14="http://schemas.microsoft.com/office/powerpoint/2010/main" val="23270587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Layout 2b - 2 Line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3997414" y="3078715"/>
            <a:ext cx="3393986" cy="251037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81000" y="5827775"/>
            <a:ext cx="7010400"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7" name="TextBox 6">
            <a:extLst>
              <a:ext uri="{FF2B5EF4-FFF2-40B4-BE49-F238E27FC236}">
                <a16:creationId xmlns:a16="http://schemas.microsoft.com/office/drawing/2014/main" id="{F96DCDBC-E9CB-759A-5748-EA26B66985B0}"/>
              </a:ext>
            </a:extLst>
          </p:cNvPr>
          <p:cNvSpPr txBox="1"/>
          <p:nvPr userDrawn="1"/>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0" name="TextBox 19">
            <a:extLst>
              <a:ext uri="{FF2B5EF4-FFF2-40B4-BE49-F238E27FC236}">
                <a16:creationId xmlns:a16="http://schemas.microsoft.com/office/drawing/2014/main" id="{BACDE1A6-D20A-A61E-10BE-292C458412E7}"/>
              </a:ext>
            </a:extLst>
          </p:cNvPr>
          <p:cNvSpPr txBox="1"/>
          <p:nvPr userDrawn="1"/>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2" name="Picture 21">
            <a:extLst>
              <a:ext uri="{FF2B5EF4-FFF2-40B4-BE49-F238E27FC236}">
                <a16:creationId xmlns:a16="http://schemas.microsoft.com/office/drawing/2014/main" id="{52D65156-B804-94D8-B57F-AFF60A6CAE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2941" y="1981128"/>
            <a:ext cx="707093" cy="706640"/>
          </a:xfrm>
          <a:prstGeom prst="rect">
            <a:avLst/>
          </a:prstGeom>
        </p:spPr>
      </p:pic>
      <p:sp>
        <p:nvSpPr>
          <p:cNvPr id="5" name="TextBox 4">
            <a:extLst>
              <a:ext uri="{FF2B5EF4-FFF2-40B4-BE49-F238E27FC236}">
                <a16:creationId xmlns:a16="http://schemas.microsoft.com/office/drawing/2014/main" id="{71BB6083-3CD6-014A-84E8-BF48D299CEE9}"/>
              </a:ext>
            </a:extLst>
          </p:cNvPr>
          <p:cNvSpPr txBox="1"/>
          <p:nvPr userDrawn="1"/>
        </p:nvSpPr>
        <p:spPr>
          <a:xfrm>
            <a:off x="1110034" y="198090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Short Title Wildland Fires</a:t>
            </a:r>
          </a:p>
        </p:txBody>
      </p:sp>
      <p:sp>
        <p:nvSpPr>
          <p:cNvPr id="6" name="TextBox 5">
            <a:extLst>
              <a:ext uri="{FF2B5EF4-FFF2-40B4-BE49-F238E27FC236}">
                <a16:creationId xmlns:a16="http://schemas.microsoft.com/office/drawing/2014/main" id="{CB809A3B-B6AA-3FC2-0238-84974A7E58CD}"/>
              </a:ext>
            </a:extLst>
          </p:cNvPr>
          <p:cNvSpPr txBox="1"/>
          <p:nvPr userDrawn="1"/>
        </p:nvSpPr>
        <p:spPr>
          <a:xfrm>
            <a:off x="1110034" y="2289900"/>
            <a:ext cx="6281366" cy="398096"/>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Full Title (2 lines long) </a:t>
            </a:r>
          </a:p>
        </p:txBody>
      </p:sp>
      <p:pic>
        <p:nvPicPr>
          <p:cNvPr id="17" name="Picture 16" descr="Diagram&#10;&#10;Description automatically generated">
            <a:extLst>
              <a:ext uri="{FF2B5EF4-FFF2-40B4-BE49-F238E27FC236}">
                <a16:creationId xmlns:a16="http://schemas.microsoft.com/office/drawing/2014/main" id="{1B1FF5BA-6C5D-4747-A96E-8EFEF1AAEF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Tree>
    <p:extLst>
      <p:ext uri="{BB962C8B-B14F-4D97-AF65-F5344CB8AC3E}">
        <p14:creationId xmlns:p14="http://schemas.microsoft.com/office/powerpoint/2010/main" val="2791988767"/>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ck Layout 2">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225297" y="9466806"/>
            <a:ext cx="620420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EA70B8D3-E454-D38C-442E-3F42577BBEAE}"/>
              </a:ext>
            </a:extLst>
          </p:cNvPr>
          <p:cNvSpPr txBox="1"/>
          <p:nvPr userDrawn="1"/>
        </p:nvSpPr>
        <p:spPr>
          <a:xfrm>
            <a:off x="304800" y="391872"/>
            <a:ext cx="3264193" cy="613604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Purpose</a:t>
            </a:r>
            <a:endParaRPr lang="en-US" sz="1200" b="0" i="0" u="none" strike="noStrike" baseline="0" dirty="0">
              <a:solidFill>
                <a:srgbClr val="C13E2D"/>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F69C9FF-0D62-E8E7-DA85-A67780A4E4A2}"/>
              </a:ext>
            </a:extLst>
          </p:cNvPr>
          <p:cNvGrpSpPr/>
          <p:nvPr userDrawn="1"/>
        </p:nvGrpSpPr>
        <p:grpSpPr>
          <a:xfrm>
            <a:off x="6401562" y="8329066"/>
            <a:ext cx="1173008" cy="1156790"/>
            <a:chOff x="4007617" y="8079884"/>
            <a:chExt cx="1173008" cy="1156790"/>
          </a:xfrm>
        </p:grpSpPr>
        <p:pic>
          <p:nvPicPr>
            <p:cNvPr id="19" name="Picture 18" descr="QR Code for the NASA Applied Science Website&#10;&#10;https://appliedsciences.nasa.gov/nasadevelop">
              <a:extLst>
                <a:ext uri="{FF2B5EF4-FFF2-40B4-BE49-F238E27FC236}">
                  <a16:creationId xmlns:a16="http://schemas.microsoft.com/office/drawing/2014/main" id="{A6711ABB-5F9C-BEF5-6D39-876800D55C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sp>
          <p:nvSpPr>
            <p:cNvPr id="28" name="TextBox 27">
              <a:extLst>
                <a:ext uri="{FF2B5EF4-FFF2-40B4-BE49-F238E27FC236}">
                  <a16:creationId xmlns:a16="http://schemas.microsoft.com/office/drawing/2014/main" id="{5150F23C-6BE7-3640-B98F-6994802AE2B3}"/>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2" name="Rectangle 1">
            <a:extLst>
              <a:ext uri="{FF2B5EF4-FFF2-40B4-BE49-F238E27FC236}">
                <a16:creationId xmlns:a16="http://schemas.microsoft.com/office/drawing/2014/main" id="{A228C91A-C2C2-32E8-A303-7EA39587691D}"/>
              </a:ext>
            </a:extLst>
          </p:cNvPr>
          <p:cNvSpPr/>
          <p:nvPr userDrawn="1"/>
        </p:nvSpPr>
        <p:spPr>
          <a:xfrm>
            <a:off x="3745782" y="381001"/>
            <a:ext cx="3590108" cy="276515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BF26FD5-DB44-1788-4905-D36118891732}"/>
              </a:ext>
            </a:extLst>
          </p:cNvPr>
          <p:cNvSpPr txBox="1"/>
          <p:nvPr userDrawn="1"/>
        </p:nvSpPr>
        <p:spPr>
          <a:xfrm>
            <a:off x="3804433" y="45081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51" name="TextBox 50">
            <a:extLst>
              <a:ext uri="{FF2B5EF4-FFF2-40B4-BE49-F238E27FC236}">
                <a16:creationId xmlns:a16="http://schemas.microsoft.com/office/drawing/2014/main" id="{4C9008B1-0248-BDBF-A1F0-097746EB111D}"/>
              </a:ext>
            </a:extLst>
          </p:cNvPr>
          <p:cNvSpPr txBox="1"/>
          <p:nvPr userDrawn="1"/>
        </p:nvSpPr>
        <p:spPr>
          <a:xfrm>
            <a:off x="3886200" y="752768"/>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 Placeholder 16">
            <a:extLst>
              <a:ext uri="{FF2B5EF4-FFF2-40B4-BE49-F238E27FC236}">
                <a16:creationId xmlns:a16="http://schemas.microsoft.com/office/drawing/2014/main" id="{9E6B3928-5D0A-EEC1-26CE-1225AA77056E}"/>
              </a:ext>
            </a:extLst>
          </p:cNvPr>
          <p:cNvSpPr txBox="1">
            <a:spLocks/>
          </p:cNvSpPr>
          <p:nvPr userDrawn="1"/>
        </p:nvSpPr>
        <p:spPr>
          <a:xfrm>
            <a:off x="304801" y="6905709"/>
            <a:ext cx="3315602"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Team Members</a:t>
            </a:r>
            <a:endParaRPr lang="en-US" sz="1000" b="1" dirty="0">
              <a:solidFill>
                <a:srgbClr val="C13E2D"/>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14" name="TextBox 13">
            <a:extLst>
              <a:ext uri="{FF2B5EF4-FFF2-40B4-BE49-F238E27FC236}">
                <a16:creationId xmlns:a16="http://schemas.microsoft.com/office/drawing/2014/main" id="{2F16E72E-A450-DAAE-0E8F-B89348CC397B}"/>
              </a:ext>
            </a:extLst>
          </p:cNvPr>
          <p:cNvSpPr txBox="1"/>
          <p:nvPr userDrawn="1"/>
        </p:nvSpPr>
        <p:spPr>
          <a:xfrm>
            <a:off x="3745782" y="6912244"/>
            <a:ext cx="3683718"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Partners</a:t>
            </a:r>
            <a:endParaRPr lang="en-US" sz="1050" b="0" i="0" u="none" strike="noStrike" baseline="0" dirty="0">
              <a:solidFill>
                <a:srgbClr val="C13E2D"/>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3" name="Group 2">
            <a:extLst>
              <a:ext uri="{FF2B5EF4-FFF2-40B4-BE49-F238E27FC236}">
                <a16:creationId xmlns:a16="http://schemas.microsoft.com/office/drawing/2014/main" id="{8A890D5A-4BEB-C602-D5C7-3686BF041218}"/>
              </a:ext>
            </a:extLst>
          </p:cNvPr>
          <p:cNvGrpSpPr/>
          <p:nvPr userDrawn="1"/>
        </p:nvGrpSpPr>
        <p:grpSpPr>
          <a:xfrm>
            <a:off x="197830" y="8342935"/>
            <a:ext cx="1086960" cy="1086960"/>
            <a:chOff x="-7071360" y="11654120"/>
            <a:chExt cx="3202416" cy="3202416"/>
          </a:xfrm>
        </p:grpSpPr>
        <p:sp>
          <p:nvSpPr>
            <p:cNvPr id="5" name="Oval 4">
              <a:extLst>
                <a:ext uri="{FF2B5EF4-FFF2-40B4-BE49-F238E27FC236}">
                  <a16:creationId xmlns:a16="http://schemas.microsoft.com/office/drawing/2014/main" id="{B3C7E55A-694A-56B2-8AF9-0CEFA63ABB69}"/>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text, sign, device, meter&#10;&#10;Description automatically generated">
              <a:extLst>
                <a:ext uri="{FF2B5EF4-FFF2-40B4-BE49-F238E27FC236}">
                  <a16:creationId xmlns:a16="http://schemas.microsoft.com/office/drawing/2014/main" id="{FBAB32F1-F541-47B0-6DA8-EC4480021A8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7" name="TextBox 6">
            <a:extLst>
              <a:ext uri="{FF2B5EF4-FFF2-40B4-BE49-F238E27FC236}">
                <a16:creationId xmlns:a16="http://schemas.microsoft.com/office/drawing/2014/main" id="{2A5AA912-FFDB-27CE-73B2-F4F958E4A5BD}"/>
              </a:ext>
            </a:extLst>
          </p:cNvPr>
          <p:cNvSpPr txBox="1"/>
          <p:nvPr userDrawn="1"/>
        </p:nvSpPr>
        <p:spPr>
          <a:xfrm>
            <a:off x="1310164" y="8564385"/>
            <a:ext cx="5026319" cy="803311"/>
          </a:xfrm>
          <a:prstGeom prst="rect">
            <a:avLst/>
          </a:prstGeom>
          <a:noFill/>
        </p:spPr>
        <p:txBody>
          <a:bodyPr wrap="square" rtlCol="0" anchor="ctr">
            <a:noAutofit/>
          </a:bodyPr>
          <a:lstStyle/>
          <a:p>
            <a:pPr algn="ctr"/>
            <a:r>
              <a:rPr lang="en-US" sz="1600" b="1" dirty="0">
                <a:solidFill>
                  <a:srgbClr val="236F99"/>
                </a:solidFill>
                <a:latin typeface="Century Gothic" panose="020B0502020202020204" pitchFamily="34" charset="0"/>
              </a:rPr>
              <a:t>Be a Part of the DEVELOP National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26" name="TextBox 25">
            <a:extLst>
              <a:ext uri="{FF2B5EF4-FFF2-40B4-BE49-F238E27FC236}">
                <a16:creationId xmlns:a16="http://schemas.microsoft.com/office/drawing/2014/main" id="{8F127935-D690-C7A0-389A-CC71E4870147}"/>
              </a:ext>
            </a:extLst>
          </p:cNvPr>
          <p:cNvSpPr txBox="1"/>
          <p:nvPr userDrawn="1"/>
        </p:nvSpPr>
        <p:spPr>
          <a:xfrm>
            <a:off x="3761737" y="3422760"/>
            <a:ext cx="3590108" cy="312424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Purpose (cont.)</a:t>
            </a:r>
            <a:endParaRPr lang="en-US" sz="1200" b="0" i="0" u="none" strike="noStrike" baseline="0" dirty="0">
              <a:solidFill>
                <a:srgbClr val="C13E2D"/>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spTree>
    <p:extLst>
      <p:ext uri="{BB962C8B-B14F-4D97-AF65-F5344CB8AC3E}">
        <p14:creationId xmlns:p14="http://schemas.microsoft.com/office/powerpoint/2010/main" val="2180361108"/>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51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Gu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852849"/>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 Gu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72348"/>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1/24/2025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587044365"/>
      </p:ext>
    </p:extLst>
  </p:cSld>
  <p:clrMap bg1="lt1" tx1="dk1" bg2="lt2" tx2="dk2" accent1="accent1" accent2="accent2" accent3="accent3" accent4="accent4" accent5="accent5" accent6="accent6" hlink="hlink" folHlink="folHlink"/>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68">
          <p15:clr>
            <a:srgbClr val="F26B43"/>
          </p15:clr>
        </p15:guide>
        <p15:guide id="2" pos="24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1/24/2025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421425320"/>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9" r:id="rId3"/>
    <p:sldLayoutId id="2147483685" r:id="rId4"/>
    <p:sldLayoutId id="2147483687" r:id="rId5"/>
    <p:sldLayoutId id="2147483690" r:id="rId6"/>
    <p:sldLayoutId id="2147483692" r:id="rId7"/>
    <p:sldLayoutId id="2147483693" r:id="rId8"/>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0" indent="0" algn="l" defTabSz="777240" rtl="0" eaLnBrk="1" latinLnBrk="0" hangingPunct="1">
        <a:lnSpc>
          <a:spcPct val="90000"/>
        </a:lnSpc>
        <a:spcBef>
          <a:spcPts val="85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16549B-3C89-7F05-3E97-0C549036E800}"/>
              </a:ext>
            </a:extLst>
          </p:cNvPr>
          <p:cNvSpPr txBox="1"/>
          <p:nvPr/>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D449B914-5605-E005-1F5C-D569DFEB5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 name="TextBox 3">
            <a:extLst>
              <a:ext uri="{FF2B5EF4-FFF2-40B4-BE49-F238E27FC236}">
                <a16:creationId xmlns:a16="http://schemas.microsoft.com/office/drawing/2014/main" id="{6F1C0AC8-B402-1097-06B2-AFB8A232069C}"/>
              </a:ext>
            </a:extLst>
          </p:cNvPr>
          <p:cNvSpPr txBox="1"/>
          <p:nvPr/>
        </p:nvSpPr>
        <p:spPr>
          <a:xfrm>
            <a:off x="885379" y="1917240"/>
            <a:ext cx="2918498" cy="528172"/>
          </a:xfrm>
          <a:prstGeom prst="rect">
            <a:avLst/>
          </a:prstGeom>
          <a:noFill/>
          <a:ln>
            <a:noFill/>
          </a:ln>
        </p:spPr>
        <p:txBody>
          <a:bodyPr wrap="square" rtlCol="0">
            <a:noAutofit/>
          </a:bodyPr>
          <a:lstStyle/>
          <a:p>
            <a:pPr marL="0"/>
            <a:r>
              <a:rPr lang="en-US" sz="1600" b="1" dirty="0">
                <a:solidFill>
                  <a:srgbClr val="C13E2D"/>
                </a:solidFill>
                <a:latin typeface="Century Gothic" panose="020B0502020202020204" pitchFamily="34" charset="0"/>
              </a:rPr>
              <a:t>Project Short Title (Location)</a:t>
            </a:r>
          </a:p>
          <a:p>
            <a:pPr marL="0"/>
            <a:r>
              <a:rPr lang="en-US" sz="1600" b="1" dirty="0">
                <a:solidFill>
                  <a:srgbClr val="C13E2D"/>
                </a:solidFill>
                <a:latin typeface="Century Gothic" panose="020B0502020202020204" pitchFamily="34" charset="0"/>
              </a:rPr>
              <a:t>Wildland Fires</a:t>
            </a:r>
          </a:p>
        </p:txBody>
      </p:sp>
      <p:pic>
        <p:nvPicPr>
          <p:cNvPr id="5" name="Picture 4">
            <a:extLst>
              <a:ext uri="{FF2B5EF4-FFF2-40B4-BE49-F238E27FC236}">
                <a16:creationId xmlns:a16="http://schemas.microsoft.com/office/drawing/2014/main" id="{293870DA-ADCF-3F04-A365-6B982EC739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891" y="1958877"/>
            <a:ext cx="475488" cy="475183"/>
          </a:xfrm>
          <a:prstGeom prst="rect">
            <a:avLst/>
          </a:prstGeom>
        </p:spPr>
      </p:pic>
      <p:sp>
        <p:nvSpPr>
          <p:cNvPr id="6" name="TextBox 5">
            <a:extLst>
              <a:ext uri="{FF2B5EF4-FFF2-40B4-BE49-F238E27FC236}">
                <a16:creationId xmlns:a16="http://schemas.microsoft.com/office/drawing/2014/main" id="{CAC4B095-996D-490F-F6B1-4487C095B7D2}"/>
              </a:ext>
            </a:extLst>
          </p:cNvPr>
          <p:cNvSpPr txBox="1"/>
          <p:nvPr/>
        </p:nvSpPr>
        <p:spPr>
          <a:xfrm>
            <a:off x="389482" y="5407155"/>
            <a:ext cx="3462292" cy="4232144"/>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7" name="TextBox 6">
            <a:extLst>
              <a:ext uri="{FF2B5EF4-FFF2-40B4-BE49-F238E27FC236}">
                <a16:creationId xmlns:a16="http://schemas.microsoft.com/office/drawing/2014/main" id="{5A4D4E53-D3F5-4857-EAE7-AA341B379D98}"/>
              </a:ext>
            </a:extLst>
          </p:cNvPr>
          <p:cNvSpPr txBox="1"/>
          <p:nvPr/>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8" name="TextBox 7">
            <a:extLst>
              <a:ext uri="{FF2B5EF4-FFF2-40B4-BE49-F238E27FC236}">
                <a16:creationId xmlns:a16="http://schemas.microsoft.com/office/drawing/2014/main" id="{F25CEF40-2A7C-0CE6-F2D6-DCEEA1AEE453}"/>
              </a:ext>
            </a:extLst>
          </p:cNvPr>
          <p:cNvSpPr txBox="1"/>
          <p:nvPr/>
        </p:nvSpPr>
        <p:spPr>
          <a:xfrm>
            <a:off x="389482" y="2570403"/>
            <a:ext cx="3462292" cy="1140660"/>
          </a:xfrm>
          <a:prstGeom prst="rect">
            <a:avLst/>
          </a:prstGeom>
          <a:noFill/>
          <a:ln>
            <a:noFill/>
          </a:ln>
        </p:spPr>
        <p:txBody>
          <a:bodyPr wrap="square" rtlCol="0">
            <a:noAutofit/>
          </a:bodyPr>
          <a:lstStyle/>
          <a:p>
            <a:pPr marL="0"/>
            <a:r>
              <a:rPr lang="en-US" sz="1600" dirty="0">
                <a:solidFill>
                  <a:srgbClr val="C13E2D"/>
                </a:solidFill>
                <a:latin typeface="Century Gothic" panose="020B0502020202020204" pitchFamily="34" charset="0"/>
              </a:rPr>
              <a:t>Project Full Title</a:t>
            </a:r>
            <a:endParaRPr lang="en-US" sz="1600" dirty="0">
              <a:solidFill>
                <a:srgbClr val="C13E2D"/>
              </a:solidFill>
            </a:endParaRPr>
          </a:p>
        </p:txBody>
      </p:sp>
      <p:sp>
        <p:nvSpPr>
          <p:cNvPr id="9" name="Rectangle 8">
            <a:extLst>
              <a:ext uri="{FF2B5EF4-FFF2-40B4-BE49-F238E27FC236}">
                <a16:creationId xmlns:a16="http://schemas.microsoft.com/office/drawing/2014/main" id="{E3D738FD-051B-22B4-FF6A-C24587DEF761}"/>
              </a:ext>
            </a:extLst>
          </p:cNvPr>
          <p:cNvSpPr/>
          <p:nvPr/>
        </p:nvSpPr>
        <p:spPr>
          <a:xfrm>
            <a:off x="4154892" y="2357899"/>
            <a:ext cx="3236508" cy="262968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3086CA-E99B-EC0E-90C4-7B3D8216854C}"/>
              </a:ext>
            </a:extLst>
          </p:cNvPr>
          <p:cNvSpPr txBox="1"/>
          <p:nvPr/>
        </p:nvSpPr>
        <p:spPr>
          <a:xfrm>
            <a:off x="6476999" y="2374502"/>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1" name="TextBox 10">
            <a:extLst>
              <a:ext uri="{FF2B5EF4-FFF2-40B4-BE49-F238E27FC236}">
                <a16:creationId xmlns:a16="http://schemas.microsoft.com/office/drawing/2014/main" id="{43AFA7AD-E122-FD9F-1A44-152DBE7863CE}"/>
              </a:ext>
            </a:extLst>
          </p:cNvPr>
          <p:cNvSpPr txBox="1"/>
          <p:nvPr/>
        </p:nvSpPr>
        <p:spPr>
          <a:xfrm>
            <a:off x="4154892" y="2381823"/>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2" name="Rectangle 11">
            <a:extLst>
              <a:ext uri="{FF2B5EF4-FFF2-40B4-BE49-F238E27FC236}">
                <a16:creationId xmlns:a16="http://schemas.microsoft.com/office/drawing/2014/main" id="{9ED63CC2-1467-7461-8FE6-CB5D3E6823B4}"/>
              </a:ext>
            </a:extLst>
          </p:cNvPr>
          <p:cNvSpPr/>
          <p:nvPr/>
        </p:nvSpPr>
        <p:spPr>
          <a:xfrm>
            <a:off x="4154892" y="5096221"/>
            <a:ext cx="3236508" cy="262968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630D14F-7DE3-2093-407E-2F5B23F62D3A}"/>
              </a:ext>
            </a:extLst>
          </p:cNvPr>
          <p:cNvSpPr txBox="1"/>
          <p:nvPr/>
        </p:nvSpPr>
        <p:spPr>
          <a:xfrm>
            <a:off x="6476999" y="5138224"/>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4" name="TextBox 13">
            <a:extLst>
              <a:ext uri="{FF2B5EF4-FFF2-40B4-BE49-F238E27FC236}">
                <a16:creationId xmlns:a16="http://schemas.microsoft.com/office/drawing/2014/main" id="{FE938B75-272E-1F88-BE24-A3499E63B165}"/>
              </a:ext>
            </a:extLst>
          </p:cNvPr>
          <p:cNvSpPr txBox="1"/>
          <p:nvPr/>
        </p:nvSpPr>
        <p:spPr>
          <a:xfrm>
            <a:off x="4154892" y="5145545"/>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5" name="TextBox 14">
            <a:extLst>
              <a:ext uri="{FF2B5EF4-FFF2-40B4-BE49-F238E27FC236}">
                <a16:creationId xmlns:a16="http://schemas.microsoft.com/office/drawing/2014/main" id="{D27445B5-B0EC-5776-B90E-15C5DE87FCE2}"/>
              </a:ext>
            </a:extLst>
          </p:cNvPr>
          <p:cNvSpPr txBox="1"/>
          <p:nvPr/>
        </p:nvSpPr>
        <p:spPr>
          <a:xfrm>
            <a:off x="542507" y="7087264"/>
            <a:ext cx="3156242"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6" name="TextBox 15">
            <a:extLst>
              <a:ext uri="{FF2B5EF4-FFF2-40B4-BE49-F238E27FC236}">
                <a16:creationId xmlns:a16="http://schemas.microsoft.com/office/drawing/2014/main" id="{96DC18D2-C9AC-1D34-9C02-373B60DE3B05}"/>
              </a:ext>
            </a:extLst>
          </p:cNvPr>
          <p:cNvSpPr txBox="1"/>
          <p:nvPr/>
        </p:nvSpPr>
        <p:spPr>
          <a:xfrm>
            <a:off x="545043" y="6244741"/>
            <a:ext cx="3153706"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7" name="TextBox 16">
            <a:extLst>
              <a:ext uri="{FF2B5EF4-FFF2-40B4-BE49-F238E27FC236}">
                <a16:creationId xmlns:a16="http://schemas.microsoft.com/office/drawing/2014/main" id="{013A18AE-93E6-831A-1854-354C7F8FAB1F}"/>
              </a:ext>
            </a:extLst>
          </p:cNvPr>
          <p:cNvSpPr txBox="1"/>
          <p:nvPr/>
        </p:nvSpPr>
        <p:spPr>
          <a:xfrm>
            <a:off x="409891" y="3952911"/>
            <a:ext cx="3441883" cy="1323439"/>
          </a:xfrm>
          <a:prstGeom prst="rect">
            <a:avLst/>
          </a:prstGeom>
          <a:solidFill>
            <a:schemeClr val="bg1"/>
          </a:solidFill>
          <a:ln w="2540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 Size for Short &amp; Full Title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 Title: Century Gothic, 16 pt., BOLD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the Short Title, have the Location on top and App Area on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Title: Century Gothic, 16 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Case: Capitalize Each Word</a:t>
            </a:r>
          </a:p>
        </p:txBody>
      </p:sp>
      <p:sp>
        <p:nvSpPr>
          <p:cNvPr id="18" name="TextBox 17">
            <a:extLst>
              <a:ext uri="{FF2B5EF4-FFF2-40B4-BE49-F238E27FC236}">
                <a16:creationId xmlns:a16="http://schemas.microsoft.com/office/drawing/2014/main" id="{41DAB42D-0FEB-835B-B398-395CD07850BC}"/>
              </a:ext>
            </a:extLst>
          </p:cNvPr>
          <p:cNvSpPr txBox="1"/>
          <p:nvPr/>
        </p:nvSpPr>
        <p:spPr>
          <a:xfrm>
            <a:off x="552711" y="8915232"/>
            <a:ext cx="3156242" cy="523220"/>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dotted guidelines!</a:t>
            </a:r>
            <a:endParaRPr lang="en-US" sz="1400" dirty="0">
              <a:latin typeface="Century Gothic" panose="020B0502020202020204" pitchFamily="34" charset="0"/>
            </a:endParaRPr>
          </a:p>
        </p:txBody>
      </p:sp>
      <p:sp>
        <p:nvSpPr>
          <p:cNvPr id="19" name="TextBox 18">
            <a:extLst>
              <a:ext uri="{FF2B5EF4-FFF2-40B4-BE49-F238E27FC236}">
                <a16:creationId xmlns:a16="http://schemas.microsoft.com/office/drawing/2014/main" id="{EA4B2AE2-D302-660E-3AAC-B14479E57A2A}"/>
              </a:ext>
            </a:extLst>
          </p:cNvPr>
          <p:cNvSpPr txBox="1"/>
          <p:nvPr/>
        </p:nvSpPr>
        <p:spPr>
          <a:xfrm>
            <a:off x="4228595" y="2872639"/>
            <a:ext cx="3093273"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20" name="TextBox 19">
            <a:extLst>
              <a:ext uri="{FF2B5EF4-FFF2-40B4-BE49-F238E27FC236}">
                <a16:creationId xmlns:a16="http://schemas.microsoft.com/office/drawing/2014/main" id="{61DC86DD-D310-C17D-13CD-5FC68C295153}"/>
              </a:ext>
            </a:extLst>
          </p:cNvPr>
          <p:cNvSpPr txBox="1"/>
          <p:nvPr/>
        </p:nvSpPr>
        <p:spPr>
          <a:xfrm>
            <a:off x="4248916" y="5632881"/>
            <a:ext cx="3052632"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1" name="Picture 20" descr="Diagram&#10;&#10;Description automatically generated">
            <a:extLst>
              <a:ext uri="{FF2B5EF4-FFF2-40B4-BE49-F238E27FC236}">
                <a16:creationId xmlns:a16="http://schemas.microsoft.com/office/drawing/2014/main" id="{DBF50937-6CB2-BC84-34E7-7A1174DBC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22" name="Rectangle 21">
            <a:extLst>
              <a:ext uri="{FF2B5EF4-FFF2-40B4-BE49-F238E27FC236}">
                <a16:creationId xmlns:a16="http://schemas.microsoft.com/office/drawing/2014/main" id="{903EE562-DE81-7036-627F-ACE3852FF9D4}"/>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788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CA8A19-BF91-5682-F1E9-DB7EA8AE65E0}"/>
              </a:ext>
            </a:extLst>
          </p:cNvPr>
          <p:cNvSpPr txBox="1"/>
          <p:nvPr/>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58C68ECF-1220-267A-ECB5-BB8B743096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 name="TextBox 3">
            <a:extLst>
              <a:ext uri="{FF2B5EF4-FFF2-40B4-BE49-F238E27FC236}">
                <a16:creationId xmlns:a16="http://schemas.microsoft.com/office/drawing/2014/main" id="{6AAAEFD1-194E-3ED9-2DE3-05364227ACEC}"/>
              </a:ext>
            </a:extLst>
          </p:cNvPr>
          <p:cNvSpPr txBox="1"/>
          <p:nvPr/>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 name="Rectangle 4">
            <a:extLst>
              <a:ext uri="{FF2B5EF4-FFF2-40B4-BE49-F238E27FC236}">
                <a16:creationId xmlns:a16="http://schemas.microsoft.com/office/drawing/2014/main" id="{E92F7C3C-F428-39F4-2165-8FE7DB43477C}"/>
              </a:ext>
            </a:extLst>
          </p:cNvPr>
          <p:cNvSpPr/>
          <p:nvPr/>
        </p:nvSpPr>
        <p:spPr>
          <a:xfrm>
            <a:off x="3997414" y="3078715"/>
            <a:ext cx="3393986" cy="251037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1E827E-5A75-71F9-13B5-05996B61620A}"/>
              </a:ext>
            </a:extLst>
          </p:cNvPr>
          <p:cNvSpPr txBox="1"/>
          <p:nvPr/>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7" name="TextBox 6">
            <a:extLst>
              <a:ext uri="{FF2B5EF4-FFF2-40B4-BE49-F238E27FC236}">
                <a16:creationId xmlns:a16="http://schemas.microsoft.com/office/drawing/2014/main" id="{FE7E5EA1-DFD4-976B-AF6F-A16790CD8CA2}"/>
              </a:ext>
            </a:extLst>
          </p:cNvPr>
          <p:cNvSpPr txBox="1"/>
          <p:nvPr/>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 name="TextBox 7">
            <a:extLst>
              <a:ext uri="{FF2B5EF4-FFF2-40B4-BE49-F238E27FC236}">
                <a16:creationId xmlns:a16="http://schemas.microsoft.com/office/drawing/2014/main" id="{61CE24B0-8D08-D5D8-4293-6583068FF457}"/>
              </a:ext>
            </a:extLst>
          </p:cNvPr>
          <p:cNvSpPr txBox="1"/>
          <p:nvPr/>
        </p:nvSpPr>
        <p:spPr>
          <a:xfrm>
            <a:off x="381000" y="5827775"/>
            <a:ext cx="7010399"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9" name="TextBox 8">
            <a:extLst>
              <a:ext uri="{FF2B5EF4-FFF2-40B4-BE49-F238E27FC236}">
                <a16:creationId xmlns:a16="http://schemas.microsoft.com/office/drawing/2014/main" id="{23DE16FD-1006-EA32-6987-A6FAE8007A94}"/>
              </a:ext>
            </a:extLst>
          </p:cNvPr>
          <p:cNvSpPr txBox="1"/>
          <p:nvPr/>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0" name="TextBox 9">
            <a:extLst>
              <a:ext uri="{FF2B5EF4-FFF2-40B4-BE49-F238E27FC236}">
                <a16:creationId xmlns:a16="http://schemas.microsoft.com/office/drawing/2014/main" id="{466D311B-D862-8685-8296-25FC28271675}"/>
              </a:ext>
            </a:extLst>
          </p:cNvPr>
          <p:cNvSpPr txBox="1"/>
          <p:nvPr/>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a:latin typeface="Century Gothic" panose="020B0502020202020204" pitchFamily="34" charset="0"/>
              </a:rPr>
              <a:t>NOTE: </a:t>
            </a:r>
            <a:r>
              <a:rPr lang="en-US" sz="1100" b="0">
                <a:latin typeface="Century Gothic" panose="020B0502020202020204" pitchFamily="34" charset="0"/>
              </a:rPr>
              <a:t>Remove </a:t>
            </a:r>
            <a:r>
              <a:rPr lang="en-US" sz="1100" b="1">
                <a:latin typeface="Century Gothic" panose="020B0502020202020204" pitchFamily="34" charset="0"/>
              </a:rPr>
              <a:t>Text/Image Box Outlines </a:t>
            </a:r>
            <a:r>
              <a:rPr lang="en-US" sz="1100" b="0">
                <a:latin typeface="Century Gothic" panose="020B0502020202020204" pitchFamily="34" charset="0"/>
              </a:rPr>
              <a:t>after you have added your content.</a:t>
            </a:r>
          </a:p>
          <a:p>
            <a:pPr algn="l"/>
            <a:endParaRPr lang="en-US" sz="1100" b="0">
              <a:latin typeface="Century Gothic" panose="020B0502020202020204" pitchFamily="34" charset="0"/>
            </a:endParaRPr>
          </a:p>
          <a:p>
            <a:pPr algn="l"/>
            <a:r>
              <a:rPr lang="en-US" sz="1100" b="0">
                <a:latin typeface="Century Gothic" panose="020B0502020202020204" pitchFamily="34" charset="0"/>
              </a:rPr>
              <a:t>To Remove the Text/Image Box Outline:</a:t>
            </a:r>
          </a:p>
          <a:p>
            <a:pPr algn="l"/>
            <a:r>
              <a:rPr lang="en-US" sz="1100" b="0">
                <a:latin typeface="Century Gothic" panose="020B0502020202020204" pitchFamily="34" charset="0"/>
              </a:rPr>
              <a:t>Select the Text/Image Box.</a:t>
            </a:r>
          </a:p>
          <a:p>
            <a:pPr algn="l"/>
            <a:r>
              <a:rPr lang="en-US" sz="1100" b="0">
                <a:latin typeface="Century Gothic" panose="020B0502020202020204" pitchFamily="34" charset="0"/>
              </a:rPr>
              <a:t>At the top in the Ribbon, Select </a:t>
            </a:r>
            <a:r>
              <a:rPr lang="en-US" sz="1100" b="1">
                <a:latin typeface="Century Gothic" panose="020B0502020202020204" pitchFamily="34" charset="0"/>
              </a:rPr>
              <a:t>Shape Format </a:t>
            </a:r>
            <a:r>
              <a:rPr lang="en-US" sz="1100" b="0">
                <a:latin typeface="Century Gothic" panose="020B0502020202020204" pitchFamily="34" charset="0"/>
              </a:rPr>
              <a:t>– </a:t>
            </a:r>
            <a:r>
              <a:rPr lang="en-US" sz="1100" b="1">
                <a:latin typeface="Century Gothic" panose="020B0502020202020204" pitchFamily="34" charset="0"/>
              </a:rPr>
              <a:t>Shape Outline </a:t>
            </a:r>
            <a:r>
              <a:rPr lang="en-US" sz="1100" b="0">
                <a:latin typeface="Century Gothic" panose="020B0502020202020204" pitchFamily="34" charset="0"/>
              </a:rPr>
              <a:t>– </a:t>
            </a:r>
            <a:r>
              <a:rPr lang="en-US" sz="1100" b="1">
                <a:latin typeface="Century Gothic" panose="020B0502020202020204" pitchFamily="34" charset="0"/>
              </a:rPr>
              <a:t>No Outline</a:t>
            </a:r>
          </a:p>
        </p:txBody>
      </p:sp>
      <p:sp>
        <p:nvSpPr>
          <p:cNvPr id="11" name="TextBox 10">
            <a:extLst>
              <a:ext uri="{FF2B5EF4-FFF2-40B4-BE49-F238E27FC236}">
                <a16:creationId xmlns:a16="http://schemas.microsoft.com/office/drawing/2014/main" id="{BFE2E9BD-64F6-8615-325A-7B237A903A76}"/>
              </a:ext>
            </a:extLst>
          </p:cNvPr>
          <p:cNvSpPr txBox="1"/>
          <p:nvPr/>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12" name="TextBox 11">
            <a:extLst>
              <a:ext uri="{FF2B5EF4-FFF2-40B4-BE49-F238E27FC236}">
                <a16:creationId xmlns:a16="http://schemas.microsoft.com/office/drawing/2014/main" id="{CDC40B69-4353-0C10-8C0B-690A3BE4732E}"/>
              </a:ext>
            </a:extLst>
          </p:cNvPr>
          <p:cNvSpPr txBox="1"/>
          <p:nvPr/>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3" name="TextBox 12">
            <a:extLst>
              <a:ext uri="{FF2B5EF4-FFF2-40B4-BE49-F238E27FC236}">
                <a16:creationId xmlns:a16="http://schemas.microsoft.com/office/drawing/2014/main" id="{8E3BE9A4-EADB-C677-724F-63215F0904C4}"/>
              </a:ext>
            </a:extLst>
          </p:cNvPr>
          <p:cNvSpPr txBox="1"/>
          <p:nvPr/>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14" name="Picture 13">
            <a:extLst>
              <a:ext uri="{FF2B5EF4-FFF2-40B4-BE49-F238E27FC236}">
                <a16:creationId xmlns:a16="http://schemas.microsoft.com/office/drawing/2014/main" id="{F28C5C4A-9159-2397-F5A2-978196455C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2941" y="1981128"/>
            <a:ext cx="707093" cy="706640"/>
          </a:xfrm>
          <a:prstGeom prst="rect">
            <a:avLst/>
          </a:prstGeom>
        </p:spPr>
      </p:pic>
      <p:sp>
        <p:nvSpPr>
          <p:cNvPr id="15" name="TextBox 14">
            <a:extLst>
              <a:ext uri="{FF2B5EF4-FFF2-40B4-BE49-F238E27FC236}">
                <a16:creationId xmlns:a16="http://schemas.microsoft.com/office/drawing/2014/main" id="{76585FC7-108B-CB9C-FF43-A2F6073C9917}"/>
              </a:ext>
            </a:extLst>
          </p:cNvPr>
          <p:cNvSpPr txBox="1"/>
          <p:nvPr/>
        </p:nvSpPr>
        <p:spPr>
          <a:xfrm>
            <a:off x="1110034" y="206658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Short Title Wildland Fires</a:t>
            </a:r>
          </a:p>
        </p:txBody>
      </p:sp>
      <p:sp>
        <p:nvSpPr>
          <p:cNvPr id="16" name="TextBox 15">
            <a:extLst>
              <a:ext uri="{FF2B5EF4-FFF2-40B4-BE49-F238E27FC236}">
                <a16:creationId xmlns:a16="http://schemas.microsoft.com/office/drawing/2014/main" id="{A2115B1D-EB7D-C348-85B0-00D78668FE9E}"/>
              </a:ext>
            </a:extLst>
          </p:cNvPr>
          <p:cNvSpPr txBox="1"/>
          <p:nvPr/>
        </p:nvSpPr>
        <p:spPr>
          <a:xfrm>
            <a:off x="1115399" y="2311343"/>
            <a:ext cx="6276000" cy="355224"/>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Full Title (1 line long)</a:t>
            </a:r>
          </a:p>
        </p:txBody>
      </p:sp>
      <p:pic>
        <p:nvPicPr>
          <p:cNvPr id="17" name="Picture 16" descr="Diagram&#10;&#10;Description automatically generated">
            <a:extLst>
              <a:ext uri="{FF2B5EF4-FFF2-40B4-BE49-F238E27FC236}">
                <a16:creationId xmlns:a16="http://schemas.microsoft.com/office/drawing/2014/main" id="{0083EC27-8BE9-F7DB-CE62-0B83E6643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18" name="Rectangle 17">
            <a:extLst>
              <a:ext uri="{FF2B5EF4-FFF2-40B4-BE49-F238E27FC236}">
                <a16:creationId xmlns:a16="http://schemas.microsoft.com/office/drawing/2014/main" id="{FAEE0A2D-1B09-5CC5-3014-104F7AE92E3B}"/>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085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BEE128-9D49-83E9-CDCA-A33BBA01E794}"/>
              </a:ext>
            </a:extLst>
          </p:cNvPr>
          <p:cNvSpPr txBox="1"/>
          <p:nvPr/>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AD03CB1A-3E52-7AD5-EBA1-370C52A47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 name="TextBox 3">
            <a:extLst>
              <a:ext uri="{FF2B5EF4-FFF2-40B4-BE49-F238E27FC236}">
                <a16:creationId xmlns:a16="http://schemas.microsoft.com/office/drawing/2014/main" id="{4F2CA789-5F8A-1C34-6688-4E732D744E2E}"/>
              </a:ext>
            </a:extLst>
          </p:cNvPr>
          <p:cNvSpPr txBox="1"/>
          <p:nvPr/>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 name="Rectangle 4">
            <a:extLst>
              <a:ext uri="{FF2B5EF4-FFF2-40B4-BE49-F238E27FC236}">
                <a16:creationId xmlns:a16="http://schemas.microsoft.com/office/drawing/2014/main" id="{5D950D5D-04B7-4858-6831-0D0CFC015538}"/>
              </a:ext>
            </a:extLst>
          </p:cNvPr>
          <p:cNvSpPr/>
          <p:nvPr/>
        </p:nvSpPr>
        <p:spPr>
          <a:xfrm>
            <a:off x="3997414" y="3078715"/>
            <a:ext cx="3393986" cy="251037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BBBD5B9-66C2-8B90-71DF-90E628B715DD}"/>
              </a:ext>
            </a:extLst>
          </p:cNvPr>
          <p:cNvSpPr txBox="1"/>
          <p:nvPr/>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7" name="TextBox 6">
            <a:extLst>
              <a:ext uri="{FF2B5EF4-FFF2-40B4-BE49-F238E27FC236}">
                <a16:creationId xmlns:a16="http://schemas.microsoft.com/office/drawing/2014/main" id="{20DEEBCE-D149-8797-0ECC-96C365615232}"/>
              </a:ext>
            </a:extLst>
          </p:cNvPr>
          <p:cNvSpPr txBox="1"/>
          <p:nvPr/>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 name="TextBox 7">
            <a:extLst>
              <a:ext uri="{FF2B5EF4-FFF2-40B4-BE49-F238E27FC236}">
                <a16:creationId xmlns:a16="http://schemas.microsoft.com/office/drawing/2014/main" id="{90503CB5-E44F-F71B-1DFB-C65EFCD892B8}"/>
              </a:ext>
            </a:extLst>
          </p:cNvPr>
          <p:cNvSpPr txBox="1"/>
          <p:nvPr/>
        </p:nvSpPr>
        <p:spPr>
          <a:xfrm>
            <a:off x="381000" y="5827775"/>
            <a:ext cx="7010400"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9" name="TextBox 8">
            <a:extLst>
              <a:ext uri="{FF2B5EF4-FFF2-40B4-BE49-F238E27FC236}">
                <a16:creationId xmlns:a16="http://schemas.microsoft.com/office/drawing/2014/main" id="{803AD3AF-6B0A-E7AC-BF48-1B707AF5779D}"/>
              </a:ext>
            </a:extLst>
          </p:cNvPr>
          <p:cNvSpPr txBox="1"/>
          <p:nvPr/>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0" name="TextBox 9">
            <a:extLst>
              <a:ext uri="{FF2B5EF4-FFF2-40B4-BE49-F238E27FC236}">
                <a16:creationId xmlns:a16="http://schemas.microsoft.com/office/drawing/2014/main" id="{D321C145-8D03-0300-B317-78F0E58546FD}"/>
              </a:ext>
            </a:extLst>
          </p:cNvPr>
          <p:cNvSpPr txBox="1"/>
          <p:nvPr/>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1" name="TextBox 10">
            <a:extLst>
              <a:ext uri="{FF2B5EF4-FFF2-40B4-BE49-F238E27FC236}">
                <a16:creationId xmlns:a16="http://schemas.microsoft.com/office/drawing/2014/main" id="{7A073469-8D42-F3A6-3A32-4F7701CE5544}"/>
              </a:ext>
            </a:extLst>
          </p:cNvPr>
          <p:cNvSpPr txBox="1"/>
          <p:nvPr/>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12" name="TextBox 11">
            <a:extLst>
              <a:ext uri="{FF2B5EF4-FFF2-40B4-BE49-F238E27FC236}">
                <a16:creationId xmlns:a16="http://schemas.microsoft.com/office/drawing/2014/main" id="{1D01214F-DB40-3C97-BC57-12BAC0AA657E}"/>
              </a:ext>
            </a:extLst>
          </p:cNvPr>
          <p:cNvSpPr txBox="1"/>
          <p:nvPr/>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3" name="TextBox 12">
            <a:extLst>
              <a:ext uri="{FF2B5EF4-FFF2-40B4-BE49-F238E27FC236}">
                <a16:creationId xmlns:a16="http://schemas.microsoft.com/office/drawing/2014/main" id="{61809D55-6C46-AB92-8672-F5D4C40B7E78}"/>
              </a:ext>
            </a:extLst>
          </p:cNvPr>
          <p:cNvSpPr txBox="1"/>
          <p:nvPr/>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14" name="Picture 13">
            <a:extLst>
              <a:ext uri="{FF2B5EF4-FFF2-40B4-BE49-F238E27FC236}">
                <a16:creationId xmlns:a16="http://schemas.microsoft.com/office/drawing/2014/main" id="{9DD6AC6F-1B3C-31A6-EB0F-9B5A461297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2941" y="2013841"/>
            <a:ext cx="707093" cy="706640"/>
          </a:xfrm>
          <a:prstGeom prst="rect">
            <a:avLst/>
          </a:prstGeom>
        </p:spPr>
      </p:pic>
      <p:sp>
        <p:nvSpPr>
          <p:cNvPr id="15" name="TextBox 14">
            <a:extLst>
              <a:ext uri="{FF2B5EF4-FFF2-40B4-BE49-F238E27FC236}">
                <a16:creationId xmlns:a16="http://schemas.microsoft.com/office/drawing/2014/main" id="{4D89841A-65A7-6F53-6258-648899EB2304}"/>
              </a:ext>
            </a:extLst>
          </p:cNvPr>
          <p:cNvSpPr txBox="1"/>
          <p:nvPr/>
        </p:nvSpPr>
        <p:spPr>
          <a:xfrm>
            <a:off x="1110034" y="1933886"/>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Short Title Wildland Fires</a:t>
            </a:r>
          </a:p>
        </p:txBody>
      </p:sp>
      <p:sp>
        <p:nvSpPr>
          <p:cNvPr id="16" name="TextBox 15">
            <a:extLst>
              <a:ext uri="{FF2B5EF4-FFF2-40B4-BE49-F238E27FC236}">
                <a16:creationId xmlns:a16="http://schemas.microsoft.com/office/drawing/2014/main" id="{2B5ECD7B-66F4-CC75-23F8-21CFC370E12B}"/>
              </a:ext>
            </a:extLst>
          </p:cNvPr>
          <p:cNvSpPr txBox="1"/>
          <p:nvPr/>
        </p:nvSpPr>
        <p:spPr>
          <a:xfrm>
            <a:off x="1110034" y="2197076"/>
            <a:ext cx="6281366" cy="490920"/>
          </a:xfrm>
          <a:prstGeom prst="rect">
            <a:avLst/>
          </a:prstGeom>
          <a:noFill/>
        </p:spPr>
        <p:txBody>
          <a:bodyPr wrap="square">
            <a:noAutofit/>
          </a:bodyPr>
          <a:lstStyle/>
          <a:p>
            <a:pPr marL="0" marR="0" lvl="0" indent="0" algn="l" defTabSz="777240" rtl="0" eaLnBrk="1" fontAlgn="auto" latinLnBrk="0" hangingPunct="1">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Full Title (2 lines long)</a:t>
            </a:r>
          </a:p>
          <a:p>
            <a:pPr defTabSz="777240">
              <a:defRPr/>
            </a:pPr>
            <a:r>
              <a:rPr kumimoji="0" lang="en-US" sz="1400" b="0"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Full Title (2 lines long)  </a:t>
            </a:r>
          </a:p>
        </p:txBody>
      </p:sp>
      <p:pic>
        <p:nvPicPr>
          <p:cNvPr id="17" name="Picture 16" descr="Diagram&#10;&#10;Description automatically generated">
            <a:extLst>
              <a:ext uri="{FF2B5EF4-FFF2-40B4-BE49-F238E27FC236}">
                <a16:creationId xmlns:a16="http://schemas.microsoft.com/office/drawing/2014/main" id="{95B0E911-BAED-D6FA-FDCE-0B18CE332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18" name="Rectangle 17">
            <a:extLst>
              <a:ext uri="{FF2B5EF4-FFF2-40B4-BE49-F238E27FC236}">
                <a16:creationId xmlns:a16="http://schemas.microsoft.com/office/drawing/2014/main" id="{74E508D7-35F8-2040-1818-9FEC7E3E1232}"/>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70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E6A798-6B5F-0985-DAD6-F6ADC693C0CD}"/>
              </a:ext>
            </a:extLst>
          </p:cNvPr>
          <p:cNvSpPr txBox="1"/>
          <p:nvPr/>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3" name="TextBox 2">
            <a:extLst>
              <a:ext uri="{FF2B5EF4-FFF2-40B4-BE49-F238E27FC236}">
                <a16:creationId xmlns:a16="http://schemas.microsoft.com/office/drawing/2014/main" id="{96362554-70DF-3047-EB44-85759D73E5B2}"/>
              </a:ext>
            </a:extLst>
          </p:cNvPr>
          <p:cNvSpPr txBox="1"/>
          <p:nvPr/>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4" name="Rectangle 3">
            <a:extLst>
              <a:ext uri="{FF2B5EF4-FFF2-40B4-BE49-F238E27FC236}">
                <a16:creationId xmlns:a16="http://schemas.microsoft.com/office/drawing/2014/main" id="{D6891BF4-D2D4-1C1E-05E1-AF63C8A418CC}"/>
              </a:ext>
            </a:extLst>
          </p:cNvPr>
          <p:cNvSpPr/>
          <p:nvPr/>
        </p:nvSpPr>
        <p:spPr>
          <a:xfrm>
            <a:off x="1225297" y="9466806"/>
            <a:ext cx="620420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 name="TextBox 4">
            <a:extLst>
              <a:ext uri="{FF2B5EF4-FFF2-40B4-BE49-F238E27FC236}">
                <a16:creationId xmlns:a16="http://schemas.microsoft.com/office/drawing/2014/main" id="{0F02A332-6E9D-6331-CDFE-31D90BFEE75C}"/>
              </a:ext>
            </a:extLst>
          </p:cNvPr>
          <p:cNvSpPr txBox="1"/>
          <p:nvPr/>
        </p:nvSpPr>
        <p:spPr>
          <a:xfrm>
            <a:off x="304800" y="276113"/>
            <a:ext cx="3264193" cy="613604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Purpose</a:t>
            </a:r>
            <a:endParaRPr lang="en-US" sz="1200" b="0" i="0" u="none" strike="noStrike" baseline="0" dirty="0">
              <a:solidFill>
                <a:srgbClr val="C13E2D"/>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grpSp>
        <p:nvGrpSpPr>
          <p:cNvPr id="6" name="Group 5">
            <a:extLst>
              <a:ext uri="{FF2B5EF4-FFF2-40B4-BE49-F238E27FC236}">
                <a16:creationId xmlns:a16="http://schemas.microsoft.com/office/drawing/2014/main" id="{A26D09DE-DAA8-1CB5-3117-50EFE1540892}"/>
              </a:ext>
            </a:extLst>
          </p:cNvPr>
          <p:cNvGrpSpPr/>
          <p:nvPr/>
        </p:nvGrpSpPr>
        <p:grpSpPr>
          <a:xfrm>
            <a:off x="6401562" y="8329066"/>
            <a:ext cx="1173008" cy="1156790"/>
            <a:chOff x="4007617" y="8079884"/>
            <a:chExt cx="1173008" cy="1156790"/>
          </a:xfrm>
        </p:grpSpPr>
        <p:pic>
          <p:nvPicPr>
            <p:cNvPr id="7" name="Picture 6" descr="QR Code for the NASA Applied Science Website&#10;&#10;https://appliedsciences.nasa.gov/nasadevelop">
              <a:extLst>
                <a:ext uri="{FF2B5EF4-FFF2-40B4-BE49-F238E27FC236}">
                  <a16:creationId xmlns:a16="http://schemas.microsoft.com/office/drawing/2014/main" id="{D5F6F9C3-3D46-9B26-A50B-32F3578EB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sp>
          <p:nvSpPr>
            <p:cNvPr id="8" name="TextBox 7">
              <a:extLst>
                <a:ext uri="{FF2B5EF4-FFF2-40B4-BE49-F238E27FC236}">
                  <a16:creationId xmlns:a16="http://schemas.microsoft.com/office/drawing/2014/main" id="{FB5E92E2-449C-C9A8-BEF6-29AAEC7B97E2}"/>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9" name="Rectangle 8">
            <a:extLst>
              <a:ext uri="{FF2B5EF4-FFF2-40B4-BE49-F238E27FC236}">
                <a16:creationId xmlns:a16="http://schemas.microsoft.com/office/drawing/2014/main" id="{6872BF1F-E534-329D-0691-AA9E64BD21CF}"/>
              </a:ext>
            </a:extLst>
          </p:cNvPr>
          <p:cNvSpPr/>
          <p:nvPr/>
        </p:nvSpPr>
        <p:spPr>
          <a:xfrm>
            <a:off x="3745781" y="265242"/>
            <a:ext cx="3721815" cy="276515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04E59E-837E-960E-86C9-3E107007B8AC}"/>
              </a:ext>
            </a:extLst>
          </p:cNvPr>
          <p:cNvSpPr txBox="1"/>
          <p:nvPr/>
        </p:nvSpPr>
        <p:spPr>
          <a:xfrm>
            <a:off x="3804433" y="3241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246F1290-F6E4-6D56-6D98-D6EEA11E395F}"/>
              </a:ext>
            </a:extLst>
          </p:cNvPr>
          <p:cNvSpPr txBox="1"/>
          <p:nvPr/>
        </p:nvSpPr>
        <p:spPr>
          <a:xfrm>
            <a:off x="3886200" y="564056"/>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2" name="Text Placeholder 16">
            <a:extLst>
              <a:ext uri="{FF2B5EF4-FFF2-40B4-BE49-F238E27FC236}">
                <a16:creationId xmlns:a16="http://schemas.microsoft.com/office/drawing/2014/main" id="{BBAF29C3-E857-5470-3A31-EFA07858CC8B}"/>
              </a:ext>
            </a:extLst>
          </p:cNvPr>
          <p:cNvSpPr txBox="1">
            <a:spLocks/>
          </p:cNvSpPr>
          <p:nvPr/>
        </p:nvSpPr>
        <p:spPr>
          <a:xfrm>
            <a:off x="304801" y="6789950"/>
            <a:ext cx="3315602"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Team Members</a:t>
            </a:r>
            <a:endParaRPr lang="en-US" sz="1000" b="1" dirty="0">
              <a:solidFill>
                <a:srgbClr val="C13E2D"/>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a:t>
            </a: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13" name="TextBox 12">
            <a:extLst>
              <a:ext uri="{FF2B5EF4-FFF2-40B4-BE49-F238E27FC236}">
                <a16:creationId xmlns:a16="http://schemas.microsoft.com/office/drawing/2014/main" id="{99F6C1CB-05A8-14D5-33AA-CAB21B57D1A2}"/>
              </a:ext>
            </a:extLst>
          </p:cNvPr>
          <p:cNvSpPr txBox="1"/>
          <p:nvPr/>
        </p:nvSpPr>
        <p:spPr>
          <a:xfrm>
            <a:off x="3745782" y="6796485"/>
            <a:ext cx="3721816"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Partners</a:t>
            </a:r>
            <a:endParaRPr lang="en-US" sz="1050" b="0" i="0" u="none" strike="noStrike" baseline="0" dirty="0">
              <a:solidFill>
                <a:srgbClr val="C13E2D"/>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14" name="Group 13">
            <a:extLst>
              <a:ext uri="{FF2B5EF4-FFF2-40B4-BE49-F238E27FC236}">
                <a16:creationId xmlns:a16="http://schemas.microsoft.com/office/drawing/2014/main" id="{1D0BF7A5-E25B-6F44-9CC4-0954164C1822}"/>
              </a:ext>
            </a:extLst>
          </p:cNvPr>
          <p:cNvGrpSpPr/>
          <p:nvPr/>
        </p:nvGrpSpPr>
        <p:grpSpPr>
          <a:xfrm>
            <a:off x="197830" y="8342935"/>
            <a:ext cx="1086960" cy="1086960"/>
            <a:chOff x="-7071360" y="11654120"/>
            <a:chExt cx="3202416" cy="3202416"/>
          </a:xfrm>
        </p:grpSpPr>
        <p:sp>
          <p:nvSpPr>
            <p:cNvPr id="15" name="Oval 14">
              <a:extLst>
                <a:ext uri="{FF2B5EF4-FFF2-40B4-BE49-F238E27FC236}">
                  <a16:creationId xmlns:a16="http://schemas.microsoft.com/office/drawing/2014/main" id="{BE3193EB-1102-82EA-3B47-D8F0A5351D5E}"/>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text, sign, device, meter&#10;&#10;Description automatically generated">
              <a:extLst>
                <a:ext uri="{FF2B5EF4-FFF2-40B4-BE49-F238E27FC236}">
                  <a16:creationId xmlns:a16="http://schemas.microsoft.com/office/drawing/2014/main" id="{0BF2FF96-2C82-DB41-C99C-B69902EC2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17" name="TextBox 16">
            <a:extLst>
              <a:ext uri="{FF2B5EF4-FFF2-40B4-BE49-F238E27FC236}">
                <a16:creationId xmlns:a16="http://schemas.microsoft.com/office/drawing/2014/main" id="{21982325-A552-F04B-A65F-E38F0F2F79FE}"/>
              </a:ext>
            </a:extLst>
          </p:cNvPr>
          <p:cNvSpPr txBox="1"/>
          <p:nvPr/>
        </p:nvSpPr>
        <p:spPr>
          <a:xfrm>
            <a:off x="1310164" y="8564385"/>
            <a:ext cx="5026319" cy="803311"/>
          </a:xfrm>
          <a:prstGeom prst="rect">
            <a:avLst/>
          </a:prstGeom>
          <a:noFill/>
        </p:spPr>
        <p:txBody>
          <a:bodyPr wrap="square" rtlCol="0" anchor="ctr">
            <a:noAutofit/>
          </a:bodyPr>
          <a:lstStyle/>
          <a:p>
            <a:pPr algn="ctr"/>
            <a:r>
              <a:rPr lang="en-US" sz="1600" b="1" dirty="0">
                <a:solidFill>
                  <a:srgbClr val="236F99"/>
                </a:solidFill>
                <a:latin typeface="Century Gothic" panose="020B0502020202020204" pitchFamily="34" charset="0"/>
              </a:rPr>
              <a:t>Be a Part of the DEVELOP National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18" name="TextBox 17">
            <a:extLst>
              <a:ext uri="{FF2B5EF4-FFF2-40B4-BE49-F238E27FC236}">
                <a16:creationId xmlns:a16="http://schemas.microsoft.com/office/drawing/2014/main" id="{4FC58EA2-7F33-9E94-0B86-A51DFBFB0BF8}"/>
              </a:ext>
            </a:extLst>
          </p:cNvPr>
          <p:cNvSpPr txBox="1"/>
          <p:nvPr/>
        </p:nvSpPr>
        <p:spPr>
          <a:xfrm>
            <a:off x="3761736" y="3307001"/>
            <a:ext cx="3721815" cy="312424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Purpose (cont.)</a:t>
            </a:r>
            <a:endParaRPr lang="en-US" sz="1200" b="0" i="0" u="none" strike="noStrike" baseline="0" dirty="0">
              <a:solidFill>
                <a:srgbClr val="C13E2D"/>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sp>
        <p:nvSpPr>
          <p:cNvPr id="19" name="Rectangle 18">
            <a:extLst>
              <a:ext uri="{FF2B5EF4-FFF2-40B4-BE49-F238E27FC236}">
                <a16:creationId xmlns:a16="http://schemas.microsoft.com/office/drawing/2014/main" id="{468DC5A6-3329-A46C-B2D1-5E6501771441}"/>
              </a:ext>
            </a:extLst>
          </p:cNvPr>
          <p:cNvSpPr/>
          <p:nvPr/>
        </p:nvSpPr>
        <p:spPr>
          <a:xfrm>
            <a:off x="304799" y="265242"/>
            <a:ext cx="7162799" cy="7964715"/>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629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E81FDD-94A2-B3D4-525E-0FC3DAD19E27}"/>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669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6B9DBB-D8E0-7BE7-62EB-304F807A5F0C}"/>
              </a:ext>
            </a:extLst>
          </p:cNvPr>
          <p:cNvSpPr/>
          <p:nvPr/>
        </p:nvSpPr>
        <p:spPr>
          <a:xfrm>
            <a:off x="304799" y="381000"/>
            <a:ext cx="7162799" cy="7848957"/>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020198"/>
      </p:ext>
    </p:extLst>
  </p:cSld>
  <p:clrMapOvr>
    <a:masterClrMapping/>
  </p:clrMapOvr>
</p:sld>
</file>

<file path=ppt/theme/theme1.xml><?xml version="1.0" encoding="utf-8"?>
<a:theme xmlns:a="http://schemas.openxmlformats.org/drawingml/2006/main" name="EXAMPL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Guides/Not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6732</TotalTime>
  <Words>970</Words>
  <Application>Microsoft Office PowerPoint</Application>
  <PresentationFormat>Custom</PresentationFormat>
  <Paragraphs>135</Paragraphs>
  <Slides>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vt:i4>
      </vt:variant>
    </vt:vector>
  </HeadingPairs>
  <TitlesOfParts>
    <vt:vector size="14" baseType="lpstr">
      <vt:lpstr>Arial</vt:lpstr>
      <vt:lpstr>Calibri</vt:lpstr>
      <vt:lpstr>Calibri Light</vt:lpstr>
      <vt:lpstr>Century Gothic</vt:lpstr>
      <vt:lpstr>Garamond</vt:lpstr>
      <vt:lpstr>Helvetica</vt:lpstr>
      <vt:lpstr>EXAMPLES (Locked)</vt:lpstr>
      <vt:lpstr>Template Guides/Notes (Locked)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Hunter, Shanise Y. (LARC-E3)[RSES]</cp:lastModifiedBy>
  <cp:revision>41</cp:revision>
  <dcterms:created xsi:type="dcterms:W3CDTF">2022-01-28T14:48:32Z</dcterms:created>
  <dcterms:modified xsi:type="dcterms:W3CDTF">2025-01-24T17:52:44Z</dcterms:modified>
</cp:coreProperties>
</file>