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29"/>
  </p:notesMasterIdLst>
  <p:sldIdLst>
    <p:sldId id="256" r:id="rId7"/>
    <p:sldId id="263" r:id="rId8"/>
    <p:sldId id="257" r:id="rId9"/>
    <p:sldId id="258" r:id="rId10"/>
    <p:sldId id="260" r:id="rId11"/>
    <p:sldId id="261" r:id="rId12"/>
    <p:sldId id="270" r:id="rId13"/>
    <p:sldId id="262" r:id="rId14"/>
    <p:sldId id="269" r:id="rId15"/>
    <p:sldId id="278" r:id="rId16"/>
    <p:sldId id="264" r:id="rId17"/>
    <p:sldId id="279" r:id="rId18"/>
    <p:sldId id="265" r:id="rId19"/>
    <p:sldId id="281" r:id="rId20"/>
    <p:sldId id="275" r:id="rId21"/>
    <p:sldId id="276" r:id="rId22"/>
    <p:sldId id="271" r:id="rId23"/>
    <p:sldId id="273" r:id="rId24"/>
    <p:sldId id="277" r:id="rId25"/>
    <p:sldId id="280" r:id="rId26"/>
    <p:sldId id="282"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FADF82"/>
    <a:srgbClr val="5B9BD5"/>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4" autoAdjust="0"/>
    <p:restoredTop sz="94660"/>
  </p:normalViewPr>
  <p:slideViewPr>
    <p:cSldViewPr snapToGrid="0">
      <p:cViewPr varScale="1">
        <p:scale>
          <a:sx n="95" d="100"/>
          <a:sy n="95" d="100"/>
        </p:scale>
        <p:origin x="73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image" Target="../media/image41.jpg"/></Relationships>
</file>

<file path=ppt/diagrams/_rels/data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image" Target="../media/image5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88328"/>
        <a:ext cx="849515" cy="566342"/>
      </dsp:txXfrm>
    </dsp:sp>
    <dsp:sp modelId="{F1D20233-85CD-402D-B142-AFE75D9799E0}">
      <dsp:nvSpPr>
        <dsp:cNvPr id="0" name=""/>
        <dsp:cNvSpPr/>
      </dsp:nvSpPr>
      <dsp:spPr>
        <a:xfrm>
          <a:off x="1274413"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88328"/>
        <a:ext cx="849515" cy="566342"/>
      </dsp:txXfrm>
    </dsp:sp>
    <dsp:sp modelId="{8FB7A050-B6EF-48EB-B95C-53F81D6E2BE7}">
      <dsp:nvSpPr>
        <dsp:cNvPr id="0" name=""/>
        <dsp:cNvSpPr/>
      </dsp:nvSpPr>
      <dsp:spPr>
        <a:xfrm>
          <a:off x="254868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88328"/>
        <a:ext cx="849515" cy="566342"/>
      </dsp:txXfrm>
    </dsp:sp>
    <dsp:sp modelId="{D49D120B-3F88-4F01-8900-C21894FD22C1}">
      <dsp:nvSpPr>
        <dsp:cNvPr id="0" name=""/>
        <dsp:cNvSpPr/>
      </dsp:nvSpPr>
      <dsp:spPr>
        <a:xfrm>
          <a:off x="3822956"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88328"/>
        <a:ext cx="849515" cy="566342"/>
      </dsp:txXfrm>
    </dsp:sp>
    <dsp:sp modelId="{52731B25-C605-46BA-8F5E-34EA5DC5F673}">
      <dsp:nvSpPr>
        <dsp:cNvPr id="0" name=""/>
        <dsp:cNvSpPr/>
      </dsp:nvSpPr>
      <dsp:spPr>
        <a:xfrm>
          <a:off x="5097227"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88328"/>
        <a:ext cx="849515" cy="566342"/>
      </dsp:txXfrm>
    </dsp:sp>
    <dsp:sp modelId="{83B2C6EF-C3DD-49C2-B174-5A68B8C087FC}">
      <dsp:nvSpPr>
        <dsp:cNvPr id="0" name=""/>
        <dsp:cNvSpPr/>
      </dsp:nvSpPr>
      <dsp:spPr>
        <a:xfrm>
          <a:off x="6371499"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88328"/>
        <a:ext cx="849515" cy="566342"/>
      </dsp:txXfrm>
    </dsp:sp>
    <dsp:sp modelId="{F828E1F8-6C1C-46C9-8EE2-8572C3D8AE8A}">
      <dsp:nvSpPr>
        <dsp:cNvPr id="0" name=""/>
        <dsp:cNvSpPr/>
      </dsp:nvSpPr>
      <dsp:spPr>
        <a:xfrm>
          <a:off x="7645770"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Submits to Publisher </a:t>
          </a:r>
          <a:endParaRPr lang="en-US" sz="700" kern="1200" dirty="0"/>
        </a:p>
      </dsp:txBody>
      <dsp:txXfrm>
        <a:off x="7928941" y="288328"/>
        <a:ext cx="849515" cy="566342"/>
      </dsp:txXfrm>
    </dsp:sp>
    <dsp:sp modelId="{2D08F5F3-DE44-43B8-BFFD-9C7A7D7BB7BF}">
      <dsp:nvSpPr>
        <dsp:cNvPr id="0" name=""/>
        <dsp:cNvSpPr/>
      </dsp:nvSpPr>
      <dsp:spPr>
        <a:xfrm>
          <a:off x="8920042"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88328"/>
        <a:ext cx="849515" cy="566342"/>
      </dsp:txXfrm>
    </dsp:sp>
    <dsp:sp modelId="{6D6111EF-7550-4B90-B1F7-09D8F2F7C997}">
      <dsp:nvSpPr>
        <dsp:cNvPr id="0" name=""/>
        <dsp:cNvSpPr/>
      </dsp:nvSpPr>
      <dsp:spPr>
        <a:xfrm>
          <a:off x="1019431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88328"/>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8336-96F2-4F13-98C7-A33FEBCE2F56}">
      <dsp:nvSpPr>
        <dsp:cNvPr id="0" name=""/>
        <dsp:cNvSpPr/>
      </dsp:nvSpPr>
      <dsp:spPr>
        <a:xfrm rot="16200000">
          <a:off x="-1468741"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Software Release</a:t>
          </a:r>
          <a:endParaRPr lang="en-US" sz="2500" kern="1200" dirty="0">
            <a:latin typeface="Century Gothic" panose="020B0502020202020204" pitchFamily="34" charset="0"/>
          </a:endParaRPr>
        </a:p>
      </dsp:txBody>
      <dsp:txXfrm>
        <a:off x="-1468741" y="2272221"/>
        <a:ext cx="3444349" cy="401905"/>
      </dsp:txXfrm>
    </dsp:sp>
    <dsp:sp modelId="{1523CB70-016B-4AEA-AA6B-C175F4C205E3}">
      <dsp:nvSpPr>
        <dsp:cNvPr id="0" name=""/>
        <dsp:cNvSpPr/>
      </dsp:nvSpPr>
      <dsp:spPr>
        <a:xfrm>
          <a:off x="454385"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354458"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Create and Release Open-Source Software</a:t>
          </a:r>
          <a:endParaRPr lang="en-US" sz="18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Meet with Teams and Explain Release Process</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Guide Team through the entire Release Process</a:t>
          </a:r>
          <a:endParaRPr lang="en-US" sz="1600" kern="1200" dirty="0">
            <a:latin typeface="Century Gothic" panose="020B0502020202020204" pitchFamily="34" charset="0"/>
          </a:endParaRPr>
        </a:p>
      </dsp:txBody>
      <dsp:txXfrm>
        <a:off x="454385" y="750999"/>
        <a:ext cx="2001914" cy="3444349"/>
      </dsp:txXfrm>
    </dsp:sp>
    <dsp:sp modelId="{0D1A1B5C-AE65-4EFF-88DD-A2C176CF2733}">
      <dsp:nvSpPr>
        <dsp:cNvPr id="0" name=""/>
        <dsp:cNvSpPr/>
      </dsp:nvSpPr>
      <dsp:spPr>
        <a:xfrm>
          <a:off x="52480" y="220484"/>
          <a:ext cx="803810" cy="8038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0BCD-24F0-49EE-806F-6198AE64F097}">
      <dsp:nvSpPr>
        <dsp:cNvPr id="0" name=""/>
        <dsp:cNvSpPr/>
      </dsp:nvSpPr>
      <dsp:spPr>
        <a:xfrm rot="16200000">
          <a:off x="1454882"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err="1" smtClean="0">
              <a:latin typeface="Century Gothic" panose="020B0502020202020204" pitchFamily="34" charset="0"/>
            </a:rPr>
            <a:t>DEVELOPedia</a:t>
          </a:r>
          <a:endParaRPr lang="en-US" sz="2500" kern="1200" dirty="0">
            <a:latin typeface="Century Gothic" panose="020B0502020202020204" pitchFamily="34" charset="0"/>
          </a:endParaRPr>
        </a:p>
      </dsp:txBody>
      <dsp:txXfrm>
        <a:off x="1454882" y="2272221"/>
        <a:ext cx="3444349" cy="401905"/>
      </dsp:txXfrm>
    </dsp:sp>
    <dsp:sp modelId="{DA2AE22B-C2A6-482F-B45B-21D98D06E1D9}">
      <dsp:nvSpPr>
        <dsp:cNvPr id="0" name=""/>
        <dsp:cNvSpPr/>
      </dsp:nvSpPr>
      <dsp:spPr>
        <a:xfrm>
          <a:off x="3378009"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Knowledge Repository for DEVELOP</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Every Participant has an Account</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Retain Access after leaving the program</a:t>
          </a:r>
          <a:endParaRPr lang="en-US" sz="1700" kern="1200" dirty="0">
            <a:solidFill>
              <a:schemeClr val="tx1"/>
            </a:solidFill>
            <a:latin typeface="Century Gothic" panose="020B0502020202020204" pitchFamily="34" charset="0"/>
          </a:endParaRPr>
        </a:p>
      </dsp:txBody>
      <dsp:txXfrm>
        <a:off x="3378009" y="750999"/>
        <a:ext cx="2001914" cy="3444349"/>
      </dsp:txXfrm>
    </dsp:sp>
    <dsp:sp modelId="{F6F3943B-3048-4DF8-8F63-950F575580E9}">
      <dsp:nvSpPr>
        <dsp:cNvPr id="0" name=""/>
        <dsp:cNvSpPr/>
      </dsp:nvSpPr>
      <dsp:spPr>
        <a:xfrm>
          <a:off x="2976104" y="220484"/>
          <a:ext cx="803810" cy="8038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DB7AD-C561-4E0E-9538-AB3522E40891}">
      <dsp:nvSpPr>
        <dsp:cNvPr id="0" name=""/>
        <dsp:cNvSpPr/>
      </dsp:nvSpPr>
      <dsp:spPr>
        <a:xfrm rot="16200000">
          <a:off x="4378506"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DEVELOP Website</a:t>
          </a:r>
          <a:endParaRPr lang="en-US" sz="2500" kern="1200" dirty="0">
            <a:latin typeface="Century Gothic" panose="020B0502020202020204" pitchFamily="34" charset="0"/>
          </a:endParaRPr>
        </a:p>
      </dsp:txBody>
      <dsp:txXfrm>
        <a:off x="4378506" y="2272221"/>
        <a:ext cx="3444349" cy="401905"/>
      </dsp:txXfrm>
    </dsp:sp>
    <dsp:sp modelId="{ECCDEC0D-AA74-4A14-8667-2BA6FDAF6A70}">
      <dsp:nvSpPr>
        <dsp:cNvPr id="0" name=""/>
        <dsp:cNvSpPr/>
      </dsp:nvSpPr>
      <dsp:spPr>
        <a:xfrm>
          <a:off x="6301633"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Public Face of DEVELOP</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Provide Information about what </a:t>
          </a:r>
          <a:r>
            <a:rPr lang="en-US" sz="1700" kern="1200" dirty="0" err="1" smtClean="0">
              <a:latin typeface="Century Gothic" panose="020B0502020202020204" pitchFamily="34" charset="0"/>
            </a:rPr>
            <a:t>DEVELOPers</a:t>
          </a:r>
          <a:r>
            <a:rPr lang="en-US" sz="1700" kern="1200" dirty="0" smtClean="0">
              <a:latin typeface="Century Gothic" panose="020B0502020202020204" pitchFamily="34" charset="0"/>
            </a:rPr>
            <a:t> are doing</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Present Projects and Media Appearances</a:t>
          </a:r>
          <a:endParaRPr lang="en-US" sz="1700" kern="1200" dirty="0">
            <a:latin typeface="Century Gothic" panose="020B0502020202020204" pitchFamily="34" charset="0"/>
          </a:endParaRPr>
        </a:p>
      </dsp:txBody>
      <dsp:txXfrm>
        <a:off x="6301633" y="750999"/>
        <a:ext cx="2001914" cy="3444349"/>
      </dsp:txXfrm>
    </dsp:sp>
    <dsp:sp modelId="{8A7C9162-3708-40EC-B11D-C987253CC4C4}">
      <dsp:nvSpPr>
        <dsp:cNvPr id="0" name=""/>
        <dsp:cNvSpPr/>
      </dsp:nvSpPr>
      <dsp:spPr>
        <a:xfrm>
          <a:off x="5899728" y="220484"/>
          <a:ext cx="803810" cy="8038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5/4/2018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5/4/2018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5/4/2018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3.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47.png"/><Relationship Id="rId5" Type="http://schemas.openxmlformats.org/officeDocument/2006/relationships/diagramQuickStyle" Target="../diagrams/quickStyle2.xml"/><Relationship Id="rId10" Type="http://schemas.openxmlformats.org/officeDocument/2006/relationships/image" Target="../media/image46.png"/><Relationship Id="rId4" Type="http://schemas.openxmlformats.org/officeDocument/2006/relationships/diagramLayout" Target="../diagrams/layout2.xm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49.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tx1">
                    <a:lumMod val="75000"/>
                    <a:lumOff val="25000"/>
                  </a:schemeClr>
                </a:solidFill>
              </a:rPr>
              <a:t>Center Leads &amp;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10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154501"/>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a:t>
            </a:r>
            <a:r>
              <a:rPr lang="en-US" sz="1600" dirty="0" smtClean="0">
                <a:solidFill>
                  <a:schemeClr val="tx1">
                    <a:lumMod val="75000"/>
                    <a:lumOff val="25000"/>
                  </a:schemeClr>
                </a:solidFill>
                <a:latin typeface="Century Gothic" charset="0"/>
                <a:ea typeface="Century Gothic" charset="0"/>
                <a:cs typeface="Century Gothic" charset="0"/>
              </a:rPr>
              <a:t>results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a:t>
            </a:r>
            <a:r>
              <a:rPr lang="en-US" sz="1600" dirty="0" smtClean="0">
                <a:solidFill>
                  <a:schemeClr val="tx1">
                    <a:lumMod val="75000"/>
                    <a:lumOff val="25000"/>
                  </a:schemeClr>
                </a:solidFill>
                <a:latin typeface="Century Gothic" charset="0"/>
                <a:ea typeface="Century Gothic" charset="0"/>
                <a:cs typeface="Century Gothic" charset="0"/>
              </a:rPr>
              <a:t>teams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a:t>
            </a:r>
            <a:r>
              <a:rPr lang="en-US" sz="1600" dirty="0" smtClean="0">
                <a:solidFill>
                  <a:schemeClr val="tx1">
                    <a:lumMod val="75000"/>
                    <a:lumOff val="25000"/>
                  </a:schemeClr>
                </a:solidFill>
                <a:latin typeface="Century Gothic" charset="0"/>
                <a:ea typeface="Century Gothic" charset="0"/>
                <a:cs typeface="Century Gothic" charset="0"/>
              </a:rPr>
              <a:t>groups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a:t>
            </a:r>
            <a:r>
              <a:rPr lang="en-US" sz="1600" dirty="0" smtClean="0">
                <a:solidFill>
                  <a:schemeClr val="tx1">
                    <a:lumMod val="75000"/>
                    <a:lumOff val="25000"/>
                  </a:schemeClr>
                </a:solidFill>
                <a:latin typeface="Century Gothic" charset="0"/>
                <a:ea typeface="Century Gothic" charset="0"/>
                <a:cs typeface="Century Gothic" charset="0"/>
              </a:rPr>
              <a:t>strengthening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a:t>
            </a:r>
            <a:r>
              <a:rPr lang="en-US" sz="1600" dirty="0" smtClean="0">
                <a:solidFill>
                  <a:schemeClr val="tx1">
                    <a:lumMod val="75000"/>
                    <a:lumOff val="25000"/>
                  </a:schemeClr>
                </a:solidFill>
                <a:latin typeface="Century Gothic" charset="0"/>
                <a:ea typeface="Century Gothic" charset="0"/>
                <a:cs typeface="Century Gothic" charset="0"/>
              </a:rPr>
              <a:t>planning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t>
            </a:r>
            <a:r>
              <a:rPr lang="en-US" sz="1600" dirty="0" smtClean="0">
                <a:solidFill>
                  <a:schemeClr val="tx1">
                    <a:lumMod val="75000"/>
                    <a:lumOff val="25000"/>
                  </a:schemeClr>
                </a:solidFill>
                <a:latin typeface="Century Gothic" charset="0"/>
                <a:ea typeface="Century Gothic" charset="0"/>
                <a:cs typeface="Century Gothic" charset="0"/>
              </a:rPr>
              <a:t>arise)</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3945479" y="4352519"/>
            <a:ext cx="4854214" cy="774571"/>
          </a:xfrm>
          <a:prstGeom prst="rect">
            <a:avLst/>
          </a:prstGeom>
        </p:spPr>
        <p:txBody>
          <a:bodyPr wrap="none">
            <a:spAutoFit/>
          </a:bodyPr>
          <a:lstStyle/>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Nodes </a:t>
            </a:r>
            <a:r>
              <a:rPr lang="en-US" sz="2000" b="1" dirty="0">
                <a:solidFill>
                  <a:schemeClr val="bg2">
                    <a:lumMod val="25000"/>
                  </a:schemeClr>
                </a:solidFill>
                <a:latin typeface="Century Gothic" charset="0"/>
                <a:ea typeface="Century Gothic" charset="0"/>
                <a:cs typeface="Century Gothic" charset="0"/>
              </a:rPr>
              <a:t>Accepting </a:t>
            </a:r>
            <a:r>
              <a:rPr lang="en-US" sz="2000" b="1" dirty="0" smtClean="0">
                <a:solidFill>
                  <a:schemeClr val="bg2">
                    <a:lumMod val="25000"/>
                  </a:schemeClr>
                </a:solidFill>
                <a:latin typeface="Century Gothic" charset="0"/>
                <a:ea typeface="Century Gothic" charset="0"/>
                <a:cs typeface="Century Gothic" charset="0"/>
              </a:rPr>
              <a:t>Applications:</a:t>
            </a:r>
          </a:p>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ARC, AL, JPL, CO, AZ, GA, GSFC, </a:t>
            </a:r>
            <a:r>
              <a:rPr lang="en-US" sz="2000" b="1" dirty="0" err="1" smtClean="0">
                <a:solidFill>
                  <a:schemeClr val="bg2">
                    <a:lumMod val="25000"/>
                  </a:schemeClr>
                </a:solidFill>
                <a:latin typeface="Century Gothic" charset="0"/>
                <a:ea typeface="Century Gothic" charset="0"/>
                <a:cs typeface="Century Gothic" charset="0"/>
              </a:rPr>
              <a:t>LaRC</a:t>
            </a:r>
            <a:endParaRPr lang="en-US" sz="2000" b="1" dirty="0">
              <a:solidFill>
                <a:schemeClr val="bg2">
                  <a:lumMod val="25000"/>
                </a:schemeClr>
              </a:solidFill>
              <a:latin typeface="Century Gothic" charset="0"/>
              <a:ea typeface="Century Gothic" charset="0"/>
              <a:cs typeface="Century Gothic" charset="0"/>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177006"/>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40 hours per week</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6917267" y="2636871"/>
            <a:ext cx="4513922" cy="32816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FY18 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lnSpc>
                <a:spcPct val="100000"/>
              </a:lnSpc>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Book Antiqua" panose="02040602050305030304" pitchFamily="18"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7952377" cy="4861150"/>
          </a:xfrm>
          <a:prstGeom prst="rect">
            <a:avLst/>
          </a:prstGeom>
        </p:spPr>
        <p:txBody>
          <a:bodyPr vert="horz" lIns="121900" tIns="121900" rIns="121900" bIns="121900" rtlCol="0" anchor="t" anchorCtr="0">
            <a:noAutofit/>
          </a:bodyPr>
          <a:lstStyle/>
          <a:p>
            <a:pPr>
              <a:spcAft>
                <a:spcPts val="0"/>
              </a:spcAft>
              <a:buNone/>
            </a:pPr>
            <a:r>
              <a:rPr lang="en" sz="3200" b="1" dirty="0" smtClean="0">
                <a:solidFill>
                  <a:schemeClr val="tx1">
                    <a:lumMod val="75000"/>
                    <a:lumOff val="25000"/>
                  </a:schemeClr>
                </a:solidFill>
                <a:latin typeface="Book Antiqua" panose="02040602050305030304" pitchFamily="18" charset="0"/>
                <a:ea typeface="Batang" panose="02030600000101010101" pitchFamily="18" charset="-127"/>
              </a:rPr>
              <a:t>Responsibilities:</a:t>
            </a:r>
            <a:endParaRPr lang="en" sz="2800" b="1"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Proposal review &amp; development</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Oversee publication </a:t>
            </a:r>
            <a:r>
              <a:rPr lang="en" sz="2800" dirty="0">
                <a:solidFill>
                  <a:schemeClr val="tx1">
                    <a:lumMod val="75000"/>
                    <a:lumOff val="25000"/>
                  </a:schemeClr>
                </a:solidFill>
                <a:latin typeface="Book Antiqua" panose="02040602050305030304" pitchFamily="18" charset="0"/>
                <a:ea typeface="Batang" panose="02030600000101010101" pitchFamily="18" charset="-127"/>
              </a:rPr>
              <a:t>efforts</a:t>
            </a: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Coordinate project deliverables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Maintain </a:t>
            </a:r>
            <a:r>
              <a:rPr lang="en" sz="2800" dirty="0">
                <a:solidFill>
                  <a:schemeClr val="tx1">
                    <a:lumMod val="75000"/>
                    <a:lumOff val="25000"/>
                  </a:schemeClr>
                </a:solidFill>
                <a:latin typeface="Book Antiqua" panose="02040602050305030304" pitchFamily="18" charset="0"/>
                <a:ea typeface="Batang" panose="02030600000101010101" pitchFamily="18" charset="-127"/>
              </a:rPr>
              <a:t>DEVELOPedia resources</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Update </a:t>
            </a:r>
            <a:r>
              <a:rPr lang="en" sz="2800" dirty="0">
                <a:solidFill>
                  <a:schemeClr val="tx1">
                    <a:lumMod val="75000"/>
                    <a:lumOff val="25000"/>
                  </a:schemeClr>
                </a:solidFill>
                <a:latin typeface="Book Antiqua" panose="02040602050305030304" pitchFamily="18" charset="0"/>
                <a:ea typeface="Batang" panose="02030600000101010101" pitchFamily="18" charset="-127"/>
              </a:rPr>
              <a:t>orientation &amp; handbook</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Enhance deliverable templates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Track </a:t>
            </a:r>
            <a:r>
              <a:rPr lang="en" sz="2800" dirty="0">
                <a:solidFill>
                  <a:schemeClr val="tx1">
                    <a:lumMod val="75000"/>
                    <a:lumOff val="25000"/>
                  </a:schemeClr>
                </a:solidFill>
                <a:latin typeface="Book Antiqua" panose="02040602050305030304" pitchFamily="18" charset="0"/>
                <a:ea typeface="Batang" panose="02030600000101010101" pitchFamily="18" charset="-127"/>
              </a:rPr>
              <a:t>project information</a:t>
            </a:r>
          </a:p>
        </p:txBody>
      </p:sp>
      <p:grpSp>
        <p:nvGrpSpPr>
          <p:cNvPr id="2" name="Group 1"/>
          <p:cNvGrpSpPr/>
          <p:nvPr/>
        </p:nvGrpSpPr>
        <p:grpSpPr>
          <a:xfrm>
            <a:off x="8291078" y="1438929"/>
            <a:ext cx="3370407" cy="3455232"/>
            <a:chOff x="8638212" y="727729"/>
            <a:chExt cx="3370407" cy="3455232"/>
          </a:xfrm>
        </p:grpSpPr>
        <p:grpSp>
          <p:nvGrpSpPr>
            <p:cNvPr id="12" name="Group 11"/>
            <p:cNvGrpSpPr/>
            <p:nvPr/>
          </p:nvGrpSpPr>
          <p:grpSpPr>
            <a:xfrm>
              <a:off x="8638212" y="727729"/>
              <a:ext cx="1385463" cy="1386389"/>
              <a:chOff x="3160774" y="5722249"/>
              <a:chExt cx="1005168" cy="1005840"/>
            </a:xfrm>
          </p:grpSpPr>
          <p:pic>
            <p:nvPicPr>
              <p:cNvPr id="13" name="Picture 12"/>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grpSp>
          <p:nvGrpSpPr>
            <p:cNvPr id="15" name="Group 14"/>
            <p:cNvGrpSpPr/>
            <p:nvPr/>
          </p:nvGrpSpPr>
          <p:grpSpPr>
            <a:xfrm>
              <a:off x="8638212" y="2796572"/>
              <a:ext cx="1385463" cy="1386389"/>
              <a:chOff x="8624141" y="5722249"/>
              <a:chExt cx="1005168" cy="1005840"/>
            </a:xfrm>
          </p:grpSpPr>
          <p:pic>
            <p:nvPicPr>
              <p:cNvPr id="16" name="Picture 15"/>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sp>
          <p:nvSpPr>
            <p:cNvPr id="21" name="Content Placeholder 3"/>
            <p:cNvSpPr txBox="1">
              <a:spLocks/>
            </p:cNvSpPr>
            <p:nvPr/>
          </p:nvSpPr>
          <p:spPr>
            <a:xfrm>
              <a:off x="10149247" y="123065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Mercedes Bartkovich</a:t>
              </a:r>
            </a:p>
            <a:p>
              <a:pPr marL="0" indent="0">
                <a:spcBef>
                  <a:spcPts val="0"/>
                </a:spcBef>
                <a:buNone/>
              </a:pPr>
              <a:r>
                <a:rPr lang="en-US" sz="1100" i="1" dirty="0" smtClean="0">
                  <a:solidFill>
                    <a:prstClr val="black">
                      <a:lumMod val="75000"/>
                      <a:lumOff val="25000"/>
                    </a:prstClr>
                  </a:solidFill>
                </a:rPr>
                <a:t>Alabama – Marshall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
          <p:nvSpPr>
            <p:cNvPr id="22" name="Content Placeholder 3"/>
            <p:cNvSpPr txBox="1">
              <a:spLocks/>
            </p:cNvSpPr>
            <p:nvPr/>
          </p:nvSpPr>
          <p:spPr>
            <a:xfrm>
              <a:off x="10149247" y="3282308"/>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Nick Rousseau</a:t>
              </a:r>
            </a:p>
            <a:p>
              <a:pPr marL="0" indent="0">
                <a:spcBef>
                  <a:spcPts val="0"/>
                </a:spcBef>
                <a:buNone/>
              </a:pPr>
              <a:r>
                <a:rPr lang="en-US" sz="1100" i="1" dirty="0" smtClean="0">
                  <a:solidFill>
                    <a:prstClr val="black">
                      <a:lumMod val="75000"/>
                      <a:lumOff val="25000"/>
                    </a:prstClr>
                  </a:solidFill>
                </a:rPr>
                <a:t>California – JPL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gr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8" name="Group 27"/>
          <p:cNvGrpSpPr/>
          <p:nvPr/>
        </p:nvGrpSpPr>
        <p:grpSpPr>
          <a:xfrm>
            <a:off x="9673077" y="36806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a16="http://schemas.microsoft.com/office/drawing/2014/main" xmlns="" id="{548E64CB-1C31-4DF8-B315-78B8622233C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755718" y="200485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5" name="Content Placeholder 3"/>
          <p:cNvSpPr txBox="1">
            <a:spLocks/>
          </p:cNvSpPr>
          <p:nvPr/>
        </p:nvSpPr>
        <p:spPr>
          <a:xfrm>
            <a:off x="7518474" y="43808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200" b="1" i="1" dirty="0" smtClean="0">
                <a:solidFill>
                  <a:prstClr val="black">
                    <a:lumMod val="75000"/>
                    <a:lumOff val="25000"/>
                  </a:prstClr>
                </a:solidFill>
              </a:rPr>
              <a:t>John Dilger</a:t>
            </a:r>
          </a:p>
          <a:p>
            <a:pPr marL="0" indent="0" algn="r">
              <a:spcBef>
                <a:spcPts val="0"/>
              </a:spcBef>
              <a:buNone/>
            </a:pPr>
            <a:r>
              <a:rPr lang="en-US" sz="1100" i="1" dirty="0" smtClean="0">
                <a:solidFill>
                  <a:prstClr val="black">
                    <a:lumMod val="75000"/>
                    <a:lumOff val="25000"/>
                  </a:prstClr>
                </a:solidFill>
              </a:rPr>
              <a:t>California – Ames</a:t>
            </a:r>
          </a:p>
          <a:p>
            <a:pPr marL="0" indent="0" algn="r">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
        <p:nvSpPr>
          <p:cNvPr id="36" name="Content Placeholder 3"/>
          <p:cNvSpPr txBox="1">
            <a:spLocks/>
          </p:cNvSpPr>
          <p:nvPr/>
        </p:nvSpPr>
        <p:spPr>
          <a:xfrm>
            <a:off x="8394009" y="2435466"/>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i="1" dirty="0" smtClean="0">
                <a:solidFill>
                  <a:prstClr val="black">
                    <a:lumMod val="75000"/>
                    <a:lumOff val="25000"/>
                  </a:prstClr>
                </a:solidFill>
              </a:rPr>
              <a:t>Daniel Carver</a:t>
            </a:r>
            <a:r>
              <a:rPr lang="en-US" sz="1100" i="1" dirty="0" smtClean="0">
                <a:solidFill>
                  <a:prstClr val="black">
                    <a:lumMod val="75000"/>
                    <a:lumOff val="25000"/>
                  </a:prstClr>
                </a:solidFill>
              </a:rPr>
              <a:t> </a:t>
            </a:r>
          </a:p>
          <a:p>
            <a:pPr marL="0" indent="0">
              <a:spcBef>
                <a:spcPts val="0"/>
              </a:spcBef>
              <a:buNone/>
            </a:pPr>
            <a:r>
              <a:rPr lang="en-US" sz="1100" i="1" dirty="0" smtClean="0">
                <a:solidFill>
                  <a:prstClr val="black">
                    <a:lumMod val="75000"/>
                    <a:lumOff val="25000"/>
                  </a:prstClr>
                </a:solidFill>
              </a:rPr>
              <a:t>Colorado – Fort Collins</a:t>
            </a:r>
          </a:p>
          <a:p>
            <a:pPr marL="0" indent="0">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a:t>
            </a:r>
            <a:r>
              <a:rPr lang="en-US" sz="1800" b="1" u="sng" dirty="0" smtClean="0">
                <a:solidFill>
                  <a:schemeClr val="tx1">
                    <a:lumMod val="75000"/>
                    <a:lumOff val="25000"/>
                  </a:schemeClr>
                </a:solidFill>
              </a:rPr>
              <a:t>privilege.</a:t>
            </a:r>
            <a:r>
              <a:rPr lang="en-US" sz="1800" dirty="0">
                <a:solidFill>
                  <a:schemeClr val="tx1">
                    <a:lumMod val="75000"/>
                    <a:lumOff val="25000"/>
                  </a:schemeClr>
                </a:solidFill>
              </a:rPr>
              <a:t> </a:t>
            </a:r>
            <a:r>
              <a:rPr lang="en-US" sz="1800" dirty="0" smtClean="0">
                <a:solidFill>
                  <a:schemeClr val="tx1">
                    <a:lumMod val="75000"/>
                    <a:lumOff val="25000"/>
                  </a:schemeClr>
                </a:solidFill>
              </a:rPr>
              <a:t>The </a:t>
            </a:r>
            <a:r>
              <a:rPr lang="en-US" sz="1800" dirty="0">
                <a:solidFill>
                  <a:schemeClr val="tx1">
                    <a:lumMod val="75000"/>
                    <a:lumOff val="25000"/>
                  </a:schemeClr>
                </a:solidFill>
              </a:rPr>
              <a:t>program does it’s best to provide opportunities to present DEVELOP work and engage with partners when </a:t>
            </a:r>
            <a:r>
              <a:rPr lang="en-US" sz="1800" dirty="0" smtClean="0">
                <a:solidFill>
                  <a:schemeClr val="tx1">
                    <a:lumMod val="75000"/>
                    <a:lumOff val="25000"/>
                  </a:schemeClr>
                </a:solidFill>
              </a:rPr>
              <a:t>appropriate – and resources </a:t>
            </a:r>
            <a:r>
              <a:rPr lang="en-US" sz="1800" dirty="0">
                <a:solidFill>
                  <a:schemeClr val="tx1">
                    <a:lumMod val="75000"/>
                    <a:lumOff val="25000"/>
                  </a:schemeClr>
                </a:solidFill>
              </a:rPr>
              <a:t>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smtClean="0">
                <a:solidFill>
                  <a:schemeClr val="tx1">
                    <a:lumMod val="75000"/>
                    <a:lumOff val="25000"/>
                  </a:schemeClr>
                </a:solidFill>
              </a:rPr>
              <a:t>DEVELOPer</a:t>
            </a:r>
            <a:r>
              <a:rPr lang="en-US" sz="1600" dirty="0" smtClean="0">
                <a:solidFill>
                  <a:schemeClr val="tx1">
                    <a:lumMod val="75000"/>
                    <a:lumOff val="25000"/>
                  </a:schemeClr>
                </a:solidFill>
              </a:rPr>
              <a:t> </a:t>
            </a:r>
            <a:r>
              <a:rPr lang="en-US" sz="1600" dirty="0">
                <a:solidFill>
                  <a:schemeClr val="tx1">
                    <a:lumMod val="75000"/>
                    <a:lumOff val="25000"/>
                  </a:schemeClr>
                </a:solidFill>
              </a:rPr>
              <a:t>identifies a conference or meeting they are interested in </a:t>
            </a:r>
            <a:r>
              <a:rPr lang="en-US" sz="1600" dirty="0" smtClean="0">
                <a:solidFill>
                  <a:schemeClr val="tx1">
                    <a:lumMod val="75000"/>
                    <a:lumOff val="25000"/>
                  </a:schemeClr>
                </a:solidFill>
              </a:rPr>
              <a:t>attending.</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Talk to the Center Lead about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if they approve of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t>
            </a:r>
            <a:r>
              <a:rPr lang="en-US" sz="1600" dirty="0" smtClean="0">
                <a:solidFill>
                  <a:schemeClr val="tx1">
                    <a:lumMod val="75000"/>
                    <a:lumOff val="25000"/>
                  </a:schemeClr>
                </a:solidFill>
              </a:rPr>
              <a:t>available.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t>
            </a:r>
            <a:r>
              <a:rPr lang="en-US" sz="1600" dirty="0" smtClean="0">
                <a:solidFill>
                  <a:schemeClr val="tx1">
                    <a:lumMod val="75000"/>
                    <a:lumOff val="25000"/>
                  </a:schemeClr>
                </a:solidFill>
              </a:rPr>
              <a:t>approval.</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a:t>
            </a:r>
            <a:r>
              <a:rPr lang="en-US" sz="1600" dirty="0" smtClean="0">
                <a:solidFill>
                  <a:schemeClr val="tx1">
                    <a:lumMod val="75000"/>
                    <a:lumOff val="25000"/>
                  </a:schemeClr>
                </a:solidFill>
              </a:rPr>
              <a:t>contract.</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funding organizations </a:t>
            </a:r>
            <a:r>
              <a:rPr lang="en-US" sz="1600" dirty="0" smtClean="0">
                <a:solidFill>
                  <a:schemeClr val="tx1">
                    <a:lumMod val="75000"/>
                    <a:lumOff val="25000"/>
                  </a:schemeClr>
                </a:solidFill>
              </a:rPr>
              <a:t>approve, travel </a:t>
            </a:r>
            <a:r>
              <a:rPr lang="en-US" sz="1600" dirty="0">
                <a:solidFill>
                  <a:schemeClr val="tx1">
                    <a:lumMod val="75000"/>
                    <a:lumOff val="25000"/>
                  </a:schemeClr>
                </a:solidFill>
              </a:rPr>
              <a:t>arrangements (if needed) will be made by NPO and reimbursements will be processed upon the travelers’ </a:t>
            </a:r>
            <a:r>
              <a:rPr lang="en-US" sz="1600" dirty="0" smtClean="0">
                <a:solidFill>
                  <a:schemeClr val="tx1">
                    <a:lumMod val="75000"/>
                    <a:lumOff val="25000"/>
                  </a:schemeClr>
                </a:solidFill>
              </a:rPr>
              <a:t>return.</a:t>
            </a:r>
            <a:endParaRPr lang="en-US" sz="1600"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474764" y="1174851"/>
            <a:ext cx="10565324" cy="3390687"/>
          </a:xfrm>
        </p:spPr>
        <p:txBody>
          <a:bodyPr>
            <a:noAutofit/>
          </a:bodyPr>
          <a:lstStyle/>
          <a:p>
            <a:pPr marL="0" indent="0">
              <a:lnSpc>
                <a:spcPct val="10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lnSpc>
                <a:spcPct val="100000"/>
              </a:lnSpc>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a:t>
            </a:r>
            <a:r>
              <a:rPr lang="en-US" sz="1800" dirty="0" smtClean="0">
                <a:solidFill>
                  <a:schemeClr val="tx1">
                    <a:lumMod val="75000"/>
                    <a:lumOff val="25000"/>
                  </a:schemeClr>
                </a:solidFill>
                <a:latin typeface="Century Gothic" charset="0"/>
                <a:ea typeface="Century Gothic" charset="0"/>
                <a:cs typeface="Century Gothic" charset="0"/>
              </a:rPr>
              <a:t>website.</a:t>
            </a:r>
            <a:endParaRPr lang="en-US" sz="1800" dirty="0">
              <a:solidFill>
                <a:schemeClr val="tx1">
                  <a:lumMod val="75000"/>
                  <a:lumOff val="25000"/>
                </a:schemeClr>
              </a:solidFill>
              <a:latin typeface="Century Gothic" charset="0"/>
              <a:ea typeface="Century Gothic" charset="0"/>
              <a:cs typeface="Century Gothic" charset="0"/>
            </a:endParaRP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lnSpc>
                <a:spcPct val="100000"/>
              </a:lnSpc>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can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56415" y="4761444"/>
            <a:ext cx="9586753" cy="1812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lgn="ctr">
              <a:spcBef>
                <a:spcPts val="0"/>
              </a:spcBef>
              <a:buNone/>
            </a:pPr>
            <a:r>
              <a:rPr lang="en-US" sz="1800" dirty="0" smtClean="0">
                <a:solidFill>
                  <a:srgbClr val="FF0000"/>
                </a:solidFill>
                <a:latin typeface="Century Gothic" charset="0"/>
                <a:ea typeface="Century Gothic" charset="0"/>
                <a:cs typeface="Century Gothic" charset="0"/>
              </a:rPr>
              <a:t>Date</a:t>
            </a:r>
            <a:r>
              <a:rPr lang="en-US" sz="1800"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Submit application </a:t>
            </a:r>
          </a:p>
          <a:p>
            <a:pPr marL="111125" indent="0" algn="ctr">
              <a:spcBef>
                <a:spcPts val="0"/>
              </a:spcBef>
              <a:buNone/>
            </a:pPr>
            <a:r>
              <a:rPr lang="en-US" sz="1800" dirty="0" smtClean="0">
                <a:solidFill>
                  <a:srgbClr val="FF0000"/>
                </a:solidFill>
                <a:latin typeface="Century Gothic" charset="0"/>
                <a:ea typeface="Century Gothic" charset="0"/>
                <a:cs typeface="Century Gothic" charset="0"/>
              </a:rPr>
              <a:t>Date – Date</a:t>
            </a:r>
            <a:r>
              <a:rPr lang="en-US" sz="1800"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Application Review &amp; Interviews</a:t>
            </a:r>
          </a:p>
          <a:p>
            <a:pPr marL="111125" indent="0" algn="ctr">
              <a:spcBef>
                <a:spcPts val="0"/>
              </a:spcBef>
              <a:buNone/>
            </a:pPr>
            <a:r>
              <a:rPr lang="en-US" sz="1800" dirty="0" smtClean="0">
                <a:solidFill>
                  <a:srgbClr val="FF0000"/>
                </a:solidFill>
                <a:latin typeface="Century Gothic" charset="0"/>
                <a:ea typeface="Century Gothic" charset="0"/>
                <a:cs typeface="Century Gothic" charset="0"/>
              </a:rPr>
              <a:t>Date</a:t>
            </a:r>
            <a:r>
              <a:rPr lang="en-US" sz="1800"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Final Notifications by Email</a:t>
            </a:r>
          </a:p>
          <a:p>
            <a:pPr marL="111125" indent="0" algn="ctr">
              <a:spcBef>
                <a:spcPts val="0"/>
              </a:spcBef>
              <a:buNone/>
            </a:pPr>
            <a:r>
              <a:rPr lang="en-US" sz="1800" dirty="0" smtClean="0">
                <a:solidFill>
                  <a:srgbClr val="FF0000"/>
                </a:solidFill>
                <a:latin typeface="Century Gothic" charset="0"/>
                <a:ea typeface="Century Gothic" charset="0"/>
                <a:cs typeface="Century Gothic" charset="0"/>
              </a:rPr>
              <a:t>Date</a:t>
            </a:r>
            <a:r>
              <a:rPr lang="en-US" sz="1800"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Position Acceptance Deadline</a:t>
            </a:r>
          </a:p>
          <a:p>
            <a:pPr marL="339725" algn="ct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9274949" y="4427620"/>
            <a:ext cx="2401092"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a:t>
            </a:r>
          </a:p>
          <a:p>
            <a:pPr algn="ctr"/>
            <a:r>
              <a:rPr lang="en-US" dirty="0" smtClean="0"/>
              <a:t>Email Lauren </a:t>
            </a:r>
            <a:r>
              <a:rPr lang="en-US" dirty="0" smtClean="0">
                <a:hlinkClick r:id="rId2"/>
              </a:rPr>
              <a:t>Lauren.M.Childs@nasa.gov</a:t>
            </a:r>
            <a:r>
              <a:rPr lang="en-US" dirty="0" smtClean="0"/>
              <a:t> </a:t>
            </a:r>
            <a:endParaRPr lang="en-US" dirty="0"/>
          </a:p>
        </p:txBody>
      </p:sp>
    </p:spTree>
    <p:extLst>
      <p:ext uri="{BB962C8B-B14F-4D97-AF65-F5344CB8AC3E}">
        <p14:creationId xmlns:p14="http://schemas.microsoft.com/office/powerpoint/2010/main" val="231636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4"/>
          <p:cNvPicPr preferRelativeResize="0"/>
          <p:nvPr/>
        </p:nvPicPr>
        <p:blipFill rotWithShape="1">
          <a:blip r:embed="rId2">
            <a:alphaModFix/>
          </a:blip>
          <a:srcRect t="33049"/>
          <a:stretch/>
        </p:blipFill>
        <p:spPr>
          <a:xfrm>
            <a:off x="1452482" y="2670775"/>
            <a:ext cx="9156357" cy="3544483"/>
          </a:xfrm>
          <a:prstGeom prst="rect">
            <a:avLst/>
          </a:prstGeom>
          <a:noFill/>
          <a:ln>
            <a:noFill/>
          </a:ln>
        </p:spPr>
      </p:pic>
      <p:sp>
        <p:nvSpPr>
          <p:cNvPr id="2" name="Title 1"/>
          <p:cNvSpPr>
            <a:spLocks noGrp="1"/>
          </p:cNvSpPr>
          <p:nvPr>
            <p:ph type="title"/>
          </p:nvPr>
        </p:nvSpPr>
        <p:spPr>
          <a:xfrm>
            <a:off x="838199" y="365125"/>
            <a:ext cx="11027735" cy="613821"/>
          </a:xfrm>
        </p:spPr>
        <p:txBody>
          <a:bodyPr>
            <a:normAutofit/>
          </a:bodyPr>
          <a:lstStyle/>
          <a:p>
            <a:r>
              <a:rPr lang="en-US" dirty="0" smtClean="0"/>
              <a:t>20</a:t>
            </a:r>
            <a:r>
              <a:rPr lang="en-US" baseline="30000" dirty="0" smtClean="0"/>
              <a:t>th</a:t>
            </a:r>
            <a:r>
              <a:rPr lang="en-US" dirty="0" smtClean="0"/>
              <a:t> Anniversary Challenge</a:t>
            </a:r>
            <a:endParaRPr lang="en-US" dirty="0"/>
          </a:p>
        </p:txBody>
      </p:sp>
      <p:sp>
        <p:nvSpPr>
          <p:cNvPr id="13" name="Content Placeholder 1"/>
          <p:cNvSpPr>
            <a:spLocks noGrp="1"/>
          </p:cNvSpPr>
          <p:nvPr>
            <p:ph idx="1"/>
          </p:nvPr>
        </p:nvSpPr>
        <p:spPr>
          <a:xfrm>
            <a:off x="2644347" y="1226382"/>
            <a:ext cx="6795061" cy="636961"/>
          </a:xfrm>
        </p:spPr>
        <p:txBody>
          <a:bodyPr>
            <a:noAutofit/>
          </a:bodyPr>
          <a:lstStyle/>
          <a:p>
            <a:pPr marL="0" indent="0" algn="ct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THE 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175985" y="1055912"/>
            <a:ext cx="338226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Jeopardy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Node Flag</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Paper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Poster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Website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Project Summary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Video</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Printed Material Contest</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9" name="Shape 88"/>
          <p:cNvSpPr txBox="1"/>
          <p:nvPr/>
        </p:nvSpPr>
        <p:spPr>
          <a:xfrm>
            <a:off x="9025679" y="1055912"/>
            <a:ext cx="316632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Partner Quote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Incubator Talk Presentation-Off</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How-to Video Competition</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Cartography Map</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Weekly Trivia</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Geo Guesser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Social Media Filter (FB)</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Band Math of Satellite Image</a:t>
            </a:r>
            <a:endParaRPr dirty="0"/>
          </a:p>
          <a:p>
            <a:pPr marL="285750" marR="0" lvl="0" indent="-285750" algn="l" rtl="0">
              <a:spcBef>
                <a:spcPts val="0"/>
              </a:spcBef>
              <a:spcAft>
                <a:spcPts val="0"/>
              </a:spcAft>
              <a:buClr>
                <a:schemeClr val="dk1"/>
              </a:buClr>
              <a:buSzPts val="1600"/>
              <a:buFont typeface="Arial"/>
              <a:buChar char="•"/>
            </a:pPr>
            <a:r>
              <a:rPr lang="en-US" sz="1600" i="1" dirty="0" err="1">
                <a:solidFill>
                  <a:schemeClr val="dk1"/>
                </a:solidFill>
                <a:latin typeface="Calibri"/>
                <a:ea typeface="Calibri"/>
                <a:cs typeface="Calibri"/>
                <a:sym typeface="Calibri"/>
              </a:rPr>
              <a:t>DEVELOPer</a:t>
            </a:r>
            <a:r>
              <a:rPr lang="en-US" sz="1600" i="1" dirty="0">
                <a:solidFill>
                  <a:schemeClr val="dk1"/>
                </a:solidFill>
                <a:latin typeface="Calibri"/>
                <a:ea typeface="Calibri"/>
                <a:cs typeface="Calibri"/>
                <a:sym typeface="Calibri"/>
              </a:rPr>
              <a:t> of the Term Winner</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11" name="Shape 89"/>
          <p:cNvSpPr/>
          <p:nvPr/>
        </p:nvSpPr>
        <p:spPr>
          <a:xfrm rot="1579510">
            <a:off x="-487357" y="4421434"/>
            <a:ext cx="3711374" cy="2375291"/>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Shape 90"/>
          <p:cNvSpPr/>
          <p:nvPr/>
        </p:nvSpPr>
        <p:spPr>
          <a:xfrm rot="9804085">
            <a:off x="8891447" y="3962678"/>
            <a:ext cx="3736606" cy="2679735"/>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Shape 92"/>
          <p:cNvSpPr txBox="1"/>
          <p:nvPr/>
        </p:nvSpPr>
        <p:spPr>
          <a:xfrm rot="1801858">
            <a:off x="54923" y="5147415"/>
            <a:ext cx="277509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Games Begin the</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FIRST WEEK</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of the term!</a:t>
            </a:r>
            <a:endParaRPr sz="1800" dirty="0">
              <a:solidFill>
                <a:schemeClr val="dk1"/>
              </a:solidFill>
              <a:latin typeface="Arial Black"/>
              <a:ea typeface="Arial Black"/>
              <a:cs typeface="Arial Black"/>
              <a:sym typeface="Arial Black"/>
            </a:endParaRPr>
          </a:p>
        </p:txBody>
      </p:sp>
      <p:sp>
        <p:nvSpPr>
          <p:cNvPr id="15" name="Shape 91"/>
          <p:cNvSpPr txBox="1"/>
          <p:nvPr/>
        </p:nvSpPr>
        <p:spPr>
          <a:xfrm rot="20368376">
            <a:off x="9372201" y="4979380"/>
            <a:ext cx="277509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MORE DETAILS ON DEVELOPedia!</a:t>
            </a:r>
            <a:endParaRPr sz="1800" dirty="0">
              <a:solidFill>
                <a:schemeClr val="dk1"/>
              </a:solidFill>
              <a:latin typeface="Arial Black"/>
              <a:ea typeface="Arial Black"/>
              <a:cs typeface="Arial Black"/>
              <a:sym typeface="Arial Black"/>
            </a:endParaRPr>
          </a:p>
        </p:txBody>
      </p:sp>
      <p:sp>
        <p:nvSpPr>
          <p:cNvPr id="16" name="Content Placeholder 1"/>
          <p:cNvSpPr txBox="1">
            <a:spLocks/>
          </p:cNvSpPr>
          <p:nvPr/>
        </p:nvSpPr>
        <p:spPr>
          <a:xfrm>
            <a:off x="3521175" y="1997378"/>
            <a:ext cx="5467434" cy="636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chemeClr val="tx1">
                    <a:lumMod val="75000"/>
                    <a:lumOff val="25000"/>
                  </a:schemeClr>
                </a:solidFill>
                <a:latin typeface="Century Gothic" charset="0"/>
                <a:ea typeface="Century Gothic" charset="0"/>
                <a:cs typeface="Century Gothic" charset="0"/>
              </a:rPr>
              <a:t>20 Events</a:t>
            </a:r>
            <a:endParaRPr lang="en-US"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589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6517"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1675538"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12" y="-1"/>
            <a:ext cx="4209288" cy="6313933"/>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a:xfrm>
            <a:off x="838200" y="1095270"/>
            <a:ext cx="10515600" cy="5586883"/>
          </a:xfrm>
        </p:spPr>
        <p:txBody>
          <a:bodyPr>
            <a:normAutofit fontScale="62500" lnSpcReduction="20000"/>
          </a:bodyPr>
          <a:lstStyle/>
          <a:p>
            <a:pPr marL="0" indent="0">
              <a:lnSpc>
                <a:spcPct val="120000"/>
              </a:lnSpc>
              <a:buNone/>
            </a:pPr>
            <a:r>
              <a:rPr lang="en-US" sz="2600" dirty="0" smtClean="0">
                <a:solidFill>
                  <a:schemeClr val="tx1">
                    <a:lumMod val="75000"/>
                    <a:lumOff val="25000"/>
                  </a:schemeClr>
                </a:solidFill>
              </a:rPr>
              <a:t>For purposes of ensuring appropriate export control review, performance metric tracking, and reporting to NASA HQ, </a:t>
            </a:r>
            <a:r>
              <a:rPr lang="en-US" sz="26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600" b="1" u="sng" dirty="0" smtClean="0">
                <a:solidFill>
                  <a:schemeClr val="tx1">
                    <a:lumMod val="75000"/>
                    <a:lumOff val="25000"/>
                  </a:schemeClr>
                </a:solidFill>
              </a:rPr>
              <a:t>before submission</a:t>
            </a:r>
            <a:r>
              <a:rPr lang="en-US" sz="2600" dirty="0" smtClean="0">
                <a:solidFill>
                  <a:schemeClr val="tx1">
                    <a:lumMod val="75000"/>
                    <a:lumOff val="25000"/>
                  </a:schemeClr>
                </a:solidFill>
              </a:rPr>
              <a:t> of the presentation or publication.</a:t>
            </a:r>
          </a:p>
          <a:p>
            <a:pPr marL="0" indent="0">
              <a:lnSpc>
                <a:spcPct val="120000"/>
              </a:lnSpc>
              <a:buNone/>
            </a:pPr>
            <a:r>
              <a:rPr lang="en-US" sz="2600" dirty="0" smtClean="0">
                <a:solidFill>
                  <a:schemeClr val="tx1">
                    <a:lumMod val="75000"/>
                    <a:lumOff val="25000"/>
                  </a:schemeClr>
                </a:solidFill>
              </a:rPr>
              <a:t>Submitting work for presentation or publication is encouraged; however, </a:t>
            </a:r>
            <a:r>
              <a:rPr lang="en-US" sz="2600" b="1" dirty="0" smtClean="0">
                <a:solidFill>
                  <a:schemeClr val="tx1">
                    <a:lumMod val="75000"/>
                    <a:lumOff val="25000"/>
                  </a:schemeClr>
                </a:solidFill>
              </a:rPr>
              <a:t>ALL</a:t>
            </a:r>
            <a:r>
              <a:rPr lang="en-US" sz="2600" dirty="0" smtClean="0">
                <a:solidFill>
                  <a:schemeClr val="tx1">
                    <a:lumMod val="75000"/>
                    <a:lumOff val="25000"/>
                  </a:schemeClr>
                </a:solidFill>
              </a:rPr>
              <a:t> research is the property of NASA; therefore, you must have permission prior to submitting your research anywhere. Also, to minimize duplication of effort, the NPO oversees all publications and presentations.</a:t>
            </a:r>
          </a:p>
          <a:p>
            <a:pPr marL="0" indent="0">
              <a:lnSpc>
                <a:spcPct val="120000"/>
              </a:lnSpc>
              <a:buNone/>
            </a:pPr>
            <a:r>
              <a:rPr lang="en-US" sz="2600" dirty="0" smtClean="0">
                <a:solidFill>
                  <a:schemeClr val="tx1">
                    <a:lumMod val="75000"/>
                    <a:lumOff val="25000"/>
                  </a:schemeClr>
                </a:solidFill>
              </a:rPr>
              <a:t>Coordinate with your Center Lead, and, if approved at your node, send a simple email with your ideas </a:t>
            </a:r>
            <a:r>
              <a:rPr lang="en-US" sz="2600" b="1" dirty="0" smtClean="0">
                <a:solidFill>
                  <a:schemeClr val="tx1">
                    <a:lumMod val="75000"/>
                    <a:lumOff val="25000"/>
                  </a:schemeClr>
                </a:solidFill>
              </a:rPr>
              <a:t>before</a:t>
            </a:r>
            <a:r>
              <a:rPr lang="en-US" sz="2600" dirty="0" smtClean="0">
                <a:solidFill>
                  <a:schemeClr val="tx1">
                    <a:lumMod val="75000"/>
                    <a:lumOff val="25000"/>
                  </a:schemeClr>
                </a:solidFill>
              </a:rPr>
              <a:t> the presentation or publication to </a:t>
            </a:r>
            <a:r>
              <a:rPr lang="en-US" sz="2600" dirty="0" smtClean="0">
                <a:solidFill>
                  <a:schemeClr val="tx1">
                    <a:lumMod val="75000"/>
                    <a:lumOff val="25000"/>
                  </a:schemeClr>
                </a:solidFill>
                <a:hlinkClick r:id="rId2"/>
              </a:rPr>
              <a:t>Lauren.M.Childs@nasa.gov</a:t>
            </a:r>
            <a:r>
              <a:rPr lang="en-US" sz="2600" dirty="0" smtClean="0">
                <a:solidFill>
                  <a:schemeClr val="tx1">
                    <a:lumMod val="75000"/>
                    <a:lumOff val="25000"/>
                  </a:schemeClr>
                </a:solidFill>
              </a:rPr>
              <a:t> and </a:t>
            </a:r>
            <a:r>
              <a:rPr lang="en-US" sz="2600" dirty="0" smtClean="0">
                <a:solidFill>
                  <a:schemeClr val="tx1">
                    <a:lumMod val="75000"/>
                    <a:lumOff val="25000"/>
                  </a:schemeClr>
                </a:solidFill>
                <a:hlinkClick r:id="rId3"/>
              </a:rPr>
              <a:t>Karen.N.Allsbrook@nasa.gov</a:t>
            </a:r>
            <a:r>
              <a:rPr lang="en-US" sz="2600" dirty="0" smtClean="0">
                <a:solidFill>
                  <a:schemeClr val="tx1">
                    <a:lumMod val="75000"/>
                    <a:lumOff val="25000"/>
                  </a:schemeClr>
                </a:solidFill>
              </a:rPr>
              <a:t> with the following information:</a:t>
            </a:r>
          </a:p>
          <a:p>
            <a:pPr>
              <a:lnSpc>
                <a:spcPct val="110000"/>
              </a:lnSpc>
            </a:pPr>
            <a:r>
              <a:rPr lang="en-US" dirty="0" smtClean="0">
                <a:solidFill>
                  <a:schemeClr val="tx1">
                    <a:lumMod val="75000"/>
                    <a:lumOff val="25000"/>
                  </a:schemeClr>
                </a:solidFill>
              </a:rPr>
              <a:t>Description of the activity - conference, presentation to a class, publication, etc.</a:t>
            </a:r>
          </a:p>
          <a:p>
            <a:pPr>
              <a:lnSpc>
                <a:spcPct val="110000"/>
              </a:lnSpc>
            </a:pPr>
            <a:r>
              <a:rPr lang="en-US" dirty="0" smtClean="0">
                <a:solidFill>
                  <a:schemeClr val="tx1">
                    <a:lumMod val="75000"/>
                    <a:lumOff val="25000"/>
                  </a:schemeClr>
                </a:solidFill>
              </a:rPr>
              <a:t>Timeline for the activity - when the event is or deadline for publication, etc.</a:t>
            </a:r>
          </a:p>
          <a:p>
            <a:pPr>
              <a:lnSpc>
                <a:spcPct val="110000"/>
              </a:lnSpc>
            </a:pPr>
            <a:r>
              <a:rPr lang="en-US"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200" b="1" dirty="0" smtClean="0">
                <a:solidFill>
                  <a:schemeClr val="tx1">
                    <a:lumMod val="75000"/>
                    <a:lumOff val="25000"/>
                  </a:schemeClr>
                </a:solidFill>
              </a:rPr>
              <a:t>Thank you for your consideration and help with this!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69207" y="1325325"/>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Directions Magazine </a:t>
            </a:r>
            <a:r>
              <a:rPr lang="en-US" sz="2000" dirty="0" smtClean="0">
                <a:solidFill>
                  <a:schemeClr val="tx1">
                    <a:lumMod val="75000"/>
                    <a:lumOff val="25000"/>
                  </a:schemeClr>
                </a:solidFill>
              </a:rPr>
              <a:t>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585813" y="3686594"/>
            <a:ext cx="1839902" cy="2395778"/>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8924067" y="1887703"/>
            <a:ext cx="2361990" cy="3088072"/>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68898" y="1099307"/>
            <a:ext cx="1218747" cy="156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lnSpc>
                <a:spcPct val="100000"/>
              </a:lnSpc>
              <a:spcBef>
                <a:spcPts val="0"/>
              </a:spcBef>
            </a:pPr>
            <a:r>
              <a:rPr lang="en-US" sz="1800" dirty="0" smtClean="0">
                <a:solidFill>
                  <a:schemeClr val="tx1">
                    <a:lumMod val="75000"/>
                    <a:lumOff val="25000"/>
                  </a:schemeClr>
                </a:solidFill>
              </a:rPr>
              <a:t>Discuss with your Center Lead and Science Advisor.</a:t>
            </a:r>
          </a:p>
          <a:p>
            <a:pPr>
              <a:lnSpc>
                <a:spcPct val="100000"/>
              </a:lnSpc>
              <a:spcBef>
                <a:spcPts val="0"/>
              </a:spcBef>
            </a:pPr>
            <a:r>
              <a:rPr lang="en-US" sz="1800" dirty="0" smtClean="0">
                <a:solidFill>
                  <a:schemeClr val="tx1">
                    <a:lumMod val="75000"/>
                    <a:lumOff val="25000"/>
                  </a:schemeClr>
                </a:solidFill>
              </a:rPr>
              <a:t>Contact Lauren &amp; Amanda with initial interest.</a:t>
            </a:r>
          </a:p>
          <a:p>
            <a:pPr>
              <a:lnSpc>
                <a:spcPct val="100000"/>
              </a:lnSpc>
              <a:spcBef>
                <a:spcPts val="0"/>
              </a:spcBef>
            </a:pPr>
            <a:r>
              <a:rPr lang="en-US" sz="1800" dirty="0" smtClean="0">
                <a:solidFill>
                  <a:schemeClr val="tx1">
                    <a:lumMod val="75000"/>
                    <a:lumOff val="25000"/>
                  </a:schemeClr>
                </a:solidFill>
              </a:rPr>
              <a:t>Select publication venue and draft the manuscript.</a:t>
            </a:r>
          </a:p>
          <a:p>
            <a:pPr lvl="1">
              <a:lnSpc>
                <a:spcPct val="100000"/>
              </a:lnSpc>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lnSpc>
                <a:spcPct val="100000"/>
              </a:lnSpc>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lnSpc>
                <a:spcPct val="100000"/>
              </a:lnSpc>
              <a:spcBef>
                <a:spcPts val="0"/>
              </a:spcBef>
            </a:pPr>
            <a:r>
              <a:rPr lang="en-US" sz="1800" dirty="0" smtClean="0">
                <a:solidFill>
                  <a:schemeClr val="tx1">
                    <a:lumMod val="75000"/>
                    <a:lumOff val="25000"/>
                  </a:schemeClr>
                </a:solidFill>
              </a:rPr>
              <a:t>PC Team and project team go back-and-forth with edits to create a final submission.</a:t>
            </a:r>
          </a:p>
          <a:p>
            <a:pPr>
              <a:lnSpc>
                <a:spcPct val="100000"/>
              </a:lnSpc>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lnSpc>
                <a:spcPct val="100000"/>
              </a:lnSpc>
              <a:spcBef>
                <a:spcPts val="0"/>
              </a:spcBef>
            </a:pPr>
            <a:r>
              <a:rPr lang="en-US" sz="1800" dirty="0" smtClean="0">
                <a:solidFill>
                  <a:schemeClr val="tx1">
                    <a:lumMod val="75000"/>
                    <a:lumOff val="25000"/>
                  </a:schemeClr>
                </a:solidFill>
              </a:rPr>
              <a:t>Once approved, the content can be submitted to publication venue.</a:t>
            </a:r>
          </a:p>
          <a:p>
            <a:pPr>
              <a:lnSpc>
                <a:spcPct val="100000"/>
              </a:lnSpc>
              <a:spcBef>
                <a:spcPts val="0"/>
              </a:spcBef>
            </a:pPr>
            <a:r>
              <a:rPr lang="en-US" sz="1800" dirty="0" smtClean="0">
                <a:solidFill>
                  <a:schemeClr val="tx1">
                    <a:lumMod val="75000"/>
                    <a:lumOff val="25000"/>
                  </a:schemeClr>
                </a:solidFill>
              </a:rPr>
              <a:t>Keep Lauren in the loop with any and all edits from the venue.</a:t>
            </a:r>
          </a:p>
          <a:p>
            <a:pPr>
              <a:lnSpc>
                <a:spcPct val="100000"/>
              </a:lnSpc>
              <a:spcBef>
                <a:spcPts val="0"/>
              </a:spcBef>
            </a:pPr>
            <a:r>
              <a:rPr lang="en-US" sz="1800" dirty="0" smtClean="0">
                <a:solidFill>
                  <a:schemeClr val="tx1">
                    <a:lumMod val="75000"/>
                    <a:lumOff val="25000"/>
                  </a:schemeClr>
                </a:solidFill>
              </a:rPr>
              <a:t>The final-final version must be resubmitted to NASA Export control.</a:t>
            </a:r>
          </a:p>
          <a:p>
            <a:pPr marL="0" indent="0">
              <a:buNone/>
            </a:pPr>
            <a:r>
              <a:rPr lang="en-US" sz="1600" dirty="0" smtClean="0">
                <a:solidFill>
                  <a:srgbClr val="2E5984"/>
                </a:solidFill>
              </a:rPr>
              <a:t>Submitting </a:t>
            </a:r>
            <a:r>
              <a:rPr lang="en-US" sz="1600" dirty="0">
                <a:solidFill>
                  <a:srgbClr val="2E5984"/>
                </a:solidFill>
              </a:rPr>
              <a:t>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099026"/>
            <a:ext cx="11610313" cy="1301777"/>
            <a:chOff x="230587" y="4888191"/>
            <a:chExt cx="11736125" cy="2230998"/>
          </a:xfrm>
        </p:grpSpPr>
        <p:graphicFrame>
          <p:nvGraphicFramePr>
            <p:cNvPr id="18" name="Diagram 17"/>
            <p:cNvGraphicFramePr/>
            <p:nvPr>
              <p:extLst>
                <p:ext uri="{D42A27DB-BD31-4B8C-83A1-F6EECF244321}">
                  <p14:modId xmlns:p14="http://schemas.microsoft.com/office/powerpoint/2010/main" val="3468229560"/>
                </p:ext>
              </p:extLst>
            </p:nvPr>
          </p:nvGraphicFramePr>
          <p:xfrm>
            <a:off x="230587" y="5160304"/>
            <a:ext cx="11736125" cy="195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4888191"/>
              <a:ext cx="4177647" cy="685712"/>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meager travel 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nodes host closeout events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Closeouts are a 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Week 9, 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lnSpc>
                <a:spcPct val="100000"/>
              </a:lnSpc>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deliverables</a:t>
            </a:r>
            <a:r>
              <a:rPr lang="en-US" sz="1600" dirty="0" smtClean="0">
                <a:solidFill>
                  <a:schemeClr val="tx1">
                    <a:lumMod val="75000"/>
                    <a:lumOff val="25000"/>
                  </a:schemeClr>
                </a:solidFill>
              </a:rPr>
              <a:t> and display the impressive work conducted by each team through the use of a digital medium. The VPS 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lnSpc>
                <a:spcPct val="100000"/>
              </a:lnSpc>
              <a:buNone/>
            </a:pPr>
            <a:r>
              <a:rPr lang="en-US" sz="1800" i="1" dirty="0" smtClean="0">
                <a:solidFill>
                  <a:schemeClr val="tx1">
                    <a:lumMod val="75000"/>
                    <a:lumOff val="25000"/>
                  </a:schemeClr>
                </a:solidFill>
              </a:rPr>
              <a:t>Thousands </a:t>
            </a:r>
            <a:r>
              <a:rPr lang="en-US" sz="1800" i="1" dirty="0">
                <a:solidFill>
                  <a:schemeClr val="tx1">
                    <a:lumMod val="75000"/>
                    <a:lumOff val="25000"/>
                  </a:schemeClr>
                </a:solidFill>
              </a:rPr>
              <a:t>of people from around the world view these project </a:t>
            </a:r>
            <a:r>
              <a:rPr lang="en-US" sz="1800" i="1" dirty="0" smtClean="0">
                <a:solidFill>
                  <a:schemeClr val="tx1">
                    <a:lumMod val="75000"/>
                    <a:lumOff val="25000"/>
                  </a:schemeClr>
                </a:solidFill>
              </a:rPr>
              <a:t>videos –  For </a:t>
            </a:r>
            <a:r>
              <a:rPr lang="en-US" sz="1800" i="1" dirty="0">
                <a:solidFill>
                  <a:schemeClr val="tx1">
                    <a:lumMod val="75000"/>
                    <a:lumOff val="25000"/>
                  </a:schemeClr>
                </a:solidFill>
              </a:rPr>
              <a:t>example, the </a:t>
            </a:r>
            <a:r>
              <a:rPr lang="en-US" sz="1800" i="1" dirty="0" smtClean="0">
                <a:solidFill>
                  <a:schemeClr val="tx1">
                    <a:lumMod val="75000"/>
                    <a:lumOff val="25000"/>
                  </a:schemeClr>
                </a:solidFill>
              </a:rPr>
              <a:t>2017 Spring VPS </a:t>
            </a:r>
            <a:r>
              <a:rPr lang="en-US" sz="1800" i="1" dirty="0">
                <a:solidFill>
                  <a:schemeClr val="tx1">
                    <a:lumMod val="75000"/>
                    <a:lumOff val="25000"/>
                  </a:schemeClr>
                </a:solidFill>
              </a:rPr>
              <a:t>had visitors from </a:t>
            </a:r>
            <a:r>
              <a:rPr lang="en-US" sz="1800" i="1" dirty="0" smtClean="0">
                <a:solidFill>
                  <a:schemeClr val="tx1">
                    <a:lumMod val="75000"/>
                    <a:lumOff val="25000"/>
                  </a:schemeClr>
                </a:solidFill>
              </a:rPr>
              <a:t>85 </a:t>
            </a:r>
            <a:r>
              <a:rPr lang="en-US" sz="1800" i="1" dirty="0">
                <a:solidFill>
                  <a:schemeClr val="tx1">
                    <a:lumMod val="75000"/>
                    <a:lumOff val="25000"/>
                  </a:schemeClr>
                </a:solidFill>
              </a:rPr>
              <a:t>different counties with </a:t>
            </a:r>
            <a:r>
              <a:rPr lang="en-US" sz="1800" i="1" dirty="0" smtClean="0">
                <a:solidFill>
                  <a:schemeClr val="tx1">
                    <a:lumMod val="75000"/>
                    <a:lumOff val="25000"/>
                  </a:schemeClr>
                </a:solidFill>
              </a:rPr>
              <a:t>over 4,000 video </a:t>
            </a:r>
            <a:r>
              <a:rPr lang="en-US" sz="18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5</a:t>
            </a: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6</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10</a:t>
            </a:r>
          </a:p>
          <a:p>
            <a:pPr marL="0" indent="0">
              <a:spcBef>
                <a:spcPts val="0"/>
              </a:spcBef>
              <a:buNone/>
            </a:pPr>
            <a:endParaRPr lang="en-US" sz="1000" dirty="0">
              <a:solidFill>
                <a:schemeClr val="tx1">
                  <a:lumMod val="75000"/>
                  <a:lumOff val="25000"/>
                </a:schemeClr>
              </a:solidFill>
            </a:endParaRP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53083" y="4209708"/>
            <a:ext cx="4955584" cy="861774"/>
          </a:xfrm>
          <a:prstGeom prst="rect">
            <a:avLst/>
          </a:prstGeom>
          <a:noFill/>
          <a:ln w="19050">
            <a:solidFill>
              <a:schemeClr val="tx1">
                <a:lumMod val="85000"/>
                <a:lumOff val="15000"/>
              </a:schemeClr>
            </a:solidFill>
            <a:prstDash val="lgDash"/>
          </a:ln>
        </p:spPr>
        <p:txBody>
          <a:bodyPr wrap="square" rtlCol="0">
            <a:spAutoFit/>
          </a:bodyPr>
          <a:lstStyle/>
          <a:p>
            <a:pPr algn="ctr"/>
            <a:r>
              <a:rPr lang="en-US" b="1" dirty="0" smtClean="0">
                <a:solidFill>
                  <a:schemeClr val="bg2">
                    <a:lumMod val="25000"/>
                  </a:schemeClr>
                </a:solidFill>
                <a:latin typeface="Century Gothic" panose="020B0502020202020204" pitchFamily="34" charset="0"/>
              </a:rPr>
              <a:t>Questions?</a:t>
            </a:r>
          </a:p>
          <a:p>
            <a:pPr algn="ctr"/>
            <a:r>
              <a:rPr lang="en-US" sz="1600" b="1" dirty="0" smtClean="0">
                <a:solidFill>
                  <a:srgbClr val="008000"/>
                </a:solidFill>
                <a:latin typeface="Century Gothic" panose="020B0502020202020204" pitchFamily="34" charset="0"/>
              </a:rPr>
              <a:t>Contact </a:t>
            </a:r>
            <a:r>
              <a:rPr lang="en-US" sz="1600" b="1" dirty="0">
                <a:solidFill>
                  <a:srgbClr val="008000"/>
                </a:solidFill>
                <a:latin typeface="Century Gothic" panose="020B0502020202020204" pitchFamily="34" charset="0"/>
              </a:rPr>
              <a:t>the Communications </a:t>
            </a:r>
            <a:r>
              <a:rPr lang="en-US" sz="1600" b="1" dirty="0" smtClean="0">
                <a:solidFill>
                  <a:srgbClr val="008000"/>
                </a:solidFill>
                <a:latin typeface="Century Gothic" panose="020B0502020202020204" pitchFamily="34" charset="0"/>
              </a:rPr>
              <a:t>Team </a:t>
            </a:r>
            <a:r>
              <a:rPr lang="en-US" sz="1600" b="1" dirty="0">
                <a:solidFill>
                  <a:srgbClr val="008000"/>
                </a:solidFill>
                <a:latin typeface="Century Gothic" panose="020B0502020202020204" pitchFamily="34" charset="0"/>
              </a:rPr>
              <a:t>for any questions regarding </a:t>
            </a:r>
            <a:r>
              <a:rPr lang="en-US" sz="1600" b="1" dirty="0" smtClean="0">
                <a:solidFill>
                  <a:srgbClr val="008000"/>
                </a:solidFill>
                <a:latin typeface="Century Gothic" panose="020B0502020202020204" pitchFamily="34" charset="0"/>
              </a:rPr>
              <a:t>the video deliverable. </a:t>
            </a:r>
            <a:endParaRPr lang="en-US" sz="1600"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TotalTime>
  <Words>2574</Words>
  <Application>Microsoft Office PowerPoint</Application>
  <PresentationFormat>Widescreen</PresentationFormat>
  <Paragraphs>283</Paragraphs>
  <Slides>22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Batang</vt:lpstr>
      <vt:lpstr>Arial</vt:lpstr>
      <vt:lpstr>Arial Black</vt:lpstr>
      <vt:lpstr>Book Antiqua</vt:lpstr>
      <vt:lpstr>Calibri</vt:lpstr>
      <vt:lpstr>Century Gothic</vt:lpstr>
      <vt:lpstr>Consolas</vt:lpstr>
      <vt:lpstr>Corbel</vt:lpstr>
      <vt:lpstr>Lato</vt:lpstr>
      <vt:lpstr>Old Standard TT</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20th Anniversary Challenge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Lubkin, Sara H. (GSFC-6170)[DEVELOP]</cp:lastModifiedBy>
  <cp:revision>84</cp:revision>
  <dcterms:created xsi:type="dcterms:W3CDTF">2017-05-02T13:03:18Z</dcterms:created>
  <dcterms:modified xsi:type="dcterms:W3CDTF">2018-05-04T15:09:37Z</dcterms:modified>
</cp:coreProperties>
</file>