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Ex1.xml" ContentType="application/vnd.ms-office.chartex+xml"/>
  <Override PartName="/ppt/charts/chartEx2.xml" ContentType="application/vnd.ms-office.chartex+xml"/>
  <Override PartName="/ppt/charts/colors10.xml" ContentType="application/vnd.ms-office.chartcolorstyle+xml"/>
  <Override PartName="/ppt/charts/style10.xml" ContentType="application/vnd.ms-office.chartstyle+xml"/>
  <Override PartName="/ppt/theme/themeOverride10.xml" ContentType="application/vnd.openxmlformats-officedocument.themeOverride+xml"/>
  <Override PartName="/ppt/charts/colors20.xml" ContentType="application/vnd.ms-office.chartcolorstyle+xml"/>
  <Override PartName="/ppt/charts/style20.xml" ContentType="application/vnd.ms-office.chartstyle+xml"/>
  <Override PartName="/ppt/theme/themeOverride20.xml" ContentType="application/vnd.openxmlformats-officedocument.themeOverr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1"/>
  </p:notesMasterIdLst>
  <p:sldIdLst>
    <p:sldId id="256" r:id="rId2"/>
    <p:sldId id="280" r:id="rId3"/>
    <p:sldId id="259" r:id="rId4"/>
    <p:sldId id="258" r:id="rId5"/>
    <p:sldId id="260" r:id="rId6"/>
    <p:sldId id="272" r:id="rId7"/>
    <p:sldId id="278" r:id="rId8"/>
    <p:sldId id="284" r:id="rId9"/>
    <p:sldId id="285" r:id="rId10"/>
    <p:sldId id="271" r:id="rId11"/>
    <p:sldId id="279" r:id="rId12"/>
    <p:sldId id="283" r:id="rId13"/>
    <p:sldId id="264" r:id="rId14"/>
    <p:sldId id="277" r:id="rId15"/>
    <p:sldId id="276" r:id="rId16"/>
    <p:sldId id="265" r:id="rId17"/>
    <p:sldId id="266" r:id="rId18"/>
    <p:sldId id="267" r:id="rId19"/>
    <p:sldId id="268"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 Giri" initials="MG" lastIdx="1" clrIdx="0">
    <p:extLst/>
  </p:cmAuthor>
  <p:cmAuthor id="2" name="Mercedes Bartkovich" initials="MB" lastIdx="14" clrIdx="1">
    <p:extLst/>
  </p:cmAuthor>
  <p:cmAuthor id="3" name="Microsoft Office User" initials="Office" lastIdx="1" clrIdx="2">
    <p:extLst/>
  </p:cmAuthor>
  <p:cmAuthor id="4" name="Microsoft Office User" initials="Office [2]" lastIdx="1" clrIdx="3">
    <p:extLst/>
  </p:cmAuthor>
  <p:cmAuthor id="5" name="Microsoft Office User" initials="Office [3]" lastIdx="1" clrIdx="4">
    <p:extLst/>
  </p:cmAuthor>
  <p:cmAuthor id="6" name="Microsoft Office User" initials="Office [4]" lastIdx="1" clrIdx="5">
    <p:extLst/>
  </p:cmAuthor>
  <p:cmAuthor id="7" name="Microsoft Office User" initials="Office [5]" lastIdx="1" clrIdx="6">
    <p:extLst/>
  </p:cmAuthor>
  <p:cmAuthor id="8" name="Microsoft Office User" initials="Office [6]" lastIdx="1" clrIdx="7">
    <p:extLst/>
  </p:cmAuthor>
  <p:cmAuthor id="9" name="Microsoft Office User" initials="Office [7]" lastIdx="1" clrIdx="8">
    <p:extLst/>
  </p:cmAuthor>
  <p:cmAuthor id="10" name="Microsoft Office User" initials="Office [8]" lastIdx="1" clrIdx="9">
    <p:extLst/>
  </p:cmAuthor>
  <p:cmAuthor id="11" name="Microsoft Office User" initials="Office [9]" lastIdx="1" clrIdx="10">
    <p:extLst/>
  </p:cmAuthor>
  <p:cmAuthor id="12" name="Microsoft Office User" initials="Office [10]" lastIdx="1" clrIdx="11">
    <p:extLst/>
  </p:cmAuthor>
  <p:cmAuthor id="13" name="Microsoft Office User" initials="Office [11]" lastIdx="1" clrIdx="12">
    <p:extLst/>
  </p:cmAuthor>
  <p:cmAuthor id="14" name="Microsoft Office User" initials="Office [12]" lastIdx="1" clrIdx="13">
    <p:extLst/>
  </p:cmAuthor>
  <p:cmAuthor id="15" name="Microsoft Office User" initials="Office [13]" lastIdx="1" clrIdx="14">
    <p:extLst/>
  </p:cmAuthor>
  <p:cmAuthor id="16" name="Microsoft Office User" initials="Office [14]" lastIdx="1" clrIdx="15">
    <p:extLst/>
  </p:cmAuthor>
  <p:cmAuthor id="17" name="Microsoft Office User" initials="Office [15]" lastIdx="1" clrIdx="16">
    <p:extLst/>
  </p:cmAuthor>
  <p:cmAuthor id="18" name="Microsoft Office User" initials="Office [16]" lastIdx="1" clrIdx="17">
    <p:extLst/>
  </p:cmAuthor>
  <p:cmAuthor id="19" name="Lubkin, Sara H. (GSFC-6170)[DEVELOP]" initials="LSH(" lastIdx="10" clrIdx="18">
    <p:extLst>
      <p:ext uri="{19B8F6BF-5375-455C-9EA6-DF929625EA0E}">
        <p15:presenceInfo xmlns:p15="http://schemas.microsoft.com/office/powerpoint/2012/main" userId="S-1-5-21-330711430-3775241029-4075259233-721952" providerId="AD"/>
      </p:ext>
    </p:extLst>
  </p:cmAuthor>
  <p:cmAuthor id="20" name="Clayton, Amanda L. (LARC-E3)[SSAI DEVELOP]" initials="CAL(D" lastIdx="7" clrIdx="19">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F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31"/>
    <p:restoredTop sz="83084" autoAdjust="0"/>
  </p:normalViewPr>
  <p:slideViewPr>
    <p:cSldViewPr snapToGrid="0">
      <p:cViewPr varScale="1">
        <p:scale>
          <a:sx n="93" d="100"/>
          <a:sy n="93" d="100"/>
        </p:scale>
        <p:origin x="1320"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Ex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D:\DEVELOP_Spring_2018\New%20Jersey%20Urban%20Development\Data\Test\Rltn_Ignition_Var.xlsx" TargetMode="External"/><Relationship Id="rId4" Type="http://schemas.openxmlformats.org/officeDocument/2006/relationships/themeOverride" Target="../theme/themeOverride10.xml"/></Relationships>
</file>

<file path=ppt/charts/_rels/chartEx2.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oleObject" Target="file:///D:\DEVELOP_Spring_2018\New%20Jersey%20Urban%20Development\Data\Test\Rltn_Ignition_Var.xlsx" TargetMode="External"/><Relationship Id="rId4" Type="http://schemas.openxmlformats.org/officeDocument/2006/relationships/themeOverride" Target="../theme/themeOverride20.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3"/>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111111111111108E-2"/>
          <c:y val="8.7962962962962965E-2"/>
          <c:w val="0.93888888888888888"/>
          <c:h val="0.89814814814814814"/>
        </c:manualLayout>
      </c:layout>
      <c:pie3DChart>
        <c:varyColors val="1"/>
        <c:ser>
          <c:idx val="0"/>
          <c:order val="0"/>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D161-4D1B-9F60-0D874B38EBBD}"/>
              </c:ext>
            </c:extLst>
          </c:dPt>
          <c:dPt>
            <c:idx val="1"/>
            <c:bubble3D val="0"/>
            <c:spPr>
              <a:solidFill>
                <a:schemeClr val="accent6"/>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D161-4D1B-9F60-0D874B38EBBD}"/>
              </c:ext>
            </c:extLst>
          </c:dPt>
          <c:dPt>
            <c:idx val="2"/>
            <c:bubble3D val="0"/>
            <c:spPr>
              <a:solidFill>
                <a:srgbClr val="FFFF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D161-4D1B-9F60-0D874B38EBBD}"/>
              </c:ext>
            </c:extLst>
          </c:dPt>
          <c:dPt>
            <c:idx val="3"/>
            <c:bubble3D val="0"/>
            <c:spPr>
              <a:solidFill>
                <a:schemeClr val="accent2"/>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D161-4D1B-9F60-0D874B38EBBD}"/>
              </c:ext>
            </c:extLst>
          </c:dPt>
          <c:dPt>
            <c:idx val="4"/>
            <c:bubble3D val="0"/>
            <c:spPr>
              <a:solidFill>
                <a:srgbClr val="FF0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D161-4D1B-9F60-0D874B38EBBD}"/>
              </c:ext>
            </c:extLst>
          </c:dPt>
          <c:dLbls>
            <c:dLbl>
              <c:idx val="0"/>
              <c:layout>
                <c:manualLayout>
                  <c:x val="-1.5117672790901137E-2"/>
                  <c:y val="-2.2577282006415865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161-4D1B-9F60-0D874B38EBBD}"/>
                </c:ext>
                <c:ext xmlns:c15="http://schemas.microsoft.com/office/drawing/2012/chart" uri="{CE6537A1-D6FC-4f65-9D91-7224C49458BB}">
                  <c15:layout/>
                </c:ext>
              </c:extLst>
            </c:dLbl>
            <c:dLbl>
              <c:idx val="1"/>
              <c:layout>
                <c:manualLayout>
                  <c:x val="0"/>
                  <c:y val="-0.27619801473150918"/>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D161-4D1B-9F60-0D874B38EBBD}"/>
                </c:ext>
                <c:ext xmlns:c15="http://schemas.microsoft.com/office/drawing/2012/chart" uri="{CE6537A1-D6FC-4f65-9D91-7224C49458BB}">
                  <c15:layout/>
                </c:ext>
              </c:extLst>
            </c:dLbl>
            <c:dLbl>
              <c:idx val="2"/>
              <c:layout>
                <c:manualLayout>
                  <c:x val="-1.18584864391951E-2"/>
                  <c:y val="5.8384368620587393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D161-4D1B-9F60-0D874B38EBBD}"/>
                </c:ext>
                <c:ext xmlns:c15="http://schemas.microsoft.com/office/drawing/2012/chart" uri="{CE6537A1-D6FC-4f65-9D91-7224C49458BB}">
                  <c15:layout/>
                </c:ext>
              </c:extLst>
            </c:dLbl>
            <c:dLbl>
              <c:idx val="3"/>
              <c:layout>
                <c:manualLayout>
                  <c:x val="5.2088363954505688E-2"/>
                  <c:y val="-2.824183435403908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D161-4D1B-9F60-0D874B38EBBD}"/>
                </c:ext>
                <c:ext xmlns:c15="http://schemas.microsoft.com/office/drawing/2012/chart" uri="{CE6537A1-D6FC-4f65-9D91-7224C49458BB}">
                  <c15:layout/>
                </c:ext>
              </c:extLst>
            </c:dLbl>
            <c:dLbl>
              <c:idx val="4"/>
              <c:layout>
                <c:manualLayout>
                  <c:x val="4.0926946631671041E-2"/>
                  <c:y val="-1.8084718576844582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D161-4D1B-9F60-0D874B38EBBD}"/>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FinalFireRiskArea!$N$3:$N$7</c:f>
              <c:strCache>
                <c:ptCount val="5"/>
                <c:pt idx="0">
                  <c:v>Ex-Low</c:v>
                </c:pt>
                <c:pt idx="1">
                  <c:v>Low</c:v>
                </c:pt>
                <c:pt idx="2">
                  <c:v>Mod</c:v>
                </c:pt>
                <c:pt idx="3">
                  <c:v>High</c:v>
                </c:pt>
                <c:pt idx="4">
                  <c:v>Ex-Hi</c:v>
                </c:pt>
              </c:strCache>
            </c:strRef>
          </c:cat>
          <c:val>
            <c:numRef>
              <c:f>FinalFireRiskArea!$O$3:$O$7</c:f>
              <c:numCache>
                <c:formatCode>0.0</c:formatCode>
                <c:ptCount val="5"/>
                <c:pt idx="0">
                  <c:v>14.910773556374584</c:v>
                </c:pt>
                <c:pt idx="1">
                  <c:v>20.040266409767618</c:v>
                </c:pt>
                <c:pt idx="2">
                  <c:v>52.173322874723574</c:v>
                </c:pt>
                <c:pt idx="3">
                  <c:v>12.386707199842348</c:v>
                </c:pt>
                <c:pt idx="4">
                  <c:v>0.48892995929186739</c:v>
                </c:pt>
              </c:numCache>
            </c:numRef>
          </c:val>
          <c:extLst xmlns:c16r2="http://schemas.microsoft.com/office/drawing/2015/06/chart">
            <c:ext xmlns:c16="http://schemas.microsoft.com/office/drawing/2014/chart" uri="{C3380CC4-5D6E-409C-BE32-E72D297353CC}">
              <c16:uniqueId val="{0000000A-D161-4D1B-9F60-0D874B38EBBD}"/>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200">
          <a:latin typeface="Century Gothic" panose="020B0502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Regional Growth Area</a:t>
            </a:r>
          </a:p>
        </c:rich>
      </c:tx>
      <c:layout>
        <c:manualLayout>
          <c:xMode val="edge"/>
          <c:yMode val="edge"/>
          <c:x val="0.29845222363109208"/>
          <c:y val="3.5682266144706947E-3"/>
        </c:manualLayout>
      </c:layout>
      <c:overlay val="0"/>
      <c:spPr>
        <a:noFill/>
        <a:ln>
          <a:noFill/>
        </a:ln>
        <a:effectLst/>
      </c:spPr>
      <c:txPr>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7302050613E-2"/>
          <c:y val="0.22175177561260373"/>
          <c:w val="0.95141311494624059"/>
          <c:h val="0.77383525372843898"/>
        </c:manualLayout>
      </c:layout>
      <c:pie3DChart>
        <c:varyColors val="1"/>
        <c:ser>
          <c:idx val="0"/>
          <c:order val="0"/>
          <c:tx>
            <c:strRef>
              <c:f>Regional_growth_area_firerisk!$L$3</c:f>
              <c:strCache>
                <c:ptCount val="1"/>
                <c:pt idx="0">
                  <c:v>Area Covered in percentage</c:v>
                </c:pt>
              </c:strCache>
            </c:strRef>
          </c:tx>
          <c:explosion val="5"/>
          <c:dPt>
            <c:idx val="0"/>
            <c:bubble3D val="0"/>
            <c:spPr>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EC51-46EE-836A-CCB9A6D1F401}"/>
              </c:ext>
            </c:extLst>
          </c:dPt>
          <c:dPt>
            <c:idx val="1"/>
            <c:bubble3D val="0"/>
            <c:spPr>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EC51-46EE-836A-CCB9A6D1F401}"/>
              </c:ext>
            </c:extLst>
          </c:dPt>
          <c:dPt>
            <c:idx val="2"/>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EC51-46EE-836A-CCB9A6D1F401}"/>
              </c:ext>
            </c:extLst>
          </c:dPt>
          <c:dPt>
            <c:idx val="3"/>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EC51-46EE-836A-CCB9A6D1F401}"/>
              </c:ext>
            </c:extLst>
          </c:dPt>
          <c:dPt>
            <c:idx val="4"/>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EC51-46EE-836A-CCB9A6D1F401}"/>
              </c:ext>
            </c:extLst>
          </c:dPt>
          <c:dLbls>
            <c:dLbl>
              <c:idx val="0"/>
              <c:layout>
                <c:manualLayout>
                  <c:x val="-2.7714755994494099E-4"/>
                  <c:y val="-1.0681950975209371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EC51-46EE-836A-CCB9A6D1F401}"/>
                </c:ext>
                <c:ext xmlns:c15="http://schemas.microsoft.com/office/drawing/2012/chart" uri="{CE6537A1-D6FC-4f65-9D91-7224C49458BB}">
                  <c15:layout/>
                </c:ext>
              </c:extLst>
            </c:dLbl>
            <c:dLbl>
              <c:idx val="1"/>
              <c:layout>
                <c:manualLayout>
                  <c:x val="5.3887850883046401E-2"/>
                  <c:y val="-9.8786715264832264E-2"/>
                </c:manualLayout>
              </c:layout>
              <c:tx>
                <c:rich>
                  <a:bodyPr/>
                  <a:lstStyle/>
                  <a:p>
                    <a:r>
                      <a:rPr lang="en-US" dirty="0"/>
                      <a:t>23.6%</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EC51-46EE-836A-CCB9A6D1F401}"/>
                </c:ext>
                <c:ext xmlns:c15="http://schemas.microsoft.com/office/drawing/2012/chart" uri="{CE6537A1-D6FC-4f65-9D91-7224C49458BB}">
                  <c15:layout/>
                </c:ext>
              </c:extLst>
            </c:dLbl>
            <c:dLbl>
              <c:idx val="2"/>
              <c:layout>
                <c:manualLayout>
                  <c:x val="-6.9133413408069885E-3"/>
                  <c:y val="-8.5702308412861819E-2"/>
                </c:manualLayout>
              </c:layout>
              <c:tx>
                <c:rich>
                  <a:bodyPr/>
                  <a:lstStyle/>
                  <a:p>
                    <a:r>
                      <a:rPr lang="en-US" dirty="0"/>
                      <a:t>47.3%</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EC51-46EE-836A-CCB9A6D1F401}"/>
                </c:ext>
                <c:ext xmlns:c15="http://schemas.microsoft.com/office/drawing/2012/chart" uri="{CE6537A1-D6FC-4f65-9D91-7224C49458BB}">
                  <c15:layout/>
                </c:ext>
              </c:extLst>
            </c:dLbl>
            <c:dLbl>
              <c:idx val="3"/>
              <c:layout>
                <c:manualLayout>
                  <c:x val="-3.7249432803950357E-2"/>
                  <c:y val="6.0925776504084971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EC51-46EE-836A-CCB9A6D1F401}"/>
                </c:ext>
                <c:ext xmlns:c15="http://schemas.microsoft.com/office/drawing/2012/chart" uri="{CE6537A1-D6FC-4f65-9D91-7224C49458BB}">
                  <c15:layout/>
                </c:ext>
              </c:extLst>
            </c:dLbl>
            <c:dLbl>
              <c:idx val="4"/>
              <c:layout>
                <c:manualLayout>
                  <c:x val="-1.5306063436985632E-2"/>
                  <c:y val="1.4934104968327679E-2"/>
                </c:manualLayout>
              </c:layout>
              <c:tx>
                <c:rich>
                  <a:bodyPr/>
                  <a:lstStyle/>
                  <a:p>
                    <a:r>
                      <a:rPr lang="en-US" dirty="0"/>
                      <a:t>0.1%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EC51-46EE-836A-CCB9A6D1F401}"/>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Regional_growth_area_firerisk!$K$4:$K$8</c:f>
              <c:strCache>
                <c:ptCount val="5"/>
                <c:pt idx="0">
                  <c:v>Extremely Low</c:v>
                </c:pt>
                <c:pt idx="1">
                  <c:v>Low</c:v>
                </c:pt>
                <c:pt idx="2">
                  <c:v>Moderate</c:v>
                </c:pt>
                <c:pt idx="3">
                  <c:v>High</c:v>
                </c:pt>
                <c:pt idx="4">
                  <c:v>Extremely High</c:v>
                </c:pt>
              </c:strCache>
            </c:strRef>
          </c:cat>
          <c:val>
            <c:numRef>
              <c:f>Regional_growth_area_firerisk!$L$4:$L$8</c:f>
              <c:numCache>
                <c:formatCode>0.000</c:formatCode>
                <c:ptCount val="5"/>
                <c:pt idx="0">
                  <c:v>19.993294393760259</c:v>
                </c:pt>
                <c:pt idx="1">
                  <c:v>23.61961566288447</c:v>
                </c:pt>
                <c:pt idx="2">
                  <c:v>47.348462122147907</c:v>
                </c:pt>
                <c:pt idx="3">
                  <c:v>8.9537489632779828</c:v>
                </c:pt>
                <c:pt idx="4">
                  <c:v>8.4878857929379381E-2</c:v>
                </c:pt>
              </c:numCache>
            </c:numRef>
          </c:val>
          <c:extLst xmlns:c16r2="http://schemas.microsoft.com/office/drawing/2015/06/chart">
            <c:ext xmlns:c16="http://schemas.microsoft.com/office/drawing/2014/chart" uri="{C3380CC4-5D6E-409C-BE32-E72D297353CC}">
              <c16:uniqueId val="{0000000A-EC51-46EE-836A-CCB9A6D1F401}"/>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Rural Development Area</a:t>
            </a:r>
          </a:p>
        </c:rich>
      </c:tx>
      <c:layout>
        <c:manualLayout>
          <c:xMode val="edge"/>
          <c:yMode val="edge"/>
          <c:x val="0.29246603338383614"/>
          <c:y val="1.851866902038918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4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629990078675409E-2"/>
          <c:y val="0.21444873786079888"/>
          <c:w val="0.95493386294378002"/>
          <c:h val="0.78555126213920112"/>
        </c:manualLayout>
      </c:layout>
      <c:pie3DChart>
        <c:varyColors val="1"/>
        <c:ser>
          <c:idx val="0"/>
          <c:order val="0"/>
          <c:tx>
            <c:strRef>
              <c:f>Rural_development_area_FireRisk!$J$2</c:f>
              <c:strCache>
                <c:ptCount val="1"/>
                <c:pt idx="0">
                  <c:v>Area in %</c:v>
                </c:pt>
              </c:strCache>
            </c:strRef>
          </c:tx>
          <c:explosion val="5"/>
          <c:dPt>
            <c:idx val="0"/>
            <c:bubble3D val="0"/>
            <c:spPr>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DE20-4FD1-996B-CD1E7F05304E}"/>
              </c:ext>
            </c:extLst>
          </c:dPt>
          <c:dPt>
            <c:idx val="1"/>
            <c:bubble3D val="0"/>
            <c:spPr>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DE20-4FD1-996B-CD1E7F05304E}"/>
              </c:ext>
            </c:extLst>
          </c:dPt>
          <c:dPt>
            <c:idx val="2"/>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DE20-4FD1-996B-CD1E7F05304E}"/>
              </c:ext>
            </c:extLst>
          </c:dPt>
          <c:dPt>
            <c:idx val="3"/>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DE20-4FD1-996B-CD1E7F05304E}"/>
              </c:ext>
            </c:extLst>
          </c:dPt>
          <c:dPt>
            <c:idx val="4"/>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DE20-4FD1-996B-CD1E7F05304E}"/>
              </c:ext>
            </c:extLst>
          </c:dPt>
          <c:dLbls>
            <c:dLbl>
              <c:idx val="0"/>
              <c:layout>
                <c:manualLayout>
                  <c:x val="3.0586395450568678E-2"/>
                  <c:y val="1.377989209682123E-2"/>
                </c:manualLayout>
              </c:layout>
              <c:tx>
                <c:rich>
                  <a:bodyPr/>
                  <a:lstStyle/>
                  <a:p>
                    <a:r>
                      <a:rPr lang="en-US" dirty="0"/>
                      <a:t>8.6%</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E20-4FD1-996B-CD1E7F05304E}"/>
                </c:ext>
                <c:ext xmlns:c15="http://schemas.microsoft.com/office/drawing/2012/chart" uri="{CE6537A1-D6FC-4f65-9D91-7224C49458BB}">
                  <c15:layout>
                    <c:manualLayout>
                      <c:w val="0.10612489063867017"/>
                      <c:h val="0.10821777486147564"/>
                    </c:manualLayout>
                  </c15:layout>
                </c:ext>
              </c:extLst>
            </c:dLbl>
            <c:dLbl>
              <c:idx val="1"/>
              <c:layout>
                <c:manualLayout>
                  <c:x val="9.1073928258967631E-3"/>
                  <c:y val="-0.11642607174103245"/>
                </c:manualLayout>
              </c:layout>
              <c:tx>
                <c:rich>
                  <a:bodyPr/>
                  <a:lstStyle/>
                  <a:p>
                    <a:r>
                      <a:rPr lang="en-US" dirty="0"/>
                      <a:t>14.1%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DE20-4FD1-996B-CD1E7F05304E}"/>
                </c:ext>
                <c:ext xmlns:c15="http://schemas.microsoft.com/office/drawing/2012/chart" uri="{CE6537A1-D6FC-4f65-9D91-7224C49458BB}">
                  <c15:layout/>
                </c:ext>
              </c:extLst>
            </c:dLbl>
            <c:dLbl>
              <c:idx val="2"/>
              <c:layout>
                <c:manualLayout>
                  <c:x val="-1.6117672790901164E-2"/>
                  <c:y val="-0.19949074074074075"/>
                </c:manualLayout>
              </c:layout>
              <c:tx>
                <c:rich>
                  <a:bodyPr/>
                  <a:lstStyle/>
                  <a:p>
                    <a:r>
                      <a:rPr lang="en-US" dirty="0"/>
                      <a:t>62.4%</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DE20-4FD1-996B-CD1E7F05304E}"/>
                </c:ext>
                <c:ext xmlns:c15="http://schemas.microsoft.com/office/drawing/2012/chart" uri="{CE6537A1-D6FC-4f65-9D91-7224C49458BB}">
                  <c15:layout/>
                </c:ext>
              </c:extLst>
            </c:dLbl>
            <c:dLbl>
              <c:idx val="3"/>
              <c:layout>
                <c:manualLayout>
                  <c:x val="-3.7286307961504915E-2"/>
                  <c:y val="-1.5642315543890558E-3"/>
                </c:manualLayout>
              </c:layout>
              <c:tx>
                <c:rich>
                  <a:bodyPr/>
                  <a:lstStyle/>
                  <a:p>
                    <a:r>
                      <a:rPr lang="en-US" dirty="0"/>
                      <a:t>14.8%</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DE20-4FD1-996B-CD1E7F05304E}"/>
                </c:ext>
                <c:ext xmlns:c15="http://schemas.microsoft.com/office/drawing/2012/chart" uri="{CE6537A1-D6FC-4f65-9D91-7224C49458BB}">
                  <c15:layout/>
                </c:ext>
              </c:extLst>
            </c:dLbl>
            <c:dLbl>
              <c:idx val="4"/>
              <c:layout>
                <c:manualLayout>
                  <c:x val="-1.3888888888888888E-2"/>
                  <c:y val="-1.6813210848643942E-2"/>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a:t>0.1%</a:t>
                    </a:r>
                  </a:p>
                </c:rich>
              </c:tx>
              <c:numFmt formatCode="0.0\8\5%"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DE20-4FD1-996B-CD1E7F05304E}"/>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Rural_development_area_FireRisk!$I$3:$I$7</c:f>
              <c:strCache>
                <c:ptCount val="5"/>
                <c:pt idx="0">
                  <c:v>Extremely Low</c:v>
                </c:pt>
                <c:pt idx="1">
                  <c:v>Low</c:v>
                </c:pt>
                <c:pt idx="2">
                  <c:v>Moderate</c:v>
                </c:pt>
                <c:pt idx="3">
                  <c:v>High</c:v>
                </c:pt>
                <c:pt idx="4">
                  <c:v>Extremely High</c:v>
                </c:pt>
              </c:strCache>
            </c:strRef>
          </c:cat>
          <c:val>
            <c:numRef>
              <c:f>Rural_development_area_FireRisk!$J$3:$J$7</c:f>
              <c:numCache>
                <c:formatCode>General</c:formatCode>
                <c:ptCount val="5"/>
                <c:pt idx="0">
                  <c:v>8.6149830424205831</c:v>
                </c:pt>
                <c:pt idx="1">
                  <c:v>14.115808725606833</c:v>
                </c:pt>
                <c:pt idx="2">
                  <c:v>62.41330326544383</c:v>
                </c:pt>
                <c:pt idx="3">
                  <c:v>14.770318021201415</c:v>
                </c:pt>
                <c:pt idx="4">
                  <c:v>8.5586945327343428E-2</c:v>
                </c:pt>
              </c:numCache>
            </c:numRef>
          </c:val>
          <c:extLst xmlns:c16r2="http://schemas.microsoft.com/office/drawing/2015/06/chart">
            <c:ext xmlns:c16="http://schemas.microsoft.com/office/drawing/2014/chart" uri="{C3380CC4-5D6E-409C-BE32-E72D297353CC}">
              <c16:uniqueId val="{0000000A-DE20-4FD1-996B-CD1E7F05304E}"/>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Pinelands Villages</a:t>
            </a:r>
          </a:p>
        </c:rich>
      </c:tx>
      <c:layout>
        <c:manualLayout>
          <c:xMode val="edge"/>
          <c:yMode val="edge"/>
          <c:x val="0.31950815715224729"/>
          <c:y val="9.8139892390468868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5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2693438025E-2"/>
          <c:y val="0.20001441923722235"/>
          <c:w val="0.95141312339536366"/>
          <c:h val="0.78220652127502455"/>
        </c:manualLayout>
      </c:layout>
      <c:pie3DChart>
        <c:varyColors val="1"/>
        <c:ser>
          <c:idx val="0"/>
          <c:order val="0"/>
          <c:tx>
            <c:strRef>
              <c:f>Pinelands_village_FireRisk!$J$2</c:f>
              <c:strCache>
                <c:ptCount val="1"/>
                <c:pt idx="0">
                  <c:v>Area in %</c:v>
                </c:pt>
              </c:strCache>
            </c:strRef>
          </c:tx>
          <c:explosion val="5"/>
          <c:dPt>
            <c:idx val="0"/>
            <c:bubble3D val="0"/>
            <c:spPr>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2715-4874-8285-B3D3BF0D8E5A}"/>
              </c:ext>
            </c:extLst>
          </c:dPt>
          <c:dPt>
            <c:idx val="1"/>
            <c:bubble3D val="0"/>
            <c:spPr>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2715-4874-8285-B3D3BF0D8E5A}"/>
              </c:ext>
            </c:extLst>
          </c:dPt>
          <c:dPt>
            <c:idx val="2"/>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2715-4874-8285-B3D3BF0D8E5A}"/>
              </c:ext>
            </c:extLst>
          </c:dPt>
          <c:dPt>
            <c:idx val="3"/>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2715-4874-8285-B3D3BF0D8E5A}"/>
              </c:ext>
            </c:extLst>
          </c:dPt>
          <c:dPt>
            <c:idx val="4"/>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2715-4874-8285-B3D3BF0D8E5A}"/>
              </c:ext>
            </c:extLst>
          </c:dPt>
          <c:dLbls>
            <c:dLbl>
              <c:idx val="0"/>
              <c:layout>
                <c:manualLayout>
                  <c:x val="3.2714348206472153E-3"/>
                  <c:y val="1.3991688538932677E-2"/>
                </c:manualLayout>
              </c:layout>
              <c:tx>
                <c:rich>
                  <a:bodyPr/>
                  <a:lstStyle/>
                  <a:p>
                    <a:r>
                      <a:rPr lang="en-US" dirty="0"/>
                      <a:t>11.7%</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2715-4874-8285-B3D3BF0D8E5A}"/>
                </c:ext>
                <c:ext xmlns:c15="http://schemas.microsoft.com/office/drawing/2012/chart" uri="{CE6537A1-D6FC-4f65-9D91-7224C49458BB}">
                  <c15:layout/>
                </c:ext>
              </c:extLst>
            </c:dLbl>
            <c:dLbl>
              <c:idx val="1"/>
              <c:layout>
                <c:manualLayout>
                  <c:x val="2.6158136482939631E-2"/>
                  <c:y val="-7.9003353747448324E-2"/>
                </c:manualLayout>
              </c:layout>
              <c:tx>
                <c:rich>
                  <a:bodyPr/>
                  <a:lstStyle/>
                  <a:p>
                    <a:r>
                      <a:rPr lang="en-US" dirty="0"/>
                      <a:t>17.6%</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2715-4874-8285-B3D3BF0D8E5A}"/>
                </c:ext>
                <c:ext xmlns:c15="http://schemas.microsoft.com/office/drawing/2012/chart" uri="{CE6537A1-D6FC-4f65-9D91-7224C49458BB}">
                  <c15:layout/>
                </c:ext>
              </c:extLst>
            </c:dLbl>
            <c:dLbl>
              <c:idx val="2"/>
              <c:layout>
                <c:manualLayout>
                  <c:x val="-3.9652230971128606E-3"/>
                  <c:y val="-9.1754520268299791E-2"/>
                </c:manualLayout>
              </c:layout>
              <c:tx>
                <c:rich>
                  <a:bodyPr/>
                  <a:lstStyle/>
                  <a:p>
                    <a:r>
                      <a:rPr lang="en-US" dirty="0"/>
                      <a:t>47.1%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2715-4874-8285-B3D3BF0D8E5A}"/>
                </c:ext>
                <c:ext xmlns:c15="http://schemas.microsoft.com/office/drawing/2012/chart" uri="{CE6537A1-D6FC-4f65-9D91-7224C49458BB}">
                  <c15:layout/>
                </c:ext>
              </c:extLst>
            </c:dLbl>
            <c:dLbl>
              <c:idx val="3"/>
              <c:layout>
                <c:manualLayout>
                  <c:x val="-2.3937445319335084E-2"/>
                  <c:y val="-1.0123213764946049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2715-4874-8285-B3D3BF0D8E5A}"/>
                </c:ext>
                <c:ext xmlns:c15="http://schemas.microsoft.com/office/drawing/2012/chart" uri="{CE6537A1-D6FC-4f65-9D91-7224C49458BB}">
                  <c15:layout/>
                </c:ext>
              </c:extLst>
            </c:dLbl>
            <c:dLbl>
              <c:idx val="4"/>
              <c:layout>
                <c:manualLayout>
                  <c:x val="-9.235783027121712E-3"/>
                  <c:y val="-7.5539515893846606E-3"/>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a:t>0.6%</a:t>
                    </a:r>
                  </a:p>
                </c:rich>
              </c:tx>
              <c:numFmt formatCode="0.\5\6%"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2715-4874-8285-B3D3BF0D8E5A}"/>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Pinelands_village_FireRisk!$I$3:$I$7</c:f>
              <c:strCache>
                <c:ptCount val="5"/>
                <c:pt idx="0">
                  <c:v>Extremely Low</c:v>
                </c:pt>
                <c:pt idx="1">
                  <c:v>Low</c:v>
                </c:pt>
                <c:pt idx="2">
                  <c:v>Moderate</c:v>
                </c:pt>
                <c:pt idx="3">
                  <c:v>High</c:v>
                </c:pt>
                <c:pt idx="4">
                  <c:v>Extremely High</c:v>
                </c:pt>
              </c:strCache>
            </c:strRef>
          </c:cat>
          <c:val>
            <c:numRef>
              <c:f>Pinelands_village_FireRisk!$J$3:$J$7</c:f>
              <c:numCache>
                <c:formatCode>General</c:formatCode>
                <c:ptCount val="5"/>
                <c:pt idx="0">
                  <c:v>11.747682722343749</c:v>
                </c:pt>
                <c:pt idx="1">
                  <c:v>17.618970609514246</c:v>
                </c:pt>
                <c:pt idx="2">
                  <c:v>47.056270055410387</c:v>
                </c:pt>
                <c:pt idx="3">
                  <c:v>23.011056542425969</c:v>
                </c:pt>
                <c:pt idx="4">
                  <c:v>0.56602007030565082</c:v>
                </c:pt>
              </c:numCache>
            </c:numRef>
          </c:val>
          <c:extLst xmlns:c16r2="http://schemas.microsoft.com/office/drawing/2015/06/chart">
            <c:ext xmlns:c16="http://schemas.microsoft.com/office/drawing/2014/chart" uri="{C3380CC4-5D6E-409C-BE32-E72D297353CC}">
              <c16:uniqueId val="{0000000A-2715-4874-8285-B3D3BF0D8E5A}"/>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Pinelands Towns</a:t>
            </a:r>
          </a:p>
        </c:rich>
      </c:tx>
      <c:layout>
        <c:manualLayout>
          <c:xMode val="edge"/>
          <c:yMode val="edge"/>
          <c:x val="0.34971911009445034"/>
          <c:y val="4.9993523944555224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533064893613931E-2"/>
          <c:y val="0.20445918410916061"/>
          <c:w val="0.9549338702127721"/>
          <c:h val="0.78220652127502455"/>
        </c:manualLayout>
      </c:layout>
      <c:pie3DChart>
        <c:varyColors val="1"/>
        <c:ser>
          <c:idx val="0"/>
          <c:order val="0"/>
          <c:tx>
            <c:strRef>
              <c:f>Pinelands_townFireRisk!$J$4</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026F-485D-A6A3-1B181E1636AB}"/>
              </c:ext>
            </c:extLst>
          </c:dPt>
          <c:dPt>
            <c:idx val="1"/>
            <c:bubble3D val="0"/>
            <c:spPr>
              <a:solidFill>
                <a:schemeClr val="accent6"/>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026F-485D-A6A3-1B181E1636AB}"/>
              </c:ext>
            </c:extLst>
          </c:dPt>
          <c:dPt>
            <c:idx val="2"/>
            <c:bubble3D val="0"/>
            <c:spPr>
              <a:solidFill>
                <a:srgbClr val="FFFF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026F-485D-A6A3-1B181E1636AB}"/>
              </c:ext>
            </c:extLst>
          </c:dPt>
          <c:dPt>
            <c:idx val="3"/>
            <c:bubble3D val="0"/>
            <c:spPr>
              <a:solidFill>
                <a:schemeClr val="accent2"/>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026F-485D-A6A3-1B181E1636AB}"/>
              </c:ext>
            </c:extLst>
          </c:dPt>
          <c:dPt>
            <c:idx val="4"/>
            <c:bubble3D val="0"/>
            <c:spPr>
              <a:solidFill>
                <a:srgbClr val="FF0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026F-485D-A6A3-1B181E1636AB}"/>
              </c:ext>
            </c:extLst>
          </c:dPt>
          <c:dLbls>
            <c:dLbl>
              <c:idx val="0"/>
              <c:layout>
                <c:manualLayout>
                  <c:x val="8.8681102362203699E-3"/>
                  <c:y val="2.500437445319335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026F-485D-A6A3-1B181E1636AB}"/>
                </c:ext>
                <c:ext xmlns:c15="http://schemas.microsoft.com/office/drawing/2012/chart" uri="{CE6537A1-D6FC-4f65-9D91-7224C49458BB}">
                  <c15:layout/>
                </c:ext>
              </c:extLst>
            </c:dLbl>
            <c:dLbl>
              <c:idx val="1"/>
              <c:layout>
                <c:manualLayout>
                  <c:x val="4.6968941382327108E-2"/>
                  <c:y val="-4.7428550597841936E-2"/>
                </c:manualLayout>
              </c:layout>
              <c:tx>
                <c:rich>
                  <a:bodyPr/>
                  <a:lstStyle/>
                  <a:p>
                    <a:r>
                      <a:rPr lang="en-US" dirty="0"/>
                      <a:t>23.3%</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026F-485D-A6A3-1B181E1636AB}"/>
                </c:ext>
                <c:ext xmlns:c15="http://schemas.microsoft.com/office/drawing/2012/chart" uri="{CE6537A1-D6FC-4f65-9D91-7224C49458BB}">
                  <c15:layout/>
                </c:ext>
              </c:extLst>
            </c:dLbl>
            <c:dLbl>
              <c:idx val="2"/>
              <c:layout>
                <c:manualLayout>
                  <c:x val="1.3186789151355953E-3"/>
                  <c:y val="-0.1121700933216682"/>
                </c:manualLayout>
              </c:layout>
              <c:tx>
                <c:rich>
                  <a:bodyPr/>
                  <a:lstStyle/>
                  <a:p>
                    <a:r>
                      <a:rPr lang="en-US" dirty="0"/>
                      <a:t>44.1%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026F-485D-A6A3-1B181E1636AB}"/>
                </c:ext>
                <c:ext xmlns:c15="http://schemas.microsoft.com/office/drawing/2012/chart" uri="{CE6537A1-D6FC-4f65-9D91-7224C49458BB}">
                  <c15:layout/>
                </c:ext>
              </c:extLst>
            </c:dLbl>
            <c:dLbl>
              <c:idx val="3"/>
              <c:layout>
                <c:manualLayout>
                  <c:x val="-5.3093832020997378E-2"/>
                  <c:y val="3.5691892680081443E-3"/>
                </c:manualLayout>
              </c:layout>
              <c:tx>
                <c:rich>
                  <a:bodyPr/>
                  <a:lstStyle/>
                  <a:p>
                    <a:r>
                      <a:rPr lang="en-US" dirty="0"/>
                      <a:t>10.5%</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026F-485D-A6A3-1B181E1636AB}"/>
                </c:ext>
                <c:ext xmlns:c15="http://schemas.microsoft.com/office/drawing/2012/chart" uri="{CE6537A1-D6FC-4f65-9D91-7224C49458BB}">
                  <c15:layout/>
                </c:ext>
              </c:extLst>
            </c:dLbl>
            <c:dLbl>
              <c:idx val="4"/>
              <c:layout>
                <c:manualLayout>
                  <c:x val="-1.0185067526415994E-16"/>
                  <c:y val="1.5594196558763467E-2"/>
                </c:manualLayout>
              </c:layout>
              <c:tx>
                <c:rich>
                  <a:bodyPr/>
                  <a:lstStyle/>
                  <a:p>
                    <a:r>
                      <a:rPr lang="en-US" dirty="0"/>
                      <a:t>0.1%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026F-485D-A6A3-1B181E1636AB}"/>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Pinelands_townFireRisk!$I$5:$I$9</c:f>
              <c:strCache>
                <c:ptCount val="5"/>
                <c:pt idx="0">
                  <c:v>Extremely Low</c:v>
                </c:pt>
                <c:pt idx="1">
                  <c:v>Low</c:v>
                </c:pt>
                <c:pt idx="2">
                  <c:v>Moderate</c:v>
                </c:pt>
                <c:pt idx="3">
                  <c:v>High</c:v>
                </c:pt>
                <c:pt idx="4">
                  <c:v>Extremely High</c:v>
                </c:pt>
              </c:strCache>
            </c:strRef>
          </c:cat>
          <c:val>
            <c:numRef>
              <c:f>Pinelands_townFireRisk!$J$5:$J$9</c:f>
              <c:numCache>
                <c:formatCode>General</c:formatCode>
                <c:ptCount val="5"/>
                <c:pt idx="0">
                  <c:v>21.971634292761667</c:v>
                </c:pt>
                <c:pt idx="1">
                  <c:v>23.271124653136731</c:v>
                </c:pt>
                <c:pt idx="2">
                  <c:v>44.143678473620255</c:v>
                </c:pt>
                <c:pt idx="3">
                  <c:v>10.519252044906324</c:v>
                </c:pt>
                <c:pt idx="4">
                  <c:v>9.4310535575022225E-2</c:v>
                </c:pt>
              </c:numCache>
            </c:numRef>
          </c:val>
          <c:extLst xmlns:c16r2="http://schemas.microsoft.com/office/drawing/2015/06/chart">
            <c:ext xmlns:c16="http://schemas.microsoft.com/office/drawing/2014/chart" uri="{C3380CC4-5D6E-409C-BE32-E72D297353CC}">
              <c16:uniqueId val="{0000000A-026F-485D-A6A3-1B181E1636AB}"/>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Sheet4!$D$3:$D$473</cx:f>
        <cx:lvl ptCount="471" formatCode="0.0">
          <cx:pt idx="0">0.59321900000000005</cx:pt>
          <cx:pt idx="1">0.56659499999999996</cx:pt>
          <cx:pt idx="2">0.53484299999999996</cx:pt>
          <cx:pt idx="3">0.41116399999999997</cx:pt>
          <cx:pt idx="4">0.56868300000000005</cx:pt>
          <cx:pt idx="5">0.61030399999999996</cx:pt>
          <cx:pt idx="6">0.27706199999999997</cx:pt>
          <cx:pt idx="7">0.64461800000000002</cx:pt>
          <cx:pt idx="8">0.59356299999999995</cx:pt>
          <cx:pt idx="9">0.23750599999999999</cx:pt>
          <cx:pt idx="10">0.59319999999999995</cx:pt>
          <cx:pt idx="11">0.34776499999999999</cx:pt>
          <cx:pt idx="12">0.354458</cx:pt>
          <cx:pt idx="13">0.43862299999999999</cx:pt>
          <cx:pt idx="14">0.40058500000000002</cx:pt>
          <cx:pt idx="15">0.53502099999999997</cx:pt>
          <cx:pt idx="16">0.32999699999999998</cx:pt>
          <cx:pt idx="17">0.48710700000000001</cx:pt>
          <cx:pt idx="18">0.27312500000000001</cx:pt>
          <cx:pt idx="19">0.42902899999999999</cx:pt>
          <cx:pt idx="20">0.43708999999999998</cx:pt>
          <cx:pt idx="21">0.60246500000000003</cx:pt>
          <cx:pt idx="22">0.55201999999999996</cx:pt>
          <cx:pt idx="23">0.312691</cx:pt>
          <cx:pt idx="24">0.47572399999999998</cx:pt>
          <cx:pt idx="25">0.47572399999999998</cx:pt>
          <cx:pt idx="26">0.47572399999999998</cx:pt>
          <cx:pt idx="27">0.47572399999999998</cx:pt>
          <cx:pt idx="28">0.446988</cx:pt>
          <cx:pt idx="29">0.31545299999999998</cx:pt>
          <cx:pt idx="30">0.458843</cx:pt>
          <cx:pt idx="31">0.47314400000000001</cx:pt>
          <cx:pt idx="32">0.107769</cx:pt>
          <cx:pt idx="33">0.25158599999999998</cx:pt>
          <cx:pt idx="34">0.26433299999999998</cx:pt>
          <cx:pt idx="35">0.57485299999999995</cx:pt>
          <cx:pt idx="36">0.34583199999999997</cx:pt>
          <cx:pt idx="37">0.60336800000000002</cx:pt>
          <cx:pt idx="38">-0.13066800000000001</cx:pt>
          <cx:pt idx="39">0.62131700000000001</cx:pt>
          <cx:pt idx="40">0.20333300000000001</cx:pt>
          <cx:pt idx="41">0.33870699999999998</cx:pt>
          <cx:pt idx="42">0.51397700000000002</cx:pt>
          <cx:pt idx="43">0.54656099999999996</cx:pt>
          <cx:pt idx="44">0.62735799999999997</cx:pt>
          <cx:pt idx="45">0.61139100000000002</cx:pt>
          <cx:pt idx="46">0.59889499999999996</cx:pt>
          <cx:pt idx="47">0.52181699999999998</cx:pt>
          <cx:pt idx="48">0.57305499999999998</cx:pt>
          <cx:pt idx="49">0.60109299999999999</cx:pt>
          <cx:pt idx="50">0.40455200000000002</cx:pt>
          <cx:pt idx="51">0.51787899999999998</cx:pt>
          <cx:pt idx="52">0.460675</cx:pt>
          <cx:pt idx="53">0.43900800000000001</cx:pt>
          <cx:pt idx="54">0.62171299999999996</cx:pt>
          <cx:pt idx="55">0.53880399999999995</cx:pt>
          <cx:pt idx="56">0.54156499999999996</cx:pt>
          <cx:pt idx="57">0.50888500000000003</cx:pt>
          <cx:pt idx="58">0.35557499999999997</cx:pt>
          <cx:pt idx="59">0.57573399999999997</cx:pt>
          <cx:pt idx="60">0.59123599999999998</cx:pt>
          <cx:pt idx="61">0.38991999999999999</cx:pt>
          <cx:pt idx="62">0.611788</cx:pt>
          <cx:pt idx="63">0.58825499999999997</cx:pt>
          <cx:pt idx="64">0.57397299999999996</cx:pt>
          <cx:pt idx="65">0.55489500000000003</cx:pt>
          <cx:pt idx="66">0.60876799999999998</cx:pt>
          <cx:pt idx="67">0.57662800000000003</cx:pt>
          <cx:pt idx="68">0.56974199999999997</cx:pt>
          <cx:pt idx="69">0.339592</cx:pt>
          <cx:pt idx="70">0.25737900000000002</cx:pt>
          <cx:pt idx="71">0.49734400000000001</cx:pt>
          <cx:pt idx="72">0.31746000000000002</cx:pt>
          <cx:pt idx="73">0.60294199999999998</cx:pt>
          <cx:pt idx="74">0.35970400000000002</cx:pt>
          <cx:pt idx="75">0.59540000000000004</cx:pt>
          <cx:pt idx="76">0.49163200000000001</cx:pt>
          <cx:pt idx="77">0.604491</cx:pt>
          <cx:pt idx="78">0.48113099999999998</cx:pt>
          <cx:pt idx="79">0.51585800000000004</cx:pt>
          <cx:pt idx="80">0.49840299999999998</cx:pt>
          <cx:pt idx="81">0.38993299999999997</cx:pt>
          <cx:pt idx="82">0.52692399999999995</cx:pt>
          <cx:pt idx="83">0.57048699999999997</cx:pt>
          <cx:pt idx="84">0.51406600000000002</cx:pt>
          <cx:pt idx="85">0.53172200000000003</cx:pt>
          <cx:pt idx="86">0.36726700000000001</cx:pt>
          <cx:pt idx="87">0.61643199999999998</cx:pt>
          <cx:pt idx="88">0.29236699999999999</cx:pt>
          <cx:pt idx="89">0.52340900000000001</cx:pt>
          <cx:pt idx="90">0.28421800000000003</cx:pt>
          <cx:pt idx="91">0.29556700000000002</cx:pt>
          <cx:pt idx="92">0.54244899999999996</cx:pt>
          <cx:pt idx="93">0.46986899999999998</cx:pt>
          <cx:pt idx="94">0.52609899999999998</cx:pt>
          <cx:pt idx="95">0.385936</cx:pt>
          <cx:pt idx="96">0.393484</cx:pt>
          <cx:pt idx="97">0.18915799999999999</cx:pt>
          <cx:pt idx="98">0.55913599999999997</cx:pt>
          <cx:pt idx="99">0.39077800000000001</cx:pt>
          <cx:pt idx="100">0.37209199999999998</cx:pt>
          <cx:pt idx="101">0.45859899999999998</cx:pt>
          <cx:pt idx="102">0.55063700000000004</cx:pt>
          <cx:pt idx="103">0.46455800000000003</cx:pt>
          <cx:pt idx="104">0.436857</cx:pt>
          <cx:pt idx="105">0.61538000000000004</cx:pt>
          <cx:pt idx="106">0.526258</cx:pt>
          <cx:pt idx="107">0.52277399999999996</cx:pt>
          <cx:pt idx="108">0.27716800000000003</cx:pt>
          <cx:pt idx="109">0.62585400000000002</cx:pt>
          <cx:pt idx="110">0.40179700000000002</cx:pt>
          <cx:pt idx="111">0.36014099999999999</cx:pt>
          <cx:pt idx="112">0.47874899999999998</cx:pt>
          <cx:pt idx="113">0.57324299999999995</cx:pt>
          <cx:pt idx="114">0.38432500000000003</cx:pt>
          <cx:pt idx="115">0.24453800000000001</cx:pt>
          <cx:pt idx="116">0.48659799999999997</cx:pt>
          <cx:pt idx="117">0.38614199999999999</cx:pt>
          <cx:pt idx="118">0.52149599999999996</cx:pt>
          <cx:pt idx="119">0.53032400000000002</cx:pt>
          <cx:pt idx="120">0.21074599999999999</cx:pt>
          <cx:pt idx="121">0.39388499999999999</cx:pt>
          <cx:pt idx="122">0.59887500000000005</cx:pt>
          <cx:pt idx="123">0.57740199999999997</cx:pt>
          <cx:pt idx="124">0.60733700000000002</cx:pt>
          <cx:pt idx="125">0.51877499999999999</cx:pt>
          <cx:pt idx="126">-0.0304099</cx:pt>
          <cx:pt idx="127">0.579237</cx:pt>
          <cx:pt idx="128">-0.070831400000000003</cx:pt>
          <cx:pt idx="129">0.57791700000000001</cx:pt>
          <cx:pt idx="130">0.52047600000000005</cx:pt>
          <cx:pt idx="131">0.50118099999999999</cx:pt>
          <cx:pt idx="132">0.59899999999999998</cx:pt>
          <cx:pt idx="133">0.56995200000000001</cx:pt>
          <cx:pt idx="134">0.56428100000000003</cx:pt>
          <cx:pt idx="135">0.61582800000000004</cx:pt>
          <cx:pt idx="136">0.56706000000000001</cx:pt>
          <cx:pt idx="137">0.54532000000000003</cx:pt>
          <cx:pt idx="138">0.435392</cx:pt>
          <cx:pt idx="139">0.62917800000000002</cx:pt>
          <cx:pt idx="140">0.066128099999999995</cx:pt>
          <cx:pt idx="141">0.066128099999999995</cx:pt>
          <cx:pt idx="142">0.066128099999999995</cx:pt>
          <cx:pt idx="143">0.42532500000000001</cx:pt>
          <cx:pt idx="144">0.574654</cx:pt>
          <cx:pt idx="145">0.56796000000000002</cx:pt>
          <cx:pt idx="146">0.039788400000000002</cx:pt>
          <cx:pt idx="147">0.36997000000000002</cx:pt>
          <cx:pt idx="148">0.36997000000000002</cx:pt>
          <cx:pt idx="149">0.36997000000000002</cx:pt>
          <cx:pt idx="150">0.587893</cx:pt>
          <cx:pt idx="151">0.26230500000000001</cx:pt>
          <cx:pt idx="152">0.45551000000000003</cx:pt>
          <cx:pt idx="153">0.60006499999999996</cx:pt>
          <cx:pt idx="154">0.56101599999999996</cx:pt>
          <cx:pt idx="155">0.51686100000000001</cx:pt>
          <cx:pt idx="156">0.23893200000000001</cx:pt>
          <cx:pt idx="157">0.38328400000000001</cx:pt>
          <cx:pt idx="158">0.55901400000000001</cx:pt>
          <cx:pt idx="159">0.403285</cx:pt>
          <cx:pt idx="160">0.486626</cx:pt>
          <cx:pt idx="161">0.55869000000000002</cx:pt>
          <cx:pt idx="162">0.54610700000000001</cx:pt>
          <cx:pt idx="163">0.50329900000000005</cx:pt>
          <cx:pt idx="164">0.54159100000000004</cx:pt>
          <cx:pt idx="165">0.56547199999999997</cx:pt>
          <cx:pt idx="166">0.54959999999999998</cx:pt>
          <cx:pt idx="167">0.56989000000000001</cx:pt>
          <cx:pt idx="168">0.24504899999999999</cx:pt>
          <cx:pt idx="169">0.55720199999999998</cx:pt>
          <cx:pt idx="170">0.166716</cx:pt>
          <cx:pt idx="171">0.127717</cx:pt>
          <cx:pt idx="172">0.58611599999999997</cx:pt>
          <cx:pt idx="173">0.36114000000000002</cx:pt>
          <cx:pt idx="174">0.56076899999999996</cx:pt>
          <cx:pt idx="175">0.46650399999999997</cx:pt>
          <cx:pt idx="176">0.59630899999999998</cx:pt>
          <cx:pt idx="177">0.29228900000000002</cx:pt>
          <cx:pt idx="178">0.53981800000000002</cx:pt>
          <cx:pt idx="179">0.22820199999999999</cx:pt>
          <cx:pt idx="180">0.58080200000000004</cx:pt>
          <cx:pt idx="181">0.56366700000000003</cx:pt>
          <cx:pt idx="182">0.61107</cx:pt>
          <cx:pt idx="183">0.29106100000000001</cx:pt>
          <cx:pt idx="184">0.60395299999999996</cx:pt>
          <cx:pt idx="185">0.59708399999999995</cx:pt>
          <cx:pt idx="186">0.28429900000000002</cx:pt>
          <cx:pt idx="187">0.54493100000000005</cx:pt>
          <cx:pt idx="188">0.60558999999999996</cx:pt>
          <cx:pt idx="189">0.60558999999999996</cx:pt>
          <cx:pt idx="190">0.51140600000000003</cx:pt>
          <cx:pt idx="191">0.61525600000000003</cx:pt>
          <cx:pt idx="192">0.54611600000000005</cx:pt>
          <cx:pt idx="193">0.39495999999999998</cx:pt>
          <cx:pt idx="194">0.53605000000000003</cx:pt>
          <cx:pt idx="195">0.56981499999999996</cx:pt>
          <cx:pt idx="196">0.22412000000000001</cx:pt>
          <cx:pt idx="197">0.50866900000000004</cx:pt>
          <cx:pt idx="198">0.45709300000000003</cx:pt>
          <cx:pt idx="199">0.63767799999999997</cx:pt>
          <cx:pt idx="200">0.58543000000000001</cx:pt>
          <cx:pt idx="201">0.50736999999999999</cx:pt>
          <cx:pt idx="202">0.35135100000000002</cx:pt>
          <cx:pt idx="203">0.32034099999999999</cx:pt>
          <cx:pt idx="204">0.32034099999999999</cx:pt>
          <cx:pt idx="205">0.32034099999999999</cx:pt>
          <cx:pt idx="206">0.58786099999999997</cx:pt>
          <cx:pt idx="207">0.48646400000000001</cx:pt>
          <cx:pt idx="208">0.534524</cx:pt>
          <cx:pt idx="209">0.57126699999999997</cx:pt>
          <cx:pt idx="210">0.61670599999999998</cx:pt>
          <cx:pt idx="211">0.51327999999999996</cx:pt>
          <cx:pt idx="212">0.24307400000000001</cx:pt>
          <cx:pt idx="213">0.33255600000000002</cx:pt>
          <cx:pt idx="214">0.48391699999999999</cx:pt>
          <cx:pt idx="215">0.41627900000000001</cx:pt>
          <cx:pt idx="216">0.55828299999999997</cx:pt>
          <cx:pt idx="217">0.52355099999999999</cx:pt>
          <cx:pt idx="218">0.55009200000000003</cx:pt>
          <cx:pt idx="219">0.59660800000000003</cx:pt>
          <cx:pt idx="220">0.35020400000000002</cx:pt>
          <cx:pt idx="221">0.31041000000000002</cx:pt>
          <cx:pt idx="222">0.49673899999999999</cx:pt>
          <cx:pt idx="223">0.471665</cx:pt>
          <cx:pt idx="224">0.59963900000000003</cx:pt>
          <cx:pt idx="225">0.54351099999999997</cx:pt>
          <cx:pt idx="226">0.494701</cx:pt>
          <cx:pt idx="227">0.50142500000000001</cx:pt>
          <cx:pt idx="228">0.535381</cx:pt>
          <cx:pt idx="229">0.51370300000000002</cx:pt>
          <cx:pt idx="230">0.30790000000000001</cx:pt>
          <cx:pt idx="231">0.497915</cx:pt>
          <cx:pt idx="232">0.52605500000000005</cx:pt>
          <cx:pt idx="233">0.585781</cx:pt>
          <cx:pt idx="234">0.62887199999999999</cx:pt>
          <cx:pt idx="235">0.65120599999999995</cx:pt>
          <cx:pt idx="236">0.50995999999999997</cx:pt>
          <cx:pt idx="237">0.52091299999999996</cx:pt>
          <cx:pt idx="238">0.37841399999999997</cx:pt>
          <cx:pt idx="239">0.38706000000000002</cx:pt>
          <cx:pt idx="240">0.57490600000000003</cx:pt>
          <cx:pt idx="241">0.549126</cx:pt>
          <cx:pt idx="242">0.55518599999999996</cx:pt>
          <cx:pt idx="243">0.53972799999999999</cx:pt>
          <cx:pt idx="244">0.55678099999999997</cx:pt>
          <cx:pt idx="245">0.52154599999999995</cx:pt>
          <cx:pt idx="246">0.56215999999999999</cx:pt>
          <cx:pt idx="247">0.56215999999999999</cx:pt>
          <cx:pt idx="248">0.406275</cx:pt>
          <cx:pt idx="249">0.60002299999999997</cx:pt>
          <cx:pt idx="250">0.51180700000000001</cx:pt>
          <cx:pt idx="251">0.57879400000000003</cx:pt>
          <cx:pt idx="252">0.36300900000000003</cx:pt>
          <cx:pt idx="253">0.55516200000000004</cx:pt>
          <cx:pt idx="254">0.43559999999999999</cx:pt>
          <cx:pt idx="255">0.43559999999999999</cx:pt>
          <cx:pt idx="256">0.58019900000000002</cx:pt>
          <cx:pt idx="257">0.59112799999999999</cx:pt>
          <cx:pt idx="258">0.55952299999999999</cx:pt>
          <cx:pt idx="259">0.54192499999999999</cx:pt>
          <cx:pt idx="260">0.45517099999999999</cx:pt>
          <cx:pt idx="261">0.45517099999999999</cx:pt>
          <cx:pt idx="262">0.42251699999999998</cx:pt>
          <cx:pt idx="263">0.34867199999999998</cx:pt>
          <cx:pt idx="264">0.329235</cx:pt>
          <cx:pt idx="265">0.27184199999999997</cx:pt>
          <cx:pt idx="266">0.53064999999999996</cx:pt>
          <cx:pt idx="267">0.61993299999999996</cx:pt>
          <cx:pt idx="268">0.070763099999999995</cx:pt>
          <cx:pt idx="269">0.58237700000000003</cx:pt>
          <cx:pt idx="270">0.36547499999999999</cx:pt>
          <cx:pt idx="271">0.536879</cx:pt>
          <cx:pt idx="272">0.19469700000000001</cx:pt>
          <cx:pt idx="273">0.53862500000000002</cx:pt>
          <cx:pt idx="274">0.47632799999999997</cx:pt>
          <cx:pt idx="275">0.50219899999999995</cx:pt>
          <cx:pt idx="276">0.48664000000000002</cx:pt>
          <cx:pt idx="277">0.52458700000000003</cx:pt>
          <cx:pt idx="278">0.52246300000000001</cx:pt>
          <cx:pt idx="279">0.59708700000000003</cx:pt>
          <cx:pt idx="280">0.45455800000000002</cx:pt>
          <cx:pt idx="281">0.71562000000000003</cx:pt>
          <cx:pt idx="282">0.68681999999999999</cx:pt>
          <cx:pt idx="283">0.28110299999999999</cx:pt>
          <cx:pt idx="284">0.55071199999999998</cx:pt>
          <cx:pt idx="285">0.58501000000000003</cx:pt>
          <cx:pt idx="286">0.581488</cx:pt>
          <cx:pt idx="287">0.589943</cx:pt>
          <cx:pt idx="288">0.58450899999999995</cx:pt>
          <cx:pt idx="289">0.56780900000000001</cx:pt>
          <cx:pt idx="290">0.55492300000000006</cx:pt>
          <cx:pt idx="291">0.56051200000000001</cx:pt>
          <cx:pt idx="292">0.390044</cx:pt>
          <cx:pt idx="293">0.46587299999999998</cx:pt>
          <cx:pt idx="294">0.54607499999999998</cx:pt>
          <cx:pt idx="295">0.57157599999999997</cx:pt>
          <cx:pt idx="296">0.55576099999999995</cx:pt>
          <cx:pt idx="297">0.49754599999999999</cx:pt>
          <cx:pt idx="298">0.65189799999999998</cx:pt>
          <cx:pt idx="299">0.56323400000000001</cx:pt>
          <cx:pt idx="300">0.56684800000000002</cx:pt>
          <cx:pt idx="301">0.51241199999999998</cx:pt>
          <cx:pt idx="302">0.39718199999999998</cx:pt>
          <cx:pt idx="303">0.51732500000000003</cx:pt>
          <cx:pt idx="304">0.56250900000000004</cx:pt>
          <cx:pt idx="305">0.36327799999999999</cx:pt>
          <cx:pt idx="306">0.48198200000000002</cx:pt>
          <cx:pt idx="307">-0.204017</cx:pt>
          <cx:pt idx="308">0.68870299999999995</cx:pt>
          <cx:pt idx="309">0.49140200000000001</cx:pt>
          <cx:pt idx="310">0.355792</cx:pt>
          <cx:pt idx="311">0.60444399999999998</cx:pt>
          <cx:pt idx="312">0.60140000000000005</cx:pt>
          <cx:pt idx="313">0.60140000000000005</cx:pt>
          <cx:pt idx="314">0.60140000000000005</cx:pt>
          <cx:pt idx="315">-0.17443700000000001</cx:pt>
          <cx:pt idx="316">0.38133699999999998</cx:pt>
          <cx:pt idx="317">0.47952</cx:pt>
          <cx:pt idx="318">0.34165699999999999</cx:pt>
          <cx:pt idx="319">0.27577699999999999</cx:pt>
          <cx:pt idx="320">0.39344400000000002</cx:pt>
          <cx:pt idx="321">0.35642099999999999</cx:pt>
          <cx:pt idx="322">0.52999799999999997</cx:pt>
          <cx:pt idx="323">0.49435800000000002</cx:pt>
          <cx:pt idx="324">0.52581999999999995</cx:pt>
          <cx:pt idx="325">0.56997200000000003</cx:pt>
          <cx:pt idx="326">0.49771599999999999</cx:pt>
          <cx:pt idx="327">0.30152099999999998</cx:pt>
          <cx:pt idx="328">0.360985</cx:pt>
          <cx:pt idx="329">0.367062</cx:pt>
          <cx:pt idx="330">0.41495900000000002</cx:pt>
          <cx:pt idx="331">0.61985999999999997</cx:pt>
          <cx:pt idx="332">0.598271</cx:pt>
          <cx:pt idx="333">0.45144499999999999</cx:pt>
          <cx:pt idx="334">0.46976800000000002</cx:pt>
          <cx:pt idx="335">0.32297599999999999</cx:pt>
          <cx:pt idx="336">0.37950499999999998</cx:pt>
          <cx:pt idx="337">0.365257</cx:pt>
          <cx:pt idx="338">0.57074199999999997</cx:pt>
          <cx:pt idx="339">0.30171500000000001</cx:pt>
          <cx:pt idx="340">0.56273200000000001</cx:pt>
          <cx:pt idx="341">0.49137900000000001</cx:pt>
          <cx:pt idx="342">0.43245099999999997</cx:pt>
          <cx:pt idx="343">0.57023199999999996</cx:pt>
          <cx:pt idx="344">0.56674400000000003</cx:pt>
          <cx:pt idx="345">0.52094600000000002</cx:pt>
          <cx:pt idx="346">0.52094600000000002</cx:pt>
          <cx:pt idx="347">0.28412399999999999</cx:pt>
          <cx:pt idx="348">0.60597299999999998</cx:pt>
          <cx:pt idx="349">0.48908000000000001</cx:pt>
          <cx:pt idx="350">0.49086400000000002</cx:pt>
          <cx:pt idx="351">0.37114399999999997</cx:pt>
          <cx:pt idx="352">0.32896700000000001</cx:pt>
          <cx:pt idx="353">0.55464500000000005</cx:pt>
          <cx:pt idx="354">0.55043299999999995</cx:pt>
          <cx:pt idx="355">0.43654199999999999</cx:pt>
          <cx:pt idx="356">0.44403199999999998</cx:pt>
          <cx:pt idx="357">0.60406599999999999</cx:pt>
          <cx:pt idx="358">0.58500600000000003</cx:pt>
          <cx:pt idx="359">0.51776</cx:pt>
          <cx:pt idx="360">0.15673000000000001</cx:pt>
          <cx:pt idx="361">0.41544999999999999</cx:pt>
          <cx:pt idx="362">0.72634299999999996</cx:pt>
          <cx:pt idx="363">0.53017400000000003</cx:pt>
          <cx:pt idx="364">0.057863199999999997</cx:pt>
          <cx:pt idx="365">0.43231599999999998</cx:pt>
          <cx:pt idx="366">0.27205000000000001</cx:pt>
          <cx:pt idx="367">0.585206</cx:pt>
          <cx:pt idx="368">0.62369799999999997</cx:pt>
          <cx:pt idx="369">0.32742599999999999</cx:pt>
          <cx:pt idx="370">0.60069399999999995</cx:pt>
          <cx:pt idx="371">0.47520699999999999</cx:pt>
          <cx:pt idx="372">0.30907099999999998</cx:pt>
          <cx:pt idx="373">0.53844199999999998</cx:pt>
          <cx:pt idx="374">0.65553600000000001</cx:pt>
          <cx:pt idx="375">0.60774899999999998</cx:pt>
          <cx:pt idx="376">0.10082099999999999</cx:pt>
          <cx:pt idx="377">0.59837700000000005</cx:pt>
          <cx:pt idx="378">0.53431099999999998</cx:pt>
          <cx:pt idx="379">0.63760700000000003</cx:pt>
          <cx:pt idx="380">0.62607299999999999</cx:pt>
          <cx:pt idx="381">0.25885599999999998</cx:pt>
          <cx:pt idx="382">0.57625000000000004</cx:pt>
          <cx:pt idx="383">0.39844800000000002</cx:pt>
          <cx:pt idx="384">0.46292899999999998</cx:pt>
          <cx:pt idx="385">-0.096877199999999997</cx:pt>
          <cx:pt idx="386">0.32617099999999999</cx:pt>
          <cx:pt idx="387">0.59706300000000001</cx:pt>
          <cx:pt idx="388">0.043992200000000002</cx:pt>
          <cx:pt idx="389">0.17913799999999999</cx:pt>
          <cx:pt idx="390">0.46503299999999997</cx:pt>
          <cx:pt idx="391">0.48652400000000001</cx:pt>
          <cx:pt idx="392">0.63008699999999995</cx:pt>
          <cx:pt idx="393">0.58052700000000002</cx:pt>
          <cx:pt idx="394">0.53063499999999997</cx:pt>
          <cx:pt idx="395">0.41924800000000001</cx:pt>
          <cx:pt idx="396">0.62315500000000001</cx:pt>
          <cx:pt idx="397">0.38268799999999997</cx:pt>
          <cx:pt idx="398">0.403507</cx:pt>
          <cx:pt idx="399">0.48851800000000001</cx:pt>
          <cx:pt idx="400">0.58654700000000004</cx:pt>
          <cx:pt idx="401">0.51073299999999999</cx:pt>
          <cx:pt idx="402">0.47698000000000002</cx:pt>
          <cx:pt idx="403">0.62466699999999997</cx:pt>
          <cx:pt idx="404">0.62150000000000005</cx:pt>
          <cx:pt idx="405">0.51233600000000001</cx:pt>
          <cx:pt idx="406">0.0015226</cx:pt>
          <cx:pt idx="407">0.41513299999999997</cx:pt>
          <cx:pt idx="408">0.62212900000000004</cx:pt>
          <cx:pt idx="409">0.61977400000000005</cx:pt>
          <cx:pt idx="410">0.59185900000000002</cx:pt>
          <cx:pt idx="411">0.64851899999999996</cx:pt>
          <cx:pt idx="412">0.62273599999999996</cx:pt>
          <cx:pt idx="413">0.594885</cx:pt>
          <cx:pt idx="414">0.62750600000000001</cx:pt>
          <cx:pt idx="415">0.58202500000000001</cx:pt>
          <cx:pt idx="416">0.67086699999999999</cx:pt>
          <cx:pt idx="417">0.42822500000000002</cx:pt>
          <cx:pt idx="418">0.50587400000000005</cx:pt>
          <cx:pt idx="419">0.37697199999999997</cx:pt>
          <cx:pt idx="420">0.50012800000000002</cx:pt>
          <cx:pt idx="421">0.490095</cx:pt>
          <cx:pt idx="422">0.54408500000000004</cx:pt>
          <cx:pt idx="423">0.65388299999999999</cx:pt>
          <cx:pt idx="424">0.63974900000000001</cx:pt>
          <cx:pt idx="425">0.55300300000000002</cx:pt>
          <cx:pt idx="426">0.55300300000000002</cx:pt>
          <cx:pt idx="427">0.68200799999999995</cx:pt>
          <cx:pt idx="428">0.67255299999999996</cx:pt>
          <cx:pt idx="429">0.63660000000000005</cx:pt>
          <cx:pt idx="430">0.628807</cx:pt>
          <cx:pt idx="431">0.63355600000000001</cx:pt>
          <cx:pt idx="432">0.18355099999999999</cx:pt>
          <cx:pt idx="433">0.24224100000000001</cx:pt>
          <cx:pt idx="434">0.050982</cx:pt>
          <cx:pt idx="435">-0.138493</cx:pt>
          <cx:pt idx="436">0.242174</cx:pt>
          <cx:pt idx="437">0.60650099999999996</cx:pt>
          <cx:pt idx="438">0.63266299999999998</cx:pt>
          <cx:pt idx="439">0.52080800000000005</cx:pt>
          <cx:pt idx="440">0.55002700000000004</cx:pt>
          <cx:pt idx="441">-0.19391</cx:pt>
          <cx:pt idx="442">0.25768099999999999</cx:pt>
          <cx:pt idx="443">0.48318899999999998</cx:pt>
          <cx:pt idx="444">0.41984700000000003</cx:pt>
          <cx:pt idx="445">0.55315099999999995</cx:pt>
          <cx:pt idx="446">0.45859299999999997</cx:pt>
          <cx:pt idx="447">0.45858599999999999</cx:pt>
          <cx:pt idx="448">0.5877</cx:pt>
          <cx:pt idx="449">0.62680100000000005</cx:pt>
          <cx:pt idx="450">0.47264299999999998</cx:pt>
          <cx:pt idx="451">0.48681999999999997</cx:pt>
          <cx:pt idx="452">0.22461600000000001</cx:pt>
          <cx:pt idx="453">0.51890099999999995</cx:pt>
          <cx:pt idx="454">0.62536000000000003</cx:pt>
          <cx:pt idx="455">0.51941400000000004</cx:pt>
          <cx:pt idx="456">0.194216</cx:pt>
          <cx:pt idx="457">0.31949100000000002</cx:pt>
          <cx:pt idx="458">0.188112</cx:pt>
          <cx:pt idx="459">0.38512099999999999</cx:pt>
          <cx:pt idx="460">0.45451900000000001</cx:pt>
          <cx:pt idx="461">0.29706399999999999</cx:pt>
          <cx:pt idx="462">0.50512299999999999</cx:pt>
          <cx:pt idx="463">0.33945399999999998</cx:pt>
          <cx:pt idx="464">0.582735</cx:pt>
          <cx:pt idx="465">0.57986700000000002</cx:pt>
          <cx:pt idx="466">0.56853399999999998</cx:pt>
          <cx:pt idx="467">0.58439399999999997</cx:pt>
          <cx:pt idx="468">0.634521</cx:pt>
          <cx:pt idx="469">0.55145500000000003</cx:pt>
          <cx:pt idx="470">0.30736799999999997</cx:pt>
        </cx:lvl>
      </cx:numDim>
    </cx:data>
  </cx:chartData>
  <cx:chart>
    <cx:plotArea>
      <cx:plotAreaRegion>
        <cx:series layoutId="clusteredColumn" uniqueId="{9382D61E-9B65-4777-8D82-E73E866841BB}">
          <cx:tx>
            <cx:txData>
              <cx:f>Sheet4!$D$2</cx:f>
              <cx:v>LeafOnSent</cx:v>
            </cx:txData>
          </cx:tx>
          <cx:dataId val="0"/>
          <cx:layoutPr>
            <cx:binning intervalClosed="r">
              <cx:binSize val="0.060000000000000012"/>
            </cx:binning>
          </cx:layoutPr>
        </cx:series>
      </cx:plotAreaRegion>
      <cx:axis id="0">
        <cx:catScaling gapWidth="0"/>
        <cx:title>
          <cx:tx>
            <cx:txData>
              <cx:v>NDVI</cx:v>
            </cx:txData>
          </cx:tx>
          <cx:txPr>
            <a:bodyPr spcFirstLastPara="1" vertOverflow="ellipsis" wrap="square" lIns="0" tIns="0" rIns="0" bIns="0" anchor="ctr" anchorCtr="1"/>
            <a:lstStyle/>
            <a:p>
              <a:pPr algn="ctr">
                <a:defRPr/>
              </a:pPr>
              <a:r>
                <a:rPr lang="en-US" dirty="0"/>
                <a:t>NDVI</a:t>
              </a:r>
            </a:p>
          </cx:txPr>
        </cx:title>
        <cx:tickLabels/>
        <cx:numFmt formatCode="#,##0.00" sourceLinked="0"/>
      </cx:axis>
      <cx:axis id="1">
        <cx:valScaling max="100"/>
        <cx:title>
          <cx:tx>
            <cx:rich>
              <a:bodyPr spcFirstLastPara="1" vertOverflow="ellipsis" wrap="square" lIns="0" tIns="0" rIns="0" bIns="0" anchor="ctr" anchorCtr="1"/>
              <a:lstStyle/>
              <a:p>
                <a:pPr algn="ctr">
                  <a:defRPr/>
                </a:pPr>
                <a:r>
                  <a:rPr lang="en-US" dirty="0"/>
                  <a:t>No. of Ignition Sources</a:t>
                </a:r>
              </a:p>
            </cx:rich>
          </cx:tx>
        </cx:title>
        <cx:tickLabels/>
      </cx:axis>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Sheet4!$F$3:$F$473</cx:f>
        <cx:lvl ptCount="471" formatCode="0.0">
          <cx:pt idx="0">0.33918599999999999</cx:pt>
          <cx:pt idx="1">0.31462899999999999</cx:pt>
          <cx:pt idx="2">0.42318899999999998</cx:pt>
          <cx:pt idx="3">0.24276400000000001</cx:pt>
          <cx:pt idx="4">0.35719499999999998</cx:pt>
          <cx:pt idx="5">0.33891199999999999</cx:pt>
          <cx:pt idx="6">0.176065</cx:pt>
          <cx:pt idx="7">0.433083</cx:pt>
          <cx:pt idx="8">0.44239099999999998</cx:pt>
          <cx:pt idx="9">0.26345200000000002</cx:pt>
          <cx:pt idx="10">0.33896599999999999</cx:pt>
          <cx:pt idx="11">0.23744499999999999</cx:pt>
          <cx:pt idx="12">0.20568600000000001</cx:pt>
          <cx:pt idx="13">0.23108200000000001</cx:pt>
          <cx:pt idx="14">0.25920500000000002</cx:pt>
          <cx:pt idx="15">0.28520099999999998</cx:pt>
          <cx:pt idx="16">0.29139100000000001</cx:pt>
          <cx:pt idx="17">0.35021400000000003</cx:pt>
          <cx:pt idx="18">0.343808</cx:pt>
          <cx:pt idx="19">0.25412000000000001</cx:pt>
          <cx:pt idx="20">0.37460199999999999</cx:pt>
          <cx:pt idx="21">0.55995099999999998</cx:pt>
          <cx:pt idx="22">0.32458599999999999</cx:pt>
          <cx:pt idx="23">0.275667</cx:pt>
          <cx:pt idx="24">0.22604399999999999</cx:pt>
          <cx:pt idx="25">0.22604399999999999</cx:pt>
          <cx:pt idx="26">0.22604399999999999</cx:pt>
          <cx:pt idx="27">0.22604399999999999</cx:pt>
          <cx:pt idx="28">0.25822000000000001</cx:pt>
          <cx:pt idx="29">0.12152499999999999</cx:pt>
          <cx:pt idx="30">0.28682800000000003</cx:pt>
          <cx:pt idx="31">0.19606799999999999</cx:pt>
          <cx:pt idx="32">0.033333300000000003</cx:pt>
          <cx:pt idx="33">0.091539499999999996</cx:pt>
          <cx:pt idx="34">0.190834</cx:pt>
          <cx:pt idx="35">0.40286300000000003</cx:pt>
          <cx:pt idx="36">0.21238899999999999</cx:pt>
          <cx:pt idx="37">0.499253</cx:pt>
          <cx:pt idx="38">-0.163163</cx:pt>
          <cx:pt idx="39">0.64785199999999998</cx:pt>
          <cx:pt idx="40">0.084265999999999994</cx:pt>
          <cx:pt idx="41">0.28658800000000001</cx:pt>
          <cx:pt idx="42">0.24587800000000001</cx:pt>
          <cx:pt idx="43">0.41503400000000001</cx:pt>
          <cx:pt idx="44">0.36915199999999998</cx:pt>
          <cx:pt idx="45">0.48740099999999997</cx:pt>
          <cx:pt idx="46">0.46931</cx:pt>
          <cx:pt idx="47">0.30565700000000001</cx:pt>
          <cx:pt idx="48">0.323403</cx:pt>
          <cx:pt idx="49">0.41736000000000001</cx:pt>
          <cx:pt idx="50">0.28332299999999999</cx:pt>
          <cx:pt idx="51">0.48509799999999997</cx:pt>
          <cx:pt idx="52">0.34822599999999998</cx:pt>
          <cx:pt idx="53">0.18518499999999999</cx:pt>
          <cx:pt idx="54">0.43513200000000002</cx:pt>
          <cx:pt idx="55">0.32460600000000001</cx:pt>
          <cx:pt idx="56">0.44087799999999999</cx:pt>
          <cx:pt idx="57">0.17461599999999999</cx:pt>
          <cx:pt idx="58">0.13333300000000001</cx:pt>
          <cx:pt idx="59">0.43831799999999999</cx:pt>
          <cx:pt idx="60">0.41787200000000002</cx:pt>
          <cx:pt idx="61">0.16921700000000001</cx:pt>
          <cx:pt idx="62">0.438137</cx:pt>
          <cx:pt idx="63">0.383104</cx:pt>
          <cx:pt idx="64">0.427925</cx:pt>
          <cx:pt idx="65">0.453793</cx:pt>
          <cx:pt idx="66">0.45169500000000001</cx:pt>
          <cx:pt idx="67">0.49982199999999999</cx:pt>
          <cx:pt idx="68">0.37579600000000002</cx:pt>
          <cx:pt idx="69">0.20064299999999999</cx:pt>
          <cx:pt idx="70">0.15662699999999999</cx:pt>
          <cx:pt idx="71">0.426041</cx:pt>
          <cx:pt idx="72">0.34740599999999999</cx:pt>
          <cx:pt idx="73">0.308896</cx:pt>
          <cx:pt idx="74">0.15212999999999999</cx:pt>
          <cx:pt idx="75">0.38622299999999998</cx:pt>
          <cx:pt idx="76">0.25712099999999999</cx:pt>
          <cx:pt idx="77">0.52329899999999996</cx:pt>
          <cx:pt idx="78">0.357373</cx:pt>
          <cx:pt idx="79">0.38001200000000002</cx:pt>
          <cx:pt idx="80">0.41039999999999999</cx:pt>
          <cx:pt idx="81">0.37304100000000001</cx:pt>
          <cx:pt idx="82">0.48679899999999998</cx:pt>
          <cx:pt idx="83">0.49203799999999998</cx:pt>
          <cx:pt idx="84">0.47382200000000002</cx:pt>
          <cx:pt idx="85">0.49571999999999999</cx:pt>
          <cx:pt idx="86">0.29128300000000001</cx:pt>
          <cx:pt idx="87">0.376863</cx:pt>
          <cx:pt idx="88">0.20597199999999999</cx:pt>
          <cx:pt idx="89">0.35881600000000002</cx:pt>
          <cx:pt idx="90">0.26038800000000001</cx:pt>
          <cx:pt idx="91">0.19261</cx:pt>
          <cx:pt idx="92">0.45055899999999999</cx:pt>
          <cx:pt idx="93">0.39702199999999999</cx:pt>
          <cx:pt idx="94">0.44056600000000001</cx:pt>
          <cx:pt idx="95">0.32575500000000002</cx:pt>
          <cx:pt idx="96">0.34835100000000002</cx:pt>
          <cx:pt idx="97">0.073059399999999997</cx:pt>
          <cx:pt idx="98">0.41229500000000002</cx:pt>
          <cx:pt idx="99">0.238787</cx:pt>
          <cx:pt idx="100">0.244565</cx:pt>
          <cx:pt idx="101">0.25694099999999997</cx:pt>
          <cx:pt idx="102">0.47681499999999999</cx:pt>
          <cx:pt idx="103">0.309</cx:pt>
          <cx:pt idx="104">0.25553900000000002</cx:pt>
          <cx:pt idx="105">0.479661</cx:pt>
          <cx:pt idx="106">0.23477500000000001</cx:pt>
          <cx:pt idx="107">0.28753200000000001</cx:pt>
          <cx:pt idx="108">0.18176600000000001</cx:pt>
          <cx:pt idx="109">0.54742199999999996</cx:pt>
          <cx:pt idx="110">0.24848899999999999</cx:pt>
          <cx:pt idx="111">0.22205800000000001</cx:pt>
          <cx:pt idx="112">0.26558199999999998</cx:pt>
          <cx:pt idx="113">0.31142900000000001</cx:pt>
          <cx:pt idx="114">0.22461900000000001</cx:pt>
          <cx:pt idx="115">0.18479899999999999</cx:pt>
          <cx:pt idx="116">0.42905500000000002</cx:pt>
          <cx:pt idx="117">0.38018000000000002</cx:pt>
          <cx:pt idx="118">0.30058600000000002</cx:pt>
          <cx:pt idx="119">0.30483500000000002</cx:pt>
          <cx:pt idx="120">0.191471</cx:pt>
          <cx:pt idx="121">0.195798</cx:pt>
          <cx:pt idx="122">0.46423999999999999</cx:pt>
          <cx:pt idx="123">0.40840500000000002</cx:pt>
          <cx:pt idx="124">0.50139900000000004</cx:pt>
          <cx:pt idx="125">0.39274199999999998</cx:pt>
          <cx:pt idx="126">-0.059296500000000002</cx:pt>
          <cx:pt idx="127">0.44294499999999998</cx:pt>
          <cx:pt idx="128">-0.100775</cx:pt>
          <cx:pt idx="129">0.46756599999999998</cx:pt>
          <cx:pt idx="130">0.41236200000000001</cx:pt>
          <cx:pt idx="131">0.49398300000000001</cx:pt>
          <cx:pt idx="132">0.535667</cx:pt>
          <cx:pt idx="133">0.45471800000000001</cx:pt>
          <cx:pt idx="134">0.33998600000000001</cx:pt>
          <cx:pt idx="135">0.54335500000000003</cx:pt>
          <cx:pt idx="136">0.53210999999999997</cx:pt>
          <cx:pt idx="137">0.44158799999999998</cx:pt>
          <cx:pt idx="138">0.21174499999999999</cx:pt>
          <cx:pt idx="139">0.37963799999999998</cx:pt>
          <cx:pt idx="140">0.0068201199999999998</cx:pt>
          <cx:pt idx="141">0.0068201199999999998</cx:pt>
          <cx:pt idx="142">0.0068201199999999998</cx:pt>
          <cx:pt idx="143">0.32333000000000001</cx:pt>
          <cx:pt idx="144">0.328571</cx:pt>
          <cx:pt idx="145">0.43778</cx:pt>
          <cx:pt idx="146">0.044820800000000001</cx:pt>
          <cx:pt idx="147">0.27601799999999999</cx:pt>
          <cx:pt idx="148">0.27601799999999999</cx:pt>
          <cx:pt idx="149">0.27601799999999999</cx:pt>
          <cx:pt idx="150">0.30111300000000002</cx:pt>
          <cx:pt idx="151">0.110336</cx:pt>
          <cx:pt idx="152">0.16401199999999999</cx:pt>
          <cx:pt idx="153">0.41254400000000002</cx:pt>
          <cx:pt idx="154">0.33805299999999999</cx:pt>
          <cx:pt idx="155">0.30542599999999998</cx:pt>
          <cx:pt idx="156">0.184341</cx:pt>
          <cx:pt idx="157">0.19936200000000001</cx:pt>
          <cx:pt idx="158">0.47472999999999999</cx:pt>
          <cx:pt idx="159">0.29559299999999999</cx:pt>
          <cx:pt idx="160">0.217617</cx:pt>
          <cx:pt idx="161">0.34078599999999998</cx:pt>
          <cx:pt idx="162">0.36535200000000001</cx:pt>
          <cx:pt idx="163">0.28957500000000003</cx:pt>
          <cx:pt idx="164">0.37818200000000002</cx:pt>
          <cx:pt idx="165">0.29061599999999999</cx:pt>
          <cx:pt idx="166">0.35402400000000001</cx:pt>
          <cx:pt idx="167">0.50488900000000003</cx:pt>
          <cx:pt idx="168">0.179065</cx:pt>
          <cx:pt idx="169">0.29810199999999998</cx:pt>
          <cx:pt idx="170">0.118812</cx:pt>
          <cx:pt idx="171">0.094289499999999998</cx:pt>
          <cx:pt idx="172">0.44517299999999999</cx:pt>
          <cx:pt idx="173">0.26121499999999997</cx:pt>
          <cx:pt idx="174">0.45884399999999997</cx:pt>
          <cx:pt idx="175">0.37981399999999998</cx:pt>
          <cx:pt idx="176">0.29737799999999998</cx:pt>
          <cx:pt idx="177">0.20147300000000001</cx:pt>
          <cx:pt idx="178">0.25405800000000001</cx:pt>
          <cx:pt idx="179">0.150117</cx:pt>
          <cx:pt idx="180">0.44492100000000001</cx:pt>
          <cx:pt idx="181">0.427454</cx:pt>
          <cx:pt idx="182">0.40110099999999999</cx:pt>
          <cx:pt idx="183">0.110487</cx:pt>
          <cx:pt idx="184">0.50629299999999999</cx:pt>
          <cx:pt idx="185">0.32027</cx:pt>
          <cx:pt idx="186">0.13742099999999999</cx:pt>
          <cx:pt idx="187">0.40940100000000001</cx:pt>
          <cx:pt idx="188">0.384793</cx:pt>
          <cx:pt idx="189">0.384793</cx:pt>
          <cx:pt idx="190">0.436838</cx:pt>
          <cx:pt idx="191">0.41133799999999998</cx:pt>
          <cx:pt idx="192">0.43920599999999999</cx:pt>
          <cx:pt idx="193">0.256353</cx:pt>
          <cx:pt idx="194">0.377438</cx:pt>
          <cx:pt idx="195">0.35908099999999998</cx:pt>
          <cx:pt idx="196">0.19590399999999999</cx:pt>
          <cx:pt idx="197">0.42966799999999999</cx:pt>
          <cx:pt idx="198">0.38698500000000002</cx:pt>
          <cx:pt idx="199">0.492948</cx:pt>
          <cx:pt idx="200">0.47550900000000001</cx:pt>
          <cx:pt idx="201">0.29787200000000003</cx:pt>
          <cx:pt idx="202">0.24571799999999999</cx:pt>
          <cx:pt idx="203">0.17279600000000001</cx:pt>
          <cx:pt idx="204">0.17279600000000001</cx:pt>
          <cx:pt idx="205">0.17279600000000001</cx:pt>
          <cx:pt idx="206">0.35095599999999999</cx:pt>
          <cx:pt idx="207">0.379409</cx:pt>
          <cx:pt idx="208">0.39250299999999999</cx:pt>
          <cx:pt idx="209">0.27304699999999998</cx:pt>
          <cx:pt idx="210">0.36524699999999999</cx:pt>
          <cx:pt idx="211">0.37141299999999999</cx:pt>
          <cx:pt idx="212">0.19963600000000001</cx:pt>
          <cx:pt idx="213">0.28510000000000002</cx:pt>
          <cx:pt idx="214">0.35253400000000001</cx:pt>
          <cx:pt idx="215">0.41906199999999999</cx:pt>
          <cx:pt idx="216">0.41164899999999999</cx:pt>
          <cx:pt idx="217">0.41530899999999998</cx:pt>
          <cx:pt idx="218">0.42123300000000002</cx:pt>
          <cx:pt idx="219">0.33443499999999998</cx:pt>
          <cx:pt idx="220">0.19076899999999999</cx:pt>
          <cx:pt idx="221">0.144871</cx:pt>
          <cx:pt idx="222">0.51283400000000001</cx:pt>
          <cx:pt idx="223">0.453287</cx:pt>
          <cx:pt idx="224">0.39237699999999998</cx:pt>
          <cx:pt idx="225">0.318915</cx:pt>
          <cx:pt idx="226">0.35892400000000002</cx:pt>
          <cx:pt idx="227">0.44032199999999999</cx:pt>
          <cx:pt idx="228">0.45504699999999998</cx:pt>
          <cx:pt idx="229">0.242509</cx:pt>
          <cx:pt idx="230">0.204042</cx:pt>
          <cx:pt idx="231">0.36160700000000001</cx:pt>
          <cx:pt idx="232">0.3125</cx:pt>
          <cx:pt idx="233">0.462366</cx:pt>
          <cx:pt idx="234">0.49731999999999998</cx:pt>
          <cx:pt idx="235">0.505799</cx:pt>
          <cx:pt idx="236">0.36573099999999997</cx:pt>
          <cx:pt idx="237">0.32998100000000002</cx:pt>
          <cx:pt idx="238">0.23407500000000001</cx:pt>
          <cx:pt idx="239">0.28721000000000002</cx:pt>
          <cx:pt idx="240">0.33864899999999998</cx:pt>
          <cx:pt idx="241">0.444133</cx:pt>
          <cx:pt idx="242">0.32096799999999998</cx:pt>
          <cx:pt idx="243">0.56593599999999999</cx:pt>
          <cx:pt idx="244">0.38902100000000001</cx:pt>
          <cx:pt idx="245">0.27219399999999999</cx:pt>
          <cx:pt idx="246">0.400731</cx:pt>
          <cx:pt idx="247">0.400731</cx:pt>
          <cx:pt idx="248">0.256021</cx:pt>
          <cx:pt idx="249">0.46381299999999998</cx:pt>
          <cx:pt idx="250">0.38204500000000002</cx:pt>
          <cx:pt idx="251">0.28798499999999999</cx:pt>
          <cx:pt idx="252">0.310031</cx:pt>
          <cx:pt idx="253">0.35460799999999998</cx:pt>
          <cx:pt idx="254">0.164025</cx:pt>
          <cx:pt idx="255">0.164025</cx:pt>
          <cx:pt idx="256">0.37839099999999998</cx:pt>
          <cx:pt idx="257">0.35162100000000002</cx:pt>
          <cx:pt idx="258">0.34703000000000001</cx:pt>
          <cx:pt idx="259">0.29073700000000002</cx:pt>
          <cx:pt idx="260">0.318801</cx:pt>
          <cx:pt idx="261">0.318801</cx:pt>
          <cx:pt idx="262">0.247281</cx:pt>
          <cx:pt idx="263">0.18538299999999999</cx:pt>
          <cx:pt idx="264">0.144174</cx:pt>
          <cx:pt idx="265">0.150224</cx:pt>
          <cx:pt idx="266">0.32075500000000001</cx:pt>
          <cx:pt idx="267">0.46569500000000003</cx:pt>
          <cx:pt idx="268">0.042319700000000002</cx:pt>
          <cx:pt idx="269">0.50579099999999999</cx:pt>
          <cx:pt idx="270">0.25472499999999998</cx:pt>
          <cx:pt idx="271">0.42611500000000002</cx:pt>
          <cx:pt idx="272">0.16297300000000001</cx:pt>
          <cx:pt idx="273">0.25083299999999997</cx:pt>
          <cx:pt idx="274">0.369396</cx:pt>
          <cx:pt idx="275">0.31836599999999998</cx:pt>
          <cx:pt idx="276">0.18279599999999999</cx:pt>
          <cx:pt idx="277">0.30905300000000002</cx:pt>
          <cx:pt idx="278">0.38721499999999998</cx:pt>
          <cx:pt idx="279">0.41204000000000002</cx:pt>
          <cx:pt idx="280">0.26028499999999999</cx:pt>
          <cx:pt idx="281">0.60706599999999999</cx:pt>
          <cx:pt idx="282">0.57213899999999995</cx:pt>
          <cx:pt idx="283">0.18962599999999999</cx:pt>
          <cx:pt idx="284">0.345329</cx:pt>
          <cx:pt idx="285">0.35958600000000002</cx:pt>
          <cx:pt idx="286">0.44193500000000002</cx:pt>
          <cx:pt idx="287">0.35747699999999999</cx:pt>
          <cx:pt idx="288">0.30405399999999999</cx:pt>
          <cx:pt idx="289">0.324403</cx:pt>
          <cx:pt idx="290">0.37923400000000002</cx:pt>
          <cx:pt idx="291">0.38744000000000001</cx:pt>
          <cx:pt idx="292">0.27169199999999999</cx:pt>
          <cx:pt idx="293">0.28558800000000001</cx:pt>
          <cx:pt idx="294">0.36965399999999998</cx:pt>
          <cx:pt idx="295">0.41264400000000001</cx:pt>
          <cx:pt idx="296">0.36439300000000002</cx:pt>
          <cx:pt idx="297">0.32510600000000001</cx:pt>
          <cx:pt idx="298">0.59930399999999995</cx:pt>
          <cx:pt idx="299">0.41336099999999998</cx:pt>
          <cx:pt idx="300">0.47719899999999998</cx:pt>
          <cx:pt idx="301">0.33662500000000001</cx:pt>
          <cx:pt idx="302">0.36043700000000001</cx:pt>
          <cx:pt idx="303">0.31604100000000002</cx:pt>
          <cx:pt idx="304">0.31039499999999998</cx:pt>
          <cx:pt idx="305">0.13133700000000001</cx:pt>
          <cx:pt idx="306">0.28855399999999998</cx:pt>
          <cx:pt idx="307">-0.242594</cx:pt>
          <cx:pt idx="308">0.54289900000000002</cx:pt>
          <cx:pt idx="309">0.34724500000000003</cx:pt>
          <cx:pt idx="310">0.39346900000000001</cx:pt>
          <cx:pt idx="311">0.33412799999999998</cx:pt>
          <cx:pt idx="312">0.34746700000000003</cx:pt>
          <cx:pt idx="313">0.34746700000000003</cx:pt>
          <cx:pt idx="314">0.34746700000000003</cx:pt>
          <cx:pt idx="315">-0.286325</cx:pt>
          <cx:pt idx="316">0.19001299999999999</cx:pt>
          <cx:pt idx="317">0.23420099999999999</cx:pt>
          <cx:pt idx="318">0.27213799999999999</cx:pt>
          <cx:pt idx="319">0.226603</cx:pt>
          <cx:pt idx="320">0.304699</cx:pt>
          <cx:pt idx="321">0.33295599999999997</cx:pt>
          <cx:pt idx="322">0.35935</cx:pt>
          <cx:pt idx="323">0.29361999999999999</cx:pt>
          <cx:pt idx="324">0.357433</cx:pt>
          <cx:pt idx="325">0.46098699999999998</cx:pt>
          <cx:pt idx="326">0.35198299999999999</cx:pt>
          <cx:pt idx="327">0.23500499999999999</cx:pt>
          <cx:pt idx="328">0.24041799999999999</cx:pt>
          <cx:pt idx="329">0.24196599999999999</cx:pt>
          <cx:pt idx="330">0.19302800000000001</cx:pt>
          <cx:pt idx="331">0.456146</cx:pt>
          <cx:pt idx="332">0.29364800000000002</cx:pt>
          <cx:pt idx="333">0.18721199999999999</cx:pt>
          <cx:pt idx="334">0.40746100000000002</cx:pt>
          <cx:pt idx="335">0.25506299999999998</cx:pt>
          <cx:pt idx="336">0.37695699999999999</cx:pt>
          <cx:pt idx="337">0.29532799999999998</cx:pt>
          <cx:pt idx="338">0.37702400000000003</cx:pt>
          <cx:pt idx="339">0.21110699999999999</cx:pt>
          <cx:pt idx="340">0.37947500000000001</cx:pt>
          <cx:pt idx="341">0.27018500000000001</cx:pt>
          <cx:pt idx="342">0.299205</cx:pt>
          <cx:pt idx="343">0.32260299999999997</cx:pt>
          <cx:pt idx="344">0.37459799999999999</cx:pt>
          <cx:pt idx="345">0.44789400000000001</cx:pt>
          <cx:pt idx="346">0.44789400000000001</cx:pt>
          <cx:pt idx="347">0.166434</cx:pt>
          <cx:pt idx="348">0.53344800000000003</cx:pt>
          <cx:pt idx="349">0.26821800000000001</cx:pt>
          <cx:pt idx="350">0.17638400000000001</cx:pt>
          <cx:pt idx="351">0.30097699999999999</cx:pt>
          <cx:pt idx="352">0.163024</cx:pt>
          <cx:pt idx="353">0.33523700000000001</cx:pt>
          <cx:pt idx="354">0.32621699999999998</cx:pt>
          <cx:pt idx="355">0.28639900000000001</cx:pt>
          <cx:pt idx="356">0.338144</cx:pt>
          <cx:pt idx="357">0.36646000000000001</cx:pt>
          <cx:pt idx="358">0.36309999999999998</cx:pt>
          <cx:pt idx="359">0.32948</cx:pt>
          <cx:pt idx="360">0.113409</cx:pt>
          <cx:pt idx="361">0.31463200000000002</cx:pt>
          <cx:pt idx="362">0.60213099999999997</cx:pt>
          <cx:pt idx="363">0.24596399999999999</cx:pt>
          <cx:pt idx="364">0.033472799999999997</cx:pt>
          <cx:pt idx="365">0.29114800000000002</cx:pt>
          <cx:pt idx="366">0.083906499999999995</cx:pt>
          <cx:pt idx="367">0.27196700000000001</cx:pt>
          <cx:pt idx="368">0.49716700000000003</cx:pt>
          <cx:pt idx="369">0.18992400000000001</cx:pt>
          <cx:pt idx="370">0.41325600000000001</cx:pt>
          <cx:pt idx="371">0.26100400000000001</cx:pt>
          <cx:pt idx="372">0.283051</cx:pt>
          <cx:pt idx="373">0.288269</cx:pt>
          <cx:pt idx="374">0.49110900000000002</cx:pt>
          <cx:pt idx="375">0.46397699999999997</cx:pt>
          <cx:pt idx="376">0.057264599999999999</cx:pt>
          <cx:pt idx="377">0.34157700000000002</cx:pt>
          <cx:pt idx="378">0.46098699999999998</cx:pt>
          <cx:pt idx="379">0.41738500000000001</cx:pt>
          <cx:pt idx="380">0.32517499999999999</cx:pt>
          <cx:pt idx="381">0.16920299999999999</cx:pt>
          <cx:pt idx="382">0.335787</cx:pt>
          <cx:pt idx="383">0.24126900000000001</cx:pt>
          <cx:pt idx="384">0.23894399999999999</cx:pt>
          <cx:pt idx="385">-0.19098000000000001</cx:pt>
          <cx:pt idx="386">0.33312599999999998</cx:pt>
          <cx:pt idx="387">0.36281799999999997</cx:pt>
          <cx:pt idx="388">0.035216999999999998</cx:pt>
          <cx:pt idx="389">0.1729</cx:pt>
          <cx:pt idx="390">0.45726899999999998</cx:pt>
          <cx:pt idx="391">0.17590900000000001</cx:pt>
          <cx:pt idx="392">0.47534500000000002</cx:pt>
          <cx:pt idx="393">0.445384</cx:pt>
          <cx:pt idx="394">0.34580100000000003</cx:pt>
          <cx:pt idx="395">0.31877699999999998</cx:pt>
          <cx:pt idx="396">0.33435700000000002</cx:pt>
          <cx:pt idx="397">0.33191999999999999</cx:pt>
          <cx:pt idx="398">0.23508999999999999</cx:pt>
          <cx:pt idx="399">0.33966000000000002</cx:pt>
          <cx:pt idx="400">0.40182400000000001</cx:pt>
          <cx:pt idx="401">0.34372599999999998</cx:pt>
          <cx:pt idx="402">0.28576499999999999</cx:pt>
          <cx:pt idx="403">0.34323900000000002</cx:pt>
          <cx:pt idx="404">0.38376300000000002</cx:pt>
          <cx:pt idx="405">0.460038</cx:pt>
          <cx:pt idx="406">-0.00079554500000000004</cx:pt>
          <cx:pt idx="407">0.28511700000000001</cx:pt>
          <cx:pt idx="408">0.36036000000000001</cx:pt>
          <cx:pt idx="409">0.38284099999999999</cx:pt>
          <cx:pt idx="410">0.465055</cx:pt>
          <cx:pt idx="411">0.46580100000000002</cx:pt>
          <cx:pt idx="412">0.42844399999999999</cx:pt>
          <cx:pt idx="413">0.28656500000000001</cx:pt>
          <cx:pt idx="414">0.29655199999999998</cx:pt>
          <cx:pt idx="415">0.32344200000000001</cx:pt>
          <cx:pt idx="416">0.48197899999999999</cx:pt>
          <cx:pt idx="417">0.396013</cx:pt>
          <cx:pt idx="418">0.30226199999999998</cx:pt>
          <cx:pt idx="419">0.193773</cx:pt>
          <cx:pt idx="420">0.38292399999999999</cx:pt>
          <cx:pt idx="421">0.414049</cx:pt>
          <cx:pt idx="422">0.36832199999999998</cx:pt>
          <cx:pt idx="423">0.55709900000000001</cx:pt>
          <cx:pt idx="424">0.40281899999999998</cx:pt>
          <cx:pt idx="425">0.59365599999999996</cx:pt>
          <cx:pt idx="426">0.59365599999999996</cx:pt>
          <cx:pt idx="427">0.45941900000000002</cx:pt>
          <cx:pt idx="428">0.48122599999999999</cx:pt>
          <cx:pt idx="429">0.38804300000000003</cx:pt>
          <cx:pt idx="430">0.40878900000000001</cx:pt>
          <cx:pt idx="431">0.34190599999999999</cx:pt>
          <cx:pt idx="432">0.133516</cx:pt>
          <cx:pt idx="433">0.092394100000000007</cx:pt>
          <cx:pt idx="434">0.00061919500000000001</cx:pt>
          <cx:pt idx="435">-0.19870199999999999</cx:pt>
          <cx:pt idx="436">0.065774799999999994</cx:pt>
          <cx:pt idx="437">0.38891100000000001</cx:pt>
          <cx:pt idx="438">0.36712800000000001</cx:pt>
          <cx:pt idx="439">0.31128499999999998</cx:pt>
          <cx:pt idx="440">0.41404000000000002</cx:pt>
          <cx:pt idx="441">-0.31982899999999997</cx:pt>
          <cx:pt idx="442">0.150729</cx:pt>
          <cx:pt idx="443">0.30777300000000002</cx:pt>
          <cx:pt idx="444">0.30461100000000002</cx:pt>
          <cx:pt idx="445">0.29161700000000002</cx:pt>
          <cx:pt idx="446">0.24371300000000001</cx:pt>
          <cx:pt idx="447">0.44381100000000001</cx:pt>
          <cx:pt idx="448">0.41642699999999999</cx:pt>
          <cx:pt idx="449">0.42424200000000001</cx:pt>
          <cx:pt idx="450">0.208177</cx:pt>
          <cx:pt idx="451">0.30615300000000001</cx:pt>
          <cx:pt idx="452">0.11662500000000001</cx:pt>
          <cx:pt idx="453">0.40255800000000003</cx:pt>
          <cx:pt idx="454">0.54719600000000002</cx:pt>
          <cx:pt idx="455">0.29177199999999998</cx:pt>
          <cx:pt idx="456">0.192355</cx:pt>
          <cx:pt idx="457">0.37985000000000002</cx:pt>
          <cx:pt idx="458">0.124484</cx:pt>
          <cx:pt idx="459">0.42959799999999998</cx:pt>
          <cx:pt idx="460">0.39085500000000001</cx:pt>
          <cx:pt idx="461">0.25804100000000002</cx:pt>
          <cx:pt idx="462">0.398565</cx:pt>
          <cx:pt idx="463">0.28193800000000002</cx:pt>
          <cx:pt idx="464">0.65751599999999999</cx:pt>
          <cx:pt idx="465">0.40197899999999998</cx:pt>
          <cx:pt idx="466">0.47844100000000001</cx:pt>
          <cx:pt idx="467">0.47609000000000001</cx:pt>
          <cx:pt idx="468">0.51924199999999998</cx:pt>
          <cx:pt idx="469">0.408721</cx:pt>
          <cx:pt idx="470">0.18537500000000001</cx:pt>
        </cx:lvl>
      </cx:numDim>
    </cx:data>
  </cx:chartData>
  <cx:chart>
    <cx:plotArea>
      <cx:plotAreaRegion>
        <cx:series layoutId="clusteredColumn" uniqueId="{BEDF1243-EA84-4E14-A19A-3EE36E7265F6}">
          <cx:tx>
            <cx:txData>
              <cx:f>Sheet4!$F$2</cx:f>
              <cx:v>LeafOffSen</cx:v>
            </cx:txData>
          </cx:tx>
          <cx:dataId val="0"/>
          <cx:layoutPr>
            <cx:binning intervalClosed="r">
              <cx:binSize val="0.05000000000000001"/>
            </cx:binning>
          </cx:layoutPr>
        </cx:series>
      </cx:plotAreaRegion>
      <cx:axis id="0">
        <cx:catScaling gapWidth="0"/>
        <cx:title>
          <cx:tx>
            <cx:rich>
              <a:bodyPr spcFirstLastPara="1" vertOverflow="ellipsis" wrap="square" lIns="0" tIns="0" rIns="0" bIns="0" anchor="ctr" anchorCtr="1"/>
              <a:lstStyle/>
              <a:p>
                <a:pPr algn="ctr">
                  <a:defRPr/>
                </a:pPr>
                <a:r>
                  <a:rPr lang="en-US" dirty="0"/>
                  <a:t>NDVI</a:t>
                </a:r>
              </a:p>
            </cx:rich>
          </cx:tx>
        </cx:title>
        <cx:tickLabels/>
        <cx:numFmt formatCode="#,##0.00" sourceLinked="0"/>
      </cx:axis>
      <cx:axis id="1">
        <cx:valScaling max="100"/>
        <cx:title>
          <cx:tx>
            <cx:rich>
              <a:bodyPr spcFirstLastPara="1" vertOverflow="ellipsis" wrap="square" lIns="0" tIns="0" rIns="0" bIns="0" anchor="ctr" anchorCtr="1"/>
              <a:lstStyle/>
              <a:p>
                <a:pPr algn="ctr">
                  <a:defRPr/>
                </a:pPr>
                <a:r>
                  <a:rPr lang="en-US" dirty="0"/>
                  <a:t>No. of Ignition Sources</a:t>
                </a:r>
              </a:p>
            </cx:rich>
          </cx:tx>
        </cx:title>
        <cx:tickLabels/>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1184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dirty="0"/>
              <a:t>Man</a:t>
            </a:r>
            <a:endParaRPr dirty="0"/>
          </a:p>
        </p:txBody>
      </p:sp>
      <p:sp>
        <p:nvSpPr>
          <p:cNvPr id="94" name="Shape 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587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t>
            </a:r>
          </a:p>
          <a:p>
            <a:endParaRPr lang="en-US" dirty="0"/>
          </a:p>
          <a:p>
            <a:r>
              <a:rPr lang="en-US" dirty="0"/>
              <a:t>These table</a:t>
            </a:r>
            <a:r>
              <a:rPr lang="en-US" baseline="0" dirty="0"/>
              <a:t> depicts the different fuzzy memberships we assigned to ultimately generate our Fire Risk Assessment Map.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91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0"/>
            <a:r>
              <a:rPr lang="en-US" dirty="0"/>
              <a:t>Alex</a:t>
            </a:r>
          </a:p>
          <a:p>
            <a:pPr marL="91440" indent="0"/>
            <a:r>
              <a:rPr lang="en-US" dirty="0"/>
              <a:t>A 30 x 30 meter resolution Fire Risk Assessment</a:t>
            </a:r>
            <a:r>
              <a:rPr lang="en-US" baseline="0" dirty="0"/>
              <a:t> Map was produced by the fuzzy overlay with an scale of 0 to 1 equivalent to 0 to 100 % of fire risk. This map was classified into five categories of equal interval. That includes Extremely Low (0-20%) in dark green, Low (20-40%) in light green, Moderate (40-60%) in yellow, High (60-80%) in orange and Extremely High (80-100%) in red. This map at pixel level can explain the fire risk of the area equal to the twice the size of a basketball court.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845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Alex</a:t>
            </a:r>
          </a:p>
          <a:p>
            <a:r>
              <a:rPr lang="en-US" baseline="0" dirty="0"/>
              <a:t>More than half (52%) of the study area were in moderate fire risk followed by low, extremely low and high. Model showed that 0.4% of the total area are in extremely high fire risk (Pine forests).</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903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Shape 23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Alex</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This is an inset map of fire risk showing the reliability of</a:t>
            </a:r>
            <a:r>
              <a:rPr lang="en-US" sz="1200" b="0" i="0" u="none" strike="noStrike" cap="none" baseline="0" dirty="0">
                <a:solidFill>
                  <a:schemeClr val="dk1"/>
                </a:solidFill>
                <a:latin typeface="Calibri"/>
                <a:ea typeface="Calibri"/>
                <a:cs typeface="Calibri"/>
                <a:sym typeface="Calibri"/>
              </a:rPr>
              <a:t> the model. The developed areas in dark green color shows the lower fire risk and forested area in orange and red color shows that the higher fire risk based on the fuel loads.</a:t>
            </a:r>
            <a:endParaRPr sz="1200" b="0" i="0" u="none" strike="noStrike" cap="none" dirty="0">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011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t>Alex</a:t>
            </a:r>
          </a:p>
          <a:p>
            <a:pPr marL="0" marR="0" lvl="0" indent="0" algn="l" rtl="0">
              <a:spcBef>
                <a:spcPts val="0"/>
              </a:spcBef>
              <a:spcAft>
                <a:spcPts val="0"/>
              </a:spcAft>
              <a:buNone/>
            </a:pPr>
            <a:r>
              <a:rPr lang="en-US" dirty="0"/>
              <a:t>Within the Pinelands management area, </a:t>
            </a:r>
            <a:r>
              <a:rPr lang="en-US" baseline="0" dirty="0"/>
              <a:t>our partners are mainly focused on regional growth area, rural development area, pinelands village, pinelands towns for developmental activities, as shown in the map on the left. To the right is the fire risk map for WUI in Pinelands management area. The WUI covers 24% of the total Pinelands management area. </a:t>
            </a:r>
            <a:r>
              <a:rPr lang="en-US" sz="1200" b="0" i="0" u="none" strike="noStrike" cap="none" dirty="0">
                <a:solidFill>
                  <a:schemeClr val="dk1"/>
                </a:solidFill>
                <a:latin typeface="Calibri"/>
                <a:ea typeface="Calibri"/>
                <a:cs typeface="Calibri"/>
                <a:sym typeface="Calibri"/>
              </a:rPr>
              <a:t>Appx. 200,000 acres of land in Pinelands WUI lies in moderate and low fire risk.  Only 13% of the total Pinelands WUI lies on high and extremely high fire risk. </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3175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Olivia</a:t>
            </a:r>
          </a:p>
          <a:p>
            <a:pPr marL="0"/>
            <a:r>
              <a:rPr lang="en-US" dirty="0"/>
              <a:t>The</a:t>
            </a:r>
            <a:r>
              <a:rPr lang="en-US" baseline="0" dirty="0"/>
              <a:t> fire risk map was clipped to the four types of Pinelands management area and fire risk analysis was carried out. Here in the top left corner, fire risk in regional growth area shows that most of the habitat are in low and moderate fire risk and it is similar to all other types including rural development area, pinelands villages and town.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00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Shape 24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Oliva: As the previous slide indicated, most of the study area is under moderate and low fire risk which are considered to be the most suitable areas for the developmental activities. Very few areas fall under extremely high fire risk, most which lies in the preservation area of the Pinelands. This fire mitigation efforts should be especially applied to these areas within preservation areas. The regional growth area within the Pinelands WUI has the least area under high fire risk in comparison to the other sub-regions, and therefore is the most suitable of the management areas for urban development.</a:t>
            </a:r>
            <a:endParaRPr lang="en-US" b="0" dirty="0">
              <a:effectLst/>
            </a:endParaRPr>
          </a:p>
          <a:p>
            <a:pPr rtl="0"/>
            <a:r>
              <a:rPr lang="en-US" b="0" dirty="0">
                <a:effectLst/>
              </a:rPr>
              <a:t/>
            </a:r>
            <a:br>
              <a:rPr lang="en-US" b="0" dirty="0">
                <a:effectLst/>
              </a:rPr>
            </a:br>
            <a:r>
              <a:rPr lang="en-US" sz="1200" b="0" i="0" u="none" strike="noStrike" cap="none" dirty="0">
                <a:solidFill>
                  <a:schemeClr val="dk1"/>
                </a:solidFill>
                <a:effectLst/>
                <a:latin typeface="Calibri"/>
                <a:ea typeface="Calibri"/>
                <a:cs typeface="Calibri"/>
                <a:sym typeface="Calibri"/>
              </a:rPr>
              <a:t>Image Source: Paul </a:t>
            </a:r>
            <a:r>
              <a:rPr lang="en-US" sz="1200" b="0" i="0" u="none" strike="noStrike" cap="none" dirty="0" err="1">
                <a:solidFill>
                  <a:schemeClr val="dk1"/>
                </a:solidFill>
                <a:effectLst/>
                <a:latin typeface="Calibri"/>
                <a:ea typeface="Calibri"/>
                <a:cs typeface="Calibri"/>
                <a:sym typeface="Calibri"/>
              </a:rPr>
              <a:t>Leakan</a:t>
            </a:r>
            <a:r>
              <a:rPr lang="en-US" sz="1200" b="0" i="0" u="none" strike="noStrike" cap="none" dirty="0">
                <a:solidFill>
                  <a:schemeClr val="dk1"/>
                </a:solidFill>
                <a:effectLst/>
                <a:latin typeface="Calibri"/>
                <a:ea typeface="Calibri"/>
                <a:cs typeface="Calibri"/>
                <a:sym typeface="Calibri"/>
              </a:rPr>
              <a:t>/New Jersey Pinelands Commission, http://www.nj.gov/pinelands/images/photo_library_2/images_video_library/landscape/Apple-Pie-Hill-1.jpg</a:t>
            </a:r>
            <a:endParaRPr lang="en-US" b="0" dirty="0">
              <a:effectLst/>
            </a:endParaRPr>
          </a:p>
          <a:p>
            <a:r>
              <a:rPr lang="en-US" b="0" dirty="0">
                <a:effectLst/>
              </a:rPr>
              <a:t/>
            </a:r>
            <a:br>
              <a:rPr lang="en-US" b="0" dirty="0">
                <a:effectLst/>
              </a:rPr>
            </a:br>
            <a:endParaRPr sz="1200" b="0" i="0" u="none" strike="noStrike" cap="none" dirty="0">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618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Shape 24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Olivia: As the project progressed, multiple issues arose which gave the project these uncertainties: the data used to define the boundaries of the Wildland-Urban Interface were from 2010, as there was no data available which was more recent; while plotting the variables against recorded ignition sources, there was not really a viable means for data validation considering the distance from the study area, length of the project term, etc.; moreover, the most recent major fires or prescribed burns occurred in 2014 and so current data was not available for validation. </a:t>
            </a:r>
            <a:endParaRPr lang="en-US" b="0" dirty="0">
              <a:effectLst/>
            </a:endParaRPr>
          </a:p>
          <a:p>
            <a:pPr rtl="0"/>
            <a:r>
              <a:rPr lang="en-US" b="0" dirty="0">
                <a:effectLst/>
              </a:rPr>
              <a:t/>
            </a:r>
            <a:br>
              <a:rPr lang="en-US" b="0" dirty="0">
                <a:effectLst/>
              </a:rPr>
            </a:br>
            <a:r>
              <a:rPr lang="en-US" sz="1200" b="0" i="0" u="none" strike="noStrike" cap="none" dirty="0">
                <a:solidFill>
                  <a:schemeClr val="dk1"/>
                </a:solidFill>
                <a:effectLst/>
                <a:latin typeface="Calibri"/>
                <a:ea typeface="Calibri"/>
                <a:cs typeface="Calibri"/>
                <a:sym typeface="Calibri"/>
              </a:rPr>
              <a:t>Image Source: Paul </a:t>
            </a:r>
            <a:r>
              <a:rPr lang="en-US" sz="1200" b="0" i="0" u="none" strike="noStrike" cap="none" dirty="0" err="1">
                <a:solidFill>
                  <a:schemeClr val="dk1"/>
                </a:solidFill>
                <a:effectLst/>
                <a:latin typeface="Calibri"/>
                <a:ea typeface="Calibri"/>
                <a:cs typeface="Calibri"/>
                <a:sym typeface="Calibri"/>
              </a:rPr>
              <a:t>Leakan</a:t>
            </a:r>
            <a:r>
              <a:rPr lang="en-US" sz="1200" b="0" i="0" u="none" strike="noStrike" cap="none" dirty="0">
                <a:solidFill>
                  <a:schemeClr val="dk1"/>
                </a:solidFill>
                <a:effectLst/>
                <a:latin typeface="Calibri"/>
                <a:ea typeface="Calibri"/>
                <a:cs typeface="Calibri"/>
                <a:sym typeface="Calibri"/>
              </a:rPr>
              <a:t>, New Jersey Pinelands Commission</a:t>
            </a:r>
            <a:endParaRPr lang="en-US" b="0" dirty="0">
              <a:effectLst/>
            </a:endParaRPr>
          </a:p>
          <a:p>
            <a:r>
              <a:rPr lang="en-US" b="0" dirty="0">
                <a:effectLst/>
              </a:rPr>
              <a:t/>
            </a:r>
            <a:br>
              <a:rPr lang="en-US" b="0" dirty="0">
                <a:effectLst/>
              </a:rPr>
            </a:br>
            <a:endParaRPr sz="1200" b="0" i="0" u="none" strike="noStrike" cap="none" dirty="0">
              <a:solidFill>
                <a:schemeClr val="dk1"/>
              </a:solidFill>
              <a:latin typeface="Calibri"/>
              <a:ea typeface="Calibri"/>
              <a:cs typeface="Calibri"/>
              <a:sym typeface="Calibri"/>
            </a:endParaRPr>
          </a:p>
        </p:txBody>
      </p:sp>
      <p:sp>
        <p:nvSpPr>
          <p:cNvPr id="250" name="Shape 25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23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Shape 25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Olivia: Considering the aforementioned uncertainties, any future work with this project’s end products can include data that is more up to date so as to create accurate and updated fire risk assessments. Additionally, it can include higher resolution climatic and/or soil moisture data to use as a variable in fire risk assessment. This project initially aimed to include these variables in its fire risk assessment, but was unable to due to the quality of the data. </a:t>
            </a:r>
            <a:endParaRPr lang="en-US" b="0" dirty="0">
              <a:effectLst/>
            </a:endParaRPr>
          </a:p>
          <a:p>
            <a:pPr rtl="0"/>
            <a:r>
              <a:rPr lang="en-US" b="0" dirty="0">
                <a:effectLst/>
              </a:rPr>
              <a:t/>
            </a:r>
            <a:br>
              <a:rPr lang="en-US" b="0" dirty="0">
                <a:effectLst/>
              </a:rPr>
            </a:br>
            <a:r>
              <a:rPr lang="en-US" sz="1200" b="0" i="0" u="none" strike="noStrike" cap="none" dirty="0">
                <a:solidFill>
                  <a:schemeClr val="dk1"/>
                </a:solidFill>
                <a:effectLst/>
                <a:latin typeface="Calibri"/>
                <a:ea typeface="Calibri"/>
                <a:cs typeface="Calibri"/>
                <a:sym typeface="Calibri"/>
              </a:rPr>
              <a:t>Image Source: Paul </a:t>
            </a:r>
            <a:r>
              <a:rPr lang="en-US" sz="1200" b="0" i="0" u="none" strike="noStrike" cap="none" dirty="0" err="1">
                <a:solidFill>
                  <a:schemeClr val="dk1"/>
                </a:solidFill>
                <a:effectLst/>
                <a:latin typeface="Calibri"/>
                <a:ea typeface="Calibri"/>
                <a:cs typeface="Calibri"/>
                <a:sym typeface="Calibri"/>
              </a:rPr>
              <a:t>Leakan</a:t>
            </a:r>
            <a:r>
              <a:rPr lang="en-US" sz="1200" b="0" i="0" u="none" strike="noStrike" cap="none" dirty="0">
                <a:solidFill>
                  <a:schemeClr val="dk1"/>
                </a:solidFill>
                <a:effectLst/>
                <a:latin typeface="Calibri"/>
                <a:ea typeface="Calibri"/>
                <a:cs typeface="Calibri"/>
                <a:sym typeface="Calibri"/>
              </a:rPr>
              <a:t>, New Jersey Pinelands Commission</a:t>
            </a:r>
            <a:endParaRPr lang="en-US" b="0" dirty="0">
              <a:effectLst/>
            </a:endParaRPr>
          </a:p>
          <a:p>
            <a:r>
              <a:rPr lang="en-US" b="0" dirty="0">
                <a:effectLst/>
              </a:rPr>
              <a:t/>
            </a:r>
            <a:br>
              <a:rPr lang="en-US" b="0" dirty="0">
                <a:effectLst/>
              </a:rPr>
            </a:br>
            <a:endParaRPr sz="1200" b="0" i="0" u="none" strike="noStrike" cap="none" dirty="0">
              <a:solidFill>
                <a:schemeClr val="dk1"/>
              </a:solidFill>
              <a:latin typeface="Calibri"/>
              <a:ea typeface="Calibri"/>
              <a:cs typeface="Calibri"/>
              <a:sym typeface="Calibri"/>
            </a:endParaRPr>
          </a:p>
        </p:txBody>
      </p:sp>
      <p:sp>
        <p:nvSpPr>
          <p:cNvPr id="259" name="Shape 25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189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Olivia</a:t>
            </a:r>
            <a:endParaRPr dirty="0"/>
          </a:p>
        </p:txBody>
      </p:sp>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20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Shape 10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rgbClr val="FFFFFF"/>
                </a:solidFill>
                <a:latin typeface="Century Gothic"/>
                <a:ea typeface="Century Gothic"/>
                <a:cs typeface="Century Gothic"/>
                <a:sym typeface="Century Gothic"/>
              </a:rPr>
              <a:t>Mercedes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rgbClr val="FFFFF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rgbClr val="FFFFFF"/>
                </a:solidFill>
                <a:latin typeface="Century Gothic"/>
                <a:ea typeface="Century Gothic"/>
                <a:cs typeface="Century Gothic"/>
                <a:sym typeface="Century Gothic"/>
              </a:rPr>
              <a:t>Image Credit: </a:t>
            </a:r>
            <a:r>
              <a:rPr lang="en-US" sz="1200" dirty="0">
                <a:solidFill>
                  <a:srgbClr val="FFFFFF"/>
                </a:solidFill>
                <a:latin typeface="Century Gothic"/>
                <a:ea typeface="Century Gothic"/>
                <a:cs typeface="Century Gothic"/>
                <a:sym typeface="Century Gothic"/>
              </a:rPr>
              <a:t>Joel Mott, New Jersey Pinelands Commission, http://www.nj.gov/pinelands/images/photo_library_2/images_video_library/landscape/BATONA_Trail.jpg</a:t>
            </a:r>
            <a:endParaRPr lang="en-US" sz="1200" b="0" i="0" u="none" strike="noStrike" cap="none" dirty="0">
              <a:solidFill>
                <a:srgbClr val="FFFFFF"/>
              </a:solidFill>
              <a:latin typeface="Century Gothic"/>
              <a:ea typeface="Century Gothic"/>
              <a:cs typeface="Century Gothic"/>
              <a:sym typeface="Century Gothic"/>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1768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Shape 12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400"/>
              <a:buFont typeface="Arial"/>
              <a:buNone/>
            </a:pPr>
            <a:r>
              <a:rPr lang="en-US" dirty="0"/>
              <a:t>Mercedes</a:t>
            </a:r>
          </a:p>
          <a:p>
            <a:pPr marL="0" lvl="0" indent="0" rtl="0">
              <a:spcBef>
                <a:spcPts val="0"/>
              </a:spcBef>
              <a:spcAft>
                <a:spcPts val="0"/>
              </a:spcAft>
              <a:buClr>
                <a:schemeClr val="dk1"/>
              </a:buClr>
              <a:buSzPts val="1400"/>
              <a:buFont typeface="Arial"/>
              <a:buNone/>
            </a:pPr>
            <a:r>
              <a:rPr lang="en-US" dirty="0"/>
              <a:t>Housing</a:t>
            </a:r>
            <a:r>
              <a:rPr lang="en-US" baseline="0" dirty="0"/>
              <a:t> growth has tremendously increased in the United States. As population density is increasing, people want to live in rural areas close to nature where they can enjoy their privacy. New Jersey being the densely populated state </a:t>
            </a:r>
            <a:r>
              <a:rPr lang="en-US" sz="1200" b="0" i="0" u="none" strike="noStrike" cap="none" dirty="0">
                <a:solidFill>
                  <a:schemeClr val="dk1"/>
                </a:solidFill>
                <a:effectLst/>
                <a:latin typeface="Calibri"/>
                <a:ea typeface="Calibri"/>
                <a:cs typeface="Calibri"/>
                <a:sym typeface="Calibri"/>
              </a:rPr>
              <a:t>with a 1224.4 population per square miles</a:t>
            </a:r>
            <a:r>
              <a:rPr lang="en-US" baseline="0" dirty="0"/>
              <a:t>, more people are relocating to the areas near forest which is known as Wildland Urban Interface (WUI). Currently, more than 25% of the total population of New Jersey inhabit WUI. In one hand, the people can enjoy the scenic beauty, recreate outdoors and enjoy privacy. On the other hand, due to the increasing human interference in WUI region, there is higher risk of wildfire. It is estimated that 99% of the wildfire are caused due to anthropogenic activities with exceptions like lightning and military practices. The picture on the right shows the wildfire caused accidentally by a military test near Stafford, New Jersey in May 2007, causing 2,500 homes to be evacuated. Not only the risk of wildfire has increased but also the threat to the life and property has increased. It is the need for the stakeholders to help them map fire risk and hazards which will help them in decision making process to support developmental activities in WUI region.</a:t>
            </a:r>
            <a:endParaRPr lang="en-US" dirty="0"/>
          </a:p>
          <a:p>
            <a:pPr marL="0" lvl="0" indent="0" rtl="0">
              <a:spcBef>
                <a:spcPts val="0"/>
              </a:spcBef>
              <a:spcAft>
                <a:spcPts val="0"/>
              </a:spcAft>
              <a:buClr>
                <a:schemeClr val="dk1"/>
              </a:buClr>
              <a:buSzPts val="1400"/>
              <a:buFont typeface="Arial"/>
              <a:buNone/>
            </a:pPr>
            <a:r>
              <a:rPr lang="en-US" dirty="0"/>
              <a:t>Image URL:</a:t>
            </a:r>
            <a:r>
              <a:rPr lang="en-US" baseline="0" dirty="0"/>
              <a:t> </a:t>
            </a:r>
            <a:r>
              <a:rPr lang="en-US" dirty="0"/>
              <a:t>https://www.flickr.com/photos/paulelijah/14216683618/in/dateposted/</a:t>
            </a:r>
            <a:endParaRPr dirty="0"/>
          </a:p>
        </p:txBody>
      </p:sp>
      <p:sp>
        <p:nvSpPr>
          <p:cNvPr id="128" name="Shape 12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933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Shape 11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Mercedes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Our study area is the southern New Jersey outlining the Pinelands Management Area.</a:t>
            </a:r>
            <a:r>
              <a:rPr lang="en-US" sz="1200" b="0" i="0" u="none" strike="noStrike" cap="none" baseline="0" dirty="0">
                <a:solidFill>
                  <a:schemeClr val="dk1"/>
                </a:solidFill>
                <a:latin typeface="Calibri"/>
                <a:ea typeface="Calibri"/>
                <a:cs typeface="Calibri"/>
                <a:sym typeface="Calibri"/>
              </a:rPr>
              <a:t> It covers the part of seven different southern counties, including </a:t>
            </a:r>
            <a:r>
              <a:rPr lang="en-US" sz="1200" kern="1200" dirty="0">
                <a:solidFill>
                  <a:srgbClr val="E7E6E6">
                    <a:lumMod val="50000"/>
                  </a:srgbClr>
                </a:solidFill>
                <a:latin typeface="Century Gothic" panose="020B0502020202020204" pitchFamily="34" charset="0"/>
              </a:rPr>
              <a:t>Ocean, Atlantic, Burlington, Gloucester, Camden, Cape May, and Cumberland,</a:t>
            </a:r>
            <a:r>
              <a:rPr lang="en-US" sz="1200" b="0" i="0" u="none" strike="noStrike" cap="none" baseline="0" dirty="0">
                <a:solidFill>
                  <a:schemeClr val="dk1"/>
                </a:solidFill>
                <a:latin typeface="Calibri"/>
                <a:ea typeface="Calibri"/>
                <a:cs typeface="Calibri"/>
                <a:sym typeface="Calibri"/>
              </a:rPr>
              <a:t> and 53 municipalities within the area. Pinelands area covers almost a million acres of land with gentle sloping terrain and sandy soil. Sandy soil has low water retention capacity which contributes to wildfire. The area is dominated by Pine-Oak forest and pygmy pines which are considered to have higher fire risk. Annually there are average of 1500 wildfires in the area.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Our study period is from January to December 2017.</a:t>
            </a: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19" name="Shape 11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466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spcAft>
                <a:spcPts val="2400"/>
              </a:spcAft>
              <a:buClr>
                <a:srgbClr val="1B57AF"/>
              </a:buClr>
              <a:buSzTx/>
              <a:buFont typeface="Webdings" panose="05030102010509060703" pitchFamily="18" charset="2"/>
              <a:buNone/>
            </a:pPr>
            <a:r>
              <a:rPr lang="en-US" sz="1200" b="0" i="0" u="none" strike="noStrike" cap="none" dirty="0">
                <a:solidFill>
                  <a:schemeClr val="dk1"/>
                </a:solidFill>
                <a:effectLst/>
                <a:latin typeface="Calibri"/>
                <a:ea typeface="Calibri"/>
                <a:cs typeface="Calibri"/>
                <a:sym typeface="Calibri"/>
              </a:rPr>
              <a:t>Mercedes</a:t>
            </a:r>
          </a:p>
          <a:p>
            <a:pPr marL="0" lvl="0" indent="0">
              <a:lnSpc>
                <a:spcPct val="100000"/>
              </a:lnSpc>
              <a:spcBef>
                <a:spcPts val="0"/>
              </a:spcBef>
              <a:spcAft>
                <a:spcPts val="2400"/>
              </a:spcAft>
              <a:buClr>
                <a:srgbClr val="1B57AF"/>
              </a:buClr>
              <a:buSzTx/>
              <a:buFont typeface="Webdings" panose="05030102010509060703" pitchFamily="18" charset="2"/>
              <a:buNone/>
            </a:pPr>
            <a:r>
              <a:rPr lang="en-US" sz="1200" b="0" i="0" u="none" strike="noStrike" cap="none" dirty="0">
                <a:solidFill>
                  <a:schemeClr val="dk1"/>
                </a:solidFill>
                <a:effectLst/>
                <a:latin typeface="Calibri"/>
                <a:ea typeface="Calibri"/>
                <a:cs typeface="Calibri"/>
                <a:sym typeface="Calibri"/>
              </a:rPr>
              <a:t>This project partnered with the New Jersey Pinelands Commission to conduct a Fire Risk Assessment for the counties making up the Pinelands Management Area. Assisting with this assessment was the New Jersey State Forest Service. The forest service was invaluable providing us with numerous ideas for conducting the risk assessment as well as providing us with critical ignition point source data. The objectives of this project were to </a:t>
            </a:r>
            <a:r>
              <a:rPr lang="en-US" sz="1200" b="0" i="0" u="none" strike="noStrike" kern="1200" cap="none" dirty="0">
                <a:solidFill>
                  <a:srgbClr val="3B6FBA"/>
                </a:solidFill>
                <a:effectLst/>
                <a:latin typeface="Century Gothic" panose="020B0502020202020204" pitchFamily="34" charset="0"/>
                <a:ea typeface="Calibri"/>
                <a:cs typeface="Calibri"/>
                <a:sym typeface="Calibri"/>
              </a:rPr>
              <a:t>c</a:t>
            </a:r>
            <a:r>
              <a:rPr lang="en-US" b="0" kern="1200" dirty="0">
                <a:solidFill>
                  <a:srgbClr val="3B6FBA"/>
                </a:solidFill>
                <a:latin typeface="Century Gothic" panose="020B0502020202020204" pitchFamily="34" charset="0"/>
              </a:rPr>
              <a:t>lassify</a:t>
            </a:r>
            <a:r>
              <a:rPr lang="en-US" b="1" kern="1200" dirty="0">
                <a:solidFill>
                  <a:srgbClr val="3B6FBA"/>
                </a:solidFill>
                <a:latin typeface="Century Gothic" panose="020B0502020202020204" pitchFamily="34" charset="0"/>
              </a:rPr>
              <a:t> </a:t>
            </a:r>
            <a:r>
              <a:rPr lang="en-US" kern="1200" dirty="0">
                <a:solidFill>
                  <a:srgbClr val="E7E6E6">
                    <a:lumMod val="50000"/>
                  </a:srgbClr>
                </a:solidFill>
                <a:latin typeface="Century Gothic" panose="020B0502020202020204" pitchFamily="34" charset="0"/>
              </a:rPr>
              <a:t>fire risk throughout the study area and ensure the utility of the Fire Risk Assessment Tool for our partners for years to come, a</a:t>
            </a:r>
            <a:r>
              <a:rPr lang="en-US" b="0" kern="1200" dirty="0">
                <a:solidFill>
                  <a:srgbClr val="3B6FBA"/>
                </a:solidFill>
                <a:latin typeface="Century Gothic" panose="020B0502020202020204" pitchFamily="34" charset="0"/>
              </a:rPr>
              <a:t>nalyze</a:t>
            </a:r>
            <a:r>
              <a:rPr lang="en-US" b="1" kern="1200" dirty="0">
                <a:solidFill>
                  <a:srgbClr val="3B6FBA"/>
                </a:solidFill>
                <a:latin typeface="Century Gothic" panose="020B0502020202020204" pitchFamily="34" charset="0"/>
              </a:rPr>
              <a:t> </a:t>
            </a:r>
            <a:r>
              <a:rPr lang="en-US" kern="1200" dirty="0">
                <a:solidFill>
                  <a:srgbClr val="E7E6E6">
                    <a:lumMod val="50000"/>
                  </a:srgbClr>
                </a:solidFill>
                <a:latin typeface="Century Gothic" panose="020B0502020202020204" pitchFamily="34" charset="0"/>
              </a:rPr>
              <a:t>fire risk in the Pinelands WUI to aid our partners in identifying suitable areas for urban development</a:t>
            </a:r>
            <a:r>
              <a:rPr lang="en-US" kern="1200" baseline="0" dirty="0">
                <a:solidFill>
                  <a:srgbClr val="E7E6E6">
                    <a:lumMod val="50000"/>
                  </a:srgbClr>
                </a:solidFill>
                <a:latin typeface="Century Gothic" panose="020B0502020202020204" pitchFamily="34" charset="0"/>
              </a:rPr>
              <a:t> and l</a:t>
            </a:r>
            <a:r>
              <a:rPr lang="en-US" b="0" kern="1200" dirty="0">
                <a:solidFill>
                  <a:srgbClr val="3B6FBA"/>
                </a:solidFill>
                <a:latin typeface="Century Gothic" panose="020B0502020202020204" pitchFamily="34" charset="0"/>
              </a:rPr>
              <a:t>ocate</a:t>
            </a:r>
            <a:r>
              <a:rPr lang="en-US" b="1" kern="1200" dirty="0">
                <a:solidFill>
                  <a:srgbClr val="3B6FBA"/>
                </a:solidFill>
                <a:latin typeface="Century Gothic" panose="020B0502020202020204" pitchFamily="34" charset="0"/>
              </a:rPr>
              <a:t> </a:t>
            </a:r>
            <a:r>
              <a:rPr lang="en-US" kern="1200" dirty="0">
                <a:solidFill>
                  <a:srgbClr val="E7E6E6">
                    <a:lumMod val="50000"/>
                  </a:srgbClr>
                </a:solidFill>
                <a:latin typeface="Century Gothic" panose="020B0502020202020204" pitchFamily="34" charset="0"/>
              </a:rPr>
              <a:t>areas where our partners should apply fire mitigation efforts to minimize fire induced economic and infrastructure losses.</a:t>
            </a:r>
          </a:p>
          <a:p>
            <a:pPr marL="0" marR="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cs typeface="Calibri"/>
                <a:sym typeface="Calibri"/>
              </a:rPr>
              <a:t>Image</a:t>
            </a:r>
            <a:r>
              <a:rPr lang="en-US" sz="1200" b="0" i="0" u="none" strike="noStrike" cap="none" baseline="0" dirty="0">
                <a:solidFill>
                  <a:schemeClr val="dk1"/>
                </a:solidFill>
                <a:effectLst/>
                <a:latin typeface="Calibri"/>
                <a:cs typeface="Calibri"/>
                <a:sym typeface="Calibri"/>
              </a:rPr>
              <a:t> URL: Joel Mott</a:t>
            </a:r>
            <a:r>
              <a:rPr lang="en-US" dirty="0">
                <a:solidFill>
                  <a:srgbClr val="FFFFFF"/>
                </a:solidFill>
              </a:rPr>
              <a:t>/Pinelands Commission, http://www.nj.gov/pinelands/images/photo_library_2/images_video_library/landscape/BATONA_Trail.jpg</a:t>
            </a:r>
          </a:p>
          <a:p>
            <a:pPr rtl="0"/>
            <a:endParaRPr dirty="0"/>
          </a:p>
          <a:p>
            <a:pPr marL="0" marR="0" lvl="0" indent="0" algn="l" rtl="0">
              <a:spcBef>
                <a:spcPts val="0"/>
              </a:spcBef>
              <a:spcAft>
                <a:spcPts val="0"/>
              </a:spcAft>
              <a:buNone/>
            </a:pPr>
            <a:endParaRPr dirty="0"/>
          </a:p>
        </p:txBody>
      </p:sp>
      <p:sp>
        <p:nvSpPr>
          <p:cNvPr id="137" name="Shape 13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253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Shape 14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Mercedes</a:t>
            </a:r>
          </a:p>
          <a:p>
            <a:pPr rtl="0"/>
            <a:r>
              <a:rPr lang="en-US" sz="1200" b="0" i="0" u="none" strike="noStrike" cap="none" dirty="0">
                <a:solidFill>
                  <a:schemeClr val="dk1"/>
                </a:solidFill>
                <a:effectLst/>
                <a:latin typeface="Calibri"/>
                <a:ea typeface="Calibri"/>
                <a:cs typeface="Calibri"/>
                <a:sym typeface="Calibri"/>
              </a:rPr>
              <a:t>This project incorporated several different data sets into its methodology. Those sources include the Sentinel-2 </a:t>
            </a:r>
            <a:r>
              <a:rPr lang="en-US" sz="1200" b="0" i="0" u="none" strike="noStrike" cap="none" dirty="0" err="1">
                <a:solidFill>
                  <a:schemeClr val="dk1"/>
                </a:solidFill>
                <a:effectLst/>
                <a:latin typeface="Calibri"/>
                <a:ea typeface="Calibri"/>
                <a:cs typeface="Calibri"/>
                <a:sym typeface="Calibri"/>
              </a:rPr>
              <a:t>MultiSpectral</a:t>
            </a:r>
            <a:r>
              <a:rPr lang="en-US" sz="1200" b="0" i="0" u="none" strike="noStrike" cap="none" dirty="0">
                <a:solidFill>
                  <a:schemeClr val="dk1"/>
                </a:solidFill>
                <a:effectLst/>
                <a:latin typeface="Calibri"/>
                <a:ea typeface="Calibri"/>
                <a:cs typeface="Calibri"/>
                <a:sym typeface="Calibri"/>
              </a:rPr>
              <a:t> Instrument’s 10m resolution visible bands, and 20m resolution infrared bands. The Sentinel-2 system is on a 5 day</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return period, 10 days per satellite. The Landsat 8 Operational Land Imager 30m resolution visible and infrared bands were also used. Landsat 8 is on a 16 day return period. We incorporated soil moisture data from the Soil Moisture Active Passive satellite. Lastly we used Suomi NPP, VIIRS Day / Night bands, which is also on 16 day return period, with a spatial resolution of 750m. </a:t>
            </a:r>
          </a:p>
          <a:p>
            <a:pPr rtl="0"/>
            <a:endParaRPr lang="en-US" sz="1200" b="0" i="0" u="none" strike="noStrike" cap="none" dirty="0">
              <a:solidFill>
                <a:schemeClr val="dk1"/>
              </a:solidFill>
              <a:effectLst/>
              <a:latin typeface="Calibri"/>
              <a:cs typeface="Calibri"/>
              <a:sym typeface="Calibri"/>
            </a:endParaRPr>
          </a:p>
          <a:p>
            <a:pPr rtl="0"/>
            <a:r>
              <a:rPr lang="en-US" sz="1200" b="0" i="0" u="none" strike="noStrike" cap="none" dirty="0">
                <a:solidFill>
                  <a:schemeClr val="dk1"/>
                </a:solidFill>
                <a:effectLst/>
                <a:latin typeface="Calibri"/>
                <a:cs typeface="Calibri"/>
                <a:sym typeface="Calibri"/>
              </a:rPr>
              <a:t>Image Credit: NASA</a:t>
            </a:r>
          </a:p>
          <a:p>
            <a:pPr rtl="0"/>
            <a:endParaRPr lang="en-US" sz="1200" b="0" i="0" u="none" strike="noStrike" cap="none" dirty="0">
              <a:solidFill>
                <a:schemeClr val="dk1"/>
              </a:solidFill>
              <a:effectLst/>
              <a:latin typeface="Calibri"/>
              <a:cs typeface="Calibri"/>
              <a:sym typeface="Calibri"/>
            </a:endParaRPr>
          </a:p>
          <a:p>
            <a:pPr rtl="0"/>
            <a:r>
              <a:rPr lang="en-US" b="0" dirty="0">
                <a:effectLst/>
              </a:rPr>
              <a:t>Sentinel-2:</a:t>
            </a:r>
            <a:r>
              <a:rPr lang="en-US" b="0" baseline="0" dirty="0">
                <a:effectLst/>
              </a:rPr>
              <a:t> http://www.devpedia.developexchange.com/dp/images/d/dd/24_Sentinel2.png</a:t>
            </a:r>
          </a:p>
          <a:p>
            <a:pPr rtl="0"/>
            <a:r>
              <a:rPr lang="en-US" b="0" dirty="0">
                <a:effectLst/>
              </a:rPr>
              <a:t>Landsat 8: http://www.devpedia.developexchange.com/dp/images/c/c2/03_Landsat8.png</a:t>
            </a:r>
          </a:p>
        </p:txBody>
      </p:sp>
      <p:sp>
        <p:nvSpPr>
          <p:cNvPr id="147" name="Shape 14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744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Man: Using the NASA Earth observations previously mentioned, along with other ancillary datasets, we developed our risk assessment tool using Fuzzy logic modeling. For this initial assessment we focused on </a:t>
            </a:r>
            <a:r>
              <a:rPr lang="en-US" sz="1200" b="0" i="0" u="none" strike="noStrike" cap="none" dirty="0" err="1">
                <a:solidFill>
                  <a:schemeClr val="dk1"/>
                </a:solidFill>
                <a:effectLst/>
                <a:latin typeface="Calibri"/>
                <a:ea typeface="Calibri"/>
                <a:cs typeface="Calibri"/>
                <a:sym typeface="Calibri"/>
              </a:rPr>
              <a:t>landcover</a:t>
            </a:r>
            <a:r>
              <a:rPr lang="en-US" sz="1200" b="0" i="0" u="none" strike="noStrike" cap="none" dirty="0">
                <a:solidFill>
                  <a:schemeClr val="dk1"/>
                </a:solidFill>
                <a:effectLst/>
                <a:latin typeface="Calibri"/>
                <a:ea typeface="Calibri"/>
                <a:cs typeface="Calibri"/>
                <a:sym typeface="Calibri"/>
              </a:rPr>
              <a:t> variables, specifically paying attention to vegetation density and condition, soil moisture, topography, and vegetation types, and roads. We gave each of these parameters a fuzzy membership that coincided with its ability to fuel a fire. We used the Sum Fuzzy overlay, with the end result being our fire risk assessment map of the pinelands. We’ll go over the methodology more thoroughly in the next couple of slides.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220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t>
            </a:r>
          </a:p>
          <a:p>
            <a:endParaRPr lang="en-US" dirty="0"/>
          </a:p>
          <a:p>
            <a:r>
              <a:rPr lang="en-US" dirty="0"/>
              <a:t>We then asked the New Jersey Pineland Commission</a:t>
            </a:r>
            <a:r>
              <a:rPr lang="en-US" baseline="0" dirty="0"/>
              <a:t> for their opinion on the matter. Their expect opinions coupled with what we derived from the correlation. </a:t>
            </a:r>
          </a:p>
          <a:p>
            <a:r>
              <a:rPr lang="en-US" baseline="0" dirty="0"/>
              <a:t>The rank indicated how susceptible to fire and how likely that classification type is to a fire </a:t>
            </a:r>
            <a:r>
              <a:rPr lang="en-US" baseline="0" dirty="0" err="1"/>
              <a:t>occurance</a:t>
            </a:r>
            <a:r>
              <a:rPr lang="en-US" baseline="0" dirty="0"/>
              <a: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695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t>
            </a:r>
          </a:p>
          <a:p>
            <a:endParaRPr lang="en-US" dirty="0"/>
          </a:p>
          <a:p>
            <a:r>
              <a:rPr lang="en-US" dirty="0"/>
              <a:t>Pictured</a:t>
            </a:r>
            <a:r>
              <a:rPr lang="en-US" baseline="0" dirty="0"/>
              <a:t> here is an example of our correlation strategy. We extracted the NDVI values at the point that ignition occurred using the source dataset provided by the New Jersey Forest Service. </a:t>
            </a:r>
          </a:p>
          <a:p>
            <a:endParaRPr lang="en-US" baseline="0" dirty="0"/>
          </a:p>
          <a:p>
            <a:r>
              <a:rPr lang="en-US" baseline="0" dirty="0"/>
              <a:t>We found that ignition was most likely to occur around an average Sentinel-NDVI values of .47 for the Leaf-On period, and occur around ..35 for the leaf period.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3684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10303"/>
          <a:stretch/>
        </p:blipFill>
        <p:spPr>
          <a:xfrm>
            <a:off x="0" y="0"/>
            <a:ext cx="10935730" cy="6857999"/>
          </a:xfrm>
          <a:prstGeom prst="rect">
            <a:avLst/>
          </a:prstGeom>
          <a:noFill/>
          <a:ln>
            <a:noFill/>
          </a:ln>
        </p:spPr>
      </p:pic>
      <p:pic>
        <p:nvPicPr>
          <p:cNvPr id="18" name="Shape 18"/>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26" name="Shape 26"/>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20367"/>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30" name="Shape 30"/>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31" name="Shape 3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2736"/>
          <a:stretch/>
        </p:blipFill>
        <p:spPr>
          <a:xfrm>
            <a:off x="0" y="3437552"/>
            <a:ext cx="10639168" cy="6857999"/>
          </a:xfrm>
          <a:prstGeom prst="rect">
            <a:avLst/>
          </a:prstGeom>
          <a:noFill/>
          <a:ln>
            <a:noFill/>
          </a:ln>
        </p:spPr>
      </p:pic>
      <p:pic>
        <p:nvPicPr>
          <p:cNvPr id="34" name="Shape 34"/>
          <p:cNvPicPr preferRelativeResize="0"/>
          <p:nvPr/>
        </p:nvPicPr>
        <p:blipFill rotWithShape="1">
          <a:blip r:embed="rId3">
            <a:alphaModFix/>
          </a:blip>
          <a:srcRect/>
          <a:stretch/>
        </p:blipFill>
        <p:spPr>
          <a:xfrm flipH="1">
            <a:off x="124279" y="3570597"/>
            <a:ext cx="382562" cy="382562"/>
          </a:xfrm>
          <a:prstGeom prst="rect">
            <a:avLst/>
          </a:prstGeom>
          <a:noFill/>
          <a:ln>
            <a:noFill/>
          </a:ln>
        </p:spPr>
      </p:pic>
      <p:sp>
        <p:nvSpPr>
          <p:cNvPr id="35" name="Shape 35"/>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Shape 36"/>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p:nvPr/>
        </p:nvSpPr>
        <p:spPr>
          <a:xfrm>
            <a:off x="0" y="0"/>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9" name="Shape 39"/>
          <p:cNvPicPr preferRelativeResize="0"/>
          <p:nvPr/>
        </p:nvPicPr>
        <p:blipFill rotWithShape="1">
          <a:blip r:embed="rId4">
            <a:alphaModFix/>
          </a:blip>
          <a:srcRect r="91792" b="87748"/>
          <a:stretch/>
        </p:blipFill>
        <p:spPr>
          <a:xfrm>
            <a:off x="0" y="3487122"/>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r="10607"/>
          <a:stretch/>
        </p:blipFill>
        <p:spPr>
          <a:xfrm>
            <a:off x="0" y="0"/>
            <a:ext cx="10898659" cy="6857999"/>
          </a:xfrm>
          <a:prstGeom prst="rect">
            <a:avLst/>
          </a:prstGeom>
          <a:noFill/>
          <a:ln>
            <a:noFill/>
          </a:ln>
        </p:spPr>
      </p:pic>
      <p:sp>
        <p:nvSpPr>
          <p:cNvPr id="42" name="Shape 42"/>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Shape 43"/>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6" name="Shape 46"/>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47" name="Shape 4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0"/>
        <p:cNvGrpSpPr/>
        <p:nvPr/>
      </p:nvGrpSpPr>
      <p:grpSpPr>
        <a:xfrm>
          <a:off x="0" y="0"/>
          <a:ext cx="0" cy="0"/>
          <a:chOff x="0" y="0"/>
          <a:chExt cx="0" cy="0"/>
        </a:xfrm>
      </p:grpSpPr>
      <p:pic>
        <p:nvPicPr>
          <p:cNvPr id="81" name="Shape 81"/>
          <p:cNvPicPr preferRelativeResize="0"/>
          <p:nvPr/>
        </p:nvPicPr>
        <p:blipFill rotWithShape="1">
          <a:blip r:embed="rId2">
            <a:alphaModFix/>
          </a:blip>
          <a:srcRect r="12128"/>
          <a:stretch/>
        </p:blipFill>
        <p:spPr>
          <a:xfrm>
            <a:off x="0" y="0"/>
            <a:ext cx="10713308" cy="6857999"/>
          </a:xfrm>
          <a:prstGeom prst="rect">
            <a:avLst/>
          </a:prstGeom>
          <a:noFill/>
          <a:ln>
            <a:noFill/>
          </a:ln>
        </p:spPr>
      </p:pic>
      <p:sp>
        <p:nvSpPr>
          <p:cNvPr id="82" name="Shape 82"/>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Shape 83"/>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 name="Shape 84"/>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88" name="Shape 88"/>
          <p:cNvPicPr preferRelativeResize="0"/>
          <p:nvPr/>
        </p:nvPicPr>
        <p:blipFill rotWithShape="1">
          <a:blip r:embed="rId3">
            <a:alphaModFix/>
          </a:blip>
          <a:srcRect/>
          <a:stretch/>
        </p:blipFill>
        <p:spPr>
          <a:xfrm>
            <a:off x="162" y="0"/>
            <a:ext cx="12191675" cy="6858000"/>
          </a:xfrm>
          <a:prstGeom prst="rect">
            <a:avLst/>
          </a:prstGeom>
          <a:noFill/>
          <a:ln>
            <a:noFill/>
          </a:ln>
        </p:spPr>
      </p:pic>
      <p:pic>
        <p:nvPicPr>
          <p:cNvPr id="89" name="Shape 89"/>
          <p:cNvPicPr preferRelativeResize="0"/>
          <p:nvPr/>
        </p:nvPicPr>
        <p:blipFill rotWithShape="1">
          <a:blip r:embed="rId4">
            <a:alphaModFix/>
          </a:blip>
          <a:srcRect/>
          <a:stretch/>
        </p:blipFill>
        <p:spPr>
          <a:xfrm flipH="1">
            <a:off x="124279" y="133045"/>
            <a:ext cx="382562" cy="382562"/>
          </a:xfrm>
          <a:prstGeom prst="rect">
            <a:avLst/>
          </a:prstGeom>
          <a:noFill/>
          <a:ln>
            <a:noFill/>
          </a:ln>
        </p:spPr>
      </p:pic>
      <p:pic>
        <p:nvPicPr>
          <p:cNvPr id="90" name="Shape 90"/>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em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png"/><Relationship Id="rId5" Type="http://schemas.microsoft.com/office/2014/relationships/chartEx" Target="../charts/chartEx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Picture 2"/>
          <p:cNvPicPr>
            <a:picLocks noChangeAspect="1"/>
          </p:cNvPicPr>
          <p:nvPr/>
        </p:nvPicPr>
        <p:blipFill rotWithShape="1">
          <a:blip r:embed="rId3"/>
          <a:srcRect l="25726" t="7800" r="23167" b="19119"/>
          <a:stretch/>
        </p:blipFill>
        <p:spPr>
          <a:xfrm>
            <a:off x="14238" y="0"/>
            <a:ext cx="6016752" cy="6181344"/>
          </a:xfrm>
          <a:prstGeom prst="rect">
            <a:avLst/>
          </a:prstGeom>
        </p:spPr>
      </p:pic>
      <p:pic>
        <p:nvPicPr>
          <p:cNvPr id="96" name="Shape 96"/>
          <p:cNvPicPr preferRelativeResize="0"/>
          <p:nvPr/>
        </p:nvPicPr>
        <p:blipFill rotWithShape="1">
          <a:blip r:embed="rId4">
            <a:alphaModFix/>
          </a:blip>
          <a:srcRect/>
          <a:stretch/>
        </p:blipFill>
        <p:spPr>
          <a:xfrm>
            <a:off x="-19438" y="0"/>
            <a:ext cx="12225355" cy="6882713"/>
          </a:xfrm>
          <a:prstGeom prst="rect">
            <a:avLst/>
          </a:prstGeom>
          <a:noFill/>
          <a:ln>
            <a:noFill/>
          </a:ln>
        </p:spPr>
      </p:pic>
      <p:sp>
        <p:nvSpPr>
          <p:cNvPr id="98" name="Shape 98"/>
          <p:cNvSpPr txBox="1"/>
          <p:nvPr/>
        </p:nvSpPr>
        <p:spPr>
          <a:xfrm>
            <a:off x="9665473" y="4904725"/>
            <a:ext cx="2114132" cy="276436"/>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Mercedes </a:t>
            </a:r>
            <a:r>
              <a:rPr lang="en-US" sz="1200" b="0" i="0" u="none" strike="noStrike" cap="none" dirty="0" err="1">
                <a:solidFill>
                  <a:srgbClr val="3F3F3F"/>
                </a:solidFill>
                <a:latin typeface="Century Gothic"/>
                <a:ea typeface="Century Gothic"/>
                <a:cs typeface="Century Gothic"/>
                <a:sym typeface="Century Gothic"/>
              </a:rPr>
              <a:t>Bartkovich</a:t>
            </a:r>
            <a:endParaRPr sz="1200" b="0" i="0" u="none" strike="noStrike" cap="none" dirty="0">
              <a:solidFill>
                <a:srgbClr val="3F3F3F"/>
              </a:solidFill>
              <a:latin typeface="Century Gothic"/>
              <a:ea typeface="Century Gothic"/>
              <a:cs typeface="Century Gothic"/>
              <a:sym typeface="Century Gothic"/>
            </a:endParaRPr>
          </a:p>
        </p:txBody>
      </p:sp>
      <p:sp>
        <p:nvSpPr>
          <p:cNvPr id="99" name="Shape 99"/>
          <p:cNvSpPr txBox="1"/>
          <p:nvPr/>
        </p:nvSpPr>
        <p:spPr>
          <a:xfrm>
            <a:off x="9238004" y="4559058"/>
            <a:ext cx="2541601" cy="276436"/>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Man Kumari Giri</a:t>
            </a:r>
            <a:endParaRPr sz="1200" b="0" i="0" u="none" strike="noStrike" cap="none" dirty="0">
              <a:solidFill>
                <a:srgbClr val="3F3F3F"/>
              </a:solidFill>
              <a:latin typeface="Century Gothic"/>
              <a:ea typeface="Century Gothic"/>
              <a:cs typeface="Century Gothic"/>
              <a:sym typeface="Century Gothic"/>
            </a:endParaRPr>
          </a:p>
        </p:txBody>
      </p:sp>
      <p:sp>
        <p:nvSpPr>
          <p:cNvPr id="100" name="Shape 100"/>
          <p:cNvSpPr txBox="1"/>
          <p:nvPr/>
        </p:nvSpPr>
        <p:spPr>
          <a:xfrm>
            <a:off x="9665473" y="5250392"/>
            <a:ext cx="2114132" cy="276436"/>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Olivia Buchanan</a:t>
            </a:r>
            <a:endParaRPr sz="1200" b="0" i="0" u="none" strike="noStrike" cap="none">
              <a:solidFill>
                <a:srgbClr val="3F3F3F"/>
              </a:solidFill>
              <a:latin typeface="Century Gothic"/>
              <a:ea typeface="Century Gothic"/>
              <a:cs typeface="Century Gothic"/>
              <a:sym typeface="Century Gothic"/>
            </a:endParaRPr>
          </a:p>
        </p:txBody>
      </p:sp>
      <p:sp>
        <p:nvSpPr>
          <p:cNvPr id="101" name="Shape 101"/>
          <p:cNvSpPr txBox="1"/>
          <p:nvPr/>
        </p:nvSpPr>
        <p:spPr>
          <a:xfrm>
            <a:off x="6155096" y="1457309"/>
            <a:ext cx="5647765" cy="1436914"/>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1B57AF"/>
              </a:buClr>
              <a:buSzPts val="4440"/>
              <a:buFont typeface="Century Gothic"/>
              <a:buNone/>
            </a:pPr>
            <a:r>
              <a:rPr lang="en-US" sz="4440" b="1" i="0" u="none" strike="noStrike" cap="none" dirty="0">
                <a:solidFill>
                  <a:srgbClr val="1B57AF"/>
                </a:solidFill>
                <a:latin typeface="Century Gothic"/>
                <a:ea typeface="Century Gothic"/>
                <a:cs typeface="Century Gothic"/>
                <a:sym typeface="Century Gothic"/>
              </a:rPr>
              <a:t>New Jersey Urban Development</a:t>
            </a:r>
            <a:endParaRPr sz="4440" b="1" i="0" u="none" strike="noStrike" cap="none" dirty="0">
              <a:solidFill>
                <a:srgbClr val="1B57AF"/>
              </a:solidFill>
              <a:latin typeface="Century Gothic"/>
              <a:ea typeface="Century Gothic"/>
              <a:cs typeface="Century Gothic"/>
              <a:sym typeface="Century Gothic"/>
            </a:endParaRPr>
          </a:p>
        </p:txBody>
      </p:sp>
      <p:sp>
        <p:nvSpPr>
          <p:cNvPr id="102" name="Shape 102"/>
          <p:cNvSpPr txBox="1"/>
          <p:nvPr/>
        </p:nvSpPr>
        <p:spPr>
          <a:xfrm>
            <a:off x="6589643" y="2894223"/>
            <a:ext cx="5213218" cy="141810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Identifying Optimal Regions within New Jersey’s Pine Barren Forest for Urban Development Based on Wildfire Risk and the Wildland Urban-Interface Theory</a:t>
            </a:r>
            <a:endParaRPr dirty="0"/>
          </a:p>
        </p:txBody>
      </p:sp>
      <p:sp>
        <p:nvSpPr>
          <p:cNvPr id="103" name="Shape 103"/>
          <p:cNvSpPr txBox="1"/>
          <p:nvPr/>
        </p:nvSpPr>
        <p:spPr>
          <a:xfrm>
            <a:off x="9665473" y="5596059"/>
            <a:ext cx="2114132" cy="276436"/>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Nicholas McVey</a:t>
            </a:r>
            <a:endParaRPr sz="1200" b="0" i="0" u="none" strike="noStrike" cap="none" dirty="0">
              <a:solidFill>
                <a:srgbClr val="3F3F3F"/>
              </a:solidFill>
              <a:latin typeface="Century Gothic"/>
              <a:ea typeface="Century Gothic"/>
              <a:cs typeface="Century Gothic"/>
              <a:sym typeface="Century Gothic"/>
            </a:endParaRPr>
          </a:p>
        </p:txBody>
      </p:sp>
      <p:pic>
        <p:nvPicPr>
          <p:cNvPr id="104" name="Shape 104"/>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232230"/>
            <a:ext cx="10233148" cy="612320"/>
          </a:xfrm>
        </p:spPr>
        <p:txBody>
          <a:bodyPr/>
          <a:lstStyle/>
          <a:p>
            <a:r>
              <a:rPr lang="en-US" sz="4320" dirty="0"/>
              <a:t>Fuzzy Membership</a:t>
            </a:r>
          </a:p>
        </p:txBody>
      </p:sp>
      <p:graphicFrame>
        <p:nvGraphicFramePr>
          <p:cNvPr id="3" name="Table 2"/>
          <p:cNvGraphicFramePr>
            <a:graphicFrameLocks noGrp="1"/>
          </p:cNvGraphicFramePr>
          <p:nvPr>
            <p:extLst>
              <p:ext uri="{D42A27DB-BD31-4B8C-83A1-F6EECF244321}">
                <p14:modId xmlns:p14="http://schemas.microsoft.com/office/powerpoint/2010/main" val="3491414743"/>
              </p:ext>
            </p:extLst>
          </p:nvPr>
        </p:nvGraphicFramePr>
        <p:xfrm>
          <a:off x="891948" y="1241819"/>
          <a:ext cx="10094582" cy="5486401"/>
        </p:xfrm>
        <a:graphic>
          <a:graphicData uri="http://schemas.openxmlformats.org/drawingml/2006/table">
            <a:tbl>
              <a:tblPr firstRow="1" bandRow="1">
                <a:tableStyleId>{5C22544A-7EE6-4342-B048-85BDC9FD1C3A}</a:tableStyleId>
              </a:tblPr>
              <a:tblGrid>
                <a:gridCol w="3598729">
                  <a:extLst>
                    <a:ext uri="{9D8B030D-6E8A-4147-A177-3AD203B41FA5}">
                      <a16:colId xmlns:a16="http://schemas.microsoft.com/office/drawing/2014/main" xmlns="" val="1775455751"/>
                    </a:ext>
                  </a:extLst>
                </a:gridCol>
                <a:gridCol w="3274466">
                  <a:extLst>
                    <a:ext uri="{9D8B030D-6E8A-4147-A177-3AD203B41FA5}">
                      <a16:colId xmlns:a16="http://schemas.microsoft.com/office/drawing/2014/main" xmlns="" val="2759798889"/>
                    </a:ext>
                  </a:extLst>
                </a:gridCol>
                <a:gridCol w="3221387">
                  <a:extLst>
                    <a:ext uri="{9D8B030D-6E8A-4147-A177-3AD203B41FA5}">
                      <a16:colId xmlns:a16="http://schemas.microsoft.com/office/drawing/2014/main" xmlns="" val="721533978"/>
                    </a:ext>
                  </a:extLst>
                </a:gridCol>
              </a:tblGrid>
              <a:tr h="506077">
                <a:tc>
                  <a:txBody>
                    <a:bodyPr/>
                    <a:lstStyle/>
                    <a:p>
                      <a:pPr algn="ctr"/>
                      <a:r>
                        <a:rPr lang="en-US" sz="2400" dirty="0">
                          <a:latin typeface="Century Gothic" panose="020B0502020202020204" pitchFamily="34" charset="0"/>
                        </a:rPr>
                        <a:t>Dat</a:t>
                      </a:r>
                      <a:r>
                        <a:rPr lang="en-US" sz="2400" baseline="0" dirty="0">
                          <a:latin typeface="Century Gothic" panose="020B0502020202020204" pitchFamily="34" charset="0"/>
                        </a:rPr>
                        <a:t>a Source</a:t>
                      </a:r>
                      <a:endParaRPr lang="en-US" sz="2400" dirty="0">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400" dirty="0">
                          <a:latin typeface="Century Gothic" panose="020B0502020202020204" pitchFamily="34" charset="0"/>
                        </a:rPr>
                        <a:t>Dataset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400" dirty="0">
                          <a:latin typeface="Century Gothic" panose="020B0502020202020204" pitchFamily="34" charset="0"/>
                        </a:rPr>
                        <a:t>Fuzzy Membership</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xmlns="" val="2838591711"/>
                  </a:ext>
                </a:extLst>
              </a:tr>
              <a:tr h="438602">
                <a:tc>
                  <a:txBody>
                    <a:bodyPr/>
                    <a:lstStyle/>
                    <a:p>
                      <a:pPr algn="ctr"/>
                      <a:r>
                        <a:rPr lang="en-US" sz="2000" dirty="0">
                          <a:solidFill>
                            <a:schemeClr val="tx1">
                              <a:lumMod val="75000"/>
                              <a:lumOff val="25000"/>
                            </a:schemeClr>
                          </a:solidFill>
                          <a:latin typeface="Century Gothic" panose="020B0502020202020204" pitchFamily="34" charset="0"/>
                        </a:rPr>
                        <a:t>USGS</a:t>
                      </a:r>
                      <a:r>
                        <a:rPr lang="en-US" sz="2000" baseline="0" dirty="0">
                          <a:solidFill>
                            <a:schemeClr val="tx1">
                              <a:lumMod val="75000"/>
                              <a:lumOff val="25000"/>
                            </a:schemeClr>
                          </a:solidFill>
                          <a:latin typeface="Century Gothic" panose="020B0502020202020204" pitchFamily="34" charset="0"/>
                        </a:rPr>
                        <a:t> 3 DEP</a:t>
                      </a:r>
                      <a:endParaRPr lang="en-US" sz="2000" dirty="0">
                        <a:solidFill>
                          <a:schemeClr val="tx1">
                            <a:lumMod val="75000"/>
                            <a:lumOff val="25000"/>
                          </a:schemeClr>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Elevation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Near (29)</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04245100"/>
                  </a:ext>
                </a:extLst>
              </a:tr>
              <a:tr h="438602">
                <a:tc rowSpan="4">
                  <a:txBody>
                    <a:bodyPr/>
                    <a:lstStyle/>
                    <a:p>
                      <a:pPr algn="ctr"/>
                      <a:r>
                        <a:rPr lang="en-US" sz="2000" dirty="0">
                          <a:solidFill>
                            <a:schemeClr val="tx1">
                              <a:lumMod val="75000"/>
                              <a:lumOff val="25000"/>
                            </a:schemeClr>
                          </a:solidFill>
                          <a:latin typeface="Century Gothic" panose="020B0502020202020204" pitchFamily="34" charset="0"/>
                        </a:rPr>
                        <a:t>Sentinel-2 MSI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NDVI Leaf-on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Near (0.47)</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34491616"/>
                  </a:ext>
                </a:extLst>
              </a:tr>
              <a:tr h="438602">
                <a:tc vMerge="1">
                  <a:txBody>
                    <a:bodyPr/>
                    <a:lstStyle/>
                    <a:p>
                      <a:endParaRPr lang="en-US"/>
                    </a:p>
                  </a:txBody>
                  <a:tcPr/>
                </a:tc>
                <a:tc>
                  <a:txBody>
                    <a:bodyPr/>
                    <a:lstStyle/>
                    <a:p>
                      <a:pPr algn="ctr"/>
                      <a:r>
                        <a:rPr lang="en-US" sz="2000" dirty="0">
                          <a:solidFill>
                            <a:schemeClr val="tx1">
                              <a:lumMod val="75000"/>
                              <a:lumOff val="25000"/>
                            </a:schemeClr>
                          </a:solidFill>
                          <a:latin typeface="Century Gothic" panose="020B0502020202020204" pitchFamily="34" charset="0"/>
                        </a:rPr>
                        <a:t>NDVI Leaf-off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Near (0.35)</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05058874"/>
                  </a:ext>
                </a:extLst>
              </a:tr>
              <a:tr h="438602">
                <a:tc vMerge="1">
                  <a:txBody>
                    <a:bodyPr/>
                    <a:lstStyle/>
                    <a:p>
                      <a:endParaRPr lang="en-US"/>
                    </a:p>
                  </a:txBody>
                  <a:tcPr/>
                </a:tc>
                <a:tc>
                  <a:txBody>
                    <a:bodyPr/>
                    <a:lstStyle/>
                    <a:p>
                      <a:pPr algn="ctr"/>
                      <a:r>
                        <a:rPr lang="en-US" sz="2000" dirty="0">
                          <a:solidFill>
                            <a:schemeClr val="tx1">
                              <a:lumMod val="75000"/>
                              <a:lumOff val="25000"/>
                            </a:schemeClr>
                          </a:solidFill>
                          <a:latin typeface="Century Gothic" panose="020B0502020202020204" pitchFamily="34" charset="0"/>
                        </a:rPr>
                        <a:t>TCW Leaf-on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98086327"/>
                  </a:ext>
                </a:extLst>
              </a:tr>
              <a:tr h="438602">
                <a:tc vMerge="1">
                  <a:txBody>
                    <a:bodyPr/>
                    <a:lstStyle/>
                    <a:p>
                      <a:endParaRPr lang="en-US"/>
                    </a:p>
                  </a:txBody>
                  <a:tcPr/>
                </a:tc>
                <a:tc>
                  <a:txBody>
                    <a:bodyPr/>
                    <a:lstStyle/>
                    <a:p>
                      <a:pPr algn="ctr"/>
                      <a:r>
                        <a:rPr lang="en-US" sz="2000" dirty="0">
                          <a:solidFill>
                            <a:schemeClr val="tx1">
                              <a:lumMod val="75000"/>
                              <a:lumOff val="25000"/>
                            </a:schemeClr>
                          </a:solidFill>
                          <a:latin typeface="Century Gothic" panose="020B0502020202020204" pitchFamily="34" charset="0"/>
                        </a:rPr>
                        <a:t>TCW Leaf-off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4873466"/>
                  </a:ext>
                </a:extLst>
              </a:tr>
              <a:tr h="438602">
                <a:tc rowSpan="4">
                  <a:txBody>
                    <a:bodyPr/>
                    <a:lstStyle/>
                    <a:p>
                      <a:pPr algn="ctr"/>
                      <a:r>
                        <a:rPr lang="en-US" sz="2000" dirty="0">
                          <a:solidFill>
                            <a:schemeClr val="tx1">
                              <a:lumMod val="75000"/>
                              <a:lumOff val="25000"/>
                            </a:schemeClr>
                          </a:solidFill>
                          <a:latin typeface="Century Gothic" panose="020B0502020202020204" pitchFamily="34" charset="0"/>
                        </a:rPr>
                        <a:t>Landsat 8 OLI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NDVI Leaf-on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Near (0.7)</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29140802"/>
                  </a:ext>
                </a:extLst>
              </a:tr>
              <a:tr h="438602">
                <a:tc vMerge="1">
                  <a:txBody>
                    <a:bodyPr/>
                    <a:lstStyle/>
                    <a:p>
                      <a:endParaRPr lang="en-US"/>
                    </a:p>
                  </a:txBody>
                  <a:tcPr/>
                </a:tc>
                <a:tc>
                  <a:txBody>
                    <a:bodyPr/>
                    <a:lstStyle/>
                    <a:p>
                      <a:pPr algn="ctr"/>
                      <a:r>
                        <a:rPr lang="en-US" sz="2000" dirty="0">
                          <a:solidFill>
                            <a:schemeClr val="tx1">
                              <a:lumMod val="75000"/>
                              <a:lumOff val="25000"/>
                            </a:schemeClr>
                          </a:solidFill>
                          <a:latin typeface="Century Gothic" panose="020B0502020202020204" pitchFamily="34" charset="0"/>
                        </a:rPr>
                        <a:t>NDVI Leaf-off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Near (0.58)</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24026569"/>
                  </a:ext>
                </a:extLst>
              </a:tr>
              <a:tr h="438602">
                <a:tc vMerge="1">
                  <a:txBody>
                    <a:bodyPr/>
                    <a:lstStyle/>
                    <a:p>
                      <a:endParaRPr lang="en-US"/>
                    </a:p>
                  </a:txBody>
                  <a:tcPr/>
                </a:tc>
                <a:tc>
                  <a:txBody>
                    <a:bodyPr/>
                    <a:lstStyle/>
                    <a:p>
                      <a:pPr algn="ctr"/>
                      <a:r>
                        <a:rPr lang="en-US" sz="2000" dirty="0">
                          <a:solidFill>
                            <a:schemeClr val="tx1">
                              <a:lumMod val="75000"/>
                              <a:lumOff val="25000"/>
                            </a:schemeClr>
                          </a:solidFill>
                          <a:latin typeface="Century Gothic" panose="020B0502020202020204" pitchFamily="34" charset="0"/>
                        </a:rPr>
                        <a:t>TCW Leaf-on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643513"/>
                  </a:ext>
                </a:extLst>
              </a:tr>
              <a:tr h="438602">
                <a:tc vMerge="1">
                  <a:txBody>
                    <a:bodyPr/>
                    <a:lstStyle/>
                    <a:p>
                      <a:endParaRPr lang="en-US"/>
                    </a:p>
                  </a:txBody>
                  <a:tcPr/>
                </a:tc>
                <a:tc>
                  <a:txBody>
                    <a:bodyPr/>
                    <a:lstStyle/>
                    <a:p>
                      <a:pPr algn="ctr"/>
                      <a:r>
                        <a:rPr lang="en-US" sz="2000" dirty="0">
                          <a:solidFill>
                            <a:schemeClr val="tx1">
                              <a:lumMod val="75000"/>
                              <a:lumOff val="25000"/>
                            </a:schemeClr>
                          </a:solidFill>
                          <a:latin typeface="Century Gothic" panose="020B0502020202020204" pitchFamily="34" charset="0"/>
                        </a:rPr>
                        <a:t>TCW Leaf-off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05294607"/>
                  </a:ext>
                </a:extLst>
              </a:tr>
              <a:tr h="438602">
                <a:tc>
                  <a:txBody>
                    <a:bodyPr/>
                    <a:lstStyle/>
                    <a:p>
                      <a:pPr algn="ctr"/>
                      <a:r>
                        <a:rPr lang="en-US" sz="2000" dirty="0">
                          <a:solidFill>
                            <a:schemeClr val="tx1">
                              <a:lumMod val="75000"/>
                              <a:lumOff val="25000"/>
                            </a:schemeClr>
                          </a:solidFill>
                          <a:latin typeface="Century Gothic" panose="020B0502020202020204" pitchFamily="34" charset="0"/>
                        </a:rPr>
                        <a:t>TIGER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Roads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59443849"/>
                  </a:ext>
                </a:extLst>
              </a:tr>
              <a:tr h="594304">
                <a:tc>
                  <a:txBody>
                    <a:bodyPr/>
                    <a:lstStyle/>
                    <a:p>
                      <a:pPr algn="ctr"/>
                      <a:r>
                        <a:rPr lang="en-US" sz="2000">
                          <a:solidFill>
                            <a:schemeClr val="tx1">
                              <a:lumMod val="75000"/>
                              <a:lumOff val="25000"/>
                            </a:schemeClr>
                          </a:solidFill>
                          <a:latin typeface="Century Gothic" panose="020B0502020202020204" pitchFamily="34" charset="0"/>
                        </a:rPr>
                        <a:t>LANDFIRE</a:t>
                      </a:r>
                      <a:endParaRPr lang="en-US" sz="2000" dirty="0">
                        <a:solidFill>
                          <a:schemeClr val="tx1">
                            <a:lumMod val="75000"/>
                            <a:lumOff val="25000"/>
                          </a:schemeClr>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Vegetation Type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88122236"/>
                  </a:ext>
                </a:extLst>
              </a:tr>
            </a:tbl>
          </a:graphicData>
        </a:graphic>
      </p:graphicFrame>
    </p:spTree>
    <p:extLst>
      <p:ext uri="{BB962C8B-B14F-4D97-AF65-F5344CB8AC3E}">
        <p14:creationId xmlns:p14="http://schemas.microsoft.com/office/powerpoint/2010/main" val="162533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217715"/>
            <a:ext cx="10233148" cy="510178"/>
          </a:xfrm>
        </p:spPr>
        <p:txBody>
          <a:bodyPr/>
          <a:lstStyle/>
          <a:p>
            <a:r>
              <a:rPr lang="en-US" sz="4320" dirty="0"/>
              <a:t>Results</a:t>
            </a:r>
          </a:p>
        </p:txBody>
      </p:sp>
      <p:grpSp>
        <p:nvGrpSpPr>
          <p:cNvPr id="25" name="Group 24"/>
          <p:cNvGrpSpPr/>
          <p:nvPr/>
        </p:nvGrpSpPr>
        <p:grpSpPr>
          <a:xfrm>
            <a:off x="1523991" y="706946"/>
            <a:ext cx="9144019" cy="6081215"/>
            <a:chOff x="1523991" y="706946"/>
            <a:chExt cx="9144019" cy="6081215"/>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1" y="844549"/>
              <a:ext cx="9144019" cy="5943612"/>
            </a:xfrm>
            <a:prstGeom prst="rect">
              <a:avLst/>
            </a:prstGeom>
          </p:spPr>
        </p:pic>
        <p:sp>
          <p:nvSpPr>
            <p:cNvPr id="7" name="Shape 174"/>
            <p:cNvSpPr txBox="1"/>
            <p:nvPr/>
          </p:nvSpPr>
          <p:spPr>
            <a:xfrm>
              <a:off x="6201887" y="706946"/>
              <a:ext cx="4466123" cy="1209357"/>
            </a:xfrm>
            <a:prstGeom prst="rect">
              <a:avLst/>
            </a:prstGeom>
            <a:noFill/>
            <a:ln>
              <a:noFill/>
            </a:ln>
          </p:spPr>
          <p:txBody>
            <a:bodyPr spcFirstLastPara="1" wrap="square" lIns="91425" tIns="91425" rIns="91425" bIns="91425" anchor="t" anchorCtr="0">
              <a:noAutofit/>
            </a:bodyPr>
            <a:lstStyle/>
            <a:p>
              <a:pPr marL="457200" marR="0" lvl="0" indent="-228600" algn="ctr" defTabSz="914400" rtl="0" eaLnBrk="1" fontAlgn="auto" latinLnBrk="0" hangingPunct="1">
                <a:lnSpc>
                  <a:spcPct val="90000"/>
                </a:lnSpc>
                <a:spcBef>
                  <a:spcPts val="1000"/>
                </a:spcBef>
                <a:spcAft>
                  <a:spcPts val="0"/>
                </a:spcAft>
                <a:buClr>
                  <a:srgbClr val="1B57AF"/>
                </a:buClr>
                <a:buSzPts val="3600"/>
                <a:buFont typeface="Arial"/>
                <a:buNone/>
                <a:tabLst/>
                <a:defRPr/>
              </a:pPr>
              <a:r>
                <a:rPr kumimoji="0" lang="en-US" sz="3600" b="1" i="0" u="sng" strike="noStrike" kern="0" cap="none" spc="0" normalizeH="0" baseline="0" noProof="0" dirty="0">
                  <a:ln>
                    <a:noFill/>
                  </a:ln>
                  <a:solidFill>
                    <a:schemeClr val="bg1"/>
                  </a:solidFill>
                  <a:effectLst/>
                  <a:uLnTx/>
                  <a:uFillTx/>
                  <a:latin typeface="Century Gothic"/>
                  <a:ea typeface="Century Gothic"/>
                  <a:cs typeface="Century Gothic"/>
                  <a:sym typeface="Century Gothic"/>
                </a:rPr>
                <a:t>Fire Risk Assessment Map</a:t>
              </a:r>
              <a:endParaRPr kumimoji="0" sz="3600" b="1" i="0" u="sng"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grpSp>
          <p:nvGrpSpPr>
            <p:cNvPr id="21" name="Group 20"/>
            <p:cNvGrpSpPr/>
            <p:nvPr/>
          </p:nvGrpSpPr>
          <p:grpSpPr>
            <a:xfrm>
              <a:off x="7036434" y="3100565"/>
              <a:ext cx="3524394" cy="2978687"/>
              <a:chOff x="6621401" y="3046577"/>
              <a:chExt cx="3599073" cy="3147512"/>
            </a:xfrm>
          </p:grpSpPr>
          <p:sp>
            <p:nvSpPr>
              <p:cNvPr id="10" name="Rectangle 6"/>
              <p:cNvSpPr>
                <a:spLocks noChangeArrowheads="1"/>
              </p:cNvSpPr>
              <p:nvPr/>
            </p:nvSpPr>
            <p:spPr bwMode="auto">
              <a:xfrm>
                <a:off x="6621401" y="3046577"/>
                <a:ext cx="3400699" cy="33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2200" b="1" kern="1200" dirty="0">
                    <a:solidFill>
                      <a:schemeClr val="bg1"/>
                    </a:solidFill>
                    <a:latin typeface="Century Gothic" panose="020B0502020202020204" pitchFamily="34" charset="0"/>
                    <a:ea typeface="+mn-ea"/>
                    <a:cs typeface="+mn-cs"/>
                  </a:rPr>
                  <a:t>Fire Risk Classification</a:t>
                </a:r>
                <a:endParaRPr lang="en-US" altLang="en-US" sz="2200" kern="1200" dirty="0">
                  <a:solidFill>
                    <a:schemeClr val="bg1"/>
                  </a:solidFill>
                  <a:latin typeface="Century Gothic" panose="020B0502020202020204" pitchFamily="34" charset="0"/>
                  <a:ea typeface="+mn-ea"/>
                  <a:cs typeface="+mn-cs"/>
                </a:endParaRPr>
              </a:p>
            </p:txBody>
          </p:sp>
          <p:sp>
            <p:nvSpPr>
              <p:cNvPr id="11" name="Rectangle 8"/>
              <p:cNvSpPr>
                <a:spLocks noChangeArrowheads="1"/>
              </p:cNvSpPr>
              <p:nvPr/>
            </p:nvSpPr>
            <p:spPr bwMode="auto">
              <a:xfrm>
                <a:off x="6621401" y="3491090"/>
                <a:ext cx="625400" cy="423110"/>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2200" kern="1200">
                  <a:solidFill>
                    <a:prstClr val="black"/>
                  </a:solidFill>
                  <a:latin typeface="Century Gothic" panose="020B0502020202020204" pitchFamily="34" charset="0"/>
                  <a:ea typeface="+mn-ea"/>
                  <a:cs typeface="+mn-cs"/>
                </a:endParaRPr>
              </a:p>
            </p:txBody>
          </p:sp>
          <p:sp>
            <p:nvSpPr>
              <p:cNvPr id="12" name="Rectangle 10"/>
              <p:cNvSpPr>
                <a:spLocks noChangeArrowheads="1"/>
              </p:cNvSpPr>
              <p:nvPr/>
            </p:nvSpPr>
            <p:spPr bwMode="auto">
              <a:xfrm>
                <a:off x="7355342" y="3543540"/>
                <a:ext cx="2666758" cy="3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2200" kern="1200" dirty="0">
                    <a:solidFill>
                      <a:schemeClr val="bg1"/>
                    </a:solidFill>
                    <a:latin typeface="Century Gothic" panose="020B0502020202020204" pitchFamily="34" charset="0"/>
                    <a:ea typeface="+mn-ea"/>
                    <a:cs typeface="+mn-cs"/>
                  </a:rPr>
                  <a:t>Extremely Low </a:t>
                </a:r>
                <a:r>
                  <a:rPr lang="en-US" altLang="en-US" sz="1200" kern="1200" dirty="0">
                    <a:solidFill>
                      <a:schemeClr val="bg1"/>
                    </a:solidFill>
                    <a:latin typeface="Century Gothic" panose="020B0502020202020204" pitchFamily="34" charset="0"/>
                    <a:ea typeface="+mn-ea"/>
                    <a:cs typeface="+mn-cs"/>
                  </a:rPr>
                  <a:t>(0-20%)</a:t>
                </a:r>
              </a:p>
            </p:txBody>
          </p:sp>
          <p:sp>
            <p:nvSpPr>
              <p:cNvPr id="13" name="Rectangle 11"/>
              <p:cNvSpPr>
                <a:spLocks noChangeArrowheads="1"/>
              </p:cNvSpPr>
              <p:nvPr/>
            </p:nvSpPr>
            <p:spPr bwMode="auto">
              <a:xfrm>
                <a:off x="6621401" y="4061062"/>
                <a:ext cx="625400" cy="423110"/>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2200" kern="1200">
                  <a:solidFill>
                    <a:prstClr val="black"/>
                  </a:solidFill>
                  <a:latin typeface="Century Gothic" panose="020B0502020202020204" pitchFamily="34" charset="0"/>
                  <a:ea typeface="+mn-ea"/>
                  <a:cs typeface="+mn-cs"/>
                </a:endParaRPr>
              </a:p>
            </p:txBody>
          </p:sp>
          <p:sp>
            <p:nvSpPr>
              <p:cNvPr id="14" name="Rectangle 13"/>
              <p:cNvSpPr>
                <a:spLocks noChangeArrowheads="1"/>
              </p:cNvSpPr>
              <p:nvPr/>
            </p:nvSpPr>
            <p:spPr bwMode="auto">
              <a:xfrm>
                <a:off x="7355340" y="4113514"/>
                <a:ext cx="1951882" cy="3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2200" kern="1200" dirty="0">
                    <a:solidFill>
                      <a:schemeClr val="bg1"/>
                    </a:solidFill>
                    <a:latin typeface="Century Gothic" panose="020B0502020202020204" pitchFamily="34" charset="0"/>
                    <a:ea typeface="+mn-ea"/>
                    <a:cs typeface="+mn-cs"/>
                  </a:rPr>
                  <a:t>Low </a:t>
                </a:r>
                <a:r>
                  <a:rPr lang="en-US" altLang="en-US" sz="1200" kern="1200" dirty="0">
                    <a:solidFill>
                      <a:schemeClr val="bg1"/>
                    </a:solidFill>
                    <a:latin typeface="Century Gothic" panose="020B0502020202020204" pitchFamily="34" charset="0"/>
                    <a:ea typeface="+mn-ea"/>
                    <a:cs typeface="+mn-cs"/>
                  </a:rPr>
                  <a:t>(20-40%)</a:t>
                </a:r>
              </a:p>
            </p:txBody>
          </p:sp>
          <p:sp>
            <p:nvSpPr>
              <p:cNvPr id="15" name="Rectangle 14"/>
              <p:cNvSpPr>
                <a:spLocks noChangeArrowheads="1"/>
              </p:cNvSpPr>
              <p:nvPr/>
            </p:nvSpPr>
            <p:spPr bwMode="auto">
              <a:xfrm>
                <a:off x="6621401" y="4634531"/>
                <a:ext cx="625400" cy="419612"/>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2200" kern="1200">
                  <a:solidFill>
                    <a:prstClr val="black"/>
                  </a:solidFill>
                  <a:latin typeface="Century Gothic" panose="020B0502020202020204" pitchFamily="34" charset="0"/>
                  <a:ea typeface="+mn-ea"/>
                  <a:cs typeface="+mn-cs"/>
                </a:endParaRPr>
              </a:p>
            </p:txBody>
          </p:sp>
          <p:sp>
            <p:nvSpPr>
              <p:cNvPr id="16" name="Rectangle 16"/>
              <p:cNvSpPr>
                <a:spLocks noChangeArrowheads="1"/>
              </p:cNvSpPr>
              <p:nvPr/>
            </p:nvSpPr>
            <p:spPr bwMode="auto">
              <a:xfrm>
                <a:off x="7355340" y="4683486"/>
                <a:ext cx="2217309" cy="3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2200" kern="1200" dirty="0">
                    <a:solidFill>
                      <a:schemeClr val="bg1"/>
                    </a:solidFill>
                    <a:latin typeface="Century Gothic" panose="020B0502020202020204" pitchFamily="34" charset="0"/>
                    <a:ea typeface="+mn-ea"/>
                    <a:cs typeface="+mn-cs"/>
                  </a:rPr>
                  <a:t>Moderate </a:t>
                </a:r>
                <a:r>
                  <a:rPr lang="en-US" altLang="en-US" sz="1200" kern="1200" dirty="0">
                    <a:solidFill>
                      <a:schemeClr val="bg1"/>
                    </a:solidFill>
                    <a:latin typeface="Century Gothic" panose="020B0502020202020204" pitchFamily="34" charset="0"/>
                    <a:ea typeface="+mn-ea"/>
                    <a:cs typeface="+mn-cs"/>
                  </a:rPr>
                  <a:t>(40-60%)</a:t>
                </a:r>
                <a:endParaRPr lang="en-US" altLang="en-US" sz="2200" kern="1200" dirty="0">
                  <a:solidFill>
                    <a:schemeClr val="bg1"/>
                  </a:solidFill>
                  <a:latin typeface="Century Gothic" panose="020B0502020202020204" pitchFamily="34" charset="0"/>
                  <a:ea typeface="+mn-ea"/>
                  <a:cs typeface="+mn-cs"/>
                </a:endParaRPr>
              </a:p>
            </p:txBody>
          </p:sp>
          <p:sp>
            <p:nvSpPr>
              <p:cNvPr id="17" name="Rectangle 17"/>
              <p:cNvSpPr>
                <a:spLocks noChangeArrowheads="1"/>
              </p:cNvSpPr>
              <p:nvPr/>
            </p:nvSpPr>
            <p:spPr bwMode="auto">
              <a:xfrm>
                <a:off x="6621401" y="5204505"/>
                <a:ext cx="625400" cy="419612"/>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2200" kern="1200">
                  <a:solidFill>
                    <a:prstClr val="black"/>
                  </a:solidFill>
                  <a:latin typeface="Century Gothic" panose="020B0502020202020204" pitchFamily="34" charset="0"/>
                  <a:ea typeface="+mn-ea"/>
                  <a:cs typeface="+mn-cs"/>
                </a:endParaRPr>
              </a:p>
            </p:txBody>
          </p:sp>
          <p:sp>
            <p:nvSpPr>
              <p:cNvPr id="18" name="Rectangle 19"/>
              <p:cNvSpPr>
                <a:spLocks noChangeArrowheads="1"/>
              </p:cNvSpPr>
              <p:nvPr/>
            </p:nvSpPr>
            <p:spPr bwMode="auto">
              <a:xfrm>
                <a:off x="7355341" y="5256955"/>
                <a:ext cx="1613258" cy="3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2200" kern="1200" dirty="0">
                    <a:solidFill>
                      <a:schemeClr val="bg1"/>
                    </a:solidFill>
                    <a:latin typeface="Century Gothic" panose="020B0502020202020204" pitchFamily="34" charset="0"/>
                    <a:ea typeface="+mn-ea"/>
                    <a:cs typeface="+mn-cs"/>
                  </a:rPr>
                  <a:t>High </a:t>
                </a:r>
                <a:r>
                  <a:rPr lang="en-US" altLang="en-US" sz="1200" kern="1200" dirty="0">
                    <a:solidFill>
                      <a:schemeClr val="bg1"/>
                    </a:solidFill>
                    <a:latin typeface="Century Gothic" panose="020B0502020202020204" pitchFamily="34" charset="0"/>
                    <a:ea typeface="+mn-ea"/>
                    <a:cs typeface="+mn-cs"/>
                  </a:rPr>
                  <a:t>(60-80%)</a:t>
                </a:r>
                <a:endParaRPr lang="en-US" altLang="en-US" sz="2200" kern="1200" dirty="0">
                  <a:solidFill>
                    <a:schemeClr val="bg1"/>
                  </a:solidFill>
                  <a:latin typeface="Century Gothic" panose="020B0502020202020204" pitchFamily="34" charset="0"/>
                  <a:ea typeface="+mn-ea"/>
                  <a:cs typeface="+mn-cs"/>
                </a:endParaRPr>
              </a:p>
            </p:txBody>
          </p:sp>
          <p:sp>
            <p:nvSpPr>
              <p:cNvPr id="19" name="Rectangle 20"/>
              <p:cNvSpPr>
                <a:spLocks noChangeArrowheads="1"/>
              </p:cNvSpPr>
              <p:nvPr/>
            </p:nvSpPr>
            <p:spPr bwMode="auto">
              <a:xfrm>
                <a:off x="6621401" y="5774477"/>
                <a:ext cx="625400" cy="419612"/>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2200" kern="1200">
                  <a:solidFill>
                    <a:prstClr val="black"/>
                  </a:solidFill>
                  <a:latin typeface="Century Gothic" panose="020B0502020202020204" pitchFamily="34" charset="0"/>
                  <a:ea typeface="+mn-ea"/>
                  <a:cs typeface="+mn-cs"/>
                </a:endParaRPr>
              </a:p>
            </p:txBody>
          </p:sp>
          <p:sp>
            <p:nvSpPr>
              <p:cNvPr id="20" name="Rectangle 22"/>
              <p:cNvSpPr>
                <a:spLocks noChangeArrowheads="1"/>
              </p:cNvSpPr>
              <p:nvPr/>
            </p:nvSpPr>
            <p:spPr bwMode="auto">
              <a:xfrm>
                <a:off x="7355341" y="5826929"/>
                <a:ext cx="2865133" cy="3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2200" kern="1200" dirty="0">
                    <a:solidFill>
                      <a:schemeClr val="bg1"/>
                    </a:solidFill>
                    <a:latin typeface="Century Gothic" panose="020B0502020202020204" pitchFamily="34" charset="0"/>
                    <a:ea typeface="+mn-ea"/>
                    <a:cs typeface="+mn-cs"/>
                  </a:rPr>
                  <a:t>Extremely High </a:t>
                </a:r>
                <a:r>
                  <a:rPr lang="en-US" altLang="en-US" sz="1200" kern="1200" dirty="0">
                    <a:solidFill>
                      <a:schemeClr val="bg1"/>
                    </a:solidFill>
                    <a:latin typeface="Century Gothic" panose="020B0502020202020204" pitchFamily="34" charset="0"/>
                    <a:ea typeface="+mn-ea"/>
                    <a:cs typeface="+mn-cs"/>
                  </a:rPr>
                  <a:t>(80-100%)</a:t>
                </a:r>
                <a:endParaRPr lang="en-US" altLang="en-US" sz="2200" kern="1200" dirty="0">
                  <a:solidFill>
                    <a:schemeClr val="bg1"/>
                  </a:solidFill>
                  <a:latin typeface="Century Gothic" panose="020B0502020202020204" pitchFamily="34" charset="0"/>
                  <a:ea typeface="+mn-ea"/>
                  <a:cs typeface="+mn-cs"/>
                </a:endParaRPr>
              </a:p>
            </p:txBody>
          </p:sp>
        </p:grpSp>
        <p:pic>
          <p:nvPicPr>
            <p:cNvPr id="22" name="Picture 21"/>
            <p:cNvPicPr>
              <a:picLocks noChangeAspect="1"/>
            </p:cNvPicPr>
            <p:nvPr/>
          </p:nvPicPr>
          <p:blipFill>
            <a:blip r:embed="rId4"/>
            <a:stretch>
              <a:fillRect/>
            </a:stretch>
          </p:blipFill>
          <p:spPr>
            <a:xfrm>
              <a:off x="9123532" y="6336037"/>
              <a:ext cx="148219" cy="335467"/>
            </a:xfrm>
            <a:prstGeom prst="rect">
              <a:avLst/>
            </a:prstGeom>
          </p:spPr>
        </p:pic>
      </p:grpSp>
    </p:spTree>
    <p:extLst>
      <p:ext uri="{BB962C8B-B14F-4D97-AF65-F5344CB8AC3E}">
        <p14:creationId xmlns:p14="http://schemas.microsoft.com/office/powerpoint/2010/main" val="307896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20" dirty="0"/>
              <a:t>Fire Risk Assessment Map</a:t>
            </a:r>
          </a:p>
        </p:txBody>
      </p:sp>
      <p:pic>
        <p:nvPicPr>
          <p:cNvPr id="7" name="Picture Placeholder 6"/>
          <p:cNvPicPr>
            <a:picLocks noGrp="1" noChangeAspect="1"/>
          </p:cNvPicPr>
          <p:nvPr>
            <p:ph type="pic" idx="2"/>
          </p:nvPr>
        </p:nvPicPr>
        <p:blipFill>
          <a:blip r:embed="rId3">
            <a:extLst>
              <a:ext uri="{28A0092B-C50C-407E-A947-70E740481C1C}">
                <a14:useLocalDpi xmlns:a14="http://schemas.microsoft.com/office/drawing/2010/main" val="0"/>
              </a:ext>
            </a:extLst>
          </a:blip>
          <a:srcRect t="1599" b="1599"/>
          <a:stretch>
            <a:fillRect/>
          </a:stretch>
        </p:blipFill>
        <p:spPr>
          <a:xfrm>
            <a:off x="17585" y="873854"/>
            <a:ext cx="7008813" cy="5880479"/>
          </a:xfrm>
        </p:spPr>
      </p:pic>
      <p:grpSp>
        <p:nvGrpSpPr>
          <p:cNvPr id="4" name="Group 3"/>
          <p:cNvGrpSpPr/>
          <p:nvPr/>
        </p:nvGrpSpPr>
        <p:grpSpPr>
          <a:xfrm>
            <a:off x="4462545" y="4807668"/>
            <a:ext cx="2623618" cy="1761726"/>
            <a:chOff x="4481670" y="4302744"/>
            <a:chExt cx="2623618" cy="1761726"/>
          </a:xfrm>
        </p:grpSpPr>
        <p:sp>
          <p:nvSpPr>
            <p:cNvPr id="10" name="Rectangle 6"/>
            <p:cNvSpPr>
              <a:spLocks noChangeArrowheads="1"/>
            </p:cNvSpPr>
            <p:nvPr/>
          </p:nvSpPr>
          <p:spPr bwMode="auto">
            <a:xfrm>
              <a:off x="4481670" y="4302744"/>
              <a:ext cx="2623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Fire Risk</a:t>
              </a:r>
              <a:r>
                <a:rPr kumimoji="0" lang="en-US" altLang="en-US" sz="1600" b="1" i="0" u="none" strike="noStrike" kern="1200" cap="none" spc="0" normalizeH="0" noProof="0" dirty="0">
                  <a:ln>
                    <a:noFill/>
                  </a:ln>
                  <a:solidFill>
                    <a:srgbClr val="FFFFFF"/>
                  </a:solidFill>
                  <a:effectLst/>
                  <a:uLnTx/>
                  <a:uFillTx/>
                  <a:latin typeface="Century Gothic" panose="020B0502020202020204" pitchFamily="34" charset="0"/>
                  <a:ea typeface="+mn-ea"/>
                  <a:cs typeface="Arial"/>
                  <a:sym typeface="Arial"/>
                </a:rPr>
                <a:t> </a:t>
              </a:r>
              <a:r>
                <a:rPr kumimoji="0" lang="en-US" altLang="en-US"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Classification</a:t>
              </a:r>
              <a:endParaRPr kumimoji="0" lang="en-US" alt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grpSp>
          <p:nvGrpSpPr>
            <p:cNvPr id="3" name="Group 2"/>
            <p:cNvGrpSpPr/>
            <p:nvPr/>
          </p:nvGrpSpPr>
          <p:grpSpPr>
            <a:xfrm>
              <a:off x="4481670" y="4657198"/>
              <a:ext cx="2527143" cy="1407272"/>
              <a:chOff x="4481670" y="4657197"/>
              <a:chExt cx="2641025" cy="1845895"/>
            </a:xfrm>
          </p:grpSpPr>
          <p:sp>
            <p:nvSpPr>
              <p:cNvPr id="11" name="Rectangle 8"/>
              <p:cNvSpPr>
                <a:spLocks noChangeArrowheads="1"/>
              </p:cNvSpPr>
              <p:nvPr/>
            </p:nvSpPr>
            <p:spPr bwMode="auto">
              <a:xfrm>
                <a:off x="4481670" y="4657197"/>
                <a:ext cx="360201" cy="274320"/>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
            <p:nvSpPr>
              <p:cNvPr id="12" name="Rectangle 10"/>
              <p:cNvSpPr>
                <a:spLocks noChangeArrowheads="1"/>
              </p:cNvSpPr>
              <p:nvPr/>
            </p:nvSpPr>
            <p:spPr bwMode="auto">
              <a:xfrm>
                <a:off x="4912265" y="4666692"/>
                <a:ext cx="2057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Extremely Low</a:t>
                </a:r>
              </a:p>
            </p:txBody>
          </p:sp>
          <p:sp>
            <p:nvSpPr>
              <p:cNvPr id="13" name="Rectangle 11"/>
              <p:cNvSpPr>
                <a:spLocks noChangeArrowheads="1"/>
              </p:cNvSpPr>
              <p:nvPr/>
            </p:nvSpPr>
            <p:spPr bwMode="auto">
              <a:xfrm>
                <a:off x="4481670" y="5063975"/>
                <a:ext cx="360201" cy="274320"/>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
            <p:nvSpPr>
              <p:cNvPr id="14" name="Rectangle 13"/>
              <p:cNvSpPr>
                <a:spLocks noChangeArrowheads="1"/>
              </p:cNvSpPr>
              <p:nvPr/>
            </p:nvSpPr>
            <p:spPr bwMode="auto">
              <a:xfrm>
                <a:off x="4926991" y="5052203"/>
                <a:ext cx="1505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Low</a:t>
                </a:r>
              </a:p>
            </p:txBody>
          </p:sp>
          <p:sp>
            <p:nvSpPr>
              <p:cNvPr id="15" name="Rectangle 14"/>
              <p:cNvSpPr>
                <a:spLocks noChangeArrowheads="1"/>
              </p:cNvSpPr>
              <p:nvPr/>
            </p:nvSpPr>
            <p:spPr bwMode="auto">
              <a:xfrm>
                <a:off x="4481670" y="5458538"/>
                <a:ext cx="360201" cy="274320"/>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
            <p:nvSpPr>
              <p:cNvPr id="16" name="Rectangle 16"/>
              <p:cNvSpPr>
                <a:spLocks noChangeArrowheads="1"/>
              </p:cNvSpPr>
              <p:nvPr/>
            </p:nvSpPr>
            <p:spPr bwMode="auto">
              <a:xfrm>
                <a:off x="4912265" y="5439369"/>
                <a:ext cx="1148117" cy="29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Moderate</a:t>
                </a:r>
              </a:p>
            </p:txBody>
          </p:sp>
          <p:sp>
            <p:nvSpPr>
              <p:cNvPr id="17" name="Rectangle 17"/>
              <p:cNvSpPr>
                <a:spLocks noChangeArrowheads="1"/>
              </p:cNvSpPr>
              <p:nvPr/>
            </p:nvSpPr>
            <p:spPr bwMode="auto">
              <a:xfrm>
                <a:off x="4481670" y="5843657"/>
                <a:ext cx="360201" cy="274319"/>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
            <p:nvSpPr>
              <p:cNvPr id="18" name="Rectangle 19"/>
              <p:cNvSpPr>
                <a:spLocks noChangeArrowheads="1"/>
              </p:cNvSpPr>
              <p:nvPr/>
            </p:nvSpPr>
            <p:spPr bwMode="auto">
              <a:xfrm>
                <a:off x="4912264" y="5825710"/>
                <a:ext cx="12446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High</a:t>
                </a:r>
              </a:p>
            </p:txBody>
          </p:sp>
          <p:sp>
            <p:nvSpPr>
              <p:cNvPr id="19" name="Rectangle 20"/>
              <p:cNvSpPr>
                <a:spLocks noChangeArrowheads="1"/>
              </p:cNvSpPr>
              <p:nvPr/>
            </p:nvSpPr>
            <p:spPr bwMode="auto">
              <a:xfrm>
                <a:off x="4481670" y="6228773"/>
                <a:ext cx="360201" cy="274319"/>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
            <p:nvSpPr>
              <p:cNvPr id="20" name="Rectangle 22"/>
              <p:cNvSpPr>
                <a:spLocks noChangeArrowheads="1"/>
              </p:cNvSpPr>
              <p:nvPr/>
            </p:nvSpPr>
            <p:spPr bwMode="auto">
              <a:xfrm>
                <a:off x="4912263" y="6212037"/>
                <a:ext cx="2210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Extremely High</a:t>
                </a:r>
              </a:p>
            </p:txBody>
          </p:sp>
        </p:grpSp>
      </p:grpSp>
      <p:pic>
        <p:nvPicPr>
          <p:cNvPr id="22" name="Picture 21"/>
          <p:cNvPicPr>
            <a:picLocks noChangeAspect="1"/>
          </p:cNvPicPr>
          <p:nvPr/>
        </p:nvPicPr>
        <p:blipFill>
          <a:blip r:embed="rId4"/>
          <a:stretch>
            <a:fillRect/>
          </a:stretch>
        </p:blipFill>
        <p:spPr>
          <a:xfrm>
            <a:off x="7708618" y="6233927"/>
            <a:ext cx="148219" cy="335467"/>
          </a:xfrm>
          <a:prstGeom prst="rect">
            <a:avLst/>
          </a:prstGeom>
        </p:spPr>
      </p:pic>
      <p:pic>
        <p:nvPicPr>
          <p:cNvPr id="40" name="Picture 39"/>
          <p:cNvPicPr>
            <a:picLocks noChangeAspect="1"/>
          </p:cNvPicPr>
          <p:nvPr/>
        </p:nvPicPr>
        <p:blipFill>
          <a:blip r:embed="rId4"/>
          <a:stretch>
            <a:fillRect/>
          </a:stretch>
        </p:blipFill>
        <p:spPr>
          <a:xfrm>
            <a:off x="3109593" y="6424308"/>
            <a:ext cx="148219" cy="335467"/>
          </a:xfrm>
          <a:prstGeom prst="rect">
            <a:avLst/>
          </a:prstGeom>
        </p:spPr>
      </p:pic>
      <p:graphicFrame>
        <p:nvGraphicFramePr>
          <p:cNvPr id="41" name="Chart 40"/>
          <p:cNvGraphicFramePr>
            <a:graphicFrameLocks/>
          </p:cNvGraphicFramePr>
          <p:nvPr>
            <p:extLst>
              <p:ext uri="{D42A27DB-BD31-4B8C-83A1-F6EECF244321}">
                <p14:modId xmlns:p14="http://schemas.microsoft.com/office/powerpoint/2010/main" val="1085017855"/>
              </p:ext>
            </p:extLst>
          </p:nvPr>
        </p:nvGraphicFramePr>
        <p:xfrm>
          <a:off x="7187573" y="2527896"/>
          <a:ext cx="4709904" cy="29524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69881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Results</a:t>
            </a:r>
            <a:endParaRPr sz="4320" b="0" i="0" u="none" strike="noStrike" cap="none">
              <a:solidFill>
                <a:srgbClr val="1B57AF"/>
              </a:solidFill>
              <a:latin typeface="Century Gothic"/>
              <a:ea typeface="Century Gothic"/>
              <a:cs typeface="Century Gothic"/>
              <a:sym typeface="Century Gothic"/>
            </a:endParaRPr>
          </a:p>
        </p:txBody>
      </p:sp>
      <p:sp>
        <p:nvSpPr>
          <p:cNvPr id="237" name="Shape 237"/>
          <p:cNvSpPr txBox="1"/>
          <p:nvPr/>
        </p:nvSpPr>
        <p:spPr>
          <a:xfrm>
            <a:off x="8746998" y="3470024"/>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grpSp>
        <p:nvGrpSpPr>
          <p:cNvPr id="2" name="Group 1"/>
          <p:cNvGrpSpPr/>
          <p:nvPr/>
        </p:nvGrpSpPr>
        <p:grpSpPr>
          <a:xfrm>
            <a:off x="1115266" y="6223261"/>
            <a:ext cx="9409079" cy="557874"/>
            <a:chOff x="1115266" y="6223261"/>
            <a:chExt cx="9409079" cy="557874"/>
          </a:xfrm>
        </p:grpSpPr>
        <p:grpSp>
          <p:nvGrpSpPr>
            <p:cNvPr id="39" name="Group 38"/>
            <p:cNvGrpSpPr/>
            <p:nvPr/>
          </p:nvGrpSpPr>
          <p:grpSpPr>
            <a:xfrm>
              <a:off x="1667655" y="6498861"/>
              <a:ext cx="8856690" cy="282274"/>
              <a:chOff x="14179223" y="19620557"/>
              <a:chExt cx="11714838" cy="269815"/>
            </a:xfrm>
          </p:grpSpPr>
          <p:sp>
            <p:nvSpPr>
              <p:cNvPr id="40" name="Rectangle 8"/>
              <p:cNvSpPr>
                <a:spLocks noChangeArrowheads="1"/>
              </p:cNvSpPr>
              <p:nvPr/>
            </p:nvSpPr>
            <p:spPr bwMode="auto">
              <a:xfrm>
                <a:off x="14179223" y="19620557"/>
                <a:ext cx="813368" cy="269815"/>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41" name="Rectangle 10"/>
              <p:cNvSpPr>
                <a:spLocks noChangeArrowheads="1"/>
              </p:cNvSpPr>
              <p:nvPr/>
            </p:nvSpPr>
            <p:spPr bwMode="auto">
              <a:xfrm>
                <a:off x="15063520" y="19644151"/>
                <a:ext cx="1947869" cy="2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1600" kern="1200" dirty="0">
                    <a:solidFill>
                      <a:srgbClr val="000000"/>
                    </a:solidFill>
                    <a:latin typeface="Century Gothic" panose="020B0502020202020204" pitchFamily="34" charset="0"/>
                    <a:ea typeface="+mn-ea"/>
                    <a:cs typeface="+mn-cs"/>
                  </a:rPr>
                  <a:t>Extremely Low</a:t>
                </a:r>
                <a:endParaRPr lang="en-US" altLang="en-US" sz="1600" kern="1200" dirty="0">
                  <a:solidFill>
                    <a:prstClr val="black"/>
                  </a:solidFill>
                  <a:latin typeface="Century Gothic" panose="020B0502020202020204" pitchFamily="34" charset="0"/>
                  <a:ea typeface="+mn-ea"/>
                  <a:cs typeface="+mn-cs"/>
                </a:endParaRPr>
              </a:p>
            </p:txBody>
          </p:sp>
          <p:sp>
            <p:nvSpPr>
              <p:cNvPr id="42" name="Rectangle 11"/>
              <p:cNvSpPr>
                <a:spLocks noChangeArrowheads="1"/>
              </p:cNvSpPr>
              <p:nvPr/>
            </p:nvSpPr>
            <p:spPr bwMode="auto">
              <a:xfrm>
                <a:off x="17011388" y="19620557"/>
                <a:ext cx="824929" cy="269815"/>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43" name="Rectangle 13"/>
              <p:cNvSpPr>
                <a:spLocks noChangeArrowheads="1"/>
              </p:cNvSpPr>
              <p:nvPr/>
            </p:nvSpPr>
            <p:spPr bwMode="auto">
              <a:xfrm>
                <a:off x="17956605" y="19644151"/>
                <a:ext cx="7137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1600" kern="1200" dirty="0">
                    <a:solidFill>
                      <a:prstClr val="black"/>
                    </a:solidFill>
                    <a:latin typeface="Century Gothic" panose="020B0502020202020204" pitchFamily="34" charset="0"/>
                    <a:ea typeface="+mn-ea"/>
                    <a:cs typeface="+mn-cs"/>
                  </a:rPr>
                  <a:t>Low</a:t>
                </a:r>
              </a:p>
            </p:txBody>
          </p:sp>
          <p:sp>
            <p:nvSpPr>
              <p:cNvPr id="44" name="Rectangle 14"/>
              <p:cNvSpPr>
                <a:spLocks noChangeArrowheads="1"/>
              </p:cNvSpPr>
              <p:nvPr/>
            </p:nvSpPr>
            <p:spPr bwMode="auto">
              <a:xfrm>
                <a:off x="18716937" y="19625608"/>
                <a:ext cx="851741" cy="264764"/>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45" name="Rectangle 16"/>
              <p:cNvSpPr>
                <a:spLocks noChangeArrowheads="1"/>
              </p:cNvSpPr>
              <p:nvPr/>
            </p:nvSpPr>
            <p:spPr bwMode="auto">
              <a:xfrm>
                <a:off x="19688972" y="19644151"/>
                <a:ext cx="15238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1600" kern="1200" dirty="0">
                    <a:solidFill>
                      <a:srgbClr val="000000"/>
                    </a:solidFill>
                    <a:latin typeface="Century Gothic" panose="020B0502020202020204" pitchFamily="34" charset="0"/>
                    <a:ea typeface="+mn-ea"/>
                    <a:cs typeface="+mn-cs"/>
                  </a:rPr>
                  <a:t>Moderate</a:t>
                </a:r>
                <a:endParaRPr lang="en-US" altLang="en-US" sz="1600" kern="1200" dirty="0">
                  <a:solidFill>
                    <a:prstClr val="black"/>
                  </a:solidFill>
                  <a:latin typeface="Century Gothic" panose="020B0502020202020204" pitchFamily="34" charset="0"/>
                  <a:ea typeface="+mn-ea"/>
                  <a:cs typeface="+mn-cs"/>
                </a:endParaRPr>
              </a:p>
            </p:txBody>
          </p:sp>
          <p:sp>
            <p:nvSpPr>
              <p:cNvPr id="46" name="Rectangle 17"/>
              <p:cNvSpPr>
                <a:spLocks noChangeArrowheads="1"/>
              </p:cNvSpPr>
              <p:nvPr/>
            </p:nvSpPr>
            <p:spPr bwMode="auto">
              <a:xfrm>
                <a:off x="21059748" y="19620557"/>
                <a:ext cx="928797" cy="269815"/>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47" name="Rectangle 19"/>
              <p:cNvSpPr>
                <a:spLocks noChangeArrowheads="1"/>
              </p:cNvSpPr>
              <p:nvPr/>
            </p:nvSpPr>
            <p:spPr bwMode="auto">
              <a:xfrm>
                <a:off x="22108828" y="19644151"/>
                <a:ext cx="8004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1600" kern="1200" dirty="0">
                    <a:solidFill>
                      <a:srgbClr val="000000"/>
                    </a:solidFill>
                    <a:latin typeface="Century Gothic" panose="020B0502020202020204" pitchFamily="34" charset="0"/>
                    <a:ea typeface="+mn-ea"/>
                    <a:cs typeface="+mn-cs"/>
                  </a:rPr>
                  <a:t>High</a:t>
                </a:r>
                <a:endParaRPr lang="en-US" altLang="en-US" sz="1600" kern="1200" dirty="0">
                  <a:solidFill>
                    <a:prstClr val="black"/>
                  </a:solidFill>
                  <a:latin typeface="Century Gothic" panose="020B0502020202020204" pitchFamily="34" charset="0"/>
                  <a:ea typeface="+mn-ea"/>
                  <a:cs typeface="+mn-cs"/>
                </a:endParaRPr>
              </a:p>
            </p:txBody>
          </p:sp>
          <p:sp>
            <p:nvSpPr>
              <p:cNvPr id="48" name="Rectangle 20"/>
              <p:cNvSpPr>
                <a:spLocks noChangeArrowheads="1"/>
              </p:cNvSpPr>
              <p:nvPr/>
            </p:nvSpPr>
            <p:spPr bwMode="auto">
              <a:xfrm>
                <a:off x="22973984" y="19620558"/>
                <a:ext cx="824929" cy="269814"/>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49" name="Rectangle 48"/>
              <p:cNvSpPr>
                <a:spLocks noChangeArrowheads="1"/>
              </p:cNvSpPr>
              <p:nvPr/>
            </p:nvSpPr>
            <p:spPr bwMode="auto">
              <a:xfrm>
                <a:off x="23919195" y="19644151"/>
                <a:ext cx="1974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1600" kern="1200" dirty="0">
                    <a:solidFill>
                      <a:srgbClr val="000000"/>
                    </a:solidFill>
                    <a:latin typeface="Century Gothic" panose="020B0502020202020204" pitchFamily="34" charset="0"/>
                    <a:ea typeface="+mn-ea"/>
                    <a:cs typeface="+mn-cs"/>
                  </a:rPr>
                  <a:t>Extremely High</a:t>
                </a:r>
                <a:endParaRPr lang="en-US" altLang="en-US" sz="1600" kern="1200" dirty="0">
                  <a:solidFill>
                    <a:prstClr val="black"/>
                  </a:solidFill>
                  <a:latin typeface="Century Gothic" panose="020B0502020202020204" pitchFamily="34" charset="0"/>
                  <a:ea typeface="+mn-ea"/>
                  <a:cs typeface="+mn-cs"/>
                </a:endParaRPr>
              </a:p>
            </p:txBody>
          </p:sp>
        </p:grpSp>
        <p:sp>
          <p:nvSpPr>
            <p:cNvPr id="50" name="Rectangle 10"/>
            <p:cNvSpPr>
              <a:spLocks noChangeArrowheads="1"/>
            </p:cNvSpPr>
            <p:nvPr/>
          </p:nvSpPr>
          <p:spPr bwMode="auto">
            <a:xfrm>
              <a:off x="1115266" y="6223261"/>
              <a:ext cx="26255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sz="1600" b="1" kern="1200" dirty="0">
                  <a:solidFill>
                    <a:schemeClr val="tx1">
                      <a:lumMod val="75000"/>
                      <a:lumOff val="25000"/>
                    </a:schemeClr>
                  </a:solidFill>
                  <a:latin typeface="Century Gothic" panose="020B0502020202020204" pitchFamily="34" charset="0"/>
                  <a:ea typeface="+mn-ea"/>
                  <a:cs typeface="+mn-cs"/>
                </a:rPr>
                <a:t>Fire</a:t>
              </a:r>
              <a:r>
                <a:rPr lang="en-US" altLang="en-US" sz="1600" b="1" kern="1200" dirty="0">
                  <a:solidFill>
                    <a:srgbClr val="000000"/>
                  </a:solidFill>
                  <a:latin typeface="Century Gothic" panose="020B0502020202020204" pitchFamily="34" charset="0"/>
                  <a:ea typeface="+mn-ea"/>
                  <a:cs typeface="+mn-cs"/>
                </a:rPr>
                <a:t> </a:t>
              </a:r>
              <a:r>
                <a:rPr lang="en-US" altLang="en-US" sz="1600" b="1" kern="1200" dirty="0">
                  <a:solidFill>
                    <a:schemeClr val="tx1">
                      <a:lumMod val="75000"/>
                      <a:lumOff val="25000"/>
                    </a:schemeClr>
                  </a:solidFill>
                  <a:latin typeface="Century Gothic" panose="020B0502020202020204" pitchFamily="34" charset="0"/>
                  <a:ea typeface="+mn-ea"/>
                  <a:cs typeface="+mn-cs"/>
                </a:rPr>
                <a:t>Risk Classification</a:t>
              </a:r>
            </a:p>
          </p:txBody>
        </p:sp>
      </p:grpSp>
      <p:grpSp>
        <p:nvGrpSpPr>
          <p:cNvPr id="23" name="Group 22"/>
          <p:cNvGrpSpPr/>
          <p:nvPr/>
        </p:nvGrpSpPr>
        <p:grpSpPr>
          <a:xfrm>
            <a:off x="1060214" y="870410"/>
            <a:ext cx="10071572" cy="5323472"/>
            <a:chOff x="13877327" y="13415506"/>
            <a:chExt cx="12297075" cy="6334857"/>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7327" y="13415506"/>
              <a:ext cx="12297075" cy="6334857"/>
            </a:xfrm>
            <a:prstGeom prst="rect">
              <a:avLst/>
            </a:prstGeom>
          </p:spPr>
        </p:pic>
        <p:sp>
          <p:nvSpPr>
            <p:cNvPr id="25" name="Shape 49"/>
            <p:cNvSpPr txBox="1"/>
            <p:nvPr/>
          </p:nvSpPr>
          <p:spPr>
            <a:xfrm>
              <a:off x="23997903" y="14271432"/>
              <a:ext cx="1282262" cy="302368"/>
            </a:xfrm>
            <a:prstGeom prst="rect">
              <a:avLst/>
            </a:prstGeom>
            <a:noFill/>
            <a:ln>
              <a:noFill/>
            </a:ln>
          </p:spPr>
          <p:txBody>
            <a:bodyPr spcFirstLastPara="1" wrap="square" lIns="91425" tIns="45700" rIns="91425" bIns="45700" anchor="ctr" anchorCtr="0">
              <a:noAutofit/>
            </a:bodyPr>
            <a:lstStyle/>
            <a:p>
              <a:pPr algn="ctr">
                <a:buSzPts val="1800"/>
              </a:pPr>
              <a:r>
                <a:rPr lang="en-US" sz="1200" b="1" dirty="0">
                  <a:solidFill>
                    <a:srgbClr val="FFFFFF"/>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Wharton State Forest</a:t>
              </a:r>
              <a:endParaRPr sz="1200" b="1" dirty="0">
                <a:solidFill>
                  <a:srgbClr val="FFFFFF"/>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26" name="Shape 49"/>
            <p:cNvSpPr txBox="1"/>
            <p:nvPr/>
          </p:nvSpPr>
          <p:spPr>
            <a:xfrm>
              <a:off x="22294968" y="15470362"/>
              <a:ext cx="1524668" cy="302368"/>
            </a:xfrm>
            <a:prstGeom prst="rect">
              <a:avLst/>
            </a:prstGeom>
            <a:noFill/>
            <a:ln>
              <a:noFill/>
            </a:ln>
          </p:spPr>
          <p:txBody>
            <a:bodyPr spcFirstLastPara="1" wrap="square" lIns="91425" tIns="45700" rIns="91425" bIns="45700" anchor="ctr" anchorCtr="0">
              <a:noAutofit/>
            </a:bodyPr>
            <a:lstStyle/>
            <a:p>
              <a:pPr algn="ctr">
                <a:buSzPts val="1800"/>
              </a:pPr>
              <a:r>
                <a:rPr lang="en-US" sz="1200" b="1" dirty="0">
                  <a:solidFill>
                    <a:srgbClr val="FFFFFF"/>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Hammonton</a:t>
              </a:r>
              <a:endParaRPr sz="1200" b="1" dirty="0">
                <a:solidFill>
                  <a:srgbClr val="FFFFFF"/>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27" name="Shape 49"/>
            <p:cNvSpPr txBox="1"/>
            <p:nvPr/>
          </p:nvSpPr>
          <p:spPr>
            <a:xfrm>
              <a:off x="24632781" y="18127748"/>
              <a:ext cx="1175676" cy="401393"/>
            </a:xfrm>
            <a:prstGeom prst="rect">
              <a:avLst/>
            </a:prstGeom>
            <a:noFill/>
            <a:ln>
              <a:noFill/>
            </a:ln>
          </p:spPr>
          <p:txBody>
            <a:bodyPr spcFirstLastPara="1" wrap="square" lIns="91425" tIns="45700" rIns="91425" bIns="45700" anchor="ctr" anchorCtr="0">
              <a:noAutofit/>
            </a:bodyPr>
            <a:lstStyle/>
            <a:p>
              <a:pPr algn="ctr">
                <a:buSzPts val="1800"/>
              </a:pPr>
              <a:r>
                <a:rPr lang="en-US" sz="1200" b="1" dirty="0">
                  <a:solidFill>
                    <a:srgbClr val="FFFFFF"/>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Hamilton Township</a:t>
              </a:r>
              <a:endParaRPr sz="1200" b="1" dirty="0">
                <a:solidFill>
                  <a:srgbClr val="FFFFFF"/>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pic>
          <p:nvPicPr>
            <p:cNvPr id="28" name="Picture 27"/>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7070181" y="19338036"/>
              <a:ext cx="177439" cy="351282"/>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35" y="228491"/>
            <a:ext cx="10233148" cy="454682"/>
          </a:xfrm>
        </p:spPr>
        <p:txBody>
          <a:bodyPr/>
          <a:lstStyle/>
          <a:p>
            <a:r>
              <a:rPr lang="en-US" sz="4320" dirty="0"/>
              <a:t>Pinelands WUI</a:t>
            </a:r>
          </a:p>
        </p:txBody>
      </p:sp>
      <p:grpSp>
        <p:nvGrpSpPr>
          <p:cNvPr id="51" name="Group 50"/>
          <p:cNvGrpSpPr/>
          <p:nvPr/>
        </p:nvGrpSpPr>
        <p:grpSpPr>
          <a:xfrm>
            <a:off x="7575132" y="3673627"/>
            <a:ext cx="3574349" cy="673210"/>
            <a:chOff x="6548906" y="4261898"/>
            <a:chExt cx="3367857" cy="648721"/>
          </a:xfrm>
        </p:grpSpPr>
        <p:sp>
          <p:nvSpPr>
            <p:cNvPr id="11" name="Rectangle 8"/>
            <p:cNvSpPr>
              <a:spLocks noChangeArrowheads="1"/>
            </p:cNvSpPr>
            <p:nvPr/>
          </p:nvSpPr>
          <p:spPr bwMode="auto">
            <a:xfrm>
              <a:off x="6548906" y="4261898"/>
              <a:ext cx="512458" cy="253026"/>
            </a:xfrm>
            <a:prstGeom prst="rect">
              <a:avLst/>
            </a:prstGeom>
            <a:noFill/>
            <a:ln w="63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schemeClr val="tx1">
                    <a:lumMod val="75000"/>
                    <a:lumOff val="25000"/>
                  </a:schemeClr>
                </a:solidFill>
                <a:latin typeface="Century Gothic" panose="020B0502020202020204" pitchFamily="34" charset="0"/>
              </a:endParaRPr>
            </a:p>
          </p:txBody>
        </p:sp>
        <p:sp>
          <p:nvSpPr>
            <p:cNvPr id="12" name="Rectangle 9"/>
            <p:cNvSpPr>
              <a:spLocks noChangeArrowheads="1"/>
            </p:cNvSpPr>
            <p:nvPr/>
          </p:nvSpPr>
          <p:spPr bwMode="auto">
            <a:xfrm>
              <a:off x="7154247" y="4261898"/>
              <a:ext cx="2762516" cy="23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Century Gothic" panose="020B0502020202020204" pitchFamily="34" charset="0"/>
                </a:rPr>
                <a:t>Pinelands Management Area</a:t>
              </a:r>
            </a:p>
          </p:txBody>
        </p:sp>
        <p:sp>
          <p:nvSpPr>
            <p:cNvPr id="17" name="Rectangle 14"/>
            <p:cNvSpPr>
              <a:spLocks noChangeArrowheads="1"/>
            </p:cNvSpPr>
            <p:nvPr/>
          </p:nvSpPr>
          <p:spPr bwMode="auto">
            <a:xfrm>
              <a:off x="6548906" y="4654390"/>
              <a:ext cx="512458" cy="256229"/>
            </a:xfrm>
            <a:prstGeom prst="rect">
              <a:avLst/>
            </a:prstGeom>
            <a:solidFill>
              <a:srgbClr val="4E4E4E"/>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solidFill>
                  <a:schemeClr val="tx1">
                    <a:lumMod val="75000"/>
                    <a:lumOff val="25000"/>
                  </a:schemeClr>
                </a:solidFill>
                <a:latin typeface="Century Gothic" panose="020B0502020202020204" pitchFamily="34" charset="0"/>
              </a:endParaRPr>
            </a:p>
          </p:txBody>
        </p:sp>
        <p:sp>
          <p:nvSpPr>
            <p:cNvPr id="18" name="Rectangle 15"/>
            <p:cNvSpPr>
              <a:spLocks noChangeArrowheads="1"/>
            </p:cNvSpPr>
            <p:nvPr/>
          </p:nvSpPr>
          <p:spPr bwMode="auto">
            <a:xfrm>
              <a:off x="7154247" y="4642187"/>
              <a:ext cx="1303473" cy="23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Century Gothic" panose="020B0502020202020204" pitchFamily="34" charset="0"/>
                </a:rPr>
                <a:t>Pinelands </a:t>
              </a:r>
              <a:r>
                <a:rPr lang="en-US" altLang="en-US" sz="1600" dirty="0">
                  <a:solidFill>
                    <a:schemeClr val="tx1">
                      <a:lumMod val="75000"/>
                      <a:lumOff val="25000"/>
                    </a:schemeClr>
                  </a:solidFill>
                  <a:latin typeface="Century Gothic" panose="020B0502020202020204" pitchFamily="34" charset="0"/>
                </a:rPr>
                <a:t>WUI</a:t>
              </a:r>
              <a:endParaRPr kumimoji="0" lang="en-US" altLang="en-US" sz="16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54" name="Text Placeholder 4"/>
          <p:cNvSpPr>
            <a:spLocks noGrp="1"/>
          </p:cNvSpPr>
          <p:nvPr>
            <p:ph type="body" idx="1"/>
          </p:nvPr>
        </p:nvSpPr>
        <p:spPr>
          <a:xfrm>
            <a:off x="7606352" y="946972"/>
            <a:ext cx="4435688" cy="2431075"/>
          </a:xfrm>
        </p:spPr>
        <p:txBody>
          <a:bodyPr/>
          <a:lstStyle/>
          <a:p>
            <a:pPr marL="274320" indent="-274320">
              <a:lnSpc>
                <a:spcPct val="100000"/>
              </a:lnSpc>
              <a:spcBef>
                <a:spcPts val="18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Regional Growth Area</a:t>
            </a:r>
          </a:p>
          <a:p>
            <a:pPr marL="274320" indent="-274320">
              <a:lnSpc>
                <a:spcPct val="100000"/>
              </a:lnSpc>
              <a:spcBef>
                <a:spcPts val="18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Rural Development Area</a:t>
            </a:r>
          </a:p>
          <a:p>
            <a:pPr marL="274320" indent="-274320">
              <a:lnSpc>
                <a:spcPct val="100000"/>
              </a:lnSpc>
              <a:spcBef>
                <a:spcPts val="18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Pinelands Villages </a:t>
            </a:r>
          </a:p>
          <a:p>
            <a:pPr marL="274320" indent="-274320">
              <a:lnSpc>
                <a:spcPct val="100000"/>
              </a:lnSpc>
              <a:spcBef>
                <a:spcPts val="18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Pinelands Towns</a:t>
            </a:r>
          </a:p>
        </p:txBody>
      </p:sp>
      <p:grpSp>
        <p:nvGrpSpPr>
          <p:cNvPr id="58" name="Group 57"/>
          <p:cNvGrpSpPr/>
          <p:nvPr/>
        </p:nvGrpSpPr>
        <p:grpSpPr>
          <a:xfrm>
            <a:off x="7606352" y="4450745"/>
            <a:ext cx="4065683" cy="2197056"/>
            <a:chOff x="4481670" y="4302744"/>
            <a:chExt cx="2623618" cy="1786054"/>
          </a:xfrm>
        </p:grpSpPr>
        <p:sp>
          <p:nvSpPr>
            <p:cNvPr id="59" name="Rectangle 6"/>
            <p:cNvSpPr>
              <a:spLocks noChangeArrowheads="1"/>
            </p:cNvSpPr>
            <p:nvPr/>
          </p:nvSpPr>
          <p:spPr bwMode="auto">
            <a:xfrm>
              <a:off x="4481670" y="4302744"/>
              <a:ext cx="2623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rPr>
                <a:t>Fire Risk</a:t>
              </a:r>
              <a:r>
                <a:rPr kumimoji="0" lang="en-US" altLang="en-US" sz="1600" b="1" i="0" u="none" strike="noStrike" kern="1200" cap="none" spc="0" normalizeH="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rPr>
                <a:t> </a:t>
              </a:r>
              <a:r>
                <a:rPr kumimoji="0" lang="en-US" altLang="en-US" sz="16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rPr>
                <a:t>Classification</a:t>
              </a:r>
              <a:endParaRPr kumimoji="0" lang="en-US" alt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endParaRPr>
            </a:p>
          </p:txBody>
        </p:sp>
        <p:grpSp>
          <p:nvGrpSpPr>
            <p:cNvPr id="60" name="Group 59"/>
            <p:cNvGrpSpPr/>
            <p:nvPr/>
          </p:nvGrpSpPr>
          <p:grpSpPr>
            <a:xfrm>
              <a:off x="4481670" y="4657199"/>
              <a:ext cx="2527143" cy="1431599"/>
              <a:chOff x="4481670" y="4657197"/>
              <a:chExt cx="2641025" cy="1877804"/>
            </a:xfrm>
          </p:grpSpPr>
          <p:sp>
            <p:nvSpPr>
              <p:cNvPr id="61" name="Rectangle 8"/>
              <p:cNvSpPr>
                <a:spLocks noChangeArrowheads="1"/>
              </p:cNvSpPr>
              <p:nvPr/>
            </p:nvSpPr>
            <p:spPr bwMode="auto">
              <a:xfrm>
                <a:off x="4481670" y="4657197"/>
                <a:ext cx="360201" cy="274320"/>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Arial"/>
                  <a:sym typeface="Arial"/>
                </a:endParaRPr>
              </a:p>
            </p:txBody>
          </p:sp>
          <p:sp>
            <p:nvSpPr>
              <p:cNvPr id="62" name="Rectangle 10"/>
              <p:cNvSpPr>
                <a:spLocks noChangeArrowheads="1"/>
              </p:cNvSpPr>
              <p:nvPr/>
            </p:nvSpPr>
            <p:spPr bwMode="auto">
              <a:xfrm>
                <a:off x="4912265" y="4666692"/>
                <a:ext cx="2057387" cy="3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kern="1200" dirty="0">
                    <a:solidFill>
                      <a:schemeClr val="tx1">
                        <a:lumMod val="75000"/>
                        <a:lumOff val="25000"/>
                      </a:schemeClr>
                    </a:solidFill>
                    <a:latin typeface="Century Gothic" panose="020B0502020202020204" pitchFamily="34" charset="0"/>
                    <a:ea typeface="Century Gothic"/>
                    <a:cs typeface="Century Gothic"/>
                  </a:rPr>
                  <a:t>Extremely</a:t>
                </a:r>
                <a:r>
                  <a:rPr kumimoji="0" lang="en-US" alt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sym typeface="Arial"/>
                  </a:rPr>
                  <a:t> Low</a:t>
                </a:r>
              </a:p>
            </p:txBody>
          </p:sp>
          <p:sp>
            <p:nvSpPr>
              <p:cNvPr id="63" name="Rectangle 11"/>
              <p:cNvSpPr>
                <a:spLocks noChangeArrowheads="1"/>
              </p:cNvSpPr>
              <p:nvPr/>
            </p:nvSpPr>
            <p:spPr bwMode="auto">
              <a:xfrm>
                <a:off x="4481670" y="5063975"/>
                <a:ext cx="360201" cy="274320"/>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Arial"/>
                  <a:sym typeface="Arial"/>
                </a:endParaRPr>
              </a:p>
            </p:txBody>
          </p:sp>
          <p:sp>
            <p:nvSpPr>
              <p:cNvPr id="64" name="Rectangle 63"/>
              <p:cNvSpPr>
                <a:spLocks noChangeArrowheads="1"/>
              </p:cNvSpPr>
              <p:nvPr/>
            </p:nvSpPr>
            <p:spPr bwMode="auto">
              <a:xfrm>
                <a:off x="4926991" y="5052203"/>
                <a:ext cx="1505864" cy="3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rPr>
                  <a:t>Low</a:t>
                </a:r>
              </a:p>
            </p:txBody>
          </p:sp>
          <p:sp>
            <p:nvSpPr>
              <p:cNvPr id="65" name="Rectangle 64"/>
              <p:cNvSpPr>
                <a:spLocks noChangeArrowheads="1"/>
              </p:cNvSpPr>
              <p:nvPr/>
            </p:nvSpPr>
            <p:spPr bwMode="auto">
              <a:xfrm>
                <a:off x="4481670" y="5458538"/>
                <a:ext cx="360201" cy="274320"/>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Arial"/>
                  <a:sym typeface="Arial"/>
                </a:endParaRPr>
              </a:p>
            </p:txBody>
          </p:sp>
          <p:sp>
            <p:nvSpPr>
              <p:cNvPr id="66" name="Rectangle 16"/>
              <p:cNvSpPr>
                <a:spLocks noChangeArrowheads="1"/>
              </p:cNvSpPr>
              <p:nvPr/>
            </p:nvSpPr>
            <p:spPr bwMode="auto">
              <a:xfrm>
                <a:off x="4912265" y="5439369"/>
                <a:ext cx="1148117" cy="3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rPr>
                  <a:t>Moderate</a:t>
                </a:r>
              </a:p>
            </p:txBody>
          </p:sp>
          <p:sp>
            <p:nvSpPr>
              <p:cNvPr id="67" name="Rectangle 17"/>
              <p:cNvSpPr>
                <a:spLocks noChangeArrowheads="1"/>
              </p:cNvSpPr>
              <p:nvPr/>
            </p:nvSpPr>
            <p:spPr bwMode="auto">
              <a:xfrm>
                <a:off x="4481670" y="5843657"/>
                <a:ext cx="360201" cy="274319"/>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Arial"/>
                  <a:sym typeface="Arial"/>
                </a:endParaRPr>
              </a:p>
            </p:txBody>
          </p:sp>
          <p:sp>
            <p:nvSpPr>
              <p:cNvPr id="68" name="Rectangle 19"/>
              <p:cNvSpPr>
                <a:spLocks noChangeArrowheads="1"/>
              </p:cNvSpPr>
              <p:nvPr/>
            </p:nvSpPr>
            <p:spPr bwMode="auto">
              <a:xfrm>
                <a:off x="4912264" y="5825710"/>
                <a:ext cx="1244618" cy="3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rPr>
                  <a:t>High</a:t>
                </a:r>
              </a:p>
            </p:txBody>
          </p:sp>
          <p:sp>
            <p:nvSpPr>
              <p:cNvPr id="69" name="Rectangle 20"/>
              <p:cNvSpPr>
                <a:spLocks noChangeArrowheads="1"/>
              </p:cNvSpPr>
              <p:nvPr/>
            </p:nvSpPr>
            <p:spPr bwMode="auto">
              <a:xfrm>
                <a:off x="4481670" y="6228773"/>
                <a:ext cx="360201" cy="274319"/>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Arial"/>
                  <a:sym typeface="Arial"/>
                </a:endParaRPr>
              </a:p>
            </p:txBody>
          </p:sp>
          <p:sp>
            <p:nvSpPr>
              <p:cNvPr id="70" name="Rectangle 22"/>
              <p:cNvSpPr>
                <a:spLocks noChangeArrowheads="1"/>
              </p:cNvSpPr>
              <p:nvPr/>
            </p:nvSpPr>
            <p:spPr bwMode="auto">
              <a:xfrm>
                <a:off x="4912263" y="6212037"/>
                <a:ext cx="2210432" cy="3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Arial"/>
                    <a:sym typeface="Arial"/>
                  </a:rPr>
                  <a:t>Extremely High</a:t>
                </a:r>
              </a:p>
            </p:txBody>
          </p:sp>
        </p:grpSp>
      </p:grp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03" y="824931"/>
            <a:ext cx="7315215" cy="5943612"/>
          </a:xfrm>
          <a:prstGeom prst="rect">
            <a:avLst/>
          </a:prstGeom>
        </p:spPr>
      </p:pic>
      <p:pic>
        <p:nvPicPr>
          <p:cNvPr id="53" name="Picture 52"/>
          <p:cNvPicPr>
            <a:picLocks noChangeAspect="1"/>
          </p:cNvPicPr>
          <p:nvPr/>
        </p:nvPicPr>
        <p:blipFill>
          <a:blip r:embed="rId4"/>
          <a:stretch>
            <a:fillRect/>
          </a:stretch>
        </p:blipFill>
        <p:spPr>
          <a:xfrm>
            <a:off x="2757858" y="6412892"/>
            <a:ext cx="139002" cy="301589"/>
          </a:xfrm>
          <a:prstGeom prst="rect">
            <a:avLst/>
          </a:prstGeom>
        </p:spPr>
      </p:pic>
    </p:spTree>
    <p:extLst>
      <p:ext uri="{BB962C8B-B14F-4D97-AF65-F5344CB8AC3E}">
        <p14:creationId xmlns:p14="http://schemas.microsoft.com/office/powerpoint/2010/main" val="87610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472" y="232801"/>
            <a:ext cx="10233148" cy="406019"/>
          </a:xfrm>
        </p:spPr>
        <p:txBody>
          <a:bodyPr/>
          <a:lstStyle/>
          <a:p>
            <a:r>
              <a:rPr lang="en-US" sz="4320" dirty="0"/>
              <a:t>Fire Risk Analysis</a:t>
            </a:r>
          </a:p>
        </p:txBody>
      </p:sp>
      <p:graphicFrame>
        <p:nvGraphicFramePr>
          <p:cNvPr id="28" name="Chart 27"/>
          <p:cNvGraphicFramePr/>
          <p:nvPr>
            <p:extLst>
              <p:ext uri="{D42A27DB-BD31-4B8C-83A1-F6EECF244321}">
                <p14:modId xmlns:p14="http://schemas.microsoft.com/office/powerpoint/2010/main" val="2029395407"/>
              </p:ext>
            </p:extLst>
          </p:nvPr>
        </p:nvGraphicFramePr>
        <p:xfrm>
          <a:off x="1019472" y="1003222"/>
          <a:ext cx="4634132" cy="2337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p:cNvGraphicFramePr/>
          <p:nvPr>
            <p:extLst>
              <p:ext uri="{D42A27DB-BD31-4B8C-83A1-F6EECF244321}">
                <p14:modId xmlns:p14="http://schemas.microsoft.com/office/powerpoint/2010/main" val="231038272"/>
              </p:ext>
            </p:extLst>
          </p:nvPr>
        </p:nvGraphicFramePr>
        <p:xfrm>
          <a:off x="6706496" y="1003221"/>
          <a:ext cx="4846597" cy="23378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p:cNvGraphicFramePr/>
          <p:nvPr>
            <p:extLst>
              <p:ext uri="{D42A27DB-BD31-4B8C-83A1-F6EECF244321}">
                <p14:modId xmlns:p14="http://schemas.microsoft.com/office/powerpoint/2010/main" val="3061003527"/>
              </p:ext>
            </p:extLst>
          </p:nvPr>
        </p:nvGraphicFramePr>
        <p:xfrm>
          <a:off x="893303" y="3777871"/>
          <a:ext cx="4760301" cy="24393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p:cNvGraphicFramePr/>
          <p:nvPr>
            <p:extLst>
              <p:ext uri="{D42A27DB-BD31-4B8C-83A1-F6EECF244321}">
                <p14:modId xmlns:p14="http://schemas.microsoft.com/office/powerpoint/2010/main" val="4054686924"/>
              </p:ext>
            </p:extLst>
          </p:nvPr>
        </p:nvGraphicFramePr>
        <p:xfrm>
          <a:off x="6856234" y="3621358"/>
          <a:ext cx="4696858" cy="2462919"/>
        </p:xfrm>
        <a:graphic>
          <a:graphicData uri="http://schemas.openxmlformats.org/drawingml/2006/chart">
            <c:chart xmlns:c="http://schemas.openxmlformats.org/drawingml/2006/chart" xmlns:r="http://schemas.openxmlformats.org/officeDocument/2006/relationships" r:id="rId6"/>
          </a:graphicData>
        </a:graphic>
      </p:graphicFrame>
      <p:grpSp>
        <p:nvGrpSpPr>
          <p:cNvPr id="4" name="Group 3"/>
          <p:cNvGrpSpPr/>
          <p:nvPr/>
        </p:nvGrpSpPr>
        <p:grpSpPr>
          <a:xfrm>
            <a:off x="2128235" y="6213086"/>
            <a:ext cx="7873045" cy="522697"/>
            <a:chOff x="1489359" y="6070840"/>
            <a:chExt cx="9157960" cy="609876"/>
          </a:xfrm>
        </p:grpSpPr>
        <p:grpSp>
          <p:nvGrpSpPr>
            <p:cNvPr id="10" name="Group 9"/>
            <p:cNvGrpSpPr/>
            <p:nvPr/>
          </p:nvGrpSpPr>
          <p:grpSpPr>
            <a:xfrm>
              <a:off x="1688354" y="6398442"/>
              <a:ext cx="8958965" cy="282274"/>
              <a:chOff x="14179223" y="19620557"/>
              <a:chExt cx="11850118" cy="269815"/>
            </a:xfrm>
          </p:grpSpPr>
          <p:sp>
            <p:nvSpPr>
              <p:cNvPr id="11" name="Rectangle 8"/>
              <p:cNvSpPr>
                <a:spLocks noChangeArrowheads="1"/>
              </p:cNvSpPr>
              <p:nvPr/>
            </p:nvSpPr>
            <p:spPr bwMode="auto">
              <a:xfrm>
                <a:off x="14179223" y="19620557"/>
                <a:ext cx="813368" cy="269815"/>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12" name="Rectangle 10"/>
              <p:cNvSpPr>
                <a:spLocks noChangeArrowheads="1"/>
              </p:cNvSpPr>
              <p:nvPr/>
            </p:nvSpPr>
            <p:spPr bwMode="auto">
              <a:xfrm>
                <a:off x="15063520" y="19644151"/>
                <a:ext cx="1947869" cy="2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kern="1200" dirty="0">
                    <a:solidFill>
                      <a:srgbClr val="000000"/>
                    </a:solidFill>
                    <a:latin typeface="Century Gothic" panose="020B0502020202020204" pitchFamily="34" charset="0"/>
                    <a:ea typeface="+mn-ea"/>
                    <a:cs typeface="+mn-cs"/>
                  </a:rPr>
                  <a:t>Extremely Low</a:t>
                </a:r>
                <a:endParaRPr lang="en-US" altLang="en-US" kern="1200" dirty="0">
                  <a:solidFill>
                    <a:prstClr val="black"/>
                  </a:solidFill>
                  <a:latin typeface="Century Gothic" panose="020B0502020202020204" pitchFamily="34" charset="0"/>
                  <a:ea typeface="+mn-ea"/>
                  <a:cs typeface="+mn-cs"/>
                </a:endParaRPr>
              </a:p>
            </p:txBody>
          </p:sp>
          <p:sp>
            <p:nvSpPr>
              <p:cNvPr id="13" name="Rectangle 11"/>
              <p:cNvSpPr>
                <a:spLocks noChangeArrowheads="1"/>
              </p:cNvSpPr>
              <p:nvPr/>
            </p:nvSpPr>
            <p:spPr bwMode="auto">
              <a:xfrm>
                <a:off x="17011388" y="19620557"/>
                <a:ext cx="824929" cy="269815"/>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14" name="Rectangle 13"/>
              <p:cNvSpPr>
                <a:spLocks noChangeArrowheads="1"/>
              </p:cNvSpPr>
              <p:nvPr/>
            </p:nvSpPr>
            <p:spPr bwMode="auto">
              <a:xfrm>
                <a:off x="17956605" y="19644151"/>
                <a:ext cx="713724" cy="2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kern="1200" dirty="0">
                    <a:solidFill>
                      <a:prstClr val="black"/>
                    </a:solidFill>
                    <a:latin typeface="Century Gothic" panose="020B0502020202020204" pitchFamily="34" charset="0"/>
                    <a:ea typeface="+mn-ea"/>
                    <a:cs typeface="+mn-cs"/>
                  </a:rPr>
                  <a:t>Low</a:t>
                </a:r>
              </a:p>
            </p:txBody>
          </p:sp>
          <p:sp>
            <p:nvSpPr>
              <p:cNvPr id="15" name="Rectangle 14"/>
              <p:cNvSpPr>
                <a:spLocks noChangeArrowheads="1"/>
              </p:cNvSpPr>
              <p:nvPr/>
            </p:nvSpPr>
            <p:spPr bwMode="auto">
              <a:xfrm>
                <a:off x="18716937" y="19625608"/>
                <a:ext cx="851741" cy="264764"/>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16" name="Rectangle 16"/>
              <p:cNvSpPr>
                <a:spLocks noChangeArrowheads="1"/>
              </p:cNvSpPr>
              <p:nvPr/>
            </p:nvSpPr>
            <p:spPr bwMode="auto">
              <a:xfrm>
                <a:off x="19688971" y="19644151"/>
                <a:ext cx="1523839" cy="2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kern="1200" dirty="0">
                    <a:solidFill>
                      <a:srgbClr val="000000"/>
                    </a:solidFill>
                    <a:latin typeface="Century Gothic" panose="020B0502020202020204" pitchFamily="34" charset="0"/>
                    <a:ea typeface="+mn-ea"/>
                    <a:cs typeface="+mn-cs"/>
                  </a:rPr>
                  <a:t>Moderate</a:t>
                </a:r>
                <a:endParaRPr lang="en-US" altLang="en-US" kern="1200" dirty="0">
                  <a:solidFill>
                    <a:prstClr val="black"/>
                  </a:solidFill>
                  <a:latin typeface="Century Gothic" panose="020B0502020202020204" pitchFamily="34" charset="0"/>
                  <a:ea typeface="+mn-ea"/>
                  <a:cs typeface="+mn-cs"/>
                </a:endParaRPr>
              </a:p>
            </p:txBody>
          </p:sp>
          <p:sp>
            <p:nvSpPr>
              <p:cNvPr id="17" name="Rectangle 17"/>
              <p:cNvSpPr>
                <a:spLocks noChangeArrowheads="1"/>
              </p:cNvSpPr>
              <p:nvPr/>
            </p:nvSpPr>
            <p:spPr bwMode="auto">
              <a:xfrm>
                <a:off x="21190427" y="19620557"/>
                <a:ext cx="928798" cy="269815"/>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18" name="Rectangle 19"/>
              <p:cNvSpPr>
                <a:spLocks noChangeArrowheads="1"/>
              </p:cNvSpPr>
              <p:nvPr/>
            </p:nvSpPr>
            <p:spPr bwMode="auto">
              <a:xfrm>
                <a:off x="22217051" y="19644151"/>
                <a:ext cx="800442" cy="2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kern="1200" dirty="0">
                    <a:solidFill>
                      <a:srgbClr val="000000"/>
                    </a:solidFill>
                    <a:latin typeface="Century Gothic" panose="020B0502020202020204" pitchFamily="34" charset="0"/>
                    <a:ea typeface="+mn-ea"/>
                    <a:cs typeface="+mn-cs"/>
                  </a:rPr>
                  <a:t>High</a:t>
                </a:r>
                <a:endParaRPr lang="en-US" altLang="en-US" kern="1200" dirty="0">
                  <a:solidFill>
                    <a:prstClr val="black"/>
                  </a:solidFill>
                  <a:latin typeface="Century Gothic" panose="020B0502020202020204" pitchFamily="34" charset="0"/>
                  <a:ea typeface="+mn-ea"/>
                  <a:cs typeface="+mn-cs"/>
                </a:endParaRPr>
              </a:p>
            </p:txBody>
          </p:sp>
          <p:sp>
            <p:nvSpPr>
              <p:cNvPr id="19" name="Rectangle 20"/>
              <p:cNvSpPr>
                <a:spLocks noChangeArrowheads="1"/>
              </p:cNvSpPr>
              <p:nvPr/>
            </p:nvSpPr>
            <p:spPr bwMode="auto">
              <a:xfrm>
                <a:off x="23109263" y="19620558"/>
                <a:ext cx="824930" cy="269814"/>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buClrTx/>
                  <a:buFontTx/>
                  <a:buNone/>
                </a:pPr>
                <a:endParaRPr lang="en-US" sz="1600" kern="1200">
                  <a:solidFill>
                    <a:prstClr val="black"/>
                  </a:solidFill>
                  <a:latin typeface="Century Gothic" panose="020B0502020202020204" pitchFamily="34" charset="0"/>
                  <a:ea typeface="+mn-ea"/>
                  <a:cs typeface="+mn-cs"/>
                </a:endParaRPr>
              </a:p>
            </p:txBody>
          </p:sp>
          <p:sp>
            <p:nvSpPr>
              <p:cNvPr id="20" name="Rectangle 19"/>
              <p:cNvSpPr>
                <a:spLocks noChangeArrowheads="1"/>
              </p:cNvSpPr>
              <p:nvPr/>
            </p:nvSpPr>
            <p:spPr bwMode="auto">
              <a:xfrm>
                <a:off x="24054475" y="19644151"/>
                <a:ext cx="1974866" cy="2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en-US" altLang="en-US" kern="1200" dirty="0">
                    <a:solidFill>
                      <a:srgbClr val="000000"/>
                    </a:solidFill>
                    <a:latin typeface="Century Gothic" panose="020B0502020202020204" pitchFamily="34" charset="0"/>
                    <a:ea typeface="+mn-ea"/>
                    <a:cs typeface="+mn-cs"/>
                  </a:rPr>
                  <a:t>Extremely High</a:t>
                </a:r>
                <a:endParaRPr lang="en-US" altLang="en-US" kern="1200" dirty="0">
                  <a:solidFill>
                    <a:prstClr val="black"/>
                  </a:solidFill>
                  <a:latin typeface="Century Gothic" panose="020B0502020202020204" pitchFamily="34" charset="0"/>
                  <a:ea typeface="+mn-ea"/>
                  <a:cs typeface="+mn-cs"/>
                </a:endParaRPr>
              </a:p>
            </p:txBody>
          </p:sp>
        </p:grpSp>
        <p:sp>
          <p:nvSpPr>
            <p:cNvPr id="3" name="Rectangle 2"/>
            <p:cNvSpPr/>
            <p:nvPr/>
          </p:nvSpPr>
          <p:spPr>
            <a:xfrm>
              <a:off x="1489359" y="6070840"/>
              <a:ext cx="1009132" cy="359110"/>
            </a:xfrm>
            <a:prstGeom prst="rect">
              <a:avLst/>
            </a:prstGeom>
          </p:spPr>
          <p:txBody>
            <a:bodyPr wrap="none">
              <a:spAutoFit/>
            </a:bodyPr>
            <a:lstStyle/>
            <a:p>
              <a:pPr>
                <a:buClrTx/>
                <a:buFontTx/>
                <a:buNone/>
              </a:pPr>
              <a:r>
                <a:rPr lang="en-US" altLang="en-US" b="1" kern="1200" dirty="0">
                  <a:solidFill>
                    <a:schemeClr val="tx1">
                      <a:lumMod val="75000"/>
                      <a:lumOff val="25000"/>
                    </a:schemeClr>
                  </a:solidFill>
                  <a:latin typeface="Century Gothic" panose="020B0502020202020204" pitchFamily="34" charset="0"/>
                </a:rPr>
                <a:t>Fire Risk</a:t>
              </a:r>
            </a:p>
          </p:txBody>
        </p:sp>
      </p:grpSp>
    </p:spTree>
    <p:extLst>
      <p:ext uri="{BB962C8B-B14F-4D97-AF65-F5344CB8AC3E}">
        <p14:creationId xmlns:p14="http://schemas.microsoft.com/office/powerpoint/2010/main" val="2001415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Conclusions</a:t>
            </a:r>
            <a:endParaRPr sz="4320" b="0" i="0" u="none" strike="noStrike" cap="none">
              <a:solidFill>
                <a:srgbClr val="1B57AF"/>
              </a:solidFill>
              <a:latin typeface="Century Gothic"/>
              <a:ea typeface="Century Gothic"/>
              <a:cs typeface="Century Gothic"/>
              <a:sym typeface="Century Gothic"/>
            </a:endParaRPr>
          </a:p>
        </p:txBody>
      </p:sp>
      <p:sp>
        <p:nvSpPr>
          <p:cNvPr id="245" name="Shape 245"/>
          <p:cNvSpPr txBox="1">
            <a:spLocks noGrp="1"/>
          </p:cNvSpPr>
          <p:nvPr>
            <p:ph type="body" idx="1"/>
          </p:nvPr>
        </p:nvSpPr>
        <p:spPr>
          <a:xfrm>
            <a:off x="321013" y="980382"/>
            <a:ext cx="11605098" cy="2436057"/>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1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A </a:t>
            </a:r>
            <a:r>
              <a:rPr lang="en-US" b="1" kern="1200" dirty="0">
                <a:solidFill>
                  <a:schemeClr val="tx1">
                    <a:lumMod val="75000"/>
                    <a:lumOff val="25000"/>
                  </a:schemeClr>
                </a:solidFill>
                <a:latin typeface="Century Gothic" panose="020B0502020202020204" pitchFamily="34" charset="0"/>
              </a:rPr>
              <a:t>majority</a:t>
            </a:r>
            <a:r>
              <a:rPr lang="en-US" kern="1200" dirty="0">
                <a:solidFill>
                  <a:schemeClr val="tx1">
                    <a:lumMod val="75000"/>
                    <a:lumOff val="25000"/>
                  </a:schemeClr>
                </a:solidFill>
                <a:latin typeface="Century Gothic" panose="020B0502020202020204" pitchFamily="34" charset="0"/>
              </a:rPr>
              <a:t> of the study area is under </a:t>
            </a:r>
            <a:r>
              <a:rPr lang="en-US" b="1" kern="1200" dirty="0">
                <a:solidFill>
                  <a:schemeClr val="tx1">
                    <a:lumMod val="75000"/>
                    <a:lumOff val="25000"/>
                  </a:schemeClr>
                </a:solidFill>
                <a:latin typeface="Century Gothic" panose="020B0502020202020204" pitchFamily="34" charset="0"/>
              </a:rPr>
              <a:t>extremely low to moderate fire risk </a:t>
            </a:r>
            <a:r>
              <a:rPr lang="en-US" kern="1200" dirty="0">
                <a:solidFill>
                  <a:schemeClr val="tx1">
                    <a:lumMod val="75000"/>
                    <a:lumOff val="25000"/>
                  </a:schemeClr>
                </a:solidFill>
                <a:latin typeface="Century Gothic" panose="020B0502020202020204" pitchFamily="34" charset="0"/>
              </a:rPr>
              <a:t>which are considered to be the </a:t>
            </a:r>
            <a:r>
              <a:rPr lang="en-US" b="1" kern="1200" dirty="0">
                <a:solidFill>
                  <a:schemeClr val="tx1">
                    <a:lumMod val="75000"/>
                    <a:lumOff val="25000"/>
                  </a:schemeClr>
                </a:solidFill>
                <a:latin typeface="Century Gothic" panose="020B0502020202020204" pitchFamily="34" charset="0"/>
              </a:rPr>
              <a:t>suitable</a:t>
            </a:r>
            <a:r>
              <a:rPr lang="en-US" kern="1200" dirty="0">
                <a:solidFill>
                  <a:schemeClr val="tx1">
                    <a:lumMod val="75000"/>
                    <a:lumOff val="25000"/>
                  </a:schemeClr>
                </a:solidFill>
                <a:latin typeface="Century Gothic" panose="020B0502020202020204" pitchFamily="34" charset="0"/>
              </a:rPr>
              <a:t> areas for the developmental activities.</a:t>
            </a:r>
          </a:p>
          <a:p>
            <a:pPr marL="342900" indent="-342900">
              <a:lnSpc>
                <a:spcPct val="100000"/>
              </a:lnSpc>
              <a:spcBef>
                <a:spcPts val="1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The areas under extremely high fire risk primarily lie within the </a:t>
            </a:r>
            <a:r>
              <a:rPr lang="en-US" b="1" kern="1200" dirty="0">
                <a:solidFill>
                  <a:schemeClr val="tx1">
                    <a:lumMod val="75000"/>
                    <a:lumOff val="25000"/>
                  </a:schemeClr>
                </a:solidFill>
                <a:latin typeface="Century Gothic" panose="020B0502020202020204" pitchFamily="34" charset="0"/>
              </a:rPr>
              <a:t>Pineland preservation </a:t>
            </a:r>
            <a:r>
              <a:rPr lang="en-US" kern="1200" dirty="0">
                <a:solidFill>
                  <a:schemeClr val="tx1">
                    <a:lumMod val="75000"/>
                    <a:lumOff val="25000"/>
                  </a:schemeClr>
                </a:solidFill>
                <a:latin typeface="Century Gothic" panose="020B0502020202020204" pitchFamily="34" charset="0"/>
              </a:rPr>
              <a:t>area. </a:t>
            </a:r>
            <a:r>
              <a:rPr lang="en-US" b="1" kern="1200" dirty="0">
                <a:solidFill>
                  <a:schemeClr val="tx1">
                    <a:lumMod val="75000"/>
                    <a:lumOff val="25000"/>
                  </a:schemeClr>
                </a:solidFill>
                <a:latin typeface="Century Gothic" panose="020B0502020202020204" pitchFamily="34" charset="0"/>
              </a:rPr>
              <a:t>Fire mitigation </a:t>
            </a:r>
            <a:r>
              <a:rPr lang="en-US" kern="1200" dirty="0">
                <a:solidFill>
                  <a:schemeClr val="tx1">
                    <a:lumMod val="75000"/>
                    <a:lumOff val="25000"/>
                  </a:schemeClr>
                </a:solidFill>
                <a:latin typeface="Century Gothic" panose="020B0502020202020204" pitchFamily="34" charset="0"/>
              </a:rPr>
              <a:t>efforts should be applied in these areas to reduce the chance of wildfire.</a:t>
            </a:r>
          </a:p>
          <a:p>
            <a:pPr marL="342900" indent="-342900">
              <a:lnSpc>
                <a:spcPct val="100000"/>
              </a:lnSpc>
              <a:spcBef>
                <a:spcPts val="1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The </a:t>
            </a:r>
            <a:r>
              <a:rPr lang="en-US" b="1" kern="1200" dirty="0">
                <a:solidFill>
                  <a:schemeClr val="tx1">
                    <a:lumMod val="75000"/>
                    <a:lumOff val="25000"/>
                  </a:schemeClr>
                </a:solidFill>
                <a:latin typeface="Century Gothic" panose="020B0502020202020204" pitchFamily="34" charset="0"/>
              </a:rPr>
              <a:t>regional growth </a:t>
            </a:r>
            <a:r>
              <a:rPr lang="en-US" kern="1200" dirty="0">
                <a:solidFill>
                  <a:schemeClr val="tx1">
                    <a:lumMod val="75000"/>
                    <a:lumOff val="25000"/>
                  </a:schemeClr>
                </a:solidFill>
                <a:latin typeface="Century Gothic" panose="020B0502020202020204" pitchFamily="34" charset="0"/>
              </a:rPr>
              <a:t>area of the Pinelands WUI has the </a:t>
            </a:r>
            <a:r>
              <a:rPr lang="en-US" b="1" kern="1200" dirty="0">
                <a:solidFill>
                  <a:schemeClr val="tx1">
                    <a:lumMod val="75000"/>
                    <a:lumOff val="25000"/>
                  </a:schemeClr>
                </a:solidFill>
                <a:latin typeface="Century Gothic" panose="020B0502020202020204" pitchFamily="34" charset="0"/>
              </a:rPr>
              <a:t>least</a:t>
            </a:r>
            <a:r>
              <a:rPr lang="en-US" kern="1200" dirty="0">
                <a:solidFill>
                  <a:schemeClr val="tx1">
                    <a:lumMod val="75000"/>
                    <a:lumOff val="25000"/>
                  </a:schemeClr>
                </a:solidFill>
                <a:latin typeface="Century Gothic" panose="020B0502020202020204" pitchFamily="34" charset="0"/>
              </a:rPr>
              <a:t> total area under high fire risk compared to the other sub-regions of the WUI.</a:t>
            </a:r>
          </a:p>
          <a:p>
            <a:pPr marL="342900" indent="-342900">
              <a:lnSpc>
                <a:spcPct val="100000"/>
              </a:lnSpc>
              <a:spcBef>
                <a:spcPts val="1200"/>
              </a:spcBef>
              <a:buClr>
                <a:srgbClr val="1B57AF"/>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1200"/>
              </a:spcBef>
              <a:buClr>
                <a:srgbClr val="1B57AF"/>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1200"/>
              </a:spcBef>
              <a:buClr>
                <a:srgbClr val="1B57AF"/>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1200"/>
              </a:spcBef>
              <a:buClr>
                <a:srgbClr val="1B57AF"/>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1200"/>
              </a:spcBef>
              <a:buClr>
                <a:srgbClr val="1B57AF"/>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1200"/>
              </a:spcBef>
              <a:buClr>
                <a:srgbClr val="1B57AF"/>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ndParaRPr>
          </a:p>
          <a:p>
            <a:pPr marL="0" marR="0" lvl="0" indent="0" rtl="0">
              <a:lnSpc>
                <a:spcPct val="90000"/>
              </a:lnSpc>
              <a:spcBef>
                <a:spcPts val="1200"/>
              </a:spcBef>
              <a:spcAft>
                <a:spcPts val="0"/>
              </a:spcAft>
              <a:buClr>
                <a:srgbClr val="3F3F3F"/>
              </a:buClr>
              <a:buSzPts val="2000"/>
              <a:buFont typeface="Arial"/>
              <a:buNone/>
            </a:pPr>
            <a:endParaRPr dirty="0">
              <a:solidFill>
                <a:schemeClr val="tx1">
                  <a:lumMod val="75000"/>
                  <a:lumOff val="2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3809"/>
          <a:stretch/>
        </p:blipFill>
        <p:spPr>
          <a:xfrm>
            <a:off x="0" y="3416440"/>
            <a:ext cx="12192000" cy="3401368"/>
          </a:xfrm>
          <a:prstGeom prst="rect">
            <a:avLst/>
          </a:prstGeom>
        </p:spPr>
      </p:pic>
      <p:sp>
        <p:nvSpPr>
          <p:cNvPr id="246" name="Shape 246"/>
          <p:cNvSpPr txBox="1"/>
          <p:nvPr/>
        </p:nvSpPr>
        <p:spPr>
          <a:xfrm>
            <a:off x="7723762" y="6543608"/>
            <a:ext cx="4468238" cy="274200"/>
          </a:xfrm>
          <a:prstGeom prst="rect">
            <a:avLst/>
          </a:prstGeom>
          <a:solidFill>
            <a:schemeClr val="bg1">
              <a:lumMod val="75000"/>
              <a:alpha val="65000"/>
            </a:schemeClr>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b="0" i="0" u="none" strike="noStrike" cap="none" dirty="0">
                <a:solidFill>
                  <a:schemeClr val="tx1">
                    <a:lumMod val="75000"/>
                    <a:lumOff val="25000"/>
                  </a:schemeClr>
                </a:solidFill>
                <a:latin typeface="Century Gothic"/>
                <a:ea typeface="Century Gothic"/>
                <a:cs typeface="Century Gothic"/>
                <a:sym typeface="Century Gothic"/>
              </a:rPr>
              <a:t>Image Credit:</a:t>
            </a:r>
            <a:r>
              <a:rPr lang="en-US" dirty="0">
                <a:solidFill>
                  <a:schemeClr val="tx1">
                    <a:lumMod val="75000"/>
                    <a:lumOff val="25000"/>
                  </a:schemeClr>
                </a:solidFill>
                <a:latin typeface="Century Gothic"/>
                <a:ea typeface="Century Gothic"/>
                <a:cs typeface="Century Gothic"/>
                <a:sym typeface="Century Gothic"/>
              </a:rPr>
              <a:t> Paul </a:t>
            </a:r>
            <a:r>
              <a:rPr lang="en-US" dirty="0" err="1">
                <a:solidFill>
                  <a:schemeClr val="tx1">
                    <a:lumMod val="75000"/>
                    <a:lumOff val="25000"/>
                  </a:schemeClr>
                </a:solidFill>
                <a:latin typeface="Century Gothic"/>
                <a:ea typeface="Century Gothic"/>
                <a:cs typeface="Century Gothic"/>
                <a:sym typeface="Century Gothic"/>
              </a:rPr>
              <a:t>Leakan</a:t>
            </a:r>
            <a:r>
              <a:rPr lang="en-US" dirty="0">
                <a:solidFill>
                  <a:schemeClr val="tx1">
                    <a:lumMod val="75000"/>
                    <a:lumOff val="25000"/>
                  </a:schemeClr>
                </a:solidFill>
                <a:latin typeface="Century Gothic"/>
                <a:ea typeface="Century Gothic"/>
                <a:cs typeface="Century Gothic"/>
                <a:sym typeface="Century Gothic"/>
              </a:rPr>
              <a:t>/Pinelands Commission</a:t>
            </a:r>
            <a:endParaRPr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Uncertainties</a:t>
            </a:r>
            <a:endParaRPr sz="4320" b="0" i="0" u="none" strike="noStrike" cap="none">
              <a:solidFill>
                <a:srgbClr val="1B57AF"/>
              </a:solidFill>
              <a:latin typeface="Century Gothic"/>
              <a:ea typeface="Century Gothic"/>
              <a:cs typeface="Century Gothic"/>
              <a:sym typeface="Century Gothic"/>
            </a:endParaRPr>
          </a:p>
        </p:txBody>
      </p:sp>
      <p:sp>
        <p:nvSpPr>
          <p:cNvPr id="254" name="Shape 254"/>
          <p:cNvSpPr txBox="1">
            <a:spLocks noGrp="1"/>
          </p:cNvSpPr>
          <p:nvPr>
            <p:ph type="body" idx="1"/>
          </p:nvPr>
        </p:nvSpPr>
        <p:spPr>
          <a:xfrm>
            <a:off x="395795" y="2062571"/>
            <a:ext cx="4364611" cy="2353786"/>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24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Outdated WUI data</a:t>
            </a:r>
          </a:p>
          <a:p>
            <a:pPr marL="342900" indent="-342900">
              <a:lnSpc>
                <a:spcPct val="100000"/>
              </a:lnSpc>
              <a:spcBef>
                <a:spcPts val="24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Lack of validation methods</a:t>
            </a:r>
          </a:p>
          <a:p>
            <a:pPr marL="342900" indent="-342900">
              <a:lnSpc>
                <a:spcPct val="100000"/>
              </a:lnSpc>
              <a:spcBef>
                <a:spcPts val="24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Minimal current fire or prescribed burned data</a:t>
            </a:r>
          </a:p>
          <a:p>
            <a:pPr marL="0" marR="0" lvl="0" indent="0" algn="l" rtl="0">
              <a:lnSpc>
                <a:spcPct val="90000"/>
              </a:lnSpc>
              <a:spcBef>
                <a:spcPts val="0"/>
              </a:spcBef>
              <a:spcAft>
                <a:spcPts val="0"/>
              </a:spcAft>
              <a:buClr>
                <a:srgbClr val="3F3F3F"/>
              </a:buClr>
              <a:buSzPts val="2000"/>
              <a:buFont typeface="Arial"/>
              <a:buNone/>
            </a:pPr>
            <a:endParaRPr dirty="0">
              <a:solidFill>
                <a:schemeClr val="tx1">
                  <a:lumMod val="75000"/>
                  <a:lumOff val="25000"/>
                </a:schemeClr>
              </a:solidFill>
            </a:endParaRPr>
          </a:p>
        </p:txBody>
      </p:sp>
      <p:grpSp>
        <p:nvGrpSpPr>
          <p:cNvPr id="3" name="Group 2"/>
          <p:cNvGrpSpPr/>
          <p:nvPr/>
        </p:nvGrpSpPr>
        <p:grpSpPr>
          <a:xfrm>
            <a:off x="4933361" y="1"/>
            <a:ext cx="7258639" cy="6858000"/>
            <a:chOff x="-1" y="993665"/>
            <a:chExt cx="7258639" cy="582636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3665"/>
              <a:ext cx="7258639" cy="5826361"/>
            </a:xfrm>
            <a:prstGeom prst="rect">
              <a:avLst/>
            </a:prstGeom>
          </p:spPr>
        </p:pic>
        <p:sp>
          <p:nvSpPr>
            <p:cNvPr id="8" name="Shape 246"/>
            <p:cNvSpPr txBox="1"/>
            <p:nvPr/>
          </p:nvSpPr>
          <p:spPr>
            <a:xfrm>
              <a:off x="2754730" y="6545825"/>
              <a:ext cx="4503908" cy="27420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b="0" i="0" u="none" strike="noStrike" cap="none" dirty="0">
                  <a:solidFill>
                    <a:schemeClr val="lt1"/>
                  </a:solidFill>
                  <a:latin typeface="Century Gothic"/>
                  <a:ea typeface="Century Gothic"/>
                  <a:cs typeface="Century Gothic"/>
                  <a:sym typeface="Century Gothic"/>
                </a:rPr>
                <a:t>Image Credit:</a:t>
              </a:r>
              <a:r>
                <a:rPr lang="en-US" dirty="0">
                  <a:solidFill>
                    <a:schemeClr val="lt1"/>
                  </a:solidFill>
                  <a:latin typeface="Century Gothic"/>
                  <a:ea typeface="Century Gothic"/>
                  <a:cs typeface="Century Gothic"/>
                  <a:sym typeface="Century Gothic"/>
                </a:rPr>
                <a:t> Paul </a:t>
              </a:r>
              <a:r>
                <a:rPr lang="en-US" dirty="0" err="1">
                  <a:solidFill>
                    <a:schemeClr val="lt1"/>
                  </a:solidFill>
                  <a:latin typeface="Century Gothic"/>
                  <a:ea typeface="Century Gothic"/>
                  <a:cs typeface="Century Gothic"/>
                  <a:sym typeface="Century Gothic"/>
                </a:rPr>
                <a:t>Leakan</a:t>
              </a:r>
              <a:r>
                <a:rPr lang="en-US" dirty="0">
                  <a:solidFill>
                    <a:schemeClr val="lt1"/>
                  </a:solidFill>
                  <a:latin typeface="Century Gothic"/>
                  <a:ea typeface="Century Gothic"/>
                  <a:cs typeface="Century Gothic"/>
                  <a:sym typeface="Century Gothic"/>
                </a:rPr>
                <a:t>/Pinelands Commission</a:t>
              </a:r>
              <a:endParaRPr b="0" i="0" u="none" strike="noStrike" cap="none" dirty="0">
                <a:solidFill>
                  <a:schemeClr val="lt1"/>
                </a:solidFill>
                <a:latin typeface="Century Gothic"/>
                <a:ea typeface="Century Gothic"/>
                <a:cs typeface="Century Gothic"/>
                <a:sym typeface="Century Gothic"/>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Future Work</a:t>
            </a:r>
            <a:endParaRPr sz="4320" b="0" i="0" u="none" strike="noStrike" cap="none">
              <a:solidFill>
                <a:srgbClr val="1B57AF"/>
              </a:solidFill>
              <a:latin typeface="Century Gothic"/>
              <a:ea typeface="Century Gothic"/>
              <a:cs typeface="Century Gothic"/>
              <a:sym typeface="Century Gothic"/>
            </a:endParaRPr>
          </a:p>
        </p:txBody>
      </p:sp>
      <p:sp>
        <p:nvSpPr>
          <p:cNvPr id="263" name="Shape 263"/>
          <p:cNvSpPr txBox="1">
            <a:spLocks noGrp="1"/>
          </p:cNvSpPr>
          <p:nvPr>
            <p:ph type="body" idx="1"/>
          </p:nvPr>
        </p:nvSpPr>
        <p:spPr>
          <a:xfrm>
            <a:off x="425089" y="2153161"/>
            <a:ext cx="4744787" cy="2278161"/>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18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Input </a:t>
            </a:r>
            <a:r>
              <a:rPr lang="en-US" b="1" kern="1200" dirty="0">
                <a:solidFill>
                  <a:schemeClr val="tx1">
                    <a:lumMod val="75000"/>
                    <a:lumOff val="25000"/>
                  </a:schemeClr>
                </a:solidFill>
                <a:latin typeface="Century Gothic" panose="020B0502020202020204" pitchFamily="34" charset="0"/>
              </a:rPr>
              <a:t>updated</a:t>
            </a:r>
            <a:r>
              <a:rPr lang="en-US" kern="1200" dirty="0">
                <a:solidFill>
                  <a:schemeClr val="tx1">
                    <a:lumMod val="75000"/>
                    <a:lumOff val="25000"/>
                  </a:schemeClr>
                </a:solidFill>
                <a:latin typeface="Century Gothic" panose="020B0502020202020204" pitchFamily="34" charset="0"/>
              </a:rPr>
              <a:t> data into the tool as becomes available for more accurate assessment</a:t>
            </a:r>
          </a:p>
          <a:p>
            <a:pPr marL="342900" indent="-342900">
              <a:lnSpc>
                <a:spcPct val="100000"/>
              </a:lnSpc>
              <a:spcBef>
                <a:spcPts val="18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Acquire </a:t>
            </a:r>
            <a:r>
              <a:rPr lang="en-US" b="1" kern="1200" dirty="0">
                <a:solidFill>
                  <a:schemeClr val="tx1">
                    <a:lumMod val="75000"/>
                    <a:lumOff val="25000"/>
                  </a:schemeClr>
                </a:solidFill>
                <a:latin typeface="Century Gothic" panose="020B0502020202020204" pitchFamily="34" charset="0"/>
              </a:rPr>
              <a:t>higher resolution </a:t>
            </a:r>
            <a:r>
              <a:rPr lang="en-US" kern="1200" dirty="0">
                <a:solidFill>
                  <a:schemeClr val="tx1">
                    <a:lumMod val="75000"/>
                    <a:lumOff val="25000"/>
                  </a:schemeClr>
                </a:solidFill>
                <a:latin typeface="Century Gothic" panose="020B0502020202020204" pitchFamily="34" charset="0"/>
              </a:rPr>
              <a:t>climate and soil moisture data</a:t>
            </a:r>
            <a:endParaRPr lang="en-US" dirty="0">
              <a:solidFill>
                <a:schemeClr val="tx1">
                  <a:lumMod val="75000"/>
                  <a:lumOff val="25000"/>
                </a:schemeClr>
              </a:solidFill>
            </a:endParaRPr>
          </a:p>
          <a:p>
            <a:pPr marL="0" marR="0" lvl="0" indent="0" algn="l" rtl="0">
              <a:lnSpc>
                <a:spcPct val="90000"/>
              </a:lnSpc>
              <a:spcBef>
                <a:spcPts val="0"/>
              </a:spcBef>
              <a:spcAft>
                <a:spcPts val="0"/>
              </a:spcAft>
              <a:buClr>
                <a:srgbClr val="3F3F3F"/>
              </a:buClr>
              <a:buSzPts val="2000"/>
              <a:buFont typeface="Arial"/>
              <a:buNone/>
            </a:pPr>
            <a:endParaRPr dirty="0">
              <a:solidFill>
                <a:schemeClr val="tx1">
                  <a:lumMod val="75000"/>
                  <a:lumOff val="25000"/>
                </a:schemeClr>
              </a:solidFill>
            </a:endParaRPr>
          </a:p>
        </p:txBody>
      </p:sp>
      <p:sp>
        <p:nvSpPr>
          <p:cNvPr id="264" name="Shape 264"/>
          <p:cNvSpPr txBox="1"/>
          <p:nvPr/>
        </p:nvSpPr>
        <p:spPr>
          <a:xfrm>
            <a:off x="8746998" y="3470024"/>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802" y="0"/>
            <a:ext cx="6564198" cy="6815581"/>
          </a:xfrm>
          <a:prstGeom prst="rect">
            <a:avLst/>
          </a:prstGeom>
        </p:spPr>
      </p:pic>
      <p:sp>
        <p:nvSpPr>
          <p:cNvPr id="8" name="Shape 246"/>
          <p:cNvSpPr txBox="1"/>
          <p:nvPr/>
        </p:nvSpPr>
        <p:spPr>
          <a:xfrm>
            <a:off x="7148400" y="6541381"/>
            <a:ext cx="50436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b="0" i="0" u="none" strike="noStrike" cap="none" dirty="0">
                <a:solidFill>
                  <a:schemeClr val="lt1"/>
                </a:solidFill>
                <a:latin typeface="Century Gothic"/>
                <a:ea typeface="Century Gothic"/>
                <a:cs typeface="Century Gothic"/>
                <a:sym typeface="Century Gothic"/>
              </a:rPr>
              <a:t>Image Credit:</a:t>
            </a:r>
            <a:r>
              <a:rPr lang="en-US" dirty="0">
                <a:solidFill>
                  <a:schemeClr val="lt1"/>
                </a:solidFill>
                <a:latin typeface="Century Gothic"/>
                <a:ea typeface="Century Gothic"/>
                <a:cs typeface="Century Gothic"/>
                <a:sym typeface="Century Gothic"/>
              </a:rPr>
              <a:t> Paul </a:t>
            </a:r>
            <a:r>
              <a:rPr lang="en-US" dirty="0" err="1">
                <a:solidFill>
                  <a:schemeClr val="lt1"/>
                </a:solidFill>
                <a:latin typeface="Century Gothic"/>
                <a:ea typeface="Century Gothic"/>
                <a:cs typeface="Century Gothic"/>
                <a:sym typeface="Century Gothic"/>
              </a:rPr>
              <a:t>Leakan</a:t>
            </a:r>
            <a:r>
              <a:rPr lang="en-US" dirty="0">
                <a:solidFill>
                  <a:schemeClr val="lt1"/>
                </a:solidFill>
                <a:latin typeface="Century Gothic"/>
                <a:ea typeface="Century Gothic"/>
                <a:cs typeface="Century Gothic"/>
                <a:sym typeface="Century Gothic"/>
              </a:rPr>
              <a:t>/Pinelands Commission</a:t>
            </a:r>
            <a:endParaRPr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Acknowledgements</a:t>
            </a:r>
            <a:endParaRPr sz="4320" b="0" i="0" u="none" strike="noStrike" cap="none">
              <a:solidFill>
                <a:srgbClr val="1B57AF"/>
              </a:solidFill>
              <a:latin typeface="Century Gothic"/>
              <a:ea typeface="Century Gothic"/>
              <a:cs typeface="Century Gothic"/>
              <a:sym typeface="Century Gothic"/>
            </a:endParaRPr>
          </a:p>
        </p:txBody>
      </p:sp>
      <p:sp>
        <p:nvSpPr>
          <p:cNvPr id="6" name="Shape 176"/>
          <p:cNvSpPr/>
          <p:nvPr/>
        </p:nvSpPr>
        <p:spPr>
          <a:xfrm>
            <a:off x="529071" y="1364178"/>
            <a:ext cx="8547552" cy="4914900"/>
          </a:xfrm>
          <a:prstGeom prst="rect">
            <a:avLst/>
          </a:prstGeom>
          <a:noFill/>
          <a:ln>
            <a:noFill/>
          </a:ln>
        </p:spPr>
        <p:txBody>
          <a:bodyPr spcFirstLastPara="1" wrap="square" lIns="91425" tIns="45700" rIns="91425" bIns="45700" anchor="t" anchorCtr="0">
            <a:noAutofit/>
          </a:bodyPr>
          <a:lstStyle/>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Dr. Jeffrey </a:t>
            </a:r>
            <a:r>
              <a:rPr lang="en-US" sz="2000" kern="1200" dirty="0" err="1">
                <a:solidFill>
                  <a:schemeClr val="tx1">
                    <a:lumMod val="75000"/>
                    <a:lumOff val="25000"/>
                  </a:schemeClr>
                </a:solidFill>
                <a:latin typeface="Century Gothic" panose="020B0502020202020204" pitchFamily="34" charset="0"/>
                <a:ea typeface="Century Gothic"/>
                <a:cs typeface="Century Gothic"/>
                <a:sym typeface="Century Gothic"/>
              </a:rPr>
              <a:t>Luvall</a:t>
            </a: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 (NASA Marshall Space Flight Center)</a:t>
            </a:r>
            <a:endParaRPr sz="2000" kern="1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Dr. Robert Griffin (University of Alabama in Huntsville)</a:t>
            </a:r>
            <a:endParaRPr sz="2000" kern="1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Leigh Sinclair (University of Alabama in Huntsville/Information Technology and Systems Center)</a:t>
            </a:r>
            <a:endParaRPr sz="2000" kern="1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Maggi Klug (University of Alabama in Huntsville)</a:t>
            </a:r>
            <a:endParaRPr sz="2000" kern="1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Larry Liggett (New Jersey Pinelands Commission)</a:t>
            </a: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Gina Berg (New Jersey Pinelands Commission)</a:t>
            </a: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Paul </a:t>
            </a:r>
            <a:r>
              <a:rPr lang="en-US" sz="2000" kern="1200" dirty="0" err="1">
                <a:solidFill>
                  <a:schemeClr val="tx1">
                    <a:lumMod val="75000"/>
                    <a:lumOff val="25000"/>
                  </a:schemeClr>
                </a:solidFill>
                <a:latin typeface="Century Gothic" panose="020B0502020202020204" pitchFamily="34" charset="0"/>
                <a:ea typeface="Century Gothic"/>
                <a:cs typeface="Century Gothic"/>
                <a:sym typeface="Century Gothic"/>
              </a:rPr>
              <a:t>Leakan</a:t>
            </a: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 (New Jersey Pinelands Commission)</a:t>
            </a:r>
            <a:endParaRPr sz="2000" kern="1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Williams </a:t>
            </a:r>
            <a:r>
              <a:rPr lang="en-US" sz="2000" kern="1200" dirty="0" err="1">
                <a:solidFill>
                  <a:schemeClr val="tx1">
                    <a:lumMod val="75000"/>
                    <a:lumOff val="25000"/>
                  </a:schemeClr>
                </a:solidFill>
                <a:latin typeface="Century Gothic" panose="020B0502020202020204" pitchFamily="34" charset="0"/>
                <a:ea typeface="Century Gothic"/>
                <a:cs typeface="Century Gothic"/>
                <a:sym typeface="Century Gothic"/>
              </a:rPr>
              <a:t>Zipse</a:t>
            </a: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 (New Jersey Forest Service)</a:t>
            </a:r>
          </a:p>
          <a:p>
            <a:pPr marL="342900" indent="-342900">
              <a:spcAft>
                <a:spcPts val="1800"/>
              </a:spcAft>
              <a:buClr>
                <a:srgbClr val="1B57AF"/>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rPr>
              <a:t>Jeremy Webber (New Jersey Forest Service)</a:t>
            </a:r>
          </a:p>
          <a:p>
            <a:pPr marL="342900" indent="-342900">
              <a:spcAft>
                <a:spcPts val="1800"/>
              </a:spcAft>
              <a:buClr>
                <a:srgbClr val="1B57AF"/>
              </a:buClr>
              <a:buFont typeface="Webdings" panose="05030102010509060703" pitchFamily="18" charset="2"/>
              <a:buChar char="4"/>
            </a:pPr>
            <a:endParaRPr lang="en-US" sz="2000" kern="12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t="-17000" b="-17000"/>
          </a:stretch>
        </a:blipFill>
        <a:effectLst/>
      </p:bgPr>
    </p:bg>
    <p:spTree>
      <p:nvGrpSpPr>
        <p:cNvPr id="1" name="Shape 109"/>
        <p:cNvGrpSpPr/>
        <p:nvPr/>
      </p:nvGrpSpPr>
      <p:grpSpPr>
        <a:xfrm>
          <a:off x="0" y="0"/>
          <a:ext cx="0" cy="0"/>
          <a:chOff x="0" y="0"/>
          <a:chExt cx="0" cy="0"/>
        </a:xfrm>
      </p:grpSpPr>
      <p:sp>
        <p:nvSpPr>
          <p:cNvPr id="111" name="Shape 111"/>
          <p:cNvSpPr txBox="1">
            <a:spLocks noGrp="1"/>
          </p:cNvSpPr>
          <p:nvPr>
            <p:ph type="title"/>
          </p:nvPr>
        </p:nvSpPr>
        <p:spPr>
          <a:xfrm>
            <a:off x="1106905" y="259882"/>
            <a:ext cx="8210350" cy="584667"/>
          </a:xfrm>
          <a:prstGeom prst="rect">
            <a:avLst/>
          </a:prstGeom>
          <a:noFill/>
          <a:ln>
            <a:noFill/>
          </a:ln>
        </p:spPr>
        <p:txBody>
          <a:bodyPr spcFirstLastPara="1" wrap="square" lIns="91425" tIns="45700" rIns="91425" bIns="45700" anchor="ctr" anchorCtr="0">
            <a:noAutofit/>
          </a:bodyPr>
          <a:lstStyle/>
          <a:p>
            <a:pPr>
              <a:buSzPts val="4320"/>
            </a:pPr>
            <a:r>
              <a:rPr lang="en-US" sz="4320" dirty="0">
                <a:solidFill>
                  <a:schemeClr val="bg1"/>
                </a:solidFill>
              </a:rPr>
              <a:t>Outline</a:t>
            </a:r>
            <a:endParaRPr sz="4320" dirty="0">
              <a:solidFill>
                <a:schemeClr val="bg1"/>
              </a:solidFill>
            </a:endParaRPr>
          </a:p>
        </p:txBody>
      </p:sp>
      <p:sp>
        <p:nvSpPr>
          <p:cNvPr id="112" name="Shape 112"/>
          <p:cNvSpPr txBox="1">
            <a:spLocks noGrp="1"/>
          </p:cNvSpPr>
          <p:nvPr>
            <p:ph type="body" idx="1"/>
          </p:nvPr>
        </p:nvSpPr>
        <p:spPr>
          <a:xfrm>
            <a:off x="1106905" y="1584355"/>
            <a:ext cx="8210350" cy="4441059"/>
          </a:xfrm>
          <a:prstGeom prst="rect">
            <a:avLst/>
          </a:prstGeom>
          <a:solidFill>
            <a:schemeClr val="tx1">
              <a:alpha val="38000"/>
            </a:schemeClr>
          </a:solidFill>
          <a:ln>
            <a:noFill/>
          </a:ln>
        </p:spPr>
        <p:txBody>
          <a:bodyPr spcFirstLastPara="1" wrap="square" lIns="91425" tIns="45700" rIns="91425" bIns="45700" anchor="t" anchorCtr="0">
            <a:noAutofit/>
          </a:bodyPr>
          <a:lstStyle/>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Community concerns</a:t>
            </a: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Study area/Study period</a:t>
            </a:r>
            <a:endParaRPr sz="2400" kern="1200" dirty="0">
              <a:solidFill>
                <a:schemeClr val="bg1"/>
              </a:solidFill>
              <a:latin typeface="Century Gothic" panose="020B0502020202020204" pitchFamily="34" charset="0"/>
            </a:endParaRP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Partners/Objectives</a:t>
            </a:r>
            <a:endParaRPr sz="2400" kern="1200" dirty="0">
              <a:solidFill>
                <a:schemeClr val="bg1"/>
              </a:solidFill>
              <a:latin typeface="Century Gothic" panose="020B0502020202020204" pitchFamily="34" charset="0"/>
            </a:endParaRP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Earth observations</a:t>
            </a:r>
            <a:endParaRPr sz="2400" kern="1200" dirty="0">
              <a:solidFill>
                <a:schemeClr val="bg1"/>
              </a:solidFill>
              <a:latin typeface="Century Gothic" panose="020B0502020202020204" pitchFamily="34" charset="0"/>
            </a:endParaRP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Methodology</a:t>
            </a: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Results</a:t>
            </a: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Conclusions</a:t>
            </a: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Uncertainties</a:t>
            </a: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Future work</a:t>
            </a:r>
            <a:endParaRPr sz="2400" kern="1200" dirty="0">
              <a:solidFill>
                <a:schemeClr val="bg1"/>
              </a:solidFill>
              <a:latin typeface="Century Gothic" panose="020B0502020202020204" pitchFamily="34" charset="0"/>
            </a:endParaRPr>
          </a:p>
          <a:p>
            <a:pPr marL="342900" indent="-342900">
              <a:lnSpc>
                <a:spcPct val="100000"/>
              </a:lnSpc>
              <a:spcBef>
                <a:spcPts val="0"/>
              </a:spcBef>
              <a:spcAft>
                <a:spcPts val="600"/>
              </a:spcAft>
              <a:buClr>
                <a:srgbClr val="1B57AF"/>
              </a:buClr>
              <a:buSzTx/>
              <a:buFont typeface="Webdings" panose="05030102010509060703" pitchFamily="18" charset="2"/>
              <a:buChar char="4"/>
            </a:pPr>
            <a:r>
              <a:rPr lang="en-US" sz="2400" kern="1200" dirty="0">
                <a:solidFill>
                  <a:schemeClr val="bg1"/>
                </a:solidFill>
                <a:latin typeface="Century Gothic" panose="020B0502020202020204" pitchFamily="34" charset="0"/>
              </a:rPr>
              <a:t>Acknowledgements</a:t>
            </a:r>
            <a:endParaRPr sz="2400" kern="1200" dirty="0">
              <a:solidFill>
                <a:schemeClr val="bg1"/>
              </a:solidFill>
              <a:latin typeface="Century Gothic" panose="020B0502020202020204" pitchFamily="34" charset="0"/>
            </a:endParaRPr>
          </a:p>
        </p:txBody>
      </p:sp>
      <p:sp>
        <p:nvSpPr>
          <p:cNvPr id="113" name="Shape 113"/>
          <p:cNvSpPr txBox="1"/>
          <p:nvPr/>
        </p:nvSpPr>
        <p:spPr>
          <a:xfrm>
            <a:off x="6559569" y="6510228"/>
            <a:ext cx="5296200" cy="274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Image Credit: Joel Mott/Pinelands Commission</a:t>
            </a:r>
            <a:endParaRPr kumimoji="0"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840817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656" y="1099356"/>
            <a:ext cx="6532344" cy="5712594"/>
          </a:xfrm>
          <a:prstGeom prst="rect">
            <a:avLst/>
          </a:prstGeom>
        </p:spPr>
      </p:pic>
      <p:sp>
        <p:nvSpPr>
          <p:cNvPr id="130" name="Shape 130"/>
          <p:cNvSpPr txBox="1">
            <a:spLocks noGrp="1"/>
          </p:cNvSpPr>
          <p:nvPr>
            <p:ph type="title"/>
          </p:nvPr>
        </p:nvSpPr>
        <p:spPr>
          <a:xfrm>
            <a:off x="1000125" y="232229"/>
            <a:ext cx="9413400" cy="61229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dirty="0">
                <a:solidFill>
                  <a:srgbClr val="1B57AF"/>
                </a:solidFill>
                <a:latin typeface="Century Gothic"/>
                <a:ea typeface="Century Gothic"/>
                <a:cs typeface="Century Gothic"/>
                <a:sym typeface="Century Gothic"/>
              </a:rPr>
              <a:t>Community Concerns</a:t>
            </a:r>
            <a:endParaRPr sz="4320" b="0" i="0" u="none" strike="noStrike" cap="none" dirty="0">
              <a:solidFill>
                <a:srgbClr val="1B57AF"/>
              </a:solidFill>
              <a:latin typeface="Century Gothic"/>
              <a:ea typeface="Century Gothic"/>
              <a:cs typeface="Century Gothic"/>
              <a:sym typeface="Century Gothic"/>
            </a:endParaRPr>
          </a:p>
        </p:txBody>
      </p:sp>
      <p:sp>
        <p:nvSpPr>
          <p:cNvPr id="133" name="Shape 133"/>
          <p:cNvSpPr txBox="1"/>
          <p:nvPr/>
        </p:nvSpPr>
        <p:spPr>
          <a:xfrm>
            <a:off x="6821500" y="6462150"/>
            <a:ext cx="5370600" cy="349800"/>
          </a:xfrm>
          <a:prstGeom prst="rect">
            <a:avLst/>
          </a:prstGeom>
          <a:noFill/>
          <a:ln>
            <a:noFill/>
          </a:ln>
        </p:spPr>
        <p:txBody>
          <a:bodyPr spcFirstLastPara="1" wrap="square" lIns="91425" tIns="91425" rIns="91425" bIns="91425" anchor="ctr" anchorCtr="0">
            <a:noAutofit/>
          </a:bodyPr>
          <a:lstStyle/>
          <a:p>
            <a:pPr marL="0" lvl="0" indent="0" algn="r" rtl="0">
              <a:lnSpc>
                <a:spcPct val="80000"/>
              </a:lnSpc>
              <a:spcBef>
                <a:spcPts val="0"/>
              </a:spcBef>
              <a:spcAft>
                <a:spcPts val="0"/>
              </a:spcAft>
              <a:buNone/>
            </a:pPr>
            <a:r>
              <a:rPr lang="en-US" dirty="0">
                <a:solidFill>
                  <a:srgbClr val="FFFFFF"/>
                </a:solidFill>
                <a:latin typeface="Century Gothic"/>
                <a:ea typeface="Century Gothic"/>
                <a:cs typeface="Century Gothic"/>
                <a:sym typeface="Century Gothic"/>
              </a:rPr>
              <a:t>Image Credit: Paul Kline/Flickr</a:t>
            </a:r>
            <a:endParaRPr dirty="0">
              <a:solidFill>
                <a:srgbClr val="FFFFFF"/>
              </a:solidFill>
              <a:latin typeface="Century Gothic"/>
              <a:ea typeface="Century Gothic"/>
              <a:cs typeface="Century Gothic"/>
              <a:sym typeface="Century Gothic"/>
            </a:endParaRPr>
          </a:p>
        </p:txBody>
      </p:sp>
      <p:sp>
        <p:nvSpPr>
          <p:cNvPr id="8" name="Shape 104"/>
          <p:cNvSpPr txBox="1">
            <a:spLocks noGrp="1"/>
          </p:cNvSpPr>
          <p:nvPr>
            <p:ph type="body" idx="1"/>
          </p:nvPr>
        </p:nvSpPr>
        <p:spPr>
          <a:xfrm>
            <a:off x="294985" y="1591585"/>
            <a:ext cx="5364572" cy="4837777"/>
          </a:xfrm>
          <a:prstGeom prst="rect">
            <a:avLst/>
          </a:prstGeom>
          <a:noFill/>
          <a:ln>
            <a:noFill/>
          </a:ln>
        </p:spPr>
        <p:txBody>
          <a:bodyPr spcFirstLastPara="1" wrap="square" lIns="91425" tIns="45700" rIns="91425" bIns="45700" anchor="t" anchorCtr="0">
            <a:noAutofit/>
          </a:bodyPr>
          <a:lstStyle/>
          <a:p>
            <a:pPr marL="342900" lvl="0" indent="-342900">
              <a:lnSpc>
                <a:spcPct val="100000"/>
              </a:lnSpc>
              <a:spcBef>
                <a:spcPts val="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New Jersey is the most densely populated state in the U.S. </a:t>
            </a:r>
          </a:p>
          <a:p>
            <a:pPr marL="342900" lvl="0" indent="-342900">
              <a:lnSpc>
                <a:spcPct val="100000"/>
              </a:lnSpc>
              <a:spcBef>
                <a:spcPts val="200"/>
              </a:spcBef>
              <a:buClr>
                <a:srgbClr val="1B57AF"/>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Tremendous increase in housing growth</a:t>
            </a:r>
          </a:p>
          <a:p>
            <a:pPr marL="342900" lvl="0" indent="-342900">
              <a:lnSpc>
                <a:spcPct val="100000"/>
              </a:lnSpc>
              <a:spcBef>
                <a:spcPts val="200"/>
              </a:spcBef>
              <a:buClr>
                <a:srgbClr val="1B57AF"/>
              </a:buClr>
              <a:buSzTx/>
              <a:buFont typeface="Webdings" panose="05030102010509060703" pitchFamily="18" charset="2"/>
              <a:buChar char="4"/>
            </a:pPr>
            <a:endParaRPr kern="1200" dirty="0">
              <a:solidFill>
                <a:schemeClr val="tx1">
                  <a:lumMod val="75000"/>
                  <a:lumOff val="25000"/>
                </a:schemeClr>
              </a:solidFill>
              <a:latin typeface="Century Gothic" panose="020B0502020202020204" pitchFamily="34" charset="0"/>
            </a:endParaRPr>
          </a:p>
          <a:p>
            <a:pPr marL="342900" lvl="0" indent="-342900">
              <a:lnSpc>
                <a:spcPct val="100000"/>
              </a:lnSpc>
              <a:spcBef>
                <a:spcPts val="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More people are </a:t>
            </a:r>
            <a:r>
              <a:rPr lang="en-US" b="1" kern="1200" dirty="0">
                <a:solidFill>
                  <a:schemeClr val="tx1">
                    <a:lumMod val="75000"/>
                    <a:lumOff val="25000"/>
                  </a:schemeClr>
                </a:solidFill>
                <a:latin typeface="Century Gothic" panose="020B0502020202020204" pitchFamily="34" charset="0"/>
              </a:rPr>
              <a:t>relocating</a:t>
            </a:r>
            <a:r>
              <a:rPr lang="en-US" kern="1200" dirty="0">
                <a:solidFill>
                  <a:schemeClr val="tx1">
                    <a:lumMod val="75000"/>
                    <a:lumOff val="25000"/>
                  </a:schemeClr>
                </a:solidFill>
                <a:latin typeface="Century Gothic" panose="020B0502020202020204" pitchFamily="34" charset="0"/>
              </a:rPr>
              <a:t> near </a:t>
            </a:r>
            <a:r>
              <a:rPr lang="en-US" b="1" kern="1200" dirty="0">
                <a:solidFill>
                  <a:schemeClr val="tx1">
                    <a:lumMod val="75000"/>
                    <a:lumOff val="25000"/>
                  </a:schemeClr>
                </a:solidFill>
                <a:latin typeface="Century Gothic" panose="020B0502020202020204" pitchFamily="34" charset="0"/>
              </a:rPr>
              <a:t>forest areas</a:t>
            </a:r>
            <a:r>
              <a:rPr lang="en-US" kern="1200" dirty="0">
                <a:solidFill>
                  <a:schemeClr val="tx1">
                    <a:lumMod val="75000"/>
                    <a:lumOff val="25000"/>
                  </a:schemeClr>
                </a:solidFill>
                <a:latin typeface="Century Gothic" panose="020B0502020202020204" pitchFamily="34" charset="0"/>
              </a:rPr>
              <a:t>, also known as </a:t>
            </a:r>
            <a:r>
              <a:rPr lang="en-US" b="1" kern="1200" dirty="0">
                <a:solidFill>
                  <a:schemeClr val="tx1">
                    <a:lumMod val="75000"/>
                    <a:lumOff val="25000"/>
                  </a:schemeClr>
                </a:solidFill>
                <a:latin typeface="Century Gothic" panose="020B0502020202020204" pitchFamily="34" charset="0"/>
              </a:rPr>
              <a:t>Wildland Urban Interface (WUI)</a:t>
            </a:r>
          </a:p>
          <a:p>
            <a:pPr marL="0" lvl="0" indent="0">
              <a:lnSpc>
                <a:spcPct val="100000"/>
              </a:lnSpc>
              <a:spcBef>
                <a:spcPts val="200"/>
              </a:spcBef>
              <a:buClr>
                <a:srgbClr val="1B57AF"/>
              </a:buClr>
              <a:buSzTx/>
            </a:pPr>
            <a:endParaRPr kern="1200" dirty="0">
              <a:solidFill>
                <a:schemeClr val="tx1">
                  <a:lumMod val="75000"/>
                  <a:lumOff val="25000"/>
                </a:schemeClr>
              </a:solidFill>
              <a:latin typeface="Century Gothic" panose="020B0502020202020204" pitchFamily="34" charset="0"/>
            </a:endParaRPr>
          </a:p>
          <a:p>
            <a:pPr marL="342900" lvl="0" indent="-342900">
              <a:lnSpc>
                <a:spcPct val="100000"/>
              </a:lnSpc>
              <a:spcBef>
                <a:spcPts val="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Increasing</a:t>
            </a:r>
            <a:r>
              <a:rPr lang="en-US" b="1" kern="1200" dirty="0">
                <a:solidFill>
                  <a:schemeClr val="tx1">
                    <a:lumMod val="75000"/>
                    <a:lumOff val="25000"/>
                  </a:schemeClr>
                </a:solidFill>
                <a:latin typeface="Century Gothic" panose="020B0502020202020204" pitchFamily="34" charset="0"/>
              </a:rPr>
              <a:t> risk</a:t>
            </a:r>
            <a:r>
              <a:rPr lang="en-US" kern="1200" dirty="0">
                <a:solidFill>
                  <a:schemeClr val="tx1">
                    <a:lumMod val="75000"/>
                    <a:lumOff val="25000"/>
                  </a:schemeClr>
                </a:solidFill>
                <a:latin typeface="Century Gothic" panose="020B0502020202020204" pitchFamily="34" charset="0"/>
              </a:rPr>
              <a:t> of wildfire, a potential threat to life and property</a:t>
            </a:r>
          </a:p>
          <a:p>
            <a:pPr marL="0" lvl="0" indent="0">
              <a:lnSpc>
                <a:spcPct val="100000"/>
              </a:lnSpc>
              <a:spcBef>
                <a:spcPts val="200"/>
              </a:spcBef>
              <a:buClr>
                <a:srgbClr val="1B57AF"/>
              </a:buClr>
              <a:buSzTx/>
            </a:pPr>
            <a:endParaRPr kern="1200" dirty="0">
              <a:solidFill>
                <a:schemeClr val="tx1">
                  <a:lumMod val="75000"/>
                  <a:lumOff val="25000"/>
                </a:schemeClr>
              </a:solidFill>
              <a:latin typeface="Century Gothic" panose="020B0502020202020204" pitchFamily="34" charset="0"/>
            </a:endParaRPr>
          </a:p>
          <a:p>
            <a:pPr marL="342900" lvl="0" indent="-342900">
              <a:lnSpc>
                <a:spcPct val="100000"/>
              </a:lnSpc>
              <a:spcBef>
                <a:spcPts val="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Need for updated maps and tools for </a:t>
            </a:r>
            <a:r>
              <a:rPr lang="en-US" b="1" kern="1200" dirty="0">
                <a:solidFill>
                  <a:schemeClr val="tx1">
                    <a:lumMod val="75000"/>
                    <a:lumOff val="25000"/>
                  </a:schemeClr>
                </a:solidFill>
                <a:latin typeface="Century Gothic" panose="020B0502020202020204" pitchFamily="34" charset="0"/>
              </a:rPr>
              <a:t>urban development planning</a:t>
            </a:r>
            <a:endParaRPr b="1" kern="1200" dirty="0">
              <a:solidFill>
                <a:schemeClr val="tx1">
                  <a:lumMod val="75000"/>
                  <a:lumOff val="25000"/>
                </a:schemeClr>
              </a:solidFill>
              <a:latin typeface="Century Gothic" panose="020B0502020202020204" pitchFamily="34" charset="0"/>
            </a:endParaRPr>
          </a:p>
          <a:p>
            <a:pPr marL="0" marR="0" lvl="0" indent="0" algn="l" rtl="0">
              <a:lnSpc>
                <a:spcPct val="80000"/>
              </a:lnSpc>
              <a:spcBef>
                <a:spcPts val="1000"/>
              </a:spcBef>
              <a:spcAft>
                <a:spcPts val="0"/>
              </a:spcAft>
              <a:buClr>
                <a:srgbClr val="3F3F3F"/>
              </a:buClr>
              <a:buSzPts val="2000"/>
              <a:buFont typeface="Arial"/>
              <a:buNone/>
            </a:pP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000125" y="214543"/>
            <a:ext cx="10233148" cy="5201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320" b="0" i="0" u="none" strike="noStrike" cap="none" dirty="0">
                <a:solidFill>
                  <a:srgbClr val="1B57AF"/>
                </a:solidFill>
                <a:latin typeface="Century Gothic"/>
                <a:ea typeface="Century Gothic"/>
                <a:cs typeface="Century Gothic"/>
                <a:sym typeface="Century Gothic"/>
              </a:rPr>
              <a:t>Study Area</a:t>
            </a:r>
            <a:endParaRPr sz="4320" b="0" i="0" u="none" strike="noStrike" cap="none" dirty="0">
              <a:solidFill>
                <a:srgbClr val="1B57AF"/>
              </a:solidFill>
              <a:latin typeface="Century Gothic"/>
              <a:ea typeface="Century Gothic"/>
              <a:cs typeface="Century Gothic"/>
              <a:sym typeface="Century Gothic"/>
            </a:endParaRPr>
          </a:p>
        </p:txBody>
      </p:sp>
      <p:sp>
        <p:nvSpPr>
          <p:cNvPr id="122" name="Shape 122"/>
          <p:cNvSpPr txBox="1">
            <a:spLocks noGrp="1"/>
          </p:cNvSpPr>
          <p:nvPr>
            <p:ph type="body" idx="1"/>
          </p:nvPr>
        </p:nvSpPr>
        <p:spPr>
          <a:xfrm>
            <a:off x="9193403" y="1478337"/>
            <a:ext cx="2925771" cy="4625746"/>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0"/>
              </a:spcBef>
              <a:buClr>
                <a:srgbClr val="1B57AF"/>
              </a:buClr>
              <a:buSzTx/>
              <a:buFont typeface="Webdings" panose="05030102010509060703" pitchFamily="18" charset="2"/>
              <a:buChar char="4"/>
            </a:pPr>
            <a:r>
              <a:rPr lang="en-US" sz="2400" b="1" kern="1200" dirty="0">
                <a:solidFill>
                  <a:schemeClr val="tx1">
                    <a:lumMod val="75000"/>
                    <a:lumOff val="25000"/>
                  </a:schemeClr>
                </a:solidFill>
                <a:latin typeface="Century Gothic" panose="020B0502020202020204" pitchFamily="34" charset="0"/>
              </a:rPr>
              <a:t>Study Area: </a:t>
            </a:r>
          </a:p>
          <a:p>
            <a:pPr marL="800100" lvl="1" indent="-342900">
              <a:lnSpc>
                <a:spcPct val="100000"/>
              </a:lnSpc>
              <a:spcBef>
                <a:spcPts val="0"/>
              </a:spcBef>
              <a:buClr>
                <a:srgbClr val="1B57AF"/>
              </a:buClr>
              <a:buSzTx/>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New Jersey Pinelands </a:t>
            </a:r>
          </a:p>
          <a:p>
            <a:pPr marL="342900" indent="-342900">
              <a:lnSpc>
                <a:spcPct val="100000"/>
              </a:lnSpc>
              <a:spcBef>
                <a:spcPts val="0"/>
              </a:spcBef>
              <a:buClr>
                <a:srgbClr val="1B57AF"/>
              </a:buClr>
              <a:buSzTx/>
              <a:buFont typeface="Webdings" panose="05030102010509060703" pitchFamily="18" charset="2"/>
              <a:buChar char="4"/>
            </a:pPr>
            <a:endParaRPr lang="en-US" sz="1600"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buClr>
                <a:srgbClr val="1B57AF"/>
              </a:buClr>
              <a:buSzTx/>
              <a:buFont typeface="Webdings" panose="05030102010509060703" pitchFamily="18" charset="2"/>
              <a:buChar char="4"/>
            </a:pPr>
            <a:r>
              <a:rPr lang="en-US" sz="2400" b="1" kern="1200" dirty="0">
                <a:solidFill>
                  <a:schemeClr val="tx1">
                    <a:lumMod val="75000"/>
                    <a:lumOff val="25000"/>
                  </a:schemeClr>
                </a:solidFill>
                <a:latin typeface="Century Gothic" panose="020B0502020202020204" pitchFamily="34" charset="0"/>
              </a:rPr>
              <a:t>Characteristics: </a:t>
            </a:r>
          </a:p>
          <a:p>
            <a:pPr marL="800100" lvl="1" indent="-342900">
              <a:lnSpc>
                <a:spcPct val="100000"/>
              </a:lnSpc>
              <a:spcBef>
                <a:spcPts val="0"/>
              </a:spcBef>
              <a:buClr>
                <a:srgbClr val="1B57AF"/>
              </a:buClr>
              <a:buSzTx/>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~1.1 million acres</a:t>
            </a:r>
          </a:p>
          <a:p>
            <a:pPr marL="800100" lvl="1" indent="-342900">
              <a:lnSpc>
                <a:spcPct val="100000"/>
              </a:lnSpc>
              <a:spcBef>
                <a:spcPts val="0"/>
              </a:spcBef>
              <a:buClr>
                <a:srgbClr val="1B57AF"/>
              </a:buClr>
              <a:buSzTx/>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Gently sloping terrain</a:t>
            </a:r>
          </a:p>
          <a:p>
            <a:pPr marL="800100" lvl="1" indent="-342900">
              <a:lnSpc>
                <a:spcPct val="100000"/>
              </a:lnSpc>
              <a:spcBef>
                <a:spcPts val="0"/>
              </a:spcBef>
              <a:buClr>
                <a:srgbClr val="1B57AF"/>
              </a:buClr>
              <a:buSzTx/>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~1500 annual fires</a:t>
            </a:r>
          </a:p>
          <a:p>
            <a:pPr marL="800100" lvl="1" indent="-342900">
              <a:lnSpc>
                <a:spcPct val="100000"/>
              </a:lnSpc>
              <a:spcBef>
                <a:spcPts val="0"/>
              </a:spcBef>
              <a:buClr>
                <a:srgbClr val="1B57AF"/>
              </a:buClr>
              <a:buSzTx/>
              <a:buFont typeface="Webdings" panose="05030102010509060703" pitchFamily="18" charset="2"/>
              <a:buChar char="4"/>
            </a:pPr>
            <a:endParaRPr lang="en-US" sz="1800" kern="12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buClr>
                <a:srgbClr val="1B57AF"/>
              </a:buClr>
              <a:buSzTx/>
              <a:buFont typeface="Webdings" panose="05030102010509060703" pitchFamily="18" charset="2"/>
              <a:buChar char="4"/>
            </a:pPr>
            <a:r>
              <a:rPr lang="en-US" sz="2400" b="1" kern="1200" dirty="0">
                <a:solidFill>
                  <a:schemeClr val="tx1">
                    <a:lumMod val="75000"/>
                    <a:lumOff val="25000"/>
                  </a:schemeClr>
                </a:solidFill>
                <a:latin typeface="Century Gothic" panose="020B0502020202020204" pitchFamily="34" charset="0"/>
              </a:rPr>
              <a:t>Study Period: </a:t>
            </a:r>
          </a:p>
          <a:p>
            <a:pPr marL="800100" lvl="1" indent="-342900">
              <a:lnSpc>
                <a:spcPct val="100000"/>
              </a:lnSpc>
              <a:spcBef>
                <a:spcPts val="0"/>
              </a:spcBef>
              <a:buClr>
                <a:srgbClr val="1B57AF"/>
              </a:buClr>
              <a:buSzTx/>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Jan - Dec 2017</a:t>
            </a:r>
            <a:endParaRPr sz="2000" kern="1200" dirty="0">
              <a:solidFill>
                <a:schemeClr val="tx1">
                  <a:lumMod val="75000"/>
                  <a:lumOff val="25000"/>
                </a:schemeClr>
              </a:solidFill>
              <a:latin typeface="Century Gothic" panose="020B0502020202020204" pitchFamily="34" charset="0"/>
            </a:endParaRPr>
          </a:p>
        </p:txBody>
      </p:sp>
      <p:sp>
        <p:nvSpPr>
          <p:cNvPr id="15" name="Rectangle 14"/>
          <p:cNvSpPr/>
          <p:nvPr/>
        </p:nvSpPr>
        <p:spPr>
          <a:xfrm>
            <a:off x="1259205" y="11312888"/>
            <a:ext cx="2076450" cy="814070"/>
          </a:xfrm>
          <a:prstGeom prst="rect">
            <a:avLst/>
          </a:prstGeom>
          <a:noFill/>
          <a:ln>
            <a:noFill/>
          </a:ln>
        </p:spPr>
      </p:sp>
      <p:grpSp>
        <p:nvGrpSpPr>
          <p:cNvPr id="7" name="Group 6"/>
          <p:cNvGrpSpPr/>
          <p:nvPr/>
        </p:nvGrpSpPr>
        <p:grpSpPr>
          <a:xfrm>
            <a:off x="121974" y="1191442"/>
            <a:ext cx="9011332" cy="5338199"/>
            <a:chOff x="121974" y="1191442"/>
            <a:chExt cx="9011332" cy="5338199"/>
          </a:xfrm>
        </p:grpSpPr>
        <p:grpSp>
          <p:nvGrpSpPr>
            <p:cNvPr id="6" name="Group 5"/>
            <p:cNvGrpSpPr/>
            <p:nvPr/>
          </p:nvGrpSpPr>
          <p:grpSpPr>
            <a:xfrm>
              <a:off x="121974" y="6092805"/>
              <a:ext cx="7512540" cy="436836"/>
              <a:chOff x="121974" y="6092805"/>
              <a:chExt cx="7512540" cy="436836"/>
            </a:xfrm>
          </p:grpSpPr>
          <p:sp>
            <p:nvSpPr>
              <p:cNvPr id="29" name="Rectangle 7"/>
              <p:cNvSpPr>
                <a:spLocks noChangeArrowheads="1"/>
              </p:cNvSpPr>
              <p:nvPr/>
            </p:nvSpPr>
            <p:spPr bwMode="auto">
              <a:xfrm>
                <a:off x="5075108" y="6093231"/>
                <a:ext cx="816347" cy="400384"/>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0" name="Rectangle 8"/>
              <p:cNvSpPr>
                <a:spLocks noChangeArrowheads="1"/>
              </p:cNvSpPr>
              <p:nvPr/>
            </p:nvSpPr>
            <p:spPr bwMode="auto">
              <a:xfrm>
                <a:off x="6118791" y="6160486"/>
                <a:ext cx="15157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rPr>
                  <a:t>Study Area</a:t>
                </a:r>
              </a:p>
            </p:txBody>
          </p:sp>
          <p:sp>
            <p:nvSpPr>
              <p:cNvPr id="31" name="Line 9"/>
              <p:cNvSpPr>
                <a:spLocks noChangeShapeType="1"/>
              </p:cNvSpPr>
              <p:nvPr/>
            </p:nvSpPr>
            <p:spPr bwMode="auto">
              <a:xfrm flipV="1">
                <a:off x="121974" y="6434917"/>
                <a:ext cx="0" cy="9210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2" name="Line 10"/>
              <p:cNvSpPr>
                <a:spLocks noChangeShapeType="1"/>
              </p:cNvSpPr>
              <p:nvPr/>
            </p:nvSpPr>
            <p:spPr bwMode="auto">
              <a:xfrm flipV="1">
                <a:off x="121974" y="6376645"/>
                <a:ext cx="0" cy="30076"/>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3" name="Line 11"/>
              <p:cNvSpPr>
                <a:spLocks noChangeShapeType="1"/>
              </p:cNvSpPr>
              <p:nvPr/>
            </p:nvSpPr>
            <p:spPr bwMode="auto">
              <a:xfrm flipV="1">
                <a:off x="121974" y="6314614"/>
                <a:ext cx="0" cy="30076"/>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4" name="Line 12"/>
              <p:cNvSpPr>
                <a:spLocks noChangeShapeType="1"/>
              </p:cNvSpPr>
              <p:nvPr/>
            </p:nvSpPr>
            <p:spPr bwMode="auto">
              <a:xfrm flipV="1">
                <a:off x="121974" y="6254462"/>
                <a:ext cx="0" cy="30076"/>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5" name="Line 13"/>
              <p:cNvSpPr>
                <a:spLocks noChangeShapeType="1"/>
              </p:cNvSpPr>
              <p:nvPr/>
            </p:nvSpPr>
            <p:spPr bwMode="auto">
              <a:xfrm flipV="1">
                <a:off x="121974" y="6134159"/>
                <a:ext cx="0" cy="8834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6" name="Freeform 14"/>
              <p:cNvSpPr>
                <a:spLocks/>
              </p:cNvSpPr>
              <p:nvPr/>
            </p:nvSpPr>
            <p:spPr bwMode="auto">
              <a:xfrm>
                <a:off x="121974" y="6092805"/>
                <a:ext cx="15976" cy="11278"/>
              </a:xfrm>
              <a:custGeom>
                <a:avLst/>
                <a:gdLst>
                  <a:gd name="T0" fmla="*/ 0 w 9"/>
                  <a:gd name="T1" fmla="*/ 6 h 6"/>
                  <a:gd name="T2" fmla="*/ 0 w 9"/>
                  <a:gd name="T3" fmla="*/ 0 h 6"/>
                  <a:gd name="T4" fmla="*/ 9 w 9"/>
                  <a:gd name="T5" fmla="*/ 0 h 6"/>
                </a:gdLst>
                <a:ahLst/>
                <a:cxnLst>
                  <a:cxn ang="0">
                    <a:pos x="T0" y="T1"/>
                  </a:cxn>
                  <a:cxn ang="0">
                    <a:pos x="T2" y="T3"/>
                  </a:cxn>
                  <a:cxn ang="0">
                    <a:pos x="T4" y="T5"/>
                  </a:cxn>
                </a:cxnLst>
                <a:rect l="0" t="0" r="r" b="b"/>
                <a:pathLst>
                  <a:path w="9" h="6">
                    <a:moveTo>
                      <a:pt x="0" y="6"/>
                    </a:moveTo>
                    <a:lnTo>
                      <a:pt x="0" y="0"/>
                    </a:lnTo>
                    <a:lnTo>
                      <a:pt x="9" y="0"/>
                    </a:lnTo>
                  </a:path>
                </a:pathLst>
              </a:custGeom>
              <a:noFill/>
              <a:ln w="12700" cap="flat">
                <a:solidFill>
                  <a:srgbClr val="4CE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7" name="Line 15"/>
              <p:cNvSpPr>
                <a:spLocks noChangeShapeType="1"/>
              </p:cNvSpPr>
              <p:nvPr/>
            </p:nvSpPr>
            <p:spPr bwMode="auto">
              <a:xfrm>
                <a:off x="166353" y="6092805"/>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8" name="Line 16"/>
              <p:cNvSpPr>
                <a:spLocks noChangeShapeType="1"/>
              </p:cNvSpPr>
              <p:nvPr/>
            </p:nvSpPr>
            <p:spPr bwMode="auto">
              <a:xfrm>
                <a:off x="223157" y="6092805"/>
                <a:ext cx="3017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39" name="Line 17"/>
              <p:cNvSpPr>
                <a:spLocks noChangeShapeType="1"/>
              </p:cNvSpPr>
              <p:nvPr/>
            </p:nvSpPr>
            <p:spPr bwMode="auto">
              <a:xfrm>
                <a:off x="281735" y="6092805"/>
                <a:ext cx="8343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0" name="Line 18"/>
              <p:cNvSpPr>
                <a:spLocks noChangeShapeType="1"/>
              </p:cNvSpPr>
              <p:nvPr/>
            </p:nvSpPr>
            <p:spPr bwMode="auto">
              <a:xfrm>
                <a:off x="393569" y="6092805"/>
                <a:ext cx="3017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1" name="Line 19"/>
              <p:cNvSpPr>
                <a:spLocks noChangeShapeType="1"/>
              </p:cNvSpPr>
              <p:nvPr/>
            </p:nvSpPr>
            <p:spPr bwMode="auto">
              <a:xfrm>
                <a:off x="452148" y="6092805"/>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2" name="Line 20"/>
              <p:cNvSpPr>
                <a:spLocks noChangeShapeType="1"/>
              </p:cNvSpPr>
              <p:nvPr/>
            </p:nvSpPr>
            <p:spPr bwMode="auto">
              <a:xfrm>
                <a:off x="508952" y="6092805"/>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3" name="Line 21"/>
              <p:cNvSpPr>
                <a:spLocks noChangeShapeType="1"/>
              </p:cNvSpPr>
              <p:nvPr/>
            </p:nvSpPr>
            <p:spPr bwMode="auto">
              <a:xfrm>
                <a:off x="565756" y="6092805"/>
                <a:ext cx="85206"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4" name="Line 22"/>
              <p:cNvSpPr>
                <a:spLocks noChangeShapeType="1"/>
              </p:cNvSpPr>
              <p:nvPr/>
            </p:nvSpPr>
            <p:spPr bwMode="auto">
              <a:xfrm>
                <a:off x="679364" y="6092805"/>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5" name="Line 23"/>
              <p:cNvSpPr>
                <a:spLocks noChangeShapeType="1"/>
              </p:cNvSpPr>
              <p:nvPr/>
            </p:nvSpPr>
            <p:spPr bwMode="auto">
              <a:xfrm>
                <a:off x="736168" y="6092805"/>
                <a:ext cx="3017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6" name="Line 24"/>
              <p:cNvSpPr>
                <a:spLocks noChangeShapeType="1"/>
              </p:cNvSpPr>
              <p:nvPr/>
            </p:nvSpPr>
            <p:spPr bwMode="auto">
              <a:xfrm>
                <a:off x="794748" y="6092805"/>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7" name="Line 25"/>
              <p:cNvSpPr>
                <a:spLocks noChangeShapeType="1"/>
              </p:cNvSpPr>
              <p:nvPr/>
            </p:nvSpPr>
            <p:spPr bwMode="auto">
              <a:xfrm>
                <a:off x="849776" y="6092805"/>
                <a:ext cx="86981"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8" name="Line 26"/>
              <p:cNvSpPr>
                <a:spLocks noChangeShapeType="1"/>
              </p:cNvSpPr>
              <p:nvPr/>
            </p:nvSpPr>
            <p:spPr bwMode="auto">
              <a:xfrm>
                <a:off x="940308" y="6119121"/>
                <a:ext cx="0" cy="30076"/>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49" name="Line 27"/>
              <p:cNvSpPr>
                <a:spLocks noChangeShapeType="1"/>
              </p:cNvSpPr>
              <p:nvPr/>
            </p:nvSpPr>
            <p:spPr bwMode="auto">
              <a:xfrm>
                <a:off x="940308" y="6179273"/>
                <a:ext cx="0" cy="28195"/>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0" name="Line 28"/>
              <p:cNvSpPr>
                <a:spLocks noChangeShapeType="1"/>
              </p:cNvSpPr>
              <p:nvPr/>
            </p:nvSpPr>
            <p:spPr bwMode="auto">
              <a:xfrm>
                <a:off x="940308" y="6239425"/>
                <a:ext cx="0" cy="30076"/>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1" name="Line 29"/>
              <p:cNvSpPr>
                <a:spLocks noChangeShapeType="1"/>
              </p:cNvSpPr>
              <p:nvPr/>
            </p:nvSpPr>
            <p:spPr bwMode="auto">
              <a:xfrm>
                <a:off x="940308" y="6299576"/>
                <a:ext cx="0" cy="9210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2" name="Line 30"/>
              <p:cNvSpPr>
                <a:spLocks noChangeShapeType="1"/>
              </p:cNvSpPr>
              <p:nvPr/>
            </p:nvSpPr>
            <p:spPr bwMode="auto">
              <a:xfrm>
                <a:off x="940308" y="6421759"/>
                <a:ext cx="0" cy="30076"/>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3" name="Line 31"/>
              <p:cNvSpPr>
                <a:spLocks noChangeShapeType="1"/>
              </p:cNvSpPr>
              <p:nvPr/>
            </p:nvSpPr>
            <p:spPr bwMode="auto">
              <a:xfrm>
                <a:off x="940308" y="6480031"/>
                <a:ext cx="0" cy="31955"/>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4" name="Line 32"/>
              <p:cNvSpPr>
                <a:spLocks noChangeShapeType="1"/>
              </p:cNvSpPr>
              <p:nvPr/>
            </p:nvSpPr>
            <p:spPr bwMode="auto">
              <a:xfrm flipH="1">
                <a:off x="897705" y="6527024"/>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5" name="Line 33"/>
              <p:cNvSpPr>
                <a:spLocks noChangeShapeType="1"/>
              </p:cNvSpPr>
              <p:nvPr/>
            </p:nvSpPr>
            <p:spPr bwMode="auto">
              <a:xfrm flipH="1">
                <a:off x="776338" y="6529641"/>
                <a:ext cx="85206"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6" name="Line 34"/>
              <p:cNvSpPr>
                <a:spLocks noChangeShapeType="1"/>
              </p:cNvSpPr>
              <p:nvPr/>
            </p:nvSpPr>
            <p:spPr bwMode="auto">
              <a:xfrm flipH="1">
                <a:off x="727293" y="6527024"/>
                <a:ext cx="26626"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7" name="Line 35"/>
              <p:cNvSpPr>
                <a:spLocks noChangeShapeType="1"/>
              </p:cNvSpPr>
              <p:nvPr/>
            </p:nvSpPr>
            <p:spPr bwMode="auto">
              <a:xfrm flipH="1">
                <a:off x="668713" y="6527024"/>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8" name="Line 36"/>
              <p:cNvSpPr>
                <a:spLocks noChangeShapeType="1"/>
              </p:cNvSpPr>
              <p:nvPr/>
            </p:nvSpPr>
            <p:spPr bwMode="auto">
              <a:xfrm flipH="1">
                <a:off x="611909" y="6527024"/>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59" name="Line 37"/>
              <p:cNvSpPr>
                <a:spLocks noChangeShapeType="1"/>
              </p:cNvSpPr>
              <p:nvPr/>
            </p:nvSpPr>
            <p:spPr bwMode="auto">
              <a:xfrm flipH="1">
                <a:off x="496526" y="6527024"/>
                <a:ext cx="86981"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60" name="Line 38"/>
              <p:cNvSpPr>
                <a:spLocks noChangeShapeType="1"/>
              </p:cNvSpPr>
              <p:nvPr/>
            </p:nvSpPr>
            <p:spPr bwMode="auto">
              <a:xfrm flipH="1">
                <a:off x="441497" y="6527024"/>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61" name="Line 39"/>
              <p:cNvSpPr>
                <a:spLocks noChangeShapeType="1"/>
              </p:cNvSpPr>
              <p:nvPr/>
            </p:nvSpPr>
            <p:spPr bwMode="auto">
              <a:xfrm flipH="1">
                <a:off x="384693" y="6527024"/>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62" name="Line 40"/>
              <p:cNvSpPr>
                <a:spLocks noChangeShapeType="1"/>
              </p:cNvSpPr>
              <p:nvPr/>
            </p:nvSpPr>
            <p:spPr bwMode="auto">
              <a:xfrm flipH="1">
                <a:off x="326114" y="6527024"/>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63" name="Line 41"/>
              <p:cNvSpPr>
                <a:spLocks noChangeShapeType="1"/>
              </p:cNvSpPr>
              <p:nvPr/>
            </p:nvSpPr>
            <p:spPr bwMode="auto">
              <a:xfrm flipH="1">
                <a:off x="214281" y="6527024"/>
                <a:ext cx="8343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64" name="Line 42"/>
              <p:cNvSpPr>
                <a:spLocks noChangeShapeType="1"/>
              </p:cNvSpPr>
              <p:nvPr/>
            </p:nvSpPr>
            <p:spPr bwMode="auto">
              <a:xfrm flipH="1">
                <a:off x="155702" y="6527024"/>
                <a:ext cx="2840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65" name="Line 43"/>
              <p:cNvSpPr>
                <a:spLocks noChangeShapeType="1"/>
              </p:cNvSpPr>
              <p:nvPr/>
            </p:nvSpPr>
            <p:spPr bwMode="auto">
              <a:xfrm flipH="1">
                <a:off x="121974" y="6527024"/>
                <a:ext cx="5325"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latin typeface="Century Gothic" panose="020B0502020202020204" pitchFamily="34" charset="0"/>
                </a:endParaRPr>
              </a:p>
            </p:txBody>
          </p:sp>
          <p:sp>
            <p:nvSpPr>
              <p:cNvPr id="66" name="Rectangle 44"/>
              <p:cNvSpPr>
                <a:spLocks noChangeArrowheads="1"/>
              </p:cNvSpPr>
              <p:nvPr/>
            </p:nvSpPr>
            <p:spPr bwMode="auto">
              <a:xfrm>
                <a:off x="1135402" y="6144574"/>
                <a:ext cx="35811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rPr>
                  <a:t>Pinelands Management Area</a:t>
                </a:r>
              </a:p>
            </p:txBody>
          </p:sp>
        </p:grpSp>
        <p:grpSp>
          <p:nvGrpSpPr>
            <p:cNvPr id="76" name="Group 75"/>
            <p:cNvGrpSpPr/>
            <p:nvPr/>
          </p:nvGrpSpPr>
          <p:grpSpPr>
            <a:xfrm>
              <a:off x="121974" y="1191442"/>
              <a:ext cx="9011332" cy="4719314"/>
              <a:chOff x="1035641" y="19618308"/>
              <a:chExt cx="10066526" cy="5504956"/>
            </a:xfrm>
          </p:grpSpPr>
          <p:grpSp>
            <p:nvGrpSpPr>
              <p:cNvPr id="77" name="Group 76"/>
              <p:cNvGrpSpPr/>
              <p:nvPr/>
            </p:nvGrpSpPr>
            <p:grpSpPr>
              <a:xfrm>
                <a:off x="1035641" y="19618308"/>
                <a:ext cx="10066526" cy="5504956"/>
                <a:chOff x="1035641" y="19618308"/>
                <a:chExt cx="10066526" cy="5504956"/>
              </a:xfrm>
            </p:grpSpPr>
            <p:pic>
              <p:nvPicPr>
                <p:cNvPr id="89" name="Picture 88"/>
                <p:cNvPicPr>
                  <a:picLocks noChangeAspect="1"/>
                </p:cNvPicPr>
                <p:nvPr/>
              </p:nvPicPr>
              <p:blipFill rotWithShape="1">
                <a:blip r:embed="rId3" cstate="print">
                  <a:extLst>
                    <a:ext uri="{28A0092B-C50C-407E-A947-70E740481C1C}">
                      <a14:useLocalDpi xmlns:a14="http://schemas.microsoft.com/office/drawing/2010/main" val="0"/>
                    </a:ext>
                  </a:extLst>
                </a:blip>
                <a:srcRect r="35359"/>
                <a:stretch/>
              </p:blipFill>
              <p:spPr>
                <a:xfrm>
                  <a:off x="1035641" y="19636864"/>
                  <a:ext cx="6501907" cy="5486400"/>
                </a:xfrm>
                <a:prstGeom prst="rect">
                  <a:avLst/>
                </a:prstGeom>
              </p:spPr>
            </p:pic>
            <p:grpSp>
              <p:nvGrpSpPr>
                <p:cNvPr id="90" name="Group 89"/>
                <p:cNvGrpSpPr/>
                <p:nvPr/>
              </p:nvGrpSpPr>
              <p:grpSpPr>
                <a:xfrm>
                  <a:off x="7554727" y="19618308"/>
                  <a:ext cx="3547440" cy="5483361"/>
                  <a:chOff x="7554727" y="19618308"/>
                  <a:chExt cx="3547440" cy="5483361"/>
                </a:xfrm>
              </p:grpSpPr>
              <p:pic>
                <p:nvPicPr>
                  <p:cNvPr id="91" name="Picture 90"/>
                  <p:cNvPicPr>
                    <a:picLocks noChangeAspect="1"/>
                  </p:cNvPicPr>
                  <p:nvPr/>
                </p:nvPicPr>
                <p:blipFill rotWithShape="1">
                  <a:blip r:embed="rId3" cstate="print">
                    <a:extLst>
                      <a:ext uri="{28A0092B-C50C-407E-A947-70E740481C1C}">
                        <a14:useLocalDpi xmlns:a14="http://schemas.microsoft.com/office/drawing/2010/main" val="0"/>
                      </a:ext>
                    </a:extLst>
                  </a:blip>
                  <a:srcRect l="64732" b="60189"/>
                  <a:stretch/>
                </p:blipFill>
                <p:spPr>
                  <a:xfrm>
                    <a:off x="7554727" y="19618308"/>
                    <a:ext cx="3547440" cy="2184155"/>
                  </a:xfrm>
                  <a:prstGeom prst="rect">
                    <a:avLst/>
                  </a:prstGeom>
                </p:spPr>
              </p:pic>
              <p:pic>
                <p:nvPicPr>
                  <p:cNvPr id="92" name="Picture 91"/>
                  <p:cNvPicPr>
                    <a:picLocks noChangeAspect="1"/>
                  </p:cNvPicPr>
                  <p:nvPr/>
                </p:nvPicPr>
                <p:blipFill rotWithShape="1">
                  <a:blip r:embed="rId4" cstate="print">
                    <a:extLst>
                      <a:ext uri="{28A0092B-C50C-407E-A947-70E740481C1C}">
                        <a14:useLocalDpi xmlns:a14="http://schemas.microsoft.com/office/drawing/2010/main" val="0"/>
                      </a:ext>
                    </a:extLst>
                  </a:blip>
                  <a:srcRect l="65453" t="39646" r="-1"/>
                  <a:stretch/>
                </p:blipFill>
                <p:spPr>
                  <a:xfrm>
                    <a:off x="7576633" y="21790370"/>
                    <a:ext cx="3475011" cy="3311299"/>
                  </a:xfrm>
                  <a:prstGeom prst="rect">
                    <a:avLst/>
                  </a:prstGeom>
                </p:spPr>
              </p:pic>
            </p:grpSp>
          </p:grpSp>
          <p:grpSp>
            <p:nvGrpSpPr>
              <p:cNvPr id="78" name="Group 77"/>
              <p:cNvGrpSpPr/>
              <p:nvPr/>
            </p:nvGrpSpPr>
            <p:grpSpPr>
              <a:xfrm>
                <a:off x="6611770" y="22205338"/>
                <a:ext cx="3573121" cy="2872411"/>
                <a:chOff x="6611770" y="22205338"/>
                <a:chExt cx="3573121" cy="2872411"/>
              </a:xfrm>
            </p:grpSpPr>
            <p:pic>
              <p:nvPicPr>
                <p:cNvPr id="79" name="Picture 78"/>
                <p:cNvPicPr/>
                <p:nvPr/>
              </p:nvPicPr>
              <p:blipFill>
                <a:blip r:embed="rId5">
                  <a:extLst>
                    <a:ext uri="{28A0092B-C50C-407E-A947-70E740481C1C}">
                      <a14:useLocalDpi xmlns:a14="http://schemas.microsoft.com/office/drawing/2010/main" val="0"/>
                    </a:ext>
                  </a:extLst>
                </a:blip>
                <a:srcRect/>
                <a:stretch>
                  <a:fillRect/>
                </a:stretch>
              </p:blipFill>
              <p:spPr bwMode="auto">
                <a:xfrm>
                  <a:off x="6611770" y="24738406"/>
                  <a:ext cx="136649" cy="339343"/>
                </a:xfrm>
                <a:prstGeom prst="rect">
                  <a:avLst/>
                </a:prstGeom>
                <a:noFill/>
                <a:ln>
                  <a:noFill/>
                </a:ln>
              </p:spPr>
            </p:pic>
            <p:sp>
              <p:nvSpPr>
                <p:cNvPr id="80" name="Rectangle 79"/>
                <p:cNvSpPr/>
                <p:nvPr/>
              </p:nvSpPr>
              <p:spPr>
                <a:xfrm rot="20711752">
                  <a:off x="9155960" y="23867431"/>
                  <a:ext cx="381550" cy="230832"/>
                </a:xfrm>
                <a:prstGeom prst="rect">
                  <a:avLst/>
                </a:prstGeom>
              </p:spPr>
              <p:txBody>
                <a:bodyPr wrap="square">
                  <a:spAutoFit/>
                </a:bodyPr>
                <a:lstStyle/>
                <a:p>
                  <a:r>
                    <a:rPr lang="en-US" sz="900" dirty="0">
                      <a:solidFill>
                        <a:srgbClr val="FFFFFF"/>
                      </a:solidFill>
                      <a:latin typeface="Century Gothic" panose="020B0502020202020204" pitchFamily="34" charset="0"/>
                      <a:ea typeface="Century Gothic"/>
                      <a:cs typeface="Century Gothic"/>
                      <a:sym typeface="Century Gothic"/>
                    </a:rPr>
                    <a:t>DE</a:t>
                  </a:r>
                  <a:endParaRPr lang="en-US" sz="900" dirty="0">
                    <a:solidFill>
                      <a:srgbClr val="FFFFFF"/>
                    </a:solidFill>
                    <a:latin typeface="Century Gothic" panose="020B0502020202020204" pitchFamily="34" charset="0"/>
                  </a:endParaRPr>
                </a:p>
              </p:txBody>
            </p:sp>
            <p:sp>
              <p:nvSpPr>
                <p:cNvPr id="81" name="Shape 51"/>
                <p:cNvSpPr txBox="1"/>
                <p:nvPr/>
              </p:nvSpPr>
              <p:spPr>
                <a:xfrm rot="173703">
                  <a:off x="8367092" y="23173694"/>
                  <a:ext cx="383115" cy="250150"/>
                </a:xfrm>
                <a:prstGeom prst="rect">
                  <a:avLst/>
                </a:prstGeom>
                <a:noFill/>
                <a:ln>
                  <a:noFill/>
                </a:ln>
              </p:spPr>
              <p:txBody>
                <a:bodyPr spcFirstLastPara="1" wrap="square" lIns="91425" tIns="45700" rIns="91425" bIns="45700" anchor="ctr" anchorCtr="0">
                  <a:no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PA</a:t>
                  </a:r>
                  <a:endParaRPr sz="900" dirty="0">
                    <a:solidFill>
                      <a:srgbClr val="FFFFFF"/>
                    </a:solidFill>
                    <a:latin typeface="Century Gothic" panose="020B0502020202020204" pitchFamily="34" charset="0"/>
                    <a:ea typeface="Century Gothic"/>
                    <a:cs typeface="Century Gothic"/>
                    <a:sym typeface="Century Gothic"/>
                  </a:endParaRPr>
                </a:p>
              </p:txBody>
            </p:sp>
            <p:sp>
              <p:nvSpPr>
                <p:cNvPr id="82" name="Rectangle 81"/>
                <p:cNvSpPr/>
                <p:nvPr/>
              </p:nvSpPr>
              <p:spPr>
                <a:xfrm rot="21403591">
                  <a:off x="9192575" y="23132880"/>
                  <a:ext cx="465661" cy="230832"/>
                </a:xfrm>
                <a:prstGeom prst="rect">
                  <a:avLst/>
                </a:prstGeom>
              </p:spPr>
              <p:txBody>
                <a:bodyPr wrap="square">
                  <a:sp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NJ</a:t>
                  </a:r>
                </a:p>
              </p:txBody>
            </p:sp>
            <p:sp>
              <p:nvSpPr>
                <p:cNvPr id="83" name="Shape 51"/>
                <p:cNvSpPr txBox="1"/>
                <p:nvPr/>
              </p:nvSpPr>
              <p:spPr>
                <a:xfrm>
                  <a:off x="8816531" y="22281409"/>
                  <a:ext cx="383115" cy="250150"/>
                </a:xfrm>
                <a:prstGeom prst="rect">
                  <a:avLst/>
                </a:prstGeom>
                <a:noFill/>
                <a:ln>
                  <a:noFill/>
                </a:ln>
              </p:spPr>
              <p:txBody>
                <a:bodyPr spcFirstLastPara="1" wrap="square" lIns="91425" tIns="45700" rIns="91425" bIns="45700" anchor="ctr" anchorCtr="0">
                  <a:no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NY</a:t>
                  </a:r>
                  <a:endParaRPr sz="900" dirty="0">
                    <a:solidFill>
                      <a:srgbClr val="FFFFFF"/>
                    </a:solidFill>
                    <a:latin typeface="Century Gothic" panose="020B0502020202020204" pitchFamily="34" charset="0"/>
                    <a:ea typeface="Century Gothic"/>
                    <a:cs typeface="Century Gothic"/>
                    <a:sym typeface="Century Gothic"/>
                  </a:endParaRPr>
                </a:p>
              </p:txBody>
            </p:sp>
            <p:sp>
              <p:nvSpPr>
                <p:cNvPr id="84" name="Shape 51"/>
                <p:cNvSpPr txBox="1"/>
                <p:nvPr/>
              </p:nvSpPr>
              <p:spPr>
                <a:xfrm rot="21320120">
                  <a:off x="9667773" y="22530737"/>
                  <a:ext cx="383115" cy="250150"/>
                </a:xfrm>
                <a:prstGeom prst="rect">
                  <a:avLst/>
                </a:prstGeom>
                <a:noFill/>
                <a:ln>
                  <a:noFill/>
                </a:ln>
              </p:spPr>
              <p:txBody>
                <a:bodyPr spcFirstLastPara="1" wrap="square" lIns="91425" tIns="45700" rIns="91425" bIns="45700" anchor="ctr" anchorCtr="0">
                  <a:no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CT</a:t>
                  </a:r>
                  <a:endParaRPr sz="900" dirty="0">
                    <a:solidFill>
                      <a:srgbClr val="FFFFFF"/>
                    </a:solidFill>
                    <a:latin typeface="Century Gothic" panose="020B0502020202020204" pitchFamily="34" charset="0"/>
                    <a:ea typeface="Century Gothic"/>
                    <a:cs typeface="Century Gothic"/>
                    <a:sym typeface="Century Gothic"/>
                  </a:endParaRPr>
                </a:p>
              </p:txBody>
            </p:sp>
            <p:sp>
              <p:nvSpPr>
                <p:cNvPr id="85" name="Shape 51"/>
                <p:cNvSpPr txBox="1"/>
                <p:nvPr/>
              </p:nvSpPr>
              <p:spPr>
                <a:xfrm rot="20715746">
                  <a:off x="9086945" y="24046717"/>
                  <a:ext cx="518576" cy="262543"/>
                </a:xfrm>
                <a:prstGeom prst="rect">
                  <a:avLst/>
                </a:prstGeom>
                <a:noFill/>
                <a:ln>
                  <a:noFill/>
                </a:ln>
              </p:spPr>
              <p:txBody>
                <a:bodyPr spcFirstLastPara="1" wrap="square" lIns="91425" tIns="45700" rIns="91425" bIns="45700" anchor="ctr" anchorCtr="0">
                  <a:no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MD</a:t>
                  </a:r>
                  <a:endParaRPr sz="900" dirty="0">
                    <a:solidFill>
                      <a:srgbClr val="FFFFFF"/>
                    </a:solidFill>
                    <a:latin typeface="Century Gothic" panose="020B0502020202020204" pitchFamily="34" charset="0"/>
                    <a:ea typeface="Century Gothic"/>
                    <a:cs typeface="Century Gothic"/>
                    <a:sym typeface="Century Gothic"/>
                  </a:endParaRPr>
                </a:p>
              </p:txBody>
            </p:sp>
            <p:sp>
              <p:nvSpPr>
                <p:cNvPr id="86" name="Shape 51"/>
                <p:cNvSpPr txBox="1"/>
                <p:nvPr/>
              </p:nvSpPr>
              <p:spPr>
                <a:xfrm rot="21320481">
                  <a:off x="8575289" y="23692180"/>
                  <a:ext cx="507155" cy="250150"/>
                </a:xfrm>
                <a:prstGeom prst="rect">
                  <a:avLst/>
                </a:prstGeom>
                <a:noFill/>
                <a:ln>
                  <a:noFill/>
                </a:ln>
              </p:spPr>
              <p:txBody>
                <a:bodyPr spcFirstLastPara="1" wrap="square" lIns="91425" tIns="45700" rIns="91425" bIns="45700" anchor="ctr" anchorCtr="0">
                  <a:no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DC</a:t>
                  </a:r>
                  <a:endParaRPr sz="900" dirty="0">
                    <a:solidFill>
                      <a:srgbClr val="FFFFFF"/>
                    </a:solidFill>
                    <a:latin typeface="Century Gothic" panose="020B0502020202020204" pitchFamily="34" charset="0"/>
                    <a:ea typeface="Century Gothic"/>
                    <a:cs typeface="Century Gothic"/>
                    <a:sym typeface="Century Gothic"/>
                  </a:endParaRPr>
                </a:p>
              </p:txBody>
            </p:sp>
            <p:sp>
              <p:nvSpPr>
                <p:cNvPr id="87" name="Shape 51"/>
                <p:cNvSpPr txBox="1"/>
                <p:nvPr/>
              </p:nvSpPr>
              <p:spPr>
                <a:xfrm>
                  <a:off x="8487936" y="24301229"/>
                  <a:ext cx="510086" cy="282605"/>
                </a:xfrm>
                <a:prstGeom prst="rect">
                  <a:avLst/>
                </a:prstGeom>
                <a:noFill/>
                <a:ln>
                  <a:noFill/>
                </a:ln>
              </p:spPr>
              <p:txBody>
                <a:bodyPr spcFirstLastPara="1" wrap="square" lIns="91425" tIns="45700" rIns="91425" bIns="45700" anchor="ctr" anchorCtr="0">
                  <a:no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VA</a:t>
                  </a:r>
                  <a:endParaRPr sz="900" dirty="0">
                    <a:solidFill>
                      <a:srgbClr val="FFFFFF"/>
                    </a:solidFill>
                    <a:latin typeface="Century Gothic" panose="020B0502020202020204" pitchFamily="34" charset="0"/>
                    <a:ea typeface="Century Gothic"/>
                    <a:cs typeface="Century Gothic"/>
                    <a:sym typeface="Century Gothic"/>
                  </a:endParaRPr>
                </a:p>
              </p:txBody>
            </p:sp>
            <p:sp>
              <p:nvSpPr>
                <p:cNvPr id="88" name="Shape 51"/>
                <p:cNvSpPr txBox="1"/>
                <p:nvPr/>
              </p:nvSpPr>
              <p:spPr>
                <a:xfrm rot="21447936">
                  <a:off x="9731046" y="22205338"/>
                  <a:ext cx="453845" cy="250150"/>
                </a:xfrm>
                <a:prstGeom prst="rect">
                  <a:avLst/>
                </a:prstGeom>
                <a:noFill/>
                <a:ln>
                  <a:noFill/>
                </a:ln>
              </p:spPr>
              <p:txBody>
                <a:bodyPr spcFirstLastPara="1" wrap="square" lIns="91425" tIns="45700" rIns="91425" bIns="45700" anchor="ctr" anchorCtr="0">
                  <a:noAutofit/>
                </a:bodyPr>
                <a:lstStyle/>
                <a:p>
                  <a:pPr algn="ctr">
                    <a:buSzPts val="1800"/>
                  </a:pPr>
                  <a:r>
                    <a:rPr lang="en-US" sz="900" dirty="0">
                      <a:solidFill>
                        <a:srgbClr val="FFFFFF"/>
                      </a:solidFill>
                      <a:latin typeface="Century Gothic" panose="020B0502020202020204" pitchFamily="34" charset="0"/>
                      <a:ea typeface="Century Gothic"/>
                      <a:cs typeface="Century Gothic"/>
                      <a:sym typeface="Century Gothic"/>
                    </a:rPr>
                    <a:t>MA</a:t>
                  </a:r>
                  <a:endParaRPr sz="900" dirty="0">
                    <a:solidFill>
                      <a:srgbClr val="FFFFFF"/>
                    </a:solidFill>
                    <a:latin typeface="Century Gothic" panose="020B0502020202020204" pitchFamily="34" charset="0"/>
                    <a:ea typeface="Century Gothic"/>
                    <a:cs typeface="Century Gothic"/>
                    <a:sym typeface="Century Gothic"/>
                  </a:endParaRPr>
                </a:p>
              </p:txBody>
            </p:sp>
          </p:gr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256" y="1252171"/>
            <a:ext cx="5834743" cy="5550803"/>
          </a:xfrm>
          <a:prstGeom prst="rect">
            <a:avLst/>
          </a:prstGeom>
        </p:spPr>
      </p:pic>
      <p:sp>
        <p:nvSpPr>
          <p:cNvPr id="139" name="Shape 139"/>
          <p:cNvSpPr txBox="1">
            <a:spLocks noGrp="1"/>
          </p:cNvSpPr>
          <p:nvPr>
            <p:ph type="title"/>
          </p:nvPr>
        </p:nvSpPr>
        <p:spPr>
          <a:xfrm>
            <a:off x="1000125" y="203199"/>
            <a:ext cx="9413400" cy="68486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dirty="0"/>
              <a:t>Partner and </a:t>
            </a:r>
            <a:r>
              <a:rPr lang="en-US" sz="4320" b="0" i="0" u="none" strike="noStrike" cap="none" dirty="0">
                <a:solidFill>
                  <a:srgbClr val="1B57AF"/>
                </a:solidFill>
                <a:sym typeface="Century Gothic"/>
              </a:rPr>
              <a:t>Objectives</a:t>
            </a:r>
            <a:endParaRPr sz="4320" b="0" i="0" u="none" strike="noStrike" cap="none" dirty="0">
              <a:solidFill>
                <a:srgbClr val="1B57AF"/>
              </a:solidFill>
              <a:sym typeface="Century Gothic"/>
            </a:endParaRPr>
          </a:p>
        </p:txBody>
      </p:sp>
      <p:sp>
        <p:nvSpPr>
          <p:cNvPr id="140" name="Shape 140"/>
          <p:cNvSpPr txBox="1">
            <a:spLocks noGrp="1"/>
          </p:cNvSpPr>
          <p:nvPr>
            <p:ph type="body" idx="1"/>
          </p:nvPr>
        </p:nvSpPr>
        <p:spPr>
          <a:xfrm>
            <a:off x="269507" y="1018889"/>
            <a:ext cx="5842534" cy="5784085"/>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3F3F3F"/>
              </a:buClr>
              <a:buSzPts val="2000"/>
              <a:buFont typeface="Arial"/>
              <a:buNone/>
            </a:pPr>
            <a:endParaRPr sz="2200" b="1" dirty="0">
              <a:solidFill>
                <a:schemeClr val="tx1">
                  <a:lumMod val="75000"/>
                  <a:lumOff val="25000"/>
                </a:schemeClr>
              </a:solidFill>
            </a:endParaRPr>
          </a:p>
          <a:p>
            <a:pPr marL="0" lvl="0" indent="0" rtl="0">
              <a:lnSpc>
                <a:spcPct val="100000"/>
              </a:lnSpc>
              <a:spcBef>
                <a:spcPts val="0"/>
              </a:spcBef>
              <a:spcAft>
                <a:spcPts val="0"/>
              </a:spcAft>
              <a:buClr>
                <a:srgbClr val="3F3F3F"/>
              </a:buClr>
              <a:buSzPts val="2000"/>
              <a:buFont typeface="Arial"/>
              <a:buNone/>
            </a:pPr>
            <a:r>
              <a:rPr lang="en-US" sz="2200" b="1" dirty="0">
                <a:solidFill>
                  <a:schemeClr val="tx1">
                    <a:lumMod val="75000"/>
                    <a:lumOff val="25000"/>
                  </a:schemeClr>
                </a:solidFill>
              </a:rPr>
              <a:t>Partner:</a:t>
            </a:r>
            <a:r>
              <a:rPr lang="en-US" sz="2200" dirty="0">
                <a:solidFill>
                  <a:schemeClr val="tx1">
                    <a:lumMod val="75000"/>
                    <a:lumOff val="25000"/>
                  </a:schemeClr>
                </a:solidFill>
              </a:rPr>
              <a:t> </a:t>
            </a:r>
            <a:endParaRPr sz="2200" dirty="0">
              <a:solidFill>
                <a:schemeClr val="tx1">
                  <a:lumMod val="75000"/>
                  <a:lumOff val="25000"/>
                </a:schemeClr>
              </a:solidFill>
            </a:endParaRPr>
          </a:p>
          <a:p>
            <a:pPr marL="342900" indent="-342900">
              <a:lnSpc>
                <a:spcPct val="100000"/>
              </a:lnSpc>
              <a:spcBef>
                <a:spcPts val="200"/>
              </a:spcBef>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New Jersey Pinelands Commission</a:t>
            </a:r>
          </a:p>
          <a:p>
            <a:pPr marL="342900" indent="-342900">
              <a:lnSpc>
                <a:spcPct val="100000"/>
              </a:lnSpc>
              <a:spcBef>
                <a:spcPts val="200"/>
              </a:spcBef>
              <a:buClr>
                <a:srgbClr val="1B57AF"/>
              </a:buClr>
              <a:buSzTx/>
              <a:buFont typeface="Webdings" panose="05030102010509060703" pitchFamily="18" charset="2"/>
              <a:buChar char="4"/>
            </a:pPr>
            <a:endParaRPr kern="1200" dirty="0">
              <a:solidFill>
                <a:schemeClr val="tx1">
                  <a:lumMod val="75000"/>
                  <a:lumOff val="25000"/>
                </a:schemeClr>
              </a:solidFill>
              <a:latin typeface="Century Gothic" panose="020B0502020202020204" pitchFamily="34" charset="0"/>
            </a:endParaRPr>
          </a:p>
          <a:p>
            <a:pPr marL="0" lvl="0" indent="0" rtl="0">
              <a:lnSpc>
                <a:spcPct val="100000"/>
              </a:lnSpc>
              <a:spcBef>
                <a:spcPts val="0"/>
              </a:spcBef>
              <a:spcAft>
                <a:spcPts val="0"/>
              </a:spcAft>
              <a:buClr>
                <a:srgbClr val="3F3F3F"/>
              </a:buClr>
              <a:buSzPts val="2000"/>
              <a:buFont typeface="Arial"/>
              <a:buNone/>
            </a:pPr>
            <a:r>
              <a:rPr lang="en-US" sz="2200" b="1" dirty="0">
                <a:solidFill>
                  <a:schemeClr val="tx1">
                    <a:lumMod val="75000"/>
                    <a:lumOff val="25000"/>
                  </a:schemeClr>
                </a:solidFill>
              </a:rPr>
              <a:t>Objectives:</a:t>
            </a:r>
            <a:endParaRPr sz="2200" b="1" dirty="0">
              <a:solidFill>
                <a:schemeClr val="tx1">
                  <a:lumMod val="75000"/>
                  <a:lumOff val="25000"/>
                </a:schemeClr>
              </a:solidFill>
            </a:endParaRPr>
          </a:p>
          <a:p>
            <a:pPr marL="342900" lvl="0" indent="-342900">
              <a:lnSpc>
                <a:spcPct val="100000"/>
              </a:lnSpc>
              <a:spcBef>
                <a:spcPts val="0"/>
              </a:spcBef>
              <a:spcAft>
                <a:spcPts val="2400"/>
              </a:spcAft>
              <a:buClr>
                <a:srgbClr val="1B57AF"/>
              </a:buClr>
              <a:buSzTx/>
              <a:buFont typeface="Webdings" panose="05030102010509060703" pitchFamily="18" charset="2"/>
              <a:buChar char="4"/>
            </a:pPr>
            <a:r>
              <a:rPr lang="en-US" b="1" kern="1200" dirty="0">
                <a:solidFill>
                  <a:srgbClr val="3B6FBA"/>
                </a:solidFill>
                <a:latin typeface="Century Gothic" panose="020B0502020202020204" pitchFamily="34" charset="0"/>
              </a:rPr>
              <a:t>Classify </a:t>
            </a:r>
            <a:r>
              <a:rPr lang="en-US" kern="1200" dirty="0">
                <a:solidFill>
                  <a:schemeClr val="tx1">
                    <a:lumMod val="75000"/>
                    <a:lumOff val="25000"/>
                  </a:schemeClr>
                </a:solidFill>
                <a:latin typeface="Century Gothic" panose="020B0502020202020204" pitchFamily="34" charset="0"/>
              </a:rPr>
              <a:t>fire risk throughout the study area and ensure the utility of the Fire Risk Assessment Tool for our partners for years to come</a:t>
            </a:r>
          </a:p>
          <a:p>
            <a:pPr marL="342900" indent="-342900">
              <a:lnSpc>
                <a:spcPct val="100000"/>
              </a:lnSpc>
              <a:spcBef>
                <a:spcPts val="0"/>
              </a:spcBef>
              <a:spcAft>
                <a:spcPts val="2400"/>
              </a:spcAft>
              <a:buClr>
                <a:srgbClr val="1B57AF"/>
              </a:buClr>
              <a:buSzTx/>
              <a:buFont typeface="Webdings" panose="05030102010509060703" pitchFamily="18" charset="2"/>
              <a:buChar char="4"/>
            </a:pPr>
            <a:r>
              <a:rPr lang="en-US" b="1" kern="1200" dirty="0">
                <a:solidFill>
                  <a:srgbClr val="3B6FBA"/>
                </a:solidFill>
                <a:latin typeface="Century Gothic" panose="020B0502020202020204" pitchFamily="34" charset="0"/>
              </a:rPr>
              <a:t>Analyze </a:t>
            </a:r>
            <a:r>
              <a:rPr lang="en-US" kern="1200" dirty="0">
                <a:solidFill>
                  <a:schemeClr val="tx1">
                    <a:lumMod val="75000"/>
                    <a:lumOff val="25000"/>
                  </a:schemeClr>
                </a:solidFill>
                <a:latin typeface="Century Gothic" panose="020B0502020202020204" pitchFamily="34" charset="0"/>
              </a:rPr>
              <a:t>fire risk in the Pinelands WUI to aid our partners in identifying areas suitable for urban development </a:t>
            </a:r>
          </a:p>
          <a:p>
            <a:pPr marL="342900" lvl="0" indent="-342900">
              <a:lnSpc>
                <a:spcPct val="100000"/>
              </a:lnSpc>
              <a:spcBef>
                <a:spcPts val="0"/>
              </a:spcBef>
              <a:spcAft>
                <a:spcPts val="2400"/>
              </a:spcAft>
              <a:buClr>
                <a:srgbClr val="1B57AF"/>
              </a:buClr>
              <a:buSzTx/>
              <a:buFont typeface="Webdings" panose="05030102010509060703" pitchFamily="18" charset="2"/>
              <a:buChar char="4"/>
            </a:pPr>
            <a:r>
              <a:rPr lang="en-US" b="1" kern="1200" dirty="0">
                <a:solidFill>
                  <a:srgbClr val="3B6FBA"/>
                </a:solidFill>
                <a:latin typeface="Century Gothic" panose="020B0502020202020204" pitchFamily="34" charset="0"/>
              </a:rPr>
              <a:t>Locate </a:t>
            </a:r>
            <a:r>
              <a:rPr lang="en-US" kern="1200" dirty="0">
                <a:solidFill>
                  <a:schemeClr val="tx1">
                    <a:lumMod val="75000"/>
                    <a:lumOff val="25000"/>
                  </a:schemeClr>
                </a:solidFill>
                <a:latin typeface="Century Gothic" panose="020B0502020202020204" pitchFamily="34" charset="0"/>
              </a:rPr>
              <a:t>areas where our partners should apply fire mitigation efforts to minimize fire induced economic and infrastructure losses</a:t>
            </a:r>
          </a:p>
        </p:txBody>
      </p:sp>
      <p:sp>
        <p:nvSpPr>
          <p:cNvPr id="143" name="Shape 143"/>
          <p:cNvSpPr txBox="1"/>
          <p:nvPr/>
        </p:nvSpPr>
        <p:spPr>
          <a:xfrm>
            <a:off x="6682903" y="6488348"/>
            <a:ext cx="5509098" cy="314626"/>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US" dirty="0">
                <a:solidFill>
                  <a:srgbClr val="FFFFFF"/>
                </a:solidFill>
                <a:latin typeface="Century Gothic" panose="020B0502020202020204" pitchFamily="34" charset="0"/>
              </a:rPr>
              <a:t>Image Credit : Joel Mott/Pinelands Commission</a:t>
            </a:r>
            <a:endParaRPr dirty="0">
              <a:solidFill>
                <a:srgbClr val="FFFFFF"/>
              </a:solidFill>
              <a:latin typeface="Century Gothic" panose="020B0502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1000125" y="240632"/>
            <a:ext cx="10233148" cy="61026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dirty="0">
                <a:solidFill>
                  <a:srgbClr val="1B57AF"/>
                </a:solidFill>
                <a:latin typeface="Century Gothic"/>
                <a:ea typeface="Century Gothic"/>
                <a:cs typeface="Century Gothic"/>
                <a:sym typeface="Century Gothic"/>
              </a:rPr>
              <a:t>Earth Observations</a:t>
            </a:r>
            <a:endParaRPr sz="4320" b="0" i="0" u="none" strike="noStrike" cap="none" dirty="0">
              <a:solidFill>
                <a:srgbClr val="1B57AF"/>
              </a:solidFill>
              <a:latin typeface="Century Gothic"/>
              <a:ea typeface="Century Gothic"/>
              <a:cs typeface="Century Gothic"/>
              <a:sym typeface="Century Gothic"/>
            </a:endParaRPr>
          </a:p>
        </p:txBody>
      </p:sp>
      <p:sp>
        <p:nvSpPr>
          <p:cNvPr id="150" name="Shape 150"/>
          <p:cNvSpPr txBox="1"/>
          <p:nvPr/>
        </p:nvSpPr>
        <p:spPr>
          <a:xfrm>
            <a:off x="8746998" y="3470024"/>
            <a:ext cx="3445002" cy="27432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Image Credit: Monet</a:t>
            </a:r>
            <a:endParaRPr kumimoji="0"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152" name="Shape 152"/>
          <p:cNvPicPr preferRelativeResize="0"/>
          <p:nvPr/>
        </p:nvPicPr>
        <p:blipFill rotWithShape="1">
          <a:blip r:embed="rId3">
            <a:alphaModFix/>
          </a:blip>
          <a:srcRect/>
          <a:stretch/>
        </p:blipFill>
        <p:spPr>
          <a:xfrm>
            <a:off x="1097280" y="1482291"/>
            <a:ext cx="4247949" cy="3630756"/>
          </a:xfrm>
          <a:prstGeom prst="rect">
            <a:avLst/>
          </a:prstGeom>
          <a:noFill/>
          <a:ln>
            <a:noFill/>
          </a:ln>
        </p:spPr>
      </p:pic>
      <p:sp>
        <p:nvSpPr>
          <p:cNvPr id="154" name="Shape 154"/>
          <p:cNvSpPr txBox="1"/>
          <p:nvPr/>
        </p:nvSpPr>
        <p:spPr>
          <a:xfrm>
            <a:off x="1564388" y="5307035"/>
            <a:ext cx="1952400" cy="125368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000" b="1" kern="1200" dirty="0">
                <a:solidFill>
                  <a:schemeClr val="tx1">
                    <a:lumMod val="75000"/>
                    <a:lumOff val="25000"/>
                  </a:schemeClr>
                </a:solidFill>
                <a:latin typeface="Century Gothic" panose="020B0502020202020204" pitchFamily="34" charset="0"/>
                <a:ea typeface="Century Gothic"/>
                <a:cs typeface="Century Gothic"/>
                <a:sym typeface="Century Gothic"/>
              </a:rPr>
              <a:t>Sentinel-2  Multi-Spectral Instrument (MSI)</a:t>
            </a:r>
            <a:endParaRPr sz="2000" b="1" kern="12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55" name="Shape 155"/>
          <p:cNvPicPr preferRelativeResize="0"/>
          <p:nvPr/>
        </p:nvPicPr>
        <p:blipFill rotWithShape="1">
          <a:blip r:embed="rId4">
            <a:alphaModFix/>
          </a:blip>
          <a:srcRect/>
          <a:stretch/>
        </p:blipFill>
        <p:spPr>
          <a:xfrm>
            <a:off x="6814686" y="1482291"/>
            <a:ext cx="3907857" cy="3718297"/>
          </a:xfrm>
          <a:prstGeom prst="rect">
            <a:avLst/>
          </a:prstGeom>
          <a:noFill/>
          <a:ln>
            <a:noFill/>
          </a:ln>
        </p:spPr>
      </p:pic>
      <p:sp>
        <p:nvSpPr>
          <p:cNvPr id="156" name="Shape 156"/>
          <p:cNvSpPr txBox="1"/>
          <p:nvPr/>
        </p:nvSpPr>
        <p:spPr>
          <a:xfrm>
            <a:off x="7745468" y="5205415"/>
            <a:ext cx="1767300" cy="1456927"/>
          </a:xfrm>
          <a:prstGeom prst="rect">
            <a:avLst/>
          </a:prstGeom>
          <a:noFill/>
          <a:ln>
            <a:noFill/>
          </a:ln>
        </p:spPr>
        <p:txBody>
          <a:bodyPr spcFirstLastPara="1" wrap="square" lIns="91425" tIns="45700" rIns="91425" bIns="45700" anchor="t" anchorCtr="0">
            <a:noAutofit/>
          </a:bodyPr>
          <a:lstStyle/>
          <a:p>
            <a:pPr algn="ctr">
              <a:buSzPts val="1800"/>
              <a:defRPr/>
            </a:pPr>
            <a:r>
              <a:rPr lang="en-US" sz="2000" b="1" kern="1200" dirty="0">
                <a:solidFill>
                  <a:schemeClr val="tx1">
                    <a:lumMod val="75000"/>
                    <a:lumOff val="25000"/>
                  </a:schemeClr>
                </a:solidFill>
                <a:latin typeface="Century Gothic" panose="020B0502020202020204" pitchFamily="34" charset="0"/>
                <a:ea typeface="Century Gothic"/>
                <a:cs typeface="Century Gothic"/>
                <a:sym typeface="Century Gothic"/>
              </a:rPr>
              <a:t>Landsat 8 Operational Land Imager (OLI)</a:t>
            </a:r>
            <a:endParaRPr sz="2000" b="1" kern="12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 name="TextBox 1"/>
          <p:cNvSpPr txBox="1"/>
          <p:nvPr/>
        </p:nvSpPr>
        <p:spPr>
          <a:xfrm>
            <a:off x="9512769" y="6505490"/>
            <a:ext cx="2679232" cy="3056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indent="0" algn="ctr">
              <a:buSzPts val="1800"/>
              <a:buNone/>
              <a:defRPr sz="1800">
                <a:latin typeface="Century Gothic"/>
                <a:ea typeface="Century Gothic"/>
                <a:cs typeface="Century Gothic"/>
              </a:defRPr>
            </a:lvl1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600" kern="1200" dirty="0">
                <a:solidFill>
                  <a:schemeClr val="tx1">
                    <a:lumMod val="75000"/>
                    <a:lumOff val="25000"/>
                  </a:schemeClr>
                </a:solidFill>
                <a:latin typeface="Century Gothic" panose="020B0502020202020204" pitchFamily="34" charset="0"/>
              </a:rPr>
              <a:t>Image Credit: NASA/ESA</a:t>
            </a:r>
          </a:p>
        </p:txBody>
      </p:sp>
    </p:spTree>
    <p:extLst>
      <p:ext uri="{BB962C8B-B14F-4D97-AF65-F5344CB8AC3E}">
        <p14:creationId xmlns:p14="http://schemas.microsoft.com/office/powerpoint/2010/main" val="88612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875" y="182244"/>
            <a:ext cx="10233148" cy="479425"/>
          </a:xfrm>
        </p:spPr>
        <p:txBody>
          <a:bodyPr/>
          <a:lstStyle/>
          <a:p>
            <a:r>
              <a:rPr lang="en-US" sz="4320" dirty="0"/>
              <a:t>Methodology</a:t>
            </a:r>
          </a:p>
        </p:txBody>
      </p:sp>
      <p:sp>
        <p:nvSpPr>
          <p:cNvPr id="17" name="Rectangle 16"/>
          <p:cNvSpPr/>
          <p:nvPr/>
        </p:nvSpPr>
        <p:spPr>
          <a:xfrm>
            <a:off x="7079363" y="5544044"/>
            <a:ext cx="2351076" cy="1161477"/>
          </a:xfrm>
          <a:prstGeom prst="rect">
            <a:avLst/>
          </a:prstGeom>
          <a:solidFill>
            <a:schemeClr val="bg2">
              <a:lumMod val="60000"/>
              <a:lumOff val="40000"/>
            </a:schemeClr>
          </a:solidFill>
          <a:ln w="12700" cap="flat" cmpd="sng" algn="ctr">
            <a:solidFill>
              <a:sysClr val="window" lastClr="FFFFFF">
                <a:hueOff val="0"/>
                <a:satOff val="0"/>
                <a:lumOff val="0"/>
                <a:alphaOff val="0"/>
              </a:sysClr>
            </a:solidFill>
            <a:prstDash val="solid"/>
            <a:miter lim="800000"/>
          </a:ln>
          <a:effectLst>
            <a:outerShdw blurRad="76200" dir="13500000" sy="23000" kx="1200000" algn="br" rotWithShape="0">
              <a:prstClr val="black">
                <a:alpha val="20000"/>
              </a:prstClr>
            </a:outerShdw>
          </a:effectLst>
        </p:spPr>
        <p:txBody>
          <a:bodyPr spcFirstLastPara="0" vert="horz" wrap="square" lIns="143199" tIns="143199" rIns="143199" bIns="342962" numCol="1" spcCol="127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Fire Risk Analysis of the Pinelands WUI</a:t>
            </a:r>
          </a:p>
        </p:txBody>
      </p:sp>
      <p:sp>
        <p:nvSpPr>
          <p:cNvPr id="21" name="Flowchart: Process 20"/>
          <p:cNvSpPr/>
          <p:nvPr/>
        </p:nvSpPr>
        <p:spPr>
          <a:xfrm>
            <a:off x="7202045" y="1372590"/>
            <a:ext cx="1376433" cy="675637"/>
          </a:xfrm>
          <a:prstGeom prst="flowChartProcess">
            <a:avLst/>
          </a:prstGeom>
          <a:solidFill>
            <a:srgbClr val="5B9BD5">
              <a:lumMod val="75000"/>
            </a:srgbClr>
          </a:solidFill>
          <a:ln w="12700" cap="flat" cmpd="sng" algn="ctr">
            <a:solidFill>
              <a:srgbClr val="5B9BD5">
                <a:lumMod val="7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2743200" eaLnBrk="1" fontAlgn="auto" latinLnBrk="0" hangingPunct="1">
              <a:lnSpc>
                <a:spcPct val="150000"/>
              </a:lnSpc>
              <a:spcBef>
                <a:spcPts val="1000"/>
              </a:spcBef>
              <a:spcAft>
                <a:spcPts val="0"/>
              </a:spcAft>
              <a:buClr>
                <a:srgbClr val="1C57B0"/>
              </a:buClr>
              <a:buSzPts val="2700"/>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LANDFIRE</a:t>
            </a:r>
          </a:p>
        </p:txBody>
      </p:sp>
      <p:sp>
        <p:nvSpPr>
          <p:cNvPr id="23" name="Flowchart: Process 22"/>
          <p:cNvSpPr/>
          <p:nvPr/>
        </p:nvSpPr>
        <p:spPr>
          <a:xfrm>
            <a:off x="9016651" y="1388523"/>
            <a:ext cx="1154318" cy="685995"/>
          </a:xfrm>
          <a:prstGeom prst="flowChartProcess">
            <a:avLst/>
          </a:prstGeom>
          <a:solidFill>
            <a:srgbClr val="5B9BD5">
              <a:lumMod val="75000"/>
            </a:srgbClr>
          </a:solidFill>
          <a:ln w="12700" cap="flat" cmpd="sng" algn="ctr">
            <a:solidFill>
              <a:srgbClr val="5B9BD5">
                <a:lumMod val="7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2743200" eaLnBrk="1" fontAlgn="auto" latinLnBrk="0" hangingPunct="1">
              <a:lnSpc>
                <a:spcPct val="150000"/>
              </a:lnSpc>
              <a:spcBef>
                <a:spcPts val="1000"/>
              </a:spcBef>
              <a:spcAft>
                <a:spcPts val="0"/>
              </a:spcAft>
              <a:buClr>
                <a:srgbClr val="1C57B0"/>
              </a:buClr>
              <a:buSzPts val="2700"/>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TIGER</a:t>
            </a:r>
          </a:p>
        </p:txBody>
      </p:sp>
      <p:sp>
        <p:nvSpPr>
          <p:cNvPr id="24" name="Down Arrow 23"/>
          <p:cNvSpPr/>
          <p:nvPr/>
        </p:nvSpPr>
        <p:spPr>
          <a:xfrm>
            <a:off x="2394208" y="1198541"/>
            <a:ext cx="109369" cy="184905"/>
          </a:xfrm>
          <a:prstGeom prst="downArrow">
            <a:avLst/>
          </a:prstGeom>
          <a:solidFill>
            <a:schemeClr val="accent1">
              <a:lumMod val="50000"/>
            </a:schemeClr>
          </a:solidFill>
          <a:ln w="12700" cap="flat" cmpd="sng" algn="ctr">
            <a:solidFill>
              <a:schemeClr val="accent1">
                <a:lumMod val="50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5" name="Down Arrow 24"/>
          <p:cNvSpPr/>
          <p:nvPr/>
        </p:nvSpPr>
        <p:spPr>
          <a:xfrm>
            <a:off x="4408391" y="2050793"/>
            <a:ext cx="149506" cy="398457"/>
          </a:xfrm>
          <a:prstGeom prst="downArrow">
            <a:avLst/>
          </a:prstGeom>
          <a:solidFill>
            <a:srgbClr val="5B9BD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Calibri" panose="020F0502020204030204"/>
              <a:ea typeface="+mn-ea"/>
              <a:cs typeface="+mn-cs"/>
            </a:endParaRPr>
          </a:p>
        </p:txBody>
      </p:sp>
      <p:cxnSp>
        <p:nvCxnSpPr>
          <p:cNvPr id="61" name="Straight Connector 60"/>
          <p:cNvCxnSpPr/>
          <p:nvPr/>
        </p:nvCxnSpPr>
        <p:spPr>
          <a:xfrm>
            <a:off x="2448892" y="2052976"/>
            <a:ext cx="0" cy="258051"/>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sp>
        <p:nvSpPr>
          <p:cNvPr id="58" name="Down Arrow 57"/>
          <p:cNvSpPr/>
          <p:nvPr/>
        </p:nvSpPr>
        <p:spPr>
          <a:xfrm>
            <a:off x="1693956" y="2310379"/>
            <a:ext cx="115949" cy="142418"/>
          </a:xfrm>
          <a:prstGeom prst="downArrow">
            <a:avLst/>
          </a:prstGeom>
          <a:solidFill>
            <a:srgbClr val="5B9BD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uLnTx/>
              <a:uFillTx/>
              <a:latin typeface="Calibri" panose="020F0502020204030204"/>
              <a:ea typeface="+mn-ea"/>
              <a:cs typeface="+mn-cs"/>
            </a:endParaRPr>
          </a:p>
        </p:txBody>
      </p:sp>
      <p:sp>
        <p:nvSpPr>
          <p:cNvPr id="59" name="Down Arrow 58"/>
          <p:cNvSpPr/>
          <p:nvPr/>
        </p:nvSpPr>
        <p:spPr>
          <a:xfrm>
            <a:off x="3082436" y="2331413"/>
            <a:ext cx="115949" cy="126808"/>
          </a:xfrm>
          <a:prstGeom prst="downArrow">
            <a:avLst/>
          </a:prstGeom>
          <a:solidFill>
            <a:srgbClr val="5B9BD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uLnTx/>
              <a:uFillTx/>
              <a:latin typeface="Calibri" panose="020F0502020204030204"/>
              <a:ea typeface="+mn-ea"/>
              <a:cs typeface="+mn-cs"/>
            </a:endParaRPr>
          </a:p>
        </p:txBody>
      </p:sp>
      <p:cxnSp>
        <p:nvCxnSpPr>
          <p:cNvPr id="60" name="Straight Connector 59"/>
          <p:cNvCxnSpPr/>
          <p:nvPr/>
        </p:nvCxnSpPr>
        <p:spPr>
          <a:xfrm>
            <a:off x="1726516" y="2309480"/>
            <a:ext cx="1444752" cy="9821"/>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sp>
        <p:nvSpPr>
          <p:cNvPr id="27" name="Down Arrow 26"/>
          <p:cNvSpPr/>
          <p:nvPr/>
        </p:nvSpPr>
        <p:spPr>
          <a:xfrm>
            <a:off x="5995086" y="2079244"/>
            <a:ext cx="165553" cy="1164085"/>
          </a:xfrm>
          <a:prstGeom prst="downArrow">
            <a:avLst/>
          </a:prstGeom>
          <a:solidFill>
            <a:srgbClr val="5B9BD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Calibri" panose="020F0502020204030204"/>
              <a:ea typeface="+mn-ea"/>
              <a:cs typeface="+mn-cs"/>
            </a:endParaRPr>
          </a:p>
        </p:txBody>
      </p:sp>
      <p:cxnSp>
        <p:nvCxnSpPr>
          <p:cNvPr id="52" name="Straight Connector 51"/>
          <p:cNvCxnSpPr/>
          <p:nvPr/>
        </p:nvCxnSpPr>
        <p:spPr>
          <a:xfrm>
            <a:off x="2426337" y="1182250"/>
            <a:ext cx="7200594" cy="12229"/>
          </a:xfrm>
          <a:prstGeom prst="line">
            <a:avLst/>
          </a:prstGeom>
          <a:noFill/>
          <a:ln w="57150" cap="flat" cmpd="sng" algn="ctr">
            <a:solidFill>
              <a:schemeClr val="accent1">
                <a:lumMod val="50000"/>
              </a:schemeClr>
            </a:solidFill>
            <a:prstDash val="solid"/>
            <a:miter lim="800000"/>
          </a:ln>
          <a:effectLst>
            <a:outerShdw blurRad="50800" dist="38100" dir="5400000" algn="t" rotWithShape="0">
              <a:prstClr val="black">
                <a:alpha val="40000"/>
              </a:prstClr>
            </a:outerShdw>
          </a:effectLst>
        </p:spPr>
      </p:cxnSp>
      <p:sp>
        <p:nvSpPr>
          <p:cNvPr id="53" name="Down Arrow 52"/>
          <p:cNvSpPr/>
          <p:nvPr/>
        </p:nvSpPr>
        <p:spPr>
          <a:xfrm>
            <a:off x="6030315" y="1192439"/>
            <a:ext cx="95096" cy="176085"/>
          </a:xfrm>
          <a:prstGeom prst="downArrow">
            <a:avLst/>
          </a:prstGeom>
          <a:solidFill>
            <a:schemeClr val="accent1">
              <a:lumMod val="50000"/>
            </a:schemeClr>
          </a:solidFill>
          <a:ln w="12700" cap="flat" cmpd="sng" algn="ctr">
            <a:solidFill>
              <a:schemeClr val="accent1">
                <a:lumMod val="50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4" name="Down Arrow 53"/>
          <p:cNvSpPr/>
          <p:nvPr/>
        </p:nvSpPr>
        <p:spPr>
          <a:xfrm>
            <a:off x="4428460" y="1179968"/>
            <a:ext cx="109369" cy="184905"/>
          </a:xfrm>
          <a:prstGeom prst="downArrow">
            <a:avLst/>
          </a:prstGeom>
          <a:solidFill>
            <a:schemeClr val="accent1">
              <a:lumMod val="50000"/>
            </a:schemeClr>
          </a:solidFill>
          <a:ln w="12700" cap="flat" cmpd="sng" algn="ctr">
            <a:solidFill>
              <a:schemeClr val="accent1">
                <a:lumMod val="50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5" name="Down Arrow 54"/>
          <p:cNvSpPr/>
          <p:nvPr/>
        </p:nvSpPr>
        <p:spPr>
          <a:xfrm>
            <a:off x="7825307" y="1176236"/>
            <a:ext cx="109369" cy="184905"/>
          </a:xfrm>
          <a:prstGeom prst="downArrow">
            <a:avLst/>
          </a:prstGeom>
          <a:solidFill>
            <a:schemeClr val="accent1">
              <a:lumMod val="50000"/>
            </a:schemeClr>
          </a:solidFill>
          <a:ln w="12700" cap="flat" cmpd="sng" algn="ctr">
            <a:solidFill>
              <a:schemeClr val="accent1">
                <a:lumMod val="50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6" name="Down Arrow 55"/>
          <p:cNvSpPr/>
          <p:nvPr/>
        </p:nvSpPr>
        <p:spPr>
          <a:xfrm>
            <a:off x="9539126" y="1196810"/>
            <a:ext cx="109369" cy="184905"/>
          </a:xfrm>
          <a:prstGeom prst="downArrow">
            <a:avLst/>
          </a:prstGeom>
          <a:solidFill>
            <a:schemeClr val="accent1">
              <a:lumMod val="50000"/>
            </a:schemeClr>
          </a:solidFill>
          <a:ln w="12700" cap="flat" cmpd="sng" algn="ctr">
            <a:solidFill>
              <a:schemeClr val="accent1">
                <a:lumMod val="50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57" name="Straight Connector 56"/>
          <p:cNvCxnSpPr/>
          <p:nvPr/>
        </p:nvCxnSpPr>
        <p:spPr>
          <a:xfrm>
            <a:off x="6077862" y="1018931"/>
            <a:ext cx="0" cy="157305"/>
          </a:xfrm>
          <a:prstGeom prst="line">
            <a:avLst/>
          </a:prstGeom>
          <a:noFill/>
          <a:ln w="57150" cap="flat" cmpd="sng" algn="ctr">
            <a:solidFill>
              <a:schemeClr val="accent1">
                <a:lumMod val="50000"/>
              </a:schemeClr>
            </a:solidFill>
            <a:prstDash val="solid"/>
            <a:miter lim="800000"/>
          </a:ln>
          <a:effectLst>
            <a:outerShdw blurRad="50800" dist="38100" dir="5400000" algn="t" rotWithShape="0">
              <a:prstClr val="black">
                <a:alpha val="40000"/>
              </a:prstClr>
            </a:outerShdw>
          </a:effectLst>
        </p:spPr>
      </p:cxnSp>
      <p:sp>
        <p:nvSpPr>
          <p:cNvPr id="29" name="Down Arrow 28"/>
          <p:cNvSpPr/>
          <p:nvPr/>
        </p:nvSpPr>
        <p:spPr>
          <a:xfrm>
            <a:off x="7802032" y="2056508"/>
            <a:ext cx="155917" cy="375859"/>
          </a:xfrm>
          <a:prstGeom prst="downArrow">
            <a:avLst/>
          </a:prstGeom>
          <a:solidFill>
            <a:srgbClr val="5B9BD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Calibri" panose="020F0502020204030204"/>
              <a:ea typeface="+mn-ea"/>
              <a:cs typeface="+mn-cs"/>
            </a:endParaRPr>
          </a:p>
        </p:txBody>
      </p:sp>
      <p:sp>
        <p:nvSpPr>
          <p:cNvPr id="30" name="Down Arrow 29"/>
          <p:cNvSpPr/>
          <p:nvPr/>
        </p:nvSpPr>
        <p:spPr>
          <a:xfrm>
            <a:off x="9526897" y="2077593"/>
            <a:ext cx="132642" cy="331738"/>
          </a:xfrm>
          <a:prstGeom prst="downArrow">
            <a:avLst/>
          </a:prstGeom>
          <a:solidFill>
            <a:srgbClr val="5B9BD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Calibri" panose="020F0502020204030204"/>
              <a:ea typeface="+mn-ea"/>
              <a:cs typeface="+mn-cs"/>
            </a:endParaRPr>
          </a:p>
        </p:txBody>
      </p:sp>
      <p:sp>
        <p:nvSpPr>
          <p:cNvPr id="31" name="Bent-Up Arrow 30"/>
          <p:cNvSpPr/>
          <p:nvPr/>
        </p:nvSpPr>
        <p:spPr>
          <a:xfrm rot="5400000">
            <a:off x="4074934" y="2283496"/>
            <a:ext cx="251862" cy="2171530"/>
          </a:xfrm>
          <a:prstGeom prst="bentUpArrow">
            <a:avLst/>
          </a:prstGeom>
          <a:solidFill>
            <a:schemeClr val="accent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Calibri" panose="020F0502020204030204"/>
              <a:ea typeface="+mn-ea"/>
              <a:cs typeface="+mn-cs"/>
            </a:endParaRPr>
          </a:p>
        </p:txBody>
      </p:sp>
      <p:sp>
        <p:nvSpPr>
          <p:cNvPr id="32" name="Bent-Up Arrow 31"/>
          <p:cNvSpPr/>
          <p:nvPr/>
        </p:nvSpPr>
        <p:spPr>
          <a:xfrm rot="5400000" flipV="1">
            <a:off x="7308413" y="3094819"/>
            <a:ext cx="1419913" cy="1754794"/>
          </a:xfrm>
          <a:prstGeom prst="bentUpArrow">
            <a:avLst>
              <a:gd name="adj1" fmla="val 4679"/>
              <a:gd name="adj2" fmla="val 5450"/>
              <a:gd name="adj3" fmla="val 7933"/>
            </a:avLst>
          </a:prstGeom>
          <a:solidFill>
            <a:schemeClr val="accent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49" name="Straight Connector 48"/>
          <p:cNvCxnSpPr/>
          <p:nvPr/>
        </p:nvCxnSpPr>
        <p:spPr>
          <a:xfrm>
            <a:off x="9586884" y="2904131"/>
            <a:ext cx="0" cy="316096"/>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cxnSp>
        <p:nvCxnSpPr>
          <p:cNvPr id="50" name="Straight Connector 49"/>
          <p:cNvCxnSpPr/>
          <p:nvPr/>
        </p:nvCxnSpPr>
        <p:spPr>
          <a:xfrm>
            <a:off x="8024343" y="2904131"/>
            <a:ext cx="0" cy="332464"/>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cxnSp>
        <p:nvCxnSpPr>
          <p:cNvPr id="51" name="Straight Connector 50"/>
          <p:cNvCxnSpPr/>
          <p:nvPr/>
        </p:nvCxnSpPr>
        <p:spPr>
          <a:xfrm>
            <a:off x="7996071" y="3220227"/>
            <a:ext cx="1618488" cy="16368"/>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sp>
        <p:nvSpPr>
          <p:cNvPr id="34" name="Down Arrow 33"/>
          <p:cNvSpPr/>
          <p:nvPr/>
        </p:nvSpPr>
        <p:spPr>
          <a:xfrm>
            <a:off x="6007352" y="3596273"/>
            <a:ext cx="153287" cy="391082"/>
          </a:xfrm>
          <a:prstGeom prst="downArrow">
            <a:avLst/>
          </a:prstGeom>
          <a:solidFill>
            <a:srgbClr val="5B9BD5">
              <a:lumMod val="60000"/>
              <a:lumOff val="40000"/>
            </a:srgb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46" name="Straight Connector 45"/>
          <p:cNvCxnSpPr/>
          <p:nvPr/>
        </p:nvCxnSpPr>
        <p:spPr>
          <a:xfrm flipV="1">
            <a:off x="1778402" y="3243329"/>
            <a:ext cx="2670048" cy="18930"/>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cxnSp>
        <p:nvCxnSpPr>
          <p:cNvPr id="47" name="Straight Connector 46"/>
          <p:cNvCxnSpPr>
            <a:stCxn id="8" idx="2"/>
          </p:cNvCxnSpPr>
          <p:nvPr/>
        </p:nvCxnSpPr>
        <p:spPr>
          <a:xfrm flipH="1">
            <a:off x="1750113" y="2819319"/>
            <a:ext cx="17" cy="474692"/>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cxnSp>
        <p:nvCxnSpPr>
          <p:cNvPr id="48" name="Straight Connector 47"/>
          <p:cNvCxnSpPr>
            <a:stCxn id="13" idx="2"/>
          </p:cNvCxnSpPr>
          <p:nvPr/>
        </p:nvCxnSpPr>
        <p:spPr>
          <a:xfrm flipH="1">
            <a:off x="4428460" y="2780555"/>
            <a:ext cx="13852" cy="481703"/>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cxnSp>
        <p:nvCxnSpPr>
          <p:cNvPr id="45" name="Straight Connector 44"/>
          <p:cNvCxnSpPr>
            <a:stCxn id="9" idx="2"/>
            <a:endCxn id="31" idx="2"/>
          </p:cNvCxnSpPr>
          <p:nvPr/>
        </p:nvCxnSpPr>
        <p:spPr>
          <a:xfrm>
            <a:off x="3143903" y="2809255"/>
            <a:ext cx="2680" cy="434075"/>
          </a:xfrm>
          <a:prstGeom prst="line">
            <a:avLst/>
          </a:prstGeom>
          <a:noFill/>
          <a:ln w="57150" cap="flat" cmpd="sng" algn="ctr">
            <a:solidFill>
              <a:srgbClr val="5B9BD5"/>
            </a:solidFill>
            <a:prstDash val="solid"/>
            <a:miter lim="800000"/>
          </a:ln>
          <a:effectLst>
            <a:outerShdw blurRad="50800" dist="38100" dir="5400000" algn="t" rotWithShape="0">
              <a:prstClr val="black">
                <a:alpha val="40000"/>
              </a:prstClr>
            </a:outerShdw>
          </a:effectLst>
        </p:spPr>
      </p:cxnSp>
      <p:sp>
        <p:nvSpPr>
          <p:cNvPr id="42" name="Right Arrow 41"/>
          <p:cNvSpPr/>
          <p:nvPr/>
        </p:nvSpPr>
        <p:spPr>
          <a:xfrm>
            <a:off x="4973905" y="6031418"/>
            <a:ext cx="2105458" cy="194078"/>
          </a:xfrm>
          <a:prstGeom prst="rightArrow">
            <a:avLst/>
          </a:prstGeom>
          <a:solidFill>
            <a:srgbClr val="5B9BD5">
              <a:lumMod val="40000"/>
              <a:lumOff val="60000"/>
            </a:srgbClr>
          </a:solidFill>
          <a:ln w="12700" cap="flat" cmpd="sng" algn="ctr">
            <a:solidFill>
              <a:srgbClr val="5B9BD5">
                <a:shade val="50000"/>
              </a:srgbClr>
            </a:solidFill>
            <a:prstDash val="solid"/>
            <a:miter lim="800000"/>
          </a:ln>
          <a:effectLst>
            <a:outerShdw blurRad="76200" dist="12700" dir="2700000" sy="-23000" kx="-800400" algn="b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Flowchart: Multidocument 17"/>
          <p:cNvSpPr/>
          <p:nvPr/>
        </p:nvSpPr>
        <p:spPr>
          <a:xfrm>
            <a:off x="5470945" y="358573"/>
            <a:ext cx="1213833" cy="670100"/>
          </a:xfrm>
          <a:prstGeom prst="flowChartMultidocument">
            <a:avLst/>
          </a:prstGeom>
          <a:solidFill>
            <a:srgbClr val="002060"/>
          </a:solidFill>
          <a:ln w="12700" cap="flat" cmpd="sng" algn="ctr">
            <a:solidFill>
              <a:sysClr val="window" lastClr="FFFFFF">
                <a:hueOff val="0"/>
                <a:satOff val="0"/>
                <a:lumOff val="0"/>
                <a:alphaOff val="0"/>
              </a:sysClr>
            </a:solidFill>
            <a:prstDash val="solid"/>
            <a:miter lim="800000"/>
          </a:ln>
          <a:effectLst/>
        </p:spPr>
        <p:txBody>
          <a:bodyPr spcFirstLastPara="0" vert="horz" wrap="square" lIns="143199" tIns="143199" rIns="143199" bIns="342962" numCol="1" spcCol="1270" anchor="t" anchorCtr="0">
            <a:noAutofit/>
          </a:bodyPr>
          <a:lstStyle/>
          <a:p>
            <a:pPr marL="0" marR="0" lvl="0" indent="0" algn="just" defTabSz="800100" eaLnBrk="1" fontAlgn="auto" latinLnBrk="0" hangingPunct="1">
              <a:lnSpc>
                <a:spcPct val="90000"/>
              </a:lnSpc>
              <a:spcBef>
                <a:spcPts val="1800"/>
              </a:spcBef>
              <a:spcAft>
                <a:spcPts val="0"/>
              </a:spcAft>
              <a:buClr>
                <a:srgbClr val="3F3F3F"/>
              </a:buClr>
              <a:buSzPts val="2700"/>
              <a:buFontTx/>
              <a:buNone/>
              <a:tabLst/>
              <a:defRPr/>
            </a:pPr>
            <a:r>
              <a:rPr kumimoji="0" 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Garamond"/>
                <a:cs typeface="Garamond"/>
              </a:rPr>
              <a:t>DATA</a:t>
            </a:r>
          </a:p>
        </p:txBody>
      </p:sp>
      <p:sp>
        <p:nvSpPr>
          <p:cNvPr id="19" name="Flowchart: Process 18"/>
          <p:cNvSpPr/>
          <p:nvPr/>
        </p:nvSpPr>
        <p:spPr>
          <a:xfrm>
            <a:off x="1320880" y="1371155"/>
            <a:ext cx="2256024" cy="687810"/>
          </a:xfrm>
          <a:prstGeom prst="flowChartProcess">
            <a:avLst/>
          </a:prstGeom>
          <a:solidFill>
            <a:srgbClr val="5B9BD5">
              <a:lumMod val="75000"/>
            </a:srgbClr>
          </a:solidFill>
          <a:ln w="12700" cap="flat" cmpd="sng" algn="ctr">
            <a:solidFill>
              <a:srgbClr val="5B9BD5">
                <a:lumMod val="7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2743200" eaLnBrk="1" fontAlgn="auto" latinLnBrk="0" hangingPunct="1">
              <a:spcAft>
                <a:spcPts val="0"/>
              </a:spcAft>
              <a:buClr>
                <a:srgbClr val="1C57B0"/>
              </a:buClr>
              <a:buSzPts val="2700"/>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Landsat 8 OLI &amp; Sentinel-2 MSI</a:t>
            </a:r>
          </a:p>
        </p:txBody>
      </p:sp>
      <p:sp>
        <p:nvSpPr>
          <p:cNvPr id="9" name="Rectangle 8"/>
          <p:cNvSpPr/>
          <p:nvPr/>
        </p:nvSpPr>
        <p:spPr>
          <a:xfrm>
            <a:off x="2736956" y="2458221"/>
            <a:ext cx="813894" cy="351034"/>
          </a:xfrm>
          <a:prstGeom prst="rect">
            <a:avLst/>
          </a:prstGeom>
          <a:solidFill>
            <a:srgbClr val="5B9BD5">
              <a:lumMod val="40000"/>
              <a:lumOff val="60000"/>
            </a:srgb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uLnTx/>
                <a:uFillTx/>
                <a:latin typeface="Century Gothic" panose="020B0502020202020204" pitchFamily="34" charset="0"/>
                <a:ea typeface="+mn-ea"/>
                <a:cs typeface="+mn-cs"/>
              </a:rPr>
              <a:t>TCW</a:t>
            </a:r>
          </a:p>
        </p:txBody>
      </p:sp>
      <p:sp>
        <p:nvSpPr>
          <p:cNvPr id="8" name="Rectangle 7"/>
          <p:cNvSpPr/>
          <p:nvPr/>
        </p:nvSpPr>
        <p:spPr>
          <a:xfrm>
            <a:off x="1336478" y="2462861"/>
            <a:ext cx="827303" cy="356458"/>
          </a:xfrm>
          <a:prstGeom prst="rect">
            <a:avLst/>
          </a:prstGeom>
          <a:solidFill>
            <a:srgbClr val="5B9BD5">
              <a:lumMod val="40000"/>
              <a:lumOff val="60000"/>
            </a:srgb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uLnTx/>
                <a:uFillTx/>
                <a:latin typeface="Century Gothic" panose="020B0502020202020204" pitchFamily="34" charset="0"/>
                <a:ea typeface="+mn-ea"/>
                <a:cs typeface="+mn-cs"/>
              </a:rPr>
              <a:t>NDVI</a:t>
            </a:r>
          </a:p>
        </p:txBody>
      </p:sp>
      <p:sp>
        <p:nvSpPr>
          <p:cNvPr id="20" name="Flowchart: Process 19"/>
          <p:cNvSpPr/>
          <p:nvPr/>
        </p:nvSpPr>
        <p:spPr>
          <a:xfrm>
            <a:off x="4015077" y="1378399"/>
            <a:ext cx="938605" cy="685995"/>
          </a:xfrm>
          <a:prstGeom prst="flowChartProcess">
            <a:avLst/>
          </a:prstGeom>
          <a:solidFill>
            <a:srgbClr val="5B9BD5">
              <a:lumMod val="75000"/>
            </a:srgbClr>
          </a:solidFill>
          <a:ln w="12700" cap="flat" cmpd="sng" algn="ctr">
            <a:solidFill>
              <a:srgbClr val="5B9BD5">
                <a:lumMod val="7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2743200" eaLnBrk="1" fontAlgn="auto" latinLnBrk="0" hangingPunct="1">
              <a:lnSpc>
                <a:spcPct val="150000"/>
              </a:lnSpc>
              <a:spcBef>
                <a:spcPts val="1000"/>
              </a:spcBef>
              <a:spcAft>
                <a:spcPts val="0"/>
              </a:spcAft>
              <a:buClr>
                <a:srgbClr val="1C57B0"/>
              </a:buClr>
              <a:buSzPts val="2700"/>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3DEP</a:t>
            </a:r>
          </a:p>
        </p:txBody>
      </p:sp>
      <p:sp>
        <p:nvSpPr>
          <p:cNvPr id="22" name="Flowchart: Process 21"/>
          <p:cNvSpPr/>
          <p:nvPr/>
        </p:nvSpPr>
        <p:spPr>
          <a:xfrm>
            <a:off x="5391854" y="1379392"/>
            <a:ext cx="1372019" cy="697974"/>
          </a:xfrm>
          <a:prstGeom prst="flowChartProcess">
            <a:avLst/>
          </a:prstGeom>
          <a:solidFill>
            <a:srgbClr val="5B9BD5">
              <a:lumMod val="75000"/>
            </a:srgbClr>
          </a:solidFill>
          <a:ln w="12700" cap="flat" cmpd="sng" algn="ctr">
            <a:solidFill>
              <a:srgbClr val="5B9BD5">
                <a:lumMod val="7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2743200" eaLnBrk="1" fontAlgn="auto" latinLnBrk="0" hangingPunct="1">
              <a:spcAft>
                <a:spcPts val="0"/>
              </a:spcAft>
              <a:buClr>
                <a:srgbClr val="1C57B0"/>
              </a:buClr>
              <a:buSzPts val="2700"/>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Ignition Sources</a:t>
            </a:r>
          </a:p>
        </p:txBody>
      </p:sp>
      <p:sp>
        <p:nvSpPr>
          <p:cNvPr id="10" name="Rectangle 9"/>
          <p:cNvSpPr/>
          <p:nvPr/>
        </p:nvSpPr>
        <p:spPr>
          <a:xfrm>
            <a:off x="7089108" y="2423108"/>
            <a:ext cx="1585220" cy="605684"/>
          </a:xfrm>
          <a:prstGeom prst="rect">
            <a:avLst/>
          </a:prstGeom>
          <a:solidFill>
            <a:srgbClr val="5B9BD5">
              <a:lumMod val="40000"/>
              <a:lumOff val="60000"/>
            </a:srgb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uLnTx/>
                <a:uFillTx/>
                <a:latin typeface="Century Gothic" panose="020B0502020202020204" pitchFamily="34" charset="0"/>
                <a:ea typeface="+mn-ea"/>
                <a:cs typeface="+mn-cs"/>
              </a:rPr>
              <a:t>Vegetation Types</a:t>
            </a:r>
          </a:p>
        </p:txBody>
      </p:sp>
      <p:sp>
        <p:nvSpPr>
          <p:cNvPr id="12" name="Rectangle 11"/>
          <p:cNvSpPr/>
          <p:nvPr/>
        </p:nvSpPr>
        <p:spPr>
          <a:xfrm>
            <a:off x="9134087" y="2417754"/>
            <a:ext cx="1036882" cy="611038"/>
          </a:xfrm>
          <a:prstGeom prst="rect">
            <a:avLst/>
          </a:prstGeom>
          <a:solidFill>
            <a:srgbClr val="5B9BD5">
              <a:lumMod val="40000"/>
              <a:lumOff val="60000"/>
            </a:srgb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uLnTx/>
                <a:uFillTx/>
                <a:latin typeface="Century Gothic" panose="020B0502020202020204" pitchFamily="34" charset="0"/>
                <a:ea typeface="+mn-ea"/>
                <a:cs typeface="+mn-cs"/>
              </a:rPr>
              <a:t>Roads</a:t>
            </a:r>
          </a:p>
        </p:txBody>
      </p:sp>
      <p:sp>
        <p:nvSpPr>
          <p:cNvPr id="16" name="Rectangle 15"/>
          <p:cNvSpPr/>
          <p:nvPr/>
        </p:nvSpPr>
        <p:spPr>
          <a:xfrm>
            <a:off x="3082436" y="5544044"/>
            <a:ext cx="1891469" cy="1161477"/>
          </a:xfrm>
          <a:prstGeom prst="rect">
            <a:avLst/>
          </a:prstGeom>
          <a:solidFill>
            <a:schemeClr val="bg2">
              <a:lumMod val="75000"/>
            </a:schemeClr>
          </a:solidFill>
          <a:ln w="12700" cap="flat" cmpd="sng" algn="ctr">
            <a:solidFill>
              <a:sysClr val="window" lastClr="FFFFFF">
                <a:hueOff val="0"/>
                <a:satOff val="0"/>
                <a:lumOff val="0"/>
                <a:alphaOff val="0"/>
              </a:sysClr>
            </a:solidFill>
            <a:prstDash val="solid"/>
            <a:miter lim="800000"/>
          </a:ln>
          <a:effectLst>
            <a:outerShdw blurRad="76200" dir="13500000" sy="23000" kx="1200000" algn="br" rotWithShape="0">
              <a:prstClr val="black">
                <a:alpha val="20000"/>
              </a:prstClr>
            </a:outerShdw>
          </a:effectLst>
        </p:spPr>
        <p:txBody>
          <a:bodyPr spcFirstLastPara="0" vert="horz" wrap="square" lIns="143199" tIns="143199" rIns="143199" bIns="342962" numCol="1" spcCol="127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Fire Risk Assessment Map</a:t>
            </a:r>
          </a:p>
        </p:txBody>
      </p:sp>
      <p:sp>
        <p:nvSpPr>
          <p:cNvPr id="11" name="Rectangle 10"/>
          <p:cNvSpPr/>
          <p:nvPr/>
        </p:nvSpPr>
        <p:spPr>
          <a:xfrm>
            <a:off x="5176623" y="3252794"/>
            <a:ext cx="1802475" cy="343479"/>
          </a:xfrm>
          <a:prstGeom prst="rect">
            <a:avLst/>
          </a:prstGeom>
          <a:solidFill>
            <a:schemeClr val="accent5">
              <a:lumMod val="60000"/>
              <a:lumOff val="40000"/>
            </a:schemeClr>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Correlation</a:t>
            </a:r>
          </a:p>
        </p:txBody>
      </p:sp>
      <p:sp>
        <p:nvSpPr>
          <p:cNvPr id="13" name="Rectangle 12"/>
          <p:cNvSpPr/>
          <p:nvPr/>
        </p:nvSpPr>
        <p:spPr>
          <a:xfrm>
            <a:off x="3774180" y="2449250"/>
            <a:ext cx="1336263" cy="331305"/>
          </a:xfrm>
          <a:prstGeom prst="rect">
            <a:avLst/>
          </a:prstGeom>
          <a:solidFill>
            <a:srgbClr val="5B9BD5">
              <a:lumMod val="40000"/>
              <a:lumOff val="60000"/>
            </a:srgb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uLnTx/>
                <a:uFillTx/>
                <a:latin typeface="Century Gothic" panose="020B0502020202020204" pitchFamily="34" charset="0"/>
                <a:ea typeface="+mn-ea"/>
                <a:cs typeface="+mn-cs"/>
              </a:rPr>
              <a:t>Elevation</a:t>
            </a:r>
          </a:p>
        </p:txBody>
      </p:sp>
      <p:sp>
        <p:nvSpPr>
          <p:cNvPr id="14" name="Rectangle 13"/>
          <p:cNvSpPr/>
          <p:nvPr/>
        </p:nvSpPr>
        <p:spPr>
          <a:xfrm>
            <a:off x="5040474" y="3987355"/>
            <a:ext cx="2113949" cy="1143361"/>
          </a:xfrm>
          <a:prstGeom prst="rect">
            <a:avLst/>
          </a:prstGeom>
          <a:solidFill>
            <a:schemeClr val="accent5">
              <a:lumMod val="60000"/>
              <a:lumOff val="40000"/>
            </a:schemeClr>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spcFirstLastPara="0" vert="horz" wrap="square" lIns="143199" tIns="143199" rIns="143199" bIns="342962" numCol="1" spcCol="127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Fuzzy Membership &amp; Overlay</a:t>
            </a:r>
          </a:p>
        </p:txBody>
      </p:sp>
    </p:spTree>
    <p:extLst>
      <p:ext uri="{BB962C8B-B14F-4D97-AF65-F5344CB8AC3E}">
        <p14:creationId xmlns:p14="http://schemas.microsoft.com/office/powerpoint/2010/main" val="3023978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Vegetation Reclassification</a:t>
            </a:r>
          </a:p>
        </p:txBody>
      </p:sp>
      <p:sp>
        <p:nvSpPr>
          <p:cNvPr id="6" name="Text Placeholder 5"/>
          <p:cNvSpPr>
            <a:spLocks noGrp="1"/>
          </p:cNvSpPr>
          <p:nvPr>
            <p:ph type="body" idx="1"/>
          </p:nvPr>
        </p:nvSpPr>
        <p:spPr>
          <a:xfrm>
            <a:off x="7436065" y="1780161"/>
            <a:ext cx="3797208" cy="5031815"/>
          </a:xfrm>
        </p:spPr>
        <p:txBody>
          <a:bodyPr/>
          <a:lstStyle/>
          <a:p>
            <a:pPr marL="342900" lvl="0" indent="-342900">
              <a:lnSpc>
                <a:spcPct val="100000"/>
              </a:lnSpc>
              <a:spcBef>
                <a:spcPts val="0"/>
              </a:spcBef>
              <a:spcAft>
                <a:spcPts val="2400"/>
              </a:spcAft>
              <a:buClr>
                <a:srgbClr val="1B57AF"/>
              </a:buClr>
              <a:buSzTx/>
              <a:buFont typeface="Webdings" panose="05030102010509060703" pitchFamily="18" charset="2"/>
              <a:buChar char="4"/>
            </a:pPr>
            <a:r>
              <a:rPr lang="en-US" b="1" kern="1200" dirty="0">
                <a:solidFill>
                  <a:schemeClr val="tx1">
                    <a:lumMod val="75000"/>
                    <a:lumOff val="25000"/>
                  </a:schemeClr>
                </a:solidFill>
                <a:latin typeface="Century Gothic" panose="020B0502020202020204" pitchFamily="34" charset="0"/>
              </a:rPr>
              <a:t>Correlated </a:t>
            </a:r>
            <a:r>
              <a:rPr lang="en-US" kern="1200" dirty="0">
                <a:solidFill>
                  <a:schemeClr val="tx1">
                    <a:lumMod val="75000"/>
                    <a:lumOff val="25000"/>
                  </a:schemeClr>
                </a:solidFill>
                <a:latin typeface="Century Gothic" panose="020B0502020202020204" pitchFamily="34" charset="0"/>
              </a:rPr>
              <a:t>with ignition sources to generate ranking</a:t>
            </a:r>
          </a:p>
          <a:p>
            <a:pPr marL="342900" lvl="0" indent="-342900">
              <a:lnSpc>
                <a:spcPct val="100000"/>
              </a:lnSpc>
              <a:spcBef>
                <a:spcPts val="0"/>
              </a:spcBef>
              <a:spcAft>
                <a:spcPts val="2400"/>
              </a:spcAft>
              <a:buClr>
                <a:srgbClr val="1B57AF"/>
              </a:buClr>
              <a:buSzTx/>
              <a:buFont typeface="Webdings" panose="05030102010509060703" pitchFamily="18" charset="2"/>
              <a:buChar char="4"/>
            </a:pPr>
            <a:r>
              <a:rPr lang="en-US" b="1" kern="1200" dirty="0">
                <a:solidFill>
                  <a:schemeClr val="tx1">
                    <a:lumMod val="75000"/>
                    <a:lumOff val="25000"/>
                  </a:schemeClr>
                </a:solidFill>
                <a:latin typeface="Century Gothic" panose="020B0502020202020204" pitchFamily="34" charset="0"/>
              </a:rPr>
              <a:t>Consulted </a:t>
            </a:r>
            <a:r>
              <a:rPr lang="en-US" kern="1200" dirty="0">
                <a:solidFill>
                  <a:schemeClr val="tx1">
                    <a:lumMod val="75000"/>
                    <a:lumOff val="25000"/>
                  </a:schemeClr>
                </a:solidFill>
                <a:latin typeface="Century Gothic" panose="020B0502020202020204" pitchFamily="34" charset="0"/>
              </a:rPr>
              <a:t>with NJPC to finalize rankings</a:t>
            </a:r>
          </a:p>
          <a:p>
            <a:pPr marL="342900" lvl="0" indent="-342900">
              <a:lnSpc>
                <a:spcPct val="100000"/>
              </a:lnSpc>
              <a:spcBef>
                <a:spcPts val="0"/>
              </a:spcBef>
              <a:spcAft>
                <a:spcPts val="2400"/>
              </a:spcAft>
              <a:buClr>
                <a:srgbClr val="1B57AF"/>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rPr>
              <a:t>Rank indicates likelihood and susceptibility for wildfire occurrence</a:t>
            </a:r>
            <a:endParaRPr lang="en-US" dirty="0">
              <a:solidFill>
                <a:schemeClr val="tx1">
                  <a:lumMod val="75000"/>
                  <a:lumOff val="25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01831332"/>
              </p:ext>
            </p:extLst>
          </p:nvPr>
        </p:nvGraphicFramePr>
        <p:xfrm>
          <a:off x="168430" y="1094466"/>
          <a:ext cx="6964302" cy="5491156"/>
        </p:xfrm>
        <a:graphic>
          <a:graphicData uri="http://schemas.openxmlformats.org/drawingml/2006/table">
            <a:tbl>
              <a:tblPr firstRow="1" firstCol="1" bandRow="1">
                <a:tableStyleId>{5C22544A-7EE6-4342-B048-85BDC9FD1C3A}</a:tableStyleId>
              </a:tblPr>
              <a:tblGrid>
                <a:gridCol w="4304418">
                  <a:extLst>
                    <a:ext uri="{9D8B030D-6E8A-4147-A177-3AD203B41FA5}">
                      <a16:colId xmlns:a16="http://schemas.microsoft.com/office/drawing/2014/main" xmlns="" val="780319849"/>
                    </a:ext>
                  </a:extLst>
                </a:gridCol>
                <a:gridCol w="2659884">
                  <a:extLst>
                    <a:ext uri="{9D8B030D-6E8A-4147-A177-3AD203B41FA5}">
                      <a16:colId xmlns:a16="http://schemas.microsoft.com/office/drawing/2014/main" xmlns="" val="955739187"/>
                    </a:ext>
                  </a:extLst>
                </a:gridCol>
              </a:tblGrid>
              <a:tr h="415045">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Land Use Classification</a:t>
                      </a:r>
                      <a:endParaRPr lang="en-US" sz="2000" dirty="0">
                        <a:solidFill>
                          <a:srgbClr val="000000"/>
                        </a:solidFill>
                        <a:effectLst/>
                        <a:latin typeface="Century Gothic" panose="020B0502020202020204" pitchFamily="34" charset="0"/>
                        <a:ea typeface="Arial" panose="020B0604020202020204" pitchFamily="34" charset="0"/>
                      </a:endParaRPr>
                    </a:p>
                  </a:txBody>
                  <a:tcPr marL="68580" marR="68580" marT="0" marB="0" anchor="ctr">
                    <a:solidFill>
                      <a:srgbClr val="3B6FBA"/>
                    </a:solidFill>
                  </a:tcPr>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Rank</a:t>
                      </a:r>
                      <a:endParaRPr lang="en-US" sz="2000" dirty="0">
                        <a:solidFill>
                          <a:srgbClr val="000000"/>
                        </a:solidFill>
                        <a:effectLst/>
                        <a:latin typeface="Century Gothic" panose="020B0502020202020204" pitchFamily="34" charset="0"/>
                        <a:ea typeface="Arial" panose="020B0604020202020204" pitchFamily="34" charset="0"/>
                      </a:endParaRPr>
                    </a:p>
                  </a:txBody>
                  <a:tcPr marL="68580" marR="68580" marT="0" marB="0" anchor="ctr">
                    <a:solidFill>
                      <a:srgbClr val="3B6FBA"/>
                    </a:solidFill>
                  </a:tcPr>
                </a:tc>
                <a:extLst>
                  <a:ext uri="{0D108BD9-81ED-4DB2-BD59-A6C34878D82A}">
                    <a16:rowId xmlns:a16="http://schemas.microsoft.com/office/drawing/2014/main" xmlns="" val="2087970947"/>
                  </a:ext>
                </a:extLst>
              </a:tr>
              <a:tr h="415045">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Conifer</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a:solidFill>
                            <a:schemeClr val="tx1">
                              <a:lumMod val="75000"/>
                              <a:lumOff val="25000"/>
                            </a:schemeClr>
                          </a:solidFill>
                          <a:effectLst/>
                          <a:latin typeface="Century Gothic" panose="020B0502020202020204" pitchFamily="34" charset="0"/>
                        </a:rPr>
                        <a:t>1</a:t>
                      </a:r>
                      <a:endParaRPr lang="en-US" sz="200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1563266755"/>
                  </a:ext>
                </a:extLst>
              </a:tr>
              <a:tr h="415045">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Conifer-Hardwood</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2</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1741351498"/>
                  </a:ext>
                </a:extLst>
              </a:tr>
              <a:tr h="415045">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Hardwood</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3</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1291137949"/>
                  </a:ext>
                </a:extLst>
              </a:tr>
              <a:tr h="415045">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Grassland</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4</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3383246220"/>
                  </a:ext>
                </a:extLst>
              </a:tr>
              <a:tr h="695796">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Exotic Herbaceous/Exotic Tree-Shrub</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5</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3439043"/>
                  </a:ext>
                </a:extLst>
              </a:tr>
              <a:tr h="415045">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Sparsely Vegetated/Agriculture</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6</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1111629643"/>
                  </a:ext>
                </a:extLst>
              </a:tr>
              <a:tr h="415045">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Riparian</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7</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4086138635"/>
                  </a:ext>
                </a:extLst>
              </a:tr>
              <a:tr h="415045">
                <a:tc>
                  <a:txBody>
                    <a:bodyPr/>
                    <a:lstStyle/>
                    <a:p>
                      <a:pPr marL="0" marR="0" algn="ctr">
                        <a:lnSpc>
                          <a:spcPct val="115000"/>
                        </a:lnSpc>
                        <a:spcBef>
                          <a:spcPts val="0"/>
                        </a:spcBef>
                        <a:spcAft>
                          <a:spcPts val="0"/>
                        </a:spcAft>
                      </a:pPr>
                      <a:r>
                        <a:rPr lang="en-US" sz="2000" b="0" dirty="0">
                          <a:solidFill>
                            <a:schemeClr val="tx1">
                              <a:lumMod val="75000"/>
                              <a:lumOff val="25000"/>
                            </a:schemeClr>
                          </a:solidFill>
                          <a:effectLst/>
                          <a:latin typeface="Century Gothic" panose="020B0502020202020204" pitchFamily="34" charset="0"/>
                        </a:rPr>
                        <a:t>Developed</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8</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4252095186"/>
                  </a:ext>
                </a:extLst>
              </a:tr>
              <a:tr h="1059955">
                <a:tc>
                  <a:txBody>
                    <a:bodyPr/>
                    <a:lstStyle/>
                    <a:p>
                      <a:pPr marL="0" marR="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2000" b="0" dirty="0">
                          <a:solidFill>
                            <a:schemeClr val="tx1">
                              <a:lumMod val="75000"/>
                              <a:lumOff val="25000"/>
                            </a:schemeClr>
                          </a:solidFill>
                          <a:effectLst/>
                          <a:latin typeface="Century Gothic" panose="020B0502020202020204" pitchFamily="34" charset="0"/>
                        </a:rPr>
                        <a:t>Open Water/Quarries/Gravel Pits/Roads/Barren</a:t>
                      </a:r>
                      <a:endParaRPr lang="en-US" sz="2000" b="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2000" dirty="0">
                          <a:solidFill>
                            <a:schemeClr val="tx1">
                              <a:lumMod val="75000"/>
                              <a:lumOff val="25000"/>
                            </a:schemeClr>
                          </a:solidFill>
                          <a:effectLst/>
                          <a:latin typeface="Century Gothic" panose="020B0502020202020204" pitchFamily="34" charset="0"/>
                        </a:rPr>
                        <a:t>9</a:t>
                      </a:r>
                      <a:endParaRPr lang="en-US" sz="2000" dirty="0">
                        <a:solidFill>
                          <a:schemeClr val="tx1">
                            <a:lumMod val="75000"/>
                            <a:lumOff val="25000"/>
                          </a:schemeClr>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1837062294"/>
                  </a:ext>
                </a:extLst>
              </a:tr>
              <a:tr h="415045">
                <a:tc>
                  <a:txBody>
                    <a:bodyPr/>
                    <a:lstStyle/>
                    <a:p>
                      <a:pPr marL="0" marR="0" algn="ctr">
                        <a:lnSpc>
                          <a:spcPct val="115000"/>
                        </a:lnSpc>
                        <a:spcBef>
                          <a:spcPts val="0"/>
                        </a:spcBef>
                        <a:spcAft>
                          <a:spcPts val="0"/>
                        </a:spcAft>
                      </a:pPr>
                      <a:endParaRPr lang="en-US" sz="2000" b="0" dirty="0">
                        <a:solidFill>
                          <a:sysClr val="windowText" lastClr="000000"/>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endParaRPr lang="en-US" sz="2000" dirty="0">
                        <a:solidFill>
                          <a:sysClr val="windowText" lastClr="000000"/>
                        </a:solidFill>
                        <a:effectLst/>
                        <a:latin typeface="Century Gothic" panose="020B0502020202020204" pitchFamily="34" charset="0"/>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2236485478"/>
                  </a:ext>
                </a:extLst>
              </a:tr>
            </a:tbl>
          </a:graphicData>
        </a:graphic>
      </p:graphicFrame>
    </p:spTree>
    <p:extLst>
      <p:ext uri="{BB962C8B-B14F-4D97-AF65-F5344CB8AC3E}">
        <p14:creationId xmlns:p14="http://schemas.microsoft.com/office/powerpoint/2010/main" val="4263995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xmlns="" Requires="cx1">
          <p:graphicFrame>
            <p:nvGraphicFramePr>
              <p:cNvPr id="31" name="Chart 30"/>
              <p:cNvGraphicFramePr/>
              <p:nvPr>
                <p:extLst/>
              </p:nvPr>
            </p:nvGraphicFramePr>
            <p:xfrm>
              <a:off x="0" y="2676771"/>
              <a:ext cx="5943600" cy="3380860"/>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31" name="Chart 30"/>
              <p:cNvPicPr>
                <a:picLocks noGrp="1" noRot="1" noChangeAspect="1" noMove="1" noResize="1" noEditPoints="1" noAdjustHandles="1" noChangeArrowheads="1" noChangeShapeType="1"/>
              </p:cNvPicPr>
              <p:nvPr/>
            </p:nvPicPr>
            <p:blipFill>
              <a:blip r:embed="rId4"/>
              <a:stretch>
                <a:fillRect/>
              </a:stretch>
            </p:blipFill>
            <p:spPr>
              <a:xfrm>
                <a:off x="0" y="2676771"/>
                <a:ext cx="5943600" cy="3380860"/>
              </a:xfrm>
              <a:prstGeom prst="rect">
                <a:avLst/>
              </a:prstGeom>
            </p:spPr>
          </p:pic>
        </mc:Fallback>
      </mc:AlternateContent>
      <p:sp>
        <p:nvSpPr>
          <p:cNvPr id="2" name="Title 1"/>
          <p:cNvSpPr>
            <a:spLocks noGrp="1"/>
          </p:cNvSpPr>
          <p:nvPr>
            <p:ph type="title"/>
          </p:nvPr>
        </p:nvSpPr>
        <p:spPr>
          <a:xfrm>
            <a:off x="974510" y="194079"/>
            <a:ext cx="10611304" cy="704287"/>
          </a:xfrm>
        </p:spPr>
        <p:txBody>
          <a:bodyPr/>
          <a:lstStyle/>
          <a:p>
            <a:r>
              <a:rPr lang="en-US" sz="4320" dirty="0"/>
              <a:t>Correlation with Ignition sources</a:t>
            </a:r>
          </a:p>
        </p:txBody>
      </p:sp>
      <p:sp>
        <p:nvSpPr>
          <p:cNvPr id="7" name="TextBox 6"/>
          <p:cNvSpPr txBox="1"/>
          <p:nvPr/>
        </p:nvSpPr>
        <p:spPr>
          <a:xfrm>
            <a:off x="0" y="1926068"/>
            <a:ext cx="5943600"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NDVI Leaf-on</a:t>
            </a:r>
          </a:p>
        </p:txBody>
      </p:sp>
      <p:sp>
        <p:nvSpPr>
          <p:cNvPr id="8" name="TextBox 7"/>
          <p:cNvSpPr txBox="1"/>
          <p:nvPr/>
        </p:nvSpPr>
        <p:spPr>
          <a:xfrm>
            <a:off x="5038928" y="965940"/>
            <a:ext cx="2334637" cy="461665"/>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Sentinel-2 MSI</a:t>
            </a:r>
          </a:p>
        </p:txBody>
      </p:sp>
      <p:sp>
        <p:nvSpPr>
          <p:cNvPr id="25" name="Rectangle 24"/>
          <p:cNvSpPr/>
          <p:nvPr/>
        </p:nvSpPr>
        <p:spPr>
          <a:xfrm>
            <a:off x="6096000" y="1926068"/>
            <a:ext cx="5943600" cy="400110"/>
          </a:xfrm>
          <a:prstGeom prst="rect">
            <a:avLst/>
          </a:prstGeom>
        </p:spPr>
        <p:txBody>
          <a:bodyPr wrap="square">
            <a:spAutoFit/>
          </a:bodyPr>
          <a:lstStyle/>
          <a:p>
            <a:pPr algn="ctr"/>
            <a:r>
              <a:rPr lang="en-US" sz="2000" dirty="0">
                <a:solidFill>
                  <a:schemeClr val="tx1">
                    <a:lumMod val="75000"/>
                    <a:lumOff val="25000"/>
                  </a:schemeClr>
                </a:solidFill>
                <a:latin typeface="Century Gothic" panose="020B0502020202020204" pitchFamily="34" charset="0"/>
              </a:rPr>
              <a:t>NDVI Leaf-off</a:t>
            </a:r>
          </a:p>
        </p:txBody>
      </p:sp>
      <mc:AlternateContent xmlns:mc="http://schemas.openxmlformats.org/markup-compatibility/2006">
        <mc:Choice xmlns:cx1="http://schemas.microsoft.com/office/drawing/2015/9/8/chartex" xmlns="" Requires="cx1">
          <p:graphicFrame>
            <p:nvGraphicFramePr>
              <p:cNvPr id="32" name="Chart 31"/>
              <p:cNvGraphicFramePr/>
              <p:nvPr>
                <p:extLst/>
              </p:nvPr>
            </p:nvGraphicFramePr>
            <p:xfrm>
              <a:off x="6096000" y="2676771"/>
              <a:ext cx="5943600" cy="3383280"/>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32" name="Chart 31"/>
              <p:cNvPicPr>
                <a:picLocks noGrp="1" noRot="1" noChangeAspect="1" noMove="1" noResize="1" noEditPoints="1" noAdjustHandles="1" noChangeArrowheads="1" noChangeShapeType="1"/>
              </p:cNvPicPr>
              <p:nvPr/>
            </p:nvPicPr>
            <p:blipFill>
              <a:blip r:embed="rId6"/>
              <a:stretch>
                <a:fillRect/>
              </a:stretch>
            </p:blipFill>
            <p:spPr>
              <a:xfrm>
                <a:off x="6096000" y="2676771"/>
                <a:ext cx="5943600" cy="3383280"/>
              </a:xfrm>
              <a:prstGeom prst="rect">
                <a:avLst/>
              </a:prstGeom>
            </p:spPr>
          </p:pic>
        </mc:Fallback>
      </mc:AlternateContent>
    </p:spTree>
    <p:extLst>
      <p:ext uri="{BB962C8B-B14F-4D97-AF65-F5344CB8AC3E}">
        <p14:creationId xmlns:p14="http://schemas.microsoft.com/office/powerpoint/2010/main" val="26039304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1490</TotalTime>
  <Words>2370</Words>
  <Application>Microsoft Office PowerPoint</Application>
  <PresentationFormat>Widescreen</PresentationFormat>
  <Paragraphs>319</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Garamond</vt:lpstr>
      <vt:lpstr>Webdings</vt:lpstr>
      <vt:lpstr>Office Theme</vt:lpstr>
      <vt:lpstr>PowerPoint Presentation</vt:lpstr>
      <vt:lpstr>Outline</vt:lpstr>
      <vt:lpstr>Community Concerns</vt:lpstr>
      <vt:lpstr>Study Area</vt:lpstr>
      <vt:lpstr>Partner and Objectives</vt:lpstr>
      <vt:lpstr>Earth Observations</vt:lpstr>
      <vt:lpstr>Methodology</vt:lpstr>
      <vt:lpstr>Vegetation Reclassification</vt:lpstr>
      <vt:lpstr>Correlation with Ignition sources</vt:lpstr>
      <vt:lpstr>Fuzzy Membership</vt:lpstr>
      <vt:lpstr>Results</vt:lpstr>
      <vt:lpstr>Fire Risk Assessment Map</vt:lpstr>
      <vt:lpstr>Results</vt:lpstr>
      <vt:lpstr>Pinelands WUI</vt:lpstr>
      <vt:lpstr>Fire Risk Analysis</vt:lpstr>
      <vt:lpstr>Conclusions</vt:lpstr>
      <vt:lpstr>Uncertainties</vt:lpstr>
      <vt:lpstr>Future Work</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 Giri</dc:creator>
  <cp:lastModifiedBy>Clayton, Amanda L. (LARC-E3)[SSAI DEVELOP]</cp:lastModifiedBy>
  <cp:revision>136</cp:revision>
  <dcterms:modified xsi:type="dcterms:W3CDTF">2018-04-23T16:19:45Z</dcterms:modified>
</cp:coreProperties>
</file>