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0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Jenna L. (ARC-SGE)[SSAI DEVELOP]" initials="WJL(D" lastIdx="6" clrIdx="0">
    <p:extLst/>
  </p:cmAuthor>
  <p:cmAuthor id="2" name="Ryan Avery" initials="RA" lastIdx="5" clrIdx="1">
    <p:extLst/>
  </p:cmAuthor>
  <p:cmAuthor id="3" name="Tiffani Miller" initials="TM"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4ED4"/>
    <a:srgbClr val="2E8654"/>
    <a:srgbClr val="A7CDB6"/>
    <a:srgbClr val="5BA077"/>
    <a:srgbClr val="B9C0D0"/>
    <a:srgbClr val="566890"/>
    <a:srgbClr val="7B88A8"/>
    <a:srgbClr val="E9A24A"/>
    <a:srgbClr val="F6D8B2"/>
    <a:srgbClr val="EEB5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1920" autoAdjust="0"/>
  </p:normalViewPr>
  <p:slideViewPr>
    <p:cSldViewPr snapToGrid="0">
      <p:cViewPr varScale="1">
        <p:scale>
          <a:sx n="21" d="100"/>
          <a:sy n="21" d="100"/>
        </p:scale>
        <p:origin x="3696" y="126"/>
      </p:cViewPr>
      <p:guideLst>
        <p:guide orient="horz" pos="11520"/>
        <p:guide pos="806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5E071-4498-481D-949A-FEB95A895193}" type="doc">
      <dgm:prSet loTypeId="urn:microsoft.com/office/officeart/2005/8/layout/hProcess9" loCatId="process" qsTypeId="urn:microsoft.com/office/officeart/2005/8/quickstyle/simple1" qsCatId="simple" csTypeId="urn:microsoft.com/office/officeart/2005/8/colors/accent6_5" csCatId="accent6" phldr="1"/>
      <dgm:spPr/>
    </dgm:pt>
    <dgm:pt modelId="{CF41A1CD-1D39-45B5-B393-C33905193A60}">
      <dgm:prSet phldrT="[Text]" custT="1"/>
      <dgm:spPr>
        <a:solidFill>
          <a:srgbClr val="2E8654">
            <a:alpha val="80000"/>
          </a:srgbClr>
        </a:solidFill>
      </dgm:spPr>
      <dgm:t>
        <a:bodyPr/>
        <a:lstStyle/>
        <a:p>
          <a:r>
            <a:rPr lang="en-US" sz="3000" dirty="0"/>
            <a:t>Created composite images on which to run supervised classifications for each year</a:t>
          </a:r>
        </a:p>
      </dgm:t>
    </dgm:pt>
    <dgm:pt modelId="{E015B2E2-7B7E-4E3B-B13D-4EF23DC20429}" type="parTrans" cxnId="{058A2B31-8653-4045-A910-B285C05B3941}">
      <dgm:prSet/>
      <dgm:spPr/>
      <dgm:t>
        <a:bodyPr/>
        <a:lstStyle/>
        <a:p>
          <a:endParaRPr lang="en-US"/>
        </a:p>
      </dgm:t>
    </dgm:pt>
    <dgm:pt modelId="{F5F7A9B2-EB2A-4434-B089-70FC27C6BA82}" type="sibTrans" cxnId="{058A2B31-8653-4045-A910-B285C05B3941}">
      <dgm:prSet/>
      <dgm:spPr/>
      <dgm:t>
        <a:bodyPr/>
        <a:lstStyle/>
        <a:p>
          <a:endParaRPr lang="en-US"/>
        </a:p>
      </dgm:t>
    </dgm:pt>
    <dgm:pt modelId="{C1D66447-7540-46E6-A344-1E0D0C8D7131}">
      <dgm:prSet phldrT="[Text]" custT="1"/>
      <dgm:spPr>
        <a:solidFill>
          <a:srgbClr val="2E8654">
            <a:alpha val="80000"/>
          </a:srgbClr>
        </a:solidFill>
      </dgm:spPr>
      <dgm:t>
        <a:bodyPr/>
        <a:lstStyle/>
        <a:p>
          <a:r>
            <a:rPr lang="en-US" sz="3000" dirty="0"/>
            <a:t>Analyzed land use trends over time for each island</a:t>
          </a:r>
        </a:p>
      </dgm:t>
    </dgm:pt>
    <dgm:pt modelId="{C6FB6156-3A4B-43C8-BB59-A26B33737EC6}" type="parTrans" cxnId="{04986A36-E0D8-4526-B877-7D9E0D707B97}">
      <dgm:prSet/>
      <dgm:spPr/>
      <dgm:t>
        <a:bodyPr/>
        <a:lstStyle/>
        <a:p>
          <a:endParaRPr lang="en-US"/>
        </a:p>
      </dgm:t>
    </dgm:pt>
    <dgm:pt modelId="{1FA5CB00-6614-4ED0-8318-41C4F60849BB}" type="sibTrans" cxnId="{04986A36-E0D8-4526-B877-7D9E0D707B97}">
      <dgm:prSet/>
      <dgm:spPr/>
      <dgm:t>
        <a:bodyPr/>
        <a:lstStyle/>
        <a:p>
          <a:endParaRPr lang="en-US"/>
        </a:p>
      </dgm:t>
    </dgm:pt>
    <dgm:pt modelId="{5D325C3C-7092-4E1F-8A1C-FA69BCA32F46}">
      <dgm:prSet phldrT="[Text]" custT="1"/>
      <dgm:spPr>
        <a:solidFill>
          <a:srgbClr val="2E8654">
            <a:alpha val="80000"/>
          </a:srgbClr>
        </a:solidFill>
        <a:ln>
          <a:solidFill>
            <a:schemeClr val="bg1"/>
          </a:solidFill>
        </a:ln>
      </dgm:spPr>
      <dgm:t>
        <a:bodyPr/>
        <a:lstStyle/>
        <a:p>
          <a:r>
            <a:rPr lang="en-US" sz="3000" dirty="0"/>
            <a:t>Analyzed trends by watershed boundaries to identify at-risk marine habitats</a:t>
          </a:r>
        </a:p>
      </dgm:t>
    </dgm:pt>
    <dgm:pt modelId="{71371F45-447B-4A53-90C9-841389792291}" type="parTrans" cxnId="{A8E3495A-9559-4694-A9C9-FB92FBE9925D}">
      <dgm:prSet/>
      <dgm:spPr/>
      <dgm:t>
        <a:bodyPr/>
        <a:lstStyle/>
        <a:p>
          <a:endParaRPr lang="en-US"/>
        </a:p>
      </dgm:t>
    </dgm:pt>
    <dgm:pt modelId="{3FE78184-C5F5-4FE0-A750-20CE4A162AD1}" type="sibTrans" cxnId="{A8E3495A-9559-4694-A9C9-FB92FBE9925D}">
      <dgm:prSet/>
      <dgm:spPr/>
      <dgm:t>
        <a:bodyPr/>
        <a:lstStyle/>
        <a:p>
          <a:endParaRPr lang="en-US"/>
        </a:p>
      </dgm:t>
    </dgm:pt>
    <dgm:pt modelId="{5351B2DD-C2CC-4573-92C7-3F5B63042FEF}" type="pres">
      <dgm:prSet presAssocID="{8345E071-4498-481D-949A-FEB95A895193}" presName="CompostProcess" presStyleCnt="0">
        <dgm:presLayoutVars>
          <dgm:dir/>
          <dgm:resizeHandles val="exact"/>
        </dgm:presLayoutVars>
      </dgm:prSet>
      <dgm:spPr/>
    </dgm:pt>
    <dgm:pt modelId="{A92AB2B0-BFED-4CAB-A78C-15866D2017CB}" type="pres">
      <dgm:prSet presAssocID="{8345E071-4498-481D-949A-FEB95A895193}" presName="arrow" presStyleLbl="bgShp" presStyleIdx="0" presStyleCnt="1" custScaleX="117647"/>
      <dgm:spPr>
        <a:solidFill>
          <a:srgbClr val="A7CDB6"/>
        </a:solidFill>
        <a:ln>
          <a:solidFill>
            <a:srgbClr val="2E8654"/>
          </a:solidFill>
        </a:ln>
      </dgm:spPr>
    </dgm:pt>
    <dgm:pt modelId="{045B665E-6B33-4275-8097-E27A3746B1BD}" type="pres">
      <dgm:prSet presAssocID="{8345E071-4498-481D-949A-FEB95A895193}" presName="linearProcess" presStyleCnt="0"/>
      <dgm:spPr/>
    </dgm:pt>
    <dgm:pt modelId="{DE650122-3E5C-4978-9598-9CF3F30F8D11}" type="pres">
      <dgm:prSet presAssocID="{CF41A1CD-1D39-45B5-B393-C33905193A60}" presName="textNode" presStyleLbl="node1" presStyleIdx="0" presStyleCnt="3" custScaleX="96556" custScaleY="250000" custLinFactNeighborX="43074">
        <dgm:presLayoutVars>
          <dgm:bulletEnabled val="1"/>
        </dgm:presLayoutVars>
      </dgm:prSet>
      <dgm:spPr/>
      <dgm:t>
        <a:bodyPr/>
        <a:lstStyle/>
        <a:p>
          <a:endParaRPr lang="en-US"/>
        </a:p>
      </dgm:t>
    </dgm:pt>
    <dgm:pt modelId="{6A68E0A9-5419-4DEF-86C9-DFB97BAA272D}" type="pres">
      <dgm:prSet presAssocID="{F5F7A9B2-EB2A-4434-B089-70FC27C6BA82}" presName="sibTrans" presStyleCnt="0"/>
      <dgm:spPr/>
    </dgm:pt>
    <dgm:pt modelId="{EFD1197A-48C1-4C4C-AFE4-6CAF62FA040F}" type="pres">
      <dgm:prSet presAssocID="{C1D66447-7540-46E6-A344-1E0D0C8D7131}" presName="textNode" presStyleLbl="node1" presStyleIdx="1" presStyleCnt="3" custScaleX="94654" custScaleY="250000" custLinFactNeighborX="-10826">
        <dgm:presLayoutVars>
          <dgm:bulletEnabled val="1"/>
        </dgm:presLayoutVars>
      </dgm:prSet>
      <dgm:spPr/>
      <dgm:t>
        <a:bodyPr/>
        <a:lstStyle/>
        <a:p>
          <a:endParaRPr lang="en-US"/>
        </a:p>
      </dgm:t>
    </dgm:pt>
    <dgm:pt modelId="{F9307FAA-B3AA-4E71-B589-C3085DF4FA91}" type="pres">
      <dgm:prSet presAssocID="{1FA5CB00-6614-4ED0-8318-41C4F60849BB}" presName="sibTrans" presStyleCnt="0"/>
      <dgm:spPr/>
    </dgm:pt>
    <dgm:pt modelId="{A4E63140-5289-4133-BA53-FC4133AFD81E}" type="pres">
      <dgm:prSet presAssocID="{5D325C3C-7092-4E1F-8A1C-FA69BCA32F46}" presName="textNode" presStyleLbl="node1" presStyleIdx="2" presStyleCnt="3" custScaleX="92517" custScaleY="250000" custLinFactNeighborX="-61261">
        <dgm:presLayoutVars>
          <dgm:bulletEnabled val="1"/>
        </dgm:presLayoutVars>
      </dgm:prSet>
      <dgm:spPr/>
      <dgm:t>
        <a:bodyPr/>
        <a:lstStyle/>
        <a:p>
          <a:endParaRPr lang="en-US"/>
        </a:p>
      </dgm:t>
    </dgm:pt>
  </dgm:ptLst>
  <dgm:cxnLst>
    <dgm:cxn modelId="{59200D08-905C-45F4-B373-26FEDBB01A3C}" type="presOf" srcId="{CF41A1CD-1D39-45B5-B393-C33905193A60}" destId="{DE650122-3E5C-4978-9598-9CF3F30F8D11}" srcOrd="0" destOrd="0" presId="urn:microsoft.com/office/officeart/2005/8/layout/hProcess9"/>
    <dgm:cxn modelId="{A8E3495A-9559-4694-A9C9-FB92FBE9925D}" srcId="{8345E071-4498-481D-949A-FEB95A895193}" destId="{5D325C3C-7092-4E1F-8A1C-FA69BCA32F46}" srcOrd="2" destOrd="0" parTransId="{71371F45-447B-4A53-90C9-841389792291}" sibTransId="{3FE78184-C5F5-4FE0-A750-20CE4A162AD1}"/>
    <dgm:cxn modelId="{B08862DC-488B-4D27-BFC4-281552F4595D}" type="presOf" srcId="{8345E071-4498-481D-949A-FEB95A895193}" destId="{5351B2DD-C2CC-4573-92C7-3F5B63042FEF}" srcOrd="0" destOrd="0" presId="urn:microsoft.com/office/officeart/2005/8/layout/hProcess9"/>
    <dgm:cxn modelId="{04986A36-E0D8-4526-B877-7D9E0D707B97}" srcId="{8345E071-4498-481D-949A-FEB95A895193}" destId="{C1D66447-7540-46E6-A344-1E0D0C8D7131}" srcOrd="1" destOrd="0" parTransId="{C6FB6156-3A4B-43C8-BB59-A26B33737EC6}" sibTransId="{1FA5CB00-6614-4ED0-8318-41C4F60849BB}"/>
    <dgm:cxn modelId="{0843CF1C-6CDC-47CE-812F-21A950A2173A}" type="presOf" srcId="{C1D66447-7540-46E6-A344-1E0D0C8D7131}" destId="{EFD1197A-48C1-4C4C-AFE4-6CAF62FA040F}" srcOrd="0" destOrd="0" presId="urn:microsoft.com/office/officeart/2005/8/layout/hProcess9"/>
    <dgm:cxn modelId="{058A2B31-8653-4045-A910-B285C05B3941}" srcId="{8345E071-4498-481D-949A-FEB95A895193}" destId="{CF41A1CD-1D39-45B5-B393-C33905193A60}" srcOrd="0" destOrd="0" parTransId="{E015B2E2-7B7E-4E3B-B13D-4EF23DC20429}" sibTransId="{F5F7A9B2-EB2A-4434-B089-70FC27C6BA82}"/>
    <dgm:cxn modelId="{6AF9C41C-2456-433B-9023-03665420684D}" type="presOf" srcId="{5D325C3C-7092-4E1F-8A1C-FA69BCA32F46}" destId="{A4E63140-5289-4133-BA53-FC4133AFD81E}" srcOrd="0" destOrd="0" presId="urn:microsoft.com/office/officeart/2005/8/layout/hProcess9"/>
    <dgm:cxn modelId="{E7EF3B9E-4685-41FA-9A59-7969147DB8BC}" type="presParOf" srcId="{5351B2DD-C2CC-4573-92C7-3F5B63042FEF}" destId="{A92AB2B0-BFED-4CAB-A78C-15866D2017CB}" srcOrd="0" destOrd="0" presId="urn:microsoft.com/office/officeart/2005/8/layout/hProcess9"/>
    <dgm:cxn modelId="{E798AFA1-CCC4-4A3E-81E5-211484FB8C42}" type="presParOf" srcId="{5351B2DD-C2CC-4573-92C7-3F5B63042FEF}" destId="{045B665E-6B33-4275-8097-E27A3746B1BD}" srcOrd="1" destOrd="0" presId="urn:microsoft.com/office/officeart/2005/8/layout/hProcess9"/>
    <dgm:cxn modelId="{7822C198-6CF3-4336-9A88-4C3A0F152547}" type="presParOf" srcId="{045B665E-6B33-4275-8097-E27A3746B1BD}" destId="{DE650122-3E5C-4978-9598-9CF3F30F8D11}" srcOrd="0" destOrd="0" presId="urn:microsoft.com/office/officeart/2005/8/layout/hProcess9"/>
    <dgm:cxn modelId="{FE612F2F-A443-4437-84B0-9568D401C049}" type="presParOf" srcId="{045B665E-6B33-4275-8097-E27A3746B1BD}" destId="{6A68E0A9-5419-4DEF-86C9-DFB97BAA272D}" srcOrd="1" destOrd="0" presId="urn:microsoft.com/office/officeart/2005/8/layout/hProcess9"/>
    <dgm:cxn modelId="{5866EE35-E108-4611-A0E9-8DACBF0CB529}" type="presParOf" srcId="{045B665E-6B33-4275-8097-E27A3746B1BD}" destId="{EFD1197A-48C1-4C4C-AFE4-6CAF62FA040F}" srcOrd="2" destOrd="0" presId="urn:microsoft.com/office/officeart/2005/8/layout/hProcess9"/>
    <dgm:cxn modelId="{BD9216DE-7514-41B4-90D2-2AD974B192E8}" type="presParOf" srcId="{045B665E-6B33-4275-8097-E27A3746B1BD}" destId="{F9307FAA-B3AA-4E71-B589-C3085DF4FA91}" srcOrd="3" destOrd="0" presId="urn:microsoft.com/office/officeart/2005/8/layout/hProcess9"/>
    <dgm:cxn modelId="{FD2F8DB8-1D83-402C-B8CB-3FFD657E206D}" type="presParOf" srcId="{045B665E-6B33-4275-8097-E27A3746B1BD}" destId="{A4E63140-5289-4133-BA53-FC4133AFD81E}" srcOrd="4" destOrd="0" presId="urn:microsoft.com/office/officeart/2005/8/layout/hProcess9"/>
  </dgm:cxnLst>
  <dgm:bg>
    <a:noFill/>
  </dgm:bg>
  <dgm:whole/>
  <dgm:extLst>
    <a:ext uri="http://schemas.microsoft.com/office/drawing/2008/diagram">
      <dsp:dataModelExt xmlns:dsp="http://schemas.microsoft.com/office/drawing/2008/diagram" relId="rId1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AB2B0-BFED-4CAB-A78C-15866D2017CB}">
      <dsp:nvSpPr>
        <dsp:cNvPr id="0" name=""/>
        <dsp:cNvSpPr/>
      </dsp:nvSpPr>
      <dsp:spPr>
        <a:xfrm>
          <a:off x="2" y="0"/>
          <a:ext cx="11114020" cy="2823701"/>
        </a:xfrm>
        <a:prstGeom prst="rightArrow">
          <a:avLst/>
        </a:prstGeom>
        <a:solidFill>
          <a:srgbClr val="A7CDB6"/>
        </a:solidFill>
        <a:ln>
          <a:solidFill>
            <a:srgbClr val="2E8654"/>
          </a:solidFill>
        </a:ln>
        <a:effectLst/>
      </dsp:spPr>
      <dsp:style>
        <a:lnRef idx="0">
          <a:scrgbClr r="0" g="0" b="0"/>
        </a:lnRef>
        <a:fillRef idx="1">
          <a:scrgbClr r="0" g="0" b="0"/>
        </a:fillRef>
        <a:effectRef idx="0">
          <a:scrgbClr r="0" g="0" b="0"/>
        </a:effectRef>
        <a:fontRef idx="minor"/>
      </dsp:style>
    </dsp:sp>
    <dsp:sp modelId="{DE650122-3E5C-4978-9598-9CF3F30F8D11}">
      <dsp:nvSpPr>
        <dsp:cNvPr id="0" name=""/>
        <dsp:cNvSpPr/>
      </dsp:nvSpPr>
      <dsp:spPr>
        <a:xfrm>
          <a:off x="198820" y="0"/>
          <a:ext cx="3471550" cy="2823701"/>
        </a:xfrm>
        <a:prstGeom prst="roundRect">
          <a:avLst/>
        </a:prstGeom>
        <a:solidFill>
          <a:srgbClr val="2E8654">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Created composite images on which to run supervised classifications for each year</a:t>
          </a:r>
        </a:p>
      </dsp:txBody>
      <dsp:txXfrm>
        <a:off x="336662" y="137842"/>
        <a:ext cx="3195866" cy="2548017"/>
      </dsp:txXfrm>
    </dsp:sp>
    <dsp:sp modelId="{EFD1197A-48C1-4C4C-AFE4-6CAF62FA040F}">
      <dsp:nvSpPr>
        <dsp:cNvPr id="0" name=""/>
        <dsp:cNvSpPr/>
      </dsp:nvSpPr>
      <dsp:spPr>
        <a:xfrm>
          <a:off x="3879036" y="0"/>
          <a:ext cx="3403166" cy="2823701"/>
        </a:xfrm>
        <a:prstGeom prst="roundRect">
          <a:avLst/>
        </a:prstGeom>
        <a:solidFill>
          <a:srgbClr val="2E8654">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Analyzed land use trends over time for each island</a:t>
          </a:r>
        </a:p>
      </dsp:txBody>
      <dsp:txXfrm>
        <a:off x="4016878" y="137842"/>
        <a:ext cx="3127482" cy="2548017"/>
      </dsp:txXfrm>
    </dsp:sp>
    <dsp:sp modelId="{A4E63140-5289-4133-BA53-FC4133AFD81E}">
      <dsp:nvSpPr>
        <dsp:cNvPr id="0" name=""/>
        <dsp:cNvSpPr/>
      </dsp:nvSpPr>
      <dsp:spPr>
        <a:xfrm>
          <a:off x="7506550" y="0"/>
          <a:ext cx="3326333" cy="2823701"/>
        </a:xfrm>
        <a:prstGeom prst="roundRect">
          <a:avLst/>
        </a:prstGeom>
        <a:solidFill>
          <a:srgbClr val="2E8654">
            <a:alpha val="8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Analyzed trends by watershed boundaries to identify at-risk marine habitats</a:t>
          </a:r>
        </a:p>
      </dsp:txBody>
      <dsp:txXfrm>
        <a:off x="7644392" y="137842"/>
        <a:ext cx="3050649" cy="25480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08FE1-114B-41C5-BE8B-2E54BA986DBF}" type="datetimeFigureOut">
              <a:rPr lang="en-US" smtClean="0"/>
              <a:t>8/23/2017</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B9A23-3905-4C59-A9D7-DF408CD818FA}" type="slidenum">
              <a:rPr lang="en-US" smtClean="0"/>
              <a:t>‹#›</a:t>
            </a:fld>
            <a:endParaRPr lang="en-US" dirty="0"/>
          </a:p>
        </p:txBody>
      </p:sp>
    </p:spTree>
    <p:extLst>
      <p:ext uri="{BB962C8B-B14F-4D97-AF65-F5344CB8AC3E}">
        <p14:creationId xmlns:p14="http://schemas.microsoft.com/office/powerpoint/2010/main" val="663152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0B9A23-3905-4C59-A9D7-DF408CD818FA}" type="slidenum">
              <a:rPr lang="en-US" smtClean="0"/>
              <a:t>1</a:t>
            </a:fld>
            <a:endParaRPr lang="en-US" dirty="0"/>
          </a:p>
        </p:txBody>
      </p:sp>
    </p:spTree>
    <p:extLst>
      <p:ext uri="{BB962C8B-B14F-4D97-AF65-F5344CB8AC3E}">
        <p14:creationId xmlns:p14="http://schemas.microsoft.com/office/powerpoint/2010/main" val="3727381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2E8654"/>
                </a:solidFill>
                <a:latin typeface="+mj-lt"/>
              </a:defRPr>
            </a:lvl1pPr>
          </a:lstStyle>
          <a:p>
            <a:pPr lvl="0"/>
            <a:r>
              <a:rPr lang="en-US" dirty="0"/>
              <a:t>Short Title [Title Case]</a:t>
            </a:r>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2E865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Tree>
    <p:extLst>
      <p:ext uri="{BB962C8B-B14F-4D97-AF65-F5344CB8AC3E}">
        <p14:creationId xmlns:p14="http://schemas.microsoft.com/office/powerpoint/2010/main" val="36038083"/>
      </p:ext>
    </p:extLst>
  </p:cSld>
  <p:clrMapOvr>
    <a:masterClrMapping/>
  </p:clrMapOvr>
  <p:extLst>
    <p:ext uri="{DCECCB84-F9BA-43D5-87BE-67443E8EF086}">
      <p15:sldGuideLst xmlns:p15="http://schemas.microsoft.com/office/powerpoint/2012/main">
        <p15:guide id="1" pos="15264" userDrawn="1">
          <p15:clr>
            <a:srgbClr val="FBAE40"/>
          </p15:clr>
        </p15:guide>
        <p15:guide id="2" pos="576" userDrawn="1">
          <p15:clr>
            <a:srgbClr val="FBAE40"/>
          </p15:clr>
        </p15:guide>
        <p15:guide id="4" orient="horz" pos="2880" userDrawn="1">
          <p15:clr>
            <a:srgbClr val="FBAE40"/>
          </p15:clr>
        </p15:guide>
        <p15:guide id="6" pos="8640" userDrawn="1">
          <p15:clr>
            <a:srgbClr val="FBAE40"/>
          </p15:clr>
        </p15:guide>
        <p15:guide id="7" orient="horz" pos="22752" userDrawn="1">
          <p15:clr>
            <a:srgbClr val="FBAE40"/>
          </p15:clr>
        </p15:guide>
        <p15:guide id="8" orient="horz" pos="259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diagramColors" Target="../diagrams/colors1.xml"/><Relationship Id="rId26" Type="http://schemas.openxmlformats.org/officeDocument/2006/relationships/image" Target="../media/image20.jpeg"/><Relationship Id="rId3" Type="http://schemas.openxmlformats.org/officeDocument/2006/relationships/image" Target="../media/image2.png"/><Relationship Id="rId21" Type="http://schemas.openxmlformats.org/officeDocument/2006/relationships/image" Target="../media/image15.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diagramQuickStyle" Target="../diagrams/quickStyle1.xml"/><Relationship Id="rId25"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diagramLayout" Target="../diagrams/layout1.xml"/><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18.png"/><Relationship Id="rId5" Type="http://schemas.openxmlformats.org/officeDocument/2006/relationships/image" Target="../media/image4.PNG"/><Relationship Id="rId15" Type="http://schemas.openxmlformats.org/officeDocument/2006/relationships/diagramData" Target="../diagrams/data1.xml"/><Relationship Id="rId23" Type="http://schemas.openxmlformats.org/officeDocument/2006/relationships/image" Target="../media/image17.jpeg"/><Relationship Id="rId28" Type="http://schemas.openxmlformats.org/officeDocument/2006/relationships/image" Target="../media/image22.png"/><Relationship Id="rId10" Type="http://schemas.openxmlformats.org/officeDocument/2006/relationships/image" Target="../media/image9.jpeg"/><Relationship Id="rId19"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16.png"/><Relationship Id="rId27"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3202672" y="24454349"/>
            <a:ext cx="3174165" cy="1629670"/>
          </a:xfrm>
          <a:prstGeom prst="rect">
            <a:avLst/>
          </a:prstGeom>
        </p:spPr>
      </p:pic>
      <p:pic>
        <p:nvPicPr>
          <p:cNvPr id="82" name="Picture 81">
            <a:extLst>
              <a:ext uri="{FF2B5EF4-FFF2-40B4-BE49-F238E27FC236}">
                <a16:creationId xmlns="" xmlns:a16="http://schemas.microsoft.com/office/drawing/2014/main" id="{B04F6617-7286-4793-A77A-121AFD83CBA2}"/>
              </a:ext>
            </a:extLst>
          </p:cNvPr>
          <p:cNvPicPr>
            <a:picLocks noChangeAspect="1"/>
          </p:cNvPicPr>
          <p:nvPr/>
        </p:nvPicPr>
        <p:blipFill rotWithShape="1">
          <a:blip r:embed="rId4"/>
          <a:srcRect l="497" t="1108" r="1394"/>
          <a:stretch/>
        </p:blipFill>
        <p:spPr>
          <a:xfrm>
            <a:off x="14148698" y="11929726"/>
            <a:ext cx="9461562" cy="4674775"/>
          </a:xfrm>
          <a:prstGeom prst="rect">
            <a:avLst/>
          </a:prstGeom>
          <a:effectLst/>
        </p:spPr>
      </p:pic>
      <p:sp>
        <p:nvSpPr>
          <p:cNvPr id="5" name="TextBox 4"/>
          <p:cNvSpPr txBox="1"/>
          <p:nvPr/>
        </p:nvSpPr>
        <p:spPr>
          <a:xfrm>
            <a:off x="12715344" y="11886745"/>
            <a:ext cx="1101036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Results</a:t>
            </a:r>
          </a:p>
        </p:txBody>
      </p:sp>
      <p:sp>
        <p:nvSpPr>
          <p:cNvPr id="15" name="TextBox 14"/>
          <p:cNvSpPr txBox="1"/>
          <p:nvPr/>
        </p:nvSpPr>
        <p:spPr>
          <a:xfrm>
            <a:off x="887514" y="4493747"/>
            <a:ext cx="11516347"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Abstract</a:t>
            </a:r>
          </a:p>
        </p:txBody>
      </p:sp>
      <p:sp>
        <p:nvSpPr>
          <p:cNvPr id="16" name="TextBox 15"/>
          <p:cNvSpPr txBox="1"/>
          <p:nvPr/>
        </p:nvSpPr>
        <p:spPr>
          <a:xfrm>
            <a:off x="914400" y="11992588"/>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Objectives</a:t>
            </a:r>
          </a:p>
        </p:txBody>
      </p:sp>
      <p:sp>
        <p:nvSpPr>
          <p:cNvPr id="22" name="TextBox 21"/>
          <p:cNvSpPr txBox="1"/>
          <p:nvPr/>
        </p:nvSpPr>
        <p:spPr>
          <a:xfrm>
            <a:off x="12789894" y="33381208"/>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Project Partners</a:t>
            </a:r>
          </a:p>
        </p:txBody>
      </p:sp>
      <p:sp>
        <p:nvSpPr>
          <p:cNvPr id="32" name="Subtitle"/>
          <p:cNvSpPr>
            <a:spLocks noGrp="1"/>
          </p:cNvSpPr>
          <p:nvPr>
            <p:ph type="body" sz="quarter" idx="13"/>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t> </a:t>
            </a:r>
            <a:r>
              <a:rPr lang="en-US" dirty="0">
                <a:solidFill>
                  <a:srgbClr val="2E8654"/>
                </a:solidFill>
              </a:rPr>
              <a:t>Using NASA Earth Observations to Monitor Land-use Change and Map At-risk Coastal Habitats in the US Virgin Islands</a:t>
            </a:r>
          </a:p>
        </p:txBody>
      </p:sp>
      <p:sp>
        <p:nvSpPr>
          <p:cNvPr id="39" name="Text Placeholder 16"/>
          <p:cNvSpPr txBox="1">
            <a:spLocks/>
          </p:cNvSpPr>
          <p:nvPr/>
        </p:nvSpPr>
        <p:spPr>
          <a:xfrm>
            <a:off x="12799165" y="30506508"/>
            <a:ext cx="11352211" cy="304302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4"/>
              </a:buClr>
            </a:pPr>
            <a:r>
              <a:rPr lang="en-US" dirty="0">
                <a:solidFill>
                  <a:schemeClr val="tx1">
                    <a:lumMod val="75000"/>
                  </a:schemeClr>
                </a:solidFill>
              </a:rPr>
              <a:t>Development intensity varies by watershed, which should be considered in the process of issuing permits for future development.</a:t>
            </a:r>
          </a:p>
          <a:p>
            <a:pPr marL="347663" indent="-347663">
              <a:buClr>
                <a:srgbClr val="2E8654"/>
              </a:buClr>
            </a:pPr>
            <a:r>
              <a:rPr lang="en-US" dirty="0">
                <a:solidFill>
                  <a:schemeClr val="tx1">
                    <a:lumMod val="75000"/>
                  </a:schemeClr>
                </a:solidFill>
              </a:rPr>
              <a:t>Long-term data are critical to seeing variation in distribution and intensity in development.</a:t>
            </a:r>
          </a:p>
          <a:p>
            <a:pPr marL="347663" indent="-347663">
              <a:buClr>
                <a:srgbClr val="2E8654"/>
              </a:buClr>
            </a:pPr>
            <a:r>
              <a:rPr lang="en-US" dirty="0">
                <a:solidFill>
                  <a:schemeClr val="tx1">
                    <a:lumMod val="75000"/>
                  </a:schemeClr>
                </a:solidFill>
              </a:rPr>
              <a:t>Landsat imagery does not provide the spatial resolution needed to quantify change on an island scale</a:t>
            </a:r>
            <a:r>
              <a:rPr lang="en-US" dirty="0" smtClean="0">
                <a:solidFill>
                  <a:schemeClr val="tx1">
                    <a:lumMod val="75000"/>
                  </a:schemeClr>
                </a:solidFill>
              </a:rPr>
              <a:t>.</a:t>
            </a:r>
            <a:endParaRPr lang="en-US" dirty="0">
              <a:solidFill>
                <a:schemeClr val="tx1">
                  <a:lumMod val="75000"/>
                </a:schemeClr>
              </a:solidFill>
            </a:endParaRPr>
          </a:p>
        </p:txBody>
      </p:sp>
      <p:sp>
        <p:nvSpPr>
          <p:cNvPr id="40" name="TextBox 39"/>
          <p:cNvSpPr txBox="1"/>
          <p:nvPr/>
        </p:nvSpPr>
        <p:spPr>
          <a:xfrm>
            <a:off x="12815256" y="29648419"/>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Conclusions</a:t>
            </a:r>
          </a:p>
        </p:txBody>
      </p:sp>
      <p:sp>
        <p:nvSpPr>
          <p:cNvPr id="43" name="Subtitle"/>
          <p:cNvSpPr txBox="1">
            <a:spLocks/>
          </p:cNvSpPr>
          <p:nvPr/>
        </p:nvSpPr>
        <p:spPr>
          <a:xfrm>
            <a:off x="6096000" y="3515360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b="0" dirty="0">
                <a:solidFill>
                  <a:srgbClr val="2E8654"/>
                </a:solidFill>
              </a:rPr>
              <a:t>NASA Ames Research Center – Summer 2017</a:t>
            </a:r>
          </a:p>
        </p:txBody>
      </p:sp>
      <p:sp>
        <p:nvSpPr>
          <p:cNvPr id="37" name="Text Placeholder 16"/>
          <p:cNvSpPr txBox="1">
            <a:spLocks/>
          </p:cNvSpPr>
          <p:nvPr/>
        </p:nvSpPr>
        <p:spPr>
          <a:xfrm>
            <a:off x="838076" y="12828139"/>
            <a:ext cx="10582656" cy="23908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4"/>
              </a:buClr>
            </a:pPr>
            <a:r>
              <a:rPr lang="en-US" b="1" dirty="0">
                <a:solidFill>
                  <a:srgbClr val="2E8654"/>
                </a:solidFill>
              </a:rPr>
              <a:t>Analyze </a:t>
            </a:r>
            <a:r>
              <a:rPr lang="en-US" dirty="0">
                <a:solidFill>
                  <a:schemeClr val="tx1">
                    <a:lumMod val="75000"/>
                  </a:schemeClr>
                </a:solidFill>
              </a:rPr>
              <a:t>satellite imagery to fill gaps in current knowledge of historical land-use and land cover</a:t>
            </a:r>
          </a:p>
          <a:p>
            <a:pPr marL="347663" indent="-347663">
              <a:buClr>
                <a:srgbClr val="2E8654"/>
              </a:buClr>
            </a:pPr>
            <a:r>
              <a:rPr lang="en-US" b="1" dirty="0">
                <a:solidFill>
                  <a:srgbClr val="2E8654"/>
                </a:solidFill>
              </a:rPr>
              <a:t>Identify</a:t>
            </a:r>
            <a:r>
              <a:rPr lang="en-US" dirty="0">
                <a:solidFill>
                  <a:srgbClr val="2E8654"/>
                </a:solidFill>
              </a:rPr>
              <a:t> </a:t>
            </a:r>
            <a:r>
              <a:rPr lang="en-US" dirty="0">
                <a:solidFill>
                  <a:schemeClr val="tx1">
                    <a:lumMod val="75000"/>
                  </a:schemeClr>
                </a:solidFill>
              </a:rPr>
              <a:t>coastal zone areas that are at risk due to land-use change</a:t>
            </a:r>
          </a:p>
          <a:p>
            <a:pPr marL="347663" indent="-347663">
              <a:buClr>
                <a:srgbClr val="2E8654"/>
              </a:buClr>
            </a:pPr>
            <a:r>
              <a:rPr lang="en-US" b="1" dirty="0">
                <a:solidFill>
                  <a:srgbClr val="2E8654"/>
                </a:solidFill>
              </a:rPr>
              <a:t>Predict</a:t>
            </a:r>
            <a:r>
              <a:rPr lang="en-US" dirty="0">
                <a:solidFill>
                  <a:srgbClr val="2E8654"/>
                </a:solidFill>
              </a:rPr>
              <a:t> </a:t>
            </a:r>
            <a:r>
              <a:rPr lang="en-US" dirty="0">
                <a:solidFill>
                  <a:schemeClr val="tx1">
                    <a:lumMod val="75000"/>
                  </a:schemeClr>
                </a:solidFill>
              </a:rPr>
              <a:t>future land-use change trends using machine learning</a:t>
            </a:r>
          </a:p>
        </p:txBody>
      </p:sp>
      <p:sp>
        <p:nvSpPr>
          <p:cNvPr id="45" name="Text Placeholder 16"/>
          <p:cNvSpPr txBox="1">
            <a:spLocks/>
          </p:cNvSpPr>
          <p:nvPr/>
        </p:nvSpPr>
        <p:spPr>
          <a:xfrm>
            <a:off x="12909192" y="34147104"/>
            <a:ext cx="10921333" cy="96740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USVI Department of Planning and National Resources, Coastal Zone Management (CZM)</a:t>
            </a:r>
            <a:endParaRPr lang="en-US" dirty="0">
              <a:solidFill>
                <a:schemeClr val="tx1">
                  <a:lumMod val="75000"/>
                </a:schemeClr>
              </a:solidFill>
            </a:endParaRPr>
          </a:p>
        </p:txBody>
      </p:sp>
      <p:sp>
        <p:nvSpPr>
          <p:cNvPr id="47" name="Main Title"/>
          <p:cNvSpPr>
            <a:spLocks noGrp="1"/>
          </p:cNvSpPr>
          <p:nvPr>
            <p:ph type="body" sz="quarter" idx="10"/>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2000" b="1" dirty="0">
                <a:solidFill>
                  <a:srgbClr val="2E8654"/>
                </a:solidFill>
              </a:rPr>
              <a:t>US Virgin Islands </a:t>
            </a:r>
            <a:r>
              <a:rPr lang="en-US" sz="12000" dirty="0">
                <a:solidFill>
                  <a:srgbClr val="2E8654"/>
                </a:solidFill>
              </a:rPr>
              <a:t>Ecological Forecasting</a:t>
            </a:r>
          </a:p>
        </p:txBody>
      </p:sp>
      <p:sp>
        <p:nvSpPr>
          <p:cNvPr id="2" name="TextBox 1"/>
          <p:cNvSpPr txBox="1"/>
          <p:nvPr/>
        </p:nvSpPr>
        <p:spPr>
          <a:xfrm>
            <a:off x="970748" y="5258271"/>
            <a:ext cx="10929119" cy="6370975"/>
          </a:xfrm>
          <a:prstGeom prst="rect">
            <a:avLst/>
          </a:prstGeom>
          <a:noFill/>
        </p:spPr>
        <p:txBody>
          <a:bodyPr wrap="square" rtlCol="0">
            <a:spAutoFit/>
          </a:bodyPr>
          <a:lstStyle/>
          <a:p>
            <a:pPr algn="just"/>
            <a:r>
              <a:rPr lang="en-US" sz="2400" dirty="0"/>
              <a:t>The United States Virgin Islands (USVI) are home to an array of diverse and stunning habitats. The beauty of the islands has continued to attract visitors and residents, which overtime has increased human development and impact. The resulting land-use change increases sediment loads and the flow of pollutants into surrounding nearshore environments such as coral reefs, mangroves, and seagrass beds. Coral reefs, the most diverse marine habitats on Earth, are particularly susceptible to these inputs. Compounded with regional climate-related processes such as rising ocean temperatures and acidification, future land-use change poses a formidable threat to the marine environment. Without a healthy environment, the USVI economy also becomes endangered because it is heavily supported by tourism and recreation. In order to assess land-use change in the USVI, we utilized Landsat 5 TM, Landsat 8 OLI and TIRS, and Sentinel-2 MSI data to map land-use and analyze land cover change dating back to 1985. The produced maps were analyzed by watershed boundaries to identify high priority nearshore environments that are likely to be at risk to from growing development. Our work will provide the USVI Department of Planning and Natural Resources, Division of Coastal Zone Management (CZM) with a tool to better understand land-use trends, identify at-risk coastal habitats, and strengthen existing knowledge of the link between land-use and coastal ecosystem health.</a:t>
            </a:r>
          </a:p>
        </p:txBody>
      </p:sp>
      <p:sp>
        <p:nvSpPr>
          <p:cNvPr id="108" name="TextBox 107"/>
          <p:cNvSpPr txBox="1"/>
          <p:nvPr/>
        </p:nvSpPr>
        <p:spPr>
          <a:xfrm>
            <a:off x="12771303" y="28718567"/>
            <a:ext cx="11081942" cy="1338828"/>
          </a:xfrm>
          <a:prstGeom prst="rect">
            <a:avLst/>
          </a:prstGeom>
          <a:noFill/>
        </p:spPr>
        <p:txBody>
          <a:bodyPr wrap="square" rtlCol="0">
            <a:spAutoFit/>
          </a:bodyPr>
          <a:lstStyle/>
          <a:p>
            <a:r>
              <a:rPr lang="en-US" sz="2700" dirty="0"/>
              <a:t>Figure 3. Yearly development in the Jersey Bay watershed on St. Thomas. Analysis was completed using classified Landsat 5, Landsat 8, and Sentinel-2 imagery.</a:t>
            </a:r>
          </a:p>
          <a:p>
            <a:r>
              <a:rPr lang="en-US" sz="2700" dirty="0"/>
              <a:t> </a:t>
            </a:r>
          </a:p>
        </p:txBody>
      </p:sp>
      <p:sp>
        <p:nvSpPr>
          <p:cNvPr id="109" name="TextBox 108"/>
          <p:cNvSpPr txBox="1"/>
          <p:nvPr/>
        </p:nvSpPr>
        <p:spPr>
          <a:xfrm>
            <a:off x="12758428" y="22046228"/>
            <a:ext cx="11404775" cy="1338828"/>
          </a:xfrm>
          <a:prstGeom prst="rect">
            <a:avLst/>
          </a:prstGeom>
          <a:noFill/>
        </p:spPr>
        <p:txBody>
          <a:bodyPr wrap="square" rtlCol="0">
            <a:spAutoFit/>
          </a:bodyPr>
          <a:lstStyle/>
          <a:p>
            <a:r>
              <a:rPr lang="en-US" sz="2700" dirty="0"/>
              <a:t>Figure 2. Yearly development on St. John. Most development has occurred </a:t>
            </a:r>
            <a:r>
              <a:rPr lang="en-US" sz="2700" dirty="0" smtClean="0"/>
              <a:t>in </a:t>
            </a:r>
            <a:r>
              <a:rPr lang="en-US" sz="2700" dirty="0"/>
              <a:t>coastal zones outside of the Virgin Islands National Park. Analysis was completed using classified Landsat 5, Landsat 8, and Sentinel-2 imagery.</a:t>
            </a:r>
          </a:p>
        </p:txBody>
      </p:sp>
      <p:sp>
        <p:nvSpPr>
          <p:cNvPr id="110" name="TextBox 109"/>
          <p:cNvSpPr txBox="1"/>
          <p:nvPr/>
        </p:nvSpPr>
        <p:spPr>
          <a:xfrm>
            <a:off x="12754835" y="16833828"/>
            <a:ext cx="10786533" cy="507831"/>
          </a:xfrm>
          <a:prstGeom prst="rect">
            <a:avLst/>
          </a:prstGeom>
          <a:noFill/>
        </p:spPr>
        <p:txBody>
          <a:bodyPr wrap="square" rtlCol="0">
            <a:spAutoFit/>
          </a:bodyPr>
          <a:lstStyle/>
          <a:p>
            <a:r>
              <a:rPr lang="en-US" sz="2700" dirty="0"/>
              <a:t>Figure 1. Land-use classification of St. Thomas using 2016 Sentinel-2 Imagery.</a:t>
            </a:r>
          </a:p>
        </p:txBody>
      </p:sp>
      <p:pic>
        <p:nvPicPr>
          <p:cNvPr id="96" name="Picture 95"/>
          <p:cNvPicPr>
            <a:picLocks noChangeAspect="1"/>
          </p:cNvPicPr>
          <p:nvPr/>
        </p:nvPicPr>
        <p:blipFill rotWithShape="1">
          <a:blip r:embed="rId5">
            <a:extLst>
              <a:ext uri="{28A0092B-C50C-407E-A947-70E740481C1C}">
                <a14:useLocalDpi xmlns:a14="http://schemas.microsoft.com/office/drawing/2010/main" val="0"/>
              </a:ext>
            </a:extLst>
          </a:blip>
          <a:srcRect t="22954" r="1356" b="14874"/>
          <a:stretch/>
        </p:blipFill>
        <p:spPr>
          <a:xfrm>
            <a:off x="967723" y="20152672"/>
            <a:ext cx="10703320" cy="2851500"/>
          </a:xfrm>
          <a:prstGeom prst="rect">
            <a:avLst/>
          </a:prstGeom>
        </p:spPr>
      </p:pic>
      <p:grpSp>
        <p:nvGrpSpPr>
          <p:cNvPr id="98" name="Group 97"/>
          <p:cNvGrpSpPr/>
          <p:nvPr/>
        </p:nvGrpSpPr>
        <p:grpSpPr>
          <a:xfrm>
            <a:off x="975238" y="16464671"/>
            <a:ext cx="10695805" cy="6471435"/>
            <a:chOff x="1589545" y="17443111"/>
            <a:chExt cx="17634557" cy="11436724"/>
          </a:xfrm>
        </p:grpSpPr>
        <p:grpSp>
          <p:nvGrpSpPr>
            <p:cNvPr id="100" name="Group 99"/>
            <p:cNvGrpSpPr/>
            <p:nvPr/>
          </p:nvGrpSpPr>
          <p:grpSpPr>
            <a:xfrm>
              <a:off x="1589545" y="17443111"/>
              <a:ext cx="6969156" cy="5591175"/>
              <a:chOff x="2006438" y="18386988"/>
              <a:chExt cx="6969156" cy="5591175"/>
            </a:xfrm>
          </p:grpSpPr>
          <p:pic>
            <p:nvPicPr>
              <p:cNvPr id="113" name="Picture 112"/>
              <p:cNvPicPr>
                <a:picLocks noChangeAspect="1"/>
              </p:cNvPicPr>
              <p:nvPr/>
            </p:nvPicPr>
            <p:blipFill rotWithShape="1">
              <a:blip r:embed="rId6" cstate="print">
                <a:extLst>
                  <a:ext uri="{28A0092B-C50C-407E-A947-70E740481C1C}">
                    <a14:useLocalDpi xmlns:a14="http://schemas.microsoft.com/office/drawing/2010/main" val="0"/>
                  </a:ext>
                </a:extLst>
              </a:blip>
              <a:srcRect l="4873" t="258" b="979"/>
              <a:stretch/>
            </p:blipFill>
            <p:spPr>
              <a:xfrm>
                <a:off x="2006438" y="18386988"/>
                <a:ext cx="6969156" cy="5591175"/>
              </a:xfrm>
              <a:prstGeom prst="rect">
                <a:avLst/>
              </a:prstGeom>
              <a:ln w="19050">
                <a:solidFill>
                  <a:schemeClr val="tx1">
                    <a:lumMod val="50000"/>
                    <a:lumOff val="50000"/>
                  </a:schemeClr>
                </a:solidFill>
              </a:ln>
            </p:spPr>
          </p:pic>
          <p:sp>
            <p:nvSpPr>
              <p:cNvPr id="114" name="TextBox 113"/>
              <p:cNvSpPr txBox="1"/>
              <p:nvPr/>
            </p:nvSpPr>
            <p:spPr>
              <a:xfrm>
                <a:off x="3170407" y="21528936"/>
                <a:ext cx="628698" cy="353943"/>
              </a:xfrm>
              <a:prstGeom prst="rect">
                <a:avLst/>
              </a:prstGeom>
              <a:noFill/>
            </p:spPr>
            <p:txBody>
              <a:bodyPr wrap="none" rtlCol="0">
                <a:spAutoFit/>
              </a:bodyPr>
              <a:lstStyle/>
              <a:p>
                <a:r>
                  <a:rPr lang="en-US" sz="1700" dirty="0"/>
                  <a:t>Cuba</a:t>
                </a:r>
              </a:p>
            </p:txBody>
          </p:sp>
          <p:sp>
            <p:nvSpPr>
              <p:cNvPr id="115" name="TextBox 114"/>
              <p:cNvSpPr txBox="1"/>
              <p:nvPr/>
            </p:nvSpPr>
            <p:spPr>
              <a:xfrm>
                <a:off x="2663147" y="19394002"/>
                <a:ext cx="787395" cy="353943"/>
              </a:xfrm>
              <a:prstGeom prst="rect">
                <a:avLst/>
              </a:prstGeom>
              <a:noFill/>
            </p:spPr>
            <p:txBody>
              <a:bodyPr wrap="none" rtlCol="0">
                <a:spAutoFit/>
              </a:bodyPr>
              <a:lstStyle/>
              <a:p>
                <a:r>
                  <a:rPr lang="en-US" sz="1700" dirty="0"/>
                  <a:t>Florida</a:t>
                </a:r>
              </a:p>
            </p:txBody>
          </p:sp>
          <p:sp>
            <p:nvSpPr>
              <p:cNvPr id="116" name="TextBox 115"/>
              <p:cNvSpPr txBox="1"/>
              <p:nvPr/>
            </p:nvSpPr>
            <p:spPr>
              <a:xfrm>
                <a:off x="4984454" y="22573123"/>
                <a:ext cx="601447" cy="353943"/>
              </a:xfrm>
              <a:prstGeom prst="rect">
                <a:avLst/>
              </a:prstGeom>
              <a:noFill/>
            </p:spPr>
            <p:txBody>
              <a:bodyPr wrap="none" rtlCol="0">
                <a:spAutoFit/>
              </a:bodyPr>
              <a:lstStyle/>
              <a:p>
                <a:r>
                  <a:rPr lang="en-US" sz="1700" dirty="0"/>
                  <a:t>Haiti</a:t>
                </a:r>
              </a:p>
            </p:txBody>
          </p:sp>
          <p:sp>
            <p:nvSpPr>
              <p:cNvPr id="117" name="TextBox 116"/>
              <p:cNvSpPr txBox="1"/>
              <p:nvPr/>
            </p:nvSpPr>
            <p:spPr>
              <a:xfrm>
                <a:off x="6210817" y="22323638"/>
                <a:ext cx="1132040" cy="615553"/>
              </a:xfrm>
              <a:prstGeom prst="rect">
                <a:avLst/>
              </a:prstGeom>
              <a:noFill/>
            </p:spPr>
            <p:txBody>
              <a:bodyPr wrap="none" rtlCol="0">
                <a:spAutoFit/>
              </a:bodyPr>
              <a:lstStyle/>
              <a:p>
                <a:pPr algn="ctr"/>
                <a:r>
                  <a:rPr lang="en-US" sz="1700" dirty="0"/>
                  <a:t>Dominican</a:t>
                </a:r>
              </a:p>
              <a:p>
                <a:pPr algn="ctr"/>
                <a:r>
                  <a:rPr lang="en-US" sz="1700" dirty="0"/>
                  <a:t>Republic</a:t>
                </a:r>
              </a:p>
            </p:txBody>
          </p:sp>
        </p:grpSp>
        <p:cxnSp>
          <p:nvCxnSpPr>
            <p:cNvPr id="101" name="Straight Connector 100"/>
            <p:cNvCxnSpPr>
              <a:cxnSpLocks/>
            </p:cNvCxnSpPr>
            <p:nvPr/>
          </p:nvCxnSpPr>
          <p:spPr>
            <a:xfrm flipH="1" flipV="1">
              <a:off x="8068399" y="22424702"/>
              <a:ext cx="11155703" cy="1533809"/>
            </a:xfrm>
            <a:prstGeom prst="line">
              <a:avLst/>
            </a:prstGeom>
          </p:spPr>
          <p:style>
            <a:lnRef idx="1">
              <a:schemeClr val="dk1"/>
            </a:lnRef>
            <a:fillRef idx="0">
              <a:schemeClr val="dk1"/>
            </a:fillRef>
            <a:effectRef idx="0">
              <a:schemeClr val="dk1"/>
            </a:effectRef>
            <a:fontRef idx="minor">
              <a:schemeClr val="tx1"/>
            </a:fontRef>
          </p:style>
        </p:cxnSp>
        <p:cxnSp>
          <p:nvCxnSpPr>
            <p:cNvPr id="102" name="Straight Connector 101"/>
            <p:cNvCxnSpPr>
              <a:cxnSpLocks/>
            </p:cNvCxnSpPr>
            <p:nvPr/>
          </p:nvCxnSpPr>
          <p:spPr>
            <a:xfrm flipV="1">
              <a:off x="1589545" y="22431612"/>
              <a:ext cx="5975099" cy="1526899"/>
            </a:xfrm>
            <a:prstGeom prst="line">
              <a:avLst/>
            </a:prstGeom>
          </p:spPr>
          <p:style>
            <a:lnRef idx="1">
              <a:schemeClr val="dk1"/>
            </a:lnRef>
            <a:fillRef idx="0">
              <a:schemeClr val="dk1"/>
            </a:fillRef>
            <a:effectRef idx="0">
              <a:schemeClr val="dk1"/>
            </a:effectRef>
            <a:fontRef idx="minor">
              <a:schemeClr val="tx1"/>
            </a:fontRef>
          </p:style>
        </p:cxnSp>
        <p:sp>
          <p:nvSpPr>
            <p:cNvPr id="103" name="TextBox 102"/>
            <p:cNvSpPr txBox="1"/>
            <p:nvPr/>
          </p:nvSpPr>
          <p:spPr>
            <a:xfrm>
              <a:off x="5178103" y="28063952"/>
              <a:ext cx="3578766" cy="815883"/>
            </a:xfrm>
            <a:prstGeom prst="rect">
              <a:avLst/>
            </a:prstGeom>
            <a:noFill/>
          </p:spPr>
          <p:txBody>
            <a:bodyPr wrap="square" rtlCol="0">
              <a:spAutoFit/>
            </a:bodyPr>
            <a:lstStyle/>
            <a:p>
              <a:r>
                <a:rPr lang="en-US" sz="2400" dirty="0">
                  <a:solidFill>
                    <a:schemeClr val="bg1"/>
                  </a:solidFill>
                </a:rPr>
                <a:t>St. Thomas</a:t>
              </a:r>
            </a:p>
          </p:txBody>
        </p:sp>
        <p:sp>
          <p:nvSpPr>
            <p:cNvPr id="104" name="TextBox 103"/>
            <p:cNvSpPr txBox="1"/>
            <p:nvPr/>
          </p:nvSpPr>
          <p:spPr>
            <a:xfrm>
              <a:off x="9181605" y="23900641"/>
              <a:ext cx="4534103" cy="1658963"/>
            </a:xfrm>
            <a:prstGeom prst="rect">
              <a:avLst/>
            </a:prstGeom>
            <a:noFill/>
          </p:spPr>
          <p:txBody>
            <a:bodyPr wrap="none" rtlCol="0">
              <a:spAutoFit/>
            </a:bodyPr>
            <a:lstStyle/>
            <a:p>
              <a:pPr algn="ctr"/>
              <a:r>
                <a:rPr lang="en-US" sz="2700" dirty="0">
                  <a:solidFill>
                    <a:schemeClr val="bg1"/>
                  </a:solidFill>
                </a:rPr>
                <a:t>Northern</a:t>
              </a:r>
            </a:p>
            <a:p>
              <a:pPr algn="ctr"/>
              <a:r>
                <a:rPr lang="en-US" sz="2800" dirty="0">
                  <a:solidFill>
                    <a:schemeClr val="bg1"/>
                  </a:solidFill>
                </a:rPr>
                <a:t>U.S. Virgin Islands</a:t>
              </a:r>
            </a:p>
          </p:txBody>
        </p:sp>
        <p:sp>
          <p:nvSpPr>
            <p:cNvPr id="111" name="TextBox 110"/>
            <p:cNvSpPr txBox="1"/>
            <p:nvPr/>
          </p:nvSpPr>
          <p:spPr>
            <a:xfrm>
              <a:off x="14821000" y="28063952"/>
              <a:ext cx="1864005" cy="815883"/>
            </a:xfrm>
            <a:prstGeom prst="rect">
              <a:avLst/>
            </a:prstGeom>
            <a:noFill/>
          </p:spPr>
          <p:txBody>
            <a:bodyPr wrap="none" rtlCol="0">
              <a:spAutoFit/>
            </a:bodyPr>
            <a:lstStyle/>
            <a:p>
              <a:r>
                <a:rPr lang="en-US" sz="2400" dirty="0">
                  <a:solidFill>
                    <a:schemeClr val="bg1"/>
                  </a:solidFill>
                </a:rPr>
                <a:t>St. John</a:t>
              </a:r>
            </a:p>
          </p:txBody>
        </p:sp>
      </p:grpSp>
      <p:sp>
        <p:nvSpPr>
          <p:cNvPr id="118" name="Text Placeholder 16"/>
          <p:cNvSpPr txBox="1">
            <a:spLocks/>
          </p:cNvSpPr>
          <p:nvPr/>
        </p:nvSpPr>
        <p:spPr>
          <a:xfrm>
            <a:off x="1061235" y="28303732"/>
            <a:ext cx="10972800" cy="584337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b="1" dirty="0">
                <a:solidFill>
                  <a:schemeClr val="tx1">
                    <a:lumMod val="75000"/>
                  </a:schemeClr>
                </a:solidFill>
              </a:rPr>
              <a:t>Leslie Henderson </a:t>
            </a:r>
            <a:r>
              <a:rPr lang="en-US" dirty="0">
                <a:solidFill>
                  <a:schemeClr val="tx1">
                    <a:lumMod val="75000"/>
                  </a:schemeClr>
                </a:solidFill>
              </a:rPr>
              <a:t>– U.S. Virgin Islands Department of Planning and Natural Resources Coastal Zone Management</a:t>
            </a:r>
          </a:p>
          <a:p>
            <a:pPr marL="465138" indent="-465138">
              <a:lnSpc>
                <a:spcPct val="100000"/>
              </a:lnSpc>
              <a:spcBef>
                <a:spcPts val="0"/>
              </a:spcBef>
            </a:pPr>
            <a:r>
              <a:rPr lang="en-US" b="1" dirty="0">
                <a:solidFill>
                  <a:schemeClr val="tx1">
                    <a:lumMod val="75000"/>
                  </a:schemeClr>
                </a:solidFill>
              </a:rPr>
              <a:t>Pedro Nieves </a:t>
            </a:r>
            <a:r>
              <a:rPr lang="en-US" dirty="0">
                <a:solidFill>
                  <a:schemeClr val="tx1">
                    <a:lumMod val="75000"/>
                  </a:schemeClr>
                </a:solidFill>
              </a:rPr>
              <a:t>– U.S. Virgin Islands Department of Planning and Natural Resources Coastal Zone Management</a:t>
            </a:r>
          </a:p>
          <a:p>
            <a:pPr marL="465138" indent="-465138">
              <a:lnSpc>
                <a:spcPct val="100000"/>
              </a:lnSpc>
              <a:spcBef>
                <a:spcPts val="0"/>
              </a:spcBef>
            </a:pPr>
            <a:r>
              <a:rPr lang="en-US" b="1" dirty="0">
                <a:solidFill>
                  <a:schemeClr val="tx1">
                    <a:lumMod val="75000"/>
                  </a:schemeClr>
                </a:solidFill>
              </a:rPr>
              <a:t>Jean-Pierre Oriol </a:t>
            </a:r>
            <a:r>
              <a:rPr lang="en-US" dirty="0">
                <a:solidFill>
                  <a:schemeClr val="tx1">
                    <a:lumMod val="75000"/>
                  </a:schemeClr>
                </a:solidFill>
              </a:rPr>
              <a:t>– U.S. Virgin Islands Department of Planning and Natural Resources Coastal Zone Management</a:t>
            </a:r>
          </a:p>
          <a:p>
            <a:pPr>
              <a:lnSpc>
                <a:spcPct val="100000"/>
              </a:lnSpc>
              <a:spcBef>
                <a:spcPts val="0"/>
              </a:spcBef>
            </a:pPr>
            <a:r>
              <a:rPr lang="en-US" b="1" dirty="0">
                <a:solidFill>
                  <a:schemeClr val="tx1">
                    <a:lumMod val="75000"/>
                  </a:schemeClr>
                </a:solidFill>
              </a:rPr>
              <a:t>Dr. Juan Torres-Perez </a:t>
            </a:r>
            <a:r>
              <a:rPr lang="en-US" dirty="0">
                <a:solidFill>
                  <a:schemeClr val="tx1">
                    <a:lumMod val="75000"/>
                  </a:schemeClr>
                </a:solidFill>
              </a:rPr>
              <a:t>– Bay Area Environmental Research Institute</a:t>
            </a:r>
          </a:p>
          <a:p>
            <a:pPr>
              <a:lnSpc>
                <a:spcPct val="100000"/>
              </a:lnSpc>
              <a:spcBef>
                <a:spcPts val="0"/>
              </a:spcBef>
            </a:pPr>
            <a:r>
              <a:rPr lang="en-US" b="1" dirty="0">
                <a:solidFill>
                  <a:schemeClr val="tx1">
                    <a:lumMod val="75000"/>
                  </a:schemeClr>
                </a:solidFill>
              </a:rPr>
              <a:t>Dr. Liane Guild </a:t>
            </a:r>
            <a:r>
              <a:rPr lang="en-US" dirty="0">
                <a:solidFill>
                  <a:schemeClr val="tx1">
                    <a:lumMod val="75000"/>
                  </a:schemeClr>
                </a:solidFill>
              </a:rPr>
              <a:t>– NASA Ames Research Center</a:t>
            </a:r>
          </a:p>
          <a:p>
            <a:pPr>
              <a:lnSpc>
                <a:spcPct val="100000"/>
              </a:lnSpc>
              <a:spcBef>
                <a:spcPts val="0"/>
              </a:spcBef>
            </a:pPr>
            <a:r>
              <a:rPr lang="en-US" b="1" dirty="0">
                <a:solidFill>
                  <a:schemeClr val="tx1">
                    <a:lumMod val="75000"/>
                  </a:schemeClr>
                </a:solidFill>
              </a:rPr>
              <a:t>Dr. Marilyn Brandt </a:t>
            </a:r>
            <a:r>
              <a:rPr lang="en-US" dirty="0">
                <a:solidFill>
                  <a:schemeClr val="tx1">
                    <a:lumMod val="75000"/>
                  </a:schemeClr>
                </a:solidFill>
              </a:rPr>
              <a:t>– University of the Virgin Islands</a:t>
            </a:r>
          </a:p>
          <a:p>
            <a:pPr>
              <a:lnSpc>
                <a:spcPct val="100000"/>
              </a:lnSpc>
              <a:spcBef>
                <a:spcPts val="0"/>
              </a:spcBef>
            </a:pPr>
            <a:r>
              <a:rPr lang="en-US" b="1" dirty="0">
                <a:solidFill>
                  <a:schemeClr val="tx1">
                    <a:lumMod val="75000"/>
                  </a:schemeClr>
                </a:solidFill>
              </a:rPr>
              <a:t>Dr. Tyler Smith </a:t>
            </a:r>
            <a:r>
              <a:rPr lang="en-US" dirty="0">
                <a:solidFill>
                  <a:schemeClr val="tx1">
                    <a:lumMod val="75000"/>
                  </a:schemeClr>
                </a:solidFill>
              </a:rPr>
              <a:t>– University of the Virgin Islands</a:t>
            </a:r>
          </a:p>
          <a:p>
            <a:pPr>
              <a:lnSpc>
                <a:spcPct val="100000"/>
              </a:lnSpc>
              <a:spcBef>
                <a:spcPts val="0"/>
              </a:spcBef>
            </a:pPr>
            <a:r>
              <a:rPr lang="en-US" b="1" dirty="0">
                <a:solidFill>
                  <a:schemeClr val="tx1">
                    <a:lumMod val="75000"/>
                  </a:schemeClr>
                </a:solidFill>
              </a:rPr>
              <a:t>Jenna Williams </a:t>
            </a:r>
            <a:r>
              <a:rPr lang="en-US" dirty="0">
                <a:solidFill>
                  <a:schemeClr val="tx1">
                    <a:lumMod val="75000"/>
                  </a:schemeClr>
                </a:solidFill>
              </a:rPr>
              <a:t>– DEVELOP National Program, Ames Center Lead</a:t>
            </a:r>
          </a:p>
          <a:p>
            <a:pPr>
              <a:lnSpc>
                <a:spcPct val="100000"/>
              </a:lnSpc>
              <a:spcBef>
                <a:spcPts val="0"/>
              </a:spcBef>
            </a:pPr>
            <a:r>
              <a:rPr lang="en-US" b="1" dirty="0">
                <a:solidFill>
                  <a:schemeClr val="tx1">
                    <a:lumMod val="75000"/>
                  </a:schemeClr>
                </a:solidFill>
              </a:rPr>
              <a:t>John Dilger </a:t>
            </a:r>
            <a:r>
              <a:rPr lang="en-US" dirty="0">
                <a:solidFill>
                  <a:schemeClr val="tx1">
                    <a:lumMod val="75000"/>
                  </a:schemeClr>
                </a:solidFill>
              </a:rPr>
              <a:t>– DEVELOP National Program, Ames Assistant Center Lead</a:t>
            </a:r>
          </a:p>
          <a:p>
            <a:pPr>
              <a:lnSpc>
                <a:spcPct val="100000"/>
              </a:lnSpc>
              <a:spcBef>
                <a:spcPts val="0"/>
              </a:spcBef>
            </a:pPr>
            <a:r>
              <a:rPr lang="en-US" b="1" dirty="0">
                <a:solidFill>
                  <a:schemeClr val="tx1">
                    <a:lumMod val="75000"/>
                  </a:schemeClr>
                </a:solidFill>
              </a:rPr>
              <a:t>Dr. Adem Ali </a:t>
            </a:r>
            <a:r>
              <a:rPr lang="en-US" dirty="0">
                <a:solidFill>
                  <a:schemeClr val="tx1">
                    <a:lumMod val="75000"/>
                  </a:schemeClr>
                </a:solidFill>
              </a:rPr>
              <a:t>– College of Charleston </a:t>
            </a:r>
          </a:p>
          <a:p>
            <a:pPr>
              <a:lnSpc>
                <a:spcPct val="100000"/>
              </a:lnSpc>
              <a:spcBef>
                <a:spcPts val="0"/>
              </a:spcBef>
            </a:pPr>
            <a:r>
              <a:rPr lang="en-US" b="1" dirty="0">
                <a:solidFill>
                  <a:schemeClr val="tx1">
                    <a:lumMod val="75000"/>
                  </a:schemeClr>
                </a:solidFill>
              </a:rPr>
              <a:t>Dr. Joseph D. Ortiz </a:t>
            </a:r>
            <a:r>
              <a:rPr lang="en-US" dirty="0">
                <a:solidFill>
                  <a:schemeClr val="tx1">
                    <a:lumMod val="75000"/>
                  </a:schemeClr>
                </a:solidFill>
              </a:rPr>
              <a:t>– Kent State University</a:t>
            </a:r>
          </a:p>
          <a:p>
            <a:pPr>
              <a:lnSpc>
                <a:spcPct val="100000"/>
              </a:lnSpc>
              <a:spcBef>
                <a:spcPts val="0"/>
              </a:spcBef>
            </a:pPr>
            <a:endParaRPr lang="en-US" dirty="0">
              <a:solidFill>
                <a:schemeClr val="tx1">
                  <a:lumMod val="75000"/>
                </a:schemeClr>
              </a:solidFill>
            </a:endParaRPr>
          </a:p>
        </p:txBody>
      </p:sp>
      <p:sp>
        <p:nvSpPr>
          <p:cNvPr id="119" name="TextBox 118"/>
          <p:cNvSpPr txBox="1"/>
          <p:nvPr/>
        </p:nvSpPr>
        <p:spPr>
          <a:xfrm>
            <a:off x="838076" y="15465912"/>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Study Area</a:t>
            </a:r>
          </a:p>
        </p:txBody>
      </p:sp>
      <p:sp>
        <p:nvSpPr>
          <p:cNvPr id="120" name="TextBox 119"/>
          <p:cNvSpPr txBox="1"/>
          <p:nvPr/>
        </p:nvSpPr>
        <p:spPr>
          <a:xfrm>
            <a:off x="914400" y="27601866"/>
            <a:ext cx="8300304"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Acknowledgements</a:t>
            </a:r>
          </a:p>
        </p:txBody>
      </p:sp>
      <p:sp>
        <p:nvSpPr>
          <p:cNvPr id="129" name="TextBox 128"/>
          <p:cNvSpPr txBox="1"/>
          <p:nvPr/>
        </p:nvSpPr>
        <p:spPr>
          <a:xfrm>
            <a:off x="821214" y="23233489"/>
            <a:ext cx="4542503"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Team Members</a:t>
            </a:r>
          </a:p>
        </p:txBody>
      </p:sp>
      <p:sp>
        <p:nvSpPr>
          <p:cNvPr id="131" name="Text Placeholder 16"/>
          <p:cNvSpPr txBox="1">
            <a:spLocks/>
          </p:cNvSpPr>
          <p:nvPr/>
        </p:nvSpPr>
        <p:spPr>
          <a:xfrm>
            <a:off x="855224" y="26450567"/>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Rebecca Lehman</a:t>
            </a:r>
          </a:p>
          <a:p>
            <a:pPr algn="ctr">
              <a:lnSpc>
                <a:spcPct val="100000"/>
              </a:lnSpc>
              <a:spcBef>
                <a:spcPts val="0"/>
              </a:spcBef>
            </a:pPr>
            <a:r>
              <a:rPr lang="en-US" dirty="0">
                <a:solidFill>
                  <a:schemeClr val="tx1">
                    <a:lumMod val="75000"/>
                  </a:schemeClr>
                </a:solidFill>
              </a:rPr>
              <a:t>(Project Lead)</a:t>
            </a:r>
          </a:p>
        </p:txBody>
      </p:sp>
      <p:sp>
        <p:nvSpPr>
          <p:cNvPr id="132" name="Text Placeholder 16"/>
          <p:cNvSpPr txBox="1">
            <a:spLocks/>
          </p:cNvSpPr>
          <p:nvPr/>
        </p:nvSpPr>
        <p:spPr>
          <a:xfrm>
            <a:off x="3324106" y="26450567"/>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Bretton Alwood</a:t>
            </a:r>
          </a:p>
        </p:txBody>
      </p:sp>
      <p:sp>
        <p:nvSpPr>
          <p:cNvPr id="133" name="Text Placeholder 16"/>
          <p:cNvSpPr txBox="1">
            <a:spLocks/>
          </p:cNvSpPr>
          <p:nvPr/>
        </p:nvSpPr>
        <p:spPr>
          <a:xfrm>
            <a:off x="5743277" y="26450567"/>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Carrie Boyle</a:t>
            </a:r>
          </a:p>
        </p:txBody>
      </p:sp>
      <p:pic>
        <p:nvPicPr>
          <p:cNvPr id="134" name="Picture 1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529" y="24121901"/>
            <a:ext cx="2057404" cy="2081788"/>
          </a:xfrm>
          <a:prstGeom prst="rect">
            <a:avLst/>
          </a:prstGeom>
        </p:spPr>
      </p:pic>
      <p:pic>
        <p:nvPicPr>
          <p:cNvPr id="135" name="Picture 1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2647" y="24121901"/>
            <a:ext cx="2057404" cy="2081788"/>
          </a:xfrm>
          <a:prstGeom prst="rect">
            <a:avLst/>
          </a:prstGeom>
        </p:spPr>
      </p:pic>
      <p:sp>
        <p:nvSpPr>
          <p:cNvPr id="136" name="Text Placeholder 16"/>
          <p:cNvSpPr txBox="1">
            <a:spLocks/>
          </p:cNvSpPr>
          <p:nvPr/>
        </p:nvSpPr>
        <p:spPr>
          <a:xfrm>
            <a:off x="8259447" y="26450567"/>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Erica Ta</a:t>
            </a:r>
          </a:p>
        </p:txBody>
      </p:sp>
      <p:pic>
        <p:nvPicPr>
          <p:cNvPr id="137" name="Picture 1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1825" y="24121901"/>
            <a:ext cx="2057404" cy="2081788"/>
          </a:xfrm>
          <a:prstGeom prst="rect">
            <a:avLst/>
          </a:prstGeom>
        </p:spPr>
      </p:pic>
      <p:pic>
        <p:nvPicPr>
          <p:cNvPr id="138" name="Picture 1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5655" y="24121901"/>
            <a:ext cx="2057404" cy="2081788"/>
          </a:xfrm>
          <a:prstGeom prst="rect">
            <a:avLst/>
          </a:prstGeom>
        </p:spPr>
      </p:pic>
      <p:pic>
        <p:nvPicPr>
          <p:cNvPr id="139" name="Picture 138"/>
          <p:cNvPicPr>
            <a:picLocks noChangeAspect="1"/>
          </p:cNvPicPr>
          <p:nvPr/>
        </p:nvPicPr>
        <p:blipFill rotWithShape="1">
          <a:blip r:embed="rId8" cstate="print">
            <a:extLst>
              <a:ext uri="{28A0092B-C50C-407E-A947-70E740481C1C}">
                <a14:useLocalDpi xmlns:a14="http://schemas.microsoft.com/office/drawing/2010/main" val="0"/>
              </a:ext>
            </a:extLst>
          </a:blip>
          <a:srcRect l="30700" t="41886" r="24730" b="28750"/>
          <a:stretch/>
        </p:blipFill>
        <p:spPr>
          <a:xfrm>
            <a:off x="1440957" y="24321547"/>
            <a:ext cx="1700784" cy="1682496"/>
          </a:xfrm>
          <a:prstGeom prst="ellipse">
            <a:avLst/>
          </a:prstGeom>
        </p:spPr>
      </p:pic>
      <p:pic>
        <p:nvPicPr>
          <p:cNvPr id="140" name="Picture 139"/>
          <p:cNvPicPr>
            <a:picLocks noChangeAspect="1"/>
          </p:cNvPicPr>
          <p:nvPr/>
        </p:nvPicPr>
        <p:blipFill rotWithShape="1">
          <a:blip r:embed="rId9" cstate="print">
            <a:extLst>
              <a:ext uri="{28A0092B-C50C-407E-A947-70E740481C1C}">
                <a14:useLocalDpi xmlns:a14="http://schemas.microsoft.com/office/drawing/2010/main" val="0"/>
              </a:ext>
            </a:extLst>
          </a:blip>
          <a:srcRect l="15508" t="32627" r="22817" b="26678"/>
          <a:stretch/>
        </p:blipFill>
        <p:spPr>
          <a:xfrm>
            <a:off x="6398139" y="24325676"/>
            <a:ext cx="1692436" cy="1674238"/>
          </a:xfrm>
          <a:prstGeom prst="ellipse">
            <a:avLst/>
          </a:prstGeom>
        </p:spPr>
      </p:pic>
      <p:pic>
        <p:nvPicPr>
          <p:cNvPr id="141" name="Picture 140"/>
          <p:cNvPicPr>
            <a:picLocks noChangeAspect="1"/>
          </p:cNvPicPr>
          <p:nvPr/>
        </p:nvPicPr>
        <p:blipFill rotWithShape="1">
          <a:blip r:embed="rId10" cstate="print">
            <a:extLst>
              <a:ext uri="{28A0092B-C50C-407E-A947-70E740481C1C}">
                <a14:useLocalDpi xmlns:a14="http://schemas.microsoft.com/office/drawing/2010/main" val="0"/>
              </a:ext>
            </a:extLst>
          </a:blip>
          <a:srcRect l="19363" t="31351" r="15308" b="25542"/>
          <a:stretch/>
        </p:blipFill>
        <p:spPr>
          <a:xfrm>
            <a:off x="8910135" y="24321547"/>
            <a:ext cx="1700784" cy="1682496"/>
          </a:xfrm>
          <a:prstGeom prst="ellipse">
            <a:avLst/>
          </a:prstGeom>
        </p:spPr>
      </p:pic>
      <p:pic>
        <p:nvPicPr>
          <p:cNvPr id="142" name="Picture 141"/>
          <p:cNvPicPr>
            <a:picLocks noChangeAspect="1"/>
          </p:cNvPicPr>
          <p:nvPr/>
        </p:nvPicPr>
        <p:blipFill rotWithShape="1">
          <a:blip r:embed="rId11" cstate="print">
            <a:extLst>
              <a:ext uri="{28A0092B-C50C-407E-A947-70E740481C1C}">
                <a14:useLocalDpi xmlns:a14="http://schemas.microsoft.com/office/drawing/2010/main" val="0"/>
              </a:ext>
            </a:extLst>
          </a:blip>
          <a:srcRect l="22838" t="24722" r="23845" b="39716"/>
          <a:stretch/>
        </p:blipFill>
        <p:spPr>
          <a:xfrm>
            <a:off x="3909839" y="24312403"/>
            <a:ext cx="1700784" cy="1700784"/>
          </a:xfrm>
          <a:prstGeom prst="ellipse">
            <a:avLst/>
          </a:prstGeom>
        </p:spPr>
      </p:pic>
      <p:sp>
        <p:nvSpPr>
          <p:cNvPr id="143" name="Rectangle 142"/>
          <p:cNvSpPr/>
          <p:nvPr/>
        </p:nvSpPr>
        <p:spPr>
          <a:xfrm>
            <a:off x="4599287" y="19132259"/>
            <a:ext cx="305540" cy="141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grpSp>
        <p:nvGrpSpPr>
          <p:cNvPr id="14" name="Group 13"/>
          <p:cNvGrpSpPr/>
          <p:nvPr/>
        </p:nvGrpSpPr>
        <p:grpSpPr>
          <a:xfrm>
            <a:off x="5349712" y="15502064"/>
            <a:ext cx="6871968" cy="3350860"/>
            <a:chOff x="5349712" y="16369569"/>
            <a:chExt cx="6871968" cy="3350860"/>
          </a:xfrm>
        </p:grpSpPr>
        <p:sp>
          <p:nvSpPr>
            <p:cNvPr id="122" name="TextBox 121"/>
            <p:cNvSpPr txBox="1"/>
            <p:nvPr/>
          </p:nvSpPr>
          <p:spPr>
            <a:xfrm>
              <a:off x="5613647" y="16369569"/>
              <a:ext cx="5472271"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Earth Observations</a:t>
              </a:r>
            </a:p>
          </p:txBody>
        </p:sp>
        <p:pic>
          <p:nvPicPr>
            <p:cNvPr id="123" name="Picture 1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12015" y="17559610"/>
              <a:ext cx="1704000" cy="1696850"/>
            </a:xfrm>
            <a:prstGeom prst="rect">
              <a:avLst/>
            </a:prstGeom>
          </p:spPr>
        </p:pic>
        <p:pic>
          <p:nvPicPr>
            <p:cNvPr id="125" name="Picture 1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36508" y="17625669"/>
              <a:ext cx="1652383" cy="1564739"/>
            </a:xfrm>
            <a:prstGeom prst="rect">
              <a:avLst/>
            </a:prstGeom>
          </p:spPr>
        </p:pic>
        <p:sp>
          <p:nvSpPr>
            <p:cNvPr id="126" name="Text Placeholder 16"/>
            <p:cNvSpPr txBox="1">
              <a:spLocks/>
            </p:cNvSpPr>
            <p:nvPr/>
          </p:nvSpPr>
          <p:spPr>
            <a:xfrm>
              <a:off x="5349712" y="19283183"/>
              <a:ext cx="2092089" cy="4372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Landsat 5 TM</a:t>
              </a:r>
            </a:p>
          </p:txBody>
        </p:sp>
        <p:pic>
          <p:nvPicPr>
            <p:cNvPr id="127" name="Picture 1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32421" y="17643986"/>
              <a:ext cx="1647837" cy="1207259"/>
            </a:xfrm>
            <a:prstGeom prst="rect">
              <a:avLst/>
            </a:prstGeom>
          </p:spPr>
        </p:pic>
        <p:sp>
          <p:nvSpPr>
            <p:cNvPr id="146" name="Text Placeholder 16"/>
            <p:cNvSpPr txBox="1">
              <a:spLocks/>
            </p:cNvSpPr>
            <p:nvPr/>
          </p:nvSpPr>
          <p:spPr>
            <a:xfrm>
              <a:off x="7520971" y="18889372"/>
              <a:ext cx="2264892" cy="4372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Landsat 8 OLI</a:t>
              </a:r>
            </a:p>
          </p:txBody>
        </p:sp>
        <p:sp>
          <p:nvSpPr>
            <p:cNvPr id="147" name="Text Placeholder 16"/>
            <p:cNvSpPr txBox="1">
              <a:spLocks/>
            </p:cNvSpPr>
            <p:nvPr/>
          </p:nvSpPr>
          <p:spPr>
            <a:xfrm>
              <a:off x="9956788" y="19267592"/>
              <a:ext cx="2264892" cy="4372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Sentinel-2 MSI</a:t>
              </a:r>
            </a:p>
          </p:txBody>
        </p:sp>
      </p:grpSp>
      <p:grpSp>
        <p:nvGrpSpPr>
          <p:cNvPr id="6" name="Group 5">
            <a:extLst>
              <a:ext uri="{FF2B5EF4-FFF2-40B4-BE49-F238E27FC236}">
                <a16:creationId xmlns="" xmlns:a16="http://schemas.microsoft.com/office/drawing/2014/main" id="{5D60C9EB-7982-4780-8574-C0FFC7197E29}"/>
              </a:ext>
            </a:extLst>
          </p:cNvPr>
          <p:cNvGrpSpPr/>
          <p:nvPr/>
        </p:nvGrpSpPr>
        <p:grpSpPr>
          <a:xfrm>
            <a:off x="12734997" y="4488830"/>
            <a:ext cx="11407715" cy="6895279"/>
            <a:chOff x="12803394" y="6326521"/>
            <a:chExt cx="11407715" cy="6895279"/>
          </a:xfrm>
        </p:grpSpPr>
        <p:sp>
          <p:nvSpPr>
            <p:cNvPr id="17" name="TextBox 16"/>
            <p:cNvSpPr txBox="1"/>
            <p:nvPr/>
          </p:nvSpPr>
          <p:spPr>
            <a:xfrm>
              <a:off x="12803394" y="6326521"/>
              <a:ext cx="11407715"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Methodology</a:t>
              </a:r>
            </a:p>
          </p:txBody>
        </p:sp>
        <p:graphicFrame>
          <p:nvGraphicFramePr>
            <p:cNvPr id="4" name="Diagram 3"/>
            <p:cNvGraphicFramePr/>
            <p:nvPr>
              <p:extLst>
                <p:ext uri="{D42A27DB-BD31-4B8C-83A1-F6EECF244321}">
                  <p14:modId xmlns:p14="http://schemas.microsoft.com/office/powerpoint/2010/main" val="376531835"/>
                </p:ext>
              </p:extLst>
            </p:nvPr>
          </p:nvGraphicFramePr>
          <p:xfrm>
            <a:off x="12863119" y="10398099"/>
            <a:ext cx="11114026" cy="2823701"/>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89" name="Picture 88"/>
            <p:cNvPicPr>
              <a:picLocks noChangeAspect="1"/>
            </p:cNvPicPr>
            <p:nvPr/>
          </p:nvPicPr>
          <p:blipFill rotWithShape="1">
            <a:blip r:embed="rId20"/>
            <a:srcRect l="4374" t="3053" r="27657" b="2732"/>
            <a:stretch/>
          </p:blipFill>
          <p:spPr>
            <a:xfrm>
              <a:off x="12905180" y="7371647"/>
              <a:ext cx="3596085" cy="2832774"/>
            </a:xfrm>
            <a:prstGeom prst="roundRect">
              <a:avLst/>
            </a:prstGeom>
          </p:spPr>
        </p:pic>
        <p:pic>
          <p:nvPicPr>
            <p:cNvPr id="90" name="Picture 89"/>
            <p:cNvPicPr>
              <a:picLocks noChangeAspect="1"/>
            </p:cNvPicPr>
            <p:nvPr/>
          </p:nvPicPr>
          <p:blipFill rotWithShape="1">
            <a:blip r:embed="rId21"/>
            <a:srcRect l="9464" t="8571" r="31562" b="642"/>
            <a:stretch/>
          </p:blipFill>
          <p:spPr>
            <a:xfrm>
              <a:off x="16656822" y="7359016"/>
              <a:ext cx="3551852" cy="2883137"/>
            </a:xfrm>
            <a:prstGeom prst="roundRect">
              <a:avLst/>
            </a:prstGeom>
          </p:spPr>
        </p:pic>
        <p:pic>
          <p:nvPicPr>
            <p:cNvPr id="105" name="Picture 104"/>
            <p:cNvPicPr>
              <a:picLocks noChangeAspect="1"/>
            </p:cNvPicPr>
            <p:nvPr/>
          </p:nvPicPr>
          <p:blipFill rotWithShape="1">
            <a:blip r:embed="rId22"/>
            <a:srcRect l="4886" t="1326" r="26075" b="6252"/>
            <a:stretch/>
          </p:blipFill>
          <p:spPr>
            <a:xfrm>
              <a:off x="20343750" y="7380780"/>
              <a:ext cx="3633395" cy="2861373"/>
            </a:xfrm>
            <a:prstGeom prst="roundRect">
              <a:avLst/>
            </a:prstGeom>
          </p:spPr>
        </p:pic>
      </p:grpSp>
      <p:pic>
        <p:nvPicPr>
          <p:cNvPr id="12" name="Picture 1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5488202" y="17410318"/>
            <a:ext cx="8915400" cy="4572000"/>
          </a:xfrm>
          <a:prstGeom prst="rect">
            <a:avLst/>
          </a:prstGeom>
        </p:spPr>
      </p:pic>
      <p:grpSp>
        <p:nvGrpSpPr>
          <p:cNvPr id="23" name="Group 22"/>
          <p:cNvGrpSpPr/>
          <p:nvPr/>
        </p:nvGrpSpPr>
        <p:grpSpPr>
          <a:xfrm>
            <a:off x="13563909" y="18057252"/>
            <a:ext cx="3902383" cy="2919355"/>
            <a:chOff x="20288247" y="21464206"/>
            <a:chExt cx="3902383" cy="2919355"/>
          </a:xfrm>
        </p:grpSpPr>
        <p:sp>
          <p:nvSpPr>
            <p:cNvPr id="97" name="TextBox 96"/>
            <p:cNvSpPr txBox="1"/>
            <p:nvPr/>
          </p:nvSpPr>
          <p:spPr>
            <a:xfrm>
              <a:off x="20962974" y="21952126"/>
              <a:ext cx="3227656" cy="2431435"/>
            </a:xfrm>
            <a:prstGeom prst="rect">
              <a:avLst/>
            </a:prstGeom>
            <a:noFill/>
          </p:spPr>
          <p:txBody>
            <a:bodyPr wrap="square" rtlCol="0">
              <a:spAutoFit/>
            </a:bodyPr>
            <a:lstStyle/>
            <a:p>
              <a:r>
                <a:rPr lang="en-US" sz="1900" dirty="0"/>
                <a:t>Pre-1992</a:t>
              </a:r>
            </a:p>
            <a:p>
              <a:r>
                <a:rPr lang="en-US" sz="1900" dirty="0"/>
                <a:t>1992-2013</a:t>
              </a:r>
            </a:p>
            <a:p>
              <a:r>
                <a:rPr lang="en-US" sz="1900" dirty="0"/>
                <a:t>2014</a:t>
              </a:r>
            </a:p>
            <a:p>
              <a:r>
                <a:rPr lang="en-US" sz="1900" dirty="0"/>
                <a:t>2015</a:t>
              </a:r>
            </a:p>
            <a:p>
              <a:r>
                <a:rPr lang="en-US" sz="1900" dirty="0"/>
                <a:t>2016</a:t>
              </a:r>
            </a:p>
            <a:p>
              <a:endParaRPr lang="en-US" sz="1900" dirty="0"/>
            </a:p>
            <a:p>
              <a:r>
                <a:rPr lang="en-US" sz="1900" dirty="0"/>
                <a:t>Virgin Islands </a:t>
              </a:r>
            </a:p>
            <a:p>
              <a:r>
                <a:rPr lang="en-US" sz="1900" dirty="0"/>
                <a:t>National Park </a:t>
              </a:r>
            </a:p>
          </p:txBody>
        </p:sp>
        <p:pic>
          <p:nvPicPr>
            <p:cNvPr id="20" name="Picture 19"/>
            <p:cNvPicPr>
              <a:picLocks noChangeAspect="1"/>
            </p:cNvPicPr>
            <p:nvPr/>
          </p:nvPicPr>
          <p:blipFill rotWithShape="1">
            <a:blip r:embed="rId24"/>
            <a:srcRect r="83329" b="20920"/>
            <a:stretch/>
          </p:blipFill>
          <p:spPr>
            <a:xfrm>
              <a:off x="20436106" y="21967677"/>
              <a:ext cx="532557" cy="1478004"/>
            </a:xfrm>
            <a:prstGeom prst="rect">
              <a:avLst/>
            </a:prstGeom>
          </p:spPr>
        </p:pic>
        <p:sp>
          <p:nvSpPr>
            <p:cNvPr id="21" name="TextBox 20"/>
            <p:cNvSpPr txBox="1"/>
            <p:nvPr/>
          </p:nvSpPr>
          <p:spPr>
            <a:xfrm>
              <a:off x="20288247" y="21464206"/>
              <a:ext cx="3321518" cy="430887"/>
            </a:xfrm>
            <a:prstGeom prst="rect">
              <a:avLst/>
            </a:prstGeom>
            <a:noFill/>
          </p:spPr>
          <p:txBody>
            <a:bodyPr wrap="square" rtlCol="0">
              <a:spAutoFit/>
            </a:bodyPr>
            <a:lstStyle/>
            <a:p>
              <a:r>
                <a:rPr lang="en-US" sz="2200" b="1" dirty="0"/>
                <a:t>Development year</a:t>
              </a:r>
            </a:p>
          </p:txBody>
        </p:sp>
      </p:grpSp>
      <p:pic>
        <p:nvPicPr>
          <p:cNvPr id="25" name="Picture 24"/>
          <p:cNvPicPr>
            <a:picLocks noChangeAspect="1"/>
          </p:cNvPicPr>
          <p:nvPr/>
        </p:nvPicPr>
        <p:blipFill>
          <a:blip r:embed="rId25"/>
          <a:stretch>
            <a:fillRect/>
          </a:stretch>
        </p:blipFill>
        <p:spPr>
          <a:xfrm>
            <a:off x="13751775" y="20380586"/>
            <a:ext cx="553483" cy="325578"/>
          </a:xfrm>
          <a:prstGeom prst="rect">
            <a:avLst/>
          </a:prstGeom>
        </p:spPr>
      </p:pic>
      <p:pic>
        <p:nvPicPr>
          <p:cNvPr id="28" name="Picture 27"/>
          <p:cNvPicPr>
            <a:picLocks noChangeAspect="1"/>
          </p:cNvPicPr>
          <p:nvPr/>
        </p:nvPicPr>
        <p:blipFill rotWithShape="1">
          <a:blip r:embed="rId26" cstate="print">
            <a:extLst>
              <a:ext uri="{28A0092B-C50C-407E-A947-70E740481C1C}">
                <a14:useLocalDpi xmlns:a14="http://schemas.microsoft.com/office/drawing/2010/main" val="0"/>
              </a:ext>
            </a:extLst>
          </a:blip>
          <a:srcRect l="341" r="36301" b="582"/>
          <a:stretch/>
        </p:blipFill>
        <p:spPr>
          <a:xfrm>
            <a:off x="16714508" y="23589169"/>
            <a:ext cx="6505731" cy="5104154"/>
          </a:xfrm>
          <a:prstGeom prst="rect">
            <a:avLst/>
          </a:prstGeom>
        </p:spPr>
      </p:pic>
      <p:grpSp>
        <p:nvGrpSpPr>
          <p:cNvPr id="29" name="Group 28"/>
          <p:cNvGrpSpPr/>
          <p:nvPr/>
        </p:nvGrpSpPr>
        <p:grpSpPr>
          <a:xfrm>
            <a:off x="13296840" y="26140083"/>
            <a:ext cx="3855655" cy="2024814"/>
            <a:chOff x="12999281" y="25991434"/>
            <a:chExt cx="3855655" cy="2024814"/>
          </a:xfrm>
        </p:grpSpPr>
        <p:sp>
          <p:nvSpPr>
            <p:cNvPr id="124" name="TextBox 123"/>
            <p:cNvSpPr txBox="1"/>
            <p:nvPr/>
          </p:nvSpPr>
          <p:spPr>
            <a:xfrm>
              <a:off x="13627280" y="26461976"/>
              <a:ext cx="3227656" cy="1554272"/>
            </a:xfrm>
            <a:prstGeom prst="rect">
              <a:avLst/>
            </a:prstGeom>
            <a:noFill/>
          </p:spPr>
          <p:txBody>
            <a:bodyPr wrap="square" rtlCol="0">
              <a:spAutoFit/>
            </a:bodyPr>
            <a:lstStyle/>
            <a:p>
              <a:r>
                <a:rPr lang="en-US" sz="1900" dirty="0"/>
                <a:t>Pre-1992</a:t>
              </a:r>
            </a:p>
            <a:p>
              <a:r>
                <a:rPr lang="en-US" sz="1900" dirty="0"/>
                <a:t>1992-2013</a:t>
              </a:r>
            </a:p>
            <a:p>
              <a:r>
                <a:rPr lang="en-US" sz="1900" dirty="0"/>
                <a:t>2014</a:t>
              </a:r>
            </a:p>
            <a:p>
              <a:r>
                <a:rPr lang="en-US" sz="1900" dirty="0"/>
                <a:t>2015</a:t>
              </a:r>
            </a:p>
            <a:p>
              <a:r>
                <a:rPr lang="en-US" sz="1900" dirty="0"/>
                <a:t>2016</a:t>
              </a:r>
            </a:p>
          </p:txBody>
        </p:sp>
        <p:sp>
          <p:nvSpPr>
            <p:cNvPr id="128" name="TextBox 127"/>
            <p:cNvSpPr txBox="1"/>
            <p:nvPr/>
          </p:nvSpPr>
          <p:spPr>
            <a:xfrm>
              <a:off x="12999281" y="25991434"/>
              <a:ext cx="3321518" cy="430887"/>
            </a:xfrm>
            <a:prstGeom prst="rect">
              <a:avLst/>
            </a:prstGeom>
            <a:noFill/>
          </p:spPr>
          <p:txBody>
            <a:bodyPr wrap="square" rtlCol="0">
              <a:spAutoFit/>
            </a:bodyPr>
            <a:lstStyle/>
            <a:p>
              <a:r>
                <a:rPr lang="en-US" sz="2200" b="1" dirty="0"/>
                <a:t>Development year</a:t>
              </a:r>
            </a:p>
          </p:txBody>
        </p:sp>
        <p:pic>
          <p:nvPicPr>
            <p:cNvPr id="130" name="Picture 129"/>
            <p:cNvPicPr>
              <a:picLocks noChangeAspect="1"/>
            </p:cNvPicPr>
            <p:nvPr/>
          </p:nvPicPr>
          <p:blipFill rotWithShape="1">
            <a:blip r:embed="rId24"/>
            <a:srcRect r="83329" b="20920"/>
            <a:stretch/>
          </p:blipFill>
          <p:spPr>
            <a:xfrm>
              <a:off x="13094723" y="26436918"/>
              <a:ext cx="532557" cy="1478004"/>
            </a:xfrm>
            <a:prstGeom prst="rect">
              <a:avLst/>
            </a:prstGeom>
          </p:spPr>
        </p:pic>
      </p:grpSp>
      <p:sp>
        <p:nvSpPr>
          <p:cNvPr id="3" name="TextBox 2">
            <a:extLst>
              <a:ext uri="{FF2B5EF4-FFF2-40B4-BE49-F238E27FC236}">
                <a16:creationId xmlns="" xmlns:a16="http://schemas.microsoft.com/office/drawing/2014/main" id="{38EAFB48-73D4-4C65-BAD9-663E77C712AB}"/>
              </a:ext>
            </a:extLst>
          </p:cNvPr>
          <p:cNvSpPr txBox="1"/>
          <p:nvPr/>
        </p:nvSpPr>
        <p:spPr>
          <a:xfrm>
            <a:off x="13046600" y="23700309"/>
            <a:ext cx="3915343" cy="461665"/>
          </a:xfrm>
          <a:prstGeom prst="rect">
            <a:avLst/>
          </a:prstGeom>
          <a:noFill/>
        </p:spPr>
        <p:txBody>
          <a:bodyPr wrap="square" rtlCol="0">
            <a:spAutoFit/>
          </a:bodyPr>
          <a:lstStyle/>
          <a:p>
            <a:r>
              <a:rPr lang="en-US" sz="2400" b="1" dirty="0"/>
              <a:t>Jersey Bay Watershed</a:t>
            </a:r>
          </a:p>
        </p:txBody>
      </p:sp>
      <p:sp>
        <p:nvSpPr>
          <p:cNvPr id="9" name="TextBox 8">
            <a:extLst>
              <a:ext uri="{FF2B5EF4-FFF2-40B4-BE49-F238E27FC236}">
                <a16:creationId xmlns="" xmlns:a16="http://schemas.microsoft.com/office/drawing/2014/main" id="{0B91CC1D-EA44-4B71-A2AF-4991F240EBA4}"/>
              </a:ext>
            </a:extLst>
          </p:cNvPr>
          <p:cNvSpPr txBox="1"/>
          <p:nvPr/>
        </p:nvSpPr>
        <p:spPr>
          <a:xfrm>
            <a:off x="13937823" y="14245216"/>
            <a:ext cx="3024120" cy="2033923"/>
          </a:xfrm>
          <a:prstGeom prst="rect">
            <a:avLst/>
          </a:prstGeom>
          <a:solidFill>
            <a:schemeClr val="bg1"/>
          </a:solidFill>
        </p:spPr>
        <p:txBody>
          <a:bodyPr wrap="square" rtlCol="0">
            <a:spAutoFit/>
          </a:bodyPr>
          <a:lstStyle/>
          <a:p>
            <a:endParaRPr lang="en-US" dirty="0"/>
          </a:p>
        </p:txBody>
      </p:sp>
      <p:grpSp>
        <p:nvGrpSpPr>
          <p:cNvPr id="61" name="Group 60"/>
          <p:cNvGrpSpPr/>
          <p:nvPr/>
        </p:nvGrpSpPr>
        <p:grpSpPr>
          <a:xfrm>
            <a:off x="13748129" y="14711522"/>
            <a:ext cx="3424691" cy="1631216"/>
            <a:chOff x="14123772" y="16801429"/>
            <a:chExt cx="3225174" cy="1419655"/>
          </a:xfrm>
        </p:grpSpPr>
        <p:pic>
          <p:nvPicPr>
            <p:cNvPr id="60" name="Picture 59"/>
            <p:cNvPicPr>
              <a:picLocks noChangeAspect="1"/>
            </p:cNvPicPr>
            <p:nvPr/>
          </p:nvPicPr>
          <p:blipFill rotWithShape="1">
            <a:blip r:embed="rId27">
              <a:extLst>
                <a:ext uri="{28A0092B-C50C-407E-A947-70E740481C1C}">
                  <a14:useLocalDpi xmlns:a14="http://schemas.microsoft.com/office/drawing/2010/main" val="0"/>
                </a:ext>
              </a:extLst>
            </a:blip>
            <a:srcRect l="3187" t="6842" r="75192" b="4509"/>
            <a:stretch/>
          </p:blipFill>
          <p:spPr>
            <a:xfrm>
              <a:off x="14123772" y="16879329"/>
              <a:ext cx="441314" cy="1262416"/>
            </a:xfrm>
            <a:prstGeom prst="rect">
              <a:avLst/>
            </a:prstGeom>
          </p:spPr>
        </p:pic>
        <p:sp>
          <p:nvSpPr>
            <p:cNvPr id="95" name="TextBox 94"/>
            <p:cNvSpPr txBox="1"/>
            <p:nvPr/>
          </p:nvSpPr>
          <p:spPr>
            <a:xfrm>
              <a:off x="14525239" y="16801429"/>
              <a:ext cx="2823707" cy="1419655"/>
            </a:xfrm>
            <a:prstGeom prst="rect">
              <a:avLst/>
            </a:prstGeom>
            <a:noFill/>
          </p:spPr>
          <p:txBody>
            <a:bodyPr wrap="square" rtlCol="0">
              <a:spAutoFit/>
            </a:bodyPr>
            <a:lstStyle/>
            <a:p>
              <a:r>
                <a:rPr lang="en-US" sz="2000" dirty="0"/>
                <a:t>Developed open space</a:t>
              </a:r>
            </a:p>
            <a:p>
              <a:r>
                <a:rPr lang="en-US" sz="2000" dirty="0"/>
                <a:t>Water</a:t>
              </a:r>
            </a:p>
            <a:p>
              <a:r>
                <a:rPr lang="en-US" sz="2000" dirty="0"/>
                <a:t>Forest</a:t>
              </a:r>
            </a:p>
            <a:p>
              <a:r>
                <a:rPr lang="en-US" sz="2000" dirty="0"/>
                <a:t>Development</a:t>
              </a:r>
            </a:p>
            <a:p>
              <a:r>
                <a:rPr lang="en-US" sz="2000" dirty="0"/>
                <a:t>Barren</a:t>
              </a:r>
            </a:p>
          </p:txBody>
        </p:sp>
      </p:grpSp>
      <p:sp>
        <p:nvSpPr>
          <p:cNvPr id="10" name="TextBox 9">
            <a:extLst>
              <a:ext uri="{FF2B5EF4-FFF2-40B4-BE49-F238E27FC236}">
                <a16:creationId xmlns="" xmlns:a16="http://schemas.microsoft.com/office/drawing/2014/main" id="{025B836F-489C-4144-B049-B2C02E4B0BEA}"/>
              </a:ext>
            </a:extLst>
          </p:cNvPr>
          <p:cNvSpPr txBox="1"/>
          <p:nvPr/>
        </p:nvSpPr>
        <p:spPr>
          <a:xfrm>
            <a:off x="21820053" y="11886745"/>
            <a:ext cx="704850" cy="1023037"/>
          </a:xfrm>
          <a:prstGeom prst="rect">
            <a:avLst/>
          </a:prstGeom>
          <a:solidFill>
            <a:schemeClr val="bg1"/>
          </a:solidFill>
        </p:spPr>
        <p:txBody>
          <a:bodyPr wrap="square" rtlCol="0">
            <a:spAutoFit/>
          </a:bodyPr>
          <a:lstStyle/>
          <a:p>
            <a:endParaRPr lang="en-US" dirty="0"/>
          </a:p>
        </p:txBody>
      </p:sp>
      <p:pic>
        <p:nvPicPr>
          <p:cNvPr id="13" name="Picture 12">
            <a:extLst>
              <a:ext uri="{FF2B5EF4-FFF2-40B4-BE49-F238E27FC236}">
                <a16:creationId xmlns="" xmlns:a16="http://schemas.microsoft.com/office/drawing/2014/main" id="{E374ADB9-260F-42CE-98B0-C17FC6CDB029}"/>
              </a:ext>
            </a:extLst>
          </p:cNvPr>
          <p:cNvPicPr>
            <a:picLocks noChangeAspect="1"/>
          </p:cNvPicPr>
          <p:nvPr/>
        </p:nvPicPr>
        <p:blipFill>
          <a:blip r:embed="rId28"/>
          <a:stretch>
            <a:fillRect/>
          </a:stretch>
        </p:blipFill>
        <p:spPr>
          <a:xfrm>
            <a:off x="22274154" y="12161129"/>
            <a:ext cx="819150" cy="885825"/>
          </a:xfrm>
          <a:prstGeom prst="rect">
            <a:avLst/>
          </a:prstGeom>
        </p:spPr>
      </p:pic>
      <p:pic>
        <p:nvPicPr>
          <p:cNvPr id="18" name="Picture 17">
            <a:extLst>
              <a:ext uri="{FF2B5EF4-FFF2-40B4-BE49-F238E27FC236}">
                <a16:creationId xmlns="" xmlns:a16="http://schemas.microsoft.com/office/drawing/2014/main" id="{904F42AB-BCC3-4A3D-925F-AB93BB7B2565}"/>
              </a:ext>
            </a:extLst>
          </p:cNvPr>
          <p:cNvPicPr>
            <a:picLocks noChangeAspect="1"/>
          </p:cNvPicPr>
          <p:nvPr/>
        </p:nvPicPr>
        <p:blipFill>
          <a:blip r:embed="rId28"/>
          <a:stretch>
            <a:fillRect/>
          </a:stretch>
        </p:blipFill>
        <p:spPr>
          <a:xfrm>
            <a:off x="22418791" y="20909616"/>
            <a:ext cx="819150" cy="885825"/>
          </a:xfrm>
          <a:prstGeom prst="rect">
            <a:avLst/>
          </a:prstGeom>
        </p:spPr>
      </p:pic>
      <p:pic>
        <p:nvPicPr>
          <p:cNvPr id="19" name="Picture 18">
            <a:extLst>
              <a:ext uri="{FF2B5EF4-FFF2-40B4-BE49-F238E27FC236}">
                <a16:creationId xmlns="" xmlns:a16="http://schemas.microsoft.com/office/drawing/2014/main" id="{29CCC368-CA80-47C0-A164-811B08C7A1E6}"/>
              </a:ext>
            </a:extLst>
          </p:cNvPr>
          <p:cNvPicPr>
            <a:picLocks noChangeAspect="1"/>
          </p:cNvPicPr>
          <p:nvPr/>
        </p:nvPicPr>
        <p:blipFill>
          <a:blip r:embed="rId28"/>
          <a:stretch>
            <a:fillRect/>
          </a:stretch>
        </p:blipFill>
        <p:spPr>
          <a:xfrm>
            <a:off x="15729325" y="24240084"/>
            <a:ext cx="819150" cy="885825"/>
          </a:xfrm>
          <a:prstGeom prst="rect">
            <a:avLst/>
          </a:prstGeom>
        </p:spPr>
      </p:pic>
      <p:sp>
        <p:nvSpPr>
          <p:cNvPr id="24" name="TextBox 23">
            <a:extLst>
              <a:ext uri="{FF2B5EF4-FFF2-40B4-BE49-F238E27FC236}">
                <a16:creationId xmlns="" xmlns:a16="http://schemas.microsoft.com/office/drawing/2014/main" id="{D45EF380-E2E9-4C0E-ADCB-8D11764FCDC0}"/>
              </a:ext>
            </a:extLst>
          </p:cNvPr>
          <p:cNvSpPr txBox="1"/>
          <p:nvPr/>
        </p:nvSpPr>
        <p:spPr>
          <a:xfrm>
            <a:off x="16714508" y="14744172"/>
            <a:ext cx="668754" cy="1023037"/>
          </a:xfrm>
          <a:prstGeom prst="rect">
            <a:avLst/>
          </a:prstGeom>
          <a:solidFill>
            <a:schemeClr val="bg1"/>
          </a:solidFill>
        </p:spPr>
        <p:txBody>
          <a:bodyPr wrap="square" rtlCol="0">
            <a:spAutoFit/>
          </a:bodyPr>
          <a:lstStyle/>
          <a:p>
            <a:endParaRPr lang="en-US" dirty="0"/>
          </a:p>
        </p:txBody>
      </p:sp>
      <p:sp>
        <p:nvSpPr>
          <p:cNvPr id="26" name="TextBox 25">
            <a:extLst>
              <a:ext uri="{FF2B5EF4-FFF2-40B4-BE49-F238E27FC236}">
                <a16:creationId xmlns="" xmlns:a16="http://schemas.microsoft.com/office/drawing/2014/main" id="{42FBF079-32A0-4659-A69E-7CFC9D9DED3A}"/>
              </a:ext>
            </a:extLst>
          </p:cNvPr>
          <p:cNvSpPr txBox="1"/>
          <p:nvPr/>
        </p:nvSpPr>
        <p:spPr>
          <a:xfrm>
            <a:off x="18805608" y="11808635"/>
            <a:ext cx="454563" cy="169277"/>
          </a:xfrm>
          <a:prstGeom prst="rect">
            <a:avLst/>
          </a:prstGeom>
          <a:solidFill>
            <a:schemeClr val="bg1"/>
          </a:solidFill>
        </p:spPr>
        <p:txBody>
          <a:bodyPr wrap="square" rtlCol="0">
            <a:spAutoFit/>
          </a:bodyPr>
          <a:lstStyle/>
          <a:p>
            <a:endParaRPr lang="en-US" sz="500" dirty="0"/>
          </a:p>
        </p:txBody>
      </p:sp>
      <p:sp>
        <p:nvSpPr>
          <p:cNvPr id="30" name="TextBox 29">
            <a:extLst>
              <a:ext uri="{FF2B5EF4-FFF2-40B4-BE49-F238E27FC236}">
                <a16:creationId xmlns="" xmlns:a16="http://schemas.microsoft.com/office/drawing/2014/main" id="{72C2EE5E-07B4-466D-91E2-4BD49EA02A88}"/>
              </a:ext>
            </a:extLst>
          </p:cNvPr>
          <p:cNvSpPr txBox="1"/>
          <p:nvPr/>
        </p:nvSpPr>
        <p:spPr>
          <a:xfrm>
            <a:off x="18364351" y="16146049"/>
            <a:ext cx="1074452" cy="553998"/>
          </a:xfrm>
          <a:prstGeom prst="rect">
            <a:avLst/>
          </a:prstGeom>
          <a:solidFill>
            <a:schemeClr val="bg1"/>
          </a:solidFill>
        </p:spPr>
        <p:txBody>
          <a:bodyPr wrap="square" rtlCol="0">
            <a:spAutoFit/>
          </a:bodyPr>
          <a:lstStyle/>
          <a:p>
            <a:endParaRPr lang="en-US" sz="3000" dirty="0"/>
          </a:p>
        </p:txBody>
      </p:sp>
    </p:spTree>
    <p:extLst>
      <p:ext uri="{BB962C8B-B14F-4D97-AF65-F5344CB8AC3E}">
        <p14:creationId xmlns:p14="http://schemas.microsoft.com/office/powerpoint/2010/main" val="1885914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6173</TotalTime>
  <Words>698</Words>
  <Application>Microsoft Office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Miller, Tiffani N. (LARC-E3)[SSAI DEVELOP]</cp:lastModifiedBy>
  <cp:revision>147</cp:revision>
  <dcterms:created xsi:type="dcterms:W3CDTF">2017-06-02T16:06:25Z</dcterms:created>
  <dcterms:modified xsi:type="dcterms:W3CDTF">2017-08-23T16:05:53Z</dcterms:modified>
</cp:coreProperties>
</file>