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903" autoAdjust="0"/>
  </p:normalViewPr>
  <p:slideViewPr>
    <p:cSldViewPr snapToGrid="0">
      <p:cViewPr>
        <p:scale>
          <a:sx n="56" d="100"/>
          <a:sy n="56" d="100"/>
        </p:scale>
        <p:origin x="-1740" y="-8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EA36-5ABD-4465-83C9-1E03CD54216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F9A5423-F49F-4A00-9AB8-A62AC7181D14}">
      <dgm:prSet/>
      <dgm:spPr>
        <a:solidFill>
          <a:schemeClr val="accent1"/>
        </a:solidFill>
      </dgm:spPr>
      <dgm:t>
        <a:bodyPr/>
        <a:lstStyle/>
        <a:p>
          <a:pPr algn="l" rtl="0"/>
          <a:r>
            <a:rPr lang="en-US" baseline="0" dirty="0" smtClean="0"/>
            <a:t>Level 3 Data Product</a:t>
          </a:r>
          <a:endParaRPr lang="en-US" dirty="0"/>
        </a:p>
      </dgm:t>
    </dgm:pt>
    <dgm:pt modelId="{86E40B67-724A-4BDD-80FA-B9C074DC186D}" type="parTrans" cxnId="{FCC66E29-FDF9-4BA9-A97D-7D5938E3C80F}">
      <dgm:prSet/>
      <dgm:spPr/>
      <dgm:t>
        <a:bodyPr/>
        <a:lstStyle/>
        <a:p>
          <a:endParaRPr lang="en-US"/>
        </a:p>
      </dgm:t>
    </dgm:pt>
    <dgm:pt modelId="{03FB21D9-5558-4B8E-81F9-B540D7D4BE1B}" type="sibTrans" cxnId="{FCC66E29-FDF9-4BA9-A97D-7D5938E3C80F}">
      <dgm:prSet/>
      <dgm:spPr/>
      <dgm:t>
        <a:bodyPr/>
        <a:lstStyle/>
        <a:p>
          <a:endParaRPr lang="en-US"/>
        </a:p>
      </dgm:t>
    </dgm:pt>
    <dgm:pt modelId="{A4C0DF5B-B8E1-4B5D-A3C2-0EFD31D186A1}">
      <dgm:prSet/>
      <dgm:spPr>
        <a:solidFill>
          <a:schemeClr val="accent1">
            <a:lumMod val="60000"/>
            <a:lumOff val="40000"/>
          </a:schemeClr>
        </a:solidFill>
      </dgm:spPr>
      <dgm:t>
        <a:bodyPr/>
        <a:lstStyle/>
        <a:p>
          <a:pPr rtl="0"/>
          <a:r>
            <a:rPr lang="en-US" baseline="0" dirty="0" smtClean="0"/>
            <a:t>Level 2 Data Product</a:t>
          </a:r>
          <a:endParaRPr lang="en-US" dirty="0"/>
        </a:p>
      </dgm:t>
    </dgm:pt>
    <dgm:pt modelId="{53EEEE66-51C8-4815-89D1-260C76637BCE}" type="parTrans" cxnId="{92281BD4-C729-42B8-9726-555A6DF9A23E}">
      <dgm:prSet/>
      <dgm:spPr/>
      <dgm:t>
        <a:bodyPr/>
        <a:lstStyle/>
        <a:p>
          <a:endParaRPr lang="en-US"/>
        </a:p>
      </dgm:t>
    </dgm:pt>
    <dgm:pt modelId="{E2E4EB24-DAA8-4EA4-8590-DE0562D5B85A}" type="sibTrans" cxnId="{92281BD4-C729-42B8-9726-555A6DF9A23E}">
      <dgm:prSet/>
      <dgm:spPr/>
      <dgm:t>
        <a:bodyPr/>
        <a:lstStyle/>
        <a:p>
          <a:endParaRPr lang="en-US"/>
        </a:p>
      </dgm:t>
    </dgm:pt>
    <dgm:pt modelId="{C96B7B45-A963-49C9-8D35-2D6F0E59D209}">
      <dgm:prSet/>
      <dgm:spPr>
        <a:solidFill>
          <a:schemeClr val="accent1">
            <a:lumMod val="40000"/>
            <a:lumOff val="60000"/>
          </a:schemeClr>
        </a:solidFill>
        <a:ln>
          <a:solidFill>
            <a:schemeClr val="bg2"/>
          </a:solidFill>
        </a:ln>
      </dgm:spPr>
      <dgm:t>
        <a:bodyPr/>
        <a:lstStyle/>
        <a:p>
          <a:pPr rtl="0"/>
          <a:r>
            <a:rPr lang="en-US" dirty="0" smtClean="0"/>
            <a:t>In Situ Data</a:t>
          </a:r>
          <a:endParaRPr lang="en-US" dirty="0"/>
        </a:p>
      </dgm:t>
    </dgm:pt>
    <dgm:pt modelId="{D627E9FA-4774-4329-BBC0-338C33F42FBA}" type="parTrans" cxnId="{97B1E84D-CBC4-4B60-9228-2F8DD96678A8}">
      <dgm:prSet/>
      <dgm:spPr/>
      <dgm:t>
        <a:bodyPr/>
        <a:lstStyle/>
        <a:p>
          <a:endParaRPr lang="en-US"/>
        </a:p>
      </dgm:t>
    </dgm:pt>
    <dgm:pt modelId="{7AF5087D-4A69-40D9-83B6-6A11763A5B91}" type="sibTrans" cxnId="{97B1E84D-CBC4-4B60-9228-2F8DD96678A8}">
      <dgm:prSet/>
      <dgm:spPr/>
      <dgm:t>
        <a:bodyPr/>
        <a:lstStyle/>
        <a:p>
          <a:endParaRPr lang="en-US"/>
        </a:p>
      </dgm:t>
    </dgm:pt>
    <dgm:pt modelId="{B44AB482-4D25-47F8-B5E4-FD7F198C3C67}">
      <dgm:prSet custT="1"/>
      <dgm:spPr>
        <a:solidFill>
          <a:schemeClr val="accent1"/>
        </a:solidFill>
        <a:ln>
          <a:solidFill>
            <a:schemeClr val="bg2"/>
          </a:solidFill>
        </a:ln>
      </dgm:spPr>
      <dgm:t>
        <a:bodyPr/>
        <a:lstStyle/>
        <a:p>
          <a:pPr rtl="0"/>
          <a:r>
            <a:rPr lang="en-US" sz="3000" dirty="0" smtClean="0">
              <a:solidFill>
                <a:schemeClr val="tx1">
                  <a:lumMod val="20000"/>
                  <a:lumOff val="80000"/>
                </a:schemeClr>
              </a:solidFill>
            </a:rPr>
            <a:t>Area-Averaged Time Series and Time-Averaged Maps in GIOVANNI</a:t>
          </a:r>
        </a:p>
      </dgm:t>
    </dgm:pt>
    <dgm:pt modelId="{CFCAF605-A5E8-4CDD-B87C-EEC02B6DE271}" type="parTrans" cxnId="{08BF91FA-1038-4D37-A896-82B11A2B157F}">
      <dgm:prSet/>
      <dgm:spPr/>
      <dgm:t>
        <a:bodyPr/>
        <a:lstStyle/>
        <a:p>
          <a:endParaRPr lang="en-US"/>
        </a:p>
      </dgm:t>
    </dgm:pt>
    <dgm:pt modelId="{92508726-A045-4A62-B59E-067BECE64120}" type="sibTrans" cxnId="{08BF91FA-1038-4D37-A896-82B11A2B157F}">
      <dgm:prSet/>
      <dgm:spPr/>
      <dgm:t>
        <a:bodyPr/>
        <a:lstStyle/>
        <a:p>
          <a:endParaRPr lang="en-US"/>
        </a:p>
      </dgm:t>
    </dgm:pt>
    <dgm:pt modelId="{91CB07DA-252D-4915-A90C-201EE0B6F445}">
      <dgm:prSet/>
      <dgm:spPr>
        <a:solidFill>
          <a:schemeClr val="accent1">
            <a:lumMod val="60000"/>
            <a:lumOff val="40000"/>
          </a:schemeClr>
        </a:solidFill>
        <a:ln>
          <a:solidFill>
            <a:schemeClr val="bg2"/>
          </a:solidFill>
        </a:ln>
      </dgm:spPr>
      <dgm:t>
        <a:bodyPr/>
        <a:lstStyle/>
        <a:p>
          <a:pPr rtl="0"/>
          <a:r>
            <a:rPr lang="en-US" sz="3200" dirty="0" smtClean="0">
              <a:solidFill>
                <a:srgbClr val="FF0000"/>
              </a:solidFill>
            </a:rPr>
            <a:t>[In Progress]</a:t>
          </a:r>
          <a:endParaRPr lang="en-US" sz="3200" dirty="0">
            <a:solidFill>
              <a:srgbClr val="FF0000"/>
            </a:solidFill>
          </a:endParaRPr>
        </a:p>
      </dgm:t>
    </dgm:pt>
    <dgm:pt modelId="{1D591D8F-8706-4945-ADE9-30B40482284E}" type="parTrans" cxnId="{2795970A-AC3B-4030-BDE0-6369098B272B}">
      <dgm:prSet/>
      <dgm:spPr/>
      <dgm:t>
        <a:bodyPr/>
        <a:lstStyle/>
        <a:p>
          <a:endParaRPr lang="en-US"/>
        </a:p>
      </dgm:t>
    </dgm:pt>
    <dgm:pt modelId="{CFE2AF63-1D88-4B19-9BE5-0450BF6C5DE3}" type="sibTrans" cxnId="{2795970A-AC3B-4030-BDE0-6369098B272B}">
      <dgm:prSet/>
      <dgm:spPr/>
      <dgm:t>
        <a:bodyPr/>
        <a:lstStyle/>
        <a:p>
          <a:endParaRPr lang="en-US"/>
        </a:p>
      </dgm:t>
    </dgm:pt>
    <dgm:pt modelId="{AC13D4E6-F62B-46A1-9575-06BB3B6C35EC}">
      <dgm:prSet custT="1"/>
      <dgm:spPr>
        <a:solidFill>
          <a:schemeClr val="accent1">
            <a:lumMod val="40000"/>
            <a:lumOff val="60000"/>
          </a:schemeClr>
        </a:solidFill>
        <a:ln>
          <a:solidFill>
            <a:schemeClr val="bg1"/>
          </a:solidFill>
        </a:ln>
      </dgm:spPr>
      <dgm:t>
        <a:bodyPr/>
        <a:lstStyle/>
        <a:p>
          <a:pPr rtl="0"/>
          <a:r>
            <a:rPr lang="en-US" sz="3000" dirty="0" smtClean="0"/>
            <a:t>BOEM </a:t>
          </a:r>
          <a:r>
            <a:rPr lang="en-US" sz="3000" dirty="0" err="1" smtClean="0"/>
            <a:t>Gulfwide</a:t>
          </a:r>
          <a:r>
            <a:rPr lang="en-US" sz="3000" dirty="0" smtClean="0"/>
            <a:t> Emission Inventory </a:t>
          </a:r>
          <a:r>
            <a:rPr lang="en-US" sz="2700" dirty="0" smtClean="0"/>
            <a:t>(2000, 2005, 2008, 2011)</a:t>
          </a:r>
        </a:p>
      </dgm:t>
    </dgm:pt>
    <dgm:pt modelId="{6BA869CB-095F-4986-8088-D585CE0F5D4D}" type="parTrans" cxnId="{E2FDC7CE-8DAF-42CC-90F0-4ACB8357CED8}">
      <dgm:prSet/>
      <dgm:spPr/>
      <dgm:t>
        <a:bodyPr/>
        <a:lstStyle/>
        <a:p>
          <a:endParaRPr lang="en-US"/>
        </a:p>
      </dgm:t>
    </dgm:pt>
    <dgm:pt modelId="{71DC9953-8FF4-436D-8FE7-2D25F0427C70}" type="sibTrans" cxnId="{E2FDC7CE-8DAF-42CC-90F0-4ACB8357CED8}">
      <dgm:prSet/>
      <dgm:spPr/>
      <dgm:t>
        <a:bodyPr/>
        <a:lstStyle/>
        <a:p>
          <a:endParaRPr lang="en-US"/>
        </a:p>
      </dgm:t>
    </dgm:pt>
    <dgm:pt modelId="{D3F1B398-0865-4DDB-9143-ED9A623E9327}">
      <dgm:prSet custT="1"/>
      <dgm:spPr>
        <a:solidFill>
          <a:schemeClr val="accent1">
            <a:lumMod val="60000"/>
            <a:lumOff val="40000"/>
          </a:schemeClr>
        </a:solidFill>
        <a:ln>
          <a:solidFill>
            <a:schemeClr val="bg2"/>
          </a:solidFill>
        </a:ln>
      </dgm:spPr>
      <dgm:t>
        <a:bodyPr/>
        <a:lstStyle/>
        <a:p>
          <a:pPr rtl="0"/>
          <a:r>
            <a:rPr lang="en-US" sz="2700" dirty="0" smtClean="0"/>
            <a:t>Aura/OMI NO</a:t>
          </a:r>
          <a:r>
            <a:rPr lang="en-US" sz="2700" baseline="-25000" dirty="0" smtClean="0"/>
            <a:t>2</a:t>
          </a:r>
          <a:r>
            <a:rPr lang="en-US" sz="2700" dirty="0" smtClean="0"/>
            <a:t> (OMNO2D_hr)</a:t>
          </a:r>
          <a:endParaRPr lang="en-US" sz="2700" dirty="0"/>
        </a:p>
      </dgm:t>
    </dgm:pt>
    <dgm:pt modelId="{7D6EDD61-761D-4712-8262-CC14C21F98D3}" type="parTrans" cxnId="{83874D69-CF25-48B5-8590-7878551944DB}">
      <dgm:prSet/>
      <dgm:spPr/>
      <dgm:t>
        <a:bodyPr/>
        <a:lstStyle/>
        <a:p>
          <a:endParaRPr lang="en-US"/>
        </a:p>
      </dgm:t>
    </dgm:pt>
    <dgm:pt modelId="{E425673E-2EB7-4010-A4A1-157E60DCB7F7}" type="sibTrans" cxnId="{83874D69-CF25-48B5-8590-7878551944DB}">
      <dgm:prSet/>
      <dgm:spPr/>
      <dgm:t>
        <a:bodyPr/>
        <a:lstStyle/>
        <a:p>
          <a:endParaRPr lang="en-US"/>
        </a:p>
      </dgm:t>
    </dgm:pt>
    <dgm:pt modelId="{E422331F-2EDE-4E24-B42C-6695DC9B1429}">
      <dgm:prSet custT="1"/>
      <dgm:spPr>
        <a:solidFill>
          <a:schemeClr val="accent1">
            <a:lumMod val="60000"/>
            <a:lumOff val="40000"/>
          </a:schemeClr>
        </a:solidFill>
        <a:ln>
          <a:solidFill>
            <a:schemeClr val="bg2"/>
          </a:solidFill>
        </a:ln>
      </dgm:spPr>
      <dgm:t>
        <a:bodyPr/>
        <a:lstStyle/>
        <a:p>
          <a:pPr rtl="0"/>
          <a:r>
            <a:rPr lang="en-US" sz="2700" dirty="0" smtClean="0"/>
            <a:t>Aura/OMI SO</a:t>
          </a:r>
          <a:r>
            <a:rPr lang="en-US" sz="2700" baseline="-25000" dirty="0" smtClean="0"/>
            <a:t>2</a:t>
          </a:r>
          <a:endParaRPr lang="en-US" sz="2700" baseline="-25000" dirty="0"/>
        </a:p>
      </dgm:t>
    </dgm:pt>
    <dgm:pt modelId="{C572CFD0-2529-4C0C-94FA-9398D2A8C7B5}" type="parTrans" cxnId="{2D470E84-FC64-4902-9944-21E4114FFBF5}">
      <dgm:prSet/>
      <dgm:spPr/>
      <dgm:t>
        <a:bodyPr/>
        <a:lstStyle/>
        <a:p>
          <a:endParaRPr lang="en-US"/>
        </a:p>
      </dgm:t>
    </dgm:pt>
    <dgm:pt modelId="{0C03AE36-67B3-45B6-9CBC-02B5A0D229A3}" type="sibTrans" cxnId="{2D470E84-FC64-4902-9944-21E4114FFBF5}">
      <dgm:prSet/>
      <dgm:spPr/>
      <dgm:t>
        <a:bodyPr/>
        <a:lstStyle/>
        <a:p>
          <a:endParaRPr lang="en-US"/>
        </a:p>
      </dgm:t>
    </dgm:pt>
    <dgm:pt modelId="{4DE79D91-7EC9-4322-8DBE-65848A215657}">
      <dgm:prSet custScaleX="97614" custScaleY="136595" custT="1" custLinFactNeighborX="74" custLinFactNeighborY="2060"/>
      <dgm:spPr>
        <a:solidFill>
          <a:schemeClr val="accent1"/>
        </a:solidFill>
        <a:ln>
          <a:solidFill>
            <a:schemeClr val="bg2"/>
          </a:solidFill>
        </a:ln>
      </dgm:spPr>
      <dgm:t>
        <a:bodyPr/>
        <a:lstStyle/>
        <a:p>
          <a:pPr rtl="0"/>
          <a:r>
            <a:rPr lang="en-US" sz="2700" dirty="0" smtClean="0">
              <a:solidFill>
                <a:schemeClr val="tx1">
                  <a:lumMod val="20000"/>
                  <a:lumOff val="80000"/>
                </a:schemeClr>
              </a:solidFill>
            </a:rPr>
            <a:t>Terra/MODIS Aerosol Optical Depth (AOD)</a:t>
          </a:r>
        </a:p>
      </dgm:t>
    </dgm:pt>
    <dgm:pt modelId="{6C74BA97-57BB-4F62-BF85-27E2F7C0252D}" type="parTrans" cxnId="{DC5DDC53-FFD2-42BB-81A9-4D4F5E140C6F}">
      <dgm:prSet/>
      <dgm:spPr/>
      <dgm:t>
        <a:bodyPr/>
        <a:lstStyle/>
        <a:p>
          <a:endParaRPr lang="en-US"/>
        </a:p>
      </dgm:t>
    </dgm:pt>
    <dgm:pt modelId="{5824A25D-BF1C-443B-831A-61FED79C4995}" type="sibTrans" cxnId="{DC5DDC53-FFD2-42BB-81A9-4D4F5E140C6F}">
      <dgm:prSet/>
      <dgm:spPr/>
      <dgm:t>
        <a:bodyPr/>
        <a:lstStyle/>
        <a:p>
          <a:endParaRPr lang="en-US"/>
        </a:p>
      </dgm:t>
    </dgm:pt>
    <dgm:pt modelId="{27DA7035-B8FB-4638-8586-22D9DBE5EE7D}">
      <dgm:prSet custT="1"/>
      <dgm:spPr>
        <a:solidFill>
          <a:schemeClr val="accent1"/>
        </a:solidFill>
        <a:ln>
          <a:solidFill>
            <a:schemeClr val="bg2"/>
          </a:solidFill>
        </a:ln>
      </dgm:spPr>
      <dgm:t>
        <a:bodyPr/>
        <a:lstStyle/>
        <a:p>
          <a:pPr rtl="0"/>
          <a:r>
            <a:rPr lang="en-US" sz="2700" dirty="0" smtClean="0">
              <a:solidFill>
                <a:schemeClr val="tx1">
                  <a:lumMod val="20000"/>
                  <a:lumOff val="80000"/>
                </a:schemeClr>
              </a:solidFill>
            </a:rPr>
            <a:t>Aura/OMI Total Column NO</a:t>
          </a:r>
          <a:r>
            <a:rPr lang="en-US" sz="2700" baseline="-25000" dirty="0" smtClean="0">
              <a:solidFill>
                <a:schemeClr val="tx1">
                  <a:lumMod val="20000"/>
                  <a:lumOff val="80000"/>
                </a:schemeClr>
              </a:solidFill>
            </a:rPr>
            <a:t>2</a:t>
          </a:r>
        </a:p>
      </dgm:t>
    </dgm:pt>
    <dgm:pt modelId="{1099722F-E96C-4E86-AE63-BEE02D744F18}" type="parTrans" cxnId="{933F81D6-5D3D-4E16-A093-99B100B1C7A8}">
      <dgm:prSet/>
      <dgm:spPr/>
      <dgm:t>
        <a:bodyPr/>
        <a:lstStyle/>
        <a:p>
          <a:endParaRPr lang="en-US"/>
        </a:p>
      </dgm:t>
    </dgm:pt>
    <dgm:pt modelId="{C10627A5-28AB-49EC-B6EE-1C7A8CD20340}" type="sibTrans" cxnId="{933F81D6-5D3D-4E16-A093-99B100B1C7A8}">
      <dgm:prSet/>
      <dgm:spPr/>
      <dgm:t>
        <a:bodyPr/>
        <a:lstStyle/>
        <a:p>
          <a:endParaRPr lang="en-US"/>
        </a:p>
      </dgm:t>
    </dgm:pt>
    <dgm:pt modelId="{065F0DD8-7386-4BCB-B6AA-5A2CAE75D8BD}">
      <dgm:prSet custT="1"/>
      <dgm:spPr>
        <a:solidFill>
          <a:schemeClr val="accent1"/>
        </a:solidFill>
        <a:ln>
          <a:solidFill>
            <a:schemeClr val="bg2"/>
          </a:solidFill>
        </a:ln>
      </dgm:spPr>
      <dgm:t>
        <a:bodyPr/>
        <a:lstStyle/>
        <a:p>
          <a:pPr rtl="0"/>
          <a:r>
            <a:rPr lang="en-US" sz="2700" dirty="0" smtClean="0">
              <a:solidFill>
                <a:schemeClr val="tx1">
                  <a:lumMod val="20000"/>
                  <a:lumOff val="80000"/>
                </a:schemeClr>
              </a:solidFill>
            </a:rPr>
            <a:t>Aura/OMI Total Column SO</a:t>
          </a:r>
          <a:r>
            <a:rPr lang="en-US" sz="2700" baseline="-25000" dirty="0" smtClean="0">
              <a:solidFill>
                <a:schemeClr val="tx1">
                  <a:lumMod val="20000"/>
                  <a:lumOff val="80000"/>
                </a:schemeClr>
              </a:solidFill>
            </a:rPr>
            <a:t>2</a:t>
          </a:r>
        </a:p>
      </dgm:t>
    </dgm:pt>
    <dgm:pt modelId="{59310D41-B6FF-4B4A-8B4B-23A12753FB9F}" type="parTrans" cxnId="{E41FAB24-7257-4177-8E76-A366C0C2BE35}">
      <dgm:prSet/>
      <dgm:spPr/>
      <dgm:t>
        <a:bodyPr/>
        <a:lstStyle/>
        <a:p>
          <a:endParaRPr lang="en-US"/>
        </a:p>
      </dgm:t>
    </dgm:pt>
    <dgm:pt modelId="{E0C71A41-3B51-488A-AFD6-42B45D623DD1}" type="sibTrans" cxnId="{E41FAB24-7257-4177-8E76-A366C0C2BE35}">
      <dgm:prSet/>
      <dgm:spPr/>
      <dgm:t>
        <a:bodyPr/>
        <a:lstStyle/>
        <a:p>
          <a:endParaRPr lang="en-US"/>
        </a:p>
      </dgm:t>
    </dgm:pt>
    <dgm:pt modelId="{46F81088-AECC-4C46-A0A5-F493098FC5BA}">
      <dgm:prSet custT="1"/>
      <dgm:spPr>
        <a:solidFill>
          <a:schemeClr val="accent1">
            <a:lumMod val="60000"/>
            <a:lumOff val="40000"/>
          </a:schemeClr>
        </a:solidFill>
        <a:ln>
          <a:solidFill>
            <a:schemeClr val="bg2"/>
          </a:solidFill>
        </a:ln>
      </dgm:spPr>
      <dgm:t>
        <a:bodyPr/>
        <a:lstStyle/>
        <a:p>
          <a:pPr rtl="0"/>
          <a:r>
            <a:rPr lang="en-US" sz="2700" dirty="0" smtClean="0"/>
            <a:t>Terra/MODIS</a:t>
          </a:r>
          <a:endParaRPr lang="en-US" sz="2700" dirty="0"/>
        </a:p>
      </dgm:t>
    </dgm:pt>
    <dgm:pt modelId="{655C6806-2791-4A50-B2ED-97709B84A79D}" type="parTrans" cxnId="{FA4E7A61-D451-45C9-A735-85B446CB78EE}">
      <dgm:prSet/>
      <dgm:spPr/>
      <dgm:t>
        <a:bodyPr/>
        <a:lstStyle/>
        <a:p>
          <a:endParaRPr lang="en-US"/>
        </a:p>
      </dgm:t>
    </dgm:pt>
    <dgm:pt modelId="{4EC838B6-8629-4EA2-8853-033D25C75AC9}" type="sibTrans" cxnId="{FA4E7A61-D451-45C9-A735-85B446CB78EE}">
      <dgm:prSet/>
      <dgm:spPr/>
      <dgm:t>
        <a:bodyPr/>
        <a:lstStyle/>
        <a:p>
          <a:endParaRPr lang="en-US"/>
        </a:p>
      </dgm:t>
    </dgm:pt>
    <dgm:pt modelId="{5BB89925-3795-4DE4-913B-2A25074B155F}">
      <dgm:prSet custT="1"/>
      <dgm:spPr>
        <a:solidFill>
          <a:schemeClr val="accent1">
            <a:lumMod val="40000"/>
            <a:lumOff val="60000"/>
          </a:schemeClr>
        </a:solidFill>
        <a:ln>
          <a:solidFill>
            <a:schemeClr val="bg1"/>
          </a:solidFill>
        </a:ln>
      </dgm:spPr>
      <dgm:t>
        <a:bodyPr/>
        <a:lstStyle/>
        <a:p>
          <a:pPr rtl="0"/>
          <a:r>
            <a:rPr lang="en-US" sz="3200" dirty="0" smtClean="0">
              <a:solidFill>
                <a:srgbClr val="FF0000"/>
              </a:solidFill>
            </a:rPr>
            <a:t>[In Progress]</a:t>
          </a:r>
          <a:endParaRPr lang="en-US" sz="3200" dirty="0"/>
        </a:p>
      </dgm:t>
    </dgm:pt>
    <dgm:pt modelId="{0FEC8A3A-6312-4F2B-8517-25B0B72B80B4}" type="parTrans" cxnId="{62766D5D-F7D3-4684-81BC-8246BA0175DA}">
      <dgm:prSet/>
      <dgm:spPr/>
      <dgm:t>
        <a:bodyPr/>
        <a:lstStyle/>
        <a:p>
          <a:endParaRPr lang="en-US"/>
        </a:p>
      </dgm:t>
    </dgm:pt>
    <dgm:pt modelId="{7EE58E3E-907D-4FA0-9D2B-E2F5286969A1}" type="sibTrans" cxnId="{62766D5D-F7D3-4684-81BC-8246BA0175DA}">
      <dgm:prSet/>
      <dgm:spPr/>
      <dgm:t>
        <a:bodyPr/>
        <a:lstStyle/>
        <a:p>
          <a:endParaRPr lang="en-US"/>
        </a:p>
      </dgm:t>
    </dgm:pt>
    <dgm:pt modelId="{18F4B277-0BF6-4A5B-83E2-D3CB1829AB7A}">
      <dgm:prSet custT="1"/>
      <dgm:spPr>
        <a:solidFill>
          <a:schemeClr val="accent1">
            <a:lumMod val="40000"/>
            <a:lumOff val="60000"/>
          </a:schemeClr>
        </a:solidFill>
        <a:ln>
          <a:solidFill>
            <a:schemeClr val="bg1"/>
          </a:solidFill>
        </a:ln>
      </dgm:spPr>
      <dgm:t>
        <a:bodyPr/>
        <a:lstStyle/>
        <a:p>
          <a:pPr rtl="0"/>
          <a:r>
            <a:rPr lang="en-US" sz="2700" dirty="0" smtClean="0"/>
            <a:t>EPA </a:t>
          </a:r>
          <a:r>
            <a:rPr lang="en-US" sz="2700" dirty="0" err="1" smtClean="0"/>
            <a:t>AirData</a:t>
          </a:r>
          <a:endParaRPr lang="en-US" sz="2700" dirty="0" smtClean="0"/>
        </a:p>
      </dgm:t>
    </dgm:pt>
    <dgm:pt modelId="{71B6659A-48A8-4762-95E5-460A3C7C6DEF}" type="parTrans" cxnId="{F2E9C246-CE21-4903-8961-1B5B7CA0E48A}">
      <dgm:prSet/>
      <dgm:spPr/>
      <dgm:t>
        <a:bodyPr/>
        <a:lstStyle/>
        <a:p>
          <a:endParaRPr lang="en-US"/>
        </a:p>
      </dgm:t>
    </dgm:pt>
    <dgm:pt modelId="{1DEEF26F-C433-4F91-8215-003C97148E5F}" type="sibTrans" cxnId="{F2E9C246-CE21-4903-8961-1B5B7CA0E48A}">
      <dgm:prSet/>
      <dgm:spPr/>
      <dgm:t>
        <a:bodyPr/>
        <a:lstStyle/>
        <a:p>
          <a:endParaRPr lang="en-US"/>
        </a:p>
      </dgm:t>
    </dgm:pt>
    <dgm:pt modelId="{62669E8A-DD59-4DE6-9620-0BE288430810}">
      <dgm:prSet custT="1"/>
      <dgm:spPr>
        <a:solidFill>
          <a:schemeClr val="accent1">
            <a:lumMod val="40000"/>
            <a:lumOff val="60000"/>
          </a:schemeClr>
        </a:solidFill>
        <a:ln>
          <a:solidFill>
            <a:schemeClr val="bg1"/>
          </a:solidFill>
        </a:ln>
      </dgm:spPr>
      <dgm:t>
        <a:bodyPr/>
        <a:lstStyle/>
        <a:p>
          <a:pPr rtl="0"/>
          <a:r>
            <a:rPr lang="en-US" sz="2700" dirty="0" smtClean="0"/>
            <a:t>Onshore air quality monitors </a:t>
          </a:r>
        </a:p>
      </dgm:t>
    </dgm:pt>
    <dgm:pt modelId="{ECE1F720-75EE-45BE-96CD-12EB51C3C18E}" type="parTrans" cxnId="{559EFD6B-13C9-4AC5-A63F-BD30707CEDBE}">
      <dgm:prSet/>
      <dgm:spPr/>
      <dgm:t>
        <a:bodyPr/>
        <a:lstStyle/>
        <a:p>
          <a:endParaRPr lang="en-US"/>
        </a:p>
      </dgm:t>
    </dgm:pt>
    <dgm:pt modelId="{E4546B2A-3164-4F86-921E-4F3DE7CDACA8}" type="sibTrans" cxnId="{559EFD6B-13C9-4AC5-A63F-BD30707CEDBE}">
      <dgm:prSet/>
      <dgm:spPr/>
      <dgm:t>
        <a:bodyPr/>
        <a:lstStyle/>
        <a:p>
          <a:endParaRPr lang="en-US"/>
        </a:p>
      </dgm:t>
    </dgm:pt>
    <dgm:pt modelId="{F470A5A9-8D7A-4D69-ABEB-1F5FE9372854}" type="pres">
      <dgm:prSet presAssocID="{590EEA36-5ABD-4465-83C9-1E03CD542165}" presName="Name0" presStyleCnt="0">
        <dgm:presLayoutVars>
          <dgm:chMax val="5"/>
          <dgm:chPref val="5"/>
          <dgm:dir/>
          <dgm:animLvl val="lvl"/>
        </dgm:presLayoutVars>
      </dgm:prSet>
      <dgm:spPr/>
      <dgm:t>
        <a:bodyPr/>
        <a:lstStyle/>
        <a:p>
          <a:endParaRPr lang="en-US"/>
        </a:p>
      </dgm:t>
    </dgm:pt>
    <dgm:pt modelId="{62EB60AC-1636-4CA8-AE31-9CE6E40771F8}" type="pres">
      <dgm:prSet presAssocID="{CF9A5423-F49F-4A00-9AB8-A62AC7181D14}" presName="parentText1" presStyleLbl="node1" presStyleIdx="0" presStyleCnt="3" custScaleX="97964" custScaleY="77901" custLinFactNeighborX="-784" custLinFactNeighborY="-23461">
        <dgm:presLayoutVars>
          <dgm:chMax/>
          <dgm:chPref val="3"/>
          <dgm:bulletEnabled val="1"/>
        </dgm:presLayoutVars>
      </dgm:prSet>
      <dgm:spPr/>
      <dgm:t>
        <a:bodyPr/>
        <a:lstStyle/>
        <a:p>
          <a:endParaRPr lang="en-US"/>
        </a:p>
      </dgm:t>
    </dgm:pt>
    <dgm:pt modelId="{85144B3E-F216-450C-BDD3-5FE60786B38B}" type="pres">
      <dgm:prSet presAssocID="{CF9A5423-F49F-4A00-9AB8-A62AC7181D14}" presName="childText1" presStyleLbl="solidAlignAcc1" presStyleIdx="0" presStyleCnt="3" custScaleX="97614" custScaleY="136595" custLinFactNeighborX="74" custLinFactNeighborY="2060">
        <dgm:presLayoutVars>
          <dgm:chMax val="0"/>
          <dgm:chPref val="0"/>
          <dgm:bulletEnabled val="1"/>
        </dgm:presLayoutVars>
      </dgm:prSet>
      <dgm:spPr/>
      <dgm:t>
        <a:bodyPr/>
        <a:lstStyle/>
        <a:p>
          <a:endParaRPr lang="en-US"/>
        </a:p>
      </dgm:t>
    </dgm:pt>
    <dgm:pt modelId="{8CB9DAC2-F73F-4003-AE72-A265A57F78D9}" type="pres">
      <dgm:prSet presAssocID="{A4C0DF5B-B8E1-4B5D-A3C2-0EFD31D186A1}" presName="parentText2" presStyleLbl="node1" presStyleIdx="1" presStyleCnt="3" custScaleX="97550" custScaleY="77901" custLinFactNeighborX="-2049" custLinFactNeighborY="-33571">
        <dgm:presLayoutVars>
          <dgm:chMax/>
          <dgm:chPref val="3"/>
          <dgm:bulletEnabled val="1"/>
        </dgm:presLayoutVars>
      </dgm:prSet>
      <dgm:spPr/>
      <dgm:t>
        <a:bodyPr/>
        <a:lstStyle/>
        <a:p>
          <a:endParaRPr lang="en-US"/>
        </a:p>
      </dgm:t>
    </dgm:pt>
    <dgm:pt modelId="{A880E90E-C9CC-4DCD-B14F-4BD87E545672}" type="pres">
      <dgm:prSet presAssocID="{A4C0DF5B-B8E1-4B5D-A3C2-0EFD31D186A1}" presName="childText2" presStyleLbl="solidAlignAcc1" presStyleIdx="1" presStyleCnt="3" custScaleX="101132" custScaleY="144178" custLinFactNeighborX="-1185" custLinFactNeighborY="507">
        <dgm:presLayoutVars>
          <dgm:chMax val="0"/>
          <dgm:chPref val="0"/>
          <dgm:bulletEnabled val="1"/>
        </dgm:presLayoutVars>
      </dgm:prSet>
      <dgm:spPr/>
      <dgm:t>
        <a:bodyPr/>
        <a:lstStyle/>
        <a:p>
          <a:endParaRPr lang="en-US"/>
        </a:p>
      </dgm:t>
    </dgm:pt>
    <dgm:pt modelId="{58DE62CA-0A60-4828-B33A-7CA15A69A560}" type="pres">
      <dgm:prSet presAssocID="{C96B7B45-A963-49C9-8D35-2D6F0E59D209}" presName="parentText3" presStyleLbl="node1" presStyleIdx="2" presStyleCnt="3" custScaleX="96022" custScaleY="77901" custLinFactNeighborX="-4269" custLinFactNeighborY="-36159">
        <dgm:presLayoutVars>
          <dgm:chMax/>
          <dgm:chPref val="3"/>
          <dgm:bulletEnabled val="1"/>
        </dgm:presLayoutVars>
      </dgm:prSet>
      <dgm:spPr/>
      <dgm:t>
        <a:bodyPr/>
        <a:lstStyle/>
        <a:p>
          <a:endParaRPr lang="en-US"/>
        </a:p>
      </dgm:t>
    </dgm:pt>
    <dgm:pt modelId="{E93FB6AB-3DF2-470F-B136-D93E30B7C500}" type="pres">
      <dgm:prSet presAssocID="{C96B7B45-A963-49C9-8D35-2D6F0E59D209}" presName="childText3" presStyleLbl="solidAlignAcc1" presStyleIdx="2" presStyleCnt="3" custScaleX="101166" custScaleY="143762" custLinFactNeighborX="-2522" custLinFactNeighborY="-1721">
        <dgm:presLayoutVars>
          <dgm:chMax val="0"/>
          <dgm:chPref val="0"/>
          <dgm:bulletEnabled val="1"/>
        </dgm:presLayoutVars>
      </dgm:prSet>
      <dgm:spPr/>
      <dgm:t>
        <a:bodyPr/>
        <a:lstStyle/>
        <a:p>
          <a:endParaRPr lang="en-US"/>
        </a:p>
      </dgm:t>
    </dgm:pt>
  </dgm:ptLst>
  <dgm:cxnLst>
    <dgm:cxn modelId="{E2FDC7CE-8DAF-42CC-90F0-4ACB8357CED8}" srcId="{5BB89925-3795-4DE4-913B-2A25074B155F}" destId="{AC13D4E6-F62B-46A1-9575-06BB3B6C35EC}" srcOrd="0" destOrd="0" parTransId="{6BA869CB-095F-4986-8088-D585CE0F5D4D}" sibTransId="{71DC9953-8FF4-436D-8FE7-2D25F0427C70}"/>
    <dgm:cxn modelId="{83874D69-CF25-48B5-8590-7878551944DB}" srcId="{91CB07DA-252D-4915-A90C-201EE0B6F445}" destId="{D3F1B398-0865-4DDB-9143-ED9A623E9327}" srcOrd="1" destOrd="0" parTransId="{7D6EDD61-761D-4712-8262-CC14C21F98D3}" sibTransId="{E425673E-2EB7-4010-A4A1-157E60DCB7F7}"/>
    <dgm:cxn modelId="{8BDF8817-E32F-4ED5-899F-CA3CBA0F9CE0}" type="presOf" srcId="{A4C0DF5B-B8E1-4B5D-A3C2-0EFD31D186A1}" destId="{8CB9DAC2-F73F-4003-AE72-A265A57F78D9}" srcOrd="0" destOrd="0" presId="urn:microsoft.com/office/officeart/2009/3/layout/IncreasingArrowsProcess"/>
    <dgm:cxn modelId="{0F56192E-E217-4B0C-A3A1-E885110EB086}" type="presOf" srcId="{CF9A5423-F49F-4A00-9AB8-A62AC7181D14}" destId="{62EB60AC-1636-4CA8-AE31-9CE6E40771F8}" srcOrd="0" destOrd="0" presId="urn:microsoft.com/office/officeart/2009/3/layout/IncreasingArrowsProcess"/>
    <dgm:cxn modelId="{874C0F26-E91D-4BD4-8D66-1003D988011C}" type="presOf" srcId="{AC13D4E6-F62B-46A1-9575-06BB3B6C35EC}" destId="{E93FB6AB-3DF2-470F-B136-D93E30B7C500}" srcOrd="0" destOrd="1" presId="urn:microsoft.com/office/officeart/2009/3/layout/IncreasingArrowsProcess"/>
    <dgm:cxn modelId="{2EC91022-C026-42C6-8F8A-2ACDEBB643EE}" type="presOf" srcId="{18F4B277-0BF6-4A5B-83E2-D3CB1829AB7A}" destId="{E93FB6AB-3DF2-470F-B136-D93E30B7C500}" srcOrd="0" destOrd="2" presId="urn:microsoft.com/office/officeart/2009/3/layout/IncreasingArrowsProcess"/>
    <dgm:cxn modelId="{91F2DC7C-80AC-41BB-AD8A-C32C866D08DF}" type="presOf" srcId="{D3F1B398-0865-4DDB-9143-ED9A623E9327}" destId="{A880E90E-C9CC-4DCD-B14F-4BD87E545672}" srcOrd="0" destOrd="2" presId="urn:microsoft.com/office/officeart/2009/3/layout/IncreasingArrowsProcess"/>
    <dgm:cxn modelId="{CB729EF5-892F-4D43-A1AD-27929A9DB2F8}" type="presOf" srcId="{C96B7B45-A963-49C9-8D35-2D6F0E59D209}" destId="{58DE62CA-0A60-4828-B33A-7CA15A69A560}" srcOrd="0" destOrd="0" presId="urn:microsoft.com/office/officeart/2009/3/layout/IncreasingArrowsProcess"/>
    <dgm:cxn modelId="{1CCB1DFD-34A2-4784-B119-E6B63510829A}" type="presOf" srcId="{B44AB482-4D25-47F8-B5E4-FD7F198C3C67}" destId="{85144B3E-F216-450C-BDD3-5FE60786B38B}" srcOrd="0" destOrd="0" presId="urn:microsoft.com/office/officeart/2009/3/layout/IncreasingArrowsProcess"/>
    <dgm:cxn modelId="{5B6FC4FF-2CFF-4979-A60E-871CB8530B42}" type="presOf" srcId="{62669E8A-DD59-4DE6-9620-0BE288430810}" destId="{E93FB6AB-3DF2-470F-B136-D93E30B7C500}" srcOrd="0" destOrd="3" presId="urn:microsoft.com/office/officeart/2009/3/layout/IncreasingArrowsProcess"/>
    <dgm:cxn modelId="{92281BD4-C729-42B8-9726-555A6DF9A23E}" srcId="{590EEA36-5ABD-4465-83C9-1E03CD542165}" destId="{A4C0DF5B-B8E1-4B5D-A3C2-0EFD31D186A1}" srcOrd="1" destOrd="0" parTransId="{53EEEE66-51C8-4815-89D1-260C76637BCE}" sibTransId="{E2E4EB24-DAA8-4EA4-8590-DE0562D5B85A}"/>
    <dgm:cxn modelId="{F2E9C246-CE21-4903-8961-1B5B7CA0E48A}" srcId="{5BB89925-3795-4DE4-913B-2A25074B155F}" destId="{18F4B277-0BF6-4A5B-83E2-D3CB1829AB7A}" srcOrd="1" destOrd="0" parTransId="{71B6659A-48A8-4762-95E5-460A3C7C6DEF}" sibTransId="{1DEEF26F-C433-4F91-8215-003C97148E5F}"/>
    <dgm:cxn modelId="{396925D0-4074-437C-83EF-5135BA3DDF3D}" type="presOf" srcId="{91CB07DA-252D-4915-A90C-201EE0B6F445}" destId="{A880E90E-C9CC-4DCD-B14F-4BD87E545672}" srcOrd="0" destOrd="0" presId="urn:microsoft.com/office/officeart/2009/3/layout/IncreasingArrowsProcess"/>
    <dgm:cxn modelId="{FA4E7A61-D451-45C9-A735-85B446CB78EE}" srcId="{91CB07DA-252D-4915-A90C-201EE0B6F445}" destId="{46F81088-AECC-4C46-A0A5-F493098FC5BA}" srcOrd="0" destOrd="0" parTransId="{655C6806-2791-4A50-B2ED-97709B84A79D}" sibTransId="{4EC838B6-8629-4EA2-8853-033D25C75AC9}"/>
    <dgm:cxn modelId="{E41FAB24-7257-4177-8E76-A366C0C2BE35}" srcId="{B44AB482-4D25-47F8-B5E4-FD7F198C3C67}" destId="{065F0DD8-7386-4BCB-B6AA-5A2CAE75D8BD}" srcOrd="2" destOrd="0" parTransId="{59310D41-B6FF-4B4A-8B4B-23A12753FB9F}" sibTransId="{E0C71A41-3B51-488A-AFD6-42B45D623DD1}"/>
    <dgm:cxn modelId="{08BF91FA-1038-4D37-A896-82B11A2B157F}" srcId="{CF9A5423-F49F-4A00-9AB8-A62AC7181D14}" destId="{B44AB482-4D25-47F8-B5E4-FD7F198C3C67}" srcOrd="0" destOrd="0" parTransId="{CFCAF605-A5E8-4CDD-B87C-EEC02B6DE271}" sibTransId="{92508726-A045-4A62-B59E-067BECE64120}"/>
    <dgm:cxn modelId="{97B1E84D-CBC4-4B60-9228-2F8DD96678A8}" srcId="{590EEA36-5ABD-4465-83C9-1E03CD542165}" destId="{C96B7B45-A963-49C9-8D35-2D6F0E59D209}" srcOrd="2" destOrd="0" parTransId="{D627E9FA-4774-4329-BBC0-338C33F42FBA}" sibTransId="{7AF5087D-4A69-40D9-83B6-6A11763A5B91}"/>
    <dgm:cxn modelId="{FCC66E29-FDF9-4BA9-A97D-7D5938E3C80F}" srcId="{590EEA36-5ABD-4465-83C9-1E03CD542165}" destId="{CF9A5423-F49F-4A00-9AB8-A62AC7181D14}" srcOrd="0" destOrd="0" parTransId="{86E40B67-724A-4BDD-80FA-B9C074DC186D}" sibTransId="{03FB21D9-5558-4B8E-81F9-B540D7D4BE1B}"/>
    <dgm:cxn modelId="{DC5DDC53-FFD2-42BB-81A9-4D4F5E140C6F}" srcId="{B44AB482-4D25-47F8-B5E4-FD7F198C3C67}" destId="{4DE79D91-7EC9-4322-8DBE-65848A215657}" srcOrd="0" destOrd="0" parTransId="{6C74BA97-57BB-4F62-BF85-27E2F7C0252D}" sibTransId="{5824A25D-BF1C-443B-831A-61FED79C4995}"/>
    <dgm:cxn modelId="{24E6F506-C8F4-4DD7-8632-9C65D8B020FF}" type="presOf" srcId="{065F0DD8-7386-4BCB-B6AA-5A2CAE75D8BD}" destId="{85144B3E-F216-450C-BDD3-5FE60786B38B}" srcOrd="0" destOrd="3" presId="urn:microsoft.com/office/officeart/2009/3/layout/IncreasingArrowsProcess"/>
    <dgm:cxn modelId="{933F81D6-5D3D-4E16-A093-99B100B1C7A8}" srcId="{B44AB482-4D25-47F8-B5E4-FD7F198C3C67}" destId="{27DA7035-B8FB-4638-8586-22D9DBE5EE7D}" srcOrd="1" destOrd="0" parTransId="{1099722F-E96C-4E86-AE63-BEE02D744F18}" sibTransId="{C10627A5-28AB-49EC-B6EE-1C7A8CD20340}"/>
    <dgm:cxn modelId="{96021E45-6C6D-4EE0-A22B-F03324377901}" type="presOf" srcId="{E422331F-2EDE-4E24-B42C-6695DC9B1429}" destId="{A880E90E-C9CC-4DCD-B14F-4BD87E545672}" srcOrd="0" destOrd="3" presId="urn:microsoft.com/office/officeart/2009/3/layout/IncreasingArrowsProcess"/>
    <dgm:cxn modelId="{C573EA65-0442-479F-B5AB-E10101971BD8}" type="presOf" srcId="{4DE79D91-7EC9-4322-8DBE-65848A215657}" destId="{85144B3E-F216-450C-BDD3-5FE60786B38B}" srcOrd="0" destOrd="1" presId="urn:microsoft.com/office/officeart/2009/3/layout/IncreasingArrowsProcess"/>
    <dgm:cxn modelId="{559EFD6B-13C9-4AC5-A63F-BD30707CEDBE}" srcId="{18F4B277-0BF6-4A5B-83E2-D3CB1829AB7A}" destId="{62669E8A-DD59-4DE6-9620-0BE288430810}" srcOrd="0" destOrd="0" parTransId="{ECE1F720-75EE-45BE-96CD-12EB51C3C18E}" sibTransId="{E4546B2A-3164-4F86-921E-4F3DE7CDACA8}"/>
    <dgm:cxn modelId="{2D470E84-FC64-4902-9944-21E4114FFBF5}" srcId="{91CB07DA-252D-4915-A90C-201EE0B6F445}" destId="{E422331F-2EDE-4E24-B42C-6695DC9B1429}" srcOrd="2" destOrd="0" parTransId="{C572CFD0-2529-4C0C-94FA-9398D2A8C7B5}" sibTransId="{0C03AE36-67B3-45B6-9CBC-02B5A0D229A3}"/>
    <dgm:cxn modelId="{395807BD-7409-4D2A-AB29-257B5ADD763C}" type="presOf" srcId="{46F81088-AECC-4C46-A0A5-F493098FC5BA}" destId="{A880E90E-C9CC-4DCD-B14F-4BD87E545672}" srcOrd="0" destOrd="1" presId="urn:microsoft.com/office/officeart/2009/3/layout/IncreasingArrowsProcess"/>
    <dgm:cxn modelId="{BF62552E-F517-4390-8D90-ADD95F456A44}" type="presOf" srcId="{5BB89925-3795-4DE4-913B-2A25074B155F}" destId="{E93FB6AB-3DF2-470F-B136-D93E30B7C500}" srcOrd="0" destOrd="0" presId="urn:microsoft.com/office/officeart/2009/3/layout/IncreasingArrowsProcess"/>
    <dgm:cxn modelId="{2795970A-AC3B-4030-BDE0-6369098B272B}" srcId="{A4C0DF5B-B8E1-4B5D-A3C2-0EFD31D186A1}" destId="{91CB07DA-252D-4915-A90C-201EE0B6F445}" srcOrd="0" destOrd="0" parTransId="{1D591D8F-8706-4945-ADE9-30B40482284E}" sibTransId="{CFE2AF63-1D88-4B19-9BE5-0450BF6C5DE3}"/>
    <dgm:cxn modelId="{62766D5D-F7D3-4684-81BC-8246BA0175DA}" srcId="{C96B7B45-A963-49C9-8D35-2D6F0E59D209}" destId="{5BB89925-3795-4DE4-913B-2A25074B155F}" srcOrd="0" destOrd="0" parTransId="{0FEC8A3A-6312-4F2B-8517-25B0B72B80B4}" sibTransId="{7EE58E3E-907D-4FA0-9D2B-E2F5286969A1}"/>
    <dgm:cxn modelId="{23E781D5-B8F8-4617-A8A2-2577143AFE9E}" type="presOf" srcId="{27DA7035-B8FB-4638-8586-22D9DBE5EE7D}" destId="{85144B3E-F216-450C-BDD3-5FE60786B38B}" srcOrd="0" destOrd="2" presId="urn:microsoft.com/office/officeart/2009/3/layout/IncreasingArrowsProcess"/>
    <dgm:cxn modelId="{615E9DC3-B6A0-4013-AE96-B5E8E49A084A}" type="presOf" srcId="{590EEA36-5ABD-4465-83C9-1E03CD542165}" destId="{F470A5A9-8D7A-4D69-ABEB-1F5FE9372854}" srcOrd="0" destOrd="0" presId="urn:microsoft.com/office/officeart/2009/3/layout/IncreasingArrowsProcess"/>
    <dgm:cxn modelId="{4BE46E10-8DD3-4F34-A1F4-E9CB108B292B}" type="presParOf" srcId="{F470A5A9-8D7A-4D69-ABEB-1F5FE9372854}" destId="{62EB60AC-1636-4CA8-AE31-9CE6E40771F8}" srcOrd="0" destOrd="0" presId="urn:microsoft.com/office/officeart/2009/3/layout/IncreasingArrowsProcess"/>
    <dgm:cxn modelId="{7EF0C3C6-D067-4A45-B0DB-9962593B19DF}" type="presParOf" srcId="{F470A5A9-8D7A-4D69-ABEB-1F5FE9372854}" destId="{85144B3E-F216-450C-BDD3-5FE60786B38B}" srcOrd="1" destOrd="0" presId="urn:microsoft.com/office/officeart/2009/3/layout/IncreasingArrowsProcess"/>
    <dgm:cxn modelId="{1ACE6EEC-9AB6-4103-ACEE-4B8EDDB67C8A}" type="presParOf" srcId="{F470A5A9-8D7A-4D69-ABEB-1F5FE9372854}" destId="{8CB9DAC2-F73F-4003-AE72-A265A57F78D9}" srcOrd="2" destOrd="0" presId="urn:microsoft.com/office/officeart/2009/3/layout/IncreasingArrowsProcess"/>
    <dgm:cxn modelId="{488D3CD2-7825-41BB-ABB4-525D70577652}" type="presParOf" srcId="{F470A5A9-8D7A-4D69-ABEB-1F5FE9372854}" destId="{A880E90E-C9CC-4DCD-B14F-4BD87E545672}" srcOrd="3" destOrd="0" presId="urn:microsoft.com/office/officeart/2009/3/layout/IncreasingArrowsProcess"/>
    <dgm:cxn modelId="{BA9B9E1D-1B02-4823-84E2-F0181F5F796B}" type="presParOf" srcId="{F470A5A9-8D7A-4D69-ABEB-1F5FE9372854}" destId="{58DE62CA-0A60-4828-B33A-7CA15A69A560}" srcOrd="4" destOrd="0" presId="urn:microsoft.com/office/officeart/2009/3/layout/IncreasingArrowsProcess"/>
    <dgm:cxn modelId="{AAF30234-EB2D-4719-9789-E51E744AF1B9}" type="presParOf" srcId="{F470A5A9-8D7A-4D69-ABEB-1F5FE9372854}" destId="{E93FB6AB-3DF2-470F-B136-D93E30B7C500}"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60AC-1636-4CA8-AE31-9CE6E40771F8}">
      <dsp:nvSpPr>
        <dsp:cNvPr id="0" name=""/>
        <dsp:cNvSpPr/>
      </dsp:nvSpPr>
      <dsp:spPr>
        <a:xfrm>
          <a:off x="69662" y="21680"/>
          <a:ext cx="15791198" cy="1828801"/>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2681" numCol="1" spcCol="1270" anchor="ctr" anchorCtr="0">
          <a:noAutofit/>
        </a:bodyPr>
        <a:lstStyle/>
        <a:p>
          <a:pPr lvl="0" algn="l" defTabSz="1422400" rtl="0">
            <a:lnSpc>
              <a:spcPct val="90000"/>
            </a:lnSpc>
            <a:spcBef>
              <a:spcPct val="0"/>
            </a:spcBef>
            <a:spcAft>
              <a:spcPct val="35000"/>
            </a:spcAft>
          </a:pPr>
          <a:r>
            <a:rPr lang="en-US" sz="3200" kern="1200" baseline="0" dirty="0" smtClean="0"/>
            <a:t>Level 3 Data Product</a:t>
          </a:r>
          <a:endParaRPr lang="en-US" sz="3200" kern="1200" dirty="0"/>
        </a:p>
      </dsp:txBody>
      <dsp:txXfrm>
        <a:off x="69662" y="478880"/>
        <a:ext cx="15333998" cy="914401"/>
      </dsp:txXfrm>
    </dsp:sp>
    <dsp:sp modelId="{85144B3E-F216-450C-BDD3-5FE60786B38B}">
      <dsp:nvSpPr>
        <dsp:cNvPr id="0" name=""/>
        <dsp:cNvSpPr/>
      </dsp:nvSpPr>
      <dsp:spPr>
        <a:xfrm>
          <a:off x="94846" y="1389074"/>
          <a:ext cx="4846312" cy="6177285"/>
        </a:xfrm>
        <a:prstGeom prst="rect">
          <a:avLst/>
        </a:prstGeom>
        <a:solidFill>
          <a:schemeClr val="accent1"/>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solidFill>
                <a:schemeClr val="tx1">
                  <a:lumMod val="20000"/>
                  <a:lumOff val="80000"/>
                </a:schemeClr>
              </a:solidFill>
            </a:rPr>
            <a:t>Area-Averaged Time Series and Time-Averaged Maps in GIOVANNI</a:t>
          </a:r>
        </a:p>
        <a:p>
          <a:pPr marL="228600" lvl="1" indent="-228600" algn="l" defTabSz="1200150" rtl="0">
            <a:lnSpc>
              <a:spcPct val="90000"/>
            </a:lnSpc>
            <a:spcBef>
              <a:spcPct val="0"/>
            </a:spcBef>
            <a:spcAft>
              <a:spcPct val="15000"/>
            </a:spcAft>
            <a:buChar char="••"/>
          </a:pPr>
          <a:r>
            <a:rPr lang="en-US" sz="2700" kern="1200" dirty="0" smtClean="0">
              <a:solidFill>
                <a:schemeClr val="tx1">
                  <a:lumMod val="20000"/>
                  <a:lumOff val="80000"/>
                </a:schemeClr>
              </a:solidFill>
            </a:rPr>
            <a:t>Terra/MODIS Aerosol Optical Depth (AOD)</a:t>
          </a:r>
        </a:p>
        <a:p>
          <a:pPr marL="228600" lvl="1" indent="-228600" algn="l" defTabSz="1200150" rtl="0">
            <a:lnSpc>
              <a:spcPct val="90000"/>
            </a:lnSpc>
            <a:spcBef>
              <a:spcPct val="0"/>
            </a:spcBef>
            <a:spcAft>
              <a:spcPct val="15000"/>
            </a:spcAft>
            <a:buChar char="••"/>
          </a:pPr>
          <a:r>
            <a:rPr lang="en-US" sz="2700" kern="1200" dirty="0" smtClean="0">
              <a:solidFill>
                <a:schemeClr val="tx1">
                  <a:lumMod val="20000"/>
                  <a:lumOff val="80000"/>
                </a:schemeClr>
              </a:solidFill>
            </a:rPr>
            <a:t>Aura/OMI Total Column NO</a:t>
          </a:r>
          <a:r>
            <a:rPr lang="en-US" sz="2700" kern="1200" baseline="-25000" dirty="0" smtClean="0">
              <a:solidFill>
                <a:schemeClr val="tx1">
                  <a:lumMod val="20000"/>
                  <a:lumOff val="80000"/>
                </a:schemeClr>
              </a:solidFill>
            </a:rPr>
            <a:t>2</a:t>
          </a:r>
        </a:p>
        <a:p>
          <a:pPr marL="228600" lvl="1" indent="-228600" algn="l" defTabSz="1200150" rtl="0">
            <a:lnSpc>
              <a:spcPct val="90000"/>
            </a:lnSpc>
            <a:spcBef>
              <a:spcPct val="0"/>
            </a:spcBef>
            <a:spcAft>
              <a:spcPct val="15000"/>
            </a:spcAft>
            <a:buChar char="••"/>
          </a:pPr>
          <a:r>
            <a:rPr lang="en-US" sz="2700" kern="1200" dirty="0" smtClean="0">
              <a:solidFill>
                <a:schemeClr val="tx1">
                  <a:lumMod val="20000"/>
                  <a:lumOff val="80000"/>
                </a:schemeClr>
              </a:solidFill>
            </a:rPr>
            <a:t>Aura/OMI Total Column SO</a:t>
          </a:r>
          <a:r>
            <a:rPr lang="en-US" sz="2700" kern="1200" baseline="-25000" dirty="0" smtClean="0">
              <a:solidFill>
                <a:schemeClr val="tx1">
                  <a:lumMod val="20000"/>
                  <a:lumOff val="80000"/>
                </a:schemeClr>
              </a:solidFill>
            </a:rPr>
            <a:t>2</a:t>
          </a:r>
        </a:p>
      </dsp:txBody>
      <dsp:txXfrm>
        <a:off x="94846" y="1389074"/>
        <a:ext cx="4846312" cy="6177285"/>
      </dsp:txXfrm>
    </dsp:sp>
    <dsp:sp modelId="{8CB9DAC2-F73F-4003-AE72-A265A57F78D9}">
      <dsp:nvSpPr>
        <dsp:cNvPr id="0" name=""/>
        <dsp:cNvSpPr/>
      </dsp:nvSpPr>
      <dsp:spPr>
        <a:xfrm>
          <a:off x="4904800" y="566870"/>
          <a:ext cx="10881329" cy="1828801"/>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2681" numCol="1" spcCol="1270" anchor="ctr" anchorCtr="0">
          <a:noAutofit/>
        </a:bodyPr>
        <a:lstStyle/>
        <a:p>
          <a:pPr lvl="0" algn="l" defTabSz="1422400" rtl="0">
            <a:lnSpc>
              <a:spcPct val="90000"/>
            </a:lnSpc>
            <a:spcBef>
              <a:spcPct val="0"/>
            </a:spcBef>
            <a:spcAft>
              <a:spcPct val="35000"/>
            </a:spcAft>
          </a:pPr>
          <a:r>
            <a:rPr lang="en-US" sz="3200" kern="1200" baseline="0" dirty="0" smtClean="0"/>
            <a:t>Level 2 Data Product</a:t>
          </a:r>
          <a:endParaRPr lang="en-US" sz="3200" kern="1200" dirty="0"/>
        </a:p>
      </dsp:txBody>
      <dsp:txXfrm>
        <a:off x="4904800" y="1024070"/>
        <a:ext cx="10424129" cy="914401"/>
      </dsp:txXfrm>
    </dsp:sp>
    <dsp:sp modelId="{A880E90E-C9CC-4DCD-B14F-4BD87E545672}">
      <dsp:nvSpPr>
        <dsp:cNvPr id="0" name=""/>
        <dsp:cNvSpPr/>
      </dsp:nvSpPr>
      <dsp:spPr>
        <a:xfrm>
          <a:off x="4909781" y="1929910"/>
          <a:ext cx="5020973" cy="6520214"/>
        </a:xfrm>
        <a:prstGeom prst="rect">
          <a:avLst/>
        </a:prstGeom>
        <a:solidFill>
          <a:schemeClr val="accent1">
            <a:lumMod val="60000"/>
            <a:lumOff val="4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solidFill>
              <a:srgbClr val="FF0000"/>
            </a:solidFill>
          </a:endParaRPr>
        </a:p>
        <a:p>
          <a:pPr marL="228600" lvl="1" indent="-228600" algn="l" defTabSz="1200150" rtl="0">
            <a:lnSpc>
              <a:spcPct val="90000"/>
            </a:lnSpc>
            <a:spcBef>
              <a:spcPct val="0"/>
            </a:spcBef>
            <a:spcAft>
              <a:spcPct val="15000"/>
            </a:spcAft>
            <a:buChar char="••"/>
          </a:pPr>
          <a:r>
            <a:rPr lang="en-US" sz="2700" kern="1200" dirty="0" smtClean="0"/>
            <a:t>Terra/MODIS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NO</a:t>
          </a:r>
          <a:r>
            <a:rPr lang="en-US" sz="2700" kern="1200" baseline="-25000" dirty="0" smtClean="0"/>
            <a:t>2</a:t>
          </a:r>
          <a:r>
            <a:rPr lang="en-US" sz="2700" kern="1200" dirty="0" smtClean="0"/>
            <a:t> (OMNO2D_hr)</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SO</a:t>
          </a:r>
          <a:r>
            <a:rPr lang="en-US" sz="2700" kern="1200" baseline="-25000" dirty="0" smtClean="0"/>
            <a:t>2</a:t>
          </a:r>
          <a:endParaRPr lang="en-US" sz="2700" kern="1200" baseline="-25000" dirty="0"/>
        </a:p>
      </dsp:txBody>
      <dsp:txXfrm>
        <a:off x="4909781" y="1929910"/>
        <a:ext cx="5020973" cy="6520214"/>
      </dsp:txXfrm>
    </dsp:sp>
    <dsp:sp modelId="{58DE62CA-0A60-4828-B33A-7CA15A69A560}">
      <dsp:nvSpPr>
        <dsp:cNvPr id="0" name=""/>
        <dsp:cNvSpPr/>
      </dsp:nvSpPr>
      <dsp:spPr>
        <a:xfrm>
          <a:off x="9820358" y="1288647"/>
          <a:ext cx="5943613" cy="1828801"/>
        </a:xfrm>
        <a:prstGeom prst="rightArrow">
          <a:avLst>
            <a:gd name="adj1" fmla="val 50000"/>
            <a:gd name="adj2" fmla="val 50000"/>
          </a:avLst>
        </a:prstGeom>
        <a:solidFill>
          <a:schemeClr val="accent1">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372681" numCol="1" spcCol="1270" anchor="ctr" anchorCtr="0">
          <a:noAutofit/>
        </a:bodyPr>
        <a:lstStyle/>
        <a:p>
          <a:pPr lvl="0" algn="l" defTabSz="1422400" rtl="0">
            <a:lnSpc>
              <a:spcPct val="90000"/>
            </a:lnSpc>
            <a:spcBef>
              <a:spcPct val="0"/>
            </a:spcBef>
            <a:spcAft>
              <a:spcPct val="35000"/>
            </a:spcAft>
          </a:pPr>
          <a:r>
            <a:rPr lang="en-US" sz="3200" kern="1200" dirty="0" smtClean="0"/>
            <a:t>In Situ Data</a:t>
          </a:r>
          <a:endParaRPr lang="en-US" sz="3200" kern="1200" dirty="0"/>
        </a:p>
      </dsp:txBody>
      <dsp:txXfrm>
        <a:off x="9820358" y="1745847"/>
        <a:ext cx="5486413" cy="914401"/>
      </dsp:txXfrm>
    </dsp:sp>
    <dsp:sp modelId="{E93FB6AB-3DF2-470F-B136-D93E30B7C500}">
      <dsp:nvSpPr>
        <dsp:cNvPr id="0" name=""/>
        <dsp:cNvSpPr/>
      </dsp:nvSpPr>
      <dsp:spPr>
        <a:xfrm>
          <a:off x="9807330" y="2636712"/>
          <a:ext cx="5022661" cy="6406253"/>
        </a:xfrm>
        <a:prstGeom prst="rect">
          <a:avLst/>
        </a:prstGeom>
        <a:solidFill>
          <a:schemeClr val="accent1">
            <a:lumMod val="40000"/>
            <a:lumOff val="6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p>
        <a:p>
          <a:pPr marL="285750" lvl="1" indent="-285750" algn="l" defTabSz="1333500" rtl="0">
            <a:lnSpc>
              <a:spcPct val="90000"/>
            </a:lnSpc>
            <a:spcBef>
              <a:spcPct val="0"/>
            </a:spcBef>
            <a:spcAft>
              <a:spcPct val="15000"/>
            </a:spcAft>
            <a:buChar char="••"/>
          </a:pPr>
          <a:r>
            <a:rPr lang="en-US" sz="3000" kern="1200" dirty="0" smtClean="0"/>
            <a:t>BOEM </a:t>
          </a:r>
          <a:r>
            <a:rPr lang="en-US" sz="3000" kern="1200" dirty="0" err="1" smtClean="0"/>
            <a:t>Gulfwide</a:t>
          </a:r>
          <a:r>
            <a:rPr lang="en-US" sz="3000" kern="1200" dirty="0" smtClean="0"/>
            <a:t> Emission Inventory </a:t>
          </a:r>
          <a:r>
            <a:rPr lang="en-US" sz="2700" kern="1200" dirty="0" smtClean="0"/>
            <a:t>(2000, 2005, 2008, 2011)</a:t>
          </a:r>
        </a:p>
        <a:p>
          <a:pPr marL="228600" lvl="1" indent="-228600" algn="l" defTabSz="1200150" rtl="0">
            <a:lnSpc>
              <a:spcPct val="90000"/>
            </a:lnSpc>
            <a:spcBef>
              <a:spcPct val="0"/>
            </a:spcBef>
            <a:spcAft>
              <a:spcPct val="15000"/>
            </a:spcAft>
            <a:buChar char="••"/>
          </a:pPr>
          <a:r>
            <a:rPr lang="en-US" sz="2700" kern="1200" dirty="0" smtClean="0"/>
            <a:t>EPA </a:t>
          </a:r>
          <a:r>
            <a:rPr lang="en-US" sz="2700" kern="1200" dirty="0" err="1" smtClean="0"/>
            <a:t>AirData</a:t>
          </a:r>
          <a:endParaRPr lang="en-US" sz="2700" kern="1200" dirty="0" smtClean="0"/>
        </a:p>
        <a:p>
          <a:pPr marL="457200" lvl="2" indent="-228600" algn="l" defTabSz="1200150" rtl="0">
            <a:lnSpc>
              <a:spcPct val="90000"/>
            </a:lnSpc>
            <a:spcBef>
              <a:spcPct val="0"/>
            </a:spcBef>
            <a:spcAft>
              <a:spcPct val="15000"/>
            </a:spcAft>
            <a:buChar char="••"/>
          </a:pPr>
          <a:r>
            <a:rPr lang="en-US" sz="2700" kern="1200" dirty="0" smtClean="0"/>
            <a:t>Onshore air quality monitors </a:t>
          </a:r>
        </a:p>
      </dsp:txBody>
      <dsp:txXfrm>
        <a:off x="9807330" y="2636712"/>
        <a:ext cx="5022661" cy="640625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7.JPG"/><Relationship Id="rId11" Type="http://schemas.microsoft.com/office/2007/relationships/diagramDrawing" Target="../diagrams/drawing1.xml"/><Relationship Id="rId5" Type="http://schemas.openxmlformats.org/officeDocument/2006/relationships/image" Target="../media/image6.jpg"/><Relationship Id="rId15" Type="http://schemas.openxmlformats.org/officeDocument/2006/relationships/image" Target="../media/image11.jpeg"/><Relationship Id="rId10" Type="http://schemas.openxmlformats.org/officeDocument/2006/relationships/diagramColors" Target="../diagrams/colors1.xml"/><Relationship Id="rId19"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manage </a:t>
            </a:r>
            <a:r>
              <a:rPr lang="en-US" dirty="0"/>
              <a:t>a</a:t>
            </a:r>
            <a:r>
              <a:rPr lang="en-US" dirty="0" smtClean="0"/>
              <a:t>ir </a:t>
            </a:r>
            <a:r>
              <a:rPr lang="en-US" dirty="0"/>
              <a:t>q</a:t>
            </a:r>
            <a:r>
              <a:rPr lang="en-US" dirty="0" smtClean="0"/>
              <a:t>uality and pollutants over the Gulf of Mexico</a:t>
            </a:r>
            <a:endParaRPr lang="en-US" dirty="0"/>
          </a:p>
        </p:txBody>
      </p:sp>
      <p:sp>
        <p:nvSpPr>
          <p:cNvPr id="5" name="Text Placeholder 4"/>
          <p:cNvSpPr>
            <a:spLocks noGrp="1"/>
          </p:cNvSpPr>
          <p:nvPr>
            <p:ph type="body" sz="quarter" idx="10"/>
          </p:nvPr>
        </p:nvSpPr>
        <p:spPr/>
        <p:txBody>
          <a:bodyPr/>
          <a:lstStyle/>
          <a:p>
            <a:r>
              <a:rPr lang="en-US" dirty="0" smtClean="0"/>
              <a:t>Gulf of Mexico Health &amp; Air Quality</a:t>
            </a:r>
            <a:endParaRPr lang="en-US" dirty="0"/>
          </a:p>
        </p:txBody>
      </p:sp>
      <p:sp>
        <p:nvSpPr>
          <p:cNvPr id="9" name="Text Placeholder 16"/>
          <p:cNvSpPr txBox="1">
            <a:spLocks/>
          </p:cNvSpPr>
          <p:nvPr/>
        </p:nvSpPr>
        <p:spPr>
          <a:xfrm>
            <a:off x="19990523" y="34395492"/>
            <a:ext cx="5671751" cy="5683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Lori Mandable and Amanda Clayton</a:t>
            </a:r>
          </a:p>
        </p:txBody>
      </p:sp>
      <p:sp>
        <p:nvSpPr>
          <p:cNvPr id="11" name="Text Placeholder 16"/>
          <p:cNvSpPr txBox="1">
            <a:spLocks/>
          </p:cNvSpPr>
          <p:nvPr/>
        </p:nvSpPr>
        <p:spPr>
          <a:xfrm>
            <a:off x="9200102" y="31296717"/>
            <a:ext cx="8229600" cy="5581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From </a:t>
            </a:r>
            <a:r>
              <a:rPr lang="en-US" dirty="0" smtClean="0"/>
              <a:t>NASA Goddard </a:t>
            </a:r>
            <a:r>
              <a:rPr lang="en-US" dirty="0" smtClean="0"/>
              <a:t>Space Flight </a:t>
            </a:r>
            <a:r>
              <a:rPr lang="en-US" dirty="0" smtClean="0"/>
              <a:t>Center:</a:t>
            </a:r>
            <a:endParaRPr lang="en-US" dirty="0" smtClean="0"/>
          </a:p>
        </p:txBody>
      </p:sp>
      <p:sp>
        <p:nvSpPr>
          <p:cNvPr id="12" name="Text Placeholder 16"/>
          <p:cNvSpPr txBox="1">
            <a:spLocks/>
          </p:cNvSpPr>
          <p:nvPr/>
        </p:nvSpPr>
        <p:spPr>
          <a:xfrm>
            <a:off x="18287283" y="2234717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solidFill>
                  <a:srgbClr val="FF0000"/>
                </a:solidFill>
              </a:rPr>
              <a:t>[In Progress]</a:t>
            </a:r>
          </a:p>
        </p:txBody>
      </p:sp>
      <p:sp>
        <p:nvSpPr>
          <p:cNvPr id="14" name="Text Placeholder 16"/>
          <p:cNvSpPr txBox="1">
            <a:spLocks/>
          </p:cNvSpPr>
          <p:nvPr/>
        </p:nvSpPr>
        <p:spPr>
          <a:xfrm>
            <a:off x="23669222" y="20625860"/>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15" name="Text Placeholder 16"/>
          <p:cNvSpPr txBox="1">
            <a:spLocks/>
          </p:cNvSpPr>
          <p:nvPr/>
        </p:nvSpPr>
        <p:spPr>
          <a:xfrm>
            <a:off x="18288000" y="6243411"/>
            <a:ext cx="8229600"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Map and analyze remotely sensed airborne pollutant concentrations of PM</a:t>
            </a:r>
            <a:r>
              <a:rPr lang="en-US" baseline="-25000" dirty="0" smtClean="0"/>
              <a:t>2.5</a:t>
            </a:r>
            <a:r>
              <a:rPr lang="en-US" dirty="0" smtClean="0"/>
              <a:t>, nitrogen dioxide (NO</a:t>
            </a:r>
            <a:r>
              <a:rPr lang="en-US" baseline="-25000" dirty="0" smtClean="0"/>
              <a:t>2</a:t>
            </a:r>
            <a:r>
              <a:rPr lang="en-US" dirty="0" smtClean="0"/>
              <a:t>), and sulfur dioxide (SO</a:t>
            </a:r>
            <a:r>
              <a:rPr lang="en-US" baseline="-25000" dirty="0" smtClean="0"/>
              <a:t>2</a:t>
            </a:r>
            <a:r>
              <a:rPr lang="en-US" dirty="0" smtClean="0"/>
              <a:t>)</a:t>
            </a:r>
            <a:endParaRPr lang="en-US" dirty="0"/>
          </a:p>
          <a:p>
            <a:pPr marL="347663" indent="-347663"/>
            <a:r>
              <a:rPr lang="en-US" dirty="0" smtClean="0"/>
              <a:t>Obtain in situ data from BOEM and the EPA to determine correlations between pollutants and primary emission sources</a:t>
            </a:r>
            <a:endParaRPr lang="en-US" dirty="0"/>
          </a:p>
          <a:p>
            <a:pPr marL="347663" indent="-347663"/>
            <a:r>
              <a:rPr lang="en-US" dirty="0" smtClean="0"/>
              <a:t>Develop methodology for continuing emissions monitoring utilizing NASA Earth observations</a:t>
            </a:r>
            <a:endParaRPr lang="en-US" dirty="0"/>
          </a:p>
        </p:txBody>
      </p:sp>
      <p:sp>
        <p:nvSpPr>
          <p:cNvPr id="16" name="TextBox 15"/>
          <p:cNvSpPr txBox="1"/>
          <p:nvPr/>
        </p:nvSpPr>
        <p:spPr>
          <a:xfrm>
            <a:off x="914399" y="5421891"/>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283" y="5476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8" y="1024639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1911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20272" y="178458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70502" y="210708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283" y="211290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9279381" y="303350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70502" y="303095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283" y="2963848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Clayton (Project Lead), Lori Mandable</a:t>
            </a:r>
          </a:p>
          <a:p>
            <a:r>
              <a:rPr lang="en-US" sz="2700" dirty="0" smtClean="0"/>
              <a:t>DEVELOP National Program at NASA Goddard Space Flight Center</a:t>
            </a:r>
            <a:endParaRPr lang="en-US" sz="27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8711" y="18784881"/>
            <a:ext cx="4066013"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8455" y="18638082"/>
            <a:ext cx="2793819" cy="2103120"/>
          </a:xfrm>
          <a:prstGeom prst="rect">
            <a:avLst/>
          </a:prstGeom>
        </p:spPr>
      </p:pic>
      <p:sp>
        <p:nvSpPr>
          <p:cNvPr id="33" name="Text Placeholder 16"/>
          <p:cNvSpPr txBox="1">
            <a:spLocks/>
          </p:cNvSpPr>
          <p:nvPr/>
        </p:nvSpPr>
        <p:spPr>
          <a:xfrm>
            <a:off x="20981415" y="19043261"/>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Aura</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6" y="31719040"/>
            <a:ext cx="5029200" cy="201168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2544" y="11075975"/>
            <a:ext cx="8283390" cy="64008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0883" y="15211465"/>
            <a:ext cx="3773572" cy="1828800"/>
          </a:xfrm>
          <a:prstGeom prst="rect">
            <a:avLst/>
          </a:prstGeom>
        </p:spPr>
      </p:pic>
      <p:graphicFrame>
        <p:nvGraphicFramePr>
          <p:cNvPr id="39" name="Diagram 38"/>
          <p:cNvGraphicFramePr>
            <a:graphicFrameLocks noChangeAspect="1"/>
          </p:cNvGraphicFramePr>
          <p:nvPr>
            <p:extLst>
              <p:ext uri="{D42A27DB-BD31-4B8C-83A1-F6EECF244321}">
                <p14:modId xmlns:p14="http://schemas.microsoft.com/office/powerpoint/2010/main" val="313951847"/>
              </p:ext>
            </p:extLst>
          </p:nvPr>
        </p:nvGraphicFramePr>
        <p:xfrm>
          <a:off x="939800" y="10780793"/>
          <a:ext cx="16119389" cy="9692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1259261" y="15518798"/>
            <a:ext cx="4371518" cy="2047862"/>
            <a:chOff x="-7712844" y="20741202"/>
            <a:chExt cx="5601010" cy="2314496"/>
          </a:xfrm>
        </p:grpSpPr>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l="2310" t="13371" r="28600" b="31005"/>
            <a:stretch/>
          </p:blipFill>
          <p:spPr>
            <a:xfrm>
              <a:off x="-7712844" y="20741202"/>
              <a:ext cx="3867523" cy="1984651"/>
            </a:xfrm>
            <a:prstGeom prst="rect">
              <a:avLst/>
            </a:prstGeom>
            <a:scene3d>
              <a:camera prst="isometricTopUp"/>
              <a:lightRig rig="threePt" dir="t"/>
            </a:scene3d>
          </p:spPr>
        </p:pic>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4910" t="35780" r="21717" b="995"/>
            <a:stretch/>
          </p:blipFill>
          <p:spPr>
            <a:xfrm>
              <a:off x="-6750112" y="20846890"/>
              <a:ext cx="4018154" cy="2103120"/>
            </a:xfrm>
            <a:prstGeom prst="rect">
              <a:avLst/>
            </a:prstGeom>
            <a:scene3d>
              <a:camera prst="isometricTopUp"/>
              <a:lightRig rig="threePt" dir="t"/>
            </a:scene3d>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5511" t="23588" r="21447" b="9117"/>
            <a:stretch/>
          </p:blipFill>
          <p:spPr>
            <a:xfrm>
              <a:off x="-5693234" y="20952578"/>
              <a:ext cx="3581400" cy="2103120"/>
            </a:xfrm>
            <a:prstGeom prst="rect">
              <a:avLst/>
            </a:prstGeom>
            <a:scene3d>
              <a:camera prst="isometricTopUp"/>
              <a:lightRig rig="threePt" dir="t"/>
            </a:scene3d>
          </p:spPr>
        </p:pic>
      </p:grpSp>
      <p:pic>
        <p:nvPicPr>
          <p:cNvPr id="13" name="Picture 12"/>
          <p:cNvPicPr>
            <a:picLocks noChangeAspect="1"/>
          </p:cNvPicPr>
          <p:nvPr/>
        </p:nvPicPr>
        <p:blipFill rotWithShape="1">
          <a:blip r:embed="rId15" cstate="print">
            <a:extLst>
              <a:ext uri="{28A0092B-C50C-407E-A947-70E740481C1C}">
                <a14:useLocalDpi xmlns:a14="http://schemas.microsoft.com/office/drawing/2010/main" val="0"/>
              </a:ext>
            </a:extLst>
          </a:blip>
          <a:srcRect l="4764" t="25914" r="12279"/>
          <a:stretch/>
        </p:blipFill>
        <p:spPr>
          <a:xfrm>
            <a:off x="19704713" y="30627840"/>
            <a:ext cx="5460718" cy="3657600"/>
          </a:xfrm>
          <a:prstGeom prst="rect">
            <a:avLst/>
          </a:prstGeom>
        </p:spPr>
      </p:pic>
      <p:pic>
        <p:nvPicPr>
          <p:cNvPr id="21" name="Picture 20"/>
          <p:cNvPicPr>
            <a:picLocks noChangeAspect="1"/>
          </p:cNvPicPr>
          <p:nvPr/>
        </p:nvPicPr>
        <p:blipFill rotWithShape="1">
          <a:blip r:embed="rId16">
            <a:extLst>
              <a:ext uri="{28A0092B-C50C-407E-A947-70E740481C1C}">
                <a14:useLocalDpi xmlns:a14="http://schemas.microsoft.com/office/drawing/2010/main" val="0"/>
              </a:ext>
            </a:extLst>
          </a:blip>
          <a:srcRect t="17099" b="8559"/>
          <a:stretch/>
        </p:blipFill>
        <p:spPr>
          <a:xfrm>
            <a:off x="889001" y="22475824"/>
            <a:ext cx="5443871" cy="2276475"/>
          </a:xfrm>
          <a:prstGeom prst="rect">
            <a:avLst/>
          </a:prstGeom>
        </p:spPr>
      </p:pic>
      <p:pic>
        <p:nvPicPr>
          <p:cNvPr id="35" name="Picture 34"/>
          <p:cNvPicPr>
            <a:picLocks noChangeAspect="1"/>
          </p:cNvPicPr>
          <p:nvPr/>
        </p:nvPicPr>
        <p:blipFill rotWithShape="1">
          <a:blip r:embed="rId17">
            <a:extLst>
              <a:ext uri="{28A0092B-C50C-407E-A947-70E740481C1C}">
                <a14:useLocalDpi xmlns:a14="http://schemas.microsoft.com/office/drawing/2010/main" val="0"/>
              </a:ext>
            </a:extLst>
          </a:blip>
          <a:srcRect t="5378" b="2730"/>
          <a:stretch/>
        </p:blipFill>
        <p:spPr>
          <a:xfrm>
            <a:off x="7743823" y="23564335"/>
            <a:ext cx="8123190" cy="3361038"/>
          </a:xfrm>
          <a:prstGeom prst="rect">
            <a:avLst/>
          </a:prstGeom>
        </p:spPr>
      </p:pic>
      <p:pic>
        <p:nvPicPr>
          <p:cNvPr id="36" name="Picture 35"/>
          <p:cNvPicPr>
            <a:picLocks noChangeAspect="1"/>
          </p:cNvPicPr>
          <p:nvPr/>
        </p:nvPicPr>
        <p:blipFill rotWithShape="1">
          <a:blip r:embed="rId18">
            <a:extLst>
              <a:ext uri="{28A0092B-C50C-407E-A947-70E740481C1C}">
                <a14:useLocalDpi xmlns:a14="http://schemas.microsoft.com/office/drawing/2010/main" val="0"/>
              </a:ext>
            </a:extLst>
          </a:blip>
          <a:srcRect t="16912" b="8581"/>
          <a:stretch/>
        </p:blipFill>
        <p:spPr>
          <a:xfrm>
            <a:off x="778105" y="25457149"/>
            <a:ext cx="5479401" cy="2296433"/>
          </a:xfrm>
          <a:prstGeom prst="rect">
            <a:avLst/>
          </a:prstGeom>
        </p:spPr>
      </p:pic>
      <p:sp>
        <p:nvSpPr>
          <p:cNvPr id="37" name="TextBox 36"/>
          <p:cNvSpPr txBox="1"/>
          <p:nvPr/>
        </p:nvSpPr>
        <p:spPr>
          <a:xfrm>
            <a:off x="914398" y="21949173"/>
            <a:ext cx="6829425" cy="461665"/>
          </a:xfrm>
          <a:prstGeom prst="rect">
            <a:avLst/>
          </a:prstGeom>
          <a:noFill/>
        </p:spPr>
        <p:txBody>
          <a:bodyPr wrap="square" rtlCol="0">
            <a:spAutoFit/>
          </a:bodyPr>
          <a:lstStyle/>
          <a:p>
            <a:r>
              <a:rPr lang="en-US" sz="2400" dirty="0" smtClean="0"/>
              <a:t>Area-averaged time series of NO2 tropospheric </a:t>
            </a:r>
            <a:r>
              <a:rPr lang="en-US" sz="2400" dirty="0"/>
              <a:t>c</a:t>
            </a:r>
            <a:r>
              <a:rPr lang="en-US" sz="2400" dirty="0" smtClean="0"/>
              <a:t>olumn</a:t>
            </a:r>
            <a:endParaRPr lang="en-US" sz="2400" dirty="0"/>
          </a:p>
        </p:txBody>
      </p:sp>
      <p:sp>
        <p:nvSpPr>
          <p:cNvPr id="40" name="TextBox 39"/>
          <p:cNvSpPr txBox="1"/>
          <p:nvPr/>
        </p:nvSpPr>
        <p:spPr>
          <a:xfrm>
            <a:off x="914398" y="24938690"/>
            <a:ext cx="6610350" cy="461665"/>
          </a:xfrm>
          <a:prstGeom prst="rect">
            <a:avLst/>
          </a:prstGeom>
          <a:noFill/>
        </p:spPr>
        <p:txBody>
          <a:bodyPr wrap="square" rtlCol="0">
            <a:spAutoFit/>
          </a:bodyPr>
          <a:lstStyle/>
          <a:p>
            <a:r>
              <a:rPr lang="en-US" sz="2400" dirty="0" smtClean="0"/>
              <a:t>Area-averaged time series of SO2 column amount </a:t>
            </a:r>
            <a:endParaRPr lang="en-US" sz="2400" dirty="0"/>
          </a:p>
        </p:txBody>
      </p:sp>
      <p:sp>
        <p:nvSpPr>
          <p:cNvPr id="42" name="Text Placeholder 16"/>
          <p:cNvSpPr txBox="1">
            <a:spLocks/>
          </p:cNvSpPr>
          <p:nvPr/>
        </p:nvSpPr>
        <p:spPr>
          <a:xfrm>
            <a:off x="3121556" y="21326991"/>
            <a:ext cx="2957425" cy="8831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200" dirty="0" smtClean="0">
                <a:solidFill>
                  <a:srgbClr val="FF0000"/>
                </a:solidFill>
              </a:rPr>
              <a:t>[In Progress]</a:t>
            </a:r>
          </a:p>
        </p:txBody>
      </p:sp>
      <p:pic>
        <p:nvPicPr>
          <p:cNvPr id="38" name="Picture 37"/>
          <p:cNvPicPr>
            <a:picLocks noChangeAspect="1"/>
          </p:cNvPicPr>
          <p:nvPr/>
        </p:nvPicPr>
        <p:blipFill rotWithShape="1">
          <a:blip r:embed="rId19"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sp>
        <p:nvSpPr>
          <p:cNvPr id="44" name="TextBox 43"/>
          <p:cNvSpPr txBox="1"/>
          <p:nvPr/>
        </p:nvSpPr>
        <p:spPr>
          <a:xfrm>
            <a:off x="7743823" y="23070729"/>
            <a:ext cx="7888856" cy="461665"/>
          </a:xfrm>
          <a:prstGeom prst="rect">
            <a:avLst/>
          </a:prstGeom>
          <a:noFill/>
        </p:spPr>
        <p:txBody>
          <a:bodyPr wrap="square" rtlCol="0">
            <a:spAutoFit/>
          </a:bodyPr>
          <a:lstStyle/>
          <a:p>
            <a:r>
              <a:rPr lang="en-US" sz="2400" dirty="0" smtClean="0"/>
              <a:t>Time averaged map of Aerosol Optical Thickness, 2000 - 2015</a:t>
            </a:r>
            <a:endParaRPr lang="en-US" sz="2400" dirty="0"/>
          </a:p>
        </p:txBody>
      </p:sp>
      <p:sp>
        <p:nvSpPr>
          <p:cNvPr id="41" name="TextBox 40"/>
          <p:cNvSpPr txBox="1"/>
          <p:nvPr/>
        </p:nvSpPr>
        <p:spPr>
          <a:xfrm>
            <a:off x="9200102" y="31957725"/>
            <a:ext cx="7186909" cy="1754326"/>
          </a:xfrm>
          <a:prstGeom prst="rect">
            <a:avLst/>
          </a:prstGeom>
          <a:noFill/>
        </p:spPr>
        <p:txBody>
          <a:bodyPr wrap="square" numCol="2" rtlCol="0">
            <a:spAutoFit/>
          </a:bodyPr>
          <a:lstStyle/>
          <a:p>
            <a:r>
              <a:rPr lang="en-US" sz="2700" dirty="0" smtClean="0"/>
              <a:t>Dr. Robert Levy</a:t>
            </a:r>
          </a:p>
          <a:p>
            <a:r>
              <a:rPr lang="en-US" sz="2700" dirty="0" smtClean="0"/>
              <a:t>Dr. Bryan Duncan</a:t>
            </a:r>
          </a:p>
          <a:p>
            <a:r>
              <a:rPr lang="en-US" sz="2700" dirty="0" smtClean="0"/>
              <a:t>Dr. </a:t>
            </a:r>
            <a:r>
              <a:rPr lang="en-US" sz="2700" dirty="0" err="1" smtClean="0"/>
              <a:t>Nickolay</a:t>
            </a:r>
            <a:r>
              <a:rPr lang="en-US" sz="2700" dirty="0" smtClean="0"/>
              <a:t> </a:t>
            </a:r>
            <a:r>
              <a:rPr lang="en-US" sz="2700" dirty="0" err="1" smtClean="0"/>
              <a:t>Krotkov</a:t>
            </a:r>
            <a:endParaRPr lang="en-US" sz="2700" dirty="0"/>
          </a:p>
          <a:p>
            <a:endParaRPr lang="en-US" sz="2700" dirty="0" smtClean="0"/>
          </a:p>
          <a:p>
            <a:r>
              <a:rPr lang="en-US" sz="2700" dirty="0" smtClean="0"/>
              <a:t>Dr</a:t>
            </a:r>
            <a:r>
              <a:rPr lang="en-US" sz="2700" dirty="0"/>
              <a:t>. </a:t>
            </a:r>
            <a:r>
              <a:rPr lang="en-US" sz="2700" dirty="0" err="1"/>
              <a:t>Pawan</a:t>
            </a:r>
            <a:r>
              <a:rPr lang="en-US" sz="2700" dirty="0"/>
              <a:t> Gupta</a:t>
            </a:r>
            <a:endParaRPr lang="en-US" sz="2700" dirty="0" smtClean="0"/>
          </a:p>
          <a:p>
            <a:r>
              <a:rPr lang="en-US" sz="2700" dirty="0" smtClean="0"/>
              <a:t>Dr. </a:t>
            </a:r>
            <a:r>
              <a:rPr lang="en-US" sz="2700" dirty="0" err="1" smtClean="0"/>
              <a:t>Lok</a:t>
            </a:r>
            <a:r>
              <a:rPr lang="en-US" sz="2700" dirty="0" smtClean="0"/>
              <a:t> </a:t>
            </a:r>
            <a:r>
              <a:rPr lang="en-US" sz="2700" dirty="0" err="1" smtClean="0"/>
              <a:t>Lamsal</a:t>
            </a:r>
            <a:endParaRPr lang="en-US" sz="27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1788</TotalTime>
  <Words>244</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(GSFC-6170)[DEVELOP]</cp:lastModifiedBy>
  <cp:revision>112</cp:revision>
  <dcterms:created xsi:type="dcterms:W3CDTF">2015-06-02T14:58:58Z</dcterms:created>
  <dcterms:modified xsi:type="dcterms:W3CDTF">2016-02-23T20:49:59Z</dcterms:modified>
</cp:coreProperties>
</file>