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27432000" cy="36576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24" y="-30"/>
      </p:cViewPr>
      <p:guideLst>
        <p:guide orient="horz" pos="11520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1">
    <p:pos x="6000" y="0"/>
    <p:text>images of these from exchange
-Owen, Nathan O. (LARC-E3)[SSAI DEVELOP]</p:text>
  </p:cm>
  <p:cm authorId="0" idx="2">
    <p:pos x="6000" y="100"/>
    <p:text>Maybe a couple of bullet points on this
-Owen, Nathan O. (LARC-E3)[SSAI DEVELOP]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793729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ster Ver.2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8326100" y="30842712"/>
            <a:ext cx="8008619" cy="4590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A3D4D4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2" name="Shape 12"/>
          <p:cNvGrpSpPr/>
          <p:nvPr/>
        </p:nvGrpSpPr>
        <p:grpSpPr>
          <a:xfrm>
            <a:off x="18163699" y="29718000"/>
            <a:ext cx="8351235" cy="914400"/>
            <a:chOff x="914400" y="6400800"/>
            <a:chExt cx="16459200" cy="914400"/>
          </a:xfrm>
        </p:grpSpPr>
        <p:sp>
          <p:nvSpPr>
            <p:cNvPr id="13" name="Shape 13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14" name="Shape 14"/>
            <p:cNvSpPr txBox="1"/>
            <p:nvPr/>
          </p:nvSpPr>
          <p:spPr>
            <a:xfrm>
              <a:off x="914400" y="6442501"/>
              <a:ext cx="16459197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Acknowledgements</a:t>
              </a:r>
            </a:p>
          </p:txBody>
        </p:sp>
      </p:grp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9677399" y="30842712"/>
            <a:ext cx="8090417" cy="4590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A3D4D4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6" name="Shape 16"/>
          <p:cNvGrpSpPr/>
          <p:nvPr/>
        </p:nvGrpSpPr>
        <p:grpSpPr>
          <a:xfrm>
            <a:off x="9512721" y="29718000"/>
            <a:ext cx="8436530" cy="914400"/>
            <a:chOff x="914400" y="6400800"/>
            <a:chExt cx="16459200" cy="914400"/>
          </a:xfrm>
        </p:grpSpPr>
        <p:sp>
          <p:nvSpPr>
            <p:cNvPr id="17" name="Shape 17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18" name="Shape 18"/>
            <p:cNvSpPr txBox="1"/>
            <p:nvPr/>
          </p:nvSpPr>
          <p:spPr>
            <a:xfrm>
              <a:off x="914400" y="6442501"/>
              <a:ext cx="16459197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Project Partners</a:t>
              </a:r>
            </a:p>
          </p:txBody>
        </p:sp>
      </p:grpSp>
      <p:sp>
        <p:nvSpPr>
          <p:cNvPr id="19" name="Shape 19"/>
          <p:cNvSpPr txBox="1">
            <a:spLocks noGrp="1"/>
          </p:cNvSpPr>
          <p:nvPr>
            <p:ph type="body" idx="3"/>
          </p:nvPr>
        </p:nvSpPr>
        <p:spPr>
          <a:xfrm>
            <a:off x="1096328" y="30842712"/>
            <a:ext cx="8025556" cy="4590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A3D4D4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0" name="Shape 20"/>
          <p:cNvGrpSpPr/>
          <p:nvPr/>
        </p:nvGrpSpPr>
        <p:grpSpPr>
          <a:xfrm>
            <a:off x="934760" y="29718000"/>
            <a:ext cx="8368895" cy="914400"/>
            <a:chOff x="914400" y="6400800"/>
            <a:chExt cx="16459200" cy="914400"/>
          </a:xfrm>
        </p:grpSpPr>
        <p:sp>
          <p:nvSpPr>
            <p:cNvPr id="21" name="Shape 21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22" name="Shape 22"/>
            <p:cNvSpPr txBox="1"/>
            <p:nvPr/>
          </p:nvSpPr>
          <p:spPr>
            <a:xfrm>
              <a:off x="914400" y="6442501"/>
              <a:ext cx="16459197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Team Members</a:t>
              </a:r>
            </a:p>
          </p:txBody>
        </p:sp>
      </p:grpSp>
      <p:sp>
        <p:nvSpPr>
          <p:cNvPr id="23" name="Shape 23"/>
          <p:cNvSpPr txBox="1">
            <a:spLocks noGrp="1"/>
          </p:cNvSpPr>
          <p:nvPr>
            <p:ph type="body" idx="4"/>
          </p:nvPr>
        </p:nvSpPr>
        <p:spPr>
          <a:xfrm>
            <a:off x="18326100" y="23527512"/>
            <a:ext cx="8008619" cy="5733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A3D4D4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4" name="Shape 24"/>
          <p:cNvGrpSpPr/>
          <p:nvPr/>
        </p:nvGrpSpPr>
        <p:grpSpPr>
          <a:xfrm>
            <a:off x="18166363" y="22402800"/>
            <a:ext cx="8351235" cy="914400"/>
            <a:chOff x="914400" y="6400800"/>
            <a:chExt cx="16459200" cy="914400"/>
          </a:xfrm>
        </p:grpSpPr>
        <p:sp>
          <p:nvSpPr>
            <p:cNvPr id="25" name="Shape 25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26" name="Shape 26"/>
            <p:cNvSpPr txBox="1"/>
            <p:nvPr/>
          </p:nvSpPr>
          <p:spPr>
            <a:xfrm>
              <a:off x="914400" y="6442501"/>
              <a:ext cx="16459197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Conclusions</a:t>
              </a:r>
            </a:p>
          </p:txBody>
        </p:sp>
      </p:grpSp>
      <p:sp>
        <p:nvSpPr>
          <p:cNvPr id="27" name="Shape 27"/>
          <p:cNvSpPr txBox="1">
            <a:spLocks noGrp="1"/>
          </p:cNvSpPr>
          <p:nvPr>
            <p:ph type="body" idx="5"/>
          </p:nvPr>
        </p:nvSpPr>
        <p:spPr>
          <a:xfrm>
            <a:off x="1096328" y="23523676"/>
            <a:ext cx="16658270" cy="57371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A3D4D4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8" name="Shape 28"/>
          <p:cNvGrpSpPr/>
          <p:nvPr/>
        </p:nvGrpSpPr>
        <p:grpSpPr>
          <a:xfrm>
            <a:off x="914400" y="22402800"/>
            <a:ext cx="17034853" cy="914400"/>
            <a:chOff x="914400" y="6400800"/>
            <a:chExt cx="16459200" cy="914400"/>
          </a:xfrm>
        </p:grpSpPr>
        <p:sp>
          <p:nvSpPr>
            <p:cNvPr id="29" name="Shape 29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30" name="Shape 30"/>
            <p:cNvSpPr txBox="1"/>
            <p:nvPr/>
          </p:nvSpPr>
          <p:spPr>
            <a:xfrm>
              <a:off x="914400" y="6442501"/>
              <a:ext cx="16459200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Results</a:t>
              </a:r>
            </a:p>
          </p:txBody>
        </p:sp>
      </p:grpSp>
      <p:sp>
        <p:nvSpPr>
          <p:cNvPr id="31" name="Shape 31"/>
          <p:cNvSpPr txBox="1">
            <a:spLocks noGrp="1"/>
          </p:cNvSpPr>
          <p:nvPr>
            <p:ph type="body" idx="6"/>
          </p:nvPr>
        </p:nvSpPr>
        <p:spPr>
          <a:xfrm>
            <a:off x="18326100" y="18955512"/>
            <a:ext cx="8008619" cy="29900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A3D4D4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32" name="Shape 32"/>
          <p:cNvGrpSpPr/>
          <p:nvPr/>
        </p:nvGrpSpPr>
        <p:grpSpPr>
          <a:xfrm>
            <a:off x="18166363" y="17830800"/>
            <a:ext cx="8351234" cy="914400"/>
            <a:chOff x="914400" y="6400800"/>
            <a:chExt cx="16459198" cy="914400"/>
          </a:xfrm>
        </p:grpSpPr>
        <p:sp>
          <p:nvSpPr>
            <p:cNvPr id="33" name="Shape 33"/>
            <p:cNvSpPr/>
            <p:nvPr/>
          </p:nvSpPr>
          <p:spPr>
            <a:xfrm>
              <a:off x="914400" y="6400800"/>
              <a:ext cx="16459197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34" name="Shape 34"/>
            <p:cNvSpPr txBox="1"/>
            <p:nvPr/>
          </p:nvSpPr>
          <p:spPr>
            <a:xfrm>
              <a:off x="914400" y="6442501"/>
              <a:ext cx="16459197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Earth Observations</a:t>
              </a:r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body" idx="7"/>
          </p:nvPr>
        </p:nvSpPr>
        <p:spPr>
          <a:xfrm>
            <a:off x="18326100" y="11763128"/>
            <a:ext cx="8008619" cy="56104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A3D4D4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36" name="Shape 36"/>
          <p:cNvGrpSpPr/>
          <p:nvPr/>
        </p:nvGrpSpPr>
        <p:grpSpPr>
          <a:xfrm>
            <a:off x="18166363" y="10638417"/>
            <a:ext cx="8351234" cy="914400"/>
            <a:chOff x="914400" y="6400800"/>
            <a:chExt cx="16459198" cy="914400"/>
          </a:xfrm>
        </p:grpSpPr>
        <p:sp>
          <p:nvSpPr>
            <p:cNvPr id="37" name="Shape 37"/>
            <p:cNvSpPr/>
            <p:nvPr/>
          </p:nvSpPr>
          <p:spPr>
            <a:xfrm>
              <a:off x="914400" y="6400800"/>
              <a:ext cx="16459197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38" name="Shape 38"/>
            <p:cNvSpPr txBox="1"/>
            <p:nvPr/>
          </p:nvSpPr>
          <p:spPr>
            <a:xfrm>
              <a:off x="914400" y="6442501"/>
              <a:ext cx="16459197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Study Area</a:t>
              </a:r>
            </a:p>
          </p:txBody>
        </p:sp>
      </p:grpSp>
      <p:sp>
        <p:nvSpPr>
          <p:cNvPr id="39" name="Shape 39"/>
          <p:cNvSpPr txBox="1">
            <a:spLocks noGrp="1"/>
          </p:cNvSpPr>
          <p:nvPr>
            <p:ph type="body" idx="8"/>
          </p:nvPr>
        </p:nvSpPr>
        <p:spPr>
          <a:xfrm>
            <a:off x="1096328" y="14836876"/>
            <a:ext cx="16658270" cy="71087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A3D4D4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40" name="Shape 40"/>
          <p:cNvGrpSpPr/>
          <p:nvPr/>
        </p:nvGrpSpPr>
        <p:grpSpPr>
          <a:xfrm>
            <a:off x="914400" y="13716000"/>
            <a:ext cx="17034853" cy="914400"/>
            <a:chOff x="914400" y="6400800"/>
            <a:chExt cx="16459200" cy="914400"/>
          </a:xfrm>
        </p:grpSpPr>
        <p:sp>
          <p:nvSpPr>
            <p:cNvPr id="41" name="Shape 41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42" name="Shape 42"/>
            <p:cNvSpPr txBox="1"/>
            <p:nvPr/>
          </p:nvSpPr>
          <p:spPr>
            <a:xfrm>
              <a:off x="914400" y="6442501"/>
              <a:ext cx="16459200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Methodology</a:t>
              </a:r>
            </a:p>
          </p:txBody>
        </p:sp>
      </p:grpSp>
      <p:sp>
        <p:nvSpPr>
          <p:cNvPr id="43" name="Shape 43"/>
          <p:cNvSpPr txBox="1">
            <a:spLocks noGrp="1"/>
          </p:cNvSpPr>
          <p:nvPr>
            <p:ph type="body" idx="9"/>
          </p:nvPr>
        </p:nvSpPr>
        <p:spPr>
          <a:xfrm>
            <a:off x="18326100" y="7525514"/>
            <a:ext cx="8008619" cy="25623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A3D4D4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44" name="Shape 44"/>
          <p:cNvGrpSpPr/>
          <p:nvPr/>
        </p:nvGrpSpPr>
        <p:grpSpPr>
          <a:xfrm>
            <a:off x="18166363" y="6400800"/>
            <a:ext cx="8351235" cy="914400"/>
            <a:chOff x="914400" y="6400800"/>
            <a:chExt cx="16459200" cy="914400"/>
          </a:xfrm>
        </p:grpSpPr>
        <p:sp>
          <p:nvSpPr>
            <p:cNvPr id="45" name="Shape 45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46" name="Shape 46"/>
            <p:cNvSpPr txBox="1"/>
            <p:nvPr/>
          </p:nvSpPr>
          <p:spPr>
            <a:xfrm>
              <a:off x="914400" y="6442501"/>
              <a:ext cx="16459197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Objectives</a:t>
              </a:r>
            </a:p>
          </p:txBody>
        </p:sp>
      </p:grpSp>
      <p:sp>
        <p:nvSpPr>
          <p:cNvPr id="47" name="Shape 47"/>
          <p:cNvSpPr txBox="1">
            <a:spLocks noGrp="1"/>
          </p:cNvSpPr>
          <p:nvPr>
            <p:ph type="body" idx="13"/>
          </p:nvPr>
        </p:nvSpPr>
        <p:spPr>
          <a:xfrm>
            <a:off x="1096328" y="7521678"/>
            <a:ext cx="16658270" cy="57518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A3D4D4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48" name="Shape 48"/>
          <p:cNvGrpSpPr/>
          <p:nvPr/>
        </p:nvGrpSpPr>
        <p:grpSpPr>
          <a:xfrm>
            <a:off x="914400" y="6400800"/>
            <a:ext cx="17034853" cy="914400"/>
            <a:chOff x="914400" y="6400800"/>
            <a:chExt cx="16459200" cy="914400"/>
          </a:xfrm>
        </p:grpSpPr>
        <p:sp>
          <p:nvSpPr>
            <p:cNvPr id="49" name="Shape 49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50" name="Shape 50"/>
            <p:cNvSpPr txBox="1"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Abstract</a:t>
              </a:r>
            </a:p>
          </p:txBody>
        </p:sp>
      </p:grpSp>
      <p:sp>
        <p:nvSpPr>
          <p:cNvPr id="51" name="Shape 51"/>
          <p:cNvSpPr txBox="1">
            <a:spLocks noGrp="1"/>
          </p:cNvSpPr>
          <p:nvPr>
            <p:ph type="body" idx="14"/>
          </p:nvPr>
        </p:nvSpPr>
        <p:spPr>
          <a:xfrm>
            <a:off x="4572000" y="5367746"/>
            <a:ext cx="18288000" cy="590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5"/>
          </p:nvPr>
        </p:nvSpPr>
        <p:spPr>
          <a:xfrm>
            <a:off x="4572000" y="4244975"/>
            <a:ext cx="18288000" cy="9464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6"/>
          </p:nvPr>
        </p:nvSpPr>
        <p:spPr>
          <a:xfrm>
            <a:off x="4572000" y="2758098"/>
            <a:ext cx="18288000" cy="12123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7"/>
          </p:nvPr>
        </p:nvSpPr>
        <p:spPr>
          <a:xfrm>
            <a:off x="4572000" y="1476444"/>
            <a:ext cx="18288000" cy="11550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457200" y="457200"/>
            <a:ext cx="26517600" cy="35661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6048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6" name="Shape 6"/>
          <p:cNvSpPr/>
          <p:nvPr/>
        </p:nvSpPr>
        <p:spPr>
          <a:xfrm>
            <a:off x="685800" y="6164825"/>
            <a:ext cx="26060400" cy="297303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6048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pic>
        <p:nvPicPr>
          <p:cNvPr id="7" name="Shape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1712" y="3895978"/>
            <a:ext cx="1828803" cy="182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8"/>
          <p:cNvPicPr preferRelativeResize="0"/>
          <p:nvPr/>
        </p:nvPicPr>
        <p:blipFill rotWithShape="1">
          <a:blip r:embed="rId4">
            <a:alphaModFix/>
          </a:blip>
          <a:srcRect l="7327" t="12820" r="4884" b="16916"/>
          <a:stretch/>
        </p:blipFill>
        <p:spPr>
          <a:xfrm>
            <a:off x="23285195" y="674941"/>
            <a:ext cx="3263900" cy="3016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1029" y="690816"/>
            <a:ext cx="2670175" cy="320516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18326100" y="30842712"/>
            <a:ext cx="8008619" cy="45902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Dr. Kenton Ross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National Program Science Advisor</a:t>
            </a:r>
          </a:p>
          <a:p>
            <a: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Jeffrey Ely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Geoinformatics Scientist</a:t>
            </a:r>
          </a:p>
          <a:p>
            <a: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Nathan Owen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DEVELOP Langley </a:t>
            </a:r>
            <a:r>
              <a:rPr lang="en-US" sz="30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Center Lead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9677399" y="30842712"/>
            <a:ext cx="8090417" cy="45902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Questrial"/>
              <a:buChar char="▸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U.S. Geologic Survey North Carolina Water Science Center, Dr. Michelle Moorman, Biologist (Science Advisor)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Albemarle-Pamlico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SzPct val="25000"/>
              <a:buFont typeface="Questrial"/>
              <a:buNone/>
            </a:pPr>
            <a:r>
              <a:rPr lang="en-US" sz="2600" b="1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National Estuary Partnership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Questrial"/>
              <a:buChar char="▸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Dr. Bill Crowell, Dean Carpenter &amp; Jim Hawhee (Science Advisors)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  <a:p>
            <a:pPr marL="685800" marR="0" lvl="0" indent="-508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58" name="Shape 58"/>
          <p:cNvSpPr txBox="1">
            <a:spLocks noGrp="1"/>
          </p:cNvSpPr>
          <p:nvPr>
            <p:ph type="body" idx="3"/>
          </p:nvPr>
        </p:nvSpPr>
        <p:spPr>
          <a:xfrm>
            <a:off x="1096328" y="30842712"/>
            <a:ext cx="8025556" cy="45902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Chad Smith (Team Lead)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Jelly Riedel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Keith Benjamin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Daniel Wozniak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Matthew Carter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[insert picture]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4"/>
          </p:nvPr>
        </p:nvSpPr>
        <p:spPr>
          <a:xfrm>
            <a:off x="18326100" y="23527512"/>
            <a:ext cx="8008619" cy="57332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85800" marR="0" lvl="0" indent="-5080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[PENDING]</a:t>
            </a:r>
          </a:p>
          <a:p>
            <a:pPr marL="685800" marR="0" lvl="0" indent="-508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body" idx="5"/>
          </p:nvPr>
        </p:nvSpPr>
        <p:spPr>
          <a:xfrm>
            <a:off x="1096328" y="23523676"/>
            <a:ext cx="16658270" cy="57371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85800" marR="0" lvl="0" indent="-5080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[PENDING]</a:t>
            </a:r>
          </a:p>
          <a:p>
            <a:pPr marL="685800" marR="0" lvl="0" indent="-508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body" idx="6"/>
          </p:nvPr>
        </p:nvSpPr>
        <p:spPr>
          <a:xfrm>
            <a:off x="18326100" y="18955512"/>
            <a:ext cx="8008619" cy="29900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SzPct val="100000"/>
              <a:buFont typeface="Questrial"/>
              <a:buChar char="▸"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Aqua, MODIS 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SzPct val="100000"/>
              <a:buFont typeface="Questrial"/>
              <a:buChar char="▸"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Landsat 8, OLI 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SzPct val="100000"/>
              <a:buFont typeface="Questrial"/>
              <a:buChar char="▸"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Landsat 7, ETM+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SzPct val="100000"/>
              <a:buFont typeface="Questrial"/>
              <a:buChar char="▸"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Landsat </a:t>
            </a:r>
            <a:r>
              <a:rPr lang="en-US"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1-5 MSS</a:t>
            </a:r>
            <a:r>
              <a:rPr lang="en-US" sz="30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 </a:t>
            </a:r>
          </a:p>
          <a:p>
            <a:pPr marL="685800" marR="0" lvl="0" indent="-508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body" idx="7"/>
          </p:nvPr>
        </p:nvSpPr>
        <p:spPr>
          <a:xfrm>
            <a:off x="18326100" y="11763128"/>
            <a:ext cx="8008619" cy="5610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85800" marR="0" lvl="0" indent="-508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body" idx="8"/>
          </p:nvPr>
        </p:nvSpPr>
        <p:spPr>
          <a:xfrm>
            <a:off x="18326100" y="7525514"/>
            <a:ext cx="8008619" cy="25623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SzPct val="100000"/>
              <a:buFont typeface="Questrial"/>
              <a:buChar char="►"/>
            </a:pPr>
            <a:r>
              <a:rPr lang="en-US" sz="29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Provide a ten year time series representation of harmful algal blooms (HABs) in the Albemarle-Pamlico National Estuary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SzPct val="100000"/>
              <a:buFont typeface="Questrial"/>
              <a:buChar char="►"/>
            </a:pPr>
            <a:r>
              <a:rPr lang="en-US" sz="2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Compare MODIS-derived Chl-a estimates with </a:t>
            </a:r>
            <a:r>
              <a:rPr lang="en-US" sz="2900" i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in situ</a:t>
            </a:r>
            <a:r>
              <a:rPr lang="en-US" sz="2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 data </a:t>
            </a:r>
          </a:p>
          <a:p>
            <a:pPr marL="45720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Font typeface="Arial"/>
              <a:buNone/>
            </a:pPr>
            <a:endParaRPr sz="29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body" idx="9"/>
          </p:nvPr>
        </p:nvSpPr>
        <p:spPr>
          <a:xfrm>
            <a:off x="1096328" y="7521678"/>
            <a:ext cx="16658270" cy="57518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[PENDING]</a:t>
            </a:r>
          </a:p>
          <a:p>
            <a:pPr marL="685800" marR="0" lvl="0" indent="-508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body" idx="13"/>
          </p:nvPr>
        </p:nvSpPr>
        <p:spPr>
          <a:xfrm>
            <a:off x="4572000" y="5367746"/>
            <a:ext cx="18288000" cy="5906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Langley Research Center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4"/>
          </p:nvPr>
        </p:nvSpPr>
        <p:spPr>
          <a:xfrm>
            <a:off x="4572000" y="4244975"/>
            <a:ext cx="18288000" cy="9464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Chad Smith (Team Lead), Jelly Riedel, Keith Benjamin, Daniel Wozniak, Matthew Carter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5"/>
          </p:nvPr>
        </p:nvSpPr>
        <p:spPr>
          <a:xfrm>
            <a:off x="4572000" y="2758098"/>
            <a:ext cx="18288000" cy="1212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 b="0" i="1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Utilizing NASA Earth Observations to Explore Extent of Harmful Algal Blooms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 b="0" i="1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in the Albemarle</a:t>
            </a:r>
            <a:r>
              <a:rPr lang="en-US" sz="3000" i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 and </a:t>
            </a:r>
            <a:r>
              <a:rPr lang="en-US" sz="3000" b="0" i="1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Pamlico </a:t>
            </a:r>
            <a:r>
              <a:rPr lang="en-US" sz="3000" i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Sounds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6"/>
          </p:nvPr>
        </p:nvSpPr>
        <p:spPr>
          <a:xfrm>
            <a:off x="4572000" y="1476444"/>
            <a:ext cx="18288000" cy="11550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8400" b="1" i="0" u="none" strike="noStrike" cap="small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North Carolina Water Resources</a:t>
            </a:r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17650" y="11642150"/>
            <a:ext cx="8025599" cy="599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05275" y="30943075"/>
            <a:ext cx="3281100" cy="12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762225" y="20608050"/>
            <a:ext cx="4686300" cy="19049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/>
          <p:nvPr/>
        </p:nvSpPr>
        <p:spPr>
          <a:xfrm>
            <a:off x="1096325" y="14836875"/>
            <a:ext cx="4076100" cy="17918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3000"/>
              <a:t>MODIS Level 2 Daily Swath Ocean Color Data</a:t>
            </a:r>
          </a:p>
        </p:txBody>
      </p:sp>
      <p:sp>
        <p:nvSpPr>
          <p:cNvPr id="73" name="Shape 73"/>
          <p:cNvSpPr/>
          <p:nvPr/>
        </p:nvSpPr>
        <p:spPr>
          <a:xfrm>
            <a:off x="1096325" y="17531975"/>
            <a:ext cx="4076100" cy="9701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3000">
                <a:solidFill>
                  <a:schemeClr val="dk1"/>
                </a:solidFill>
              </a:rPr>
              <a:t>Bands 9, 10, and 12</a:t>
            </a:r>
          </a:p>
        </p:txBody>
      </p:sp>
      <p:sp>
        <p:nvSpPr>
          <p:cNvPr id="74" name="Shape 74"/>
          <p:cNvSpPr/>
          <p:nvPr/>
        </p:nvSpPr>
        <p:spPr>
          <a:xfrm>
            <a:off x="9677400" y="15126675"/>
            <a:ext cx="2885699" cy="1212300"/>
          </a:xfrm>
          <a:prstGeom prst="flowChartConnector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-US" sz="1800"/>
              <a:t>Decompress, Image Processing</a:t>
            </a:r>
          </a:p>
        </p:txBody>
      </p:sp>
      <p:sp>
        <p:nvSpPr>
          <p:cNvPr id="75" name="Shape 75"/>
          <p:cNvSpPr/>
          <p:nvPr/>
        </p:nvSpPr>
        <p:spPr>
          <a:xfrm>
            <a:off x="5808975" y="17373600"/>
            <a:ext cx="2885699" cy="1154999"/>
          </a:xfrm>
          <a:prstGeom prst="flowChartConnector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800"/>
              <a:t>Clip/ Limit Processing Extent </a:t>
            </a:r>
          </a:p>
        </p:txBody>
      </p:sp>
      <p:sp>
        <p:nvSpPr>
          <p:cNvPr id="76" name="Shape 76"/>
          <p:cNvSpPr/>
          <p:nvPr/>
        </p:nvSpPr>
        <p:spPr>
          <a:xfrm>
            <a:off x="13303100" y="15126675"/>
            <a:ext cx="2885699" cy="1212300"/>
          </a:xfrm>
          <a:prstGeom prst="flowChartConnector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800"/>
              <a:t>Reproject Images </a:t>
            </a:r>
          </a:p>
        </p:txBody>
      </p:sp>
      <p:sp>
        <p:nvSpPr>
          <p:cNvPr id="77" name="Shape 77"/>
          <p:cNvSpPr/>
          <p:nvPr/>
        </p:nvSpPr>
        <p:spPr>
          <a:xfrm>
            <a:off x="9219575" y="17397610"/>
            <a:ext cx="2885699" cy="1242899"/>
          </a:xfrm>
          <a:prstGeom prst="flowChartConnector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800"/>
              <a:t>MODIS OC3M Algorithm</a:t>
            </a:r>
          </a:p>
        </p:txBody>
      </p:sp>
      <p:sp>
        <p:nvSpPr>
          <p:cNvPr id="78" name="Shape 78"/>
          <p:cNvSpPr/>
          <p:nvPr/>
        </p:nvSpPr>
        <p:spPr>
          <a:xfrm>
            <a:off x="1096325" y="18773064"/>
            <a:ext cx="4076100" cy="9701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000"/>
              <a:t>MODIS Chl-a Band</a:t>
            </a:r>
          </a:p>
        </p:txBody>
      </p:sp>
      <p:sp>
        <p:nvSpPr>
          <p:cNvPr id="79" name="Shape 79"/>
          <p:cNvSpPr/>
          <p:nvPr/>
        </p:nvSpPr>
        <p:spPr>
          <a:xfrm>
            <a:off x="5808962" y="15126675"/>
            <a:ext cx="2885699" cy="1212300"/>
          </a:xfrm>
          <a:prstGeom prst="flowChartConnector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800"/>
              <a:t>Reject Partial Images</a:t>
            </a:r>
          </a:p>
        </p:txBody>
      </p:sp>
      <p:sp>
        <p:nvSpPr>
          <p:cNvPr id="80" name="Shape 80"/>
          <p:cNvSpPr/>
          <p:nvPr/>
        </p:nvSpPr>
        <p:spPr>
          <a:xfrm>
            <a:off x="13027625" y="17695571"/>
            <a:ext cx="4076100" cy="18368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000"/>
              <a:t>MODIS-derived Chl-a Maps</a:t>
            </a:r>
          </a:p>
        </p:txBody>
      </p:sp>
      <p:sp>
        <p:nvSpPr>
          <p:cNvPr id="81" name="Shape 81"/>
          <p:cNvSpPr/>
          <p:nvPr/>
        </p:nvSpPr>
        <p:spPr>
          <a:xfrm>
            <a:off x="5808975" y="18700600"/>
            <a:ext cx="2885699" cy="1154999"/>
          </a:xfrm>
          <a:prstGeom prst="flowChartConnector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800"/>
              <a:t>Clip/ Limit Processing Extent </a:t>
            </a:r>
          </a:p>
        </p:txBody>
      </p:sp>
      <p:sp>
        <p:nvSpPr>
          <p:cNvPr id="82" name="Shape 82"/>
          <p:cNvSpPr/>
          <p:nvPr/>
        </p:nvSpPr>
        <p:spPr>
          <a:xfrm>
            <a:off x="1096325" y="20434221"/>
            <a:ext cx="7109699" cy="7344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000"/>
              <a:t>USGS NC Water Science Center Data</a:t>
            </a:r>
          </a:p>
        </p:txBody>
      </p:sp>
      <p:sp>
        <p:nvSpPr>
          <p:cNvPr id="83" name="Shape 83"/>
          <p:cNvSpPr/>
          <p:nvPr/>
        </p:nvSpPr>
        <p:spPr>
          <a:xfrm>
            <a:off x="1096325" y="21542450"/>
            <a:ext cx="7109699" cy="7344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 sz="3000"/>
              <a:t>Water Sampling Locations - NWQMC</a:t>
            </a:r>
          </a:p>
        </p:txBody>
      </p:sp>
      <p:sp>
        <p:nvSpPr>
          <p:cNvPr id="84" name="Shape 84"/>
          <p:cNvSpPr/>
          <p:nvPr/>
        </p:nvSpPr>
        <p:spPr>
          <a:xfrm>
            <a:off x="9305962" y="20698850"/>
            <a:ext cx="2712899" cy="12428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/>
              <a:t>Sample Point Shapefiles</a:t>
            </a:r>
          </a:p>
        </p:txBody>
      </p:sp>
      <p:cxnSp>
        <p:nvCxnSpPr>
          <p:cNvPr id="85" name="Shape 85"/>
          <p:cNvCxnSpPr>
            <a:endCxn id="80" idx="2"/>
          </p:cNvCxnSpPr>
          <p:nvPr/>
        </p:nvCxnSpPr>
        <p:spPr>
          <a:xfrm rot="10800000" flipH="1">
            <a:off x="12047674" y="19532471"/>
            <a:ext cx="3018000" cy="1803600"/>
          </a:xfrm>
          <a:prstGeom prst="curvedConnector2">
            <a:avLst/>
          </a:prstGeom>
          <a:noFill/>
          <a:ln w="19050" cap="flat">
            <a:solidFill>
              <a:schemeClr val="dk2"/>
            </a:solidFill>
            <a:prstDash val="dot"/>
            <a:round/>
            <a:headEnd type="stealth" w="lg" len="lg"/>
            <a:tailEnd type="triangle" w="lg" len="lg"/>
          </a:ln>
        </p:spPr>
      </p:cxnSp>
      <p:cxnSp>
        <p:nvCxnSpPr>
          <p:cNvPr id="86" name="Shape 86"/>
          <p:cNvCxnSpPr>
            <a:endCxn id="84" idx="1"/>
          </p:cNvCxnSpPr>
          <p:nvPr/>
        </p:nvCxnSpPr>
        <p:spPr>
          <a:xfrm>
            <a:off x="8206162" y="20812999"/>
            <a:ext cx="1099800" cy="507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7" name="Shape 87"/>
          <p:cNvCxnSpPr>
            <a:stCxn id="83" idx="3"/>
            <a:endCxn id="84" idx="1"/>
          </p:cNvCxnSpPr>
          <p:nvPr/>
        </p:nvCxnSpPr>
        <p:spPr>
          <a:xfrm rot="10800000" flipH="1">
            <a:off x="8206024" y="21320150"/>
            <a:ext cx="1099800" cy="5895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8" name="Shape 88"/>
          <p:cNvCxnSpPr>
            <a:endCxn id="79" idx="2"/>
          </p:cNvCxnSpPr>
          <p:nvPr/>
        </p:nvCxnSpPr>
        <p:spPr>
          <a:xfrm rot="10800000" flipH="1">
            <a:off x="5212262" y="15732825"/>
            <a:ext cx="596700" cy="12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9" name="Shape 89"/>
          <p:cNvCxnSpPr>
            <a:endCxn id="74" idx="2"/>
          </p:cNvCxnSpPr>
          <p:nvPr/>
        </p:nvCxnSpPr>
        <p:spPr>
          <a:xfrm rot="10800000" flipH="1">
            <a:off x="8693100" y="15732825"/>
            <a:ext cx="984300" cy="12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0" name="Shape 90"/>
          <p:cNvCxnSpPr>
            <a:endCxn id="75" idx="2"/>
          </p:cNvCxnSpPr>
          <p:nvPr/>
        </p:nvCxnSpPr>
        <p:spPr>
          <a:xfrm rot="10800000" flipH="1">
            <a:off x="5176275" y="17951099"/>
            <a:ext cx="632700" cy="102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1" name="Shape 91"/>
          <p:cNvCxnSpPr>
            <a:endCxn id="77" idx="2"/>
          </p:cNvCxnSpPr>
          <p:nvPr/>
        </p:nvCxnSpPr>
        <p:spPr>
          <a:xfrm>
            <a:off x="8711075" y="17945260"/>
            <a:ext cx="508500" cy="738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2" name="Shape 92"/>
          <p:cNvCxnSpPr>
            <a:stCxn id="77" idx="6"/>
            <a:endCxn id="80" idx="1"/>
          </p:cNvCxnSpPr>
          <p:nvPr/>
        </p:nvCxnSpPr>
        <p:spPr>
          <a:xfrm>
            <a:off x="12105274" y="18019060"/>
            <a:ext cx="922500" cy="5949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3" name="Shape 93"/>
          <p:cNvCxnSpPr>
            <a:endCxn id="81" idx="2"/>
          </p:cNvCxnSpPr>
          <p:nvPr/>
        </p:nvCxnSpPr>
        <p:spPr>
          <a:xfrm>
            <a:off x="5212275" y="19225899"/>
            <a:ext cx="596700" cy="522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4" name="Shape 94"/>
          <p:cNvCxnSpPr>
            <a:endCxn id="80" idx="1"/>
          </p:cNvCxnSpPr>
          <p:nvPr/>
        </p:nvCxnSpPr>
        <p:spPr>
          <a:xfrm rot="10800000" flipH="1">
            <a:off x="8729224" y="18614021"/>
            <a:ext cx="4298400" cy="702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5" name="Shape 95"/>
          <p:cNvCxnSpPr>
            <a:endCxn id="76" idx="2"/>
          </p:cNvCxnSpPr>
          <p:nvPr/>
        </p:nvCxnSpPr>
        <p:spPr>
          <a:xfrm rot="10800000" flipH="1">
            <a:off x="12606800" y="15732825"/>
            <a:ext cx="696300" cy="48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6" name="Shape 96"/>
          <p:cNvCxnSpPr>
            <a:stCxn id="76" idx="6"/>
            <a:endCxn id="73" idx="1"/>
          </p:cNvCxnSpPr>
          <p:nvPr/>
        </p:nvCxnSpPr>
        <p:spPr>
          <a:xfrm flipH="1">
            <a:off x="1096399" y="15732825"/>
            <a:ext cx="15092400" cy="2284200"/>
          </a:xfrm>
          <a:prstGeom prst="bentConnector5">
            <a:avLst>
              <a:gd name="adj1" fmla="val -1578"/>
              <a:gd name="adj2" fmla="val 52651"/>
              <a:gd name="adj3" fmla="val 101578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7" name="Shape 97"/>
          <p:cNvCxnSpPr>
            <a:endCxn id="78" idx="1"/>
          </p:cNvCxnSpPr>
          <p:nvPr/>
        </p:nvCxnSpPr>
        <p:spPr>
          <a:xfrm rot="-5400000" flipH="1">
            <a:off x="369575" y="18531414"/>
            <a:ext cx="1222800" cy="230700"/>
          </a:xfrm>
          <a:prstGeom prst="bentConnector2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8" name="Shape 98"/>
          <p:cNvSpPr txBox="1"/>
          <p:nvPr/>
        </p:nvSpPr>
        <p:spPr>
          <a:xfrm>
            <a:off x="12709300" y="20608050"/>
            <a:ext cx="3281100" cy="32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i="1"/>
              <a:t>Compare with   Point Sample Data</a:t>
            </a:r>
          </a:p>
        </p:txBody>
      </p:sp>
      <p:pic>
        <p:nvPicPr>
          <p:cNvPr id="1026" name="Picture 2" descr="C:\Users\Chad\Desktop\MODIS_Aqu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8710" y="18965021"/>
            <a:ext cx="36385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had\Desktop\Landsat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8601" y="20855471"/>
            <a:ext cx="1907400" cy="155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Wate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7B9B8"/>
      </a:accent1>
      <a:accent2>
        <a:srgbClr val="447979"/>
      </a:accent2>
      <a:accent3>
        <a:srgbClr val="203A39"/>
      </a:accent3>
      <a:accent4>
        <a:srgbClr val="6D3B27"/>
      </a:accent4>
      <a:accent5>
        <a:srgbClr val="B97F67"/>
      </a:accent5>
      <a:accent6>
        <a:srgbClr val="ECAA9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Custom</PresentationFormat>
  <Paragraphs>51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Chad</dc:creator>
  <cp:lastModifiedBy>Chad</cp:lastModifiedBy>
  <cp:revision>1</cp:revision>
  <dcterms:modified xsi:type="dcterms:W3CDTF">2015-02-27T15:56:30Z</dcterms:modified>
</cp:coreProperties>
</file>