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75" r:id="rId2"/>
    <p:sldId id="278" r:id="rId3"/>
    <p:sldId id="279" r:id="rId4"/>
    <p:sldId id="285" r:id="rId5"/>
    <p:sldId id="286" r:id="rId6"/>
    <p:sldId id="287" r:id="rId7"/>
    <p:sldId id="28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9A149"/>
    <a:srgbClr val="333333"/>
    <a:srgbClr val="F4901A"/>
    <a:srgbClr val="FFFFF5"/>
    <a:srgbClr val="FFFFF3"/>
    <a:srgbClr val="DC7D0A"/>
    <a:srgbClr val="DE8E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32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74" d="100"/>
          <a:sy n="74" d="100"/>
        </p:scale>
        <p:origin x="768" y="91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E04D07-3008-4B4A-AE6C-BCA3EDCE1095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F0661D3-D256-486D-AA44-61009A993382}">
      <dgm:prSet phldrT="[Text]"/>
      <dgm:spPr/>
      <dgm:t>
        <a:bodyPr/>
        <a:lstStyle/>
        <a:p>
          <a:r>
            <a:rPr lang="en-US" dirty="0" smtClean="0"/>
            <a:t>Data Acquisition</a:t>
          </a:r>
          <a:endParaRPr lang="en-US" dirty="0"/>
        </a:p>
      </dgm:t>
    </dgm:pt>
    <dgm:pt modelId="{27C55453-6C8E-488E-91B6-5B6348CAB5E0}" type="parTrans" cxnId="{AC453F1A-7054-4828-8423-000B7F70A43E}">
      <dgm:prSet/>
      <dgm:spPr/>
      <dgm:t>
        <a:bodyPr/>
        <a:lstStyle/>
        <a:p>
          <a:endParaRPr lang="en-US"/>
        </a:p>
      </dgm:t>
    </dgm:pt>
    <dgm:pt modelId="{329FB096-39B8-451A-BBDA-CB681376AB9D}" type="sibTrans" cxnId="{AC453F1A-7054-4828-8423-000B7F70A43E}">
      <dgm:prSet/>
      <dgm:spPr/>
      <dgm:t>
        <a:bodyPr/>
        <a:lstStyle/>
        <a:p>
          <a:endParaRPr lang="en-US"/>
        </a:p>
      </dgm:t>
    </dgm:pt>
    <dgm:pt modelId="{7B7F44EE-EBCF-43D3-A9EE-7A9AFACFEEBF}">
      <dgm:prSet phldrT="[Text]"/>
      <dgm:spPr/>
      <dgm:t>
        <a:bodyPr/>
        <a:lstStyle/>
        <a:p>
          <a:r>
            <a:rPr lang="en-US" dirty="0" smtClean="0"/>
            <a:t>MODIS Aqua, Terra, TRMM and Landsat Data was downloaded</a:t>
          </a:r>
          <a:endParaRPr lang="en-US" dirty="0"/>
        </a:p>
      </dgm:t>
    </dgm:pt>
    <dgm:pt modelId="{D8AF2117-4D4B-452F-BE23-154EF58EBD24}" type="parTrans" cxnId="{F15C34AA-C98C-45C5-97FD-800840044B8A}">
      <dgm:prSet/>
      <dgm:spPr/>
      <dgm:t>
        <a:bodyPr/>
        <a:lstStyle/>
        <a:p>
          <a:endParaRPr lang="en-US"/>
        </a:p>
      </dgm:t>
    </dgm:pt>
    <dgm:pt modelId="{A472D3E3-76EA-47F1-99FA-1C4A737CF30C}" type="sibTrans" cxnId="{F15C34AA-C98C-45C5-97FD-800840044B8A}">
      <dgm:prSet/>
      <dgm:spPr/>
      <dgm:t>
        <a:bodyPr/>
        <a:lstStyle/>
        <a:p>
          <a:endParaRPr lang="en-US"/>
        </a:p>
      </dgm:t>
    </dgm:pt>
    <dgm:pt modelId="{B4F59CE9-CF74-4BBA-AB7E-4B068BBEA2E8}">
      <dgm:prSet phldrT="[Text]"/>
      <dgm:spPr/>
      <dgm:t>
        <a:bodyPr/>
        <a:lstStyle/>
        <a:p>
          <a:r>
            <a:rPr lang="en-US" dirty="0" smtClean="0"/>
            <a:t>Processing</a:t>
          </a:r>
          <a:endParaRPr lang="en-US" dirty="0"/>
        </a:p>
      </dgm:t>
    </dgm:pt>
    <dgm:pt modelId="{FD2936DB-FEFC-41B3-A3C6-09355F6B5A84}" type="parTrans" cxnId="{AD98F6F7-2130-42F1-BA96-4D4890AAB04C}">
      <dgm:prSet/>
      <dgm:spPr/>
      <dgm:t>
        <a:bodyPr/>
        <a:lstStyle/>
        <a:p>
          <a:endParaRPr lang="en-US"/>
        </a:p>
      </dgm:t>
    </dgm:pt>
    <dgm:pt modelId="{A9EAB095-EB80-4F04-96C3-8230BF810E93}" type="sibTrans" cxnId="{AD98F6F7-2130-42F1-BA96-4D4890AAB04C}">
      <dgm:prSet/>
      <dgm:spPr/>
      <dgm:t>
        <a:bodyPr/>
        <a:lstStyle/>
        <a:p>
          <a:endParaRPr lang="en-US"/>
        </a:p>
      </dgm:t>
    </dgm:pt>
    <dgm:pt modelId="{DBE75B96-52B5-45BD-825D-3E5BA2E7BD5D}">
      <dgm:prSet phldrT="[Text]"/>
      <dgm:spPr/>
      <dgm:t>
        <a:bodyPr/>
        <a:lstStyle/>
        <a:p>
          <a:r>
            <a:rPr lang="en-US" dirty="0" smtClean="0"/>
            <a:t>MODIS data was corrected from errors from clouds using Python</a:t>
          </a:r>
          <a:endParaRPr lang="en-US" dirty="0"/>
        </a:p>
      </dgm:t>
    </dgm:pt>
    <dgm:pt modelId="{AFF12C69-3A21-40A9-BD69-F4C99BFF3059}" type="parTrans" cxnId="{1BA4E343-58EA-4AE3-88C1-A368E9280596}">
      <dgm:prSet/>
      <dgm:spPr/>
      <dgm:t>
        <a:bodyPr/>
        <a:lstStyle/>
        <a:p>
          <a:endParaRPr lang="en-US"/>
        </a:p>
      </dgm:t>
    </dgm:pt>
    <dgm:pt modelId="{76546493-0481-42F0-8A9F-04E3801432EF}" type="sibTrans" cxnId="{1BA4E343-58EA-4AE3-88C1-A368E9280596}">
      <dgm:prSet/>
      <dgm:spPr/>
      <dgm:t>
        <a:bodyPr/>
        <a:lstStyle/>
        <a:p>
          <a:endParaRPr lang="en-US"/>
        </a:p>
      </dgm:t>
    </dgm:pt>
    <dgm:pt modelId="{E1C2508A-0758-483B-AB6E-5F9B0DB382AD}">
      <dgm:prSet phldrT="[Text]"/>
      <dgm:spPr/>
      <dgm:t>
        <a:bodyPr/>
        <a:lstStyle/>
        <a:p>
          <a:r>
            <a:rPr lang="en-US" dirty="0" smtClean="0"/>
            <a:t>Analysis</a:t>
          </a:r>
          <a:endParaRPr lang="en-US" dirty="0"/>
        </a:p>
      </dgm:t>
    </dgm:pt>
    <dgm:pt modelId="{84B5894C-AFE9-4CBB-8AD3-4B67F7C9E66E}" type="parTrans" cxnId="{FD3C3A35-EDD2-41F9-8953-57C753171AAD}">
      <dgm:prSet/>
      <dgm:spPr/>
      <dgm:t>
        <a:bodyPr/>
        <a:lstStyle/>
        <a:p>
          <a:endParaRPr lang="en-US"/>
        </a:p>
      </dgm:t>
    </dgm:pt>
    <dgm:pt modelId="{744C6434-2A97-4FB5-9646-F4E527B1BD3D}" type="sibTrans" cxnId="{FD3C3A35-EDD2-41F9-8953-57C753171AAD}">
      <dgm:prSet/>
      <dgm:spPr/>
      <dgm:t>
        <a:bodyPr/>
        <a:lstStyle/>
        <a:p>
          <a:endParaRPr lang="en-US"/>
        </a:p>
      </dgm:t>
    </dgm:pt>
    <dgm:pt modelId="{D889C609-15D8-4E27-9CC9-D2BE0517AD1E}">
      <dgm:prSet phldrT="[Text]"/>
      <dgm:spPr/>
      <dgm:t>
        <a:bodyPr/>
        <a:lstStyle/>
        <a:p>
          <a:r>
            <a:rPr lang="en-US" dirty="0" smtClean="0"/>
            <a:t>TRMM and MODIS data were stacked so a value could be given to each pixel for every day during their given study periods</a:t>
          </a:r>
          <a:endParaRPr lang="en-US" dirty="0"/>
        </a:p>
      </dgm:t>
    </dgm:pt>
    <dgm:pt modelId="{6FD8816A-A21A-4EE2-9300-5B836EF869F7}" type="parTrans" cxnId="{33669DF7-B1A1-4FAD-8CE0-689069E1DBB4}">
      <dgm:prSet/>
      <dgm:spPr/>
      <dgm:t>
        <a:bodyPr/>
        <a:lstStyle/>
        <a:p>
          <a:endParaRPr lang="en-US"/>
        </a:p>
      </dgm:t>
    </dgm:pt>
    <dgm:pt modelId="{9C1CD7E1-257D-4F56-8075-39C8462253B2}" type="sibTrans" cxnId="{33669DF7-B1A1-4FAD-8CE0-689069E1DBB4}">
      <dgm:prSet/>
      <dgm:spPr/>
      <dgm:t>
        <a:bodyPr/>
        <a:lstStyle/>
        <a:p>
          <a:endParaRPr lang="en-US"/>
        </a:p>
      </dgm:t>
    </dgm:pt>
    <dgm:pt modelId="{41806EEF-5195-4D36-BCC2-2C7912BAB141}">
      <dgm:prSet phldrT="[Text]"/>
      <dgm:spPr/>
      <dgm:t>
        <a:bodyPr/>
        <a:lstStyle/>
        <a:p>
          <a:r>
            <a:rPr lang="en-US" dirty="0" smtClean="0"/>
            <a:t>TRMM data was interpolated</a:t>
          </a:r>
          <a:endParaRPr lang="en-US" dirty="0"/>
        </a:p>
      </dgm:t>
    </dgm:pt>
    <dgm:pt modelId="{22397B79-EDA3-4DDE-A96A-F9789A27B59A}" type="parTrans" cxnId="{ECB28B90-9C1D-4CBB-8E28-D8442D07BD2A}">
      <dgm:prSet/>
      <dgm:spPr/>
      <dgm:t>
        <a:bodyPr/>
        <a:lstStyle/>
        <a:p>
          <a:endParaRPr lang="en-US"/>
        </a:p>
      </dgm:t>
    </dgm:pt>
    <dgm:pt modelId="{0F5D02DE-339B-4301-AB03-F1A1D8CC0AF0}" type="sibTrans" cxnId="{ECB28B90-9C1D-4CBB-8E28-D8442D07BD2A}">
      <dgm:prSet/>
      <dgm:spPr/>
      <dgm:t>
        <a:bodyPr/>
        <a:lstStyle/>
        <a:p>
          <a:endParaRPr lang="en-US"/>
        </a:p>
      </dgm:t>
    </dgm:pt>
    <dgm:pt modelId="{D9A28E1E-2B38-4AE8-88E1-2EE1DFFC4AB0}" type="pres">
      <dgm:prSet presAssocID="{F3E04D07-3008-4B4A-AE6C-BCA3EDCE109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ADC025D-0554-4A93-BF79-45711B99B47F}" type="pres">
      <dgm:prSet presAssocID="{DF0661D3-D256-486D-AA44-61009A993382}" presName="composite" presStyleCnt="0"/>
      <dgm:spPr/>
    </dgm:pt>
    <dgm:pt modelId="{EABE4890-F401-4C35-BFCE-BCBDF35CA9E2}" type="pres">
      <dgm:prSet presAssocID="{DF0661D3-D256-486D-AA44-61009A993382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25FF35-87D1-4018-8DA3-0FE087CB5B2D}" type="pres">
      <dgm:prSet presAssocID="{DF0661D3-D256-486D-AA44-61009A993382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8EC956-7E4D-4630-B754-B73AF61B6F85}" type="pres">
      <dgm:prSet presAssocID="{329FB096-39B8-451A-BBDA-CB681376AB9D}" presName="sp" presStyleCnt="0"/>
      <dgm:spPr/>
    </dgm:pt>
    <dgm:pt modelId="{8453621B-7DDA-429C-AB08-D027B9BFD82C}" type="pres">
      <dgm:prSet presAssocID="{B4F59CE9-CF74-4BBA-AB7E-4B068BBEA2E8}" presName="composite" presStyleCnt="0"/>
      <dgm:spPr/>
    </dgm:pt>
    <dgm:pt modelId="{8D42A859-0161-49E0-A725-1672FA19CAB2}" type="pres">
      <dgm:prSet presAssocID="{B4F59CE9-CF74-4BBA-AB7E-4B068BBEA2E8}" presName="parentText" presStyleLbl="alignNode1" presStyleIdx="1" presStyleCnt="3" custLinFactNeighborX="-2935" custLinFactNeighborY="68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5E1497-A3D9-4EF2-A7C4-A5573B0D443B}" type="pres">
      <dgm:prSet presAssocID="{B4F59CE9-CF74-4BBA-AB7E-4B068BBEA2E8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247356-FED9-464B-8DFD-785DBB6BE9C0}" type="pres">
      <dgm:prSet presAssocID="{A9EAB095-EB80-4F04-96C3-8230BF810E93}" presName="sp" presStyleCnt="0"/>
      <dgm:spPr/>
    </dgm:pt>
    <dgm:pt modelId="{4D488451-6AC8-48E3-A872-FE1C82164EE3}" type="pres">
      <dgm:prSet presAssocID="{E1C2508A-0758-483B-AB6E-5F9B0DB382AD}" presName="composite" presStyleCnt="0"/>
      <dgm:spPr/>
    </dgm:pt>
    <dgm:pt modelId="{DD1B8DD2-0CA6-4C35-A0A6-7D1D00E77912}" type="pres">
      <dgm:prSet presAssocID="{E1C2508A-0758-483B-AB6E-5F9B0DB382AD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82A2DE-2BEF-41E5-A39A-8F3AE7AA14A7}" type="pres">
      <dgm:prSet presAssocID="{E1C2508A-0758-483B-AB6E-5F9B0DB382AD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05012B9-09C5-4738-B499-77892D2508C3}" type="presOf" srcId="{F3E04D07-3008-4B4A-AE6C-BCA3EDCE1095}" destId="{D9A28E1E-2B38-4AE8-88E1-2EE1DFFC4AB0}" srcOrd="0" destOrd="0" presId="urn:microsoft.com/office/officeart/2005/8/layout/chevron2"/>
    <dgm:cxn modelId="{FD3C3A35-EDD2-41F9-8953-57C753171AAD}" srcId="{F3E04D07-3008-4B4A-AE6C-BCA3EDCE1095}" destId="{E1C2508A-0758-483B-AB6E-5F9B0DB382AD}" srcOrd="2" destOrd="0" parTransId="{84B5894C-AFE9-4CBB-8AD3-4B67F7C9E66E}" sibTransId="{744C6434-2A97-4FB5-9646-F4E527B1BD3D}"/>
    <dgm:cxn modelId="{C634C408-9C04-4B1E-8EA7-73737BF28FFF}" type="presOf" srcId="{7B7F44EE-EBCF-43D3-A9EE-7A9AFACFEEBF}" destId="{2F25FF35-87D1-4018-8DA3-0FE087CB5B2D}" srcOrd="0" destOrd="0" presId="urn:microsoft.com/office/officeart/2005/8/layout/chevron2"/>
    <dgm:cxn modelId="{AC453F1A-7054-4828-8423-000B7F70A43E}" srcId="{F3E04D07-3008-4B4A-AE6C-BCA3EDCE1095}" destId="{DF0661D3-D256-486D-AA44-61009A993382}" srcOrd="0" destOrd="0" parTransId="{27C55453-6C8E-488E-91B6-5B6348CAB5E0}" sibTransId="{329FB096-39B8-451A-BBDA-CB681376AB9D}"/>
    <dgm:cxn modelId="{1BA4E343-58EA-4AE3-88C1-A368E9280596}" srcId="{B4F59CE9-CF74-4BBA-AB7E-4B068BBEA2E8}" destId="{DBE75B96-52B5-45BD-825D-3E5BA2E7BD5D}" srcOrd="0" destOrd="0" parTransId="{AFF12C69-3A21-40A9-BD69-F4C99BFF3059}" sibTransId="{76546493-0481-42F0-8A9F-04E3801432EF}"/>
    <dgm:cxn modelId="{F15C34AA-C98C-45C5-97FD-800840044B8A}" srcId="{DF0661D3-D256-486D-AA44-61009A993382}" destId="{7B7F44EE-EBCF-43D3-A9EE-7A9AFACFEEBF}" srcOrd="0" destOrd="0" parTransId="{D8AF2117-4D4B-452F-BE23-154EF58EBD24}" sibTransId="{A472D3E3-76EA-47F1-99FA-1C4A737CF30C}"/>
    <dgm:cxn modelId="{AD98F6F7-2130-42F1-BA96-4D4890AAB04C}" srcId="{F3E04D07-3008-4B4A-AE6C-BCA3EDCE1095}" destId="{B4F59CE9-CF74-4BBA-AB7E-4B068BBEA2E8}" srcOrd="1" destOrd="0" parTransId="{FD2936DB-FEFC-41B3-A3C6-09355F6B5A84}" sibTransId="{A9EAB095-EB80-4F04-96C3-8230BF810E93}"/>
    <dgm:cxn modelId="{33669DF7-B1A1-4FAD-8CE0-689069E1DBB4}" srcId="{E1C2508A-0758-483B-AB6E-5F9B0DB382AD}" destId="{D889C609-15D8-4E27-9CC9-D2BE0517AD1E}" srcOrd="0" destOrd="0" parTransId="{6FD8816A-A21A-4EE2-9300-5B836EF869F7}" sibTransId="{9C1CD7E1-257D-4F56-8075-39C8462253B2}"/>
    <dgm:cxn modelId="{18F738F0-2567-4A4D-A1B0-9B4571B4A6D4}" type="presOf" srcId="{41806EEF-5195-4D36-BCC2-2C7912BAB141}" destId="{0A82A2DE-2BEF-41E5-A39A-8F3AE7AA14A7}" srcOrd="0" destOrd="1" presId="urn:microsoft.com/office/officeart/2005/8/layout/chevron2"/>
    <dgm:cxn modelId="{ECB28B90-9C1D-4CBB-8E28-D8442D07BD2A}" srcId="{E1C2508A-0758-483B-AB6E-5F9B0DB382AD}" destId="{41806EEF-5195-4D36-BCC2-2C7912BAB141}" srcOrd="1" destOrd="0" parTransId="{22397B79-EDA3-4DDE-A96A-F9789A27B59A}" sibTransId="{0F5D02DE-339B-4301-AB03-F1A1D8CC0AF0}"/>
    <dgm:cxn modelId="{C4B17E3E-91F8-4AD2-ADC1-3C146784FFE0}" type="presOf" srcId="{D889C609-15D8-4E27-9CC9-D2BE0517AD1E}" destId="{0A82A2DE-2BEF-41E5-A39A-8F3AE7AA14A7}" srcOrd="0" destOrd="0" presId="urn:microsoft.com/office/officeart/2005/8/layout/chevron2"/>
    <dgm:cxn modelId="{EB4FBE79-D29D-4EBC-833A-1C50B81F042E}" type="presOf" srcId="{B4F59CE9-CF74-4BBA-AB7E-4B068BBEA2E8}" destId="{8D42A859-0161-49E0-A725-1672FA19CAB2}" srcOrd="0" destOrd="0" presId="urn:microsoft.com/office/officeart/2005/8/layout/chevron2"/>
    <dgm:cxn modelId="{5D1CD6C1-D6E8-45D1-A84D-44AE8F0A9C4C}" type="presOf" srcId="{DF0661D3-D256-486D-AA44-61009A993382}" destId="{EABE4890-F401-4C35-BFCE-BCBDF35CA9E2}" srcOrd="0" destOrd="0" presId="urn:microsoft.com/office/officeart/2005/8/layout/chevron2"/>
    <dgm:cxn modelId="{CABBE6A3-222D-4EF2-B12D-D985B7DB7DD2}" type="presOf" srcId="{DBE75B96-52B5-45BD-825D-3E5BA2E7BD5D}" destId="{FB5E1497-A3D9-4EF2-A7C4-A5573B0D443B}" srcOrd="0" destOrd="0" presId="urn:microsoft.com/office/officeart/2005/8/layout/chevron2"/>
    <dgm:cxn modelId="{8FE30DAE-B7C1-40DD-B0BA-F422ADB05C22}" type="presOf" srcId="{E1C2508A-0758-483B-AB6E-5F9B0DB382AD}" destId="{DD1B8DD2-0CA6-4C35-A0A6-7D1D00E77912}" srcOrd="0" destOrd="0" presId="urn:microsoft.com/office/officeart/2005/8/layout/chevron2"/>
    <dgm:cxn modelId="{DA21880A-7CD2-4400-9963-430F3FBCC4CB}" type="presParOf" srcId="{D9A28E1E-2B38-4AE8-88E1-2EE1DFFC4AB0}" destId="{BADC025D-0554-4A93-BF79-45711B99B47F}" srcOrd="0" destOrd="0" presId="urn:microsoft.com/office/officeart/2005/8/layout/chevron2"/>
    <dgm:cxn modelId="{8A9B23E3-7C48-48F2-9DDE-303D7BA3DC89}" type="presParOf" srcId="{BADC025D-0554-4A93-BF79-45711B99B47F}" destId="{EABE4890-F401-4C35-BFCE-BCBDF35CA9E2}" srcOrd="0" destOrd="0" presId="urn:microsoft.com/office/officeart/2005/8/layout/chevron2"/>
    <dgm:cxn modelId="{A5886E6F-16F2-439E-B8BB-CFA8204C6F84}" type="presParOf" srcId="{BADC025D-0554-4A93-BF79-45711B99B47F}" destId="{2F25FF35-87D1-4018-8DA3-0FE087CB5B2D}" srcOrd="1" destOrd="0" presId="urn:microsoft.com/office/officeart/2005/8/layout/chevron2"/>
    <dgm:cxn modelId="{C37A83B6-398D-4743-BCF6-66B7D19CBB3D}" type="presParOf" srcId="{D9A28E1E-2B38-4AE8-88E1-2EE1DFFC4AB0}" destId="{7E8EC956-7E4D-4630-B754-B73AF61B6F85}" srcOrd="1" destOrd="0" presId="urn:microsoft.com/office/officeart/2005/8/layout/chevron2"/>
    <dgm:cxn modelId="{86B95207-95C5-4DCA-8C28-A30DC46BB276}" type="presParOf" srcId="{D9A28E1E-2B38-4AE8-88E1-2EE1DFFC4AB0}" destId="{8453621B-7DDA-429C-AB08-D027B9BFD82C}" srcOrd="2" destOrd="0" presId="urn:microsoft.com/office/officeart/2005/8/layout/chevron2"/>
    <dgm:cxn modelId="{AED92C30-CF3E-4E6B-B815-A43F62B0288D}" type="presParOf" srcId="{8453621B-7DDA-429C-AB08-D027B9BFD82C}" destId="{8D42A859-0161-49E0-A725-1672FA19CAB2}" srcOrd="0" destOrd="0" presId="urn:microsoft.com/office/officeart/2005/8/layout/chevron2"/>
    <dgm:cxn modelId="{5F41ABAA-5378-47A1-952D-8771938B470A}" type="presParOf" srcId="{8453621B-7DDA-429C-AB08-D027B9BFD82C}" destId="{FB5E1497-A3D9-4EF2-A7C4-A5573B0D443B}" srcOrd="1" destOrd="0" presId="urn:microsoft.com/office/officeart/2005/8/layout/chevron2"/>
    <dgm:cxn modelId="{1828A241-60E8-4BF7-A4E4-CB887C911D51}" type="presParOf" srcId="{D9A28E1E-2B38-4AE8-88E1-2EE1DFFC4AB0}" destId="{1B247356-FED9-464B-8DFD-785DBB6BE9C0}" srcOrd="3" destOrd="0" presId="urn:microsoft.com/office/officeart/2005/8/layout/chevron2"/>
    <dgm:cxn modelId="{EFABEFD8-BB71-4C38-B537-A5E7FF42B72C}" type="presParOf" srcId="{D9A28E1E-2B38-4AE8-88E1-2EE1DFFC4AB0}" destId="{4D488451-6AC8-48E3-A872-FE1C82164EE3}" srcOrd="4" destOrd="0" presId="urn:microsoft.com/office/officeart/2005/8/layout/chevron2"/>
    <dgm:cxn modelId="{4B932A3F-608B-4413-9AA6-8FE9D163D2EB}" type="presParOf" srcId="{4D488451-6AC8-48E3-A872-FE1C82164EE3}" destId="{DD1B8DD2-0CA6-4C35-A0A6-7D1D00E77912}" srcOrd="0" destOrd="0" presId="urn:microsoft.com/office/officeart/2005/8/layout/chevron2"/>
    <dgm:cxn modelId="{C04F080B-3DF0-424B-A12A-DEDCD48F476E}" type="presParOf" srcId="{4D488451-6AC8-48E3-A872-FE1C82164EE3}" destId="{0A82A2DE-2BEF-41E5-A39A-8F3AE7AA14A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B7D24-6C88-410E-ACB5-D95ED598E96E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CE636-EDCB-4E8F-A496-90D3D4BBB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886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Peru is the center of origin for potatoes.</a:t>
            </a:r>
          </a:p>
          <a:p>
            <a:pPr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Parque de la Papa was created to conserve traditional potato varieties and agricultural practices.</a:t>
            </a:r>
          </a:p>
          <a:p>
            <a:pPr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Potato biodiversity is threatened by many factors, including:</a:t>
            </a:r>
          </a:p>
          <a:p>
            <a:pPr lvl="1"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 increase in temperature.</a:t>
            </a:r>
          </a:p>
          <a:p>
            <a:pPr lvl="1"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change in precipitation patterns.</a:t>
            </a:r>
          </a:p>
          <a:p>
            <a:pPr lvl="1"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Increased damage from pests.</a:t>
            </a: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E636-EDCB-4E8F-A496-90D3D4BBB61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073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ottom grey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app area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97" y="5470290"/>
            <a:ext cx="1010529" cy="1010529"/>
          </a:xfrm>
          <a:prstGeom prst="rect">
            <a:avLst/>
          </a:prstGeom>
        </p:spPr>
      </p:pic>
      <p:sp>
        <p:nvSpPr>
          <p:cNvPr id="23" name="author 6"/>
          <p:cNvSpPr>
            <a:spLocks noGrp="1"/>
          </p:cNvSpPr>
          <p:nvPr>
            <p:ph type="body" sz="quarter" idx="16" hasCustomPrompt="1"/>
          </p:nvPr>
        </p:nvSpPr>
        <p:spPr>
          <a:xfrm>
            <a:off x="5660136" y="6153912"/>
            <a:ext cx="3182112" cy="369332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  <a:endParaRPr lang="en-US" dirty="0"/>
          </a:p>
        </p:txBody>
      </p:sp>
      <p:sp>
        <p:nvSpPr>
          <p:cNvPr id="22" name="author 5"/>
          <p:cNvSpPr>
            <a:spLocks noGrp="1"/>
          </p:cNvSpPr>
          <p:nvPr>
            <p:ph type="body" sz="quarter" idx="15" hasCustomPrompt="1"/>
          </p:nvPr>
        </p:nvSpPr>
        <p:spPr>
          <a:xfrm>
            <a:off x="5660136" y="5751576"/>
            <a:ext cx="3182112" cy="369332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  <a:endParaRPr lang="en-US" dirty="0"/>
          </a:p>
        </p:txBody>
      </p:sp>
      <p:sp>
        <p:nvSpPr>
          <p:cNvPr id="21" name="author 4"/>
          <p:cNvSpPr>
            <a:spLocks noGrp="1"/>
          </p:cNvSpPr>
          <p:nvPr>
            <p:ph type="body" sz="quarter" idx="14" hasCustomPrompt="1"/>
          </p:nvPr>
        </p:nvSpPr>
        <p:spPr>
          <a:xfrm>
            <a:off x="5663184" y="5358384"/>
            <a:ext cx="3182112" cy="369332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  <a:endParaRPr lang="en-US" dirty="0"/>
          </a:p>
        </p:txBody>
      </p:sp>
      <p:sp>
        <p:nvSpPr>
          <p:cNvPr id="20" name="author 3"/>
          <p:cNvSpPr>
            <a:spLocks noGrp="1"/>
          </p:cNvSpPr>
          <p:nvPr>
            <p:ph type="body" sz="quarter" idx="13" hasCustomPrompt="1"/>
          </p:nvPr>
        </p:nvSpPr>
        <p:spPr>
          <a:xfrm>
            <a:off x="2249424" y="6153912"/>
            <a:ext cx="3182112" cy="369332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  <a:endParaRPr lang="en-US" dirty="0"/>
          </a:p>
        </p:txBody>
      </p:sp>
      <p:sp>
        <p:nvSpPr>
          <p:cNvPr id="19" name="author 2"/>
          <p:cNvSpPr>
            <a:spLocks noGrp="1"/>
          </p:cNvSpPr>
          <p:nvPr>
            <p:ph type="body" sz="quarter" idx="12" hasCustomPrompt="1"/>
          </p:nvPr>
        </p:nvSpPr>
        <p:spPr>
          <a:xfrm>
            <a:off x="2249424" y="5751576"/>
            <a:ext cx="3182112" cy="369332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  <a:endParaRPr lang="en-US" dirty="0"/>
          </a:p>
        </p:txBody>
      </p:sp>
      <p:sp>
        <p:nvSpPr>
          <p:cNvPr id="17" name="author project lead"/>
          <p:cNvSpPr>
            <a:spLocks noGrp="1"/>
          </p:cNvSpPr>
          <p:nvPr>
            <p:ph type="body" sz="quarter" idx="11" hasCustomPrompt="1"/>
          </p:nvPr>
        </p:nvSpPr>
        <p:spPr>
          <a:xfrm>
            <a:off x="2249424" y="5358384"/>
            <a:ext cx="3182112" cy="369332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Author (Project Lead)</a:t>
            </a:r>
            <a:endParaRPr lang="en-US" dirty="0"/>
          </a:p>
        </p:txBody>
      </p:sp>
      <p:cxnSp>
        <p:nvCxnSpPr>
          <p:cNvPr id="13" name="author rule"/>
          <p:cNvCxnSpPr/>
          <p:nvPr userDrawn="1"/>
        </p:nvCxnSpPr>
        <p:spPr>
          <a:xfrm>
            <a:off x="228600" y="5168336"/>
            <a:ext cx="8686800" cy="0"/>
          </a:xfrm>
          <a:prstGeom prst="line">
            <a:avLst/>
          </a:prstGeom>
          <a:ln w="3175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ubtitle"/>
          <p:cNvSpPr>
            <a:spLocks noGrp="1"/>
          </p:cNvSpPr>
          <p:nvPr>
            <p:ph type="body" sz="quarter" idx="17" hasCustomPrompt="1"/>
          </p:nvPr>
        </p:nvSpPr>
        <p:spPr>
          <a:xfrm>
            <a:off x="1143000" y="4032504"/>
            <a:ext cx="6858000" cy="740664"/>
          </a:xfrm>
        </p:spPr>
        <p:txBody>
          <a:bodyPr>
            <a:normAutofit/>
          </a:bodyPr>
          <a:lstStyle>
            <a:lvl1pPr marL="0" indent="0" algn="ctr">
              <a:buNone/>
              <a:defRPr sz="2800" i="1" baseline="0"/>
            </a:lvl1pPr>
          </a:lstStyle>
          <a:p>
            <a:pPr lvl="0"/>
            <a:r>
              <a:rPr lang="en-US" dirty="0" smtClean="0"/>
              <a:t>Subtitle Here</a:t>
            </a:r>
            <a:endParaRPr lang="en-US" dirty="0"/>
          </a:p>
        </p:txBody>
      </p:sp>
      <p:sp>
        <p:nvSpPr>
          <p:cNvPr id="12" name="Project Title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1426464"/>
            <a:ext cx="7772400" cy="2432304"/>
          </a:xfrm>
        </p:spPr>
        <p:txBody>
          <a:bodyPr anchor="b">
            <a:normAutofit/>
          </a:bodyPr>
          <a:lstStyle>
            <a:lvl1pPr marL="0" indent="0" algn="ctr">
              <a:buNone/>
              <a:defRPr sz="80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Main Project Title Here</a:t>
            </a:r>
            <a:endParaRPr lang="en-US" dirty="0"/>
          </a:p>
        </p:txBody>
      </p:sp>
      <p:grpSp>
        <p:nvGrpSpPr>
          <p:cNvPr id="10" name="NASA logo configuration"/>
          <p:cNvGrpSpPr/>
          <p:nvPr userDrawn="1"/>
        </p:nvGrpSpPr>
        <p:grpSpPr>
          <a:xfrm>
            <a:off x="0" y="-44450"/>
            <a:ext cx="9144000" cy="1077912"/>
            <a:chOff x="0" y="-44450"/>
            <a:chExt cx="9144000" cy="1077912"/>
          </a:xfrm>
        </p:grpSpPr>
        <p:sp>
          <p:nvSpPr>
            <p:cNvPr id="7" name="top background"/>
            <p:cNvSpPr txBox="1"/>
            <p:nvPr userDrawn="1"/>
          </p:nvSpPr>
          <p:spPr>
            <a:xfrm>
              <a:off x="0" y="0"/>
              <a:ext cx="9144000" cy="97789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8" name="NASA text"/>
            <p:cNvSpPr txBox="1"/>
            <p:nvPr userDrawn="1"/>
          </p:nvSpPr>
          <p:spPr>
            <a:xfrm>
              <a:off x="153986" y="260350"/>
              <a:ext cx="2332036" cy="338136"/>
            </a:xfrm>
            <a:prstGeom prst="rect">
              <a:avLst/>
            </a:prstGeom>
            <a:noFill/>
            <a:ln>
              <a:noFill/>
            </a:ln>
          </p:spPr>
          <p:txBody>
            <a:bodyPr lIns="91375" tIns="45675" rIns="91375" bIns="4567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Questrial"/>
                <a:buNone/>
              </a:pPr>
              <a:endParaRPr sz="800" b="1" i="0" u="none" strike="noStrike" cap="none" baseline="0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Helvetica Neue"/>
                <a:buNone/>
              </a:pPr>
              <a:r>
                <a:rPr lang="en-US" sz="800" b="0" i="0" u="none" strike="noStrike" cap="none" baseline="0" dirty="0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National Aeronautics and Space Administration</a:t>
              </a:r>
            </a:p>
          </p:txBody>
        </p:sp>
        <p:pic>
          <p:nvPicPr>
            <p:cNvPr id="9" name="NASA logo"/>
            <p:cNvPicPr preferRelativeResize="0"/>
            <p:nvPr userDrawn="1"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124825" y="-44450"/>
              <a:ext cx="935037" cy="1077912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559693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wledgements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knowledgements Head"/>
          <p:cNvSpPr txBox="1"/>
          <p:nvPr userDrawn="1"/>
        </p:nvSpPr>
        <p:spPr>
          <a:xfrm>
            <a:off x="320041" y="242134"/>
            <a:ext cx="8503920" cy="70788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Acknowledgements</a:t>
            </a:r>
            <a:endParaRPr lang="en-US" sz="4000" b="1" dirty="0">
              <a:solidFill>
                <a:schemeClr val="bg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511296" y="1220919"/>
            <a:ext cx="5111496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Name, Affiliation</a:t>
            </a:r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511296" y="2369945"/>
            <a:ext cx="5111496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Name, Affiliation</a:t>
            </a:r>
          </a:p>
        </p:txBody>
      </p:sp>
      <p:sp>
        <p:nvSpPr>
          <p:cNvPr id="3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3511296" y="4118716"/>
            <a:ext cx="5111496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Name, Affiliation</a:t>
            </a:r>
          </a:p>
        </p:txBody>
      </p:sp>
      <p:sp>
        <p:nvSpPr>
          <p:cNvPr id="10" name="contract info"/>
          <p:cNvSpPr/>
          <p:nvPr userDrawn="1"/>
        </p:nvSpPr>
        <p:spPr>
          <a:xfrm>
            <a:off x="0" y="6579440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chemeClr val="dk1"/>
              </a:buClr>
              <a:buSzPct val="25000"/>
            </a:pPr>
            <a:r>
              <a:rPr lang="en-US" sz="1000" i="1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This material is based upon work supported by NASA </a:t>
            </a:r>
            <a:r>
              <a:rPr lang="en-US" sz="1000" i="1" baseline="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through contract </a:t>
            </a:r>
            <a:r>
              <a:rPr lang="en-US" sz="1000" i="1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NNL11AA00B and cooperative agreement NNX14AB60A.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369281" y="6087110"/>
            <a:ext cx="82735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1" indent="0" algn="ctr">
              <a:buNone/>
            </a:pPr>
            <a:r>
              <a:rPr lang="en-US" sz="1200" b="1" dirty="0"/>
              <a:t>Any opinions, findings, and conclusions or recommendations expressed in this material are those of the author(s) and do not necessarily reflect the views of the National Aeronautics and Space Administration.</a:t>
            </a:r>
          </a:p>
        </p:txBody>
      </p:sp>
    </p:spTree>
    <p:extLst>
      <p:ext uri="{BB962C8B-B14F-4D97-AF65-F5344CB8AC3E}">
        <p14:creationId xmlns:p14="http://schemas.microsoft.com/office/powerpoint/2010/main" val="3351812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wledgement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knowledgements Head"/>
          <p:cNvSpPr txBox="1"/>
          <p:nvPr userDrawn="1"/>
        </p:nvSpPr>
        <p:spPr>
          <a:xfrm>
            <a:off x="320041" y="242134"/>
            <a:ext cx="8503920" cy="70788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Acknowledgements</a:t>
            </a:r>
            <a:endParaRPr lang="en-US" sz="4000" b="1" dirty="0">
              <a:solidFill>
                <a:schemeClr val="bg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71208" y="1421134"/>
            <a:ext cx="8051583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Name, Affiliation</a:t>
            </a:r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71207" y="3011687"/>
            <a:ext cx="8051583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Name, Affiliation</a:t>
            </a:r>
          </a:p>
        </p:txBody>
      </p:sp>
      <p:sp>
        <p:nvSpPr>
          <p:cNvPr id="3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71208" y="4628567"/>
            <a:ext cx="8051582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Name, Affiliation</a:t>
            </a:r>
          </a:p>
        </p:txBody>
      </p:sp>
      <p:sp>
        <p:nvSpPr>
          <p:cNvPr id="9" name="contract info"/>
          <p:cNvSpPr/>
          <p:nvPr userDrawn="1"/>
        </p:nvSpPr>
        <p:spPr>
          <a:xfrm>
            <a:off x="0" y="6579440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chemeClr val="dk1"/>
              </a:buClr>
              <a:buSzPct val="25000"/>
            </a:pPr>
            <a:r>
              <a:rPr lang="en-US" sz="1000" i="1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This material is based upon work supported by NASA </a:t>
            </a:r>
            <a:r>
              <a:rPr lang="en-US" sz="1000" i="1" baseline="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through contract </a:t>
            </a:r>
            <a:r>
              <a:rPr lang="en-US" sz="1000" i="1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NNL11AA00B and cooperative agreement NNX14AB60A.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369281" y="6087110"/>
            <a:ext cx="82735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1" indent="0" algn="ctr">
              <a:buNone/>
            </a:pPr>
            <a:r>
              <a:rPr lang="en-US" sz="1200" b="1" dirty="0"/>
              <a:t>Any opinions, findings, and conclusions or recommendations expressed in this material are those of the author(s) and do not necessarily reflect the views of the National Aeronautics and Space Administration.</a:t>
            </a:r>
          </a:p>
        </p:txBody>
      </p:sp>
    </p:spTree>
    <p:extLst>
      <p:ext uri="{BB962C8B-B14F-4D97-AF65-F5344CB8AC3E}">
        <p14:creationId xmlns:p14="http://schemas.microsoft.com/office/powerpoint/2010/main" val="477340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ext,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521208" y="2130552"/>
            <a:ext cx="3593592" cy="3374136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Body Text Here</a:t>
            </a:r>
            <a:endParaRPr lang="en-US" dirty="0"/>
          </a:p>
        </p:txBody>
      </p:sp>
      <p:sp>
        <p:nvSpPr>
          <p:cNvPr id="10" name="Section Head"/>
          <p:cNvSpPr>
            <a:spLocks noGrp="1"/>
          </p:cNvSpPr>
          <p:nvPr>
            <p:ph type="body" sz="quarter" idx="10" hasCustomPrompt="1"/>
          </p:nvPr>
        </p:nvSpPr>
        <p:spPr>
          <a:xfrm>
            <a:off x="548640" y="640080"/>
            <a:ext cx="3566160" cy="1325880"/>
          </a:xfrm>
        </p:spPr>
        <p:txBody>
          <a:bodyPr anchor="b">
            <a:normAutofit/>
          </a:bodyPr>
          <a:lstStyle>
            <a:lvl1pPr marL="0" indent="0">
              <a:buNone/>
              <a:defRPr sz="40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z="4000" b="1" dirty="0" smtClean="0"/>
              <a:t>Section Header Here</a:t>
            </a:r>
            <a:endParaRPr lang="en-US" dirty="0"/>
          </a:p>
        </p:txBody>
      </p:sp>
      <p:sp>
        <p:nvSpPr>
          <p:cNvPr id="15" name="Imagery"/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0"/>
            <a:ext cx="4572000" cy="6858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17" name="Image Credit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0" y="6583680"/>
            <a:ext cx="1993392" cy="274320"/>
          </a:xfr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US" sz="1200" dirty="0" smtClean="0"/>
              <a:t>Image Credit: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328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text, 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5102352" y="2130552"/>
            <a:ext cx="3593592" cy="3374136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Body Text Here</a:t>
            </a:r>
            <a:endParaRPr lang="en-US" dirty="0"/>
          </a:p>
        </p:txBody>
      </p:sp>
      <p:sp>
        <p:nvSpPr>
          <p:cNvPr id="10" name="Section Head"/>
          <p:cNvSpPr>
            <a:spLocks noGrp="1"/>
          </p:cNvSpPr>
          <p:nvPr>
            <p:ph type="body" sz="quarter" idx="10" hasCustomPrompt="1"/>
          </p:nvPr>
        </p:nvSpPr>
        <p:spPr>
          <a:xfrm>
            <a:off x="5102352" y="640080"/>
            <a:ext cx="3566160" cy="1325880"/>
          </a:xfrm>
        </p:spPr>
        <p:txBody>
          <a:bodyPr anchor="b">
            <a:normAutofit/>
          </a:bodyPr>
          <a:lstStyle>
            <a:lvl1pPr marL="0" indent="0">
              <a:buNone/>
              <a:defRPr sz="40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z="4000" b="1" dirty="0" smtClean="0"/>
              <a:t>Section Header Here</a:t>
            </a:r>
            <a:endParaRPr lang="en-US" dirty="0"/>
          </a:p>
        </p:txBody>
      </p:sp>
      <p:sp>
        <p:nvSpPr>
          <p:cNvPr id="15" name="Imagery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4572000" cy="6858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17" name="Image Credit"/>
          <p:cNvSpPr>
            <a:spLocks noGrp="1"/>
          </p:cNvSpPr>
          <p:nvPr>
            <p:ph type="body" sz="quarter" idx="13" hasCustomPrompt="1"/>
          </p:nvPr>
        </p:nvSpPr>
        <p:spPr>
          <a:xfrm>
            <a:off x="2578608" y="6583680"/>
            <a:ext cx="1993392" cy="274320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/>
            </a:lvl1pPr>
          </a:lstStyle>
          <a:p>
            <a:pPr lvl="0"/>
            <a:r>
              <a:rPr lang="en-US" sz="1200" dirty="0" smtClean="0"/>
              <a:t>Image Credit: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239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text, Top imag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4581144" y="4123944"/>
            <a:ext cx="3977640" cy="1627632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Body Text Here</a:t>
            </a:r>
            <a:endParaRPr lang="en-US" dirty="0"/>
          </a:p>
        </p:txBody>
      </p:sp>
      <p:sp>
        <p:nvSpPr>
          <p:cNvPr id="3" name="Section Head"/>
          <p:cNvSpPr>
            <a:spLocks noGrp="1"/>
          </p:cNvSpPr>
          <p:nvPr>
            <p:ph type="body" sz="quarter" idx="14" hasCustomPrompt="1"/>
          </p:nvPr>
        </p:nvSpPr>
        <p:spPr>
          <a:xfrm>
            <a:off x="740664" y="4049486"/>
            <a:ext cx="3108960" cy="1830106"/>
          </a:xfrm>
        </p:spPr>
        <p:txBody>
          <a:bodyPr>
            <a:noAutofit/>
          </a:bodyPr>
          <a:lstStyle>
            <a:lvl1pPr marL="0" indent="0" algn="r">
              <a:buNone/>
              <a:defRPr sz="6000" b="1" baseline="0">
                <a:solidFill>
                  <a:schemeClr val="accent1"/>
                </a:solidFill>
              </a:defRPr>
            </a:lvl1pPr>
            <a:lvl2pPr>
              <a:defRPr sz="6000"/>
            </a:lvl2pPr>
            <a:lvl3pPr>
              <a:defRPr sz="6000"/>
            </a:lvl3pPr>
            <a:lvl4pPr>
              <a:defRPr sz="6000"/>
            </a:lvl4pPr>
            <a:lvl5pPr>
              <a:defRPr sz="6000"/>
            </a:lvl5pPr>
          </a:lstStyle>
          <a:p>
            <a:pPr lvl="0"/>
            <a:r>
              <a:rPr lang="en-US" dirty="0" smtClean="0"/>
              <a:t>Section Head</a:t>
            </a:r>
            <a:endParaRPr lang="en-US" dirty="0"/>
          </a:p>
        </p:txBody>
      </p:sp>
      <p:sp>
        <p:nvSpPr>
          <p:cNvPr id="15" name="Imagery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3429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17" name="Image Credit"/>
          <p:cNvSpPr>
            <a:spLocks noGrp="1"/>
          </p:cNvSpPr>
          <p:nvPr>
            <p:ph type="body" sz="quarter" idx="13" hasCustomPrompt="1"/>
          </p:nvPr>
        </p:nvSpPr>
        <p:spPr>
          <a:xfrm>
            <a:off x="6190488" y="3429000"/>
            <a:ext cx="2295144" cy="274320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1200" dirty="0" smtClean="0"/>
              <a:t>Image Credit: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170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text, Top imag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576072" y="4814316"/>
            <a:ext cx="7982712" cy="1444752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Body Text Here</a:t>
            </a:r>
            <a:endParaRPr lang="en-US" dirty="0"/>
          </a:p>
        </p:txBody>
      </p:sp>
      <p:sp>
        <p:nvSpPr>
          <p:cNvPr id="3" name="Section Head"/>
          <p:cNvSpPr>
            <a:spLocks noGrp="1"/>
          </p:cNvSpPr>
          <p:nvPr>
            <p:ph type="body" sz="quarter" idx="14" hasCustomPrompt="1"/>
          </p:nvPr>
        </p:nvSpPr>
        <p:spPr>
          <a:xfrm>
            <a:off x="576072" y="3954780"/>
            <a:ext cx="7982712" cy="704088"/>
          </a:xfrm>
        </p:spPr>
        <p:txBody>
          <a:bodyPr>
            <a:noAutofit/>
          </a:bodyPr>
          <a:lstStyle>
            <a:lvl1pPr marL="0" indent="0" algn="l">
              <a:buNone/>
              <a:defRPr sz="4000" b="1" baseline="0">
                <a:solidFill>
                  <a:schemeClr val="accent1"/>
                </a:solidFill>
              </a:defRPr>
            </a:lvl1pPr>
            <a:lvl2pPr>
              <a:defRPr sz="6000"/>
            </a:lvl2pPr>
            <a:lvl3pPr>
              <a:defRPr sz="6000"/>
            </a:lvl3pPr>
            <a:lvl4pPr>
              <a:defRPr sz="6000"/>
            </a:lvl4pPr>
            <a:lvl5pPr>
              <a:defRPr sz="6000"/>
            </a:lvl5pPr>
          </a:lstStyle>
          <a:p>
            <a:pPr lvl="0"/>
            <a:r>
              <a:rPr lang="en-US" dirty="0" smtClean="0"/>
              <a:t>Section Head</a:t>
            </a:r>
            <a:endParaRPr lang="en-US" dirty="0"/>
          </a:p>
        </p:txBody>
      </p:sp>
      <p:sp>
        <p:nvSpPr>
          <p:cNvPr id="15" name="Imagery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3429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9" name="Image Credit"/>
          <p:cNvSpPr>
            <a:spLocks noGrp="1"/>
          </p:cNvSpPr>
          <p:nvPr>
            <p:ph type="body" sz="quarter" idx="13" hasCustomPrompt="1"/>
          </p:nvPr>
        </p:nvSpPr>
        <p:spPr>
          <a:xfrm>
            <a:off x="6190488" y="3429000"/>
            <a:ext cx="2295144" cy="274320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1200" dirty="0" smtClean="0"/>
              <a:t>Image Credit: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433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text, Bottom imag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4581144" y="750018"/>
            <a:ext cx="3977640" cy="1627632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Body Text Here</a:t>
            </a:r>
            <a:endParaRPr lang="en-US" dirty="0"/>
          </a:p>
        </p:txBody>
      </p:sp>
      <p:sp>
        <p:nvSpPr>
          <p:cNvPr id="3" name="Section Head"/>
          <p:cNvSpPr>
            <a:spLocks noGrp="1"/>
          </p:cNvSpPr>
          <p:nvPr>
            <p:ph type="body" sz="quarter" idx="14" hasCustomPrompt="1"/>
          </p:nvPr>
        </p:nvSpPr>
        <p:spPr>
          <a:xfrm>
            <a:off x="740664" y="675560"/>
            <a:ext cx="3108960" cy="1830106"/>
          </a:xfrm>
        </p:spPr>
        <p:txBody>
          <a:bodyPr>
            <a:noAutofit/>
          </a:bodyPr>
          <a:lstStyle>
            <a:lvl1pPr marL="0" indent="0" algn="r">
              <a:buNone/>
              <a:defRPr sz="6000" b="1" baseline="0">
                <a:solidFill>
                  <a:schemeClr val="accent1"/>
                </a:solidFill>
              </a:defRPr>
            </a:lvl1pPr>
            <a:lvl2pPr>
              <a:defRPr sz="6000"/>
            </a:lvl2pPr>
            <a:lvl3pPr>
              <a:defRPr sz="6000"/>
            </a:lvl3pPr>
            <a:lvl4pPr>
              <a:defRPr sz="6000"/>
            </a:lvl4pPr>
            <a:lvl5pPr>
              <a:defRPr sz="6000"/>
            </a:lvl5pPr>
          </a:lstStyle>
          <a:p>
            <a:pPr lvl="0"/>
            <a:r>
              <a:rPr lang="en-US" dirty="0" smtClean="0"/>
              <a:t>Section Head</a:t>
            </a:r>
            <a:endParaRPr lang="en-US" dirty="0"/>
          </a:p>
        </p:txBody>
      </p:sp>
      <p:sp>
        <p:nvSpPr>
          <p:cNvPr id="15" name="Imagery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3429000"/>
            <a:ext cx="9144000" cy="3429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17" name="Image Credit"/>
          <p:cNvSpPr>
            <a:spLocks noGrp="1"/>
          </p:cNvSpPr>
          <p:nvPr>
            <p:ph type="body" sz="quarter" idx="13" hasCustomPrompt="1"/>
          </p:nvPr>
        </p:nvSpPr>
        <p:spPr>
          <a:xfrm>
            <a:off x="6190488" y="3154680"/>
            <a:ext cx="2295144" cy="274320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1200" dirty="0" smtClean="0"/>
              <a:t>Image Credit: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481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text, Bottom imag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576072" y="1438656"/>
            <a:ext cx="7982712" cy="1444752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Body Text Here</a:t>
            </a:r>
            <a:endParaRPr lang="en-US" dirty="0"/>
          </a:p>
        </p:txBody>
      </p:sp>
      <p:sp>
        <p:nvSpPr>
          <p:cNvPr id="3" name="Section Head"/>
          <p:cNvSpPr>
            <a:spLocks noGrp="1"/>
          </p:cNvSpPr>
          <p:nvPr>
            <p:ph type="body" sz="quarter" idx="14" hasCustomPrompt="1"/>
          </p:nvPr>
        </p:nvSpPr>
        <p:spPr>
          <a:xfrm>
            <a:off x="576072" y="579120"/>
            <a:ext cx="7982712" cy="704088"/>
          </a:xfrm>
        </p:spPr>
        <p:txBody>
          <a:bodyPr>
            <a:noAutofit/>
          </a:bodyPr>
          <a:lstStyle>
            <a:lvl1pPr marL="0" indent="0" algn="l">
              <a:buNone/>
              <a:defRPr sz="4000" b="1" baseline="0">
                <a:solidFill>
                  <a:schemeClr val="accent1"/>
                </a:solidFill>
              </a:defRPr>
            </a:lvl1pPr>
            <a:lvl2pPr>
              <a:defRPr sz="6000"/>
            </a:lvl2pPr>
            <a:lvl3pPr>
              <a:defRPr sz="6000"/>
            </a:lvl3pPr>
            <a:lvl4pPr>
              <a:defRPr sz="6000"/>
            </a:lvl4pPr>
            <a:lvl5pPr>
              <a:defRPr sz="6000"/>
            </a:lvl5pPr>
          </a:lstStyle>
          <a:p>
            <a:pPr lvl="0"/>
            <a:r>
              <a:rPr lang="en-US" dirty="0" smtClean="0"/>
              <a:t>Section Head</a:t>
            </a:r>
            <a:endParaRPr lang="en-US" dirty="0"/>
          </a:p>
        </p:txBody>
      </p:sp>
      <p:sp>
        <p:nvSpPr>
          <p:cNvPr id="15" name="Imagery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3429000"/>
            <a:ext cx="9144000" cy="3429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17" name="Image Credit"/>
          <p:cNvSpPr>
            <a:spLocks noGrp="1"/>
          </p:cNvSpPr>
          <p:nvPr>
            <p:ph type="body" sz="quarter" idx="13" hasCustomPrompt="1"/>
          </p:nvPr>
        </p:nvSpPr>
        <p:spPr>
          <a:xfrm>
            <a:off x="6190488" y="3154680"/>
            <a:ext cx="2295144" cy="274320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1200" dirty="0" smtClean="0"/>
              <a:t>Image Credit: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930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hasize acrony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749808" y="2255520"/>
            <a:ext cx="7653528" cy="3706368"/>
          </a:xfrm>
        </p:spPr>
        <p:txBody>
          <a:bodyPr>
            <a:normAutofit/>
          </a:bodyPr>
          <a:lstStyle>
            <a:lvl1pPr marL="0" indent="0" algn="ctr">
              <a:buNone/>
              <a:defRPr sz="6000" b="0" baseline="0"/>
            </a:lvl1pPr>
          </a:lstStyle>
          <a:p>
            <a:pPr lvl="0"/>
            <a:r>
              <a:rPr lang="en-US" dirty="0" smtClean="0"/>
              <a:t>Spell out the components</a:t>
            </a:r>
            <a:endParaRPr lang="en-US" dirty="0"/>
          </a:p>
        </p:txBody>
      </p:sp>
      <p:sp>
        <p:nvSpPr>
          <p:cNvPr id="3" name="Section Head"/>
          <p:cNvSpPr>
            <a:spLocks noGrp="1"/>
          </p:cNvSpPr>
          <p:nvPr>
            <p:ph type="body" sz="quarter" idx="14" hasCustomPrompt="1"/>
          </p:nvPr>
        </p:nvSpPr>
        <p:spPr>
          <a:xfrm>
            <a:off x="749808" y="779403"/>
            <a:ext cx="7653528" cy="1289304"/>
          </a:xfrm>
        </p:spPr>
        <p:txBody>
          <a:bodyPr>
            <a:noAutofit/>
          </a:bodyPr>
          <a:lstStyle>
            <a:lvl1pPr marL="0" indent="0" algn="ctr">
              <a:buNone/>
              <a:defRPr sz="9600" b="1" baseline="0">
                <a:solidFill>
                  <a:schemeClr val="accent1"/>
                </a:solidFill>
              </a:defRPr>
            </a:lvl1pPr>
            <a:lvl2pPr>
              <a:defRPr sz="6000"/>
            </a:lvl2pPr>
            <a:lvl3pPr>
              <a:defRPr sz="6000"/>
            </a:lvl3pPr>
            <a:lvl4pPr>
              <a:defRPr sz="6000"/>
            </a:lvl4pPr>
            <a:lvl5pPr>
              <a:defRPr sz="6000"/>
            </a:lvl5pPr>
          </a:lstStyle>
          <a:p>
            <a:pPr lvl="0"/>
            <a:r>
              <a:rPr lang="en-US" dirty="0" smtClean="0"/>
              <a:t>ACRONYM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651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hasize key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0" y="4709160"/>
            <a:ext cx="3950208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Point elaboration</a:t>
            </a:r>
            <a:endParaRPr lang="en-US" dirty="0"/>
          </a:p>
        </p:txBody>
      </p:sp>
      <p:sp>
        <p:nvSpPr>
          <p:cNvPr id="3" name="Section Head"/>
          <p:cNvSpPr>
            <a:spLocks noGrp="1"/>
          </p:cNvSpPr>
          <p:nvPr>
            <p:ph type="body" sz="quarter" idx="14" hasCustomPrompt="1"/>
          </p:nvPr>
        </p:nvSpPr>
        <p:spPr>
          <a:xfrm>
            <a:off x="320040" y="548640"/>
            <a:ext cx="8503920" cy="923544"/>
          </a:xfrm>
        </p:spPr>
        <p:txBody>
          <a:bodyPr anchor="b">
            <a:noAutofit/>
          </a:bodyPr>
          <a:lstStyle>
            <a:lvl1pPr marL="0" indent="0" algn="ctr">
              <a:buNone/>
              <a:defRPr sz="5400" b="1" baseline="0">
                <a:solidFill>
                  <a:schemeClr val="bg2">
                    <a:lumMod val="75000"/>
                  </a:schemeClr>
                </a:solidFill>
              </a:defRPr>
            </a:lvl1pPr>
            <a:lvl2pPr>
              <a:defRPr sz="6000"/>
            </a:lvl2pPr>
            <a:lvl3pPr>
              <a:defRPr sz="6000"/>
            </a:lvl3pPr>
            <a:lvl4pPr>
              <a:defRPr sz="6000"/>
            </a:lvl4pPr>
            <a:lvl5pPr>
              <a:defRPr sz="6000"/>
            </a:lvl5pPr>
          </a:lstStyle>
          <a:p>
            <a:pPr lvl="0"/>
            <a:r>
              <a:rPr lang="en-US" dirty="0" smtClean="0"/>
              <a:t>Section Head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94360" y="2115312"/>
            <a:ext cx="3566160" cy="768096"/>
          </a:xfrm>
        </p:spPr>
        <p:txBody>
          <a:bodyPr>
            <a:normAutofit/>
          </a:bodyPr>
          <a:lstStyle>
            <a:lvl1pPr marL="0" indent="0" algn="r">
              <a:buNone/>
              <a:defRPr sz="44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z="4400" dirty="0" smtClean="0"/>
              <a:t>Key Point 1</a:t>
            </a:r>
            <a:endParaRPr lang="en-US" dirty="0"/>
          </a:p>
        </p:txBody>
      </p:sp>
      <p:sp>
        <p:nvSpPr>
          <p:cNvPr id="10" name="Section Body Text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0" y="2103120"/>
            <a:ext cx="3950208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Point elaboration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594360" y="4721352"/>
            <a:ext cx="3566160" cy="768096"/>
          </a:xfrm>
        </p:spPr>
        <p:txBody>
          <a:bodyPr>
            <a:normAutofit/>
          </a:bodyPr>
          <a:lstStyle>
            <a:lvl1pPr marL="0" indent="0" algn="r">
              <a:buNone/>
              <a:defRPr sz="44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z="4400" dirty="0" smtClean="0"/>
              <a:t>Key Point 3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594360" y="3418332"/>
            <a:ext cx="3566160" cy="768096"/>
          </a:xfrm>
        </p:spPr>
        <p:txBody>
          <a:bodyPr>
            <a:normAutofit/>
          </a:bodyPr>
          <a:lstStyle>
            <a:lvl1pPr marL="0" indent="0" algn="r">
              <a:buNone/>
              <a:defRPr sz="44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z="4400" dirty="0" smtClean="0"/>
              <a:t>Key Point 2</a:t>
            </a:r>
            <a:endParaRPr lang="en-US" dirty="0"/>
          </a:p>
        </p:txBody>
      </p:sp>
      <p:sp>
        <p:nvSpPr>
          <p:cNvPr id="14" name="Section Body Text"/>
          <p:cNvSpPr>
            <a:spLocks noGrp="1"/>
          </p:cNvSpPr>
          <p:nvPr>
            <p:ph type="body" sz="quarter" idx="19" hasCustomPrompt="1"/>
          </p:nvPr>
        </p:nvSpPr>
        <p:spPr>
          <a:xfrm>
            <a:off x="4572000" y="3406140"/>
            <a:ext cx="3950208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Point elaboration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249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6C5E3-BCDC-405F-8F3C-092E69121BD4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C0BE9-6F9F-4714-AB34-61ADAC463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544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7" r:id="rId5"/>
    <p:sldLayoutId id="2147483665" r:id="rId6"/>
    <p:sldLayoutId id="2147483666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85800" y="939800"/>
            <a:ext cx="7772400" cy="1737868"/>
          </a:xfrm>
        </p:spPr>
        <p:txBody>
          <a:bodyPr/>
          <a:lstStyle/>
          <a:p>
            <a:r>
              <a:rPr lang="en-US" dirty="0" smtClean="0"/>
              <a:t>Peru Climate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87500" y="5358384"/>
            <a:ext cx="3844036" cy="369332"/>
          </a:xfrm>
        </p:spPr>
        <p:txBody>
          <a:bodyPr>
            <a:normAutofit/>
          </a:bodyPr>
          <a:lstStyle/>
          <a:p>
            <a:r>
              <a:rPr lang="en-US" dirty="0" smtClean="0"/>
              <a:t>Rebekke </a:t>
            </a:r>
            <a:r>
              <a:rPr lang="en-US" dirty="0" err="1" smtClean="0"/>
              <a:t>Muench</a:t>
            </a:r>
            <a:r>
              <a:rPr lang="en-US" dirty="0" smtClean="0"/>
              <a:t> (Project Lead)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Kayla McDonald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Ryan Murphy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Michael Sclater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Richard Rose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Dajon Begin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1066800" y="3035300"/>
            <a:ext cx="7086600" cy="1737868"/>
          </a:xfrm>
        </p:spPr>
        <p:txBody>
          <a:bodyPr>
            <a:normAutofit fontScale="85000" lnSpcReduction="10000"/>
          </a:bodyPr>
          <a:lstStyle/>
          <a:p>
            <a:pPr>
              <a:spcBef>
                <a:spcPts val="0"/>
              </a:spcBef>
            </a:pPr>
            <a:r>
              <a:rPr lang="en-US" dirty="0">
                <a:solidFill>
                  <a:srgbClr val="767171"/>
                </a:solidFill>
                <a:latin typeface="Questrial"/>
              </a:rPr>
              <a:t>Monitoring and Forecasting Shifting Climate and Land Change Impacts in Peru’s Parque de la Papa for Enhanced Agricultural Management</a:t>
            </a:r>
            <a:endParaRPr lang="en-US" dirty="0"/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71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15708" y="449580"/>
            <a:ext cx="3566160" cy="1325880"/>
          </a:xfrm>
        </p:spPr>
        <p:txBody>
          <a:bodyPr/>
          <a:lstStyle/>
          <a:p>
            <a:r>
              <a:rPr lang="en-US" dirty="0" smtClean="0"/>
              <a:t>Study Area</a:t>
            </a:r>
            <a:endParaRPr lang="en-US" dirty="0"/>
          </a:p>
        </p:txBody>
      </p:sp>
      <p:sp>
        <p:nvSpPr>
          <p:cNvPr id="18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789719" y="2130552"/>
            <a:ext cx="3974592" cy="4270248"/>
          </a:xfrm>
        </p:spPr>
        <p:txBody>
          <a:bodyPr>
            <a:normAutofit/>
          </a:bodyPr>
          <a:lstStyle/>
          <a:p>
            <a:pPr marL="342900" indent="-342900">
              <a:spcBef>
                <a:spcPts val="200"/>
              </a:spcBef>
              <a:buClr>
                <a:schemeClr val="accent1"/>
              </a:buClr>
              <a:buFont typeface="Webdings" panose="05030102010509060703" pitchFamily="18" charset="2"/>
              <a:buChar char="4"/>
            </a:pPr>
            <a:r>
              <a:rPr lang="en-US" dirty="0" smtClean="0"/>
              <a:t>Temperature (MODIS) </a:t>
            </a:r>
          </a:p>
          <a:p>
            <a:pPr marL="1028700" lvl="1" indent="-342900">
              <a:spcBef>
                <a:spcPts val="200"/>
              </a:spcBef>
              <a:buClr>
                <a:schemeClr val="accent1"/>
              </a:buClr>
              <a:buFont typeface="Webdings" panose="05030102010509060703" pitchFamily="18" charset="2"/>
              <a:buChar char="4"/>
            </a:pPr>
            <a:r>
              <a:rPr lang="en-US" sz="2000" dirty="0" smtClean="0"/>
              <a:t>July, 2002 – June 2015</a:t>
            </a:r>
            <a:endParaRPr lang="en-US" sz="2000" dirty="0"/>
          </a:p>
          <a:p>
            <a:pPr marL="342900" indent="-342900">
              <a:spcBef>
                <a:spcPts val="200"/>
              </a:spcBef>
              <a:buClr>
                <a:schemeClr val="accent1"/>
              </a:buClr>
              <a:buFont typeface="Webdings" panose="05030102010509060703" pitchFamily="18" charset="2"/>
              <a:buChar char="4"/>
            </a:pPr>
            <a:r>
              <a:rPr lang="en-US" dirty="0" smtClean="0"/>
              <a:t>Precipitation</a:t>
            </a:r>
          </a:p>
          <a:p>
            <a:pPr marL="1028700" lvl="1" indent="-342900">
              <a:spcBef>
                <a:spcPts val="200"/>
              </a:spcBef>
              <a:buClr>
                <a:schemeClr val="accent1"/>
              </a:buClr>
              <a:buFont typeface="Webdings" panose="05030102010509060703" pitchFamily="18" charset="2"/>
              <a:buChar char="4"/>
            </a:pPr>
            <a:r>
              <a:rPr lang="en-US" sz="2000" dirty="0" smtClean="0"/>
              <a:t>November, 1997 – April, 2015</a:t>
            </a:r>
          </a:p>
          <a:p>
            <a:pPr marL="342900" indent="-342900">
              <a:spcBef>
                <a:spcPts val="200"/>
              </a:spcBef>
              <a:buClr>
                <a:schemeClr val="accent1"/>
              </a:buClr>
              <a:buFont typeface="Webdings" panose="05030102010509060703" pitchFamily="18" charset="2"/>
              <a:buChar char="4"/>
            </a:pPr>
            <a:r>
              <a:rPr lang="en-US" dirty="0" err="1" smtClean="0"/>
              <a:t>Landuse</a:t>
            </a:r>
            <a:endParaRPr lang="en-US" dirty="0" smtClean="0"/>
          </a:p>
          <a:p>
            <a:pPr marL="1028700" lvl="1" indent="-342900">
              <a:spcBef>
                <a:spcPts val="200"/>
              </a:spcBef>
              <a:buClr>
                <a:schemeClr val="accent1"/>
              </a:buClr>
              <a:buFont typeface="Webdings" panose="05030102010509060703" pitchFamily="18" charset="2"/>
              <a:buChar char="4"/>
            </a:pPr>
            <a:r>
              <a:rPr lang="en-US" sz="2000" dirty="0" smtClean="0"/>
              <a:t>Current and historic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074203" y="441960"/>
            <a:ext cx="3566160" cy="1325880"/>
          </a:xfrm>
        </p:spPr>
        <p:txBody>
          <a:bodyPr/>
          <a:lstStyle/>
          <a:p>
            <a:r>
              <a:rPr lang="en-US" dirty="0" smtClean="0"/>
              <a:t>Study Period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95" y="1767840"/>
            <a:ext cx="3892005" cy="29390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63" y="4826000"/>
            <a:ext cx="1944198" cy="1833481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740681" y="4853151"/>
            <a:ext cx="1856720" cy="131038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994232" y="4826000"/>
            <a:ext cx="26519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  </a:t>
            </a:r>
            <a:r>
              <a:rPr lang="en-US" sz="2000" b="1" dirty="0" smtClean="0"/>
              <a:t>Legend</a:t>
            </a:r>
          </a:p>
          <a:p>
            <a:r>
              <a:rPr lang="en-US" sz="2000" dirty="0" smtClean="0"/>
              <a:t>Parque de</a:t>
            </a:r>
          </a:p>
          <a:p>
            <a:r>
              <a:rPr lang="en-US" sz="2000" dirty="0" smtClean="0"/>
              <a:t> la Papa</a:t>
            </a:r>
          </a:p>
          <a:p>
            <a:r>
              <a:rPr lang="en-US" sz="2000" dirty="0" smtClean="0"/>
              <a:t>Peru</a:t>
            </a:r>
            <a:endParaRPr lang="en-US" sz="2000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2795271" y="5364951"/>
            <a:ext cx="253552" cy="130463"/>
          </a:xfrm>
          <a:prstGeom prst="line">
            <a:avLst/>
          </a:prstGeom>
          <a:ln w="3810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795271" y="5790731"/>
            <a:ext cx="253552" cy="130463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308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762500" y="1838452"/>
            <a:ext cx="4165599" cy="4587748"/>
          </a:xfrm>
        </p:spPr>
        <p:txBody>
          <a:bodyPr>
            <a:noAutofit/>
          </a:bodyPr>
          <a:lstStyle/>
          <a:p>
            <a:pPr marL="342900" indent="-342900" fontAlgn="base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dirty="0"/>
              <a:t>Peru is the center of origin for potatoes.</a:t>
            </a:r>
          </a:p>
          <a:p>
            <a:pPr marL="342900" indent="-342900" fontAlgn="base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dirty="0"/>
              <a:t>The Parque de la Papa was created to conserve traditional potato varieties and agricultural practices.</a:t>
            </a:r>
          </a:p>
          <a:p>
            <a:pPr marL="342900" indent="-342900" fontAlgn="base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dirty="0"/>
              <a:t>Potato biodiversity is threatened by many factors, including:</a:t>
            </a:r>
          </a:p>
          <a:p>
            <a:pPr lvl="1" fontAlgn="base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An increase in temperature.</a:t>
            </a:r>
          </a:p>
          <a:p>
            <a:pPr lvl="1" fontAlgn="base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A change in precipitation patterns.</a:t>
            </a:r>
          </a:p>
          <a:p>
            <a:pPr lvl="1" fontAlgn="base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Increased damage from pests.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975027" y="284480"/>
            <a:ext cx="3566160" cy="1325880"/>
          </a:xfrm>
        </p:spPr>
        <p:txBody>
          <a:bodyPr/>
          <a:lstStyle/>
          <a:p>
            <a:r>
              <a:rPr lang="en-US" dirty="0" smtClean="0"/>
              <a:t>Community Concerns</a:t>
            </a: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00"/>
          <a:stretch/>
        </p:blipFill>
        <p:spPr>
          <a:xfrm>
            <a:off x="0" y="1"/>
            <a:ext cx="4762500" cy="6855394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762500" y="6557961"/>
            <a:ext cx="4163568" cy="274320"/>
          </a:xfrm>
          <a:noFill/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Image Credit: Leonora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</a:rPr>
              <a:t>Enking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73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914400" y="157480"/>
            <a:ext cx="7315200" cy="1325880"/>
          </a:xfrm>
        </p:spPr>
        <p:txBody>
          <a:bodyPr/>
          <a:lstStyle/>
          <a:p>
            <a:pPr algn="ctr"/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914400" y="2095500"/>
            <a:ext cx="7315200" cy="4064000"/>
          </a:xfrm>
        </p:spPr>
        <p:txBody>
          <a:bodyPr>
            <a:normAutofit/>
          </a:bodyPr>
          <a:lstStyle/>
          <a:p>
            <a:pPr marL="342900" indent="-342900" fontAlgn="base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400" dirty="0"/>
              <a:t>Create growing degree days, chill hours, elevation, slope, and weevil suitability maps </a:t>
            </a:r>
          </a:p>
          <a:p>
            <a:pPr marL="342900" indent="-342900" fontAlgn="base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400" dirty="0"/>
              <a:t>Use Landsat imagery to determine how potato crop locations have changed over the past 30 years </a:t>
            </a:r>
          </a:p>
          <a:p>
            <a:pPr marL="342900" indent="-342900" fontAlgn="base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400" dirty="0"/>
              <a:t>Develop a methodology that can be applied throughout Peru to determine potato </a:t>
            </a:r>
            <a:r>
              <a:rPr lang="en-US" sz="2400" dirty="0" smtClean="0"/>
              <a:t>suitability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0728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0" y="157480"/>
            <a:ext cx="9144000" cy="1325880"/>
          </a:xfrm>
        </p:spPr>
        <p:txBody>
          <a:bodyPr/>
          <a:lstStyle/>
          <a:p>
            <a:pPr algn="ctr"/>
            <a:r>
              <a:rPr lang="en-US" dirty="0" smtClean="0"/>
              <a:t>Growing Degree Days &amp; Chill Hours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914400" y="2095500"/>
            <a:ext cx="7315200" cy="4064000"/>
          </a:xfrm>
        </p:spPr>
        <p:txBody>
          <a:bodyPr>
            <a:normAutofit/>
          </a:bodyPr>
          <a:lstStyle/>
          <a:p>
            <a:pPr marL="342900" indent="-342900" fontAlgn="base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400" dirty="0" smtClean="0"/>
              <a:t>Growing Degree Days (GDD) are the number of days </a:t>
            </a:r>
            <a:r>
              <a:rPr lang="en-US" sz="2400" dirty="0" smtClean="0"/>
              <a:t>that have an average max and min temperature above the a specified number dependent on the crop</a:t>
            </a:r>
            <a:endParaRPr lang="en-US" sz="2400" dirty="0" smtClean="0"/>
          </a:p>
          <a:p>
            <a:pPr marL="342900" indent="-342900" fontAlgn="base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400" dirty="0" smtClean="0"/>
              <a:t>Chill hours are </a:t>
            </a:r>
            <a:r>
              <a:rPr lang="en-US" sz="2400" dirty="0" smtClean="0"/>
              <a:t>the number of hours the temperatures are between 32 and 45 degrees Fahrenheit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5163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0" y="114300"/>
            <a:ext cx="9144000" cy="695960"/>
          </a:xfrm>
        </p:spPr>
        <p:txBody>
          <a:bodyPr/>
          <a:lstStyle/>
          <a:p>
            <a:pPr algn="ctr"/>
            <a:r>
              <a:rPr lang="en-US" dirty="0" smtClean="0"/>
              <a:t>Methodology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450673275"/>
              </p:ext>
            </p:extLst>
          </p:nvPr>
        </p:nvGraphicFramePr>
        <p:xfrm>
          <a:off x="342900" y="1041400"/>
          <a:ext cx="86741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2963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914400" y="157480"/>
            <a:ext cx="7315200" cy="1325880"/>
          </a:xfrm>
        </p:spPr>
        <p:txBody>
          <a:bodyPr/>
          <a:lstStyle/>
          <a:p>
            <a:pPr algn="ctr"/>
            <a:r>
              <a:rPr lang="en-US" dirty="0" smtClean="0"/>
              <a:t>Errors &amp; Uncertainties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33120" y="3141980"/>
            <a:ext cx="7315200" cy="1325880"/>
          </a:xfrm>
        </p:spPr>
        <p:txBody>
          <a:bodyPr/>
          <a:lstStyle/>
          <a:p>
            <a:pPr algn="ctr"/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914400" y="1531112"/>
            <a:ext cx="7315200" cy="189026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914400" y="4391660"/>
            <a:ext cx="7315200" cy="183134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84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limate 15">
      <a:dk1>
        <a:srgbClr val="767171"/>
      </a:dk1>
      <a:lt1>
        <a:srgbClr val="FFFFFF"/>
      </a:lt1>
      <a:dk2>
        <a:srgbClr val="767171"/>
      </a:dk2>
      <a:lt2>
        <a:srgbClr val="FFFFFF"/>
      </a:lt2>
      <a:accent1>
        <a:srgbClr val="E9A149"/>
      </a:accent1>
      <a:accent2>
        <a:srgbClr val="DF7934"/>
      </a:accent2>
      <a:accent3>
        <a:srgbClr val="D64D27"/>
      </a:accent3>
      <a:accent4>
        <a:srgbClr val="8D91C7"/>
      </a:accent4>
      <a:accent5>
        <a:srgbClr val="667FAA"/>
      </a:accent5>
      <a:accent6>
        <a:srgbClr val="347194"/>
      </a:accent6>
      <a:hlink>
        <a:srgbClr val="E9A149"/>
      </a:hlink>
      <a:folHlink>
        <a:srgbClr val="E9A149"/>
      </a:folHlink>
    </a:clrScheme>
    <a:fontScheme name="DEVELOP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2037</TotalTime>
  <Words>335</Words>
  <Application>Microsoft Office PowerPoint</Application>
  <PresentationFormat>On-screen Show (4:3)</PresentationFormat>
  <Paragraphs>53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Century Gothic</vt:lpstr>
      <vt:lpstr>Helvetica Neue</vt:lpstr>
      <vt:lpstr>Questrial</vt:lpstr>
      <vt:lpstr>Webdings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HPES ACES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McKeel, Christopher A. (LARC-E3)[SSAI DEVELOP]</dc:creator>
  <cp:lastModifiedBy>Muench, Rebekke E. (LARC-E3)[SSAI DEVELOP]</cp:lastModifiedBy>
  <cp:revision>112</cp:revision>
  <dcterms:created xsi:type="dcterms:W3CDTF">2015-05-18T13:26:09Z</dcterms:created>
  <dcterms:modified xsi:type="dcterms:W3CDTF">2015-10-19T13:18:50Z</dcterms:modified>
</cp:coreProperties>
</file>