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41_CE1B2E19.xml" ContentType="application/vnd.ms-powerpoint.comments+xml"/>
  <Override PartName="/ppt/comments/modernComment_11A_D95C39C8.xml" ContentType="application/vnd.ms-powerpoint.comments+xml"/>
  <Override PartName="/ppt/comments/modernComment_144_7B458FC0.xml" ContentType="application/vnd.ms-powerpoint.comments+xml"/>
  <Override PartName="/ppt/comments/modernComment_145_2B542463.xml" ContentType="application/vnd.ms-powerpoint.comments+xml"/>
  <Override PartName="/ppt/comments/modernComment_149_9240554F.xml" ContentType="application/vnd.ms-powerpoint.comments+xml"/>
  <Override PartName="/ppt/comments/modernComment_14A_7DAD231F.xml" ContentType="application/vnd.ms-powerpoint.comments+xml"/>
  <Override PartName="/ppt/comments/modernComment_14E_5AD60D72.xml" ContentType="application/vnd.ms-powerpoint.comments+xml"/>
  <Override PartName="/ppt/comments/modernComment_134_916B5BE6.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0"/>
  </p:notesMasterIdLst>
  <p:sldIdLst>
    <p:sldId id="321" r:id="rId5"/>
    <p:sldId id="323" r:id="rId6"/>
    <p:sldId id="282" r:id="rId7"/>
    <p:sldId id="332" r:id="rId8"/>
    <p:sldId id="324" r:id="rId9"/>
    <p:sldId id="325" r:id="rId10"/>
    <p:sldId id="351" r:id="rId11"/>
    <p:sldId id="329" r:id="rId12"/>
    <p:sldId id="330" r:id="rId13"/>
    <p:sldId id="344" r:id="rId14"/>
    <p:sldId id="343" r:id="rId15"/>
    <p:sldId id="340" r:id="rId16"/>
    <p:sldId id="342" r:id="rId17"/>
    <p:sldId id="334" r:id="rId18"/>
    <p:sldId id="352" r:id="rId19"/>
    <p:sldId id="353" r:id="rId20"/>
    <p:sldId id="350" r:id="rId21"/>
    <p:sldId id="354" r:id="rId22"/>
    <p:sldId id="355" r:id="rId23"/>
    <p:sldId id="356" r:id="rId24"/>
    <p:sldId id="357" r:id="rId25"/>
    <p:sldId id="358" r:id="rId26"/>
    <p:sldId id="308" r:id="rId27"/>
    <p:sldId id="359" r:id="rId28"/>
    <p:sldId id="3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1CAD08-F131-B5CB-A380-EF36C3010296}" name="Karina Alvarez" initials="KA" userId="S::karina.alvarez@ssaihq.com::f90e522d-be19-44a2-b8f2-9a75a9fcab5d" providerId="AD"/>
  <p188:author id="{0D9EC752-B0BE-2441-4B66-4B8047BB8559}" name="Brandy Nisbet-Wilcox" initials="BN" userId="S::brandy.nisbet@ssaihq.com::85debb24-05d8-4a4f-9068-cfd1b5fab5da" providerId="AD"/>
  <p188:author id="{11B6119F-DA8E-A129-3846-A7DF59F33507}" name="Dawn Keller" initials="DK" userId="Dawn Keller" providerId="None"/>
  <p188:author id="{C3E00CD3-E8F9-8265-0B4F-06B474C9FCAD}" name="Robert Byles" initials="RB" userId="S::robert.byles@ssaihq.com::c798ae76-1ca0-48cd-999b-80a00bd13fc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ina Alvarez" initials="KA" lastIdx="4" clrIdx="0">
    <p:extLst>
      <p:ext uri="{19B8F6BF-5375-455C-9EA6-DF929625EA0E}">
        <p15:presenceInfo xmlns:p15="http://schemas.microsoft.com/office/powerpoint/2012/main" userId="S::karina.alvarez@ssaihq.com::f90e522d-be19-44a2-b8f2-9a75a9fcab5d" providerId="AD"/>
      </p:ext>
    </p:extLst>
  </p:cmAuthor>
  <p:cmAuthor id="2" name="Anjelica Petsch" initials="AP" lastIdx="2" clrIdx="1">
    <p:extLst>
      <p:ext uri="{19B8F6BF-5375-455C-9EA6-DF929625EA0E}">
        <p15:presenceInfo xmlns:p15="http://schemas.microsoft.com/office/powerpoint/2012/main" userId="Anjelica Petsch" providerId="None"/>
      </p:ext>
    </p:extLst>
  </p:cmAuthor>
  <p:cmAuthor id="3" name="Elspeth" initials="E" lastIdx="1" clrIdx="2">
    <p:extLst>
      <p:ext uri="{19B8F6BF-5375-455C-9EA6-DF929625EA0E}">
        <p15:presenceInfo xmlns:p15="http://schemas.microsoft.com/office/powerpoint/2012/main" userId="Elspeth" providerId="None"/>
      </p:ext>
    </p:extLst>
  </p:cmAuthor>
  <p:cmAuthor id="4" name="Adriana Le Compte" initials="ALC" lastIdx="7" clrIdx="3">
    <p:extLst>
      <p:ext uri="{19B8F6BF-5375-455C-9EA6-DF929625EA0E}">
        <p15:presenceInfo xmlns:p15="http://schemas.microsoft.com/office/powerpoint/2012/main" userId="S::adriana.lecompte@ssaihq.com::9ca78715-16ca-42c8-8801-8544539c8678" providerId="AD"/>
      </p:ext>
    </p:extLst>
  </p:cmAuthor>
  <p:cmAuthor id="5" name="Elspeth Gates" initials="EG" lastIdx="1" clrIdx="4">
    <p:extLst>
      <p:ext uri="{19B8F6BF-5375-455C-9EA6-DF929625EA0E}">
        <p15:presenceInfo xmlns:p15="http://schemas.microsoft.com/office/powerpoint/2012/main" userId="S::elspeth.gates@ssaihq.com::b5db05a1-ea06-481d-a43c-800c1f7dfc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D9E"/>
    <a:srgbClr val="7F0000"/>
    <a:srgbClr val="AD0000"/>
    <a:srgbClr val="CF2518"/>
    <a:srgbClr val="E7533A"/>
    <a:srgbClr val="F67B51"/>
    <a:srgbClr val="FCA16C"/>
    <a:srgbClr val="FDC38D"/>
    <a:srgbClr val="FDD8A7"/>
    <a:srgbClr val="FEEB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96C44C-093D-455D-A244-FA8025A4F388}" v="14" dt="2020-11-05T15:51:01.045"/>
    <p1510:client id="{0C33C69F-227F-4AA4-88BB-B60676FE5737}" v="162" dt="2020-11-05T15:05:46.970"/>
    <p1510:client id="{3B25987A-1C56-D011-19D6-95E0C29BB257}" v="81" dt="2020-11-06T16:49:20.954"/>
    <p1510:client id="{5268D3E8-4161-A01A-9BA7-264EC2E958B6}" v="59" dt="2020-11-05T19:54:16.574"/>
    <p1510:client id="{6D198EB6-467C-46FA-81FB-71913BC8154B}" v="5203" vWet="5205" dt="2020-11-05T21:52:07.879"/>
    <p1510:client id="{9DBA0C42-EBFC-4919-94D9-D3010F4C9105}" v="4921" dt="2020-11-05T23:14:21.245"/>
    <p1510:client id="{CC8B7AB4-7B33-5B42-A9F5-9C0BF11DDB9C}" v="4000" dt="2020-11-05T22:55:31.550"/>
    <p1510:client id="{E69942F0-60E0-E66C-FD91-C6F0F36748B0}" v="21" dt="2020-11-05T21:33:40.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540" autoAdjust="0"/>
  </p:normalViewPr>
  <p:slideViewPr>
    <p:cSldViewPr snapToGrid="0">
      <p:cViewPr varScale="1">
        <p:scale>
          <a:sx n="61" d="100"/>
          <a:sy n="61" d="100"/>
        </p:scale>
        <p:origin x="1416" y="86"/>
      </p:cViewPr>
      <p:guideLst/>
    </p:cSldViewPr>
  </p:slideViewPr>
  <p:notesTextViewPr>
    <p:cViewPr>
      <p:scale>
        <a:sx n="1" d="1"/>
        <a:sy n="1" d="1"/>
      </p:scale>
      <p:origin x="0" y="-86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Nisbet-Wilcox" userId="S::brandy.nisbet@ssaihq.com::85debb24-05d8-4a4f-9068-cfd1b5fab5da" providerId="AD" clId="Web-{3B25987A-1C56-D011-19D6-95E0C29BB257}"/>
    <pc:docChg chg="modSld">
      <pc:chgData name="Brandy Nisbet-Wilcox" userId="S::brandy.nisbet@ssaihq.com::85debb24-05d8-4a4f-9068-cfd1b5fab5da" providerId="AD" clId="Web-{3B25987A-1C56-D011-19D6-95E0C29BB257}" dt="2020-11-06T16:49:20.954" v="75"/>
      <pc:docMkLst>
        <pc:docMk/>
      </pc:docMkLst>
      <pc:sldChg chg="delCm modCm">
        <pc:chgData name="Brandy Nisbet-Wilcox" userId="S::brandy.nisbet@ssaihq.com::85debb24-05d8-4a4f-9068-cfd1b5fab5da" providerId="AD" clId="Web-{3B25987A-1C56-D011-19D6-95E0C29BB257}" dt="2020-11-06T05:27:56.666" v="1"/>
        <pc:sldMkLst>
          <pc:docMk/>
          <pc:sldMk cId="2439732198" sldId="308"/>
        </pc:sldMkLst>
      </pc:sldChg>
      <pc:sldChg chg="modCm">
        <pc:chgData name="Brandy Nisbet-Wilcox" userId="S::brandy.nisbet@ssaihq.com::85debb24-05d8-4a4f-9068-cfd1b5fab5da" providerId="AD" clId="Web-{3B25987A-1C56-D011-19D6-95E0C29BB257}" dt="2020-11-06T16:49:20.954" v="75"/>
        <pc:sldMkLst>
          <pc:docMk/>
          <pc:sldMk cId="2453689679" sldId="329"/>
        </pc:sldMkLst>
      </pc:sldChg>
      <pc:sldChg chg="addSp delSp modSp">
        <pc:chgData name="Brandy Nisbet-Wilcox" userId="S::brandy.nisbet@ssaihq.com::85debb24-05d8-4a4f-9068-cfd1b5fab5da" providerId="AD" clId="Web-{3B25987A-1C56-D011-19D6-95E0C29BB257}" dt="2020-11-06T05:58:19.255" v="62"/>
        <pc:sldMkLst>
          <pc:docMk/>
          <pc:sldMk cId="3819515087" sldId="343"/>
        </pc:sldMkLst>
        <pc:picChg chg="add mod">
          <ac:chgData name="Brandy Nisbet-Wilcox" userId="S::brandy.nisbet@ssaihq.com::85debb24-05d8-4a4f-9068-cfd1b5fab5da" providerId="AD" clId="Web-{3B25987A-1C56-D011-19D6-95E0C29BB257}" dt="2020-11-06T05:41:16.039" v="49" actId="1076"/>
          <ac:picMkLst>
            <pc:docMk/>
            <pc:sldMk cId="3819515087" sldId="343"/>
            <ac:picMk id="3" creationId="{1B86C192-C5F7-4D27-B460-DE74294A7C91}"/>
          </ac:picMkLst>
        </pc:picChg>
        <pc:picChg chg="add del mod">
          <ac:chgData name="Brandy Nisbet-Wilcox" userId="S::brandy.nisbet@ssaihq.com::85debb24-05d8-4a4f-9068-cfd1b5fab5da" providerId="AD" clId="Web-{3B25987A-1C56-D011-19D6-95E0C29BB257}" dt="2020-11-06T05:58:02.879" v="61"/>
          <ac:picMkLst>
            <pc:docMk/>
            <pc:sldMk cId="3819515087" sldId="343"/>
            <ac:picMk id="5" creationId="{E1C62996-C68D-4579-ABDF-E217C6D4D61D}"/>
          </ac:picMkLst>
        </pc:picChg>
        <pc:picChg chg="del">
          <ac:chgData name="Brandy Nisbet-Wilcox" userId="S::brandy.nisbet@ssaihq.com::85debb24-05d8-4a4f-9068-cfd1b5fab5da" providerId="AD" clId="Web-{3B25987A-1C56-D011-19D6-95E0C29BB257}" dt="2020-11-06T05:58:19.255" v="62"/>
          <ac:picMkLst>
            <pc:docMk/>
            <pc:sldMk cId="3819515087" sldId="343"/>
            <ac:picMk id="7" creationId="{B2527131-792B-41E2-AAEF-05BB8B9A2EF3}"/>
          </ac:picMkLst>
        </pc:picChg>
        <pc:picChg chg="add del mod">
          <ac:chgData name="Brandy Nisbet-Wilcox" userId="S::brandy.nisbet@ssaihq.com::85debb24-05d8-4a4f-9068-cfd1b5fab5da" providerId="AD" clId="Web-{3B25987A-1C56-D011-19D6-95E0C29BB257}" dt="2020-11-06T05:56:32.217" v="54"/>
          <ac:picMkLst>
            <pc:docMk/>
            <pc:sldMk cId="3819515087" sldId="343"/>
            <ac:picMk id="9" creationId="{EBB6A17E-4FEC-40E9-8914-258FAF31243E}"/>
          </ac:picMkLst>
        </pc:picChg>
        <pc:picChg chg="del">
          <ac:chgData name="Brandy Nisbet-Wilcox" userId="S::brandy.nisbet@ssaihq.com::85debb24-05d8-4a4f-9068-cfd1b5fab5da" providerId="AD" clId="Web-{3B25987A-1C56-D011-19D6-95E0C29BB257}" dt="2020-11-06T05:41:21.836" v="50"/>
          <ac:picMkLst>
            <pc:docMk/>
            <pc:sldMk cId="3819515087" sldId="343"/>
            <ac:picMk id="64" creationId="{9AA37D34-31D0-4DB6-9FB9-0EC3259EB9F1}"/>
          </ac:picMkLst>
        </pc:picChg>
      </pc:sldChg>
      <pc:sldChg chg="addSp delSp modSp">
        <pc:chgData name="Brandy Nisbet-Wilcox" userId="S::brandy.nisbet@ssaihq.com::85debb24-05d8-4a4f-9068-cfd1b5fab5da" providerId="AD" clId="Web-{3B25987A-1C56-D011-19D6-95E0C29BB257}" dt="2020-11-06T06:00:16.230" v="74"/>
        <pc:sldMkLst>
          <pc:docMk/>
          <pc:sldMk cId="1850313598" sldId="344"/>
        </pc:sldMkLst>
        <pc:picChg chg="add del mod">
          <ac:chgData name="Brandy Nisbet-Wilcox" userId="S::brandy.nisbet@ssaihq.com::85debb24-05d8-4a4f-9068-cfd1b5fab5da" providerId="AD" clId="Web-{3B25987A-1C56-D011-19D6-95E0C29BB257}" dt="2020-11-06T05:59:46.244" v="71"/>
          <ac:picMkLst>
            <pc:docMk/>
            <pc:sldMk cId="1850313598" sldId="344"/>
            <ac:picMk id="3" creationId="{07180AAE-F010-4079-BF39-BFBB539AC115}"/>
          </ac:picMkLst>
        </pc:picChg>
        <pc:picChg chg="add mod">
          <ac:chgData name="Brandy Nisbet-Wilcox" userId="S::brandy.nisbet@ssaihq.com::85debb24-05d8-4a4f-9068-cfd1b5fab5da" providerId="AD" clId="Web-{3B25987A-1C56-D011-19D6-95E0C29BB257}" dt="2020-11-06T06:00:10.324" v="73" actId="1076"/>
          <ac:picMkLst>
            <pc:docMk/>
            <pc:sldMk cId="1850313598" sldId="344"/>
            <ac:picMk id="5" creationId="{5591C6CB-0EE3-4730-85CB-C5EE44DAAE47}"/>
          </ac:picMkLst>
        </pc:picChg>
        <pc:picChg chg="del">
          <ac:chgData name="Brandy Nisbet-Wilcox" userId="S::brandy.nisbet@ssaihq.com::85debb24-05d8-4a4f-9068-cfd1b5fab5da" providerId="AD" clId="Web-{3B25987A-1C56-D011-19D6-95E0C29BB257}" dt="2020-11-06T06:00:16.230" v="74"/>
          <ac:picMkLst>
            <pc:docMk/>
            <pc:sldMk cId="1850313598" sldId="344"/>
            <ac:picMk id="20" creationId="{AA40A840-7761-4C91-AF05-3FDC50676F42}"/>
          </ac:picMkLst>
        </pc:picChg>
      </pc:sldChg>
      <pc:sldChg chg="addSp delSp modSp">
        <pc:chgData name="Brandy Nisbet-Wilcox" userId="S::brandy.nisbet@ssaihq.com::85debb24-05d8-4a4f-9068-cfd1b5fab5da" providerId="AD" clId="Web-{3B25987A-1C56-D011-19D6-95E0C29BB257}" dt="2020-11-06T05:38:36.530" v="35"/>
        <pc:sldMkLst>
          <pc:docMk/>
          <pc:sldMk cId="870944074" sldId="350"/>
        </pc:sldMkLst>
        <pc:picChg chg="add mod ord">
          <ac:chgData name="Brandy Nisbet-Wilcox" userId="S::brandy.nisbet@ssaihq.com::85debb24-05d8-4a4f-9068-cfd1b5fab5da" providerId="AD" clId="Web-{3B25987A-1C56-D011-19D6-95E0C29BB257}" dt="2020-11-06T05:38:29.702" v="34"/>
          <ac:picMkLst>
            <pc:docMk/>
            <pc:sldMk cId="870944074" sldId="350"/>
            <ac:picMk id="4" creationId="{12AD2026-90B9-4C81-884F-D0C667EBAD9F}"/>
          </ac:picMkLst>
        </pc:picChg>
        <pc:picChg chg="del">
          <ac:chgData name="Brandy Nisbet-Wilcox" userId="S::brandy.nisbet@ssaihq.com::85debb24-05d8-4a4f-9068-cfd1b5fab5da" providerId="AD" clId="Web-{3B25987A-1C56-D011-19D6-95E0C29BB257}" dt="2020-11-06T05:38:36.530" v="35"/>
          <ac:picMkLst>
            <pc:docMk/>
            <pc:sldMk cId="870944074" sldId="350"/>
            <ac:picMk id="7" creationId="{E92F5AC8-4CFE-433D-A7A4-497D083CC154}"/>
          </ac:picMkLst>
        </pc:picChg>
      </pc:sldChg>
      <pc:sldChg chg="addSp delSp modSp">
        <pc:chgData name="Brandy Nisbet-Wilcox" userId="S::brandy.nisbet@ssaihq.com::85debb24-05d8-4a4f-9068-cfd1b5fab5da" providerId="AD" clId="Web-{3B25987A-1C56-D011-19D6-95E0C29BB257}" dt="2020-11-06T05:40:31.646" v="47"/>
        <pc:sldMkLst>
          <pc:docMk/>
          <pc:sldMk cId="123084198" sldId="352"/>
        </pc:sldMkLst>
        <pc:picChg chg="add mod">
          <ac:chgData name="Brandy Nisbet-Wilcox" userId="S::brandy.nisbet@ssaihq.com::85debb24-05d8-4a4f-9068-cfd1b5fab5da" providerId="AD" clId="Web-{3B25987A-1C56-D011-19D6-95E0C29BB257}" dt="2020-11-06T05:40:25.005" v="46" actId="1076"/>
          <ac:picMkLst>
            <pc:docMk/>
            <pc:sldMk cId="123084198" sldId="352"/>
            <ac:picMk id="5" creationId="{325E7DF7-DF27-4FD5-BAA5-EA6648C00AA7}"/>
          </ac:picMkLst>
        </pc:picChg>
        <pc:picChg chg="del">
          <ac:chgData name="Brandy Nisbet-Wilcox" userId="S::brandy.nisbet@ssaihq.com::85debb24-05d8-4a4f-9068-cfd1b5fab5da" providerId="AD" clId="Web-{3B25987A-1C56-D011-19D6-95E0C29BB257}" dt="2020-11-06T05:40:31.646" v="47"/>
          <ac:picMkLst>
            <pc:docMk/>
            <pc:sldMk cId="123084198" sldId="352"/>
            <ac:picMk id="7" creationId="{E92F5AC8-4CFE-433D-A7A4-497D083CC154}"/>
          </ac:picMkLst>
        </pc:picChg>
      </pc:sldChg>
      <pc:sldChg chg="addSp delSp modSp">
        <pc:chgData name="Brandy Nisbet-Wilcox" userId="S::brandy.nisbet@ssaihq.com::85debb24-05d8-4a4f-9068-cfd1b5fab5da" providerId="AD" clId="Web-{3B25987A-1C56-D011-19D6-95E0C29BB257}" dt="2020-11-06T05:40:00.316" v="44"/>
        <pc:sldMkLst>
          <pc:docMk/>
          <pc:sldMk cId="4153198843" sldId="353"/>
        </pc:sldMkLst>
        <pc:picChg chg="add mod ord">
          <ac:chgData name="Brandy Nisbet-Wilcox" userId="S::brandy.nisbet@ssaihq.com::85debb24-05d8-4a4f-9068-cfd1b5fab5da" providerId="AD" clId="Web-{3B25987A-1C56-D011-19D6-95E0C29BB257}" dt="2020-11-06T05:39:04.282" v="38"/>
          <ac:picMkLst>
            <pc:docMk/>
            <pc:sldMk cId="4153198843" sldId="353"/>
            <ac:picMk id="3" creationId="{0DF31B43-C1A2-460A-93C5-A48B57E43761}"/>
          </ac:picMkLst>
        </pc:picChg>
        <pc:picChg chg="del">
          <ac:chgData name="Brandy Nisbet-Wilcox" userId="S::brandy.nisbet@ssaihq.com::85debb24-05d8-4a4f-9068-cfd1b5fab5da" providerId="AD" clId="Web-{3B25987A-1C56-D011-19D6-95E0C29BB257}" dt="2020-11-06T05:40:00.316" v="44"/>
          <ac:picMkLst>
            <pc:docMk/>
            <pc:sldMk cId="4153198843" sldId="353"/>
            <ac:picMk id="7" creationId="{B2527131-792B-41E2-AAEF-05BB8B9A2EF3}"/>
          </ac:picMkLst>
        </pc:picChg>
        <pc:picChg chg="add mod ord">
          <ac:chgData name="Brandy Nisbet-Wilcox" userId="S::brandy.nisbet@ssaihq.com::85debb24-05d8-4a4f-9068-cfd1b5fab5da" providerId="AD" clId="Web-{3B25987A-1C56-D011-19D6-95E0C29BB257}" dt="2020-11-06T05:39:49.675" v="43"/>
          <ac:picMkLst>
            <pc:docMk/>
            <pc:sldMk cId="4153198843" sldId="353"/>
            <ac:picMk id="8" creationId="{32F03F6A-3D70-46A2-8CC2-755AC8699D6A}"/>
          </ac:picMkLst>
        </pc:picChg>
        <pc:picChg chg="del">
          <ac:chgData name="Brandy Nisbet-Wilcox" userId="S::brandy.nisbet@ssaihq.com::85debb24-05d8-4a4f-9068-cfd1b5fab5da" providerId="AD" clId="Web-{3B25987A-1C56-D011-19D6-95E0C29BB257}" dt="2020-11-06T05:39:10.454" v="39"/>
          <ac:picMkLst>
            <pc:docMk/>
            <pc:sldMk cId="4153198843" sldId="353"/>
            <ac:picMk id="64" creationId="{9AA37D34-31D0-4DB6-9FB9-0EC3259EB9F1}"/>
          </ac:picMkLst>
        </pc:picChg>
      </pc:sldChg>
      <pc:sldChg chg="addSp delSp modSp">
        <pc:chgData name="Brandy Nisbet-Wilcox" userId="S::brandy.nisbet@ssaihq.com::85debb24-05d8-4a4f-9068-cfd1b5fab5da" providerId="AD" clId="Web-{3B25987A-1C56-D011-19D6-95E0C29BB257}" dt="2020-11-06T05:37:07.103" v="27" actId="1076"/>
        <pc:sldMkLst>
          <pc:docMk/>
          <pc:sldMk cId="1884096357" sldId="354"/>
        </pc:sldMkLst>
        <pc:picChg chg="add del mod ord">
          <ac:chgData name="Brandy Nisbet-Wilcox" userId="S::brandy.nisbet@ssaihq.com::85debb24-05d8-4a4f-9068-cfd1b5fab5da" providerId="AD" clId="Web-{3B25987A-1C56-D011-19D6-95E0C29BB257}" dt="2020-11-06T05:36:43.930" v="25" actId="1076"/>
          <ac:picMkLst>
            <pc:docMk/>
            <pc:sldMk cId="1884096357" sldId="354"/>
            <ac:picMk id="5" creationId="{0FD70B92-8709-4005-8360-758D77143BFF}"/>
          </ac:picMkLst>
        </pc:picChg>
        <pc:picChg chg="del">
          <ac:chgData name="Brandy Nisbet-Wilcox" userId="S::brandy.nisbet@ssaihq.com::85debb24-05d8-4a4f-9068-cfd1b5fab5da" providerId="AD" clId="Web-{3B25987A-1C56-D011-19D6-95E0C29BB257}" dt="2020-11-06T05:36:34.055" v="24"/>
          <ac:picMkLst>
            <pc:docMk/>
            <pc:sldMk cId="1884096357" sldId="354"/>
            <ac:picMk id="7" creationId="{B2527131-792B-41E2-AAEF-05BB8B9A2EF3}"/>
          </ac:picMkLst>
        </pc:picChg>
        <pc:picChg chg="add mod">
          <ac:chgData name="Brandy Nisbet-Wilcox" userId="S::brandy.nisbet@ssaihq.com::85debb24-05d8-4a4f-9068-cfd1b5fab5da" providerId="AD" clId="Web-{3B25987A-1C56-D011-19D6-95E0C29BB257}" dt="2020-11-06T05:37:07.103" v="27" actId="1076"/>
          <ac:picMkLst>
            <pc:docMk/>
            <pc:sldMk cId="1884096357" sldId="354"/>
            <ac:picMk id="8" creationId="{81A37D31-D56B-4CBD-BE88-3988ABAC8CB8}"/>
          </ac:picMkLst>
        </pc:picChg>
        <pc:picChg chg="add del ord">
          <ac:chgData name="Brandy Nisbet-Wilcox" userId="S::brandy.nisbet@ssaihq.com::85debb24-05d8-4a4f-9068-cfd1b5fab5da" providerId="AD" clId="Web-{3B25987A-1C56-D011-19D6-95E0C29BB257}" dt="2020-11-06T05:36:25.148" v="23"/>
          <ac:picMkLst>
            <pc:docMk/>
            <pc:sldMk cId="1884096357" sldId="354"/>
            <ac:picMk id="33" creationId="{EFE81DA6-1D3F-49F4-973C-CE26BA3E7B89}"/>
          </ac:picMkLst>
        </pc:picChg>
        <pc:picChg chg="add del">
          <ac:chgData name="Brandy Nisbet-Wilcox" userId="S::brandy.nisbet@ssaihq.com::85debb24-05d8-4a4f-9068-cfd1b5fab5da" providerId="AD" clId="Web-{3B25987A-1C56-D011-19D6-95E0C29BB257}" dt="2020-11-06T05:35:45.208" v="20"/>
          <ac:picMkLst>
            <pc:docMk/>
            <pc:sldMk cId="1884096357" sldId="354"/>
            <ac:picMk id="64" creationId="{9AA37D34-31D0-4DB6-9FB9-0EC3259EB9F1}"/>
          </ac:picMkLst>
        </pc:picChg>
      </pc:sldChg>
      <pc:sldChg chg="addSp delSp modSp">
        <pc:chgData name="Brandy Nisbet-Wilcox" userId="S::brandy.nisbet@ssaihq.com::85debb24-05d8-4a4f-9068-cfd1b5fab5da" providerId="AD" clId="Web-{3B25987A-1C56-D011-19D6-95E0C29BB257}" dt="2020-11-06T05:38:00.794" v="31"/>
        <pc:sldMkLst>
          <pc:docMk/>
          <pc:sldMk cId="1449070295" sldId="355"/>
        </pc:sldMkLst>
        <pc:picChg chg="add mod ord">
          <ac:chgData name="Brandy Nisbet-Wilcox" userId="S::brandy.nisbet@ssaihq.com::85debb24-05d8-4a4f-9068-cfd1b5fab5da" providerId="AD" clId="Web-{3B25987A-1C56-D011-19D6-95E0C29BB257}" dt="2020-11-06T05:37:54.747" v="30"/>
          <ac:picMkLst>
            <pc:docMk/>
            <pc:sldMk cId="1449070295" sldId="355"/>
            <ac:picMk id="4" creationId="{01F5F319-D17B-4794-BA4D-8EADC6AE67FD}"/>
          </ac:picMkLst>
        </pc:picChg>
        <pc:picChg chg="del">
          <ac:chgData name="Brandy Nisbet-Wilcox" userId="S::brandy.nisbet@ssaihq.com::85debb24-05d8-4a4f-9068-cfd1b5fab5da" providerId="AD" clId="Web-{3B25987A-1C56-D011-19D6-95E0C29BB257}" dt="2020-11-06T05:38:00.794" v="31"/>
          <ac:picMkLst>
            <pc:docMk/>
            <pc:sldMk cId="1449070295" sldId="355"/>
            <ac:picMk id="7" creationId="{E92F5AC8-4CFE-433D-A7A4-497D083CC154}"/>
          </ac:picMkLst>
        </pc:picChg>
      </pc:sldChg>
    </pc:docChg>
  </pc:docChgLst>
</pc:chgInfo>
</file>

<file path=ppt/comments/modernComment_11A_D95C39C8.xml><?xml version="1.0" encoding="utf-8"?>
<p188:cmLst xmlns:a="http://schemas.openxmlformats.org/drawingml/2006/main" xmlns:r="http://schemas.openxmlformats.org/officeDocument/2006/relationships" xmlns:p188="http://schemas.microsoft.com/office/powerpoint/2018/8/main">
  <p188:cm id="{A83E054B-65D0-47BC-8804-618CF3BE0F82}" authorId="{0D9EC752-B0BE-2441-4B66-4B8047BB8559}" status="resolved" created="2020-10-30T02:39:58.740" complete="100000">
    <pc:sldMkLst xmlns:pc="http://schemas.microsoft.com/office/powerpoint/2013/main/command">
      <pc:docMk/>
      <pc:sldMk cId="3646699976" sldId="282"/>
    </pc:sldMkLst>
    <p188:replyLst>
      <p188:reply id="{E6C13798-59BF-422C-8371-78BB733B8869}" authorId="{C3E00CD3-E8F9-8265-0B4F-06B474C9FCAD}" created="2020-10-31T01:47:02.276">
        <p188:txBody>
          <a:bodyPr/>
          <a:lstStyle/>
          <a:p>
            <a:r>
              <a:rPr lang="en-US"/>
              <a:t>I agree! That would make the slide a lot more aesthetically pleasing. </a:t>
            </a:r>
          </a:p>
        </p188:txBody>
      </p188:reply>
    </p188:replyLst>
    <p188:txBody>
      <a:bodyPr/>
      <a:lstStyle/>
      <a:p>
        <a:r>
          <a:rPr lang="en-US"/>
          <a:t>My eyes are drawn to the colored icons that you selected to represent the community concerns, however the bullets on the right are not eye-catching. Consider centering your graphic and labeling the bubbles directly.</a:t>
        </a:r>
      </a:p>
    </p188:txBody>
  </p188:cm>
</p188:cmLst>
</file>

<file path=ppt/comments/modernComment_134_916B5BE6.xml><?xml version="1.0" encoding="utf-8"?>
<p188:cmLst xmlns:a="http://schemas.openxmlformats.org/drawingml/2006/main" xmlns:r="http://schemas.openxmlformats.org/officeDocument/2006/relationships" xmlns:p188="http://schemas.microsoft.com/office/powerpoint/2018/8/main">
  <p188:cm id="{EED4D82F-6460-40E8-985B-36C65AAC63B6}" authorId="{0D9EC752-B0BE-2441-4B66-4B8047BB8559}" status="resolved" created="2020-10-30T02:00:32.245" complete="100000">
    <ac:deMkLst xmlns:ac="http://schemas.microsoft.com/office/drawing/2013/main/command">
      <pc:docMk xmlns:pc="http://schemas.microsoft.com/office/powerpoint/2013/main/command"/>
      <pc:sldMk xmlns:pc="http://schemas.microsoft.com/office/powerpoint/2013/main/command" cId="2439732198" sldId="308"/>
      <ac:spMk id="6" creationId="{00000000-0000-0000-0000-000000000000}"/>
    </ac:deMkLst>
    <p188:txBody>
      <a:bodyPr/>
      <a:lstStyle/>
      <a:p>
        <a:r>
          <a:rPr lang="en-US"/>
          <a:t>It would be nice to mention the specific people that you worked with on this project from the City of Sac and Dyett and Bhatia.</a:t>
        </a:r>
      </a:p>
    </p188:txBody>
  </p188:cm>
</p188:cmLst>
</file>

<file path=ppt/comments/modernComment_141_CE1B2E19.xml><?xml version="1.0" encoding="utf-8"?>
<p188:cmLst xmlns:a="http://schemas.openxmlformats.org/drawingml/2006/main" xmlns:r="http://schemas.openxmlformats.org/officeDocument/2006/relationships" xmlns:p188="http://schemas.microsoft.com/office/powerpoint/2018/8/main">
  <p188:cm id="{779C7C16-D373-455F-8BC8-88E97B507358}" authorId="{0D9EC752-B0BE-2441-4B66-4B8047BB8559}" status="resolved" created="2020-10-30T02:44:24.413" complete="100000">
    <pc:sldMkLst xmlns:pc="http://schemas.microsoft.com/office/powerpoint/2013/main/command">
      <pc:docMk/>
      <pc:sldMk cId="3457887769" sldId="321"/>
    </pc:sldMkLst>
    <p188:replyLst/>
    <p188:txBody>
      <a:bodyPr/>
      <a:lstStyle/>
      <a:p>
        <a:r>
          <a:rPr lang="en-US"/>
          <a:t>Good start to your presentation, team! Make sure that you are consistent with choices that you make with your maps throughout. Consider adding a simple shadow to images to add dimensionality. The slides look nice and clean. Consider adding a bit more color or utilizing more of the white space on especially simple slides.</a:t>
        </a:r>
      </a:p>
    </p188:txBody>
  </p188:cm>
  <p188:cm id="{865F6A5E-A196-47F9-8A82-234A42C12E57}" authorId="{C3E00CD3-E8F9-8265-0B4F-06B474C9FCAD}" status="resolved" created="2020-10-31T02:25:07.327" complete="100000">
    <pc:sldMkLst xmlns:pc="http://schemas.microsoft.com/office/powerpoint/2013/main/command">
      <pc:docMk/>
      <pc:sldMk cId="3457887769" sldId="321"/>
    </pc:sldMkLst>
    <p188:txBody>
      <a:bodyPr/>
      <a:lstStyle/>
      <a:p>
        <a:r>
          <a:rPr lang="en-US"/>
          <a:t>I agree, great start to your presentation! An overall tip I have is to avoid busy basemaps that distract from the purpose of the map </a:t>
        </a:r>
      </a:p>
    </p188:txBody>
  </p188:cm>
  <p188:cm id="{7796D2F6-CF50-49F1-9531-9621675E4B26}" authorId="{C3E00CD3-E8F9-8265-0B4F-06B474C9FCAD}" status="resolved" created="2020-10-31T02:25:37.577" complete="100000">
    <pc:sldMkLst xmlns:pc="http://schemas.microsoft.com/office/powerpoint/2013/main/command">
      <pc:docMk/>
      <pc:sldMk cId="3457887769" sldId="321"/>
    </pc:sldMkLst>
    <p188:txBody>
      <a:bodyPr/>
      <a:lstStyle/>
      <a:p>
        <a:r>
          <a:rPr lang="en-US"/>
          <a:t>Also, check slide 6 in the template to see how we want image credit cited in the speaker notes. </a:t>
        </a:r>
      </a:p>
    </p188:txBody>
  </p188:cm>
</p188:cmLst>
</file>

<file path=ppt/comments/modernComment_144_7B458FC0.xml><?xml version="1.0" encoding="utf-8"?>
<p188:cmLst xmlns:a="http://schemas.openxmlformats.org/drawingml/2006/main" xmlns:r="http://schemas.openxmlformats.org/officeDocument/2006/relationships" xmlns:p188="http://schemas.microsoft.com/office/powerpoint/2018/8/main">
  <p188:cm id="{D0F847DE-990D-4BC1-BD4A-F4BA126D9ACD}" authorId="{0D9EC752-B0BE-2441-4B66-4B8047BB8559}" created="2020-10-30T02:35:26.739">
    <pc:sldMkLst xmlns:pc="http://schemas.microsoft.com/office/powerpoint/2013/main/command">
      <pc:docMk/>
      <pc:sldMk cId="2068156352" sldId="324"/>
    </pc:sldMkLst>
    <p188:txBody>
      <a:bodyPr/>
      <a:lstStyle/>
      <a:p>
        <a:r>
          <a:rPr lang="en-US"/>
          <a:t>In the Community Concerns slide, you defined key topics with distinct colors. Consider utilizing those defined colors throughout the presentation to make more of a distinction between your objectives and takeaway points.</a:t>
        </a:r>
      </a:p>
    </p188:txBody>
  </p188:cm>
</p188:cmLst>
</file>

<file path=ppt/comments/modernComment_145_2B542463.xml><?xml version="1.0" encoding="utf-8"?>
<p188:cmLst xmlns:a="http://schemas.openxmlformats.org/drawingml/2006/main" xmlns:r="http://schemas.openxmlformats.org/officeDocument/2006/relationships" xmlns:p188="http://schemas.microsoft.com/office/powerpoint/2018/8/main">
  <p188:cm id="{003D895A-B012-4366-A181-0CBFAF6809BE}" authorId="{0D9EC752-B0BE-2441-4B66-4B8047BB8559}" status="resolved" created="2020-10-30T02:32:08.894">
    <pc:sldMkLst xmlns:pc="http://schemas.microsoft.com/office/powerpoint/2013/main/command">
      <pc:docMk/>
      <pc:sldMk cId="726934627" sldId="325"/>
    </pc:sldMkLst>
    <p188:txBody>
      <a:bodyPr/>
      <a:lstStyle/>
      <a:p>
        <a:r>
          <a:rPr lang="en-US"/>
          <a:t>I really like the Landsat image that looks like it's floating in space, but having it next to the rectangular image of ECOSTRESS makes the slide look unbalanced. Can you find images that are more similar in style?</a:t>
        </a:r>
      </a:p>
    </p188:txBody>
  </p188:cm>
</p188:cmLst>
</file>

<file path=ppt/comments/modernComment_149_9240554F.xml><?xml version="1.0" encoding="utf-8"?>
<p188:cmLst xmlns:a="http://schemas.openxmlformats.org/drawingml/2006/main" xmlns:r="http://schemas.openxmlformats.org/officeDocument/2006/relationships" xmlns:p188="http://schemas.microsoft.com/office/powerpoint/2018/8/main">
  <p188:cm id="{1B591FAF-3E4B-4868-9765-354B6F60F057}" authorId="{0D9EC752-B0BE-2441-4B66-4B8047BB8559}" status="resolved" created="2020-10-30T02:25:08.595" complete="100000">
    <pc:sldMkLst xmlns:pc="http://schemas.microsoft.com/office/powerpoint/2013/main/command">
      <pc:docMk/>
      <pc:sldMk cId="2453689679" sldId="329"/>
    </pc:sldMkLst>
    <p188:txBody>
      <a:bodyPr/>
      <a:lstStyle/>
      <a:p>
        <a:r>
          <a:rPr lang="en-US"/>
          <a:t>Having the background images in your bubbles is a neat idea! It currently seems too faint to make out what the images are. You also have enough space on the slide that you could make the boxes larger. Consider adding a shadow to the boxes as well for added dimension.</a:t>
        </a:r>
      </a:p>
    </p188:txBody>
  </p188:cm>
</p188:cmLst>
</file>

<file path=ppt/comments/modernComment_14A_7DAD231F.xml><?xml version="1.0" encoding="utf-8"?>
<p188:cmLst xmlns:a="http://schemas.openxmlformats.org/drawingml/2006/main" xmlns:r="http://schemas.openxmlformats.org/officeDocument/2006/relationships" xmlns:p188="http://schemas.microsoft.com/office/powerpoint/2018/8/main">
  <p188:cm id="{345B2703-19E4-4784-8B35-5C2AFE771B46}" authorId="{0D9EC752-B0BE-2441-4B66-4B8047BB8559}" created="2020-10-30T02:16:38.124">
    <pc:sldMkLst xmlns:pc="http://schemas.microsoft.com/office/powerpoint/2013/main/command">
      <pc:docMk/>
      <pc:sldMk cId="2108498719" sldId="330"/>
    </pc:sldMkLst>
    <p188:txBody>
      <a:bodyPr/>
      <a:lstStyle/>
      <a:p>
        <a:r>
          <a:rPr lang="en-US"/>
          <a:t>All images including maps created by the team need to be cited visibly on the slide and in the speaker notes below.</a:t>
        </a:r>
      </a:p>
    </p188:txBody>
  </p188:cm>
  <p188:cm id="{4F9DD276-D555-405E-845C-72BD8B1E4154}" authorId="{0D9EC752-B0BE-2441-4B66-4B8047BB8559}" created="2020-10-30T02:17:33.968">
    <pc:sldMkLst xmlns:pc="http://schemas.microsoft.com/office/powerpoint/2013/main/command">
      <pc:docMk/>
      <pc:sldMk cId="2108498719" sldId="330"/>
    </pc:sldMkLst>
    <p188:txBody>
      <a:bodyPr/>
      <a:lstStyle/>
      <a:p>
        <a:r>
          <a:rPr lang="en-US"/>
          <a:t>I really like the zoomed close-up images from the study sites. Consider adding a border or shadow around images for added visual appeal.</a:t>
        </a:r>
      </a:p>
    </p188:txBody>
  </p188:cm>
</p188:cmLst>
</file>

<file path=ppt/comments/modernComment_14E_5AD60D72.xml><?xml version="1.0" encoding="utf-8"?>
<p188:cmLst xmlns:a="http://schemas.openxmlformats.org/drawingml/2006/main" xmlns:r="http://schemas.openxmlformats.org/officeDocument/2006/relationships" xmlns:p188="http://schemas.microsoft.com/office/powerpoint/2018/8/main">
  <p188:cm id="{DF7C6756-9821-44B0-BF5D-752956CD2FD5}" authorId="{0D9EC752-B0BE-2441-4B66-4B8047BB8559}" created="2020-10-30T02:15:29.171">
    <pc:sldMkLst xmlns:pc="http://schemas.microsoft.com/office/powerpoint/2013/main/command">
      <pc:docMk/>
      <pc:sldMk cId="1523977586" sldId="334"/>
    </pc:sldMkLst>
    <p188:txBody>
      <a:bodyPr/>
      <a:lstStyle/>
      <a:p>
        <a:r>
          <a:rPr lang="en-US"/>
          <a:t>This flow chart is confusing. You need something to denote that the top three inputs are all being added into the biophysical table.</a:t>
        </a:r>
      </a:p>
    </p188:txBody>
  </p188:cm>
  <p188:cm id="{F5D07D7E-7541-47AC-A926-1843C6E5678F}" authorId="{C3E00CD3-E8F9-8265-0B4F-06B474C9FCAD}" created="2020-10-31T02:19:28.455">
    <pc:sldMkLst xmlns:pc="http://schemas.microsoft.com/office/powerpoint/2013/main/command">
      <pc:docMk/>
      <pc:sldMk cId="1523977586" sldId="334"/>
    </pc:sldMkLst>
    <p188:txBody>
      <a:bodyPr/>
      <a:lstStyle/>
      <a:p>
        <a:r>
          <a:rPr lang="en-US"/>
          <a:t>The yellow lines do not show up very well against the white background. Additionally, see if you can find a better use for the white space.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7D5C3-FDDC-1D4C-B35F-CA203B60C5DD}"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lang="en-US"/>
        </a:p>
      </dgm:t>
    </dgm:pt>
    <dgm:pt modelId="{19C9030F-3C14-9943-AE5F-96C0AF1F0030}">
      <dgm:prSet phldrT="[Text]" custT="1"/>
      <dgm:spPr/>
      <dgm:t>
        <a:bodyPr/>
        <a:lstStyle/>
        <a:p>
          <a:r>
            <a:rPr lang="en-US" sz="2400" dirty="0">
              <a:latin typeface="Century Gothic" panose="020B0502020202020204" pitchFamily="34" charset="0"/>
            </a:rPr>
            <a:t>Land Surface Temperature (LST)</a:t>
          </a:r>
        </a:p>
      </dgm:t>
    </dgm:pt>
    <dgm:pt modelId="{C7D152E7-8F25-084E-924E-1D93FE603674}" type="parTrans" cxnId="{2502818D-5A9E-0445-9C3B-A1F09C9DE439}">
      <dgm:prSet/>
      <dgm:spPr/>
      <dgm:t>
        <a:bodyPr/>
        <a:lstStyle/>
        <a:p>
          <a:endParaRPr lang="en-US"/>
        </a:p>
      </dgm:t>
    </dgm:pt>
    <dgm:pt modelId="{84E60EB7-DE48-0F42-BA6E-4FE752457090}" type="sibTrans" cxnId="{2502818D-5A9E-0445-9C3B-A1F09C9DE439}">
      <dgm:prSet/>
      <dgm:spPr/>
      <dgm:t>
        <a:bodyPr/>
        <a:lstStyle/>
        <a:p>
          <a:endParaRPr lang="en-US"/>
        </a:p>
      </dgm:t>
    </dgm:pt>
    <dgm:pt modelId="{E2584B1B-52D3-864C-B3EC-4365FBB94F19}">
      <dgm:prSet phldrT="[Text]"/>
      <dgm:spPr/>
      <dgm:t>
        <a:bodyPr/>
        <a:lstStyle/>
        <a:p>
          <a:pPr marL="174625" indent="0">
            <a:buClr>
              <a:srgbClr val="006D9D"/>
            </a:buClr>
            <a:buFont typeface="Webdings" panose="05030102010509060703" pitchFamily="18" charset="2"/>
            <a:buNone/>
          </a:pPr>
          <a:endParaRPr lang="en-US" dirty="0">
            <a:solidFill>
              <a:schemeClr val="tx1">
                <a:lumMod val="75000"/>
                <a:lumOff val="25000"/>
              </a:schemeClr>
            </a:solidFill>
            <a:latin typeface="Century Gothic" panose="020B0502020202020204" pitchFamily="34" charset="0"/>
          </a:endParaRPr>
        </a:p>
      </dgm:t>
    </dgm:pt>
    <dgm:pt modelId="{BB1FB520-6989-214C-9533-2DCDCCB10B10}" type="parTrans" cxnId="{014197DD-28E0-E146-BBFA-4703335FDEA9}">
      <dgm:prSet/>
      <dgm:spPr/>
      <dgm:t>
        <a:bodyPr/>
        <a:lstStyle/>
        <a:p>
          <a:endParaRPr lang="en-US"/>
        </a:p>
      </dgm:t>
    </dgm:pt>
    <dgm:pt modelId="{6C5CCF78-5C59-A14E-9302-0D72CB8353E9}" type="sibTrans" cxnId="{014197DD-28E0-E146-BBFA-4703335FDEA9}">
      <dgm:prSet/>
      <dgm:spPr/>
      <dgm:t>
        <a:bodyPr/>
        <a:lstStyle/>
        <a:p>
          <a:endParaRPr lang="en-US"/>
        </a:p>
      </dgm:t>
    </dgm:pt>
    <dgm:pt modelId="{89F0DCA5-6648-DC4A-B336-D6388165D284}" type="pres">
      <dgm:prSet presAssocID="{2427D5C3-FDDC-1D4C-B35F-CA203B60C5DD}" presName="Name0" presStyleCnt="0">
        <dgm:presLayoutVars>
          <dgm:dir/>
          <dgm:animLvl val="lvl"/>
          <dgm:resizeHandles/>
        </dgm:presLayoutVars>
      </dgm:prSet>
      <dgm:spPr/>
      <dgm:t>
        <a:bodyPr/>
        <a:lstStyle/>
        <a:p>
          <a:endParaRPr lang="en-US"/>
        </a:p>
      </dgm:t>
    </dgm:pt>
    <dgm:pt modelId="{787B0618-6FC6-0643-BCF5-D08D09B46737}" type="pres">
      <dgm:prSet presAssocID="{19C9030F-3C14-9943-AE5F-96C0AF1F0030}" presName="linNode" presStyleCnt="0"/>
      <dgm:spPr/>
    </dgm:pt>
    <dgm:pt modelId="{1CCE4502-A2B5-074B-95A9-788CB2204EFD}" type="pres">
      <dgm:prSet presAssocID="{19C9030F-3C14-9943-AE5F-96C0AF1F0030}" presName="parentShp" presStyleLbl="node1" presStyleIdx="0" presStyleCnt="1">
        <dgm:presLayoutVars>
          <dgm:bulletEnabled val="1"/>
        </dgm:presLayoutVars>
      </dgm:prSet>
      <dgm:spPr/>
      <dgm:t>
        <a:bodyPr/>
        <a:lstStyle/>
        <a:p>
          <a:endParaRPr lang="en-US"/>
        </a:p>
      </dgm:t>
    </dgm:pt>
    <dgm:pt modelId="{F5212A74-1940-FC41-B9E5-20E3F6ECF5E8}" type="pres">
      <dgm:prSet presAssocID="{19C9030F-3C14-9943-AE5F-96C0AF1F0030}" presName="childShp" presStyleLbl="bgAccFollowNode1" presStyleIdx="0" presStyleCnt="1" custLinFactNeighborX="534">
        <dgm:presLayoutVars>
          <dgm:bulletEnabled val="1"/>
        </dgm:presLayoutVars>
      </dgm:prSet>
      <dgm:spPr/>
      <dgm:t>
        <a:bodyPr/>
        <a:lstStyle/>
        <a:p>
          <a:endParaRPr lang="en-US"/>
        </a:p>
      </dgm:t>
    </dgm:pt>
  </dgm:ptLst>
  <dgm:cxnLst>
    <dgm:cxn modelId="{A22A4FF9-BE51-414C-ADAB-3BFD51FAF000}" type="presOf" srcId="{2427D5C3-FDDC-1D4C-B35F-CA203B60C5DD}" destId="{89F0DCA5-6648-DC4A-B336-D6388165D284}" srcOrd="0" destOrd="0" presId="urn:microsoft.com/office/officeart/2005/8/layout/vList6"/>
    <dgm:cxn modelId="{6D11489E-2EFB-B74A-9DE4-7F4F521C42CE}" type="presOf" srcId="{E2584B1B-52D3-864C-B3EC-4365FBB94F19}" destId="{F5212A74-1940-FC41-B9E5-20E3F6ECF5E8}" srcOrd="0" destOrd="0" presId="urn:microsoft.com/office/officeart/2005/8/layout/vList6"/>
    <dgm:cxn modelId="{2502818D-5A9E-0445-9C3B-A1F09C9DE439}" srcId="{2427D5C3-FDDC-1D4C-B35F-CA203B60C5DD}" destId="{19C9030F-3C14-9943-AE5F-96C0AF1F0030}" srcOrd="0" destOrd="0" parTransId="{C7D152E7-8F25-084E-924E-1D93FE603674}" sibTransId="{84E60EB7-DE48-0F42-BA6E-4FE752457090}"/>
    <dgm:cxn modelId="{014197DD-28E0-E146-BBFA-4703335FDEA9}" srcId="{19C9030F-3C14-9943-AE5F-96C0AF1F0030}" destId="{E2584B1B-52D3-864C-B3EC-4365FBB94F19}" srcOrd="0" destOrd="0" parTransId="{BB1FB520-6989-214C-9533-2DCDCCB10B10}" sibTransId="{6C5CCF78-5C59-A14E-9302-0D72CB8353E9}"/>
    <dgm:cxn modelId="{E39BBA23-6FB2-A349-B2EE-19EDEE5CEEBF}" type="presOf" srcId="{19C9030F-3C14-9943-AE5F-96C0AF1F0030}" destId="{1CCE4502-A2B5-074B-95A9-788CB2204EFD}" srcOrd="0" destOrd="0" presId="urn:microsoft.com/office/officeart/2005/8/layout/vList6"/>
    <dgm:cxn modelId="{90569E3A-804F-4642-99F2-8F1453D63F07}" type="presParOf" srcId="{89F0DCA5-6648-DC4A-B336-D6388165D284}" destId="{787B0618-6FC6-0643-BCF5-D08D09B46737}" srcOrd="0" destOrd="0" presId="urn:microsoft.com/office/officeart/2005/8/layout/vList6"/>
    <dgm:cxn modelId="{68682471-B536-F54D-9357-70598822162B}" type="presParOf" srcId="{787B0618-6FC6-0643-BCF5-D08D09B46737}" destId="{1CCE4502-A2B5-074B-95A9-788CB2204EFD}" srcOrd="0" destOrd="0" presId="urn:microsoft.com/office/officeart/2005/8/layout/vList6"/>
    <dgm:cxn modelId="{93C19708-750F-8840-83B2-DECD5562A04E}" type="presParOf" srcId="{787B0618-6FC6-0643-BCF5-D08D09B46737}" destId="{F5212A74-1940-FC41-B9E5-20E3F6ECF5E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7D5C3-FDDC-1D4C-B35F-CA203B60C5DD}"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10B3F4CE-F604-8744-BB0B-FFDD63639019}">
      <dgm:prSet phldrT="[Text]" custT="1"/>
      <dgm:spPr/>
      <dgm:t>
        <a:bodyPr/>
        <a:lstStyle/>
        <a:p>
          <a:r>
            <a:rPr lang="en-US" sz="2400" err="1">
              <a:latin typeface="Century Gothic" panose="020B0502020202020204" pitchFamily="34" charset="0"/>
            </a:rPr>
            <a:t>InVEST</a:t>
          </a:r>
          <a:r>
            <a:rPr lang="en-US" sz="2400">
              <a:latin typeface="Century Gothic" panose="020B0502020202020204" pitchFamily="34" charset="0"/>
            </a:rPr>
            <a:t> model</a:t>
          </a:r>
        </a:p>
      </dgm:t>
    </dgm:pt>
    <dgm:pt modelId="{9B34EF68-273E-AE4A-8A33-FAC10B61E737}" type="parTrans" cxnId="{5C8C99D6-DE29-D443-9E52-8C9D68D038E9}">
      <dgm:prSet/>
      <dgm:spPr/>
      <dgm:t>
        <a:bodyPr/>
        <a:lstStyle/>
        <a:p>
          <a:endParaRPr lang="en-US"/>
        </a:p>
      </dgm:t>
    </dgm:pt>
    <dgm:pt modelId="{3FD9150D-A007-5744-A3F3-E53FC547EA09}" type="sibTrans" cxnId="{5C8C99D6-DE29-D443-9E52-8C9D68D038E9}">
      <dgm:prSet/>
      <dgm:spPr/>
      <dgm:t>
        <a:bodyPr/>
        <a:lstStyle/>
        <a:p>
          <a:endParaRPr lang="en-US"/>
        </a:p>
      </dgm:t>
    </dgm:pt>
    <dgm:pt modelId="{04381188-26D6-E64B-93B9-C5C17FF0687F}">
      <dgm:prSet phldrT="[Text]" custT="1"/>
      <dgm:spPr/>
      <dgm:t>
        <a:bodyPr/>
        <a:lstStyle/>
        <a:p>
          <a:pPr>
            <a:buClr>
              <a:srgbClr val="006D9D"/>
            </a:buClr>
            <a:buFont typeface="Webdings" panose="05030102010509060703" pitchFamily="18" charset="2"/>
            <a:buNone/>
          </a:pPr>
          <a:endParaRPr lang="en-US" sz="1800" dirty="0">
            <a:solidFill>
              <a:schemeClr val="tx1">
                <a:lumMod val="75000"/>
                <a:lumOff val="25000"/>
              </a:schemeClr>
            </a:solidFill>
            <a:latin typeface="Century Gothic" panose="020B0502020202020204" pitchFamily="34" charset="0"/>
          </a:endParaRPr>
        </a:p>
      </dgm:t>
    </dgm:pt>
    <dgm:pt modelId="{E7CF86E3-BF71-E74F-B81C-E4A7E0334B7A}" type="parTrans" cxnId="{C86DEDAC-7DA2-8B46-9DAD-6FD8241F16FE}">
      <dgm:prSet/>
      <dgm:spPr/>
      <dgm:t>
        <a:bodyPr/>
        <a:lstStyle/>
        <a:p>
          <a:endParaRPr lang="en-US"/>
        </a:p>
      </dgm:t>
    </dgm:pt>
    <dgm:pt modelId="{174DFFE2-9249-474B-8E8C-E5A87347D4DA}" type="sibTrans" cxnId="{C86DEDAC-7DA2-8B46-9DAD-6FD8241F16FE}">
      <dgm:prSet/>
      <dgm:spPr/>
      <dgm:t>
        <a:bodyPr/>
        <a:lstStyle/>
        <a:p>
          <a:endParaRPr lang="en-US"/>
        </a:p>
      </dgm:t>
    </dgm:pt>
    <dgm:pt modelId="{94EA2A14-7ADE-8143-ADE5-361B17D884CB}" type="pres">
      <dgm:prSet presAssocID="{2427D5C3-FDDC-1D4C-B35F-CA203B60C5DD}" presName="Name0" presStyleCnt="0">
        <dgm:presLayoutVars>
          <dgm:dir/>
          <dgm:animLvl val="lvl"/>
          <dgm:resizeHandles val="exact"/>
        </dgm:presLayoutVars>
      </dgm:prSet>
      <dgm:spPr/>
      <dgm:t>
        <a:bodyPr/>
        <a:lstStyle/>
        <a:p>
          <a:endParaRPr lang="en-US"/>
        </a:p>
      </dgm:t>
    </dgm:pt>
    <dgm:pt modelId="{36BC8C25-CC30-4D44-98A7-68449DA3DCB1}" type="pres">
      <dgm:prSet presAssocID="{10B3F4CE-F604-8744-BB0B-FFDD63639019}" presName="linNode" presStyleCnt="0"/>
      <dgm:spPr/>
    </dgm:pt>
    <dgm:pt modelId="{634F02AE-58F7-8B4C-860D-391256E457A9}" type="pres">
      <dgm:prSet presAssocID="{10B3F4CE-F604-8744-BB0B-FFDD63639019}" presName="parentText" presStyleLbl="node1" presStyleIdx="0" presStyleCnt="1">
        <dgm:presLayoutVars>
          <dgm:chMax val="1"/>
          <dgm:bulletEnabled val="1"/>
        </dgm:presLayoutVars>
      </dgm:prSet>
      <dgm:spPr/>
      <dgm:t>
        <a:bodyPr/>
        <a:lstStyle/>
        <a:p>
          <a:endParaRPr lang="en-US"/>
        </a:p>
      </dgm:t>
    </dgm:pt>
    <dgm:pt modelId="{2D34602F-1578-CC43-8E71-8EF345E1C81A}" type="pres">
      <dgm:prSet presAssocID="{10B3F4CE-F604-8744-BB0B-FFDD63639019}" presName="descendantText" presStyleLbl="alignAccFollowNode1" presStyleIdx="0" presStyleCnt="1">
        <dgm:presLayoutVars>
          <dgm:bulletEnabled val="1"/>
        </dgm:presLayoutVars>
      </dgm:prSet>
      <dgm:spPr/>
      <dgm:t>
        <a:bodyPr/>
        <a:lstStyle/>
        <a:p>
          <a:endParaRPr lang="en-US"/>
        </a:p>
      </dgm:t>
    </dgm:pt>
  </dgm:ptLst>
  <dgm:cxnLst>
    <dgm:cxn modelId="{82E1FE0F-4045-1546-85E2-13B9958F653A}" type="presOf" srcId="{10B3F4CE-F604-8744-BB0B-FFDD63639019}" destId="{634F02AE-58F7-8B4C-860D-391256E457A9}" srcOrd="0" destOrd="0" presId="urn:microsoft.com/office/officeart/2005/8/layout/vList5"/>
    <dgm:cxn modelId="{5C8C99D6-DE29-D443-9E52-8C9D68D038E9}" srcId="{2427D5C3-FDDC-1D4C-B35F-CA203B60C5DD}" destId="{10B3F4CE-F604-8744-BB0B-FFDD63639019}" srcOrd="0" destOrd="0" parTransId="{9B34EF68-273E-AE4A-8A33-FAC10B61E737}" sibTransId="{3FD9150D-A007-5744-A3F3-E53FC547EA09}"/>
    <dgm:cxn modelId="{FB780445-7F7C-8B41-8B8A-E5487B6AB4BA}" type="presOf" srcId="{04381188-26D6-E64B-93B9-C5C17FF0687F}" destId="{2D34602F-1578-CC43-8E71-8EF345E1C81A}" srcOrd="0" destOrd="0" presId="urn:microsoft.com/office/officeart/2005/8/layout/vList5"/>
    <dgm:cxn modelId="{C86DEDAC-7DA2-8B46-9DAD-6FD8241F16FE}" srcId="{10B3F4CE-F604-8744-BB0B-FFDD63639019}" destId="{04381188-26D6-E64B-93B9-C5C17FF0687F}" srcOrd="0" destOrd="0" parTransId="{E7CF86E3-BF71-E74F-B81C-E4A7E0334B7A}" sibTransId="{174DFFE2-9249-474B-8E8C-E5A87347D4DA}"/>
    <dgm:cxn modelId="{09A92746-1955-3242-A148-02C7B065A585}" type="presOf" srcId="{2427D5C3-FDDC-1D4C-B35F-CA203B60C5DD}" destId="{94EA2A14-7ADE-8143-ADE5-361B17D884CB}" srcOrd="0" destOrd="0" presId="urn:microsoft.com/office/officeart/2005/8/layout/vList5"/>
    <dgm:cxn modelId="{B1C150D8-8CE1-0146-BC8F-65C94C0BD6E6}" type="presParOf" srcId="{94EA2A14-7ADE-8143-ADE5-361B17D884CB}" destId="{36BC8C25-CC30-4D44-98A7-68449DA3DCB1}" srcOrd="0" destOrd="0" presId="urn:microsoft.com/office/officeart/2005/8/layout/vList5"/>
    <dgm:cxn modelId="{A354F8F9-D1DB-DA4C-B812-44B19F9A644C}" type="presParOf" srcId="{36BC8C25-CC30-4D44-98A7-68449DA3DCB1}" destId="{634F02AE-58F7-8B4C-860D-391256E457A9}" srcOrd="0" destOrd="0" presId="urn:microsoft.com/office/officeart/2005/8/layout/vList5"/>
    <dgm:cxn modelId="{4B7C560F-22BC-8446-9578-037CEDE98C09}" type="presParOf" srcId="{36BC8C25-CC30-4D44-98A7-68449DA3DCB1}" destId="{2D34602F-1578-CC43-8E71-8EF345E1C81A}"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B36596-A2BC-2840-9AE0-EEC1D982845B}"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5B9BDB71-E5DC-7641-AFDF-8809955D6DDA}">
      <dgm:prSet phldrT="[Text]" custT="1"/>
      <dgm:spPr/>
      <dgm:t>
        <a:bodyPr/>
        <a:lstStyle/>
        <a:p>
          <a:r>
            <a:rPr lang="en-US" sz="2400">
              <a:latin typeface="Century Gothic" panose="020B0502020202020204" pitchFamily="34" charset="0"/>
            </a:rPr>
            <a:t>Vulnerability Analysis</a:t>
          </a:r>
        </a:p>
      </dgm:t>
    </dgm:pt>
    <dgm:pt modelId="{8DA93678-E8E9-1A48-8DAA-A8D44C4ED411}" type="parTrans" cxnId="{F0CDC55B-1559-534E-86D8-C4DAE4B14FD0}">
      <dgm:prSet/>
      <dgm:spPr/>
      <dgm:t>
        <a:bodyPr/>
        <a:lstStyle/>
        <a:p>
          <a:endParaRPr lang="en-US"/>
        </a:p>
      </dgm:t>
    </dgm:pt>
    <dgm:pt modelId="{2684F3D3-1497-5C43-970A-1F0C00EDA6A5}" type="sibTrans" cxnId="{F0CDC55B-1559-534E-86D8-C4DAE4B14FD0}">
      <dgm:prSet/>
      <dgm:spPr/>
      <dgm:t>
        <a:bodyPr/>
        <a:lstStyle/>
        <a:p>
          <a:endParaRPr lang="en-US"/>
        </a:p>
      </dgm:t>
    </dgm:pt>
    <dgm:pt modelId="{C5B22318-E3F1-4746-86B9-BD6CE62EAC55}">
      <dgm:prSet phldrT="[Text]" custT="1"/>
      <dgm:spPr/>
      <dgm:t>
        <a:bodyPr/>
        <a:lstStyle/>
        <a:p>
          <a:pPr>
            <a:buNone/>
          </a:pPr>
          <a:endParaRPr lang="en-US" sz="1800" dirty="0">
            <a:solidFill>
              <a:schemeClr val="tx1">
                <a:lumMod val="75000"/>
                <a:lumOff val="25000"/>
              </a:schemeClr>
            </a:solidFill>
            <a:latin typeface="Century Gothic" panose="020B0502020202020204" pitchFamily="34" charset="0"/>
          </a:endParaRPr>
        </a:p>
      </dgm:t>
    </dgm:pt>
    <dgm:pt modelId="{117988BE-8508-604C-9475-989DF254CCB9}" type="parTrans" cxnId="{1E92DDD2-89D4-E646-8726-9E3E1E369689}">
      <dgm:prSet/>
      <dgm:spPr/>
      <dgm:t>
        <a:bodyPr/>
        <a:lstStyle/>
        <a:p>
          <a:endParaRPr lang="en-US"/>
        </a:p>
      </dgm:t>
    </dgm:pt>
    <dgm:pt modelId="{5F6D1FEE-AE78-4443-9E58-49113CA2A424}" type="sibTrans" cxnId="{1E92DDD2-89D4-E646-8726-9E3E1E369689}">
      <dgm:prSet/>
      <dgm:spPr/>
      <dgm:t>
        <a:bodyPr/>
        <a:lstStyle/>
        <a:p>
          <a:endParaRPr lang="en-US"/>
        </a:p>
      </dgm:t>
    </dgm:pt>
    <dgm:pt modelId="{7AC46D03-592E-3149-9B35-2C56F96E6244}" type="pres">
      <dgm:prSet presAssocID="{33B36596-A2BC-2840-9AE0-EEC1D982845B}" presName="Name0" presStyleCnt="0">
        <dgm:presLayoutVars>
          <dgm:dir/>
          <dgm:animLvl val="lvl"/>
          <dgm:resizeHandles val="exact"/>
        </dgm:presLayoutVars>
      </dgm:prSet>
      <dgm:spPr/>
      <dgm:t>
        <a:bodyPr/>
        <a:lstStyle/>
        <a:p>
          <a:endParaRPr lang="en-US"/>
        </a:p>
      </dgm:t>
    </dgm:pt>
    <dgm:pt modelId="{8AE9937B-B6DF-2046-9713-DAAEAF380CB2}" type="pres">
      <dgm:prSet presAssocID="{5B9BDB71-E5DC-7641-AFDF-8809955D6DDA}" presName="linNode" presStyleCnt="0"/>
      <dgm:spPr/>
    </dgm:pt>
    <dgm:pt modelId="{4C6514EC-70E3-0849-A1EE-DBD6EA137268}" type="pres">
      <dgm:prSet presAssocID="{5B9BDB71-E5DC-7641-AFDF-8809955D6DDA}" presName="parentText" presStyleLbl="node1" presStyleIdx="0" presStyleCnt="1">
        <dgm:presLayoutVars>
          <dgm:chMax val="1"/>
          <dgm:bulletEnabled val="1"/>
        </dgm:presLayoutVars>
      </dgm:prSet>
      <dgm:spPr/>
      <dgm:t>
        <a:bodyPr/>
        <a:lstStyle/>
        <a:p>
          <a:endParaRPr lang="en-US"/>
        </a:p>
      </dgm:t>
    </dgm:pt>
    <dgm:pt modelId="{FCA745E7-B375-1A49-A76F-01D96CAE2759}" type="pres">
      <dgm:prSet presAssocID="{5B9BDB71-E5DC-7641-AFDF-8809955D6DDA}" presName="descendantText" presStyleLbl="alignAccFollowNode1" presStyleIdx="0" presStyleCnt="1" custLinFactNeighborY="1892">
        <dgm:presLayoutVars>
          <dgm:bulletEnabled val="1"/>
        </dgm:presLayoutVars>
      </dgm:prSet>
      <dgm:spPr/>
      <dgm:t>
        <a:bodyPr/>
        <a:lstStyle/>
        <a:p>
          <a:endParaRPr lang="en-US"/>
        </a:p>
      </dgm:t>
    </dgm:pt>
  </dgm:ptLst>
  <dgm:cxnLst>
    <dgm:cxn modelId="{1E92DDD2-89D4-E646-8726-9E3E1E369689}" srcId="{5B9BDB71-E5DC-7641-AFDF-8809955D6DDA}" destId="{C5B22318-E3F1-4746-86B9-BD6CE62EAC55}" srcOrd="0" destOrd="0" parTransId="{117988BE-8508-604C-9475-989DF254CCB9}" sibTransId="{5F6D1FEE-AE78-4443-9E58-49113CA2A424}"/>
    <dgm:cxn modelId="{9C6307FA-932C-EE40-A89C-C15FE5F2161A}" type="presOf" srcId="{5B9BDB71-E5DC-7641-AFDF-8809955D6DDA}" destId="{4C6514EC-70E3-0849-A1EE-DBD6EA137268}" srcOrd="0" destOrd="0" presId="urn:microsoft.com/office/officeart/2005/8/layout/vList5"/>
    <dgm:cxn modelId="{F982E9EA-1331-6D4D-9411-15ACEEDF077E}" type="presOf" srcId="{33B36596-A2BC-2840-9AE0-EEC1D982845B}" destId="{7AC46D03-592E-3149-9B35-2C56F96E6244}" srcOrd="0" destOrd="0" presId="urn:microsoft.com/office/officeart/2005/8/layout/vList5"/>
    <dgm:cxn modelId="{F0CDC55B-1559-534E-86D8-C4DAE4B14FD0}" srcId="{33B36596-A2BC-2840-9AE0-EEC1D982845B}" destId="{5B9BDB71-E5DC-7641-AFDF-8809955D6DDA}" srcOrd="0" destOrd="0" parTransId="{8DA93678-E8E9-1A48-8DAA-A8D44C4ED411}" sibTransId="{2684F3D3-1497-5C43-970A-1F0C00EDA6A5}"/>
    <dgm:cxn modelId="{BB40BE70-AF78-BB4C-A183-196CE4391B66}" type="presOf" srcId="{C5B22318-E3F1-4746-86B9-BD6CE62EAC55}" destId="{FCA745E7-B375-1A49-A76F-01D96CAE2759}" srcOrd="0" destOrd="0" presId="urn:microsoft.com/office/officeart/2005/8/layout/vList5"/>
    <dgm:cxn modelId="{674B2074-A32B-6844-86BF-B89BBC333444}" type="presParOf" srcId="{7AC46D03-592E-3149-9B35-2C56F96E6244}" destId="{8AE9937B-B6DF-2046-9713-DAAEAF380CB2}" srcOrd="0" destOrd="0" presId="urn:microsoft.com/office/officeart/2005/8/layout/vList5"/>
    <dgm:cxn modelId="{78057BC6-CBD1-3546-85C3-1BFD545910E1}" type="presParOf" srcId="{8AE9937B-B6DF-2046-9713-DAAEAF380CB2}" destId="{4C6514EC-70E3-0849-A1EE-DBD6EA137268}" srcOrd="0" destOrd="0" presId="urn:microsoft.com/office/officeart/2005/8/layout/vList5"/>
    <dgm:cxn modelId="{B9CE1DA6-94AE-4A47-8BDE-939B9FD95D53}" type="presParOf" srcId="{8AE9937B-B6DF-2046-9713-DAAEAF380CB2}" destId="{FCA745E7-B375-1A49-A76F-01D96CAE2759}"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098AF6-014B-4942-893C-105DAF555B70}" type="doc">
      <dgm:prSet loTypeId="urn:microsoft.com/office/officeart/2005/8/layout/hierarchy3" loCatId="" qsTypeId="urn:microsoft.com/office/officeart/2005/8/quickstyle/simple1" qsCatId="simple" csTypeId="urn:microsoft.com/office/officeart/2005/8/colors/colorful5" csCatId="colorful" phldr="1"/>
      <dgm:spPr/>
      <dgm:t>
        <a:bodyPr/>
        <a:lstStyle/>
        <a:p>
          <a:endParaRPr lang="en-US"/>
        </a:p>
      </dgm:t>
    </dgm:pt>
    <dgm:pt modelId="{BED92EDA-B8C2-1E41-BBEC-251D69523077}">
      <dgm:prSet phldrT="[Text]" custT="1"/>
      <dgm:spPr>
        <a:solidFill>
          <a:srgbClr val="ED4C4C"/>
        </a:solidFill>
      </dgm:spPr>
      <dgm:t>
        <a:bodyPr/>
        <a:lstStyle/>
        <a:p>
          <a:r>
            <a:rPr lang="en-US" sz="2400">
              <a:solidFill>
                <a:schemeClr val="tx1">
                  <a:lumMod val="75000"/>
                  <a:lumOff val="25000"/>
                </a:schemeClr>
              </a:solidFill>
              <a:latin typeface="Century Gothic" panose="020B0502020202020204" pitchFamily="34" charset="0"/>
            </a:rPr>
            <a:t>Exposure</a:t>
          </a:r>
        </a:p>
      </dgm:t>
    </dgm:pt>
    <dgm:pt modelId="{59DC33F7-7D32-034D-B8F2-B112763C7117}" type="parTrans" cxnId="{D4433011-A00C-1B43-BAB9-1FFAB057173F}">
      <dgm:prSet/>
      <dgm:spPr/>
      <dgm:t>
        <a:bodyPr/>
        <a:lstStyle/>
        <a:p>
          <a:endParaRPr lang="en-US"/>
        </a:p>
      </dgm:t>
    </dgm:pt>
    <dgm:pt modelId="{B9EEABD8-CA07-8948-848D-6C4918062E73}" type="sibTrans" cxnId="{D4433011-A00C-1B43-BAB9-1FFAB057173F}">
      <dgm:prSet/>
      <dgm:spPr/>
      <dgm:t>
        <a:bodyPr/>
        <a:lstStyle/>
        <a:p>
          <a:endParaRPr lang="en-US"/>
        </a:p>
      </dgm:t>
    </dgm:pt>
    <dgm:pt modelId="{F2B09C8E-42A5-0A4B-96C6-29343C2AAE76}">
      <dgm:prSet phldrT="[Text]"/>
      <dgm:spPr>
        <a:ln>
          <a:solidFill>
            <a:schemeClr val="tx1">
              <a:lumMod val="75000"/>
              <a:lumOff val="25000"/>
            </a:schemeClr>
          </a:solidFill>
        </a:ln>
      </dgm:spPr>
      <dgm:t>
        <a:bodyPr/>
        <a:lstStyle/>
        <a:p>
          <a:r>
            <a:rPr lang="en-US">
              <a:solidFill>
                <a:srgbClr val="0A6D9E"/>
              </a:solidFill>
              <a:latin typeface="Webdings" pitchFamily="2" charset="2"/>
            </a:rPr>
            <a:t>4</a:t>
          </a:r>
          <a:r>
            <a:rPr lang="en-US" b="1">
              <a:solidFill>
                <a:schemeClr val="bg2">
                  <a:lumMod val="25000"/>
                </a:schemeClr>
              </a:solidFill>
              <a:latin typeface="Century Gothic" panose="020B0502020202020204" pitchFamily="34" charset="0"/>
            </a:rPr>
            <a:t>Nighttime LST</a:t>
          </a:r>
        </a:p>
      </dgm:t>
    </dgm:pt>
    <dgm:pt modelId="{F9759E66-C11D-5E44-A8EF-D52B851FB04E}" type="parTrans" cxnId="{6F22E488-B813-3F46-9E19-B87D06ED93CC}">
      <dgm:prSet/>
      <dgm:spPr>
        <a:ln>
          <a:solidFill>
            <a:schemeClr val="tx1">
              <a:lumMod val="75000"/>
              <a:lumOff val="25000"/>
            </a:schemeClr>
          </a:solidFill>
        </a:ln>
      </dgm:spPr>
      <dgm:t>
        <a:bodyPr/>
        <a:lstStyle/>
        <a:p>
          <a:endParaRPr lang="en-US">
            <a:solidFill>
              <a:schemeClr val="bg2">
                <a:lumMod val="25000"/>
              </a:schemeClr>
            </a:solidFill>
          </a:endParaRPr>
        </a:p>
      </dgm:t>
    </dgm:pt>
    <dgm:pt modelId="{9BD3ECB3-9BD3-9147-81DB-CF8F557688DD}" type="sibTrans" cxnId="{6F22E488-B813-3F46-9E19-B87D06ED93CC}">
      <dgm:prSet/>
      <dgm:spPr/>
      <dgm:t>
        <a:bodyPr/>
        <a:lstStyle/>
        <a:p>
          <a:endParaRPr lang="en-US"/>
        </a:p>
      </dgm:t>
    </dgm:pt>
    <dgm:pt modelId="{C1E22324-306E-004E-B4D9-4351FDCAF41C}">
      <dgm:prSet phldrT="[Text]"/>
      <dgm:spPr>
        <a:ln>
          <a:solidFill>
            <a:schemeClr val="tx1">
              <a:lumMod val="75000"/>
              <a:lumOff val="25000"/>
            </a:schemeClr>
          </a:solidFill>
        </a:ln>
      </dgm:spPr>
      <dgm:t>
        <a:bodyPr/>
        <a:lstStyle/>
        <a:p>
          <a:r>
            <a:rPr lang="en-US">
              <a:solidFill>
                <a:srgbClr val="0A6D9E"/>
              </a:solidFill>
              <a:latin typeface="Webdings" pitchFamily="2" charset="2"/>
            </a:rPr>
            <a:t>4</a:t>
          </a:r>
          <a:r>
            <a:rPr lang="en-US" b="1">
              <a:solidFill>
                <a:schemeClr val="tx1">
                  <a:lumMod val="75000"/>
                  <a:lumOff val="25000"/>
                </a:schemeClr>
              </a:solidFill>
              <a:latin typeface="Century Gothic" panose="020B0502020202020204" pitchFamily="34" charset="0"/>
            </a:rPr>
            <a:t>Daytime LST</a:t>
          </a:r>
        </a:p>
        <a:p>
          <a:r>
            <a:rPr lang="en-US" b="0">
              <a:solidFill>
                <a:schemeClr val="tx1">
                  <a:lumMod val="75000"/>
                  <a:lumOff val="25000"/>
                </a:schemeClr>
              </a:solidFill>
              <a:latin typeface="Century Gothic" panose="020B0502020202020204" pitchFamily="34" charset="0"/>
            </a:rPr>
            <a:t>(half weight)</a:t>
          </a:r>
        </a:p>
      </dgm:t>
    </dgm:pt>
    <dgm:pt modelId="{FF2DAA87-43E2-C245-AA6E-55CA6B144D78}" type="parTrans" cxnId="{5FB9EEA9-A914-5B4C-8C87-249DC623DB58}">
      <dgm:prSet/>
      <dgm:spPr>
        <a:ln>
          <a:solidFill>
            <a:schemeClr val="tx1">
              <a:lumMod val="75000"/>
              <a:lumOff val="25000"/>
            </a:schemeClr>
          </a:solidFill>
        </a:ln>
      </dgm:spPr>
      <dgm:t>
        <a:bodyPr/>
        <a:lstStyle/>
        <a:p>
          <a:endParaRPr lang="en-US">
            <a:solidFill>
              <a:schemeClr val="bg2">
                <a:lumMod val="50000"/>
              </a:schemeClr>
            </a:solidFill>
          </a:endParaRPr>
        </a:p>
      </dgm:t>
    </dgm:pt>
    <dgm:pt modelId="{6EE42F9F-6EBD-9540-B600-20176D81B818}" type="sibTrans" cxnId="{5FB9EEA9-A914-5B4C-8C87-249DC623DB58}">
      <dgm:prSet/>
      <dgm:spPr/>
      <dgm:t>
        <a:bodyPr/>
        <a:lstStyle/>
        <a:p>
          <a:endParaRPr lang="en-US"/>
        </a:p>
      </dgm:t>
    </dgm:pt>
    <dgm:pt modelId="{D763FF35-A47E-5A42-98F1-973CE07F6A07}">
      <dgm:prSet phldrT="[Text]" custT="1"/>
      <dgm:spPr>
        <a:solidFill>
          <a:schemeClr val="accent4">
            <a:lumMod val="60000"/>
            <a:lumOff val="40000"/>
          </a:schemeClr>
        </a:solidFill>
      </dgm:spPr>
      <dgm:t>
        <a:bodyPr/>
        <a:lstStyle/>
        <a:p>
          <a:r>
            <a:rPr lang="en-US" sz="2400">
              <a:solidFill>
                <a:schemeClr val="tx1">
                  <a:lumMod val="75000"/>
                  <a:lumOff val="25000"/>
                </a:schemeClr>
              </a:solidFill>
              <a:latin typeface="Century Gothic" panose="020B0502020202020204" pitchFamily="34" charset="0"/>
            </a:rPr>
            <a:t>Vulnerability</a:t>
          </a:r>
        </a:p>
      </dgm:t>
    </dgm:pt>
    <dgm:pt modelId="{63772DA2-7B6A-844D-A057-61AEC065A13A}" type="parTrans" cxnId="{0B00E9B2-B6DB-6A4B-B9AF-AE237F8332DD}">
      <dgm:prSet/>
      <dgm:spPr/>
      <dgm:t>
        <a:bodyPr/>
        <a:lstStyle/>
        <a:p>
          <a:endParaRPr lang="en-US"/>
        </a:p>
      </dgm:t>
    </dgm:pt>
    <dgm:pt modelId="{942D4A1A-E8B1-0448-B9F7-349D5C546F64}" type="sibTrans" cxnId="{0B00E9B2-B6DB-6A4B-B9AF-AE237F8332DD}">
      <dgm:prSet/>
      <dgm:spPr/>
      <dgm:t>
        <a:bodyPr/>
        <a:lstStyle/>
        <a:p>
          <a:endParaRPr lang="en-US"/>
        </a:p>
      </dgm:t>
    </dgm:pt>
    <dgm:pt modelId="{B05AED29-6C7A-DC49-814A-FCAED1CFC8EE}">
      <dgm:prSet phldrT="[Text]"/>
      <dgm:spPr>
        <a:ln>
          <a:solidFill>
            <a:schemeClr val="tx1">
              <a:lumMod val="75000"/>
              <a:lumOff val="25000"/>
            </a:schemeClr>
          </a:solidFill>
        </a:ln>
      </dgm:spPr>
      <dgm:t>
        <a:bodyPr/>
        <a:lstStyle/>
        <a:p>
          <a:pPr algn="ctr">
            <a:buNone/>
          </a:pPr>
          <a:r>
            <a:rPr lang="en-US" b="1">
              <a:solidFill>
                <a:schemeClr val="tx1">
                  <a:lumMod val="75000"/>
                  <a:lumOff val="25000"/>
                </a:schemeClr>
              </a:solidFill>
              <a:latin typeface="Century Gothic" panose="020B0502020202020204" pitchFamily="34" charset="0"/>
            </a:rPr>
            <a:t>Sensitive Populations</a:t>
          </a:r>
        </a:p>
        <a:p>
          <a:pPr algn="l">
            <a:buFont typeface="Arial" panose="020B0604020202020204" pitchFamily="34" charset="0"/>
            <a:buChar char="•"/>
          </a:pPr>
          <a:r>
            <a:rPr lang="en-US">
              <a:solidFill>
                <a:srgbClr val="0A6D9E"/>
              </a:solidFill>
              <a:latin typeface="Webdings" pitchFamily="2" charset="2"/>
            </a:rPr>
            <a:t>4</a:t>
          </a:r>
          <a:r>
            <a:rPr lang="en-US">
              <a:solidFill>
                <a:schemeClr val="tx1">
                  <a:lumMod val="75000"/>
                  <a:lumOff val="25000"/>
                </a:schemeClr>
              </a:solidFill>
              <a:latin typeface="Century Gothic" panose="020B0502020202020204" pitchFamily="34" charset="0"/>
            </a:rPr>
            <a:t>Age &lt; 11</a:t>
          </a:r>
        </a:p>
        <a:p>
          <a:pPr algn="l">
            <a:buFont typeface="Arial" panose="020B0604020202020204" pitchFamily="34" charset="0"/>
            <a:buChar char="•"/>
          </a:pPr>
          <a:r>
            <a:rPr lang="en-US">
              <a:solidFill>
                <a:srgbClr val="0A6D9E"/>
              </a:solidFill>
              <a:latin typeface="Webdings" pitchFamily="2" charset="2"/>
            </a:rPr>
            <a:t>4</a:t>
          </a:r>
          <a:r>
            <a:rPr lang="en-US">
              <a:solidFill>
                <a:schemeClr val="tx1">
                  <a:lumMod val="75000"/>
                  <a:lumOff val="25000"/>
                </a:schemeClr>
              </a:solidFill>
              <a:latin typeface="Century Gothic" panose="020B0502020202020204" pitchFamily="34" charset="0"/>
            </a:rPr>
            <a:t>Age &gt; 65</a:t>
          </a:r>
        </a:p>
        <a:p>
          <a:pPr algn="l">
            <a:buNone/>
          </a:pPr>
          <a:r>
            <a:rPr lang="en-US">
              <a:solidFill>
                <a:srgbClr val="0A6D9E"/>
              </a:solidFill>
              <a:latin typeface="Webdings" pitchFamily="2" charset="2"/>
            </a:rPr>
            <a:t>4</a:t>
          </a:r>
          <a:r>
            <a:rPr lang="en-US">
              <a:solidFill>
                <a:schemeClr val="tx1">
                  <a:lumMod val="75000"/>
                  <a:lumOff val="25000"/>
                </a:schemeClr>
              </a:solidFill>
              <a:latin typeface="Century Gothic" panose="020B0502020202020204" pitchFamily="34" charset="0"/>
            </a:rPr>
            <a:t>Age &gt; 65 and living alone</a:t>
          </a:r>
        </a:p>
        <a:p>
          <a:pPr algn="l">
            <a:buNone/>
          </a:pPr>
          <a:r>
            <a:rPr lang="en-US">
              <a:solidFill>
                <a:srgbClr val="0A6D9E"/>
              </a:solidFill>
              <a:latin typeface="Webdings" pitchFamily="2" charset="2"/>
            </a:rPr>
            <a:t>4</a:t>
          </a:r>
          <a:r>
            <a:rPr lang="en-US">
              <a:solidFill>
                <a:schemeClr val="tx1">
                  <a:lumMod val="75000"/>
                  <a:lumOff val="25000"/>
                </a:schemeClr>
              </a:solidFill>
              <a:latin typeface="Century Gothic" panose="020B0502020202020204" pitchFamily="34" charset="0"/>
            </a:rPr>
            <a:t>Asthma</a:t>
          </a:r>
        </a:p>
        <a:p>
          <a:pPr algn="l">
            <a:buNone/>
          </a:pPr>
          <a:r>
            <a:rPr lang="en-US">
              <a:solidFill>
                <a:srgbClr val="0A6D9E"/>
              </a:solidFill>
              <a:latin typeface="Webdings" pitchFamily="2" charset="2"/>
            </a:rPr>
            <a:t>4</a:t>
          </a:r>
          <a:r>
            <a:rPr lang="en-US">
              <a:solidFill>
                <a:schemeClr val="tx1">
                  <a:lumMod val="75000"/>
                  <a:lumOff val="25000"/>
                </a:schemeClr>
              </a:solidFill>
              <a:latin typeface="Century Gothic" panose="020B0502020202020204" pitchFamily="34" charset="0"/>
            </a:rPr>
            <a:t>Cardiovascular disease</a:t>
          </a:r>
        </a:p>
      </dgm:t>
    </dgm:pt>
    <dgm:pt modelId="{D92ED92E-DC8B-6544-B877-EC3ABEBE2FC3}" type="parTrans" cxnId="{0A477708-5595-B64C-8C7E-1B3E22364CA0}">
      <dgm:prSet/>
      <dgm:spPr>
        <a:ln>
          <a:solidFill>
            <a:schemeClr val="tx1">
              <a:lumMod val="75000"/>
              <a:lumOff val="25000"/>
            </a:schemeClr>
          </a:solidFill>
        </a:ln>
      </dgm:spPr>
      <dgm:t>
        <a:bodyPr/>
        <a:lstStyle/>
        <a:p>
          <a:endParaRPr lang="en-US">
            <a:solidFill>
              <a:schemeClr val="bg2">
                <a:lumMod val="50000"/>
              </a:schemeClr>
            </a:solidFill>
          </a:endParaRPr>
        </a:p>
      </dgm:t>
    </dgm:pt>
    <dgm:pt modelId="{7107B11F-1871-5048-9666-24BE1DDCFE17}" type="sibTrans" cxnId="{0A477708-5595-B64C-8C7E-1B3E22364CA0}">
      <dgm:prSet/>
      <dgm:spPr/>
      <dgm:t>
        <a:bodyPr/>
        <a:lstStyle/>
        <a:p>
          <a:endParaRPr lang="en-US"/>
        </a:p>
      </dgm:t>
    </dgm:pt>
    <dgm:pt modelId="{0F9BB4DC-66F9-DD49-9E20-1B07E94D19DE}">
      <dgm:prSet phldrT="[Text]"/>
      <dgm:spPr>
        <a:ln>
          <a:solidFill>
            <a:schemeClr val="tx1">
              <a:lumMod val="75000"/>
              <a:lumOff val="25000"/>
            </a:schemeClr>
          </a:solidFill>
        </a:ln>
      </dgm:spPr>
      <dgm:t>
        <a:bodyPr/>
        <a:lstStyle/>
        <a:p>
          <a:pPr algn="ctr">
            <a:buNone/>
          </a:pPr>
          <a:r>
            <a:rPr lang="en-US" b="1" dirty="0">
              <a:solidFill>
                <a:schemeClr val="tx1">
                  <a:lumMod val="75000"/>
                  <a:lumOff val="25000"/>
                </a:schemeClr>
              </a:solidFill>
              <a:latin typeface="Century Gothic" panose="020B0502020202020204" pitchFamily="34" charset="0"/>
            </a:rPr>
            <a:t>Socioeconomic Factors</a:t>
          </a:r>
        </a:p>
        <a:p>
          <a:pPr algn="l">
            <a:buNone/>
          </a:pPr>
          <a:r>
            <a:rPr lang="en-US" dirty="0">
              <a:solidFill>
                <a:srgbClr val="0A6D9E"/>
              </a:solidFill>
              <a:latin typeface="Webdings" pitchFamily="2" charset="2"/>
            </a:rPr>
            <a:t>4</a:t>
          </a:r>
          <a:r>
            <a:rPr lang="en-US" dirty="0">
              <a:solidFill>
                <a:schemeClr val="tx1">
                  <a:lumMod val="75000"/>
                  <a:lumOff val="25000"/>
                </a:schemeClr>
              </a:solidFill>
              <a:latin typeface="Century Gothic" panose="020B0502020202020204" pitchFamily="34" charset="0"/>
            </a:rPr>
            <a:t>BIPOC communities</a:t>
          </a:r>
        </a:p>
        <a:p>
          <a:pPr algn="l">
            <a:buNone/>
          </a:pPr>
          <a:r>
            <a:rPr lang="en-US" dirty="0">
              <a:solidFill>
                <a:srgbClr val="0A6D9E"/>
              </a:solidFill>
              <a:latin typeface="Webdings" pitchFamily="2" charset="2"/>
            </a:rPr>
            <a:t>4</a:t>
          </a:r>
          <a:r>
            <a:rPr lang="en-US" dirty="0">
              <a:solidFill>
                <a:schemeClr val="tx1">
                  <a:lumMod val="75000"/>
                  <a:lumOff val="25000"/>
                </a:schemeClr>
              </a:solidFill>
              <a:latin typeface="Century Gothic" panose="020B0502020202020204" pitchFamily="34" charset="0"/>
            </a:rPr>
            <a:t>Homelessness</a:t>
          </a:r>
        </a:p>
        <a:p>
          <a:pPr algn="l">
            <a:buFont typeface="Arial" panose="020B0604020202020204" pitchFamily="34" charset="0"/>
            <a:buChar char="•"/>
          </a:pPr>
          <a:r>
            <a:rPr lang="en-US" dirty="0">
              <a:solidFill>
                <a:srgbClr val="0A6D9E"/>
              </a:solidFill>
              <a:latin typeface="Webdings" pitchFamily="2" charset="2"/>
            </a:rPr>
            <a:t>4</a:t>
          </a:r>
          <a:r>
            <a:rPr lang="en-US" dirty="0">
              <a:solidFill>
                <a:schemeClr val="tx1">
                  <a:lumMod val="75000"/>
                  <a:lumOff val="25000"/>
                </a:schemeClr>
              </a:solidFill>
              <a:latin typeface="Century Gothic" panose="020B0502020202020204" pitchFamily="34" charset="0"/>
            </a:rPr>
            <a:t>Housing burden</a:t>
          </a:r>
        </a:p>
        <a:p>
          <a:pPr algn="l">
            <a:buFont typeface="Arial" panose="020B0604020202020204" pitchFamily="34" charset="0"/>
            <a:buChar char="•"/>
          </a:pPr>
          <a:r>
            <a:rPr lang="en-US" dirty="0">
              <a:solidFill>
                <a:srgbClr val="0A6D9E"/>
              </a:solidFill>
              <a:latin typeface="Webdings" pitchFamily="2" charset="2"/>
            </a:rPr>
            <a:t>4</a:t>
          </a:r>
          <a:r>
            <a:rPr lang="en-US" dirty="0">
              <a:solidFill>
                <a:schemeClr val="tx1">
                  <a:lumMod val="75000"/>
                  <a:lumOff val="25000"/>
                </a:schemeClr>
              </a:solidFill>
              <a:latin typeface="Century Gothic" panose="020B0502020202020204" pitchFamily="34" charset="0"/>
            </a:rPr>
            <a:t>Linguistic Isolation</a:t>
          </a:r>
        </a:p>
        <a:p>
          <a:pPr algn="l">
            <a:buFont typeface="Arial" panose="020B0604020202020204" pitchFamily="34" charset="0"/>
            <a:buChar char="•"/>
          </a:pPr>
          <a:r>
            <a:rPr lang="en-US" dirty="0">
              <a:solidFill>
                <a:srgbClr val="0A6D9E"/>
              </a:solidFill>
              <a:latin typeface="Webdings" pitchFamily="2" charset="2"/>
            </a:rPr>
            <a:t>4</a:t>
          </a:r>
          <a:r>
            <a:rPr lang="en-US" dirty="0">
              <a:solidFill>
                <a:schemeClr val="tx1">
                  <a:lumMod val="75000"/>
                  <a:lumOff val="25000"/>
                </a:schemeClr>
              </a:solidFill>
              <a:latin typeface="Century Gothic" panose="020B0502020202020204" pitchFamily="34" charset="0"/>
            </a:rPr>
            <a:t>Poverty</a:t>
          </a:r>
        </a:p>
        <a:p>
          <a:pPr algn="l">
            <a:buFont typeface="Arial" panose="020B0604020202020204" pitchFamily="34" charset="0"/>
            <a:buChar char="•"/>
          </a:pPr>
          <a:r>
            <a:rPr lang="en-US" dirty="0">
              <a:solidFill>
                <a:srgbClr val="0A6D9E"/>
              </a:solidFill>
              <a:latin typeface="Webdings" pitchFamily="2" charset="2"/>
            </a:rPr>
            <a:t>4</a:t>
          </a:r>
          <a:r>
            <a:rPr lang="en-US" dirty="0">
              <a:solidFill>
                <a:schemeClr val="tx1">
                  <a:lumMod val="75000"/>
                  <a:lumOff val="25000"/>
                </a:schemeClr>
              </a:solidFill>
              <a:latin typeface="Century Gothic" panose="020B0502020202020204" pitchFamily="34" charset="0"/>
            </a:rPr>
            <a:t>Unemployment</a:t>
          </a:r>
        </a:p>
      </dgm:t>
    </dgm:pt>
    <dgm:pt modelId="{AC994C63-7894-314C-A21B-1C5ABEC1B300}" type="parTrans" cxnId="{1F8A2ACA-8437-F145-B8FF-161E06220238}">
      <dgm:prSet/>
      <dgm:spPr>
        <a:ln>
          <a:solidFill>
            <a:schemeClr val="tx1">
              <a:lumMod val="75000"/>
              <a:lumOff val="25000"/>
            </a:schemeClr>
          </a:solidFill>
        </a:ln>
      </dgm:spPr>
      <dgm:t>
        <a:bodyPr/>
        <a:lstStyle/>
        <a:p>
          <a:endParaRPr lang="en-US"/>
        </a:p>
      </dgm:t>
    </dgm:pt>
    <dgm:pt modelId="{9A7F007A-CBDA-6246-BB95-D0C00E2A337F}" type="sibTrans" cxnId="{1F8A2ACA-8437-F145-B8FF-161E06220238}">
      <dgm:prSet/>
      <dgm:spPr/>
      <dgm:t>
        <a:bodyPr/>
        <a:lstStyle/>
        <a:p>
          <a:endParaRPr lang="en-US"/>
        </a:p>
      </dgm:t>
    </dgm:pt>
    <dgm:pt modelId="{E83EB10D-9655-6E4E-AB61-C1071FD1148D}">
      <dgm:prSet phldrT="[Text]" custT="1"/>
      <dgm:spPr>
        <a:solidFill>
          <a:schemeClr val="accent2"/>
        </a:solidFill>
      </dgm:spPr>
      <dgm:t>
        <a:bodyPr/>
        <a:lstStyle/>
        <a:p>
          <a:r>
            <a:rPr lang="en-US" sz="2400">
              <a:solidFill>
                <a:schemeClr val="tx1">
                  <a:lumMod val="75000"/>
                  <a:lumOff val="25000"/>
                </a:schemeClr>
              </a:solidFill>
              <a:latin typeface="Century Gothic" panose="020B0502020202020204" pitchFamily="34" charset="0"/>
            </a:rPr>
            <a:t>Risk*</a:t>
          </a:r>
        </a:p>
        <a:p>
          <a:r>
            <a:rPr lang="en-US" sz="2400">
              <a:solidFill>
                <a:schemeClr val="tx1">
                  <a:lumMod val="75000"/>
                  <a:lumOff val="25000"/>
                </a:schemeClr>
              </a:solidFill>
              <a:latin typeface="Century Gothic" panose="020B0502020202020204" pitchFamily="34" charset="0"/>
            </a:rPr>
            <a:t>*Brody et al. 2012, CalEnviroScreen</a:t>
          </a:r>
          <a:endParaRPr lang="en-US" sz="5700">
            <a:solidFill>
              <a:schemeClr val="tx1">
                <a:lumMod val="75000"/>
                <a:lumOff val="25000"/>
              </a:schemeClr>
            </a:solidFill>
            <a:latin typeface="Century Gothic" panose="020B0502020202020204" pitchFamily="34" charset="0"/>
          </a:endParaRPr>
        </a:p>
      </dgm:t>
    </dgm:pt>
    <dgm:pt modelId="{845C3520-3D48-F743-A9CC-EBECF6FB4BD8}" type="parTrans" cxnId="{22909E44-4BF1-E745-A792-AD9AB259FFE0}">
      <dgm:prSet/>
      <dgm:spPr/>
      <dgm:t>
        <a:bodyPr/>
        <a:lstStyle/>
        <a:p>
          <a:endParaRPr lang="en-US"/>
        </a:p>
      </dgm:t>
    </dgm:pt>
    <dgm:pt modelId="{F9627795-5980-954D-AA76-A6CD10AB1842}" type="sibTrans" cxnId="{22909E44-4BF1-E745-A792-AD9AB259FFE0}">
      <dgm:prSet/>
      <dgm:spPr/>
      <dgm:t>
        <a:bodyPr/>
        <a:lstStyle/>
        <a:p>
          <a:endParaRPr lang="en-US"/>
        </a:p>
      </dgm:t>
    </dgm:pt>
    <dgm:pt modelId="{C77D2E5D-833B-704B-9905-B65D24852142}" type="pres">
      <dgm:prSet presAssocID="{16098AF6-014B-4942-893C-105DAF555B70}" presName="diagram" presStyleCnt="0">
        <dgm:presLayoutVars>
          <dgm:chPref val="1"/>
          <dgm:dir/>
          <dgm:animOne val="branch"/>
          <dgm:animLvl val="lvl"/>
          <dgm:resizeHandles/>
        </dgm:presLayoutVars>
      </dgm:prSet>
      <dgm:spPr/>
      <dgm:t>
        <a:bodyPr/>
        <a:lstStyle/>
        <a:p>
          <a:endParaRPr lang="en-US"/>
        </a:p>
      </dgm:t>
    </dgm:pt>
    <dgm:pt modelId="{9C862CB9-EF99-8043-B7D1-C1955856C97D}" type="pres">
      <dgm:prSet presAssocID="{E83EB10D-9655-6E4E-AB61-C1071FD1148D}" presName="root" presStyleCnt="0"/>
      <dgm:spPr/>
    </dgm:pt>
    <dgm:pt modelId="{BD2B7B71-DC21-2C44-9AE1-F6071F0349BF}" type="pres">
      <dgm:prSet presAssocID="{E83EB10D-9655-6E4E-AB61-C1071FD1148D}" presName="rootComposite" presStyleCnt="0"/>
      <dgm:spPr/>
    </dgm:pt>
    <dgm:pt modelId="{783666E0-703B-8346-9D58-29BFC0EE5D9E}" type="pres">
      <dgm:prSet presAssocID="{E83EB10D-9655-6E4E-AB61-C1071FD1148D}" presName="rootText" presStyleLbl="node1" presStyleIdx="0" presStyleCnt="3" custScaleX="152747" custScaleY="136350" custLinFactX="162973" custLinFactNeighborX="200000" custLinFactNeighborY="161"/>
      <dgm:spPr/>
      <dgm:t>
        <a:bodyPr/>
        <a:lstStyle/>
        <a:p>
          <a:endParaRPr lang="en-US"/>
        </a:p>
      </dgm:t>
    </dgm:pt>
    <dgm:pt modelId="{D235D092-B94A-D941-B6CB-2D7051CC2678}" type="pres">
      <dgm:prSet presAssocID="{E83EB10D-9655-6E4E-AB61-C1071FD1148D}" presName="rootConnector" presStyleLbl="node1" presStyleIdx="0" presStyleCnt="3"/>
      <dgm:spPr/>
      <dgm:t>
        <a:bodyPr/>
        <a:lstStyle/>
        <a:p>
          <a:endParaRPr lang="en-US"/>
        </a:p>
      </dgm:t>
    </dgm:pt>
    <dgm:pt modelId="{522D0214-2856-3C4A-964E-10040074AEB3}" type="pres">
      <dgm:prSet presAssocID="{E83EB10D-9655-6E4E-AB61-C1071FD1148D}" presName="childShape" presStyleCnt="0"/>
      <dgm:spPr/>
    </dgm:pt>
    <dgm:pt modelId="{2A77B550-30AC-1048-8AFF-7A38021752A9}" type="pres">
      <dgm:prSet presAssocID="{BED92EDA-B8C2-1E41-BBEC-251D69523077}" presName="root" presStyleCnt="0"/>
      <dgm:spPr/>
    </dgm:pt>
    <dgm:pt modelId="{150593EE-7A95-0646-A2BF-0A67D09D37C0}" type="pres">
      <dgm:prSet presAssocID="{BED92EDA-B8C2-1E41-BBEC-251D69523077}" presName="rootComposite" presStyleCnt="0"/>
      <dgm:spPr/>
    </dgm:pt>
    <dgm:pt modelId="{35B77BCB-1B55-F447-9ECE-AE6401A72E7D}" type="pres">
      <dgm:prSet presAssocID="{BED92EDA-B8C2-1E41-BBEC-251D69523077}" presName="rootText" presStyleLbl="node1" presStyleIdx="1" presStyleCnt="3" custScaleX="152875" custScaleY="82708" custLinFactX="-71279" custLinFactNeighborX="-100000" custLinFactNeighborY="1043"/>
      <dgm:spPr/>
      <dgm:t>
        <a:bodyPr/>
        <a:lstStyle/>
        <a:p>
          <a:endParaRPr lang="en-US"/>
        </a:p>
      </dgm:t>
    </dgm:pt>
    <dgm:pt modelId="{C53BDCB2-E2AA-CD4D-8F1D-D7DF46CB3C2F}" type="pres">
      <dgm:prSet presAssocID="{BED92EDA-B8C2-1E41-BBEC-251D69523077}" presName="rootConnector" presStyleLbl="node1" presStyleIdx="1" presStyleCnt="3"/>
      <dgm:spPr/>
      <dgm:t>
        <a:bodyPr/>
        <a:lstStyle/>
        <a:p>
          <a:endParaRPr lang="en-US"/>
        </a:p>
      </dgm:t>
    </dgm:pt>
    <dgm:pt modelId="{93C0AD18-E80A-104C-BB32-AA9AA37527DF}" type="pres">
      <dgm:prSet presAssocID="{BED92EDA-B8C2-1E41-BBEC-251D69523077}" presName="childShape" presStyleCnt="0"/>
      <dgm:spPr/>
    </dgm:pt>
    <dgm:pt modelId="{E8667079-49D5-A04D-9EF8-9066FCD20603}" type="pres">
      <dgm:prSet presAssocID="{F9759E66-C11D-5E44-A8EF-D52B851FB04E}" presName="Name13" presStyleLbl="parChTrans1D2" presStyleIdx="0" presStyleCnt="4"/>
      <dgm:spPr/>
      <dgm:t>
        <a:bodyPr/>
        <a:lstStyle/>
        <a:p>
          <a:endParaRPr lang="en-US"/>
        </a:p>
      </dgm:t>
    </dgm:pt>
    <dgm:pt modelId="{3AB49E10-E0B3-A14E-AA7B-C9967170BB70}" type="pres">
      <dgm:prSet presAssocID="{F2B09C8E-42A5-0A4B-96C6-29343C2AAE76}" presName="childText" presStyleLbl="bgAcc1" presStyleIdx="0" presStyleCnt="4" custLinFactX="-100000" custLinFactNeighborX="-101130" custLinFactNeighborY="35899">
        <dgm:presLayoutVars>
          <dgm:bulletEnabled val="1"/>
        </dgm:presLayoutVars>
      </dgm:prSet>
      <dgm:spPr/>
      <dgm:t>
        <a:bodyPr/>
        <a:lstStyle/>
        <a:p>
          <a:endParaRPr lang="en-US"/>
        </a:p>
      </dgm:t>
    </dgm:pt>
    <dgm:pt modelId="{E3E3F3D2-92F9-6C46-A628-A7693126017C}" type="pres">
      <dgm:prSet presAssocID="{FF2DAA87-43E2-C245-AA6E-55CA6B144D78}" presName="Name13" presStyleLbl="parChTrans1D2" presStyleIdx="1" presStyleCnt="4"/>
      <dgm:spPr/>
      <dgm:t>
        <a:bodyPr/>
        <a:lstStyle/>
        <a:p>
          <a:endParaRPr lang="en-US"/>
        </a:p>
      </dgm:t>
    </dgm:pt>
    <dgm:pt modelId="{1429E7AD-F2A8-7A45-94CA-7636EE786AE7}" type="pres">
      <dgm:prSet presAssocID="{C1E22324-306E-004E-B4D9-4351FDCAF41C}" presName="childText" presStyleLbl="bgAcc1" presStyleIdx="1" presStyleCnt="4" custLinFactX="-100000" custLinFactNeighborX="-102295" custLinFactNeighborY="73804">
        <dgm:presLayoutVars>
          <dgm:bulletEnabled val="1"/>
        </dgm:presLayoutVars>
      </dgm:prSet>
      <dgm:spPr/>
      <dgm:t>
        <a:bodyPr/>
        <a:lstStyle/>
        <a:p>
          <a:endParaRPr lang="en-US"/>
        </a:p>
      </dgm:t>
    </dgm:pt>
    <dgm:pt modelId="{9EF3FDF6-F225-4643-BA09-DFDF2918FF0F}" type="pres">
      <dgm:prSet presAssocID="{D763FF35-A47E-5A42-98F1-973CE07F6A07}" presName="root" presStyleCnt="0"/>
      <dgm:spPr/>
    </dgm:pt>
    <dgm:pt modelId="{C7E41368-7A7A-1A4F-ADC2-ACE6E47AE433}" type="pres">
      <dgm:prSet presAssocID="{D763FF35-A47E-5A42-98F1-973CE07F6A07}" presName="rootComposite" presStyleCnt="0"/>
      <dgm:spPr/>
    </dgm:pt>
    <dgm:pt modelId="{00CBE976-ACC9-424A-BFCD-A756F7238A11}" type="pres">
      <dgm:prSet presAssocID="{D763FF35-A47E-5A42-98F1-973CE07F6A07}" presName="rootText" presStyleLbl="node1" presStyleIdx="2" presStyleCnt="3" custScaleX="152808" custScaleY="82708" custLinFactX="-71386" custLinFactNeighborX="-100000" custLinFactNeighborY="-664"/>
      <dgm:spPr/>
      <dgm:t>
        <a:bodyPr/>
        <a:lstStyle/>
        <a:p>
          <a:endParaRPr lang="en-US"/>
        </a:p>
      </dgm:t>
    </dgm:pt>
    <dgm:pt modelId="{E6C040B9-D05F-2B4C-B93E-62CE9849633F}" type="pres">
      <dgm:prSet presAssocID="{D763FF35-A47E-5A42-98F1-973CE07F6A07}" presName="rootConnector" presStyleLbl="node1" presStyleIdx="2" presStyleCnt="3"/>
      <dgm:spPr/>
      <dgm:t>
        <a:bodyPr/>
        <a:lstStyle/>
        <a:p>
          <a:endParaRPr lang="en-US"/>
        </a:p>
      </dgm:t>
    </dgm:pt>
    <dgm:pt modelId="{59C1B1F1-AE57-E448-B287-6315E0FD899D}" type="pres">
      <dgm:prSet presAssocID="{D763FF35-A47E-5A42-98F1-973CE07F6A07}" presName="childShape" presStyleCnt="0"/>
      <dgm:spPr/>
    </dgm:pt>
    <dgm:pt modelId="{0E162D40-E179-C446-9E8E-E9A911C78FD0}" type="pres">
      <dgm:prSet presAssocID="{D92ED92E-DC8B-6544-B877-EC3ABEBE2FC3}" presName="Name13" presStyleLbl="parChTrans1D2" presStyleIdx="2" presStyleCnt="4"/>
      <dgm:spPr/>
      <dgm:t>
        <a:bodyPr/>
        <a:lstStyle/>
        <a:p>
          <a:endParaRPr lang="en-US"/>
        </a:p>
      </dgm:t>
    </dgm:pt>
    <dgm:pt modelId="{748E643B-1A0A-BA4E-8A10-8D894DD38FBC}" type="pres">
      <dgm:prSet presAssocID="{B05AED29-6C7A-DC49-814A-FCAED1CFC8EE}" presName="childText" presStyleLbl="bgAcc1" presStyleIdx="2" presStyleCnt="4" custScaleX="161734" custScaleY="197194" custLinFactX="-100000" custLinFactNeighborX="-117157" custLinFactNeighborY="-1059">
        <dgm:presLayoutVars>
          <dgm:bulletEnabled val="1"/>
        </dgm:presLayoutVars>
      </dgm:prSet>
      <dgm:spPr/>
      <dgm:t>
        <a:bodyPr/>
        <a:lstStyle/>
        <a:p>
          <a:endParaRPr lang="en-US"/>
        </a:p>
      </dgm:t>
    </dgm:pt>
    <dgm:pt modelId="{7F116E2F-B23B-0644-AC1A-D734F985DD59}" type="pres">
      <dgm:prSet presAssocID="{AC994C63-7894-314C-A21B-1C5ABEC1B300}" presName="Name13" presStyleLbl="parChTrans1D2" presStyleIdx="3" presStyleCnt="4"/>
      <dgm:spPr/>
      <dgm:t>
        <a:bodyPr/>
        <a:lstStyle/>
        <a:p>
          <a:endParaRPr lang="en-US"/>
        </a:p>
      </dgm:t>
    </dgm:pt>
    <dgm:pt modelId="{9F53B226-C99B-B242-A599-FEF042572776}" type="pres">
      <dgm:prSet presAssocID="{0F9BB4DC-66F9-DD49-9E20-1B07E94D19DE}" presName="childText" presStyleLbl="bgAcc1" presStyleIdx="3" presStyleCnt="4" custScaleX="161734" custScaleY="207677" custLinFactX="-100000" custLinFactNeighborX="-117737" custLinFactNeighborY="136">
        <dgm:presLayoutVars>
          <dgm:bulletEnabled val="1"/>
        </dgm:presLayoutVars>
      </dgm:prSet>
      <dgm:spPr/>
      <dgm:t>
        <a:bodyPr/>
        <a:lstStyle/>
        <a:p>
          <a:endParaRPr lang="en-US"/>
        </a:p>
      </dgm:t>
    </dgm:pt>
  </dgm:ptLst>
  <dgm:cxnLst>
    <dgm:cxn modelId="{6F22E488-B813-3F46-9E19-B87D06ED93CC}" srcId="{BED92EDA-B8C2-1E41-BBEC-251D69523077}" destId="{F2B09C8E-42A5-0A4B-96C6-29343C2AAE76}" srcOrd="0" destOrd="0" parTransId="{F9759E66-C11D-5E44-A8EF-D52B851FB04E}" sibTransId="{9BD3ECB3-9BD3-9147-81DB-CF8F557688DD}"/>
    <dgm:cxn modelId="{9FE3C6CD-CAB4-054C-AC57-953D4F96F8BC}" type="presOf" srcId="{C1E22324-306E-004E-B4D9-4351FDCAF41C}" destId="{1429E7AD-F2A8-7A45-94CA-7636EE786AE7}" srcOrd="0" destOrd="0" presId="urn:microsoft.com/office/officeart/2005/8/layout/hierarchy3"/>
    <dgm:cxn modelId="{5804BF03-1EC4-794E-8DD9-AB62B70F0240}" type="presOf" srcId="{AC994C63-7894-314C-A21B-1C5ABEC1B300}" destId="{7F116E2F-B23B-0644-AC1A-D734F985DD59}" srcOrd="0" destOrd="0" presId="urn:microsoft.com/office/officeart/2005/8/layout/hierarchy3"/>
    <dgm:cxn modelId="{0B00E9B2-B6DB-6A4B-B9AF-AE237F8332DD}" srcId="{16098AF6-014B-4942-893C-105DAF555B70}" destId="{D763FF35-A47E-5A42-98F1-973CE07F6A07}" srcOrd="2" destOrd="0" parTransId="{63772DA2-7B6A-844D-A057-61AEC065A13A}" sibTransId="{942D4A1A-E8B1-0448-B9F7-349D5C546F64}"/>
    <dgm:cxn modelId="{FB5921E0-9FCA-9C44-9521-C742328A75C3}" type="presOf" srcId="{B05AED29-6C7A-DC49-814A-FCAED1CFC8EE}" destId="{748E643B-1A0A-BA4E-8A10-8D894DD38FBC}" srcOrd="0" destOrd="0" presId="urn:microsoft.com/office/officeart/2005/8/layout/hierarchy3"/>
    <dgm:cxn modelId="{06048992-07DE-414A-A87B-74E3A44CC2E2}" type="presOf" srcId="{FF2DAA87-43E2-C245-AA6E-55CA6B144D78}" destId="{E3E3F3D2-92F9-6C46-A628-A7693126017C}" srcOrd="0" destOrd="0" presId="urn:microsoft.com/office/officeart/2005/8/layout/hierarchy3"/>
    <dgm:cxn modelId="{742C21E4-42AD-DF4C-8952-54FF6FFB9E9C}" type="presOf" srcId="{BED92EDA-B8C2-1E41-BBEC-251D69523077}" destId="{C53BDCB2-E2AA-CD4D-8F1D-D7DF46CB3C2F}" srcOrd="1" destOrd="0" presId="urn:microsoft.com/office/officeart/2005/8/layout/hierarchy3"/>
    <dgm:cxn modelId="{22909E44-4BF1-E745-A792-AD9AB259FFE0}" srcId="{16098AF6-014B-4942-893C-105DAF555B70}" destId="{E83EB10D-9655-6E4E-AB61-C1071FD1148D}" srcOrd="0" destOrd="0" parTransId="{845C3520-3D48-F743-A9CC-EBECF6FB4BD8}" sibTransId="{F9627795-5980-954D-AA76-A6CD10AB1842}"/>
    <dgm:cxn modelId="{09A450EA-A715-C848-927E-A6626B27E366}" type="presOf" srcId="{0F9BB4DC-66F9-DD49-9E20-1B07E94D19DE}" destId="{9F53B226-C99B-B242-A599-FEF042572776}" srcOrd="0" destOrd="0" presId="urn:microsoft.com/office/officeart/2005/8/layout/hierarchy3"/>
    <dgm:cxn modelId="{5FB9EEA9-A914-5B4C-8C87-249DC623DB58}" srcId="{BED92EDA-B8C2-1E41-BBEC-251D69523077}" destId="{C1E22324-306E-004E-B4D9-4351FDCAF41C}" srcOrd="1" destOrd="0" parTransId="{FF2DAA87-43E2-C245-AA6E-55CA6B144D78}" sibTransId="{6EE42F9F-6EBD-9540-B600-20176D81B818}"/>
    <dgm:cxn modelId="{0A477708-5595-B64C-8C7E-1B3E22364CA0}" srcId="{D763FF35-A47E-5A42-98F1-973CE07F6A07}" destId="{B05AED29-6C7A-DC49-814A-FCAED1CFC8EE}" srcOrd="0" destOrd="0" parTransId="{D92ED92E-DC8B-6544-B877-EC3ABEBE2FC3}" sibTransId="{7107B11F-1871-5048-9666-24BE1DDCFE17}"/>
    <dgm:cxn modelId="{86925E06-AEF8-EA45-A3FD-29E25616BA9E}" type="presOf" srcId="{F2B09C8E-42A5-0A4B-96C6-29343C2AAE76}" destId="{3AB49E10-E0B3-A14E-AA7B-C9967170BB70}" srcOrd="0" destOrd="0" presId="urn:microsoft.com/office/officeart/2005/8/layout/hierarchy3"/>
    <dgm:cxn modelId="{091EAA61-F0D8-D546-A30D-C991080E54AF}" type="presOf" srcId="{D763FF35-A47E-5A42-98F1-973CE07F6A07}" destId="{00CBE976-ACC9-424A-BFCD-A756F7238A11}" srcOrd="0" destOrd="0" presId="urn:microsoft.com/office/officeart/2005/8/layout/hierarchy3"/>
    <dgm:cxn modelId="{CE6CAFB2-8202-2746-B867-D6168FB3CEBC}" type="presOf" srcId="{D92ED92E-DC8B-6544-B877-EC3ABEBE2FC3}" destId="{0E162D40-E179-C446-9E8E-E9A911C78FD0}" srcOrd="0" destOrd="0" presId="urn:microsoft.com/office/officeart/2005/8/layout/hierarchy3"/>
    <dgm:cxn modelId="{43BABDF5-F427-3842-BDB6-C34310387B89}" type="presOf" srcId="{16098AF6-014B-4942-893C-105DAF555B70}" destId="{C77D2E5D-833B-704B-9905-B65D24852142}" srcOrd="0" destOrd="0" presId="urn:microsoft.com/office/officeart/2005/8/layout/hierarchy3"/>
    <dgm:cxn modelId="{6A2EBFB0-D690-504F-91F6-A9DD1B0A0570}" type="presOf" srcId="{D763FF35-A47E-5A42-98F1-973CE07F6A07}" destId="{E6C040B9-D05F-2B4C-B93E-62CE9849633F}" srcOrd="1" destOrd="0" presId="urn:microsoft.com/office/officeart/2005/8/layout/hierarchy3"/>
    <dgm:cxn modelId="{0A9CE6D0-280F-7640-91CA-0271F7FA811D}" type="presOf" srcId="{BED92EDA-B8C2-1E41-BBEC-251D69523077}" destId="{35B77BCB-1B55-F447-9ECE-AE6401A72E7D}" srcOrd="0" destOrd="0" presId="urn:microsoft.com/office/officeart/2005/8/layout/hierarchy3"/>
    <dgm:cxn modelId="{1F8A2ACA-8437-F145-B8FF-161E06220238}" srcId="{D763FF35-A47E-5A42-98F1-973CE07F6A07}" destId="{0F9BB4DC-66F9-DD49-9E20-1B07E94D19DE}" srcOrd="1" destOrd="0" parTransId="{AC994C63-7894-314C-A21B-1C5ABEC1B300}" sibTransId="{9A7F007A-CBDA-6246-BB95-D0C00E2A337F}"/>
    <dgm:cxn modelId="{AF5E0BB3-BEDC-E046-BCE5-30A934CE73C5}" type="presOf" srcId="{F9759E66-C11D-5E44-A8EF-D52B851FB04E}" destId="{E8667079-49D5-A04D-9EF8-9066FCD20603}" srcOrd="0" destOrd="0" presId="urn:microsoft.com/office/officeart/2005/8/layout/hierarchy3"/>
    <dgm:cxn modelId="{D16E0272-E46D-F042-AE81-F80219EFE70A}" type="presOf" srcId="{E83EB10D-9655-6E4E-AB61-C1071FD1148D}" destId="{783666E0-703B-8346-9D58-29BFC0EE5D9E}" srcOrd="0" destOrd="0" presId="urn:microsoft.com/office/officeart/2005/8/layout/hierarchy3"/>
    <dgm:cxn modelId="{B9F6A485-77A1-1345-AF17-075AFE142DF7}" type="presOf" srcId="{E83EB10D-9655-6E4E-AB61-C1071FD1148D}" destId="{D235D092-B94A-D941-B6CB-2D7051CC2678}" srcOrd="1" destOrd="0" presId="urn:microsoft.com/office/officeart/2005/8/layout/hierarchy3"/>
    <dgm:cxn modelId="{D4433011-A00C-1B43-BAB9-1FFAB057173F}" srcId="{16098AF6-014B-4942-893C-105DAF555B70}" destId="{BED92EDA-B8C2-1E41-BBEC-251D69523077}" srcOrd="1" destOrd="0" parTransId="{59DC33F7-7D32-034D-B8F2-B112763C7117}" sibTransId="{B9EEABD8-CA07-8948-848D-6C4918062E73}"/>
    <dgm:cxn modelId="{7A20ADBB-EE89-264C-9236-9F3744FFC1FC}" type="presParOf" srcId="{C77D2E5D-833B-704B-9905-B65D24852142}" destId="{9C862CB9-EF99-8043-B7D1-C1955856C97D}" srcOrd="0" destOrd="0" presId="urn:microsoft.com/office/officeart/2005/8/layout/hierarchy3"/>
    <dgm:cxn modelId="{43014EEB-6FF0-E94F-861B-00EE2F74C382}" type="presParOf" srcId="{9C862CB9-EF99-8043-B7D1-C1955856C97D}" destId="{BD2B7B71-DC21-2C44-9AE1-F6071F0349BF}" srcOrd="0" destOrd="0" presId="urn:microsoft.com/office/officeart/2005/8/layout/hierarchy3"/>
    <dgm:cxn modelId="{9D836E20-D8AB-3646-962A-DE7D27A6813A}" type="presParOf" srcId="{BD2B7B71-DC21-2C44-9AE1-F6071F0349BF}" destId="{783666E0-703B-8346-9D58-29BFC0EE5D9E}" srcOrd="0" destOrd="0" presId="urn:microsoft.com/office/officeart/2005/8/layout/hierarchy3"/>
    <dgm:cxn modelId="{94D53880-338A-D448-BE1D-88DE72E1959F}" type="presParOf" srcId="{BD2B7B71-DC21-2C44-9AE1-F6071F0349BF}" destId="{D235D092-B94A-D941-B6CB-2D7051CC2678}" srcOrd="1" destOrd="0" presId="urn:microsoft.com/office/officeart/2005/8/layout/hierarchy3"/>
    <dgm:cxn modelId="{3F19ADE3-A508-664E-B3FE-E24FEFC43A7A}" type="presParOf" srcId="{9C862CB9-EF99-8043-B7D1-C1955856C97D}" destId="{522D0214-2856-3C4A-964E-10040074AEB3}" srcOrd="1" destOrd="0" presId="urn:microsoft.com/office/officeart/2005/8/layout/hierarchy3"/>
    <dgm:cxn modelId="{0B692200-45FE-9147-B01D-75C70236253E}" type="presParOf" srcId="{C77D2E5D-833B-704B-9905-B65D24852142}" destId="{2A77B550-30AC-1048-8AFF-7A38021752A9}" srcOrd="1" destOrd="0" presId="urn:microsoft.com/office/officeart/2005/8/layout/hierarchy3"/>
    <dgm:cxn modelId="{A2A8CB87-B0F8-0643-B0C1-12114E7D1C32}" type="presParOf" srcId="{2A77B550-30AC-1048-8AFF-7A38021752A9}" destId="{150593EE-7A95-0646-A2BF-0A67D09D37C0}" srcOrd="0" destOrd="0" presId="urn:microsoft.com/office/officeart/2005/8/layout/hierarchy3"/>
    <dgm:cxn modelId="{E8278213-3A5B-FB49-A41C-49A8D6B899CE}" type="presParOf" srcId="{150593EE-7A95-0646-A2BF-0A67D09D37C0}" destId="{35B77BCB-1B55-F447-9ECE-AE6401A72E7D}" srcOrd="0" destOrd="0" presId="urn:microsoft.com/office/officeart/2005/8/layout/hierarchy3"/>
    <dgm:cxn modelId="{750B57D4-B15B-4043-B26B-91E5D934E14F}" type="presParOf" srcId="{150593EE-7A95-0646-A2BF-0A67D09D37C0}" destId="{C53BDCB2-E2AA-CD4D-8F1D-D7DF46CB3C2F}" srcOrd="1" destOrd="0" presId="urn:microsoft.com/office/officeart/2005/8/layout/hierarchy3"/>
    <dgm:cxn modelId="{CA8A8C12-86BB-9F42-98F5-5565D660A56E}" type="presParOf" srcId="{2A77B550-30AC-1048-8AFF-7A38021752A9}" destId="{93C0AD18-E80A-104C-BB32-AA9AA37527DF}" srcOrd="1" destOrd="0" presId="urn:microsoft.com/office/officeart/2005/8/layout/hierarchy3"/>
    <dgm:cxn modelId="{20460653-FA3F-A947-A8C3-69AD2D6118F6}" type="presParOf" srcId="{93C0AD18-E80A-104C-BB32-AA9AA37527DF}" destId="{E8667079-49D5-A04D-9EF8-9066FCD20603}" srcOrd="0" destOrd="0" presId="urn:microsoft.com/office/officeart/2005/8/layout/hierarchy3"/>
    <dgm:cxn modelId="{744D8577-8435-9647-8AA4-4A8AA22076A4}" type="presParOf" srcId="{93C0AD18-E80A-104C-BB32-AA9AA37527DF}" destId="{3AB49E10-E0B3-A14E-AA7B-C9967170BB70}" srcOrd="1" destOrd="0" presId="urn:microsoft.com/office/officeart/2005/8/layout/hierarchy3"/>
    <dgm:cxn modelId="{A1324561-29C2-BF4F-9D34-A742E8681AF4}" type="presParOf" srcId="{93C0AD18-E80A-104C-BB32-AA9AA37527DF}" destId="{E3E3F3D2-92F9-6C46-A628-A7693126017C}" srcOrd="2" destOrd="0" presId="urn:microsoft.com/office/officeart/2005/8/layout/hierarchy3"/>
    <dgm:cxn modelId="{D331D470-0B61-FE46-AA43-366517829684}" type="presParOf" srcId="{93C0AD18-E80A-104C-BB32-AA9AA37527DF}" destId="{1429E7AD-F2A8-7A45-94CA-7636EE786AE7}" srcOrd="3" destOrd="0" presId="urn:microsoft.com/office/officeart/2005/8/layout/hierarchy3"/>
    <dgm:cxn modelId="{166D41E0-9E7F-3F42-AEDC-ADD07283DF1C}" type="presParOf" srcId="{C77D2E5D-833B-704B-9905-B65D24852142}" destId="{9EF3FDF6-F225-4643-BA09-DFDF2918FF0F}" srcOrd="2" destOrd="0" presId="urn:microsoft.com/office/officeart/2005/8/layout/hierarchy3"/>
    <dgm:cxn modelId="{F26879AD-46CE-6F4E-94D1-3BEE6B9F7F6D}" type="presParOf" srcId="{9EF3FDF6-F225-4643-BA09-DFDF2918FF0F}" destId="{C7E41368-7A7A-1A4F-ADC2-ACE6E47AE433}" srcOrd="0" destOrd="0" presId="urn:microsoft.com/office/officeart/2005/8/layout/hierarchy3"/>
    <dgm:cxn modelId="{9448389C-51AA-0F42-8AA1-7FA63DCFDBC0}" type="presParOf" srcId="{C7E41368-7A7A-1A4F-ADC2-ACE6E47AE433}" destId="{00CBE976-ACC9-424A-BFCD-A756F7238A11}" srcOrd="0" destOrd="0" presId="urn:microsoft.com/office/officeart/2005/8/layout/hierarchy3"/>
    <dgm:cxn modelId="{A3F37FD5-E9D2-A749-9C92-707E2F9CFCDC}" type="presParOf" srcId="{C7E41368-7A7A-1A4F-ADC2-ACE6E47AE433}" destId="{E6C040B9-D05F-2B4C-B93E-62CE9849633F}" srcOrd="1" destOrd="0" presId="urn:microsoft.com/office/officeart/2005/8/layout/hierarchy3"/>
    <dgm:cxn modelId="{40C3F22D-FD15-0D47-BA5D-CC4A5616E446}" type="presParOf" srcId="{9EF3FDF6-F225-4643-BA09-DFDF2918FF0F}" destId="{59C1B1F1-AE57-E448-B287-6315E0FD899D}" srcOrd="1" destOrd="0" presId="urn:microsoft.com/office/officeart/2005/8/layout/hierarchy3"/>
    <dgm:cxn modelId="{84ADCC24-9AF7-1749-B70A-3124936B4803}" type="presParOf" srcId="{59C1B1F1-AE57-E448-B287-6315E0FD899D}" destId="{0E162D40-E179-C446-9E8E-E9A911C78FD0}" srcOrd="0" destOrd="0" presId="urn:microsoft.com/office/officeart/2005/8/layout/hierarchy3"/>
    <dgm:cxn modelId="{20D46598-5618-2A41-AE06-C4CE74CD1ED5}" type="presParOf" srcId="{59C1B1F1-AE57-E448-B287-6315E0FD899D}" destId="{748E643B-1A0A-BA4E-8A10-8D894DD38FBC}" srcOrd="1" destOrd="0" presId="urn:microsoft.com/office/officeart/2005/8/layout/hierarchy3"/>
    <dgm:cxn modelId="{2270C6EC-D1C8-AC47-9D91-37B53FBE8E71}" type="presParOf" srcId="{59C1B1F1-AE57-E448-B287-6315E0FD899D}" destId="{7F116E2F-B23B-0644-AC1A-D734F985DD59}" srcOrd="2" destOrd="0" presId="urn:microsoft.com/office/officeart/2005/8/layout/hierarchy3"/>
    <dgm:cxn modelId="{1729EFCD-FC47-0B49-921F-2D49850F3DA2}" type="presParOf" srcId="{59C1B1F1-AE57-E448-B287-6315E0FD899D}" destId="{9F53B226-C99B-B242-A599-FEF042572776}"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12A74-1940-FC41-B9E5-20E3F6ECF5E8}">
      <dsp:nvSpPr>
        <dsp:cNvPr id="0" name=""/>
        <dsp:cNvSpPr/>
      </dsp:nvSpPr>
      <dsp:spPr>
        <a:xfrm>
          <a:off x="2347078" y="0"/>
          <a:ext cx="3520617" cy="188780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t" anchorCtr="0">
          <a:noAutofit/>
        </a:bodyPr>
        <a:lstStyle/>
        <a:p>
          <a:pPr marL="174625" lvl="1" indent="0" algn="l" defTabSz="2889250">
            <a:lnSpc>
              <a:spcPct val="90000"/>
            </a:lnSpc>
            <a:spcBef>
              <a:spcPct val="0"/>
            </a:spcBef>
            <a:spcAft>
              <a:spcPct val="15000"/>
            </a:spcAft>
            <a:buClr>
              <a:srgbClr val="006D9D"/>
            </a:buClr>
            <a:buFont typeface="Webdings" panose="05030102010509060703" pitchFamily="18" charset="2"/>
            <a:buChar char="••"/>
          </a:pPr>
          <a:endParaRPr lang="en-US" sz="6500" kern="1200" dirty="0">
            <a:solidFill>
              <a:schemeClr val="tx1">
                <a:lumMod val="75000"/>
                <a:lumOff val="25000"/>
              </a:schemeClr>
            </a:solidFill>
            <a:latin typeface="Century Gothic" panose="020B0502020202020204" pitchFamily="34" charset="0"/>
          </a:endParaRPr>
        </a:p>
      </dsp:txBody>
      <dsp:txXfrm>
        <a:off x="2347078" y="235975"/>
        <a:ext cx="2812691" cy="1415853"/>
      </dsp:txXfrm>
    </dsp:sp>
    <dsp:sp modelId="{1CCE4502-A2B5-074B-95A9-788CB2204EFD}">
      <dsp:nvSpPr>
        <dsp:cNvPr id="0" name=""/>
        <dsp:cNvSpPr/>
      </dsp:nvSpPr>
      <dsp:spPr>
        <a:xfrm>
          <a:off x="0" y="0"/>
          <a:ext cx="2347078" cy="18878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a:latin typeface="Century Gothic" panose="020B0502020202020204" pitchFamily="34" charset="0"/>
            </a:rPr>
            <a:t>Land Surface Temperature (LST)</a:t>
          </a:r>
        </a:p>
      </dsp:txBody>
      <dsp:txXfrm>
        <a:off x="92155" y="92155"/>
        <a:ext cx="2162768" cy="1703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4602F-1578-CC43-8E71-8EF345E1C81A}">
      <dsp:nvSpPr>
        <dsp:cNvPr id="0" name=""/>
        <dsp:cNvSpPr/>
      </dsp:nvSpPr>
      <dsp:spPr>
        <a:xfrm rot="5400000">
          <a:off x="3390158" y="-1006818"/>
          <a:ext cx="1510242" cy="390144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lr>
              <a:srgbClr val="006D9D"/>
            </a:buClr>
            <a:buFont typeface="Webdings" panose="05030102010509060703" pitchFamily="18" charset="2"/>
            <a:buChar char="••"/>
          </a:pPr>
          <a:endParaRPr lang="en-US" sz="1800" kern="1200" dirty="0">
            <a:solidFill>
              <a:schemeClr val="tx1">
                <a:lumMod val="75000"/>
                <a:lumOff val="25000"/>
              </a:schemeClr>
            </a:solidFill>
            <a:latin typeface="Century Gothic" panose="020B0502020202020204" pitchFamily="34" charset="0"/>
          </a:endParaRPr>
        </a:p>
      </dsp:txBody>
      <dsp:txXfrm rot="-5400000">
        <a:off x="2194559" y="262505"/>
        <a:ext cx="3827716" cy="1362794"/>
      </dsp:txXfrm>
    </dsp:sp>
    <dsp:sp modelId="{634F02AE-58F7-8B4C-860D-391256E457A9}">
      <dsp:nvSpPr>
        <dsp:cNvPr id="0" name=""/>
        <dsp:cNvSpPr/>
      </dsp:nvSpPr>
      <dsp:spPr>
        <a:xfrm>
          <a:off x="0" y="0"/>
          <a:ext cx="2194560" cy="18878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err="1">
              <a:latin typeface="Century Gothic" panose="020B0502020202020204" pitchFamily="34" charset="0"/>
            </a:rPr>
            <a:t>InVEST</a:t>
          </a:r>
          <a:r>
            <a:rPr lang="en-US" sz="2400" kern="1200">
              <a:latin typeface="Century Gothic" panose="020B0502020202020204" pitchFamily="34" charset="0"/>
            </a:rPr>
            <a:t> model</a:t>
          </a:r>
        </a:p>
      </dsp:txBody>
      <dsp:txXfrm>
        <a:off x="92155" y="92155"/>
        <a:ext cx="2010250" cy="1703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745E7-B375-1A49-A76F-01D96CAE2759}">
      <dsp:nvSpPr>
        <dsp:cNvPr id="0" name=""/>
        <dsp:cNvSpPr/>
      </dsp:nvSpPr>
      <dsp:spPr>
        <a:xfrm rot="5400000">
          <a:off x="3390159" y="-978245"/>
          <a:ext cx="1510241" cy="390144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solidFill>
              <a:schemeClr val="tx1">
                <a:lumMod val="75000"/>
                <a:lumOff val="25000"/>
              </a:schemeClr>
            </a:solidFill>
            <a:latin typeface="Century Gothic" panose="020B0502020202020204" pitchFamily="34" charset="0"/>
          </a:endParaRPr>
        </a:p>
      </dsp:txBody>
      <dsp:txXfrm rot="-5400000">
        <a:off x="2194560" y="291078"/>
        <a:ext cx="3827716" cy="1362793"/>
      </dsp:txXfrm>
    </dsp:sp>
    <dsp:sp modelId="{4C6514EC-70E3-0849-A1EE-DBD6EA137268}">
      <dsp:nvSpPr>
        <dsp:cNvPr id="0" name=""/>
        <dsp:cNvSpPr/>
      </dsp:nvSpPr>
      <dsp:spPr>
        <a:xfrm>
          <a:off x="0" y="0"/>
          <a:ext cx="2194560" cy="18878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a:latin typeface="Century Gothic" panose="020B0502020202020204" pitchFamily="34" charset="0"/>
            </a:rPr>
            <a:t>Vulnerability Analysis</a:t>
          </a:r>
        </a:p>
      </dsp:txBody>
      <dsp:txXfrm>
        <a:off x="92155" y="92155"/>
        <a:ext cx="2010250" cy="17034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666E0-703B-8346-9D58-29BFC0EE5D9E}">
      <dsp:nvSpPr>
        <dsp:cNvPr id="0" name=""/>
        <dsp:cNvSpPr/>
      </dsp:nvSpPr>
      <dsp:spPr>
        <a:xfrm>
          <a:off x="7390870" y="40941"/>
          <a:ext cx="3108963" cy="138761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a:solidFill>
                <a:schemeClr val="tx1">
                  <a:lumMod val="75000"/>
                  <a:lumOff val="25000"/>
                </a:schemeClr>
              </a:solidFill>
              <a:latin typeface="Century Gothic" panose="020B0502020202020204" pitchFamily="34" charset="0"/>
            </a:rPr>
            <a:t>Risk*</a:t>
          </a:r>
        </a:p>
        <a:p>
          <a:pPr lvl="0" algn="ctr" defTabSz="1066800">
            <a:lnSpc>
              <a:spcPct val="90000"/>
            </a:lnSpc>
            <a:spcBef>
              <a:spcPct val="0"/>
            </a:spcBef>
            <a:spcAft>
              <a:spcPct val="35000"/>
            </a:spcAft>
          </a:pPr>
          <a:r>
            <a:rPr lang="en-US" sz="2400" kern="1200">
              <a:solidFill>
                <a:schemeClr val="tx1">
                  <a:lumMod val="75000"/>
                  <a:lumOff val="25000"/>
                </a:schemeClr>
              </a:solidFill>
              <a:latin typeface="Century Gothic" panose="020B0502020202020204" pitchFamily="34" charset="0"/>
            </a:rPr>
            <a:t>*Brody et al. 2012, CalEnviroScreen</a:t>
          </a:r>
          <a:endParaRPr lang="en-US" sz="5700" kern="1200">
            <a:solidFill>
              <a:schemeClr val="tx1">
                <a:lumMod val="75000"/>
                <a:lumOff val="25000"/>
              </a:schemeClr>
            </a:solidFill>
            <a:latin typeface="Century Gothic" panose="020B0502020202020204" pitchFamily="34" charset="0"/>
          </a:endParaRPr>
        </a:p>
      </dsp:txBody>
      <dsp:txXfrm>
        <a:off x="7431512" y="81583"/>
        <a:ext cx="3027679" cy="1306328"/>
      </dsp:txXfrm>
    </dsp:sp>
    <dsp:sp modelId="{35B77BCB-1B55-F447-9ECE-AE6401A72E7D}">
      <dsp:nvSpPr>
        <dsp:cNvPr id="0" name=""/>
        <dsp:cNvSpPr/>
      </dsp:nvSpPr>
      <dsp:spPr>
        <a:xfrm>
          <a:off x="134682" y="49917"/>
          <a:ext cx="3111569" cy="841706"/>
        </a:xfrm>
        <a:prstGeom prst="roundRect">
          <a:avLst>
            <a:gd name="adj" fmla="val 10000"/>
          </a:avLst>
        </a:prstGeom>
        <a:solidFill>
          <a:srgbClr val="ED4C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a:solidFill>
                <a:schemeClr val="tx1">
                  <a:lumMod val="75000"/>
                  <a:lumOff val="25000"/>
                </a:schemeClr>
              </a:solidFill>
              <a:latin typeface="Century Gothic" panose="020B0502020202020204" pitchFamily="34" charset="0"/>
            </a:rPr>
            <a:t>Exposure</a:t>
          </a:r>
        </a:p>
      </dsp:txBody>
      <dsp:txXfrm>
        <a:off x="159335" y="74570"/>
        <a:ext cx="3062263" cy="792400"/>
      </dsp:txXfrm>
    </dsp:sp>
    <dsp:sp modelId="{E8667079-49D5-A04D-9EF8-9066FCD20603}">
      <dsp:nvSpPr>
        <dsp:cNvPr id="0" name=""/>
        <dsp:cNvSpPr/>
      </dsp:nvSpPr>
      <dsp:spPr>
        <a:xfrm>
          <a:off x="445839" y="891623"/>
          <a:ext cx="522326" cy="1117987"/>
        </a:xfrm>
        <a:custGeom>
          <a:avLst/>
          <a:gdLst/>
          <a:ahLst/>
          <a:cxnLst/>
          <a:rect l="0" t="0" r="0" b="0"/>
          <a:pathLst>
            <a:path>
              <a:moveTo>
                <a:pt x="0" y="0"/>
              </a:moveTo>
              <a:lnTo>
                <a:pt x="0" y="1117987"/>
              </a:lnTo>
              <a:lnTo>
                <a:pt x="522326" y="1117987"/>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3AB49E10-E0B3-A14E-AA7B-C9967170BB70}">
      <dsp:nvSpPr>
        <dsp:cNvPr id="0" name=""/>
        <dsp:cNvSpPr/>
      </dsp:nvSpPr>
      <dsp:spPr>
        <a:xfrm>
          <a:off x="968165" y="1500768"/>
          <a:ext cx="1628294" cy="1017684"/>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a:solidFill>
                <a:srgbClr val="0A6D9E"/>
              </a:solidFill>
              <a:latin typeface="Webdings" pitchFamily="2" charset="2"/>
            </a:rPr>
            <a:t>4</a:t>
          </a:r>
          <a:r>
            <a:rPr lang="en-US" sz="1400" b="1" kern="1200">
              <a:solidFill>
                <a:schemeClr val="bg2">
                  <a:lumMod val="25000"/>
                </a:schemeClr>
              </a:solidFill>
              <a:latin typeface="Century Gothic" panose="020B0502020202020204" pitchFamily="34" charset="0"/>
            </a:rPr>
            <a:t>Nighttime LST</a:t>
          </a:r>
        </a:p>
      </dsp:txBody>
      <dsp:txXfrm>
        <a:off x="997972" y="1530575"/>
        <a:ext cx="1568680" cy="958070"/>
      </dsp:txXfrm>
    </dsp:sp>
    <dsp:sp modelId="{E3E3F3D2-92F9-6C46-A628-A7693126017C}">
      <dsp:nvSpPr>
        <dsp:cNvPr id="0" name=""/>
        <dsp:cNvSpPr/>
      </dsp:nvSpPr>
      <dsp:spPr>
        <a:xfrm>
          <a:off x="445839" y="891623"/>
          <a:ext cx="503356" cy="2775845"/>
        </a:xfrm>
        <a:custGeom>
          <a:avLst/>
          <a:gdLst/>
          <a:ahLst/>
          <a:cxnLst/>
          <a:rect l="0" t="0" r="0" b="0"/>
          <a:pathLst>
            <a:path>
              <a:moveTo>
                <a:pt x="0" y="0"/>
              </a:moveTo>
              <a:lnTo>
                <a:pt x="0" y="2775845"/>
              </a:lnTo>
              <a:lnTo>
                <a:pt x="503356" y="2775845"/>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1429E7AD-F2A8-7A45-94CA-7636EE786AE7}">
      <dsp:nvSpPr>
        <dsp:cNvPr id="0" name=""/>
        <dsp:cNvSpPr/>
      </dsp:nvSpPr>
      <dsp:spPr>
        <a:xfrm>
          <a:off x="949196" y="3158626"/>
          <a:ext cx="1628294" cy="1017684"/>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a:solidFill>
                <a:srgbClr val="0A6D9E"/>
              </a:solidFill>
              <a:latin typeface="Webdings" pitchFamily="2" charset="2"/>
            </a:rPr>
            <a:t>4</a:t>
          </a:r>
          <a:r>
            <a:rPr lang="en-US" sz="1400" b="1" kern="1200">
              <a:solidFill>
                <a:schemeClr val="tx1">
                  <a:lumMod val="75000"/>
                  <a:lumOff val="25000"/>
                </a:schemeClr>
              </a:solidFill>
              <a:latin typeface="Century Gothic" panose="020B0502020202020204" pitchFamily="34" charset="0"/>
            </a:rPr>
            <a:t>Daytime LST</a:t>
          </a:r>
        </a:p>
        <a:p>
          <a:pPr lvl="0" algn="ctr" defTabSz="622300">
            <a:lnSpc>
              <a:spcPct val="90000"/>
            </a:lnSpc>
            <a:spcBef>
              <a:spcPct val="0"/>
            </a:spcBef>
            <a:spcAft>
              <a:spcPct val="35000"/>
            </a:spcAft>
          </a:pPr>
          <a:r>
            <a:rPr lang="en-US" sz="1400" b="0" kern="1200">
              <a:solidFill>
                <a:schemeClr val="tx1">
                  <a:lumMod val="75000"/>
                  <a:lumOff val="25000"/>
                </a:schemeClr>
              </a:solidFill>
              <a:latin typeface="Century Gothic" panose="020B0502020202020204" pitchFamily="34" charset="0"/>
            </a:rPr>
            <a:t>(half weight)</a:t>
          </a:r>
        </a:p>
      </dsp:txBody>
      <dsp:txXfrm>
        <a:off x="979003" y="3188433"/>
        <a:ext cx="1568680" cy="958070"/>
      </dsp:txXfrm>
    </dsp:sp>
    <dsp:sp modelId="{00CBE976-ACC9-424A-BFCD-A756F7238A11}">
      <dsp:nvSpPr>
        <dsp:cNvPr id="0" name=""/>
        <dsp:cNvSpPr/>
      </dsp:nvSpPr>
      <dsp:spPr>
        <a:xfrm>
          <a:off x="3752915" y="32545"/>
          <a:ext cx="3110205" cy="841706"/>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a:solidFill>
                <a:schemeClr val="tx1">
                  <a:lumMod val="75000"/>
                  <a:lumOff val="25000"/>
                </a:schemeClr>
              </a:solidFill>
              <a:latin typeface="Century Gothic" panose="020B0502020202020204" pitchFamily="34" charset="0"/>
            </a:rPr>
            <a:t>Vulnerability</a:t>
          </a:r>
        </a:p>
      </dsp:txBody>
      <dsp:txXfrm>
        <a:off x="3777568" y="57198"/>
        <a:ext cx="3060899" cy="792400"/>
      </dsp:txXfrm>
    </dsp:sp>
    <dsp:sp modelId="{0E162D40-E179-C446-9E8E-E9A911C78FD0}">
      <dsp:nvSpPr>
        <dsp:cNvPr id="0" name=""/>
        <dsp:cNvSpPr/>
      </dsp:nvSpPr>
      <dsp:spPr>
        <a:xfrm>
          <a:off x="4063936" y="874251"/>
          <a:ext cx="263401" cy="1253807"/>
        </a:xfrm>
        <a:custGeom>
          <a:avLst/>
          <a:gdLst/>
          <a:ahLst/>
          <a:cxnLst/>
          <a:rect l="0" t="0" r="0" b="0"/>
          <a:pathLst>
            <a:path>
              <a:moveTo>
                <a:pt x="0" y="0"/>
              </a:moveTo>
              <a:lnTo>
                <a:pt x="0" y="1253807"/>
              </a:lnTo>
              <a:lnTo>
                <a:pt x="263401" y="1253807"/>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748E643B-1A0A-BA4E-8A10-8D894DD38FBC}">
      <dsp:nvSpPr>
        <dsp:cNvPr id="0" name=""/>
        <dsp:cNvSpPr/>
      </dsp:nvSpPr>
      <dsp:spPr>
        <a:xfrm>
          <a:off x="4327337" y="1124652"/>
          <a:ext cx="2633505" cy="2006811"/>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buNone/>
          </a:pPr>
          <a:r>
            <a:rPr lang="en-US" sz="1400" b="1" kern="1200">
              <a:solidFill>
                <a:schemeClr val="tx1">
                  <a:lumMod val="75000"/>
                  <a:lumOff val="25000"/>
                </a:schemeClr>
              </a:solidFill>
              <a:latin typeface="Century Gothic" panose="020B0502020202020204" pitchFamily="34" charset="0"/>
            </a:rPr>
            <a:t>Sensitive Populations</a:t>
          </a:r>
        </a:p>
        <a:p>
          <a:pPr lvl="0" algn="l" defTabSz="622300">
            <a:lnSpc>
              <a:spcPct val="90000"/>
            </a:lnSpc>
            <a:spcBef>
              <a:spcPct val="0"/>
            </a:spcBef>
            <a:spcAft>
              <a:spcPct val="35000"/>
            </a:spcAft>
            <a:buFont typeface="Arial" panose="020B0604020202020204" pitchFamily="34" charset="0"/>
            <a:buChar char="•"/>
          </a:pPr>
          <a:r>
            <a:rPr lang="en-US" sz="1400" kern="1200">
              <a:solidFill>
                <a:srgbClr val="0A6D9E"/>
              </a:solidFill>
              <a:latin typeface="Webdings" pitchFamily="2" charset="2"/>
            </a:rPr>
            <a:t>4</a:t>
          </a:r>
          <a:r>
            <a:rPr lang="en-US" sz="1400" kern="1200">
              <a:solidFill>
                <a:schemeClr val="tx1">
                  <a:lumMod val="75000"/>
                  <a:lumOff val="25000"/>
                </a:schemeClr>
              </a:solidFill>
              <a:latin typeface="Century Gothic" panose="020B0502020202020204" pitchFamily="34" charset="0"/>
            </a:rPr>
            <a:t>Age &lt; 11</a:t>
          </a:r>
        </a:p>
        <a:p>
          <a:pPr lvl="0" algn="l" defTabSz="622300">
            <a:lnSpc>
              <a:spcPct val="90000"/>
            </a:lnSpc>
            <a:spcBef>
              <a:spcPct val="0"/>
            </a:spcBef>
            <a:spcAft>
              <a:spcPct val="35000"/>
            </a:spcAft>
            <a:buFont typeface="Arial" panose="020B0604020202020204" pitchFamily="34" charset="0"/>
            <a:buChar char="•"/>
          </a:pPr>
          <a:r>
            <a:rPr lang="en-US" sz="1400" kern="1200">
              <a:solidFill>
                <a:srgbClr val="0A6D9E"/>
              </a:solidFill>
              <a:latin typeface="Webdings" pitchFamily="2" charset="2"/>
            </a:rPr>
            <a:t>4</a:t>
          </a:r>
          <a:r>
            <a:rPr lang="en-US" sz="1400" kern="1200">
              <a:solidFill>
                <a:schemeClr val="tx1">
                  <a:lumMod val="75000"/>
                  <a:lumOff val="25000"/>
                </a:schemeClr>
              </a:solidFill>
              <a:latin typeface="Century Gothic" panose="020B0502020202020204" pitchFamily="34" charset="0"/>
            </a:rPr>
            <a:t>Age &gt; 65</a:t>
          </a:r>
        </a:p>
        <a:p>
          <a:pPr lvl="0" algn="l" defTabSz="622300">
            <a:lnSpc>
              <a:spcPct val="90000"/>
            </a:lnSpc>
            <a:spcBef>
              <a:spcPct val="0"/>
            </a:spcBef>
            <a:spcAft>
              <a:spcPct val="35000"/>
            </a:spcAft>
            <a:buNone/>
          </a:pPr>
          <a:r>
            <a:rPr lang="en-US" sz="1400" kern="1200">
              <a:solidFill>
                <a:srgbClr val="0A6D9E"/>
              </a:solidFill>
              <a:latin typeface="Webdings" pitchFamily="2" charset="2"/>
            </a:rPr>
            <a:t>4</a:t>
          </a:r>
          <a:r>
            <a:rPr lang="en-US" sz="1400" kern="1200">
              <a:solidFill>
                <a:schemeClr val="tx1">
                  <a:lumMod val="75000"/>
                  <a:lumOff val="25000"/>
                </a:schemeClr>
              </a:solidFill>
              <a:latin typeface="Century Gothic" panose="020B0502020202020204" pitchFamily="34" charset="0"/>
            </a:rPr>
            <a:t>Age &gt; 65 and living alone</a:t>
          </a:r>
        </a:p>
        <a:p>
          <a:pPr lvl="0" algn="l" defTabSz="622300">
            <a:lnSpc>
              <a:spcPct val="90000"/>
            </a:lnSpc>
            <a:spcBef>
              <a:spcPct val="0"/>
            </a:spcBef>
            <a:spcAft>
              <a:spcPct val="35000"/>
            </a:spcAft>
            <a:buNone/>
          </a:pPr>
          <a:r>
            <a:rPr lang="en-US" sz="1400" kern="1200">
              <a:solidFill>
                <a:srgbClr val="0A6D9E"/>
              </a:solidFill>
              <a:latin typeface="Webdings" pitchFamily="2" charset="2"/>
            </a:rPr>
            <a:t>4</a:t>
          </a:r>
          <a:r>
            <a:rPr lang="en-US" sz="1400" kern="1200">
              <a:solidFill>
                <a:schemeClr val="tx1">
                  <a:lumMod val="75000"/>
                  <a:lumOff val="25000"/>
                </a:schemeClr>
              </a:solidFill>
              <a:latin typeface="Century Gothic" panose="020B0502020202020204" pitchFamily="34" charset="0"/>
            </a:rPr>
            <a:t>Asthma</a:t>
          </a:r>
        </a:p>
        <a:p>
          <a:pPr lvl="0" algn="l" defTabSz="622300">
            <a:lnSpc>
              <a:spcPct val="90000"/>
            </a:lnSpc>
            <a:spcBef>
              <a:spcPct val="0"/>
            </a:spcBef>
            <a:spcAft>
              <a:spcPct val="35000"/>
            </a:spcAft>
            <a:buNone/>
          </a:pPr>
          <a:r>
            <a:rPr lang="en-US" sz="1400" kern="1200">
              <a:solidFill>
                <a:srgbClr val="0A6D9E"/>
              </a:solidFill>
              <a:latin typeface="Webdings" pitchFamily="2" charset="2"/>
            </a:rPr>
            <a:t>4</a:t>
          </a:r>
          <a:r>
            <a:rPr lang="en-US" sz="1400" kern="1200">
              <a:solidFill>
                <a:schemeClr val="tx1">
                  <a:lumMod val="75000"/>
                  <a:lumOff val="25000"/>
                </a:schemeClr>
              </a:solidFill>
              <a:latin typeface="Century Gothic" panose="020B0502020202020204" pitchFamily="34" charset="0"/>
            </a:rPr>
            <a:t>Cardiovascular disease</a:t>
          </a:r>
        </a:p>
      </dsp:txBody>
      <dsp:txXfrm>
        <a:off x="4386114" y="1183429"/>
        <a:ext cx="2515951" cy="1889257"/>
      </dsp:txXfrm>
    </dsp:sp>
    <dsp:sp modelId="{7F116E2F-B23B-0644-AC1A-D734F985DD59}">
      <dsp:nvSpPr>
        <dsp:cNvPr id="0" name=""/>
        <dsp:cNvSpPr/>
      </dsp:nvSpPr>
      <dsp:spPr>
        <a:xfrm>
          <a:off x="4063936" y="874251"/>
          <a:ext cx="253956" cy="3580543"/>
        </a:xfrm>
        <a:custGeom>
          <a:avLst/>
          <a:gdLst/>
          <a:ahLst/>
          <a:cxnLst/>
          <a:rect l="0" t="0" r="0" b="0"/>
          <a:pathLst>
            <a:path>
              <a:moveTo>
                <a:pt x="0" y="0"/>
              </a:moveTo>
              <a:lnTo>
                <a:pt x="0" y="3580543"/>
              </a:lnTo>
              <a:lnTo>
                <a:pt x="253956" y="3580543"/>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9F53B226-C99B-B242-A599-FEF042572776}">
      <dsp:nvSpPr>
        <dsp:cNvPr id="0" name=""/>
        <dsp:cNvSpPr/>
      </dsp:nvSpPr>
      <dsp:spPr>
        <a:xfrm>
          <a:off x="4317893" y="3398047"/>
          <a:ext cx="2633505" cy="2113495"/>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buNone/>
          </a:pPr>
          <a:r>
            <a:rPr lang="en-US" sz="1400" b="1" kern="1200" dirty="0">
              <a:solidFill>
                <a:schemeClr val="tx1">
                  <a:lumMod val="75000"/>
                  <a:lumOff val="25000"/>
                </a:schemeClr>
              </a:solidFill>
              <a:latin typeface="Century Gothic" panose="020B0502020202020204" pitchFamily="34" charset="0"/>
            </a:rPr>
            <a:t>Socioeconomic Factors</a:t>
          </a:r>
        </a:p>
        <a:p>
          <a:pPr lvl="0" algn="l" defTabSz="622300">
            <a:lnSpc>
              <a:spcPct val="90000"/>
            </a:lnSpc>
            <a:spcBef>
              <a:spcPct val="0"/>
            </a:spcBef>
            <a:spcAft>
              <a:spcPct val="35000"/>
            </a:spcAft>
            <a:buNone/>
          </a:pPr>
          <a:r>
            <a:rPr lang="en-US" sz="1400" kern="1200" dirty="0">
              <a:solidFill>
                <a:srgbClr val="0A6D9E"/>
              </a:solidFill>
              <a:latin typeface="Webdings" pitchFamily="2" charset="2"/>
            </a:rPr>
            <a:t>4</a:t>
          </a:r>
          <a:r>
            <a:rPr lang="en-US" sz="1400" kern="1200" dirty="0">
              <a:solidFill>
                <a:schemeClr val="tx1">
                  <a:lumMod val="75000"/>
                  <a:lumOff val="25000"/>
                </a:schemeClr>
              </a:solidFill>
              <a:latin typeface="Century Gothic" panose="020B0502020202020204" pitchFamily="34" charset="0"/>
            </a:rPr>
            <a:t>BIPOC communities</a:t>
          </a:r>
        </a:p>
        <a:p>
          <a:pPr lvl="0" algn="l" defTabSz="622300">
            <a:lnSpc>
              <a:spcPct val="90000"/>
            </a:lnSpc>
            <a:spcBef>
              <a:spcPct val="0"/>
            </a:spcBef>
            <a:spcAft>
              <a:spcPct val="35000"/>
            </a:spcAft>
            <a:buNone/>
          </a:pPr>
          <a:r>
            <a:rPr lang="en-US" sz="1400" kern="1200" dirty="0">
              <a:solidFill>
                <a:srgbClr val="0A6D9E"/>
              </a:solidFill>
              <a:latin typeface="Webdings" pitchFamily="2" charset="2"/>
            </a:rPr>
            <a:t>4</a:t>
          </a:r>
          <a:r>
            <a:rPr lang="en-US" sz="1400" kern="1200" dirty="0">
              <a:solidFill>
                <a:schemeClr val="tx1">
                  <a:lumMod val="75000"/>
                  <a:lumOff val="25000"/>
                </a:schemeClr>
              </a:solidFill>
              <a:latin typeface="Century Gothic" panose="020B0502020202020204" pitchFamily="34" charset="0"/>
            </a:rPr>
            <a:t>Homelessness</a:t>
          </a:r>
        </a:p>
        <a:p>
          <a:pPr lvl="0" algn="l" defTabSz="622300">
            <a:lnSpc>
              <a:spcPct val="90000"/>
            </a:lnSpc>
            <a:spcBef>
              <a:spcPct val="0"/>
            </a:spcBef>
            <a:spcAft>
              <a:spcPct val="35000"/>
            </a:spcAft>
            <a:buFont typeface="Arial" panose="020B0604020202020204" pitchFamily="34" charset="0"/>
            <a:buChar char="•"/>
          </a:pPr>
          <a:r>
            <a:rPr lang="en-US" sz="1400" kern="1200" dirty="0">
              <a:solidFill>
                <a:srgbClr val="0A6D9E"/>
              </a:solidFill>
              <a:latin typeface="Webdings" pitchFamily="2" charset="2"/>
            </a:rPr>
            <a:t>4</a:t>
          </a:r>
          <a:r>
            <a:rPr lang="en-US" sz="1400" kern="1200" dirty="0">
              <a:solidFill>
                <a:schemeClr val="tx1">
                  <a:lumMod val="75000"/>
                  <a:lumOff val="25000"/>
                </a:schemeClr>
              </a:solidFill>
              <a:latin typeface="Century Gothic" panose="020B0502020202020204" pitchFamily="34" charset="0"/>
            </a:rPr>
            <a:t>Housing burden</a:t>
          </a:r>
        </a:p>
        <a:p>
          <a:pPr lvl="0" algn="l" defTabSz="622300">
            <a:lnSpc>
              <a:spcPct val="90000"/>
            </a:lnSpc>
            <a:spcBef>
              <a:spcPct val="0"/>
            </a:spcBef>
            <a:spcAft>
              <a:spcPct val="35000"/>
            </a:spcAft>
            <a:buFont typeface="Arial" panose="020B0604020202020204" pitchFamily="34" charset="0"/>
            <a:buChar char="•"/>
          </a:pPr>
          <a:r>
            <a:rPr lang="en-US" sz="1400" kern="1200" dirty="0">
              <a:solidFill>
                <a:srgbClr val="0A6D9E"/>
              </a:solidFill>
              <a:latin typeface="Webdings" pitchFamily="2" charset="2"/>
            </a:rPr>
            <a:t>4</a:t>
          </a:r>
          <a:r>
            <a:rPr lang="en-US" sz="1400" kern="1200" dirty="0">
              <a:solidFill>
                <a:schemeClr val="tx1">
                  <a:lumMod val="75000"/>
                  <a:lumOff val="25000"/>
                </a:schemeClr>
              </a:solidFill>
              <a:latin typeface="Century Gothic" panose="020B0502020202020204" pitchFamily="34" charset="0"/>
            </a:rPr>
            <a:t>Linguistic Isolation</a:t>
          </a:r>
        </a:p>
        <a:p>
          <a:pPr lvl="0" algn="l" defTabSz="622300">
            <a:lnSpc>
              <a:spcPct val="90000"/>
            </a:lnSpc>
            <a:spcBef>
              <a:spcPct val="0"/>
            </a:spcBef>
            <a:spcAft>
              <a:spcPct val="35000"/>
            </a:spcAft>
            <a:buFont typeface="Arial" panose="020B0604020202020204" pitchFamily="34" charset="0"/>
            <a:buChar char="•"/>
          </a:pPr>
          <a:r>
            <a:rPr lang="en-US" sz="1400" kern="1200" dirty="0">
              <a:solidFill>
                <a:srgbClr val="0A6D9E"/>
              </a:solidFill>
              <a:latin typeface="Webdings" pitchFamily="2" charset="2"/>
            </a:rPr>
            <a:t>4</a:t>
          </a:r>
          <a:r>
            <a:rPr lang="en-US" sz="1400" kern="1200" dirty="0">
              <a:solidFill>
                <a:schemeClr val="tx1">
                  <a:lumMod val="75000"/>
                  <a:lumOff val="25000"/>
                </a:schemeClr>
              </a:solidFill>
              <a:latin typeface="Century Gothic" panose="020B0502020202020204" pitchFamily="34" charset="0"/>
            </a:rPr>
            <a:t>Poverty</a:t>
          </a:r>
        </a:p>
        <a:p>
          <a:pPr lvl="0" algn="l" defTabSz="622300">
            <a:lnSpc>
              <a:spcPct val="90000"/>
            </a:lnSpc>
            <a:spcBef>
              <a:spcPct val="0"/>
            </a:spcBef>
            <a:spcAft>
              <a:spcPct val="35000"/>
            </a:spcAft>
            <a:buFont typeface="Arial" panose="020B0604020202020204" pitchFamily="34" charset="0"/>
            <a:buChar char="•"/>
          </a:pPr>
          <a:r>
            <a:rPr lang="en-US" sz="1400" kern="1200" dirty="0">
              <a:solidFill>
                <a:srgbClr val="0A6D9E"/>
              </a:solidFill>
              <a:latin typeface="Webdings" pitchFamily="2" charset="2"/>
            </a:rPr>
            <a:t>4</a:t>
          </a:r>
          <a:r>
            <a:rPr lang="en-US" sz="1400" kern="1200" dirty="0">
              <a:solidFill>
                <a:schemeClr val="tx1">
                  <a:lumMod val="75000"/>
                  <a:lumOff val="25000"/>
                </a:schemeClr>
              </a:solidFill>
              <a:latin typeface="Century Gothic" panose="020B0502020202020204" pitchFamily="34" charset="0"/>
            </a:rPr>
            <a:t>Unemployment</a:t>
          </a:r>
        </a:p>
      </dsp:txBody>
      <dsp:txXfrm>
        <a:off x="4379795" y="3459949"/>
        <a:ext cx="2509701" cy="198969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ityofsacramento.org/Visitor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3237906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previously shown you all land surface temperature maps for the City, but maybe not side by side. So in front of you we all can see that the temperatures on average fall from 138 °F during the day to 75 °F at night. We can see some similarity along major corridors and roadways for higher temperatures and cooler absolute land surface temperatures in rural and agricultural areas. However, to fully understand the impact of the urban heat island has on the City of Sacramento we need to compare these average temperatures to our reference areas we established outside of the city with less commercial and industrial build up. *next slide*</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398403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in front of you we have the average difference of temperatures from within City limits to outside in more rural areas. There is still a similar trend between these two maps and the two prior as we see pockets of areas that are around 20 degrees greater during the day and around 8 degrees warmer at night when compared to the reference areas outside of the city. We made the color ramp for the maps to have white be able to break up the two ends of the spectrum and represent zero change in temperature between our reference sites and the City. From these maps we can understand that the more urban areas prove to impact daytime temperatures and heat retention at night, but I will pass it to Karina where she will be able to connect the temperature effects of urban heat island to the populations within Sacramento.</a:t>
            </a:r>
          </a:p>
          <a:p>
            <a:endParaRPr lang="en-US"/>
          </a:p>
          <a:p>
            <a:r>
              <a:rPr lang="en-US"/>
              <a:t>And we were able to observe that areas within the Central City, along large corridors, and within areas like Fruitridge and North Sacramento experienced higher heat during the day as well as larger heat retention into the night hours. To show </a:t>
            </a:r>
          </a:p>
          <a:p>
            <a:endParaRPr lang="en-US"/>
          </a:p>
          <a:p>
            <a:r>
              <a:rPr lang="en-US"/>
              <a:t>The average nighttime temperature difference of the City of Sacramento Study Area from the mean nighttime temperature of the reference sites outside of the city limits, 56.579043 °F, for all of the 2018-2020 summer months (April – September)</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146073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vulnerability assessment, we build off upon these quantitative </a:t>
            </a:r>
            <a:r>
              <a:rPr lang="en-US" err="1"/>
              <a:t>aseessments</a:t>
            </a:r>
            <a:r>
              <a:rPr lang="en-US"/>
              <a:t> of heat that Anjelica just showed us. Heat risk, which is a combination of exposure and vulnerability, was calculated using the risk equation from Brody et al. 2012 and used by </a:t>
            </a:r>
            <a:r>
              <a:rPr lang="en-US" err="1"/>
              <a:t>CalEnviroScreen</a:t>
            </a:r>
            <a:r>
              <a:rPr lang="en-US"/>
              <a:t>. Let’s walk through each variable of the equation to understand which indicators were chosen, and why, for each.</a:t>
            </a:r>
          </a:p>
          <a:p>
            <a:endParaRPr lang="en-US"/>
          </a:p>
          <a:p>
            <a:r>
              <a:rPr lang="en-US"/>
              <a:t>As we mentioned, exposure in this case is the heat, as measured by land surface temperature. Both daytime and nighttime temperatures were taken into account for exposure. Because nighttime temperatures are the greatest indicators of health-related heat outcomes, it was weighted more heavily than daytime (twice as heavily). </a:t>
            </a:r>
          </a:p>
          <a:p>
            <a:endParaRPr lang="en-US"/>
          </a:p>
          <a:p>
            <a:r>
              <a:rPr lang="en-US"/>
              <a:t>Vulnerability indicators were informed by previous research on heat vulnerability. Vulnerability accounts for sensitivity indicators (e.g. age, preexisting conditions) and socioeconomic indicators (such as race, housing burden, and poverty). </a:t>
            </a:r>
          </a:p>
          <a:p>
            <a:endParaRPr lang="en-US"/>
          </a:p>
          <a:p>
            <a:r>
              <a:rPr lang="en-US"/>
              <a:t>Individual indicators were measured as percentiles relative to the city of Sacramento and combined into one variable. The final score was then also scaled to the city. The next slide will show the results for each variable and the final result. </a:t>
            </a:r>
          </a:p>
          <a:p>
            <a:endParaRPr lang="en-US"/>
          </a:p>
          <a:p>
            <a:r>
              <a:rPr lang="en-US"/>
              <a:t>Next slide please.</a:t>
            </a:r>
          </a:p>
          <a:p>
            <a:endParaRPr lang="en-US"/>
          </a:p>
          <a:p>
            <a:endParaRPr lang="en-US"/>
          </a:p>
          <a:p>
            <a:r>
              <a:rPr lang="en-US"/>
              <a:t>-----------------Image Credits--------------------------------------------------</a:t>
            </a:r>
          </a:p>
          <a:p>
            <a:r>
              <a:rPr lang="en-US"/>
              <a:t>Safety Support by Hawaii Open Data, US, The Noun Project Public Domain</a:t>
            </a:r>
          </a:p>
          <a:p>
            <a:r>
              <a:rPr lang="en-US"/>
              <a:t>https://</a:t>
            </a:r>
            <a:r>
              <a:rPr lang="en-US" err="1"/>
              <a:t>thenounproject.com</a:t>
            </a:r>
            <a:r>
              <a:rPr lang="en-US"/>
              <a:t>/search/?q=</a:t>
            </a:r>
            <a:r>
              <a:rPr lang="en-US" err="1"/>
              <a:t>vulnerable&amp;i</a:t>
            </a:r>
            <a:r>
              <a:rPr lang="en-US"/>
              <a:t>=41337</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951906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maps show the /percentile/ of each variable in the heat risk equation, where darker colors indicate higher percentiles. What is pretty clear from these images is that areas of the highest exposure (city center) and areas of the highest vulnerability (the north and south parts of city) do not always coincide. This risk map is therefore a combination of these two factors.</a:t>
            </a:r>
          </a:p>
          <a:p>
            <a:endParaRPr lang="en-US">
              <a:cs typeface="Calibri"/>
            </a:endParaRPr>
          </a:p>
          <a:p>
            <a:r>
              <a:rPr lang="en-US">
                <a:cs typeface="Calibri"/>
              </a:rPr>
              <a:t>Next slide.</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4069129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applied the Integrated Valuation of Ecosystem Services and Tradeoffs (</a:t>
            </a:r>
            <a:r>
              <a:rPr lang="en-US" sz="1200" b="0" i="0" kern="1200" dirty="0" err="1" smtClean="0">
                <a:solidFill>
                  <a:schemeClr val="tx1"/>
                </a:solidFill>
                <a:effectLst/>
                <a:latin typeface="+mn-lt"/>
                <a:ea typeface="+mn-ea"/>
                <a:cs typeface="+mn-cs"/>
              </a:rPr>
              <a:t>InVEST</a:t>
            </a:r>
            <a:r>
              <a:rPr lang="en-US" sz="1200" b="0" i="0" kern="1200" dirty="0" smtClean="0">
                <a:solidFill>
                  <a:schemeClr val="tx1"/>
                </a:solidFill>
                <a:effectLst/>
                <a:latin typeface="+mn-lt"/>
                <a:ea typeface="+mn-ea"/>
                <a:cs typeface="+mn-cs"/>
              </a:rPr>
              <a:t>) Urban Cooling model (</a:t>
            </a:r>
            <a:r>
              <a:rPr lang="en-US" sz="1200" b="0" i="0" kern="1200" dirty="0" err="1" smtClean="0">
                <a:solidFill>
                  <a:schemeClr val="tx1"/>
                </a:solidFill>
                <a:effectLst/>
                <a:latin typeface="+mn-lt"/>
                <a:ea typeface="+mn-ea"/>
                <a:cs typeface="+mn-cs"/>
              </a:rPr>
              <a:t>InVEST</a:t>
            </a:r>
            <a:r>
              <a:rPr lang="en-US" sz="1200" b="0" i="0" kern="1200" dirty="0" smtClean="0">
                <a:solidFill>
                  <a:schemeClr val="tx1"/>
                </a:solidFill>
                <a:effectLst/>
                <a:latin typeface="+mn-lt"/>
                <a:ea typeface="+mn-ea"/>
                <a:cs typeface="+mn-cs"/>
              </a:rPr>
              <a:t> | Natural Capital Project) to illustrate high-value opportunities for further UHI heat mitigation. The </a:t>
            </a:r>
            <a:r>
              <a:rPr lang="en-US" sz="1200" b="0" i="0" kern="1200" dirty="0" err="1" smtClean="0">
                <a:solidFill>
                  <a:schemeClr val="tx1"/>
                </a:solidFill>
                <a:effectLst/>
                <a:latin typeface="+mn-lt"/>
                <a:ea typeface="+mn-ea"/>
                <a:cs typeface="+mn-cs"/>
              </a:rPr>
              <a:t>InVEST</a:t>
            </a:r>
            <a:r>
              <a:rPr lang="en-US" sz="1200" b="0" i="0" kern="1200" dirty="0" smtClean="0">
                <a:solidFill>
                  <a:schemeClr val="tx1"/>
                </a:solidFill>
                <a:effectLst/>
                <a:latin typeface="+mn-lt"/>
                <a:ea typeface="+mn-ea"/>
                <a:cs typeface="+mn-cs"/>
              </a:rPr>
              <a:t> urban cooling model calculates an index of heat mitigation based on shade, evapotranspiration, albedo, and cooling islands. The model has the option to estimate the value of heat mitigation service in terms of work productivity and energy consumption, which can be a focus of future work.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Main inputs for the model include a raster of land use/land cover, an area of interest vector, and a raster of evapotranspiration. A .csv biophysical table defines additional parameters for each land use/land cover category: shade, crop evapotranspiration coefficient, green area indication, albedo, and building intensity. The shade cover was calculated from the 2016 NLCD Tree Cover Dataset. Green area was a binary designation. The albedo values were calculated from the Landsat 8 satellite data.</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biophysical table along with the, LULC map, Reference Evapotranspiration and air temperature from outlying areas, the area of interest, a cooling distance factor, and daytime and nighttime cooling capacity were inputs for the model. Several outputs were generated; </a:t>
            </a:r>
            <a:r>
              <a:rPr lang="en-US" sz="1200" b="0" i="0" kern="1200" dirty="0" err="1" smtClean="0">
                <a:solidFill>
                  <a:schemeClr val="tx1"/>
                </a:solidFill>
                <a:effectLst/>
                <a:latin typeface="+mn-lt"/>
                <a:ea typeface="+mn-ea"/>
                <a:cs typeface="+mn-cs"/>
              </a:rPr>
              <a:t>rasters</a:t>
            </a:r>
            <a:r>
              <a:rPr lang="en-US" sz="1200" b="0" i="0" kern="1200" dirty="0" smtClean="0">
                <a:solidFill>
                  <a:schemeClr val="tx1"/>
                </a:solidFill>
                <a:effectLst/>
                <a:latin typeface="+mn-lt"/>
                <a:ea typeface="+mn-ea"/>
                <a:cs typeface="+mn-cs"/>
              </a:rPr>
              <a:t> of Cooling Capacity for daytime and nighttime identify how much of the UHI effect is being mitigated by shade, ET, albedo, and building intensity. These </a:t>
            </a:r>
            <a:r>
              <a:rPr lang="en-US" sz="1200" b="0" i="0" kern="1200" dirty="0" err="1" smtClean="0">
                <a:solidFill>
                  <a:schemeClr val="tx1"/>
                </a:solidFill>
                <a:effectLst/>
                <a:latin typeface="+mn-lt"/>
                <a:ea typeface="+mn-ea"/>
                <a:cs typeface="+mn-cs"/>
              </a:rPr>
              <a:t>rasters</a:t>
            </a:r>
            <a:r>
              <a:rPr lang="en-US" sz="1200" b="0" i="0" kern="1200" dirty="0" smtClean="0">
                <a:solidFill>
                  <a:schemeClr val="tx1"/>
                </a:solidFill>
                <a:effectLst/>
                <a:latin typeface="+mn-lt"/>
                <a:ea typeface="+mn-ea"/>
                <a:cs typeface="+mn-cs"/>
              </a:rPr>
              <a:t> show where cooling capacity is low and thus where there is an opportunity to improve in these areas. Next, a raster of heat mitigation is generated showing where cooling capacity and greenspace &gt;2ha that provide additional cooling to nearby areas offset UHI. A raster of estimated air temperature is created that takes into account UHI, the heat mitigation index, and air mixing. Finally, ten communities outlined by the partners along with the city will have average cooling capacity, average air temperature, and average temperature anomaly (UHI) calculations generated by the model.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Image Credits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provided by the City of Sacramento</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336291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Cooling capacity is a product of shade, albedo, and evapotranspiration by land use type.  </a:t>
            </a:r>
          </a:p>
          <a:p>
            <a:r>
              <a:rPr lang="en-US">
                <a:cs typeface="Calibri"/>
              </a:rPr>
              <a:t>You can interpret this map by thinking of the darker red areas as the low hanging fruit.  They are locations where there is low capacity currently, and therefore an opportunity for improvement. </a:t>
            </a:r>
          </a:p>
          <a:p>
            <a:r>
              <a:rPr lang="en-US">
                <a:cs typeface="Calibri"/>
              </a:rPr>
              <a:t>One caveat, however, are the large swaths of agricultural land.  Because the ag land has near no shade and low albedo, the CC misleadingly categorizes it as an area for improvement.  This is where the Heat Mitigation Index is more useful, and we will explain that in a couple slides.</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16379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team looked at the Urban Tree Canopy Cover </a:t>
            </a:r>
            <a:r>
              <a:rPr lang="en-US" err="1"/>
              <a:t>Assesment</a:t>
            </a:r>
            <a:r>
              <a:rPr lang="en-US"/>
              <a:t> from the Davey Resource Group and used the community’s plan for growth in specific areas as an input for the </a:t>
            </a:r>
            <a:r>
              <a:rPr lang="en-US" err="1"/>
              <a:t>InVEST</a:t>
            </a:r>
            <a:r>
              <a:rPr lang="en-US"/>
              <a:t> model to scenario plan for potential cooling capacity in the City. So on the left you have the current cooling capacity within the City and on the right is the potential cooling capacity if the City increases its tree canopy cover by the percentages outlined in the Urban Tree Canopy Cover Assessment. The blue pixels have better capacity to cool compared to surrounding pixels.</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604408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Heat mitigation differs from cooling capacity in one important way.  It takes into account the cooling impact of large swaths of green space.  So you can interpret this map in the same way as the CC- dark reds are places where there is not much heat mitigation happening, and white/blue areas are </a:t>
            </a:r>
            <a:r>
              <a:rPr lang="en-US" dirty="0" smtClean="0">
                <a:cs typeface="Calibri"/>
              </a:rPr>
              <a:t>where </a:t>
            </a:r>
            <a:r>
              <a:rPr lang="en-US" dirty="0">
                <a:cs typeface="Calibri"/>
              </a:rPr>
              <a:t>heat is being mitigated more effectively. </a:t>
            </a:r>
          </a:p>
          <a:p>
            <a:endParaRPr lang="en-US" dirty="0">
              <a:cs typeface="Calibri"/>
            </a:endParaRPr>
          </a:p>
          <a:p>
            <a:r>
              <a:rPr lang="en-US" dirty="0">
                <a:cs typeface="Calibri"/>
              </a:rPr>
              <a:t>You'll notice in this view that the ag land of N. </a:t>
            </a:r>
            <a:r>
              <a:rPr lang="en-US" dirty="0" err="1">
                <a:cs typeface="Calibri"/>
              </a:rPr>
              <a:t>Natomas</a:t>
            </a:r>
            <a:r>
              <a:rPr lang="en-US" dirty="0">
                <a:cs typeface="Calibri"/>
              </a:rPr>
              <a:t> is now deep blue, and it is providing some cooling benefits to the border areas of the.  The River Park, the Zoo, and the Park underneath the private airport in S. Sacramento are also providing extra cooling benefits to the surrounding areas. </a:t>
            </a:r>
          </a:p>
          <a:p>
            <a:endParaRPr lang="en-US" dirty="0">
              <a:cs typeface="Calibri"/>
            </a:endParaRPr>
          </a:p>
          <a:p>
            <a:r>
              <a:rPr lang="en-US" dirty="0">
                <a:cs typeface="Calibri"/>
              </a:rPr>
              <a:t>You can clearly see certain transit corridors and blocks that have low HM indexes and may be good places for investment.</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93594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result again used the Urban Tree Canopy Cover Assessment to scenario plan for what heat mitigation might look like using the community’s plan for tree growth. The map on the left shows current heat mitigation and the map on the right shows potential heat mitigation with increased growth.  And again the lighter areas are where heat is being mitigated at a higher rate. You can see he change in heat mitigation where the percentages for growth have increased.</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877495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Nighttime method takes into account /only/ building intensity.</a:t>
            </a:r>
          </a:p>
          <a:p>
            <a:endParaRPr lang="en-US">
              <a:cs typeface="Calibri"/>
            </a:endParaRPr>
          </a:p>
          <a:p>
            <a:r>
              <a:rPr lang="en-US">
                <a:cs typeface="Calibri"/>
              </a:rPr>
              <a:t>Building Intensity is a product of the cumulative floor area of buildings on a certain land use category / the area of land of that category. </a:t>
            </a:r>
            <a:endParaRPr lang="en-US"/>
          </a:p>
          <a:p>
            <a:r>
              <a:rPr lang="en-US">
                <a:cs typeface="Calibri"/>
              </a:rPr>
              <a:t>From </a:t>
            </a:r>
            <a:r>
              <a:rPr lang="en-US" err="1">
                <a:cs typeface="Calibri"/>
              </a:rPr>
              <a:t>Dyett</a:t>
            </a:r>
            <a:r>
              <a:rPr lang="en-US">
                <a:cs typeface="Calibri"/>
              </a:rPr>
              <a:t> and Bhatia, we had a cartographic layer of some buildings, but most buildings had no height.  So we made some assumptions and generalizations to complete the dataset.  We looked at the typical height of buildings in each land use category for which we did have data, and chose a value that seemed reasonable.  For example,  for single family homes, we chose 25 ft, for Offices we chose 30 ft. Then, to estimate the #of floors in each building, we divided the height by a typical floor-to-floor distance (9ft for residential types; 15ft for everything else).  We will provide documentation on all of the assumptions we made in the materials you receive after the end of the term you can play around with these assumptions. Or update the layers if you acquire more accurate datasets.  So that is all to say that the building density values should be understood to be very, very generalized.  </a:t>
            </a:r>
          </a:p>
          <a:p>
            <a:endParaRPr lang="en-US">
              <a:cs typeface="Calibri"/>
            </a:endParaRPr>
          </a:p>
          <a:p>
            <a:r>
              <a:rPr lang="en-US">
                <a:cs typeface="Calibri"/>
              </a:rPr>
              <a:t>You will notice that residential areas are actually quite red in the nighttime map, meaning low capacity.  This is a function of the high number of housing units packed very tightly together on small parcels of land, </a:t>
            </a:r>
            <a:r>
              <a:rPr lang="en-US" err="1">
                <a:cs typeface="Calibri"/>
              </a:rPr>
              <a:t>moreso</a:t>
            </a:r>
            <a:r>
              <a:rPr lang="en-US">
                <a:cs typeface="Calibri"/>
              </a:rPr>
              <a:t> than a function of their height. In City Center, where there are much taller buildings, you see patches of dark red where buildings are tight together, but you also see patches of blue and yellow where there is open space or where the category of building tends to be less intense  (so public buildings usually have larger parcels so the building intensity value associated with public buildings is low. </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51459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project’s aim was to study the urban heat island effect in Sacramento, California. </a:t>
            </a:r>
            <a:r>
              <a:rPr lang="en-US" sz="1200" b="0" i="0" kern="1200" dirty="0">
                <a:solidFill>
                  <a:schemeClr val="tx1"/>
                </a:solidFill>
                <a:effectLst/>
                <a:highlight>
                  <a:srgbClr val="FFFF00"/>
                </a:highlight>
                <a:latin typeface="+mn-lt"/>
                <a:ea typeface="+mn-ea"/>
                <a:cs typeface="+mn-cs"/>
              </a:rPr>
              <a:t>The City of Sacramento, California is in the process of updating the City’s General Plan, which is a policy guide for future development and preservation of resources within the City. As one component of broader sustainability goals, the City hopes to strategize against the urban heat island effect, which will likely be exacerbated by warmer temperatures within the coming decades. </a:t>
            </a:r>
            <a:r>
              <a:rPr lang="en-US" sz="1200" b="0" i="0" kern="1200" dirty="0">
                <a:solidFill>
                  <a:schemeClr val="tx1"/>
                </a:solidFill>
                <a:effectLst/>
                <a:latin typeface="+mn-lt"/>
                <a:ea typeface="+mn-ea"/>
                <a:cs typeface="+mn-cs"/>
              </a:rPr>
              <a:t>Heat islands are urbanized areas that experience higher temperatures compared to surrounding areas due to impervious materials, such as asphalt, that absorb and re-emit solar heat more than natural vegetation (US EPA, 2014). This project focused on the summer </a:t>
            </a:r>
            <a:r>
              <a:rPr lang="en-US" sz="1200" b="0" i="0" kern="1200" dirty="0" smtClean="0">
                <a:solidFill>
                  <a:schemeClr val="tx1"/>
                </a:solidFill>
                <a:effectLst/>
                <a:latin typeface="+mn-lt"/>
                <a:ea typeface="+mn-ea"/>
                <a:cs typeface="+mn-cs"/>
              </a:rPr>
              <a:t>months </a:t>
            </a:r>
            <a:r>
              <a:rPr lang="en-US" sz="1200" b="0" i="0" kern="1200" dirty="0">
                <a:solidFill>
                  <a:schemeClr val="tx1"/>
                </a:solidFill>
                <a:effectLst/>
                <a:latin typeface="+mn-lt"/>
                <a:ea typeface="+mn-ea"/>
                <a:cs typeface="+mn-cs"/>
              </a:rPr>
              <a:t>of May through September 2016- 2020 to gather the latest data and provide an up-to-date understanding of the heat islands within Sacramento.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Next slide please</a:t>
            </a:r>
          </a:p>
          <a:p>
            <a:endParaRPr lang="en-US" sz="1200" b="0" i="0" kern="1200" dirty="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credits--------------------------</a:t>
            </a:r>
          </a:p>
          <a:p>
            <a:r>
              <a:rPr lang="en-US" dirty="0" smtClean="0"/>
              <a:t>ESRI </a:t>
            </a:r>
            <a:r>
              <a:rPr lang="en-US" dirty="0" err="1" smtClean="0"/>
              <a:t>basemap</a:t>
            </a:r>
            <a:r>
              <a:rPr lang="en-US" dirty="0" smtClean="0"/>
              <a:t>: World Terrain Reference, World Terrain Base</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721692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Increased tree canopy cover provides cooling benefits to neighborhoods within the city. With </a:t>
            </a:r>
            <a:r>
              <a:rPr lang="en-US" err="1"/>
              <a:t>InVEST</a:t>
            </a:r>
            <a:r>
              <a:rPr lang="en-US"/>
              <a:t> model scenario planning we can identify opportunities for improved cooling capacity and then visualize how these areas change when shade is increased. Our team was able to create an index of risk to map regions that would most benefit from cooling interventions. Communities in these areas experience both high heat exposure and high sensitivity to heat. Partners will be able to use these urban cooling model results to identify regions that have low cooling capacity and highest risk communities so they can plan to prioritize an increase in tree canopy cover in areas with greatest need. </a:t>
            </a:r>
          </a:p>
          <a:p>
            <a:endParaRPr lang="en-US"/>
          </a:p>
          <a:p>
            <a:r>
              <a:rPr lang="en-US"/>
              <a:t>--------------Image Credits-------------------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Image provided by the City of Sacramento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955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cs typeface="Calibri"/>
              </a:rPr>
              <a:t>Nighttime hours were selected to represent the coolest part of the day and to maximize the number of images to ensure a stable mean. Studies over longer periods of time may consider designating shorter periods as ‘nighttime.’ Additionally, the default cloud masks were applied for both Landsat and ECOSTRESS satellite imagery. Although cloud masks can always introduce error, nighttime cloud masks can be particularly difficult to ensure accuracy as they are based on only temperature, not optical imagery. In future studies of nighttime urban heat, customization of the cloud mask may be considered. Daytime’s averaged land surface temperatures were given half the weight of nighttime to create an exposure risk that support findings that nighttime LST is a greater risk for health-related indicators. For several </a:t>
            </a:r>
            <a:r>
              <a:rPr lang="en-US" dirty="0" err="1">
                <a:cs typeface="Calibri"/>
              </a:rPr>
              <a:t>InVEST</a:t>
            </a:r>
            <a:r>
              <a:rPr lang="en-US" dirty="0">
                <a:cs typeface="Calibri"/>
              </a:rPr>
              <a:t> model inputs certain assumptions were made. Due to lack of available data from the city, the building height in some areas and the air mixing value were assumed. Shade was calculated using the National Land Cover Database but had a low resolution and did not always match the city owned trees data layer which we were unable to use because it did not incorporate the entire city. Because our evapotranspiration data already included the crop coefficient value, the Kc value was inputted as one in order to run the model</a:t>
            </a:r>
            <a:r>
              <a:rPr lang="en-US" dirty="0" smtClean="0">
                <a:cs typeface="Calibri"/>
              </a:rPr>
              <a:t>.</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588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future work for this project includes further research into additional vulnerability data sets to include for a greater understanding of vulnerability and risk. The </a:t>
            </a:r>
            <a:r>
              <a:rPr lang="en-US" dirty="0" err="1"/>
              <a:t>InVEST</a:t>
            </a:r>
            <a:r>
              <a:rPr lang="en-US" dirty="0"/>
              <a:t> model allows users to run additional valuations and scenarios that our team was not able to run due to the ten-week timeframe.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78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a:p>
        </p:txBody>
      </p:sp>
    </p:spTree>
    <p:extLst>
      <p:ext uri="{BB962C8B-B14F-4D97-AF65-F5344CB8AC3E}">
        <p14:creationId xmlns:p14="http://schemas.microsoft.com/office/powerpoint/2010/main" val="1952057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communicate</a:t>
            </a:r>
            <a:r>
              <a:rPr lang="en-US" baseline="0" dirty="0" smtClean="0"/>
              <a:t> the results of this project, the team produced</a:t>
            </a:r>
            <a:r>
              <a:rPr lang="en-US" dirty="0" smtClean="0"/>
              <a:t> a creative communication tool via the public facing </a:t>
            </a:r>
            <a:r>
              <a:rPr lang="en-US" dirty="0" err="1" smtClean="0"/>
              <a:t>StoryMap</a:t>
            </a:r>
            <a:r>
              <a:rPr lang="en-US" baseline="0" dirty="0" smtClean="0"/>
              <a:t> in ArcGIS Online, “Extreme Heat and Social Vulnerability in Sacramento, California”</a:t>
            </a:r>
            <a:endParaRPr lang="en-US" dirty="0" smtClean="0"/>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4168582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Sacramento is California’s fastest-growing large city in terms of population; City officials anticipate growth of nearly 200,000 people over the next 20 years. The City wants to ensure that this growth is sustainable, equitable, and inclusive. Older adults, low-income populations, non-Hispanic black residents, and those with pre-existing health conditions are all more susceptible to heat-related illness or death. Some crucial steps to increase community resiliency and promote equity include planting urban vegetation and strategically prioritizing the implementation of green infrastructure, particularly in transit corridors or neighborhoods with a high proportion of vulnerable populations.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Next slide please</a:t>
            </a:r>
          </a:p>
          <a:p>
            <a:endParaRPr lang="en-US" dirty="0"/>
          </a:p>
          <a:p>
            <a:r>
              <a:rPr lang="en-US" dirty="0"/>
              <a:t>-------------------Image Credits------------------------------</a:t>
            </a:r>
          </a:p>
          <a:p>
            <a:r>
              <a:rPr lang="en-US" dirty="0"/>
              <a:t>Vacant lot activation by LA Great Streets, US (Public Domain) from the Noun Project</a:t>
            </a:r>
          </a:p>
          <a:p>
            <a:r>
              <a:rPr lang="en-US" dirty="0"/>
              <a:t>https://thenounproject.com/search/?q=urban+development&amp;i=476745</a:t>
            </a:r>
          </a:p>
          <a:p>
            <a:endParaRPr lang="en-US" dirty="0"/>
          </a:p>
          <a:p>
            <a:r>
              <a:rPr lang="en-US" dirty="0"/>
              <a:t>Tree canopy by LA Great Streets, US (Public Domain) from the Noun Project</a:t>
            </a:r>
          </a:p>
          <a:p>
            <a:r>
              <a:rPr lang="en-US" dirty="0"/>
              <a:t>https://thenounproject.com/term/tree-canopy/476740/</a:t>
            </a:r>
          </a:p>
          <a:p>
            <a:endParaRPr lang="en-US" dirty="0"/>
          </a:p>
          <a:p>
            <a:r>
              <a:rPr lang="en-US" dirty="0"/>
              <a:t>Heat Stroke by Luis Prado, US (Creative Commons) from the Noun Project</a:t>
            </a:r>
          </a:p>
          <a:p>
            <a:r>
              <a:rPr lang="en-US" dirty="0"/>
              <a:t>https://thenounproject.com/search/?q=heat+stroke&amp;i=924682</a:t>
            </a:r>
          </a:p>
          <a:p>
            <a:endParaRPr lang="en-US" dirty="0"/>
          </a:p>
          <a:p>
            <a:r>
              <a:rPr lang="en-US" dirty="0" smtClean="0"/>
              <a:t>Global </a:t>
            </a:r>
            <a:r>
              <a:rPr lang="en-US" dirty="0"/>
              <a:t>Warming by Creative Mania, IN (Creative Commons) from the Noun Project</a:t>
            </a:r>
          </a:p>
          <a:p>
            <a:r>
              <a:rPr lang="en-US" dirty="0"/>
              <a:t>https://thenounproject.com/term/global-warming/1028784/</a:t>
            </a:r>
          </a:p>
          <a:p>
            <a:endParaRPr lang="en-US" dirty="0"/>
          </a:p>
          <a:p>
            <a:r>
              <a:rPr lang="en-US" dirty="0"/>
              <a:t>Offices by Made by Made, AU (Creative Commons) from the Noun Project</a:t>
            </a:r>
          </a:p>
          <a:p>
            <a:r>
              <a:rPr lang="en-US" dirty="0"/>
              <a:t>https://thenounproject.com/term/offices/707660/</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15112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Century Gothic"/>
              </a:rPr>
              <a:t>This project partnered with The City of Sacramento and the urban planning firm </a:t>
            </a:r>
            <a:r>
              <a:rPr lang="en-US" b="0" err="1">
                <a:latin typeface="Century Gothic"/>
              </a:rPr>
              <a:t>Dyett</a:t>
            </a:r>
            <a:r>
              <a:rPr lang="en-US" b="0">
                <a:latin typeface="Century Gothic"/>
              </a:rPr>
              <a:t> &amp; Bhatia. </a:t>
            </a:r>
            <a:r>
              <a:rPr lang="en-US" sz="1200" b="0" i="0" kern="1200">
                <a:solidFill>
                  <a:schemeClr val="tx1"/>
                </a:solidFill>
                <a:effectLst/>
                <a:latin typeface="+mn-lt"/>
                <a:ea typeface="+mn-ea"/>
                <a:cs typeface="+mn-cs"/>
              </a:rPr>
              <a:t>The City of Sacramento has hired the urban planning firm, </a:t>
            </a:r>
            <a:r>
              <a:rPr lang="en-US" sz="1200" b="0" i="0" kern="1200" err="1">
                <a:solidFill>
                  <a:schemeClr val="tx1"/>
                </a:solidFill>
                <a:effectLst/>
                <a:latin typeface="+mn-lt"/>
                <a:ea typeface="+mn-ea"/>
                <a:cs typeface="+mn-cs"/>
              </a:rPr>
              <a:t>Dyett</a:t>
            </a:r>
            <a:r>
              <a:rPr lang="en-US" sz="1200" b="0" i="0" kern="1200">
                <a:solidFill>
                  <a:schemeClr val="tx1"/>
                </a:solidFill>
                <a:effectLst/>
                <a:latin typeface="+mn-lt"/>
                <a:ea typeface="+mn-ea"/>
                <a:cs typeface="+mn-cs"/>
              </a:rPr>
              <a:t> &amp; Bhatia, to assist with updating the General Plan for 2040. These partners have provided the team with on the ground knowledge of the city and datasets to have a more detailed analysis of urban heat. Insights from our study will guide sustainable and equitable development goals set forth in the Sacramento General Plan for 2040.</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Next slide please</a:t>
            </a:r>
            <a:endParaRPr lang="en-US" b="0">
              <a:latin typeface="Century Gothic" panose="020B0502020202020204" pitchFamily="34" charset="0"/>
            </a:endParaRPr>
          </a:p>
          <a:p>
            <a:endParaRPr lang="en-US" b="1"/>
          </a:p>
          <a:p>
            <a:r>
              <a:rPr lang="en-US" b="0"/>
              <a:t>-----------------------Image Credits--------------------------------------</a:t>
            </a:r>
            <a:endParaRPr lang="en-US" b="0">
              <a:cs typeface="Calibri"/>
            </a:endParaRPr>
          </a:p>
          <a:p>
            <a:r>
              <a:rPr lang="en-US">
                <a:cs typeface="Calibri" panose="020F0502020204030204"/>
              </a:rPr>
              <a:t>Image provided by the City of Sacramento</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050183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Previous reports have established that the City of Sacramento suffers from an urban heat island problem that disproportionally affects certain communities (Cooley et al., 2012; Kim et al., 2020; Sacramento County, 2017; Sacramento Department of Public Works, 2018). These studies lack information on the sources of heat at a very fine scale. To complement existing data, city management needs high resolution data on urban hot spots and how effectively and equitably the UHI is currently being mitigated across communities.  By using NASA earth observations, we show surface temperature patterns at 30m and 70m resolutions for daytime and nighttime temperatures, respectively, in contrast to the 2km resolution of the City’s previous analyses.  Analyses of social vulnerability to extreme heat in California have typically used cumulative indexes of vulnerability metrics and were conducted at the county scale (Cooley et al., 2012; Sacramento County, 2017). Our team will be examining extreme heat exposure over several vulnerability metrics, TBD. Finally, we apply the Integrated Valuation of Ecosystem Services and Tradeoffs (</a:t>
            </a:r>
            <a:r>
              <a:rPr lang="en-US" sz="1200" b="0" i="0" kern="1200" err="1">
                <a:solidFill>
                  <a:schemeClr val="tx1"/>
                </a:solidFill>
                <a:effectLst/>
                <a:latin typeface="+mn-lt"/>
                <a:ea typeface="+mn-ea"/>
                <a:cs typeface="+mn-cs"/>
              </a:rPr>
              <a:t>InVEST</a:t>
            </a:r>
            <a:r>
              <a:rPr lang="en-US" sz="1200" b="0" i="0" kern="1200">
                <a:solidFill>
                  <a:schemeClr val="tx1"/>
                </a:solidFill>
                <a:effectLst/>
                <a:latin typeface="+mn-lt"/>
                <a:ea typeface="+mn-ea"/>
                <a:cs typeface="+mn-cs"/>
              </a:rPr>
              <a:t>) Urban Cooling model (</a:t>
            </a:r>
            <a:r>
              <a:rPr lang="en-US" sz="1200" b="0" i="1" kern="1200" err="1">
                <a:solidFill>
                  <a:schemeClr val="tx1"/>
                </a:solidFill>
                <a:effectLst/>
                <a:latin typeface="+mn-lt"/>
                <a:ea typeface="+mn-ea"/>
                <a:cs typeface="+mn-cs"/>
              </a:rPr>
              <a:t>InVEST</a:t>
            </a:r>
            <a:r>
              <a:rPr lang="en-US" sz="1200" b="0" i="1" kern="1200">
                <a:solidFill>
                  <a:schemeClr val="tx1"/>
                </a:solidFill>
                <a:effectLst/>
                <a:latin typeface="+mn-lt"/>
                <a:ea typeface="+mn-ea"/>
                <a:cs typeface="+mn-cs"/>
              </a:rPr>
              <a:t> | Natural Capital Project</a:t>
            </a:r>
            <a:r>
              <a:rPr lang="en-US" sz="1200" b="0" i="0" kern="1200">
                <a:solidFill>
                  <a:schemeClr val="tx1"/>
                </a:solidFill>
                <a:effectLst/>
                <a:latin typeface="+mn-lt"/>
                <a:ea typeface="+mn-ea"/>
                <a:cs typeface="+mn-cs"/>
              </a:rPr>
              <a:t>) to illustrate high-value opportunities for further UHI heat mitigation.  This model will show the Partners where the UHI is being mitigated effectively already and where opportunities for improvement exist. It will also allow us to do some scenario planning to compare mitigation strategies and placement.</a:t>
            </a:r>
            <a:endParaRPr lang="en-US"/>
          </a:p>
          <a:p>
            <a:endParaRPr lang="en-US"/>
          </a:p>
          <a:p>
            <a:r>
              <a:rPr lang="en-US"/>
              <a:t>Next slide please.</a:t>
            </a:r>
          </a:p>
          <a:p>
            <a:endParaRPr lang="en-US"/>
          </a:p>
          <a:p>
            <a:r>
              <a:rPr lang="en-US"/>
              <a:t>-------------------Image Credits-------------------------------</a:t>
            </a:r>
          </a:p>
          <a:p>
            <a:r>
              <a:rPr lang="en-US"/>
              <a:t>City of Sacramento 2040 General Plan Update Repository</a:t>
            </a:r>
          </a:p>
          <a:p>
            <a:endParaRPr lang="en-US"/>
          </a:p>
          <a:p>
            <a:r>
              <a:rPr lang="en-US"/>
              <a:t>City of Sacramento http://</a:t>
            </a:r>
            <a:r>
              <a:rPr lang="en-US" err="1"/>
              <a:t>www.cityofsacramento.org</a:t>
            </a:r>
            <a:r>
              <a:rPr lang="en-US"/>
              <a:t>/Visitors</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92004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mapping the urban heat island in Sacramento, satellite imagery for summer days (1 May – 30 September) was retrieved via two platforms. Landsat 8 data for 2016-2020 were retrieved from Google Earth Engine. The Landsat 8 Surface Reflectance data was retrieved and processed using a script developed by the NASA DEVELOP Spring 2020 AZ node, Philadelphia Health and Air Quality team and modified for this study area and study period. This data was used in the calculation of albedo and daytime land surface temperatures. ECOSTRESS land surface temperature and cloud mask level 2 data for 2018-2020 were retrieved from the NASA Application for Extracting and Exploring Analysis Ready Samples (</a:t>
            </a:r>
            <a:r>
              <a:rPr lang="en-US" sz="1200" kern="1200" dirty="0" err="1">
                <a:solidFill>
                  <a:schemeClr val="tx1"/>
                </a:solidFill>
                <a:effectLst/>
                <a:latin typeface="+mn-lt"/>
                <a:ea typeface="+mn-ea"/>
                <a:cs typeface="+mn-cs"/>
              </a:rPr>
              <a:t>AppEEARS</a:t>
            </a:r>
            <a:r>
              <a:rPr lang="en-US" sz="1200" kern="1200" dirty="0">
                <a:solidFill>
                  <a:schemeClr val="tx1"/>
                </a:solidFill>
                <a:effectLst/>
                <a:latin typeface="+mn-lt"/>
                <a:ea typeface="+mn-ea"/>
                <a:cs typeface="+mn-cs"/>
              </a:rPr>
              <a:t>). ECOSTRESS data was used in the calculation of nighttime land surface temperature measurements.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Evapotranspiration data from ISS-ECOSTRESS were also retrieved through the NASA </a:t>
            </a:r>
            <a:r>
              <a:rPr lang="en-US" sz="1200" kern="1200" dirty="0" err="1">
                <a:solidFill>
                  <a:schemeClr val="tx1"/>
                </a:solidFill>
                <a:effectLst/>
                <a:latin typeface="+mn-lt"/>
                <a:ea typeface="+mn-ea"/>
                <a:cs typeface="+mn-cs"/>
              </a:rPr>
              <a:t>AppEEARS</a:t>
            </a:r>
            <a:r>
              <a:rPr lang="en-US" sz="1200" kern="1200" dirty="0">
                <a:solidFill>
                  <a:schemeClr val="tx1"/>
                </a:solidFill>
                <a:effectLst/>
                <a:latin typeface="+mn-lt"/>
                <a:ea typeface="+mn-ea"/>
                <a:cs typeface="+mn-cs"/>
              </a:rPr>
              <a:t>.  Level-3 Evapotranspiration products representing daily evapotranspiration for summer days in 2018-2020. </a:t>
            </a:r>
            <a:endParaRPr lang="en-US" dirty="0"/>
          </a:p>
          <a:p>
            <a:endParaRPr lang="en-US" dirty="0"/>
          </a:p>
          <a:p>
            <a:r>
              <a:rPr lang="en-US" dirty="0"/>
              <a:t>-----------------Image Credits----------------------------</a:t>
            </a:r>
          </a:p>
          <a:p>
            <a:r>
              <a:rPr lang="en-US" dirty="0" smtClean="0"/>
              <a:t>NASA</a:t>
            </a: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884647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Day and night absolute land surface temperatures were averaged for the summer months for the City of Sacramento and two reference sites outside of the City limits. The team produced an urban heat island magnitude map for the study area by using the reference sites as a baseline temperature. The urban heat island magnitude map was used to conduct the team’s heat vulnerability analysis. The </a:t>
            </a:r>
            <a:r>
              <a:rPr lang="en-US" sz="1200" b="0" i="0" kern="1200" dirty="0" err="1" smtClean="0">
                <a:solidFill>
                  <a:schemeClr val="tx1"/>
                </a:solidFill>
                <a:effectLst/>
                <a:latin typeface="+mn-lt"/>
                <a:ea typeface="+mn-ea"/>
                <a:cs typeface="+mn-cs"/>
              </a:rPr>
              <a:t>InVEST</a:t>
            </a:r>
            <a:r>
              <a:rPr lang="en-US" sz="1200" b="0" i="0" kern="1200" dirty="0" smtClean="0">
                <a:solidFill>
                  <a:schemeClr val="tx1"/>
                </a:solidFill>
                <a:effectLst/>
                <a:latin typeface="+mn-lt"/>
                <a:ea typeface="+mn-ea"/>
                <a:cs typeface="+mn-cs"/>
              </a:rPr>
              <a:t> model used the maximum of the urban heat island magnitude to calculate cooling capacity and an urban heat island mitigation index. Multiple scenarios of varying land use and tree canopy cover were simulated in the model and their results compared. </a:t>
            </a:r>
            <a:r>
              <a:rPr lang="en-US" sz="1200" b="0" i="0" kern="1200" dirty="0" err="1" smtClean="0">
                <a:solidFill>
                  <a:schemeClr val="tx1"/>
                </a:solidFill>
                <a:effectLst/>
                <a:latin typeface="+mn-lt"/>
                <a:ea typeface="+mn-ea"/>
                <a:cs typeface="+mn-cs"/>
              </a:rPr>
              <a:t>InVEST</a:t>
            </a:r>
            <a:r>
              <a:rPr lang="en-US" sz="1200" b="0" i="0" kern="1200" dirty="0" smtClean="0">
                <a:solidFill>
                  <a:schemeClr val="tx1"/>
                </a:solidFill>
                <a:effectLst/>
                <a:latin typeface="+mn-lt"/>
                <a:ea typeface="+mn-ea"/>
                <a:cs typeface="+mn-cs"/>
              </a:rPr>
              <a:t> outputs were then compared to the vulnerability analysis to identify high risk high opportunity areas.</a:t>
            </a: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94552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collected Land Surface Temperature (LST) data from both satellites. Although processing slightly differed for each dataset, processing overall followed the same steps. Quality assurance bands/layers were used from each dataset to mask clouds and cloud shadows. This data was then converted to Fahrenheit. Finally, average values per pixel from the study period were calculated and used to generate day and nighttime LST maps.</a:t>
            </a:r>
          </a:p>
          <a:p>
            <a:endParaRPr lang="en-US" dirty="0"/>
          </a:p>
          <a:p>
            <a:r>
              <a:rPr lang="en-US" dirty="0">
                <a:cs typeface="Calibri" panose="020F0502020204030204"/>
              </a:rPr>
              <a:t>The Landsat 8 TIRS Surface Reflectance product was processed to LST (F) in Google Earth Engine using a script developed by the 2020 Spring AZ Philadelphia Health and Air Quality team and adapted to this study area and period. </a:t>
            </a:r>
          </a:p>
          <a:p>
            <a:endParaRPr lang="en-US" dirty="0">
              <a:cs typeface="Calibri" panose="020F0502020204030204"/>
            </a:endParaRPr>
          </a:p>
          <a:p>
            <a:r>
              <a:rPr lang="en-US" dirty="0"/>
              <a:t>The ECOSTRESS LST data underwent additional processing to filter for nighttime images and scale to Kelvin. ECOSTRESS images were filtered to a predetermined nighttime range, 11pm – 4am Pacific Time, using R Studio. From that point, used ArcGIS Pro to calculate the average nighttime temperature of Sacramento.</a:t>
            </a:r>
          </a:p>
          <a:p>
            <a:endParaRPr lang="en-US" dirty="0">
              <a:cs typeface="Calibri"/>
            </a:endParaRPr>
          </a:p>
          <a:p>
            <a:r>
              <a:rPr lang="en-US" dirty="0">
                <a:cs typeface="Calibri"/>
              </a:rPr>
              <a:t>Mean relative LST was calculated for both daytime and nighttime for the study area and reference sites. Mean relative temperature was calculated by subtracting the mean LST of reference sites from mean LST of the study area. </a:t>
            </a:r>
          </a:p>
          <a:p>
            <a:r>
              <a:rPr lang="en-US" dirty="0">
                <a:cs typeface="Calibri"/>
              </a:rPr>
              <a:t/>
            </a:r>
            <a:br>
              <a:rPr lang="en-US" dirty="0">
                <a:cs typeface="Calibri"/>
              </a:rPr>
            </a:br>
            <a:r>
              <a:rPr lang="en-US" dirty="0">
                <a:cs typeface="Calibri"/>
              </a:rPr>
              <a:t>Next slide please.</a:t>
            </a:r>
          </a:p>
          <a:p>
            <a:endParaRPr lang="en-US" dirty="0">
              <a:cs typeface="Calibri"/>
            </a:endParaRPr>
          </a:p>
          <a:p>
            <a:r>
              <a:rPr lang="en-US" dirty="0">
                <a:cs typeface="Calibri"/>
              </a:rPr>
              <a:t>------ Image Credits ------</a:t>
            </a:r>
          </a:p>
          <a:p>
            <a:endParaRPr lang="en-US" dirty="0">
              <a:cs typeface="Calibri"/>
            </a:endParaRPr>
          </a:p>
          <a:p>
            <a:r>
              <a:rPr lang="en-US" dirty="0"/>
              <a:t>ISS from Clipart-Library: http://clipart-library.com/clipart/cliparts-space-station_10.htm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Landsat 8 from </a:t>
            </a:r>
            <a:r>
              <a:rPr lang="en-US" dirty="0" err="1"/>
              <a:t>Developedia</a:t>
            </a:r>
            <a:r>
              <a:rPr lang="en-US" dirty="0"/>
              <a:t>: </a:t>
            </a:r>
            <a:r>
              <a:rPr lang="en-US" dirty="0">
                <a:hlinkClick r:id="rId3"/>
              </a:rPr>
              <a:t>http://www.devpedia.developexchange.com/dp/index.php?title=List_of_Satellite_Pictures</a:t>
            </a:r>
            <a:endParaRPr lang="en-US" dirty="0">
              <a:cs typeface="Calibri"/>
            </a:endParaRPr>
          </a:p>
          <a:p>
            <a:endParaRPr lang="en-US" dirty="0">
              <a:cs typeface="Calibri"/>
            </a:endParaRPr>
          </a:p>
          <a:p>
            <a:r>
              <a:rPr lang="en-US" dirty="0">
                <a:cs typeface="Calibri"/>
              </a:rPr>
              <a:t>Cloud: from Microsoft Stock Images</a:t>
            </a:r>
          </a:p>
          <a:p>
            <a:endParaRPr lang="en-US" dirty="0">
              <a:cs typeface="Calibri"/>
            </a:endParaRPr>
          </a:p>
          <a:p>
            <a:r>
              <a:rPr lang="en-US" dirty="0">
                <a:cs typeface="Calibri"/>
              </a:rPr>
              <a:t>Landscape: from Microsoft Stock images</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85497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sites were selected to assess the degree of the urban heat island effect in the city. The cumulative area of the reference sites was similar to that of the city. Reference sites were selected according to the following criteria: outside of the city, little urbanization, similar elevation. Bodies of water and major transportation corridors were excluded. In this case, the reference sites selected were predominantly agricultural land. </a:t>
            </a:r>
          </a:p>
          <a:p>
            <a:endParaRPr lang="en-US"/>
          </a:p>
          <a:p>
            <a:r>
              <a:rPr lang="en-US"/>
              <a:t>Next slide please.</a:t>
            </a:r>
          </a:p>
          <a:p>
            <a:endParaRPr lang="en-US">
              <a:cs typeface="Calibri"/>
            </a:endParaRPr>
          </a:p>
          <a:p>
            <a:r>
              <a:rPr lang="en-US"/>
              <a:t>-------------------Image Credits-------------------------------</a:t>
            </a:r>
            <a:endParaRPr lang="en-US">
              <a:cs typeface="Calibri"/>
            </a:endParaRPr>
          </a:p>
          <a:p>
            <a:r>
              <a:rPr lang="en-US"/>
              <a:t>City of Sacramento: </a:t>
            </a:r>
            <a:r>
              <a:rPr lang="en-US">
                <a:hlinkClick r:id="rId3"/>
              </a:rPr>
              <a:t>http://www.cityofsacramento.org/Visitors</a:t>
            </a:r>
            <a:endParaRPr lang="en-US"/>
          </a:p>
          <a:p>
            <a:endParaRPr lang="en-US"/>
          </a:p>
          <a:p>
            <a:r>
              <a:rPr lang="en-US"/>
              <a:t>Aerial view of Watts Woodland Airport and surrounding area, Yolo County, California Wikipedia, by </a:t>
            </a:r>
            <a:r>
              <a:rPr lang="en-US" err="1"/>
              <a:t>Dcoetzee</a:t>
            </a:r>
            <a:r>
              <a:rPr lang="en-US"/>
              <a:t> under a CC-BY2.0 license (https://</a:t>
            </a:r>
            <a:r>
              <a:rPr lang="en-US" err="1"/>
              <a:t>en.wikipedia.org</a:t>
            </a:r>
            <a:r>
              <a:rPr lang="en-US"/>
              <a:t>/wiki/</a:t>
            </a:r>
            <a:r>
              <a:rPr lang="en-US" err="1"/>
              <a:t>Yolo_County,_California</a:t>
            </a:r>
            <a:r>
              <a:rPr lang="en-US"/>
              <a:t>#/media/File:Aerial_view_of_Watts-Woodland_Airport_and_surrounding_area.jpg)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0952798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006D9D"/>
                    </a:solidFill>
                    <a:latin typeface="Century Gothic" panose="020B0502020202020204" pitchFamily="34" charset="0"/>
                  </a:rPr>
                  <a:t>| </a:t>
                </a:r>
                <a:r>
                  <a:rPr lang="en-US" sz="1600" spc="100" baseline="0">
                    <a:solidFill>
                      <a:srgbClr val="006D9D"/>
                    </a:solidFill>
                    <a:latin typeface="Century Gothic" panose="020B0502020202020204" pitchFamily="34" charset="0"/>
                  </a:rPr>
                  <a:t>Fall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6D9D"/>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141_CE1B2E19.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18/10/relationships/comments" Target="../comments/modernComment_14E_5AD60D7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50.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34_916B5BE6.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microsoft.com/office/2018/10/relationships/comments" Target="../comments/modernComment_11A_D95C39C8.xm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18/10/relationships/comments" Target="../comments/modernComment_144_7B458FC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18/10/relationships/comments" Target="../comments/modernComment_145_2B542463.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7.xml"/><Relationship Id="rId16" Type="http://schemas.openxmlformats.org/officeDocument/2006/relationships/diagramColors" Target="../diagrams/colors3.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microsoft.com/office/2018/10/relationships/comments" Target="../comments/modernComment_149_9240554F.xml"/><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18/10/relationships/comments" Target="../comments/modernComment_14A_7DAD231F.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5166" y="6272004"/>
            <a:ext cx="2589170" cy="338554"/>
          </a:xfrm>
          <a:prstGeom prst="rect">
            <a:avLst/>
          </a:prstGeom>
        </p:spPr>
        <p:txBody>
          <a:bodyPr wrap="none">
            <a:spAutoFit/>
          </a:bodyPr>
          <a:lstStyle/>
          <a:p>
            <a:r>
              <a:rPr lang="en-US" sz="1600" dirty="0">
                <a:solidFill>
                  <a:srgbClr val="006D9D"/>
                </a:solidFill>
                <a:latin typeface="Century Gothic" panose="020B0502020202020204" pitchFamily="34" charset="0"/>
              </a:rPr>
              <a:t>           Virginia </a:t>
            </a:r>
            <a:r>
              <a:rPr lang="en-US" sz="1600" dirty="0" smtClean="0">
                <a:solidFill>
                  <a:srgbClr val="006D9D"/>
                </a:solidFill>
                <a:latin typeface="Century Gothic" panose="020B0502020202020204" pitchFamily="34" charset="0"/>
              </a:rPr>
              <a:t>– Langley</a:t>
            </a:r>
            <a:endParaRPr lang="en-US" dirty="0">
              <a:solidFill>
                <a:srgbClr val="006D9D"/>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a:solidFill>
                  <a:srgbClr val="006D9D"/>
                </a:solidFill>
              </a:rPr>
              <a:t>Sacramento</a:t>
            </a:r>
          </a:p>
          <a:p>
            <a:pPr algn="l"/>
            <a:r>
              <a:rPr lang="en-US" sz="2800" b="0" spc="0">
                <a:solidFill>
                  <a:srgbClr val="006D9D"/>
                </a:solidFill>
              </a:rPr>
              <a:t>Urban Development</a:t>
            </a:r>
            <a:endParaRPr lang="en-US" sz="2800" b="0" spc="0" baseline="0">
              <a:solidFill>
                <a:srgbClr val="006D9D"/>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rPr>
              <a:t>Quantifying and Mapping Urban Heat to Support Urban Planning Initiatives in Sacramento, California</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a:solidFill>
                  <a:schemeClr val="tx1">
                    <a:lumMod val="75000"/>
                    <a:lumOff val="25000"/>
                  </a:schemeClr>
                </a:solidFill>
                <a:latin typeface="Century Gothic" panose="020B0502020202020204" pitchFamily="34" charset="0"/>
              </a:rPr>
              <a:t>Karina Alvarez, Elspeth Gates, Nicole Keller, Anjelica </a:t>
            </a:r>
            <a:r>
              <a:rPr lang="en-US" sz="1400" err="1">
                <a:solidFill>
                  <a:schemeClr val="tx1">
                    <a:lumMod val="75000"/>
                    <a:lumOff val="25000"/>
                  </a:schemeClr>
                </a:solidFill>
                <a:latin typeface="Century Gothic" panose="020B0502020202020204" pitchFamily="34" charset="0"/>
              </a:rPr>
              <a:t>Petsch</a:t>
            </a:r>
            <a:endParaRPr lang="en-US" sz="14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extLst mod="1">
    <p:ext uri="{6950BFC3-D8DA-4A85-94F7-54DA5524770B}">
      <p188:commentRel xmlns:p188="http://schemas.microsoft.com/office/powerpoint/2018/8/main" xmlns=""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descr="Map&#10;&#10;Description automatically generated">
            <a:extLst>
              <a:ext uri="{FF2B5EF4-FFF2-40B4-BE49-F238E27FC236}">
                <a16:creationId xmlns:a16="http://schemas.microsoft.com/office/drawing/2014/main" id="{28E5120F-2452-456A-B5EB-B0F256FF2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0743" y="791115"/>
            <a:ext cx="4251777" cy="5769864"/>
          </a:xfrm>
          <a:prstGeom prst="rect">
            <a:avLst/>
          </a:prstGeom>
        </p:spPr>
      </p:pic>
      <p:pic>
        <p:nvPicPr>
          <p:cNvPr id="67" name="Picture 66" descr="Map&#10;&#10;Description automatically generated">
            <a:extLst>
              <a:ext uri="{FF2B5EF4-FFF2-40B4-BE49-F238E27FC236}">
                <a16:creationId xmlns:a16="http://schemas.microsoft.com/office/drawing/2014/main" id="{2A6BC753-FBBD-4614-A3F1-E4C0FF8E0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624" y="789932"/>
            <a:ext cx="4341813" cy="5769864"/>
          </a:xfrm>
          <a:prstGeom prst="rect">
            <a:avLst/>
          </a:prstGeom>
        </p:spPr>
      </p:pic>
      <p:sp>
        <p:nvSpPr>
          <p:cNvPr id="2" name="Title 1">
            <a:extLst>
              <a:ext uri="{FF2B5EF4-FFF2-40B4-BE49-F238E27FC236}">
                <a16:creationId xmlns:a16="http://schemas.microsoft.com/office/drawing/2014/main" id="{D366EB23-F345-48AD-91C2-63877824DEC9}"/>
              </a:ext>
            </a:extLst>
          </p:cNvPr>
          <p:cNvSpPr txBox="1">
            <a:spLocks/>
          </p:cNvSpPr>
          <p:nvPr/>
        </p:nvSpPr>
        <p:spPr>
          <a:xfrm>
            <a:off x="495300" y="342900"/>
            <a:ext cx="9414305" cy="419100"/>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6D9D"/>
                </a:solidFill>
                <a:latin typeface="Century Gothic" panose="020B0502020202020204" pitchFamily="34" charset="0"/>
              </a:rPr>
              <a:t>Results – Land Surface Temperature</a:t>
            </a:r>
          </a:p>
        </p:txBody>
      </p:sp>
      <p:sp>
        <p:nvSpPr>
          <p:cNvPr id="23" name="TextBox 22">
            <a:extLst>
              <a:ext uri="{FF2B5EF4-FFF2-40B4-BE49-F238E27FC236}">
                <a16:creationId xmlns:a16="http://schemas.microsoft.com/office/drawing/2014/main" id="{488EED47-DC9E-4EA7-B2F1-675C14307CE6}"/>
              </a:ext>
            </a:extLst>
          </p:cNvPr>
          <p:cNvSpPr txBox="1"/>
          <p:nvPr/>
        </p:nvSpPr>
        <p:spPr>
          <a:xfrm>
            <a:off x="6737274" y="6165902"/>
            <a:ext cx="330840" cy="215444"/>
          </a:xfrm>
          <a:prstGeom prst="rect">
            <a:avLst/>
          </a:prstGeom>
          <a:noFill/>
        </p:spPr>
        <p:txBody>
          <a:bodyPr wrap="square" rtlCol="0">
            <a:spAutoFit/>
          </a:bodyPr>
          <a:lstStyle/>
          <a:p>
            <a:r>
              <a:rPr lang="en-US" sz="800">
                <a:solidFill>
                  <a:schemeClr val="bg1"/>
                </a:solidFill>
              </a:rPr>
              <a:t>0</a:t>
            </a:r>
          </a:p>
        </p:txBody>
      </p:sp>
      <p:sp>
        <p:nvSpPr>
          <p:cNvPr id="25" name="TextBox 24">
            <a:extLst>
              <a:ext uri="{FF2B5EF4-FFF2-40B4-BE49-F238E27FC236}">
                <a16:creationId xmlns:a16="http://schemas.microsoft.com/office/drawing/2014/main" id="{3ED69872-FAB0-4FCB-B42C-1BB54A044552}"/>
              </a:ext>
            </a:extLst>
          </p:cNvPr>
          <p:cNvSpPr txBox="1"/>
          <p:nvPr/>
        </p:nvSpPr>
        <p:spPr>
          <a:xfrm>
            <a:off x="7103194" y="6165902"/>
            <a:ext cx="380493" cy="215444"/>
          </a:xfrm>
          <a:prstGeom prst="rect">
            <a:avLst/>
          </a:prstGeom>
          <a:noFill/>
        </p:spPr>
        <p:txBody>
          <a:bodyPr wrap="square" rtlCol="0">
            <a:spAutoFit/>
          </a:bodyPr>
          <a:lstStyle/>
          <a:p>
            <a:r>
              <a:rPr lang="en-US" sz="800">
                <a:solidFill>
                  <a:schemeClr val="bg1"/>
                </a:solidFill>
              </a:rPr>
              <a:t>1.75</a:t>
            </a:r>
          </a:p>
        </p:txBody>
      </p:sp>
      <p:sp>
        <p:nvSpPr>
          <p:cNvPr id="27" name="TextBox 26">
            <a:extLst>
              <a:ext uri="{FF2B5EF4-FFF2-40B4-BE49-F238E27FC236}">
                <a16:creationId xmlns:a16="http://schemas.microsoft.com/office/drawing/2014/main" id="{3049588B-730A-4644-919F-8116E681DEDE}"/>
              </a:ext>
            </a:extLst>
          </p:cNvPr>
          <p:cNvSpPr txBox="1"/>
          <p:nvPr/>
        </p:nvSpPr>
        <p:spPr>
          <a:xfrm>
            <a:off x="7573958" y="6169250"/>
            <a:ext cx="332573" cy="215444"/>
          </a:xfrm>
          <a:prstGeom prst="rect">
            <a:avLst/>
          </a:prstGeom>
          <a:noFill/>
        </p:spPr>
        <p:txBody>
          <a:bodyPr wrap="square" rtlCol="0">
            <a:spAutoFit/>
          </a:bodyPr>
          <a:lstStyle/>
          <a:p>
            <a:r>
              <a:rPr lang="en-US" sz="800">
                <a:solidFill>
                  <a:schemeClr val="bg1"/>
                </a:solidFill>
              </a:rPr>
              <a:t>3.5</a:t>
            </a:r>
          </a:p>
        </p:txBody>
      </p:sp>
      <p:sp>
        <p:nvSpPr>
          <p:cNvPr id="29" name="TextBox 28">
            <a:extLst>
              <a:ext uri="{FF2B5EF4-FFF2-40B4-BE49-F238E27FC236}">
                <a16:creationId xmlns:a16="http://schemas.microsoft.com/office/drawing/2014/main" id="{C2D9AC32-2D92-475D-AF88-0A77FE9726DA}"/>
              </a:ext>
            </a:extLst>
          </p:cNvPr>
          <p:cNvSpPr txBox="1"/>
          <p:nvPr/>
        </p:nvSpPr>
        <p:spPr>
          <a:xfrm>
            <a:off x="8500374" y="6171571"/>
            <a:ext cx="380493" cy="215444"/>
          </a:xfrm>
          <a:prstGeom prst="rect">
            <a:avLst/>
          </a:prstGeom>
          <a:noFill/>
        </p:spPr>
        <p:txBody>
          <a:bodyPr wrap="square" rtlCol="0">
            <a:spAutoFit/>
          </a:bodyPr>
          <a:lstStyle/>
          <a:p>
            <a:r>
              <a:rPr lang="en-US" sz="800">
                <a:solidFill>
                  <a:schemeClr val="bg1"/>
                </a:solidFill>
              </a:rPr>
              <a:t>7</a:t>
            </a:r>
          </a:p>
        </p:txBody>
      </p:sp>
      <p:sp>
        <p:nvSpPr>
          <p:cNvPr id="31" name="TextBox 30">
            <a:extLst>
              <a:ext uri="{FF2B5EF4-FFF2-40B4-BE49-F238E27FC236}">
                <a16:creationId xmlns:a16="http://schemas.microsoft.com/office/drawing/2014/main" id="{857344B4-ED6B-4C8D-9694-53C36FBC07FC}"/>
              </a:ext>
            </a:extLst>
          </p:cNvPr>
          <p:cNvSpPr txBox="1"/>
          <p:nvPr/>
        </p:nvSpPr>
        <p:spPr>
          <a:xfrm>
            <a:off x="8597662" y="6286526"/>
            <a:ext cx="443408" cy="215444"/>
          </a:xfrm>
          <a:prstGeom prst="rect">
            <a:avLst/>
          </a:prstGeom>
          <a:noFill/>
        </p:spPr>
        <p:txBody>
          <a:bodyPr wrap="square" rtlCol="0">
            <a:spAutoFit/>
          </a:bodyPr>
          <a:lstStyle/>
          <a:p>
            <a:r>
              <a:rPr lang="en-US" sz="800">
                <a:solidFill>
                  <a:schemeClr val="bg1"/>
                </a:solidFill>
              </a:rPr>
              <a:t>Miles</a:t>
            </a:r>
          </a:p>
        </p:txBody>
      </p:sp>
      <p:sp>
        <p:nvSpPr>
          <p:cNvPr id="4" name="Rectangle 3">
            <a:extLst>
              <a:ext uri="{FF2B5EF4-FFF2-40B4-BE49-F238E27FC236}">
                <a16:creationId xmlns:a16="http://schemas.microsoft.com/office/drawing/2014/main" id="{A9D17CE5-2790-4246-BB46-4725498F7BD9}"/>
              </a:ext>
            </a:extLst>
          </p:cNvPr>
          <p:cNvSpPr/>
          <p:nvPr/>
        </p:nvSpPr>
        <p:spPr>
          <a:xfrm>
            <a:off x="495300" y="1140315"/>
            <a:ext cx="5134535" cy="1436675"/>
          </a:xfrm>
          <a:prstGeom prst="rect">
            <a:avLst/>
          </a:prstGeom>
        </p:spPr>
        <p:txBody>
          <a:bodyPr wrap="square">
            <a:spAutoFit/>
          </a:bodyPr>
          <a:lstStyle/>
          <a:p>
            <a:pPr>
              <a:spcAft>
                <a:spcPts val="600"/>
              </a:spcAft>
              <a:buClr>
                <a:srgbClr val="006D9D"/>
              </a:buClr>
            </a:pPr>
            <a:endParaRPr lang="en-US" sz="2400">
              <a:solidFill>
                <a:schemeClr val="accent1">
                  <a:lumMod val="75000"/>
                </a:schemeClr>
              </a:solidFill>
            </a:endParaRPr>
          </a:p>
          <a:p>
            <a:pPr marL="342900" indent="-342900">
              <a:lnSpc>
                <a:spcPct val="300000"/>
              </a:lnSpc>
              <a:spcBef>
                <a:spcPts val="0"/>
              </a:spcBef>
              <a:spcAft>
                <a:spcPts val="600"/>
              </a:spcAft>
              <a:buClr>
                <a:srgbClr val="006D9D"/>
              </a:buClr>
              <a:buFont typeface="Webdings" panose="05030102010509060703" pitchFamily="18" charset="2"/>
              <a:buChar char="4"/>
            </a:pPr>
            <a:endParaRPr lang="en-US" sz="2400" b="1">
              <a:solidFill>
                <a:schemeClr val="accent1">
                  <a:lumMod val="75000"/>
                </a:schemeClr>
              </a:solidFill>
              <a:latin typeface="Century Gothic" panose="020F0302020204030204"/>
            </a:endParaRPr>
          </a:p>
        </p:txBody>
      </p:sp>
      <p:pic>
        <p:nvPicPr>
          <p:cNvPr id="11" name="Picture 10" descr="Shape, arrow&#10;&#10;Description automatically generated">
            <a:extLst>
              <a:ext uri="{FF2B5EF4-FFF2-40B4-BE49-F238E27FC236}">
                <a16:creationId xmlns:a16="http://schemas.microsoft.com/office/drawing/2014/main" id="{5E0D7734-03FE-4A64-AD24-2D28C01289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118" t="4423" r="14404" b="14182"/>
          <a:stretch/>
        </p:blipFill>
        <p:spPr>
          <a:xfrm>
            <a:off x="10437496" y="1030339"/>
            <a:ext cx="282016" cy="496349"/>
          </a:xfrm>
          <a:prstGeom prst="rect">
            <a:avLst/>
          </a:prstGeom>
        </p:spPr>
      </p:pic>
      <p:sp>
        <p:nvSpPr>
          <p:cNvPr id="26" name="TextBox 25">
            <a:extLst>
              <a:ext uri="{FF2B5EF4-FFF2-40B4-BE49-F238E27FC236}">
                <a16:creationId xmlns:a16="http://schemas.microsoft.com/office/drawing/2014/main" id="{7444A848-3ADB-420E-A8EB-BB8A637A8058}"/>
              </a:ext>
            </a:extLst>
          </p:cNvPr>
          <p:cNvSpPr txBox="1"/>
          <p:nvPr/>
        </p:nvSpPr>
        <p:spPr>
          <a:xfrm>
            <a:off x="6908893" y="6538137"/>
            <a:ext cx="4113627" cy="369332"/>
          </a:xfrm>
          <a:prstGeom prst="rect">
            <a:avLst/>
          </a:prstGeom>
          <a:noFill/>
        </p:spPr>
        <p:txBody>
          <a:bodyPr wrap="none" rtlCol="0">
            <a:spAutoFit/>
          </a:bodyPr>
          <a:lstStyle/>
          <a:p>
            <a:r>
              <a:rPr lang="en-US" sz="1800">
                <a:solidFill>
                  <a:schemeClr val="accent1">
                    <a:lumMod val="75000"/>
                  </a:schemeClr>
                </a:solidFill>
                <a:latin typeface="Century Gothic" panose="020B0502020202020204" pitchFamily="34" charset="0"/>
              </a:rPr>
              <a:t>Average Summer Nighttime </a:t>
            </a:r>
            <a:r>
              <a:rPr lang="en-US">
                <a:solidFill>
                  <a:schemeClr val="accent1">
                    <a:lumMod val="75000"/>
                  </a:schemeClr>
                </a:solidFill>
                <a:latin typeface="Century Gothic" panose="020B0502020202020204" pitchFamily="34" charset="0"/>
              </a:rPr>
              <a:t>LST </a:t>
            </a:r>
            <a:r>
              <a:rPr lang="en-US" sz="1800">
                <a:solidFill>
                  <a:schemeClr val="accent1">
                    <a:lumMod val="75000"/>
                  </a:schemeClr>
                </a:solidFill>
                <a:latin typeface="Century Gothic" panose="020B0502020202020204" pitchFamily="34" charset="0"/>
              </a:rPr>
              <a:t>(°F)</a:t>
            </a:r>
          </a:p>
        </p:txBody>
      </p:sp>
      <p:sp>
        <p:nvSpPr>
          <p:cNvPr id="28" name="TextBox 27">
            <a:extLst>
              <a:ext uri="{FF2B5EF4-FFF2-40B4-BE49-F238E27FC236}">
                <a16:creationId xmlns:a16="http://schemas.microsoft.com/office/drawing/2014/main" id="{934CCF0D-5240-4829-A0CA-4A356B4C7E10}"/>
              </a:ext>
            </a:extLst>
          </p:cNvPr>
          <p:cNvSpPr txBox="1"/>
          <p:nvPr/>
        </p:nvSpPr>
        <p:spPr>
          <a:xfrm>
            <a:off x="973318" y="6534834"/>
            <a:ext cx="3972562" cy="369332"/>
          </a:xfrm>
          <a:prstGeom prst="rect">
            <a:avLst/>
          </a:prstGeom>
          <a:noFill/>
        </p:spPr>
        <p:txBody>
          <a:bodyPr wrap="none" rtlCol="0">
            <a:spAutoFit/>
          </a:bodyPr>
          <a:lstStyle/>
          <a:p>
            <a:r>
              <a:rPr lang="en-US" sz="1800">
                <a:solidFill>
                  <a:schemeClr val="accent1">
                    <a:lumMod val="75000"/>
                  </a:schemeClr>
                </a:solidFill>
                <a:latin typeface="Century Gothic" panose="020B0502020202020204" pitchFamily="34" charset="0"/>
              </a:rPr>
              <a:t>Average Summer Daytime LST (°F)</a:t>
            </a:r>
          </a:p>
        </p:txBody>
      </p:sp>
      <p:sp>
        <p:nvSpPr>
          <p:cNvPr id="33" name="Rectangle 32">
            <a:extLst>
              <a:ext uri="{FF2B5EF4-FFF2-40B4-BE49-F238E27FC236}">
                <a16:creationId xmlns:a16="http://schemas.microsoft.com/office/drawing/2014/main" id="{D6F5DAD3-8614-445E-B286-1C7E3D3149BC}"/>
              </a:ext>
            </a:extLst>
          </p:cNvPr>
          <p:cNvSpPr/>
          <p:nvPr/>
        </p:nvSpPr>
        <p:spPr>
          <a:xfrm>
            <a:off x="846417" y="5788027"/>
            <a:ext cx="306149" cy="153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Background pattern&#10;&#10;Description automatically generated">
            <a:extLst>
              <a:ext uri="{FF2B5EF4-FFF2-40B4-BE49-F238E27FC236}">
                <a16:creationId xmlns:a16="http://schemas.microsoft.com/office/drawing/2014/main" id="{F772052D-831E-4BF3-80E0-39DDD62D1F39}"/>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49511" y="4791898"/>
            <a:ext cx="347472" cy="749808"/>
          </a:xfrm>
          <a:prstGeom prst="rect">
            <a:avLst/>
          </a:prstGeom>
        </p:spPr>
      </p:pic>
      <p:grpSp>
        <p:nvGrpSpPr>
          <p:cNvPr id="44" name="Group 43">
            <a:extLst>
              <a:ext uri="{FF2B5EF4-FFF2-40B4-BE49-F238E27FC236}">
                <a16:creationId xmlns:a16="http://schemas.microsoft.com/office/drawing/2014/main" id="{2399ABB4-581B-4F76-A0BF-1A463CB81215}"/>
              </a:ext>
            </a:extLst>
          </p:cNvPr>
          <p:cNvGrpSpPr/>
          <p:nvPr/>
        </p:nvGrpSpPr>
        <p:grpSpPr>
          <a:xfrm>
            <a:off x="1213632" y="4681956"/>
            <a:ext cx="813602" cy="928224"/>
            <a:chOff x="6311667" y="5781667"/>
            <a:chExt cx="862506" cy="984018"/>
          </a:xfrm>
        </p:grpSpPr>
        <p:sp>
          <p:nvSpPr>
            <p:cNvPr id="45" name="TextBox 44">
              <a:extLst>
                <a:ext uri="{FF2B5EF4-FFF2-40B4-BE49-F238E27FC236}">
                  <a16:creationId xmlns:a16="http://schemas.microsoft.com/office/drawing/2014/main" id="{8C0DD534-18A6-4833-AC83-C1AA075759F4}"/>
                </a:ext>
              </a:extLst>
            </p:cNvPr>
            <p:cNvSpPr txBox="1"/>
            <p:nvPr/>
          </p:nvSpPr>
          <p:spPr>
            <a:xfrm>
              <a:off x="6311667" y="5781667"/>
              <a:ext cx="603247" cy="293649"/>
            </a:xfrm>
            <a:prstGeom prst="rect">
              <a:avLst/>
            </a:prstGeom>
            <a:noFill/>
          </p:spPr>
          <p:txBody>
            <a:bodyPr wrap="square" rtlCol="0">
              <a:spAutoFit/>
            </a:bodyPr>
            <a:lstStyle/>
            <a:p>
              <a:r>
                <a:rPr lang="en-US" sz="1200">
                  <a:latin typeface="Century Gothic" panose="020B0502020202020204" pitchFamily="34" charset="0"/>
                </a:rPr>
                <a:t>138</a:t>
              </a:r>
            </a:p>
          </p:txBody>
        </p:sp>
        <p:sp>
          <p:nvSpPr>
            <p:cNvPr id="46" name="TextBox 45">
              <a:extLst>
                <a:ext uri="{FF2B5EF4-FFF2-40B4-BE49-F238E27FC236}">
                  <a16:creationId xmlns:a16="http://schemas.microsoft.com/office/drawing/2014/main" id="{E0A39EFB-8EC1-41D3-9A09-B691F1786F88}"/>
                </a:ext>
              </a:extLst>
            </p:cNvPr>
            <p:cNvSpPr txBox="1"/>
            <p:nvPr/>
          </p:nvSpPr>
          <p:spPr>
            <a:xfrm>
              <a:off x="6312964" y="6472032"/>
              <a:ext cx="861209" cy="293653"/>
            </a:xfrm>
            <a:prstGeom prst="rect">
              <a:avLst/>
            </a:prstGeom>
            <a:noFill/>
          </p:spPr>
          <p:txBody>
            <a:bodyPr wrap="square" rtlCol="0">
              <a:spAutoFit/>
            </a:bodyPr>
            <a:lstStyle/>
            <a:p>
              <a:r>
                <a:rPr lang="en-US" sz="1200">
                  <a:latin typeface="Century Gothic" panose="020B0502020202020204" pitchFamily="34" charset="0"/>
                </a:rPr>
                <a:t>70</a:t>
              </a:r>
            </a:p>
          </p:txBody>
        </p:sp>
      </p:grpSp>
      <p:sp>
        <p:nvSpPr>
          <p:cNvPr id="51" name="TextBox 50">
            <a:extLst>
              <a:ext uri="{FF2B5EF4-FFF2-40B4-BE49-F238E27FC236}">
                <a16:creationId xmlns:a16="http://schemas.microsoft.com/office/drawing/2014/main" id="{8AA445C4-7A89-4BAD-B8D3-385CD2F1B80C}"/>
              </a:ext>
            </a:extLst>
          </p:cNvPr>
          <p:cNvSpPr txBox="1"/>
          <p:nvPr/>
        </p:nvSpPr>
        <p:spPr>
          <a:xfrm>
            <a:off x="1152566" y="5679364"/>
            <a:ext cx="1018594" cy="400110"/>
          </a:xfrm>
          <a:prstGeom prst="rect">
            <a:avLst/>
          </a:prstGeom>
          <a:noFill/>
        </p:spPr>
        <p:txBody>
          <a:bodyPr wrap="square" rtlCol="0">
            <a:spAutoFit/>
          </a:bodyPr>
          <a:lstStyle/>
          <a:p>
            <a:r>
              <a:rPr lang="en-US" sz="1000">
                <a:latin typeface="Century Gothic"/>
              </a:rPr>
              <a:t>Sacramento Study Area</a:t>
            </a:r>
          </a:p>
        </p:txBody>
      </p:sp>
      <p:sp>
        <p:nvSpPr>
          <p:cNvPr id="61" name="TextBox 60">
            <a:extLst>
              <a:ext uri="{FF2B5EF4-FFF2-40B4-BE49-F238E27FC236}">
                <a16:creationId xmlns:a16="http://schemas.microsoft.com/office/drawing/2014/main" id="{6D3A9F4E-0455-4F1D-BBBC-53F1631F7201}"/>
              </a:ext>
            </a:extLst>
          </p:cNvPr>
          <p:cNvSpPr txBox="1"/>
          <p:nvPr/>
        </p:nvSpPr>
        <p:spPr>
          <a:xfrm>
            <a:off x="748803" y="4093288"/>
            <a:ext cx="2404552" cy="307777"/>
          </a:xfrm>
          <a:prstGeom prst="rect">
            <a:avLst/>
          </a:prstGeom>
          <a:noFill/>
        </p:spPr>
        <p:txBody>
          <a:bodyPr wrap="square" rtlCol="0">
            <a:spAutoFit/>
          </a:bodyPr>
          <a:lstStyle/>
          <a:p>
            <a:r>
              <a:rPr lang="en-US" sz="1400">
                <a:latin typeface="Century Gothic"/>
              </a:rPr>
              <a:t>Daytime LST</a:t>
            </a:r>
          </a:p>
        </p:txBody>
      </p:sp>
      <p:sp>
        <p:nvSpPr>
          <p:cNvPr id="63" name="TextBox 62">
            <a:extLst>
              <a:ext uri="{FF2B5EF4-FFF2-40B4-BE49-F238E27FC236}">
                <a16:creationId xmlns:a16="http://schemas.microsoft.com/office/drawing/2014/main" id="{4C0B02B5-BEA8-470E-AFA8-BABBDE4D08DB}"/>
              </a:ext>
            </a:extLst>
          </p:cNvPr>
          <p:cNvSpPr txBox="1"/>
          <p:nvPr/>
        </p:nvSpPr>
        <p:spPr>
          <a:xfrm>
            <a:off x="748803" y="4401065"/>
            <a:ext cx="1542099" cy="276999"/>
          </a:xfrm>
          <a:prstGeom prst="rect">
            <a:avLst/>
          </a:prstGeom>
          <a:noFill/>
        </p:spPr>
        <p:txBody>
          <a:bodyPr wrap="square" rtlCol="0">
            <a:spAutoFit/>
          </a:bodyPr>
          <a:lstStyle/>
          <a:p>
            <a:r>
              <a:rPr lang="en-US" sz="1200">
                <a:latin typeface="Century Gothic"/>
              </a:rPr>
              <a:t>Temperature (°F)</a:t>
            </a:r>
          </a:p>
        </p:txBody>
      </p:sp>
      <p:sp>
        <p:nvSpPr>
          <p:cNvPr id="69" name="TextBox 68">
            <a:extLst>
              <a:ext uri="{FF2B5EF4-FFF2-40B4-BE49-F238E27FC236}">
                <a16:creationId xmlns:a16="http://schemas.microsoft.com/office/drawing/2014/main" id="{D25948B4-9C33-4F51-803C-C623140C1357}"/>
              </a:ext>
            </a:extLst>
          </p:cNvPr>
          <p:cNvSpPr txBox="1"/>
          <p:nvPr/>
        </p:nvSpPr>
        <p:spPr>
          <a:xfrm>
            <a:off x="651160" y="6165902"/>
            <a:ext cx="330840" cy="215444"/>
          </a:xfrm>
          <a:prstGeom prst="rect">
            <a:avLst/>
          </a:prstGeom>
          <a:noFill/>
        </p:spPr>
        <p:txBody>
          <a:bodyPr wrap="square" rtlCol="0">
            <a:spAutoFit/>
          </a:bodyPr>
          <a:lstStyle/>
          <a:p>
            <a:r>
              <a:rPr lang="en-US" sz="800"/>
              <a:t>0</a:t>
            </a:r>
          </a:p>
        </p:txBody>
      </p:sp>
      <p:sp>
        <p:nvSpPr>
          <p:cNvPr id="71" name="TextBox 70">
            <a:extLst>
              <a:ext uri="{FF2B5EF4-FFF2-40B4-BE49-F238E27FC236}">
                <a16:creationId xmlns:a16="http://schemas.microsoft.com/office/drawing/2014/main" id="{89801C82-5838-4DF2-895F-19E58AA20A71}"/>
              </a:ext>
            </a:extLst>
          </p:cNvPr>
          <p:cNvSpPr txBox="1"/>
          <p:nvPr/>
        </p:nvSpPr>
        <p:spPr>
          <a:xfrm>
            <a:off x="1017080" y="6165902"/>
            <a:ext cx="380493" cy="215444"/>
          </a:xfrm>
          <a:prstGeom prst="rect">
            <a:avLst/>
          </a:prstGeom>
          <a:noFill/>
        </p:spPr>
        <p:txBody>
          <a:bodyPr wrap="square" rtlCol="0">
            <a:spAutoFit/>
          </a:bodyPr>
          <a:lstStyle/>
          <a:p>
            <a:r>
              <a:rPr lang="en-US" sz="800"/>
              <a:t>1.75</a:t>
            </a:r>
          </a:p>
        </p:txBody>
      </p:sp>
      <p:sp>
        <p:nvSpPr>
          <p:cNvPr id="73" name="TextBox 72">
            <a:extLst>
              <a:ext uri="{FF2B5EF4-FFF2-40B4-BE49-F238E27FC236}">
                <a16:creationId xmlns:a16="http://schemas.microsoft.com/office/drawing/2014/main" id="{B9510279-5C41-42B7-97D8-FC34C9E41701}"/>
              </a:ext>
            </a:extLst>
          </p:cNvPr>
          <p:cNvSpPr txBox="1"/>
          <p:nvPr/>
        </p:nvSpPr>
        <p:spPr>
          <a:xfrm>
            <a:off x="1487844" y="6169250"/>
            <a:ext cx="332573" cy="215444"/>
          </a:xfrm>
          <a:prstGeom prst="rect">
            <a:avLst/>
          </a:prstGeom>
          <a:noFill/>
        </p:spPr>
        <p:txBody>
          <a:bodyPr wrap="square" rtlCol="0">
            <a:spAutoFit/>
          </a:bodyPr>
          <a:lstStyle/>
          <a:p>
            <a:r>
              <a:rPr lang="en-US" sz="800"/>
              <a:t>3.5</a:t>
            </a:r>
          </a:p>
        </p:txBody>
      </p:sp>
      <p:sp>
        <p:nvSpPr>
          <p:cNvPr id="75" name="TextBox 74">
            <a:extLst>
              <a:ext uri="{FF2B5EF4-FFF2-40B4-BE49-F238E27FC236}">
                <a16:creationId xmlns:a16="http://schemas.microsoft.com/office/drawing/2014/main" id="{8D68D5C4-8CEA-433C-B61A-8E6F3BFE898F}"/>
              </a:ext>
            </a:extLst>
          </p:cNvPr>
          <p:cNvSpPr txBox="1"/>
          <p:nvPr/>
        </p:nvSpPr>
        <p:spPr>
          <a:xfrm>
            <a:off x="2428930" y="6171571"/>
            <a:ext cx="380493" cy="215444"/>
          </a:xfrm>
          <a:prstGeom prst="rect">
            <a:avLst/>
          </a:prstGeom>
          <a:noFill/>
        </p:spPr>
        <p:txBody>
          <a:bodyPr wrap="square" rtlCol="0">
            <a:spAutoFit/>
          </a:bodyPr>
          <a:lstStyle/>
          <a:p>
            <a:r>
              <a:rPr lang="en-US" sz="800"/>
              <a:t>7</a:t>
            </a:r>
          </a:p>
        </p:txBody>
      </p:sp>
      <p:sp>
        <p:nvSpPr>
          <p:cNvPr id="77" name="TextBox 76">
            <a:extLst>
              <a:ext uri="{FF2B5EF4-FFF2-40B4-BE49-F238E27FC236}">
                <a16:creationId xmlns:a16="http://schemas.microsoft.com/office/drawing/2014/main" id="{9DA9F126-DF13-44DC-8EB5-7FA3FFF94D28}"/>
              </a:ext>
            </a:extLst>
          </p:cNvPr>
          <p:cNvSpPr txBox="1"/>
          <p:nvPr/>
        </p:nvSpPr>
        <p:spPr>
          <a:xfrm>
            <a:off x="2551175" y="6305424"/>
            <a:ext cx="443408" cy="215444"/>
          </a:xfrm>
          <a:prstGeom prst="rect">
            <a:avLst/>
          </a:prstGeom>
          <a:noFill/>
        </p:spPr>
        <p:txBody>
          <a:bodyPr wrap="square" rtlCol="0">
            <a:spAutoFit/>
          </a:bodyPr>
          <a:lstStyle/>
          <a:p>
            <a:r>
              <a:rPr lang="en-US" sz="800"/>
              <a:t>Miles</a:t>
            </a:r>
          </a:p>
        </p:txBody>
      </p:sp>
      <p:sp>
        <p:nvSpPr>
          <p:cNvPr id="53" name="TextBox 52">
            <a:extLst>
              <a:ext uri="{FF2B5EF4-FFF2-40B4-BE49-F238E27FC236}">
                <a16:creationId xmlns:a16="http://schemas.microsoft.com/office/drawing/2014/main" id="{5510526A-0AA0-4DCD-881A-87A92C23C76E}"/>
              </a:ext>
            </a:extLst>
          </p:cNvPr>
          <p:cNvSpPr txBox="1"/>
          <p:nvPr/>
        </p:nvSpPr>
        <p:spPr>
          <a:xfrm>
            <a:off x="6841805" y="4094802"/>
            <a:ext cx="2404552" cy="307777"/>
          </a:xfrm>
          <a:prstGeom prst="rect">
            <a:avLst/>
          </a:prstGeom>
          <a:noFill/>
        </p:spPr>
        <p:txBody>
          <a:bodyPr wrap="square" rtlCol="0">
            <a:spAutoFit/>
          </a:bodyPr>
          <a:lstStyle/>
          <a:p>
            <a:r>
              <a:rPr lang="en-US" sz="1400">
                <a:solidFill>
                  <a:schemeClr val="bg1"/>
                </a:solidFill>
                <a:latin typeface="Century Gothic"/>
              </a:rPr>
              <a:t>Nighttime LST</a:t>
            </a:r>
          </a:p>
        </p:txBody>
      </p:sp>
      <p:sp>
        <p:nvSpPr>
          <p:cNvPr id="55" name="TextBox 54">
            <a:extLst>
              <a:ext uri="{FF2B5EF4-FFF2-40B4-BE49-F238E27FC236}">
                <a16:creationId xmlns:a16="http://schemas.microsoft.com/office/drawing/2014/main" id="{00783F47-1FF4-4C28-A66C-9A7CCF0141D8}"/>
              </a:ext>
            </a:extLst>
          </p:cNvPr>
          <p:cNvSpPr txBox="1"/>
          <p:nvPr/>
        </p:nvSpPr>
        <p:spPr>
          <a:xfrm>
            <a:off x="6841805" y="4441079"/>
            <a:ext cx="1542099" cy="276999"/>
          </a:xfrm>
          <a:prstGeom prst="rect">
            <a:avLst/>
          </a:prstGeom>
          <a:noFill/>
        </p:spPr>
        <p:txBody>
          <a:bodyPr wrap="square" rtlCol="0">
            <a:spAutoFit/>
          </a:bodyPr>
          <a:lstStyle/>
          <a:p>
            <a:r>
              <a:rPr lang="en-US" sz="1200">
                <a:solidFill>
                  <a:schemeClr val="bg1"/>
                </a:solidFill>
                <a:latin typeface="Century Gothic"/>
              </a:rPr>
              <a:t>Temperature (°F)</a:t>
            </a:r>
          </a:p>
        </p:txBody>
      </p:sp>
      <p:grpSp>
        <p:nvGrpSpPr>
          <p:cNvPr id="6" name="Group 5">
            <a:extLst>
              <a:ext uri="{FF2B5EF4-FFF2-40B4-BE49-F238E27FC236}">
                <a16:creationId xmlns:a16="http://schemas.microsoft.com/office/drawing/2014/main" id="{676C2CC0-A0D7-4576-BF79-AC373AAF2283}"/>
              </a:ext>
            </a:extLst>
          </p:cNvPr>
          <p:cNvGrpSpPr/>
          <p:nvPr/>
        </p:nvGrpSpPr>
        <p:grpSpPr>
          <a:xfrm>
            <a:off x="7230479" y="4681956"/>
            <a:ext cx="813602" cy="928224"/>
            <a:chOff x="6311667" y="5781667"/>
            <a:chExt cx="862506" cy="984018"/>
          </a:xfrm>
        </p:grpSpPr>
        <p:sp>
          <p:nvSpPr>
            <p:cNvPr id="14" name="TextBox 13">
              <a:extLst>
                <a:ext uri="{FF2B5EF4-FFF2-40B4-BE49-F238E27FC236}">
                  <a16:creationId xmlns:a16="http://schemas.microsoft.com/office/drawing/2014/main" id="{EE5DB122-3D5A-410C-8092-E7515EF0943E}"/>
                </a:ext>
              </a:extLst>
            </p:cNvPr>
            <p:cNvSpPr txBox="1"/>
            <p:nvPr/>
          </p:nvSpPr>
          <p:spPr>
            <a:xfrm>
              <a:off x="6311667" y="5781667"/>
              <a:ext cx="603247" cy="293649"/>
            </a:xfrm>
            <a:prstGeom prst="rect">
              <a:avLst/>
            </a:prstGeom>
            <a:noFill/>
          </p:spPr>
          <p:txBody>
            <a:bodyPr wrap="square" rtlCol="0">
              <a:spAutoFit/>
            </a:bodyPr>
            <a:lstStyle/>
            <a:p>
              <a:r>
                <a:rPr lang="en-US" sz="1200">
                  <a:solidFill>
                    <a:schemeClr val="bg1"/>
                  </a:solidFill>
                  <a:latin typeface="Century Gothic" panose="020B0502020202020204" pitchFamily="34" charset="0"/>
                </a:rPr>
                <a:t>75</a:t>
              </a:r>
            </a:p>
          </p:txBody>
        </p:sp>
        <p:sp>
          <p:nvSpPr>
            <p:cNvPr id="16" name="TextBox 15">
              <a:extLst>
                <a:ext uri="{FF2B5EF4-FFF2-40B4-BE49-F238E27FC236}">
                  <a16:creationId xmlns:a16="http://schemas.microsoft.com/office/drawing/2014/main" id="{0525F111-55F5-415C-B7D9-36A592F2742A}"/>
                </a:ext>
              </a:extLst>
            </p:cNvPr>
            <p:cNvSpPr txBox="1"/>
            <p:nvPr/>
          </p:nvSpPr>
          <p:spPr>
            <a:xfrm>
              <a:off x="6312964" y="6472032"/>
              <a:ext cx="861209" cy="293653"/>
            </a:xfrm>
            <a:prstGeom prst="rect">
              <a:avLst/>
            </a:prstGeom>
            <a:noFill/>
          </p:spPr>
          <p:txBody>
            <a:bodyPr wrap="square" rtlCol="0">
              <a:spAutoFit/>
            </a:bodyPr>
            <a:lstStyle/>
            <a:p>
              <a:r>
                <a:rPr lang="en-US" sz="1200">
                  <a:solidFill>
                    <a:schemeClr val="bg1"/>
                  </a:solidFill>
                  <a:latin typeface="Century Gothic" panose="020B0502020202020204" pitchFamily="34" charset="0"/>
                </a:rPr>
                <a:t>50</a:t>
              </a:r>
            </a:p>
          </p:txBody>
        </p:sp>
      </p:grpSp>
      <p:pic>
        <p:nvPicPr>
          <p:cNvPr id="9" name="Picture 8" descr="Background pattern&#10;&#10;Description automatically generated">
            <a:extLst>
              <a:ext uri="{FF2B5EF4-FFF2-40B4-BE49-F238E27FC236}">
                <a16:creationId xmlns:a16="http://schemas.microsoft.com/office/drawing/2014/main" id="{F4113513-C8AC-4F32-BCAE-AE13CC71030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908656" y="4782357"/>
            <a:ext cx="347472" cy="749808"/>
          </a:xfrm>
          <a:prstGeom prst="rect">
            <a:avLst/>
          </a:prstGeom>
        </p:spPr>
      </p:pic>
      <p:sp>
        <p:nvSpPr>
          <p:cNvPr id="37" name="TextBox 36">
            <a:extLst>
              <a:ext uri="{FF2B5EF4-FFF2-40B4-BE49-F238E27FC236}">
                <a16:creationId xmlns:a16="http://schemas.microsoft.com/office/drawing/2014/main" id="{F4BAA4A1-D209-4897-8D13-B2ECD6AE9EC7}"/>
              </a:ext>
            </a:extLst>
          </p:cNvPr>
          <p:cNvSpPr txBox="1"/>
          <p:nvPr/>
        </p:nvSpPr>
        <p:spPr>
          <a:xfrm>
            <a:off x="7256128" y="5687777"/>
            <a:ext cx="1018594" cy="400110"/>
          </a:xfrm>
          <a:prstGeom prst="rect">
            <a:avLst/>
          </a:prstGeom>
          <a:noFill/>
        </p:spPr>
        <p:txBody>
          <a:bodyPr wrap="square" rtlCol="0">
            <a:spAutoFit/>
          </a:bodyPr>
          <a:lstStyle/>
          <a:p>
            <a:r>
              <a:rPr lang="en-US" sz="1000">
                <a:solidFill>
                  <a:schemeClr val="bg1"/>
                </a:solidFill>
                <a:latin typeface="Century Gothic"/>
              </a:rPr>
              <a:t>Sacramento Study Area</a:t>
            </a:r>
          </a:p>
        </p:txBody>
      </p:sp>
      <p:sp>
        <p:nvSpPr>
          <p:cNvPr id="88" name="Rectangle 87">
            <a:extLst>
              <a:ext uri="{FF2B5EF4-FFF2-40B4-BE49-F238E27FC236}">
                <a16:creationId xmlns:a16="http://schemas.microsoft.com/office/drawing/2014/main" id="{BCB26861-AC42-4901-AC8E-E3423989D396}"/>
              </a:ext>
            </a:extLst>
          </p:cNvPr>
          <p:cNvSpPr/>
          <p:nvPr/>
        </p:nvSpPr>
        <p:spPr>
          <a:xfrm>
            <a:off x="6921172" y="5792224"/>
            <a:ext cx="306149" cy="153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1748A7-1D73-4908-AFC3-958A9C15C704}"/>
              </a:ext>
            </a:extLst>
          </p:cNvPr>
          <p:cNvSpPr/>
          <p:nvPr/>
        </p:nvSpPr>
        <p:spPr>
          <a:xfrm>
            <a:off x="6921657" y="5792221"/>
            <a:ext cx="306149" cy="153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591C6CB-0EE3-4730-85CB-C5EE44DAAE47}"/>
              </a:ext>
            </a:extLst>
          </p:cNvPr>
          <p:cNvPicPr>
            <a:picLocks noChangeAspect="1"/>
          </p:cNvPicPr>
          <p:nvPr/>
        </p:nvPicPr>
        <p:blipFill>
          <a:blip r:embed="rId7"/>
          <a:stretch>
            <a:fillRect/>
          </a:stretch>
        </p:blipFill>
        <p:spPr>
          <a:xfrm>
            <a:off x="4510627" y="1182358"/>
            <a:ext cx="295275" cy="323850"/>
          </a:xfrm>
          <a:prstGeom prst="rect">
            <a:avLst/>
          </a:prstGeom>
        </p:spPr>
      </p:pic>
    </p:spTree>
    <p:extLst>
      <p:ext uri="{BB962C8B-B14F-4D97-AF65-F5344CB8AC3E}">
        <p14:creationId xmlns:p14="http://schemas.microsoft.com/office/powerpoint/2010/main" val="1850313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Map&#10;&#10;Description automatically generated">
            <a:extLst>
              <a:ext uri="{FF2B5EF4-FFF2-40B4-BE49-F238E27FC236}">
                <a16:creationId xmlns:a16="http://schemas.microsoft.com/office/drawing/2014/main" id="{55148C8E-7802-4223-911D-F0A4F553B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510" y="817583"/>
            <a:ext cx="4300528" cy="5715000"/>
          </a:xfrm>
          <a:prstGeom prst="rect">
            <a:avLst/>
          </a:prstGeom>
        </p:spPr>
      </p:pic>
      <p:pic>
        <p:nvPicPr>
          <p:cNvPr id="68" name="Picture 67" descr="Map&#10;&#10;Description automatically generated">
            <a:extLst>
              <a:ext uri="{FF2B5EF4-FFF2-40B4-BE49-F238E27FC236}">
                <a16:creationId xmlns:a16="http://schemas.microsoft.com/office/drawing/2014/main" id="{F33283E3-38B7-4A27-A85B-33142F39EC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3116" y="817583"/>
            <a:ext cx="4281027" cy="5715000"/>
          </a:xfrm>
          <a:prstGeom prst="rect">
            <a:avLst/>
          </a:prstGeom>
        </p:spPr>
      </p:pic>
      <p:sp>
        <p:nvSpPr>
          <p:cNvPr id="2" name="Title 1">
            <a:extLst>
              <a:ext uri="{FF2B5EF4-FFF2-40B4-BE49-F238E27FC236}">
                <a16:creationId xmlns:a16="http://schemas.microsoft.com/office/drawing/2014/main" id="{D366EB23-F345-48AD-91C2-63877824DEC9}"/>
              </a:ext>
            </a:extLst>
          </p:cNvPr>
          <p:cNvSpPr txBox="1">
            <a:spLocks/>
          </p:cNvSpPr>
          <p:nvPr/>
        </p:nvSpPr>
        <p:spPr>
          <a:xfrm>
            <a:off x="495300" y="342900"/>
            <a:ext cx="9414305" cy="419100"/>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6D9D"/>
                </a:solidFill>
                <a:latin typeface="Century Gothic" panose="020B0502020202020204" pitchFamily="34" charset="0"/>
              </a:rPr>
              <a:t>Results – UHI Magnitude</a:t>
            </a:r>
          </a:p>
        </p:txBody>
      </p:sp>
      <p:sp>
        <p:nvSpPr>
          <p:cNvPr id="23" name="TextBox 22">
            <a:extLst>
              <a:ext uri="{FF2B5EF4-FFF2-40B4-BE49-F238E27FC236}">
                <a16:creationId xmlns:a16="http://schemas.microsoft.com/office/drawing/2014/main" id="{488EED47-DC9E-4EA7-B2F1-675C14307CE6}"/>
              </a:ext>
            </a:extLst>
          </p:cNvPr>
          <p:cNvSpPr txBox="1"/>
          <p:nvPr/>
        </p:nvSpPr>
        <p:spPr>
          <a:xfrm>
            <a:off x="7043588" y="6119241"/>
            <a:ext cx="330840" cy="215444"/>
          </a:xfrm>
          <a:prstGeom prst="rect">
            <a:avLst/>
          </a:prstGeom>
          <a:noFill/>
        </p:spPr>
        <p:txBody>
          <a:bodyPr wrap="square" rtlCol="0">
            <a:spAutoFit/>
          </a:bodyPr>
          <a:lstStyle/>
          <a:p>
            <a:r>
              <a:rPr lang="en-US" sz="800">
                <a:solidFill>
                  <a:schemeClr val="bg1"/>
                </a:solidFill>
                <a:latin typeface="Century Gothic"/>
              </a:rPr>
              <a:t>0</a:t>
            </a:r>
          </a:p>
        </p:txBody>
      </p:sp>
      <p:sp>
        <p:nvSpPr>
          <p:cNvPr id="25" name="TextBox 24">
            <a:extLst>
              <a:ext uri="{FF2B5EF4-FFF2-40B4-BE49-F238E27FC236}">
                <a16:creationId xmlns:a16="http://schemas.microsoft.com/office/drawing/2014/main" id="{3ED69872-FAB0-4FCB-B42C-1BB54A044552}"/>
              </a:ext>
            </a:extLst>
          </p:cNvPr>
          <p:cNvSpPr txBox="1"/>
          <p:nvPr/>
        </p:nvSpPr>
        <p:spPr>
          <a:xfrm>
            <a:off x="7411419" y="6119241"/>
            <a:ext cx="380493" cy="215444"/>
          </a:xfrm>
          <a:prstGeom prst="rect">
            <a:avLst/>
          </a:prstGeom>
          <a:noFill/>
        </p:spPr>
        <p:txBody>
          <a:bodyPr wrap="square" rtlCol="0">
            <a:spAutoFit/>
          </a:bodyPr>
          <a:lstStyle/>
          <a:p>
            <a:r>
              <a:rPr lang="en-US" sz="800">
                <a:solidFill>
                  <a:schemeClr val="bg1"/>
                </a:solidFill>
                <a:latin typeface="Century Gothic"/>
              </a:rPr>
              <a:t>1.75</a:t>
            </a:r>
          </a:p>
        </p:txBody>
      </p:sp>
      <p:sp>
        <p:nvSpPr>
          <p:cNvPr id="27" name="TextBox 26">
            <a:extLst>
              <a:ext uri="{FF2B5EF4-FFF2-40B4-BE49-F238E27FC236}">
                <a16:creationId xmlns:a16="http://schemas.microsoft.com/office/drawing/2014/main" id="{3049588B-730A-4644-919F-8116E681DEDE}"/>
              </a:ext>
            </a:extLst>
          </p:cNvPr>
          <p:cNvSpPr txBox="1"/>
          <p:nvPr/>
        </p:nvSpPr>
        <p:spPr>
          <a:xfrm>
            <a:off x="7865894" y="6117388"/>
            <a:ext cx="332573" cy="215444"/>
          </a:xfrm>
          <a:prstGeom prst="rect">
            <a:avLst/>
          </a:prstGeom>
          <a:noFill/>
        </p:spPr>
        <p:txBody>
          <a:bodyPr wrap="square" rtlCol="0">
            <a:spAutoFit/>
          </a:bodyPr>
          <a:lstStyle/>
          <a:p>
            <a:r>
              <a:rPr lang="en-US" sz="800">
                <a:solidFill>
                  <a:schemeClr val="bg1"/>
                </a:solidFill>
                <a:latin typeface="Century Gothic"/>
              </a:rPr>
              <a:t>3.5</a:t>
            </a:r>
          </a:p>
        </p:txBody>
      </p:sp>
      <p:sp>
        <p:nvSpPr>
          <p:cNvPr id="29" name="TextBox 28">
            <a:extLst>
              <a:ext uri="{FF2B5EF4-FFF2-40B4-BE49-F238E27FC236}">
                <a16:creationId xmlns:a16="http://schemas.microsoft.com/office/drawing/2014/main" id="{C2D9AC32-2D92-475D-AF88-0A77FE9726DA}"/>
              </a:ext>
            </a:extLst>
          </p:cNvPr>
          <p:cNvSpPr txBox="1"/>
          <p:nvPr/>
        </p:nvSpPr>
        <p:spPr>
          <a:xfrm>
            <a:off x="8763137" y="6121650"/>
            <a:ext cx="380493" cy="215444"/>
          </a:xfrm>
          <a:prstGeom prst="rect">
            <a:avLst/>
          </a:prstGeom>
          <a:noFill/>
        </p:spPr>
        <p:txBody>
          <a:bodyPr wrap="square" rtlCol="0">
            <a:spAutoFit/>
          </a:bodyPr>
          <a:lstStyle/>
          <a:p>
            <a:r>
              <a:rPr lang="en-US" sz="800">
                <a:solidFill>
                  <a:schemeClr val="bg1"/>
                </a:solidFill>
                <a:latin typeface="Century Gothic"/>
              </a:rPr>
              <a:t>7</a:t>
            </a:r>
          </a:p>
        </p:txBody>
      </p:sp>
      <p:sp>
        <p:nvSpPr>
          <p:cNvPr id="31" name="TextBox 30">
            <a:extLst>
              <a:ext uri="{FF2B5EF4-FFF2-40B4-BE49-F238E27FC236}">
                <a16:creationId xmlns:a16="http://schemas.microsoft.com/office/drawing/2014/main" id="{857344B4-ED6B-4C8D-9694-53C36FBC07FC}"/>
              </a:ext>
            </a:extLst>
          </p:cNvPr>
          <p:cNvSpPr txBox="1"/>
          <p:nvPr/>
        </p:nvSpPr>
        <p:spPr>
          <a:xfrm>
            <a:off x="8858328" y="6271027"/>
            <a:ext cx="443408" cy="215444"/>
          </a:xfrm>
          <a:prstGeom prst="rect">
            <a:avLst/>
          </a:prstGeom>
          <a:noFill/>
        </p:spPr>
        <p:txBody>
          <a:bodyPr wrap="square" rtlCol="0">
            <a:spAutoFit/>
          </a:bodyPr>
          <a:lstStyle/>
          <a:p>
            <a:r>
              <a:rPr lang="en-US" sz="800">
                <a:solidFill>
                  <a:schemeClr val="bg1"/>
                </a:solidFill>
                <a:latin typeface="Century Gothic"/>
              </a:rPr>
              <a:t>Miles</a:t>
            </a:r>
          </a:p>
        </p:txBody>
      </p:sp>
      <p:sp>
        <p:nvSpPr>
          <p:cNvPr id="4" name="Rectangle 3">
            <a:extLst>
              <a:ext uri="{FF2B5EF4-FFF2-40B4-BE49-F238E27FC236}">
                <a16:creationId xmlns:a16="http://schemas.microsoft.com/office/drawing/2014/main" id="{A9D17CE5-2790-4246-BB46-4725498F7BD9}"/>
              </a:ext>
            </a:extLst>
          </p:cNvPr>
          <p:cNvSpPr/>
          <p:nvPr/>
        </p:nvSpPr>
        <p:spPr>
          <a:xfrm>
            <a:off x="495300" y="1140315"/>
            <a:ext cx="5134535" cy="1436675"/>
          </a:xfrm>
          <a:prstGeom prst="rect">
            <a:avLst/>
          </a:prstGeom>
        </p:spPr>
        <p:txBody>
          <a:bodyPr wrap="square">
            <a:spAutoFit/>
          </a:bodyPr>
          <a:lstStyle/>
          <a:p>
            <a:pPr>
              <a:spcAft>
                <a:spcPts val="600"/>
              </a:spcAft>
              <a:buClr>
                <a:srgbClr val="006D9D"/>
              </a:buClr>
            </a:pPr>
            <a:endParaRPr lang="en-US" sz="2400">
              <a:solidFill>
                <a:schemeClr val="accent1">
                  <a:lumMod val="75000"/>
                </a:schemeClr>
              </a:solidFill>
            </a:endParaRPr>
          </a:p>
          <a:p>
            <a:pPr marL="342900" indent="-342900">
              <a:lnSpc>
                <a:spcPct val="300000"/>
              </a:lnSpc>
              <a:spcBef>
                <a:spcPts val="0"/>
              </a:spcBef>
              <a:spcAft>
                <a:spcPts val="600"/>
              </a:spcAft>
              <a:buClr>
                <a:srgbClr val="006D9D"/>
              </a:buClr>
              <a:buFont typeface="Webdings" panose="05030102010509060703" pitchFamily="18" charset="2"/>
              <a:buChar char="4"/>
            </a:pPr>
            <a:endParaRPr lang="en-US" sz="2400" b="1">
              <a:solidFill>
                <a:schemeClr val="accent1">
                  <a:lumMod val="75000"/>
                </a:schemeClr>
              </a:solidFill>
              <a:latin typeface="Century Gothic" panose="020F0302020204030204"/>
            </a:endParaRPr>
          </a:p>
        </p:txBody>
      </p:sp>
      <p:grpSp>
        <p:nvGrpSpPr>
          <p:cNvPr id="8" name="Group 7">
            <a:extLst>
              <a:ext uri="{FF2B5EF4-FFF2-40B4-BE49-F238E27FC236}">
                <a16:creationId xmlns:a16="http://schemas.microsoft.com/office/drawing/2014/main" id="{3326F7D7-AB6F-5A46-8AA6-91DE14DEB1BE}"/>
              </a:ext>
            </a:extLst>
          </p:cNvPr>
          <p:cNvGrpSpPr/>
          <p:nvPr/>
        </p:nvGrpSpPr>
        <p:grpSpPr>
          <a:xfrm>
            <a:off x="7020866" y="3978406"/>
            <a:ext cx="2404552" cy="2074882"/>
            <a:chOff x="6518625" y="3838511"/>
            <a:chExt cx="2404552" cy="2074882"/>
          </a:xfrm>
        </p:grpSpPr>
        <p:sp>
          <p:nvSpPr>
            <p:cNvPr id="18" name="TextBox 17">
              <a:extLst>
                <a:ext uri="{FF2B5EF4-FFF2-40B4-BE49-F238E27FC236}">
                  <a16:creationId xmlns:a16="http://schemas.microsoft.com/office/drawing/2014/main" id="{57AA7479-2B0F-4D3B-BB06-9D9D04ADB2EE}"/>
                </a:ext>
              </a:extLst>
            </p:cNvPr>
            <p:cNvSpPr txBox="1"/>
            <p:nvPr/>
          </p:nvSpPr>
          <p:spPr>
            <a:xfrm>
              <a:off x="6995019" y="5513283"/>
              <a:ext cx="1018594" cy="400110"/>
            </a:xfrm>
            <a:prstGeom prst="rect">
              <a:avLst/>
            </a:prstGeom>
            <a:noFill/>
          </p:spPr>
          <p:txBody>
            <a:bodyPr wrap="square" rtlCol="0">
              <a:spAutoFit/>
            </a:bodyPr>
            <a:lstStyle/>
            <a:p>
              <a:r>
                <a:rPr lang="en-US" sz="1000">
                  <a:solidFill>
                    <a:schemeClr val="bg1"/>
                  </a:solidFill>
                  <a:latin typeface="Century Gothic"/>
                </a:rPr>
                <a:t>Sacramento Study Area</a:t>
              </a:r>
            </a:p>
          </p:txBody>
        </p:sp>
        <p:grpSp>
          <p:nvGrpSpPr>
            <p:cNvPr id="6" name="Group 5">
              <a:extLst>
                <a:ext uri="{FF2B5EF4-FFF2-40B4-BE49-F238E27FC236}">
                  <a16:creationId xmlns:a16="http://schemas.microsoft.com/office/drawing/2014/main" id="{676C2CC0-A0D7-4576-BF79-AC373AAF2283}"/>
                </a:ext>
              </a:extLst>
            </p:cNvPr>
            <p:cNvGrpSpPr/>
            <p:nvPr/>
          </p:nvGrpSpPr>
          <p:grpSpPr>
            <a:xfrm>
              <a:off x="6518625" y="3838511"/>
              <a:ext cx="2404552" cy="1677255"/>
              <a:chOff x="5767839" y="4988064"/>
              <a:chExt cx="2549084" cy="1778071"/>
            </a:xfrm>
          </p:grpSpPr>
          <p:sp>
            <p:nvSpPr>
              <p:cNvPr id="14" name="TextBox 13">
                <a:extLst>
                  <a:ext uri="{FF2B5EF4-FFF2-40B4-BE49-F238E27FC236}">
                    <a16:creationId xmlns:a16="http://schemas.microsoft.com/office/drawing/2014/main" id="{EE5DB122-3D5A-410C-8092-E7515EF0943E}"/>
                  </a:ext>
                </a:extLst>
              </p:cNvPr>
              <p:cNvSpPr txBox="1"/>
              <p:nvPr/>
            </p:nvSpPr>
            <p:spPr>
              <a:xfrm>
                <a:off x="6237214" y="5754792"/>
                <a:ext cx="404531" cy="305026"/>
              </a:xfrm>
              <a:prstGeom prst="rect">
                <a:avLst/>
              </a:prstGeom>
              <a:noFill/>
            </p:spPr>
            <p:txBody>
              <a:bodyPr wrap="square" rtlCol="0">
                <a:spAutoFit/>
              </a:bodyPr>
              <a:lstStyle/>
              <a:p>
                <a:r>
                  <a:rPr lang="en-US" sz="1200">
                    <a:solidFill>
                      <a:schemeClr val="bg1"/>
                    </a:solidFill>
                    <a:latin typeface="Century Gothic"/>
                  </a:rPr>
                  <a:t>8</a:t>
                </a:r>
              </a:p>
            </p:txBody>
          </p:sp>
          <p:sp>
            <p:nvSpPr>
              <p:cNvPr id="16" name="TextBox 15">
                <a:extLst>
                  <a:ext uri="{FF2B5EF4-FFF2-40B4-BE49-F238E27FC236}">
                    <a16:creationId xmlns:a16="http://schemas.microsoft.com/office/drawing/2014/main" id="{0525F111-55F5-415C-B7D9-36A592F2742A}"/>
                  </a:ext>
                </a:extLst>
              </p:cNvPr>
              <p:cNvSpPr txBox="1"/>
              <p:nvPr/>
            </p:nvSpPr>
            <p:spPr>
              <a:xfrm>
                <a:off x="6222889" y="6472486"/>
                <a:ext cx="406109" cy="293649"/>
              </a:xfrm>
              <a:prstGeom prst="rect">
                <a:avLst/>
              </a:prstGeom>
              <a:noFill/>
            </p:spPr>
            <p:txBody>
              <a:bodyPr wrap="square" rtlCol="0">
                <a:spAutoFit/>
              </a:bodyPr>
              <a:lstStyle/>
              <a:p>
                <a:r>
                  <a:rPr lang="en-US" sz="1200">
                    <a:solidFill>
                      <a:schemeClr val="bg1"/>
                    </a:solidFill>
                    <a:latin typeface="Century Gothic"/>
                  </a:rPr>
                  <a:t>-8</a:t>
                </a:r>
              </a:p>
            </p:txBody>
          </p:sp>
          <p:sp>
            <p:nvSpPr>
              <p:cNvPr id="21" name="TextBox 20">
                <a:extLst>
                  <a:ext uri="{FF2B5EF4-FFF2-40B4-BE49-F238E27FC236}">
                    <a16:creationId xmlns:a16="http://schemas.microsoft.com/office/drawing/2014/main" id="{4B55F784-A313-4590-94BE-39ACF0A6F6CE}"/>
                  </a:ext>
                </a:extLst>
              </p:cNvPr>
              <p:cNvSpPr txBox="1"/>
              <p:nvPr/>
            </p:nvSpPr>
            <p:spPr>
              <a:xfrm>
                <a:off x="5767839" y="4988064"/>
                <a:ext cx="2549084" cy="554669"/>
              </a:xfrm>
              <a:prstGeom prst="rect">
                <a:avLst/>
              </a:prstGeom>
              <a:noFill/>
            </p:spPr>
            <p:txBody>
              <a:bodyPr wrap="square" rtlCol="0">
                <a:spAutoFit/>
              </a:bodyPr>
              <a:lstStyle/>
              <a:p>
                <a:r>
                  <a:rPr lang="en-US" sz="1400">
                    <a:solidFill>
                      <a:schemeClr val="bg1"/>
                    </a:solidFill>
                    <a:latin typeface="Century Gothic"/>
                  </a:rPr>
                  <a:t>Nighttime UHI </a:t>
                </a:r>
              </a:p>
              <a:p>
                <a:r>
                  <a:rPr lang="en-US" sz="1400">
                    <a:solidFill>
                      <a:schemeClr val="bg1"/>
                    </a:solidFill>
                    <a:latin typeface="Century Gothic"/>
                  </a:rPr>
                  <a:t>Magnitude</a:t>
                </a:r>
              </a:p>
            </p:txBody>
          </p:sp>
          <p:sp>
            <p:nvSpPr>
              <p:cNvPr id="40" name="TextBox 39">
                <a:extLst>
                  <a:ext uri="{FF2B5EF4-FFF2-40B4-BE49-F238E27FC236}">
                    <a16:creationId xmlns:a16="http://schemas.microsoft.com/office/drawing/2014/main" id="{D56CF34A-4BA3-4FDB-964A-BB9AC05A4D20}"/>
                  </a:ext>
                </a:extLst>
              </p:cNvPr>
              <p:cNvSpPr txBox="1"/>
              <p:nvPr/>
            </p:nvSpPr>
            <p:spPr>
              <a:xfrm>
                <a:off x="5767839" y="5477157"/>
                <a:ext cx="1634791" cy="293649"/>
              </a:xfrm>
              <a:prstGeom prst="rect">
                <a:avLst/>
              </a:prstGeom>
              <a:noFill/>
            </p:spPr>
            <p:txBody>
              <a:bodyPr wrap="square" rtlCol="0">
                <a:spAutoFit/>
              </a:bodyPr>
              <a:lstStyle/>
              <a:p>
                <a:r>
                  <a:rPr lang="en-US" sz="1200">
                    <a:solidFill>
                      <a:schemeClr val="bg1"/>
                    </a:solidFill>
                    <a:latin typeface="Century Gothic"/>
                  </a:rPr>
                  <a:t>Temperature (°F)</a:t>
                </a:r>
              </a:p>
            </p:txBody>
          </p:sp>
        </p:grpSp>
        <p:pic>
          <p:nvPicPr>
            <p:cNvPr id="12" name="Picture 11" descr="Background pattern&#10;&#10;Description automatically generated">
              <a:extLst>
                <a:ext uri="{FF2B5EF4-FFF2-40B4-BE49-F238E27FC236}">
                  <a16:creationId xmlns:a16="http://schemas.microsoft.com/office/drawing/2014/main" id="{BE5A8CED-27BF-4C13-80D9-8FEFA10DC4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978" y="4673274"/>
              <a:ext cx="351160" cy="745420"/>
            </a:xfrm>
            <a:prstGeom prst="rect">
              <a:avLst/>
            </a:prstGeom>
          </p:spPr>
        </p:pic>
      </p:grpSp>
      <p:sp>
        <p:nvSpPr>
          <p:cNvPr id="26" name="TextBox 25">
            <a:extLst>
              <a:ext uri="{FF2B5EF4-FFF2-40B4-BE49-F238E27FC236}">
                <a16:creationId xmlns:a16="http://schemas.microsoft.com/office/drawing/2014/main" id="{7444A848-3ADB-420E-A8EB-BB8A637A8058}"/>
              </a:ext>
            </a:extLst>
          </p:cNvPr>
          <p:cNvSpPr txBox="1"/>
          <p:nvPr/>
        </p:nvSpPr>
        <p:spPr>
          <a:xfrm>
            <a:off x="6350759" y="6532583"/>
            <a:ext cx="5458546" cy="646331"/>
          </a:xfrm>
          <a:prstGeom prst="rect">
            <a:avLst/>
          </a:prstGeom>
          <a:noFill/>
        </p:spPr>
        <p:txBody>
          <a:bodyPr wrap="none" rtlCol="0">
            <a:spAutoFit/>
          </a:bodyPr>
          <a:lstStyle/>
          <a:p>
            <a:r>
              <a:rPr lang="en-US" sz="1800">
                <a:solidFill>
                  <a:schemeClr val="accent1">
                    <a:lumMod val="75000"/>
                  </a:schemeClr>
                </a:solidFill>
                <a:latin typeface="Century Gothic"/>
              </a:rPr>
              <a:t>Average Summer Nighttime UHI Magnitude (°F)</a:t>
            </a:r>
          </a:p>
          <a:p>
            <a:endParaRPr lang="en-US">
              <a:latin typeface="Century Gothic"/>
            </a:endParaRPr>
          </a:p>
        </p:txBody>
      </p:sp>
      <p:sp>
        <p:nvSpPr>
          <p:cNvPr id="28" name="TextBox 27">
            <a:extLst>
              <a:ext uri="{FF2B5EF4-FFF2-40B4-BE49-F238E27FC236}">
                <a16:creationId xmlns:a16="http://schemas.microsoft.com/office/drawing/2014/main" id="{934CCF0D-5240-4829-A0CA-4A356B4C7E10}"/>
              </a:ext>
            </a:extLst>
          </p:cNvPr>
          <p:cNvSpPr txBox="1"/>
          <p:nvPr/>
        </p:nvSpPr>
        <p:spPr>
          <a:xfrm>
            <a:off x="548731" y="6524102"/>
            <a:ext cx="5317481" cy="646331"/>
          </a:xfrm>
          <a:prstGeom prst="rect">
            <a:avLst/>
          </a:prstGeom>
          <a:noFill/>
        </p:spPr>
        <p:txBody>
          <a:bodyPr wrap="none" lIns="91440" tIns="45720" rIns="91440" bIns="45720" rtlCol="0" anchor="t">
            <a:spAutoFit/>
          </a:bodyPr>
          <a:lstStyle/>
          <a:p>
            <a:r>
              <a:rPr lang="en-US" sz="1800">
                <a:solidFill>
                  <a:schemeClr val="accent1">
                    <a:lumMod val="75000"/>
                  </a:schemeClr>
                </a:solidFill>
                <a:latin typeface="Century Gothic"/>
              </a:rPr>
              <a:t>Average Summer Daytime UHI Magnitude (°F)</a:t>
            </a:r>
          </a:p>
          <a:p>
            <a:endParaRPr lang="en-US">
              <a:latin typeface="Century Gothic"/>
            </a:endParaRPr>
          </a:p>
        </p:txBody>
      </p:sp>
      <p:sp>
        <p:nvSpPr>
          <p:cNvPr id="38" name="TextBox 37">
            <a:extLst>
              <a:ext uri="{FF2B5EF4-FFF2-40B4-BE49-F238E27FC236}">
                <a16:creationId xmlns:a16="http://schemas.microsoft.com/office/drawing/2014/main" id="{20444926-7E18-4E31-9BF4-6206B965C6AC}"/>
              </a:ext>
            </a:extLst>
          </p:cNvPr>
          <p:cNvSpPr txBox="1"/>
          <p:nvPr/>
        </p:nvSpPr>
        <p:spPr>
          <a:xfrm>
            <a:off x="1067632" y="6164022"/>
            <a:ext cx="330840" cy="215444"/>
          </a:xfrm>
          <a:prstGeom prst="rect">
            <a:avLst/>
          </a:prstGeom>
          <a:noFill/>
        </p:spPr>
        <p:txBody>
          <a:bodyPr wrap="square" rtlCol="0">
            <a:spAutoFit/>
          </a:bodyPr>
          <a:lstStyle/>
          <a:p>
            <a:r>
              <a:rPr lang="en-US" sz="800">
                <a:latin typeface="Century Gothic"/>
              </a:rPr>
              <a:t>0</a:t>
            </a:r>
          </a:p>
        </p:txBody>
      </p:sp>
      <p:sp>
        <p:nvSpPr>
          <p:cNvPr id="42" name="TextBox 41">
            <a:extLst>
              <a:ext uri="{FF2B5EF4-FFF2-40B4-BE49-F238E27FC236}">
                <a16:creationId xmlns:a16="http://schemas.microsoft.com/office/drawing/2014/main" id="{7801E1F5-9B73-4FEB-A8AA-1BE0F324D653}"/>
              </a:ext>
            </a:extLst>
          </p:cNvPr>
          <p:cNvSpPr txBox="1"/>
          <p:nvPr/>
        </p:nvSpPr>
        <p:spPr>
          <a:xfrm>
            <a:off x="1435463" y="6164022"/>
            <a:ext cx="380493" cy="215444"/>
          </a:xfrm>
          <a:prstGeom prst="rect">
            <a:avLst/>
          </a:prstGeom>
          <a:noFill/>
        </p:spPr>
        <p:txBody>
          <a:bodyPr wrap="square" rtlCol="0">
            <a:spAutoFit/>
          </a:bodyPr>
          <a:lstStyle/>
          <a:p>
            <a:r>
              <a:rPr lang="en-US" sz="800">
                <a:latin typeface="Century Gothic"/>
              </a:rPr>
              <a:t>1.75</a:t>
            </a:r>
          </a:p>
        </p:txBody>
      </p:sp>
      <p:sp>
        <p:nvSpPr>
          <p:cNvPr id="44" name="TextBox 43">
            <a:extLst>
              <a:ext uri="{FF2B5EF4-FFF2-40B4-BE49-F238E27FC236}">
                <a16:creationId xmlns:a16="http://schemas.microsoft.com/office/drawing/2014/main" id="{81CBB1EC-4137-45BF-884B-8F07507A36E2}"/>
              </a:ext>
            </a:extLst>
          </p:cNvPr>
          <p:cNvSpPr txBox="1"/>
          <p:nvPr/>
        </p:nvSpPr>
        <p:spPr>
          <a:xfrm>
            <a:off x="1910837" y="6164022"/>
            <a:ext cx="332573" cy="215444"/>
          </a:xfrm>
          <a:prstGeom prst="rect">
            <a:avLst/>
          </a:prstGeom>
          <a:noFill/>
        </p:spPr>
        <p:txBody>
          <a:bodyPr wrap="square" rtlCol="0">
            <a:spAutoFit/>
          </a:bodyPr>
          <a:lstStyle/>
          <a:p>
            <a:r>
              <a:rPr lang="en-US" sz="800">
                <a:latin typeface="Century Gothic"/>
              </a:rPr>
              <a:t>3.5</a:t>
            </a:r>
          </a:p>
        </p:txBody>
      </p:sp>
      <p:sp>
        <p:nvSpPr>
          <p:cNvPr id="46" name="TextBox 45">
            <a:extLst>
              <a:ext uri="{FF2B5EF4-FFF2-40B4-BE49-F238E27FC236}">
                <a16:creationId xmlns:a16="http://schemas.microsoft.com/office/drawing/2014/main" id="{3A6F960E-B4F0-4A7C-B000-574156948597}"/>
              </a:ext>
            </a:extLst>
          </p:cNvPr>
          <p:cNvSpPr txBox="1"/>
          <p:nvPr/>
        </p:nvSpPr>
        <p:spPr>
          <a:xfrm>
            <a:off x="2822797" y="6168284"/>
            <a:ext cx="380493" cy="215444"/>
          </a:xfrm>
          <a:prstGeom prst="rect">
            <a:avLst/>
          </a:prstGeom>
          <a:noFill/>
        </p:spPr>
        <p:txBody>
          <a:bodyPr wrap="square" rtlCol="0">
            <a:spAutoFit/>
          </a:bodyPr>
          <a:lstStyle/>
          <a:p>
            <a:r>
              <a:rPr lang="en-US" sz="800">
                <a:latin typeface="Century Gothic"/>
              </a:rPr>
              <a:t>7</a:t>
            </a:r>
          </a:p>
        </p:txBody>
      </p:sp>
      <p:sp>
        <p:nvSpPr>
          <p:cNvPr id="48" name="TextBox 47">
            <a:extLst>
              <a:ext uri="{FF2B5EF4-FFF2-40B4-BE49-F238E27FC236}">
                <a16:creationId xmlns:a16="http://schemas.microsoft.com/office/drawing/2014/main" id="{40B6BE4B-8F88-4447-8079-72F6040B7379}"/>
              </a:ext>
            </a:extLst>
          </p:cNvPr>
          <p:cNvSpPr txBox="1"/>
          <p:nvPr/>
        </p:nvSpPr>
        <p:spPr>
          <a:xfrm>
            <a:off x="2915288" y="6299656"/>
            <a:ext cx="443408" cy="215444"/>
          </a:xfrm>
          <a:prstGeom prst="rect">
            <a:avLst/>
          </a:prstGeom>
          <a:noFill/>
        </p:spPr>
        <p:txBody>
          <a:bodyPr wrap="square" rtlCol="0">
            <a:spAutoFit/>
          </a:bodyPr>
          <a:lstStyle/>
          <a:p>
            <a:r>
              <a:rPr lang="en-US" sz="800">
                <a:latin typeface="Century Gothic"/>
              </a:rPr>
              <a:t>Miles</a:t>
            </a:r>
          </a:p>
        </p:txBody>
      </p:sp>
      <p:sp>
        <p:nvSpPr>
          <p:cNvPr id="52" name="Rectangle 51">
            <a:extLst>
              <a:ext uri="{FF2B5EF4-FFF2-40B4-BE49-F238E27FC236}">
                <a16:creationId xmlns:a16="http://schemas.microsoft.com/office/drawing/2014/main" id="{CE51C4B0-0CCD-4D31-AF71-A381CF7CBBE1}"/>
              </a:ext>
            </a:extLst>
          </p:cNvPr>
          <p:cNvSpPr/>
          <p:nvPr/>
        </p:nvSpPr>
        <p:spPr>
          <a:xfrm>
            <a:off x="1246966" y="5804125"/>
            <a:ext cx="349408" cy="1592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8FE3F6E-1129-44BE-B612-E4B14B8DF44C}"/>
              </a:ext>
            </a:extLst>
          </p:cNvPr>
          <p:cNvSpPr txBox="1"/>
          <p:nvPr/>
        </p:nvSpPr>
        <p:spPr>
          <a:xfrm>
            <a:off x="1630009" y="5698963"/>
            <a:ext cx="1018594" cy="400110"/>
          </a:xfrm>
          <a:prstGeom prst="rect">
            <a:avLst/>
          </a:prstGeom>
          <a:noFill/>
        </p:spPr>
        <p:txBody>
          <a:bodyPr wrap="square" rtlCol="0">
            <a:spAutoFit/>
          </a:bodyPr>
          <a:lstStyle/>
          <a:p>
            <a:r>
              <a:rPr lang="en-US" sz="1000">
                <a:latin typeface="Century Gothic"/>
              </a:rPr>
              <a:t>Sacramento Study Area</a:t>
            </a:r>
          </a:p>
        </p:txBody>
      </p:sp>
      <p:sp>
        <p:nvSpPr>
          <p:cNvPr id="56" name="TextBox 55">
            <a:extLst>
              <a:ext uri="{FF2B5EF4-FFF2-40B4-BE49-F238E27FC236}">
                <a16:creationId xmlns:a16="http://schemas.microsoft.com/office/drawing/2014/main" id="{79FF871E-8D65-4755-A49D-8FCF1CD39737}"/>
              </a:ext>
            </a:extLst>
          </p:cNvPr>
          <p:cNvSpPr txBox="1"/>
          <p:nvPr/>
        </p:nvSpPr>
        <p:spPr>
          <a:xfrm>
            <a:off x="1169106" y="4006806"/>
            <a:ext cx="2404552" cy="523219"/>
          </a:xfrm>
          <a:prstGeom prst="rect">
            <a:avLst/>
          </a:prstGeom>
          <a:noFill/>
        </p:spPr>
        <p:txBody>
          <a:bodyPr wrap="square" rtlCol="0">
            <a:spAutoFit/>
          </a:bodyPr>
          <a:lstStyle/>
          <a:p>
            <a:r>
              <a:rPr lang="en-US" sz="1400">
                <a:latin typeface="Century Gothic"/>
              </a:rPr>
              <a:t>Daytime UHI </a:t>
            </a:r>
          </a:p>
          <a:p>
            <a:r>
              <a:rPr lang="en-US" sz="1400">
                <a:latin typeface="Century Gothic"/>
              </a:rPr>
              <a:t>Magnitude</a:t>
            </a:r>
          </a:p>
        </p:txBody>
      </p:sp>
      <p:sp>
        <p:nvSpPr>
          <p:cNvPr id="58" name="TextBox 57">
            <a:extLst>
              <a:ext uri="{FF2B5EF4-FFF2-40B4-BE49-F238E27FC236}">
                <a16:creationId xmlns:a16="http://schemas.microsoft.com/office/drawing/2014/main" id="{DE666F25-87F4-4F4C-8E1B-86FE1A04C4E1}"/>
              </a:ext>
            </a:extLst>
          </p:cNvPr>
          <p:cNvSpPr txBox="1"/>
          <p:nvPr/>
        </p:nvSpPr>
        <p:spPr>
          <a:xfrm>
            <a:off x="1169106" y="4468168"/>
            <a:ext cx="1542099" cy="276999"/>
          </a:xfrm>
          <a:prstGeom prst="rect">
            <a:avLst/>
          </a:prstGeom>
          <a:noFill/>
        </p:spPr>
        <p:txBody>
          <a:bodyPr wrap="square" rtlCol="0">
            <a:spAutoFit/>
          </a:bodyPr>
          <a:lstStyle/>
          <a:p>
            <a:r>
              <a:rPr lang="en-US" sz="1200">
                <a:latin typeface="Century Gothic"/>
              </a:rPr>
              <a:t>Temperature (°F)</a:t>
            </a:r>
          </a:p>
        </p:txBody>
      </p:sp>
      <p:sp>
        <p:nvSpPr>
          <p:cNvPr id="60" name="TextBox 59">
            <a:extLst>
              <a:ext uri="{FF2B5EF4-FFF2-40B4-BE49-F238E27FC236}">
                <a16:creationId xmlns:a16="http://schemas.microsoft.com/office/drawing/2014/main" id="{9E3E880E-0718-419F-ADF8-C74259129BE0}"/>
              </a:ext>
            </a:extLst>
          </p:cNvPr>
          <p:cNvSpPr txBox="1"/>
          <p:nvPr/>
        </p:nvSpPr>
        <p:spPr>
          <a:xfrm>
            <a:off x="1651485" y="4712957"/>
            <a:ext cx="381594" cy="287731"/>
          </a:xfrm>
          <a:prstGeom prst="rect">
            <a:avLst/>
          </a:prstGeom>
          <a:noFill/>
        </p:spPr>
        <p:txBody>
          <a:bodyPr wrap="square" rtlCol="0">
            <a:spAutoFit/>
          </a:bodyPr>
          <a:lstStyle/>
          <a:p>
            <a:r>
              <a:rPr lang="en-US" sz="1200">
                <a:latin typeface="Century Gothic"/>
              </a:rPr>
              <a:t>20</a:t>
            </a:r>
          </a:p>
        </p:txBody>
      </p:sp>
      <p:sp>
        <p:nvSpPr>
          <p:cNvPr id="62" name="TextBox 61">
            <a:extLst>
              <a:ext uri="{FF2B5EF4-FFF2-40B4-BE49-F238E27FC236}">
                <a16:creationId xmlns:a16="http://schemas.microsoft.com/office/drawing/2014/main" id="{B9BEEF6D-E14B-4C6D-B783-22E161D7FF2D}"/>
              </a:ext>
            </a:extLst>
          </p:cNvPr>
          <p:cNvSpPr txBox="1"/>
          <p:nvPr/>
        </p:nvSpPr>
        <p:spPr>
          <a:xfrm>
            <a:off x="1637972" y="5389958"/>
            <a:ext cx="491608" cy="276999"/>
          </a:xfrm>
          <a:prstGeom prst="rect">
            <a:avLst/>
          </a:prstGeom>
          <a:noFill/>
        </p:spPr>
        <p:txBody>
          <a:bodyPr wrap="square" rtlCol="0">
            <a:spAutoFit/>
          </a:bodyPr>
          <a:lstStyle/>
          <a:p>
            <a:r>
              <a:rPr lang="en-US" sz="1200">
                <a:latin typeface="Century Gothic"/>
              </a:rPr>
              <a:t>-20</a:t>
            </a:r>
          </a:p>
        </p:txBody>
      </p:sp>
      <p:sp>
        <p:nvSpPr>
          <p:cNvPr id="70" name="Rectangle 69">
            <a:extLst>
              <a:ext uri="{FF2B5EF4-FFF2-40B4-BE49-F238E27FC236}">
                <a16:creationId xmlns:a16="http://schemas.microsoft.com/office/drawing/2014/main" id="{2F36603E-8C61-494D-8007-6F8E321C665C}"/>
              </a:ext>
            </a:extLst>
          </p:cNvPr>
          <p:cNvSpPr/>
          <p:nvPr/>
        </p:nvSpPr>
        <p:spPr>
          <a:xfrm>
            <a:off x="7135821" y="5767389"/>
            <a:ext cx="306149" cy="153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839F2F7-21ED-49E7-AA5C-3FA1710A893B}"/>
              </a:ext>
            </a:extLst>
          </p:cNvPr>
          <p:cNvSpPr/>
          <p:nvPr/>
        </p:nvSpPr>
        <p:spPr>
          <a:xfrm>
            <a:off x="7135821" y="5767394"/>
            <a:ext cx="306149" cy="153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descr="Background pattern&#10;&#10;Description automatically generated">
            <a:extLst>
              <a:ext uri="{FF2B5EF4-FFF2-40B4-BE49-F238E27FC236}">
                <a16:creationId xmlns:a16="http://schemas.microsoft.com/office/drawing/2014/main" id="{7EBAC6A9-6D38-46BF-AB7B-03F52BD7B7FD}"/>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40738" y="4800750"/>
            <a:ext cx="347472" cy="749808"/>
          </a:xfrm>
          <a:prstGeom prst="rect">
            <a:avLst/>
          </a:prstGeom>
        </p:spPr>
      </p:pic>
      <p:pic>
        <p:nvPicPr>
          <p:cNvPr id="3" name="Picture 4">
            <a:extLst>
              <a:ext uri="{FF2B5EF4-FFF2-40B4-BE49-F238E27FC236}">
                <a16:creationId xmlns:a16="http://schemas.microsoft.com/office/drawing/2014/main" id="{1B86C192-C5F7-4D27-B460-DE74294A7C91}"/>
              </a:ext>
            </a:extLst>
          </p:cNvPr>
          <p:cNvPicPr>
            <a:picLocks noChangeAspect="1"/>
          </p:cNvPicPr>
          <p:nvPr/>
        </p:nvPicPr>
        <p:blipFill>
          <a:blip r:embed="rId7"/>
          <a:stretch>
            <a:fillRect/>
          </a:stretch>
        </p:blipFill>
        <p:spPr>
          <a:xfrm>
            <a:off x="4927570" y="1196735"/>
            <a:ext cx="295275" cy="323850"/>
          </a:xfrm>
          <a:prstGeom prst="rect">
            <a:avLst/>
          </a:prstGeom>
        </p:spPr>
      </p:pic>
      <p:pic>
        <p:nvPicPr>
          <p:cNvPr id="5" name="Picture 8">
            <a:extLst>
              <a:ext uri="{FF2B5EF4-FFF2-40B4-BE49-F238E27FC236}">
                <a16:creationId xmlns:a16="http://schemas.microsoft.com/office/drawing/2014/main" id="{E1C62996-C68D-4579-ABDF-E217C6D4D61D}"/>
              </a:ext>
            </a:extLst>
          </p:cNvPr>
          <p:cNvPicPr>
            <a:picLocks noChangeAspect="1"/>
          </p:cNvPicPr>
          <p:nvPr/>
        </p:nvPicPr>
        <p:blipFill>
          <a:blip r:embed="rId7"/>
          <a:stretch>
            <a:fillRect/>
          </a:stretch>
        </p:blipFill>
        <p:spPr>
          <a:xfrm>
            <a:off x="10822287" y="1196735"/>
            <a:ext cx="295275" cy="323850"/>
          </a:xfrm>
          <a:prstGeom prst="rect">
            <a:avLst/>
          </a:prstGeom>
          <a:ln w="12700">
            <a:solidFill>
              <a:schemeClr val="bg1"/>
            </a:solidFill>
          </a:ln>
        </p:spPr>
      </p:pic>
    </p:spTree>
    <p:extLst>
      <p:ext uri="{BB962C8B-B14F-4D97-AF65-F5344CB8AC3E}">
        <p14:creationId xmlns:p14="http://schemas.microsoft.com/office/powerpoint/2010/main" val="3819515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D142A9-967F-4B53-8EC0-D01732140D9A}"/>
              </a:ext>
            </a:extLst>
          </p:cNvPr>
          <p:cNvSpPr txBox="1">
            <a:spLocks/>
          </p:cNvSpPr>
          <p:nvPr/>
        </p:nvSpPr>
        <p:spPr>
          <a:xfrm>
            <a:off x="495300" y="342900"/>
            <a:ext cx="9414305" cy="419100"/>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6D9D"/>
                </a:solidFill>
                <a:latin typeface="Century Gothic" panose="020B0502020202020204" pitchFamily="34" charset="0"/>
              </a:rPr>
              <a:t>METHODOLOGY: Social Vulnerability</a:t>
            </a:r>
          </a:p>
        </p:txBody>
      </p:sp>
      <p:graphicFrame>
        <p:nvGraphicFramePr>
          <p:cNvPr id="4" name="Diagram 3">
            <a:extLst>
              <a:ext uri="{FF2B5EF4-FFF2-40B4-BE49-F238E27FC236}">
                <a16:creationId xmlns:a16="http://schemas.microsoft.com/office/drawing/2014/main" id="{25A6776E-B369-5647-913E-561D2D0FD9C3}"/>
              </a:ext>
            </a:extLst>
          </p:cNvPr>
          <p:cNvGraphicFramePr/>
          <p:nvPr>
            <p:extLst>
              <p:ext uri="{D42A27DB-BD31-4B8C-83A1-F6EECF244321}">
                <p14:modId xmlns:p14="http://schemas.microsoft.com/office/powerpoint/2010/main" val="1584008241"/>
              </p:ext>
            </p:extLst>
          </p:nvPr>
        </p:nvGraphicFramePr>
        <p:xfrm>
          <a:off x="495300" y="1087821"/>
          <a:ext cx="10499834" cy="5549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F6A1883-8E3B-514C-86EE-7C43F11CD7C0}"/>
              </a:ext>
            </a:extLst>
          </p:cNvPr>
          <p:cNvSpPr txBox="1"/>
          <p:nvPr/>
        </p:nvSpPr>
        <p:spPr>
          <a:xfrm>
            <a:off x="7456141" y="1210238"/>
            <a:ext cx="331076" cy="553998"/>
          </a:xfrm>
          <a:prstGeom prst="rect">
            <a:avLst/>
          </a:prstGeom>
          <a:noFill/>
        </p:spPr>
        <p:txBody>
          <a:bodyPr wrap="square" rtlCol="0">
            <a:spAutoFit/>
          </a:bodyPr>
          <a:lstStyle/>
          <a:p>
            <a:pPr algn="ctr"/>
            <a:r>
              <a:rPr lang="en-US" sz="3000" b="1">
                <a:latin typeface="Century Gothic" panose="020B0502020202020204" pitchFamily="34" charset="0"/>
              </a:rPr>
              <a:t>=</a:t>
            </a:r>
          </a:p>
        </p:txBody>
      </p:sp>
      <p:sp>
        <p:nvSpPr>
          <p:cNvPr id="15" name="TextBox 14">
            <a:extLst>
              <a:ext uri="{FF2B5EF4-FFF2-40B4-BE49-F238E27FC236}">
                <a16:creationId xmlns:a16="http://schemas.microsoft.com/office/drawing/2014/main" id="{8E8753C5-534D-4246-87D1-6986FFAF6676}"/>
              </a:ext>
            </a:extLst>
          </p:cNvPr>
          <p:cNvSpPr txBox="1"/>
          <p:nvPr/>
        </p:nvSpPr>
        <p:spPr>
          <a:xfrm>
            <a:off x="3714825" y="1210238"/>
            <a:ext cx="533400" cy="553998"/>
          </a:xfrm>
          <a:prstGeom prst="rect">
            <a:avLst/>
          </a:prstGeom>
          <a:noFill/>
        </p:spPr>
        <p:txBody>
          <a:bodyPr wrap="square" rtlCol="0">
            <a:spAutoFit/>
          </a:bodyPr>
          <a:lstStyle/>
          <a:p>
            <a:pPr algn="ctr"/>
            <a:r>
              <a:rPr lang="en-US" sz="3000" b="1"/>
              <a:t>x</a:t>
            </a:r>
          </a:p>
        </p:txBody>
      </p:sp>
      <p:pic>
        <p:nvPicPr>
          <p:cNvPr id="7" name="Picture 6">
            <a:extLst>
              <a:ext uri="{FF2B5EF4-FFF2-40B4-BE49-F238E27FC236}">
                <a16:creationId xmlns:a16="http://schemas.microsoft.com/office/drawing/2014/main" id="{C5646FDB-6DF1-43F9-942D-19FD14905DA3}"/>
              </a:ext>
            </a:extLst>
          </p:cNvPr>
          <p:cNvPicPr>
            <a:picLocks noChangeAspect="1"/>
          </p:cNvPicPr>
          <p:nvPr/>
        </p:nvPicPr>
        <p:blipFill>
          <a:blip r:embed="rId8">
            <a:duotone>
              <a:schemeClr val="accent2">
                <a:shade val="45000"/>
                <a:satMod val="135000"/>
              </a:schemeClr>
              <a:prstClr val="white"/>
            </a:duotone>
          </a:blip>
          <a:stretch>
            <a:fillRect/>
          </a:stretch>
        </p:blipFill>
        <p:spPr>
          <a:xfrm>
            <a:off x="7878657" y="2982872"/>
            <a:ext cx="3286584" cy="3191320"/>
          </a:xfrm>
          <a:prstGeom prst="ellipse">
            <a:avLst/>
          </a:prstGeom>
          <a:ln>
            <a:noFill/>
          </a:ln>
          <a:effectLst>
            <a:softEdge rad="112500"/>
          </a:effectLst>
        </p:spPr>
      </p:pic>
    </p:spTree>
    <p:extLst>
      <p:ext uri="{BB962C8B-B14F-4D97-AF65-F5344CB8AC3E}">
        <p14:creationId xmlns:p14="http://schemas.microsoft.com/office/powerpoint/2010/main" val="3829925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EB23-F345-48AD-91C2-63877824DEC9}"/>
              </a:ext>
            </a:extLst>
          </p:cNvPr>
          <p:cNvSpPr txBox="1">
            <a:spLocks/>
          </p:cNvSpPr>
          <p:nvPr/>
        </p:nvSpPr>
        <p:spPr>
          <a:xfrm>
            <a:off x="495301" y="342900"/>
            <a:ext cx="5113930" cy="419100"/>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B0502020202020204" pitchFamily="34" charset="0"/>
              </a:rPr>
              <a:t>Results: Heat Risk</a:t>
            </a:r>
          </a:p>
        </p:txBody>
      </p:sp>
      <p:sp>
        <p:nvSpPr>
          <p:cNvPr id="7" name="TextBox 6">
            <a:extLst>
              <a:ext uri="{FF2B5EF4-FFF2-40B4-BE49-F238E27FC236}">
                <a16:creationId xmlns:a16="http://schemas.microsoft.com/office/drawing/2014/main" id="{22EC3349-D8AE-412F-8589-130104AFA9C0}"/>
              </a:ext>
            </a:extLst>
          </p:cNvPr>
          <p:cNvSpPr txBox="1"/>
          <p:nvPr/>
        </p:nvSpPr>
        <p:spPr>
          <a:xfrm>
            <a:off x="3040240" y="3315419"/>
            <a:ext cx="5598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entury Gothic" panose="020B0502020202020204" pitchFamily="34" charset="0"/>
              </a:rPr>
              <a:t>x</a:t>
            </a:r>
          </a:p>
        </p:txBody>
      </p:sp>
      <p:sp>
        <p:nvSpPr>
          <p:cNvPr id="8" name="TextBox 7">
            <a:extLst>
              <a:ext uri="{FF2B5EF4-FFF2-40B4-BE49-F238E27FC236}">
                <a16:creationId xmlns:a16="http://schemas.microsoft.com/office/drawing/2014/main" id="{EF2430C7-437B-4314-82B1-77A4C6DD0841}"/>
              </a:ext>
            </a:extLst>
          </p:cNvPr>
          <p:cNvSpPr txBox="1"/>
          <p:nvPr/>
        </p:nvSpPr>
        <p:spPr>
          <a:xfrm>
            <a:off x="6255596" y="3269252"/>
            <a:ext cx="72177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cs typeface="Calibri"/>
              </a:rPr>
              <a:t>=</a:t>
            </a:r>
          </a:p>
        </p:txBody>
      </p:sp>
      <p:sp>
        <p:nvSpPr>
          <p:cNvPr id="9" name="TextBox 8">
            <a:extLst>
              <a:ext uri="{FF2B5EF4-FFF2-40B4-BE49-F238E27FC236}">
                <a16:creationId xmlns:a16="http://schemas.microsoft.com/office/drawing/2014/main" id="{8D2D5F52-0612-4F50-B6E7-D947006071EC}"/>
              </a:ext>
            </a:extLst>
          </p:cNvPr>
          <p:cNvSpPr txBox="1"/>
          <p:nvPr/>
        </p:nvSpPr>
        <p:spPr>
          <a:xfrm>
            <a:off x="309652" y="534172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85000"/>
                    <a:lumOff val="15000"/>
                  </a:schemeClr>
                </a:solidFill>
                <a:latin typeface="Century Gothic"/>
                <a:cs typeface="Calibri"/>
              </a:rPr>
              <a:t>Exposure (heat)</a:t>
            </a:r>
            <a:endParaRPr lang="en-US">
              <a:solidFill>
                <a:schemeClr val="tx1">
                  <a:lumMod val="85000"/>
                  <a:lumOff val="15000"/>
                </a:schemeClr>
              </a:solidFill>
              <a:latin typeface="Century Gothic"/>
            </a:endParaRPr>
          </a:p>
        </p:txBody>
      </p:sp>
      <p:sp>
        <p:nvSpPr>
          <p:cNvPr id="10" name="TextBox 9">
            <a:extLst>
              <a:ext uri="{FF2B5EF4-FFF2-40B4-BE49-F238E27FC236}">
                <a16:creationId xmlns:a16="http://schemas.microsoft.com/office/drawing/2014/main" id="{54D3A3F4-7C40-4E38-951B-E158F3985C70}"/>
              </a:ext>
            </a:extLst>
          </p:cNvPr>
          <p:cNvSpPr txBox="1"/>
          <p:nvPr/>
        </p:nvSpPr>
        <p:spPr>
          <a:xfrm>
            <a:off x="3530180" y="53273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85000"/>
                    <a:lumOff val="15000"/>
                  </a:schemeClr>
                </a:solidFill>
                <a:latin typeface="Century Gothic"/>
                <a:cs typeface="Calibri"/>
              </a:rPr>
              <a:t>Vulnerability</a:t>
            </a:r>
            <a:endParaRPr lang="en-US">
              <a:solidFill>
                <a:schemeClr val="tx1">
                  <a:lumMod val="85000"/>
                  <a:lumOff val="15000"/>
                </a:schemeClr>
              </a:solidFill>
            </a:endParaRPr>
          </a:p>
        </p:txBody>
      </p:sp>
      <p:sp>
        <p:nvSpPr>
          <p:cNvPr id="11" name="TextBox 10">
            <a:extLst>
              <a:ext uri="{FF2B5EF4-FFF2-40B4-BE49-F238E27FC236}">
                <a16:creationId xmlns:a16="http://schemas.microsoft.com/office/drawing/2014/main" id="{D7A28633-3159-4C04-8756-A22C01CEA87D}"/>
              </a:ext>
            </a:extLst>
          </p:cNvPr>
          <p:cNvSpPr txBox="1"/>
          <p:nvPr/>
        </p:nvSpPr>
        <p:spPr>
          <a:xfrm>
            <a:off x="7744051" y="64504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85000"/>
                    <a:lumOff val="15000"/>
                  </a:schemeClr>
                </a:solidFill>
                <a:latin typeface="Century Gothic"/>
                <a:cs typeface="Calibri"/>
              </a:rPr>
              <a:t>Risk</a:t>
            </a:r>
            <a:endParaRPr lang="en-US">
              <a:solidFill>
                <a:schemeClr val="tx1">
                  <a:lumMod val="85000"/>
                  <a:lumOff val="15000"/>
                </a:schemeClr>
              </a:solidFill>
            </a:endParaRPr>
          </a:p>
        </p:txBody>
      </p:sp>
      <p:pic>
        <p:nvPicPr>
          <p:cNvPr id="13" name="Picture 12" descr="Map&#10;&#10;Description automatically generated">
            <a:extLst>
              <a:ext uri="{FF2B5EF4-FFF2-40B4-BE49-F238E27FC236}">
                <a16:creationId xmlns:a16="http://schemas.microsoft.com/office/drawing/2014/main" id="{48ECA044-0DA6-4FFF-AFFD-75A843495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157" y="761012"/>
            <a:ext cx="4240987" cy="5643371"/>
          </a:xfrm>
          <a:prstGeom prst="rect">
            <a:avLst/>
          </a:prstGeom>
        </p:spPr>
      </p:pic>
      <p:pic>
        <p:nvPicPr>
          <p:cNvPr id="15" name="Picture 14" descr="Map&#10;&#10;Description automatically generated">
            <a:extLst>
              <a:ext uri="{FF2B5EF4-FFF2-40B4-BE49-F238E27FC236}">
                <a16:creationId xmlns:a16="http://schemas.microsoft.com/office/drawing/2014/main" id="{87B93375-8310-4922-8D01-0060FD704B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17" y="1779477"/>
            <a:ext cx="2666222" cy="3547872"/>
          </a:xfrm>
          <a:prstGeom prst="rect">
            <a:avLst/>
          </a:prstGeom>
        </p:spPr>
      </p:pic>
      <p:pic>
        <p:nvPicPr>
          <p:cNvPr id="17" name="Picture 16" descr="Map&#10;&#10;Description automatically generated">
            <a:extLst>
              <a:ext uri="{FF2B5EF4-FFF2-40B4-BE49-F238E27FC236}">
                <a16:creationId xmlns:a16="http://schemas.microsoft.com/office/drawing/2014/main" id="{BABBA958-F944-4EF8-B0F0-298F4207B7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158" y="1779477"/>
            <a:ext cx="2666222" cy="3547872"/>
          </a:xfrm>
          <a:prstGeom prst="rect">
            <a:avLst/>
          </a:prstGeom>
        </p:spPr>
      </p:pic>
      <p:sp>
        <p:nvSpPr>
          <p:cNvPr id="18" name="Rectangle 17">
            <a:extLst>
              <a:ext uri="{FF2B5EF4-FFF2-40B4-BE49-F238E27FC236}">
                <a16:creationId xmlns:a16="http://schemas.microsoft.com/office/drawing/2014/main" id="{33AE68A2-B050-4996-B5FA-30E1CC2FCDAD}"/>
              </a:ext>
            </a:extLst>
          </p:cNvPr>
          <p:cNvSpPr/>
          <p:nvPr/>
        </p:nvSpPr>
        <p:spPr>
          <a:xfrm>
            <a:off x="7082966" y="3626885"/>
            <a:ext cx="347472" cy="155448"/>
          </a:xfrm>
          <a:prstGeom prst="rect">
            <a:avLst/>
          </a:prstGeom>
          <a:solidFill>
            <a:srgbClr val="FFF7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EBF3C52-BEA2-417F-8010-C033718F8140}"/>
              </a:ext>
            </a:extLst>
          </p:cNvPr>
          <p:cNvSpPr/>
          <p:nvPr/>
        </p:nvSpPr>
        <p:spPr>
          <a:xfrm>
            <a:off x="7082966" y="3835792"/>
            <a:ext cx="347472" cy="155448"/>
          </a:xfrm>
          <a:prstGeom prst="rect">
            <a:avLst/>
          </a:prstGeom>
          <a:solidFill>
            <a:srgbClr val="FEEBC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B8D760-FC7A-438B-8FAC-D4D242DBB152}"/>
              </a:ext>
            </a:extLst>
          </p:cNvPr>
          <p:cNvSpPr/>
          <p:nvPr/>
        </p:nvSpPr>
        <p:spPr>
          <a:xfrm>
            <a:off x="7082966" y="4044699"/>
            <a:ext cx="347472" cy="155448"/>
          </a:xfrm>
          <a:prstGeom prst="rect">
            <a:avLst/>
          </a:prstGeom>
          <a:solidFill>
            <a:srgbClr val="FDD8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50D762-731A-4036-A1F2-65F7DD18792D}"/>
              </a:ext>
            </a:extLst>
          </p:cNvPr>
          <p:cNvSpPr/>
          <p:nvPr/>
        </p:nvSpPr>
        <p:spPr>
          <a:xfrm>
            <a:off x="7082966" y="4450651"/>
            <a:ext cx="347472" cy="155448"/>
          </a:xfrm>
          <a:prstGeom prst="rect">
            <a:avLst/>
          </a:prstGeom>
          <a:solidFill>
            <a:srgbClr val="FCA1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7EA820-E03E-49C9-B518-4EF99D88D05B}"/>
              </a:ext>
            </a:extLst>
          </p:cNvPr>
          <p:cNvSpPr/>
          <p:nvPr/>
        </p:nvSpPr>
        <p:spPr>
          <a:xfrm>
            <a:off x="7082966" y="4247675"/>
            <a:ext cx="347472" cy="155448"/>
          </a:xfrm>
          <a:prstGeom prst="rect">
            <a:avLst/>
          </a:prstGeom>
          <a:solidFill>
            <a:srgbClr val="FDC3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5B529AD-8E97-4D37-B181-ABB2779EA8C4}"/>
              </a:ext>
            </a:extLst>
          </p:cNvPr>
          <p:cNvSpPr/>
          <p:nvPr/>
        </p:nvSpPr>
        <p:spPr>
          <a:xfrm>
            <a:off x="7082966" y="4653627"/>
            <a:ext cx="347472" cy="155448"/>
          </a:xfrm>
          <a:prstGeom prst="rect">
            <a:avLst/>
          </a:prstGeom>
          <a:solidFill>
            <a:srgbClr val="F67B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B071A36-11DD-49C1-B886-81DA7E3CA9B2}"/>
              </a:ext>
            </a:extLst>
          </p:cNvPr>
          <p:cNvSpPr/>
          <p:nvPr/>
        </p:nvSpPr>
        <p:spPr>
          <a:xfrm>
            <a:off x="7082966" y="4856603"/>
            <a:ext cx="347472" cy="155448"/>
          </a:xfrm>
          <a:prstGeom prst="rect">
            <a:avLst/>
          </a:prstGeom>
          <a:solidFill>
            <a:srgbClr val="E753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76D7BBD-66D9-4896-B3FD-546ED718D8B7}"/>
              </a:ext>
            </a:extLst>
          </p:cNvPr>
          <p:cNvSpPr/>
          <p:nvPr/>
        </p:nvSpPr>
        <p:spPr>
          <a:xfrm>
            <a:off x="7082966" y="5060245"/>
            <a:ext cx="347472" cy="155448"/>
          </a:xfrm>
          <a:prstGeom prst="rect">
            <a:avLst/>
          </a:prstGeom>
          <a:solidFill>
            <a:srgbClr val="CF25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8788632-79BB-41BD-9C34-390D7049DAF5}"/>
              </a:ext>
            </a:extLst>
          </p:cNvPr>
          <p:cNvSpPr/>
          <p:nvPr/>
        </p:nvSpPr>
        <p:spPr>
          <a:xfrm>
            <a:off x="7082966" y="5269152"/>
            <a:ext cx="347472" cy="155448"/>
          </a:xfrm>
          <a:prstGeom prst="rect">
            <a:avLst/>
          </a:prstGeom>
          <a:solidFill>
            <a:srgbClr val="AD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0EAD3E0-D70A-44BC-8A9C-A3ACD1815AD3}"/>
              </a:ext>
            </a:extLst>
          </p:cNvPr>
          <p:cNvSpPr/>
          <p:nvPr/>
        </p:nvSpPr>
        <p:spPr>
          <a:xfrm>
            <a:off x="7082966" y="5474040"/>
            <a:ext cx="347472" cy="155448"/>
          </a:xfrm>
          <a:prstGeom prst="rect">
            <a:avLst/>
          </a:prstGeom>
          <a:solidFill>
            <a:srgbClr val="7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A69C15E-BDA8-41B9-8AA6-6AFECED37C3A}"/>
              </a:ext>
            </a:extLst>
          </p:cNvPr>
          <p:cNvSpPr/>
          <p:nvPr/>
        </p:nvSpPr>
        <p:spPr>
          <a:xfrm>
            <a:off x="7082966" y="5746619"/>
            <a:ext cx="349408" cy="1592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5F90F381-9416-4EAA-BA82-0740ECE24F36}"/>
              </a:ext>
            </a:extLst>
          </p:cNvPr>
          <p:cNvSpPr txBox="1"/>
          <p:nvPr/>
        </p:nvSpPr>
        <p:spPr>
          <a:xfrm>
            <a:off x="7466009" y="5641457"/>
            <a:ext cx="1018594" cy="400110"/>
          </a:xfrm>
          <a:prstGeom prst="rect">
            <a:avLst/>
          </a:prstGeom>
          <a:noFill/>
        </p:spPr>
        <p:txBody>
          <a:bodyPr wrap="square" rtlCol="0">
            <a:spAutoFit/>
          </a:bodyPr>
          <a:lstStyle/>
          <a:p>
            <a:r>
              <a:rPr lang="en-US" sz="1000">
                <a:latin typeface="Century Gothic"/>
              </a:rPr>
              <a:t>Sacramento Study Area</a:t>
            </a:r>
          </a:p>
        </p:txBody>
      </p:sp>
      <p:sp>
        <p:nvSpPr>
          <p:cNvPr id="42" name="TextBox 41">
            <a:extLst>
              <a:ext uri="{FF2B5EF4-FFF2-40B4-BE49-F238E27FC236}">
                <a16:creationId xmlns:a16="http://schemas.microsoft.com/office/drawing/2014/main" id="{DAAFDF11-EFF2-450C-88A2-1B5D8C0CC7EC}"/>
              </a:ext>
            </a:extLst>
          </p:cNvPr>
          <p:cNvSpPr txBox="1"/>
          <p:nvPr/>
        </p:nvSpPr>
        <p:spPr>
          <a:xfrm>
            <a:off x="6995157" y="6031168"/>
            <a:ext cx="330840" cy="215444"/>
          </a:xfrm>
          <a:prstGeom prst="rect">
            <a:avLst/>
          </a:prstGeom>
          <a:noFill/>
        </p:spPr>
        <p:txBody>
          <a:bodyPr wrap="square" rtlCol="0">
            <a:spAutoFit/>
          </a:bodyPr>
          <a:lstStyle/>
          <a:p>
            <a:r>
              <a:rPr lang="en-US" sz="800">
                <a:latin typeface="Century Gothic"/>
              </a:rPr>
              <a:t>0</a:t>
            </a:r>
          </a:p>
        </p:txBody>
      </p:sp>
      <p:sp>
        <p:nvSpPr>
          <p:cNvPr id="44" name="TextBox 43">
            <a:extLst>
              <a:ext uri="{FF2B5EF4-FFF2-40B4-BE49-F238E27FC236}">
                <a16:creationId xmlns:a16="http://schemas.microsoft.com/office/drawing/2014/main" id="{C280151A-CE0F-495B-B33E-41F17CB04C00}"/>
              </a:ext>
            </a:extLst>
          </p:cNvPr>
          <p:cNvSpPr txBox="1"/>
          <p:nvPr/>
        </p:nvSpPr>
        <p:spPr>
          <a:xfrm>
            <a:off x="7362988" y="6031168"/>
            <a:ext cx="380493" cy="215444"/>
          </a:xfrm>
          <a:prstGeom prst="rect">
            <a:avLst/>
          </a:prstGeom>
          <a:noFill/>
        </p:spPr>
        <p:txBody>
          <a:bodyPr wrap="square" rtlCol="0">
            <a:spAutoFit/>
          </a:bodyPr>
          <a:lstStyle/>
          <a:p>
            <a:r>
              <a:rPr lang="en-US" sz="800">
                <a:latin typeface="Century Gothic"/>
              </a:rPr>
              <a:t>1.75</a:t>
            </a:r>
          </a:p>
        </p:txBody>
      </p:sp>
      <p:sp>
        <p:nvSpPr>
          <p:cNvPr id="46" name="TextBox 45">
            <a:extLst>
              <a:ext uri="{FF2B5EF4-FFF2-40B4-BE49-F238E27FC236}">
                <a16:creationId xmlns:a16="http://schemas.microsoft.com/office/drawing/2014/main" id="{BEF761F9-919A-4036-87DE-5783EF5AC6C2}"/>
              </a:ext>
            </a:extLst>
          </p:cNvPr>
          <p:cNvSpPr txBox="1"/>
          <p:nvPr/>
        </p:nvSpPr>
        <p:spPr>
          <a:xfrm>
            <a:off x="7838362" y="6031168"/>
            <a:ext cx="332573" cy="215444"/>
          </a:xfrm>
          <a:prstGeom prst="rect">
            <a:avLst/>
          </a:prstGeom>
          <a:noFill/>
        </p:spPr>
        <p:txBody>
          <a:bodyPr wrap="square" rtlCol="0">
            <a:spAutoFit/>
          </a:bodyPr>
          <a:lstStyle/>
          <a:p>
            <a:r>
              <a:rPr lang="en-US" sz="800">
                <a:latin typeface="Century Gothic"/>
              </a:rPr>
              <a:t>3.5</a:t>
            </a:r>
          </a:p>
        </p:txBody>
      </p:sp>
      <p:sp>
        <p:nvSpPr>
          <p:cNvPr id="48" name="TextBox 47">
            <a:extLst>
              <a:ext uri="{FF2B5EF4-FFF2-40B4-BE49-F238E27FC236}">
                <a16:creationId xmlns:a16="http://schemas.microsoft.com/office/drawing/2014/main" id="{3BEF9E56-0B29-4DFD-B8E9-954DBB551AD9}"/>
              </a:ext>
            </a:extLst>
          </p:cNvPr>
          <p:cNvSpPr txBox="1"/>
          <p:nvPr/>
        </p:nvSpPr>
        <p:spPr>
          <a:xfrm>
            <a:off x="8750322" y="6035430"/>
            <a:ext cx="380493" cy="215444"/>
          </a:xfrm>
          <a:prstGeom prst="rect">
            <a:avLst/>
          </a:prstGeom>
          <a:noFill/>
        </p:spPr>
        <p:txBody>
          <a:bodyPr wrap="square" rtlCol="0">
            <a:spAutoFit/>
          </a:bodyPr>
          <a:lstStyle/>
          <a:p>
            <a:r>
              <a:rPr lang="en-US" sz="800">
                <a:latin typeface="Century Gothic"/>
              </a:rPr>
              <a:t>7</a:t>
            </a:r>
          </a:p>
        </p:txBody>
      </p:sp>
      <p:sp>
        <p:nvSpPr>
          <p:cNvPr id="50" name="TextBox 49">
            <a:extLst>
              <a:ext uri="{FF2B5EF4-FFF2-40B4-BE49-F238E27FC236}">
                <a16:creationId xmlns:a16="http://schemas.microsoft.com/office/drawing/2014/main" id="{E33E5B35-919A-497E-9A3D-67702ACA025A}"/>
              </a:ext>
            </a:extLst>
          </p:cNvPr>
          <p:cNvSpPr txBox="1"/>
          <p:nvPr/>
        </p:nvSpPr>
        <p:spPr>
          <a:xfrm>
            <a:off x="8842813" y="6166802"/>
            <a:ext cx="443408" cy="215444"/>
          </a:xfrm>
          <a:prstGeom prst="rect">
            <a:avLst/>
          </a:prstGeom>
          <a:noFill/>
        </p:spPr>
        <p:txBody>
          <a:bodyPr wrap="square" rtlCol="0">
            <a:spAutoFit/>
          </a:bodyPr>
          <a:lstStyle/>
          <a:p>
            <a:r>
              <a:rPr lang="en-US" sz="800">
                <a:latin typeface="Century Gothic"/>
              </a:rPr>
              <a:t>Miles</a:t>
            </a:r>
          </a:p>
        </p:txBody>
      </p:sp>
      <p:sp>
        <p:nvSpPr>
          <p:cNvPr id="52" name="TextBox 51">
            <a:extLst>
              <a:ext uri="{FF2B5EF4-FFF2-40B4-BE49-F238E27FC236}">
                <a16:creationId xmlns:a16="http://schemas.microsoft.com/office/drawing/2014/main" id="{FA3DE5C6-6E08-4D58-B500-26FADFA97A49}"/>
              </a:ext>
            </a:extLst>
          </p:cNvPr>
          <p:cNvSpPr txBox="1"/>
          <p:nvPr/>
        </p:nvSpPr>
        <p:spPr>
          <a:xfrm>
            <a:off x="7466009" y="3585374"/>
            <a:ext cx="944567" cy="246221"/>
          </a:xfrm>
          <a:prstGeom prst="rect">
            <a:avLst/>
          </a:prstGeom>
          <a:noFill/>
        </p:spPr>
        <p:txBody>
          <a:bodyPr wrap="square" rtlCol="0">
            <a:spAutoFit/>
          </a:bodyPr>
          <a:lstStyle/>
          <a:p>
            <a:r>
              <a:rPr lang="en-US" sz="1000">
                <a:latin typeface="Century Gothic" panose="020B0502020202020204" pitchFamily="34" charset="0"/>
              </a:rPr>
              <a:t>1- 10%</a:t>
            </a:r>
          </a:p>
        </p:txBody>
      </p:sp>
      <p:sp>
        <p:nvSpPr>
          <p:cNvPr id="54" name="TextBox 53">
            <a:extLst>
              <a:ext uri="{FF2B5EF4-FFF2-40B4-BE49-F238E27FC236}">
                <a16:creationId xmlns:a16="http://schemas.microsoft.com/office/drawing/2014/main" id="{E9F3AFCB-642E-4392-A4D1-40D76FB5606A}"/>
              </a:ext>
            </a:extLst>
          </p:cNvPr>
          <p:cNvSpPr txBox="1"/>
          <p:nvPr/>
        </p:nvSpPr>
        <p:spPr>
          <a:xfrm>
            <a:off x="7466008" y="3787370"/>
            <a:ext cx="944567" cy="246221"/>
          </a:xfrm>
          <a:prstGeom prst="rect">
            <a:avLst/>
          </a:prstGeom>
          <a:noFill/>
        </p:spPr>
        <p:txBody>
          <a:bodyPr wrap="square" rtlCol="0">
            <a:spAutoFit/>
          </a:bodyPr>
          <a:lstStyle/>
          <a:p>
            <a:r>
              <a:rPr lang="en-US" sz="1000">
                <a:latin typeface="Century Gothic" panose="020B0502020202020204" pitchFamily="34" charset="0"/>
              </a:rPr>
              <a:t>11-20%</a:t>
            </a:r>
          </a:p>
        </p:txBody>
      </p:sp>
      <p:sp>
        <p:nvSpPr>
          <p:cNvPr id="56" name="TextBox 55">
            <a:extLst>
              <a:ext uri="{FF2B5EF4-FFF2-40B4-BE49-F238E27FC236}">
                <a16:creationId xmlns:a16="http://schemas.microsoft.com/office/drawing/2014/main" id="{72FDC92B-B27D-462B-84D2-3F36E8855557}"/>
              </a:ext>
            </a:extLst>
          </p:cNvPr>
          <p:cNvSpPr txBox="1"/>
          <p:nvPr/>
        </p:nvSpPr>
        <p:spPr>
          <a:xfrm>
            <a:off x="7457306" y="3995664"/>
            <a:ext cx="944567" cy="246221"/>
          </a:xfrm>
          <a:prstGeom prst="rect">
            <a:avLst/>
          </a:prstGeom>
          <a:noFill/>
        </p:spPr>
        <p:txBody>
          <a:bodyPr wrap="square" rtlCol="0">
            <a:spAutoFit/>
          </a:bodyPr>
          <a:lstStyle/>
          <a:p>
            <a:r>
              <a:rPr lang="en-US" sz="1000">
                <a:latin typeface="Century Gothic" panose="020B0502020202020204" pitchFamily="34" charset="0"/>
              </a:rPr>
              <a:t>21-30%</a:t>
            </a:r>
          </a:p>
        </p:txBody>
      </p:sp>
      <p:sp>
        <p:nvSpPr>
          <p:cNvPr id="58" name="TextBox 57">
            <a:extLst>
              <a:ext uri="{FF2B5EF4-FFF2-40B4-BE49-F238E27FC236}">
                <a16:creationId xmlns:a16="http://schemas.microsoft.com/office/drawing/2014/main" id="{1BB3B740-F2EC-432D-AFB7-3606A1BC9FF5}"/>
              </a:ext>
            </a:extLst>
          </p:cNvPr>
          <p:cNvSpPr txBox="1"/>
          <p:nvPr/>
        </p:nvSpPr>
        <p:spPr>
          <a:xfrm>
            <a:off x="7461138" y="4221297"/>
            <a:ext cx="944567" cy="246221"/>
          </a:xfrm>
          <a:prstGeom prst="rect">
            <a:avLst/>
          </a:prstGeom>
          <a:noFill/>
        </p:spPr>
        <p:txBody>
          <a:bodyPr wrap="square" rtlCol="0">
            <a:spAutoFit/>
          </a:bodyPr>
          <a:lstStyle/>
          <a:p>
            <a:r>
              <a:rPr lang="en-US" sz="1000">
                <a:latin typeface="Century Gothic" panose="020B0502020202020204" pitchFamily="34" charset="0"/>
              </a:rPr>
              <a:t>31-40%</a:t>
            </a:r>
          </a:p>
        </p:txBody>
      </p:sp>
      <p:sp>
        <p:nvSpPr>
          <p:cNvPr id="60" name="TextBox 59">
            <a:extLst>
              <a:ext uri="{FF2B5EF4-FFF2-40B4-BE49-F238E27FC236}">
                <a16:creationId xmlns:a16="http://schemas.microsoft.com/office/drawing/2014/main" id="{3DD59F39-ECE9-4EEA-B3A3-EB79D17B54B2}"/>
              </a:ext>
            </a:extLst>
          </p:cNvPr>
          <p:cNvSpPr txBox="1"/>
          <p:nvPr/>
        </p:nvSpPr>
        <p:spPr>
          <a:xfrm>
            <a:off x="7466008" y="4414228"/>
            <a:ext cx="944567" cy="246221"/>
          </a:xfrm>
          <a:prstGeom prst="rect">
            <a:avLst/>
          </a:prstGeom>
          <a:noFill/>
        </p:spPr>
        <p:txBody>
          <a:bodyPr wrap="square" rtlCol="0">
            <a:spAutoFit/>
          </a:bodyPr>
          <a:lstStyle/>
          <a:p>
            <a:r>
              <a:rPr lang="en-US" sz="1000">
                <a:latin typeface="Century Gothic" panose="020B0502020202020204" pitchFamily="34" charset="0"/>
              </a:rPr>
              <a:t>41-50%</a:t>
            </a:r>
          </a:p>
        </p:txBody>
      </p:sp>
      <p:sp>
        <p:nvSpPr>
          <p:cNvPr id="62" name="TextBox 61">
            <a:extLst>
              <a:ext uri="{FF2B5EF4-FFF2-40B4-BE49-F238E27FC236}">
                <a16:creationId xmlns:a16="http://schemas.microsoft.com/office/drawing/2014/main" id="{D730E495-82AA-47C6-9430-61D5A64CB452}"/>
              </a:ext>
            </a:extLst>
          </p:cNvPr>
          <p:cNvSpPr txBox="1"/>
          <p:nvPr/>
        </p:nvSpPr>
        <p:spPr>
          <a:xfrm>
            <a:off x="7466007" y="4616224"/>
            <a:ext cx="944567" cy="246221"/>
          </a:xfrm>
          <a:prstGeom prst="rect">
            <a:avLst/>
          </a:prstGeom>
          <a:noFill/>
        </p:spPr>
        <p:txBody>
          <a:bodyPr wrap="square" rtlCol="0">
            <a:spAutoFit/>
          </a:bodyPr>
          <a:lstStyle/>
          <a:p>
            <a:r>
              <a:rPr lang="en-US" sz="1000">
                <a:latin typeface="Century Gothic" panose="020B0502020202020204" pitchFamily="34" charset="0"/>
              </a:rPr>
              <a:t>51-60%</a:t>
            </a:r>
          </a:p>
        </p:txBody>
      </p:sp>
      <p:sp>
        <p:nvSpPr>
          <p:cNvPr id="64" name="TextBox 63">
            <a:extLst>
              <a:ext uri="{FF2B5EF4-FFF2-40B4-BE49-F238E27FC236}">
                <a16:creationId xmlns:a16="http://schemas.microsoft.com/office/drawing/2014/main" id="{7AC3CE49-E51F-4C3D-8792-AE4A8792B49C}"/>
              </a:ext>
            </a:extLst>
          </p:cNvPr>
          <p:cNvSpPr txBox="1"/>
          <p:nvPr/>
        </p:nvSpPr>
        <p:spPr>
          <a:xfrm>
            <a:off x="7458779" y="4830099"/>
            <a:ext cx="944567" cy="246221"/>
          </a:xfrm>
          <a:prstGeom prst="rect">
            <a:avLst/>
          </a:prstGeom>
          <a:noFill/>
        </p:spPr>
        <p:txBody>
          <a:bodyPr wrap="square" rtlCol="0">
            <a:spAutoFit/>
          </a:bodyPr>
          <a:lstStyle/>
          <a:p>
            <a:r>
              <a:rPr lang="en-US" sz="1000">
                <a:latin typeface="Century Gothic" panose="020B0502020202020204" pitchFamily="34" charset="0"/>
              </a:rPr>
              <a:t>61-70</a:t>
            </a:r>
          </a:p>
        </p:txBody>
      </p:sp>
      <p:sp>
        <p:nvSpPr>
          <p:cNvPr id="66" name="TextBox 65">
            <a:extLst>
              <a:ext uri="{FF2B5EF4-FFF2-40B4-BE49-F238E27FC236}">
                <a16:creationId xmlns:a16="http://schemas.microsoft.com/office/drawing/2014/main" id="{341814E3-90A5-4513-9E74-98FEA7153D40}"/>
              </a:ext>
            </a:extLst>
          </p:cNvPr>
          <p:cNvSpPr txBox="1"/>
          <p:nvPr/>
        </p:nvSpPr>
        <p:spPr>
          <a:xfrm>
            <a:off x="7466006" y="5420733"/>
            <a:ext cx="944567" cy="246221"/>
          </a:xfrm>
          <a:prstGeom prst="rect">
            <a:avLst/>
          </a:prstGeom>
          <a:noFill/>
        </p:spPr>
        <p:txBody>
          <a:bodyPr wrap="square" rtlCol="0">
            <a:spAutoFit/>
          </a:bodyPr>
          <a:lstStyle/>
          <a:p>
            <a:r>
              <a:rPr lang="en-US" sz="1000">
                <a:latin typeface="Century Gothic" panose="020B0502020202020204" pitchFamily="34" charset="0"/>
              </a:rPr>
              <a:t>91-100%</a:t>
            </a:r>
          </a:p>
        </p:txBody>
      </p:sp>
      <p:sp>
        <p:nvSpPr>
          <p:cNvPr id="68" name="TextBox 67">
            <a:extLst>
              <a:ext uri="{FF2B5EF4-FFF2-40B4-BE49-F238E27FC236}">
                <a16:creationId xmlns:a16="http://schemas.microsoft.com/office/drawing/2014/main" id="{AB734632-06A0-4C42-AD7E-1789E03F6521}"/>
              </a:ext>
            </a:extLst>
          </p:cNvPr>
          <p:cNvSpPr txBox="1"/>
          <p:nvPr/>
        </p:nvSpPr>
        <p:spPr>
          <a:xfrm>
            <a:off x="7466006" y="5024564"/>
            <a:ext cx="944567" cy="246221"/>
          </a:xfrm>
          <a:prstGeom prst="rect">
            <a:avLst/>
          </a:prstGeom>
          <a:noFill/>
        </p:spPr>
        <p:txBody>
          <a:bodyPr wrap="square" rtlCol="0">
            <a:spAutoFit/>
          </a:bodyPr>
          <a:lstStyle/>
          <a:p>
            <a:r>
              <a:rPr lang="en-US" sz="1000">
                <a:latin typeface="Century Gothic" panose="020B0502020202020204" pitchFamily="34" charset="0"/>
              </a:rPr>
              <a:t>71-80</a:t>
            </a:r>
          </a:p>
        </p:txBody>
      </p:sp>
      <p:sp>
        <p:nvSpPr>
          <p:cNvPr id="70" name="TextBox 69">
            <a:extLst>
              <a:ext uri="{FF2B5EF4-FFF2-40B4-BE49-F238E27FC236}">
                <a16:creationId xmlns:a16="http://schemas.microsoft.com/office/drawing/2014/main" id="{4A4B14CC-0D9D-4321-BA52-699E10875897}"/>
              </a:ext>
            </a:extLst>
          </p:cNvPr>
          <p:cNvSpPr txBox="1"/>
          <p:nvPr/>
        </p:nvSpPr>
        <p:spPr>
          <a:xfrm>
            <a:off x="7466006" y="5209500"/>
            <a:ext cx="944567" cy="246221"/>
          </a:xfrm>
          <a:prstGeom prst="rect">
            <a:avLst/>
          </a:prstGeom>
          <a:noFill/>
        </p:spPr>
        <p:txBody>
          <a:bodyPr wrap="square" rtlCol="0">
            <a:spAutoFit/>
          </a:bodyPr>
          <a:lstStyle/>
          <a:p>
            <a:r>
              <a:rPr lang="en-US" sz="1000">
                <a:latin typeface="Century Gothic" panose="020B0502020202020204" pitchFamily="34" charset="0"/>
              </a:rPr>
              <a:t>81-90%</a:t>
            </a:r>
          </a:p>
        </p:txBody>
      </p:sp>
      <p:sp>
        <p:nvSpPr>
          <p:cNvPr id="72" name="TextBox 71">
            <a:extLst>
              <a:ext uri="{FF2B5EF4-FFF2-40B4-BE49-F238E27FC236}">
                <a16:creationId xmlns:a16="http://schemas.microsoft.com/office/drawing/2014/main" id="{B73CB91F-0EAB-486E-9788-674BFD8C1507}"/>
              </a:ext>
            </a:extLst>
          </p:cNvPr>
          <p:cNvSpPr txBox="1"/>
          <p:nvPr/>
        </p:nvSpPr>
        <p:spPr>
          <a:xfrm>
            <a:off x="3578649" y="5078837"/>
            <a:ext cx="330840" cy="153888"/>
          </a:xfrm>
          <a:prstGeom prst="rect">
            <a:avLst/>
          </a:prstGeom>
          <a:noFill/>
        </p:spPr>
        <p:txBody>
          <a:bodyPr wrap="square" rtlCol="0">
            <a:spAutoFit/>
          </a:bodyPr>
          <a:lstStyle/>
          <a:p>
            <a:r>
              <a:rPr lang="en-US" sz="400">
                <a:latin typeface="Century Gothic"/>
              </a:rPr>
              <a:t>0</a:t>
            </a:r>
          </a:p>
        </p:txBody>
      </p:sp>
      <p:sp>
        <p:nvSpPr>
          <p:cNvPr id="74" name="TextBox 73">
            <a:extLst>
              <a:ext uri="{FF2B5EF4-FFF2-40B4-BE49-F238E27FC236}">
                <a16:creationId xmlns:a16="http://schemas.microsoft.com/office/drawing/2014/main" id="{8B1E8B0E-FF8C-4AFA-B078-8DD3CE1065ED}"/>
              </a:ext>
            </a:extLst>
          </p:cNvPr>
          <p:cNvSpPr txBox="1"/>
          <p:nvPr/>
        </p:nvSpPr>
        <p:spPr>
          <a:xfrm>
            <a:off x="3818689" y="5094912"/>
            <a:ext cx="380493" cy="153888"/>
          </a:xfrm>
          <a:prstGeom prst="rect">
            <a:avLst/>
          </a:prstGeom>
          <a:noFill/>
        </p:spPr>
        <p:txBody>
          <a:bodyPr wrap="square" rtlCol="0">
            <a:spAutoFit/>
          </a:bodyPr>
          <a:lstStyle/>
          <a:p>
            <a:r>
              <a:rPr lang="en-US" sz="400">
                <a:latin typeface="Century Gothic"/>
              </a:rPr>
              <a:t>1.75</a:t>
            </a:r>
          </a:p>
        </p:txBody>
      </p:sp>
      <p:sp>
        <p:nvSpPr>
          <p:cNvPr id="76" name="TextBox 75">
            <a:extLst>
              <a:ext uri="{FF2B5EF4-FFF2-40B4-BE49-F238E27FC236}">
                <a16:creationId xmlns:a16="http://schemas.microsoft.com/office/drawing/2014/main" id="{5063FDE3-4214-43C7-995D-73D4A833451A}"/>
              </a:ext>
            </a:extLst>
          </p:cNvPr>
          <p:cNvSpPr txBox="1"/>
          <p:nvPr/>
        </p:nvSpPr>
        <p:spPr>
          <a:xfrm>
            <a:off x="4106136" y="5092351"/>
            <a:ext cx="332573" cy="153888"/>
          </a:xfrm>
          <a:prstGeom prst="rect">
            <a:avLst/>
          </a:prstGeom>
          <a:noFill/>
        </p:spPr>
        <p:txBody>
          <a:bodyPr wrap="square" rtlCol="0">
            <a:spAutoFit/>
          </a:bodyPr>
          <a:lstStyle/>
          <a:p>
            <a:r>
              <a:rPr lang="en-US" sz="400">
                <a:latin typeface="Century Gothic"/>
              </a:rPr>
              <a:t>3.5</a:t>
            </a:r>
          </a:p>
        </p:txBody>
      </p:sp>
      <p:sp>
        <p:nvSpPr>
          <p:cNvPr id="78" name="TextBox 77">
            <a:extLst>
              <a:ext uri="{FF2B5EF4-FFF2-40B4-BE49-F238E27FC236}">
                <a16:creationId xmlns:a16="http://schemas.microsoft.com/office/drawing/2014/main" id="{43FD0E2D-F7ED-4352-A4CB-DEA168C2BD8E}"/>
              </a:ext>
            </a:extLst>
          </p:cNvPr>
          <p:cNvSpPr txBox="1"/>
          <p:nvPr/>
        </p:nvSpPr>
        <p:spPr>
          <a:xfrm>
            <a:off x="4680827" y="5078837"/>
            <a:ext cx="380493" cy="153888"/>
          </a:xfrm>
          <a:prstGeom prst="rect">
            <a:avLst/>
          </a:prstGeom>
          <a:noFill/>
        </p:spPr>
        <p:txBody>
          <a:bodyPr wrap="square" rtlCol="0">
            <a:spAutoFit/>
          </a:bodyPr>
          <a:lstStyle/>
          <a:p>
            <a:r>
              <a:rPr lang="en-US" sz="400">
                <a:latin typeface="Century Gothic"/>
              </a:rPr>
              <a:t>7</a:t>
            </a:r>
          </a:p>
        </p:txBody>
      </p:sp>
      <p:sp>
        <p:nvSpPr>
          <p:cNvPr id="80" name="TextBox 79">
            <a:extLst>
              <a:ext uri="{FF2B5EF4-FFF2-40B4-BE49-F238E27FC236}">
                <a16:creationId xmlns:a16="http://schemas.microsoft.com/office/drawing/2014/main" id="{C32C7F57-26D8-45E6-88FE-F0F4ED00E4F8}"/>
              </a:ext>
            </a:extLst>
          </p:cNvPr>
          <p:cNvSpPr txBox="1"/>
          <p:nvPr/>
        </p:nvSpPr>
        <p:spPr>
          <a:xfrm>
            <a:off x="4757096" y="5159947"/>
            <a:ext cx="443408" cy="153888"/>
          </a:xfrm>
          <a:prstGeom prst="rect">
            <a:avLst/>
          </a:prstGeom>
          <a:noFill/>
        </p:spPr>
        <p:txBody>
          <a:bodyPr wrap="square" rtlCol="0">
            <a:spAutoFit/>
          </a:bodyPr>
          <a:lstStyle/>
          <a:p>
            <a:r>
              <a:rPr lang="en-US" sz="400">
                <a:latin typeface="Century Gothic"/>
              </a:rPr>
              <a:t>Miles</a:t>
            </a:r>
          </a:p>
        </p:txBody>
      </p:sp>
      <p:sp>
        <p:nvSpPr>
          <p:cNvPr id="82" name="TextBox 81">
            <a:extLst>
              <a:ext uri="{FF2B5EF4-FFF2-40B4-BE49-F238E27FC236}">
                <a16:creationId xmlns:a16="http://schemas.microsoft.com/office/drawing/2014/main" id="{E3AFBAA3-8C90-4F6D-A44B-474643CF82B1}"/>
              </a:ext>
            </a:extLst>
          </p:cNvPr>
          <p:cNvSpPr txBox="1"/>
          <p:nvPr/>
        </p:nvSpPr>
        <p:spPr>
          <a:xfrm>
            <a:off x="346855" y="5106586"/>
            <a:ext cx="330840" cy="153888"/>
          </a:xfrm>
          <a:prstGeom prst="rect">
            <a:avLst/>
          </a:prstGeom>
          <a:noFill/>
        </p:spPr>
        <p:txBody>
          <a:bodyPr wrap="square" rtlCol="0">
            <a:spAutoFit/>
          </a:bodyPr>
          <a:lstStyle/>
          <a:p>
            <a:r>
              <a:rPr lang="en-US" sz="400">
                <a:latin typeface="Century Gothic"/>
              </a:rPr>
              <a:t>0</a:t>
            </a:r>
          </a:p>
        </p:txBody>
      </p:sp>
      <p:sp>
        <p:nvSpPr>
          <p:cNvPr id="84" name="TextBox 83">
            <a:extLst>
              <a:ext uri="{FF2B5EF4-FFF2-40B4-BE49-F238E27FC236}">
                <a16:creationId xmlns:a16="http://schemas.microsoft.com/office/drawing/2014/main" id="{0A2E4BC5-5685-4599-852E-EBB1E3179672}"/>
              </a:ext>
            </a:extLst>
          </p:cNvPr>
          <p:cNvSpPr txBox="1"/>
          <p:nvPr/>
        </p:nvSpPr>
        <p:spPr>
          <a:xfrm>
            <a:off x="586895" y="5122661"/>
            <a:ext cx="380493" cy="153888"/>
          </a:xfrm>
          <a:prstGeom prst="rect">
            <a:avLst/>
          </a:prstGeom>
          <a:noFill/>
        </p:spPr>
        <p:txBody>
          <a:bodyPr wrap="square" rtlCol="0">
            <a:spAutoFit/>
          </a:bodyPr>
          <a:lstStyle/>
          <a:p>
            <a:r>
              <a:rPr lang="en-US" sz="400">
                <a:latin typeface="Century Gothic"/>
              </a:rPr>
              <a:t>1.75</a:t>
            </a:r>
          </a:p>
        </p:txBody>
      </p:sp>
      <p:sp>
        <p:nvSpPr>
          <p:cNvPr id="86" name="TextBox 85">
            <a:extLst>
              <a:ext uri="{FF2B5EF4-FFF2-40B4-BE49-F238E27FC236}">
                <a16:creationId xmlns:a16="http://schemas.microsoft.com/office/drawing/2014/main" id="{BED59CBE-B1F7-4002-9BD4-D4A518F4E63C}"/>
              </a:ext>
            </a:extLst>
          </p:cNvPr>
          <p:cNvSpPr txBox="1"/>
          <p:nvPr/>
        </p:nvSpPr>
        <p:spPr>
          <a:xfrm>
            <a:off x="874342" y="5120100"/>
            <a:ext cx="332573" cy="153888"/>
          </a:xfrm>
          <a:prstGeom prst="rect">
            <a:avLst/>
          </a:prstGeom>
          <a:noFill/>
        </p:spPr>
        <p:txBody>
          <a:bodyPr wrap="square" rtlCol="0">
            <a:spAutoFit/>
          </a:bodyPr>
          <a:lstStyle/>
          <a:p>
            <a:r>
              <a:rPr lang="en-US" sz="400">
                <a:latin typeface="Century Gothic"/>
              </a:rPr>
              <a:t>3.5</a:t>
            </a:r>
          </a:p>
        </p:txBody>
      </p:sp>
      <p:sp>
        <p:nvSpPr>
          <p:cNvPr id="88" name="TextBox 87">
            <a:extLst>
              <a:ext uri="{FF2B5EF4-FFF2-40B4-BE49-F238E27FC236}">
                <a16:creationId xmlns:a16="http://schemas.microsoft.com/office/drawing/2014/main" id="{AB905497-91DD-4738-B5F1-518A6E72DF3E}"/>
              </a:ext>
            </a:extLst>
          </p:cNvPr>
          <p:cNvSpPr txBox="1"/>
          <p:nvPr/>
        </p:nvSpPr>
        <p:spPr>
          <a:xfrm>
            <a:off x="1449033" y="5106586"/>
            <a:ext cx="380493" cy="153888"/>
          </a:xfrm>
          <a:prstGeom prst="rect">
            <a:avLst/>
          </a:prstGeom>
          <a:noFill/>
        </p:spPr>
        <p:txBody>
          <a:bodyPr wrap="square" rtlCol="0">
            <a:spAutoFit/>
          </a:bodyPr>
          <a:lstStyle/>
          <a:p>
            <a:r>
              <a:rPr lang="en-US" sz="400">
                <a:latin typeface="Century Gothic"/>
              </a:rPr>
              <a:t>7</a:t>
            </a:r>
          </a:p>
        </p:txBody>
      </p:sp>
      <p:sp>
        <p:nvSpPr>
          <p:cNvPr id="90" name="TextBox 89">
            <a:extLst>
              <a:ext uri="{FF2B5EF4-FFF2-40B4-BE49-F238E27FC236}">
                <a16:creationId xmlns:a16="http://schemas.microsoft.com/office/drawing/2014/main" id="{DC1869FB-A8E1-4B61-9465-443B01A94168}"/>
              </a:ext>
            </a:extLst>
          </p:cNvPr>
          <p:cNvSpPr txBox="1"/>
          <p:nvPr/>
        </p:nvSpPr>
        <p:spPr>
          <a:xfrm>
            <a:off x="1525302" y="5187696"/>
            <a:ext cx="443408" cy="153888"/>
          </a:xfrm>
          <a:prstGeom prst="rect">
            <a:avLst/>
          </a:prstGeom>
          <a:noFill/>
        </p:spPr>
        <p:txBody>
          <a:bodyPr wrap="square" rtlCol="0">
            <a:spAutoFit/>
          </a:bodyPr>
          <a:lstStyle/>
          <a:p>
            <a:r>
              <a:rPr lang="en-US" sz="400">
                <a:latin typeface="Century Gothic"/>
              </a:rPr>
              <a:t>Miles</a:t>
            </a:r>
          </a:p>
        </p:txBody>
      </p:sp>
    </p:spTree>
    <p:extLst>
      <p:ext uri="{BB962C8B-B14F-4D97-AF65-F5344CB8AC3E}">
        <p14:creationId xmlns:p14="http://schemas.microsoft.com/office/powerpoint/2010/main" val="989687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13DB6880-EA96-4A94-9157-6CD822B590D0}"/>
              </a:ext>
            </a:extLst>
          </p:cNvPr>
          <p:cNvCxnSpPr>
            <a:cxnSpLocks/>
          </p:cNvCxnSpPr>
          <p:nvPr/>
        </p:nvCxnSpPr>
        <p:spPr>
          <a:xfrm flipV="1">
            <a:off x="5355018" y="3429028"/>
            <a:ext cx="0" cy="628706"/>
          </a:xfrm>
          <a:prstGeom prst="line">
            <a:avLst/>
          </a:prstGeom>
          <a:ln w="28575">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74CE4AF-70E9-42C8-BA46-D7F4B7E453C9}"/>
              </a:ext>
            </a:extLst>
          </p:cNvPr>
          <p:cNvCxnSpPr>
            <a:cxnSpLocks/>
          </p:cNvCxnSpPr>
          <p:nvPr/>
        </p:nvCxnSpPr>
        <p:spPr>
          <a:xfrm flipV="1">
            <a:off x="3392523" y="3426962"/>
            <a:ext cx="0" cy="628706"/>
          </a:xfrm>
          <a:prstGeom prst="line">
            <a:avLst/>
          </a:prstGeom>
          <a:ln w="28575">
            <a:solidFill>
              <a:srgbClr val="C55A11"/>
            </a:solidFill>
          </a:ln>
        </p:spPr>
        <p:style>
          <a:lnRef idx="1">
            <a:schemeClr val="accent1"/>
          </a:lnRef>
          <a:fillRef idx="0">
            <a:schemeClr val="accent1"/>
          </a:fillRef>
          <a:effectRef idx="0">
            <a:schemeClr val="accent1"/>
          </a:effectRef>
          <a:fontRef idx="minor">
            <a:schemeClr val="tx1"/>
          </a:fontRef>
        </p:style>
      </p:cxnSp>
      <p:pic>
        <p:nvPicPr>
          <p:cNvPr id="28" name="Picture 27" descr="A close up of a tree&#10;&#10;Description automatically generated">
            <a:extLst>
              <a:ext uri="{FF2B5EF4-FFF2-40B4-BE49-F238E27FC236}">
                <a16:creationId xmlns:a16="http://schemas.microsoft.com/office/drawing/2014/main" id="{16779FAC-82D1-402C-A7B5-9F6605B4E7F1}"/>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b="49996"/>
          <a:stretch/>
        </p:blipFill>
        <p:spPr>
          <a:xfrm>
            <a:off x="-257700" y="1407400"/>
            <a:ext cx="12392550" cy="4113202"/>
          </a:xfrm>
          <a:prstGeom prst="rect">
            <a:avLst/>
          </a:prstGeom>
          <a:ln>
            <a:noFill/>
          </a:ln>
          <a:effectLst>
            <a:softEdge rad="112500"/>
          </a:effectLst>
        </p:spPr>
      </p:pic>
      <p:sp>
        <p:nvSpPr>
          <p:cNvPr id="5" name="Title 1">
            <a:extLst>
              <a:ext uri="{FF2B5EF4-FFF2-40B4-BE49-F238E27FC236}">
                <a16:creationId xmlns:a16="http://schemas.microsoft.com/office/drawing/2014/main" id="{D420FFA6-56FA-4E21-B0D4-320A737BB0D4}"/>
              </a:ext>
            </a:extLst>
          </p:cNvPr>
          <p:cNvSpPr txBox="1">
            <a:spLocks/>
          </p:cNvSpPr>
          <p:nvPr/>
        </p:nvSpPr>
        <p:spPr>
          <a:xfrm>
            <a:off x="-1437081" y="-76309"/>
            <a:ext cx="12249864" cy="101395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800" b="1">
                <a:solidFill>
                  <a:srgbClr val="006D9D"/>
                </a:solidFill>
                <a:latin typeface="Century Gothic" panose="020F0302020204030204"/>
              </a:rPr>
              <a:t>METHODOLOGY: </a:t>
            </a:r>
            <a:r>
              <a:rPr lang="en-US" sz="3800" b="1" err="1">
                <a:solidFill>
                  <a:srgbClr val="006D9D"/>
                </a:solidFill>
                <a:latin typeface="Century Gothic" panose="020F0302020204030204"/>
              </a:rPr>
              <a:t>InVEST</a:t>
            </a:r>
            <a:r>
              <a:rPr lang="en-US" sz="3800" b="1">
                <a:solidFill>
                  <a:srgbClr val="006D9D"/>
                </a:solidFill>
                <a:latin typeface="Century Gothic" panose="020F0302020204030204"/>
              </a:rPr>
              <a:t> Urban Cooling Model</a:t>
            </a:r>
          </a:p>
        </p:txBody>
      </p:sp>
      <p:cxnSp>
        <p:nvCxnSpPr>
          <p:cNvPr id="16" name="Straight Connector 15">
            <a:extLst>
              <a:ext uri="{FF2B5EF4-FFF2-40B4-BE49-F238E27FC236}">
                <a16:creationId xmlns:a16="http://schemas.microsoft.com/office/drawing/2014/main" id="{187D4B17-385C-42D7-96E5-949B5D90FD2F}"/>
              </a:ext>
            </a:extLst>
          </p:cNvPr>
          <p:cNvCxnSpPr>
            <a:cxnSpLocks/>
          </p:cNvCxnSpPr>
          <p:nvPr/>
        </p:nvCxnSpPr>
        <p:spPr>
          <a:xfrm>
            <a:off x="3127994" y="2751881"/>
            <a:ext cx="0" cy="677119"/>
          </a:xfrm>
          <a:prstGeom prst="line">
            <a:avLst/>
          </a:prstGeom>
          <a:ln w="41275">
            <a:solidFill>
              <a:schemeClr val="accent2">
                <a:lumMod val="7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C3C0FF-341B-4750-97C6-0BDAE79AA9F7}"/>
              </a:ext>
            </a:extLst>
          </p:cNvPr>
          <p:cNvCxnSpPr>
            <a:cxnSpLocks/>
          </p:cNvCxnSpPr>
          <p:nvPr/>
        </p:nvCxnSpPr>
        <p:spPr>
          <a:xfrm>
            <a:off x="-244276" y="766820"/>
            <a:ext cx="12192000" cy="8066"/>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117EEC1-75A6-4F8D-8375-BEBEC288E844}"/>
              </a:ext>
            </a:extLst>
          </p:cNvPr>
          <p:cNvCxnSpPr>
            <a:cxnSpLocks/>
          </p:cNvCxnSpPr>
          <p:nvPr/>
        </p:nvCxnSpPr>
        <p:spPr>
          <a:xfrm flipV="1">
            <a:off x="1131862" y="3419475"/>
            <a:ext cx="8313667" cy="9525"/>
          </a:xfrm>
          <a:prstGeom prst="line">
            <a:avLst/>
          </a:prstGeom>
          <a:ln w="28575">
            <a:solidFill>
              <a:srgbClr val="C55A1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810BBC65-4886-4301-BBD2-7F79F102331B}"/>
              </a:ext>
            </a:extLst>
          </p:cNvPr>
          <p:cNvGrpSpPr/>
          <p:nvPr/>
        </p:nvGrpSpPr>
        <p:grpSpPr>
          <a:xfrm>
            <a:off x="90539" y="4021944"/>
            <a:ext cx="10212630" cy="938736"/>
            <a:chOff x="600153" y="4091446"/>
            <a:chExt cx="10212630" cy="938736"/>
          </a:xfrm>
        </p:grpSpPr>
        <p:grpSp>
          <p:nvGrpSpPr>
            <p:cNvPr id="9" name="Group 8">
              <a:extLst>
                <a:ext uri="{FF2B5EF4-FFF2-40B4-BE49-F238E27FC236}">
                  <a16:creationId xmlns:a16="http://schemas.microsoft.com/office/drawing/2014/main" id="{95182F7C-7188-4520-A4FF-0C560F476657}"/>
                </a:ext>
              </a:extLst>
            </p:cNvPr>
            <p:cNvGrpSpPr/>
            <p:nvPr/>
          </p:nvGrpSpPr>
          <p:grpSpPr>
            <a:xfrm>
              <a:off x="600153" y="4127208"/>
              <a:ext cx="2082648" cy="853664"/>
              <a:chOff x="8734894" y="3900586"/>
              <a:chExt cx="2758432" cy="644363"/>
            </a:xfrm>
          </p:grpSpPr>
          <p:sp>
            <p:nvSpPr>
              <p:cNvPr id="40" name="Rectangle: Rounded Corners 39">
                <a:extLst>
                  <a:ext uri="{FF2B5EF4-FFF2-40B4-BE49-F238E27FC236}">
                    <a16:creationId xmlns:a16="http://schemas.microsoft.com/office/drawing/2014/main" id="{5F9DD303-2F69-488C-8D55-231E137F1EE9}"/>
                  </a:ext>
                </a:extLst>
              </p:cNvPr>
              <p:cNvSpPr/>
              <p:nvPr/>
            </p:nvSpPr>
            <p:spPr>
              <a:xfrm>
                <a:off x="8734894" y="3900586"/>
                <a:ext cx="2758432" cy="644363"/>
              </a:xfrm>
              <a:prstGeom prst="roundRect">
                <a:avLst/>
              </a:prstGeom>
              <a:solidFill>
                <a:schemeClr val="bg1"/>
              </a:solid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9" name="TextBox 48">
                <a:extLst>
                  <a:ext uri="{FF2B5EF4-FFF2-40B4-BE49-F238E27FC236}">
                    <a16:creationId xmlns:a16="http://schemas.microsoft.com/office/drawing/2014/main" id="{2DD05CAA-5600-4C30-ABDA-759820A94555}"/>
                  </a:ext>
                </a:extLst>
              </p:cNvPr>
              <p:cNvSpPr txBox="1"/>
              <p:nvPr/>
            </p:nvSpPr>
            <p:spPr>
              <a:xfrm>
                <a:off x="8750446" y="3962419"/>
                <a:ext cx="2727327" cy="580790"/>
              </a:xfrm>
              <a:prstGeom prst="rect">
                <a:avLst/>
              </a:prstGeom>
              <a:noFill/>
              <a:ln>
                <a:noFill/>
              </a:ln>
            </p:spPr>
            <p:txBody>
              <a:bodyPr wrap="square" lIns="91440" tIns="45720" rIns="91440" bIns="45720" rtlCol="0" anchor="t">
                <a:spAutoFit/>
              </a:bodyPr>
              <a:lstStyle/>
              <a:p>
                <a:pPr algn="ctr"/>
                <a:r>
                  <a:rPr lang="en-US" sz="2200">
                    <a:solidFill>
                      <a:schemeClr val="tx1">
                        <a:lumMod val="75000"/>
                        <a:lumOff val="25000"/>
                      </a:schemeClr>
                    </a:solidFill>
                    <a:latin typeface="Century Gothic" panose="020B0502020202020204" pitchFamily="34" charset="0"/>
                  </a:rPr>
                  <a:t>Shade Value: (0:1)</a:t>
                </a:r>
              </a:p>
            </p:txBody>
          </p:sp>
        </p:grpSp>
        <p:grpSp>
          <p:nvGrpSpPr>
            <p:cNvPr id="10" name="Group 9">
              <a:extLst>
                <a:ext uri="{FF2B5EF4-FFF2-40B4-BE49-F238E27FC236}">
                  <a16:creationId xmlns:a16="http://schemas.microsoft.com/office/drawing/2014/main" id="{7819CDFC-C18C-4C43-BE4D-4EA71B148484}"/>
                </a:ext>
              </a:extLst>
            </p:cNvPr>
            <p:cNvGrpSpPr/>
            <p:nvPr/>
          </p:nvGrpSpPr>
          <p:grpSpPr>
            <a:xfrm>
              <a:off x="2897266" y="4091446"/>
              <a:ext cx="1971134" cy="927235"/>
              <a:chOff x="8688780" y="4627665"/>
              <a:chExt cx="2786076" cy="644363"/>
            </a:xfrm>
          </p:grpSpPr>
          <p:sp>
            <p:nvSpPr>
              <p:cNvPr id="39" name="Rectangle: Rounded Corners 38">
                <a:extLst>
                  <a:ext uri="{FF2B5EF4-FFF2-40B4-BE49-F238E27FC236}">
                    <a16:creationId xmlns:a16="http://schemas.microsoft.com/office/drawing/2014/main" id="{CBD35C13-DB20-4942-9A51-C3A533353116}"/>
                  </a:ext>
                </a:extLst>
              </p:cNvPr>
              <p:cNvSpPr/>
              <p:nvPr/>
            </p:nvSpPr>
            <p:spPr>
              <a:xfrm>
                <a:off x="8716424" y="4627665"/>
                <a:ext cx="2758432" cy="644363"/>
              </a:xfrm>
              <a:prstGeom prst="roundRect">
                <a:avLst/>
              </a:prstGeom>
              <a:solidFill>
                <a:schemeClr val="bg1"/>
              </a:solid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v</a:t>
                </a:r>
              </a:p>
            </p:txBody>
          </p:sp>
          <p:sp>
            <p:nvSpPr>
              <p:cNvPr id="51" name="TextBox 50">
                <a:extLst>
                  <a:ext uri="{FF2B5EF4-FFF2-40B4-BE49-F238E27FC236}">
                    <a16:creationId xmlns:a16="http://schemas.microsoft.com/office/drawing/2014/main" id="{667780AF-C728-436F-B8E2-ADF42F182C65}"/>
                  </a:ext>
                </a:extLst>
              </p:cNvPr>
              <p:cNvSpPr txBox="1"/>
              <p:nvPr/>
            </p:nvSpPr>
            <p:spPr>
              <a:xfrm>
                <a:off x="8688780" y="4654314"/>
                <a:ext cx="2754570" cy="534707"/>
              </a:xfrm>
              <a:prstGeom prst="rect">
                <a:avLst/>
              </a:prstGeom>
              <a:noFill/>
              <a:ln>
                <a:noFill/>
              </a:ln>
            </p:spPr>
            <p:txBody>
              <a:bodyPr wrap="square" lIns="91440" tIns="45720" rIns="91440" bIns="45720" rtlCol="0" anchor="t">
                <a:spAutoFit/>
              </a:bodyPr>
              <a:lstStyle/>
              <a:p>
                <a:pPr algn="ctr"/>
                <a:r>
                  <a:rPr lang="en-US" sz="2200">
                    <a:solidFill>
                      <a:schemeClr val="tx1">
                        <a:lumMod val="75000"/>
                        <a:lumOff val="25000"/>
                      </a:schemeClr>
                    </a:solidFill>
                    <a:latin typeface="Century Gothic" panose="020B0502020202020204" pitchFamily="34" charset="0"/>
                  </a:rPr>
                  <a:t>Crop Coefficient</a:t>
                </a:r>
              </a:p>
            </p:txBody>
          </p:sp>
        </p:grpSp>
        <p:grpSp>
          <p:nvGrpSpPr>
            <p:cNvPr id="11" name="Group 10">
              <a:extLst>
                <a:ext uri="{FF2B5EF4-FFF2-40B4-BE49-F238E27FC236}">
                  <a16:creationId xmlns:a16="http://schemas.microsoft.com/office/drawing/2014/main" id="{B01771B9-212E-4094-9874-2AE71FA0EF50}"/>
                </a:ext>
              </a:extLst>
            </p:cNvPr>
            <p:cNvGrpSpPr/>
            <p:nvPr/>
          </p:nvGrpSpPr>
          <p:grpSpPr>
            <a:xfrm>
              <a:off x="5087957" y="4102949"/>
              <a:ext cx="1536311" cy="927233"/>
              <a:chOff x="8712563" y="5419802"/>
              <a:chExt cx="2765069" cy="644363"/>
            </a:xfrm>
          </p:grpSpPr>
          <p:sp>
            <p:nvSpPr>
              <p:cNvPr id="37" name="Rectangle: Rounded Corners 36">
                <a:extLst>
                  <a:ext uri="{FF2B5EF4-FFF2-40B4-BE49-F238E27FC236}">
                    <a16:creationId xmlns:a16="http://schemas.microsoft.com/office/drawing/2014/main" id="{57FF72F2-5165-45C0-8DA0-27B7F9189373}"/>
                  </a:ext>
                </a:extLst>
              </p:cNvPr>
              <p:cNvSpPr/>
              <p:nvPr/>
            </p:nvSpPr>
            <p:spPr>
              <a:xfrm>
                <a:off x="8712563" y="5419802"/>
                <a:ext cx="2758432" cy="644363"/>
              </a:xfrm>
              <a:prstGeom prst="roundRect">
                <a:avLst/>
              </a:prstGeom>
              <a:solidFill>
                <a:schemeClr val="bg1"/>
              </a:solid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2" name="TextBox 51">
                <a:extLst>
                  <a:ext uri="{FF2B5EF4-FFF2-40B4-BE49-F238E27FC236}">
                    <a16:creationId xmlns:a16="http://schemas.microsoft.com/office/drawing/2014/main" id="{5D361386-F4D9-4799-A4C6-07CF04B762AC}"/>
                  </a:ext>
                </a:extLst>
              </p:cNvPr>
              <p:cNvSpPr txBox="1"/>
              <p:nvPr/>
            </p:nvSpPr>
            <p:spPr>
              <a:xfrm>
                <a:off x="8720401" y="5474262"/>
                <a:ext cx="2757231" cy="534708"/>
              </a:xfrm>
              <a:prstGeom prst="rect">
                <a:avLst/>
              </a:prstGeom>
              <a:noFill/>
              <a:ln>
                <a:noFill/>
              </a:ln>
            </p:spPr>
            <p:txBody>
              <a:bodyPr wrap="square" lIns="91440" tIns="45720" rIns="91440" bIns="45720" rtlCol="0" anchor="t">
                <a:spAutoFit/>
              </a:bodyPr>
              <a:lstStyle/>
              <a:p>
                <a:pPr algn="ctr"/>
                <a:r>
                  <a:rPr lang="en-US" sz="2200">
                    <a:solidFill>
                      <a:schemeClr val="tx1">
                        <a:lumMod val="75000"/>
                        <a:lumOff val="25000"/>
                      </a:schemeClr>
                    </a:solidFill>
                    <a:latin typeface="Century Gothic" panose="020B0502020202020204" pitchFamily="34" charset="0"/>
                  </a:rPr>
                  <a:t>Green Area</a:t>
                </a:r>
              </a:p>
            </p:txBody>
          </p:sp>
        </p:grpSp>
        <p:grpSp>
          <p:nvGrpSpPr>
            <p:cNvPr id="13" name="Group 12">
              <a:extLst>
                <a:ext uri="{FF2B5EF4-FFF2-40B4-BE49-F238E27FC236}">
                  <a16:creationId xmlns:a16="http://schemas.microsoft.com/office/drawing/2014/main" id="{9AD7B766-0954-4D60-AC62-CF90BB56E967}"/>
                </a:ext>
              </a:extLst>
            </p:cNvPr>
            <p:cNvGrpSpPr/>
            <p:nvPr/>
          </p:nvGrpSpPr>
          <p:grpSpPr>
            <a:xfrm>
              <a:off x="6829285" y="4099390"/>
              <a:ext cx="2136808" cy="881964"/>
              <a:chOff x="8698480" y="6203675"/>
              <a:chExt cx="2772515" cy="644716"/>
            </a:xfrm>
          </p:grpSpPr>
          <p:sp>
            <p:nvSpPr>
              <p:cNvPr id="35" name="Rectangle: Rounded Corners 34">
                <a:extLst>
                  <a:ext uri="{FF2B5EF4-FFF2-40B4-BE49-F238E27FC236}">
                    <a16:creationId xmlns:a16="http://schemas.microsoft.com/office/drawing/2014/main" id="{35E8E683-9D4D-4F94-B0E8-21D5AAC12769}"/>
                  </a:ext>
                </a:extLst>
              </p:cNvPr>
              <p:cNvSpPr/>
              <p:nvPr/>
            </p:nvSpPr>
            <p:spPr>
              <a:xfrm>
                <a:off x="8712563" y="6203675"/>
                <a:ext cx="2758432" cy="644363"/>
              </a:xfrm>
              <a:prstGeom prst="roundRect">
                <a:avLst/>
              </a:prstGeom>
              <a:solidFill>
                <a:schemeClr val="bg1"/>
              </a:solid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4" name="TextBox 53">
                <a:extLst>
                  <a:ext uri="{FF2B5EF4-FFF2-40B4-BE49-F238E27FC236}">
                    <a16:creationId xmlns:a16="http://schemas.microsoft.com/office/drawing/2014/main" id="{D75073EF-CEEC-45CB-BB0D-3E20B608BC01}"/>
                  </a:ext>
                </a:extLst>
              </p:cNvPr>
              <p:cNvSpPr txBox="1"/>
              <p:nvPr/>
            </p:nvSpPr>
            <p:spPr>
              <a:xfrm>
                <a:off x="8698480" y="6285929"/>
                <a:ext cx="2758432" cy="562462"/>
              </a:xfrm>
              <a:prstGeom prst="rect">
                <a:avLst/>
              </a:prstGeom>
              <a:noFill/>
              <a:ln>
                <a:noFill/>
              </a:ln>
            </p:spPr>
            <p:txBody>
              <a:bodyPr wrap="square" lIns="91440" tIns="45720" rIns="91440" bIns="45720" rtlCol="0" anchor="t">
                <a:spAutoFit/>
              </a:bodyPr>
              <a:lstStyle/>
              <a:p>
                <a:pPr algn="ctr"/>
                <a:r>
                  <a:rPr lang="en-US" sz="2200">
                    <a:solidFill>
                      <a:schemeClr val="tx1">
                        <a:lumMod val="75000"/>
                        <a:lumOff val="25000"/>
                      </a:schemeClr>
                    </a:solidFill>
                    <a:latin typeface="Century Gothic" panose="020B0502020202020204" pitchFamily="34" charset="0"/>
                  </a:rPr>
                  <a:t>Albedo value (0:1)</a:t>
                </a:r>
              </a:p>
            </p:txBody>
          </p:sp>
        </p:grpSp>
        <p:grpSp>
          <p:nvGrpSpPr>
            <p:cNvPr id="14" name="Group 13">
              <a:extLst>
                <a:ext uri="{FF2B5EF4-FFF2-40B4-BE49-F238E27FC236}">
                  <a16:creationId xmlns:a16="http://schemas.microsoft.com/office/drawing/2014/main" id="{80D935EE-0062-49FE-9A8F-F42019640FA7}"/>
                </a:ext>
              </a:extLst>
            </p:cNvPr>
            <p:cNvGrpSpPr/>
            <p:nvPr/>
          </p:nvGrpSpPr>
          <p:grpSpPr>
            <a:xfrm>
              <a:off x="9174796" y="4106120"/>
              <a:ext cx="1637987" cy="872447"/>
              <a:chOff x="8697849" y="6974143"/>
              <a:chExt cx="2819144" cy="644363"/>
            </a:xfrm>
          </p:grpSpPr>
          <p:sp>
            <p:nvSpPr>
              <p:cNvPr id="34" name="Rectangle: Rounded Corners 33">
                <a:extLst>
                  <a:ext uri="{FF2B5EF4-FFF2-40B4-BE49-F238E27FC236}">
                    <a16:creationId xmlns:a16="http://schemas.microsoft.com/office/drawing/2014/main" id="{B0B49AC3-7F55-4081-9017-95215B3419A9}"/>
                  </a:ext>
                </a:extLst>
              </p:cNvPr>
              <p:cNvSpPr/>
              <p:nvPr/>
            </p:nvSpPr>
            <p:spPr>
              <a:xfrm>
                <a:off x="8697849" y="6974143"/>
                <a:ext cx="2758432" cy="644363"/>
              </a:xfrm>
              <a:prstGeom prst="roundRect">
                <a:avLst/>
              </a:prstGeom>
              <a:solidFill>
                <a:schemeClr val="bg1"/>
              </a:solid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4" name="TextBox 83">
                <a:extLst>
                  <a:ext uri="{FF2B5EF4-FFF2-40B4-BE49-F238E27FC236}">
                    <a16:creationId xmlns:a16="http://schemas.microsoft.com/office/drawing/2014/main" id="{62EBB047-6820-430D-8C50-F15A10A9970C}"/>
                  </a:ext>
                </a:extLst>
              </p:cNvPr>
              <p:cNvSpPr txBox="1"/>
              <p:nvPr/>
            </p:nvSpPr>
            <p:spPr>
              <a:xfrm>
                <a:off x="8758561" y="7006708"/>
                <a:ext cx="2758432" cy="568286"/>
              </a:xfrm>
              <a:prstGeom prst="rect">
                <a:avLst/>
              </a:prstGeom>
              <a:noFill/>
              <a:ln>
                <a:noFill/>
              </a:ln>
            </p:spPr>
            <p:txBody>
              <a:bodyPr wrap="square" lIns="91440" tIns="45720" rIns="91440" bIns="45720" rtlCol="0" anchor="t">
                <a:spAutoFit/>
              </a:bodyPr>
              <a:lstStyle/>
              <a:p>
                <a:pPr algn="ctr"/>
                <a:r>
                  <a:rPr lang="en-US" sz="2200">
                    <a:solidFill>
                      <a:schemeClr val="tx1">
                        <a:lumMod val="75000"/>
                        <a:lumOff val="25000"/>
                      </a:schemeClr>
                    </a:solidFill>
                    <a:latin typeface="Century Gothic" panose="020B0502020202020204" pitchFamily="34" charset="0"/>
                  </a:rPr>
                  <a:t>Building Intensity</a:t>
                </a:r>
              </a:p>
            </p:txBody>
          </p:sp>
        </p:grpSp>
      </p:grpSp>
      <p:sp>
        <p:nvSpPr>
          <p:cNvPr id="2" name="TextBox 1">
            <a:extLst>
              <a:ext uri="{FF2B5EF4-FFF2-40B4-BE49-F238E27FC236}">
                <a16:creationId xmlns:a16="http://schemas.microsoft.com/office/drawing/2014/main" id="{077E345B-0D8A-4190-B406-5B7DBC23F238}"/>
              </a:ext>
            </a:extLst>
          </p:cNvPr>
          <p:cNvSpPr txBox="1"/>
          <p:nvPr/>
        </p:nvSpPr>
        <p:spPr>
          <a:xfrm>
            <a:off x="141040" y="896738"/>
            <a:ext cx="3443996" cy="584775"/>
          </a:xfrm>
          <a:prstGeom prst="rect">
            <a:avLst/>
          </a:prstGeom>
          <a:noFill/>
        </p:spPr>
        <p:txBody>
          <a:bodyPr wrap="square" rtlCol="0">
            <a:spAutoFit/>
          </a:bodyPr>
          <a:lstStyle/>
          <a:p>
            <a:r>
              <a:rPr lang="en-US" sz="3200">
                <a:solidFill>
                  <a:schemeClr val="tx1">
                    <a:lumMod val="75000"/>
                    <a:lumOff val="25000"/>
                  </a:schemeClr>
                </a:solidFill>
                <a:latin typeface="Century Gothic" panose="020B0502020202020204" pitchFamily="34" charset="0"/>
              </a:rPr>
              <a:t>MODEL INPUTS</a:t>
            </a:r>
          </a:p>
        </p:txBody>
      </p:sp>
      <p:grpSp>
        <p:nvGrpSpPr>
          <p:cNvPr id="6" name="Group 5">
            <a:extLst>
              <a:ext uri="{FF2B5EF4-FFF2-40B4-BE49-F238E27FC236}">
                <a16:creationId xmlns:a16="http://schemas.microsoft.com/office/drawing/2014/main" id="{F9E87BAA-E672-438B-BF98-8BA021E1F575}"/>
              </a:ext>
            </a:extLst>
          </p:cNvPr>
          <p:cNvGrpSpPr/>
          <p:nvPr/>
        </p:nvGrpSpPr>
        <p:grpSpPr>
          <a:xfrm>
            <a:off x="-87674" y="1666732"/>
            <a:ext cx="12143133" cy="1004480"/>
            <a:chOff x="-182253" y="1961637"/>
            <a:chExt cx="11531453" cy="828911"/>
          </a:xfrm>
        </p:grpSpPr>
        <p:sp>
          <p:nvSpPr>
            <p:cNvPr id="33" name="Cross 32">
              <a:extLst>
                <a:ext uri="{FF2B5EF4-FFF2-40B4-BE49-F238E27FC236}">
                  <a16:creationId xmlns:a16="http://schemas.microsoft.com/office/drawing/2014/main" id="{C8323BBB-DDE0-4B4F-B939-4D4F6BDA1A36}"/>
                </a:ext>
              </a:extLst>
            </p:cNvPr>
            <p:cNvSpPr/>
            <p:nvPr/>
          </p:nvSpPr>
          <p:spPr>
            <a:xfrm>
              <a:off x="1642439" y="2196441"/>
              <a:ext cx="410603" cy="357038"/>
            </a:xfrm>
            <a:prstGeom prst="plus">
              <a:avLst>
                <a:gd name="adj" fmla="val 381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62" name="Group 61">
              <a:extLst>
                <a:ext uri="{FF2B5EF4-FFF2-40B4-BE49-F238E27FC236}">
                  <a16:creationId xmlns:a16="http://schemas.microsoft.com/office/drawing/2014/main" id="{F5800AF1-0022-DD44-AC79-75B01C6C91FA}"/>
                </a:ext>
              </a:extLst>
            </p:cNvPr>
            <p:cNvGrpSpPr>
              <a:grpSpLocks noChangeAspect="1"/>
            </p:cNvGrpSpPr>
            <p:nvPr/>
          </p:nvGrpSpPr>
          <p:grpSpPr>
            <a:xfrm>
              <a:off x="6540597" y="1975966"/>
              <a:ext cx="2594355" cy="814582"/>
              <a:chOff x="4646416" y="1445040"/>
              <a:chExt cx="2731580" cy="644363"/>
            </a:xfrm>
          </p:grpSpPr>
          <p:sp>
            <p:nvSpPr>
              <p:cNvPr id="63" name="Rectangle: Rounded Corners 14">
                <a:extLst>
                  <a:ext uri="{FF2B5EF4-FFF2-40B4-BE49-F238E27FC236}">
                    <a16:creationId xmlns:a16="http://schemas.microsoft.com/office/drawing/2014/main" id="{7E8D5A98-212D-4C41-9C30-1846C90E114E}"/>
                  </a:ext>
                </a:extLst>
              </p:cNvPr>
              <p:cNvSpPr/>
              <p:nvPr/>
            </p:nvSpPr>
            <p:spPr>
              <a:xfrm>
                <a:off x="4741152" y="1445040"/>
                <a:ext cx="2542130" cy="644363"/>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4" name="TextBox 63">
                <a:extLst>
                  <a:ext uri="{FF2B5EF4-FFF2-40B4-BE49-F238E27FC236}">
                    <a16:creationId xmlns:a16="http://schemas.microsoft.com/office/drawing/2014/main" id="{D5B5E3E9-0877-3040-ACD3-459FCDD1C8A0}"/>
                  </a:ext>
                </a:extLst>
              </p:cNvPr>
              <p:cNvSpPr txBox="1"/>
              <p:nvPr/>
            </p:nvSpPr>
            <p:spPr>
              <a:xfrm>
                <a:off x="4646416" y="1623223"/>
                <a:ext cx="2731580" cy="261181"/>
              </a:xfrm>
              <a:prstGeom prst="rect">
                <a:avLst/>
              </a:prstGeom>
              <a:noFill/>
            </p:spPr>
            <p:txBody>
              <a:bodyPr wrap="square" lIns="91440" tIns="45720" rIns="91440" bIns="45720" rtlCol="0" anchor="t">
                <a:spAutoFit/>
              </a:bodyPr>
              <a:lstStyle/>
              <a:p>
                <a:pPr algn="ctr"/>
                <a:r>
                  <a:rPr lang="en-US" sz="2000">
                    <a:solidFill>
                      <a:schemeClr val="tx1">
                        <a:lumMod val="75000"/>
                        <a:lumOff val="25000"/>
                      </a:schemeClr>
                    </a:solidFill>
                    <a:latin typeface="Century Gothic" panose="020B0502020202020204" pitchFamily="34" charset="0"/>
                  </a:rPr>
                  <a:t>Evapotranspiration</a:t>
                </a:r>
                <a:endParaRPr lang="en-US" sz="2000" b="1">
                  <a:solidFill>
                    <a:schemeClr val="tx1">
                      <a:lumMod val="75000"/>
                      <a:lumOff val="25000"/>
                    </a:schemeClr>
                  </a:solidFill>
                  <a:latin typeface="Century Gothic" panose="020B0502020202020204" pitchFamily="34" charset="0"/>
                </a:endParaRPr>
              </a:p>
            </p:txBody>
          </p:sp>
        </p:grpSp>
        <p:grpSp>
          <p:nvGrpSpPr>
            <p:cNvPr id="65" name="Group 64">
              <a:extLst>
                <a:ext uri="{FF2B5EF4-FFF2-40B4-BE49-F238E27FC236}">
                  <a16:creationId xmlns:a16="http://schemas.microsoft.com/office/drawing/2014/main" id="{968D1EF6-B6F7-D346-9768-440461E65347}"/>
                </a:ext>
              </a:extLst>
            </p:cNvPr>
            <p:cNvGrpSpPr>
              <a:grpSpLocks noChangeAspect="1"/>
            </p:cNvGrpSpPr>
            <p:nvPr/>
          </p:nvGrpSpPr>
          <p:grpSpPr>
            <a:xfrm>
              <a:off x="9411634" y="1974802"/>
              <a:ext cx="1937566" cy="814582"/>
              <a:chOff x="4289357" y="1432337"/>
              <a:chExt cx="2305128" cy="644363"/>
            </a:xfrm>
          </p:grpSpPr>
          <p:sp>
            <p:nvSpPr>
              <p:cNvPr id="66" name="Rectangle: Rounded Corners 14">
                <a:extLst>
                  <a:ext uri="{FF2B5EF4-FFF2-40B4-BE49-F238E27FC236}">
                    <a16:creationId xmlns:a16="http://schemas.microsoft.com/office/drawing/2014/main" id="{E68FB614-6879-EF4A-8345-1417F597E2CB}"/>
                  </a:ext>
                </a:extLst>
              </p:cNvPr>
              <p:cNvSpPr/>
              <p:nvPr/>
            </p:nvSpPr>
            <p:spPr>
              <a:xfrm>
                <a:off x="4503589" y="1432337"/>
                <a:ext cx="1876665" cy="644363"/>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7" name="TextBox 66">
                <a:extLst>
                  <a:ext uri="{FF2B5EF4-FFF2-40B4-BE49-F238E27FC236}">
                    <a16:creationId xmlns:a16="http://schemas.microsoft.com/office/drawing/2014/main" id="{A1AB5988-AB8E-8E49-A120-3C3D66CAD3C8}"/>
                  </a:ext>
                </a:extLst>
              </p:cNvPr>
              <p:cNvSpPr txBox="1"/>
              <p:nvPr/>
            </p:nvSpPr>
            <p:spPr>
              <a:xfrm>
                <a:off x="4289357" y="1521944"/>
                <a:ext cx="2305128" cy="462089"/>
              </a:xfrm>
              <a:prstGeom prst="rect">
                <a:avLst/>
              </a:prstGeom>
              <a:noFill/>
            </p:spPr>
            <p:txBody>
              <a:bodyPr wrap="square" lIns="91440" tIns="45720" rIns="91440" bIns="45720" rtlCol="0" anchor="t">
                <a:spAutoFit/>
              </a:bodyPr>
              <a:lstStyle/>
              <a:p>
                <a:pPr algn="ctr"/>
                <a:r>
                  <a:rPr lang="en-US" sz="2000">
                    <a:solidFill>
                      <a:schemeClr val="tx1">
                        <a:lumMod val="75000"/>
                        <a:lumOff val="25000"/>
                      </a:schemeClr>
                    </a:solidFill>
                    <a:latin typeface="Century Gothic" panose="020B0502020202020204" pitchFamily="34" charset="0"/>
                  </a:rPr>
                  <a:t>Areas of Interest</a:t>
                </a:r>
              </a:p>
            </p:txBody>
          </p:sp>
        </p:grpSp>
        <p:grpSp>
          <p:nvGrpSpPr>
            <p:cNvPr id="68" name="Group 67">
              <a:extLst>
                <a:ext uri="{FF2B5EF4-FFF2-40B4-BE49-F238E27FC236}">
                  <a16:creationId xmlns:a16="http://schemas.microsoft.com/office/drawing/2014/main" id="{1DB0B19E-2FDE-A44E-BE40-49E74DB367AE}"/>
                </a:ext>
              </a:extLst>
            </p:cNvPr>
            <p:cNvGrpSpPr>
              <a:grpSpLocks noChangeAspect="1"/>
            </p:cNvGrpSpPr>
            <p:nvPr/>
          </p:nvGrpSpPr>
          <p:grpSpPr>
            <a:xfrm>
              <a:off x="-182253" y="1961637"/>
              <a:ext cx="2001386" cy="814582"/>
              <a:chOff x="3475565" y="1439571"/>
              <a:chExt cx="2568487" cy="644363"/>
            </a:xfrm>
          </p:grpSpPr>
          <p:sp>
            <p:nvSpPr>
              <p:cNvPr id="69" name="Rectangle: Rounded Corners 14">
                <a:extLst>
                  <a:ext uri="{FF2B5EF4-FFF2-40B4-BE49-F238E27FC236}">
                    <a16:creationId xmlns:a16="http://schemas.microsoft.com/office/drawing/2014/main" id="{1D1CC6C6-CEA4-B54B-969D-377AF205A9F6}"/>
                  </a:ext>
                </a:extLst>
              </p:cNvPr>
              <p:cNvSpPr/>
              <p:nvPr/>
            </p:nvSpPr>
            <p:spPr>
              <a:xfrm>
                <a:off x="3735619" y="1439571"/>
                <a:ext cx="1982206" cy="644363"/>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70" name="TextBox 69">
                <a:extLst>
                  <a:ext uri="{FF2B5EF4-FFF2-40B4-BE49-F238E27FC236}">
                    <a16:creationId xmlns:a16="http://schemas.microsoft.com/office/drawing/2014/main" id="{C6EAB6BD-7E0A-6D45-ABF0-C7CB8F5710E3}"/>
                  </a:ext>
                </a:extLst>
              </p:cNvPr>
              <p:cNvSpPr txBox="1"/>
              <p:nvPr/>
            </p:nvSpPr>
            <p:spPr>
              <a:xfrm>
                <a:off x="3475565" y="1506414"/>
                <a:ext cx="2568487" cy="462089"/>
              </a:xfrm>
              <a:prstGeom prst="rect">
                <a:avLst/>
              </a:prstGeom>
              <a:noFill/>
            </p:spPr>
            <p:txBody>
              <a:bodyPr wrap="square" lIns="91440" tIns="45720" rIns="91440" bIns="45720" rtlCol="0" anchor="t">
                <a:spAutoFit/>
              </a:bodyPr>
              <a:lstStyle/>
              <a:p>
                <a:pPr algn="ctr"/>
                <a:r>
                  <a:rPr lang="en-US" sz="2000">
                    <a:solidFill>
                      <a:schemeClr val="tx1">
                        <a:lumMod val="75000"/>
                        <a:lumOff val="25000"/>
                      </a:schemeClr>
                    </a:solidFill>
                    <a:latin typeface="Century Gothic" panose="020B0502020202020204" pitchFamily="34" charset="0"/>
                  </a:rPr>
                  <a:t>Land Cover Map</a:t>
                </a:r>
                <a:endParaRPr lang="en-US" sz="2000" b="1">
                  <a:solidFill>
                    <a:schemeClr val="tx1">
                      <a:lumMod val="75000"/>
                      <a:lumOff val="25000"/>
                    </a:schemeClr>
                  </a:solidFill>
                  <a:latin typeface="Century Gothic" panose="020B0502020202020204" pitchFamily="34" charset="0"/>
                </a:endParaRPr>
              </a:p>
            </p:txBody>
          </p:sp>
        </p:grpSp>
        <p:grpSp>
          <p:nvGrpSpPr>
            <p:cNvPr id="38" name="Group 37">
              <a:extLst>
                <a:ext uri="{FF2B5EF4-FFF2-40B4-BE49-F238E27FC236}">
                  <a16:creationId xmlns:a16="http://schemas.microsoft.com/office/drawing/2014/main" id="{CDFB79D1-59FC-4E50-B915-FE821A1E77D7}"/>
                </a:ext>
              </a:extLst>
            </p:cNvPr>
            <p:cNvGrpSpPr>
              <a:grpSpLocks noChangeAspect="1"/>
            </p:cNvGrpSpPr>
            <p:nvPr/>
          </p:nvGrpSpPr>
          <p:grpSpPr>
            <a:xfrm>
              <a:off x="1908546" y="1966787"/>
              <a:ext cx="2001386" cy="814582"/>
              <a:chOff x="2562429" y="1449454"/>
              <a:chExt cx="2568486" cy="644363"/>
            </a:xfrm>
          </p:grpSpPr>
          <p:sp>
            <p:nvSpPr>
              <p:cNvPr id="41" name="Rectangle: Rounded Corners 14">
                <a:extLst>
                  <a:ext uri="{FF2B5EF4-FFF2-40B4-BE49-F238E27FC236}">
                    <a16:creationId xmlns:a16="http://schemas.microsoft.com/office/drawing/2014/main" id="{8A99640F-00FF-44A4-992C-51BA928377E6}"/>
                  </a:ext>
                </a:extLst>
              </p:cNvPr>
              <p:cNvSpPr/>
              <p:nvPr/>
            </p:nvSpPr>
            <p:spPr>
              <a:xfrm>
                <a:off x="2849224" y="1449454"/>
                <a:ext cx="2010205" cy="644363"/>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42" name="TextBox 41">
                <a:extLst>
                  <a:ext uri="{FF2B5EF4-FFF2-40B4-BE49-F238E27FC236}">
                    <a16:creationId xmlns:a16="http://schemas.microsoft.com/office/drawing/2014/main" id="{72067E58-1A38-4D57-B1C3-ECA891691801}"/>
                  </a:ext>
                </a:extLst>
              </p:cNvPr>
              <p:cNvSpPr txBox="1"/>
              <p:nvPr/>
            </p:nvSpPr>
            <p:spPr>
              <a:xfrm>
                <a:off x="2562429" y="1537380"/>
                <a:ext cx="2568486" cy="462089"/>
              </a:xfrm>
              <a:prstGeom prst="rect">
                <a:avLst/>
              </a:prstGeom>
              <a:noFill/>
            </p:spPr>
            <p:txBody>
              <a:bodyPr wrap="square" lIns="91440" tIns="45720" rIns="91440" bIns="45720" rtlCol="0" anchor="t">
                <a:spAutoFit/>
              </a:bodyPr>
              <a:lstStyle/>
              <a:p>
                <a:pPr algn="ctr"/>
                <a:r>
                  <a:rPr lang="en-US" sz="2000">
                    <a:solidFill>
                      <a:schemeClr val="tx1">
                        <a:lumMod val="75000"/>
                        <a:lumOff val="25000"/>
                      </a:schemeClr>
                    </a:solidFill>
                    <a:latin typeface="Century Gothic" panose="020B0502020202020204" pitchFamily="34" charset="0"/>
                  </a:rPr>
                  <a:t>Biophysical</a:t>
                </a:r>
              </a:p>
              <a:p>
                <a:pPr algn="ctr"/>
                <a:r>
                  <a:rPr lang="en-US" sz="2000">
                    <a:solidFill>
                      <a:schemeClr val="tx1">
                        <a:lumMod val="75000"/>
                        <a:lumOff val="25000"/>
                      </a:schemeClr>
                    </a:solidFill>
                    <a:latin typeface="Century Gothic" panose="020B0502020202020204" pitchFamily="34" charset="0"/>
                  </a:rPr>
                  <a:t>Table</a:t>
                </a:r>
              </a:p>
            </p:txBody>
          </p:sp>
        </p:grpSp>
      </p:grpSp>
      <p:cxnSp>
        <p:nvCxnSpPr>
          <p:cNvPr id="20" name="Straight Connector 19">
            <a:extLst>
              <a:ext uri="{FF2B5EF4-FFF2-40B4-BE49-F238E27FC236}">
                <a16:creationId xmlns:a16="http://schemas.microsoft.com/office/drawing/2014/main" id="{CBA2DFF9-023C-48F2-897E-A7905043F892}"/>
              </a:ext>
            </a:extLst>
          </p:cNvPr>
          <p:cNvCxnSpPr>
            <a:cxnSpLocks/>
          </p:cNvCxnSpPr>
          <p:nvPr/>
        </p:nvCxnSpPr>
        <p:spPr>
          <a:xfrm flipV="1">
            <a:off x="1131863" y="3429000"/>
            <a:ext cx="0" cy="628706"/>
          </a:xfrm>
          <a:prstGeom prst="line">
            <a:avLst/>
          </a:prstGeom>
          <a:ln w="28575">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7445D6-8407-4EDD-B2BB-093FFA6D3635}"/>
              </a:ext>
            </a:extLst>
          </p:cNvPr>
          <p:cNvCxnSpPr>
            <a:cxnSpLocks/>
          </p:cNvCxnSpPr>
          <p:nvPr/>
        </p:nvCxnSpPr>
        <p:spPr>
          <a:xfrm flipV="1">
            <a:off x="7393502" y="3407912"/>
            <a:ext cx="0" cy="628706"/>
          </a:xfrm>
          <a:prstGeom prst="line">
            <a:avLst/>
          </a:prstGeom>
          <a:ln w="28575">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0D48A1-74E2-4B57-A89F-B1A2A32727A6}"/>
              </a:ext>
            </a:extLst>
          </p:cNvPr>
          <p:cNvCxnSpPr>
            <a:cxnSpLocks/>
          </p:cNvCxnSpPr>
          <p:nvPr/>
        </p:nvCxnSpPr>
        <p:spPr>
          <a:xfrm flipH="1" flipV="1">
            <a:off x="9439081" y="3429000"/>
            <a:ext cx="9525" cy="590606"/>
          </a:xfrm>
          <a:prstGeom prst="line">
            <a:avLst/>
          </a:prstGeom>
          <a:ln w="28575">
            <a:solidFill>
              <a:srgbClr val="C55A11"/>
            </a:solidFill>
          </a:ln>
        </p:spPr>
        <p:style>
          <a:lnRef idx="1">
            <a:schemeClr val="accent1"/>
          </a:lnRef>
          <a:fillRef idx="0">
            <a:schemeClr val="accent1"/>
          </a:fillRef>
          <a:effectRef idx="0">
            <a:schemeClr val="accent1"/>
          </a:effectRef>
          <a:fontRef idx="minor">
            <a:schemeClr val="tx1"/>
          </a:fontRef>
        </p:style>
      </p:cxnSp>
      <p:sp>
        <p:nvSpPr>
          <p:cNvPr id="8" name="Rectangle: Rounded Corners 14">
            <a:extLst>
              <a:ext uri="{FF2B5EF4-FFF2-40B4-BE49-F238E27FC236}">
                <a16:creationId xmlns:a16="http://schemas.microsoft.com/office/drawing/2014/main" id="{D029D39A-9E94-4DCA-9994-F5DFDD8B6121}"/>
              </a:ext>
            </a:extLst>
          </p:cNvPr>
          <p:cNvSpPr/>
          <p:nvPr/>
        </p:nvSpPr>
        <p:spPr>
          <a:xfrm>
            <a:off x="4563473" y="1673700"/>
            <a:ext cx="1960587" cy="987116"/>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7" name="Cross 16">
            <a:extLst>
              <a:ext uri="{FF2B5EF4-FFF2-40B4-BE49-F238E27FC236}">
                <a16:creationId xmlns:a16="http://schemas.microsoft.com/office/drawing/2014/main" id="{A5CCDBF4-57A6-4C04-8654-78D462678872}"/>
              </a:ext>
            </a:extLst>
          </p:cNvPr>
          <p:cNvSpPr/>
          <p:nvPr/>
        </p:nvSpPr>
        <p:spPr>
          <a:xfrm>
            <a:off x="4063495" y="1950200"/>
            <a:ext cx="432383" cy="432661"/>
          </a:xfrm>
          <a:prstGeom prst="plus">
            <a:avLst>
              <a:gd name="adj" fmla="val 381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 name="Cross 17">
            <a:extLst>
              <a:ext uri="{FF2B5EF4-FFF2-40B4-BE49-F238E27FC236}">
                <a16:creationId xmlns:a16="http://schemas.microsoft.com/office/drawing/2014/main" id="{A165CA45-062A-49BF-BA69-19BB2151185D}"/>
              </a:ext>
            </a:extLst>
          </p:cNvPr>
          <p:cNvSpPr/>
          <p:nvPr/>
        </p:nvSpPr>
        <p:spPr>
          <a:xfrm>
            <a:off x="9693672" y="1915891"/>
            <a:ext cx="432383" cy="432661"/>
          </a:xfrm>
          <a:prstGeom prst="plus">
            <a:avLst>
              <a:gd name="adj" fmla="val 381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Cross 18">
            <a:extLst>
              <a:ext uri="{FF2B5EF4-FFF2-40B4-BE49-F238E27FC236}">
                <a16:creationId xmlns:a16="http://schemas.microsoft.com/office/drawing/2014/main" id="{3ACBC795-CEDC-450A-AE80-188BB40A291B}"/>
              </a:ext>
            </a:extLst>
          </p:cNvPr>
          <p:cNvSpPr/>
          <p:nvPr/>
        </p:nvSpPr>
        <p:spPr>
          <a:xfrm>
            <a:off x="6577846" y="1945596"/>
            <a:ext cx="432383" cy="432661"/>
          </a:xfrm>
          <a:prstGeom prst="plus">
            <a:avLst>
              <a:gd name="adj" fmla="val 381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1" name="TextBox 20">
            <a:extLst>
              <a:ext uri="{FF2B5EF4-FFF2-40B4-BE49-F238E27FC236}">
                <a16:creationId xmlns:a16="http://schemas.microsoft.com/office/drawing/2014/main" id="{17C8D750-C95F-4B74-ADA8-F7055068AA40}"/>
              </a:ext>
            </a:extLst>
          </p:cNvPr>
          <p:cNvSpPr txBox="1"/>
          <p:nvPr/>
        </p:nvSpPr>
        <p:spPr>
          <a:xfrm>
            <a:off x="4580919" y="1819955"/>
            <a:ext cx="1943059" cy="707886"/>
          </a:xfrm>
          <a:prstGeom prst="rect">
            <a:avLst/>
          </a:prstGeom>
          <a:noFill/>
        </p:spPr>
        <p:txBody>
          <a:bodyPr wrap="square" rtlCol="0">
            <a:spAutoFit/>
          </a:bodyPr>
          <a:lstStyle/>
          <a:p>
            <a:pPr algn="ctr"/>
            <a:r>
              <a:rPr lang="en-US" sz="2000">
                <a:solidFill>
                  <a:schemeClr val="tx1">
                    <a:lumMod val="75000"/>
                    <a:lumOff val="25000"/>
                  </a:schemeClr>
                </a:solidFill>
                <a:latin typeface="Century Gothic" panose="020B0502020202020204" pitchFamily="34" charset="0"/>
              </a:rPr>
              <a:t>Land Surface Temperature</a:t>
            </a:r>
          </a:p>
        </p:txBody>
      </p:sp>
      <p:sp>
        <p:nvSpPr>
          <p:cNvPr id="48" name="Text Placeholder 4">
            <a:extLst>
              <a:ext uri="{FF2B5EF4-FFF2-40B4-BE49-F238E27FC236}">
                <a16:creationId xmlns:a16="http://schemas.microsoft.com/office/drawing/2014/main" id="{83B39A7C-50D9-CD49-9250-4495818A33D6}"/>
              </a:ext>
            </a:extLst>
          </p:cNvPr>
          <p:cNvSpPr txBox="1">
            <a:spLocks/>
          </p:cNvSpPr>
          <p:nvPr/>
        </p:nvSpPr>
        <p:spPr>
          <a:xfrm>
            <a:off x="9355918" y="5339705"/>
            <a:ext cx="3772417" cy="36182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City of Sacramento</a:t>
            </a:r>
          </a:p>
        </p:txBody>
      </p:sp>
    </p:spTree>
    <p:extLst>
      <p:ext uri="{BB962C8B-B14F-4D97-AF65-F5344CB8AC3E}">
        <p14:creationId xmlns:p14="http://schemas.microsoft.com/office/powerpoint/2010/main" val="1523977586"/>
      </p:ext>
    </p:extLst>
  </p:cSld>
  <p:clrMapOvr>
    <a:masterClrMapping/>
  </p:clrMapOvr>
  <p:extLst mod="1">
    <p:ext uri="{6950BFC3-D8DA-4A85-94F7-54DA5524770B}">
      <p188:commentRel xmlns:p188="http://schemas.microsoft.com/office/powerpoint/2018/8/main" xmlns=""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04B613-9194-4DA2-8677-B04317A82D2F}"/>
              </a:ext>
            </a:extLst>
          </p:cNvPr>
          <p:cNvPicPr>
            <a:picLocks noChangeAspect="1"/>
          </p:cNvPicPr>
          <p:nvPr/>
        </p:nvPicPr>
        <p:blipFill>
          <a:blip r:embed="rId3"/>
          <a:stretch>
            <a:fillRect/>
          </a:stretch>
        </p:blipFill>
        <p:spPr>
          <a:xfrm>
            <a:off x="6096000" y="256121"/>
            <a:ext cx="4945044" cy="6527100"/>
          </a:xfrm>
          <a:prstGeom prst="rect">
            <a:avLst/>
          </a:prstGeom>
        </p:spPr>
      </p:pic>
      <p:sp>
        <p:nvSpPr>
          <p:cNvPr id="2" name="Rectangle 1"/>
          <p:cNvSpPr/>
          <p:nvPr/>
        </p:nvSpPr>
        <p:spPr>
          <a:xfrm>
            <a:off x="482774" y="364559"/>
            <a:ext cx="7487809" cy="908719"/>
          </a:xfrm>
          <a:prstGeom prst="rect">
            <a:avLst/>
          </a:prstGeom>
        </p:spPr>
        <p:txBody>
          <a:bodyPr wrap="none" anchor="ctr" anchorCtr="0">
            <a:noAutofit/>
          </a:bodyPr>
          <a:lstStyle/>
          <a:p>
            <a:pPr lvl="0"/>
            <a:r>
              <a:rPr lang="en-US" sz="3800" b="1" dirty="0">
                <a:solidFill>
                  <a:srgbClr val="006D9D"/>
                </a:solidFill>
                <a:latin typeface="Century Gothic" panose="020F0302020204030204"/>
              </a:rPr>
              <a:t>Results: </a:t>
            </a:r>
          </a:p>
          <a:p>
            <a:pPr lvl="0"/>
            <a:r>
              <a:rPr lang="en-US" sz="3400" b="1" dirty="0" err="1">
                <a:solidFill>
                  <a:srgbClr val="006D9D"/>
                </a:solidFill>
                <a:latin typeface="Century Gothic" panose="020F0302020204030204"/>
              </a:rPr>
              <a:t>InVEST</a:t>
            </a:r>
            <a:r>
              <a:rPr lang="en-US" sz="3400" b="1" dirty="0">
                <a:solidFill>
                  <a:srgbClr val="006D9D"/>
                </a:solidFill>
                <a:latin typeface="Century Gothic" panose="020F0302020204030204"/>
              </a:rPr>
              <a:t> Cooling Capacity</a:t>
            </a:r>
          </a:p>
        </p:txBody>
      </p:sp>
      <p:sp>
        <p:nvSpPr>
          <p:cNvPr id="3" name="Text Placeholder 5"/>
          <p:cNvSpPr txBox="1">
            <a:spLocks/>
          </p:cNvSpPr>
          <p:nvPr/>
        </p:nvSpPr>
        <p:spPr>
          <a:xfrm>
            <a:off x="863533" y="1845063"/>
            <a:ext cx="4621069" cy="4847481"/>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panose="020F0302020204030204"/>
              </a:rPr>
              <a:t>Cooling Capacity is a zero to one ratio.</a:t>
            </a:r>
          </a:p>
          <a:p>
            <a:pPr marL="0" indent="0">
              <a:lnSpc>
                <a:spcPct val="100000"/>
              </a:lnSpc>
              <a:spcBef>
                <a:spcPts val="0"/>
              </a:spcBef>
              <a:spcAft>
                <a:spcPts val="600"/>
              </a:spcAft>
              <a:buClr>
                <a:srgbClr val="006D9D"/>
              </a:buClr>
              <a:buNone/>
            </a:pPr>
            <a:endParaRPr lang="en-US" sz="24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panose="020F0302020204030204"/>
              </a:rPr>
              <a:t>Higher ratios have better capacity to cool compared to surrounding pixels.</a:t>
            </a:r>
          </a:p>
          <a:p>
            <a:pPr>
              <a:lnSpc>
                <a:spcPct val="100000"/>
              </a:lnSpc>
              <a:spcBef>
                <a:spcPts val="0"/>
              </a:spcBef>
              <a:spcAft>
                <a:spcPts val="600"/>
              </a:spcAft>
              <a:buClr>
                <a:srgbClr val="006D9D"/>
              </a:buClr>
              <a:buFont typeface="Webdings" panose="05030102010509060703" pitchFamily="18" charset="2"/>
              <a:buChar char="4"/>
            </a:pPr>
            <a:endParaRPr lang="en-US" sz="24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panose="020F0302020204030204"/>
              </a:rPr>
              <a:t>Capacity to cool is higher in the lighter/blue colored pixels and lower in the red pixels.</a:t>
            </a:r>
          </a:p>
          <a:p>
            <a:pPr>
              <a:lnSpc>
                <a:spcPct val="100000"/>
              </a:lnSpc>
              <a:spcBef>
                <a:spcPts val="0"/>
              </a:spcBef>
              <a:spcAft>
                <a:spcPts val="600"/>
              </a:spcAft>
              <a:buClr>
                <a:srgbClr val="006D9D"/>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p:txBody>
      </p:sp>
      <p:pic>
        <p:nvPicPr>
          <p:cNvPr id="9" name="Picture 8">
            <a:extLst>
              <a:ext uri="{FF2B5EF4-FFF2-40B4-BE49-F238E27FC236}">
                <a16:creationId xmlns:a16="http://schemas.microsoft.com/office/drawing/2014/main" id="{1036F097-7B80-4DE2-BE2D-4E4B3E10E76A}"/>
              </a:ext>
            </a:extLst>
          </p:cNvPr>
          <p:cNvPicPr>
            <a:picLocks noChangeAspect="1"/>
          </p:cNvPicPr>
          <p:nvPr/>
        </p:nvPicPr>
        <p:blipFill>
          <a:blip r:embed="rId4"/>
          <a:stretch>
            <a:fillRect/>
          </a:stretch>
        </p:blipFill>
        <p:spPr>
          <a:xfrm>
            <a:off x="6306979" y="5631541"/>
            <a:ext cx="358006" cy="739488"/>
          </a:xfrm>
          <a:prstGeom prst="rect">
            <a:avLst/>
          </a:prstGeom>
        </p:spPr>
      </p:pic>
      <p:sp>
        <p:nvSpPr>
          <p:cNvPr id="10" name="TextBox 9">
            <a:extLst>
              <a:ext uri="{FF2B5EF4-FFF2-40B4-BE49-F238E27FC236}">
                <a16:creationId xmlns:a16="http://schemas.microsoft.com/office/drawing/2014/main" id="{5640F656-FED0-4B76-B1DE-5D9E96DF3955}"/>
              </a:ext>
            </a:extLst>
          </p:cNvPr>
          <p:cNvSpPr txBox="1"/>
          <p:nvPr/>
        </p:nvSpPr>
        <p:spPr>
          <a:xfrm>
            <a:off x="6181998" y="4794686"/>
            <a:ext cx="2373810" cy="523220"/>
          </a:xfrm>
          <a:prstGeom prst="rect">
            <a:avLst/>
          </a:prstGeom>
          <a:noFill/>
        </p:spPr>
        <p:txBody>
          <a:bodyPr wrap="square" rtlCol="0">
            <a:spAutoFit/>
          </a:bodyPr>
          <a:lstStyle/>
          <a:p>
            <a:r>
              <a:rPr lang="en-US" sz="1400">
                <a:solidFill>
                  <a:schemeClr val="tx1">
                    <a:lumMod val="75000"/>
                    <a:lumOff val="25000"/>
                  </a:schemeClr>
                </a:solidFill>
                <a:latin typeface="Century Gothic"/>
              </a:rPr>
              <a:t>Current Cooling Capacity</a:t>
            </a:r>
          </a:p>
        </p:txBody>
      </p:sp>
      <p:sp>
        <p:nvSpPr>
          <p:cNvPr id="11" name="TextBox 10">
            <a:extLst>
              <a:ext uri="{FF2B5EF4-FFF2-40B4-BE49-F238E27FC236}">
                <a16:creationId xmlns:a16="http://schemas.microsoft.com/office/drawing/2014/main" id="{FF2CCD7A-2640-40E7-B908-8B69A39E5657}"/>
              </a:ext>
            </a:extLst>
          </p:cNvPr>
          <p:cNvSpPr txBox="1"/>
          <p:nvPr/>
        </p:nvSpPr>
        <p:spPr>
          <a:xfrm>
            <a:off x="6194950" y="5354542"/>
            <a:ext cx="1522384" cy="276999"/>
          </a:xfrm>
          <a:prstGeom prst="rect">
            <a:avLst/>
          </a:prstGeom>
          <a:noFill/>
        </p:spPr>
        <p:txBody>
          <a:bodyPr wrap="square" rtlCol="0">
            <a:spAutoFit/>
          </a:bodyPr>
          <a:lstStyle/>
          <a:p>
            <a:r>
              <a:rPr lang="en-US" sz="1200">
                <a:solidFill>
                  <a:schemeClr val="tx1">
                    <a:lumMod val="75000"/>
                    <a:lumOff val="25000"/>
                  </a:schemeClr>
                </a:solidFill>
                <a:latin typeface="Century Gothic"/>
              </a:rPr>
              <a:t>Ratio</a:t>
            </a:r>
          </a:p>
        </p:txBody>
      </p:sp>
      <p:sp>
        <p:nvSpPr>
          <p:cNvPr id="12" name="TextBox 11">
            <a:extLst>
              <a:ext uri="{FF2B5EF4-FFF2-40B4-BE49-F238E27FC236}">
                <a16:creationId xmlns:a16="http://schemas.microsoft.com/office/drawing/2014/main" id="{C43EA292-5463-4F30-A336-9FFD74F4C8DC}"/>
              </a:ext>
            </a:extLst>
          </p:cNvPr>
          <p:cNvSpPr txBox="1"/>
          <p:nvPr/>
        </p:nvSpPr>
        <p:spPr>
          <a:xfrm>
            <a:off x="6592911" y="5560330"/>
            <a:ext cx="445060" cy="283330"/>
          </a:xfrm>
          <a:prstGeom prst="rect">
            <a:avLst/>
          </a:prstGeom>
          <a:noFill/>
        </p:spPr>
        <p:txBody>
          <a:bodyPr wrap="square" rtlCol="0">
            <a:spAutoFit/>
          </a:bodyPr>
          <a:lstStyle/>
          <a:p>
            <a:r>
              <a:rPr lang="en-US" sz="1200">
                <a:solidFill>
                  <a:schemeClr val="tx1">
                    <a:lumMod val="75000"/>
                    <a:lumOff val="25000"/>
                  </a:schemeClr>
                </a:solidFill>
                <a:latin typeface="Century Gothic"/>
              </a:rPr>
              <a:t>0.4</a:t>
            </a:r>
          </a:p>
        </p:txBody>
      </p:sp>
      <p:sp>
        <p:nvSpPr>
          <p:cNvPr id="13" name="TextBox 12">
            <a:extLst>
              <a:ext uri="{FF2B5EF4-FFF2-40B4-BE49-F238E27FC236}">
                <a16:creationId xmlns:a16="http://schemas.microsoft.com/office/drawing/2014/main" id="{6B2D60EE-C6C3-4B78-8BA8-5332A030CA84}"/>
              </a:ext>
            </a:extLst>
          </p:cNvPr>
          <p:cNvSpPr txBox="1"/>
          <p:nvPr/>
        </p:nvSpPr>
        <p:spPr>
          <a:xfrm>
            <a:off x="6592911" y="6165241"/>
            <a:ext cx="445061" cy="276999"/>
          </a:xfrm>
          <a:prstGeom prst="rect">
            <a:avLst/>
          </a:prstGeom>
          <a:noFill/>
        </p:spPr>
        <p:txBody>
          <a:bodyPr wrap="square" rtlCol="0">
            <a:spAutoFit/>
          </a:bodyPr>
          <a:lstStyle/>
          <a:p>
            <a:r>
              <a:rPr lang="en-US" sz="1200">
                <a:solidFill>
                  <a:schemeClr val="tx1">
                    <a:lumMod val="75000"/>
                    <a:lumOff val="25000"/>
                  </a:schemeClr>
                </a:solidFill>
                <a:latin typeface="Century Gothic"/>
              </a:rPr>
              <a:t>0.1</a:t>
            </a:r>
          </a:p>
        </p:txBody>
      </p:sp>
      <p:sp>
        <p:nvSpPr>
          <p:cNvPr id="15" name="TextBox 14">
            <a:extLst>
              <a:ext uri="{FF2B5EF4-FFF2-40B4-BE49-F238E27FC236}">
                <a16:creationId xmlns:a16="http://schemas.microsoft.com/office/drawing/2014/main" id="{CE0D17B0-CE82-4588-BF4A-A9B772A0657F}"/>
              </a:ext>
            </a:extLst>
          </p:cNvPr>
          <p:cNvSpPr txBox="1"/>
          <p:nvPr/>
        </p:nvSpPr>
        <p:spPr>
          <a:xfrm>
            <a:off x="6154152" y="6369378"/>
            <a:ext cx="326610" cy="215444"/>
          </a:xfrm>
          <a:prstGeom prst="rect">
            <a:avLst/>
          </a:prstGeom>
          <a:noFill/>
        </p:spPr>
        <p:txBody>
          <a:bodyPr wrap="square" rtlCol="0">
            <a:spAutoFit/>
          </a:bodyPr>
          <a:lstStyle/>
          <a:p>
            <a:r>
              <a:rPr lang="en-US" sz="800">
                <a:solidFill>
                  <a:schemeClr val="tx1">
                    <a:lumMod val="75000"/>
                    <a:lumOff val="25000"/>
                  </a:schemeClr>
                </a:solidFill>
                <a:latin typeface="Century Gothic"/>
              </a:rPr>
              <a:t>0</a:t>
            </a:r>
          </a:p>
        </p:txBody>
      </p:sp>
      <p:sp>
        <p:nvSpPr>
          <p:cNvPr id="17" name="TextBox 16">
            <a:extLst>
              <a:ext uri="{FF2B5EF4-FFF2-40B4-BE49-F238E27FC236}">
                <a16:creationId xmlns:a16="http://schemas.microsoft.com/office/drawing/2014/main" id="{4967A3C5-2A9E-42CB-BA2D-B38B6AEB3E1B}"/>
              </a:ext>
            </a:extLst>
          </p:cNvPr>
          <p:cNvSpPr txBox="1"/>
          <p:nvPr/>
        </p:nvSpPr>
        <p:spPr>
          <a:xfrm>
            <a:off x="6570624" y="6369378"/>
            <a:ext cx="504357" cy="215444"/>
          </a:xfrm>
          <a:prstGeom prst="rect">
            <a:avLst/>
          </a:prstGeom>
          <a:noFill/>
        </p:spPr>
        <p:txBody>
          <a:bodyPr wrap="square" rtlCol="0">
            <a:spAutoFit/>
          </a:bodyPr>
          <a:lstStyle/>
          <a:p>
            <a:r>
              <a:rPr lang="en-US" sz="800">
                <a:solidFill>
                  <a:schemeClr val="tx1">
                    <a:lumMod val="75000"/>
                    <a:lumOff val="25000"/>
                  </a:schemeClr>
                </a:solidFill>
                <a:latin typeface="Century Gothic"/>
              </a:rPr>
              <a:t>1.75</a:t>
            </a:r>
          </a:p>
        </p:txBody>
      </p:sp>
      <p:sp>
        <p:nvSpPr>
          <p:cNvPr id="18" name="TextBox 17">
            <a:extLst>
              <a:ext uri="{FF2B5EF4-FFF2-40B4-BE49-F238E27FC236}">
                <a16:creationId xmlns:a16="http://schemas.microsoft.com/office/drawing/2014/main" id="{A4E47DC5-0993-43E3-B6CD-B0CC48A4234D}"/>
              </a:ext>
            </a:extLst>
          </p:cNvPr>
          <p:cNvSpPr txBox="1"/>
          <p:nvPr/>
        </p:nvSpPr>
        <p:spPr>
          <a:xfrm>
            <a:off x="7076645" y="6369378"/>
            <a:ext cx="328321" cy="215444"/>
          </a:xfrm>
          <a:prstGeom prst="rect">
            <a:avLst/>
          </a:prstGeom>
          <a:noFill/>
        </p:spPr>
        <p:txBody>
          <a:bodyPr wrap="square" rtlCol="0">
            <a:spAutoFit/>
          </a:bodyPr>
          <a:lstStyle/>
          <a:p>
            <a:r>
              <a:rPr lang="en-US" sz="800">
                <a:solidFill>
                  <a:schemeClr val="tx1">
                    <a:lumMod val="75000"/>
                    <a:lumOff val="25000"/>
                  </a:schemeClr>
                </a:solidFill>
                <a:latin typeface="Century Gothic"/>
              </a:rPr>
              <a:t>3.5</a:t>
            </a:r>
          </a:p>
        </p:txBody>
      </p:sp>
      <p:sp>
        <p:nvSpPr>
          <p:cNvPr id="19" name="TextBox 18">
            <a:extLst>
              <a:ext uri="{FF2B5EF4-FFF2-40B4-BE49-F238E27FC236}">
                <a16:creationId xmlns:a16="http://schemas.microsoft.com/office/drawing/2014/main" id="{56DE0779-4A62-4537-8485-20478E2745D9}"/>
              </a:ext>
            </a:extLst>
          </p:cNvPr>
          <p:cNvSpPr txBox="1"/>
          <p:nvPr/>
        </p:nvSpPr>
        <p:spPr>
          <a:xfrm>
            <a:off x="8115314" y="6369378"/>
            <a:ext cx="375628" cy="215444"/>
          </a:xfrm>
          <a:prstGeom prst="rect">
            <a:avLst/>
          </a:prstGeom>
          <a:noFill/>
        </p:spPr>
        <p:txBody>
          <a:bodyPr wrap="square" rtlCol="0">
            <a:spAutoFit/>
          </a:bodyPr>
          <a:lstStyle/>
          <a:p>
            <a:r>
              <a:rPr lang="en-US" sz="800">
                <a:solidFill>
                  <a:schemeClr val="tx1">
                    <a:lumMod val="75000"/>
                    <a:lumOff val="25000"/>
                  </a:schemeClr>
                </a:solidFill>
                <a:latin typeface="Century Gothic"/>
              </a:rPr>
              <a:t>7</a:t>
            </a:r>
          </a:p>
        </p:txBody>
      </p:sp>
      <p:sp>
        <p:nvSpPr>
          <p:cNvPr id="20" name="TextBox 19">
            <a:extLst>
              <a:ext uri="{FF2B5EF4-FFF2-40B4-BE49-F238E27FC236}">
                <a16:creationId xmlns:a16="http://schemas.microsoft.com/office/drawing/2014/main" id="{BCC0D31F-B346-40F2-8605-894825520E63}"/>
              </a:ext>
            </a:extLst>
          </p:cNvPr>
          <p:cNvSpPr txBox="1"/>
          <p:nvPr/>
        </p:nvSpPr>
        <p:spPr>
          <a:xfrm>
            <a:off x="8213393" y="6477100"/>
            <a:ext cx="437739" cy="215444"/>
          </a:xfrm>
          <a:prstGeom prst="rect">
            <a:avLst/>
          </a:prstGeom>
          <a:noFill/>
        </p:spPr>
        <p:txBody>
          <a:bodyPr wrap="square" rtlCol="0">
            <a:spAutoFit/>
          </a:bodyPr>
          <a:lstStyle/>
          <a:p>
            <a:r>
              <a:rPr lang="en-US" sz="800">
                <a:solidFill>
                  <a:schemeClr val="tx1">
                    <a:lumMod val="75000"/>
                    <a:lumOff val="25000"/>
                  </a:schemeClr>
                </a:solidFill>
                <a:latin typeface="Century Gothic"/>
              </a:rPr>
              <a:t>Miles</a:t>
            </a:r>
          </a:p>
        </p:txBody>
      </p:sp>
      <p:pic>
        <p:nvPicPr>
          <p:cNvPr id="5" name="Picture 5">
            <a:extLst>
              <a:ext uri="{FF2B5EF4-FFF2-40B4-BE49-F238E27FC236}">
                <a16:creationId xmlns:a16="http://schemas.microsoft.com/office/drawing/2014/main" id="{325E7DF7-DF27-4FD5-BAA5-EA6648C00AA7}"/>
              </a:ext>
            </a:extLst>
          </p:cNvPr>
          <p:cNvPicPr>
            <a:picLocks noChangeAspect="1"/>
          </p:cNvPicPr>
          <p:nvPr/>
        </p:nvPicPr>
        <p:blipFill>
          <a:blip r:embed="rId5"/>
          <a:stretch>
            <a:fillRect/>
          </a:stretch>
        </p:blipFill>
        <p:spPr>
          <a:xfrm>
            <a:off x="10534739" y="707905"/>
            <a:ext cx="295275" cy="323850"/>
          </a:xfrm>
          <a:prstGeom prst="rect">
            <a:avLst/>
          </a:prstGeom>
        </p:spPr>
      </p:pic>
    </p:spTree>
    <p:extLst>
      <p:ext uri="{BB962C8B-B14F-4D97-AF65-F5344CB8AC3E}">
        <p14:creationId xmlns:p14="http://schemas.microsoft.com/office/powerpoint/2010/main" val="123084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6749CA50-5F12-43C1-8B5E-A2869661A437}"/>
              </a:ext>
            </a:extLst>
          </p:cNvPr>
          <p:cNvPicPr>
            <a:picLocks noChangeAspect="1"/>
          </p:cNvPicPr>
          <p:nvPr/>
        </p:nvPicPr>
        <p:blipFill>
          <a:blip r:embed="rId3"/>
          <a:stretch>
            <a:fillRect/>
          </a:stretch>
        </p:blipFill>
        <p:spPr>
          <a:xfrm>
            <a:off x="4834373" y="1560443"/>
            <a:ext cx="2311575" cy="185889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9" name="Picture 78">
            <a:extLst>
              <a:ext uri="{FF2B5EF4-FFF2-40B4-BE49-F238E27FC236}">
                <a16:creationId xmlns:a16="http://schemas.microsoft.com/office/drawing/2014/main" id="{04F916B6-288F-42AC-9169-83F58ADB6BA0}"/>
              </a:ext>
            </a:extLst>
          </p:cNvPr>
          <p:cNvPicPr>
            <a:picLocks noChangeAspect="1"/>
          </p:cNvPicPr>
          <p:nvPr/>
        </p:nvPicPr>
        <p:blipFill>
          <a:blip r:embed="rId4"/>
          <a:stretch>
            <a:fillRect/>
          </a:stretch>
        </p:blipFill>
        <p:spPr>
          <a:xfrm>
            <a:off x="4869507" y="4132775"/>
            <a:ext cx="2294443" cy="180714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5CBD8FC2-D4A9-4D1D-AAFD-870353FE719B}"/>
              </a:ext>
            </a:extLst>
          </p:cNvPr>
          <p:cNvPicPr>
            <a:picLocks noChangeAspect="1"/>
          </p:cNvPicPr>
          <p:nvPr/>
        </p:nvPicPr>
        <p:blipFill>
          <a:blip r:embed="rId5"/>
          <a:stretch>
            <a:fillRect/>
          </a:stretch>
        </p:blipFill>
        <p:spPr>
          <a:xfrm>
            <a:off x="7315328" y="1041412"/>
            <a:ext cx="4360976" cy="5786232"/>
          </a:xfrm>
          <a:prstGeom prst="rect">
            <a:avLst/>
          </a:prstGeom>
        </p:spPr>
      </p:pic>
      <p:pic>
        <p:nvPicPr>
          <p:cNvPr id="39" name="Picture 38">
            <a:extLst>
              <a:ext uri="{FF2B5EF4-FFF2-40B4-BE49-F238E27FC236}">
                <a16:creationId xmlns:a16="http://schemas.microsoft.com/office/drawing/2014/main" id="{DF477E95-D77B-4086-A7B0-C13B108DB3E0}"/>
              </a:ext>
            </a:extLst>
          </p:cNvPr>
          <p:cNvPicPr>
            <a:picLocks noChangeAspect="1"/>
          </p:cNvPicPr>
          <p:nvPr/>
        </p:nvPicPr>
        <p:blipFill>
          <a:blip r:embed="rId6"/>
          <a:stretch>
            <a:fillRect/>
          </a:stretch>
        </p:blipFill>
        <p:spPr>
          <a:xfrm>
            <a:off x="308762" y="1082293"/>
            <a:ext cx="4360976" cy="5756173"/>
          </a:xfrm>
          <a:prstGeom prst="rect">
            <a:avLst/>
          </a:prstGeom>
        </p:spPr>
      </p:pic>
      <p:sp>
        <p:nvSpPr>
          <p:cNvPr id="2" name="Title 1">
            <a:extLst>
              <a:ext uri="{FF2B5EF4-FFF2-40B4-BE49-F238E27FC236}">
                <a16:creationId xmlns:a16="http://schemas.microsoft.com/office/drawing/2014/main" id="{D366EB23-F345-48AD-91C2-63877824DEC9}"/>
              </a:ext>
            </a:extLst>
          </p:cNvPr>
          <p:cNvSpPr txBox="1">
            <a:spLocks/>
          </p:cNvSpPr>
          <p:nvPr/>
        </p:nvSpPr>
        <p:spPr>
          <a:xfrm>
            <a:off x="432548" y="318189"/>
            <a:ext cx="10734796" cy="419100"/>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6D9D"/>
                </a:solidFill>
                <a:latin typeface="Century Gothic" panose="020B0502020202020204" pitchFamily="34" charset="0"/>
              </a:rPr>
              <a:t>Results – Planned Tree Cover Cooling Capacity </a:t>
            </a:r>
          </a:p>
        </p:txBody>
      </p:sp>
      <p:sp>
        <p:nvSpPr>
          <p:cNvPr id="23" name="TextBox 22">
            <a:extLst>
              <a:ext uri="{FF2B5EF4-FFF2-40B4-BE49-F238E27FC236}">
                <a16:creationId xmlns:a16="http://schemas.microsoft.com/office/drawing/2014/main" id="{488EED47-DC9E-4EA7-B2F1-675C14307CE6}"/>
              </a:ext>
            </a:extLst>
          </p:cNvPr>
          <p:cNvSpPr txBox="1"/>
          <p:nvPr/>
        </p:nvSpPr>
        <p:spPr>
          <a:xfrm>
            <a:off x="7358438" y="6429802"/>
            <a:ext cx="330840" cy="215444"/>
          </a:xfrm>
          <a:prstGeom prst="rect">
            <a:avLst/>
          </a:prstGeom>
          <a:noFill/>
        </p:spPr>
        <p:txBody>
          <a:bodyPr wrap="square" rtlCol="0">
            <a:spAutoFit/>
          </a:bodyPr>
          <a:lstStyle/>
          <a:p>
            <a:r>
              <a:rPr lang="en-US" sz="800">
                <a:latin typeface="Century Gothic"/>
              </a:rPr>
              <a:t>0</a:t>
            </a:r>
          </a:p>
        </p:txBody>
      </p:sp>
      <p:sp>
        <p:nvSpPr>
          <p:cNvPr id="25" name="TextBox 24">
            <a:extLst>
              <a:ext uri="{FF2B5EF4-FFF2-40B4-BE49-F238E27FC236}">
                <a16:creationId xmlns:a16="http://schemas.microsoft.com/office/drawing/2014/main" id="{3ED69872-FAB0-4FCB-B42C-1BB54A044552}"/>
              </a:ext>
            </a:extLst>
          </p:cNvPr>
          <p:cNvSpPr txBox="1"/>
          <p:nvPr/>
        </p:nvSpPr>
        <p:spPr>
          <a:xfrm>
            <a:off x="7726269" y="6429802"/>
            <a:ext cx="380493" cy="215444"/>
          </a:xfrm>
          <a:prstGeom prst="rect">
            <a:avLst/>
          </a:prstGeom>
          <a:noFill/>
        </p:spPr>
        <p:txBody>
          <a:bodyPr wrap="square" rtlCol="0">
            <a:spAutoFit/>
          </a:bodyPr>
          <a:lstStyle/>
          <a:p>
            <a:r>
              <a:rPr lang="en-US" sz="800">
                <a:latin typeface="Century Gothic"/>
              </a:rPr>
              <a:t>1.75</a:t>
            </a:r>
          </a:p>
        </p:txBody>
      </p:sp>
      <p:sp>
        <p:nvSpPr>
          <p:cNvPr id="27" name="TextBox 26">
            <a:extLst>
              <a:ext uri="{FF2B5EF4-FFF2-40B4-BE49-F238E27FC236}">
                <a16:creationId xmlns:a16="http://schemas.microsoft.com/office/drawing/2014/main" id="{3049588B-730A-4644-919F-8116E681DEDE}"/>
              </a:ext>
            </a:extLst>
          </p:cNvPr>
          <p:cNvSpPr txBox="1"/>
          <p:nvPr/>
        </p:nvSpPr>
        <p:spPr>
          <a:xfrm>
            <a:off x="8180744" y="6427949"/>
            <a:ext cx="332573" cy="215444"/>
          </a:xfrm>
          <a:prstGeom prst="rect">
            <a:avLst/>
          </a:prstGeom>
          <a:noFill/>
        </p:spPr>
        <p:txBody>
          <a:bodyPr wrap="square" rtlCol="0">
            <a:spAutoFit/>
          </a:bodyPr>
          <a:lstStyle/>
          <a:p>
            <a:r>
              <a:rPr lang="en-US" sz="800">
                <a:latin typeface="Century Gothic"/>
              </a:rPr>
              <a:t>3.5</a:t>
            </a:r>
          </a:p>
        </p:txBody>
      </p:sp>
      <p:sp>
        <p:nvSpPr>
          <p:cNvPr id="29" name="TextBox 28">
            <a:extLst>
              <a:ext uri="{FF2B5EF4-FFF2-40B4-BE49-F238E27FC236}">
                <a16:creationId xmlns:a16="http://schemas.microsoft.com/office/drawing/2014/main" id="{C2D9AC32-2D92-475D-AF88-0A77FE9726DA}"/>
              </a:ext>
            </a:extLst>
          </p:cNvPr>
          <p:cNvSpPr txBox="1"/>
          <p:nvPr/>
        </p:nvSpPr>
        <p:spPr>
          <a:xfrm>
            <a:off x="9077987" y="6432211"/>
            <a:ext cx="380493" cy="215444"/>
          </a:xfrm>
          <a:prstGeom prst="rect">
            <a:avLst/>
          </a:prstGeom>
          <a:noFill/>
        </p:spPr>
        <p:txBody>
          <a:bodyPr wrap="square" rtlCol="0">
            <a:spAutoFit/>
          </a:bodyPr>
          <a:lstStyle/>
          <a:p>
            <a:r>
              <a:rPr lang="en-US" sz="800">
                <a:latin typeface="Century Gothic"/>
              </a:rPr>
              <a:t>7</a:t>
            </a:r>
          </a:p>
        </p:txBody>
      </p:sp>
      <p:sp>
        <p:nvSpPr>
          <p:cNvPr id="31" name="TextBox 30">
            <a:extLst>
              <a:ext uri="{FF2B5EF4-FFF2-40B4-BE49-F238E27FC236}">
                <a16:creationId xmlns:a16="http://schemas.microsoft.com/office/drawing/2014/main" id="{857344B4-ED6B-4C8D-9694-53C36FBC07FC}"/>
              </a:ext>
            </a:extLst>
          </p:cNvPr>
          <p:cNvSpPr txBox="1"/>
          <p:nvPr/>
        </p:nvSpPr>
        <p:spPr>
          <a:xfrm>
            <a:off x="9197514" y="6508443"/>
            <a:ext cx="443408" cy="215444"/>
          </a:xfrm>
          <a:prstGeom prst="rect">
            <a:avLst/>
          </a:prstGeom>
          <a:noFill/>
        </p:spPr>
        <p:txBody>
          <a:bodyPr wrap="square" rtlCol="0">
            <a:spAutoFit/>
          </a:bodyPr>
          <a:lstStyle/>
          <a:p>
            <a:r>
              <a:rPr lang="en-US" sz="800">
                <a:latin typeface="Century Gothic"/>
              </a:rPr>
              <a:t>Miles</a:t>
            </a:r>
          </a:p>
        </p:txBody>
      </p:sp>
      <p:sp>
        <p:nvSpPr>
          <p:cNvPr id="4" name="Rectangle 3">
            <a:extLst>
              <a:ext uri="{FF2B5EF4-FFF2-40B4-BE49-F238E27FC236}">
                <a16:creationId xmlns:a16="http://schemas.microsoft.com/office/drawing/2014/main" id="{A9D17CE5-2790-4246-BB46-4725498F7BD9}"/>
              </a:ext>
            </a:extLst>
          </p:cNvPr>
          <p:cNvSpPr/>
          <p:nvPr/>
        </p:nvSpPr>
        <p:spPr>
          <a:xfrm>
            <a:off x="477634" y="1463681"/>
            <a:ext cx="5134535" cy="1436675"/>
          </a:xfrm>
          <a:prstGeom prst="rect">
            <a:avLst/>
          </a:prstGeom>
        </p:spPr>
        <p:txBody>
          <a:bodyPr wrap="square">
            <a:spAutoFit/>
          </a:bodyPr>
          <a:lstStyle/>
          <a:p>
            <a:pPr>
              <a:spcAft>
                <a:spcPts val="600"/>
              </a:spcAft>
              <a:buClr>
                <a:srgbClr val="006D9D"/>
              </a:buClr>
            </a:pPr>
            <a:endParaRPr lang="en-US" sz="2400">
              <a:solidFill>
                <a:schemeClr val="accent1">
                  <a:lumMod val="75000"/>
                </a:schemeClr>
              </a:solidFill>
            </a:endParaRPr>
          </a:p>
          <a:p>
            <a:pPr marL="342900" indent="-342900">
              <a:lnSpc>
                <a:spcPct val="300000"/>
              </a:lnSpc>
              <a:spcBef>
                <a:spcPts val="0"/>
              </a:spcBef>
              <a:spcAft>
                <a:spcPts val="600"/>
              </a:spcAft>
              <a:buClr>
                <a:srgbClr val="006D9D"/>
              </a:buClr>
              <a:buFont typeface="Webdings" panose="05030102010509060703" pitchFamily="18" charset="2"/>
              <a:buChar char="4"/>
            </a:pPr>
            <a:endParaRPr lang="en-US" sz="2400" b="1">
              <a:solidFill>
                <a:schemeClr val="accent1">
                  <a:lumMod val="75000"/>
                </a:schemeClr>
              </a:solidFill>
              <a:latin typeface="Century Gothic" panose="020F0302020204030204"/>
            </a:endParaRPr>
          </a:p>
        </p:txBody>
      </p:sp>
      <p:grpSp>
        <p:nvGrpSpPr>
          <p:cNvPr id="6" name="Group 5">
            <a:extLst>
              <a:ext uri="{FF2B5EF4-FFF2-40B4-BE49-F238E27FC236}">
                <a16:creationId xmlns:a16="http://schemas.microsoft.com/office/drawing/2014/main" id="{676C2CC0-A0D7-4576-BF79-AC373AAF2283}"/>
              </a:ext>
            </a:extLst>
          </p:cNvPr>
          <p:cNvGrpSpPr/>
          <p:nvPr/>
        </p:nvGrpSpPr>
        <p:grpSpPr>
          <a:xfrm>
            <a:off x="7373103" y="4598188"/>
            <a:ext cx="2404552" cy="1677255"/>
            <a:chOff x="5767839" y="4988064"/>
            <a:chExt cx="2549084" cy="1778071"/>
          </a:xfrm>
        </p:grpSpPr>
        <p:sp>
          <p:nvSpPr>
            <p:cNvPr id="14" name="TextBox 13">
              <a:extLst>
                <a:ext uri="{FF2B5EF4-FFF2-40B4-BE49-F238E27FC236}">
                  <a16:creationId xmlns:a16="http://schemas.microsoft.com/office/drawing/2014/main" id="{EE5DB122-3D5A-410C-8092-E7515EF0943E}"/>
                </a:ext>
              </a:extLst>
            </p:cNvPr>
            <p:cNvSpPr txBox="1"/>
            <p:nvPr/>
          </p:nvSpPr>
          <p:spPr>
            <a:xfrm>
              <a:off x="6237213" y="5754792"/>
              <a:ext cx="626177" cy="293649"/>
            </a:xfrm>
            <a:prstGeom prst="rect">
              <a:avLst/>
            </a:prstGeom>
            <a:noFill/>
          </p:spPr>
          <p:txBody>
            <a:bodyPr wrap="square" rtlCol="0">
              <a:spAutoFit/>
            </a:bodyPr>
            <a:lstStyle/>
            <a:p>
              <a:r>
                <a:rPr lang="en-US" sz="1200">
                  <a:latin typeface="Century Gothic"/>
                </a:rPr>
                <a:t>0.4</a:t>
              </a:r>
            </a:p>
          </p:txBody>
        </p:sp>
        <p:sp>
          <p:nvSpPr>
            <p:cNvPr id="16" name="TextBox 15">
              <a:extLst>
                <a:ext uri="{FF2B5EF4-FFF2-40B4-BE49-F238E27FC236}">
                  <a16:creationId xmlns:a16="http://schemas.microsoft.com/office/drawing/2014/main" id="{0525F111-55F5-415C-B7D9-36A592F2742A}"/>
                </a:ext>
              </a:extLst>
            </p:cNvPr>
            <p:cNvSpPr txBox="1"/>
            <p:nvPr/>
          </p:nvSpPr>
          <p:spPr>
            <a:xfrm>
              <a:off x="6222889" y="6472486"/>
              <a:ext cx="640502" cy="293649"/>
            </a:xfrm>
            <a:prstGeom prst="rect">
              <a:avLst/>
            </a:prstGeom>
            <a:noFill/>
          </p:spPr>
          <p:txBody>
            <a:bodyPr wrap="square" rtlCol="0">
              <a:spAutoFit/>
            </a:bodyPr>
            <a:lstStyle/>
            <a:p>
              <a:r>
                <a:rPr lang="en-US" sz="1200">
                  <a:latin typeface="Century Gothic"/>
                </a:rPr>
                <a:t>0.1</a:t>
              </a:r>
            </a:p>
          </p:txBody>
        </p:sp>
        <p:sp>
          <p:nvSpPr>
            <p:cNvPr id="21" name="TextBox 20">
              <a:extLst>
                <a:ext uri="{FF2B5EF4-FFF2-40B4-BE49-F238E27FC236}">
                  <a16:creationId xmlns:a16="http://schemas.microsoft.com/office/drawing/2014/main" id="{4B55F784-A313-4590-94BE-39ACF0A6F6CE}"/>
                </a:ext>
              </a:extLst>
            </p:cNvPr>
            <p:cNvSpPr txBox="1"/>
            <p:nvPr/>
          </p:nvSpPr>
          <p:spPr>
            <a:xfrm>
              <a:off x="5767839" y="4988064"/>
              <a:ext cx="2549084" cy="554670"/>
            </a:xfrm>
            <a:prstGeom prst="rect">
              <a:avLst/>
            </a:prstGeom>
            <a:noFill/>
          </p:spPr>
          <p:txBody>
            <a:bodyPr wrap="square" rtlCol="0">
              <a:spAutoFit/>
            </a:bodyPr>
            <a:lstStyle/>
            <a:p>
              <a:r>
                <a:rPr lang="en-US" sz="1400">
                  <a:latin typeface="Century Gothic"/>
                </a:rPr>
                <a:t>Planned Cooling Capacity</a:t>
              </a:r>
            </a:p>
          </p:txBody>
        </p:sp>
        <p:sp>
          <p:nvSpPr>
            <p:cNvPr id="40" name="TextBox 39">
              <a:extLst>
                <a:ext uri="{FF2B5EF4-FFF2-40B4-BE49-F238E27FC236}">
                  <a16:creationId xmlns:a16="http://schemas.microsoft.com/office/drawing/2014/main" id="{D56CF34A-4BA3-4FDB-964A-BB9AC05A4D20}"/>
                </a:ext>
              </a:extLst>
            </p:cNvPr>
            <p:cNvSpPr txBox="1"/>
            <p:nvPr/>
          </p:nvSpPr>
          <p:spPr>
            <a:xfrm>
              <a:off x="5779256" y="5553250"/>
              <a:ext cx="1634791" cy="293649"/>
            </a:xfrm>
            <a:prstGeom prst="rect">
              <a:avLst/>
            </a:prstGeom>
            <a:noFill/>
          </p:spPr>
          <p:txBody>
            <a:bodyPr wrap="square" rtlCol="0">
              <a:spAutoFit/>
            </a:bodyPr>
            <a:lstStyle/>
            <a:p>
              <a:r>
                <a:rPr lang="en-US" sz="1200">
                  <a:latin typeface="Century Gothic"/>
                </a:rPr>
                <a:t>Ratio</a:t>
              </a:r>
            </a:p>
          </p:txBody>
        </p:sp>
      </p:grpSp>
      <p:sp>
        <p:nvSpPr>
          <p:cNvPr id="26" name="TextBox 25">
            <a:extLst>
              <a:ext uri="{FF2B5EF4-FFF2-40B4-BE49-F238E27FC236}">
                <a16:creationId xmlns:a16="http://schemas.microsoft.com/office/drawing/2014/main" id="{7444A848-3ADB-420E-A8EB-BB8A637A8058}"/>
              </a:ext>
            </a:extLst>
          </p:cNvPr>
          <p:cNvSpPr txBox="1"/>
          <p:nvPr/>
        </p:nvSpPr>
        <p:spPr>
          <a:xfrm>
            <a:off x="6544501" y="748050"/>
            <a:ext cx="5378395" cy="615553"/>
          </a:xfrm>
          <a:prstGeom prst="rect">
            <a:avLst/>
          </a:prstGeom>
          <a:noFill/>
        </p:spPr>
        <p:txBody>
          <a:bodyPr wrap="none" rtlCol="0">
            <a:spAutoFit/>
          </a:bodyPr>
          <a:lstStyle/>
          <a:p>
            <a:r>
              <a:rPr lang="en-US" sz="1600">
                <a:solidFill>
                  <a:schemeClr val="accent1">
                    <a:lumMod val="75000"/>
                  </a:schemeClr>
                </a:solidFill>
                <a:latin typeface="Century Gothic"/>
              </a:rPr>
              <a:t>Potential Cooling Capacity with Planned Tree Cover</a:t>
            </a:r>
          </a:p>
          <a:p>
            <a:endParaRPr lang="en-US">
              <a:latin typeface="Century Gothic"/>
            </a:endParaRPr>
          </a:p>
        </p:txBody>
      </p:sp>
      <p:sp>
        <p:nvSpPr>
          <p:cNvPr id="28" name="TextBox 27">
            <a:extLst>
              <a:ext uri="{FF2B5EF4-FFF2-40B4-BE49-F238E27FC236}">
                <a16:creationId xmlns:a16="http://schemas.microsoft.com/office/drawing/2014/main" id="{934CCF0D-5240-4829-A0CA-4A356B4C7E10}"/>
              </a:ext>
            </a:extLst>
          </p:cNvPr>
          <p:cNvSpPr txBox="1"/>
          <p:nvPr/>
        </p:nvSpPr>
        <p:spPr>
          <a:xfrm>
            <a:off x="1102353" y="773921"/>
            <a:ext cx="2818400" cy="615553"/>
          </a:xfrm>
          <a:prstGeom prst="rect">
            <a:avLst/>
          </a:prstGeom>
          <a:noFill/>
        </p:spPr>
        <p:txBody>
          <a:bodyPr wrap="none" lIns="91440" tIns="45720" rIns="91440" bIns="45720" rtlCol="0" anchor="t">
            <a:spAutoFit/>
          </a:bodyPr>
          <a:lstStyle/>
          <a:p>
            <a:r>
              <a:rPr lang="en-US" sz="1600">
                <a:solidFill>
                  <a:schemeClr val="accent1">
                    <a:lumMod val="75000"/>
                  </a:schemeClr>
                </a:solidFill>
                <a:latin typeface="Century Gothic"/>
              </a:rPr>
              <a:t>Current Cooling Capacity </a:t>
            </a:r>
          </a:p>
          <a:p>
            <a:endParaRPr lang="en-US">
              <a:latin typeface="Century Gothic"/>
            </a:endParaRPr>
          </a:p>
        </p:txBody>
      </p:sp>
      <p:sp>
        <p:nvSpPr>
          <p:cNvPr id="38" name="TextBox 37">
            <a:extLst>
              <a:ext uri="{FF2B5EF4-FFF2-40B4-BE49-F238E27FC236}">
                <a16:creationId xmlns:a16="http://schemas.microsoft.com/office/drawing/2014/main" id="{20444926-7E18-4E31-9BF4-6206B965C6AC}"/>
              </a:ext>
            </a:extLst>
          </p:cNvPr>
          <p:cNvSpPr txBox="1"/>
          <p:nvPr/>
        </p:nvSpPr>
        <p:spPr>
          <a:xfrm>
            <a:off x="291096" y="6487388"/>
            <a:ext cx="330840" cy="215444"/>
          </a:xfrm>
          <a:prstGeom prst="rect">
            <a:avLst/>
          </a:prstGeom>
          <a:noFill/>
        </p:spPr>
        <p:txBody>
          <a:bodyPr wrap="square" rtlCol="0">
            <a:spAutoFit/>
          </a:bodyPr>
          <a:lstStyle/>
          <a:p>
            <a:r>
              <a:rPr lang="en-US" sz="800">
                <a:latin typeface="Century Gothic"/>
              </a:rPr>
              <a:t>0</a:t>
            </a:r>
          </a:p>
        </p:txBody>
      </p:sp>
      <p:sp>
        <p:nvSpPr>
          <p:cNvPr id="42" name="TextBox 41">
            <a:extLst>
              <a:ext uri="{FF2B5EF4-FFF2-40B4-BE49-F238E27FC236}">
                <a16:creationId xmlns:a16="http://schemas.microsoft.com/office/drawing/2014/main" id="{7801E1F5-9B73-4FEB-A8AA-1BE0F324D653}"/>
              </a:ext>
            </a:extLst>
          </p:cNvPr>
          <p:cNvSpPr txBox="1"/>
          <p:nvPr/>
        </p:nvSpPr>
        <p:spPr>
          <a:xfrm>
            <a:off x="658927" y="6487388"/>
            <a:ext cx="380493" cy="215444"/>
          </a:xfrm>
          <a:prstGeom prst="rect">
            <a:avLst/>
          </a:prstGeom>
          <a:noFill/>
        </p:spPr>
        <p:txBody>
          <a:bodyPr wrap="square" rtlCol="0">
            <a:spAutoFit/>
          </a:bodyPr>
          <a:lstStyle/>
          <a:p>
            <a:r>
              <a:rPr lang="en-US" sz="800">
                <a:latin typeface="Century Gothic"/>
              </a:rPr>
              <a:t>1.75</a:t>
            </a:r>
          </a:p>
        </p:txBody>
      </p:sp>
      <p:sp>
        <p:nvSpPr>
          <p:cNvPr id="44" name="TextBox 43">
            <a:extLst>
              <a:ext uri="{FF2B5EF4-FFF2-40B4-BE49-F238E27FC236}">
                <a16:creationId xmlns:a16="http://schemas.microsoft.com/office/drawing/2014/main" id="{81CBB1EC-4137-45BF-884B-8F07507A36E2}"/>
              </a:ext>
            </a:extLst>
          </p:cNvPr>
          <p:cNvSpPr txBox="1"/>
          <p:nvPr/>
        </p:nvSpPr>
        <p:spPr>
          <a:xfrm>
            <a:off x="1134301" y="6487388"/>
            <a:ext cx="332573" cy="215444"/>
          </a:xfrm>
          <a:prstGeom prst="rect">
            <a:avLst/>
          </a:prstGeom>
          <a:noFill/>
        </p:spPr>
        <p:txBody>
          <a:bodyPr wrap="square" rtlCol="0">
            <a:spAutoFit/>
          </a:bodyPr>
          <a:lstStyle/>
          <a:p>
            <a:r>
              <a:rPr lang="en-US" sz="800">
                <a:latin typeface="Century Gothic"/>
              </a:rPr>
              <a:t>3.5</a:t>
            </a:r>
          </a:p>
        </p:txBody>
      </p:sp>
      <p:sp>
        <p:nvSpPr>
          <p:cNvPr id="46" name="TextBox 45">
            <a:extLst>
              <a:ext uri="{FF2B5EF4-FFF2-40B4-BE49-F238E27FC236}">
                <a16:creationId xmlns:a16="http://schemas.microsoft.com/office/drawing/2014/main" id="{3A6F960E-B4F0-4A7C-B000-574156948597}"/>
              </a:ext>
            </a:extLst>
          </p:cNvPr>
          <p:cNvSpPr txBox="1"/>
          <p:nvPr/>
        </p:nvSpPr>
        <p:spPr>
          <a:xfrm>
            <a:off x="2046261" y="6491650"/>
            <a:ext cx="380493" cy="215444"/>
          </a:xfrm>
          <a:prstGeom prst="rect">
            <a:avLst/>
          </a:prstGeom>
          <a:noFill/>
        </p:spPr>
        <p:txBody>
          <a:bodyPr wrap="square" rtlCol="0">
            <a:spAutoFit/>
          </a:bodyPr>
          <a:lstStyle/>
          <a:p>
            <a:r>
              <a:rPr lang="en-US" sz="800">
                <a:latin typeface="Century Gothic"/>
              </a:rPr>
              <a:t>7</a:t>
            </a:r>
          </a:p>
        </p:txBody>
      </p:sp>
      <p:sp>
        <p:nvSpPr>
          <p:cNvPr id="48" name="TextBox 47">
            <a:extLst>
              <a:ext uri="{FF2B5EF4-FFF2-40B4-BE49-F238E27FC236}">
                <a16:creationId xmlns:a16="http://schemas.microsoft.com/office/drawing/2014/main" id="{40B6BE4B-8F88-4447-8079-72F6040B7379}"/>
              </a:ext>
            </a:extLst>
          </p:cNvPr>
          <p:cNvSpPr txBox="1"/>
          <p:nvPr/>
        </p:nvSpPr>
        <p:spPr>
          <a:xfrm>
            <a:off x="2138752" y="6623022"/>
            <a:ext cx="443408" cy="215444"/>
          </a:xfrm>
          <a:prstGeom prst="rect">
            <a:avLst/>
          </a:prstGeom>
          <a:noFill/>
        </p:spPr>
        <p:txBody>
          <a:bodyPr wrap="square" rtlCol="0">
            <a:spAutoFit/>
          </a:bodyPr>
          <a:lstStyle/>
          <a:p>
            <a:r>
              <a:rPr lang="en-US" sz="800">
                <a:latin typeface="Century Gothic"/>
              </a:rPr>
              <a:t>Miles</a:t>
            </a:r>
          </a:p>
        </p:txBody>
      </p:sp>
      <p:pic>
        <p:nvPicPr>
          <p:cNvPr id="41" name="Picture 40">
            <a:extLst>
              <a:ext uri="{FF2B5EF4-FFF2-40B4-BE49-F238E27FC236}">
                <a16:creationId xmlns:a16="http://schemas.microsoft.com/office/drawing/2014/main" id="{538DEC74-4F77-4369-8F72-5E6DE8C0DD30}"/>
              </a:ext>
            </a:extLst>
          </p:cNvPr>
          <p:cNvPicPr>
            <a:picLocks noChangeAspect="1"/>
          </p:cNvPicPr>
          <p:nvPr/>
        </p:nvPicPr>
        <p:blipFill>
          <a:blip r:embed="rId7"/>
          <a:stretch>
            <a:fillRect/>
          </a:stretch>
        </p:blipFill>
        <p:spPr>
          <a:xfrm>
            <a:off x="7488058" y="5424187"/>
            <a:ext cx="358006" cy="739488"/>
          </a:xfrm>
          <a:prstGeom prst="rect">
            <a:avLst/>
          </a:prstGeom>
        </p:spPr>
      </p:pic>
      <p:grpSp>
        <p:nvGrpSpPr>
          <p:cNvPr id="43" name="Group 42">
            <a:extLst>
              <a:ext uri="{FF2B5EF4-FFF2-40B4-BE49-F238E27FC236}">
                <a16:creationId xmlns:a16="http://schemas.microsoft.com/office/drawing/2014/main" id="{328EFE32-5DCB-4615-B7AC-B2302BEC95B1}"/>
              </a:ext>
            </a:extLst>
          </p:cNvPr>
          <p:cNvGrpSpPr/>
          <p:nvPr/>
        </p:nvGrpSpPr>
        <p:grpSpPr>
          <a:xfrm>
            <a:off x="432547" y="4660888"/>
            <a:ext cx="2404552" cy="1677255"/>
            <a:chOff x="5767839" y="4988064"/>
            <a:chExt cx="2549084" cy="1778071"/>
          </a:xfrm>
        </p:grpSpPr>
        <p:sp>
          <p:nvSpPr>
            <p:cNvPr id="45" name="TextBox 44">
              <a:extLst>
                <a:ext uri="{FF2B5EF4-FFF2-40B4-BE49-F238E27FC236}">
                  <a16:creationId xmlns:a16="http://schemas.microsoft.com/office/drawing/2014/main" id="{C83917E8-8E77-4194-892F-5629C44171A0}"/>
                </a:ext>
              </a:extLst>
            </p:cNvPr>
            <p:cNvSpPr txBox="1"/>
            <p:nvPr/>
          </p:nvSpPr>
          <p:spPr>
            <a:xfrm>
              <a:off x="6237213" y="5754792"/>
              <a:ext cx="626177" cy="293649"/>
            </a:xfrm>
            <a:prstGeom prst="rect">
              <a:avLst/>
            </a:prstGeom>
            <a:noFill/>
          </p:spPr>
          <p:txBody>
            <a:bodyPr wrap="square" rtlCol="0">
              <a:spAutoFit/>
            </a:bodyPr>
            <a:lstStyle/>
            <a:p>
              <a:r>
                <a:rPr lang="en-US" sz="1200">
                  <a:latin typeface="Century Gothic"/>
                </a:rPr>
                <a:t>0.4</a:t>
              </a:r>
            </a:p>
          </p:txBody>
        </p:sp>
        <p:sp>
          <p:nvSpPr>
            <p:cNvPr id="47" name="TextBox 46">
              <a:extLst>
                <a:ext uri="{FF2B5EF4-FFF2-40B4-BE49-F238E27FC236}">
                  <a16:creationId xmlns:a16="http://schemas.microsoft.com/office/drawing/2014/main" id="{028050C0-E1C5-4EE7-B79E-F98BF2B70EB4}"/>
                </a:ext>
              </a:extLst>
            </p:cNvPr>
            <p:cNvSpPr txBox="1"/>
            <p:nvPr/>
          </p:nvSpPr>
          <p:spPr>
            <a:xfrm>
              <a:off x="6222889" y="6472486"/>
              <a:ext cx="640502" cy="293649"/>
            </a:xfrm>
            <a:prstGeom prst="rect">
              <a:avLst/>
            </a:prstGeom>
            <a:noFill/>
          </p:spPr>
          <p:txBody>
            <a:bodyPr wrap="square" rtlCol="0">
              <a:spAutoFit/>
            </a:bodyPr>
            <a:lstStyle/>
            <a:p>
              <a:r>
                <a:rPr lang="en-US" sz="1200">
                  <a:latin typeface="Century Gothic"/>
                </a:rPr>
                <a:t>0.1</a:t>
              </a:r>
            </a:p>
          </p:txBody>
        </p:sp>
        <p:sp>
          <p:nvSpPr>
            <p:cNvPr id="49" name="TextBox 48">
              <a:extLst>
                <a:ext uri="{FF2B5EF4-FFF2-40B4-BE49-F238E27FC236}">
                  <a16:creationId xmlns:a16="http://schemas.microsoft.com/office/drawing/2014/main" id="{ED65B04E-6921-4A66-988F-879371A153D3}"/>
                </a:ext>
              </a:extLst>
            </p:cNvPr>
            <p:cNvSpPr txBox="1"/>
            <p:nvPr/>
          </p:nvSpPr>
          <p:spPr>
            <a:xfrm>
              <a:off x="5767839" y="4988064"/>
              <a:ext cx="2549084" cy="554670"/>
            </a:xfrm>
            <a:prstGeom prst="rect">
              <a:avLst/>
            </a:prstGeom>
            <a:noFill/>
          </p:spPr>
          <p:txBody>
            <a:bodyPr wrap="square" rtlCol="0">
              <a:spAutoFit/>
            </a:bodyPr>
            <a:lstStyle/>
            <a:p>
              <a:r>
                <a:rPr lang="en-US" sz="1400">
                  <a:latin typeface="Century Gothic"/>
                </a:rPr>
                <a:t>Current Cooling Capacity</a:t>
              </a:r>
            </a:p>
          </p:txBody>
        </p:sp>
        <p:sp>
          <p:nvSpPr>
            <p:cNvPr id="51" name="TextBox 50">
              <a:extLst>
                <a:ext uri="{FF2B5EF4-FFF2-40B4-BE49-F238E27FC236}">
                  <a16:creationId xmlns:a16="http://schemas.microsoft.com/office/drawing/2014/main" id="{6724C498-5E9F-4D8D-A4E0-0DDA2F069099}"/>
                </a:ext>
              </a:extLst>
            </p:cNvPr>
            <p:cNvSpPr txBox="1"/>
            <p:nvPr/>
          </p:nvSpPr>
          <p:spPr>
            <a:xfrm>
              <a:off x="5795347" y="5564981"/>
              <a:ext cx="1634791" cy="293649"/>
            </a:xfrm>
            <a:prstGeom prst="rect">
              <a:avLst/>
            </a:prstGeom>
            <a:noFill/>
          </p:spPr>
          <p:txBody>
            <a:bodyPr wrap="square" rtlCol="0">
              <a:spAutoFit/>
            </a:bodyPr>
            <a:lstStyle/>
            <a:p>
              <a:r>
                <a:rPr lang="en-US" sz="1200">
                  <a:latin typeface="Century Gothic"/>
                </a:rPr>
                <a:t>Ratio</a:t>
              </a:r>
            </a:p>
          </p:txBody>
        </p:sp>
      </p:grpSp>
      <p:pic>
        <p:nvPicPr>
          <p:cNvPr id="53" name="Picture 52">
            <a:extLst>
              <a:ext uri="{FF2B5EF4-FFF2-40B4-BE49-F238E27FC236}">
                <a16:creationId xmlns:a16="http://schemas.microsoft.com/office/drawing/2014/main" id="{B117E409-7023-4AE3-B2F3-3B797B77B7D9}"/>
              </a:ext>
            </a:extLst>
          </p:cNvPr>
          <p:cNvPicPr>
            <a:picLocks noChangeAspect="1"/>
          </p:cNvPicPr>
          <p:nvPr/>
        </p:nvPicPr>
        <p:blipFill>
          <a:blip r:embed="rId7"/>
          <a:stretch>
            <a:fillRect/>
          </a:stretch>
        </p:blipFill>
        <p:spPr>
          <a:xfrm>
            <a:off x="547502" y="5486887"/>
            <a:ext cx="358006" cy="739488"/>
          </a:xfrm>
          <a:prstGeom prst="rect">
            <a:avLst/>
          </a:prstGeom>
        </p:spPr>
      </p:pic>
      <p:cxnSp>
        <p:nvCxnSpPr>
          <p:cNvPr id="55" name="Straight Connector 54">
            <a:extLst>
              <a:ext uri="{FF2B5EF4-FFF2-40B4-BE49-F238E27FC236}">
                <a16:creationId xmlns:a16="http://schemas.microsoft.com/office/drawing/2014/main" id="{A3EE624A-6959-4042-9BF4-3C2D8AD0B736}"/>
              </a:ext>
            </a:extLst>
          </p:cNvPr>
          <p:cNvCxnSpPr>
            <a:cxnSpLocks/>
          </p:cNvCxnSpPr>
          <p:nvPr/>
        </p:nvCxnSpPr>
        <p:spPr>
          <a:xfrm>
            <a:off x="6323109" y="1566128"/>
            <a:ext cx="3827888" cy="1791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F2A6F04-18D4-4934-B94D-2B1951778AF0}"/>
              </a:ext>
            </a:extLst>
          </p:cNvPr>
          <p:cNvCxnSpPr>
            <a:cxnSpLocks/>
          </p:cNvCxnSpPr>
          <p:nvPr/>
        </p:nvCxnSpPr>
        <p:spPr>
          <a:xfrm>
            <a:off x="3044142" y="3281743"/>
            <a:ext cx="3317344" cy="869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8430689-EE16-4F92-8BB6-2FE7389421CB}"/>
              </a:ext>
            </a:extLst>
          </p:cNvPr>
          <p:cNvCxnSpPr>
            <a:cxnSpLocks/>
          </p:cNvCxnSpPr>
          <p:nvPr/>
        </p:nvCxnSpPr>
        <p:spPr>
          <a:xfrm>
            <a:off x="5632073" y="3391147"/>
            <a:ext cx="4145582" cy="844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BF642D7-913B-4075-AA1B-806369AA8DF4}"/>
              </a:ext>
            </a:extLst>
          </p:cNvPr>
          <p:cNvCxnSpPr>
            <a:cxnSpLocks/>
            <a:stCxn id="65" idx="3"/>
          </p:cNvCxnSpPr>
          <p:nvPr/>
        </p:nvCxnSpPr>
        <p:spPr>
          <a:xfrm>
            <a:off x="2563976" y="4096073"/>
            <a:ext cx="2982280" cy="17711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9FF8BC03-8325-4B3C-9C1D-116299F4176F}"/>
              </a:ext>
            </a:extLst>
          </p:cNvPr>
          <p:cNvSpPr/>
          <p:nvPr/>
        </p:nvSpPr>
        <p:spPr>
          <a:xfrm>
            <a:off x="9380554" y="3328395"/>
            <a:ext cx="1155310" cy="9367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a:extLst>
              <a:ext uri="{FF2B5EF4-FFF2-40B4-BE49-F238E27FC236}">
                <a16:creationId xmlns:a16="http://schemas.microsoft.com/office/drawing/2014/main" id="{0DF31B43-C1A2-460A-93C5-A48B57E43761}"/>
              </a:ext>
            </a:extLst>
          </p:cNvPr>
          <p:cNvPicPr>
            <a:picLocks noChangeAspect="1"/>
          </p:cNvPicPr>
          <p:nvPr/>
        </p:nvPicPr>
        <p:blipFill>
          <a:blip r:embed="rId8"/>
          <a:stretch>
            <a:fillRect/>
          </a:stretch>
        </p:blipFill>
        <p:spPr>
          <a:xfrm>
            <a:off x="4254283" y="1193204"/>
            <a:ext cx="295275" cy="323850"/>
          </a:xfrm>
          <a:prstGeom prst="rect">
            <a:avLst/>
          </a:prstGeom>
        </p:spPr>
      </p:pic>
      <p:sp>
        <p:nvSpPr>
          <p:cNvPr id="65" name="Oval 64">
            <a:extLst>
              <a:ext uri="{FF2B5EF4-FFF2-40B4-BE49-F238E27FC236}">
                <a16:creationId xmlns:a16="http://schemas.microsoft.com/office/drawing/2014/main" id="{7064DE60-9A43-485A-B321-A2B0C6C5909A}"/>
              </a:ext>
            </a:extLst>
          </p:cNvPr>
          <p:cNvSpPr/>
          <p:nvPr/>
        </p:nvSpPr>
        <p:spPr>
          <a:xfrm>
            <a:off x="2397485" y="3281743"/>
            <a:ext cx="1136874" cy="954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7">
            <a:extLst>
              <a:ext uri="{FF2B5EF4-FFF2-40B4-BE49-F238E27FC236}">
                <a16:creationId xmlns:a16="http://schemas.microsoft.com/office/drawing/2014/main" id="{0DF31B43-C1A2-460A-93C5-A48B57E43761}"/>
              </a:ext>
            </a:extLst>
          </p:cNvPr>
          <p:cNvPicPr>
            <a:picLocks noChangeAspect="1"/>
          </p:cNvPicPr>
          <p:nvPr/>
        </p:nvPicPr>
        <p:blipFill>
          <a:blip r:embed="rId8"/>
          <a:stretch>
            <a:fillRect/>
          </a:stretch>
        </p:blipFill>
        <p:spPr>
          <a:xfrm>
            <a:off x="11270924" y="1195807"/>
            <a:ext cx="295275" cy="323850"/>
          </a:xfrm>
          <a:prstGeom prst="rect">
            <a:avLst/>
          </a:prstGeom>
        </p:spPr>
      </p:pic>
    </p:spTree>
    <p:extLst>
      <p:ext uri="{BB962C8B-B14F-4D97-AF65-F5344CB8AC3E}">
        <p14:creationId xmlns:p14="http://schemas.microsoft.com/office/powerpoint/2010/main" val="4153198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4281-45C7-48AA-AB36-0F20BEA754B4}"/>
              </a:ext>
            </a:extLst>
          </p:cNvPr>
          <p:cNvPicPr>
            <a:picLocks noChangeAspect="1"/>
          </p:cNvPicPr>
          <p:nvPr/>
        </p:nvPicPr>
        <p:blipFill>
          <a:blip r:embed="rId3"/>
          <a:stretch>
            <a:fillRect/>
          </a:stretch>
        </p:blipFill>
        <p:spPr>
          <a:xfrm>
            <a:off x="5994559" y="334011"/>
            <a:ext cx="5022629" cy="6531022"/>
          </a:xfrm>
          <a:prstGeom prst="rect">
            <a:avLst/>
          </a:prstGeom>
        </p:spPr>
      </p:pic>
      <p:sp>
        <p:nvSpPr>
          <p:cNvPr id="2" name="Rectangle 1"/>
          <p:cNvSpPr/>
          <p:nvPr/>
        </p:nvSpPr>
        <p:spPr>
          <a:xfrm>
            <a:off x="510933" y="343429"/>
            <a:ext cx="5022937" cy="1031453"/>
          </a:xfrm>
          <a:prstGeom prst="rect">
            <a:avLst/>
          </a:prstGeom>
        </p:spPr>
        <p:txBody>
          <a:bodyPr wrap="none" anchor="ctr" anchorCtr="0">
            <a:noAutofit/>
          </a:bodyPr>
          <a:lstStyle/>
          <a:p>
            <a:pPr lvl="0"/>
            <a:r>
              <a:rPr lang="en-US" sz="3800" b="1" dirty="0">
                <a:solidFill>
                  <a:srgbClr val="006D9D"/>
                </a:solidFill>
                <a:latin typeface="Century Gothic" panose="020F0302020204030204"/>
              </a:rPr>
              <a:t>Results: </a:t>
            </a:r>
          </a:p>
          <a:p>
            <a:pPr lvl="0"/>
            <a:r>
              <a:rPr lang="en-US" sz="3400" b="1" dirty="0" err="1">
                <a:solidFill>
                  <a:srgbClr val="006D9D"/>
                </a:solidFill>
                <a:latin typeface="Century Gothic" panose="020F0302020204030204"/>
              </a:rPr>
              <a:t>InVEST</a:t>
            </a:r>
            <a:r>
              <a:rPr lang="en-US" sz="3400" b="1" dirty="0">
                <a:solidFill>
                  <a:srgbClr val="006D9D"/>
                </a:solidFill>
                <a:latin typeface="Century Gothic" panose="020F0302020204030204"/>
              </a:rPr>
              <a:t> Heat Mitigation</a:t>
            </a:r>
          </a:p>
        </p:txBody>
      </p:sp>
      <p:sp>
        <p:nvSpPr>
          <p:cNvPr id="3" name="Text Placeholder 5"/>
          <p:cNvSpPr txBox="1">
            <a:spLocks/>
          </p:cNvSpPr>
          <p:nvPr/>
        </p:nvSpPr>
        <p:spPr>
          <a:xfrm>
            <a:off x="1013941" y="2082339"/>
            <a:ext cx="3916714" cy="320087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panose="020F0302020204030204"/>
              </a:rPr>
              <a:t>Heat Mitigation is an index evaluating spatial interactions.</a:t>
            </a:r>
          </a:p>
          <a:p>
            <a:pPr>
              <a:lnSpc>
                <a:spcPct val="100000"/>
              </a:lnSpc>
              <a:spcBef>
                <a:spcPts val="0"/>
              </a:spcBef>
              <a:spcAft>
                <a:spcPts val="600"/>
              </a:spcAft>
              <a:buClr>
                <a:srgbClr val="006D9D"/>
              </a:buClr>
              <a:buFont typeface="Webdings" panose="05030102010509060703" pitchFamily="18" charset="2"/>
              <a:buChar char="4"/>
            </a:pPr>
            <a:endParaRPr lang="en-US" sz="24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panose="020F0302020204030204"/>
              </a:rPr>
              <a:t>Takes into account air blending and proximity to large contiguous green areas.</a:t>
            </a:r>
          </a:p>
        </p:txBody>
      </p:sp>
      <p:pic>
        <p:nvPicPr>
          <p:cNvPr id="9" name="Picture 8">
            <a:extLst>
              <a:ext uri="{FF2B5EF4-FFF2-40B4-BE49-F238E27FC236}">
                <a16:creationId xmlns:a16="http://schemas.microsoft.com/office/drawing/2014/main" id="{1036F097-7B80-4DE2-BE2D-4E4B3E10E76A}"/>
              </a:ext>
            </a:extLst>
          </p:cNvPr>
          <p:cNvPicPr>
            <a:picLocks noChangeAspect="1"/>
          </p:cNvPicPr>
          <p:nvPr/>
        </p:nvPicPr>
        <p:blipFill>
          <a:blip r:embed="rId4"/>
          <a:stretch>
            <a:fillRect/>
          </a:stretch>
        </p:blipFill>
        <p:spPr>
          <a:xfrm>
            <a:off x="6257044" y="5336156"/>
            <a:ext cx="358006" cy="739488"/>
          </a:xfrm>
          <a:prstGeom prst="rect">
            <a:avLst/>
          </a:prstGeom>
        </p:spPr>
      </p:pic>
      <p:sp>
        <p:nvSpPr>
          <p:cNvPr id="10" name="TextBox 9">
            <a:extLst>
              <a:ext uri="{FF2B5EF4-FFF2-40B4-BE49-F238E27FC236}">
                <a16:creationId xmlns:a16="http://schemas.microsoft.com/office/drawing/2014/main" id="{5640F656-FED0-4B76-B1DE-5D9E96DF3955}"/>
              </a:ext>
            </a:extLst>
          </p:cNvPr>
          <p:cNvSpPr txBox="1"/>
          <p:nvPr/>
        </p:nvSpPr>
        <p:spPr>
          <a:xfrm>
            <a:off x="6132063" y="4499301"/>
            <a:ext cx="2373810" cy="523220"/>
          </a:xfrm>
          <a:prstGeom prst="rect">
            <a:avLst/>
          </a:prstGeom>
          <a:noFill/>
        </p:spPr>
        <p:txBody>
          <a:bodyPr wrap="square" rtlCol="0">
            <a:spAutoFit/>
          </a:bodyPr>
          <a:lstStyle/>
          <a:p>
            <a:r>
              <a:rPr lang="en-US" sz="1400">
                <a:latin typeface="Century Gothic"/>
              </a:rPr>
              <a:t>Current Heat </a:t>
            </a:r>
          </a:p>
          <a:p>
            <a:r>
              <a:rPr lang="en-US" sz="1400">
                <a:latin typeface="Century Gothic"/>
              </a:rPr>
              <a:t>Mitigation</a:t>
            </a:r>
          </a:p>
        </p:txBody>
      </p:sp>
      <p:sp>
        <p:nvSpPr>
          <p:cNvPr id="11" name="TextBox 10">
            <a:extLst>
              <a:ext uri="{FF2B5EF4-FFF2-40B4-BE49-F238E27FC236}">
                <a16:creationId xmlns:a16="http://schemas.microsoft.com/office/drawing/2014/main" id="{FF2CCD7A-2640-40E7-B908-8B69A39E5657}"/>
              </a:ext>
            </a:extLst>
          </p:cNvPr>
          <p:cNvSpPr txBox="1"/>
          <p:nvPr/>
        </p:nvSpPr>
        <p:spPr>
          <a:xfrm>
            <a:off x="6145015" y="5059157"/>
            <a:ext cx="1522384" cy="276999"/>
          </a:xfrm>
          <a:prstGeom prst="rect">
            <a:avLst/>
          </a:prstGeom>
          <a:noFill/>
        </p:spPr>
        <p:txBody>
          <a:bodyPr wrap="square" rtlCol="0">
            <a:spAutoFit/>
          </a:bodyPr>
          <a:lstStyle/>
          <a:p>
            <a:r>
              <a:rPr lang="en-US" sz="1200">
                <a:latin typeface="Century Gothic"/>
              </a:rPr>
              <a:t>Index</a:t>
            </a:r>
          </a:p>
        </p:txBody>
      </p:sp>
      <p:sp>
        <p:nvSpPr>
          <p:cNvPr id="12" name="TextBox 11">
            <a:extLst>
              <a:ext uri="{FF2B5EF4-FFF2-40B4-BE49-F238E27FC236}">
                <a16:creationId xmlns:a16="http://schemas.microsoft.com/office/drawing/2014/main" id="{C43EA292-5463-4F30-A336-9FFD74F4C8DC}"/>
              </a:ext>
            </a:extLst>
          </p:cNvPr>
          <p:cNvSpPr txBox="1"/>
          <p:nvPr/>
        </p:nvSpPr>
        <p:spPr>
          <a:xfrm>
            <a:off x="6542976" y="5264945"/>
            <a:ext cx="445060" cy="283330"/>
          </a:xfrm>
          <a:prstGeom prst="rect">
            <a:avLst/>
          </a:prstGeom>
          <a:noFill/>
        </p:spPr>
        <p:txBody>
          <a:bodyPr wrap="square" rtlCol="0">
            <a:spAutoFit/>
          </a:bodyPr>
          <a:lstStyle/>
          <a:p>
            <a:r>
              <a:rPr lang="en-US" sz="1200">
                <a:latin typeface="Century Gothic"/>
              </a:rPr>
              <a:t>0.4</a:t>
            </a:r>
          </a:p>
        </p:txBody>
      </p:sp>
      <p:sp>
        <p:nvSpPr>
          <p:cNvPr id="13" name="TextBox 12">
            <a:extLst>
              <a:ext uri="{FF2B5EF4-FFF2-40B4-BE49-F238E27FC236}">
                <a16:creationId xmlns:a16="http://schemas.microsoft.com/office/drawing/2014/main" id="{6B2D60EE-C6C3-4B78-8BA8-5332A030CA84}"/>
              </a:ext>
            </a:extLst>
          </p:cNvPr>
          <p:cNvSpPr txBox="1"/>
          <p:nvPr/>
        </p:nvSpPr>
        <p:spPr>
          <a:xfrm>
            <a:off x="6542976" y="5869856"/>
            <a:ext cx="445061" cy="276999"/>
          </a:xfrm>
          <a:prstGeom prst="rect">
            <a:avLst/>
          </a:prstGeom>
          <a:noFill/>
        </p:spPr>
        <p:txBody>
          <a:bodyPr wrap="square" rtlCol="0">
            <a:spAutoFit/>
          </a:bodyPr>
          <a:lstStyle/>
          <a:p>
            <a:r>
              <a:rPr lang="en-US" sz="1200">
                <a:latin typeface="Century Gothic"/>
              </a:rPr>
              <a:t>0.1</a:t>
            </a:r>
          </a:p>
        </p:txBody>
      </p:sp>
      <p:sp>
        <p:nvSpPr>
          <p:cNvPr id="15" name="TextBox 14">
            <a:extLst>
              <a:ext uri="{FF2B5EF4-FFF2-40B4-BE49-F238E27FC236}">
                <a16:creationId xmlns:a16="http://schemas.microsoft.com/office/drawing/2014/main" id="{CE0D17B0-CE82-4588-BF4A-A9B772A0657F}"/>
              </a:ext>
            </a:extLst>
          </p:cNvPr>
          <p:cNvSpPr txBox="1"/>
          <p:nvPr/>
        </p:nvSpPr>
        <p:spPr>
          <a:xfrm>
            <a:off x="6197585" y="6308545"/>
            <a:ext cx="326610" cy="215444"/>
          </a:xfrm>
          <a:prstGeom prst="rect">
            <a:avLst/>
          </a:prstGeom>
          <a:noFill/>
        </p:spPr>
        <p:txBody>
          <a:bodyPr wrap="square" rtlCol="0">
            <a:spAutoFit/>
          </a:bodyPr>
          <a:lstStyle/>
          <a:p>
            <a:r>
              <a:rPr lang="en-US" sz="800">
                <a:latin typeface="Century Gothic"/>
              </a:rPr>
              <a:t>0</a:t>
            </a:r>
          </a:p>
        </p:txBody>
      </p:sp>
      <p:sp>
        <p:nvSpPr>
          <p:cNvPr id="17" name="TextBox 16">
            <a:extLst>
              <a:ext uri="{FF2B5EF4-FFF2-40B4-BE49-F238E27FC236}">
                <a16:creationId xmlns:a16="http://schemas.microsoft.com/office/drawing/2014/main" id="{4967A3C5-2A9E-42CB-BA2D-B38B6AEB3E1B}"/>
              </a:ext>
            </a:extLst>
          </p:cNvPr>
          <p:cNvSpPr txBox="1"/>
          <p:nvPr/>
        </p:nvSpPr>
        <p:spPr>
          <a:xfrm>
            <a:off x="6580748" y="6308545"/>
            <a:ext cx="504357" cy="215444"/>
          </a:xfrm>
          <a:prstGeom prst="rect">
            <a:avLst/>
          </a:prstGeom>
          <a:noFill/>
        </p:spPr>
        <p:txBody>
          <a:bodyPr wrap="square" rtlCol="0">
            <a:spAutoFit/>
          </a:bodyPr>
          <a:lstStyle/>
          <a:p>
            <a:r>
              <a:rPr lang="en-US" sz="800">
                <a:latin typeface="Century Gothic"/>
              </a:rPr>
              <a:t>1.75</a:t>
            </a:r>
          </a:p>
        </p:txBody>
      </p:sp>
      <p:sp>
        <p:nvSpPr>
          <p:cNvPr id="18" name="TextBox 17">
            <a:extLst>
              <a:ext uri="{FF2B5EF4-FFF2-40B4-BE49-F238E27FC236}">
                <a16:creationId xmlns:a16="http://schemas.microsoft.com/office/drawing/2014/main" id="{A4E47DC5-0993-43E3-B6CD-B0CC48A4234D}"/>
              </a:ext>
            </a:extLst>
          </p:cNvPr>
          <p:cNvSpPr txBox="1"/>
          <p:nvPr/>
        </p:nvSpPr>
        <p:spPr>
          <a:xfrm>
            <a:off x="7085106" y="6308545"/>
            <a:ext cx="328321" cy="215444"/>
          </a:xfrm>
          <a:prstGeom prst="rect">
            <a:avLst/>
          </a:prstGeom>
          <a:noFill/>
        </p:spPr>
        <p:txBody>
          <a:bodyPr wrap="square" rtlCol="0">
            <a:spAutoFit/>
          </a:bodyPr>
          <a:lstStyle/>
          <a:p>
            <a:r>
              <a:rPr lang="en-US" sz="800">
                <a:latin typeface="Century Gothic"/>
              </a:rPr>
              <a:t>3.5</a:t>
            </a:r>
          </a:p>
        </p:txBody>
      </p:sp>
      <p:sp>
        <p:nvSpPr>
          <p:cNvPr id="19" name="TextBox 18">
            <a:extLst>
              <a:ext uri="{FF2B5EF4-FFF2-40B4-BE49-F238E27FC236}">
                <a16:creationId xmlns:a16="http://schemas.microsoft.com/office/drawing/2014/main" id="{56DE0779-4A62-4537-8485-20478E2745D9}"/>
              </a:ext>
            </a:extLst>
          </p:cNvPr>
          <p:cNvSpPr txBox="1"/>
          <p:nvPr/>
        </p:nvSpPr>
        <p:spPr>
          <a:xfrm>
            <a:off x="8064672" y="6308545"/>
            <a:ext cx="375628" cy="215444"/>
          </a:xfrm>
          <a:prstGeom prst="rect">
            <a:avLst/>
          </a:prstGeom>
          <a:noFill/>
        </p:spPr>
        <p:txBody>
          <a:bodyPr wrap="square" rtlCol="0">
            <a:spAutoFit/>
          </a:bodyPr>
          <a:lstStyle/>
          <a:p>
            <a:r>
              <a:rPr lang="en-US" sz="800">
                <a:latin typeface="Century Gothic"/>
              </a:rPr>
              <a:t>7</a:t>
            </a:r>
          </a:p>
        </p:txBody>
      </p:sp>
      <p:pic>
        <p:nvPicPr>
          <p:cNvPr id="4" name="Picture 5">
            <a:extLst>
              <a:ext uri="{FF2B5EF4-FFF2-40B4-BE49-F238E27FC236}">
                <a16:creationId xmlns:a16="http://schemas.microsoft.com/office/drawing/2014/main" id="{12AD2026-90B9-4C81-884F-D0C667EBAD9F}"/>
              </a:ext>
            </a:extLst>
          </p:cNvPr>
          <p:cNvPicPr>
            <a:picLocks noChangeAspect="1"/>
          </p:cNvPicPr>
          <p:nvPr/>
        </p:nvPicPr>
        <p:blipFill>
          <a:blip r:embed="rId5"/>
          <a:stretch>
            <a:fillRect/>
          </a:stretch>
        </p:blipFill>
        <p:spPr>
          <a:xfrm>
            <a:off x="10448475" y="722283"/>
            <a:ext cx="295275" cy="323850"/>
          </a:xfrm>
          <a:prstGeom prst="rect">
            <a:avLst/>
          </a:prstGeom>
        </p:spPr>
      </p:pic>
      <p:sp>
        <p:nvSpPr>
          <p:cNvPr id="20" name="TextBox 19">
            <a:extLst>
              <a:ext uri="{FF2B5EF4-FFF2-40B4-BE49-F238E27FC236}">
                <a16:creationId xmlns:a16="http://schemas.microsoft.com/office/drawing/2014/main" id="{BCC0D31F-B346-40F2-8605-894825520E63}"/>
              </a:ext>
            </a:extLst>
          </p:cNvPr>
          <p:cNvSpPr txBox="1"/>
          <p:nvPr/>
        </p:nvSpPr>
        <p:spPr>
          <a:xfrm>
            <a:off x="8150074" y="6447358"/>
            <a:ext cx="437739" cy="215444"/>
          </a:xfrm>
          <a:prstGeom prst="rect">
            <a:avLst/>
          </a:prstGeom>
          <a:noFill/>
        </p:spPr>
        <p:txBody>
          <a:bodyPr wrap="square" rtlCol="0">
            <a:spAutoFit/>
          </a:bodyPr>
          <a:lstStyle/>
          <a:p>
            <a:r>
              <a:rPr lang="en-US" sz="800">
                <a:latin typeface="Century Gothic"/>
              </a:rPr>
              <a:t>Miles</a:t>
            </a:r>
          </a:p>
        </p:txBody>
      </p:sp>
    </p:spTree>
    <p:extLst>
      <p:ext uri="{BB962C8B-B14F-4D97-AF65-F5344CB8AC3E}">
        <p14:creationId xmlns:p14="http://schemas.microsoft.com/office/powerpoint/2010/main" val="870944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FE81DA6-1D3F-49F4-973C-CE26BA3E7B89}"/>
              </a:ext>
            </a:extLst>
          </p:cNvPr>
          <p:cNvPicPr>
            <a:picLocks noChangeAspect="1"/>
          </p:cNvPicPr>
          <p:nvPr/>
        </p:nvPicPr>
        <p:blipFill>
          <a:blip r:embed="rId3"/>
          <a:stretch>
            <a:fillRect/>
          </a:stretch>
        </p:blipFill>
        <p:spPr>
          <a:xfrm>
            <a:off x="237545" y="1027847"/>
            <a:ext cx="4371122" cy="5783871"/>
          </a:xfrm>
          <a:prstGeom prst="rect">
            <a:avLst/>
          </a:prstGeom>
        </p:spPr>
      </p:pic>
      <p:pic>
        <p:nvPicPr>
          <p:cNvPr id="5" name="Picture 7" descr="A picture containing background pattern&#10;&#10;Description automatically generated">
            <a:extLst>
              <a:ext uri="{FF2B5EF4-FFF2-40B4-BE49-F238E27FC236}">
                <a16:creationId xmlns:a16="http://schemas.microsoft.com/office/drawing/2014/main" id="{0FD70B92-8709-4005-8360-758D77143BFF}"/>
              </a:ext>
            </a:extLst>
          </p:cNvPr>
          <p:cNvPicPr>
            <a:picLocks noChangeAspect="1"/>
          </p:cNvPicPr>
          <p:nvPr/>
        </p:nvPicPr>
        <p:blipFill>
          <a:blip r:embed="rId4"/>
          <a:stretch>
            <a:fillRect/>
          </a:stretch>
        </p:blipFill>
        <p:spPr>
          <a:xfrm>
            <a:off x="4106174" y="1287994"/>
            <a:ext cx="299050" cy="313427"/>
          </a:xfrm>
          <a:prstGeom prst="rect">
            <a:avLst/>
          </a:prstGeom>
        </p:spPr>
      </p:pic>
      <p:pic>
        <p:nvPicPr>
          <p:cNvPr id="60" name="Picture 59">
            <a:extLst>
              <a:ext uri="{FF2B5EF4-FFF2-40B4-BE49-F238E27FC236}">
                <a16:creationId xmlns:a16="http://schemas.microsoft.com/office/drawing/2014/main" id="{5CCF80B5-6ABE-499E-941F-250E2AB22AE1}"/>
              </a:ext>
            </a:extLst>
          </p:cNvPr>
          <p:cNvPicPr>
            <a:picLocks noChangeAspect="1"/>
          </p:cNvPicPr>
          <p:nvPr/>
        </p:nvPicPr>
        <p:blipFill>
          <a:blip r:embed="rId5"/>
          <a:stretch>
            <a:fillRect/>
          </a:stretch>
        </p:blipFill>
        <p:spPr>
          <a:xfrm>
            <a:off x="4793378" y="4048824"/>
            <a:ext cx="2358445" cy="179392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18D44F1D-82C3-4A12-9C6E-767E445B7DDB}"/>
              </a:ext>
            </a:extLst>
          </p:cNvPr>
          <p:cNvPicPr>
            <a:picLocks noChangeAspect="1"/>
          </p:cNvPicPr>
          <p:nvPr/>
        </p:nvPicPr>
        <p:blipFill>
          <a:blip r:embed="rId6"/>
          <a:stretch>
            <a:fillRect/>
          </a:stretch>
        </p:blipFill>
        <p:spPr>
          <a:xfrm>
            <a:off x="7271630" y="1024559"/>
            <a:ext cx="4360977" cy="5783871"/>
          </a:xfrm>
          <a:prstGeom prst="rect">
            <a:avLst/>
          </a:prstGeom>
        </p:spPr>
      </p:pic>
      <p:sp>
        <p:nvSpPr>
          <p:cNvPr id="2" name="Title 1">
            <a:extLst>
              <a:ext uri="{FF2B5EF4-FFF2-40B4-BE49-F238E27FC236}">
                <a16:creationId xmlns:a16="http://schemas.microsoft.com/office/drawing/2014/main" id="{D366EB23-F345-48AD-91C2-63877824DEC9}"/>
              </a:ext>
            </a:extLst>
          </p:cNvPr>
          <p:cNvSpPr txBox="1">
            <a:spLocks/>
          </p:cNvSpPr>
          <p:nvPr/>
        </p:nvSpPr>
        <p:spPr>
          <a:xfrm>
            <a:off x="512529" y="319012"/>
            <a:ext cx="11638343" cy="419100"/>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6D9D"/>
                </a:solidFill>
                <a:latin typeface="Century Gothic" panose="020B0502020202020204" pitchFamily="34" charset="0"/>
              </a:rPr>
              <a:t>Results – Planned Tree Cover Heat Mitigation</a:t>
            </a:r>
          </a:p>
        </p:txBody>
      </p:sp>
      <p:sp>
        <p:nvSpPr>
          <p:cNvPr id="23" name="TextBox 22">
            <a:extLst>
              <a:ext uri="{FF2B5EF4-FFF2-40B4-BE49-F238E27FC236}">
                <a16:creationId xmlns:a16="http://schemas.microsoft.com/office/drawing/2014/main" id="{488EED47-DC9E-4EA7-B2F1-675C14307CE6}"/>
              </a:ext>
            </a:extLst>
          </p:cNvPr>
          <p:cNvSpPr txBox="1"/>
          <p:nvPr/>
        </p:nvSpPr>
        <p:spPr>
          <a:xfrm>
            <a:off x="7403356" y="6412949"/>
            <a:ext cx="330840" cy="215444"/>
          </a:xfrm>
          <a:prstGeom prst="rect">
            <a:avLst/>
          </a:prstGeom>
          <a:noFill/>
        </p:spPr>
        <p:txBody>
          <a:bodyPr wrap="square" rtlCol="0">
            <a:spAutoFit/>
          </a:bodyPr>
          <a:lstStyle/>
          <a:p>
            <a:r>
              <a:rPr lang="en-US" sz="800">
                <a:latin typeface="Century Gothic"/>
              </a:rPr>
              <a:t>0</a:t>
            </a:r>
          </a:p>
        </p:txBody>
      </p:sp>
      <p:sp>
        <p:nvSpPr>
          <p:cNvPr id="25" name="TextBox 24">
            <a:extLst>
              <a:ext uri="{FF2B5EF4-FFF2-40B4-BE49-F238E27FC236}">
                <a16:creationId xmlns:a16="http://schemas.microsoft.com/office/drawing/2014/main" id="{3ED69872-FAB0-4FCB-B42C-1BB54A044552}"/>
              </a:ext>
            </a:extLst>
          </p:cNvPr>
          <p:cNvSpPr txBox="1"/>
          <p:nvPr/>
        </p:nvSpPr>
        <p:spPr>
          <a:xfrm>
            <a:off x="7771187" y="6412949"/>
            <a:ext cx="380493" cy="215444"/>
          </a:xfrm>
          <a:prstGeom prst="rect">
            <a:avLst/>
          </a:prstGeom>
          <a:noFill/>
        </p:spPr>
        <p:txBody>
          <a:bodyPr wrap="square" rtlCol="0">
            <a:spAutoFit/>
          </a:bodyPr>
          <a:lstStyle/>
          <a:p>
            <a:r>
              <a:rPr lang="en-US" sz="800">
                <a:latin typeface="Century Gothic"/>
              </a:rPr>
              <a:t>1.75</a:t>
            </a:r>
          </a:p>
        </p:txBody>
      </p:sp>
      <p:sp>
        <p:nvSpPr>
          <p:cNvPr id="27" name="TextBox 26">
            <a:extLst>
              <a:ext uri="{FF2B5EF4-FFF2-40B4-BE49-F238E27FC236}">
                <a16:creationId xmlns:a16="http://schemas.microsoft.com/office/drawing/2014/main" id="{3049588B-730A-4644-919F-8116E681DEDE}"/>
              </a:ext>
            </a:extLst>
          </p:cNvPr>
          <p:cNvSpPr txBox="1"/>
          <p:nvPr/>
        </p:nvSpPr>
        <p:spPr>
          <a:xfrm>
            <a:off x="8225662" y="6411096"/>
            <a:ext cx="332573" cy="215444"/>
          </a:xfrm>
          <a:prstGeom prst="rect">
            <a:avLst/>
          </a:prstGeom>
          <a:noFill/>
        </p:spPr>
        <p:txBody>
          <a:bodyPr wrap="square" rtlCol="0">
            <a:spAutoFit/>
          </a:bodyPr>
          <a:lstStyle/>
          <a:p>
            <a:r>
              <a:rPr lang="en-US" sz="800">
                <a:latin typeface="Century Gothic"/>
              </a:rPr>
              <a:t>3.5</a:t>
            </a:r>
          </a:p>
        </p:txBody>
      </p:sp>
      <p:sp>
        <p:nvSpPr>
          <p:cNvPr id="29" name="TextBox 28">
            <a:extLst>
              <a:ext uri="{FF2B5EF4-FFF2-40B4-BE49-F238E27FC236}">
                <a16:creationId xmlns:a16="http://schemas.microsoft.com/office/drawing/2014/main" id="{C2D9AC32-2D92-475D-AF88-0A77FE9726DA}"/>
              </a:ext>
            </a:extLst>
          </p:cNvPr>
          <p:cNvSpPr txBox="1"/>
          <p:nvPr/>
        </p:nvSpPr>
        <p:spPr>
          <a:xfrm>
            <a:off x="9122905" y="6415358"/>
            <a:ext cx="380493" cy="215444"/>
          </a:xfrm>
          <a:prstGeom prst="rect">
            <a:avLst/>
          </a:prstGeom>
          <a:noFill/>
        </p:spPr>
        <p:txBody>
          <a:bodyPr wrap="square" rtlCol="0">
            <a:spAutoFit/>
          </a:bodyPr>
          <a:lstStyle/>
          <a:p>
            <a:r>
              <a:rPr lang="en-US" sz="800">
                <a:latin typeface="Century Gothic"/>
              </a:rPr>
              <a:t>7</a:t>
            </a:r>
          </a:p>
        </p:txBody>
      </p:sp>
      <p:sp>
        <p:nvSpPr>
          <p:cNvPr id="31" name="TextBox 30">
            <a:extLst>
              <a:ext uri="{FF2B5EF4-FFF2-40B4-BE49-F238E27FC236}">
                <a16:creationId xmlns:a16="http://schemas.microsoft.com/office/drawing/2014/main" id="{857344B4-ED6B-4C8D-9694-53C36FBC07FC}"/>
              </a:ext>
            </a:extLst>
          </p:cNvPr>
          <p:cNvSpPr txBox="1"/>
          <p:nvPr/>
        </p:nvSpPr>
        <p:spPr>
          <a:xfrm>
            <a:off x="9242432" y="6491590"/>
            <a:ext cx="443408" cy="215444"/>
          </a:xfrm>
          <a:prstGeom prst="rect">
            <a:avLst/>
          </a:prstGeom>
          <a:noFill/>
        </p:spPr>
        <p:txBody>
          <a:bodyPr wrap="square" rtlCol="0">
            <a:spAutoFit/>
          </a:bodyPr>
          <a:lstStyle/>
          <a:p>
            <a:r>
              <a:rPr lang="en-US" sz="800">
                <a:latin typeface="Century Gothic"/>
              </a:rPr>
              <a:t>Miles</a:t>
            </a:r>
          </a:p>
        </p:txBody>
      </p:sp>
      <p:sp>
        <p:nvSpPr>
          <p:cNvPr id="4" name="Rectangle 3">
            <a:extLst>
              <a:ext uri="{FF2B5EF4-FFF2-40B4-BE49-F238E27FC236}">
                <a16:creationId xmlns:a16="http://schemas.microsoft.com/office/drawing/2014/main" id="{A9D17CE5-2790-4246-BB46-4725498F7BD9}"/>
              </a:ext>
            </a:extLst>
          </p:cNvPr>
          <p:cNvSpPr/>
          <p:nvPr/>
        </p:nvSpPr>
        <p:spPr>
          <a:xfrm>
            <a:off x="-301845" y="1409236"/>
            <a:ext cx="5134535" cy="1436675"/>
          </a:xfrm>
          <a:prstGeom prst="rect">
            <a:avLst/>
          </a:prstGeom>
        </p:spPr>
        <p:txBody>
          <a:bodyPr wrap="square">
            <a:spAutoFit/>
          </a:bodyPr>
          <a:lstStyle/>
          <a:p>
            <a:pPr>
              <a:spcAft>
                <a:spcPts val="600"/>
              </a:spcAft>
              <a:buClr>
                <a:srgbClr val="006D9D"/>
              </a:buClr>
            </a:pPr>
            <a:endParaRPr lang="en-US" sz="2400">
              <a:solidFill>
                <a:schemeClr val="accent1">
                  <a:lumMod val="75000"/>
                </a:schemeClr>
              </a:solidFill>
            </a:endParaRPr>
          </a:p>
          <a:p>
            <a:pPr marL="342900" indent="-342900">
              <a:lnSpc>
                <a:spcPct val="300000"/>
              </a:lnSpc>
              <a:spcBef>
                <a:spcPts val="0"/>
              </a:spcBef>
              <a:spcAft>
                <a:spcPts val="600"/>
              </a:spcAft>
              <a:buClr>
                <a:srgbClr val="006D9D"/>
              </a:buClr>
              <a:buFont typeface="Webdings" panose="05030102010509060703" pitchFamily="18" charset="2"/>
              <a:buChar char="4"/>
            </a:pPr>
            <a:endParaRPr lang="en-US" sz="2400" b="1">
              <a:solidFill>
                <a:schemeClr val="accent1">
                  <a:lumMod val="75000"/>
                </a:schemeClr>
              </a:solidFill>
              <a:latin typeface="Century Gothic" panose="020F0302020204030204"/>
            </a:endParaRPr>
          </a:p>
        </p:txBody>
      </p:sp>
      <p:grpSp>
        <p:nvGrpSpPr>
          <p:cNvPr id="6" name="Group 5">
            <a:extLst>
              <a:ext uri="{FF2B5EF4-FFF2-40B4-BE49-F238E27FC236}">
                <a16:creationId xmlns:a16="http://schemas.microsoft.com/office/drawing/2014/main" id="{676C2CC0-A0D7-4576-BF79-AC373AAF2283}"/>
              </a:ext>
            </a:extLst>
          </p:cNvPr>
          <p:cNvGrpSpPr/>
          <p:nvPr/>
        </p:nvGrpSpPr>
        <p:grpSpPr>
          <a:xfrm>
            <a:off x="7418021" y="4581334"/>
            <a:ext cx="2404552" cy="1638086"/>
            <a:chOff x="5767839" y="4988064"/>
            <a:chExt cx="2549084" cy="1736548"/>
          </a:xfrm>
        </p:grpSpPr>
        <p:sp>
          <p:nvSpPr>
            <p:cNvPr id="14" name="TextBox 13">
              <a:extLst>
                <a:ext uri="{FF2B5EF4-FFF2-40B4-BE49-F238E27FC236}">
                  <a16:creationId xmlns:a16="http://schemas.microsoft.com/office/drawing/2014/main" id="{EE5DB122-3D5A-410C-8092-E7515EF0943E}"/>
                </a:ext>
              </a:extLst>
            </p:cNvPr>
            <p:cNvSpPr txBox="1"/>
            <p:nvPr/>
          </p:nvSpPr>
          <p:spPr>
            <a:xfrm>
              <a:off x="6237213" y="5754792"/>
              <a:ext cx="626177" cy="293649"/>
            </a:xfrm>
            <a:prstGeom prst="rect">
              <a:avLst/>
            </a:prstGeom>
            <a:noFill/>
          </p:spPr>
          <p:txBody>
            <a:bodyPr wrap="square" rtlCol="0">
              <a:spAutoFit/>
            </a:bodyPr>
            <a:lstStyle/>
            <a:p>
              <a:r>
                <a:rPr lang="en-US" sz="1200">
                  <a:latin typeface="Century Gothic"/>
                </a:rPr>
                <a:t>1</a:t>
              </a:r>
            </a:p>
          </p:txBody>
        </p:sp>
        <p:sp>
          <p:nvSpPr>
            <p:cNvPr id="16" name="TextBox 15">
              <a:extLst>
                <a:ext uri="{FF2B5EF4-FFF2-40B4-BE49-F238E27FC236}">
                  <a16:creationId xmlns:a16="http://schemas.microsoft.com/office/drawing/2014/main" id="{0525F111-55F5-415C-B7D9-36A592F2742A}"/>
                </a:ext>
              </a:extLst>
            </p:cNvPr>
            <p:cNvSpPr txBox="1"/>
            <p:nvPr/>
          </p:nvSpPr>
          <p:spPr>
            <a:xfrm>
              <a:off x="6193841" y="6430963"/>
              <a:ext cx="640502" cy="293649"/>
            </a:xfrm>
            <a:prstGeom prst="rect">
              <a:avLst/>
            </a:prstGeom>
            <a:noFill/>
          </p:spPr>
          <p:txBody>
            <a:bodyPr wrap="square" rtlCol="0">
              <a:spAutoFit/>
            </a:bodyPr>
            <a:lstStyle/>
            <a:p>
              <a:r>
                <a:rPr lang="en-US" sz="1200">
                  <a:latin typeface="Century Gothic"/>
                </a:rPr>
                <a:t>0.02</a:t>
              </a:r>
            </a:p>
          </p:txBody>
        </p:sp>
        <p:sp>
          <p:nvSpPr>
            <p:cNvPr id="21" name="TextBox 20">
              <a:extLst>
                <a:ext uri="{FF2B5EF4-FFF2-40B4-BE49-F238E27FC236}">
                  <a16:creationId xmlns:a16="http://schemas.microsoft.com/office/drawing/2014/main" id="{4B55F784-A313-4590-94BE-39ACF0A6F6CE}"/>
                </a:ext>
              </a:extLst>
            </p:cNvPr>
            <p:cNvSpPr txBox="1"/>
            <p:nvPr/>
          </p:nvSpPr>
          <p:spPr>
            <a:xfrm>
              <a:off x="5767839" y="4988064"/>
              <a:ext cx="2549084" cy="554670"/>
            </a:xfrm>
            <a:prstGeom prst="rect">
              <a:avLst/>
            </a:prstGeom>
            <a:noFill/>
          </p:spPr>
          <p:txBody>
            <a:bodyPr wrap="square" rtlCol="0">
              <a:spAutoFit/>
            </a:bodyPr>
            <a:lstStyle/>
            <a:p>
              <a:r>
                <a:rPr lang="en-US" sz="1400">
                  <a:latin typeface="Century Gothic"/>
                </a:rPr>
                <a:t>Planned Heat </a:t>
              </a:r>
            </a:p>
            <a:p>
              <a:r>
                <a:rPr lang="en-US" sz="1400">
                  <a:latin typeface="Century Gothic"/>
                </a:rPr>
                <a:t>Mitigation</a:t>
              </a:r>
            </a:p>
          </p:txBody>
        </p:sp>
        <p:sp>
          <p:nvSpPr>
            <p:cNvPr id="40" name="TextBox 39">
              <a:extLst>
                <a:ext uri="{FF2B5EF4-FFF2-40B4-BE49-F238E27FC236}">
                  <a16:creationId xmlns:a16="http://schemas.microsoft.com/office/drawing/2014/main" id="{D56CF34A-4BA3-4FDB-964A-BB9AC05A4D20}"/>
                </a:ext>
              </a:extLst>
            </p:cNvPr>
            <p:cNvSpPr txBox="1"/>
            <p:nvPr/>
          </p:nvSpPr>
          <p:spPr>
            <a:xfrm>
              <a:off x="5801674" y="5571696"/>
              <a:ext cx="1634791" cy="293649"/>
            </a:xfrm>
            <a:prstGeom prst="rect">
              <a:avLst/>
            </a:prstGeom>
            <a:noFill/>
          </p:spPr>
          <p:txBody>
            <a:bodyPr wrap="square" rtlCol="0">
              <a:spAutoFit/>
            </a:bodyPr>
            <a:lstStyle/>
            <a:p>
              <a:r>
                <a:rPr lang="en-US" sz="1200">
                  <a:latin typeface="Century Gothic"/>
                </a:rPr>
                <a:t>Index</a:t>
              </a:r>
            </a:p>
          </p:txBody>
        </p:sp>
      </p:grpSp>
      <p:sp>
        <p:nvSpPr>
          <p:cNvPr id="26" name="TextBox 25">
            <a:extLst>
              <a:ext uri="{FF2B5EF4-FFF2-40B4-BE49-F238E27FC236}">
                <a16:creationId xmlns:a16="http://schemas.microsoft.com/office/drawing/2014/main" id="{7444A848-3ADB-420E-A8EB-BB8A637A8058}"/>
              </a:ext>
            </a:extLst>
          </p:cNvPr>
          <p:cNvSpPr txBox="1"/>
          <p:nvPr/>
        </p:nvSpPr>
        <p:spPr>
          <a:xfrm>
            <a:off x="6801322" y="743891"/>
            <a:ext cx="5126724" cy="584775"/>
          </a:xfrm>
          <a:prstGeom prst="rect">
            <a:avLst/>
          </a:prstGeom>
          <a:noFill/>
        </p:spPr>
        <p:txBody>
          <a:bodyPr wrap="none" rtlCol="0">
            <a:spAutoFit/>
          </a:bodyPr>
          <a:lstStyle/>
          <a:p>
            <a:r>
              <a:rPr lang="en-US" sz="1600" dirty="0">
                <a:solidFill>
                  <a:schemeClr val="accent1">
                    <a:lumMod val="75000"/>
                  </a:schemeClr>
                </a:solidFill>
                <a:latin typeface="Century Gothic"/>
              </a:rPr>
              <a:t>Potential Heat Mitigation With Planned Tree Cover</a:t>
            </a:r>
          </a:p>
          <a:p>
            <a:endParaRPr lang="en-US" sz="1600" dirty="0">
              <a:latin typeface="Century Gothic"/>
            </a:endParaRPr>
          </a:p>
        </p:txBody>
      </p:sp>
      <p:sp>
        <p:nvSpPr>
          <p:cNvPr id="28" name="TextBox 27">
            <a:extLst>
              <a:ext uri="{FF2B5EF4-FFF2-40B4-BE49-F238E27FC236}">
                <a16:creationId xmlns:a16="http://schemas.microsoft.com/office/drawing/2014/main" id="{934CCF0D-5240-4829-A0CA-4A356B4C7E10}"/>
              </a:ext>
            </a:extLst>
          </p:cNvPr>
          <p:cNvSpPr txBox="1"/>
          <p:nvPr/>
        </p:nvSpPr>
        <p:spPr>
          <a:xfrm>
            <a:off x="923766" y="743340"/>
            <a:ext cx="2510624" cy="615553"/>
          </a:xfrm>
          <a:prstGeom prst="rect">
            <a:avLst/>
          </a:prstGeom>
          <a:noFill/>
        </p:spPr>
        <p:txBody>
          <a:bodyPr wrap="none" lIns="91440" tIns="45720" rIns="91440" bIns="45720" rtlCol="0" anchor="t">
            <a:spAutoFit/>
          </a:bodyPr>
          <a:lstStyle/>
          <a:p>
            <a:r>
              <a:rPr lang="en-US" sz="1600">
                <a:solidFill>
                  <a:schemeClr val="accent1">
                    <a:lumMod val="75000"/>
                  </a:schemeClr>
                </a:solidFill>
                <a:latin typeface="Century Gothic"/>
              </a:rPr>
              <a:t>Current Heat Mitigation</a:t>
            </a:r>
          </a:p>
          <a:p>
            <a:endParaRPr lang="en-US">
              <a:latin typeface="Century Gothic"/>
            </a:endParaRPr>
          </a:p>
        </p:txBody>
      </p:sp>
      <p:sp>
        <p:nvSpPr>
          <p:cNvPr id="38" name="TextBox 37">
            <a:extLst>
              <a:ext uri="{FF2B5EF4-FFF2-40B4-BE49-F238E27FC236}">
                <a16:creationId xmlns:a16="http://schemas.microsoft.com/office/drawing/2014/main" id="{20444926-7E18-4E31-9BF4-6206B965C6AC}"/>
              </a:ext>
            </a:extLst>
          </p:cNvPr>
          <p:cNvSpPr txBox="1"/>
          <p:nvPr/>
        </p:nvSpPr>
        <p:spPr>
          <a:xfrm>
            <a:off x="270487" y="6432943"/>
            <a:ext cx="330840" cy="215444"/>
          </a:xfrm>
          <a:prstGeom prst="rect">
            <a:avLst/>
          </a:prstGeom>
          <a:noFill/>
        </p:spPr>
        <p:txBody>
          <a:bodyPr wrap="square" rtlCol="0">
            <a:spAutoFit/>
          </a:bodyPr>
          <a:lstStyle/>
          <a:p>
            <a:r>
              <a:rPr lang="en-US" sz="800">
                <a:latin typeface="Century Gothic"/>
              </a:rPr>
              <a:t>0</a:t>
            </a:r>
          </a:p>
        </p:txBody>
      </p:sp>
      <p:sp>
        <p:nvSpPr>
          <p:cNvPr id="42" name="TextBox 41">
            <a:extLst>
              <a:ext uri="{FF2B5EF4-FFF2-40B4-BE49-F238E27FC236}">
                <a16:creationId xmlns:a16="http://schemas.microsoft.com/office/drawing/2014/main" id="{7801E1F5-9B73-4FEB-A8AA-1BE0F324D653}"/>
              </a:ext>
            </a:extLst>
          </p:cNvPr>
          <p:cNvSpPr txBox="1"/>
          <p:nvPr/>
        </p:nvSpPr>
        <p:spPr>
          <a:xfrm>
            <a:off x="638318" y="6432943"/>
            <a:ext cx="380493" cy="215444"/>
          </a:xfrm>
          <a:prstGeom prst="rect">
            <a:avLst/>
          </a:prstGeom>
          <a:noFill/>
        </p:spPr>
        <p:txBody>
          <a:bodyPr wrap="square" rtlCol="0">
            <a:spAutoFit/>
          </a:bodyPr>
          <a:lstStyle/>
          <a:p>
            <a:r>
              <a:rPr lang="en-US" sz="800">
                <a:latin typeface="Century Gothic"/>
              </a:rPr>
              <a:t>1.75</a:t>
            </a:r>
          </a:p>
        </p:txBody>
      </p:sp>
      <p:sp>
        <p:nvSpPr>
          <p:cNvPr id="44" name="TextBox 43">
            <a:extLst>
              <a:ext uri="{FF2B5EF4-FFF2-40B4-BE49-F238E27FC236}">
                <a16:creationId xmlns:a16="http://schemas.microsoft.com/office/drawing/2014/main" id="{81CBB1EC-4137-45BF-884B-8F07507A36E2}"/>
              </a:ext>
            </a:extLst>
          </p:cNvPr>
          <p:cNvSpPr txBox="1"/>
          <p:nvPr/>
        </p:nvSpPr>
        <p:spPr>
          <a:xfrm>
            <a:off x="1113692" y="6432943"/>
            <a:ext cx="332573" cy="215444"/>
          </a:xfrm>
          <a:prstGeom prst="rect">
            <a:avLst/>
          </a:prstGeom>
          <a:noFill/>
        </p:spPr>
        <p:txBody>
          <a:bodyPr wrap="square" rtlCol="0">
            <a:spAutoFit/>
          </a:bodyPr>
          <a:lstStyle/>
          <a:p>
            <a:r>
              <a:rPr lang="en-US" sz="800">
                <a:latin typeface="Century Gothic"/>
              </a:rPr>
              <a:t>3.5</a:t>
            </a:r>
          </a:p>
        </p:txBody>
      </p:sp>
      <p:sp>
        <p:nvSpPr>
          <p:cNvPr id="46" name="TextBox 45">
            <a:extLst>
              <a:ext uri="{FF2B5EF4-FFF2-40B4-BE49-F238E27FC236}">
                <a16:creationId xmlns:a16="http://schemas.microsoft.com/office/drawing/2014/main" id="{3A6F960E-B4F0-4A7C-B000-574156948597}"/>
              </a:ext>
            </a:extLst>
          </p:cNvPr>
          <p:cNvSpPr txBox="1"/>
          <p:nvPr/>
        </p:nvSpPr>
        <p:spPr>
          <a:xfrm>
            <a:off x="2025652" y="6437205"/>
            <a:ext cx="380493" cy="215444"/>
          </a:xfrm>
          <a:prstGeom prst="rect">
            <a:avLst/>
          </a:prstGeom>
          <a:noFill/>
        </p:spPr>
        <p:txBody>
          <a:bodyPr wrap="square" rtlCol="0">
            <a:spAutoFit/>
          </a:bodyPr>
          <a:lstStyle/>
          <a:p>
            <a:r>
              <a:rPr lang="en-US" sz="800">
                <a:latin typeface="Century Gothic"/>
              </a:rPr>
              <a:t>7</a:t>
            </a:r>
          </a:p>
        </p:txBody>
      </p:sp>
      <p:sp>
        <p:nvSpPr>
          <p:cNvPr id="48" name="TextBox 47">
            <a:extLst>
              <a:ext uri="{FF2B5EF4-FFF2-40B4-BE49-F238E27FC236}">
                <a16:creationId xmlns:a16="http://schemas.microsoft.com/office/drawing/2014/main" id="{40B6BE4B-8F88-4447-8079-72F6040B7379}"/>
              </a:ext>
            </a:extLst>
          </p:cNvPr>
          <p:cNvSpPr txBox="1"/>
          <p:nvPr/>
        </p:nvSpPr>
        <p:spPr>
          <a:xfrm>
            <a:off x="2111262" y="6514111"/>
            <a:ext cx="443408" cy="215444"/>
          </a:xfrm>
          <a:prstGeom prst="rect">
            <a:avLst/>
          </a:prstGeom>
          <a:noFill/>
        </p:spPr>
        <p:txBody>
          <a:bodyPr wrap="square" rtlCol="0">
            <a:spAutoFit/>
          </a:bodyPr>
          <a:lstStyle/>
          <a:p>
            <a:r>
              <a:rPr lang="en-US" sz="800">
                <a:latin typeface="Century Gothic"/>
              </a:rPr>
              <a:t>Miles</a:t>
            </a:r>
          </a:p>
        </p:txBody>
      </p:sp>
      <p:pic>
        <p:nvPicPr>
          <p:cNvPr id="41" name="Picture 40">
            <a:extLst>
              <a:ext uri="{FF2B5EF4-FFF2-40B4-BE49-F238E27FC236}">
                <a16:creationId xmlns:a16="http://schemas.microsoft.com/office/drawing/2014/main" id="{538DEC74-4F77-4369-8F72-5E6DE8C0DD30}"/>
              </a:ext>
            </a:extLst>
          </p:cNvPr>
          <p:cNvPicPr>
            <a:picLocks noChangeAspect="1"/>
          </p:cNvPicPr>
          <p:nvPr/>
        </p:nvPicPr>
        <p:blipFill>
          <a:blip r:embed="rId7"/>
          <a:stretch>
            <a:fillRect/>
          </a:stretch>
        </p:blipFill>
        <p:spPr>
          <a:xfrm>
            <a:off x="7532976" y="5407334"/>
            <a:ext cx="358006" cy="739488"/>
          </a:xfrm>
          <a:prstGeom prst="rect">
            <a:avLst/>
          </a:prstGeom>
        </p:spPr>
      </p:pic>
      <p:grpSp>
        <p:nvGrpSpPr>
          <p:cNvPr id="43" name="Group 42">
            <a:extLst>
              <a:ext uri="{FF2B5EF4-FFF2-40B4-BE49-F238E27FC236}">
                <a16:creationId xmlns:a16="http://schemas.microsoft.com/office/drawing/2014/main" id="{328EFE32-5DCB-4615-B7AC-B2302BEC95B1}"/>
              </a:ext>
            </a:extLst>
          </p:cNvPr>
          <p:cNvGrpSpPr/>
          <p:nvPr/>
        </p:nvGrpSpPr>
        <p:grpSpPr>
          <a:xfrm>
            <a:off x="411938" y="4606444"/>
            <a:ext cx="2404552" cy="1646618"/>
            <a:chOff x="5767839" y="4988064"/>
            <a:chExt cx="2549084" cy="1745592"/>
          </a:xfrm>
        </p:grpSpPr>
        <p:sp>
          <p:nvSpPr>
            <p:cNvPr id="45" name="TextBox 44">
              <a:extLst>
                <a:ext uri="{FF2B5EF4-FFF2-40B4-BE49-F238E27FC236}">
                  <a16:creationId xmlns:a16="http://schemas.microsoft.com/office/drawing/2014/main" id="{C83917E8-8E77-4194-892F-5629C44171A0}"/>
                </a:ext>
              </a:extLst>
            </p:cNvPr>
            <p:cNvSpPr txBox="1"/>
            <p:nvPr/>
          </p:nvSpPr>
          <p:spPr>
            <a:xfrm>
              <a:off x="6237213" y="5754792"/>
              <a:ext cx="626177" cy="293649"/>
            </a:xfrm>
            <a:prstGeom prst="rect">
              <a:avLst/>
            </a:prstGeom>
            <a:noFill/>
          </p:spPr>
          <p:txBody>
            <a:bodyPr wrap="square" rtlCol="0">
              <a:spAutoFit/>
            </a:bodyPr>
            <a:lstStyle/>
            <a:p>
              <a:r>
                <a:rPr lang="en-US" sz="1200">
                  <a:latin typeface="Century Gothic"/>
                </a:rPr>
                <a:t>1</a:t>
              </a:r>
            </a:p>
          </p:txBody>
        </p:sp>
        <p:sp>
          <p:nvSpPr>
            <p:cNvPr id="47" name="TextBox 46">
              <a:extLst>
                <a:ext uri="{FF2B5EF4-FFF2-40B4-BE49-F238E27FC236}">
                  <a16:creationId xmlns:a16="http://schemas.microsoft.com/office/drawing/2014/main" id="{028050C0-E1C5-4EE7-B79E-F98BF2B70EB4}"/>
                </a:ext>
              </a:extLst>
            </p:cNvPr>
            <p:cNvSpPr txBox="1"/>
            <p:nvPr/>
          </p:nvSpPr>
          <p:spPr>
            <a:xfrm>
              <a:off x="6209507" y="6440007"/>
              <a:ext cx="640502" cy="293649"/>
            </a:xfrm>
            <a:prstGeom prst="rect">
              <a:avLst/>
            </a:prstGeom>
            <a:noFill/>
          </p:spPr>
          <p:txBody>
            <a:bodyPr wrap="square" rtlCol="0">
              <a:spAutoFit/>
            </a:bodyPr>
            <a:lstStyle/>
            <a:p>
              <a:r>
                <a:rPr lang="en-US" sz="1200">
                  <a:latin typeface="Century Gothic"/>
                </a:rPr>
                <a:t>0.02</a:t>
              </a:r>
            </a:p>
          </p:txBody>
        </p:sp>
        <p:sp>
          <p:nvSpPr>
            <p:cNvPr id="49" name="TextBox 48">
              <a:extLst>
                <a:ext uri="{FF2B5EF4-FFF2-40B4-BE49-F238E27FC236}">
                  <a16:creationId xmlns:a16="http://schemas.microsoft.com/office/drawing/2014/main" id="{ED65B04E-6921-4A66-988F-879371A153D3}"/>
                </a:ext>
              </a:extLst>
            </p:cNvPr>
            <p:cNvSpPr txBox="1"/>
            <p:nvPr/>
          </p:nvSpPr>
          <p:spPr>
            <a:xfrm>
              <a:off x="5767839" y="4988064"/>
              <a:ext cx="2549084" cy="554670"/>
            </a:xfrm>
            <a:prstGeom prst="rect">
              <a:avLst/>
            </a:prstGeom>
            <a:noFill/>
          </p:spPr>
          <p:txBody>
            <a:bodyPr wrap="square" rtlCol="0">
              <a:spAutoFit/>
            </a:bodyPr>
            <a:lstStyle/>
            <a:p>
              <a:r>
                <a:rPr lang="en-US" sz="1400">
                  <a:latin typeface="Century Gothic"/>
                </a:rPr>
                <a:t>Current Heat </a:t>
              </a:r>
            </a:p>
            <a:p>
              <a:r>
                <a:rPr lang="en-US" sz="1400">
                  <a:latin typeface="Century Gothic"/>
                </a:rPr>
                <a:t>Mitigation</a:t>
              </a:r>
            </a:p>
          </p:txBody>
        </p:sp>
        <p:sp>
          <p:nvSpPr>
            <p:cNvPr id="51" name="TextBox 50">
              <a:extLst>
                <a:ext uri="{FF2B5EF4-FFF2-40B4-BE49-F238E27FC236}">
                  <a16:creationId xmlns:a16="http://schemas.microsoft.com/office/drawing/2014/main" id="{6724C498-5E9F-4D8D-A4E0-0DDA2F069099}"/>
                </a:ext>
              </a:extLst>
            </p:cNvPr>
            <p:cNvSpPr txBox="1"/>
            <p:nvPr/>
          </p:nvSpPr>
          <p:spPr>
            <a:xfrm>
              <a:off x="5767839" y="5561580"/>
              <a:ext cx="1634791" cy="293649"/>
            </a:xfrm>
            <a:prstGeom prst="rect">
              <a:avLst/>
            </a:prstGeom>
            <a:noFill/>
          </p:spPr>
          <p:txBody>
            <a:bodyPr wrap="square" rtlCol="0">
              <a:spAutoFit/>
            </a:bodyPr>
            <a:lstStyle/>
            <a:p>
              <a:r>
                <a:rPr lang="en-US" sz="1200">
                  <a:latin typeface="Century Gothic"/>
                </a:rPr>
                <a:t>Index</a:t>
              </a:r>
            </a:p>
          </p:txBody>
        </p:sp>
      </p:grpSp>
      <p:pic>
        <p:nvPicPr>
          <p:cNvPr id="53" name="Picture 52">
            <a:extLst>
              <a:ext uri="{FF2B5EF4-FFF2-40B4-BE49-F238E27FC236}">
                <a16:creationId xmlns:a16="http://schemas.microsoft.com/office/drawing/2014/main" id="{B117E409-7023-4AE3-B2F3-3B797B77B7D9}"/>
              </a:ext>
            </a:extLst>
          </p:cNvPr>
          <p:cNvPicPr>
            <a:picLocks noChangeAspect="1"/>
          </p:cNvPicPr>
          <p:nvPr/>
        </p:nvPicPr>
        <p:blipFill>
          <a:blip r:embed="rId7"/>
          <a:stretch>
            <a:fillRect/>
          </a:stretch>
        </p:blipFill>
        <p:spPr>
          <a:xfrm>
            <a:off x="526893" y="5432442"/>
            <a:ext cx="358006" cy="739488"/>
          </a:xfrm>
          <a:prstGeom prst="rect">
            <a:avLst/>
          </a:prstGeom>
        </p:spPr>
      </p:pic>
      <p:cxnSp>
        <p:nvCxnSpPr>
          <p:cNvPr id="36" name="Straight Connector 35">
            <a:extLst>
              <a:ext uri="{FF2B5EF4-FFF2-40B4-BE49-F238E27FC236}">
                <a16:creationId xmlns:a16="http://schemas.microsoft.com/office/drawing/2014/main" id="{1D522DB8-D9BA-4A7D-8238-121E9D535AA6}"/>
              </a:ext>
            </a:extLst>
          </p:cNvPr>
          <p:cNvCxnSpPr>
            <a:cxnSpLocks/>
          </p:cNvCxnSpPr>
          <p:nvPr/>
        </p:nvCxnSpPr>
        <p:spPr>
          <a:xfrm>
            <a:off x="6467983" y="1613723"/>
            <a:ext cx="3583758" cy="16121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F704AA-7652-4EAD-9609-8078E7B13931}"/>
              </a:ext>
            </a:extLst>
          </p:cNvPr>
          <p:cNvCxnSpPr>
            <a:cxnSpLocks/>
          </p:cNvCxnSpPr>
          <p:nvPr/>
        </p:nvCxnSpPr>
        <p:spPr>
          <a:xfrm>
            <a:off x="5524487" y="3302077"/>
            <a:ext cx="4210404" cy="9259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29D5BF28-B3CC-4962-851B-C3761BB1322F}"/>
              </a:ext>
            </a:extLst>
          </p:cNvPr>
          <p:cNvSpPr/>
          <p:nvPr/>
        </p:nvSpPr>
        <p:spPr>
          <a:xfrm>
            <a:off x="9387068" y="3220600"/>
            <a:ext cx="1226085" cy="101928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CECF9E2E-1E7A-41D0-8275-A4637E8D927D}"/>
              </a:ext>
            </a:extLst>
          </p:cNvPr>
          <p:cNvCxnSpPr>
            <a:cxnSpLocks/>
          </p:cNvCxnSpPr>
          <p:nvPr/>
        </p:nvCxnSpPr>
        <p:spPr>
          <a:xfrm>
            <a:off x="3159889" y="3354326"/>
            <a:ext cx="3195921" cy="7346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91EA85E-6F18-4BAB-A3D6-CA9DF1413EBC}"/>
              </a:ext>
            </a:extLst>
          </p:cNvPr>
          <p:cNvCxnSpPr>
            <a:cxnSpLocks/>
          </p:cNvCxnSpPr>
          <p:nvPr/>
        </p:nvCxnSpPr>
        <p:spPr>
          <a:xfrm>
            <a:off x="2554670" y="4239882"/>
            <a:ext cx="2835803" cy="14654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B1BFC9F7-2A9F-482E-91B2-7E7B6832D79A}"/>
              </a:ext>
            </a:extLst>
          </p:cNvPr>
          <p:cNvSpPr/>
          <p:nvPr/>
        </p:nvSpPr>
        <p:spPr>
          <a:xfrm>
            <a:off x="2296215" y="3298904"/>
            <a:ext cx="1222490" cy="102202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6EEDA331-FEA7-4A3F-9634-5AA3073818B7}"/>
              </a:ext>
            </a:extLst>
          </p:cNvPr>
          <p:cNvPicPr>
            <a:picLocks noChangeAspect="1"/>
          </p:cNvPicPr>
          <p:nvPr/>
        </p:nvPicPr>
        <p:blipFill>
          <a:blip r:embed="rId8"/>
          <a:stretch>
            <a:fillRect/>
          </a:stretch>
        </p:blipFill>
        <p:spPr>
          <a:xfrm>
            <a:off x="4722587" y="1491549"/>
            <a:ext cx="2347440" cy="186277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Picture 8">
            <a:extLst>
              <a:ext uri="{FF2B5EF4-FFF2-40B4-BE49-F238E27FC236}">
                <a16:creationId xmlns:a16="http://schemas.microsoft.com/office/drawing/2014/main" id="{81A37D31-D56B-4CBD-BE88-3988ABAC8CB8}"/>
              </a:ext>
            </a:extLst>
          </p:cNvPr>
          <p:cNvPicPr>
            <a:picLocks noChangeAspect="1"/>
          </p:cNvPicPr>
          <p:nvPr/>
        </p:nvPicPr>
        <p:blipFill>
          <a:blip r:embed="rId9"/>
          <a:stretch>
            <a:fillRect/>
          </a:stretch>
        </p:blipFill>
        <p:spPr>
          <a:xfrm>
            <a:off x="11210475" y="1275594"/>
            <a:ext cx="295275" cy="323850"/>
          </a:xfrm>
          <a:prstGeom prst="rect">
            <a:avLst/>
          </a:prstGeom>
        </p:spPr>
      </p:pic>
    </p:spTree>
    <p:extLst>
      <p:ext uri="{BB962C8B-B14F-4D97-AF65-F5344CB8AC3E}">
        <p14:creationId xmlns:p14="http://schemas.microsoft.com/office/powerpoint/2010/main" val="1884096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9343D1-8E27-44EF-8A2B-BFA7CFD3BA33}"/>
              </a:ext>
            </a:extLst>
          </p:cNvPr>
          <p:cNvPicPr>
            <a:picLocks noChangeAspect="1"/>
          </p:cNvPicPr>
          <p:nvPr/>
        </p:nvPicPr>
        <p:blipFill>
          <a:blip r:embed="rId3"/>
          <a:stretch>
            <a:fillRect/>
          </a:stretch>
        </p:blipFill>
        <p:spPr>
          <a:xfrm>
            <a:off x="6096000" y="273178"/>
            <a:ext cx="4925509" cy="6510043"/>
          </a:xfrm>
          <a:prstGeom prst="rect">
            <a:avLst/>
          </a:prstGeom>
        </p:spPr>
      </p:pic>
      <p:sp>
        <p:nvSpPr>
          <p:cNvPr id="2" name="Rectangle 1"/>
          <p:cNvSpPr/>
          <p:nvPr/>
        </p:nvSpPr>
        <p:spPr>
          <a:xfrm>
            <a:off x="513441" y="351127"/>
            <a:ext cx="5098219" cy="1021650"/>
          </a:xfrm>
          <a:prstGeom prst="rect">
            <a:avLst/>
          </a:prstGeom>
        </p:spPr>
        <p:txBody>
          <a:bodyPr wrap="none" anchor="ctr" anchorCtr="0">
            <a:noAutofit/>
          </a:bodyPr>
          <a:lstStyle/>
          <a:p>
            <a:pPr lvl="0"/>
            <a:r>
              <a:rPr lang="en-US" sz="3800" b="1" dirty="0">
                <a:solidFill>
                  <a:srgbClr val="006D9D"/>
                </a:solidFill>
                <a:latin typeface="Century Gothic" panose="020F0302020204030204"/>
              </a:rPr>
              <a:t>Results: </a:t>
            </a:r>
          </a:p>
          <a:p>
            <a:pPr lvl="0"/>
            <a:r>
              <a:rPr lang="en-US" sz="3600" b="1" dirty="0" err="1">
                <a:solidFill>
                  <a:srgbClr val="006D9D"/>
                </a:solidFill>
                <a:latin typeface="Century Gothic" panose="020F0302020204030204"/>
              </a:rPr>
              <a:t>InVEST</a:t>
            </a:r>
            <a:r>
              <a:rPr lang="en-US" sz="3600" b="1" dirty="0">
                <a:solidFill>
                  <a:srgbClr val="006D9D"/>
                </a:solidFill>
                <a:latin typeface="Century Gothic" panose="020F0302020204030204"/>
              </a:rPr>
              <a:t> Nighttime CC</a:t>
            </a:r>
          </a:p>
        </p:txBody>
      </p:sp>
      <p:sp>
        <p:nvSpPr>
          <p:cNvPr id="3" name="Text Placeholder 5"/>
          <p:cNvSpPr txBox="1">
            <a:spLocks/>
          </p:cNvSpPr>
          <p:nvPr/>
        </p:nvSpPr>
        <p:spPr>
          <a:xfrm>
            <a:off x="1163098" y="5276905"/>
            <a:ext cx="4426197" cy="140038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Nighttime method takes into account building intensity.</a:t>
            </a:r>
          </a:p>
          <a:p>
            <a:pPr>
              <a:lnSpc>
                <a:spcPct val="100000"/>
              </a:lnSpc>
              <a:spcBef>
                <a:spcPts val="0"/>
              </a:spcBef>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Building intensity is </a:t>
            </a:r>
          </a:p>
          <a:p>
            <a:pPr marL="0" indent="0">
              <a:lnSpc>
                <a:spcPct val="100000"/>
              </a:lnSpc>
              <a:spcBef>
                <a:spcPts val="0"/>
              </a:spcBef>
              <a:buClr>
                <a:srgbClr val="006D9D"/>
              </a:buClr>
              <a:buNone/>
            </a:pPr>
            <a:r>
              <a:rPr lang="en-US" sz="2000" dirty="0">
                <a:solidFill>
                  <a:schemeClr val="tx1">
                    <a:lumMod val="75000"/>
                    <a:lumOff val="25000"/>
                  </a:schemeClr>
                </a:solidFill>
                <a:latin typeface="Century Gothic" panose="020F0302020204030204"/>
              </a:rPr>
              <a:t>    floor area / by land area.</a:t>
            </a:r>
            <a:endParaRPr lang="en-US" dirty="0">
              <a:solidFill>
                <a:schemeClr val="tx1">
                  <a:lumMod val="75000"/>
                  <a:lumOff val="25000"/>
                </a:schemeClr>
              </a:solidFill>
              <a:cs typeface="Calibri" panose="020F0502020204030204"/>
            </a:endParaRPr>
          </a:p>
        </p:txBody>
      </p:sp>
      <p:pic>
        <p:nvPicPr>
          <p:cNvPr id="9" name="Picture 8">
            <a:extLst>
              <a:ext uri="{FF2B5EF4-FFF2-40B4-BE49-F238E27FC236}">
                <a16:creationId xmlns:a16="http://schemas.microsoft.com/office/drawing/2014/main" id="{1036F097-7B80-4DE2-BE2D-4E4B3E10E76A}"/>
              </a:ext>
            </a:extLst>
          </p:cNvPr>
          <p:cNvPicPr>
            <a:picLocks noChangeAspect="1"/>
          </p:cNvPicPr>
          <p:nvPr/>
        </p:nvPicPr>
        <p:blipFill>
          <a:blip r:embed="rId4"/>
          <a:stretch>
            <a:fillRect/>
          </a:stretch>
        </p:blipFill>
        <p:spPr>
          <a:xfrm>
            <a:off x="6303668" y="5559505"/>
            <a:ext cx="358006" cy="739488"/>
          </a:xfrm>
          <a:prstGeom prst="rect">
            <a:avLst/>
          </a:prstGeom>
        </p:spPr>
      </p:pic>
      <p:sp>
        <p:nvSpPr>
          <p:cNvPr id="10" name="TextBox 9">
            <a:extLst>
              <a:ext uri="{FF2B5EF4-FFF2-40B4-BE49-F238E27FC236}">
                <a16:creationId xmlns:a16="http://schemas.microsoft.com/office/drawing/2014/main" id="{5640F656-FED0-4B76-B1DE-5D9E96DF3955}"/>
              </a:ext>
            </a:extLst>
          </p:cNvPr>
          <p:cNvSpPr txBox="1"/>
          <p:nvPr/>
        </p:nvSpPr>
        <p:spPr>
          <a:xfrm>
            <a:off x="6181998" y="4794686"/>
            <a:ext cx="2373810" cy="523220"/>
          </a:xfrm>
          <a:prstGeom prst="rect">
            <a:avLst/>
          </a:prstGeom>
          <a:noFill/>
        </p:spPr>
        <p:txBody>
          <a:bodyPr wrap="square" rtlCol="0">
            <a:spAutoFit/>
          </a:bodyPr>
          <a:lstStyle/>
          <a:p>
            <a:r>
              <a:rPr lang="en-US" sz="1400">
                <a:latin typeface="Century Gothic"/>
              </a:rPr>
              <a:t>Current Cooling Capacity</a:t>
            </a:r>
          </a:p>
        </p:txBody>
      </p:sp>
      <p:sp>
        <p:nvSpPr>
          <p:cNvPr id="11" name="TextBox 10">
            <a:extLst>
              <a:ext uri="{FF2B5EF4-FFF2-40B4-BE49-F238E27FC236}">
                <a16:creationId xmlns:a16="http://schemas.microsoft.com/office/drawing/2014/main" id="{FF2CCD7A-2640-40E7-B908-8B69A39E5657}"/>
              </a:ext>
            </a:extLst>
          </p:cNvPr>
          <p:cNvSpPr txBox="1"/>
          <p:nvPr/>
        </p:nvSpPr>
        <p:spPr>
          <a:xfrm>
            <a:off x="6226648" y="5293428"/>
            <a:ext cx="1522384" cy="276999"/>
          </a:xfrm>
          <a:prstGeom prst="rect">
            <a:avLst/>
          </a:prstGeom>
          <a:noFill/>
        </p:spPr>
        <p:txBody>
          <a:bodyPr wrap="square" rtlCol="0">
            <a:spAutoFit/>
          </a:bodyPr>
          <a:lstStyle/>
          <a:p>
            <a:r>
              <a:rPr lang="en-US" sz="1200">
                <a:latin typeface="Century Gothic"/>
              </a:rPr>
              <a:t>Ratio</a:t>
            </a:r>
          </a:p>
        </p:txBody>
      </p:sp>
      <p:sp>
        <p:nvSpPr>
          <p:cNvPr id="12" name="TextBox 11">
            <a:extLst>
              <a:ext uri="{FF2B5EF4-FFF2-40B4-BE49-F238E27FC236}">
                <a16:creationId xmlns:a16="http://schemas.microsoft.com/office/drawing/2014/main" id="{C43EA292-5463-4F30-A336-9FFD74F4C8DC}"/>
              </a:ext>
            </a:extLst>
          </p:cNvPr>
          <p:cNvSpPr txBox="1"/>
          <p:nvPr/>
        </p:nvSpPr>
        <p:spPr>
          <a:xfrm>
            <a:off x="6589600" y="5488294"/>
            <a:ext cx="445060" cy="283330"/>
          </a:xfrm>
          <a:prstGeom prst="rect">
            <a:avLst/>
          </a:prstGeom>
          <a:noFill/>
        </p:spPr>
        <p:txBody>
          <a:bodyPr wrap="square" rtlCol="0">
            <a:spAutoFit/>
          </a:bodyPr>
          <a:lstStyle/>
          <a:p>
            <a:r>
              <a:rPr lang="en-US" sz="1200">
                <a:latin typeface="Century Gothic"/>
              </a:rPr>
              <a:t>0.4</a:t>
            </a:r>
          </a:p>
        </p:txBody>
      </p:sp>
      <p:sp>
        <p:nvSpPr>
          <p:cNvPr id="13" name="TextBox 12">
            <a:extLst>
              <a:ext uri="{FF2B5EF4-FFF2-40B4-BE49-F238E27FC236}">
                <a16:creationId xmlns:a16="http://schemas.microsoft.com/office/drawing/2014/main" id="{6B2D60EE-C6C3-4B78-8BA8-5332A030CA84}"/>
              </a:ext>
            </a:extLst>
          </p:cNvPr>
          <p:cNvSpPr txBox="1"/>
          <p:nvPr/>
        </p:nvSpPr>
        <p:spPr>
          <a:xfrm>
            <a:off x="6589600" y="6093205"/>
            <a:ext cx="445061" cy="276999"/>
          </a:xfrm>
          <a:prstGeom prst="rect">
            <a:avLst/>
          </a:prstGeom>
          <a:noFill/>
        </p:spPr>
        <p:txBody>
          <a:bodyPr wrap="square" rtlCol="0">
            <a:spAutoFit/>
          </a:bodyPr>
          <a:lstStyle/>
          <a:p>
            <a:r>
              <a:rPr lang="en-US" sz="1200">
                <a:latin typeface="Century Gothic"/>
              </a:rPr>
              <a:t>0.1</a:t>
            </a:r>
          </a:p>
        </p:txBody>
      </p:sp>
      <p:sp>
        <p:nvSpPr>
          <p:cNvPr id="15" name="TextBox 14">
            <a:extLst>
              <a:ext uri="{FF2B5EF4-FFF2-40B4-BE49-F238E27FC236}">
                <a16:creationId xmlns:a16="http://schemas.microsoft.com/office/drawing/2014/main" id="{CE0D17B0-CE82-4588-BF4A-A9B772A0657F}"/>
              </a:ext>
            </a:extLst>
          </p:cNvPr>
          <p:cNvSpPr txBox="1"/>
          <p:nvPr/>
        </p:nvSpPr>
        <p:spPr>
          <a:xfrm>
            <a:off x="6154152" y="6369378"/>
            <a:ext cx="326610" cy="215444"/>
          </a:xfrm>
          <a:prstGeom prst="rect">
            <a:avLst/>
          </a:prstGeom>
          <a:noFill/>
        </p:spPr>
        <p:txBody>
          <a:bodyPr wrap="square" rtlCol="0">
            <a:spAutoFit/>
          </a:bodyPr>
          <a:lstStyle/>
          <a:p>
            <a:r>
              <a:rPr lang="en-US" sz="800">
                <a:latin typeface="Century Gothic"/>
              </a:rPr>
              <a:t>0</a:t>
            </a:r>
          </a:p>
        </p:txBody>
      </p:sp>
      <p:sp>
        <p:nvSpPr>
          <p:cNvPr id="17" name="TextBox 16">
            <a:extLst>
              <a:ext uri="{FF2B5EF4-FFF2-40B4-BE49-F238E27FC236}">
                <a16:creationId xmlns:a16="http://schemas.microsoft.com/office/drawing/2014/main" id="{4967A3C5-2A9E-42CB-BA2D-B38B6AEB3E1B}"/>
              </a:ext>
            </a:extLst>
          </p:cNvPr>
          <p:cNvSpPr txBox="1"/>
          <p:nvPr/>
        </p:nvSpPr>
        <p:spPr>
          <a:xfrm>
            <a:off x="6570624" y="6369378"/>
            <a:ext cx="504357" cy="215444"/>
          </a:xfrm>
          <a:prstGeom prst="rect">
            <a:avLst/>
          </a:prstGeom>
          <a:noFill/>
        </p:spPr>
        <p:txBody>
          <a:bodyPr wrap="square" rtlCol="0">
            <a:spAutoFit/>
          </a:bodyPr>
          <a:lstStyle/>
          <a:p>
            <a:r>
              <a:rPr lang="en-US" sz="800">
                <a:latin typeface="Century Gothic"/>
              </a:rPr>
              <a:t>1.75</a:t>
            </a:r>
          </a:p>
        </p:txBody>
      </p:sp>
      <p:sp>
        <p:nvSpPr>
          <p:cNvPr id="18" name="TextBox 17">
            <a:extLst>
              <a:ext uri="{FF2B5EF4-FFF2-40B4-BE49-F238E27FC236}">
                <a16:creationId xmlns:a16="http://schemas.microsoft.com/office/drawing/2014/main" id="{A4E47DC5-0993-43E3-B6CD-B0CC48A4234D}"/>
              </a:ext>
            </a:extLst>
          </p:cNvPr>
          <p:cNvSpPr txBox="1"/>
          <p:nvPr/>
        </p:nvSpPr>
        <p:spPr>
          <a:xfrm>
            <a:off x="7076645" y="6369378"/>
            <a:ext cx="328321" cy="215444"/>
          </a:xfrm>
          <a:prstGeom prst="rect">
            <a:avLst/>
          </a:prstGeom>
          <a:noFill/>
        </p:spPr>
        <p:txBody>
          <a:bodyPr wrap="square" rtlCol="0">
            <a:spAutoFit/>
          </a:bodyPr>
          <a:lstStyle/>
          <a:p>
            <a:r>
              <a:rPr lang="en-US" sz="800">
                <a:latin typeface="Century Gothic"/>
              </a:rPr>
              <a:t>3.5</a:t>
            </a:r>
          </a:p>
        </p:txBody>
      </p:sp>
      <p:sp>
        <p:nvSpPr>
          <p:cNvPr id="19" name="TextBox 18">
            <a:extLst>
              <a:ext uri="{FF2B5EF4-FFF2-40B4-BE49-F238E27FC236}">
                <a16:creationId xmlns:a16="http://schemas.microsoft.com/office/drawing/2014/main" id="{56DE0779-4A62-4537-8485-20478E2745D9}"/>
              </a:ext>
            </a:extLst>
          </p:cNvPr>
          <p:cNvSpPr txBox="1"/>
          <p:nvPr/>
        </p:nvSpPr>
        <p:spPr>
          <a:xfrm>
            <a:off x="8115314" y="6369378"/>
            <a:ext cx="375628" cy="215444"/>
          </a:xfrm>
          <a:prstGeom prst="rect">
            <a:avLst/>
          </a:prstGeom>
          <a:noFill/>
        </p:spPr>
        <p:txBody>
          <a:bodyPr wrap="square" rtlCol="0">
            <a:spAutoFit/>
          </a:bodyPr>
          <a:lstStyle/>
          <a:p>
            <a:r>
              <a:rPr lang="en-US" sz="800">
                <a:latin typeface="Century Gothic"/>
              </a:rPr>
              <a:t>7</a:t>
            </a:r>
          </a:p>
        </p:txBody>
      </p:sp>
      <p:sp>
        <p:nvSpPr>
          <p:cNvPr id="20" name="TextBox 19">
            <a:extLst>
              <a:ext uri="{FF2B5EF4-FFF2-40B4-BE49-F238E27FC236}">
                <a16:creationId xmlns:a16="http://schemas.microsoft.com/office/drawing/2014/main" id="{BCC0D31F-B346-40F2-8605-894825520E63}"/>
              </a:ext>
            </a:extLst>
          </p:cNvPr>
          <p:cNvSpPr txBox="1"/>
          <p:nvPr/>
        </p:nvSpPr>
        <p:spPr>
          <a:xfrm>
            <a:off x="8213393" y="6477100"/>
            <a:ext cx="437739" cy="215444"/>
          </a:xfrm>
          <a:prstGeom prst="rect">
            <a:avLst/>
          </a:prstGeom>
          <a:noFill/>
        </p:spPr>
        <p:txBody>
          <a:bodyPr wrap="square" rtlCol="0">
            <a:spAutoFit/>
          </a:bodyPr>
          <a:lstStyle/>
          <a:p>
            <a:r>
              <a:rPr lang="en-US" sz="800">
                <a:latin typeface="Century Gothic"/>
              </a:rPr>
              <a:t>Miles</a:t>
            </a:r>
          </a:p>
        </p:txBody>
      </p:sp>
      <p:pic>
        <p:nvPicPr>
          <p:cNvPr id="6" name="Picture 5">
            <a:extLst>
              <a:ext uri="{FF2B5EF4-FFF2-40B4-BE49-F238E27FC236}">
                <a16:creationId xmlns:a16="http://schemas.microsoft.com/office/drawing/2014/main" id="{03468D2E-C3F8-4585-96F1-4086D42AEAA6}"/>
              </a:ext>
            </a:extLst>
          </p:cNvPr>
          <p:cNvPicPr>
            <a:picLocks/>
          </p:cNvPicPr>
          <p:nvPr/>
        </p:nvPicPr>
        <p:blipFill>
          <a:blip r:embed="rId5"/>
          <a:stretch>
            <a:fillRect/>
          </a:stretch>
        </p:blipFill>
        <p:spPr>
          <a:xfrm>
            <a:off x="691174" y="1701862"/>
            <a:ext cx="5010851" cy="335443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cxnSp>
        <p:nvCxnSpPr>
          <p:cNvPr id="21" name="Straight Connector 20">
            <a:extLst>
              <a:ext uri="{FF2B5EF4-FFF2-40B4-BE49-F238E27FC236}">
                <a16:creationId xmlns:a16="http://schemas.microsoft.com/office/drawing/2014/main" id="{88EFB465-A521-4C8C-81A9-42F1DB53C23D}"/>
              </a:ext>
            </a:extLst>
          </p:cNvPr>
          <p:cNvCxnSpPr>
            <a:cxnSpLocks/>
            <a:endCxn id="23" idx="0"/>
          </p:cNvCxnSpPr>
          <p:nvPr/>
        </p:nvCxnSpPr>
        <p:spPr>
          <a:xfrm>
            <a:off x="4169664" y="1810512"/>
            <a:ext cx="4901788" cy="10075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FEE066E-03CB-4BA9-8A30-23EF1B617B4D}"/>
              </a:ext>
            </a:extLst>
          </p:cNvPr>
          <p:cNvCxnSpPr>
            <a:cxnSpLocks/>
            <a:endCxn id="23" idx="4"/>
          </p:cNvCxnSpPr>
          <p:nvPr/>
        </p:nvCxnSpPr>
        <p:spPr>
          <a:xfrm flipV="1">
            <a:off x="3502152" y="3977266"/>
            <a:ext cx="5569300" cy="1079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01F5F319-D17B-4794-BA4D-8EADC6AE67FD}"/>
              </a:ext>
            </a:extLst>
          </p:cNvPr>
          <p:cNvPicPr>
            <a:picLocks noChangeAspect="1"/>
          </p:cNvPicPr>
          <p:nvPr/>
        </p:nvPicPr>
        <p:blipFill>
          <a:blip r:embed="rId6"/>
          <a:stretch>
            <a:fillRect/>
          </a:stretch>
        </p:blipFill>
        <p:spPr>
          <a:xfrm>
            <a:off x="10534739" y="707905"/>
            <a:ext cx="295275" cy="323850"/>
          </a:xfrm>
          <a:prstGeom prst="rect">
            <a:avLst/>
          </a:prstGeom>
        </p:spPr>
      </p:pic>
      <p:sp>
        <p:nvSpPr>
          <p:cNvPr id="23" name="Oval 22">
            <a:extLst>
              <a:ext uri="{FF2B5EF4-FFF2-40B4-BE49-F238E27FC236}">
                <a16:creationId xmlns:a16="http://schemas.microsoft.com/office/drawing/2014/main" id="{4479BB38-DD2B-4922-848A-429509A31691}"/>
              </a:ext>
            </a:extLst>
          </p:cNvPr>
          <p:cNvSpPr/>
          <p:nvPr/>
        </p:nvSpPr>
        <p:spPr>
          <a:xfrm>
            <a:off x="8418098" y="2818072"/>
            <a:ext cx="1306708" cy="115919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070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3B59818-3F68-4F67-AA24-8755B51BE395}"/>
              </a:ext>
            </a:extLst>
          </p:cNvPr>
          <p:cNvPicPr>
            <a:picLocks noChangeAspect="1"/>
          </p:cNvPicPr>
          <p:nvPr/>
        </p:nvPicPr>
        <p:blipFill>
          <a:blip r:embed="rId3"/>
          <a:stretch>
            <a:fillRect/>
          </a:stretch>
        </p:blipFill>
        <p:spPr>
          <a:xfrm>
            <a:off x="6343965" y="1576969"/>
            <a:ext cx="5217393" cy="4599256"/>
          </a:xfrm>
          <a:prstGeom prst="rect">
            <a:avLst/>
          </a:prstGeom>
          <a:ln w="28575">
            <a:solidFill>
              <a:srgbClr val="006D9D"/>
            </a:solidFill>
          </a:ln>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B0502020202020204" pitchFamily="34" charset="0"/>
              </a:rPr>
              <a:t>Project Overview</a:t>
            </a:r>
          </a:p>
        </p:txBody>
      </p:sp>
      <p:sp>
        <p:nvSpPr>
          <p:cNvPr id="10" name="Text Placeholder 5"/>
          <p:cNvSpPr txBox="1">
            <a:spLocks/>
          </p:cNvSpPr>
          <p:nvPr/>
        </p:nvSpPr>
        <p:spPr>
          <a:xfrm>
            <a:off x="125132" y="700644"/>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id="{C99F20F2-02C7-4A32-8BF1-F41956DEE229}"/>
              </a:ext>
            </a:extLst>
          </p:cNvPr>
          <p:cNvSpPr/>
          <p:nvPr/>
        </p:nvSpPr>
        <p:spPr>
          <a:xfrm>
            <a:off x="428473" y="2559966"/>
            <a:ext cx="6096000" cy="1261884"/>
          </a:xfrm>
          <a:prstGeom prst="rect">
            <a:avLst/>
          </a:prstGeom>
        </p:spPr>
        <p:txBody>
          <a:bodyPr>
            <a:spAutoFit/>
          </a:body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sz="2400" b="1">
                <a:solidFill>
                  <a:schemeClr val="tx1">
                    <a:lumMod val="75000"/>
                    <a:lumOff val="25000"/>
                  </a:schemeClr>
                </a:solidFill>
                <a:latin typeface="Century Gothic" panose="020F0302020204030204"/>
              </a:rPr>
              <a:t>Study Area</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400">
                <a:solidFill>
                  <a:schemeClr val="tx1">
                    <a:lumMod val="75000"/>
                    <a:lumOff val="25000"/>
                  </a:schemeClr>
                </a:solidFill>
                <a:latin typeface="Century Gothic" panose="020F0302020204030204"/>
              </a:rPr>
              <a:t>Sacramento, California</a:t>
            </a:r>
          </a:p>
          <a:p>
            <a:pPr lvl="2">
              <a:lnSpc>
                <a:spcPct val="100000"/>
              </a:lnSpc>
              <a:spcBef>
                <a:spcPts val="0"/>
              </a:spcBef>
              <a:spcAft>
                <a:spcPts val="600"/>
              </a:spcAft>
              <a:buClr>
                <a:srgbClr val="006D9D"/>
              </a:buClr>
            </a:pPr>
            <a:endParaRPr lang="en-US">
              <a:solidFill>
                <a:schemeClr val="tx1">
                  <a:lumMod val="75000"/>
                  <a:lumOff val="25000"/>
                </a:schemeClr>
              </a:solidFill>
              <a:latin typeface="Century Gothic" panose="020F0302020204030204"/>
            </a:endParaRPr>
          </a:p>
        </p:txBody>
      </p:sp>
      <p:sp>
        <p:nvSpPr>
          <p:cNvPr id="11" name="TextBox 10">
            <a:extLst>
              <a:ext uri="{FF2B5EF4-FFF2-40B4-BE49-F238E27FC236}">
                <a16:creationId xmlns:a16="http://schemas.microsoft.com/office/drawing/2014/main" id="{B27ACAFB-A375-4DE7-AB18-FBEE989779D7}"/>
              </a:ext>
            </a:extLst>
          </p:cNvPr>
          <p:cNvSpPr txBox="1"/>
          <p:nvPr/>
        </p:nvSpPr>
        <p:spPr>
          <a:xfrm>
            <a:off x="450769" y="3819909"/>
            <a:ext cx="5491930" cy="1800493"/>
          </a:xfrm>
          <a:prstGeom prst="rect">
            <a:avLst/>
          </a:prstGeom>
          <a:noFill/>
        </p:spPr>
        <p:txBody>
          <a:bodyPr wrap="square" rtlCol="0">
            <a:spAutoFit/>
          </a:body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sz="2400" b="1">
                <a:solidFill>
                  <a:schemeClr val="tx1">
                    <a:lumMod val="75000"/>
                    <a:lumOff val="25000"/>
                  </a:schemeClr>
                </a:solidFill>
                <a:latin typeface="Century Gothic" panose="020F0302020204030204"/>
              </a:rPr>
              <a:t>Study Period</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400">
                <a:solidFill>
                  <a:schemeClr val="tx1">
                    <a:lumMod val="75000"/>
                    <a:lumOff val="25000"/>
                  </a:schemeClr>
                </a:solidFill>
                <a:latin typeface="Century Gothic" panose="020F0302020204030204"/>
              </a:rPr>
              <a:t>2016-2020</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400">
                <a:solidFill>
                  <a:schemeClr val="tx1">
                    <a:lumMod val="75000"/>
                    <a:lumOff val="25000"/>
                  </a:schemeClr>
                </a:solidFill>
                <a:latin typeface="Century Gothic" panose="020F0302020204030204"/>
              </a:rPr>
              <a:t>Summer months: </a:t>
            </a:r>
          </a:p>
          <a:p>
            <a:pPr lvl="1">
              <a:lnSpc>
                <a:spcPct val="100000"/>
              </a:lnSpc>
              <a:spcBef>
                <a:spcPts val="0"/>
              </a:spcBef>
              <a:spcAft>
                <a:spcPts val="600"/>
              </a:spcAft>
              <a:buClr>
                <a:srgbClr val="006D9D"/>
              </a:buClr>
            </a:pPr>
            <a:r>
              <a:rPr lang="en-US" sz="2400">
                <a:solidFill>
                  <a:schemeClr val="tx1">
                    <a:lumMod val="75000"/>
                    <a:lumOff val="25000"/>
                  </a:schemeClr>
                </a:solidFill>
                <a:latin typeface="Century Gothic" panose="020F0302020204030204"/>
              </a:rPr>
              <a:t>    May 1st </a:t>
            </a:r>
            <a:r>
              <a:rPr lang="en-US" sz="2400">
                <a:solidFill>
                  <a:schemeClr val="tx1">
                    <a:lumMod val="75000"/>
                    <a:lumOff val="25000"/>
                  </a:schemeClr>
                </a:solidFill>
                <a:latin typeface="Century Gothic" panose="020B0502020202020204" pitchFamily="34" charset="0"/>
              </a:rPr>
              <a:t>– September 30</a:t>
            </a:r>
            <a:r>
              <a:rPr lang="en-US" sz="2400" baseline="30000">
                <a:solidFill>
                  <a:schemeClr val="tx1">
                    <a:lumMod val="75000"/>
                    <a:lumOff val="25000"/>
                  </a:schemeClr>
                </a:solidFill>
                <a:latin typeface="Century Gothic" panose="020B0502020202020204" pitchFamily="34" charset="0"/>
              </a:rPr>
              <a:t>th</a:t>
            </a:r>
            <a:endParaRPr lang="en-US" sz="2400">
              <a:solidFill>
                <a:schemeClr val="tx1">
                  <a:lumMod val="75000"/>
                  <a:lumOff val="25000"/>
                </a:schemeClr>
              </a:solidFill>
              <a:latin typeface="Century Gothic" panose="020F0302020204030204"/>
            </a:endParaRPr>
          </a:p>
        </p:txBody>
      </p:sp>
      <p:cxnSp>
        <p:nvCxnSpPr>
          <p:cNvPr id="7" name="Straight Connector 6">
            <a:extLst>
              <a:ext uri="{FF2B5EF4-FFF2-40B4-BE49-F238E27FC236}">
                <a16:creationId xmlns:a16="http://schemas.microsoft.com/office/drawing/2014/main" id="{2971DC76-C769-441A-8A67-A24379C79113}"/>
              </a:ext>
            </a:extLst>
          </p:cNvPr>
          <p:cNvCxnSpPr>
            <a:cxnSpLocks/>
          </p:cNvCxnSpPr>
          <p:nvPr/>
        </p:nvCxnSpPr>
        <p:spPr>
          <a:xfrm>
            <a:off x="3652070" y="1348953"/>
            <a:ext cx="4421383" cy="1730600"/>
          </a:xfrm>
          <a:prstGeom prst="line">
            <a:avLst/>
          </a:prstGeom>
          <a:ln w="19050">
            <a:solidFill>
              <a:srgbClr val="006D9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B9FDA0-4833-461A-913B-96A75E6120E1}"/>
              </a:ext>
            </a:extLst>
          </p:cNvPr>
          <p:cNvCxnSpPr>
            <a:cxnSpLocks/>
          </p:cNvCxnSpPr>
          <p:nvPr/>
        </p:nvCxnSpPr>
        <p:spPr>
          <a:xfrm flipV="1">
            <a:off x="4716125" y="3566575"/>
            <a:ext cx="3357328" cy="2416195"/>
          </a:xfrm>
          <a:prstGeom prst="line">
            <a:avLst/>
          </a:prstGeom>
          <a:ln w="19050">
            <a:solidFill>
              <a:srgbClr val="006D9D"/>
            </a:solidFill>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BFCFA02F-7317-4015-B773-D9532B1F244B}"/>
              </a:ext>
            </a:extLst>
          </p:cNvPr>
          <p:cNvSpPr txBox="1">
            <a:spLocks/>
          </p:cNvSpPr>
          <p:nvPr/>
        </p:nvSpPr>
        <p:spPr>
          <a:xfrm>
            <a:off x="5315823" y="6149785"/>
            <a:ext cx="6304677" cy="351106"/>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ESRI </a:t>
            </a:r>
            <a:r>
              <a:rPr kumimoji="0" lang="en-US"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ea typeface="+mn-ea"/>
                <a:cs typeface="+mn-cs"/>
              </a:rPr>
              <a:t>Basemaps</a:t>
            </a: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World Terrain Reference, World Terrain Base</a:t>
            </a:r>
          </a:p>
        </p:txBody>
      </p:sp>
      <p:sp>
        <p:nvSpPr>
          <p:cNvPr id="19" name="Rectangle 18">
            <a:extLst>
              <a:ext uri="{FF2B5EF4-FFF2-40B4-BE49-F238E27FC236}">
                <a16:creationId xmlns:a16="http://schemas.microsoft.com/office/drawing/2014/main" id="{54B014CB-F507-449D-9C80-B4C3434715B1}"/>
              </a:ext>
            </a:extLst>
          </p:cNvPr>
          <p:cNvSpPr/>
          <p:nvPr/>
        </p:nvSpPr>
        <p:spPr>
          <a:xfrm>
            <a:off x="8073453" y="3079585"/>
            <a:ext cx="333892" cy="486988"/>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D59E92F-8AB7-4B36-9808-CC99AFACAD2E}"/>
              </a:ext>
            </a:extLst>
          </p:cNvPr>
          <p:cNvSpPr/>
          <p:nvPr/>
        </p:nvSpPr>
        <p:spPr>
          <a:xfrm>
            <a:off x="97358" y="1237598"/>
            <a:ext cx="5542000" cy="5467688"/>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715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j-ea"/>
              <a:cs typeface="+mj-cs"/>
            </a:endParaRP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 name="Title 1">
            <a:extLst>
              <a:ext uri="{FF2B5EF4-FFF2-40B4-BE49-F238E27FC236}">
                <a16:creationId xmlns:a16="http://schemas.microsoft.com/office/drawing/2014/main" id="{A9C21644-EAA6-40BF-A311-10676F376FAF}"/>
              </a:ext>
            </a:extLst>
          </p:cNvPr>
          <p:cNvSpPr txBox="1">
            <a:spLocks/>
          </p:cNvSpPr>
          <p:nvPr/>
        </p:nvSpPr>
        <p:spPr>
          <a:xfrm>
            <a:off x="495300" y="42557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6D9D"/>
                </a:solidFill>
                <a:effectLst/>
                <a:uLnTx/>
                <a:uFillTx/>
                <a:latin typeface="Century Gothic" panose="020F0302020204030204"/>
                <a:ea typeface="+mj-ea"/>
                <a:cs typeface="+mj-cs"/>
              </a:rPr>
              <a:t>Conclusions</a:t>
            </a:r>
          </a:p>
        </p:txBody>
      </p:sp>
      <p:sp>
        <p:nvSpPr>
          <p:cNvPr id="29" name="Text Placeholder 4">
            <a:extLst>
              <a:ext uri="{FF2B5EF4-FFF2-40B4-BE49-F238E27FC236}">
                <a16:creationId xmlns:a16="http://schemas.microsoft.com/office/drawing/2014/main" id="{33C2DC82-CD10-4878-B881-FFD1089B0610}"/>
              </a:ext>
            </a:extLst>
          </p:cNvPr>
          <p:cNvSpPr txBox="1">
            <a:spLocks/>
          </p:cNvSpPr>
          <p:nvPr/>
        </p:nvSpPr>
        <p:spPr>
          <a:xfrm>
            <a:off x="6925117" y="6377940"/>
            <a:ext cx="4954860" cy="351106"/>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Image Credit: City of Sacramento</a:t>
            </a:r>
          </a:p>
        </p:txBody>
      </p:sp>
      <p:sp>
        <p:nvSpPr>
          <p:cNvPr id="11" name="Arc 10">
            <a:extLst>
              <a:ext uri="{FF2B5EF4-FFF2-40B4-BE49-F238E27FC236}">
                <a16:creationId xmlns:a16="http://schemas.microsoft.com/office/drawing/2014/main" id="{2350FDAF-F3C1-41A0-869D-5212DD24F613}"/>
              </a:ext>
            </a:extLst>
          </p:cNvPr>
          <p:cNvSpPr/>
          <p:nvPr/>
        </p:nvSpPr>
        <p:spPr>
          <a:xfrm rot="8277081" flipV="1">
            <a:off x="1417672" y="1711083"/>
            <a:ext cx="2025868" cy="2611696"/>
          </a:xfrm>
          <a:prstGeom prst="arc">
            <a:avLst>
              <a:gd name="adj1" fmla="val 20070504"/>
              <a:gd name="adj2" fmla="val 4862496"/>
            </a:avLst>
          </a:prstGeom>
          <a:ln w="57150">
            <a:headEnd type="triangle" w="lg" len="lg"/>
            <a:tailEnd type="none"/>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19F5452C-7125-44C9-BD52-4DBC855300F2}"/>
              </a:ext>
            </a:extLst>
          </p:cNvPr>
          <p:cNvSpPr/>
          <p:nvPr/>
        </p:nvSpPr>
        <p:spPr>
          <a:xfrm rot="18778024" flipV="1">
            <a:off x="7422778" y="2018346"/>
            <a:ext cx="2025868" cy="2611696"/>
          </a:xfrm>
          <a:prstGeom prst="arc">
            <a:avLst>
              <a:gd name="adj1" fmla="val 19264834"/>
              <a:gd name="adj2" fmla="val 4862496"/>
            </a:avLst>
          </a:prstGeom>
          <a:ln w="57150">
            <a:headEnd type="triangle" w="lg" len="lg"/>
            <a:tailEnd type="none"/>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large tree&#10;&#10;Description automatically generated">
            <a:extLst>
              <a:ext uri="{FF2B5EF4-FFF2-40B4-BE49-F238E27FC236}">
                <a16:creationId xmlns:a16="http://schemas.microsoft.com/office/drawing/2014/main" id="{90E55E3C-A607-44D2-89E3-9EC47C8849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0199" y="1667125"/>
            <a:ext cx="5383107" cy="35900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 Placeholder 5">
            <a:extLst>
              <a:ext uri="{FF2B5EF4-FFF2-40B4-BE49-F238E27FC236}">
                <a16:creationId xmlns:a16="http://schemas.microsoft.com/office/drawing/2014/main" id="{8294FE66-E05C-4A4E-B0E2-293AC510D9BA}"/>
              </a:ext>
            </a:extLst>
          </p:cNvPr>
          <p:cNvSpPr txBox="1">
            <a:spLocks/>
          </p:cNvSpPr>
          <p:nvPr/>
        </p:nvSpPr>
        <p:spPr>
          <a:xfrm>
            <a:off x="34735" y="1693492"/>
            <a:ext cx="3301893" cy="13234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Priority areas identified for cooling initiatives that overlap with vulnerable populations.</a:t>
            </a:r>
          </a:p>
        </p:txBody>
      </p:sp>
      <p:sp>
        <p:nvSpPr>
          <p:cNvPr id="16" name="Text Placeholder 5">
            <a:extLst>
              <a:ext uri="{FF2B5EF4-FFF2-40B4-BE49-F238E27FC236}">
                <a16:creationId xmlns:a16="http://schemas.microsoft.com/office/drawing/2014/main" id="{BA709554-2A06-42D4-9DB4-4274C915B920}"/>
              </a:ext>
            </a:extLst>
          </p:cNvPr>
          <p:cNvSpPr txBox="1">
            <a:spLocks/>
          </p:cNvSpPr>
          <p:nvPr/>
        </p:nvSpPr>
        <p:spPr>
          <a:xfrm>
            <a:off x="8077960" y="3402399"/>
            <a:ext cx="3916714" cy="13234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Tree canopy cover will increase cooling capacity and heat mitigation around the city.  </a:t>
            </a:r>
          </a:p>
        </p:txBody>
      </p:sp>
    </p:spTree>
    <p:extLst>
      <p:ext uri="{BB962C8B-B14F-4D97-AF65-F5344CB8AC3E}">
        <p14:creationId xmlns:p14="http://schemas.microsoft.com/office/powerpoint/2010/main" val="302806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C59369DC-7C78-44D2-A614-49AB1FBE573A}"/>
              </a:ext>
            </a:extLst>
          </p:cNvPr>
          <p:cNvSpPr/>
          <p:nvPr/>
        </p:nvSpPr>
        <p:spPr>
          <a:xfrm>
            <a:off x="8915919" y="1881679"/>
            <a:ext cx="1554480" cy="1554480"/>
          </a:xfrm>
          <a:prstGeom prst="ellipse">
            <a:avLst/>
          </a:prstGeom>
          <a:solidFill>
            <a:schemeClr val="accent2">
              <a:lumMod val="40000"/>
              <a:lumOff val="60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j-ea"/>
              <a:cs typeface="+mj-cs"/>
            </a:endParaRPr>
          </a:p>
        </p:txBody>
      </p:sp>
      <p:sp>
        <p:nvSpPr>
          <p:cNvPr id="3" name="Title 1">
            <a:extLst>
              <a:ext uri="{FF2B5EF4-FFF2-40B4-BE49-F238E27FC236}">
                <a16:creationId xmlns:a16="http://schemas.microsoft.com/office/drawing/2014/main" id="{A9C21644-EAA6-40BF-A311-10676F376FAF}"/>
              </a:ext>
            </a:extLst>
          </p:cNvPr>
          <p:cNvSpPr txBox="1">
            <a:spLocks/>
          </p:cNvSpPr>
          <p:nvPr/>
        </p:nvSpPr>
        <p:spPr>
          <a:xfrm>
            <a:off x="495300" y="42557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6D9D"/>
                </a:solidFill>
                <a:effectLst/>
                <a:uLnTx/>
                <a:uFillTx/>
                <a:latin typeface="Century Gothic" panose="020F0302020204030204"/>
                <a:ea typeface="+mj-ea"/>
                <a:cs typeface="+mj-cs"/>
              </a:rPr>
              <a:t>Uncertainties</a:t>
            </a:r>
          </a:p>
        </p:txBody>
      </p:sp>
      <p:sp>
        <p:nvSpPr>
          <p:cNvPr id="7" name="Text Placeholder 5">
            <a:extLst>
              <a:ext uri="{FF2B5EF4-FFF2-40B4-BE49-F238E27FC236}">
                <a16:creationId xmlns:a16="http://schemas.microsoft.com/office/drawing/2014/main" id="{2B857155-C3A7-42EE-9B5B-911108A51E04}"/>
              </a:ext>
            </a:extLst>
          </p:cNvPr>
          <p:cNvSpPr txBox="1">
            <a:spLocks/>
          </p:cNvSpPr>
          <p:nvPr/>
        </p:nvSpPr>
        <p:spPr>
          <a:xfrm>
            <a:off x="944376" y="3659855"/>
            <a:ext cx="3434416" cy="14003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000" b="1" i="0" u="none" strike="noStrike" kern="1200" cap="none" spc="0" normalizeH="0" baseline="0" noProof="0">
                <a:ln>
                  <a:noFill/>
                </a:ln>
                <a:solidFill>
                  <a:schemeClr val="tx1">
                    <a:lumMod val="75000"/>
                    <a:lumOff val="25000"/>
                  </a:schemeClr>
                </a:solidFill>
                <a:effectLst/>
                <a:uLnTx/>
                <a:uFillTx/>
                <a:latin typeface="Century Gothic" panose="020F0302020204030204"/>
                <a:ea typeface="+mn-ea"/>
                <a:cs typeface="+mn-cs"/>
              </a:rPr>
              <a:t>Nighttime hours assumption</a:t>
            </a:r>
          </a:p>
          <a:p>
            <a:pPr marL="228600" marR="0" lvl="0" indent="-2286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000" b="1" i="0" u="none" strike="noStrike" kern="1200" cap="none" spc="0" normalizeH="0" baseline="0" noProof="0">
                <a:ln>
                  <a:noFill/>
                </a:ln>
                <a:solidFill>
                  <a:schemeClr val="tx1">
                    <a:lumMod val="75000"/>
                    <a:lumOff val="25000"/>
                  </a:schemeClr>
                </a:solidFill>
                <a:effectLst/>
                <a:uLnTx/>
                <a:uFillTx/>
                <a:latin typeface="Century Gothic" panose="020F0302020204030204"/>
                <a:ea typeface="+mn-ea"/>
                <a:cs typeface="+mn-cs"/>
              </a:rPr>
              <a:t>Accuracy of cloud mask </a:t>
            </a:r>
          </a:p>
        </p:txBody>
      </p:sp>
      <p:sp>
        <p:nvSpPr>
          <p:cNvPr id="13" name="TextBox 12">
            <a:extLst>
              <a:ext uri="{FF2B5EF4-FFF2-40B4-BE49-F238E27FC236}">
                <a16:creationId xmlns:a16="http://schemas.microsoft.com/office/drawing/2014/main" id="{5F6917A7-CAF0-4D86-8248-520930A541A2}"/>
              </a:ext>
            </a:extLst>
          </p:cNvPr>
          <p:cNvSpPr txBox="1"/>
          <p:nvPr/>
        </p:nvSpPr>
        <p:spPr>
          <a:xfrm>
            <a:off x="7975950" y="3631654"/>
            <a:ext cx="3434416"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000" b="1" i="0" u="none" strike="noStrike" kern="1200" cap="none" spc="0" normalizeH="0" baseline="0" noProof="0" err="1">
                <a:ln>
                  <a:noFill/>
                </a:ln>
                <a:solidFill>
                  <a:schemeClr val="tx1">
                    <a:lumMod val="75000"/>
                    <a:lumOff val="25000"/>
                  </a:schemeClr>
                </a:solidFill>
                <a:effectLst/>
                <a:uLnTx/>
                <a:uFillTx/>
                <a:latin typeface="Century Gothic" panose="020F0302020204030204"/>
                <a:ea typeface="+mn-ea"/>
                <a:cs typeface="+mn-cs"/>
              </a:rPr>
              <a:t>InVEST</a:t>
            </a:r>
            <a:r>
              <a:rPr kumimoji="0" lang="en-US" sz="2000" b="1" i="0" u="none" strike="noStrike" kern="1200" cap="none" spc="0" normalizeH="0" baseline="0" noProof="0">
                <a:ln>
                  <a:noFill/>
                </a:ln>
                <a:solidFill>
                  <a:schemeClr val="tx1">
                    <a:lumMod val="75000"/>
                    <a:lumOff val="25000"/>
                  </a:schemeClr>
                </a:solidFill>
                <a:effectLst/>
                <a:uLnTx/>
                <a:uFillTx/>
                <a:latin typeface="Century Gothic" panose="020F0302020204030204"/>
                <a:ea typeface="+mn-ea"/>
                <a:cs typeface="+mn-cs"/>
              </a:rPr>
              <a:t> model input assumptions:</a:t>
            </a:r>
          </a:p>
          <a:p>
            <a:pPr marL="457200" marR="0" lvl="1" indent="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000" b="1" i="0" u="none" strike="noStrike" kern="1200" cap="none" spc="0" normalizeH="0" baseline="0" noProof="0">
                <a:ln>
                  <a:noFill/>
                </a:ln>
                <a:solidFill>
                  <a:schemeClr val="tx1">
                    <a:lumMod val="75000"/>
                    <a:lumOff val="25000"/>
                  </a:schemeClr>
                </a:solidFill>
                <a:effectLst/>
                <a:uLnTx/>
                <a:uFillTx/>
                <a:latin typeface="Century Gothic" panose="020F0302020204030204"/>
                <a:ea typeface="+mn-ea"/>
                <a:cs typeface="+mn-cs"/>
              </a:rPr>
              <a:t>Building heights</a:t>
            </a:r>
          </a:p>
          <a:p>
            <a:pPr marL="457200" marR="0" lvl="1" indent="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000" b="1" i="0" u="none" strike="noStrike" kern="1200" cap="none" spc="0" normalizeH="0" baseline="0" noProof="0">
                <a:ln>
                  <a:noFill/>
                </a:ln>
                <a:solidFill>
                  <a:schemeClr val="tx1">
                    <a:lumMod val="75000"/>
                    <a:lumOff val="25000"/>
                  </a:schemeClr>
                </a:solidFill>
                <a:effectLst/>
                <a:uLnTx/>
                <a:uFillTx/>
                <a:latin typeface="Century Gothic" panose="020F0302020204030204"/>
                <a:ea typeface="+mn-ea"/>
                <a:cs typeface="+mn-cs"/>
              </a:rPr>
              <a:t>Air mixing</a:t>
            </a:r>
          </a:p>
          <a:p>
            <a:pPr marL="457200" marR="0" lvl="1" indent="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000" b="1" i="0" u="none" strike="noStrike" kern="1200" cap="none" spc="0" normalizeH="0" baseline="0" noProof="0">
                <a:ln>
                  <a:noFill/>
                </a:ln>
                <a:solidFill>
                  <a:schemeClr val="tx1">
                    <a:lumMod val="75000"/>
                    <a:lumOff val="25000"/>
                  </a:schemeClr>
                </a:solidFill>
                <a:effectLst/>
                <a:uLnTx/>
                <a:uFillTx/>
                <a:latin typeface="Century Gothic" panose="020F0302020204030204"/>
                <a:ea typeface="+mn-ea"/>
                <a:cs typeface="+mn-cs"/>
              </a:rPr>
              <a:t>Shade</a:t>
            </a:r>
          </a:p>
          <a:p>
            <a:pPr marL="457200" marR="0" lvl="1" indent="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000" b="1" i="0" u="none" strike="noStrike" kern="1200" cap="none" spc="0" normalizeH="0" baseline="0" noProof="0">
                <a:ln>
                  <a:noFill/>
                </a:ln>
                <a:solidFill>
                  <a:schemeClr val="tx1">
                    <a:lumMod val="75000"/>
                    <a:lumOff val="25000"/>
                  </a:schemeClr>
                </a:solidFill>
                <a:effectLst/>
                <a:uLnTx/>
                <a:uFillTx/>
                <a:latin typeface="Century Gothic" panose="020F0302020204030204"/>
                <a:ea typeface="+mn-ea"/>
                <a:cs typeface="+mn-cs"/>
              </a:rPr>
              <a:t>Kc Value</a:t>
            </a:r>
          </a:p>
        </p:txBody>
      </p:sp>
      <p:sp>
        <p:nvSpPr>
          <p:cNvPr id="18" name="Oval 17">
            <a:extLst>
              <a:ext uri="{FF2B5EF4-FFF2-40B4-BE49-F238E27FC236}">
                <a16:creationId xmlns:a16="http://schemas.microsoft.com/office/drawing/2014/main" id="{AA31C886-0A4A-465C-8C67-0DC731D19553}"/>
              </a:ext>
            </a:extLst>
          </p:cNvPr>
          <p:cNvSpPr/>
          <p:nvPr/>
        </p:nvSpPr>
        <p:spPr>
          <a:xfrm>
            <a:off x="1721600" y="1877881"/>
            <a:ext cx="1554480" cy="1554480"/>
          </a:xfrm>
          <a:prstGeom prst="ellipse">
            <a:avLst/>
          </a:prstGeom>
          <a:solidFill>
            <a:schemeClr val="accent3">
              <a:lumMod val="20000"/>
              <a:lumOff val="80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shape&#10;&#10;Description automatically generated">
            <a:extLst>
              <a:ext uri="{FF2B5EF4-FFF2-40B4-BE49-F238E27FC236}">
                <a16:creationId xmlns:a16="http://schemas.microsoft.com/office/drawing/2014/main" id="{DD5E4D5E-85FC-4D12-BF98-5DC812BF36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33" t="6350" r="9333" b="18762"/>
          <a:stretch/>
        </p:blipFill>
        <p:spPr>
          <a:xfrm>
            <a:off x="9019272" y="2034843"/>
            <a:ext cx="1347773" cy="1240982"/>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6885E542-B9F4-43DF-9B9F-783D376D75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55" t="11143" r="4762" b="24789"/>
          <a:stretch/>
        </p:blipFill>
        <p:spPr>
          <a:xfrm>
            <a:off x="1680477" y="2024490"/>
            <a:ext cx="1688964" cy="1254092"/>
          </a:xfrm>
          <a:prstGeom prst="rect">
            <a:avLst/>
          </a:prstGeom>
        </p:spPr>
      </p:pic>
      <p:pic>
        <p:nvPicPr>
          <p:cNvPr id="21" name="Picture 20">
            <a:extLst>
              <a:ext uri="{FF2B5EF4-FFF2-40B4-BE49-F238E27FC236}">
                <a16:creationId xmlns:a16="http://schemas.microsoft.com/office/drawing/2014/main" id="{F99A736C-E98F-4C6A-9B89-F4F7AFBD9120}"/>
              </a:ext>
            </a:extLst>
          </p:cNvPr>
          <p:cNvPicPr>
            <a:picLocks noChangeAspect="1"/>
          </p:cNvPicPr>
          <p:nvPr/>
        </p:nvPicPr>
        <p:blipFill>
          <a:blip r:embed="rId5">
            <a:duotone>
              <a:prstClr val="black"/>
              <a:schemeClr val="accent4">
                <a:tint val="45000"/>
                <a:satMod val="400000"/>
              </a:schemeClr>
            </a:duotone>
          </a:blip>
          <a:stretch>
            <a:fillRect/>
          </a:stretch>
        </p:blipFill>
        <p:spPr>
          <a:xfrm>
            <a:off x="5324486" y="1877881"/>
            <a:ext cx="1543027" cy="1551119"/>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23" name="Text Placeholder 5">
            <a:extLst>
              <a:ext uri="{FF2B5EF4-FFF2-40B4-BE49-F238E27FC236}">
                <a16:creationId xmlns:a16="http://schemas.microsoft.com/office/drawing/2014/main" id="{0C066736-6C06-49D4-B3D9-1ADCB67AD136}"/>
              </a:ext>
            </a:extLst>
          </p:cNvPr>
          <p:cNvSpPr txBox="1">
            <a:spLocks/>
          </p:cNvSpPr>
          <p:nvPr/>
        </p:nvSpPr>
        <p:spPr>
          <a:xfrm>
            <a:off x="4378793" y="3708859"/>
            <a:ext cx="3434416" cy="13234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000" b="1" i="0" u="none" strike="noStrike" kern="1200" cap="none" spc="0" normalizeH="0" baseline="0" noProof="0">
                <a:ln>
                  <a:noFill/>
                </a:ln>
                <a:solidFill>
                  <a:schemeClr val="tx1">
                    <a:lumMod val="75000"/>
                    <a:lumOff val="25000"/>
                  </a:schemeClr>
                </a:solidFill>
                <a:effectLst/>
                <a:uLnTx/>
                <a:uFillTx/>
                <a:latin typeface="Century Gothic" panose="020F0302020204030204"/>
                <a:ea typeface="+mn-ea"/>
                <a:cs typeface="+mn-cs"/>
              </a:rPr>
              <a:t>Daytime exposure scores were weighted half as much as nighttime scores</a:t>
            </a:r>
          </a:p>
        </p:txBody>
      </p:sp>
    </p:spTree>
    <p:extLst>
      <p:ext uri="{BB962C8B-B14F-4D97-AF65-F5344CB8AC3E}">
        <p14:creationId xmlns:p14="http://schemas.microsoft.com/office/powerpoint/2010/main" val="296732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j-ea"/>
              <a:cs typeface="+mj-cs"/>
            </a:endParaRP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 name="Title 1">
            <a:extLst>
              <a:ext uri="{FF2B5EF4-FFF2-40B4-BE49-F238E27FC236}">
                <a16:creationId xmlns:a16="http://schemas.microsoft.com/office/drawing/2014/main" id="{A9C21644-EAA6-40BF-A311-10676F376FAF}"/>
              </a:ext>
            </a:extLst>
          </p:cNvPr>
          <p:cNvSpPr txBox="1">
            <a:spLocks/>
          </p:cNvSpPr>
          <p:nvPr/>
        </p:nvSpPr>
        <p:spPr>
          <a:xfrm>
            <a:off x="495300" y="42557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6D9D"/>
                </a:solidFill>
                <a:effectLst/>
                <a:uLnTx/>
                <a:uFillTx/>
                <a:latin typeface="Century Gothic" panose="020F0302020204030204"/>
                <a:ea typeface="+mj-ea"/>
                <a:cs typeface="+mj-cs"/>
              </a:rPr>
              <a:t>Future Work</a:t>
            </a:r>
          </a:p>
        </p:txBody>
      </p:sp>
      <p:pic>
        <p:nvPicPr>
          <p:cNvPr id="4" name="Picture 3">
            <a:extLst>
              <a:ext uri="{FF2B5EF4-FFF2-40B4-BE49-F238E27FC236}">
                <a16:creationId xmlns:a16="http://schemas.microsoft.com/office/drawing/2014/main" id="{E9CDB888-35FA-4773-9D32-DF6ABED9401D}"/>
              </a:ext>
            </a:extLst>
          </p:cNvPr>
          <p:cNvPicPr>
            <a:picLocks noChangeAspect="1"/>
          </p:cNvPicPr>
          <p:nvPr/>
        </p:nvPicPr>
        <p:blipFill>
          <a:blip r:embed="rId3">
            <a:duotone>
              <a:prstClr val="black"/>
              <a:schemeClr val="accent4">
                <a:tint val="45000"/>
                <a:satMod val="400000"/>
              </a:schemeClr>
            </a:duotone>
          </a:blip>
          <a:stretch>
            <a:fillRect/>
          </a:stretch>
        </p:blipFill>
        <p:spPr>
          <a:xfrm>
            <a:off x="2563591" y="2229203"/>
            <a:ext cx="1543027" cy="1551119"/>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5" name="Picture 4" descr="A picture containing shape&#10;&#10;Description automatically generated">
            <a:extLst>
              <a:ext uri="{FF2B5EF4-FFF2-40B4-BE49-F238E27FC236}">
                <a16:creationId xmlns:a16="http://schemas.microsoft.com/office/drawing/2014/main" id="{F258BBBD-691A-4F1D-B1BC-917FB156EA9C}"/>
              </a:ext>
            </a:extLst>
          </p:cNvPr>
          <p:cNvPicPr>
            <a:picLocks noChangeAspect="1"/>
          </p:cNvPicPr>
          <p:nvPr/>
        </p:nvPicPr>
        <p:blipFill>
          <a:blip r:embed="rId4"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7742475" y="2229203"/>
            <a:ext cx="1518145" cy="1518145"/>
          </a:xfrm>
          <a:prstGeom prst="ellipse">
            <a:avLst/>
          </a:prstGeom>
          <a:solidFill>
            <a:schemeClr val="accent1">
              <a:lumMod val="60000"/>
              <a:lumOff val="40000"/>
            </a:schemeClr>
          </a:solidFill>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12" name="Text Placeholder 5">
            <a:extLst>
              <a:ext uri="{FF2B5EF4-FFF2-40B4-BE49-F238E27FC236}">
                <a16:creationId xmlns:a16="http://schemas.microsoft.com/office/drawing/2014/main" id="{58747031-E433-1E4B-80F9-533587358A69}"/>
              </a:ext>
            </a:extLst>
          </p:cNvPr>
          <p:cNvSpPr txBox="1">
            <a:spLocks/>
          </p:cNvSpPr>
          <p:nvPr/>
        </p:nvSpPr>
        <p:spPr>
          <a:xfrm>
            <a:off x="1369620" y="4090822"/>
            <a:ext cx="4511929" cy="13234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0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Inclusion of additional heat vulnerability factors based on literature (e.g. diabetes, homelessness)</a:t>
            </a:r>
          </a:p>
        </p:txBody>
      </p:sp>
      <p:sp>
        <p:nvSpPr>
          <p:cNvPr id="13" name="Text Placeholder 5">
            <a:extLst>
              <a:ext uri="{FF2B5EF4-FFF2-40B4-BE49-F238E27FC236}">
                <a16:creationId xmlns:a16="http://schemas.microsoft.com/office/drawing/2014/main" id="{3B491273-F6E8-4444-956B-4C872B122F39}"/>
              </a:ext>
            </a:extLst>
          </p:cNvPr>
          <p:cNvSpPr txBox="1">
            <a:spLocks/>
          </p:cNvSpPr>
          <p:nvPr/>
        </p:nvSpPr>
        <p:spPr>
          <a:xfrm>
            <a:off x="6543190" y="4090822"/>
            <a:ext cx="3868060" cy="78483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000" b="1" i="0" u="none" strike="noStrike" kern="1200" cap="none" spc="0" normalizeH="0" baseline="0" noProof="0" err="1">
                <a:ln>
                  <a:noFill/>
                </a:ln>
                <a:solidFill>
                  <a:prstClr val="black">
                    <a:lumMod val="75000"/>
                    <a:lumOff val="25000"/>
                  </a:prstClr>
                </a:solidFill>
                <a:effectLst/>
                <a:uLnTx/>
                <a:uFillTx/>
                <a:latin typeface="Century Gothic" panose="020F0302020204030204"/>
                <a:ea typeface="+mn-ea"/>
                <a:cs typeface="+mn-cs"/>
              </a:rPr>
              <a:t>InVEST</a:t>
            </a:r>
            <a:r>
              <a:rPr kumimoji="0" lang="en-US" sz="20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 Model Valuations</a:t>
            </a:r>
          </a:p>
          <a:p>
            <a:pPr marL="228600" marR="0" lvl="0" indent="-2286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000" b="1" i="0" u="none" strike="noStrike" kern="1200" cap="none" spc="0" normalizeH="0" baseline="0" noProof="0" err="1">
                <a:ln>
                  <a:noFill/>
                </a:ln>
                <a:solidFill>
                  <a:prstClr val="black">
                    <a:lumMod val="75000"/>
                    <a:lumOff val="25000"/>
                  </a:prstClr>
                </a:solidFill>
                <a:effectLst/>
                <a:uLnTx/>
                <a:uFillTx/>
                <a:latin typeface="Century Gothic" panose="020F0302020204030204"/>
                <a:ea typeface="+mn-ea"/>
                <a:cs typeface="+mn-cs"/>
              </a:rPr>
              <a:t>InVEST</a:t>
            </a:r>
            <a:r>
              <a:rPr kumimoji="0" lang="en-US" sz="20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 Scenario Generator</a:t>
            </a:r>
          </a:p>
        </p:txBody>
      </p:sp>
    </p:spTree>
    <p:extLst>
      <p:ext uri="{BB962C8B-B14F-4D97-AF65-F5344CB8AC3E}">
        <p14:creationId xmlns:p14="http://schemas.microsoft.com/office/powerpoint/2010/main" val="1424429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200" b="0" i="0" u="none" strike="noStrike" kern="1200" cap="none" spc="0" normalizeH="0" baseline="0" noProof="0">
                <a:ln>
                  <a:noFill/>
                </a:ln>
                <a:effectLst/>
                <a:uLnTx/>
                <a:uFillTx/>
                <a:latin typeface="Century Gothic"/>
              </a:rPr>
              <a:t>Dr. Kenton Ross</a:t>
            </a:r>
          </a:p>
          <a:p>
            <a:pPr marL="342900" indent="-342900">
              <a:lnSpc>
                <a:spcPct val="100000"/>
              </a:lnSpc>
              <a:spcBef>
                <a:spcPts val="0"/>
              </a:spcBef>
              <a:spcAft>
                <a:spcPts val="600"/>
              </a:spcAft>
              <a:buClr>
                <a:srgbClr val="006D9D"/>
              </a:buClr>
              <a:buFont typeface="Webdings" panose="05030102010509060703" pitchFamily="18" charset="2"/>
              <a:buChar char="4"/>
              <a:defRPr/>
            </a:pPr>
            <a:r>
              <a:rPr lang="en-US" sz="2200">
                <a:latin typeface="Century Gothic"/>
              </a:rPr>
              <a:t>Adriana LeCompte</a:t>
            </a: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lang="en-US" sz="2200">
                <a:latin typeface="Century Gothic"/>
              </a:rPr>
              <a:t>City of Sacramento – Remi Mendoza, Nguyen N. Nguyen, Josh Cannon</a:t>
            </a: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lang="en-US" sz="2200" err="1">
                <a:latin typeface="Century Gothic"/>
              </a:rPr>
              <a:t>Dyett</a:t>
            </a:r>
            <a:r>
              <a:rPr lang="en-US" sz="2200">
                <a:latin typeface="Century Gothic"/>
              </a:rPr>
              <a:t> and Bhatia – Rajeev Bhatia, </a:t>
            </a:r>
            <a:r>
              <a:rPr lang="en-US" sz="2200" err="1">
                <a:latin typeface="Century Gothic"/>
              </a:rPr>
              <a:t>Jossie</a:t>
            </a:r>
            <a:r>
              <a:rPr lang="en-US" sz="2200">
                <a:latin typeface="Century Gothic"/>
              </a:rPr>
              <a:t> Ivanov, </a:t>
            </a:r>
            <a:r>
              <a:rPr lang="en-US" sz="2200" err="1">
                <a:latin typeface="Century Gothic"/>
              </a:rPr>
              <a:t>Mayu</a:t>
            </a:r>
            <a:r>
              <a:rPr lang="en-US" sz="2200">
                <a:latin typeface="Century Gothic"/>
              </a:rPr>
              <a:t> Tanaka</a:t>
            </a:r>
            <a:endParaRPr lang="en-US" sz="2600" b="0" i="0" u="none" strike="noStrike" kern="1200" cap="none" spc="0" normalizeH="0" baseline="0" noProof="0">
              <a:ln>
                <a:noFill/>
              </a:ln>
              <a:effectLst/>
              <a:uLnTx/>
              <a:uFillTx/>
              <a:latin typeface="Century Gothic"/>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9732198"/>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1644-EAA6-40BF-A311-10676F376FAF}"/>
              </a:ext>
            </a:extLst>
          </p:cNvPr>
          <p:cNvSpPr txBox="1">
            <a:spLocks/>
          </p:cNvSpPr>
          <p:nvPr/>
        </p:nvSpPr>
        <p:spPr>
          <a:xfrm>
            <a:off x="1041772" y="3219451"/>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006D9D"/>
                </a:solidFill>
                <a:effectLst/>
                <a:uLnTx/>
                <a:uFillTx/>
                <a:latin typeface="Century Gothic" panose="020F0302020204030204"/>
                <a:ea typeface="+mj-ea"/>
                <a:cs typeface="+mj-cs"/>
              </a:rPr>
              <a:t>Backup Slide</a:t>
            </a:r>
            <a:endParaRPr kumimoji="0" lang="en-US" sz="4000" b="1" i="0" u="none" strike="noStrike" kern="1200" cap="none" spc="0" normalizeH="0" baseline="0" noProof="0" dirty="0">
              <a:ln>
                <a:noFill/>
              </a:ln>
              <a:solidFill>
                <a:srgbClr val="006D9D"/>
              </a:solidFill>
              <a:effectLst/>
              <a:uLnTx/>
              <a:uFillTx/>
              <a:latin typeface="Century Gothic" panose="020F0302020204030204"/>
              <a:ea typeface="+mj-ea"/>
              <a:cs typeface="+mj-cs"/>
            </a:endParaRPr>
          </a:p>
        </p:txBody>
      </p:sp>
    </p:spTree>
    <p:extLst>
      <p:ext uri="{BB962C8B-B14F-4D97-AF65-F5344CB8AC3E}">
        <p14:creationId xmlns:p14="http://schemas.microsoft.com/office/powerpoint/2010/main" val="3101384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69642" y="839292"/>
            <a:ext cx="7680960" cy="5865404"/>
            <a:chOff x="2269642" y="826935"/>
            <a:chExt cx="7680960" cy="5865404"/>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992"/>
            <a:stretch/>
          </p:blipFill>
          <p:spPr>
            <a:xfrm>
              <a:off x="2269642" y="826935"/>
              <a:ext cx="7680960" cy="317725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309" r="492"/>
            <a:stretch/>
          </p:blipFill>
          <p:spPr>
            <a:xfrm>
              <a:off x="2269642" y="3395206"/>
              <a:ext cx="7680960" cy="3297133"/>
            </a:xfrm>
            <a:prstGeom prst="rect">
              <a:avLst/>
            </a:prstGeom>
          </p:spPr>
        </p:pic>
      </p:grpSp>
      <p:sp>
        <p:nvSpPr>
          <p:cNvPr id="5" name="Title 1">
            <a:extLst>
              <a:ext uri="{FF2B5EF4-FFF2-40B4-BE49-F238E27FC236}">
                <a16:creationId xmlns:a16="http://schemas.microsoft.com/office/drawing/2014/main" id="{A9C21644-EAA6-40BF-A311-10676F376FAF}"/>
              </a:ext>
            </a:extLst>
          </p:cNvPr>
          <p:cNvSpPr txBox="1">
            <a:spLocks/>
          </p:cNvSpPr>
          <p:nvPr/>
        </p:nvSpPr>
        <p:spPr>
          <a:xfrm>
            <a:off x="495300" y="351431"/>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006D9D"/>
                </a:solidFill>
                <a:effectLst/>
                <a:uLnTx/>
                <a:uFillTx/>
                <a:latin typeface="Century Gothic" panose="020F0302020204030204"/>
                <a:ea typeface="+mj-ea"/>
                <a:cs typeface="+mj-cs"/>
              </a:rPr>
              <a:t>AGOL Story Map</a:t>
            </a:r>
            <a:endParaRPr kumimoji="0" lang="en-US" sz="4000" b="1" i="0" u="none" strike="noStrike" kern="1200" cap="none" spc="0" normalizeH="0" baseline="0" noProof="0" dirty="0">
              <a:ln>
                <a:noFill/>
              </a:ln>
              <a:solidFill>
                <a:srgbClr val="006D9D"/>
              </a:solidFill>
              <a:effectLst/>
              <a:uLnTx/>
              <a:uFillTx/>
              <a:latin typeface="Century Gothic" panose="020F0302020204030204"/>
              <a:ea typeface="+mj-ea"/>
              <a:cs typeface="+mj-cs"/>
            </a:endParaRPr>
          </a:p>
        </p:txBody>
      </p:sp>
    </p:spTree>
    <p:extLst>
      <p:ext uri="{BB962C8B-B14F-4D97-AF65-F5344CB8AC3E}">
        <p14:creationId xmlns:p14="http://schemas.microsoft.com/office/powerpoint/2010/main" val="327258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10617459"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B0502020202020204" pitchFamily="34" charset="0"/>
              </a:rPr>
              <a:t>Community Concerns</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endParaRPr>
          </a:p>
        </p:txBody>
      </p:sp>
      <p:grpSp>
        <p:nvGrpSpPr>
          <p:cNvPr id="5" name="Group 4">
            <a:extLst>
              <a:ext uri="{FF2B5EF4-FFF2-40B4-BE49-F238E27FC236}">
                <a16:creationId xmlns:a16="http://schemas.microsoft.com/office/drawing/2014/main" id="{EE195A48-6EC5-4D89-82F9-D34F3E01A971}"/>
              </a:ext>
            </a:extLst>
          </p:cNvPr>
          <p:cNvGrpSpPr/>
          <p:nvPr/>
        </p:nvGrpSpPr>
        <p:grpSpPr>
          <a:xfrm>
            <a:off x="694200" y="1704214"/>
            <a:ext cx="10731907" cy="4438661"/>
            <a:chOff x="372163" y="1639731"/>
            <a:chExt cx="10731907" cy="4438661"/>
          </a:xfrm>
        </p:grpSpPr>
        <p:grpSp>
          <p:nvGrpSpPr>
            <p:cNvPr id="3" name="Group 2">
              <a:extLst>
                <a:ext uri="{FF2B5EF4-FFF2-40B4-BE49-F238E27FC236}">
                  <a16:creationId xmlns:a16="http://schemas.microsoft.com/office/drawing/2014/main" id="{0F7ADC02-CD6F-4FA1-B8A5-D894AEBA2D9B}"/>
                </a:ext>
              </a:extLst>
            </p:cNvPr>
            <p:cNvGrpSpPr/>
            <p:nvPr/>
          </p:nvGrpSpPr>
          <p:grpSpPr>
            <a:xfrm>
              <a:off x="3368074" y="1639731"/>
              <a:ext cx="4855231" cy="4438661"/>
              <a:chOff x="537788" y="1449231"/>
              <a:chExt cx="4855231" cy="4438661"/>
            </a:xfrm>
          </p:grpSpPr>
          <p:pic>
            <p:nvPicPr>
              <p:cNvPr id="31" name="Picture 30">
                <a:extLst>
                  <a:ext uri="{FF2B5EF4-FFF2-40B4-BE49-F238E27FC236}">
                    <a16:creationId xmlns:a16="http://schemas.microsoft.com/office/drawing/2014/main" id="{14B3ACC7-DBB3-41CE-A91D-AF0D6595DCB6}"/>
                  </a:ext>
                </a:extLst>
              </p:cNvPr>
              <p:cNvPicPr>
                <a:picLocks noChangeAspect="1"/>
              </p:cNvPicPr>
              <p:nvPr/>
            </p:nvPicPr>
            <p:blipFill>
              <a:blip r:embed="rId3"/>
              <a:stretch>
                <a:fillRect/>
              </a:stretch>
            </p:blipFill>
            <p:spPr>
              <a:xfrm>
                <a:off x="1152488" y="1621621"/>
                <a:ext cx="3724795" cy="3677163"/>
              </a:xfrm>
              <a:prstGeom prst="rect">
                <a:avLst/>
              </a:prstGeom>
              <a:ln>
                <a:noFill/>
              </a:ln>
              <a:effectLst>
                <a:softEdge rad="112500"/>
              </a:effectLst>
            </p:spPr>
          </p:pic>
          <p:pic>
            <p:nvPicPr>
              <p:cNvPr id="8" name="Picture 7">
                <a:extLst>
                  <a:ext uri="{FF2B5EF4-FFF2-40B4-BE49-F238E27FC236}">
                    <a16:creationId xmlns:a16="http://schemas.microsoft.com/office/drawing/2014/main" id="{80831553-37AE-4809-8688-3FC640E3B614}"/>
                  </a:ext>
                </a:extLst>
              </p:cNvPr>
              <p:cNvPicPr>
                <a:picLocks noChangeAspect="1"/>
              </p:cNvPicPr>
              <p:nvPr/>
            </p:nvPicPr>
            <p:blipFill>
              <a:blip r:embed="rId4"/>
              <a:stretch>
                <a:fillRect/>
              </a:stretch>
            </p:blipFill>
            <p:spPr>
              <a:xfrm>
                <a:off x="559160" y="1475342"/>
                <a:ext cx="1500284" cy="1518145"/>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99314C5-E689-4727-B19A-3C3609727781}"/>
                  </a:ext>
                </a:extLst>
              </p:cNvPr>
              <p:cNvPicPr>
                <a:picLocks noChangeAspect="1"/>
              </p:cNvPicPr>
              <p:nvPr/>
            </p:nvPicPr>
            <p:blipFill>
              <a:blip r:embed="rId5"/>
              <a:stretch>
                <a:fillRect/>
              </a:stretch>
            </p:blipFill>
            <p:spPr>
              <a:xfrm>
                <a:off x="3823212" y="1449231"/>
                <a:ext cx="1569807" cy="1551119"/>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cxnSp>
            <p:nvCxnSpPr>
              <p:cNvPr id="21" name="Straight Connector 20">
                <a:extLst>
                  <a:ext uri="{FF2B5EF4-FFF2-40B4-BE49-F238E27FC236}">
                    <a16:creationId xmlns:a16="http://schemas.microsoft.com/office/drawing/2014/main" id="{E2A145C1-C050-485D-A36A-0B2BBDCBC9DD}"/>
                  </a:ext>
                </a:extLst>
              </p:cNvPr>
              <p:cNvCxnSpPr>
                <a:cxnSpLocks/>
              </p:cNvCxnSpPr>
              <p:nvPr/>
            </p:nvCxnSpPr>
            <p:spPr>
              <a:xfrm>
                <a:off x="1858259" y="2782306"/>
                <a:ext cx="402370" cy="3736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AA00E1B-BBEE-4015-96D1-32FF36B2B3BB}"/>
                  </a:ext>
                </a:extLst>
              </p:cNvPr>
              <p:cNvCxnSpPr>
                <a:cxnSpLocks/>
              </p:cNvCxnSpPr>
              <p:nvPr/>
            </p:nvCxnSpPr>
            <p:spPr>
              <a:xfrm flipH="1">
                <a:off x="3679346" y="2803258"/>
                <a:ext cx="391056" cy="352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C8E5B0-1FD1-4D74-A52B-2713369834E8}"/>
                  </a:ext>
                </a:extLst>
              </p:cNvPr>
              <p:cNvCxnSpPr>
                <a:cxnSpLocks/>
              </p:cNvCxnSpPr>
              <p:nvPr/>
            </p:nvCxnSpPr>
            <p:spPr>
              <a:xfrm flipV="1">
                <a:off x="1858259" y="4051783"/>
                <a:ext cx="376366" cy="4794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138C4340-8F53-45B7-8416-9FF728679BE9}"/>
                  </a:ext>
                </a:extLst>
              </p:cNvPr>
              <p:cNvPicPr>
                <a:picLocks noChangeAspect="1"/>
              </p:cNvPicPr>
              <p:nvPr/>
            </p:nvPicPr>
            <p:blipFill>
              <a:blip r:embed="rId6"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3849242" y="4367257"/>
                <a:ext cx="1518145" cy="1518145"/>
              </a:xfrm>
              <a:prstGeom prst="ellipse">
                <a:avLst/>
              </a:prstGeom>
              <a:solidFill>
                <a:schemeClr val="accent1">
                  <a:lumMod val="60000"/>
                  <a:lumOff val="40000"/>
                </a:schemeClr>
              </a:solidFill>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cxnSp>
            <p:nvCxnSpPr>
              <p:cNvPr id="34" name="Straight Connector 33">
                <a:extLst>
                  <a:ext uri="{FF2B5EF4-FFF2-40B4-BE49-F238E27FC236}">
                    <a16:creationId xmlns:a16="http://schemas.microsoft.com/office/drawing/2014/main" id="{69DF2069-B870-44B4-9F95-29863F537626}"/>
                  </a:ext>
                </a:extLst>
              </p:cNvPr>
              <p:cNvCxnSpPr>
                <a:cxnSpLocks/>
                <a:endCxn id="33" idx="1"/>
              </p:cNvCxnSpPr>
              <p:nvPr/>
            </p:nvCxnSpPr>
            <p:spPr>
              <a:xfrm>
                <a:off x="3699991" y="4079927"/>
                <a:ext cx="371578" cy="5096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B2B056D3-AF4E-4B09-A7DD-77064C242F42}"/>
                  </a:ext>
                </a:extLst>
              </p:cNvPr>
              <p:cNvPicPr>
                <a:picLocks noChangeAspect="1"/>
              </p:cNvPicPr>
              <p:nvPr/>
            </p:nvPicPr>
            <p:blipFill>
              <a:blip r:embed="rId7">
                <a:duotone>
                  <a:prstClr val="black"/>
                  <a:schemeClr val="accent4">
                    <a:tint val="45000"/>
                    <a:satMod val="400000"/>
                  </a:schemeClr>
                </a:duotone>
              </a:blip>
              <a:stretch>
                <a:fillRect/>
              </a:stretch>
            </p:blipFill>
            <p:spPr>
              <a:xfrm>
                <a:off x="537788" y="4336773"/>
                <a:ext cx="1543027" cy="1551119"/>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grpSp>
        <p:sp>
          <p:nvSpPr>
            <p:cNvPr id="4" name="TextBox 3">
              <a:extLst>
                <a:ext uri="{FF2B5EF4-FFF2-40B4-BE49-F238E27FC236}">
                  <a16:creationId xmlns:a16="http://schemas.microsoft.com/office/drawing/2014/main" id="{7F868D5D-23A4-47AE-A35F-B105C1186659}"/>
                </a:ext>
              </a:extLst>
            </p:cNvPr>
            <p:cNvSpPr txBox="1"/>
            <p:nvPr/>
          </p:nvSpPr>
          <p:spPr>
            <a:xfrm>
              <a:off x="372163" y="1912257"/>
              <a:ext cx="28137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a:solidFill>
                    <a:schemeClr val="accent1"/>
                  </a:solidFill>
                  <a:latin typeface="Century Gothic"/>
                  <a:ea typeface="+mn-lt"/>
                  <a:cs typeface="+mn-lt"/>
                </a:rPr>
                <a:t>Increasing Temperatures</a:t>
              </a:r>
              <a:endParaRPr lang="en-US" sz="2800" b="1">
                <a:solidFill>
                  <a:schemeClr val="accent1"/>
                </a:solidFill>
                <a:latin typeface="Century Gothic"/>
              </a:endParaRPr>
            </a:p>
          </p:txBody>
        </p:sp>
        <p:sp>
          <p:nvSpPr>
            <p:cNvPr id="17" name="TextBox 16">
              <a:extLst>
                <a:ext uri="{FF2B5EF4-FFF2-40B4-BE49-F238E27FC236}">
                  <a16:creationId xmlns:a16="http://schemas.microsoft.com/office/drawing/2014/main" id="{F8C26AF2-128E-466C-BAC5-9F59519E7EAF}"/>
                </a:ext>
              </a:extLst>
            </p:cNvPr>
            <p:cNvSpPr txBox="1"/>
            <p:nvPr/>
          </p:nvSpPr>
          <p:spPr>
            <a:xfrm>
              <a:off x="751113" y="4914899"/>
              <a:ext cx="237127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a:solidFill>
                    <a:schemeClr val="accent1"/>
                  </a:solidFill>
                  <a:latin typeface="Century Gothic"/>
                  <a:ea typeface="+mn-lt"/>
                  <a:cs typeface="+mn-lt"/>
                </a:rPr>
                <a:t>Social Vulnerability</a:t>
              </a:r>
              <a:endParaRPr lang="en-US" sz="2800" b="1">
                <a:solidFill>
                  <a:schemeClr val="accent1"/>
                </a:solidFill>
                <a:latin typeface="Century Gothic"/>
                <a:cs typeface="Calibri"/>
              </a:endParaRPr>
            </a:p>
          </p:txBody>
        </p:sp>
        <p:sp>
          <p:nvSpPr>
            <p:cNvPr id="18" name="TextBox 17">
              <a:extLst>
                <a:ext uri="{FF2B5EF4-FFF2-40B4-BE49-F238E27FC236}">
                  <a16:creationId xmlns:a16="http://schemas.microsoft.com/office/drawing/2014/main" id="{71BF29B8-F71F-4D35-A99D-4436A12148A3}"/>
                </a:ext>
              </a:extLst>
            </p:cNvPr>
            <p:cNvSpPr txBox="1"/>
            <p:nvPr/>
          </p:nvSpPr>
          <p:spPr>
            <a:xfrm>
              <a:off x="8425540" y="1912256"/>
              <a:ext cx="237127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latin typeface="Century Gothic"/>
                  <a:ea typeface="+mn-lt"/>
                  <a:cs typeface="+mn-lt"/>
                </a:rPr>
                <a:t>Urban Greening</a:t>
              </a:r>
              <a:endParaRPr lang="en-US" sz="2800" b="1">
                <a:solidFill>
                  <a:schemeClr val="accent1"/>
                </a:solidFill>
                <a:latin typeface="Century Gothic"/>
                <a:cs typeface="Calibri"/>
              </a:endParaRPr>
            </a:p>
          </p:txBody>
        </p:sp>
        <p:sp>
          <p:nvSpPr>
            <p:cNvPr id="19" name="TextBox 18">
              <a:extLst>
                <a:ext uri="{FF2B5EF4-FFF2-40B4-BE49-F238E27FC236}">
                  <a16:creationId xmlns:a16="http://schemas.microsoft.com/office/drawing/2014/main" id="{5CFF5FE0-C1EC-467B-A6E3-EAE89AF5CAB5}"/>
                </a:ext>
              </a:extLst>
            </p:cNvPr>
            <p:cNvSpPr txBox="1"/>
            <p:nvPr/>
          </p:nvSpPr>
          <p:spPr>
            <a:xfrm>
              <a:off x="8400961" y="4951184"/>
              <a:ext cx="27031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latin typeface="Century Gothic"/>
                  <a:ea typeface="+mn-lt"/>
                  <a:cs typeface="+mn-lt"/>
                </a:rPr>
                <a:t>Future Development</a:t>
              </a:r>
              <a:endParaRPr lang="en-US" sz="2800" b="1">
                <a:solidFill>
                  <a:schemeClr val="accent1"/>
                </a:solidFill>
                <a:latin typeface="Century Gothic"/>
                <a:cs typeface="Calibri"/>
              </a:endParaRPr>
            </a:p>
          </p:txBody>
        </p:sp>
      </p:grpSp>
    </p:spTree>
    <p:extLst>
      <p:ext uri="{BB962C8B-B14F-4D97-AF65-F5344CB8AC3E}">
        <p14:creationId xmlns:p14="http://schemas.microsoft.com/office/powerpoint/2010/main" val="3646699976"/>
      </p:ext>
    </p:extLst>
  </p:cSld>
  <p:clrMapOvr>
    <a:masterClrMapping/>
  </p:clrMapOvr>
  <p:extLst mod="1">
    <p:ext uri="{6950BFC3-D8DA-4A85-94F7-54DA5524770B}">
      <p188:commentRel xmlns:p188="http://schemas.microsoft.com/office/powerpoint/2018/8/main" xmlns="" r:id="rId8"/>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4D9C4F-EEFE-433C-B02D-E6666ADE7800}"/>
              </a:ext>
            </a:extLst>
          </p:cNvPr>
          <p:cNvSpPr/>
          <p:nvPr/>
        </p:nvSpPr>
        <p:spPr>
          <a:xfrm>
            <a:off x="6215605" y="567159"/>
            <a:ext cx="4791919" cy="5278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B2A107-67D7-4214-8C80-26A0D463F7E6}"/>
              </a:ext>
            </a:extLst>
          </p:cNvPr>
          <p:cNvSpPr/>
          <p:nvPr/>
        </p:nvSpPr>
        <p:spPr>
          <a:xfrm>
            <a:off x="708068" y="567159"/>
            <a:ext cx="4791456" cy="5278056"/>
          </a:xfrm>
          <a:prstGeom prst="rect">
            <a:avLst/>
          </a:prstGeom>
          <a:solidFill>
            <a:srgbClr val="006D9D"/>
          </a:solidFill>
          <a:ln w="57150" cmpd="tri">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1528C2-8115-4140-BA69-21E37D61AEED}"/>
              </a:ext>
            </a:extLst>
          </p:cNvPr>
          <p:cNvSpPr txBox="1"/>
          <p:nvPr/>
        </p:nvSpPr>
        <p:spPr>
          <a:xfrm>
            <a:off x="932096" y="849889"/>
            <a:ext cx="4343400" cy="646331"/>
          </a:xfrm>
          <a:prstGeom prst="rect">
            <a:avLst/>
          </a:prstGeom>
          <a:noFill/>
        </p:spPr>
        <p:txBody>
          <a:bodyPr wrap="square" rtlCol="0">
            <a:spAutoFit/>
          </a:bodyPr>
          <a:lstStyle/>
          <a:p>
            <a:pPr algn="ctr"/>
            <a:r>
              <a:rPr lang="en-US" sz="3600" b="1" dirty="0">
                <a:solidFill>
                  <a:schemeClr val="bg1"/>
                </a:solidFill>
                <a:latin typeface="Century Gothic" panose="020B0502020202020204" pitchFamily="34" charset="0"/>
              </a:rPr>
              <a:t>Project Partners</a:t>
            </a:r>
          </a:p>
        </p:txBody>
      </p:sp>
      <p:cxnSp>
        <p:nvCxnSpPr>
          <p:cNvPr id="6" name="Straight Connector 5">
            <a:extLst>
              <a:ext uri="{FF2B5EF4-FFF2-40B4-BE49-F238E27FC236}">
                <a16:creationId xmlns:a16="http://schemas.microsoft.com/office/drawing/2014/main" id="{7525E249-5FCF-4209-9B8C-DEC956F36C7B}"/>
              </a:ext>
            </a:extLst>
          </p:cNvPr>
          <p:cNvCxnSpPr/>
          <p:nvPr/>
        </p:nvCxnSpPr>
        <p:spPr>
          <a:xfrm>
            <a:off x="1046242" y="1743386"/>
            <a:ext cx="411510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234E8CB-0D5B-4D35-9048-17B7A6692E8D}"/>
              </a:ext>
            </a:extLst>
          </p:cNvPr>
          <p:cNvSpPr txBox="1"/>
          <p:nvPr/>
        </p:nvSpPr>
        <p:spPr>
          <a:xfrm>
            <a:off x="932096" y="2298700"/>
            <a:ext cx="4343400" cy="2754600"/>
          </a:xfrm>
          <a:prstGeom prst="rect">
            <a:avLst/>
          </a:prstGeom>
          <a:noFill/>
        </p:spPr>
        <p:txBody>
          <a:bodyPr wrap="square" rtlCol="0">
            <a:spAutoFit/>
          </a:bodyPr>
          <a:lstStyle/>
          <a:p>
            <a:pPr marL="342900" indent="-342900">
              <a:buClr>
                <a:schemeClr val="bg1"/>
              </a:buClr>
              <a:buSzPct val="100000"/>
              <a:buFont typeface="Webdings" panose="05030102010509060703" pitchFamily="18" charset="2"/>
              <a:buChar char="4"/>
            </a:pPr>
            <a:r>
              <a:rPr lang="en-US" sz="2400" dirty="0">
                <a:solidFill>
                  <a:schemeClr val="bg1"/>
                </a:solidFill>
                <a:latin typeface="Century Gothic" panose="020B0502020202020204" pitchFamily="34" charset="0"/>
              </a:rPr>
              <a:t>The City of Sacramento</a:t>
            </a:r>
          </a:p>
          <a:p>
            <a:pPr marL="342900" indent="-342900">
              <a:buClr>
                <a:schemeClr val="bg1"/>
              </a:buClr>
              <a:buSzPct val="100000"/>
              <a:buFont typeface="Webdings" panose="05030102010509060703" pitchFamily="18" charset="2"/>
              <a:buChar char="4"/>
            </a:pPr>
            <a:endParaRPr lang="en-US" sz="2400" dirty="0">
              <a:solidFill>
                <a:schemeClr val="bg1"/>
              </a:solidFill>
              <a:latin typeface="Century Gothic" panose="020B0502020202020204" pitchFamily="34" charset="0"/>
            </a:endParaRPr>
          </a:p>
          <a:p>
            <a:pPr marL="342900" indent="-342900">
              <a:buClr>
                <a:schemeClr val="bg1"/>
              </a:buClr>
              <a:buSzPct val="100000"/>
              <a:buFont typeface="Webdings" panose="05030102010509060703" pitchFamily="18" charset="2"/>
              <a:buChar char="4"/>
            </a:pPr>
            <a:r>
              <a:rPr lang="en-US" sz="2400" dirty="0" err="1">
                <a:solidFill>
                  <a:schemeClr val="bg1"/>
                </a:solidFill>
                <a:latin typeface="Century Gothic" panose="020B0502020202020204" pitchFamily="34" charset="0"/>
              </a:rPr>
              <a:t>Dyett</a:t>
            </a:r>
            <a:r>
              <a:rPr lang="en-US" sz="2400" dirty="0">
                <a:solidFill>
                  <a:schemeClr val="bg1"/>
                </a:solidFill>
                <a:latin typeface="Century Gothic" panose="020B0502020202020204" pitchFamily="34" charset="0"/>
              </a:rPr>
              <a:t> &amp; Bhatia Urban Planning Firm</a:t>
            </a:r>
          </a:p>
          <a:p>
            <a:endParaRPr lang="en-US" sz="2400" dirty="0">
              <a:solidFill>
                <a:schemeClr val="bg1"/>
              </a:solidFill>
              <a:latin typeface="Century Gothic" panose="020B0502020202020204" pitchFamily="34" charset="0"/>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400" dirty="0">
              <a:solidFill>
                <a:schemeClr val="bg1"/>
              </a:solidFill>
              <a:latin typeface="Century Gothic" panose="020B0502020202020204" pitchFamily="34" charset="0"/>
            </a:endParaRPr>
          </a:p>
          <a:p>
            <a:endParaRPr lang="en-US" sz="2400" dirty="0">
              <a:solidFill>
                <a:schemeClr val="bg1"/>
              </a:solidFill>
              <a:latin typeface="Century Gothic" panose="020B0502020202020204" pitchFamily="34" charset="0"/>
            </a:endParaRPr>
          </a:p>
        </p:txBody>
      </p:sp>
      <p:pic>
        <p:nvPicPr>
          <p:cNvPr id="10" name="Picture 9">
            <a:extLst>
              <a:ext uri="{FF2B5EF4-FFF2-40B4-BE49-F238E27FC236}">
                <a16:creationId xmlns:a16="http://schemas.microsoft.com/office/drawing/2014/main" id="{F0DBDBAD-D9FD-8A4F-8F26-6221BF9946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42" r="17756"/>
          <a:stretch/>
        </p:blipFill>
        <p:spPr>
          <a:xfrm>
            <a:off x="6331351" y="675776"/>
            <a:ext cx="4542567" cy="5036363"/>
          </a:xfrm>
          <a:prstGeom prst="rect">
            <a:avLst/>
          </a:prstGeom>
          <a:ln>
            <a:solidFill>
              <a:schemeClr val="tx1"/>
            </a:solidFill>
          </a:ln>
          <a:effectLst>
            <a:outerShdw blurRad="50800" dist="38100" dir="2700000" algn="tl" rotWithShape="0">
              <a:prstClr val="black">
                <a:alpha val="40000"/>
              </a:prstClr>
            </a:outerShdw>
          </a:effectLst>
        </p:spPr>
      </p:pic>
      <p:sp>
        <p:nvSpPr>
          <p:cNvPr id="12" name="Text Placeholder 4">
            <a:extLst>
              <a:ext uri="{FF2B5EF4-FFF2-40B4-BE49-F238E27FC236}">
                <a16:creationId xmlns:a16="http://schemas.microsoft.com/office/drawing/2014/main" id="{BB70822A-7A35-9349-8B79-5B0DF764C770}"/>
              </a:ext>
            </a:extLst>
          </p:cNvPr>
          <p:cNvSpPr txBox="1">
            <a:spLocks/>
          </p:cNvSpPr>
          <p:nvPr/>
        </p:nvSpPr>
        <p:spPr>
          <a:xfrm>
            <a:off x="8260530" y="5845215"/>
            <a:ext cx="2746994" cy="351106"/>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City of Sacramento</a:t>
            </a:r>
          </a:p>
        </p:txBody>
      </p:sp>
    </p:spTree>
    <p:extLst>
      <p:ext uri="{BB962C8B-B14F-4D97-AF65-F5344CB8AC3E}">
        <p14:creationId xmlns:p14="http://schemas.microsoft.com/office/powerpoint/2010/main" val="2540835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view of a city next to a body of water&#10;&#10;Description automatically generated">
            <a:extLst>
              <a:ext uri="{FF2B5EF4-FFF2-40B4-BE49-F238E27FC236}">
                <a16:creationId xmlns:a16="http://schemas.microsoft.com/office/drawing/2014/main" id="{B37D6E1B-43A8-4202-8991-3B64150BB6E8}"/>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168279" y="1450163"/>
            <a:ext cx="12192000" cy="4734048"/>
          </a:xfrm>
          <a:prstGeom prst="rect">
            <a:avLst/>
          </a:prstGeom>
          <a:ln>
            <a:noFill/>
          </a:ln>
          <a:effectLst>
            <a:softEdge rad="112500"/>
          </a:effectLst>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a:solidFill>
            <a:schemeClr val="bg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accent5">
                  <a:lumMod val="75000"/>
                </a:schemeClr>
              </a:solidFill>
              <a:latin typeface="Century Gothic" panose="020B0502020202020204" pitchFamily="34" charset="0"/>
            </a:endParaRP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endParaRPr>
          </a:p>
        </p:txBody>
      </p:sp>
      <p:sp>
        <p:nvSpPr>
          <p:cNvPr id="3" name="Title 1">
            <a:extLst>
              <a:ext uri="{FF2B5EF4-FFF2-40B4-BE49-F238E27FC236}">
                <a16:creationId xmlns:a16="http://schemas.microsoft.com/office/drawing/2014/main" id="{A9C21644-EAA6-40BF-A311-10676F376FAF}"/>
              </a:ext>
            </a:extLst>
          </p:cNvPr>
          <p:cNvSpPr txBox="1">
            <a:spLocks/>
          </p:cNvSpPr>
          <p:nvPr/>
        </p:nvSpPr>
        <p:spPr>
          <a:xfrm>
            <a:off x="495300" y="42557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6D9D"/>
                </a:solidFill>
                <a:latin typeface="Century Gothic" panose="020F0302020204030204"/>
              </a:rPr>
              <a:t>PROJECT OBJECTIVES</a:t>
            </a:r>
          </a:p>
        </p:txBody>
      </p:sp>
      <p:sp>
        <p:nvSpPr>
          <p:cNvPr id="6" name="Rectangle: Rounded Corners 5">
            <a:extLst>
              <a:ext uri="{FF2B5EF4-FFF2-40B4-BE49-F238E27FC236}">
                <a16:creationId xmlns:a16="http://schemas.microsoft.com/office/drawing/2014/main" id="{4F238B46-A75C-4DC6-BF09-557E75C590A8}"/>
              </a:ext>
            </a:extLst>
          </p:cNvPr>
          <p:cNvSpPr/>
          <p:nvPr/>
        </p:nvSpPr>
        <p:spPr>
          <a:xfrm>
            <a:off x="406165" y="3955606"/>
            <a:ext cx="4796287" cy="1027991"/>
          </a:xfrm>
          <a:prstGeom prst="roundRect">
            <a:avLst/>
          </a:prstGeom>
          <a:solidFill>
            <a:srgbClr val="ED4C4C"/>
          </a:solidFill>
          <a:ln w="571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E5E6A8E-BE25-47D4-A00E-A0D3963D61F2}"/>
              </a:ext>
            </a:extLst>
          </p:cNvPr>
          <p:cNvSpPr/>
          <p:nvPr/>
        </p:nvSpPr>
        <p:spPr>
          <a:xfrm>
            <a:off x="6697214" y="3955605"/>
            <a:ext cx="4796287" cy="1027991"/>
          </a:xfrm>
          <a:prstGeom prst="roundRect">
            <a:avLst/>
          </a:prstGeom>
          <a:solidFill>
            <a:srgbClr val="7DAD5C"/>
          </a:solidFill>
          <a:ln w="571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B7C043C-392C-434A-9E7E-32DBB17AFFC8}"/>
              </a:ext>
            </a:extLst>
          </p:cNvPr>
          <p:cNvSpPr/>
          <p:nvPr/>
        </p:nvSpPr>
        <p:spPr>
          <a:xfrm>
            <a:off x="3697856" y="2199342"/>
            <a:ext cx="4796287" cy="1027991"/>
          </a:xfrm>
          <a:prstGeom prst="roundRect">
            <a:avLst/>
          </a:prstGeom>
          <a:solidFill>
            <a:schemeClr val="accent4">
              <a:lumMod val="60000"/>
              <a:lumOff val="40000"/>
            </a:schemeClr>
          </a:solidFill>
          <a:ln w="158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CC0C09-7E9A-4BBC-80D8-00E780D57515}"/>
              </a:ext>
            </a:extLst>
          </p:cNvPr>
          <p:cNvSpPr txBox="1"/>
          <p:nvPr/>
        </p:nvSpPr>
        <p:spPr>
          <a:xfrm>
            <a:off x="715775" y="4238769"/>
            <a:ext cx="4175185" cy="461665"/>
          </a:xfrm>
          <a:prstGeom prst="rect">
            <a:avLst/>
          </a:prstGeom>
          <a:noFill/>
        </p:spPr>
        <p:txBody>
          <a:bodyPr wrap="square" lIns="91440" tIns="45720" rIns="91440" bIns="45720" rtlCol="0" anchor="t">
            <a:spAutoFit/>
          </a:bodyPr>
          <a:lstStyle/>
          <a:p>
            <a:pPr algn="ctr"/>
            <a:r>
              <a:rPr lang="en-US" sz="2400" dirty="0">
                <a:latin typeface="Century Gothic" panose="020B0502020202020204" pitchFamily="34" charset="0"/>
              </a:rPr>
              <a:t>Urban Heat Islands (UHI)</a:t>
            </a:r>
          </a:p>
        </p:txBody>
      </p:sp>
      <p:sp>
        <p:nvSpPr>
          <p:cNvPr id="13" name="TextBox 12">
            <a:extLst>
              <a:ext uri="{FF2B5EF4-FFF2-40B4-BE49-F238E27FC236}">
                <a16:creationId xmlns:a16="http://schemas.microsoft.com/office/drawing/2014/main" id="{8562243A-44BE-40BC-9748-B3F13F93C010}"/>
              </a:ext>
            </a:extLst>
          </p:cNvPr>
          <p:cNvSpPr txBox="1"/>
          <p:nvPr/>
        </p:nvSpPr>
        <p:spPr>
          <a:xfrm>
            <a:off x="7009887" y="4238768"/>
            <a:ext cx="4175185" cy="461665"/>
          </a:xfrm>
          <a:prstGeom prst="rect">
            <a:avLst/>
          </a:prstGeom>
          <a:noFill/>
        </p:spPr>
        <p:txBody>
          <a:bodyPr wrap="square" lIns="91440" tIns="45720" rIns="91440" bIns="45720" rtlCol="0" anchor="t">
            <a:spAutoFit/>
          </a:bodyPr>
          <a:lstStyle/>
          <a:p>
            <a:pPr algn="ctr"/>
            <a:r>
              <a:rPr lang="en-US" sz="2400" err="1">
                <a:latin typeface="Century Gothic" panose="020B0502020202020204" pitchFamily="34" charset="0"/>
              </a:rPr>
              <a:t>InVEST</a:t>
            </a:r>
            <a:r>
              <a:rPr lang="en-US" sz="2400">
                <a:latin typeface="Century Gothic" panose="020B0502020202020204" pitchFamily="34" charset="0"/>
              </a:rPr>
              <a:t> Model Valuations</a:t>
            </a:r>
          </a:p>
        </p:txBody>
      </p:sp>
      <p:sp>
        <p:nvSpPr>
          <p:cNvPr id="14" name="TextBox 13">
            <a:extLst>
              <a:ext uri="{FF2B5EF4-FFF2-40B4-BE49-F238E27FC236}">
                <a16:creationId xmlns:a16="http://schemas.microsoft.com/office/drawing/2014/main" id="{DB0AB71A-2FAF-4DC5-A680-EA0801B4F58B}"/>
              </a:ext>
            </a:extLst>
          </p:cNvPr>
          <p:cNvSpPr txBox="1"/>
          <p:nvPr/>
        </p:nvSpPr>
        <p:spPr>
          <a:xfrm>
            <a:off x="4008407" y="2482505"/>
            <a:ext cx="4175185" cy="461665"/>
          </a:xfrm>
          <a:prstGeom prst="rect">
            <a:avLst/>
          </a:prstGeom>
          <a:noFill/>
        </p:spPr>
        <p:txBody>
          <a:bodyPr wrap="square" lIns="91440" tIns="45720" rIns="91440" bIns="45720" rtlCol="0" anchor="t">
            <a:spAutoFit/>
          </a:bodyPr>
          <a:lstStyle/>
          <a:p>
            <a:pPr algn="ctr"/>
            <a:r>
              <a:rPr lang="en-US" sz="2400" dirty="0">
                <a:ln w="0"/>
                <a:latin typeface="Century Gothic"/>
              </a:rPr>
              <a:t>Vulnerability Analysis</a:t>
            </a:r>
            <a:endParaRPr lang="en-US" dirty="0">
              <a:ln w="0"/>
              <a:latin typeface="Century Gothic"/>
            </a:endParaRPr>
          </a:p>
        </p:txBody>
      </p:sp>
      <p:sp>
        <p:nvSpPr>
          <p:cNvPr id="29" name="Text Placeholder 4">
            <a:extLst>
              <a:ext uri="{FF2B5EF4-FFF2-40B4-BE49-F238E27FC236}">
                <a16:creationId xmlns:a16="http://schemas.microsoft.com/office/drawing/2014/main" id="{33C2DC82-CD10-4878-B881-FFD1089B0610}"/>
              </a:ext>
            </a:extLst>
          </p:cNvPr>
          <p:cNvSpPr txBox="1">
            <a:spLocks/>
          </p:cNvSpPr>
          <p:nvPr/>
        </p:nvSpPr>
        <p:spPr>
          <a:xfrm>
            <a:off x="7009887" y="6051138"/>
            <a:ext cx="4954860" cy="351106"/>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1">
                    <a:lumMod val="75000"/>
                    <a:lumOff val="25000"/>
                  </a:schemeClr>
                </a:solidFill>
              </a:rPr>
              <a:t>Image Credit: City of Sacramento</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8156352"/>
      </p:ext>
    </p:extLst>
  </p:cSld>
  <p:clrMapOvr>
    <a:masterClrMapping/>
  </p:clrMapOvr>
  <p:extLst mod="1">
    <p:ext uri="{6950BFC3-D8DA-4A85-94F7-54DA5524770B}">
      <p188:commentRel xmlns:p188="http://schemas.microsoft.com/office/powerpoint/2018/8/main" xmlns=""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endParaRPr>
          </a:p>
        </p:txBody>
      </p:sp>
      <p:sp>
        <p:nvSpPr>
          <p:cNvPr id="12" name="Text Placeholder 4"/>
          <p:cNvSpPr txBox="1">
            <a:spLocks/>
          </p:cNvSpPr>
          <p:nvPr/>
        </p:nvSpPr>
        <p:spPr>
          <a:xfrm>
            <a:off x="7785148" y="6579108"/>
            <a:ext cx="4284361" cy="2788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a:t>
            </a:r>
            <a:r>
              <a:rPr lang="en-US" dirty="0" smtClean="0">
                <a:solidFill>
                  <a:schemeClr val="tx1">
                    <a:lumMod val="75000"/>
                    <a:lumOff val="25000"/>
                  </a:schemeClr>
                </a:solidFill>
              </a:rPr>
              <a:t>NASA</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3" name="Title 1">
            <a:extLst>
              <a:ext uri="{FF2B5EF4-FFF2-40B4-BE49-F238E27FC236}">
                <a16:creationId xmlns:a16="http://schemas.microsoft.com/office/drawing/2014/main" id="{43B43D11-788E-4510-9EF4-559A0F4F5325}"/>
              </a:ext>
            </a:extLst>
          </p:cNvPr>
          <p:cNvSpPr txBox="1">
            <a:spLocks/>
          </p:cNvSpPr>
          <p:nvPr/>
        </p:nvSpPr>
        <p:spPr>
          <a:xfrm>
            <a:off x="513024" y="327593"/>
            <a:ext cx="9414305" cy="419100"/>
          </a:xfrm>
          <a:prstGeom prst="rect">
            <a:avLst/>
          </a:prstGeom>
          <a:noFill/>
          <a:ln>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B0502020202020204" pitchFamily="34" charset="0"/>
              </a:rPr>
              <a:t>SATELLITE &amp; SENSORS</a:t>
            </a:r>
          </a:p>
        </p:txBody>
      </p:sp>
      <p:pic>
        <p:nvPicPr>
          <p:cNvPr id="7" name="Picture 6" descr="A picture containing comb&#10;&#10;Description automatically generated">
            <a:extLst>
              <a:ext uri="{FF2B5EF4-FFF2-40B4-BE49-F238E27FC236}">
                <a16:creationId xmlns:a16="http://schemas.microsoft.com/office/drawing/2014/main" id="{F7D9F885-1930-41B0-9438-84F19C595D7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l="6717" t="5532" r="6558" b="12623"/>
          <a:stretch/>
        </p:blipFill>
        <p:spPr>
          <a:xfrm>
            <a:off x="6907696" y="1517972"/>
            <a:ext cx="3657600" cy="2817743"/>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Rounded Corners 3">
            <a:extLst>
              <a:ext uri="{FF2B5EF4-FFF2-40B4-BE49-F238E27FC236}">
                <a16:creationId xmlns:a16="http://schemas.microsoft.com/office/drawing/2014/main" id="{F87E798E-4064-4909-88E1-F13F44FA1E9E}"/>
              </a:ext>
            </a:extLst>
          </p:cNvPr>
          <p:cNvSpPr/>
          <p:nvPr/>
        </p:nvSpPr>
        <p:spPr>
          <a:xfrm>
            <a:off x="495300" y="4662674"/>
            <a:ext cx="5274223" cy="1328889"/>
          </a:xfrm>
          <a:prstGeom prst="roundRect">
            <a:avLst/>
          </a:prstGeom>
          <a:solidFill>
            <a:srgbClr val="006D9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entury Gothic" panose="020B0502020202020204" pitchFamily="34" charset="0"/>
              </a:rPr>
              <a:t>Landsat 8 Thermal Infrared Sensor (TIRS)</a:t>
            </a:r>
          </a:p>
        </p:txBody>
      </p:sp>
      <p:sp>
        <p:nvSpPr>
          <p:cNvPr id="11" name="Rectangle: Rounded Corners 10">
            <a:extLst>
              <a:ext uri="{FF2B5EF4-FFF2-40B4-BE49-F238E27FC236}">
                <a16:creationId xmlns:a16="http://schemas.microsoft.com/office/drawing/2014/main" id="{EAB60524-88B0-473E-AB54-640CBE023DC1}"/>
              </a:ext>
            </a:extLst>
          </p:cNvPr>
          <p:cNvSpPr/>
          <p:nvPr/>
        </p:nvSpPr>
        <p:spPr>
          <a:xfrm>
            <a:off x="6096000" y="4718304"/>
            <a:ext cx="5274223" cy="1328889"/>
          </a:xfrm>
          <a:prstGeom prst="roundRect">
            <a:avLst/>
          </a:prstGeom>
          <a:solidFill>
            <a:srgbClr val="006D9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entury Gothic" panose="020B0502020202020204" pitchFamily="34" charset="0"/>
              </a:rPr>
              <a:t>ISS ECOSTRESS</a:t>
            </a:r>
          </a:p>
        </p:txBody>
      </p:sp>
      <p:sp>
        <p:nvSpPr>
          <p:cNvPr id="9" name="Rectangle 8">
            <a:extLst>
              <a:ext uri="{FF2B5EF4-FFF2-40B4-BE49-F238E27FC236}">
                <a16:creationId xmlns:a16="http://schemas.microsoft.com/office/drawing/2014/main" id="{EE039852-C08E-45DC-B228-11775E1808B5}"/>
              </a:ext>
            </a:extLst>
          </p:cNvPr>
          <p:cNvSpPr/>
          <p:nvPr/>
        </p:nvSpPr>
        <p:spPr>
          <a:xfrm>
            <a:off x="1303611" y="1507140"/>
            <a:ext cx="3657600" cy="2880524"/>
          </a:xfrm>
          <a:prstGeom prst="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The planet earth taken from the outer space">
            <a:extLst>
              <a:ext uri="{FF2B5EF4-FFF2-40B4-BE49-F238E27FC236}">
                <a16:creationId xmlns:a16="http://schemas.microsoft.com/office/drawing/2014/main" id="{52D3063A-C6A5-4D46-8C3D-9D171BB533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364" b="40332"/>
          <a:stretch/>
        </p:blipFill>
        <p:spPr>
          <a:xfrm>
            <a:off x="1303611" y="1497098"/>
            <a:ext cx="2432215" cy="2859491"/>
          </a:xfrm>
          <a:prstGeom prst="rect">
            <a:avLst/>
          </a:prstGeom>
        </p:spPr>
      </p:pic>
      <p:pic>
        <p:nvPicPr>
          <p:cNvPr id="8" name="Picture 7">
            <a:extLst>
              <a:ext uri="{FF2B5EF4-FFF2-40B4-BE49-F238E27FC236}">
                <a16:creationId xmlns:a16="http://schemas.microsoft.com/office/drawing/2014/main" id="{52225913-A0DE-4137-8F8E-4851BD300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2828" y="1599394"/>
            <a:ext cx="3248383" cy="2654898"/>
          </a:xfrm>
          <a:prstGeom prst="rect">
            <a:avLst/>
          </a:prstGeom>
        </p:spPr>
      </p:pic>
      <p:sp>
        <p:nvSpPr>
          <p:cNvPr id="5" name="Rectangle 4">
            <a:extLst>
              <a:ext uri="{FF2B5EF4-FFF2-40B4-BE49-F238E27FC236}">
                <a16:creationId xmlns:a16="http://schemas.microsoft.com/office/drawing/2014/main" id="{9F034281-649C-44A7-80DE-11A075EB6C59}"/>
              </a:ext>
            </a:extLst>
          </p:cNvPr>
          <p:cNvSpPr/>
          <p:nvPr/>
        </p:nvSpPr>
        <p:spPr>
          <a:xfrm>
            <a:off x="1300315" y="1509251"/>
            <a:ext cx="3662515" cy="28759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934627"/>
      </p:ext>
    </p:extLst>
  </p:cSld>
  <p:clrMapOvr>
    <a:masterClrMapping/>
  </p:clrMapOvr>
  <p:extLst mod="1">
    <p:ext uri="{6950BFC3-D8DA-4A85-94F7-54DA5524770B}">
      <p188:commentRel xmlns:p188="http://schemas.microsoft.com/office/powerpoint/2018/8/main" xmlns="" r:id="rId7"/>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11562024" y="4235565"/>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endParaRPr>
          </a:p>
        </p:txBody>
      </p:sp>
      <p:sp>
        <p:nvSpPr>
          <p:cNvPr id="3" name="Title 1">
            <a:extLst>
              <a:ext uri="{FF2B5EF4-FFF2-40B4-BE49-F238E27FC236}">
                <a16:creationId xmlns:a16="http://schemas.microsoft.com/office/drawing/2014/main" id="{43B43D11-788E-4510-9EF4-559A0F4F5325}"/>
              </a:ext>
            </a:extLst>
          </p:cNvPr>
          <p:cNvSpPr txBox="1">
            <a:spLocks/>
          </p:cNvSpPr>
          <p:nvPr/>
        </p:nvSpPr>
        <p:spPr>
          <a:xfrm>
            <a:off x="513024" y="327593"/>
            <a:ext cx="9414305" cy="419100"/>
          </a:xfrm>
          <a:prstGeom prst="rect">
            <a:avLst/>
          </a:prstGeom>
          <a:noFill/>
          <a:ln>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B0502020202020204" pitchFamily="34" charset="0"/>
              </a:rPr>
              <a:t>METHODOLOGY: OVERVIEW</a:t>
            </a:r>
          </a:p>
        </p:txBody>
      </p:sp>
      <p:graphicFrame>
        <p:nvGraphicFramePr>
          <p:cNvPr id="13" name="Diagram 12">
            <a:extLst>
              <a:ext uri="{FF2B5EF4-FFF2-40B4-BE49-F238E27FC236}">
                <a16:creationId xmlns:a16="http://schemas.microsoft.com/office/drawing/2014/main" id="{28CD235F-2741-6748-A431-CB61D57A613E}"/>
              </a:ext>
            </a:extLst>
          </p:cNvPr>
          <p:cNvGraphicFramePr/>
          <p:nvPr>
            <p:extLst>
              <p:ext uri="{D42A27DB-BD31-4B8C-83A1-F6EECF244321}">
                <p14:modId xmlns:p14="http://schemas.microsoft.com/office/powerpoint/2010/main" val="1906732685"/>
              </p:ext>
            </p:extLst>
          </p:nvPr>
        </p:nvGraphicFramePr>
        <p:xfrm>
          <a:off x="201317" y="1341172"/>
          <a:ext cx="5867695" cy="1887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04C3C33D-03EB-124A-8299-65EC5493A891}"/>
              </a:ext>
            </a:extLst>
          </p:cNvPr>
          <p:cNvGraphicFramePr/>
          <p:nvPr>
            <p:extLst>
              <p:ext uri="{D42A27DB-BD31-4B8C-83A1-F6EECF244321}">
                <p14:modId xmlns:p14="http://schemas.microsoft.com/office/powerpoint/2010/main" val="1102286260"/>
              </p:ext>
            </p:extLst>
          </p:nvPr>
        </p:nvGraphicFramePr>
        <p:xfrm>
          <a:off x="5826128" y="1341172"/>
          <a:ext cx="6096000" cy="18878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5" name="Group 14">
            <a:extLst>
              <a:ext uri="{FF2B5EF4-FFF2-40B4-BE49-F238E27FC236}">
                <a16:creationId xmlns:a16="http://schemas.microsoft.com/office/drawing/2014/main" id="{28BE325A-8A4E-5B49-A7A5-1E6FED492B93}"/>
              </a:ext>
            </a:extLst>
          </p:cNvPr>
          <p:cNvGrpSpPr/>
          <p:nvPr/>
        </p:nvGrpSpPr>
        <p:grpSpPr>
          <a:xfrm rot="3452784">
            <a:off x="1918890" y="3496769"/>
            <a:ext cx="1343024" cy="1289844"/>
            <a:chOff x="3251199" y="661"/>
            <a:chExt cx="5312481" cy="2579687"/>
          </a:xfrm>
        </p:grpSpPr>
        <p:sp>
          <p:nvSpPr>
            <p:cNvPr id="16" name="Right Arrow 15">
              <a:extLst>
                <a:ext uri="{FF2B5EF4-FFF2-40B4-BE49-F238E27FC236}">
                  <a16:creationId xmlns:a16="http://schemas.microsoft.com/office/drawing/2014/main" id="{447EA5AE-880A-D241-BE73-8954790966BF}"/>
                </a:ext>
              </a:extLst>
            </p:cNvPr>
            <p:cNvSpPr/>
            <p:nvPr/>
          </p:nvSpPr>
          <p:spPr>
            <a:xfrm>
              <a:off x="3251199" y="661"/>
              <a:ext cx="5312481" cy="2579687"/>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ight Arrow 4">
              <a:extLst>
                <a:ext uri="{FF2B5EF4-FFF2-40B4-BE49-F238E27FC236}">
                  <a16:creationId xmlns:a16="http://schemas.microsoft.com/office/drawing/2014/main" id="{750EE102-CFF7-CF40-9245-54494C431980}"/>
                </a:ext>
              </a:extLst>
            </p:cNvPr>
            <p:cNvSpPr txBox="1"/>
            <p:nvPr/>
          </p:nvSpPr>
          <p:spPr>
            <a:xfrm>
              <a:off x="3251202" y="323122"/>
              <a:ext cx="5312478" cy="1934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275" tIns="41275" rIns="41275" bIns="41275" numCol="1" spcCol="1270" anchor="t" anchorCtr="0">
              <a:noAutofit/>
            </a:bodyPr>
            <a:lstStyle/>
            <a:p>
              <a:pPr marL="285750" lvl="1" indent="-285750" algn="l" defTabSz="2889250">
                <a:lnSpc>
                  <a:spcPct val="90000"/>
                </a:lnSpc>
                <a:spcBef>
                  <a:spcPct val="0"/>
                </a:spcBef>
                <a:spcAft>
                  <a:spcPct val="15000"/>
                </a:spcAft>
                <a:buChar char="•"/>
              </a:pPr>
              <a:endParaRPr lang="en-US" sz="6500" kern="1200"/>
            </a:p>
          </p:txBody>
        </p:sp>
      </p:grpSp>
      <p:graphicFrame>
        <p:nvGraphicFramePr>
          <p:cNvPr id="18" name="Diagram 17">
            <a:extLst>
              <a:ext uri="{FF2B5EF4-FFF2-40B4-BE49-F238E27FC236}">
                <a16:creationId xmlns:a16="http://schemas.microsoft.com/office/drawing/2014/main" id="{EDF42712-EDF5-2049-89DB-376B941F4946}"/>
              </a:ext>
            </a:extLst>
          </p:cNvPr>
          <p:cNvGraphicFramePr/>
          <p:nvPr>
            <p:extLst>
              <p:ext uri="{D42A27DB-BD31-4B8C-83A1-F6EECF244321}">
                <p14:modId xmlns:p14="http://schemas.microsoft.com/office/powerpoint/2010/main" val="1708471931"/>
              </p:ext>
            </p:extLst>
          </p:nvPr>
        </p:nvGraphicFramePr>
        <p:xfrm>
          <a:off x="3021012" y="4755884"/>
          <a:ext cx="6096000" cy="188780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9" name="Group 18">
            <a:extLst>
              <a:ext uri="{FF2B5EF4-FFF2-40B4-BE49-F238E27FC236}">
                <a16:creationId xmlns:a16="http://schemas.microsoft.com/office/drawing/2014/main" id="{E2B4CCE9-286D-6842-A220-BFB80C5477B7}"/>
              </a:ext>
            </a:extLst>
          </p:cNvPr>
          <p:cNvGrpSpPr/>
          <p:nvPr/>
        </p:nvGrpSpPr>
        <p:grpSpPr>
          <a:xfrm rot="7256962">
            <a:off x="8882212" y="3491627"/>
            <a:ext cx="1343024" cy="1289844"/>
            <a:chOff x="3251199" y="661"/>
            <a:chExt cx="5312481" cy="2579687"/>
          </a:xfrm>
        </p:grpSpPr>
        <p:sp>
          <p:nvSpPr>
            <p:cNvPr id="20" name="Right Arrow 19">
              <a:extLst>
                <a:ext uri="{FF2B5EF4-FFF2-40B4-BE49-F238E27FC236}">
                  <a16:creationId xmlns:a16="http://schemas.microsoft.com/office/drawing/2014/main" id="{12D0A1E9-EC22-1440-98D5-ED629DB58EDE}"/>
                </a:ext>
              </a:extLst>
            </p:cNvPr>
            <p:cNvSpPr/>
            <p:nvPr/>
          </p:nvSpPr>
          <p:spPr>
            <a:xfrm>
              <a:off x="3251199" y="661"/>
              <a:ext cx="5312481" cy="2579687"/>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Right Arrow 4">
              <a:extLst>
                <a:ext uri="{FF2B5EF4-FFF2-40B4-BE49-F238E27FC236}">
                  <a16:creationId xmlns:a16="http://schemas.microsoft.com/office/drawing/2014/main" id="{99ADD54C-AB07-0A4A-ABEF-2D7471C9D03D}"/>
                </a:ext>
              </a:extLst>
            </p:cNvPr>
            <p:cNvSpPr txBox="1"/>
            <p:nvPr/>
          </p:nvSpPr>
          <p:spPr>
            <a:xfrm>
              <a:off x="3251202" y="323122"/>
              <a:ext cx="5312478" cy="1934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275" tIns="41275" rIns="41275" bIns="41275" numCol="1" spcCol="1270" anchor="t" anchorCtr="0">
              <a:noAutofit/>
            </a:bodyPr>
            <a:lstStyle/>
            <a:p>
              <a:pPr marL="285750" lvl="1" indent="-285750" algn="l" defTabSz="2889250">
                <a:lnSpc>
                  <a:spcPct val="90000"/>
                </a:lnSpc>
                <a:spcBef>
                  <a:spcPct val="0"/>
                </a:spcBef>
                <a:spcAft>
                  <a:spcPct val="15000"/>
                </a:spcAft>
                <a:buChar char="•"/>
              </a:pPr>
              <a:endParaRPr lang="en-US" sz="6500" kern="1200"/>
            </a:p>
          </p:txBody>
        </p:sp>
      </p:grpSp>
      <p:sp>
        <p:nvSpPr>
          <p:cNvPr id="4" name="TextBox 3"/>
          <p:cNvSpPr txBox="1"/>
          <p:nvPr/>
        </p:nvSpPr>
        <p:spPr>
          <a:xfrm>
            <a:off x="2361308" y="1708307"/>
            <a:ext cx="3464820" cy="1200329"/>
          </a:xfrm>
          <a:prstGeom prst="rect">
            <a:avLst/>
          </a:prstGeom>
          <a:noFill/>
        </p:spPr>
        <p:txBody>
          <a:bodyPr wrap="square" rtlCol="0">
            <a:spAutoFit/>
          </a:bodyPr>
          <a:lstStyle/>
          <a:p>
            <a:pPr marL="400050" lvl="0" indent="-225425">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Day and night averages</a:t>
            </a:r>
          </a:p>
          <a:p>
            <a:pPr marL="400050" lvl="0" indent="-225425">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Reference and study areas</a:t>
            </a:r>
          </a:p>
          <a:p>
            <a:pPr marL="400050" lvl="0" indent="-225425">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UHI magnitude</a:t>
            </a:r>
            <a:endParaRPr lang="en-US" dirty="0">
              <a:solidFill>
                <a:schemeClr val="tx1">
                  <a:lumMod val="75000"/>
                  <a:lumOff val="25000"/>
                </a:schemeClr>
              </a:solidFill>
              <a:latin typeface="Century Gothic" panose="020B0502020202020204" pitchFamily="34" charset="0"/>
            </a:endParaRPr>
          </a:p>
        </p:txBody>
      </p:sp>
      <p:sp>
        <p:nvSpPr>
          <p:cNvPr id="5" name="TextBox 4"/>
          <p:cNvSpPr txBox="1"/>
          <p:nvPr/>
        </p:nvSpPr>
        <p:spPr>
          <a:xfrm>
            <a:off x="8020754" y="1708307"/>
            <a:ext cx="3777702" cy="1200329"/>
          </a:xfrm>
          <a:prstGeom prst="rect">
            <a:avLst/>
          </a:prstGeom>
          <a:noFill/>
        </p:spPr>
        <p:txBody>
          <a:bodyPr wrap="square" rtlCol="0">
            <a:spAutoFit/>
          </a:bodyPr>
          <a:lstStyle/>
          <a:p>
            <a:pPr marL="225425" lvl="0" indent="-225425">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Model to map and value ecosystem services</a:t>
            </a:r>
          </a:p>
          <a:p>
            <a:pPr lvl="0">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Index of heat mitigation</a:t>
            </a:r>
          </a:p>
          <a:p>
            <a:pPr lvl="0">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Scenario </a:t>
            </a:r>
            <a:r>
              <a:rPr lang="en-US" dirty="0" smtClean="0">
                <a:solidFill>
                  <a:schemeClr val="tx1">
                    <a:lumMod val="75000"/>
                    <a:lumOff val="25000"/>
                  </a:schemeClr>
                </a:solidFill>
                <a:latin typeface="Century Gothic" panose="020B0502020202020204" pitchFamily="34" charset="0"/>
              </a:rPr>
              <a:t>planning</a:t>
            </a:r>
            <a:endParaRPr lang="en-US" dirty="0">
              <a:solidFill>
                <a:schemeClr val="tx1">
                  <a:lumMod val="75000"/>
                  <a:lumOff val="25000"/>
                </a:schemeClr>
              </a:solidFill>
              <a:latin typeface="Century Gothic" panose="020B0502020202020204" pitchFamily="34" charset="0"/>
            </a:endParaRPr>
          </a:p>
        </p:txBody>
      </p:sp>
      <p:sp>
        <p:nvSpPr>
          <p:cNvPr id="6" name="TextBox 5"/>
          <p:cNvSpPr txBox="1"/>
          <p:nvPr/>
        </p:nvSpPr>
        <p:spPr>
          <a:xfrm>
            <a:off x="5202452" y="5376619"/>
            <a:ext cx="3207564" cy="646331"/>
          </a:xfrm>
          <a:prstGeom prst="rect">
            <a:avLst/>
          </a:prstGeom>
          <a:noFill/>
        </p:spPr>
        <p:txBody>
          <a:bodyPr wrap="square" rtlCol="0">
            <a:spAutoFit/>
          </a:bodyPr>
          <a:lstStyle/>
          <a:p>
            <a:pPr lvl="0">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Heat risk index</a:t>
            </a:r>
          </a:p>
          <a:p>
            <a:pPr lvl="0">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Scenario </a:t>
            </a:r>
            <a:r>
              <a:rPr lang="en-US" dirty="0" smtClean="0">
                <a:solidFill>
                  <a:schemeClr val="tx1">
                    <a:lumMod val="75000"/>
                    <a:lumOff val="25000"/>
                  </a:schemeClr>
                </a:solidFill>
                <a:latin typeface="Century Gothic" panose="020B0502020202020204" pitchFamily="34" charset="0"/>
              </a:rPr>
              <a:t>planning</a:t>
            </a: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42636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Arc 35">
            <a:extLst>
              <a:ext uri="{FF2B5EF4-FFF2-40B4-BE49-F238E27FC236}">
                <a16:creationId xmlns:a16="http://schemas.microsoft.com/office/drawing/2014/main" id="{9443C349-8E22-408E-902C-124D307B39E1}"/>
              </a:ext>
            </a:extLst>
          </p:cNvPr>
          <p:cNvSpPr/>
          <p:nvPr/>
        </p:nvSpPr>
        <p:spPr>
          <a:xfrm rot="18035585" flipV="1">
            <a:off x="2020754" y="959893"/>
            <a:ext cx="2025868" cy="2611696"/>
          </a:xfrm>
          <a:prstGeom prst="arc">
            <a:avLst>
              <a:gd name="adj1" fmla="val 17431630"/>
              <a:gd name="adj2" fmla="val 4862496"/>
            </a:avLst>
          </a:prstGeom>
          <a:ln w="41275">
            <a:solidFill>
              <a:srgbClr val="006D9D"/>
            </a:solidFill>
            <a:headEnd type="triangle" w="lg" len="lg"/>
            <a:tailEnd type="none"/>
          </a:ln>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5426E90B-0CCF-0E44-9C78-94062260707C}"/>
              </a:ext>
            </a:extLst>
          </p:cNvPr>
          <p:cNvSpPr/>
          <p:nvPr/>
        </p:nvSpPr>
        <p:spPr>
          <a:xfrm rot="14108580" flipH="1" flipV="1">
            <a:off x="1958427" y="3722463"/>
            <a:ext cx="2044955" cy="2922644"/>
          </a:xfrm>
          <a:prstGeom prst="arc">
            <a:avLst>
              <a:gd name="adj1" fmla="val 17361127"/>
              <a:gd name="adj2" fmla="val 5523259"/>
            </a:avLst>
          </a:prstGeom>
          <a:ln w="41275">
            <a:solidFill>
              <a:srgbClr val="006D9D"/>
            </a:solidFill>
            <a:headEnd type="triangle" w="lg" len="lg"/>
            <a:tailEnd type="none"/>
          </a:ln>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BA1702E-83AE-4D75-B5D5-8A02759BD8F5}"/>
              </a:ext>
            </a:extLst>
          </p:cNvPr>
          <p:cNvSpPr/>
          <p:nvPr/>
        </p:nvSpPr>
        <p:spPr>
          <a:xfrm>
            <a:off x="144533" y="4161133"/>
            <a:ext cx="2731108" cy="1818474"/>
          </a:xfrm>
          <a:prstGeom prst="roundRect">
            <a:avLst/>
          </a:prstGeom>
          <a:blipFill dpi="0" rotWithShape="1">
            <a:blip r:embed="rId3">
              <a:alphaModFix amt="40000"/>
            </a:blip>
            <a:srcRect/>
            <a:stretch>
              <a:fillRect l="-19509" t="-47877" r="-20917" b="-70681"/>
            </a:stretch>
          </a:bli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8BFB127-FBF2-4BAC-AB75-D0F59125A4C2}"/>
              </a:ext>
            </a:extLst>
          </p:cNvPr>
          <p:cNvSpPr/>
          <p:nvPr/>
        </p:nvSpPr>
        <p:spPr>
          <a:xfrm>
            <a:off x="9151893" y="2689108"/>
            <a:ext cx="2901182" cy="2024086"/>
          </a:xfrm>
          <a:prstGeom prst="roundRect">
            <a:avLst/>
          </a:prstGeom>
          <a:blipFill dpi="0" rotWithShape="1">
            <a:blip r:embed="rId4">
              <a:alphaModFix amt="40000"/>
            </a:blip>
            <a:srcRect/>
            <a:stretch>
              <a:fillRect l="118" t="-49082" r="-544" b="-69476"/>
            </a:stretch>
          </a:bli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78C720D-6AF6-4C8D-8DCA-A11B0D2198EF}"/>
              </a:ext>
            </a:extLst>
          </p:cNvPr>
          <p:cNvSpPr/>
          <p:nvPr/>
        </p:nvSpPr>
        <p:spPr>
          <a:xfrm>
            <a:off x="144535" y="1440382"/>
            <a:ext cx="2731106" cy="1818474"/>
          </a:xfrm>
          <a:prstGeom prst="roundRect">
            <a:avLst/>
          </a:prstGeom>
          <a:blipFill dpi="0" rotWithShape="1">
            <a:blip r:embed="rId5">
              <a:alphaModFix amt="40000"/>
            </a:blip>
            <a:srcRect/>
            <a:stretch>
              <a:fillRect l="-8804" t="-37183" r="-31622" b="-81375"/>
            </a:stretch>
          </a:bli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420FFA6-56FA-4E21-B0D4-320A737BB0D4}"/>
              </a:ext>
            </a:extLst>
          </p:cNvPr>
          <p:cNvSpPr txBox="1">
            <a:spLocks/>
          </p:cNvSpPr>
          <p:nvPr/>
        </p:nvSpPr>
        <p:spPr>
          <a:xfrm>
            <a:off x="495300" y="46663"/>
            <a:ext cx="11696700" cy="101395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6D9D"/>
                </a:solidFill>
                <a:latin typeface="Century Gothic" panose="020F0302020204030204"/>
              </a:rPr>
              <a:t>METHODOLOGY: LAND SURFACE TEMPERATURE</a:t>
            </a:r>
          </a:p>
        </p:txBody>
      </p:sp>
      <p:sp>
        <p:nvSpPr>
          <p:cNvPr id="7" name="TextBox 6">
            <a:extLst>
              <a:ext uri="{FF2B5EF4-FFF2-40B4-BE49-F238E27FC236}">
                <a16:creationId xmlns:a16="http://schemas.microsoft.com/office/drawing/2014/main" id="{408D4406-2631-4EAC-8067-7DACF52224BB}"/>
              </a:ext>
            </a:extLst>
          </p:cNvPr>
          <p:cNvSpPr txBox="1"/>
          <p:nvPr/>
        </p:nvSpPr>
        <p:spPr>
          <a:xfrm>
            <a:off x="436170" y="4854926"/>
            <a:ext cx="2147831" cy="430887"/>
          </a:xfrm>
          <a:prstGeom prst="rect">
            <a:avLst/>
          </a:prstGeom>
          <a:noFill/>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ISS ECOSTRESS</a:t>
            </a:r>
          </a:p>
        </p:txBody>
      </p:sp>
      <p:sp>
        <p:nvSpPr>
          <p:cNvPr id="19" name="Rectangle: Rounded Corners 18">
            <a:extLst>
              <a:ext uri="{FF2B5EF4-FFF2-40B4-BE49-F238E27FC236}">
                <a16:creationId xmlns:a16="http://schemas.microsoft.com/office/drawing/2014/main" id="{90396007-BAFB-46A6-AC47-5CED3156C610}"/>
              </a:ext>
            </a:extLst>
          </p:cNvPr>
          <p:cNvSpPr/>
          <p:nvPr/>
        </p:nvSpPr>
        <p:spPr>
          <a:xfrm>
            <a:off x="6077472" y="2691089"/>
            <a:ext cx="2617393" cy="2024085"/>
          </a:xfrm>
          <a:prstGeom prst="roundRect">
            <a:avLst/>
          </a:prstGeom>
          <a:blipFill dpi="0" rotWithShape="1">
            <a:blip r:embed="rId6">
              <a:alphaModFix amt="40000"/>
            </a:blip>
            <a:srcRect/>
            <a:stretch>
              <a:fillRect/>
            </a:stretch>
          </a:bli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7FCBF3C-700F-4F1F-B139-4A2D61A302FD}"/>
              </a:ext>
            </a:extLst>
          </p:cNvPr>
          <p:cNvSpPr txBox="1"/>
          <p:nvPr/>
        </p:nvSpPr>
        <p:spPr>
          <a:xfrm>
            <a:off x="9454459" y="3375696"/>
            <a:ext cx="2431480" cy="769441"/>
          </a:xfrm>
          <a:prstGeom prst="rect">
            <a:avLst/>
          </a:prstGeom>
          <a:noFill/>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Day and Night LST Maps</a:t>
            </a:r>
          </a:p>
        </p:txBody>
      </p:sp>
      <p:cxnSp>
        <p:nvCxnSpPr>
          <p:cNvPr id="38" name="Straight Connector 37">
            <a:extLst>
              <a:ext uri="{FF2B5EF4-FFF2-40B4-BE49-F238E27FC236}">
                <a16:creationId xmlns:a16="http://schemas.microsoft.com/office/drawing/2014/main" id="{5A7BF73B-F610-46BB-B80C-ABD680252B38}"/>
              </a:ext>
            </a:extLst>
          </p:cNvPr>
          <p:cNvCxnSpPr>
            <a:cxnSpLocks/>
            <a:stCxn id="19" idx="3"/>
            <a:endCxn id="21" idx="1"/>
          </p:cNvCxnSpPr>
          <p:nvPr/>
        </p:nvCxnSpPr>
        <p:spPr>
          <a:xfrm flipV="1">
            <a:off x="8694865" y="3701151"/>
            <a:ext cx="457028" cy="1981"/>
          </a:xfrm>
          <a:prstGeom prst="line">
            <a:avLst/>
          </a:prstGeom>
          <a:ln w="41275">
            <a:solidFill>
              <a:srgbClr val="006D9D"/>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5EB6C57E-47C1-4608-A29D-6948F7268DFE}"/>
              </a:ext>
            </a:extLst>
          </p:cNvPr>
          <p:cNvSpPr/>
          <p:nvPr/>
        </p:nvSpPr>
        <p:spPr>
          <a:xfrm>
            <a:off x="2956133" y="2690285"/>
            <a:ext cx="2660894" cy="2017090"/>
          </a:xfrm>
          <a:prstGeom prst="roundRect">
            <a:avLst/>
          </a:prstGeom>
          <a:blipFill dpi="0" rotWithShape="1">
            <a:blip r:embed="rId7">
              <a:alphaModFix amt="40000"/>
            </a:blip>
            <a:srcRect/>
            <a:stretch>
              <a:fillRect/>
            </a:stretch>
          </a:blip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FFC90D-CF8D-43D2-88CE-B24853198773}"/>
              </a:ext>
            </a:extLst>
          </p:cNvPr>
          <p:cNvSpPr txBox="1"/>
          <p:nvPr/>
        </p:nvSpPr>
        <p:spPr>
          <a:xfrm>
            <a:off x="3344202" y="3486697"/>
            <a:ext cx="1888438" cy="430887"/>
          </a:xfrm>
          <a:prstGeom prst="rect">
            <a:avLst/>
          </a:prstGeom>
          <a:noFill/>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Cloud Mask</a:t>
            </a:r>
          </a:p>
        </p:txBody>
      </p:sp>
      <p:sp>
        <p:nvSpPr>
          <p:cNvPr id="9" name="TextBox 8">
            <a:extLst>
              <a:ext uri="{FF2B5EF4-FFF2-40B4-BE49-F238E27FC236}">
                <a16:creationId xmlns:a16="http://schemas.microsoft.com/office/drawing/2014/main" id="{60D2CEAE-CF70-4A6A-842C-6D540B1E2363}"/>
              </a:ext>
            </a:extLst>
          </p:cNvPr>
          <p:cNvSpPr txBox="1"/>
          <p:nvPr/>
        </p:nvSpPr>
        <p:spPr>
          <a:xfrm>
            <a:off x="513829" y="1964898"/>
            <a:ext cx="1992515" cy="769441"/>
          </a:xfrm>
          <a:prstGeom prst="rect">
            <a:avLst/>
          </a:prstGeom>
          <a:noFill/>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LANDSAT 8 TIRS</a:t>
            </a:r>
          </a:p>
        </p:txBody>
      </p:sp>
      <p:sp>
        <p:nvSpPr>
          <p:cNvPr id="11" name="TextBox 10">
            <a:extLst>
              <a:ext uri="{FF2B5EF4-FFF2-40B4-BE49-F238E27FC236}">
                <a16:creationId xmlns:a16="http://schemas.microsoft.com/office/drawing/2014/main" id="{FFB4F668-CB9E-42EB-B7AF-28208177B282}"/>
              </a:ext>
            </a:extLst>
          </p:cNvPr>
          <p:cNvSpPr txBox="1"/>
          <p:nvPr/>
        </p:nvSpPr>
        <p:spPr>
          <a:xfrm>
            <a:off x="6379210" y="3317420"/>
            <a:ext cx="1985714" cy="769441"/>
          </a:xfrm>
          <a:prstGeom prst="rect">
            <a:avLst/>
          </a:prstGeom>
          <a:noFill/>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LST</a:t>
            </a:r>
          </a:p>
          <a:p>
            <a:pPr algn="ctr"/>
            <a:r>
              <a:rPr lang="en-US" sz="2200" b="1">
                <a:solidFill>
                  <a:schemeClr val="tx1">
                    <a:lumMod val="75000"/>
                    <a:lumOff val="25000"/>
                  </a:schemeClr>
                </a:solidFill>
                <a:latin typeface="Century Gothic"/>
              </a:rPr>
              <a:t>(K TO °F)</a:t>
            </a:r>
          </a:p>
        </p:txBody>
      </p:sp>
      <p:sp>
        <p:nvSpPr>
          <p:cNvPr id="20" name="Text Placeholder 4">
            <a:extLst>
              <a:ext uri="{FF2B5EF4-FFF2-40B4-BE49-F238E27FC236}">
                <a16:creationId xmlns:a16="http://schemas.microsoft.com/office/drawing/2014/main" id="{53C766C0-0799-7E49-85AA-4D674CDCF364}"/>
              </a:ext>
            </a:extLst>
          </p:cNvPr>
          <p:cNvSpPr txBox="1">
            <a:spLocks/>
          </p:cNvSpPr>
          <p:nvPr/>
        </p:nvSpPr>
        <p:spPr>
          <a:xfrm>
            <a:off x="5702299" y="6343667"/>
            <a:ext cx="6395533" cy="36182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a:t>
            </a:r>
            <a:r>
              <a:rPr lang="en-US">
                <a:solidFill>
                  <a:schemeClr val="tx1">
                    <a:lumMod val="75000"/>
                    <a:lumOff val="25000"/>
                  </a:schemeClr>
                </a:solidFill>
              </a:rPr>
              <a:t>NASA </a:t>
            </a:r>
            <a:r>
              <a:rPr lang="en-US" err="1">
                <a:solidFill>
                  <a:schemeClr val="tx1">
                    <a:lumMod val="75000"/>
                    <a:lumOff val="25000"/>
                  </a:schemeClr>
                </a:solidFill>
              </a:rPr>
              <a:t>Developedia</a:t>
            </a:r>
            <a:r>
              <a:rPr lang="en-US">
                <a:solidFill>
                  <a:schemeClr val="tx1">
                    <a:lumMod val="75000"/>
                    <a:lumOff val="25000"/>
                  </a:schemeClr>
                </a:solidFill>
              </a:rPr>
              <a:t>, Clipart-Library, Microsoft Stock Images</a:t>
            </a:r>
            <a:endParaRPr kumimoji="0"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cxnSp>
        <p:nvCxnSpPr>
          <p:cNvPr id="24" name="Straight Connector 23">
            <a:extLst>
              <a:ext uri="{FF2B5EF4-FFF2-40B4-BE49-F238E27FC236}">
                <a16:creationId xmlns:a16="http://schemas.microsoft.com/office/drawing/2014/main" id="{8D163942-AE2C-476A-87CF-CF3F3C90FE6C}"/>
              </a:ext>
            </a:extLst>
          </p:cNvPr>
          <p:cNvCxnSpPr>
            <a:cxnSpLocks/>
          </p:cNvCxnSpPr>
          <p:nvPr/>
        </p:nvCxnSpPr>
        <p:spPr>
          <a:xfrm flipV="1">
            <a:off x="5632154" y="3698830"/>
            <a:ext cx="457028" cy="1981"/>
          </a:xfrm>
          <a:prstGeom prst="line">
            <a:avLst/>
          </a:prstGeom>
          <a:ln w="41275">
            <a:solidFill>
              <a:srgbClr val="006D9D"/>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689679"/>
      </p:ext>
    </p:extLst>
  </p:cSld>
  <p:clrMapOvr>
    <a:masterClrMapping/>
  </p:clrMapOvr>
  <p:extLst>
    <p:ext uri="{6950BFC3-D8DA-4A85-94F7-54DA5524770B}">
      <p188:commentRel xmlns:p188="http://schemas.microsoft.com/office/powerpoint/2018/8/main" xmlns="" r:id="rId8"/>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Map&#10;&#10;Description automatically generated">
            <a:extLst>
              <a:ext uri="{FF2B5EF4-FFF2-40B4-BE49-F238E27FC236}">
                <a16:creationId xmlns:a16="http://schemas.microsoft.com/office/drawing/2014/main" id="{7EE9B13A-EFCA-4556-8746-3F94947762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4501" y="972269"/>
            <a:ext cx="4137661" cy="5466582"/>
          </a:xfrm>
          <a:prstGeom prst="rect">
            <a:avLst/>
          </a:prstGeom>
        </p:spPr>
      </p:pic>
      <p:sp>
        <p:nvSpPr>
          <p:cNvPr id="5" name="Title 1">
            <a:extLst>
              <a:ext uri="{FF2B5EF4-FFF2-40B4-BE49-F238E27FC236}">
                <a16:creationId xmlns:a16="http://schemas.microsoft.com/office/drawing/2014/main" id="{D420FFA6-56FA-4E21-B0D4-320A737BB0D4}"/>
              </a:ext>
            </a:extLst>
          </p:cNvPr>
          <p:cNvSpPr txBox="1">
            <a:spLocks/>
          </p:cNvSpPr>
          <p:nvPr/>
        </p:nvSpPr>
        <p:spPr>
          <a:xfrm>
            <a:off x="495300" y="46663"/>
            <a:ext cx="11696700" cy="101395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6D9D"/>
                </a:solidFill>
                <a:latin typeface="Century Gothic" panose="020F0302020204030204"/>
              </a:rPr>
              <a:t>METHODOLOGY: REFERENCE SITES</a:t>
            </a:r>
          </a:p>
        </p:txBody>
      </p:sp>
      <p:sp>
        <p:nvSpPr>
          <p:cNvPr id="15" name="Rectangle 14">
            <a:extLst>
              <a:ext uri="{FF2B5EF4-FFF2-40B4-BE49-F238E27FC236}">
                <a16:creationId xmlns:a16="http://schemas.microsoft.com/office/drawing/2014/main" id="{C861E3BA-DD3C-D142-908F-59CAC4315D91}"/>
              </a:ext>
            </a:extLst>
          </p:cNvPr>
          <p:cNvSpPr/>
          <p:nvPr/>
        </p:nvSpPr>
        <p:spPr>
          <a:xfrm>
            <a:off x="7340390" y="3860536"/>
            <a:ext cx="235131" cy="2371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30C3CC-DD6E-1149-A0AB-3F39A0CD6645}"/>
              </a:ext>
            </a:extLst>
          </p:cNvPr>
          <p:cNvSpPr/>
          <p:nvPr/>
        </p:nvSpPr>
        <p:spPr>
          <a:xfrm>
            <a:off x="8871201" y="2363019"/>
            <a:ext cx="235131" cy="2371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view of a canyon&#10;&#10;Description automatically generated">
            <a:extLst>
              <a:ext uri="{FF2B5EF4-FFF2-40B4-BE49-F238E27FC236}">
                <a16:creationId xmlns:a16="http://schemas.microsoft.com/office/drawing/2014/main" id="{A00C5A2D-245A-4FE9-A2A3-D5D644E92A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693"/>
          <a:stretch/>
        </p:blipFill>
        <p:spPr>
          <a:xfrm>
            <a:off x="1071230" y="4043122"/>
            <a:ext cx="4137660" cy="2367983"/>
          </a:xfrm>
          <a:prstGeom prst="rect">
            <a:avLst/>
          </a:prstGeom>
          <a:effectLst>
            <a:outerShdw blurRad="50800" dist="38100" dir="2700000" algn="tl" rotWithShape="0">
              <a:prstClr val="black">
                <a:alpha val="40000"/>
              </a:prstClr>
            </a:outerShdw>
          </a:effectLst>
        </p:spPr>
      </p:pic>
      <p:cxnSp>
        <p:nvCxnSpPr>
          <p:cNvPr id="24" name="Straight Arrow Connector 23">
            <a:extLst>
              <a:ext uri="{FF2B5EF4-FFF2-40B4-BE49-F238E27FC236}">
                <a16:creationId xmlns:a16="http://schemas.microsoft.com/office/drawing/2014/main" id="{D5F62F12-D810-4472-9B0A-1CDDF187A3AE}"/>
              </a:ext>
            </a:extLst>
          </p:cNvPr>
          <p:cNvCxnSpPr>
            <a:cxnSpLocks/>
          </p:cNvCxnSpPr>
          <p:nvPr/>
        </p:nvCxnSpPr>
        <p:spPr>
          <a:xfrm flipV="1">
            <a:off x="5208890" y="4097715"/>
            <a:ext cx="2131500" cy="231339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A9D4ED6-57FB-4E18-B8EC-020C3C4F4AAE}"/>
              </a:ext>
            </a:extLst>
          </p:cNvPr>
          <p:cNvCxnSpPr>
            <a:cxnSpLocks/>
          </p:cNvCxnSpPr>
          <p:nvPr/>
        </p:nvCxnSpPr>
        <p:spPr>
          <a:xfrm flipV="1">
            <a:off x="5208890" y="3860536"/>
            <a:ext cx="2131500" cy="18258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D221F09-73DA-4651-9001-93A0634F4BA7}"/>
              </a:ext>
            </a:extLst>
          </p:cNvPr>
          <p:cNvCxnSpPr>
            <a:cxnSpLocks/>
          </p:cNvCxnSpPr>
          <p:nvPr/>
        </p:nvCxnSpPr>
        <p:spPr>
          <a:xfrm>
            <a:off x="5208890" y="1074500"/>
            <a:ext cx="3662311" cy="128851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BA5B7DB-29EA-4D4D-84D2-89B21BACE0BB}"/>
              </a:ext>
            </a:extLst>
          </p:cNvPr>
          <p:cNvCxnSpPr>
            <a:cxnSpLocks/>
          </p:cNvCxnSpPr>
          <p:nvPr/>
        </p:nvCxnSpPr>
        <p:spPr>
          <a:xfrm flipV="1">
            <a:off x="5208890" y="2600198"/>
            <a:ext cx="3662311" cy="91976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descr="A view of a city next to a body of water&#10;&#10;Description automatically generated">
            <a:extLst>
              <a:ext uri="{FF2B5EF4-FFF2-40B4-BE49-F238E27FC236}">
                <a16:creationId xmlns:a16="http://schemas.microsoft.com/office/drawing/2014/main" id="{4A60796B-39FC-44F6-98B0-69DFE2584F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202" t="30499" r="29981" b="596"/>
          <a:stretch/>
        </p:blipFill>
        <p:spPr>
          <a:xfrm>
            <a:off x="1071230" y="1060614"/>
            <a:ext cx="4137660" cy="2470167"/>
          </a:xfrm>
          <a:prstGeom prst="rect">
            <a:avLst/>
          </a:prstGeom>
          <a:effectLst>
            <a:outerShdw blurRad="50800" dist="38100" dir="2700000" algn="tl" rotWithShape="0">
              <a:prstClr val="black">
                <a:alpha val="40000"/>
              </a:prstClr>
            </a:outerShdw>
          </a:effectLst>
        </p:spPr>
      </p:pic>
      <p:sp>
        <p:nvSpPr>
          <p:cNvPr id="52" name="TextBox 51">
            <a:extLst>
              <a:ext uri="{FF2B5EF4-FFF2-40B4-BE49-F238E27FC236}">
                <a16:creationId xmlns:a16="http://schemas.microsoft.com/office/drawing/2014/main" id="{DA1F9B0B-4377-432E-A3B0-40E5233EAB60}"/>
              </a:ext>
            </a:extLst>
          </p:cNvPr>
          <p:cNvSpPr txBox="1"/>
          <p:nvPr/>
        </p:nvSpPr>
        <p:spPr>
          <a:xfrm>
            <a:off x="8325415" y="6220825"/>
            <a:ext cx="354584" cy="184666"/>
          </a:xfrm>
          <a:prstGeom prst="rect">
            <a:avLst/>
          </a:prstGeom>
          <a:noFill/>
        </p:spPr>
        <p:txBody>
          <a:bodyPr wrap="none" rtlCol="0">
            <a:spAutoFit/>
          </a:bodyPr>
          <a:lstStyle/>
          <a:p>
            <a:r>
              <a:rPr lang="en-US" sz="600"/>
              <a:t>Miles</a:t>
            </a:r>
          </a:p>
        </p:txBody>
      </p:sp>
      <p:sp>
        <p:nvSpPr>
          <p:cNvPr id="53" name="TextBox 52">
            <a:extLst>
              <a:ext uri="{FF2B5EF4-FFF2-40B4-BE49-F238E27FC236}">
                <a16:creationId xmlns:a16="http://schemas.microsoft.com/office/drawing/2014/main" id="{8E3C2930-7D73-4983-B3F3-F06D437A0BDE}"/>
              </a:ext>
            </a:extLst>
          </p:cNvPr>
          <p:cNvSpPr txBox="1"/>
          <p:nvPr/>
        </p:nvSpPr>
        <p:spPr>
          <a:xfrm>
            <a:off x="8241097" y="6129729"/>
            <a:ext cx="261610" cy="184666"/>
          </a:xfrm>
          <a:prstGeom prst="rect">
            <a:avLst/>
          </a:prstGeom>
          <a:noFill/>
        </p:spPr>
        <p:txBody>
          <a:bodyPr wrap="none" rtlCol="0">
            <a:spAutoFit/>
          </a:bodyPr>
          <a:lstStyle/>
          <a:p>
            <a:r>
              <a:rPr lang="en-US" sz="600"/>
              <a:t>12</a:t>
            </a:r>
          </a:p>
        </p:txBody>
      </p:sp>
      <p:sp>
        <p:nvSpPr>
          <p:cNvPr id="57" name="TextBox 56">
            <a:extLst>
              <a:ext uri="{FF2B5EF4-FFF2-40B4-BE49-F238E27FC236}">
                <a16:creationId xmlns:a16="http://schemas.microsoft.com/office/drawing/2014/main" id="{E52F0E8E-6BD3-4BB1-83CA-F61E0C68F589}"/>
              </a:ext>
            </a:extLst>
          </p:cNvPr>
          <p:cNvSpPr txBox="1"/>
          <p:nvPr/>
        </p:nvSpPr>
        <p:spPr>
          <a:xfrm>
            <a:off x="7841099" y="6129729"/>
            <a:ext cx="223138" cy="184666"/>
          </a:xfrm>
          <a:prstGeom prst="rect">
            <a:avLst/>
          </a:prstGeom>
          <a:noFill/>
        </p:spPr>
        <p:txBody>
          <a:bodyPr wrap="none" rtlCol="0">
            <a:spAutoFit/>
          </a:bodyPr>
          <a:lstStyle/>
          <a:p>
            <a:r>
              <a:rPr lang="en-US" sz="600"/>
              <a:t>9</a:t>
            </a:r>
          </a:p>
        </p:txBody>
      </p:sp>
      <p:sp>
        <p:nvSpPr>
          <p:cNvPr id="59" name="TextBox 58">
            <a:extLst>
              <a:ext uri="{FF2B5EF4-FFF2-40B4-BE49-F238E27FC236}">
                <a16:creationId xmlns:a16="http://schemas.microsoft.com/office/drawing/2014/main" id="{DB3458BD-9712-4AF5-97D6-270672694FC7}"/>
              </a:ext>
            </a:extLst>
          </p:cNvPr>
          <p:cNvSpPr txBox="1"/>
          <p:nvPr/>
        </p:nvSpPr>
        <p:spPr>
          <a:xfrm>
            <a:off x="7417962" y="6129729"/>
            <a:ext cx="223138" cy="184666"/>
          </a:xfrm>
          <a:prstGeom prst="rect">
            <a:avLst/>
          </a:prstGeom>
          <a:noFill/>
        </p:spPr>
        <p:txBody>
          <a:bodyPr wrap="none" rtlCol="0">
            <a:spAutoFit/>
          </a:bodyPr>
          <a:lstStyle/>
          <a:p>
            <a:r>
              <a:rPr lang="en-US" sz="600"/>
              <a:t>6</a:t>
            </a:r>
          </a:p>
        </p:txBody>
      </p:sp>
      <p:sp>
        <p:nvSpPr>
          <p:cNvPr id="61" name="TextBox 60">
            <a:extLst>
              <a:ext uri="{FF2B5EF4-FFF2-40B4-BE49-F238E27FC236}">
                <a16:creationId xmlns:a16="http://schemas.microsoft.com/office/drawing/2014/main" id="{90F2F8CC-34B2-40E7-8DF4-7F760E9D5655}"/>
              </a:ext>
            </a:extLst>
          </p:cNvPr>
          <p:cNvSpPr txBox="1"/>
          <p:nvPr/>
        </p:nvSpPr>
        <p:spPr>
          <a:xfrm>
            <a:off x="6967729" y="6129729"/>
            <a:ext cx="223138" cy="184666"/>
          </a:xfrm>
          <a:prstGeom prst="rect">
            <a:avLst/>
          </a:prstGeom>
          <a:noFill/>
        </p:spPr>
        <p:txBody>
          <a:bodyPr wrap="none" rtlCol="0">
            <a:spAutoFit/>
          </a:bodyPr>
          <a:lstStyle/>
          <a:p>
            <a:r>
              <a:rPr lang="en-US" sz="600"/>
              <a:t>3</a:t>
            </a:r>
          </a:p>
        </p:txBody>
      </p:sp>
      <p:sp>
        <p:nvSpPr>
          <p:cNvPr id="63" name="TextBox 62">
            <a:extLst>
              <a:ext uri="{FF2B5EF4-FFF2-40B4-BE49-F238E27FC236}">
                <a16:creationId xmlns:a16="http://schemas.microsoft.com/office/drawing/2014/main" id="{97D4AAC1-CF50-4054-819A-71CF41A1E44C}"/>
              </a:ext>
            </a:extLst>
          </p:cNvPr>
          <p:cNvSpPr txBox="1"/>
          <p:nvPr/>
        </p:nvSpPr>
        <p:spPr>
          <a:xfrm>
            <a:off x="6726198" y="6129729"/>
            <a:ext cx="280846" cy="184666"/>
          </a:xfrm>
          <a:prstGeom prst="rect">
            <a:avLst/>
          </a:prstGeom>
          <a:noFill/>
        </p:spPr>
        <p:txBody>
          <a:bodyPr wrap="none" rtlCol="0">
            <a:spAutoFit/>
          </a:bodyPr>
          <a:lstStyle/>
          <a:p>
            <a:r>
              <a:rPr lang="en-US" sz="600"/>
              <a:t>1.5</a:t>
            </a:r>
          </a:p>
        </p:txBody>
      </p:sp>
      <p:sp>
        <p:nvSpPr>
          <p:cNvPr id="65" name="TextBox 64">
            <a:extLst>
              <a:ext uri="{FF2B5EF4-FFF2-40B4-BE49-F238E27FC236}">
                <a16:creationId xmlns:a16="http://schemas.microsoft.com/office/drawing/2014/main" id="{08452079-E60A-4169-8752-F971334C2278}"/>
              </a:ext>
            </a:extLst>
          </p:cNvPr>
          <p:cNvSpPr txBox="1"/>
          <p:nvPr/>
        </p:nvSpPr>
        <p:spPr>
          <a:xfrm>
            <a:off x="6540069" y="6129729"/>
            <a:ext cx="223138" cy="184666"/>
          </a:xfrm>
          <a:prstGeom prst="rect">
            <a:avLst/>
          </a:prstGeom>
          <a:noFill/>
        </p:spPr>
        <p:txBody>
          <a:bodyPr wrap="square" rtlCol="0">
            <a:spAutoFit/>
          </a:bodyPr>
          <a:lstStyle/>
          <a:p>
            <a:r>
              <a:rPr lang="en-US" sz="600"/>
              <a:t>0</a:t>
            </a:r>
          </a:p>
        </p:txBody>
      </p:sp>
      <p:grpSp>
        <p:nvGrpSpPr>
          <p:cNvPr id="14" name="Group 13">
            <a:extLst>
              <a:ext uri="{FF2B5EF4-FFF2-40B4-BE49-F238E27FC236}">
                <a16:creationId xmlns:a16="http://schemas.microsoft.com/office/drawing/2014/main" id="{B48D0116-FE40-3C43-BE8D-8CCE0BA4F82F}"/>
              </a:ext>
            </a:extLst>
          </p:cNvPr>
          <p:cNvGrpSpPr/>
          <p:nvPr/>
        </p:nvGrpSpPr>
        <p:grpSpPr>
          <a:xfrm>
            <a:off x="6651638" y="5089000"/>
            <a:ext cx="2322890" cy="850016"/>
            <a:chOff x="9128438" y="386545"/>
            <a:chExt cx="2210122" cy="1081344"/>
          </a:xfrm>
        </p:grpSpPr>
        <p:sp>
          <p:nvSpPr>
            <p:cNvPr id="13" name="Rectangle 12">
              <a:extLst>
                <a:ext uri="{FF2B5EF4-FFF2-40B4-BE49-F238E27FC236}">
                  <a16:creationId xmlns:a16="http://schemas.microsoft.com/office/drawing/2014/main" id="{AC021736-9900-494D-8E23-8D81D4395315}"/>
                </a:ext>
              </a:extLst>
            </p:cNvPr>
            <p:cNvSpPr/>
            <p:nvPr/>
          </p:nvSpPr>
          <p:spPr>
            <a:xfrm>
              <a:off x="9128438" y="386545"/>
              <a:ext cx="1566608" cy="10813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4BF132F-563A-934A-BD0E-05F99924111D}"/>
                </a:ext>
              </a:extLst>
            </p:cNvPr>
            <p:cNvGrpSpPr/>
            <p:nvPr/>
          </p:nvGrpSpPr>
          <p:grpSpPr>
            <a:xfrm>
              <a:off x="9307035" y="562585"/>
              <a:ext cx="2031525" cy="784341"/>
              <a:chOff x="10451784" y="4431403"/>
              <a:chExt cx="2159454" cy="784341"/>
            </a:xfrm>
          </p:grpSpPr>
          <p:sp>
            <p:nvSpPr>
              <p:cNvPr id="2" name="Rectangle 1">
                <a:extLst>
                  <a:ext uri="{FF2B5EF4-FFF2-40B4-BE49-F238E27FC236}">
                    <a16:creationId xmlns:a16="http://schemas.microsoft.com/office/drawing/2014/main" id="{665059A8-0280-8345-8560-F9C59A2F3414}"/>
                  </a:ext>
                </a:extLst>
              </p:cNvPr>
              <p:cNvSpPr/>
              <p:nvPr/>
            </p:nvSpPr>
            <p:spPr>
              <a:xfrm>
                <a:off x="10451784" y="4502938"/>
                <a:ext cx="328992" cy="142214"/>
              </a:xfrm>
              <a:prstGeom prst="rect">
                <a:avLst/>
              </a:prstGeom>
              <a:solidFill>
                <a:srgbClr val="E6A4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BB3D55-26AE-AF45-8FDB-8888EDEA9638}"/>
                  </a:ext>
                </a:extLst>
              </p:cNvPr>
              <p:cNvSpPr/>
              <p:nvPr/>
            </p:nvSpPr>
            <p:spPr>
              <a:xfrm>
                <a:off x="10451784" y="4956995"/>
                <a:ext cx="328992" cy="142215"/>
              </a:xfrm>
              <a:prstGeom prst="rect">
                <a:avLst/>
              </a:prstGeom>
              <a:solidFill>
                <a:srgbClr val="B1C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A5BA809-7BDF-DD42-BCD5-418A715350C3}"/>
                  </a:ext>
                </a:extLst>
              </p:cNvPr>
              <p:cNvSpPr txBox="1"/>
              <p:nvPr/>
            </p:nvSpPr>
            <p:spPr>
              <a:xfrm>
                <a:off x="10733678" y="4431403"/>
                <a:ext cx="1877560" cy="528574"/>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Sacramento </a:t>
                </a:r>
              </a:p>
              <a:p>
                <a:r>
                  <a:rPr lang="en-US" sz="1050">
                    <a:solidFill>
                      <a:schemeClr val="tx1">
                        <a:lumMod val="75000"/>
                        <a:lumOff val="25000"/>
                      </a:schemeClr>
                    </a:solidFill>
                    <a:latin typeface="Century Gothic" panose="020B0502020202020204" pitchFamily="34" charset="0"/>
                  </a:rPr>
                  <a:t>Study Area</a:t>
                </a:r>
              </a:p>
            </p:txBody>
          </p:sp>
          <p:sp>
            <p:nvSpPr>
              <p:cNvPr id="27" name="TextBox 26">
                <a:extLst>
                  <a:ext uri="{FF2B5EF4-FFF2-40B4-BE49-F238E27FC236}">
                    <a16:creationId xmlns:a16="http://schemas.microsoft.com/office/drawing/2014/main" id="{F1B3986F-6CE8-F643-AE5D-D09DCC18D9E1}"/>
                  </a:ext>
                </a:extLst>
              </p:cNvPr>
              <p:cNvSpPr txBox="1"/>
              <p:nvPr/>
            </p:nvSpPr>
            <p:spPr>
              <a:xfrm>
                <a:off x="10733678" y="4892726"/>
                <a:ext cx="1877560" cy="323018"/>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Reference sites</a:t>
                </a:r>
              </a:p>
            </p:txBody>
          </p:sp>
        </p:grpSp>
      </p:grpSp>
      <p:sp>
        <p:nvSpPr>
          <p:cNvPr id="26" name="Text Placeholder 4">
            <a:extLst>
              <a:ext uri="{FF2B5EF4-FFF2-40B4-BE49-F238E27FC236}">
                <a16:creationId xmlns:a16="http://schemas.microsoft.com/office/drawing/2014/main" id="{E29CC432-51D9-C343-A9F5-1827103CB93A}"/>
              </a:ext>
            </a:extLst>
          </p:cNvPr>
          <p:cNvSpPr txBox="1">
            <a:spLocks/>
          </p:cNvSpPr>
          <p:nvPr/>
        </p:nvSpPr>
        <p:spPr>
          <a:xfrm>
            <a:off x="1071230" y="6438851"/>
            <a:ext cx="3772417" cy="36182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a:t>
            </a:r>
            <a:r>
              <a:rPr lang="en-US">
                <a:solidFill>
                  <a:schemeClr val="tx1">
                    <a:lumMod val="75000"/>
                    <a:lumOff val="25000"/>
                  </a:schemeClr>
                </a:solidFill>
              </a:rPr>
              <a:t>City of Sacramento, </a:t>
            </a:r>
            <a:r>
              <a:rPr lang="en-US" err="1">
                <a:solidFill>
                  <a:schemeClr val="tx1">
                    <a:lumMod val="75000"/>
                    <a:lumOff val="25000"/>
                  </a:schemeClr>
                </a:solidFill>
              </a:rPr>
              <a:t>Dcoetzee</a:t>
            </a:r>
            <a:endParaRPr kumimoji="0"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8498719"/>
      </p:ext>
    </p:extLst>
  </p:cSld>
  <p:clrMapOvr>
    <a:masterClrMapping/>
  </p:clrMapOvr>
  <p:extLst>
    <p:ext uri="{6950BFC3-D8DA-4A85-94F7-54DA5524770B}">
      <p188:commentRel xmlns:p188="http://schemas.microsoft.com/office/powerpoint/2018/8/main" xmlns="" r:id="rId6"/>
    </p:ext>
  </p:extLst>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Everyone except external users</DisplayName>
        <AccountId>9</AccountId>
        <AccountType/>
      </UserInfo>
      <UserInfo>
        <DisplayName>Audrey Colley</DisplayName>
        <AccountId>23</AccountId>
        <AccountType/>
      </UserInfo>
      <UserInfo>
        <DisplayName>Dawn Keller</DisplayName>
        <AccountId>158</AccountId>
        <AccountType/>
      </UserInfo>
      <UserInfo>
        <DisplayName>Adriana Le Compte</DisplayName>
        <AccountId>47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C3196D-8EE7-480B-A6BA-CF9C2DD99400}">
  <ds:schemaRefs>
    <ds:schemaRef ds:uri="http://schemas.microsoft.com/sharepoint/v3/contenttype/forms"/>
  </ds:schemaRefs>
</ds:datastoreItem>
</file>

<file path=customXml/itemProps2.xml><?xml version="1.0" encoding="utf-8"?>
<ds:datastoreItem xmlns:ds="http://schemas.openxmlformats.org/officeDocument/2006/customXml" ds:itemID="{4AD3C0B6-F680-4E39-80BF-1A8493439F2E}">
  <ds:schemaRefs>
    <ds:schemaRef ds:uri="http://purl.org/dc/terms/"/>
    <ds:schemaRef ds:uri="http://schemas.openxmlformats.org/package/2006/metadata/core-properties"/>
    <ds:schemaRef ds:uri="7df78d0b-135a-4de7-9166-7c181cd87fb4"/>
    <ds:schemaRef ds:uri="http://schemas.microsoft.com/office/2006/documentManagement/types"/>
    <ds:schemaRef ds:uri="http://schemas.microsoft.com/office/infopath/2007/PartnerControls"/>
    <ds:schemaRef ds:uri="http://purl.org/dc/elements/1.1/"/>
    <ds:schemaRef ds:uri="http://schemas.microsoft.com/office/2006/metadata/properties"/>
    <ds:schemaRef ds:uri="21e6a8e8-1dff-48a6-ab9b-8d556c6946c0"/>
    <ds:schemaRef ds:uri="http://www.w3.org/XML/1998/namespace"/>
    <ds:schemaRef ds:uri="http://purl.org/dc/dcmitype/"/>
  </ds:schemaRefs>
</ds:datastoreItem>
</file>

<file path=customXml/itemProps3.xml><?xml version="1.0" encoding="utf-8"?>
<ds:datastoreItem xmlns:ds="http://schemas.openxmlformats.org/officeDocument/2006/customXml" ds:itemID="{DC4E48FC-B379-4208-ADDB-05C1BCC67B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169</TotalTime>
  <Words>4602</Words>
  <Application>Microsoft Office PowerPoint</Application>
  <PresentationFormat>Widescreen</PresentationFormat>
  <Paragraphs>448</Paragraphs>
  <Slides>25</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gates.elspeth@gmail.com</dc:creator>
  <cp:lastModifiedBy>Clayton, Amanda L. (LARC-E3)[SSAI DEVELOP]</cp:lastModifiedBy>
  <cp:revision>89</cp:revision>
  <dcterms:created xsi:type="dcterms:W3CDTF">2020-10-19T16:30:09Z</dcterms:created>
  <dcterms:modified xsi:type="dcterms:W3CDTF">2020-11-10T16:15:48Z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