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sldIdLst>
    <p:sldId id="257" r:id="rId2"/>
    <p:sldId id="277" r:id="rId3"/>
    <p:sldId id="258" r:id="rId4"/>
    <p:sldId id="269" r:id="rId5"/>
    <p:sldId id="260" r:id="rId6"/>
    <p:sldId id="259" r:id="rId7"/>
    <p:sldId id="271" r:id="rId8"/>
    <p:sldId id="261" r:id="rId9"/>
    <p:sldId id="275" r:id="rId10"/>
    <p:sldId id="263" r:id="rId11"/>
    <p:sldId id="273" r:id="rId12"/>
    <p:sldId id="270"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282F"/>
    <a:srgbClr val="0061A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98" autoAdjust="0"/>
    <p:restoredTop sz="94660"/>
  </p:normalViewPr>
  <p:slideViewPr>
    <p:cSldViewPr snapToGrid="0">
      <p:cViewPr varScale="1">
        <p:scale>
          <a:sx n="84" d="100"/>
          <a:sy n="84" d="100"/>
        </p:scale>
        <p:origin x="538" y="77"/>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331382E-0747-4CDA-9EDF-408132C6A3CD}" type="doc">
      <dgm:prSet loTypeId="urn:microsoft.com/office/officeart/2011/layout/CircleProcess" loCatId="process" qsTypeId="urn:microsoft.com/office/officeart/2005/8/quickstyle/simple1" qsCatId="simple" csTypeId="urn:microsoft.com/office/officeart/2005/8/colors/colorful4" csCatId="colorful" phldr="1"/>
      <dgm:spPr/>
    </dgm:pt>
    <dgm:pt modelId="{9C116514-24F2-46D5-BF60-3256842F98A4}">
      <dgm:prSet phldrT="[Text]" custT="1"/>
      <dgm:spPr/>
      <dgm:t>
        <a:bodyPr/>
        <a:lstStyle/>
        <a:p>
          <a:r>
            <a:rPr lang="en-US" sz="900" dirty="0" smtClean="0"/>
            <a:t>Conversations w/Potential Partners to </a:t>
          </a:r>
          <a:r>
            <a:rPr lang="en-US" sz="900" b="1" dirty="0" smtClean="0"/>
            <a:t>Identify Needs </a:t>
          </a:r>
          <a:r>
            <a:rPr lang="en-US" sz="900" b="0" dirty="0" smtClean="0"/>
            <a:t>Surrounding Their </a:t>
          </a:r>
          <a:r>
            <a:rPr lang="en-US" sz="900" b="1" dirty="0" smtClean="0"/>
            <a:t>Decision Making Process</a:t>
          </a:r>
          <a:endParaRPr lang="en-US" sz="900" b="1" dirty="0"/>
        </a:p>
      </dgm:t>
    </dgm:pt>
    <dgm:pt modelId="{90DE73FF-489B-49F0-840A-4A38B06E2CE6}" type="parTrans" cxnId="{69DD3918-AEB9-4D41-8265-67D77BA93155}">
      <dgm:prSet/>
      <dgm:spPr/>
      <dgm:t>
        <a:bodyPr/>
        <a:lstStyle/>
        <a:p>
          <a:endParaRPr lang="en-US" sz="2000"/>
        </a:p>
      </dgm:t>
    </dgm:pt>
    <dgm:pt modelId="{A1E791CD-883C-4DE3-BE3E-D43F4B807138}" type="sibTrans" cxnId="{69DD3918-AEB9-4D41-8265-67D77BA93155}">
      <dgm:prSet/>
      <dgm:spPr/>
      <dgm:t>
        <a:bodyPr/>
        <a:lstStyle/>
        <a:p>
          <a:endParaRPr lang="en-US" sz="2000"/>
        </a:p>
      </dgm:t>
    </dgm:pt>
    <dgm:pt modelId="{CE664518-8A6C-43A1-98BF-5AA0939429EA}">
      <dgm:prSet phldrT="[Text]" custT="1"/>
      <dgm:spPr/>
      <dgm:t>
        <a:bodyPr/>
        <a:lstStyle/>
        <a:p>
          <a:r>
            <a:rPr lang="en-US" sz="900" b="1" dirty="0" smtClean="0"/>
            <a:t>Project Idea Collection</a:t>
          </a:r>
        </a:p>
        <a:p>
          <a:r>
            <a:rPr lang="en-US" sz="900" dirty="0" smtClean="0"/>
            <a:t>- Submission to NPO</a:t>
          </a:r>
        </a:p>
        <a:p>
          <a:r>
            <a:rPr lang="en-US" sz="900" dirty="0" smtClean="0"/>
            <a:t>- NPO Reviews &amp; Discusses w/Node</a:t>
          </a:r>
          <a:endParaRPr lang="en-US" sz="900" dirty="0"/>
        </a:p>
      </dgm:t>
    </dgm:pt>
    <dgm:pt modelId="{098A775E-89E5-4AC9-B6A6-96309C047C9A}" type="parTrans" cxnId="{967A7C65-8A7F-4681-A2B1-ACFE910F6B18}">
      <dgm:prSet/>
      <dgm:spPr/>
      <dgm:t>
        <a:bodyPr/>
        <a:lstStyle/>
        <a:p>
          <a:endParaRPr lang="en-US" sz="2000"/>
        </a:p>
      </dgm:t>
    </dgm:pt>
    <dgm:pt modelId="{5F665B73-C629-465B-972C-E7E69DAD2078}" type="sibTrans" cxnId="{967A7C65-8A7F-4681-A2B1-ACFE910F6B18}">
      <dgm:prSet/>
      <dgm:spPr/>
      <dgm:t>
        <a:bodyPr/>
        <a:lstStyle/>
        <a:p>
          <a:endParaRPr lang="en-US" sz="2000"/>
        </a:p>
      </dgm:t>
    </dgm:pt>
    <dgm:pt modelId="{B9428252-D4F6-4283-8D28-E075A72B2DB5}">
      <dgm:prSet phldrT="[Text]" custT="1"/>
      <dgm:spPr/>
      <dgm:t>
        <a:bodyPr/>
        <a:lstStyle/>
        <a:p>
          <a:r>
            <a:rPr lang="en-US" sz="900" b="1" dirty="0" smtClean="0"/>
            <a:t>Proposal Process</a:t>
          </a:r>
          <a:endParaRPr lang="en-US" sz="900" b="0" dirty="0" smtClean="0"/>
        </a:p>
        <a:p>
          <a:r>
            <a:rPr lang="en-US" sz="900" b="0" dirty="0" smtClean="0"/>
            <a:t>- Center Leads Draft Proposals</a:t>
          </a:r>
        </a:p>
        <a:p>
          <a:r>
            <a:rPr lang="en-US" sz="900" b="0" dirty="0" smtClean="0"/>
            <a:t>- NPO Reviews</a:t>
          </a:r>
        </a:p>
        <a:p>
          <a:r>
            <a:rPr lang="en-US" sz="900" b="0" dirty="0" smtClean="0"/>
            <a:t>- NASA HQ Reviews</a:t>
          </a:r>
          <a:endParaRPr lang="en-US" sz="900" b="1" dirty="0"/>
        </a:p>
      </dgm:t>
    </dgm:pt>
    <dgm:pt modelId="{B523AFCF-2340-47F3-8530-FD52344D0711}" type="parTrans" cxnId="{269D233B-6F3E-470A-B832-69D4970865E7}">
      <dgm:prSet/>
      <dgm:spPr/>
      <dgm:t>
        <a:bodyPr/>
        <a:lstStyle/>
        <a:p>
          <a:endParaRPr lang="en-US" sz="2000"/>
        </a:p>
      </dgm:t>
    </dgm:pt>
    <dgm:pt modelId="{8A999A23-D7A6-4092-9AFA-7B4E859A0C38}" type="sibTrans" cxnId="{269D233B-6F3E-470A-B832-69D4970865E7}">
      <dgm:prSet/>
      <dgm:spPr/>
      <dgm:t>
        <a:bodyPr/>
        <a:lstStyle/>
        <a:p>
          <a:endParaRPr lang="en-US" sz="2000"/>
        </a:p>
      </dgm:t>
    </dgm:pt>
    <dgm:pt modelId="{37118A20-5038-4F16-8F78-8EB0430191F0}">
      <dgm:prSet phldrT="[Text]" custT="1"/>
      <dgm:spPr/>
      <dgm:t>
        <a:bodyPr/>
        <a:lstStyle/>
        <a:p>
          <a:r>
            <a:rPr lang="en-US" sz="900" b="1" dirty="0" smtClean="0"/>
            <a:t>Project Execution</a:t>
          </a:r>
        </a:p>
        <a:p>
          <a:r>
            <a:rPr lang="en-US" sz="900" b="0" dirty="0" smtClean="0"/>
            <a:t>- Literature Review</a:t>
          </a:r>
        </a:p>
        <a:p>
          <a:r>
            <a:rPr lang="en-US" sz="900" b="0" dirty="0" smtClean="0"/>
            <a:t>- Data Acquisition &amp; Processing</a:t>
          </a:r>
        </a:p>
        <a:p>
          <a:r>
            <a:rPr lang="en-US" sz="900" b="0" dirty="0" smtClean="0"/>
            <a:t>- Results</a:t>
          </a:r>
        </a:p>
        <a:p>
          <a:r>
            <a:rPr lang="en-US" sz="900" b="0" dirty="0" smtClean="0"/>
            <a:t>- Discussion &amp; Conclusions </a:t>
          </a:r>
        </a:p>
        <a:p>
          <a:r>
            <a:rPr lang="en-US" sz="900" b="0" dirty="0" smtClean="0"/>
            <a:t>- Deliverables Created</a:t>
          </a:r>
          <a:endParaRPr lang="en-US" sz="900" b="0" dirty="0"/>
        </a:p>
      </dgm:t>
    </dgm:pt>
    <dgm:pt modelId="{62F6DE8A-AF67-4F63-8146-F62668B4ECFF}" type="parTrans" cxnId="{C023842E-AAED-4478-A53B-911D07EA1FAC}">
      <dgm:prSet/>
      <dgm:spPr/>
      <dgm:t>
        <a:bodyPr/>
        <a:lstStyle/>
        <a:p>
          <a:endParaRPr lang="en-US" sz="2000"/>
        </a:p>
      </dgm:t>
    </dgm:pt>
    <dgm:pt modelId="{5D0A9746-55F4-4438-BC46-443EAF459674}" type="sibTrans" cxnId="{C023842E-AAED-4478-A53B-911D07EA1FAC}">
      <dgm:prSet/>
      <dgm:spPr/>
      <dgm:t>
        <a:bodyPr/>
        <a:lstStyle/>
        <a:p>
          <a:endParaRPr lang="en-US" sz="2000"/>
        </a:p>
      </dgm:t>
    </dgm:pt>
    <dgm:pt modelId="{644146A6-FDEF-41A7-85CF-8A8C667C6F7C}">
      <dgm:prSet phldrT="[Text]" custT="1"/>
      <dgm:spPr/>
      <dgm:t>
        <a:bodyPr/>
        <a:lstStyle/>
        <a:p>
          <a:r>
            <a:rPr lang="en-US" sz="900" b="1" dirty="0" smtClean="0"/>
            <a:t>Hand-Off to Partners &amp; Video Release &amp;  Conference Presentations</a:t>
          </a:r>
          <a:endParaRPr lang="en-US" sz="900" b="1" dirty="0"/>
        </a:p>
      </dgm:t>
    </dgm:pt>
    <dgm:pt modelId="{3F4674C1-E8ED-4E51-B48E-118187F91957}" type="parTrans" cxnId="{2C7FD433-29B8-45C4-B731-C34201A79C8A}">
      <dgm:prSet/>
      <dgm:spPr/>
      <dgm:t>
        <a:bodyPr/>
        <a:lstStyle/>
        <a:p>
          <a:endParaRPr lang="en-US" sz="2000"/>
        </a:p>
      </dgm:t>
    </dgm:pt>
    <dgm:pt modelId="{46BB1B9F-ED0F-4720-8A3D-3E7C605F953F}" type="sibTrans" cxnId="{2C7FD433-29B8-45C4-B731-C34201A79C8A}">
      <dgm:prSet/>
      <dgm:spPr/>
      <dgm:t>
        <a:bodyPr/>
        <a:lstStyle/>
        <a:p>
          <a:endParaRPr lang="en-US" sz="2000"/>
        </a:p>
      </dgm:t>
    </dgm:pt>
    <dgm:pt modelId="{90391716-4B8D-4EB8-B42C-B355FD535A84}" type="pres">
      <dgm:prSet presAssocID="{1331382E-0747-4CDA-9EDF-408132C6A3CD}" presName="Name0" presStyleCnt="0">
        <dgm:presLayoutVars>
          <dgm:chMax val="11"/>
          <dgm:chPref val="11"/>
          <dgm:dir/>
          <dgm:resizeHandles/>
        </dgm:presLayoutVars>
      </dgm:prSet>
      <dgm:spPr/>
    </dgm:pt>
    <dgm:pt modelId="{49134491-190E-47E1-917D-577EE3314A9D}" type="pres">
      <dgm:prSet presAssocID="{644146A6-FDEF-41A7-85CF-8A8C667C6F7C}" presName="Accent5" presStyleCnt="0"/>
      <dgm:spPr/>
    </dgm:pt>
    <dgm:pt modelId="{13AFF58A-1C8E-4152-BDDD-B8DF2C25B96A}" type="pres">
      <dgm:prSet presAssocID="{644146A6-FDEF-41A7-85CF-8A8C667C6F7C}" presName="Accent" presStyleLbl="node1" presStyleIdx="0" presStyleCnt="5"/>
      <dgm:spPr/>
    </dgm:pt>
    <dgm:pt modelId="{3ECFE168-65DB-4797-93FB-6E1C7284F3EB}" type="pres">
      <dgm:prSet presAssocID="{644146A6-FDEF-41A7-85CF-8A8C667C6F7C}" presName="ParentBackground5" presStyleCnt="0"/>
      <dgm:spPr/>
    </dgm:pt>
    <dgm:pt modelId="{822D5AE3-DFE3-40AF-BE74-0B145FBA3409}" type="pres">
      <dgm:prSet presAssocID="{644146A6-FDEF-41A7-85CF-8A8C667C6F7C}" presName="ParentBackground" presStyleLbl="fgAcc1" presStyleIdx="0" presStyleCnt="5"/>
      <dgm:spPr/>
      <dgm:t>
        <a:bodyPr/>
        <a:lstStyle/>
        <a:p>
          <a:endParaRPr lang="en-US"/>
        </a:p>
      </dgm:t>
    </dgm:pt>
    <dgm:pt modelId="{85039A09-69E7-4EF0-98E6-70E3F43B152B}" type="pres">
      <dgm:prSet presAssocID="{644146A6-FDEF-41A7-85CF-8A8C667C6F7C}" presName="Parent5" presStyleLbl="revTx" presStyleIdx="0" presStyleCnt="0">
        <dgm:presLayoutVars>
          <dgm:chMax val="1"/>
          <dgm:chPref val="1"/>
          <dgm:bulletEnabled val="1"/>
        </dgm:presLayoutVars>
      </dgm:prSet>
      <dgm:spPr/>
      <dgm:t>
        <a:bodyPr/>
        <a:lstStyle/>
        <a:p>
          <a:endParaRPr lang="en-US"/>
        </a:p>
      </dgm:t>
    </dgm:pt>
    <dgm:pt modelId="{54EE7756-A2D7-4A6B-A7ED-1E38E190EF27}" type="pres">
      <dgm:prSet presAssocID="{37118A20-5038-4F16-8F78-8EB0430191F0}" presName="Accent4" presStyleCnt="0"/>
      <dgm:spPr/>
    </dgm:pt>
    <dgm:pt modelId="{39D48603-57E8-46D7-A111-F7C9711BD337}" type="pres">
      <dgm:prSet presAssocID="{37118A20-5038-4F16-8F78-8EB0430191F0}" presName="Accent" presStyleLbl="node1" presStyleIdx="1" presStyleCnt="5"/>
      <dgm:spPr/>
    </dgm:pt>
    <dgm:pt modelId="{FF7DA68B-3C05-4ADF-8676-3488CC6B0A1A}" type="pres">
      <dgm:prSet presAssocID="{37118A20-5038-4F16-8F78-8EB0430191F0}" presName="ParentBackground4" presStyleCnt="0"/>
      <dgm:spPr/>
    </dgm:pt>
    <dgm:pt modelId="{CC307239-26D2-4B92-88EB-EB0202380F96}" type="pres">
      <dgm:prSet presAssocID="{37118A20-5038-4F16-8F78-8EB0430191F0}" presName="ParentBackground" presStyleLbl="fgAcc1" presStyleIdx="1" presStyleCnt="5"/>
      <dgm:spPr/>
      <dgm:t>
        <a:bodyPr/>
        <a:lstStyle/>
        <a:p>
          <a:endParaRPr lang="en-US"/>
        </a:p>
      </dgm:t>
    </dgm:pt>
    <dgm:pt modelId="{BE332DD8-5E49-484A-A128-EDE006B2EBF6}" type="pres">
      <dgm:prSet presAssocID="{37118A20-5038-4F16-8F78-8EB0430191F0}" presName="Parent4" presStyleLbl="revTx" presStyleIdx="0" presStyleCnt="0">
        <dgm:presLayoutVars>
          <dgm:chMax val="1"/>
          <dgm:chPref val="1"/>
          <dgm:bulletEnabled val="1"/>
        </dgm:presLayoutVars>
      </dgm:prSet>
      <dgm:spPr/>
      <dgm:t>
        <a:bodyPr/>
        <a:lstStyle/>
        <a:p>
          <a:endParaRPr lang="en-US"/>
        </a:p>
      </dgm:t>
    </dgm:pt>
    <dgm:pt modelId="{3AD6DD82-123D-497B-8B76-A2D7579841D2}" type="pres">
      <dgm:prSet presAssocID="{B9428252-D4F6-4283-8D28-E075A72B2DB5}" presName="Accent3" presStyleCnt="0"/>
      <dgm:spPr/>
    </dgm:pt>
    <dgm:pt modelId="{ED5C06C1-0A00-4F69-A0CE-9E8AE42A31F3}" type="pres">
      <dgm:prSet presAssocID="{B9428252-D4F6-4283-8D28-E075A72B2DB5}" presName="Accent" presStyleLbl="node1" presStyleIdx="2" presStyleCnt="5"/>
      <dgm:spPr/>
    </dgm:pt>
    <dgm:pt modelId="{C870D88D-2170-4B1A-9F12-F8F72C226C42}" type="pres">
      <dgm:prSet presAssocID="{B9428252-D4F6-4283-8D28-E075A72B2DB5}" presName="ParentBackground3" presStyleCnt="0"/>
      <dgm:spPr/>
    </dgm:pt>
    <dgm:pt modelId="{BE8D3BD4-5EEB-42A7-A939-25121E157E03}" type="pres">
      <dgm:prSet presAssocID="{B9428252-D4F6-4283-8D28-E075A72B2DB5}" presName="ParentBackground" presStyleLbl="fgAcc1" presStyleIdx="2" presStyleCnt="5"/>
      <dgm:spPr/>
      <dgm:t>
        <a:bodyPr/>
        <a:lstStyle/>
        <a:p>
          <a:endParaRPr lang="en-US"/>
        </a:p>
      </dgm:t>
    </dgm:pt>
    <dgm:pt modelId="{2715A771-E490-4458-8BFB-15350D4EF44E}" type="pres">
      <dgm:prSet presAssocID="{B9428252-D4F6-4283-8D28-E075A72B2DB5}" presName="Parent3" presStyleLbl="revTx" presStyleIdx="0" presStyleCnt="0">
        <dgm:presLayoutVars>
          <dgm:chMax val="1"/>
          <dgm:chPref val="1"/>
          <dgm:bulletEnabled val="1"/>
        </dgm:presLayoutVars>
      </dgm:prSet>
      <dgm:spPr/>
      <dgm:t>
        <a:bodyPr/>
        <a:lstStyle/>
        <a:p>
          <a:endParaRPr lang="en-US"/>
        </a:p>
      </dgm:t>
    </dgm:pt>
    <dgm:pt modelId="{CAA3E8A9-75BA-4816-8DAB-CC5CE13492BA}" type="pres">
      <dgm:prSet presAssocID="{CE664518-8A6C-43A1-98BF-5AA0939429EA}" presName="Accent2" presStyleCnt="0"/>
      <dgm:spPr/>
    </dgm:pt>
    <dgm:pt modelId="{538C336E-5959-4A32-80C6-FF520C8199BA}" type="pres">
      <dgm:prSet presAssocID="{CE664518-8A6C-43A1-98BF-5AA0939429EA}" presName="Accent" presStyleLbl="node1" presStyleIdx="3" presStyleCnt="5"/>
      <dgm:spPr/>
    </dgm:pt>
    <dgm:pt modelId="{59ADBE8A-E912-47DA-8DA5-3428AAE31454}" type="pres">
      <dgm:prSet presAssocID="{CE664518-8A6C-43A1-98BF-5AA0939429EA}" presName="ParentBackground2" presStyleCnt="0"/>
      <dgm:spPr/>
    </dgm:pt>
    <dgm:pt modelId="{C3AED560-FAC2-4868-B312-B245EEAFF115}" type="pres">
      <dgm:prSet presAssocID="{CE664518-8A6C-43A1-98BF-5AA0939429EA}" presName="ParentBackground" presStyleLbl="fgAcc1" presStyleIdx="3" presStyleCnt="5"/>
      <dgm:spPr/>
      <dgm:t>
        <a:bodyPr/>
        <a:lstStyle/>
        <a:p>
          <a:endParaRPr lang="en-US"/>
        </a:p>
      </dgm:t>
    </dgm:pt>
    <dgm:pt modelId="{21288705-4F16-4D48-B8A2-9E654A93A031}" type="pres">
      <dgm:prSet presAssocID="{CE664518-8A6C-43A1-98BF-5AA0939429EA}" presName="Parent2" presStyleLbl="revTx" presStyleIdx="0" presStyleCnt="0">
        <dgm:presLayoutVars>
          <dgm:chMax val="1"/>
          <dgm:chPref val="1"/>
          <dgm:bulletEnabled val="1"/>
        </dgm:presLayoutVars>
      </dgm:prSet>
      <dgm:spPr/>
      <dgm:t>
        <a:bodyPr/>
        <a:lstStyle/>
        <a:p>
          <a:endParaRPr lang="en-US"/>
        </a:p>
      </dgm:t>
    </dgm:pt>
    <dgm:pt modelId="{C771DADB-55F3-4C74-BFB4-B2B27AE0506A}" type="pres">
      <dgm:prSet presAssocID="{9C116514-24F2-46D5-BF60-3256842F98A4}" presName="Accent1" presStyleCnt="0"/>
      <dgm:spPr/>
    </dgm:pt>
    <dgm:pt modelId="{E1330E0A-90D2-444E-A4AD-D4913620A8C2}" type="pres">
      <dgm:prSet presAssocID="{9C116514-24F2-46D5-BF60-3256842F98A4}" presName="Accent" presStyleLbl="node1" presStyleIdx="4" presStyleCnt="5"/>
      <dgm:spPr/>
    </dgm:pt>
    <dgm:pt modelId="{CDE5F5A3-F168-494A-957A-B22E064FC897}" type="pres">
      <dgm:prSet presAssocID="{9C116514-24F2-46D5-BF60-3256842F98A4}" presName="ParentBackground1" presStyleCnt="0"/>
      <dgm:spPr/>
    </dgm:pt>
    <dgm:pt modelId="{8B17FC21-7CA5-4C3D-BA38-ABB8C3824938}" type="pres">
      <dgm:prSet presAssocID="{9C116514-24F2-46D5-BF60-3256842F98A4}" presName="ParentBackground" presStyleLbl="fgAcc1" presStyleIdx="4" presStyleCnt="5"/>
      <dgm:spPr/>
      <dgm:t>
        <a:bodyPr/>
        <a:lstStyle/>
        <a:p>
          <a:endParaRPr lang="en-US"/>
        </a:p>
      </dgm:t>
    </dgm:pt>
    <dgm:pt modelId="{8308139F-B158-4F5F-B2A8-B6317A95F7C4}" type="pres">
      <dgm:prSet presAssocID="{9C116514-24F2-46D5-BF60-3256842F98A4}" presName="Parent1" presStyleLbl="revTx" presStyleIdx="0" presStyleCnt="0">
        <dgm:presLayoutVars>
          <dgm:chMax val="1"/>
          <dgm:chPref val="1"/>
          <dgm:bulletEnabled val="1"/>
        </dgm:presLayoutVars>
      </dgm:prSet>
      <dgm:spPr/>
      <dgm:t>
        <a:bodyPr/>
        <a:lstStyle/>
        <a:p>
          <a:endParaRPr lang="en-US"/>
        </a:p>
      </dgm:t>
    </dgm:pt>
  </dgm:ptLst>
  <dgm:cxnLst>
    <dgm:cxn modelId="{967A7C65-8A7F-4681-A2B1-ACFE910F6B18}" srcId="{1331382E-0747-4CDA-9EDF-408132C6A3CD}" destId="{CE664518-8A6C-43A1-98BF-5AA0939429EA}" srcOrd="1" destOrd="0" parTransId="{098A775E-89E5-4AC9-B6A6-96309C047C9A}" sibTransId="{5F665B73-C629-465B-972C-E7E69DAD2078}"/>
    <dgm:cxn modelId="{EB4C8AFC-AA6A-43EB-AF79-E513B208F373}" type="presOf" srcId="{B9428252-D4F6-4283-8D28-E075A72B2DB5}" destId="{BE8D3BD4-5EEB-42A7-A939-25121E157E03}" srcOrd="0" destOrd="0" presId="urn:microsoft.com/office/officeart/2011/layout/CircleProcess"/>
    <dgm:cxn modelId="{2C7FD433-29B8-45C4-B731-C34201A79C8A}" srcId="{1331382E-0747-4CDA-9EDF-408132C6A3CD}" destId="{644146A6-FDEF-41A7-85CF-8A8C667C6F7C}" srcOrd="4" destOrd="0" parTransId="{3F4674C1-E8ED-4E51-B48E-118187F91957}" sibTransId="{46BB1B9F-ED0F-4720-8A3D-3E7C605F953F}"/>
    <dgm:cxn modelId="{B98D63E1-3B13-4D53-9DD3-8192340BA8AF}" type="presOf" srcId="{9C116514-24F2-46D5-BF60-3256842F98A4}" destId="{8B17FC21-7CA5-4C3D-BA38-ABB8C3824938}" srcOrd="0" destOrd="0" presId="urn:microsoft.com/office/officeart/2011/layout/CircleProcess"/>
    <dgm:cxn modelId="{E0082436-A88B-4F3D-A3D0-AF9EE2D64F66}" type="presOf" srcId="{CE664518-8A6C-43A1-98BF-5AA0939429EA}" destId="{21288705-4F16-4D48-B8A2-9E654A93A031}" srcOrd="1" destOrd="0" presId="urn:microsoft.com/office/officeart/2011/layout/CircleProcess"/>
    <dgm:cxn modelId="{C023842E-AAED-4478-A53B-911D07EA1FAC}" srcId="{1331382E-0747-4CDA-9EDF-408132C6A3CD}" destId="{37118A20-5038-4F16-8F78-8EB0430191F0}" srcOrd="3" destOrd="0" parTransId="{62F6DE8A-AF67-4F63-8146-F62668B4ECFF}" sibTransId="{5D0A9746-55F4-4438-BC46-443EAF459674}"/>
    <dgm:cxn modelId="{69DD3918-AEB9-4D41-8265-67D77BA93155}" srcId="{1331382E-0747-4CDA-9EDF-408132C6A3CD}" destId="{9C116514-24F2-46D5-BF60-3256842F98A4}" srcOrd="0" destOrd="0" parTransId="{90DE73FF-489B-49F0-840A-4A38B06E2CE6}" sibTransId="{A1E791CD-883C-4DE3-BE3E-D43F4B807138}"/>
    <dgm:cxn modelId="{7506B50D-93C1-4B35-BAC7-634BD6109821}" type="presOf" srcId="{B9428252-D4F6-4283-8D28-E075A72B2DB5}" destId="{2715A771-E490-4458-8BFB-15350D4EF44E}" srcOrd="1" destOrd="0" presId="urn:microsoft.com/office/officeart/2011/layout/CircleProcess"/>
    <dgm:cxn modelId="{F8256729-A7D1-4BCC-9178-E25336019492}" type="presOf" srcId="{644146A6-FDEF-41A7-85CF-8A8C667C6F7C}" destId="{822D5AE3-DFE3-40AF-BE74-0B145FBA3409}" srcOrd="0" destOrd="0" presId="urn:microsoft.com/office/officeart/2011/layout/CircleProcess"/>
    <dgm:cxn modelId="{578AEEA4-CF6F-4046-A76C-1DF9BF57D848}" type="presOf" srcId="{644146A6-FDEF-41A7-85CF-8A8C667C6F7C}" destId="{85039A09-69E7-4EF0-98E6-70E3F43B152B}" srcOrd="1" destOrd="0" presId="urn:microsoft.com/office/officeart/2011/layout/CircleProcess"/>
    <dgm:cxn modelId="{E49C2023-0539-412F-BEA7-9AA98B26D78C}" type="presOf" srcId="{9C116514-24F2-46D5-BF60-3256842F98A4}" destId="{8308139F-B158-4F5F-B2A8-B6317A95F7C4}" srcOrd="1" destOrd="0" presId="urn:microsoft.com/office/officeart/2011/layout/CircleProcess"/>
    <dgm:cxn modelId="{B05BE41E-2DE3-458B-96B9-3AD1292607BE}" type="presOf" srcId="{37118A20-5038-4F16-8F78-8EB0430191F0}" destId="{BE332DD8-5E49-484A-A128-EDE006B2EBF6}" srcOrd="1" destOrd="0" presId="urn:microsoft.com/office/officeart/2011/layout/CircleProcess"/>
    <dgm:cxn modelId="{269D233B-6F3E-470A-B832-69D4970865E7}" srcId="{1331382E-0747-4CDA-9EDF-408132C6A3CD}" destId="{B9428252-D4F6-4283-8D28-E075A72B2DB5}" srcOrd="2" destOrd="0" parTransId="{B523AFCF-2340-47F3-8530-FD52344D0711}" sibTransId="{8A999A23-D7A6-4092-9AFA-7B4E859A0C38}"/>
    <dgm:cxn modelId="{B7148774-3D7C-4F88-BD19-8FD0C792FFA0}" type="presOf" srcId="{1331382E-0747-4CDA-9EDF-408132C6A3CD}" destId="{90391716-4B8D-4EB8-B42C-B355FD535A84}" srcOrd="0" destOrd="0" presId="urn:microsoft.com/office/officeart/2011/layout/CircleProcess"/>
    <dgm:cxn modelId="{B6C63532-F13E-4891-BC0C-3A2EE650757A}" type="presOf" srcId="{CE664518-8A6C-43A1-98BF-5AA0939429EA}" destId="{C3AED560-FAC2-4868-B312-B245EEAFF115}" srcOrd="0" destOrd="0" presId="urn:microsoft.com/office/officeart/2011/layout/CircleProcess"/>
    <dgm:cxn modelId="{C9364563-77F0-4FBD-8FC7-2FDEFE59DE1A}" type="presOf" srcId="{37118A20-5038-4F16-8F78-8EB0430191F0}" destId="{CC307239-26D2-4B92-88EB-EB0202380F96}" srcOrd="0" destOrd="0" presId="urn:microsoft.com/office/officeart/2011/layout/CircleProcess"/>
    <dgm:cxn modelId="{D6A94E77-F889-4E45-9D6C-FC8C797CCBAC}" type="presParOf" srcId="{90391716-4B8D-4EB8-B42C-B355FD535A84}" destId="{49134491-190E-47E1-917D-577EE3314A9D}" srcOrd="0" destOrd="0" presId="urn:microsoft.com/office/officeart/2011/layout/CircleProcess"/>
    <dgm:cxn modelId="{0847F459-E77D-446D-8D70-3BEAC4A3E1BB}" type="presParOf" srcId="{49134491-190E-47E1-917D-577EE3314A9D}" destId="{13AFF58A-1C8E-4152-BDDD-B8DF2C25B96A}" srcOrd="0" destOrd="0" presId="urn:microsoft.com/office/officeart/2011/layout/CircleProcess"/>
    <dgm:cxn modelId="{E312B9B4-73AB-4D5E-A5DF-97347F49FD2C}" type="presParOf" srcId="{90391716-4B8D-4EB8-B42C-B355FD535A84}" destId="{3ECFE168-65DB-4797-93FB-6E1C7284F3EB}" srcOrd="1" destOrd="0" presId="urn:microsoft.com/office/officeart/2011/layout/CircleProcess"/>
    <dgm:cxn modelId="{EAACF073-27E6-44B3-86C4-507D6FA1C4AF}" type="presParOf" srcId="{3ECFE168-65DB-4797-93FB-6E1C7284F3EB}" destId="{822D5AE3-DFE3-40AF-BE74-0B145FBA3409}" srcOrd="0" destOrd="0" presId="urn:microsoft.com/office/officeart/2011/layout/CircleProcess"/>
    <dgm:cxn modelId="{EBEACF91-974B-4971-ABFE-9CC2BDBD6912}" type="presParOf" srcId="{90391716-4B8D-4EB8-B42C-B355FD535A84}" destId="{85039A09-69E7-4EF0-98E6-70E3F43B152B}" srcOrd="2" destOrd="0" presId="urn:microsoft.com/office/officeart/2011/layout/CircleProcess"/>
    <dgm:cxn modelId="{B117070E-1D15-406F-A3F9-3FAEE7F33EEB}" type="presParOf" srcId="{90391716-4B8D-4EB8-B42C-B355FD535A84}" destId="{54EE7756-A2D7-4A6B-A7ED-1E38E190EF27}" srcOrd="3" destOrd="0" presId="urn:microsoft.com/office/officeart/2011/layout/CircleProcess"/>
    <dgm:cxn modelId="{9969F0CE-77E1-459B-BF3B-BCF7AABBB39C}" type="presParOf" srcId="{54EE7756-A2D7-4A6B-A7ED-1E38E190EF27}" destId="{39D48603-57E8-46D7-A111-F7C9711BD337}" srcOrd="0" destOrd="0" presId="urn:microsoft.com/office/officeart/2011/layout/CircleProcess"/>
    <dgm:cxn modelId="{1E8DC483-A3B6-4E76-B7E2-83DB60DD3B17}" type="presParOf" srcId="{90391716-4B8D-4EB8-B42C-B355FD535A84}" destId="{FF7DA68B-3C05-4ADF-8676-3488CC6B0A1A}" srcOrd="4" destOrd="0" presId="urn:microsoft.com/office/officeart/2011/layout/CircleProcess"/>
    <dgm:cxn modelId="{5C2258DB-829B-406B-9A52-CB825FBDE57B}" type="presParOf" srcId="{FF7DA68B-3C05-4ADF-8676-3488CC6B0A1A}" destId="{CC307239-26D2-4B92-88EB-EB0202380F96}" srcOrd="0" destOrd="0" presId="urn:microsoft.com/office/officeart/2011/layout/CircleProcess"/>
    <dgm:cxn modelId="{1DF65082-2728-4565-9A4D-28B237A3B6DF}" type="presParOf" srcId="{90391716-4B8D-4EB8-B42C-B355FD535A84}" destId="{BE332DD8-5E49-484A-A128-EDE006B2EBF6}" srcOrd="5" destOrd="0" presId="urn:microsoft.com/office/officeart/2011/layout/CircleProcess"/>
    <dgm:cxn modelId="{97B7D241-2AC8-4005-8A33-7586D692D9AA}" type="presParOf" srcId="{90391716-4B8D-4EB8-B42C-B355FD535A84}" destId="{3AD6DD82-123D-497B-8B76-A2D7579841D2}" srcOrd="6" destOrd="0" presId="urn:microsoft.com/office/officeart/2011/layout/CircleProcess"/>
    <dgm:cxn modelId="{D874A214-443C-4AE5-8C57-1E1CE2FE8DBD}" type="presParOf" srcId="{3AD6DD82-123D-497B-8B76-A2D7579841D2}" destId="{ED5C06C1-0A00-4F69-A0CE-9E8AE42A31F3}" srcOrd="0" destOrd="0" presId="urn:microsoft.com/office/officeart/2011/layout/CircleProcess"/>
    <dgm:cxn modelId="{8EF58A3A-FB8D-445B-B1C2-0F189098AA8B}" type="presParOf" srcId="{90391716-4B8D-4EB8-B42C-B355FD535A84}" destId="{C870D88D-2170-4B1A-9F12-F8F72C226C42}" srcOrd="7" destOrd="0" presId="urn:microsoft.com/office/officeart/2011/layout/CircleProcess"/>
    <dgm:cxn modelId="{9CD8B5EA-DE01-4A98-85C4-2819C4349967}" type="presParOf" srcId="{C870D88D-2170-4B1A-9F12-F8F72C226C42}" destId="{BE8D3BD4-5EEB-42A7-A939-25121E157E03}" srcOrd="0" destOrd="0" presId="urn:microsoft.com/office/officeart/2011/layout/CircleProcess"/>
    <dgm:cxn modelId="{232E3B17-4C17-49F7-8D61-6178AE0BE3A8}" type="presParOf" srcId="{90391716-4B8D-4EB8-B42C-B355FD535A84}" destId="{2715A771-E490-4458-8BFB-15350D4EF44E}" srcOrd="8" destOrd="0" presId="urn:microsoft.com/office/officeart/2011/layout/CircleProcess"/>
    <dgm:cxn modelId="{1F9E978A-10A4-4895-A5B3-07F2BC5F700A}" type="presParOf" srcId="{90391716-4B8D-4EB8-B42C-B355FD535A84}" destId="{CAA3E8A9-75BA-4816-8DAB-CC5CE13492BA}" srcOrd="9" destOrd="0" presId="urn:microsoft.com/office/officeart/2011/layout/CircleProcess"/>
    <dgm:cxn modelId="{4F7D064E-C877-42CA-AB88-5F8F8D17830C}" type="presParOf" srcId="{CAA3E8A9-75BA-4816-8DAB-CC5CE13492BA}" destId="{538C336E-5959-4A32-80C6-FF520C8199BA}" srcOrd="0" destOrd="0" presId="urn:microsoft.com/office/officeart/2011/layout/CircleProcess"/>
    <dgm:cxn modelId="{B9CC2D60-BEC6-4D29-966A-FF107705EBD0}" type="presParOf" srcId="{90391716-4B8D-4EB8-B42C-B355FD535A84}" destId="{59ADBE8A-E912-47DA-8DA5-3428AAE31454}" srcOrd="10" destOrd="0" presId="urn:microsoft.com/office/officeart/2011/layout/CircleProcess"/>
    <dgm:cxn modelId="{0A686F35-F0AA-4885-8653-63EFB4FAA929}" type="presParOf" srcId="{59ADBE8A-E912-47DA-8DA5-3428AAE31454}" destId="{C3AED560-FAC2-4868-B312-B245EEAFF115}" srcOrd="0" destOrd="0" presId="urn:microsoft.com/office/officeart/2011/layout/CircleProcess"/>
    <dgm:cxn modelId="{66C2692C-15C7-4593-8662-B410CCD241DC}" type="presParOf" srcId="{90391716-4B8D-4EB8-B42C-B355FD535A84}" destId="{21288705-4F16-4D48-B8A2-9E654A93A031}" srcOrd="11" destOrd="0" presId="urn:microsoft.com/office/officeart/2011/layout/CircleProcess"/>
    <dgm:cxn modelId="{6B4DA06D-FB6A-43EC-8010-71BB4E4F95F5}" type="presParOf" srcId="{90391716-4B8D-4EB8-B42C-B355FD535A84}" destId="{C771DADB-55F3-4C74-BFB4-B2B27AE0506A}" srcOrd="12" destOrd="0" presId="urn:microsoft.com/office/officeart/2011/layout/CircleProcess"/>
    <dgm:cxn modelId="{26C25531-CC31-4389-8A81-3026757C0995}" type="presParOf" srcId="{C771DADB-55F3-4C74-BFB4-B2B27AE0506A}" destId="{E1330E0A-90D2-444E-A4AD-D4913620A8C2}" srcOrd="0" destOrd="0" presId="urn:microsoft.com/office/officeart/2011/layout/CircleProcess"/>
    <dgm:cxn modelId="{BBF50B9E-72F0-41AF-8441-3C6EA8C79785}" type="presParOf" srcId="{90391716-4B8D-4EB8-B42C-B355FD535A84}" destId="{CDE5F5A3-F168-494A-957A-B22E064FC897}" srcOrd="13" destOrd="0" presId="urn:microsoft.com/office/officeart/2011/layout/CircleProcess"/>
    <dgm:cxn modelId="{FE240F5F-F5B4-49C8-97C4-F3ACAEB3E3EA}" type="presParOf" srcId="{CDE5F5A3-F168-494A-957A-B22E064FC897}" destId="{8B17FC21-7CA5-4C3D-BA38-ABB8C3824938}" srcOrd="0" destOrd="0" presId="urn:microsoft.com/office/officeart/2011/layout/CircleProcess"/>
    <dgm:cxn modelId="{E67E2EED-1903-4019-9A8E-9A52B95D6BCC}" type="presParOf" srcId="{90391716-4B8D-4EB8-B42C-B355FD535A84}" destId="{8308139F-B158-4F5F-B2A8-B6317A95F7C4}" srcOrd="14" destOrd="0" presId="urn:microsoft.com/office/officeart/2011/layout/Circle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AFF58A-1C8E-4152-BDDD-B8DF2C25B96A}">
      <dsp:nvSpPr>
        <dsp:cNvPr id="0" name=""/>
        <dsp:cNvSpPr/>
      </dsp:nvSpPr>
      <dsp:spPr>
        <a:xfrm>
          <a:off x="8084065" y="719427"/>
          <a:ext cx="1858447" cy="1858751"/>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22D5AE3-DFE3-40AF-BE74-0B145FBA3409}">
      <dsp:nvSpPr>
        <dsp:cNvPr id="0" name=""/>
        <dsp:cNvSpPr/>
      </dsp:nvSpPr>
      <dsp:spPr>
        <a:xfrm>
          <a:off x="8145387" y="781396"/>
          <a:ext cx="1734815" cy="1734813"/>
        </a:xfrm>
        <a:prstGeom prst="ellipse">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n-US" sz="900" b="1" kern="1200" dirty="0" smtClean="0"/>
            <a:t>Hand-Off to Partners &amp; Video Release &amp;  Conference Presentations</a:t>
          </a:r>
          <a:endParaRPr lang="en-US" sz="900" b="1" kern="1200" dirty="0"/>
        </a:p>
      </dsp:txBody>
      <dsp:txXfrm>
        <a:off x="8393642" y="1029273"/>
        <a:ext cx="1239294" cy="1239059"/>
      </dsp:txXfrm>
    </dsp:sp>
    <dsp:sp modelId="{39D48603-57E8-46D7-A111-F7C9711BD337}">
      <dsp:nvSpPr>
        <dsp:cNvPr id="0" name=""/>
        <dsp:cNvSpPr/>
      </dsp:nvSpPr>
      <dsp:spPr>
        <a:xfrm rot="2700000">
          <a:off x="6162425" y="719524"/>
          <a:ext cx="1858232" cy="1858232"/>
        </a:xfrm>
        <a:prstGeom prst="teardrop">
          <a:avLst>
            <a:gd name="adj" fmla="val 100000"/>
          </a:avLst>
        </a:prstGeom>
        <a:solidFill>
          <a:schemeClr val="accent4">
            <a:hueOff val="2598923"/>
            <a:satOff val="-11992"/>
            <a:lumOff val="4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C307239-26D2-4B92-88EB-EB0202380F96}">
      <dsp:nvSpPr>
        <dsp:cNvPr id="0" name=""/>
        <dsp:cNvSpPr/>
      </dsp:nvSpPr>
      <dsp:spPr>
        <a:xfrm>
          <a:off x="6225617" y="781396"/>
          <a:ext cx="1734815" cy="1734813"/>
        </a:xfrm>
        <a:prstGeom prst="ellipse">
          <a:avLst/>
        </a:prstGeom>
        <a:solidFill>
          <a:schemeClr val="lt1">
            <a:alpha val="90000"/>
            <a:hueOff val="0"/>
            <a:satOff val="0"/>
            <a:lumOff val="0"/>
            <a:alphaOff val="0"/>
          </a:schemeClr>
        </a:solidFill>
        <a:ln w="12700" cap="flat" cmpd="sng" algn="ctr">
          <a:solidFill>
            <a:schemeClr val="accent4">
              <a:hueOff val="2598923"/>
              <a:satOff val="-11992"/>
              <a:lumOff val="44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n-US" sz="900" b="1" kern="1200" dirty="0" smtClean="0"/>
            <a:t>Project Execution</a:t>
          </a:r>
        </a:p>
        <a:p>
          <a:pPr lvl="0" algn="ctr" defTabSz="400050">
            <a:lnSpc>
              <a:spcPct val="90000"/>
            </a:lnSpc>
            <a:spcBef>
              <a:spcPct val="0"/>
            </a:spcBef>
            <a:spcAft>
              <a:spcPct val="35000"/>
            </a:spcAft>
          </a:pPr>
          <a:r>
            <a:rPr lang="en-US" sz="900" b="0" kern="1200" dirty="0" smtClean="0"/>
            <a:t>- Literature Review</a:t>
          </a:r>
        </a:p>
        <a:p>
          <a:pPr lvl="0" algn="ctr" defTabSz="400050">
            <a:lnSpc>
              <a:spcPct val="90000"/>
            </a:lnSpc>
            <a:spcBef>
              <a:spcPct val="0"/>
            </a:spcBef>
            <a:spcAft>
              <a:spcPct val="35000"/>
            </a:spcAft>
          </a:pPr>
          <a:r>
            <a:rPr lang="en-US" sz="900" b="0" kern="1200" dirty="0" smtClean="0"/>
            <a:t>- Data Acquisition &amp; Processing</a:t>
          </a:r>
        </a:p>
        <a:p>
          <a:pPr lvl="0" algn="ctr" defTabSz="400050">
            <a:lnSpc>
              <a:spcPct val="90000"/>
            </a:lnSpc>
            <a:spcBef>
              <a:spcPct val="0"/>
            </a:spcBef>
            <a:spcAft>
              <a:spcPct val="35000"/>
            </a:spcAft>
          </a:pPr>
          <a:r>
            <a:rPr lang="en-US" sz="900" b="0" kern="1200" dirty="0" smtClean="0"/>
            <a:t>- Results</a:t>
          </a:r>
        </a:p>
        <a:p>
          <a:pPr lvl="0" algn="ctr" defTabSz="400050">
            <a:lnSpc>
              <a:spcPct val="90000"/>
            </a:lnSpc>
            <a:spcBef>
              <a:spcPct val="0"/>
            </a:spcBef>
            <a:spcAft>
              <a:spcPct val="35000"/>
            </a:spcAft>
          </a:pPr>
          <a:r>
            <a:rPr lang="en-US" sz="900" b="0" kern="1200" dirty="0" smtClean="0"/>
            <a:t>- Discussion &amp; Conclusions </a:t>
          </a:r>
        </a:p>
        <a:p>
          <a:pPr lvl="0" algn="ctr" defTabSz="400050">
            <a:lnSpc>
              <a:spcPct val="90000"/>
            </a:lnSpc>
            <a:spcBef>
              <a:spcPct val="0"/>
            </a:spcBef>
            <a:spcAft>
              <a:spcPct val="35000"/>
            </a:spcAft>
          </a:pPr>
          <a:r>
            <a:rPr lang="en-US" sz="900" b="0" kern="1200" dirty="0" smtClean="0"/>
            <a:t>- Deliverables Created</a:t>
          </a:r>
          <a:endParaRPr lang="en-US" sz="900" b="0" kern="1200" dirty="0"/>
        </a:p>
      </dsp:txBody>
      <dsp:txXfrm>
        <a:off x="6472883" y="1029273"/>
        <a:ext cx="1239294" cy="1239059"/>
      </dsp:txXfrm>
    </dsp:sp>
    <dsp:sp modelId="{ED5C06C1-0A00-4F69-A0CE-9E8AE42A31F3}">
      <dsp:nvSpPr>
        <dsp:cNvPr id="0" name=""/>
        <dsp:cNvSpPr/>
      </dsp:nvSpPr>
      <dsp:spPr>
        <a:xfrm rot="2700000">
          <a:off x="4242655" y="719524"/>
          <a:ext cx="1858232" cy="1858232"/>
        </a:xfrm>
        <a:prstGeom prst="teardrop">
          <a:avLst>
            <a:gd name="adj" fmla="val 100000"/>
          </a:avLst>
        </a:prstGeom>
        <a:solidFill>
          <a:schemeClr val="accent4">
            <a:hueOff val="5197846"/>
            <a:satOff val="-23984"/>
            <a:lumOff val="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E8D3BD4-5EEB-42A7-A939-25121E157E03}">
      <dsp:nvSpPr>
        <dsp:cNvPr id="0" name=""/>
        <dsp:cNvSpPr/>
      </dsp:nvSpPr>
      <dsp:spPr>
        <a:xfrm>
          <a:off x="4304859" y="781396"/>
          <a:ext cx="1734815" cy="1734813"/>
        </a:xfrm>
        <a:prstGeom prst="ellipse">
          <a:avLst/>
        </a:prstGeom>
        <a:solidFill>
          <a:schemeClr val="lt1">
            <a:alpha val="90000"/>
            <a:hueOff val="0"/>
            <a:satOff val="0"/>
            <a:lumOff val="0"/>
            <a:alphaOff val="0"/>
          </a:schemeClr>
        </a:solidFill>
        <a:ln w="12700" cap="flat" cmpd="sng" algn="ctr">
          <a:solidFill>
            <a:schemeClr val="accent4">
              <a:hueOff val="5197846"/>
              <a:satOff val="-23984"/>
              <a:lumOff val="88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n-US" sz="900" b="1" kern="1200" dirty="0" smtClean="0"/>
            <a:t>Proposal Process</a:t>
          </a:r>
          <a:endParaRPr lang="en-US" sz="900" b="0" kern="1200" dirty="0" smtClean="0"/>
        </a:p>
        <a:p>
          <a:pPr lvl="0" algn="ctr" defTabSz="400050">
            <a:lnSpc>
              <a:spcPct val="90000"/>
            </a:lnSpc>
            <a:spcBef>
              <a:spcPct val="0"/>
            </a:spcBef>
            <a:spcAft>
              <a:spcPct val="35000"/>
            </a:spcAft>
          </a:pPr>
          <a:r>
            <a:rPr lang="en-US" sz="900" b="0" kern="1200" dirty="0" smtClean="0"/>
            <a:t>- Center Leads Draft Proposals</a:t>
          </a:r>
        </a:p>
        <a:p>
          <a:pPr lvl="0" algn="ctr" defTabSz="400050">
            <a:lnSpc>
              <a:spcPct val="90000"/>
            </a:lnSpc>
            <a:spcBef>
              <a:spcPct val="0"/>
            </a:spcBef>
            <a:spcAft>
              <a:spcPct val="35000"/>
            </a:spcAft>
          </a:pPr>
          <a:r>
            <a:rPr lang="en-US" sz="900" b="0" kern="1200" dirty="0" smtClean="0"/>
            <a:t>- NPO Reviews</a:t>
          </a:r>
        </a:p>
        <a:p>
          <a:pPr lvl="0" algn="ctr" defTabSz="400050">
            <a:lnSpc>
              <a:spcPct val="90000"/>
            </a:lnSpc>
            <a:spcBef>
              <a:spcPct val="0"/>
            </a:spcBef>
            <a:spcAft>
              <a:spcPct val="35000"/>
            </a:spcAft>
          </a:pPr>
          <a:r>
            <a:rPr lang="en-US" sz="900" b="0" kern="1200" dirty="0" smtClean="0"/>
            <a:t>- NASA HQ Reviews</a:t>
          </a:r>
          <a:endParaRPr lang="en-US" sz="900" b="1" kern="1200" dirty="0"/>
        </a:p>
      </dsp:txBody>
      <dsp:txXfrm>
        <a:off x="4552124" y="1029273"/>
        <a:ext cx="1239294" cy="1239059"/>
      </dsp:txXfrm>
    </dsp:sp>
    <dsp:sp modelId="{538C336E-5959-4A32-80C6-FF520C8199BA}">
      <dsp:nvSpPr>
        <dsp:cNvPr id="0" name=""/>
        <dsp:cNvSpPr/>
      </dsp:nvSpPr>
      <dsp:spPr>
        <a:xfrm rot="2700000">
          <a:off x="2321896" y="719524"/>
          <a:ext cx="1858232" cy="1858232"/>
        </a:xfrm>
        <a:prstGeom prst="teardrop">
          <a:avLst>
            <a:gd name="adj" fmla="val 100000"/>
          </a:avLst>
        </a:prstGeom>
        <a:solidFill>
          <a:schemeClr val="accent4">
            <a:hueOff val="7796769"/>
            <a:satOff val="-35976"/>
            <a:lumOff val="132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3AED560-FAC2-4868-B312-B245EEAFF115}">
      <dsp:nvSpPr>
        <dsp:cNvPr id="0" name=""/>
        <dsp:cNvSpPr/>
      </dsp:nvSpPr>
      <dsp:spPr>
        <a:xfrm>
          <a:off x="2384100" y="781396"/>
          <a:ext cx="1734815" cy="1734813"/>
        </a:xfrm>
        <a:prstGeom prst="ellipse">
          <a:avLst/>
        </a:prstGeom>
        <a:solidFill>
          <a:schemeClr val="lt1">
            <a:alpha val="90000"/>
            <a:hueOff val="0"/>
            <a:satOff val="0"/>
            <a:lumOff val="0"/>
            <a:alphaOff val="0"/>
          </a:schemeClr>
        </a:solidFill>
        <a:ln w="12700" cap="flat" cmpd="sng" algn="ctr">
          <a:solidFill>
            <a:schemeClr val="accent4">
              <a:hueOff val="7796769"/>
              <a:satOff val="-35976"/>
              <a:lumOff val="132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n-US" sz="900" b="1" kern="1200" dirty="0" smtClean="0"/>
            <a:t>Project Idea Collection</a:t>
          </a:r>
        </a:p>
        <a:p>
          <a:pPr lvl="0" algn="ctr" defTabSz="400050">
            <a:lnSpc>
              <a:spcPct val="90000"/>
            </a:lnSpc>
            <a:spcBef>
              <a:spcPct val="0"/>
            </a:spcBef>
            <a:spcAft>
              <a:spcPct val="35000"/>
            </a:spcAft>
          </a:pPr>
          <a:r>
            <a:rPr lang="en-US" sz="900" kern="1200" dirty="0" smtClean="0"/>
            <a:t>- Submission to NPO</a:t>
          </a:r>
        </a:p>
        <a:p>
          <a:pPr lvl="0" algn="ctr" defTabSz="400050">
            <a:lnSpc>
              <a:spcPct val="90000"/>
            </a:lnSpc>
            <a:spcBef>
              <a:spcPct val="0"/>
            </a:spcBef>
            <a:spcAft>
              <a:spcPct val="35000"/>
            </a:spcAft>
          </a:pPr>
          <a:r>
            <a:rPr lang="en-US" sz="900" kern="1200" dirty="0" smtClean="0"/>
            <a:t>- NPO Reviews &amp; Discusses w/Node</a:t>
          </a:r>
          <a:endParaRPr lang="en-US" sz="900" kern="1200" dirty="0"/>
        </a:p>
      </dsp:txBody>
      <dsp:txXfrm>
        <a:off x="2632355" y="1029273"/>
        <a:ext cx="1239294" cy="1239059"/>
      </dsp:txXfrm>
    </dsp:sp>
    <dsp:sp modelId="{E1330E0A-90D2-444E-A4AD-D4913620A8C2}">
      <dsp:nvSpPr>
        <dsp:cNvPr id="0" name=""/>
        <dsp:cNvSpPr/>
      </dsp:nvSpPr>
      <dsp:spPr>
        <a:xfrm rot="2700000">
          <a:off x="401138" y="719524"/>
          <a:ext cx="1858232" cy="1858232"/>
        </a:xfrm>
        <a:prstGeom prst="teardrop">
          <a:avLst>
            <a:gd name="adj" fmla="val 100000"/>
          </a:avLst>
        </a:prstGeom>
        <a:solidFill>
          <a:schemeClr val="accent4">
            <a:hueOff val="10395692"/>
            <a:satOff val="-47968"/>
            <a:lumOff val="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B17FC21-7CA5-4C3D-BA38-ABB8C3824938}">
      <dsp:nvSpPr>
        <dsp:cNvPr id="0" name=""/>
        <dsp:cNvSpPr/>
      </dsp:nvSpPr>
      <dsp:spPr>
        <a:xfrm>
          <a:off x="463341" y="781396"/>
          <a:ext cx="1734815" cy="1734813"/>
        </a:xfrm>
        <a:prstGeom prst="ellipse">
          <a:avLst/>
        </a:prstGeom>
        <a:solidFill>
          <a:schemeClr val="lt1">
            <a:alpha val="90000"/>
            <a:hueOff val="0"/>
            <a:satOff val="0"/>
            <a:lumOff val="0"/>
            <a:alphaOff val="0"/>
          </a:schemeClr>
        </a:solidFill>
        <a:ln w="12700" cap="flat" cmpd="sng" algn="ctr">
          <a:solidFill>
            <a:schemeClr val="accent4">
              <a:hueOff val="10395692"/>
              <a:satOff val="-47968"/>
              <a:lumOff val="176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n-US" sz="900" kern="1200" dirty="0" smtClean="0"/>
            <a:t>Conversations w/Potential Partners to </a:t>
          </a:r>
          <a:r>
            <a:rPr lang="en-US" sz="900" b="1" kern="1200" dirty="0" smtClean="0"/>
            <a:t>Identify Needs </a:t>
          </a:r>
          <a:r>
            <a:rPr lang="en-US" sz="900" b="0" kern="1200" dirty="0" smtClean="0"/>
            <a:t>Surrounding Their </a:t>
          </a:r>
          <a:r>
            <a:rPr lang="en-US" sz="900" b="1" kern="1200" dirty="0" smtClean="0"/>
            <a:t>Decision Making Process</a:t>
          </a:r>
          <a:endParaRPr lang="en-US" sz="900" b="1" kern="1200" dirty="0"/>
        </a:p>
      </dsp:txBody>
      <dsp:txXfrm>
        <a:off x="711596" y="1029273"/>
        <a:ext cx="1239294" cy="1239059"/>
      </dsp:txXfrm>
    </dsp:sp>
  </dsp:spTree>
</dsp:drawing>
</file>

<file path=ppt/diagrams/layout1.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D9024A-6CC1-4175-8AF8-06CBAB4D3D25}" type="datetimeFigureOut">
              <a:rPr lang="en-US" smtClean="0"/>
              <a:t>1/25/2019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4502A3F-391F-4CF7-8F8D-18D9DA593537}" type="slidenum">
              <a:rPr lang="en-US" smtClean="0"/>
              <a:t>‹#›</a:t>
            </a:fld>
            <a:endParaRPr lang="en-US"/>
          </a:p>
        </p:txBody>
      </p:sp>
    </p:spTree>
    <p:extLst>
      <p:ext uri="{BB962C8B-B14F-4D97-AF65-F5344CB8AC3E}">
        <p14:creationId xmlns:p14="http://schemas.microsoft.com/office/powerpoint/2010/main" val="35272662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rgbClr val="FF0000"/>
                </a:solidFill>
              </a:rPr>
              <a:t>Your project Website Image should be placed behind the hexagon grid. An example image has been placed in this position for your reference. Delete the example image, insert your image, right click your image and select the “Send to Back” option. Position and adjust the size of your image so that it lines up with the provided margin rulers.</a:t>
            </a:r>
          </a:p>
        </p:txBody>
      </p:sp>
      <p:sp>
        <p:nvSpPr>
          <p:cNvPr id="4" name="Slide Number Placeholder 3"/>
          <p:cNvSpPr>
            <a:spLocks noGrp="1"/>
          </p:cNvSpPr>
          <p:nvPr>
            <p:ph type="sldNum" sz="quarter" idx="10"/>
          </p:nvPr>
        </p:nvSpPr>
        <p:spPr/>
        <p:txBody>
          <a:bodyPr/>
          <a:lstStyle/>
          <a:p>
            <a:fld id="{0535C12C-436B-478B-9EA8-7D7AB2695871}" type="slidenum">
              <a:rPr lang="en-US" smtClean="0"/>
              <a:t>1</a:t>
            </a:fld>
            <a:endParaRPr lang="en-US"/>
          </a:p>
        </p:txBody>
      </p:sp>
    </p:spTree>
    <p:extLst>
      <p:ext uri="{BB962C8B-B14F-4D97-AF65-F5344CB8AC3E}">
        <p14:creationId xmlns:p14="http://schemas.microsoft.com/office/powerpoint/2010/main" val="10702464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rgbClr val="FF0000"/>
                </a:solidFill>
              </a:rPr>
              <a:t>Your project Website Image should be placed behind the hexagon grid. An example image has been placed in this position for your reference. Delete the example image, insert your image, right click your image and select the “Send to Back” option. Position and adjust the size of your image so that it lines up with the provided margin rulers.</a:t>
            </a:r>
          </a:p>
        </p:txBody>
      </p:sp>
      <p:sp>
        <p:nvSpPr>
          <p:cNvPr id="4" name="Slide Number Placeholder 3"/>
          <p:cNvSpPr>
            <a:spLocks noGrp="1"/>
          </p:cNvSpPr>
          <p:nvPr>
            <p:ph type="sldNum" sz="quarter" idx="10"/>
          </p:nvPr>
        </p:nvSpPr>
        <p:spPr/>
        <p:txBody>
          <a:bodyPr/>
          <a:lstStyle/>
          <a:p>
            <a:fld id="{0535C12C-436B-478B-9EA8-7D7AB2695871}" type="slidenum">
              <a:rPr lang="en-US" smtClean="0"/>
              <a:t>12</a:t>
            </a:fld>
            <a:endParaRPr lang="en-US"/>
          </a:p>
        </p:txBody>
      </p:sp>
    </p:spTree>
    <p:extLst>
      <p:ext uri="{BB962C8B-B14F-4D97-AF65-F5344CB8AC3E}">
        <p14:creationId xmlns:p14="http://schemas.microsoft.com/office/powerpoint/2010/main" val="15877747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D0D29E8-FD3A-45FE-AD4D-46DA09C50F3C}" type="datetimeFigureOut">
              <a:rPr lang="en-US" smtClean="0"/>
              <a:t>1/25/2019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AE507C-7AED-4948-9D6D-2CF355C5C039}" type="slidenum">
              <a:rPr lang="en-US" smtClean="0"/>
              <a:t>‹#›</a:t>
            </a:fld>
            <a:endParaRPr lang="en-US"/>
          </a:p>
        </p:txBody>
      </p:sp>
    </p:spTree>
    <p:extLst>
      <p:ext uri="{BB962C8B-B14F-4D97-AF65-F5344CB8AC3E}">
        <p14:creationId xmlns:p14="http://schemas.microsoft.com/office/powerpoint/2010/main" val="30049068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D0D29E8-FD3A-45FE-AD4D-46DA09C50F3C}" type="datetimeFigureOut">
              <a:rPr lang="en-US" smtClean="0"/>
              <a:t>1/25/2019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AE507C-7AED-4948-9D6D-2CF355C5C039}" type="slidenum">
              <a:rPr lang="en-US" smtClean="0"/>
              <a:t>‹#›</a:t>
            </a:fld>
            <a:endParaRPr lang="en-US"/>
          </a:p>
        </p:txBody>
      </p:sp>
    </p:spTree>
    <p:extLst>
      <p:ext uri="{BB962C8B-B14F-4D97-AF65-F5344CB8AC3E}">
        <p14:creationId xmlns:p14="http://schemas.microsoft.com/office/powerpoint/2010/main" val="28806204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D0D29E8-FD3A-45FE-AD4D-46DA09C50F3C}" type="datetimeFigureOut">
              <a:rPr lang="en-US" smtClean="0"/>
              <a:t>1/25/2019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AE507C-7AED-4948-9D6D-2CF355C5C039}" type="slidenum">
              <a:rPr lang="en-US" smtClean="0"/>
              <a:t>‹#›</a:t>
            </a:fld>
            <a:endParaRPr lang="en-US"/>
          </a:p>
        </p:txBody>
      </p:sp>
    </p:spTree>
    <p:extLst>
      <p:ext uri="{BB962C8B-B14F-4D97-AF65-F5344CB8AC3E}">
        <p14:creationId xmlns:p14="http://schemas.microsoft.com/office/powerpoint/2010/main" val="40442030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9909274"/>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D0D29E8-FD3A-45FE-AD4D-46DA09C50F3C}" type="datetimeFigureOut">
              <a:rPr lang="en-US" smtClean="0"/>
              <a:t>1/25/2019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AE507C-7AED-4948-9D6D-2CF355C5C039}" type="slidenum">
              <a:rPr lang="en-US" smtClean="0"/>
              <a:t>‹#›</a:t>
            </a:fld>
            <a:endParaRPr lang="en-US"/>
          </a:p>
        </p:txBody>
      </p:sp>
    </p:spTree>
    <p:extLst>
      <p:ext uri="{BB962C8B-B14F-4D97-AF65-F5344CB8AC3E}">
        <p14:creationId xmlns:p14="http://schemas.microsoft.com/office/powerpoint/2010/main" val="26235243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4D0D29E8-FD3A-45FE-AD4D-46DA09C50F3C}" type="datetimeFigureOut">
              <a:rPr lang="en-US" smtClean="0"/>
              <a:t>1/25/2019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AE507C-7AED-4948-9D6D-2CF355C5C039}" type="slidenum">
              <a:rPr lang="en-US" smtClean="0"/>
              <a:t>‹#›</a:t>
            </a:fld>
            <a:endParaRPr lang="en-US"/>
          </a:p>
        </p:txBody>
      </p:sp>
    </p:spTree>
    <p:extLst>
      <p:ext uri="{BB962C8B-B14F-4D97-AF65-F5344CB8AC3E}">
        <p14:creationId xmlns:p14="http://schemas.microsoft.com/office/powerpoint/2010/main" val="37001144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D0D29E8-FD3A-45FE-AD4D-46DA09C50F3C}" type="datetimeFigureOut">
              <a:rPr lang="en-US" smtClean="0"/>
              <a:t>1/25/2019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AE507C-7AED-4948-9D6D-2CF355C5C039}" type="slidenum">
              <a:rPr lang="en-US" smtClean="0"/>
              <a:t>‹#›</a:t>
            </a:fld>
            <a:endParaRPr lang="en-US"/>
          </a:p>
        </p:txBody>
      </p:sp>
    </p:spTree>
    <p:extLst>
      <p:ext uri="{BB962C8B-B14F-4D97-AF65-F5344CB8AC3E}">
        <p14:creationId xmlns:p14="http://schemas.microsoft.com/office/powerpoint/2010/main" val="34544172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D0D29E8-FD3A-45FE-AD4D-46DA09C50F3C}" type="datetimeFigureOut">
              <a:rPr lang="en-US" smtClean="0"/>
              <a:t>1/25/2019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8AE507C-7AED-4948-9D6D-2CF355C5C039}" type="slidenum">
              <a:rPr lang="en-US" smtClean="0"/>
              <a:t>‹#›</a:t>
            </a:fld>
            <a:endParaRPr lang="en-US"/>
          </a:p>
        </p:txBody>
      </p:sp>
    </p:spTree>
    <p:extLst>
      <p:ext uri="{BB962C8B-B14F-4D97-AF65-F5344CB8AC3E}">
        <p14:creationId xmlns:p14="http://schemas.microsoft.com/office/powerpoint/2010/main" val="38340204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D0D29E8-FD3A-45FE-AD4D-46DA09C50F3C}" type="datetimeFigureOut">
              <a:rPr lang="en-US" smtClean="0"/>
              <a:t>1/25/2019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8AE507C-7AED-4948-9D6D-2CF355C5C039}" type="slidenum">
              <a:rPr lang="en-US" smtClean="0"/>
              <a:t>‹#›</a:t>
            </a:fld>
            <a:endParaRPr lang="en-US"/>
          </a:p>
        </p:txBody>
      </p:sp>
    </p:spTree>
    <p:extLst>
      <p:ext uri="{BB962C8B-B14F-4D97-AF65-F5344CB8AC3E}">
        <p14:creationId xmlns:p14="http://schemas.microsoft.com/office/powerpoint/2010/main" val="41829789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D0D29E8-FD3A-45FE-AD4D-46DA09C50F3C}" type="datetimeFigureOut">
              <a:rPr lang="en-US" smtClean="0"/>
              <a:t>1/25/2019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8AE507C-7AED-4948-9D6D-2CF355C5C039}" type="slidenum">
              <a:rPr lang="en-US" smtClean="0"/>
              <a:t>‹#›</a:t>
            </a:fld>
            <a:endParaRPr lang="en-US"/>
          </a:p>
        </p:txBody>
      </p:sp>
    </p:spTree>
    <p:extLst>
      <p:ext uri="{BB962C8B-B14F-4D97-AF65-F5344CB8AC3E}">
        <p14:creationId xmlns:p14="http://schemas.microsoft.com/office/powerpoint/2010/main" val="10357621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D0D29E8-FD3A-45FE-AD4D-46DA09C50F3C}" type="datetimeFigureOut">
              <a:rPr lang="en-US" smtClean="0"/>
              <a:t>1/25/2019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AE507C-7AED-4948-9D6D-2CF355C5C039}" type="slidenum">
              <a:rPr lang="en-US" smtClean="0"/>
              <a:t>‹#›</a:t>
            </a:fld>
            <a:endParaRPr lang="en-US"/>
          </a:p>
        </p:txBody>
      </p:sp>
    </p:spTree>
    <p:extLst>
      <p:ext uri="{BB962C8B-B14F-4D97-AF65-F5344CB8AC3E}">
        <p14:creationId xmlns:p14="http://schemas.microsoft.com/office/powerpoint/2010/main" val="6549841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D0D29E8-FD3A-45FE-AD4D-46DA09C50F3C}" type="datetimeFigureOut">
              <a:rPr lang="en-US" smtClean="0"/>
              <a:t>1/25/2019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AE507C-7AED-4948-9D6D-2CF355C5C039}" type="slidenum">
              <a:rPr lang="en-US" smtClean="0"/>
              <a:t>‹#›</a:t>
            </a:fld>
            <a:endParaRPr lang="en-US"/>
          </a:p>
        </p:txBody>
      </p:sp>
    </p:spTree>
    <p:extLst>
      <p:ext uri="{BB962C8B-B14F-4D97-AF65-F5344CB8AC3E}">
        <p14:creationId xmlns:p14="http://schemas.microsoft.com/office/powerpoint/2010/main" val="21005678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D0D29E8-FD3A-45FE-AD4D-46DA09C50F3C}" type="datetimeFigureOut">
              <a:rPr lang="en-US" smtClean="0"/>
              <a:t>1/25/2019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AE507C-7AED-4948-9D6D-2CF355C5C039}" type="slidenum">
              <a:rPr lang="en-US" smtClean="0"/>
              <a:t>‹#›</a:t>
            </a:fld>
            <a:endParaRPr lang="en-US"/>
          </a:p>
        </p:txBody>
      </p:sp>
    </p:spTree>
    <p:extLst>
      <p:ext uri="{BB962C8B-B14F-4D97-AF65-F5344CB8AC3E}">
        <p14:creationId xmlns:p14="http://schemas.microsoft.com/office/powerpoint/2010/main" val="18951756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3.gif"/><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8.jpe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e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21.png"/><Relationship Id="rId4" Type="http://schemas.openxmlformats.org/officeDocument/2006/relationships/image" Target="../media/image20.jpe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e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5.png"/><Relationship Id="rId7" Type="http://schemas.openxmlformats.org/officeDocument/2006/relationships/diagramColors" Target="../diagrams/colors1.xml"/><Relationship Id="rId2" Type="http://schemas.openxmlformats.org/officeDocument/2006/relationships/image" Target="../media/image7.jpeg"/><Relationship Id="rId1" Type="http://schemas.openxmlformats.org/officeDocument/2006/relationships/slideLayout" Target="../slideLayouts/slideLayout1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eg"/><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jpeg"/><Relationship Id="rId1" Type="http://schemas.openxmlformats.org/officeDocument/2006/relationships/slideLayout" Target="../slideLayouts/slideLayout12.xml"/><Relationship Id="rId5" Type="http://schemas.openxmlformats.org/officeDocument/2006/relationships/image" Target="../media/image12.jpeg"/><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jpeg"/><Relationship Id="rId1" Type="http://schemas.openxmlformats.org/officeDocument/2006/relationships/slideLayout" Target="../slideLayouts/slideLayout12.xml"/><Relationship Id="rId5" Type="http://schemas.openxmlformats.org/officeDocument/2006/relationships/image" Target="../media/image15.jpeg"/><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7.jpe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29431" y="206285"/>
            <a:ext cx="4569189" cy="1622515"/>
          </a:xfrm>
          <a:prstGeom prst="rect">
            <a:avLst/>
          </a:prstGeom>
        </p:spPr>
      </p:pic>
      <p:sp>
        <p:nvSpPr>
          <p:cNvPr id="31" name="Subtitle 2"/>
          <p:cNvSpPr txBox="1">
            <a:spLocks/>
          </p:cNvSpPr>
          <p:nvPr/>
        </p:nvSpPr>
        <p:spPr>
          <a:xfrm>
            <a:off x="413495" y="2742836"/>
            <a:ext cx="6807920" cy="3908056"/>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ts val="0"/>
              </a:spcBef>
            </a:pPr>
            <a:r>
              <a:rPr lang="en-US" sz="3200" dirty="0" smtClean="0">
                <a:solidFill>
                  <a:srgbClr val="EF282F"/>
                </a:solidFill>
              </a:rPr>
              <a:t>2019 Spring</a:t>
            </a:r>
            <a:endParaRPr lang="en-US" sz="3600" dirty="0" smtClean="0">
              <a:solidFill>
                <a:srgbClr val="EF282F"/>
              </a:solidFill>
            </a:endParaRPr>
          </a:p>
          <a:p>
            <a:pPr algn="l">
              <a:spcBef>
                <a:spcPts val="0"/>
              </a:spcBef>
            </a:pPr>
            <a:r>
              <a:rPr lang="en-US" sz="6000" dirty="0" smtClean="0">
                <a:solidFill>
                  <a:srgbClr val="0061AA"/>
                </a:solidFill>
              </a:rPr>
              <a:t>N</a:t>
            </a:r>
            <a:r>
              <a:rPr lang="en-US" sz="4400" dirty="0" smtClean="0">
                <a:solidFill>
                  <a:srgbClr val="0061AA"/>
                </a:solidFill>
              </a:rPr>
              <a:t>ATIONAL </a:t>
            </a:r>
          </a:p>
          <a:p>
            <a:pPr algn="l">
              <a:spcBef>
                <a:spcPts val="0"/>
              </a:spcBef>
            </a:pPr>
            <a:r>
              <a:rPr lang="en-US" sz="6000" dirty="0" smtClean="0">
                <a:solidFill>
                  <a:srgbClr val="0061AA"/>
                </a:solidFill>
              </a:rPr>
              <a:t>O</a:t>
            </a:r>
            <a:r>
              <a:rPr lang="en-US" sz="4400" dirty="0" smtClean="0">
                <a:solidFill>
                  <a:srgbClr val="0061AA"/>
                </a:solidFill>
              </a:rPr>
              <a:t>RIENTATION</a:t>
            </a:r>
          </a:p>
          <a:p>
            <a:pPr algn="l">
              <a:spcBef>
                <a:spcPts val="0"/>
              </a:spcBef>
            </a:pPr>
            <a:endParaRPr lang="en-US" sz="4000" dirty="0" smtClean="0">
              <a:solidFill>
                <a:srgbClr val="0061AA"/>
              </a:solidFill>
            </a:endParaRPr>
          </a:p>
          <a:p>
            <a:pPr algn="l">
              <a:spcBef>
                <a:spcPts val="0"/>
              </a:spcBef>
            </a:pPr>
            <a:r>
              <a:rPr lang="en-US" dirty="0" smtClean="0">
                <a:solidFill>
                  <a:srgbClr val="EF282F"/>
                </a:solidFill>
              </a:rPr>
              <a:t>MODULE 4. </a:t>
            </a:r>
            <a:r>
              <a:rPr lang="en-US" sz="3600" dirty="0" smtClean="0">
                <a:solidFill>
                  <a:srgbClr val="0061AA"/>
                </a:solidFill>
              </a:rPr>
              <a:t>Projects</a:t>
            </a:r>
            <a:endParaRPr lang="en-US" dirty="0" smtClean="0">
              <a:solidFill>
                <a:srgbClr val="0061AA"/>
              </a:solidFill>
            </a:endParaRPr>
          </a:p>
        </p:txBody>
      </p:sp>
      <p:pic>
        <p:nvPicPr>
          <p:cNvPr id="5" name="Picture 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361630" y="-25844"/>
            <a:ext cx="4837990" cy="6883844"/>
          </a:xfrm>
          <a:prstGeom prst="rect">
            <a:avLst/>
          </a:prstGeom>
        </p:spPr>
      </p:pic>
      <p:sp>
        <p:nvSpPr>
          <p:cNvPr id="6" name="Rectangle 5"/>
          <p:cNvSpPr/>
          <p:nvPr/>
        </p:nvSpPr>
        <p:spPr>
          <a:xfrm>
            <a:off x="7361631" y="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p:cNvSpPr/>
          <p:nvPr/>
        </p:nvSpPr>
        <p:spPr>
          <a:xfrm>
            <a:off x="7361631" y="684724"/>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a:off x="7361631" y="1375907"/>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a:off x="7361631" y="20543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a:off x="7361631" y="27401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a:off x="7361631" y="34259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7361631" y="41117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7361631" y="480060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7361631" y="548640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7361631" y="617220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6" name="Rectangle 45"/>
          <p:cNvSpPr/>
          <p:nvPr/>
        </p:nvSpPr>
        <p:spPr>
          <a:xfrm rot="16200000">
            <a:off x="496604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7" name="Rectangle 46"/>
          <p:cNvSpPr/>
          <p:nvPr/>
        </p:nvSpPr>
        <p:spPr>
          <a:xfrm rot="16200000">
            <a:off x="5655239"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8" name="Rectangle 47"/>
          <p:cNvSpPr/>
          <p:nvPr/>
        </p:nvSpPr>
        <p:spPr>
          <a:xfrm rot="16200000">
            <a:off x="6337182"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9" name="Rectangle 48"/>
          <p:cNvSpPr/>
          <p:nvPr/>
        </p:nvSpPr>
        <p:spPr>
          <a:xfrm rot="16200000">
            <a:off x="4275532"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 name="Rectangle 22"/>
          <p:cNvSpPr/>
          <p:nvPr/>
        </p:nvSpPr>
        <p:spPr>
          <a:xfrm>
            <a:off x="8749617" y="208308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0" name="Rectangle 49"/>
          <p:cNvSpPr/>
          <p:nvPr/>
        </p:nvSpPr>
        <p:spPr>
          <a:xfrm>
            <a:off x="8014430" y="4814255"/>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1" name="Rectangle 50"/>
          <p:cNvSpPr/>
          <p:nvPr/>
        </p:nvSpPr>
        <p:spPr>
          <a:xfrm>
            <a:off x="10099877" y="6185344"/>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2" name="Rectangle 51"/>
          <p:cNvSpPr/>
          <p:nvPr/>
        </p:nvSpPr>
        <p:spPr>
          <a:xfrm>
            <a:off x="9420476" y="-12821"/>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3" name="Rectangle 52"/>
          <p:cNvSpPr/>
          <p:nvPr/>
        </p:nvSpPr>
        <p:spPr>
          <a:xfrm>
            <a:off x="11476379" y="138458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3" name="Picture 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59532" y="541976"/>
            <a:ext cx="1134928" cy="933518"/>
          </a:xfrm>
          <a:prstGeom prst="rect">
            <a:avLst/>
          </a:prstGeom>
        </p:spPr>
      </p:pic>
    </p:spTree>
    <p:extLst>
      <p:ext uri="{BB962C8B-B14F-4D97-AF65-F5344CB8AC3E}">
        <p14:creationId xmlns:p14="http://schemas.microsoft.com/office/powerpoint/2010/main" val="338448477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0097476" y="-56287"/>
            <a:ext cx="2069123" cy="6914287"/>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smtClean="0">
                <a:solidFill>
                  <a:srgbClr val="0061AA"/>
                </a:solidFill>
              </a:rPr>
              <a:t>2019 Spring Portfolio </a:t>
            </a:r>
            <a:endParaRPr lang="en-US" dirty="0">
              <a:solidFill>
                <a:srgbClr val="0061AA"/>
              </a:solidFill>
            </a:endParaRPr>
          </a:p>
        </p:txBody>
      </p:sp>
      <p:sp>
        <p:nvSpPr>
          <p:cNvPr id="24" name="Rectangle 23"/>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41" name="Picture 4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
        <p:nvSpPr>
          <p:cNvPr id="40" name="Text Placeholder 5"/>
          <p:cNvSpPr txBox="1">
            <a:spLocks/>
          </p:cNvSpPr>
          <p:nvPr/>
        </p:nvSpPr>
        <p:spPr>
          <a:xfrm>
            <a:off x="407846" y="1240319"/>
            <a:ext cx="9070677" cy="5516081"/>
          </a:xfrm>
          <a:prstGeom prst="rect">
            <a:avLst/>
          </a:prstGeom>
        </p:spPr>
        <p:txBody>
          <a:bodyPr vert="horz" lIns="91440" tIns="45720" rIns="91440" bIns="45720" numCol="1"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lnSpc>
                <a:spcPct val="100000"/>
              </a:lnSpc>
              <a:spcBef>
                <a:spcPts val="0"/>
              </a:spcBef>
              <a:spcAft>
                <a:spcPts val="600"/>
              </a:spcAft>
              <a:buClr>
                <a:srgbClr val="EF282F"/>
              </a:buClr>
              <a:buFont typeface="Webdings" panose="05030102010509060703" pitchFamily="18" charset="2"/>
              <a:buChar char="4"/>
            </a:pPr>
            <a:r>
              <a:rPr lang="en-US" sz="1750" dirty="0" smtClean="0"/>
              <a:t>Argentina Water Resources - ID</a:t>
            </a:r>
          </a:p>
          <a:p>
            <a:pPr marL="285750" indent="-285750">
              <a:lnSpc>
                <a:spcPct val="100000"/>
              </a:lnSpc>
              <a:spcBef>
                <a:spcPts val="0"/>
              </a:spcBef>
              <a:spcAft>
                <a:spcPts val="600"/>
              </a:spcAft>
              <a:buClr>
                <a:srgbClr val="EF282F"/>
              </a:buClr>
              <a:buFont typeface="Webdings" panose="05030102010509060703" pitchFamily="18" charset="2"/>
              <a:buChar char="4"/>
            </a:pPr>
            <a:r>
              <a:rPr lang="en-US" sz="1750" dirty="0" smtClean="0"/>
              <a:t>Chile Water Resources – ARC</a:t>
            </a:r>
          </a:p>
          <a:p>
            <a:pPr marL="285750" indent="-285750">
              <a:lnSpc>
                <a:spcPct val="100000"/>
              </a:lnSpc>
              <a:spcBef>
                <a:spcPts val="0"/>
              </a:spcBef>
              <a:spcAft>
                <a:spcPts val="600"/>
              </a:spcAft>
              <a:buClr>
                <a:srgbClr val="EF282F"/>
              </a:buClr>
              <a:buFont typeface="Webdings" panose="05030102010509060703" pitchFamily="18" charset="2"/>
              <a:buChar char="4"/>
            </a:pPr>
            <a:r>
              <a:rPr lang="en-US" sz="1750" dirty="0" smtClean="0"/>
              <a:t>Great Lakes Water Resources – JPL</a:t>
            </a:r>
          </a:p>
          <a:p>
            <a:pPr marL="285750" indent="-285750">
              <a:lnSpc>
                <a:spcPct val="100000"/>
              </a:lnSpc>
              <a:spcBef>
                <a:spcPts val="0"/>
              </a:spcBef>
              <a:spcAft>
                <a:spcPts val="600"/>
              </a:spcAft>
              <a:buClr>
                <a:srgbClr val="EF282F"/>
              </a:buClr>
              <a:buFont typeface="Webdings" panose="05030102010509060703" pitchFamily="18" charset="2"/>
              <a:buChar char="4"/>
            </a:pPr>
            <a:r>
              <a:rPr lang="en-US" sz="1750" dirty="0" smtClean="0"/>
              <a:t>Mobile-Tensaw Delta Water Resources - AL</a:t>
            </a:r>
          </a:p>
          <a:p>
            <a:pPr marL="285750" indent="-285750">
              <a:lnSpc>
                <a:spcPct val="100000"/>
              </a:lnSpc>
              <a:spcBef>
                <a:spcPts val="0"/>
              </a:spcBef>
              <a:spcAft>
                <a:spcPts val="600"/>
              </a:spcAft>
              <a:buClr>
                <a:srgbClr val="EF282F"/>
              </a:buClr>
              <a:buFont typeface="Webdings" panose="05030102010509060703" pitchFamily="18" charset="2"/>
              <a:buChar char="4"/>
            </a:pPr>
            <a:r>
              <a:rPr lang="en-US" sz="1750" dirty="0" smtClean="0"/>
              <a:t>Patuxent Water Resources – </a:t>
            </a:r>
            <a:r>
              <a:rPr lang="en-US" sz="1750" dirty="0" err="1" smtClean="0"/>
              <a:t>LaRC</a:t>
            </a:r>
            <a:endParaRPr lang="en-US" sz="1750" dirty="0" smtClean="0"/>
          </a:p>
          <a:p>
            <a:pPr marL="285750" indent="-285750">
              <a:lnSpc>
                <a:spcPct val="100000"/>
              </a:lnSpc>
              <a:spcBef>
                <a:spcPts val="0"/>
              </a:spcBef>
              <a:spcAft>
                <a:spcPts val="600"/>
              </a:spcAft>
              <a:buClr>
                <a:srgbClr val="EF282F"/>
              </a:buClr>
              <a:buFont typeface="Webdings" panose="05030102010509060703" pitchFamily="18" charset="2"/>
              <a:buChar char="4"/>
            </a:pPr>
            <a:r>
              <a:rPr lang="en-US" sz="1750" dirty="0" smtClean="0"/>
              <a:t>Texas Water Resources - NC</a:t>
            </a:r>
            <a:endParaRPr lang="en-US" sz="1750" dirty="0" smtClean="0"/>
          </a:p>
          <a:p>
            <a:pPr marL="285750" indent="-285750">
              <a:lnSpc>
                <a:spcPct val="100000"/>
              </a:lnSpc>
              <a:spcBef>
                <a:spcPts val="0"/>
              </a:spcBef>
              <a:spcAft>
                <a:spcPts val="600"/>
              </a:spcAft>
              <a:buClr>
                <a:srgbClr val="EF282F"/>
              </a:buClr>
              <a:buFont typeface="Webdings" panose="05030102010509060703" pitchFamily="18" charset="2"/>
              <a:buChar char="4"/>
            </a:pPr>
            <a:r>
              <a:rPr lang="en-US" sz="1750" dirty="0" smtClean="0"/>
              <a:t>Alaska Disasters - MSFC</a:t>
            </a:r>
          </a:p>
          <a:p>
            <a:pPr marL="285750" indent="-285750">
              <a:lnSpc>
                <a:spcPct val="100000"/>
              </a:lnSpc>
              <a:spcBef>
                <a:spcPts val="0"/>
              </a:spcBef>
              <a:spcAft>
                <a:spcPts val="600"/>
              </a:spcAft>
              <a:buClr>
                <a:srgbClr val="EF282F"/>
              </a:buClr>
              <a:buFont typeface="Webdings" panose="05030102010509060703" pitchFamily="18" charset="2"/>
              <a:buChar char="4"/>
            </a:pPr>
            <a:r>
              <a:rPr lang="en-US" sz="1750" dirty="0" smtClean="0"/>
              <a:t>Lake Ontario Disasters – AZ</a:t>
            </a:r>
          </a:p>
          <a:p>
            <a:pPr marL="285750" indent="-285750">
              <a:lnSpc>
                <a:spcPct val="100000"/>
              </a:lnSpc>
              <a:spcBef>
                <a:spcPts val="0"/>
              </a:spcBef>
              <a:spcAft>
                <a:spcPts val="600"/>
              </a:spcAft>
              <a:buClr>
                <a:srgbClr val="EF282F"/>
              </a:buClr>
              <a:buFont typeface="Webdings" panose="05030102010509060703" pitchFamily="18" charset="2"/>
              <a:buChar char="4"/>
            </a:pPr>
            <a:r>
              <a:rPr lang="en-US" sz="1750" dirty="0" smtClean="0"/>
              <a:t>Niagara Falls Disasters - MA</a:t>
            </a:r>
          </a:p>
          <a:p>
            <a:pPr marL="285750" indent="-285750">
              <a:lnSpc>
                <a:spcPct val="100000"/>
              </a:lnSpc>
              <a:spcBef>
                <a:spcPts val="0"/>
              </a:spcBef>
              <a:spcAft>
                <a:spcPts val="600"/>
              </a:spcAft>
              <a:buClr>
                <a:srgbClr val="EF282F"/>
              </a:buClr>
              <a:buFont typeface="Webdings" panose="05030102010509060703" pitchFamily="18" charset="2"/>
              <a:buChar char="4"/>
            </a:pPr>
            <a:r>
              <a:rPr lang="en-US" sz="1750" dirty="0" smtClean="0"/>
              <a:t>Chesapeake Bay Agriculture &amp; Food Security III - GSFC</a:t>
            </a:r>
          </a:p>
          <a:p>
            <a:pPr marL="285750" indent="-285750">
              <a:lnSpc>
                <a:spcPct val="100000"/>
              </a:lnSpc>
              <a:spcBef>
                <a:spcPts val="0"/>
              </a:spcBef>
              <a:spcAft>
                <a:spcPts val="600"/>
              </a:spcAft>
              <a:buClr>
                <a:srgbClr val="EF282F"/>
              </a:buClr>
              <a:buFont typeface="Webdings" panose="05030102010509060703" pitchFamily="18" charset="2"/>
              <a:buChar char="4"/>
            </a:pPr>
            <a:r>
              <a:rPr lang="en-US" sz="1750" dirty="0" smtClean="0"/>
              <a:t>Iowa Agriculture &amp; Food Security - MSFC</a:t>
            </a:r>
          </a:p>
          <a:p>
            <a:pPr marL="285750" indent="-285750">
              <a:lnSpc>
                <a:spcPct val="100000"/>
              </a:lnSpc>
              <a:spcBef>
                <a:spcPts val="0"/>
              </a:spcBef>
              <a:spcAft>
                <a:spcPts val="600"/>
              </a:spcAft>
              <a:buClr>
                <a:srgbClr val="EF282F"/>
              </a:buClr>
              <a:buFont typeface="Webdings" panose="05030102010509060703" pitchFamily="18" charset="2"/>
              <a:buChar char="4"/>
            </a:pPr>
            <a:r>
              <a:rPr lang="en-US" sz="1750" dirty="0" smtClean="0"/>
              <a:t>Minnesota Agriculture &amp; Food Security – CO</a:t>
            </a:r>
          </a:p>
          <a:p>
            <a:pPr marL="285750" indent="-285750">
              <a:lnSpc>
                <a:spcPct val="100000"/>
              </a:lnSpc>
              <a:spcBef>
                <a:spcPts val="0"/>
              </a:spcBef>
              <a:spcAft>
                <a:spcPts val="600"/>
              </a:spcAft>
              <a:buClr>
                <a:srgbClr val="EF282F"/>
              </a:buClr>
              <a:buFont typeface="Webdings" panose="05030102010509060703" pitchFamily="18" charset="2"/>
              <a:buChar char="4"/>
            </a:pPr>
            <a:r>
              <a:rPr lang="en-US" sz="1750" dirty="0" smtClean="0"/>
              <a:t>Alaska Ecological Forecasting II - JPL</a:t>
            </a:r>
          </a:p>
          <a:p>
            <a:pPr marL="285750" indent="-285750">
              <a:lnSpc>
                <a:spcPct val="100000"/>
              </a:lnSpc>
              <a:spcBef>
                <a:spcPts val="0"/>
              </a:spcBef>
              <a:spcAft>
                <a:spcPts val="600"/>
              </a:spcAft>
              <a:buClr>
                <a:srgbClr val="EF282F"/>
              </a:buClr>
              <a:buFont typeface="Webdings" panose="05030102010509060703" pitchFamily="18" charset="2"/>
              <a:buChar char="4"/>
            </a:pPr>
            <a:r>
              <a:rPr lang="en-US" sz="1750" dirty="0" smtClean="0"/>
              <a:t>Nevada &amp; Oregon Ecological Forecasting – CO</a:t>
            </a:r>
          </a:p>
          <a:p>
            <a:pPr marL="285750" indent="-285750">
              <a:lnSpc>
                <a:spcPct val="100000"/>
              </a:lnSpc>
              <a:spcBef>
                <a:spcPts val="0"/>
              </a:spcBef>
              <a:spcAft>
                <a:spcPts val="600"/>
              </a:spcAft>
              <a:buClr>
                <a:srgbClr val="EF282F"/>
              </a:buClr>
              <a:buFont typeface="Webdings" panose="05030102010509060703" pitchFamily="18" charset="2"/>
              <a:buChar char="4"/>
            </a:pPr>
            <a:r>
              <a:rPr lang="en-US" sz="1750" dirty="0" smtClean="0"/>
              <a:t>Talamanca &amp; </a:t>
            </a:r>
            <a:r>
              <a:rPr lang="en-US" sz="1750" dirty="0" err="1" smtClean="0"/>
              <a:t>Osa</a:t>
            </a:r>
            <a:r>
              <a:rPr lang="en-US" sz="1750" dirty="0" smtClean="0"/>
              <a:t> Ecological Forecasting - GA</a:t>
            </a:r>
          </a:p>
          <a:p>
            <a:pPr marL="285750" indent="-285750">
              <a:lnSpc>
                <a:spcPct val="100000"/>
              </a:lnSpc>
              <a:spcBef>
                <a:spcPts val="0"/>
              </a:spcBef>
              <a:spcAft>
                <a:spcPts val="600"/>
              </a:spcAft>
              <a:buClr>
                <a:srgbClr val="EF282F"/>
              </a:buClr>
              <a:buFont typeface="Webdings" panose="05030102010509060703" pitchFamily="18" charset="2"/>
              <a:buChar char="4"/>
            </a:pPr>
            <a:r>
              <a:rPr lang="en-US" sz="1750" dirty="0" smtClean="0"/>
              <a:t>Providence &amp; Elizabeth Urban Development - </a:t>
            </a:r>
            <a:r>
              <a:rPr lang="en-US" sz="1750" dirty="0" err="1" smtClean="0"/>
              <a:t>LaRC</a:t>
            </a:r>
            <a:endParaRPr lang="en-US" sz="1750" dirty="0" smtClean="0"/>
          </a:p>
          <a:p>
            <a:pPr marL="285750" indent="-285750">
              <a:lnSpc>
                <a:spcPct val="100000"/>
              </a:lnSpc>
              <a:spcBef>
                <a:spcPts val="0"/>
              </a:spcBef>
              <a:spcAft>
                <a:spcPts val="600"/>
              </a:spcAft>
              <a:buClr>
                <a:srgbClr val="EF282F"/>
              </a:buClr>
              <a:buFont typeface="Webdings" panose="05030102010509060703" pitchFamily="18" charset="2"/>
              <a:buChar char="4"/>
            </a:pPr>
            <a:endParaRPr lang="en-US" sz="1750" dirty="0" smtClean="0"/>
          </a:p>
        </p:txBody>
      </p:sp>
      <p:grpSp>
        <p:nvGrpSpPr>
          <p:cNvPr id="23" name="Group 22"/>
          <p:cNvGrpSpPr/>
          <p:nvPr/>
        </p:nvGrpSpPr>
        <p:grpSpPr>
          <a:xfrm>
            <a:off x="7296619" y="4538606"/>
            <a:ext cx="2582176" cy="2176028"/>
            <a:chOff x="1024192" y="5014102"/>
            <a:chExt cx="2582176" cy="1243179"/>
          </a:xfrm>
        </p:grpSpPr>
        <p:sp>
          <p:nvSpPr>
            <p:cNvPr id="42" name="Text Placeholder 5"/>
            <p:cNvSpPr txBox="1">
              <a:spLocks/>
            </p:cNvSpPr>
            <p:nvPr/>
          </p:nvSpPr>
          <p:spPr>
            <a:xfrm>
              <a:off x="1069503" y="5048326"/>
              <a:ext cx="2536864" cy="120895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spcBef>
                  <a:spcPts val="0"/>
                </a:spcBef>
                <a:spcAft>
                  <a:spcPts val="600"/>
                </a:spcAft>
                <a:buClr>
                  <a:srgbClr val="0078C1"/>
                </a:buClr>
              </a:pPr>
              <a:r>
                <a:rPr lang="en-US" sz="1600" b="1" i="1" dirty="0" smtClean="0">
                  <a:solidFill>
                    <a:srgbClr val="0061AA"/>
                  </a:solidFill>
                </a:rPr>
                <a:t>By The Way</a:t>
              </a:r>
            </a:p>
            <a:p>
              <a:pPr algn="ctr">
                <a:spcBef>
                  <a:spcPts val="0"/>
                </a:spcBef>
                <a:buClr>
                  <a:srgbClr val="0078C1"/>
                </a:buClr>
              </a:pPr>
              <a:r>
                <a:rPr lang="en-US" sz="1600" dirty="0" smtClean="0"/>
                <a:t>Feel free to reach out to other teams! They may be using similar EO, working with similar partners, or working in a similar geographic area!</a:t>
              </a:r>
              <a:endParaRPr lang="en-US" sz="1600" dirty="0"/>
            </a:p>
          </p:txBody>
        </p:sp>
        <p:sp>
          <p:nvSpPr>
            <p:cNvPr id="43" name="Rounded Rectangle 42"/>
            <p:cNvSpPr/>
            <p:nvPr/>
          </p:nvSpPr>
          <p:spPr>
            <a:xfrm>
              <a:off x="1024192" y="5014102"/>
              <a:ext cx="2582176" cy="1192172"/>
            </a:xfrm>
            <a:prstGeom prst="roundRect">
              <a:avLst/>
            </a:prstGeom>
            <a:noFill/>
            <a:ln>
              <a:solidFill>
                <a:srgbClr val="EF28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51325087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10800000">
            <a:off x="10130412" y="-30646"/>
            <a:ext cx="2061588" cy="6914287"/>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smtClean="0">
                <a:solidFill>
                  <a:srgbClr val="0061AA"/>
                </a:solidFill>
              </a:rPr>
              <a:t>Quiz Time!</a:t>
            </a:r>
            <a:endParaRPr lang="en-US" dirty="0">
              <a:solidFill>
                <a:srgbClr val="0061AA"/>
              </a:solidFill>
            </a:endParaRPr>
          </a:p>
        </p:txBody>
      </p:sp>
      <p:sp>
        <p:nvSpPr>
          <p:cNvPr id="24" name="Rectangle 23"/>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2" name="Text Placeholder 5"/>
          <p:cNvSpPr txBox="1">
            <a:spLocks/>
          </p:cNvSpPr>
          <p:nvPr/>
        </p:nvSpPr>
        <p:spPr>
          <a:xfrm>
            <a:off x="407846" y="1240320"/>
            <a:ext cx="8606614" cy="483391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3000"/>
              </a:spcAft>
              <a:buClr>
                <a:srgbClr val="EF282F"/>
              </a:buClr>
              <a:buFont typeface="Webdings" panose="05030102010509060703" pitchFamily="18" charset="2"/>
              <a:buChar char="4"/>
            </a:pPr>
            <a:r>
              <a:rPr lang="en-US" sz="1800" dirty="0" smtClean="0"/>
              <a:t>How many projects does DEVELOP conduct a year?</a:t>
            </a:r>
          </a:p>
          <a:p>
            <a:pPr marL="285750" indent="-285750">
              <a:spcBef>
                <a:spcPts val="0"/>
              </a:spcBef>
              <a:spcAft>
                <a:spcPts val="3000"/>
              </a:spcAft>
              <a:buClr>
                <a:srgbClr val="EF282F"/>
              </a:buClr>
              <a:buFont typeface="Webdings" panose="05030102010509060703" pitchFamily="18" charset="2"/>
              <a:buChar char="4"/>
            </a:pPr>
            <a:r>
              <a:rPr lang="en-US" sz="1800" dirty="0" smtClean="0"/>
              <a:t>What do all DEVELOP projects center around?</a:t>
            </a:r>
          </a:p>
          <a:p>
            <a:pPr marL="285750" indent="-285750">
              <a:spcBef>
                <a:spcPts val="0"/>
              </a:spcBef>
              <a:spcAft>
                <a:spcPts val="3000"/>
              </a:spcAft>
              <a:buClr>
                <a:srgbClr val="EF282F"/>
              </a:buClr>
              <a:buFont typeface="Webdings" panose="05030102010509060703" pitchFamily="18" charset="2"/>
              <a:buChar char="4"/>
            </a:pPr>
            <a:r>
              <a:rPr lang="en-US" sz="1800" dirty="0" smtClean="0"/>
              <a:t>What is the last step in the DEVELOP project lifecycle?</a:t>
            </a:r>
          </a:p>
          <a:p>
            <a:pPr marL="285750" indent="-285750">
              <a:spcBef>
                <a:spcPts val="0"/>
              </a:spcBef>
              <a:spcAft>
                <a:spcPts val="3000"/>
              </a:spcAft>
              <a:buClr>
                <a:srgbClr val="EF282F"/>
              </a:buClr>
              <a:buFont typeface="Webdings" panose="05030102010509060703" pitchFamily="18" charset="2"/>
              <a:buChar char="4"/>
            </a:pPr>
            <a:r>
              <a:rPr lang="en-US" sz="1800" dirty="0" smtClean="0"/>
              <a:t>What is DEVELOP’s project assessment called?</a:t>
            </a:r>
          </a:p>
          <a:p>
            <a:pPr marL="285750" indent="-285750">
              <a:spcBef>
                <a:spcPts val="0"/>
              </a:spcBef>
              <a:spcAft>
                <a:spcPts val="3000"/>
              </a:spcAft>
              <a:buClr>
                <a:srgbClr val="EF282F"/>
              </a:buClr>
              <a:buFont typeface="Webdings" panose="05030102010509060703" pitchFamily="18" charset="2"/>
              <a:buChar char="4"/>
            </a:pPr>
            <a:r>
              <a:rPr lang="en-US" sz="1800" dirty="0" smtClean="0"/>
              <a:t>Does NASA prescribe policy?</a:t>
            </a:r>
          </a:p>
          <a:p>
            <a:pPr marL="285750" indent="-285750">
              <a:spcBef>
                <a:spcPts val="0"/>
              </a:spcBef>
              <a:spcAft>
                <a:spcPts val="3000"/>
              </a:spcAft>
              <a:buClr>
                <a:srgbClr val="EF282F"/>
              </a:buClr>
              <a:buFont typeface="Webdings" panose="05030102010509060703" pitchFamily="18" charset="2"/>
              <a:buChar char="4"/>
            </a:pPr>
            <a:r>
              <a:rPr lang="en-US" sz="1800" dirty="0" smtClean="0"/>
              <a:t>Can teams pursuing similar projects reach out to other nodes?</a:t>
            </a:r>
          </a:p>
          <a:p>
            <a:pPr marL="285750" indent="-285750">
              <a:spcBef>
                <a:spcPts val="0"/>
              </a:spcBef>
              <a:spcAft>
                <a:spcPts val="3000"/>
              </a:spcAft>
              <a:buClr>
                <a:srgbClr val="EF282F"/>
              </a:buClr>
              <a:buFont typeface="Webdings" panose="05030102010509060703" pitchFamily="18" charset="2"/>
              <a:buChar char="4"/>
            </a:pPr>
            <a:endParaRPr lang="en-US" sz="1800" dirty="0" smtClean="0"/>
          </a:p>
          <a:p>
            <a:pPr marL="285750" indent="-285750">
              <a:spcBef>
                <a:spcPts val="0"/>
              </a:spcBef>
              <a:spcAft>
                <a:spcPts val="3000"/>
              </a:spcAft>
              <a:buClr>
                <a:srgbClr val="EF282F"/>
              </a:buClr>
              <a:buFont typeface="Webdings" panose="05030102010509060703" pitchFamily="18" charset="2"/>
              <a:buChar char="4"/>
            </a:pPr>
            <a:endParaRPr lang="en-US" sz="1800" dirty="0" smtClean="0"/>
          </a:p>
        </p:txBody>
      </p:sp>
      <p:pic>
        <p:nvPicPr>
          <p:cNvPr id="43" name="Picture 4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Tree>
    <p:extLst>
      <p:ext uri="{BB962C8B-B14F-4D97-AF65-F5344CB8AC3E}">
        <p14:creationId xmlns:p14="http://schemas.microsoft.com/office/powerpoint/2010/main" val="219548267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 name="Picture 7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832" y="-12822"/>
            <a:ext cx="4835491" cy="4810411"/>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4743820" y="-54476"/>
            <a:ext cx="7514872" cy="4852063"/>
          </a:xfrm>
          <a:prstGeom prst="rect">
            <a:avLst/>
          </a:prstGeom>
        </p:spPr>
      </p:pic>
      <p:sp>
        <p:nvSpPr>
          <p:cNvPr id="31" name="Subtitle 2"/>
          <p:cNvSpPr txBox="1">
            <a:spLocks/>
          </p:cNvSpPr>
          <p:nvPr/>
        </p:nvSpPr>
        <p:spPr>
          <a:xfrm>
            <a:off x="415353" y="5058441"/>
            <a:ext cx="6290247" cy="1495789"/>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ts val="0"/>
              </a:spcBef>
            </a:pPr>
            <a:r>
              <a:rPr lang="en-US" sz="9600" dirty="0" smtClean="0">
                <a:solidFill>
                  <a:srgbClr val="EF282F"/>
                </a:solidFill>
              </a:rPr>
              <a:t>T</a:t>
            </a:r>
            <a:r>
              <a:rPr lang="en-US" sz="7200" dirty="0" smtClean="0">
                <a:solidFill>
                  <a:srgbClr val="0061AA"/>
                </a:solidFill>
              </a:rPr>
              <a:t>HANK </a:t>
            </a:r>
            <a:r>
              <a:rPr lang="en-US" sz="9600" dirty="0" smtClean="0">
                <a:solidFill>
                  <a:srgbClr val="EF282F"/>
                </a:solidFill>
              </a:rPr>
              <a:t>Y</a:t>
            </a:r>
            <a:r>
              <a:rPr lang="en-US" sz="7200" dirty="0" smtClean="0">
                <a:solidFill>
                  <a:srgbClr val="0061AA"/>
                </a:solidFill>
              </a:rPr>
              <a:t>OU</a:t>
            </a:r>
            <a:r>
              <a:rPr lang="en-US" sz="9600" dirty="0" smtClean="0">
                <a:solidFill>
                  <a:srgbClr val="EF282F"/>
                </a:solidFill>
              </a:rPr>
              <a:t>!</a:t>
            </a:r>
          </a:p>
        </p:txBody>
      </p:sp>
      <p:sp>
        <p:nvSpPr>
          <p:cNvPr id="6" name="Rectangle 5"/>
          <p:cNvSpPr/>
          <p:nvPr/>
        </p:nvSpPr>
        <p:spPr>
          <a:xfrm>
            <a:off x="7445451" y="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p:cNvSpPr/>
          <p:nvPr/>
        </p:nvSpPr>
        <p:spPr>
          <a:xfrm>
            <a:off x="7445451" y="684724"/>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a:off x="7445451" y="1375907"/>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a:off x="7445451" y="20543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a:off x="7445451" y="27401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a:off x="7445451" y="34259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7445451" y="41117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rot="16200000">
            <a:off x="8137592"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rot="16200000">
            <a:off x="8826783"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rot="16200000">
            <a:off x="9508726"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6" name="Rectangle 45"/>
          <p:cNvSpPr/>
          <p:nvPr/>
        </p:nvSpPr>
        <p:spPr>
          <a:xfrm rot="16200000">
            <a:off x="6080073"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7" name="Rectangle 46"/>
          <p:cNvSpPr/>
          <p:nvPr/>
        </p:nvSpPr>
        <p:spPr>
          <a:xfrm rot="16200000">
            <a:off x="6769264"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8" name="Rectangle 47"/>
          <p:cNvSpPr/>
          <p:nvPr/>
        </p:nvSpPr>
        <p:spPr>
          <a:xfrm rot="16200000">
            <a:off x="7451207"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9" name="Rectangle 48"/>
          <p:cNvSpPr/>
          <p:nvPr/>
        </p:nvSpPr>
        <p:spPr>
          <a:xfrm rot="16200000">
            <a:off x="5389557"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 name="Rectangle 22"/>
          <p:cNvSpPr/>
          <p:nvPr/>
        </p:nvSpPr>
        <p:spPr>
          <a:xfrm>
            <a:off x="9501949" y="4134069"/>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2" name="Rectangle 51"/>
          <p:cNvSpPr/>
          <p:nvPr/>
        </p:nvSpPr>
        <p:spPr>
          <a:xfrm>
            <a:off x="10896590" y="638085"/>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3" name="Rectangle 52"/>
          <p:cNvSpPr/>
          <p:nvPr/>
        </p:nvSpPr>
        <p:spPr>
          <a:xfrm>
            <a:off x="11560199" y="138458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2649056" y="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2649056" y="684724"/>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 name="Rectangle 39"/>
          <p:cNvSpPr/>
          <p:nvPr/>
        </p:nvSpPr>
        <p:spPr>
          <a:xfrm>
            <a:off x="2649056" y="1375907"/>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1" name="Rectangle 40"/>
          <p:cNvSpPr/>
          <p:nvPr/>
        </p:nvSpPr>
        <p:spPr>
          <a:xfrm>
            <a:off x="2649056" y="20543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2" name="Rectangle 41"/>
          <p:cNvSpPr/>
          <p:nvPr/>
        </p:nvSpPr>
        <p:spPr>
          <a:xfrm>
            <a:off x="2649056" y="27401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3" name="Rectangle 42"/>
          <p:cNvSpPr/>
          <p:nvPr/>
        </p:nvSpPr>
        <p:spPr>
          <a:xfrm>
            <a:off x="2649056" y="34259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4" name="Rectangle 43"/>
          <p:cNvSpPr/>
          <p:nvPr/>
        </p:nvSpPr>
        <p:spPr>
          <a:xfrm>
            <a:off x="2649056" y="41117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5" name="Rectangle 44"/>
          <p:cNvSpPr/>
          <p:nvPr/>
        </p:nvSpPr>
        <p:spPr>
          <a:xfrm rot="16200000">
            <a:off x="3341197"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4" name="Rectangle 53"/>
          <p:cNvSpPr/>
          <p:nvPr/>
        </p:nvSpPr>
        <p:spPr>
          <a:xfrm rot="16200000">
            <a:off x="4030388"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5" name="Rectangle 54"/>
          <p:cNvSpPr/>
          <p:nvPr/>
        </p:nvSpPr>
        <p:spPr>
          <a:xfrm rot="16200000">
            <a:off x="4712331"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6" name="Rectangle 55"/>
          <p:cNvSpPr/>
          <p:nvPr/>
        </p:nvSpPr>
        <p:spPr>
          <a:xfrm rot="16200000">
            <a:off x="1283678"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7" name="Rectangle 56"/>
          <p:cNvSpPr/>
          <p:nvPr/>
        </p:nvSpPr>
        <p:spPr>
          <a:xfrm rot="16200000">
            <a:off x="1972869"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8" name="Rectangle 57"/>
          <p:cNvSpPr/>
          <p:nvPr/>
        </p:nvSpPr>
        <p:spPr>
          <a:xfrm rot="16200000">
            <a:off x="2654812"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9" name="Rectangle 58"/>
          <p:cNvSpPr/>
          <p:nvPr/>
        </p:nvSpPr>
        <p:spPr>
          <a:xfrm rot="16200000">
            <a:off x="593162"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0" name="Rectangle 59"/>
          <p:cNvSpPr/>
          <p:nvPr/>
        </p:nvSpPr>
        <p:spPr>
          <a:xfrm>
            <a:off x="4037042" y="208308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1" name="Rectangle 60"/>
          <p:cNvSpPr/>
          <p:nvPr/>
        </p:nvSpPr>
        <p:spPr>
          <a:xfrm>
            <a:off x="4707901" y="-12821"/>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2" name="Rectangle 61"/>
          <p:cNvSpPr/>
          <p:nvPr/>
        </p:nvSpPr>
        <p:spPr>
          <a:xfrm>
            <a:off x="6763804" y="138458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3" name="Rectangle 62"/>
          <p:cNvSpPr/>
          <p:nvPr/>
        </p:nvSpPr>
        <p:spPr>
          <a:xfrm>
            <a:off x="-94115" y="0"/>
            <a:ext cx="274331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4" name="Rectangle 63"/>
          <p:cNvSpPr/>
          <p:nvPr/>
        </p:nvSpPr>
        <p:spPr>
          <a:xfrm>
            <a:off x="-81832" y="683972"/>
            <a:ext cx="2730451"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5" name="Rectangle 64"/>
          <p:cNvSpPr/>
          <p:nvPr/>
        </p:nvSpPr>
        <p:spPr>
          <a:xfrm>
            <a:off x="-81247" y="1375907"/>
            <a:ext cx="2730451"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6" name="Rectangle 65"/>
          <p:cNvSpPr/>
          <p:nvPr/>
        </p:nvSpPr>
        <p:spPr>
          <a:xfrm>
            <a:off x="-81247" y="2054390"/>
            <a:ext cx="2730451"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7" name="Rectangle 66"/>
          <p:cNvSpPr/>
          <p:nvPr/>
        </p:nvSpPr>
        <p:spPr>
          <a:xfrm>
            <a:off x="-81247" y="2740190"/>
            <a:ext cx="2730451"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8" name="Rectangle 67"/>
          <p:cNvSpPr/>
          <p:nvPr/>
        </p:nvSpPr>
        <p:spPr>
          <a:xfrm>
            <a:off x="-81247" y="3425990"/>
            <a:ext cx="2730451"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9" name="Rectangle 68"/>
          <p:cNvSpPr/>
          <p:nvPr/>
        </p:nvSpPr>
        <p:spPr>
          <a:xfrm>
            <a:off x="-81247" y="4111790"/>
            <a:ext cx="2730451"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0" name="Rectangle 69"/>
          <p:cNvSpPr/>
          <p:nvPr/>
        </p:nvSpPr>
        <p:spPr>
          <a:xfrm rot="16200000">
            <a:off x="-1463624"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1" name="Rectangle 70"/>
          <p:cNvSpPr/>
          <p:nvPr/>
        </p:nvSpPr>
        <p:spPr>
          <a:xfrm rot="16200000">
            <a:off x="-774433"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2" name="Rectangle 71"/>
          <p:cNvSpPr/>
          <p:nvPr/>
        </p:nvSpPr>
        <p:spPr>
          <a:xfrm rot="16200000">
            <a:off x="-92490"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5" name="Rectangle 74"/>
          <p:cNvSpPr/>
          <p:nvPr/>
        </p:nvSpPr>
        <p:spPr>
          <a:xfrm rot="16200000">
            <a:off x="-2150009"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8" name="Rectangle 77"/>
          <p:cNvSpPr/>
          <p:nvPr/>
        </p:nvSpPr>
        <p:spPr>
          <a:xfrm>
            <a:off x="574466" y="707506"/>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9" name="Rectangle 78"/>
          <p:cNvSpPr/>
          <p:nvPr/>
        </p:nvSpPr>
        <p:spPr>
          <a:xfrm>
            <a:off x="1279252" y="278158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2" name="Picture 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542664" y="670054"/>
            <a:ext cx="1967159" cy="698536"/>
          </a:xfrm>
          <a:prstGeom prst="rect">
            <a:avLst/>
          </a:prstGeom>
        </p:spPr>
      </p:pic>
      <p:sp>
        <p:nvSpPr>
          <p:cNvPr id="81" name="Text Placeholder 5"/>
          <p:cNvSpPr txBox="1">
            <a:spLocks/>
          </p:cNvSpPr>
          <p:nvPr/>
        </p:nvSpPr>
        <p:spPr>
          <a:xfrm>
            <a:off x="7317020" y="5206314"/>
            <a:ext cx="4321614" cy="149928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a:solidFill>
                  <a:schemeClr val="tx1">
                    <a:lumMod val="75000"/>
                    <a:lumOff val="25000"/>
                  </a:schemeClr>
                </a:solidFill>
              </a:rPr>
              <a:t>“A place for everything and everything in its place.” </a:t>
            </a:r>
          </a:p>
          <a:p>
            <a:pPr marL="0" indent="0" algn="ctr">
              <a:buNone/>
            </a:pPr>
            <a:r>
              <a:rPr lang="en-US" sz="2000" dirty="0">
                <a:solidFill>
                  <a:schemeClr val="tx1">
                    <a:lumMod val="75000"/>
                    <a:lumOff val="25000"/>
                  </a:schemeClr>
                </a:solidFill>
              </a:rPr>
              <a:t>-- Benjamin Franklin --</a:t>
            </a:r>
          </a:p>
        </p:txBody>
      </p:sp>
    </p:spTree>
    <p:extLst>
      <p:ext uri="{BB962C8B-B14F-4D97-AF65-F5344CB8AC3E}">
        <p14:creationId xmlns:p14="http://schemas.microsoft.com/office/powerpoint/2010/main" val="406339433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2">
            <a:extLst>
              <a:ext uri="{28A0092B-C50C-407E-A947-70E740481C1C}">
                <a14:useLocalDpi xmlns:a14="http://schemas.microsoft.com/office/drawing/2010/main" val="0"/>
              </a:ext>
            </a:extLst>
          </a:blip>
          <a:srcRect b="48456"/>
          <a:stretch/>
        </p:blipFill>
        <p:spPr>
          <a:xfrm rot="16200000">
            <a:off x="7732207" y="2383717"/>
            <a:ext cx="6858000" cy="2061586"/>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smtClean="0">
                <a:solidFill>
                  <a:srgbClr val="0061AA"/>
                </a:solidFill>
              </a:rPr>
              <a:t>Project Characteristics</a:t>
            </a:r>
            <a:endParaRPr lang="en-US" dirty="0">
              <a:solidFill>
                <a:srgbClr val="0061AA"/>
              </a:solidFill>
            </a:endParaRPr>
          </a:p>
        </p:txBody>
      </p:sp>
      <p:sp>
        <p:nvSpPr>
          <p:cNvPr id="25" name="Rectangle 24"/>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 name="Rectangle 39"/>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42" name="Picture 4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
        <p:nvSpPr>
          <p:cNvPr id="41" name="Text Placeholder 5"/>
          <p:cNvSpPr txBox="1">
            <a:spLocks/>
          </p:cNvSpPr>
          <p:nvPr/>
        </p:nvSpPr>
        <p:spPr>
          <a:xfrm>
            <a:off x="322122" y="1240319"/>
            <a:ext cx="9288604" cy="551608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spcBef>
                <a:spcPts val="0"/>
              </a:spcBef>
              <a:spcAft>
                <a:spcPts val="1800"/>
              </a:spcAft>
              <a:buClr>
                <a:srgbClr val="EF282F"/>
              </a:buClr>
            </a:pPr>
            <a:r>
              <a:rPr lang="en-US" sz="1800" b="1" dirty="0" smtClean="0"/>
              <a:t>50-60 </a:t>
            </a:r>
            <a:r>
              <a:rPr lang="en-US" sz="1800" b="1" dirty="0"/>
              <a:t>projects take place each year </a:t>
            </a:r>
            <a:r>
              <a:rPr lang="en-US" sz="1800" b="1" dirty="0" smtClean="0"/>
              <a:t>– at their </a:t>
            </a:r>
            <a:r>
              <a:rPr lang="en-US" sz="1800" b="1" dirty="0"/>
              <a:t>core they share these characteristics:</a:t>
            </a:r>
          </a:p>
          <a:p>
            <a:pPr marL="285750" indent="-285750">
              <a:spcBef>
                <a:spcPts val="0"/>
              </a:spcBef>
              <a:spcAft>
                <a:spcPts val="1800"/>
              </a:spcAft>
              <a:buClr>
                <a:srgbClr val="EF282F"/>
              </a:buClr>
              <a:buFont typeface="Webdings" panose="05030102010509060703" pitchFamily="18" charset="2"/>
              <a:buChar char="4"/>
            </a:pPr>
            <a:r>
              <a:rPr lang="en-US" sz="1800" dirty="0"/>
              <a:t>Highlight the applications and capabilities of NASA Earth observations</a:t>
            </a:r>
          </a:p>
          <a:p>
            <a:pPr marL="285750" indent="-285750">
              <a:spcBef>
                <a:spcPts val="0"/>
              </a:spcBef>
              <a:spcAft>
                <a:spcPts val="1800"/>
              </a:spcAft>
              <a:buClr>
                <a:srgbClr val="EF282F"/>
              </a:buClr>
              <a:buFont typeface="Webdings" panose="05030102010509060703" pitchFamily="18" charset="2"/>
              <a:buChar char="4"/>
            </a:pPr>
            <a:r>
              <a:rPr lang="en-US" sz="1800" dirty="0"/>
              <a:t>Address community concerns relating to decision-making for real-world environmental issues</a:t>
            </a:r>
          </a:p>
          <a:p>
            <a:pPr marL="285750" indent="-285750">
              <a:spcBef>
                <a:spcPts val="0"/>
              </a:spcBef>
              <a:spcAft>
                <a:spcPts val="1800"/>
              </a:spcAft>
              <a:buClr>
                <a:srgbClr val="EF282F"/>
              </a:buClr>
              <a:buFont typeface="Webdings" panose="05030102010509060703" pitchFamily="18" charset="2"/>
              <a:buChar char="4"/>
            </a:pPr>
            <a:r>
              <a:rPr lang="en-US" sz="1800" dirty="0"/>
              <a:t>Partner with organizations who can benefit from using NASA Earth observations to enhance decision making by providing decision support tools</a:t>
            </a:r>
          </a:p>
          <a:p>
            <a:pPr marL="285750" indent="-285750">
              <a:spcBef>
                <a:spcPts val="0"/>
              </a:spcBef>
              <a:spcAft>
                <a:spcPts val="1800"/>
              </a:spcAft>
              <a:buClr>
                <a:srgbClr val="EF282F"/>
              </a:buClr>
              <a:buFont typeface="Webdings" panose="05030102010509060703" pitchFamily="18" charset="2"/>
              <a:buChar char="4"/>
            </a:pPr>
            <a:r>
              <a:rPr lang="en-US" sz="1800" dirty="0"/>
              <a:t>Align with at least one of the eight NASA Applied Sciences Program’s National Application Areas</a:t>
            </a:r>
          </a:p>
          <a:p>
            <a:pPr marL="285750" indent="-285750">
              <a:spcBef>
                <a:spcPts val="0"/>
              </a:spcBef>
              <a:spcAft>
                <a:spcPts val="1800"/>
              </a:spcAft>
              <a:buClr>
                <a:srgbClr val="EF282F"/>
              </a:buClr>
              <a:buFont typeface="Webdings" panose="05030102010509060703" pitchFamily="18" charset="2"/>
              <a:buChar char="4"/>
            </a:pPr>
            <a:r>
              <a:rPr lang="en-US" sz="1800" dirty="0"/>
              <a:t>Create a consistent set of deliverables </a:t>
            </a:r>
          </a:p>
          <a:p>
            <a:pPr marL="285750" indent="-285750">
              <a:spcBef>
                <a:spcPts val="0"/>
              </a:spcBef>
              <a:spcAft>
                <a:spcPts val="1800"/>
              </a:spcAft>
              <a:buClr>
                <a:srgbClr val="EF282F"/>
              </a:buClr>
              <a:buFont typeface="Webdings" panose="05030102010509060703" pitchFamily="18" charset="2"/>
              <a:buChar char="4"/>
            </a:pPr>
            <a:r>
              <a:rPr lang="en-US" sz="1800" dirty="0" smtClean="0"/>
              <a:t>Research </a:t>
            </a:r>
            <a:r>
              <a:rPr lang="en-US" sz="1800" dirty="0"/>
              <a:t>is conducted by teams with diverse backgrounds under the scientific guidance of Science Advisors and mentors from NASA and partner organizations</a:t>
            </a:r>
          </a:p>
          <a:p>
            <a:pPr marL="285750" indent="-285750">
              <a:spcBef>
                <a:spcPts val="0"/>
              </a:spcBef>
              <a:spcAft>
                <a:spcPts val="1800"/>
              </a:spcAft>
              <a:buClr>
                <a:srgbClr val="EF282F"/>
              </a:buClr>
              <a:buFont typeface="Webdings" panose="05030102010509060703" pitchFamily="18" charset="2"/>
              <a:buChar char="4"/>
            </a:pPr>
            <a:endParaRPr lang="en-US" sz="1800" dirty="0" smtClean="0"/>
          </a:p>
        </p:txBody>
      </p:sp>
    </p:spTree>
    <p:extLst>
      <p:ext uri="{BB962C8B-B14F-4D97-AF65-F5344CB8AC3E}">
        <p14:creationId xmlns:p14="http://schemas.microsoft.com/office/powerpoint/2010/main" val="9101741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 name="Rounded Rectangle 83"/>
          <p:cNvSpPr/>
          <p:nvPr/>
        </p:nvSpPr>
        <p:spPr>
          <a:xfrm>
            <a:off x="3392070" y="2152960"/>
            <a:ext cx="3077639" cy="2433003"/>
          </a:xfrm>
          <a:prstGeom prst="roundRect">
            <a:avLst/>
          </a:prstGeom>
          <a:solidFill>
            <a:srgbClr val="EF28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smtClean="0">
                <a:latin typeface="Century Gothic" panose="020B0502020202020204" pitchFamily="34" charset="0"/>
              </a:rPr>
              <a:t>End-User Needs</a:t>
            </a:r>
            <a:endParaRPr lang="en-US" sz="4800" dirty="0">
              <a:latin typeface="Century Gothic" panose="020B0502020202020204" pitchFamily="34" charset="0"/>
            </a:endParaRPr>
          </a:p>
        </p:txBody>
      </p:sp>
      <p:pic>
        <p:nvPicPr>
          <p:cNvPr id="22" name="Picture 2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0130412" y="-30646"/>
            <a:ext cx="2061588" cy="6914287"/>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smtClean="0">
                <a:solidFill>
                  <a:srgbClr val="0061AA"/>
                </a:solidFill>
              </a:rPr>
              <a:t>Project Ideas Sources</a:t>
            </a:r>
            <a:endParaRPr lang="en-US" dirty="0">
              <a:solidFill>
                <a:srgbClr val="0061AA"/>
              </a:solidFill>
            </a:endParaRPr>
          </a:p>
        </p:txBody>
      </p:sp>
      <p:sp>
        <p:nvSpPr>
          <p:cNvPr id="24" name="Rectangle 23"/>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082770" y="5460155"/>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43" name="Picture 4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grpSp>
        <p:nvGrpSpPr>
          <p:cNvPr id="5" name="Group 4"/>
          <p:cNvGrpSpPr/>
          <p:nvPr/>
        </p:nvGrpSpPr>
        <p:grpSpPr>
          <a:xfrm>
            <a:off x="3147244" y="5300863"/>
            <a:ext cx="3619320" cy="1479326"/>
            <a:chOff x="929457" y="5290691"/>
            <a:chExt cx="3619320" cy="1056769"/>
          </a:xfrm>
        </p:grpSpPr>
        <p:sp>
          <p:nvSpPr>
            <p:cNvPr id="45" name="Text Placeholder 5"/>
            <p:cNvSpPr txBox="1">
              <a:spLocks/>
            </p:cNvSpPr>
            <p:nvPr/>
          </p:nvSpPr>
          <p:spPr>
            <a:xfrm>
              <a:off x="929457" y="5307539"/>
              <a:ext cx="3619320" cy="94974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spcBef>
                  <a:spcPts val="0"/>
                </a:spcBef>
                <a:spcAft>
                  <a:spcPts val="600"/>
                </a:spcAft>
                <a:buClr>
                  <a:srgbClr val="0078C1"/>
                </a:buClr>
              </a:pPr>
              <a:r>
                <a:rPr lang="en-US" sz="1600" b="1" i="1" dirty="0" smtClean="0">
                  <a:solidFill>
                    <a:srgbClr val="0061AA"/>
                  </a:solidFill>
                </a:rPr>
                <a:t>By The Way</a:t>
              </a:r>
            </a:p>
            <a:p>
              <a:pPr algn="ctr">
                <a:spcBef>
                  <a:spcPts val="0"/>
                </a:spcBef>
                <a:buClr>
                  <a:srgbClr val="0078C1"/>
                </a:buClr>
              </a:pPr>
              <a:r>
                <a:rPr lang="en-US" sz="1600" dirty="0" smtClean="0"/>
                <a:t>Ideas can come from anywhere as long as they connect to a decision-making end user! Have an idea? Tell your Center Lead!</a:t>
              </a:r>
            </a:p>
          </p:txBody>
        </p:sp>
        <p:sp>
          <p:nvSpPr>
            <p:cNvPr id="46" name="Rounded Rectangle 45"/>
            <p:cNvSpPr/>
            <p:nvPr/>
          </p:nvSpPr>
          <p:spPr>
            <a:xfrm>
              <a:off x="1024191" y="5290691"/>
              <a:ext cx="3466921" cy="1056769"/>
            </a:xfrm>
            <a:prstGeom prst="roundRect">
              <a:avLst/>
            </a:prstGeom>
            <a:noFill/>
            <a:ln>
              <a:solidFill>
                <a:srgbClr val="EF28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0" name="Group 39"/>
          <p:cNvGrpSpPr/>
          <p:nvPr/>
        </p:nvGrpSpPr>
        <p:grpSpPr>
          <a:xfrm>
            <a:off x="235349" y="1280266"/>
            <a:ext cx="2479666" cy="815191"/>
            <a:chOff x="415934" y="3403903"/>
            <a:chExt cx="2479666" cy="815191"/>
          </a:xfrm>
        </p:grpSpPr>
        <p:sp>
          <p:nvSpPr>
            <p:cNvPr id="41" name="Isosceles Triangle 110"/>
            <p:cNvSpPr/>
            <p:nvPr/>
          </p:nvSpPr>
          <p:spPr>
            <a:xfrm rot="5400000">
              <a:off x="2406508" y="3697198"/>
              <a:ext cx="749584" cy="228600"/>
            </a:xfrm>
            <a:prstGeom prst="triangle">
              <a:avLst/>
            </a:prstGeom>
            <a:solidFill>
              <a:srgbClr val="0061AA"/>
            </a:solidFill>
            <a:ln>
              <a:solidFill>
                <a:srgbClr val="0061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latin typeface="Century Gothic" charset="0"/>
                <a:ea typeface="Century Gothic" charset="0"/>
                <a:cs typeface="Century Gothic" charset="0"/>
              </a:endParaRPr>
            </a:p>
          </p:txBody>
        </p:sp>
        <p:sp>
          <p:nvSpPr>
            <p:cNvPr id="44" name="Rounded Rectangle 43"/>
            <p:cNvSpPr/>
            <p:nvPr/>
          </p:nvSpPr>
          <p:spPr>
            <a:xfrm>
              <a:off x="415934" y="3403903"/>
              <a:ext cx="2327266" cy="815191"/>
            </a:xfrm>
            <a:prstGeom prst="roundRect">
              <a:avLst>
                <a:gd name="adj" fmla="val 7141"/>
              </a:avLst>
            </a:prstGeom>
            <a:solidFill>
              <a:schemeClr val="bg1"/>
            </a:solidFill>
            <a:ln w="28575" cap="rnd">
              <a:solidFill>
                <a:srgbClr val="0061AA"/>
              </a:solidFill>
            </a:ln>
          </p:spPr>
          <p:txBody>
            <a:bodyPr wrap="square" anchor="ctr">
              <a:spAutoFit/>
            </a:bodyPr>
            <a:lstStyle/>
            <a:p>
              <a:pPr lvl="0" algn="ctr"/>
              <a:r>
                <a:rPr lang="en-US" sz="1500" b="1" dirty="0" smtClean="0">
                  <a:solidFill>
                    <a:schemeClr val="tx1">
                      <a:lumMod val="75000"/>
                      <a:lumOff val="25000"/>
                    </a:schemeClr>
                  </a:solidFill>
                  <a:latin typeface="Century Gothic" charset="0"/>
                  <a:ea typeface="Century Gothic" charset="0"/>
                  <a:cs typeface="Century Gothic" charset="0"/>
                </a:rPr>
                <a:t>National </a:t>
              </a:r>
            </a:p>
            <a:p>
              <a:pPr lvl="0" algn="ctr"/>
              <a:r>
                <a:rPr lang="en-US" sz="1500" b="1" dirty="0" smtClean="0">
                  <a:solidFill>
                    <a:schemeClr val="tx1">
                      <a:lumMod val="75000"/>
                      <a:lumOff val="25000"/>
                    </a:schemeClr>
                  </a:solidFill>
                  <a:latin typeface="Century Gothic" charset="0"/>
                  <a:ea typeface="Century Gothic" charset="0"/>
                  <a:cs typeface="Century Gothic" charset="0"/>
                </a:rPr>
                <a:t>Science </a:t>
              </a:r>
            </a:p>
            <a:p>
              <a:pPr lvl="0" algn="ctr"/>
              <a:r>
                <a:rPr lang="en-US" sz="1500" b="1" dirty="0" smtClean="0">
                  <a:solidFill>
                    <a:schemeClr val="tx1">
                      <a:lumMod val="75000"/>
                      <a:lumOff val="25000"/>
                    </a:schemeClr>
                  </a:solidFill>
                  <a:latin typeface="Century Gothic" charset="0"/>
                  <a:ea typeface="Century Gothic" charset="0"/>
                  <a:cs typeface="Century Gothic" charset="0"/>
                </a:rPr>
                <a:t>Objectives</a:t>
              </a:r>
              <a:endParaRPr lang="en-US" sz="1100" dirty="0">
                <a:solidFill>
                  <a:schemeClr val="tx1">
                    <a:lumMod val="75000"/>
                    <a:lumOff val="25000"/>
                  </a:schemeClr>
                </a:solidFill>
                <a:latin typeface="Century Gothic" charset="0"/>
                <a:ea typeface="Century Gothic" charset="0"/>
                <a:cs typeface="Century Gothic" charset="0"/>
              </a:endParaRPr>
            </a:p>
          </p:txBody>
        </p:sp>
      </p:grpSp>
      <p:grpSp>
        <p:nvGrpSpPr>
          <p:cNvPr id="47" name="Group 46"/>
          <p:cNvGrpSpPr/>
          <p:nvPr/>
        </p:nvGrpSpPr>
        <p:grpSpPr>
          <a:xfrm>
            <a:off x="235349" y="2238593"/>
            <a:ext cx="2479666" cy="815191"/>
            <a:chOff x="415934" y="3403903"/>
            <a:chExt cx="2479666" cy="815191"/>
          </a:xfrm>
        </p:grpSpPr>
        <p:sp>
          <p:nvSpPr>
            <p:cNvPr id="48" name="Isosceles Triangle 110"/>
            <p:cNvSpPr/>
            <p:nvPr/>
          </p:nvSpPr>
          <p:spPr>
            <a:xfrm rot="5400000">
              <a:off x="2406508" y="3697198"/>
              <a:ext cx="749584" cy="228600"/>
            </a:xfrm>
            <a:prstGeom prst="triangle">
              <a:avLst/>
            </a:prstGeom>
            <a:solidFill>
              <a:srgbClr val="0061AA"/>
            </a:solidFill>
            <a:ln>
              <a:solidFill>
                <a:srgbClr val="0061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latin typeface="Century Gothic" charset="0"/>
                <a:ea typeface="Century Gothic" charset="0"/>
                <a:cs typeface="Century Gothic" charset="0"/>
              </a:endParaRPr>
            </a:p>
          </p:txBody>
        </p:sp>
        <p:sp>
          <p:nvSpPr>
            <p:cNvPr id="49" name="Rounded Rectangle 48"/>
            <p:cNvSpPr/>
            <p:nvPr/>
          </p:nvSpPr>
          <p:spPr>
            <a:xfrm>
              <a:off x="415934" y="3403903"/>
              <a:ext cx="2327266" cy="815191"/>
            </a:xfrm>
            <a:prstGeom prst="roundRect">
              <a:avLst>
                <a:gd name="adj" fmla="val 7141"/>
              </a:avLst>
            </a:prstGeom>
            <a:solidFill>
              <a:schemeClr val="bg1"/>
            </a:solidFill>
            <a:ln w="28575" cap="rnd">
              <a:solidFill>
                <a:srgbClr val="0061AA"/>
              </a:solidFill>
            </a:ln>
          </p:spPr>
          <p:txBody>
            <a:bodyPr wrap="square" anchor="ctr">
              <a:spAutoFit/>
            </a:bodyPr>
            <a:lstStyle/>
            <a:p>
              <a:pPr lvl="0" algn="ctr"/>
              <a:r>
                <a:rPr lang="en-US" sz="1500" b="1" dirty="0" smtClean="0">
                  <a:solidFill>
                    <a:schemeClr val="tx1">
                      <a:lumMod val="75000"/>
                      <a:lumOff val="25000"/>
                    </a:schemeClr>
                  </a:solidFill>
                  <a:latin typeface="Century Gothic" charset="0"/>
                  <a:ea typeface="Century Gothic" charset="0"/>
                  <a:cs typeface="Century Gothic" charset="0"/>
                </a:rPr>
                <a:t>NASA </a:t>
              </a:r>
            </a:p>
            <a:p>
              <a:pPr lvl="0" algn="ctr"/>
              <a:r>
                <a:rPr lang="en-US" sz="1500" b="1" dirty="0" smtClean="0">
                  <a:solidFill>
                    <a:schemeClr val="tx1">
                      <a:lumMod val="75000"/>
                      <a:lumOff val="25000"/>
                    </a:schemeClr>
                  </a:solidFill>
                  <a:latin typeface="Century Gothic" charset="0"/>
                  <a:ea typeface="Century Gothic" charset="0"/>
                  <a:cs typeface="Century Gothic" charset="0"/>
                </a:rPr>
                <a:t>Program </a:t>
              </a:r>
            </a:p>
            <a:p>
              <a:pPr lvl="0" algn="ctr"/>
              <a:r>
                <a:rPr lang="en-US" sz="1500" b="1" dirty="0" smtClean="0">
                  <a:solidFill>
                    <a:schemeClr val="tx1">
                      <a:lumMod val="75000"/>
                      <a:lumOff val="25000"/>
                    </a:schemeClr>
                  </a:solidFill>
                  <a:latin typeface="Century Gothic" charset="0"/>
                  <a:ea typeface="Century Gothic" charset="0"/>
                  <a:cs typeface="Century Gothic" charset="0"/>
                </a:rPr>
                <a:t>Managers</a:t>
              </a:r>
              <a:endParaRPr lang="en-US" sz="1100" dirty="0">
                <a:solidFill>
                  <a:schemeClr val="tx1">
                    <a:lumMod val="75000"/>
                    <a:lumOff val="25000"/>
                  </a:schemeClr>
                </a:solidFill>
                <a:latin typeface="Century Gothic" charset="0"/>
                <a:ea typeface="Century Gothic" charset="0"/>
                <a:cs typeface="Century Gothic" charset="0"/>
              </a:endParaRPr>
            </a:p>
          </p:txBody>
        </p:sp>
      </p:grpSp>
      <p:grpSp>
        <p:nvGrpSpPr>
          <p:cNvPr id="50" name="Group 49"/>
          <p:cNvGrpSpPr/>
          <p:nvPr/>
        </p:nvGrpSpPr>
        <p:grpSpPr>
          <a:xfrm>
            <a:off x="235349" y="3195533"/>
            <a:ext cx="2479666" cy="815191"/>
            <a:chOff x="415934" y="3403903"/>
            <a:chExt cx="2479666" cy="815191"/>
          </a:xfrm>
        </p:grpSpPr>
        <p:sp>
          <p:nvSpPr>
            <p:cNvPr id="51" name="Isosceles Triangle 110"/>
            <p:cNvSpPr/>
            <p:nvPr/>
          </p:nvSpPr>
          <p:spPr>
            <a:xfrm rot="5400000">
              <a:off x="2406508" y="3697198"/>
              <a:ext cx="749584" cy="228600"/>
            </a:xfrm>
            <a:prstGeom prst="triangle">
              <a:avLst/>
            </a:prstGeom>
            <a:solidFill>
              <a:srgbClr val="0061AA"/>
            </a:solidFill>
            <a:ln>
              <a:solidFill>
                <a:srgbClr val="0061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latin typeface="Century Gothic" charset="0"/>
                <a:ea typeface="Century Gothic" charset="0"/>
                <a:cs typeface="Century Gothic" charset="0"/>
              </a:endParaRPr>
            </a:p>
          </p:txBody>
        </p:sp>
        <p:sp>
          <p:nvSpPr>
            <p:cNvPr id="52" name="Rounded Rectangle 51"/>
            <p:cNvSpPr/>
            <p:nvPr/>
          </p:nvSpPr>
          <p:spPr>
            <a:xfrm>
              <a:off x="415934" y="3403903"/>
              <a:ext cx="2327266" cy="815191"/>
            </a:xfrm>
            <a:prstGeom prst="roundRect">
              <a:avLst>
                <a:gd name="adj" fmla="val 7141"/>
              </a:avLst>
            </a:prstGeom>
            <a:solidFill>
              <a:schemeClr val="bg1"/>
            </a:solidFill>
            <a:ln w="28575" cap="rnd">
              <a:solidFill>
                <a:srgbClr val="0061AA"/>
              </a:solidFill>
            </a:ln>
          </p:spPr>
          <p:txBody>
            <a:bodyPr wrap="square" anchor="ctr">
              <a:spAutoFit/>
            </a:bodyPr>
            <a:lstStyle/>
            <a:p>
              <a:pPr lvl="0" algn="ctr"/>
              <a:r>
                <a:rPr lang="en-US" sz="1500" b="1" dirty="0" smtClean="0">
                  <a:solidFill>
                    <a:schemeClr val="tx1">
                      <a:lumMod val="75000"/>
                      <a:lumOff val="25000"/>
                    </a:schemeClr>
                  </a:solidFill>
                  <a:latin typeface="Century Gothic" charset="0"/>
                  <a:ea typeface="Century Gothic" charset="0"/>
                  <a:cs typeface="Century Gothic" charset="0"/>
                </a:rPr>
                <a:t>DEVELOP</a:t>
              </a:r>
            </a:p>
            <a:p>
              <a:pPr lvl="0" algn="ctr"/>
              <a:r>
                <a:rPr lang="en-US" sz="1500" b="1" dirty="0" smtClean="0">
                  <a:solidFill>
                    <a:schemeClr val="tx1">
                      <a:lumMod val="75000"/>
                      <a:lumOff val="25000"/>
                    </a:schemeClr>
                  </a:solidFill>
                  <a:latin typeface="Century Gothic" charset="0"/>
                  <a:ea typeface="Century Gothic" charset="0"/>
                  <a:cs typeface="Century Gothic" charset="0"/>
                </a:rPr>
                <a:t>Science </a:t>
              </a:r>
            </a:p>
            <a:p>
              <a:pPr lvl="0" algn="ctr"/>
              <a:r>
                <a:rPr lang="en-US" sz="1500" b="1" dirty="0" smtClean="0">
                  <a:solidFill>
                    <a:schemeClr val="tx1">
                      <a:lumMod val="75000"/>
                      <a:lumOff val="25000"/>
                    </a:schemeClr>
                  </a:solidFill>
                  <a:latin typeface="Century Gothic" charset="0"/>
                  <a:ea typeface="Century Gothic" charset="0"/>
                  <a:cs typeface="Century Gothic" charset="0"/>
                </a:rPr>
                <a:t>Advisors</a:t>
              </a:r>
              <a:endParaRPr lang="en-US" sz="1100" dirty="0">
                <a:solidFill>
                  <a:schemeClr val="tx1">
                    <a:lumMod val="75000"/>
                    <a:lumOff val="25000"/>
                  </a:schemeClr>
                </a:solidFill>
                <a:latin typeface="Century Gothic" charset="0"/>
                <a:ea typeface="Century Gothic" charset="0"/>
                <a:cs typeface="Century Gothic" charset="0"/>
              </a:endParaRPr>
            </a:p>
          </p:txBody>
        </p:sp>
      </p:grpSp>
      <p:grpSp>
        <p:nvGrpSpPr>
          <p:cNvPr id="53" name="Group 52"/>
          <p:cNvGrpSpPr/>
          <p:nvPr/>
        </p:nvGrpSpPr>
        <p:grpSpPr>
          <a:xfrm>
            <a:off x="235349" y="4144329"/>
            <a:ext cx="2479666" cy="815191"/>
            <a:chOff x="415934" y="3403903"/>
            <a:chExt cx="2479666" cy="815191"/>
          </a:xfrm>
        </p:grpSpPr>
        <p:sp>
          <p:nvSpPr>
            <p:cNvPr id="54" name="Isosceles Triangle 110"/>
            <p:cNvSpPr/>
            <p:nvPr/>
          </p:nvSpPr>
          <p:spPr>
            <a:xfrm rot="5400000">
              <a:off x="2406508" y="3697198"/>
              <a:ext cx="749584" cy="228600"/>
            </a:xfrm>
            <a:prstGeom prst="triangle">
              <a:avLst/>
            </a:prstGeom>
            <a:solidFill>
              <a:srgbClr val="0061AA"/>
            </a:solidFill>
            <a:ln>
              <a:solidFill>
                <a:srgbClr val="0061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latin typeface="Century Gothic" charset="0"/>
                <a:ea typeface="Century Gothic" charset="0"/>
                <a:cs typeface="Century Gothic" charset="0"/>
              </a:endParaRPr>
            </a:p>
          </p:txBody>
        </p:sp>
        <p:sp>
          <p:nvSpPr>
            <p:cNvPr id="55" name="Rounded Rectangle 54"/>
            <p:cNvSpPr/>
            <p:nvPr/>
          </p:nvSpPr>
          <p:spPr>
            <a:xfrm>
              <a:off x="415934" y="3403903"/>
              <a:ext cx="2327266" cy="815191"/>
            </a:xfrm>
            <a:prstGeom prst="roundRect">
              <a:avLst>
                <a:gd name="adj" fmla="val 7141"/>
              </a:avLst>
            </a:prstGeom>
            <a:solidFill>
              <a:schemeClr val="bg1"/>
            </a:solidFill>
            <a:ln w="28575" cap="rnd">
              <a:solidFill>
                <a:srgbClr val="0061AA"/>
              </a:solidFill>
            </a:ln>
          </p:spPr>
          <p:txBody>
            <a:bodyPr wrap="square" anchor="ctr">
              <a:spAutoFit/>
            </a:bodyPr>
            <a:lstStyle/>
            <a:p>
              <a:pPr lvl="0" algn="ctr"/>
              <a:r>
                <a:rPr lang="en-US" sz="1500" b="1" dirty="0" smtClean="0">
                  <a:solidFill>
                    <a:schemeClr val="tx1">
                      <a:lumMod val="75000"/>
                      <a:lumOff val="25000"/>
                    </a:schemeClr>
                  </a:solidFill>
                  <a:latin typeface="Century Gothic" charset="0"/>
                  <a:ea typeface="Century Gothic" charset="0"/>
                  <a:cs typeface="Century Gothic" charset="0"/>
                </a:rPr>
                <a:t>NSF</a:t>
              </a:r>
            </a:p>
            <a:p>
              <a:pPr lvl="0" algn="ctr"/>
              <a:r>
                <a:rPr lang="en-US" sz="1500" b="1" dirty="0" smtClean="0">
                  <a:solidFill>
                    <a:schemeClr val="tx1">
                      <a:lumMod val="75000"/>
                      <a:lumOff val="25000"/>
                    </a:schemeClr>
                  </a:solidFill>
                  <a:latin typeface="Century Gothic" charset="0"/>
                  <a:ea typeface="Century Gothic" charset="0"/>
                  <a:cs typeface="Century Gothic" charset="0"/>
                </a:rPr>
                <a:t>Decadal </a:t>
              </a:r>
            </a:p>
            <a:p>
              <a:pPr lvl="0" algn="ctr"/>
              <a:r>
                <a:rPr lang="en-US" sz="1500" b="1" dirty="0" smtClean="0">
                  <a:solidFill>
                    <a:schemeClr val="tx1">
                      <a:lumMod val="75000"/>
                      <a:lumOff val="25000"/>
                    </a:schemeClr>
                  </a:solidFill>
                  <a:latin typeface="Century Gothic" charset="0"/>
                  <a:ea typeface="Century Gothic" charset="0"/>
                  <a:cs typeface="Century Gothic" charset="0"/>
                </a:rPr>
                <a:t>Survey</a:t>
              </a:r>
              <a:endParaRPr lang="en-US" sz="1100" dirty="0">
                <a:solidFill>
                  <a:schemeClr val="tx1">
                    <a:lumMod val="75000"/>
                    <a:lumOff val="25000"/>
                  </a:schemeClr>
                </a:solidFill>
                <a:latin typeface="Century Gothic" charset="0"/>
                <a:ea typeface="Century Gothic" charset="0"/>
                <a:cs typeface="Century Gothic" charset="0"/>
              </a:endParaRPr>
            </a:p>
          </p:txBody>
        </p:sp>
      </p:grpSp>
      <p:grpSp>
        <p:nvGrpSpPr>
          <p:cNvPr id="56" name="Group 55"/>
          <p:cNvGrpSpPr/>
          <p:nvPr/>
        </p:nvGrpSpPr>
        <p:grpSpPr>
          <a:xfrm>
            <a:off x="7379576" y="1311517"/>
            <a:ext cx="2484120" cy="815191"/>
            <a:chOff x="6328342" y="3066637"/>
            <a:chExt cx="2484120" cy="815191"/>
          </a:xfrm>
        </p:grpSpPr>
        <p:sp>
          <p:nvSpPr>
            <p:cNvPr id="57" name="Isosceles Triangle 113"/>
            <p:cNvSpPr/>
            <p:nvPr/>
          </p:nvSpPr>
          <p:spPr>
            <a:xfrm rot="16200000">
              <a:off x="6067850" y="3359931"/>
              <a:ext cx="749584" cy="228600"/>
            </a:xfrm>
            <a:prstGeom prst="triangle">
              <a:avLst/>
            </a:prstGeom>
            <a:solidFill>
              <a:srgbClr val="0061AA"/>
            </a:solidFill>
            <a:ln>
              <a:solidFill>
                <a:srgbClr val="0061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latin typeface="Century Gothic" charset="0"/>
                <a:ea typeface="Century Gothic" charset="0"/>
                <a:cs typeface="Century Gothic" charset="0"/>
              </a:endParaRPr>
            </a:p>
          </p:txBody>
        </p:sp>
        <p:sp>
          <p:nvSpPr>
            <p:cNvPr id="58" name="Rounded Rectangle 57"/>
            <p:cNvSpPr/>
            <p:nvPr/>
          </p:nvSpPr>
          <p:spPr>
            <a:xfrm>
              <a:off x="6480742" y="3066637"/>
              <a:ext cx="2331720" cy="815191"/>
            </a:xfrm>
            <a:prstGeom prst="roundRect">
              <a:avLst>
                <a:gd name="adj" fmla="val 7141"/>
              </a:avLst>
            </a:prstGeom>
            <a:solidFill>
              <a:schemeClr val="bg1"/>
            </a:solidFill>
            <a:ln w="28575" cap="rnd">
              <a:solidFill>
                <a:srgbClr val="0061AA"/>
              </a:solidFill>
            </a:ln>
          </p:spPr>
          <p:txBody>
            <a:bodyPr wrap="square" anchor="ctr">
              <a:spAutoFit/>
            </a:bodyPr>
            <a:lstStyle/>
            <a:p>
              <a:pPr lvl="0" algn="ctr"/>
              <a:r>
                <a:rPr lang="en-US" sz="1500" b="1" dirty="0" smtClean="0">
                  <a:solidFill>
                    <a:schemeClr val="tx1">
                      <a:lumMod val="75000"/>
                      <a:lumOff val="25000"/>
                    </a:schemeClr>
                  </a:solidFill>
                  <a:latin typeface="Century Gothic" charset="0"/>
                  <a:ea typeface="Century Gothic" charset="0"/>
                  <a:cs typeface="Century Gothic" charset="0"/>
                </a:rPr>
                <a:t>Environmental </a:t>
              </a:r>
            </a:p>
            <a:p>
              <a:pPr lvl="0" algn="ctr"/>
              <a:r>
                <a:rPr lang="en-US" sz="1500" b="1" dirty="0" smtClean="0">
                  <a:solidFill>
                    <a:schemeClr val="tx1">
                      <a:lumMod val="75000"/>
                      <a:lumOff val="25000"/>
                    </a:schemeClr>
                  </a:solidFill>
                  <a:latin typeface="Century Gothic" charset="0"/>
                  <a:ea typeface="Century Gothic" charset="0"/>
                  <a:cs typeface="Century Gothic" charset="0"/>
                </a:rPr>
                <a:t>Decision</a:t>
              </a:r>
            </a:p>
            <a:p>
              <a:pPr lvl="0" algn="ctr"/>
              <a:r>
                <a:rPr lang="en-US" sz="1500" b="1" dirty="0" smtClean="0">
                  <a:solidFill>
                    <a:schemeClr val="tx1">
                      <a:lumMod val="75000"/>
                      <a:lumOff val="25000"/>
                    </a:schemeClr>
                  </a:solidFill>
                  <a:latin typeface="Century Gothic" charset="0"/>
                  <a:ea typeface="Century Gothic" charset="0"/>
                  <a:cs typeface="Century Gothic" charset="0"/>
                </a:rPr>
                <a:t>Makers</a:t>
              </a:r>
              <a:endParaRPr lang="en-US" sz="1100" dirty="0">
                <a:solidFill>
                  <a:schemeClr val="tx1">
                    <a:lumMod val="75000"/>
                    <a:lumOff val="25000"/>
                  </a:schemeClr>
                </a:solidFill>
                <a:latin typeface="Century Gothic" charset="0"/>
                <a:ea typeface="Century Gothic" charset="0"/>
                <a:cs typeface="Century Gothic" charset="0"/>
              </a:endParaRPr>
            </a:p>
          </p:txBody>
        </p:sp>
      </p:grpSp>
      <p:grpSp>
        <p:nvGrpSpPr>
          <p:cNvPr id="59" name="Group 58"/>
          <p:cNvGrpSpPr/>
          <p:nvPr/>
        </p:nvGrpSpPr>
        <p:grpSpPr>
          <a:xfrm>
            <a:off x="7379576" y="2238593"/>
            <a:ext cx="2484120" cy="815191"/>
            <a:chOff x="6328342" y="3066637"/>
            <a:chExt cx="2484120" cy="815191"/>
          </a:xfrm>
        </p:grpSpPr>
        <p:sp>
          <p:nvSpPr>
            <p:cNvPr id="60" name="Isosceles Triangle 113"/>
            <p:cNvSpPr/>
            <p:nvPr/>
          </p:nvSpPr>
          <p:spPr>
            <a:xfrm rot="16200000">
              <a:off x="6067850" y="3359931"/>
              <a:ext cx="749584" cy="228600"/>
            </a:xfrm>
            <a:prstGeom prst="triangle">
              <a:avLst/>
            </a:prstGeom>
            <a:solidFill>
              <a:srgbClr val="0061AA"/>
            </a:solidFill>
            <a:ln>
              <a:solidFill>
                <a:srgbClr val="0061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latin typeface="Century Gothic" charset="0"/>
                <a:ea typeface="Century Gothic" charset="0"/>
                <a:cs typeface="Century Gothic" charset="0"/>
              </a:endParaRPr>
            </a:p>
          </p:txBody>
        </p:sp>
        <p:sp>
          <p:nvSpPr>
            <p:cNvPr id="61" name="Rounded Rectangle 60"/>
            <p:cNvSpPr/>
            <p:nvPr/>
          </p:nvSpPr>
          <p:spPr>
            <a:xfrm>
              <a:off x="6480742" y="3066637"/>
              <a:ext cx="2331720" cy="815191"/>
            </a:xfrm>
            <a:prstGeom prst="roundRect">
              <a:avLst>
                <a:gd name="adj" fmla="val 7141"/>
              </a:avLst>
            </a:prstGeom>
            <a:solidFill>
              <a:schemeClr val="bg1"/>
            </a:solidFill>
            <a:ln w="28575" cap="rnd">
              <a:solidFill>
                <a:srgbClr val="0061AA"/>
              </a:solidFill>
            </a:ln>
          </p:spPr>
          <p:txBody>
            <a:bodyPr wrap="square" anchor="ctr">
              <a:spAutoFit/>
            </a:bodyPr>
            <a:lstStyle/>
            <a:p>
              <a:pPr lvl="0" algn="ctr"/>
              <a:r>
                <a:rPr lang="en-US" sz="1500" b="1" dirty="0" smtClean="0">
                  <a:solidFill>
                    <a:schemeClr val="tx1">
                      <a:lumMod val="75000"/>
                      <a:lumOff val="25000"/>
                    </a:schemeClr>
                  </a:solidFill>
                  <a:latin typeface="Century Gothic" charset="0"/>
                  <a:ea typeface="Century Gothic" charset="0"/>
                  <a:cs typeface="Century Gothic" charset="0"/>
                </a:rPr>
                <a:t>State &amp; Local </a:t>
              </a:r>
              <a:endParaRPr lang="en-US" sz="1500" b="1" dirty="0">
                <a:solidFill>
                  <a:schemeClr val="tx1">
                    <a:lumMod val="75000"/>
                    <a:lumOff val="25000"/>
                  </a:schemeClr>
                </a:solidFill>
                <a:latin typeface="Century Gothic" charset="0"/>
                <a:ea typeface="Century Gothic" charset="0"/>
                <a:cs typeface="Century Gothic" charset="0"/>
              </a:endParaRPr>
            </a:p>
            <a:p>
              <a:pPr lvl="0" algn="ctr"/>
              <a:r>
                <a:rPr lang="en-US" sz="1500" b="1" dirty="0">
                  <a:solidFill>
                    <a:schemeClr val="tx1">
                      <a:lumMod val="75000"/>
                      <a:lumOff val="25000"/>
                    </a:schemeClr>
                  </a:solidFill>
                  <a:latin typeface="Century Gothic" charset="0"/>
                  <a:ea typeface="Century Gothic" charset="0"/>
                  <a:cs typeface="Century Gothic" charset="0"/>
                </a:rPr>
                <a:t>Policy </a:t>
              </a:r>
            </a:p>
            <a:p>
              <a:pPr lvl="0" algn="ctr"/>
              <a:r>
                <a:rPr lang="en-US" sz="1500" b="1" dirty="0">
                  <a:solidFill>
                    <a:schemeClr val="tx1">
                      <a:lumMod val="75000"/>
                      <a:lumOff val="25000"/>
                    </a:schemeClr>
                  </a:solidFill>
                  <a:latin typeface="Century Gothic" charset="0"/>
                  <a:ea typeface="Century Gothic" charset="0"/>
                  <a:cs typeface="Century Gothic" charset="0"/>
                </a:rPr>
                <a:t>Makers</a:t>
              </a:r>
              <a:endParaRPr lang="en-US" sz="1100" dirty="0">
                <a:solidFill>
                  <a:schemeClr val="tx1">
                    <a:lumMod val="75000"/>
                    <a:lumOff val="25000"/>
                  </a:schemeClr>
                </a:solidFill>
                <a:latin typeface="Century Gothic" charset="0"/>
                <a:ea typeface="Century Gothic" charset="0"/>
                <a:cs typeface="Century Gothic" charset="0"/>
              </a:endParaRPr>
            </a:p>
          </p:txBody>
        </p:sp>
      </p:grpSp>
      <p:grpSp>
        <p:nvGrpSpPr>
          <p:cNvPr id="62" name="Group 61"/>
          <p:cNvGrpSpPr/>
          <p:nvPr/>
        </p:nvGrpSpPr>
        <p:grpSpPr>
          <a:xfrm>
            <a:off x="235349" y="5093125"/>
            <a:ext cx="2479666" cy="815191"/>
            <a:chOff x="415934" y="3403903"/>
            <a:chExt cx="2479666" cy="815191"/>
          </a:xfrm>
        </p:grpSpPr>
        <p:sp>
          <p:nvSpPr>
            <p:cNvPr id="63" name="Isosceles Triangle 110"/>
            <p:cNvSpPr/>
            <p:nvPr/>
          </p:nvSpPr>
          <p:spPr>
            <a:xfrm rot="5400000">
              <a:off x="2406508" y="3697198"/>
              <a:ext cx="749584" cy="228600"/>
            </a:xfrm>
            <a:prstGeom prst="triangle">
              <a:avLst/>
            </a:prstGeom>
            <a:solidFill>
              <a:srgbClr val="0061AA"/>
            </a:solidFill>
            <a:ln>
              <a:solidFill>
                <a:srgbClr val="0061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latin typeface="Century Gothic" charset="0"/>
                <a:ea typeface="Century Gothic" charset="0"/>
                <a:cs typeface="Century Gothic" charset="0"/>
              </a:endParaRPr>
            </a:p>
          </p:txBody>
        </p:sp>
        <p:sp>
          <p:nvSpPr>
            <p:cNvPr id="64" name="Rounded Rectangle 63"/>
            <p:cNvSpPr/>
            <p:nvPr/>
          </p:nvSpPr>
          <p:spPr>
            <a:xfrm>
              <a:off x="415934" y="3403903"/>
              <a:ext cx="2327266" cy="815191"/>
            </a:xfrm>
            <a:prstGeom prst="roundRect">
              <a:avLst>
                <a:gd name="adj" fmla="val 7141"/>
              </a:avLst>
            </a:prstGeom>
            <a:solidFill>
              <a:schemeClr val="bg1"/>
            </a:solidFill>
            <a:ln w="28575" cap="rnd">
              <a:solidFill>
                <a:srgbClr val="0061AA"/>
              </a:solidFill>
            </a:ln>
          </p:spPr>
          <p:txBody>
            <a:bodyPr wrap="square" anchor="ctr">
              <a:spAutoFit/>
            </a:bodyPr>
            <a:lstStyle/>
            <a:p>
              <a:pPr lvl="0" algn="ctr"/>
              <a:r>
                <a:rPr lang="en-US" sz="1500" b="1" dirty="0" smtClean="0">
                  <a:solidFill>
                    <a:schemeClr val="tx1">
                      <a:lumMod val="75000"/>
                      <a:lumOff val="25000"/>
                    </a:schemeClr>
                  </a:solidFill>
                  <a:latin typeface="Century Gothic" charset="0"/>
                  <a:ea typeface="Century Gothic" charset="0"/>
                  <a:cs typeface="Century Gothic" charset="0"/>
                </a:rPr>
                <a:t>New</a:t>
              </a:r>
            </a:p>
            <a:p>
              <a:pPr lvl="0" algn="ctr"/>
              <a:r>
                <a:rPr lang="en-US" sz="1500" b="1" dirty="0" smtClean="0">
                  <a:solidFill>
                    <a:schemeClr val="tx1">
                      <a:lumMod val="75000"/>
                      <a:lumOff val="25000"/>
                    </a:schemeClr>
                  </a:solidFill>
                  <a:latin typeface="Century Gothic" charset="0"/>
                  <a:ea typeface="Century Gothic" charset="0"/>
                  <a:cs typeface="Century Gothic" charset="0"/>
                </a:rPr>
                <a:t>NASA</a:t>
              </a:r>
            </a:p>
            <a:p>
              <a:pPr lvl="0" algn="ctr"/>
              <a:r>
                <a:rPr lang="en-US" sz="1500" b="1" dirty="0" smtClean="0">
                  <a:solidFill>
                    <a:schemeClr val="tx1">
                      <a:lumMod val="75000"/>
                      <a:lumOff val="25000"/>
                    </a:schemeClr>
                  </a:solidFill>
                  <a:latin typeface="Century Gothic" charset="0"/>
                  <a:ea typeface="Century Gothic" charset="0"/>
                  <a:cs typeface="Century Gothic" charset="0"/>
                </a:rPr>
                <a:t>Missions</a:t>
              </a:r>
              <a:endParaRPr lang="en-US" sz="1100" dirty="0">
                <a:solidFill>
                  <a:schemeClr val="tx1">
                    <a:lumMod val="75000"/>
                    <a:lumOff val="25000"/>
                  </a:schemeClr>
                </a:solidFill>
                <a:latin typeface="Century Gothic" charset="0"/>
                <a:ea typeface="Century Gothic" charset="0"/>
                <a:cs typeface="Century Gothic" charset="0"/>
              </a:endParaRPr>
            </a:p>
          </p:txBody>
        </p:sp>
      </p:grpSp>
      <p:grpSp>
        <p:nvGrpSpPr>
          <p:cNvPr id="65" name="Group 64"/>
          <p:cNvGrpSpPr/>
          <p:nvPr/>
        </p:nvGrpSpPr>
        <p:grpSpPr>
          <a:xfrm>
            <a:off x="7379576" y="3165666"/>
            <a:ext cx="2484120" cy="815191"/>
            <a:chOff x="6328342" y="3066637"/>
            <a:chExt cx="2484120" cy="815191"/>
          </a:xfrm>
        </p:grpSpPr>
        <p:sp>
          <p:nvSpPr>
            <p:cNvPr id="66" name="Isosceles Triangle 113"/>
            <p:cNvSpPr/>
            <p:nvPr/>
          </p:nvSpPr>
          <p:spPr>
            <a:xfrm rot="16200000">
              <a:off x="6067850" y="3359931"/>
              <a:ext cx="749584" cy="228600"/>
            </a:xfrm>
            <a:prstGeom prst="triangle">
              <a:avLst/>
            </a:prstGeom>
            <a:solidFill>
              <a:srgbClr val="0061AA"/>
            </a:solidFill>
            <a:ln>
              <a:solidFill>
                <a:srgbClr val="0061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latin typeface="Century Gothic" charset="0"/>
                <a:ea typeface="Century Gothic" charset="0"/>
                <a:cs typeface="Century Gothic" charset="0"/>
              </a:endParaRPr>
            </a:p>
          </p:txBody>
        </p:sp>
        <p:sp>
          <p:nvSpPr>
            <p:cNvPr id="67" name="Rounded Rectangle 66"/>
            <p:cNvSpPr/>
            <p:nvPr/>
          </p:nvSpPr>
          <p:spPr>
            <a:xfrm>
              <a:off x="6480742" y="3066637"/>
              <a:ext cx="2331720" cy="815191"/>
            </a:xfrm>
            <a:prstGeom prst="roundRect">
              <a:avLst>
                <a:gd name="adj" fmla="val 7141"/>
              </a:avLst>
            </a:prstGeom>
            <a:solidFill>
              <a:schemeClr val="bg1"/>
            </a:solidFill>
            <a:ln w="28575" cap="rnd">
              <a:solidFill>
                <a:srgbClr val="0061AA"/>
              </a:solidFill>
            </a:ln>
          </p:spPr>
          <p:txBody>
            <a:bodyPr wrap="square" anchor="ctr">
              <a:spAutoFit/>
            </a:bodyPr>
            <a:lstStyle/>
            <a:p>
              <a:pPr lvl="0" algn="ctr"/>
              <a:r>
                <a:rPr lang="en-US" sz="1500" b="1" dirty="0" smtClean="0">
                  <a:solidFill>
                    <a:schemeClr val="tx1">
                      <a:lumMod val="75000"/>
                      <a:lumOff val="25000"/>
                    </a:schemeClr>
                  </a:solidFill>
                  <a:latin typeface="Century Gothic" charset="0"/>
                  <a:ea typeface="Century Gothic" charset="0"/>
                  <a:cs typeface="Century Gothic" charset="0"/>
                </a:rPr>
                <a:t>DEVELOP</a:t>
              </a:r>
            </a:p>
            <a:p>
              <a:pPr algn="ctr"/>
              <a:r>
                <a:rPr lang="en-US" sz="1500" b="1" dirty="0">
                  <a:solidFill>
                    <a:schemeClr val="tx1">
                      <a:lumMod val="75000"/>
                      <a:lumOff val="25000"/>
                    </a:schemeClr>
                  </a:solidFill>
                  <a:latin typeface="Century Gothic" charset="0"/>
                  <a:ea typeface="Century Gothic" charset="0"/>
                  <a:cs typeface="Century Gothic" charset="0"/>
                </a:rPr>
                <a:t>Center Leads </a:t>
              </a:r>
              <a:r>
                <a:rPr lang="en-US" sz="1500" b="1" dirty="0" smtClean="0">
                  <a:solidFill>
                    <a:schemeClr val="tx1">
                      <a:lumMod val="75000"/>
                      <a:lumOff val="25000"/>
                    </a:schemeClr>
                  </a:solidFill>
                  <a:latin typeface="Century Gothic" charset="0"/>
                  <a:ea typeface="Century Gothic" charset="0"/>
                  <a:cs typeface="Century Gothic" charset="0"/>
                </a:rPr>
                <a:t>&amp; Participants </a:t>
              </a:r>
            </a:p>
          </p:txBody>
        </p:sp>
      </p:grpSp>
      <p:grpSp>
        <p:nvGrpSpPr>
          <p:cNvPr id="68" name="Group 67"/>
          <p:cNvGrpSpPr/>
          <p:nvPr/>
        </p:nvGrpSpPr>
        <p:grpSpPr>
          <a:xfrm>
            <a:off x="7379576" y="4120032"/>
            <a:ext cx="2484120" cy="815191"/>
            <a:chOff x="6328342" y="3066637"/>
            <a:chExt cx="2484120" cy="815191"/>
          </a:xfrm>
        </p:grpSpPr>
        <p:sp>
          <p:nvSpPr>
            <p:cNvPr id="69" name="Isosceles Triangle 113"/>
            <p:cNvSpPr/>
            <p:nvPr/>
          </p:nvSpPr>
          <p:spPr>
            <a:xfrm rot="16200000">
              <a:off x="6067850" y="3359931"/>
              <a:ext cx="749584" cy="228600"/>
            </a:xfrm>
            <a:prstGeom prst="triangle">
              <a:avLst/>
            </a:prstGeom>
            <a:solidFill>
              <a:srgbClr val="0061AA"/>
            </a:solidFill>
            <a:ln>
              <a:solidFill>
                <a:srgbClr val="0061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latin typeface="Century Gothic" charset="0"/>
                <a:ea typeface="Century Gothic" charset="0"/>
                <a:cs typeface="Century Gothic" charset="0"/>
              </a:endParaRPr>
            </a:p>
          </p:txBody>
        </p:sp>
        <p:sp>
          <p:nvSpPr>
            <p:cNvPr id="70" name="Rounded Rectangle 69"/>
            <p:cNvSpPr/>
            <p:nvPr/>
          </p:nvSpPr>
          <p:spPr>
            <a:xfrm>
              <a:off x="6480742" y="3066637"/>
              <a:ext cx="2331720" cy="815191"/>
            </a:xfrm>
            <a:prstGeom prst="roundRect">
              <a:avLst>
                <a:gd name="adj" fmla="val 7141"/>
              </a:avLst>
            </a:prstGeom>
            <a:solidFill>
              <a:schemeClr val="bg1"/>
            </a:solidFill>
            <a:ln w="28575" cap="rnd">
              <a:solidFill>
                <a:srgbClr val="0061AA"/>
              </a:solidFill>
            </a:ln>
          </p:spPr>
          <p:txBody>
            <a:bodyPr wrap="square" anchor="ctr">
              <a:spAutoFit/>
            </a:bodyPr>
            <a:lstStyle/>
            <a:p>
              <a:pPr lvl="0" algn="ctr"/>
              <a:r>
                <a:rPr lang="en-US" sz="1500" b="1" dirty="0" smtClean="0">
                  <a:solidFill>
                    <a:schemeClr val="tx1">
                      <a:lumMod val="75000"/>
                      <a:lumOff val="25000"/>
                    </a:schemeClr>
                  </a:solidFill>
                  <a:latin typeface="Century Gothic" charset="0"/>
                  <a:ea typeface="Century Gothic" charset="0"/>
                  <a:cs typeface="Century Gothic" charset="0"/>
                </a:rPr>
                <a:t>Local</a:t>
              </a:r>
            </a:p>
            <a:p>
              <a:pPr lvl="0" algn="ctr"/>
              <a:r>
                <a:rPr lang="en-US" sz="1500" b="1" dirty="0" smtClean="0">
                  <a:solidFill>
                    <a:schemeClr val="tx1">
                      <a:lumMod val="75000"/>
                      <a:lumOff val="25000"/>
                    </a:schemeClr>
                  </a:solidFill>
                  <a:latin typeface="Century Gothic" charset="0"/>
                  <a:ea typeface="Century Gothic" charset="0"/>
                  <a:cs typeface="Century Gothic" charset="0"/>
                </a:rPr>
                <a:t>Communities &amp; </a:t>
              </a:r>
            </a:p>
            <a:p>
              <a:pPr lvl="0" algn="ctr"/>
              <a:r>
                <a:rPr lang="en-US" sz="1500" b="1" dirty="0" smtClean="0">
                  <a:solidFill>
                    <a:schemeClr val="tx1">
                      <a:lumMod val="75000"/>
                      <a:lumOff val="25000"/>
                    </a:schemeClr>
                  </a:solidFill>
                  <a:latin typeface="Century Gothic" charset="0"/>
                  <a:ea typeface="Century Gothic" charset="0"/>
                  <a:cs typeface="Century Gothic" charset="0"/>
                </a:rPr>
                <a:t>Tribal Entities</a:t>
              </a:r>
            </a:p>
          </p:txBody>
        </p:sp>
      </p:grpSp>
      <p:grpSp>
        <p:nvGrpSpPr>
          <p:cNvPr id="71" name="Group 70"/>
          <p:cNvGrpSpPr/>
          <p:nvPr/>
        </p:nvGrpSpPr>
        <p:grpSpPr>
          <a:xfrm>
            <a:off x="7379573" y="5065813"/>
            <a:ext cx="2484120" cy="815191"/>
            <a:chOff x="6328342" y="3066637"/>
            <a:chExt cx="2484120" cy="815191"/>
          </a:xfrm>
        </p:grpSpPr>
        <p:sp>
          <p:nvSpPr>
            <p:cNvPr id="72" name="Isosceles Triangle 113"/>
            <p:cNvSpPr/>
            <p:nvPr/>
          </p:nvSpPr>
          <p:spPr>
            <a:xfrm rot="16200000">
              <a:off x="6067850" y="3359931"/>
              <a:ext cx="749584" cy="228600"/>
            </a:xfrm>
            <a:prstGeom prst="triangle">
              <a:avLst/>
            </a:prstGeom>
            <a:solidFill>
              <a:srgbClr val="0061AA"/>
            </a:solidFill>
            <a:ln>
              <a:solidFill>
                <a:srgbClr val="0061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latin typeface="Century Gothic" charset="0"/>
                <a:ea typeface="Century Gothic" charset="0"/>
                <a:cs typeface="Century Gothic" charset="0"/>
              </a:endParaRPr>
            </a:p>
          </p:txBody>
        </p:sp>
        <p:sp>
          <p:nvSpPr>
            <p:cNvPr id="73" name="Rounded Rectangle 72"/>
            <p:cNvSpPr/>
            <p:nvPr/>
          </p:nvSpPr>
          <p:spPr>
            <a:xfrm>
              <a:off x="6480742" y="3066637"/>
              <a:ext cx="2331720" cy="815191"/>
            </a:xfrm>
            <a:prstGeom prst="roundRect">
              <a:avLst>
                <a:gd name="adj" fmla="val 7141"/>
              </a:avLst>
            </a:prstGeom>
            <a:solidFill>
              <a:schemeClr val="bg1"/>
            </a:solidFill>
            <a:ln w="28575" cap="rnd">
              <a:solidFill>
                <a:srgbClr val="0061AA"/>
              </a:solidFill>
            </a:ln>
          </p:spPr>
          <p:txBody>
            <a:bodyPr wrap="square" anchor="ctr">
              <a:spAutoFit/>
            </a:bodyPr>
            <a:lstStyle/>
            <a:p>
              <a:pPr lvl="0" algn="ctr"/>
              <a:r>
                <a:rPr lang="en-US" sz="1500" b="1" dirty="0" smtClean="0">
                  <a:solidFill>
                    <a:schemeClr val="tx1">
                      <a:lumMod val="75000"/>
                      <a:lumOff val="25000"/>
                    </a:schemeClr>
                  </a:solidFill>
                  <a:latin typeface="Century Gothic" charset="0"/>
                  <a:ea typeface="Century Gothic" charset="0"/>
                  <a:cs typeface="Century Gothic" charset="0"/>
                </a:rPr>
                <a:t>Federal </a:t>
              </a:r>
            </a:p>
            <a:p>
              <a:pPr lvl="0" algn="ctr"/>
              <a:r>
                <a:rPr lang="en-US" sz="1500" b="1" dirty="0" smtClean="0">
                  <a:solidFill>
                    <a:schemeClr val="tx1">
                      <a:lumMod val="75000"/>
                      <a:lumOff val="25000"/>
                    </a:schemeClr>
                  </a:solidFill>
                  <a:latin typeface="Century Gothic" charset="0"/>
                  <a:ea typeface="Century Gothic" charset="0"/>
                  <a:cs typeface="Century Gothic" charset="0"/>
                </a:rPr>
                <a:t>Agencies &amp; </a:t>
              </a:r>
            </a:p>
            <a:p>
              <a:pPr lvl="0" algn="ctr"/>
              <a:r>
                <a:rPr lang="en-US" sz="1500" b="1" dirty="0" smtClean="0">
                  <a:solidFill>
                    <a:schemeClr val="tx1">
                      <a:lumMod val="75000"/>
                      <a:lumOff val="25000"/>
                    </a:schemeClr>
                  </a:solidFill>
                  <a:latin typeface="Century Gothic" charset="0"/>
                  <a:ea typeface="Century Gothic" charset="0"/>
                  <a:cs typeface="Century Gothic" charset="0"/>
                </a:rPr>
                <a:t>Organizations</a:t>
              </a:r>
            </a:p>
          </p:txBody>
        </p:sp>
      </p:grpSp>
      <p:cxnSp>
        <p:nvCxnSpPr>
          <p:cNvPr id="74" name="Straight Arrow Connector 73"/>
          <p:cNvCxnSpPr>
            <a:stCxn id="41" idx="0"/>
          </p:cNvCxnSpPr>
          <p:nvPr/>
        </p:nvCxnSpPr>
        <p:spPr>
          <a:xfrm>
            <a:off x="2715015" y="1687861"/>
            <a:ext cx="766681" cy="588960"/>
          </a:xfrm>
          <a:prstGeom prst="straightConnector1">
            <a:avLst/>
          </a:prstGeom>
          <a:ln>
            <a:solidFill>
              <a:srgbClr val="5B9BD5"/>
            </a:solidFill>
            <a:tailEnd type="triangle"/>
          </a:ln>
        </p:spPr>
        <p:style>
          <a:lnRef idx="1">
            <a:schemeClr val="accent1"/>
          </a:lnRef>
          <a:fillRef idx="0">
            <a:schemeClr val="accent1"/>
          </a:fillRef>
          <a:effectRef idx="0">
            <a:schemeClr val="accent1"/>
          </a:effectRef>
          <a:fontRef idx="minor">
            <a:schemeClr val="tx1"/>
          </a:fontRef>
        </p:style>
      </p:cxnSp>
      <p:cxnSp>
        <p:nvCxnSpPr>
          <p:cNvPr id="75" name="Straight Arrow Connector 74"/>
          <p:cNvCxnSpPr>
            <a:stCxn id="48" idx="0"/>
          </p:cNvCxnSpPr>
          <p:nvPr/>
        </p:nvCxnSpPr>
        <p:spPr>
          <a:xfrm flipV="1">
            <a:off x="2715015" y="2644167"/>
            <a:ext cx="681795" cy="2021"/>
          </a:xfrm>
          <a:prstGeom prst="straightConnector1">
            <a:avLst/>
          </a:prstGeom>
          <a:ln>
            <a:solidFill>
              <a:srgbClr val="5B9BD5"/>
            </a:solidFill>
            <a:tailEnd type="triangle"/>
          </a:ln>
        </p:spPr>
        <p:style>
          <a:lnRef idx="1">
            <a:schemeClr val="accent1"/>
          </a:lnRef>
          <a:fillRef idx="0">
            <a:schemeClr val="accent1"/>
          </a:fillRef>
          <a:effectRef idx="0">
            <a:schemeClr val="accent1"/>
          </a:effectRef>
          <a:fontRef idx="minor">
            <a:schemeClr val="tx1"/>
          </a:fontRef>
        </p:style>
      </p:cxnSp>
      <p:cxnSp>
        <p:nvCxnSpPr>
          <p:cNvPr id="76" name="Straight Arrow Connector 75"/>
          <p:cNvCxnSpPr/>
          <p:nvPr/>
        </p:nvCxnSpPr>
        <p:spPr>
          <a:xfrm>
            <a:off x="2714550" y="3589235"/>
            <a:ext cx="652121" cy="2019"/>
          </a:xfrm>
          <a:prstGeom prst="straightConnector1">
            <a:avLst/>
          </a:prstGeom>
          <a:ln>
            <a:solidFill>
              <a:srgbClr val="5B9BD5"/>
            </a:solidFill>
            <a:tailEnd type="triangle"/>
          </a:ln>
        </p:spPr>
        <p:style>
          <a:lnRef idx="1">
            <a:schemeClr val="accent1"/>
          </a:lnRef>
          <a:fillRef idx="0">
            <a:schemeClr val="accent1"/>
          </a:fillRef>
          <a:effectRef idx="0">
            <a:schemeClr val="accent1"/>
          </a:effectRef>
          <a:fontRef idx="minor">
            <a:schemeClr val="tx1"/>
          </a:fontRef>
        </p:style>
      </p:cxnSp>
      <p:cxnSp>
        <p:nvCxnSpPr>
          <p:cNvPr id="77" name="Straight Arrow Connector 76"/>
          <p:cNvCxnSpPr/>
          <p:nvPr/>
        </p:nvCxnSpPr>
        <p:spPr>
          <a:xfrm flipV="1">
            <a:off x="2726560" y="4258258"/>
            <a:ext cx="662119" cy="293667"/>
          </a:xfrm>
          <a:prstGeom prst="straightConnector1">
            <a:avLst/>
          </a:prstGeom>
          <a:ln>
            <a:solidFill>
              <a:srgbClr val="5B9BD5"/>
            </a:solidFill>
            <a:tailEnd type="triangle"/>
          </a:ln>
        </p:spPr>
        <p:style>
          <a:lnRef idx="1">
            <a:schemeClr val="accent1"/>
          </a:lnRef>
          <a:fillRef idx="0">
            <a:schemeClr val="accent1"/>
          </a:fillRef>
          <a:effectRef idx="0">
            <a:schemeClr val="accent1"/>
          </a:effectRef>
          <a:fontRef idx="minor">
            <a:schemeClr val="tx1"/>
          </a:fontRef>
        </p:style>
      </p:cxnSp>
      <p:cxnSp>
        <p:nvCxnSpPr>
          <p:cNvPr id="78" name="Straight Arrow Connector 77"/>
          <p:cNvCxnSpPr>
            <a:stCxn id="63" idx="0"/>
          </p:cNvCxnSpPr>
          <p:nvPr/>
        </p:nvCxnSpPr>
        <p:spPr>
          <a:xfrm flipV="1">
            <a:off x="2715015" y="4551924"/>
            <a:ext cx="828588" cy="948796"/>
          </a:xfrm>
          <a:prstGeom prst="straightConnector1">
            <a:avLst/>
          </a:prstGeom>
          <a:ln>
            <a:solidFill>
              <a:srgbClr val="5B9BD5"/>
            </a:solidFill>
            <a:tailEnd type="triangle"/>
          </a:ln>
        </p:spPr>
        <p:style>
          <a:lnRef idx="1">
            <a:schemeClr val="accent1"/>
          </a:lnRef>
          <a:fillRef idx="0">
            <a:schemeClr val="accent1"/>
          </a:fillRef>
          <a:effectRef idx="0">
            <a:schemeClr val="accent1"/>
          </a:effectRef>
          <a:fontRef idx="minor">
            <a:schemeClr val="tx1"/>
          </a:fontRef>
        </p:style>
      </p:cxnSp>
      <p:cxnSp>
        <p:nvCxnSpPr>
          <p:cNvPr id="79" name="Straight Arrow Connector 78"/>
          <p:cNvCxnSpPr>
            <a:stCxn id="72" idx="0"/>
          </p:cNvCxnSpPr>
          <p:nvPr/>
        </p:nvCxnSpPr>
        <p:spPr>
          <a:xfrm flipH="1" flipV="1">
            <a:off x="6217007" y="4525770"/>
            <a:ext cx="1162566" cy="947637"/>
          </a:xfrm>
          <a:prstGeom prst="straightConnector1">
            <a:avLst/>
          </a:prstGeom>
          <a:ln>
            <a:solidFill>
              <a:srgbClr val="5B9BD5"/>
            </a:solidFill>
            <a:tailEnd type="triangle"/>
          </a:ln>
        </p:spPr>
        <p:style>
          <a:lnRef idx="1">
            <a:schemeClr val="accent1"/>
          </a:lnRef>
          <a:fillRef idx="0">
            <a:schemeClr val="accent1"/>
          </a:fillRef>
          <a:effectRef idx="0">
            <a:schemeClr val="accent1"/>
          </a:effectRef>
          <a:fontRef idx="minor">
            <a:schemeClr val="tx1"/>
          </a:fontRef>
        </p:style>
      </p:cxnSp>
      <p:cxnSp>
        <p:nvCxnSpPr>
          <p:cNvPr id="80" name="Straight Arrow Connector 79"/>
          <p:cNvCxnSpPr>
            <a:stCxn id="69" idx="0"/>
          </p:cNvCxnSpPr>
          <p:nvPr/>
        </p:nvCxnSpPr>
        <p:spPr>
          <a:xfrm flipH="1" flipV="1">
            <a:off x="6489990" y="4220300"/>
            <a:ext cx="889586" cy="307326"/>
          </a:xfrm>
          <a:prstGeom prst="straightConnector1">
            <a:avLst/>
          </a:prstGeom>
          <a:ln>
            <a:solidFill>
              <a:srgbClr val="5B9BD5"/>
            </a:solidFill>
            <a:tailEnd type="triangle"/>
          </a:ln>
        </p:spPr>
        <p:style>
          <a:lnRef idx="1">
            <a:schemeClr val="accent1"/>
          </a:lnRef>
          <a:fillRef idx="0">
            <a:schemeClr val="accent1"/>
          </a:fillRef>
          <a:effectRef idx="0">
            <a:schemeClr val="accent1"/>
          </a:effectRef>
          <a:fontRef idx="minor">
            <a:schemeClr val="tx1"/>
          </a:fontRef>
        </p:style>
      </p:cxnSp>
      <p:cxnSp>
        <p:nvCxnSpPr>
          <p:cNvPr id="81" name="Straight Arrow Connector 80"/>
          <p:cNvCxnSpPr>
            <a:stCxn id="66" idx="0"/>
          </p:cNvCxnSpPr>
          <p:nvPr/>
        </p:nvCxnSpPr>
        <p:spPr>
          <a:xfrm flipH="1">
            <a:off x="6466700" y="3573260"/>
            <a:ext cx="912876" cy="15975"/>
          </a:xfrm>
          <a:prstGeom prst="straightConnector1">
            <a:avLst/>
          </a:prstGeom>
          <a:ln>
            <a:solidFill>
              <a:srgbClr val="5B9BD5"/>
            </a:solidFill>
            <a:tailEnd type="triangle"/>
          </a:ln>
        </p:spPr>
        <p:style>
          <a:lnRef idx="1">
            <a:schemeClr val="accent1"/>
          </a:lnRef>
          <a:fillRef idx="0">
            <a:schemeClr val="accent1"/>
          </a:fillRef>
          <a:effectRef idx="0">
            <a:schemeClr val="accent1"/>
          </a:effectRef>
          <a:fontRef idx="minor">
            <a:schemeClr val="tx1"/>
          </a:fontRef>
        </p:style>
      </p:cxnSp>
      <p:cxnSp>
        <p:nvCxnSpPr>
          <p:cNvPr id="82" name="Straight Arrow Connector 81"/>
          <p:cNvCxnSpPr/>
          <p:nvPr/>
        </p:nvCxnSpPr>
        <p:spPr>
          <a:xfrm flipH="1" flipV="1">
            <a:off x="6466700" y="2642855"/>
            <a:ext cx="912876" cy="6148"/>
          </a:xfrm>
          <a:prstGeom prst="straightConnector1">
            <a:avLst/>
          </a:prstGeom>
          <a:ln>
            <a:solidFill>
              <a:srgbClr val="5B9BD5"/>
            </a:solidFill>
            <a:tailEnd type="triangle"/>
          </a:ln>
        </p:spPr>
        <p:style>
          <a:lnRef idx="1">
            <a:schemeClr val="accent1"/>
          </a:lnRef>
          <a:fillRef idx="0">
            <a:schemeClr val="accent1"/>
          </a:fillRef>
          <a:effectRef idx="0">
            <a:schemeClr val="accent1"/>
          </a:effectRef>
          <a:fontRef idx="minor">
            <a:schemeClr val="tx1"/>
          </a:fontRef>
        </p:style>
      </p:cxnSp>
      <p:cxnSp>
        <p:nvCxnSpPr>
          <p:cNvPr id="83" name="Straight Arrow Connector 82"/>
          <p:cNvCxnSpPr/>
          <p:nvPr/>
        </p:nvCxnSpPr>
        <p:spPr>
          <a:xfrm flipH="1">
            <a:off x="6311290" y="1719111"/>
            <a:ext cx="1068286" cy="519482"/>
          </a:xfrm>
          <a:prstGeom prst="straightConnector1">
            <a:avLst/>
          </a:prstGeom>
          <a:ln>
            <a:solidFill>
              <a:srgbClr val="5B9BD5"/>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7944715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46"/>
          <p:cNvPicPr>
            <a:picLocks noChangeAspect="1"/>
          </p:cNvPicPr>
          <p:nvPr/>
        </p:nvPicPr>
        <p:blipFill rotWithShape="1">
          <a:blip r:embed="rId2" cstate="print">
            <a:extLst>
              <a:ext uri="{28A0092B-C50C-407E-A947-70E740481C1C}">
                <a14:useLocalDpi xmlns:a14="http://schemas.microsoft.com/office/drawing/2010/main" val="0"/>
              </a:ext>
            </a:extLst>
          </a:blip>
          <a:srcRect t="28368" b="34637"/>
          <a:stretch/>
        </p:blipFill>
        <p:spPr>
          <a:xfrm rot="5400000">
            <a:off x="7714587" y="2395079"/>
            <a:ext cx="6872492" cy="2082333"/>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smtClean="0">
                <a:solidFill>
                  <a:srgbClr val="0061AA"/>
                </a:solidFill>
              </a:rPr>
              <a:t>Project Lifecycle</a:t>
            </a:r>
            <a:endParaRPr lang="en-US" dirty="0">
              <a:solidFill>
                <a:srgbClr val="0061AA"/>
              </a:solidFill>
            </a:endParaRPr>
          </a:p>
        </p:txBody>
      </p:sp>
      <p:sp>
        <p:nvSpPr>
          <p:cNvPr id="25" name="Rectangle 24"/>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 name="Rectangle 39"/>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23" name="Picture 2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graphicFrame>
        <p:nvGraphicFramePr>
          <p:cNvPr id="2" name="Diagram 1"/>
          <p:cNvGraphicFramePr/>
          <p:nvPr>
            <p:extLst>
              <p:ext uri="{D42A27DB-BD31-4B8C-83A1-F6EECF244321}">
                <p14:modId xmlns:p14="http://schemas.microsoft.com/office/powerpoint/2010/main" val="919124990"/>
              </p:ext>
            </p:extLst>
          </p:nvPr>
        </p:nvGraphicFramePr>
        <p:xfrm>
          <a:off x="-75915" y="609606"/>
          <a:ext cx="9958799" cy="329728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4" name="Text Placeholder 5"/>
          <p:cNvSpPr txBox="1">
            <a:spLocks/>
          </p:cNvSpPr>
          <p:nvPr/>
        </p:nvSpPr>
        <p:spPr>
          <a:xfrm>
            <a:off x="322122" y="3715264"/>
            <a:ext cx="9288604" cy="304113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1800"/>
              </a:spcAft>
              <a:buClr>
                <a:srgbClr val="EF282F"/>
              </a:buClr>
              <a:buFont typeface="Webdings" panose="05030102010509060703" pitchFamily="18" charset="2"/>
              <a:buChar char="4"/>
            </a:pPr>
            <a:r>
              <a:rPr lang="en-US" sz="1800" dirty="0" smtClean="0"/>
              <a:t>All DEVELOP projects center around a decision.</a:t>
            </a:r>
          </a:p>
          <a:p>
            <a:pPr marL="285750" indent="-285750">
              <a:spcBef>
                <a:spcPts val="0"/>
              </a:spcBef>
              <a:spcAft>
                <a:spcPts val="1800"/>
              </a:spcAft>
              <a:buClr>
                <a:srgbClr val="EF282F"/>
              </a:buClr>
              <a:buFont typeface="Webdings" panose="05030102010509060703" pitchFamily="18" charset="2"/>
              <a:buChar char="4"/>
            </a:pPr>
            <a:r>
              <a:rPr lang="en-US" sz="1800" dirty="0" smtClean="0"/>
              <a:t>DEVELOP identifies the information that would be helpful to the partner when making this decision. This is the partner’s need.</a:t>
            </a:r>
          </a:p>
          <a:p>
            <a:pPr marL="285750" indent="-285750">
              <a:spcBef>
                <a:spcPts val="0"/>
              </a:spcBef>
              <a:spcAft>
                <a:spcPts val="1800"/>
              </a:spcAft>
              <a:buClr>
                <a:srgbClr val="EF282F"/>
              </a:buClr>
              <a:buFont typeface="Webdings" panose="05030102010509060703" pitchFamily="18" charset="2"/>
              <a:buChar char="4"/>
            </a:pPr>
            <a:r>
              <a:rPr lang="en-US" sz="1800" dirty="0" smtClean="0"/>
              <a:t>Project end-products are designed to fit into the partner’s decision making process.</a:t>
            </a:r>
          </a:p>
          <a:p>
            <a:pPr marL="285750" indent="-285750">
              <a:spcBef>
                <a:spcPts val="0"/>
              </a:spcBef>
              <a:spcAft>
                <a:spcPts val="1800"/>
              </a:spcAft>
              <a:buClr>
                <a:srgbClr val="EF282F"/>
              </a:buClr>
              <a:buFont typeface="Webdings" panose="05030102010509060703" pitchFamily="18" charset="2"/>
              <a:buChar char="4"/>
            </a:pPr>
            <a:r>
              <a:rPr lang="en-US" sz="1800" dirty="0" smtClean="0"/>
              <a:t>The end deliverable package is handed off for partners to explore further and assess integration into their decision making process.</a:t>
            </a:r>
          </a:p>
        </p:txBody>
      </p:sp>
    </p:spTree>
    <p:extLst>
      <p:ext uri="{BB962C8B-B14F-4D97-AF65-F5344CB8AC3E}">
        <p14:creationId xmlns:p14="http://schemas.microsoft.com/office/powerpoint/2010/main" val="394816309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16200000">
            <a:off x="7695049" y="2400126"/>
            <a:ext cx="6872492" cy="2043256"/>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smtClean="0">
                <a:solidFill>
                  <a:srgbClr val="0061AA"/>
                </a:solidFill>
              </a:rPr>
              <a:t>Deliverables</a:t>
            </a:r>
            <a:endParaRPr lang="en-US" dirty="0">
              <a:solidFill>
                <a:srgbClr val="0061AA"/>
              </a:solidFill>
            </a:endParaRPr>
          </a:p>
        </p:txBody>
      </p:sp>
      <p:sp>
        <p:nvSpPr>
          <p:cNvPr id="4" name="Rectangle 3"/>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 name="Rectangle 4"/>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 name="Rectangle 5"/>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6"/>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 name="Rectangle 7"/>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 name="Rectangle 9"/>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Rectangle 11"/>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Rectangle 12"/>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Rectangle 13"/>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Rectangle 14"/>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Rectangle 15"/>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Rectangle 16"/>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Rectangle 17"/>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Rectangle 18"/>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Rectangle 19"/>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Rectangle 20"/>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74" name="Picture 7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
        <p:nvSpPr>
          <p:cNvPr id="75" name="Text Placeholder 5"/>
          <p:cNvSpPr txBox="1">
            <a:spLocks/>
          </p:cNvSpPr>
          <p:nvPr/>
        </p:nvSpPr>
        <p:spPr>
          <a:xfrm>
            <a:off x="407846" y="1240319"/>
            <a:ext cx="4641949" cy="3834189"/>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spcBef>
                <a:spcPts val="0"/>
              </a:spcBef>
              <a:spcAft>
                <a:spcPts val="600"/>
              </a:spcAft>
              <a:buClr>
                <a:srgbClr val="EF282F"/>
              </a:buClr>
            </a:pPr>
            <a:r>
              <a:rPr lang="en-US" b="1" dirty="0">
                <a:solidFill>
                  <a:srgbClr val="0061AA"/>
                </a:solidFill>
              </a:rPr>
              <a:t>All projects create</a:t>
            </a:r>
            <a:r>
              <a:rPr lang="en-US" dirty="0">
                <a:solidFill>
                  <a:srgbClr val="0061AA"/>
                </a:solidFill>
              </a:rPr>
              <a:t>:</a:t>
            </a:r>
          </a:p>
          <a:p>
            <a:pPr marL="285750" indent="-285750">
              <a:spcBef>
                <a:spcPts val="0"/>
              </a:spcBef>
              <a:spcAft>
                <a:spcPts val="600"/>
              </a:spcAft>
              <a:buClr>
                <a:srgbClr val="EF282F"/>
              </a:buClr>
              <a:buFont typeface="Webdings" panose="05030102010509060703" pitchFamily="18" charset="2"/>
              <a:buChar char="4"/>
            </a:pPr>
            <a:r>
              <a:rPr lang="en-US" sz="1800" dirty="0"/>
              <a:t>Project Summary</a:t>
            </a:r>
          </a:p>
          <a:p>
            <a:pPr marL="285750" indent="-285750">
              <a:spcBef>
                <a:spcPts val="0"/>
              </a:spcBef>
              <a:spcAft>
                <a:spcPts val="600"/>
              </a:spcAft>
              <a:buClr>
                <a:srgbClr val="EF282F"/>
              </a:buClr>
              <a:buFont typeface="Webdings" panose="05030102010509060703" pitchFamily="18" charset="2"/>
              <a:buChar char="4"/>
            </a:pPr>
            <a:r>
              <a:rPr lang="en-US" sz="1800" dirty="0"/>
              <a:t>Study Area </a:t>
            </a:r>
            <a:r>
              <a:rPr lang="en-US" sz="1800" dirty="0" err="1"/>
              <a:t>Shapefile</a:t>
            </a:r>
            <a:endParaRPr lang="en-US" sz="1800" dirty="0"/>
          </a:p>
          <a:p>
            <a:pPr marL="285750" indent="-285750">
              <a:spcBef>
                <a:spcPts val="0"/>
              </a:spcBef>
              <a:spcAft>
                <a:spcPts val="600"/>
              </a:spcAft>
              <a:buClr>
                <a:srgbClr val="EF282F"/>
              </a:buClr>
              <a:buFont typeface="Webdings" panose="05030102010509060703" pitchFamily="18" charset="2"/>
              <a:buChar char="4"/>
            </a:pPr>
            <a:r>
              <a:rPr lang="en-US" sz="1800" dirty="0"/>
              <a:t>Poster</a:t>
            </a:r>
          </a:p>
          <a:p>
            <a:pPr marL="285750" indent="-285750">
              <a:spcBef>
                <a:spcPts val="0"/>
              </a:spcBef>
              <a:spcAft>
                <a:spcPts val="600"/>
              </a:spcAft>
              <a:buClr>
                <a:srgbClr val="EF282F"/>
              </a:buClr>
              <a:buFont typeface="Webdings" panose="05030102010509060703" pitchFamily="18" charset="2"/>
              <a:buChar char="4"/>
            </a:pPr>
            <a:r>
              <a:rPr lang="en-US" sz="1800" dirty="0"/>
              <a:t>Presentation</a:t>
            </a:r>
          </a:p>
          <a:p>
            <a:pPr marL="285750" indent="-285750">
              <a:spcBef>
                <a:spcPts val="0"/>
              </a:spcBef>
              <a:spcAft>
                <a:spcPts val="600"/>
              </a:spcAft>
              <a:buClr>
                <a:srgbClr val="EF282F"/>
              </a:buClr>
              <a:buFont typeface="Webdings" panose="05030102010509060703" pitchFamily="18" charset="2"/>
              <a:buChar char="4"/>
            </a:pPr>
            <a:r>
              <a:rPr lang="en-US" sz="1800" dirty="0"/>
              <a:t>Video &amp; Transcript</a:t>
            </a:r>
          </a:p>
          <a:p>
            <a:pPr marL="285750" indent="-285750">
              <a:spcBef>
                <a:spcPts val="0"/>
              </a:spcBef>
              <a:spcAft>
                <a:spcPts val="600"/>
              </a:spcAft>
              <a:buClr>
                <a:srgbClr val="EF282F"/>
              </a:buClr>
              <a:buFont typeface="Webdings" panose="05030102010509060703" pitchFamily="18" charset="2"/>
              <a:buChar char="4"/>
            </a:pPr>
            <a:r>
              <a:rPr lang="en-US" sz="1800" dirty="0"/>
              <a:t>Tech Paper</a:t>
            </a:r>
          </a:p>
          <a:p>
            <a:pPr marL="285750" indent="-285750">
              <a:spcBef>
                <a:spcPts val="0"/>
              </a:spcBef>
              <a:spcAft>
                <a:spcPts val="600"/>
              </a:spcAft>
              <a:buClr>
                <a:srgbClr val="EF282F"/>
              </a:buClr>
              <a:buFont typeface="Webdings" panose="05030102010509060703" pitchFamily="18" charset="2"/>
              <a:buChar char="4"/>
            </a:pPr>
            <a:r>
              <a:rPr lang="en-US" sz="1800" dirty="0" err="1"/>
              <a:t>DEVELOPedia</a:t>
            </a:r>
            <a:r>
              <a:rPr lang="en-US" sz="1800" dirty="0"/>
              <a:t> Page</a:t>
            </a:r>
          </a:p>
          <a:p>
            <a:pPr marL="285750" indent="-285750">
              <a:spcBef>
                <a:spcPts val="0"/>
              </a:spcBef>
              <a:spcAft>
                <a:spcPts val="600"/>
              </a:spcAft>
              <a:buClr>
                <a:srgbClr val="EF282F"/>
              </a:buClr>
              <a:buFont typeface="Webdings" panose="05030102010509060703" pitchFamily="18" charset="2"/>
              <a:buChar char="4"/>
            </a:pPr>
            <a:r>
              <a:rPr lang="en-US" sz="1800" dirty="0" smtClean="0"/>
              <a:t>Website </a:t>
            </a:r>
            <a:r>
              <a:rPr lang="en-US" sz="1800" dirty="0"/>
              <a:t>Image</a:t>
            </a:r>
          </a:p>
          <a:p>
            <a:pPr marL="285750" indent="-285750">
              <a:spcBef>
                <a:spcPts val="0"/>
              </a:spcBef>
              <a:spcAft>
                <a:spcPts val="600"/>
              </a:spcAft>
              <a:buClr>
                <a:srgbClr val="EF282F"/>
              </a:buClr>
              <a:buFont typeface="Webdings" panose="05030102010509060703" pitchFamily="18" charset="2"/>
              <a:buChar char="4"/>
            </a:pPr>
            <a:r>
              <a:rPr lang="en-US" sz="1800" dirty="0"/>
              <a:t>Technical Image</a:t>
            </a:r>
          </a:p>
          <a:p>
            <a:pPr marL="285750" indent="-285750">
              <a:spcBef>
                <a:spcPts val="0"/>
              </a:spcBef>
              <a:spcAft>
                <a:spcPts val="600"/>
              </a:spcAft>
              <a:buClr>
                <a:srgbClr val="EF282F"/>
              </a:buClr>
              <a:buFont typeface="Webdings" panose="05030102010509060703" pitchFamily="18" charset="2"/>
              <a:buChar char="4"/>
            </a:pPr>
            <a:r>
              <a:rPr lang="en-US" sz="1800" dirty="0"/>
              <a:t>Feedback Form</a:t>
            </a:r>
          </a:p>
          <a:p>
            <a:pPr marL="285750" indent="-285750">
              <a:spcBef>
                <a:spcPts val="0"/>
              </a:spcBef>
              <a:spcAft>
                <a:spcPts val="1800"/>
              </a:spcAft>
              <a:buClr>
                <a:srgbClr val="EF282F"/>
              </a:buClr>
              <a:buFont typeface="Webdings" panose="05030102010509060703" pitchFamily="18" charset="2"/>
              <a:buChar char="4"/>
            </a:pPr>
            <a:endParaRPr lang="en-US" sz="1800" dirty="0" smtClean="0"/>
          </a:p>
        </p:txBody>
      </p:sp>
      <p:sp>
        <p:nvSpPr>
          <p:cNvPr id="24" name="Text Placeholder 5"/>
          <p:cNvSpPr txBox="1">
            <a:spLocks/>
          </p:cNvSpPr>
          <p:nvPr/>
        </p:nvSpPr>
        <p:spPr>
          <a:xfrm>
            <a:off x="407844" y="4924803"/>
            <a:ext cx="9543463" cy="135242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spcBef>
                <a:spcPts val="0"/>
              </a:spcBef>
              <a:spcAft>
                <a:spcPts val="600"/>
              </a:spcAft>
              <a:buClr>
                <a:srgbClr val="EF282F"/>
              </a:buClr>
            </a:pPr>
            <a:r>
              <a:rPr lang="en-US" b="1" dirty="0" smtClean="0">
                <a:solidFill>
                  <a:srgbClr val="0061AA"/>
                </a:solidFill>
              </a:rPr>
              <a:t>Some </a:t>
            </a:r>
            <a:r>
              <a:rPr lang="en-US" b="1" dirty="0">
                <a:solidFill>
                  <a:srgbClr val="0061AA"/>
                </a:solidFill>
              </a:rPr>
              <a:t>projects create</a:t>
            </a:r>
            <a:r>
              <a:rPr lang="en-US" dirty="0">
                <a:solidFill>
                  <a:srgbClr val="0061AA"/>
                </a:solidFill>
              </a:rPr>
              <a:t>:</a:t>
            </a:r>
          </a:p>
          <a:p>
            <a:pPr marL="285750" indent="-285750">
              <a:spcBef>
                <a:spcPts val="0"/>
              </a:spcBef>
              <a:spcAft>
                <a:spcPts val="600"/>
              </a:spcAft>
              <a:buClr>
                <a:srgbClr val="EF282F"/>
              </a:buClr>
              <a:buFont typeface="Webdings" panose="05030102010509060703" pitchFamily="18" charset="2"/>
              <a:buChar char="4"/>
            </a:pPr>
            <a:r>
              <a:rPr lang="en-US" sz="1800" dirty="0" smtClean="0"/>
              <a:t>Code</a:t>
            </a:r>
          </a:p>
          <a:p>
            <a:pPr marL="285750" indent="-285750">
              <a:spcBef>
                <a:spcPts val="0"/>
              </a:spcBef>
              <a:spcAft>
                <a:spcPts val="600"/>
              </a:spcAft>
              <a:buClr>
                <a:srgbClr val="EF282F"/>
              </a:buClr>
              <a:buFont typeface="Webdings" panose="05030102010509060703" pitchFamily="18" charset="2"/>
              <a:buChar char="4"/>
            </a:pPr>
            <a:r>
              <a:rPr lang="en-US" sz="1800" dirty="0"/>
              <a:t>Software Release Forms (required if team </a:t>
            </a:r>
            <a:r>
              <a:rPr lang="en-US" sz="1800" dirty="0" smtClean="0"/>
              <a:t>plans </a:t>
            </a:r>
            <a:r>
              <a:rPr lang="en-US" sz="1800" dirty="0"/>
              <a:t>to </a:t>
            </a:r>
            <a:r>
              <a:rPr lang="en-US" sz="1800" dirty="0" smtClean="0"/>
              <a:t>share code w/partner)</a:t>
            </a:r>
            <a:endParaRPr lang="en-US" sz="1800" dirty="0"/>
          </a:p>
          <a:p>
            <a:pPr marL="285750" indent="-285750">
              <a:spcBef>
                <a:spcPts val="0"/>
              </a:spcBef>
              <a:spcAft>
                <a:spcPts val="600"/>
              </a:spcAft>
              <a:buClr>
                <a:srgbClr val="EF282F"/>
              </a:buClr>
              <a:buFont typeface="Webdings" panose="05030102010509060703" pitchFamily="18" charset="2"/>
              <a:buChar char="4"/>
            </a:pPr>
            <a:r>
              <a:rPr lang="en-US" sz="1800" dirty="0"/>
              <a:t>Tutorial (optional)</a:t>
            </a:r>
          </a:p>
          <a:p>
            <a:pPr marL="285750" indent="-285750">
              <a:spcBef>
                <a:spcPts val="0"/>
              </a:spcBef>
              <a:spcAft>
                <a:spcPts val="600"/>
              </a:spcAft>
              <a:buClr>
                <a:srgbClr val="EF282F"/>
              </a:buClr>
              <a:buFont typeface="Webdings" panose="05030102010509060703" pitchFamily="18" charset="2"/>
              <a:buChar char="4"/>
            </a:pPr>
            <a:r>
              <a:rPr lang="en-US" sz="1800" dirty="0"/>
              <a:t>Brochure (optional)</a:t>
            </a:r>
          </a:p>
          <a:p>
            <a:pPr marL="285750" indent="-285750">
              <a:spcBef>
                <a:spcPts val="0"/>
              </a:spcBef>
              <a:spcAft>
                <a:spcPts val="600"/>
              </a:spcAft>
              <a:buClr>
                <a:srgbClr val="EF282F"/>
              </a:buClr>
              <a:buFont typeface="Webdings" panose="05030102010509060703" pitchFamily="18" charset="2"/>
              <a:buChar char="4"/>
            </a:pPr>
            <a:endParaRPr lang="en-US" sz="1800" dirty="0" smtClean="0"/>
          </a:p>
        </p:txBody>
      </p:sp>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t="19999"/>
          <a:stretch/>
        </p:blipFill>
        <p:spPr>
          <a:xfrm>
            <a:off x="3968579" y="1301044"/>
            <a:ext cx="5705036" cy="322798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6654462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2" cstate="screen">
            <a:extLst>
              <a:ext uri="{28A0092B-C50C-407E-A947-70E740481C1C}">
                <a14:useLocalDpi xmlns:a14="http://schemas.microsoft.com/office/drawing/2010/main"/>
              </a:ext>
            </a:extLst>
          </a:blip>
          <a:srcRect b="50812"/>
          <a:stretch/>
        </p:blipFill>
        <p:spPr>
          <a:xfrm rot="16200000">
            <a:off x="7712894" y="2378890"/>
            <a:ext cx="6872492" cy="2085726"/>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smtClean="0">
                <a:solidFill>
                  <a:srgbClr val="0061AA"/>
                </a:solidFill>
              </a:rPr>
              <a:t>Project Hand-Off</a:t>
            </a:r>
            <a:endParaRPr lang="en-US" dirty="0">
              <a:solidFill>
                <a:srgbClr val="0061AA"/>
              </a:solidFill>
            </a:endParaRPr>
          </a:p>
        </p:txBody>
      </p:sp>
      <p:sp>
        <p:nvSpPr>
          <p:cNvPr id="24" name="Rectangle 23"/>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97" name="Picture 19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
        <p:nvSpPr>
          <p:cNvPr id="71" name="Text Placeholder 5"/>
          <p:cNvSpPr txBox="1">
            <a:spLocks/>
          </p:cNvSpPr>
          <p:nvPr/>
        </p:nvSpPr>
        <p:spPr>
          <a:xfrm>
            <a:off x="322122" y="1240319"/>
            <a:ext cx="9288604" cy="365295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1800"/>
              </a:spcAft>
              <a:buClr>
                <a:srgbClr val="EF282F"/>
              </a:buClr>
              <a:buFont typeface="Webdings" panose="05030102010509060703" pitchFamily="18" charset="2"/>
              <a:buChar char="4"/>
            </a:pPr>
            <a:r>
              <a:rPr lang="en-US" sz="1800" dirty="0"/>
              <a:t>Hand-offs are an important step in transitioning results and methodologies to end users, and working towards the goal of the end user integrating NASA Earth observations in their decision making process</a:t>
            </a:r>
            <a:r>
              <a:rPr lang="en-US" sz="1800" dirty="0" smtClean="0"/>
              <a:t>.</a:t>
            </a:r>
            <a:r>
              <a:rPr lang="en-US" sz="1800" dirty="0"/>
              <a:t> </a:t>
            </a:r>
            <a:endParaRPr lang="en-US" sz="1800" dirty="0" smtClean="0"/>
          </a:p>
          <a:p>
            <a:pPr marL="285750" indent="-285750">
              <a:spcBef>
                <a:spcPts val="0"/>
              </a:spcBef>
              <a:spcAft>
                <a:spcPts val="1800"/>
              </a:spcAft>
              <a:buClr>
                <a:srgbClr val="EF282F"/>
              </a:buClr>
              <a:buFont typeface="Webdings" panose="05030102010509060703" pitchFamily="18" charset="2"/>
              <a:buChar char="4"/>
            </a:pPr>
            <a:r>
              <a:rPr lang="en-US" sz="1800" dirty="0" smtClean="0"/>
              <a:t>Depending </a:t>
            </a:r>
            <a:r>
              <a:rPr lang="en-US" sz="1800" dirty="0"/>
              <a:t>on what you are handing off, be cognizant that you must get materials approved by NASA prior to handoff.</a:t>
            </a:r>
          </a:p>
          <a:p>
            <a:pPr>
              <a:spcBef>
                <a:spcPts val="0"/>
              </a:spcBef>
              <a:spcAft>
                <a:spcPts val="1200"/>
              </a:spcAft>
              <a:buClr>
                <a:srgbClr val="EF282F"/>
              </a:buClr>
            </a:pPr>
            <a:r>
              <a:rPr lang="en-US" sz="1800" b="1" dirty="0" smtClean="0">
                <a:solidFill>
                  <a:srgbClr val="0061AA"/>
                </a:solidFill>
              </a:rPr>
              <a:t>Commonly </a:t>
            </a:r>
            <a:r>
              <a:rPr lang="en-US" sz="1800" b="1" dirty="0">
                <a:solidFill>
                  <a:srgbClr val="0061AA"/>
                </a:solidFill>
              </a:rPr>
              <a:t>Used Hand-off Styles</a:t>
            </a:r>
          </a:p>
          <a:p>
            <a:pPr marL="285750" indent="-285750">
              <a:spcBef>
                <a:spcPts val="0"/>
              </a:spcBef>
              <a:spcAft>
                <a:spcPts val="1200"/>
              </a:spcAft>
              <a:buClr>
                <a:srgbClr val="EF282F"/>
              </a:buClr>
              <a:buFont typeface="Webdings" panose="05030102010509060703" pitchFamily="18" charset="2"/>
              <a:buChar char="4"/>
            </a:pPr>
            <a:r>
              <a:rPr lang="en-US" sz="1800" dirty="0"/>
              <a:t>Email deliverables (tech paper, tutorials, presentation, etc.)</a:t>
            </a:r>
          </a:p>
          <a:p>
            <a:pPr marL="285750" indent="-285750">
              <a:spcBef>
                <a:spcPts val="0"/>
              </a:spcBef>
              <a:spcAft>
                <a:spcPts val="1200"/>
              </a:spcAft>
              <a:buClr>
                <a:srgbClr val="EF282F"/>
              </a:buClr>
              <a:buFont typeface="Webdings" panose="05030102010509060703" pitchFamily="18" charset="2"/>
              <a:buChar char="4"/>
            </a:pPr>
            <a:r>
              <a:rPr lang="en-US" sz="1800" dirty="0"/>
              <a:t>Teleconference or videoconference presenting the results and methodologies</a:t>
            </a:r>
          </a:p>
          <a:p>
            <a:pPr marL="285750" indent="-285750">
              <a:spcBef>
                <a:spcPts val="0"/>
              </a:spcBef>
              <a:spcAft>
                <a:spcPts val="1800"/>
              </a:spcAft>
              <a:buClr>
                <a:srgbClr val="EF282F"/>
              </a:buClr>
              <a:buFont typeface="Webdings" panose="05030102010509060703" pitchFamily="18" charset="2"/>
              <a:buChar char="4"/>
            </a:pPr>
            <a:r>
              <a:rPr lang="en-US" sz="1800" dirty="0"/>
              <a:t>In-person presentation of results and </a:t>
            </a:r>
            <a:r>
              <a:rPr lang="en-US" sz="1800" dirty="0" smtClean="0"/>
              <a:t>methodologies</a:t>
            </a:r>
            <a:endParaRPr lang="en-US" sz="1800" dirty="0"/>
          </a:p>
        </p:txBody>
      </p:sp>
      <p:grpSp>
        <p:nvGrpSpPr>
          <p:cNvPr id="22" name="Group 21"/>
          <p:cNvGrpSpPr/>
          <p:nvPr/>
        </p:nvGrpSpPr>
        <p:grpSpPr>
          <a:xfrm>
            <a:off x="7296619" y="4937797"/>
            <a:ext cx="2582176" cy="1479326"/>
            <a:chOff x="1024192" y="5290691"/>
            <a:chExt cx="2582176" cy="1056769"/>
          </a:xfrm>
        </p:grpSpPr>
        <p:sp>
          <p:nvSpPr>
            <p:cNvPr id="40" name="Text Placeholder 5"/>
            <p:cNvSpPr txBox="1">
              <a:spLocks/>
            </p:cNvSpPr>
            <p:nvPr/>
          </p:nvSpPr>
          <p:spPr>
            <a:xfrm>
              <a:off x="1069503" y="5307539"/>
              <a:ext cx="2536864" cy="94974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spcBef>
                  <a:spcPts val="0"/>
                </a:spcBef>
                <a:spcAft>
                  <a:spcPts val="600"/>
                </a:spcAft>
                <a:buClr>
                  <a:srgbClr val="0078C1"/>
                </a:buClr>
              </a:pPr>
              <a:r>
                <a:rPr lang="en-US" sz="1600" b="1" i="1" dirty="0" smtClean="0">
                  <a:solidFill>
                    <a:srgbClr val="0061AA"/>
                  </a:solidFill>
                </a:rPr>
                <a:t>By The Way</a:t>
              </a:r>
            </a:p>
            <a:p>
              <a:pPr algn="ctr">
                <a:spcBef>
                  <a:spcPts val="0"/>
                </a:spcBef>
                <a:buClr>
                  <a:srgbClr val="0078C1"/>
                </a:buClr>
              </a:pPr>
              <a:r>
                <a:rPr lang="en-US" sz="1600" dirty="0"/>
                <a:t>Get creative in how and what you hand-off. Interesting idea? Speak to your Center Lead about it!</a:t>
              </a:r>
            </a:p>
          </p:txBody>
        </p:sp>
        <p:sp>
          <p:nvSpPr>
            <p:cNvPr id="41" name="Rounded Rectangle 40"/>
            <p:cNvSpPr/>
            <p:nvPr/>
          </p:nvSpPr>
          <p:spPr>
            <a:xfrm>
              <a:off x="1024192" y="5290691"/>
              <a:ext cx="2582176" cy="1056769"/>
            </a:xfrm>
            <a:prstGeom prst="roundRect">
              <a:avLst/>
            </a:prstGeom>
            <a:noFill/>
            <a:ln>
              <a:solidFill>
                <a:srgbClr val="EF28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2" name="Picture 4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8723" y="4783690"/>
            <a:ext cx="3251200" cy="1828800"/>
          </a:xfrm>
          <a:prstGeom prst="rect">
            <a:avLst/>
          </a:prstGeom>
          <a:ln>
            <a:noFill/>
          </a:ln>
          <a:effectLst>
            <a:outerShdw blurRad="292100" dist="139700" dir="2700000" algn="tl" rotWithShape="0">
              <a:srgbClr val="333333">
                <a:alpha val="65000"/>
              </a:srgbClr>
            </a:outerShdw>
          </a:effectLst>
        </p:spPr>
      </p:pic>
      <p:pic>
        <p:nvPicPr>
          <p:cNvPr id="43" name="Picture 42"/>
          <p:cNvPicPr>
            <a:picLocks noChangeAspect="1"/>
          </p:cNvPicPr>
          <p:nvPr/>
        </p:nvPicPr>
        <p:blipFill rotWithShape="1">
          <a:blip r:embed="rId5" cstate="print">
            <a:extLst>
              <a:ext uri="{28A0092B-C50C-407E-A947-70E740481C1C}">
                <a14:useLocalDpi xmlns:a14="http://schemas.microsoft.com/office/drawing/2010/main" val="0"/>
              </a:ext>
            </a:extLst>
          </a:blip>
          <a:srcRect t="7987" b="20768"/>
          <a:stretch/>
        </p:blipFill>
        <p:spPr>
          <a:xfrm>
            <a:off x="3750385" y="4783690"/>
            <a:ext cx="3422470" cy="18288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6679261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5400000">
            <a:off x="7704196" y="2370189"/>
            <a:ext cx="6872492" cy="2103122"/>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smtClean="0">
                <a:solidFill>
                  <a:srgbClr val="0061AA"/>
                </a:solidFill>
              </a:rPr>
              <a:t>Project Assessment</a:t>
            </a:r>
            <a:endParaRPr lang="en-US" dirty="0">
              <a:solidFill>
                <a:srgbClr val="0061AA"/>
              </a:solidFill>
            </a:endParaRPr>
          </a:p>
        </p:txBody>
      </p:sp>
      <p:sp>
        <p:nvSpPr>
          <p:cNvPr id="24" name="Rectangle 23"/>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42" name="Picture 4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
        <p:nvSpPr>
          <p:cNvPr id="74" name="Text Placeholder 5"/>
          <p:cNvSpPr txBox="1">
            <a:spLocks/>
          </p:cNvSpPr>
          <p:nvPr/>
        </p:nvSpPr>
        <p:spPr>
          <a:xfrm>
            <a:off x="322122" y="1240319"/>
            <a:ext cx="6235558" cy="551608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spcBef>
                <a:spcPts val="0"/>
              </a:spcBef>
              <a:spcAft>
                <a:spcPts val="1800"/>
              </a:spcAft>
              <a:buClr>
                <a:srgbClr val="EF282F"/>
              </a:buClr>
            </a:pPr>
            <a:r>
              <a:rPr lang="en-US" sz="1600" b="1" dirty="0">
                <a:solidFill>
                  <a:srgbClr val="EF282F"/>
                </a:solidFill>
              </a:rPr>
              <a:t>DEVELOP Project Strength Index (PSI)</a:t>
            </a:r>
          </a:p>
          <a:p>
            <a:pPr>
              <a:spcBef>
                <a:spcPts val="0"/>
              </a:spcBef>
              <a:spcAft>
                <a:spcPts val="1800"/>
              </a:spcAft>
              <a:buClr>
                <a:srgbClr val="EF282F"/>
              </a:buClr>
            </a:pPr>
            <a:r>
              <a:rPr lang="en-US" sz="1600" dirty="0"/>
              <a:t>DEVELOP projects have consistently improved and matured over the Program’s last 15+ years. The PSI provides DEVELOP a means of objectively evaluating projects and tracking progress in two steps. The PSI Part 1 is completed after each term of a project, creating a preliminary score. The PSI Part 2 is completed ~4-6 months after the final term of the project to assess additional project characteristics such as publishing, conference presentations, and partner use of end products</a:t>
            </a:r>
            <a:r>
              <a:rPr lang="en-US" sz="1600" dirty="0" smtClean="0"/>
              <a:t>.</a:t>
            </a:r>
          </a:p>
          <a:p>
            <a:pPr>
              <a:spcBef>
                <a:spcPts val="0"/>
              </a:spcBef>
              <a:spcAft>
                <a:spcPts val="1800"/>
              </a:spcAft>
              <a:buClr>
                <a:srgbClr val="EF282F"/>
              </a:buClr>
            </a:pPr>
            <a:r>
              <a:rPr lang="en-US" sz="1600" dirty="0" smtClean="0"/>
              <a:t>A </a:t>
            </a:r>
            <a:r>
              <a:rPr lang="en-US" sz="1600" dirty="0"/>
              <a:t>series of questions are answered earning a total of 21 points in two sections: 1. Policy &amp; Partner and 2. Platform &amp; Science. The score for each category is then placed on the Index to receive the project’s current stage (1 to 5</a:t>
            </a:r>
            <a:r>
              <a:rPr lang="en-US" sz="1600" dirty="0" smtClean="0"/>
              <a:t>).</a:t>
            </a:r>
          </a:p>
          <a:p>
            <a:pPr marL="457200" indent="-457200"/>
            <a:r>
              <a:rPr lang="en-US" sz="1600" b="1" dirty="0">
                <a:latin typeface="Century Gothic" charset="0"/>
                <a:ea typeface="Century Gothic" charset="0"/>
                <a:cs typeface="Century Gothic" charset="0"/>
              </a:rPr>
              <a:t>Stage 1: </a:t>
            </a:r>
            <a:r>
              <a:rPr lang="en-US" sz="1600" dirty="0">
                <a:latin typeface="Century Gothic" charset="0"/>
                <a:ea typeface="Century Gothic" charset="0"/>
                <a:cs typeface="Century Gothic" charset="0"/>
              </a:rPr>
              <a:t>Basic Research</a:t>
            </a:r>
          </a:p>
          <a:p>
            <a:pPr marL="457200" indent="-457200"/>
            <a:r>
              <a:rPr lang="en-US" sz="1600" b="1" dirty="0">
                <a:latin typeface="Century Gothic" charset="0"/>
                <a:ea typeface="Century Gothic" charset="0"/>
                <a:cs typeface="Century Gothic" charset="0"/>
              </a:rPr>
              <a:t>Stage 2: </a:t>
            </a:r>
            <a:r>
              <a:rPr lang="en-US" sz="1600" dirty="0">
                <a:latin typeface="Century Gothic" charset="0"/>
                <a:ea typeface="Century Gothic" charset="0"/>
                <a:cs typeface="Century Gothic" charset="0"/>
              </a:rPr>
              <a:t>Application Concept Complete</a:t>
            </a:r>
          </a:p>
          <a:p>
            <a:pPr marL="457200" indent="-457200"/>
            <a:r>
              <a:rPr lang="en-US" sz="1600" b="1" dirty="0">
                <a:latin typeface="Century Gothic" charset="0"/>
                <a:ea typeface="Century Gothic" charset="0"/>
                <a:cs typeface="Century Gothic" charset="0"/>
              </a:rPr>
              <a:t>Stage 3: </a:t>
            </a:r>
            <a:r>
              <a:rPr lang="en-US" sz="1600" dirty="0">
                <a:latin typeface="Century Gothic" charset="0"/>
                <a:ea typeface="Century Gothic" charset="0"/>
                <a:cs typeface="Century Gothic" charset="0"/>
              </a:rPr>
              <a:t>Application Demonstration Successful</a:t>
            </a:r>
          </a:p>
          <a:p>
            <a:pPr marL="457200" indent="-457200"/>
            <a:r>
              <a:rPr lang="en-US" sz="1600" b="1" dirty="0">
                <a:latin typeface="Century Gothic" charset="0"/>
                <a:ea typeface="Century Gothic" charset="0"/>
                <a:cs typeface="Century Gothic" charset="0"/>
              </a:rPr>
              <a:t>Stage 4: </a:t>
            </a:r>
            <a:r>
              <a:rPr lang="en-US" sz="1600" dirty="0">
                <a:latin typeface="Century Gothic" charset="0"/>
                <a:ea typeface="Century Gothic" charset="0"/>
                <a:cs typeface="Century Gothic" charset="0"/>
              </a:rPr>
              <a:t>Application Verified / End User Engaged</a:t>
            </a:r>
          </a:p>
          <a:p>
            <a:pPr marL="457200" indent="-457200"/>
            <a:r>
              <a:rPr lang="en-US" sz="1600" b="1" dirty="0">
                <a:latin typeface="Century Gothic" charset="0"/>
                <a:ea typeface="Century Gothic" charset="0"/>
                <a:cs typeface="Century Gothic" charset="0"/>
              </a:rPr>
              <a:t>Stage 5: </a:t>
            </a:r>
            <a:r>
              <a:rPr lang="en-US" sz="1600" dirty="0">
                <a:latin typeface="Century Gothic" charset="0"/>
                <a:ea typeface="Century Gothic" charset="0"/>
                <a:cs typeface="Century Gothic" charset="0"/>
              </a:rPr>
              <a:t>Transition to End User / Decision Enhanced</a:t>
            </a:r>
          </a:p>
          <a:p>
            <a:pPr>
              <a:spcBef>
                <a:spcPts val="0"/>
              </a:spcBef>
              <a:spcAft>
                <a:spcPts val="1800"/>
              </a:spcAft>
              <a:buClr>
                <a:srgbClr val="EF282F"/>
              </a:buClr>
            </a:pPr>
            <a:endParaRPr lang="en-US" sz="1600" dirty="0"/>
          </a:p>
          <a:p>
            <a:pPr>
              <a:spcBef>
                <a:spcPts val="0"/>
              </a:spcBef>
              <a:spcAft>
                <a:spcPts val="1800"/>
              </a:spcAft>
              <a:buClr>
                <a:srgbClr val="EF282F"/>
              </a:buClr>
            </a:pPr>
            <a:endParaRPr lang="en-US" sz="1600" dirty="0" smtClean="0"/>
          </a:p>
          <a:p>
            <a:pPr marL="285750" indent="-285750">
              <a:spcBef>
                <a:spcPts val="0"/>
              </a:spcBef>
              <a:spcAft>
                <a:spcPts val="1800"/>
              </a:spcAft>
              <a:buClr>
                <a:srgbClr val="EF282F"/>
              </a:buClr>
              <a:buFont typeface="Webdings" panose="05030102010509060703" pitchFamily="18" charset="2"/>
              <a:buChar char="4"/>
            </a:pPr>
            <a:endParaRPr lang="en-US" sz="1600" dirty="0" smtClean="0"/>
          </a:p>
        </p:txBody>
      </p:sp>
      <p:pic>
        <p:nvPicPr>
          <p:cNvPr id="22" name="Picture 2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222035" y="3892921"/>
            <a:ext cx="2730667" cy="2714893"/>
          </a:xfrm>
          <a:prstGeom prst="rect">
            <a:avLst/>
          </a:prstGeom>
        </p:spPr>
      </p:pic>
      <p:pic>
        <p:nvPicPr>
          <p:cNvPr id="40" name="Picture 39"/>
          <p:cNvPicPr/>
          <p:nvPr/>
        </p:nvPicPr>
        <p:blipFill rotWithShape="1">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6638795" y="1502414"/>
            <a:ext cx="3189141" cy="2254313"/>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0528437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2" cstate="screen">
            <a:extLst>
              <a:ext uri="{28A0092B-C50C-407E-A947-70E740481C1C}">
                <a14:useLocalDpi xmlns:a14="http://schemas.microsoft.com/office/drawing/2010/main"/>
              </a:ext>
            </a:extLst>
          </a:blip>
          <a:srcRect l="13284" r="32791"/>
          <a:stretch/>
        </p:blipFill>
        <p:spPr>
          <a:xfrm>
            <a:off x="10086340" y="-12821"/>
            <a:ext cx="2080260" cy="6858000"/>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smtClean="0">
                <a:solidFill>
                  <a:srgbClr val="0061AA"/>
                </a:solidFill>
              </a:rPr>
              <a:t>Project Assessment – Partner Inputs</a:t>
            </a:r>
            <a:endParaRPr lang="en-US" dirty="0">
              <a:solidFill>
                <a:srgbClr val="0061AA"/>
              </a:solidFill>
            </a:endParaRPr>
          </a:p>
        </p:txBody>
      </p:sp>
      <p:sp>
        <p:nvSpPr>
          <p:cNvPr id="25" name="Rectangle 24"/>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 name="Rectangle 39"/>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23" name="Picture 2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
        <p:nvSpPr>
          <p:cNvPr id="41" name="Text Placeholder 5"/>
          <p:cNvSpPr txBox="1">
            <a:spLocks/>
          </p:cNvSpPr>
          <p:nvPr/>
        </p:nvSpPr>
        <p:spPr>
          <a:xfrm>
            <a:off x="322122" y="1240319"/>
            <a:ext cx="9288604" cy="551608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1800"/>
              </a:spcAft>
              <a:buClr>
                <a:srgbClr val="EF282F"/>
              </a:buClr>
              <a:buFont typeface="Webdings" panose="05030102010509060703" pitchFamily="18" charset="2"/>
              <a:buChar char="4"/>
            </a:pPr>
            <a:r>
              <a:rPr lang="en-US" sz="1800" dirty="0"/>
              <a:t>A Pre-Project Partner Form was sent out before the term to gather information about partner needs and expectations. A Post-Project Partner Form will follow the completion of the term to collect information regarding the perceptions of success of collaborating with DEVELOP.</a:t>
            </a:r>
          </a:p>
          <a:p>
            <a:pPr marL="742950" lvl="1" indent="-285750">
              <a:spcBef>
                <a:spcPts val="0"/>
              </a:spcBef>
              <a:spcAft>
                <a:spcPts val="1800"/>
              </a:spcAft>
              <a:buClr>
                <a:srgbClr val="EF282F"/>
              </a:buClr>
              <a:buFont typeface="Arial" panose="020B0604020202020204" pitchFamily="34" charset="0"/>
              <a:buChar char="•"/>
            </a:pPr>
            <a:r>
              <a:rPr lang="en-US" sz="1800" dirty="0" smtClean="0"/>
              <a:t>Were </a:t>
            </a:r>
            <a:r>
              <a:rPr lang="en-US" sz="1800" dirty="0"/>
              <a:t>the project results and methodologies useful? </a:t>
            </a:r>
          </a:p>
          <a:p>
            <a:pPr marL="742950" lvl="1" indent="-285750">
              <a:spcBef>
                <a:spcPts val="0"/>
              </a:spcBef>
              <a:spcAft>
                <a:spcPts val="1800"/>
              </a:spcAft>
              <a:buClr>
                <a:srgbClr val="EF282F"/>
              </a:buClr>
              <a:buFont typeface="Arial" panose="020B0604020202020204" pitchFamily="34" charset="0"/>
              <a:buChar char="•"/>
            </a:pPr>
            <a:r>
              <a:rPr lang="en-US" sz="1800" dirty="0"/>
              <a:t>Was the experience a good one? </a:t>
            </a:r>
          </a:p>
          <a:p>
            <a:pPr marL="742950" lvl="1" indent="-285750">
              <a:spcBef>
                <a:spcPts val="0"/>
              </a:spcBef>
              <a:spcAft>
                <a:spcPts val="1800"/>
              </a:spcAft>
              <a:buClr>
                <a:srgbClr val="EF282F"/>
              </a:buClr>
              <a:buFont typeface="Arial" panose="020B0604020202020204" pitchFamily="34" charset="0"/>
              <a:buChar char="•"/>
            </a:pPr>
            <a:r>
              <a:rPr lang="en-US" sz="1800" dirty="0"/>
              <a:t>Is the partner using the results or methodologies in their decision-making process?</a:t>
            </a:r>
          </a:p>
          <a:p>
            <a:pPr marL="285750" indent="-285750">
              <a:spcBef>
                <a:spcPts val="0"/>
              </a:spcBef>
              <a:spcAft>
                <a:spcPts val="1800"/>
              </a:spcAft>
              <a:buClr>
                <a:srgbClr val="EF282F"/>
              </a:buClr>
              <a:buFont typeface="Webdings" panose="05030102010509060703" pitchFamily="18" charset="2"/>
              <a:buChar char="4"/>
            </a:pPr>
            <a:r>
              <a:rPr lang="en-US" sz="1800" dirty="0" smtClean="0"/>
              <a:t>Timeline</a:t>
            </a:r>
            <a:r>
              <a:rPr lang="en-US" sz="1800" dirty="0"/>
              <a:t>: Center Leads sent out the Pre-Project survey link a couple weeks before the beginning of the term. The Post-Project survey link will be sent to partners at the end of the term. In case of a project that has multiple terms, the survey </a:t>
            </a:r>
            <a:r>
              <a:rPr lang="en-US" sz="1800" dirty="0" smtClean="0"/>
              <a:t>does not go out until after the </a:t>
            </a:r>
            <a:r>
              <a:rPr lang="en-US" sz="1800" dirty="0"/>
              <a:t>project’s final term.</a:t>
            </a:r>
          </a:p>
          <a:p>
            <a:pPr marL="285750" indent="-285750">
              <a:spcBef>
                <a:spcPts val="0"/>
              </a:spcBef>
              <a:spcAft>
                <a:spcPts val="1800"/>
              </a:spcAft>
              <a:buClr>
                <a:srgbClr val="EF282F"/>
              </a:buClr>
              <a:buFont typeface="Webdings" panose="05030102010509060703" pitchFamily="18" charset="2"/>
              <a:buChar char="4"/>
            </a:pPr>
            <a:r>
              <a:rPr lang="en-US" sz="1800" b="1" dirty="0" smtClean="0"/>
              <a:t>Please </a:t>
            </a:r>
            <a:r>
              <a:rPr lang="en-US" sz="1800" b="1" dirty="0"/>
              <a:t>communicate to your partners that DEVELOP will stay in touch and send a brief survey at the end of the project’s final term.</a:t>
            </a:r>
          </a:p>
          <a:p>
            <a:pPr marL="285750" indent="-285750">
              <a:spcBef>
                <a:spcPts val="0"/>
              </a:spcBef>
              <a:spcAft>
                <a:spcPts val="1800"/>
              </a:spcAft>
              <a:buClr>
                <a:srgbClr val="EF282F"/>
              </a:buClr>
              <a:buFont typeface="Webdings" panose="05030102010509060703" pitchFamily="18" charset="2"/>
              <a:buChar char="4"/>
            </a:pPr>
            <a:endParaRPr lang="en-US" sz="1800" dirty="0" smtClean="0"/>
          </a:p>
        </p:txBody>
      </p:sp>
    </p:spTree>
    <p:extLst>
      <p:ext uri="{BB962C8B-B14F-4D97-AF65-F5344CB8AC3E}">
        <p14:creationId xmlns:p14="http://schemas.microsoft.com/office/powerpoint/2010/main" val="170632977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2" cstate="print">
            <a:extLst>
              <a:ext uri="{28A0092B-C50C-407E-A947-70E740481C1C}">
                <a14:useLocalDpi xmlns:a14="http://schemas.microsoft.com/office/drawing/2010/main" val="0"/>
              </a:ext>
            </a:extLst>
          </a:blip>
          <a:srcRect l="791" t="5673" r="960" b="55319"/>
          <a:stretch/>
        </p:blipFill>
        <p:spPr>
          <a:xfrm rot="16200000">
            <a:off x="7715250" y="2381247"/>
            <a:ext cx="6858002" cy="2095503"/>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smtClean="0">
                <a:solidFill>
                  <a:srgbClr val="0061AA"/>
                </a:solidFill>
              </a:rPr>
              <a:t>Feasibility Considerations</a:t>
            </a:r>
            <a:endParaRPr lang="en-US" dirty="0">
              <a:solidFill>
                <a:srgbClr val="0061AA"/>
              </a:solidFill>
            </a:endParaRPr>
          </a:p>
        </p:txBody>
      </p:sp>
      <p:sp>
        <p:nvSpPr>
          <p:cNvPr id="24" name="Rectangle 23"/>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42" name="Picture 4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
        <p:nvSpPr>
          <p:cNvPr id="40" name="Text Placeholder 5"/>
          <p:cNvSpPr txBox="1">
            <a:spLocks/>
          </p:cNvSpPr>
          <p:nvPr/>
        </p:nvSpPr>
        <p:spPr>
          <a:xfrm>
            <a:off x="322122" y="1240319"/>
            <a:ext cx="9288604" cy="551608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1800"/>
              </a:spcAft>
              <a:buClr>
                <a:srgbClr val="EF282F"/>
              </a:buClr>
              <a:buFont typeface="Webdings" panose="05030102010509060703" pitchFamily="18" charset="2"/>
              <a:buChar char="4"/>
            </a:pPr>
            <a:r>
              <a:rPr lang="en-US" sz="1800" dirty="0" smtClean="0"/>
              <a:t>DEVELOP projects are 10-week feasibility studies. </a:t>
            </a:r>
          </a:p>
          <a:p>
            <a:pPr marL="285750" indent="-285750">
              <a:spcBef>
                <a:spcPts val="0"/>
              </a:spcBef>
              <a:spcAft>
                <a:spcPts val="1800"/>
              </a:spcAft>
              <a:buClr>
                <a:srgbClr val="EF282F"/>
              </a:buClr>
              <a:buFont typeface="Webdings" panose="05030102010509060703" pitchFamily="18" charset="2"/>
              <a:buChar char="4"/>
            </a:pPr>
            <a:r>
              <a:rPr lang="en-US" sz="1800" dirty="0"/>
              <a:t>In 10 weeks, validation efforts are </a:t>
            </a:r>
            <a:r>
              <a:rPr lang="en-US" sz="1800" dirty="0" smtClean="0"/>
              <a:t>limited </a:t>
            </a:r>
            <a:r>
              <a:rPr lang="en-US" sz="1800" dirty="0"/>
              <a:t>at best.</a:t>
            </a:r>
          </a:p>
          <a:p>
            <a:pPr marL="285750" indent="-285750">
              <a:spcBef>
                <a:spcPts val="0"/>
              </a:spcBef>
              <a:spcAft>
                <a:spcPts val="1800"/>
              </a:spcAft>
              <a:buClr>
                <a:srgbClr val="EF282F"/>
              </a:buClr>
              <a:buFont typeface="Webdings" panose="05030102010509060703" pitchFamily="18" charset="2"/>
              <a:buChar char="4"/>
            </a:pPr>
            <a:r>
              <a:rPr lang="en-US" sz="1800" dirty="0"/>
              <a:t>Be mindful in how you communicate with partners – do not overpromise or oversell your products and results. </a:t>
            </a:r>
          </a:p>
          <a:p>
            <a:pPr marL="285750" indent="-285750">
              <a:spcBef>
                <a:spcPts val="0"/>
              </a:spcBef>
              <a:spcAft>
                <a:spcPts val="1800"/>
              </a:spcAft>
              <a:buClr>
                <a:srgbClr val="EF282F"/>
              </a:buClr>
              <a:buFont typeface="Webdings" panose="05030102010509060703" pitchFamily="18" charset="2"/>
              <a:buChar char="4"/>
            </a:pPr>
            <a:r>
              <a:rPr lang="en-US" sz="1800" dirty="0" smtClean="0"/>
              <a:t>NASA does not </a:t>
            </a:r>
            <a:r>
              <a:rPr lang="en-US" sz="1800" dirty="0"/>
              <a:t>develop or prescribe </a:t>
            </a:r>
            <a:r>
              <a:rPr lang="en-US" sz="1800" dirty="0" smtClean="0"/>
              <a:t>policy, thus DEVELOP projects do not either.</a:t>
            </a:r>
            <a:endParaRPr lang="en-US" sz="1800" dirty="0"/>
          </a:p>
          <a:p>
            <a:pPr marL="285750" indent="-285750">
              <a:spcBef>
                <a:spcPts val="0"/>
              </a:spcBef>
              <a:spcAft>
                <a:spcPts val="1800"/>
              </a:spcAft>
              <a:buClr>
                <a:srgbClr val="EF282F"/>
              </a:buClr>
              <a:buFont typeface="Webdings" panose="05030102010509060703" pitchFamily="18" charset="2"/>
              <a:buChar char="4"/>
            </a:pPr>
            <a:r>
              <a:rPr lang="en-US" sz="1800" dirty="0"/>
              <a:t>DEVELOP projects simply demonstrate the feasibility of NASA Earth observations being integrated into decision making. </a:t>
            </a:r>
          </a:p>
          <a:p>
            <a:pPr marL="285750" indent="-285750">
              <a:spcBef>
                <a:spcPts val="0"/>
              </a:spcBef>
              <a:spcAft>
                <a:spcPts val="1800"/>
              </a:spcAft>
              <a:buClr>
                <a:srgbClr val="EF282F"/>
              </a:buClr>
              <a:buFont typeface="Webdings" panose="05030102010509060703" pitchFamily="18" charset="2"/>
              <a:buChar char="4"/>
            </a:pPr>
            <a:r>
              <a:rPr lang="en-US" sz="1800" dirty="0" smtClean="0"/>
              <a:t>Other </a:t>
            </a:r>
            <a:r>
              <a:rPr lang="en-US" sz="1800" dirty="0"/>
              <a:t>agencies and organizations </a:t>
            </a:r>
            <a:r>
              <a:rPr lang="en-US" sz="1800" dirty="0" smtClean="0"/>
              <a:t>may use </a:t>
            </a:r>
            <a:r>
              <a:rPr lang="en-US" sz="1800" dirty="0"/>
              <a:t>the data and scientific results in their policy analysis and development.</a:t>
            </a:r>
          </a:p>
          <a:p>
            <a:pPr marL="285750" indent="-285750">
              <a:spcBef>
                <a:spcPts val="0"/>
              </a:spcBef>
              <a:spcAft>
                <a:spcPts val="1800"/>
              </a:spcAft>
              <a:buClr>
                <a:srgbClr val="EF282F"/>
              </a:buClr>
              <a:buFont typeface="Webdings" panose="05030102010509060703" pitchFamily="18" charset="2"/>
              <a:buChar char="4"/>
            </a:pPr>
            <a:r>
              <a:rPr lang="en-US" sz="1800" dirty="0"/>
              <a:t>NASA funds DEVELOP, thus </a:t>
            </a:r>
            <a:r>
              <a:rPr lang="en-US" sz="1800" dirty="0" smtClean="0"/>
              <a:t>DEVELOP projects are focused on the application </a:t>
            </a:r>
            <a:r>
              <a:rPr lang="en-US" sz="1800" dirty="0"/>
              <a:t>of </a:t>
            </a:r>
            <a:r>
              <a:rPr lang="en-US" sz="1800" dirty="0" smtClean="0"/>
              <a:t>freely-available NASA </a:t>
            </a:r>
            <a:r>
              <a:rPr lang="en-US" sz="1800" dirty="0"/>
              <a:t>Earth </a:t>
            </a:r>
            <a:r>
              <a:rPr lang="en-US" sz="1800" dirty="0" smtClean="0"/>
              <a:t>observations.</a:t>
            </a:r>
          </a:p>
          <a:p>
            <a:pPr marL="285750" indent="-285750">
              <a:spcBef>
                <a:spcPts val="0"/>
              </a:spcBef>
              <a:spcAft>
                <a:spcPts val="1800"/>
              </a:spcAft>
              <a:buClr>
                <a:srgbClr val="EF282F"/>
              </a:buClr>
              <a:buFont typeface="Webdings" panose="05030102010509060703" pitchFamily="18" charset="2"/>
              <a:buChar char="4"/>
            </a:pPr>
            <a:r>
              <a:rPr lang="en-US" sz="1800" dirty="0" smtClean="0"/>
              <a:t>The North Carolina node receives NOAA funds, </a:t>
            </a:r>
            <a:r>
              <a:rPr lang="en-US" sz="1800" dirty="0"/>
              <a:t>so they have an additional directive to highlight NOAA </a:t>
            </a:r>
            <a:r>
              <a:rPr lang="en-US" sz="1800" dirty="0" err="1" smtClean="0"/>
              <a:t>CDRs.</a:t>
            </a:r>
            <a:endParaRPr lang="en-US" sz="1800" dirty="0"/>
          </a:p>
          <a:p>
            <a:pPr marL="285750" indent="-285750">
              <a:spcBef>
                <a:spcPts val="0"/>
              </a:spcBef>
              <a:spcAft>
                <a:spcPts val="1800"/>
              </a:spcAft>
              <a:buClr>
                <a:srgbClr val="EF282F"/>
              </a:buClr>
              <a:buFont typeface="Webdings" panose="05030102010509060703" pitchFamily="18" charset="2"/>
              <a:buChar char="4"/>
            </a:pPr>
            <a:endParaRPr lang="en-US" sz="1800" dirty="0" smtClean="0"/>
          </a:p>
        </p:txBody>
      </p:sp>
    </p:spTree>
    <p:extLst>
      <p:ext uri="{BB962C8B-B14F-4D97-AF65-F5344CB8AC3E}">
        <p14:creationId xmlns:p14="http://schemas.microsoft.com/office/powerpoint/2010/main" val="371692706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258</TotalTime>
  <Words>1274</Words>
  <Application>Microsoft Office PowerPoint</Application>
  <PresentationFormat>Widescreen</PresentationFormat>
  <Paragraphs>151</Paragraphs>
  <Slides>12</Slides>
  <Notes>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12</vt:i4>
      </vt:variant>
    </vt:vector>
  </HeadingPairs>
  <TitlesOfParts>
    <vt:vector size="17" baseType="lpstr">
      <vt:lpstr>Arial</vt:lpstr>
      <vt:lpstr>Calibri</vt:lpstr>
      <vt:lpstr>Century Gothic</vt:lpstr>
      <vt:lpstr>Webdings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Childs, Lauren M. (LARC-E3)[DEVELOP]</dc:creator>
  <cp:lastModifiedBy>Clayton, Amanda L. (LARC-E3)[SSAI DEVELOP]</cp:lastModifiedBy>
  <cp:revision>40</cp:revision>
  <dcterms:created xsi:type="dcterms:W3CDTF">2019-01-24T15:36:39Z</dcterms:created>
  <dcterms:modified xsi:type="dcterms:W3CDTF">2019-01-25T20:51:42Z</dcterms:modified>
</cp:coreProperties>
</file>