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3"/>
  </p:notesMasterIdLst>
  <p:sldIdLst>
    <p:sldId id="256" r:id="rId2"/>
  </p:sldIdLst>
  <p:sldSz cx="27432000" cy="36576000"/>
  <p:notesSz cx="6858000" cy="9144000"/>
  <p:embeddedFontLst>
    <p:embeddedFont>
      <p:font typeface="Century Gothic" panose="020B0502020202020204" pitchFamily="34" charset="0"/>
      <p:regular r:id="rId4"/>
      <p:bold r:id="rId5"/>
      <p:italic r:id="rId6"/>
      <p:boldItalic r:id="rId7"/>
    </p:embeddedFont>
    <p:embeddedFont>
      <p:font typeface="Webdings" panose="05030102010509060703" pitchFamily="18" charset="2"/>
      <p:regular r:id="rId8"/>
    </p:embeddedFont>
    <p:embeddedFont>
      <p:font typeface="Garamond" panose="02020404030301010803" pitchFamily="18" charset="0"/>
      <p:regular r:id="rId9"/>
      <p:bold r:id="rId10"/>
      <p:italic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20" userDrawn="1">
          <p15:clr>
            <a:srgbClr val="A4A3A4"/>
          </p15:clr>
        </p15:guide>
        <p15:guide id="2" pos="8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brey Hilte" initials="AH" lastIdx="6" clrIdx="0">
    <p:extLst/>
  </p:cmAuthor>
  <p:cmAuthor id="2" name="Joseph Miller" initials="JM"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8C8C"/>
    <a:srgbClr val="A2A1A1"/>
    <a:srgbClr val="D0D6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1297" autoAdjust="0"/>
    <p:restoredTop sz="94759" autoAdjust="0"/>
  </p:normalViewPr>
  <p:slideViewPr>
    <p:cSldViewPr snapToGrid="0" showGuides="1">
      <p:cViewPr>
        <p:scale>
          <a:sx n="50" d="100"/>
          <a:sy n="50" d="100"/>
        </p:scale>
        <p:origin x="1176" y="36"/>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2000">
                <a:solidFill>
                  <a:schemeClr val="tx1">
                    <a:lumMod val="50000"/>
                  </a:schemeClr>
                </a:solidFill>
                <a:latin typeface="Garamond" panose="02020404030301010803" pitchFamily="18" charset="0"/>
              </a:defRPr>
            </a:pPr>
            <a:r>
              <a:rPr lang="en-US" sz="2000">
                <a:solidFill>
                  <a:schemeClr val="tx1">
                    <a:lumMod val="50000"/>
                  </a:schemeClr>
                </a:solidFill>
                <a:latin typeface="Garamond" panose="02020404030301010803" pitchFamily="18" charset="0"/>
              </a:rPr>
              <a:t>Total Fire Parameters within Study Area Risk Level</a:t>
            </a:r>
          </a:p>
        </c:rich>
      </c:tx>
      <c:layout/>
      <c:overlay val="0"/>
      <c:spPr>
        <a:noFill/>
        <a:ln>
          <a:noFill/>
        </a:ln>
        <a:effectLst/>
      </c:spPr>
    </c:title>
    <c:autoTitleDeleted val="0"/>
    <c:plotArea>
      <c:layout>
        <c:manualLayout>
          <c:layoutTarget val="inner"/>
          <c:xMode val="edge"/>
          <c:yMode val="edge"/>
          <c:x val="9.3148604063133564E-2"/>
          <c:y val="0.48813850991605812"/>
          <c:w val="0.81881095291168238"/>
          <c:h val="0.40429298730057733"/>
        </c:manualLayout>
      </c:layout>
      <c:barChart>
        <c:barDir val="col"/>
        <c:grouping val="clustered"/>
        <c:varyColors val="0"/>
        <c:ser>
          <c:idx val="0"/>
          <c:order val="0"/>
          <c:tx>
            <c:strRef>
              <c:f>StudyFstats!$B$6</c:f>
              <c:strCache>
                <c:ptCount val="1"/>
                <c:pt idx="0">
                  <c:v>Percentage</c:v>
                </c:pt>
              </c:strCache>
            </c:strRef>
          </c:tx>
          <c:invertIfNegative val="0"/>
          <c:dPt>
            <c:idx val="0"/>
            <c:invertIfNegative val="0"/>
            <c:bubble3D val="0"/>
            <c:spPr>
              <a:solidFill>
                <a:srgbClr val="00B05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1-E43C-476F-A539-18498472EBBA}"/>
              </c:ext>
            </c:extLst>
          </c:dPt>
          <c:dPt>
            <c:idx val="1"/>
            <c:invertIfNegative val="0"/>
            <c:bubble3D val="0"/>
            <c:spPr>
              <a:solidFill>
                <a:srgbClr val="FFFF0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3-E43C-476F-A539-18498472EBBA}"/>
              </c:ext>
            </c:extLst>
          </c:dPt>
          <c:dPt>
            <c:idx val="2"/>
            <c:invertIfNegative val="0"/>
            <c:bubble3D val="0"/>
            <c:spPr>
              <a:solidFill>
                <a:srgbClr val="FF000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5-E43C-476F-A539-18498472EBBA}"/>
              </c:ext>
            </c:extLst>
          </c:dPt>
          <c:dLbls>
            <c:dLbl>
              <c:idx val="0"/>
              <c:layout/>
              <c:tx>
                <c:rich>
                  <a:bodyPr/>
                  <a:lstStyle/>
                  <a:p>
                    <a:r>
                      <a:rPr lang="en-US" sz="1600" b="0" dirty="0">
                        <a:effectLst/>
                      </a:rPr>
                      <a:t>3%</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43C-476F-A539-18498472EBBA}"/>
                </c:ext>
                <c:ext xmlns:c15="http://schemas.microsoft.com/office/drawing/2012/chart" uri="{CE6537A1-D6FC-4f65-9D91-7224C49458BB}">
                  <c15:layout/>
                </c:ext>
              </c:extLst>
            </c:dLbl>
            <c:dLbl>
              <c:idx val="1"/>
              <c:layout/>
              <c:tx>
                <c:rich>
                  <a:bodyPr/>
                  <a:lstStyle/>
                  <a:p>
                    <a:r>
                      <a:rPr lang="en-US" sz="1800" b="0" baseline="0" dirty="0">
                        <a:effectLst/>
                      </a:rPr>
                      <a:t>30% </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43C-476F-A539-18498472EBBA}"/>
                </c:ext>
                <c:ext xmlns:c15="http://schemas.microsoft.com/office/drawing/2012/chart" uri="{CE6537A1-D6FC-4f65-9D91-7224C49458BB}">
                  <c15:layout/>
                </c:ext>
              </c:extLst>
            </c:dLbl>
            <c:dLbl>
              <c:idx val="2"/>
              <c:layout/>
              <c:tx>
                <c:rich>
                  <a:bodyPr/>
                  <a:lstStyle/>
                  <a:p>
                    <a:r>
                      <a:rPr lang="en-US" sz="1600" b="0" dirty="0">
                        <a:effectLst/>
                      </a:rPr>
                      <a:t>67%</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43C-476F-A539-18498472EBBA}"/>
                </c:ext>
                <c:ext xmlns:c15="http://schemas.microsoft.com/office/drawing/2012/chart" uri="{CE6537A1-D6FC-4f65-9D91-7224C49458BB}">
                  <c15:layout/>
                </c:ext>
              </c:extLst>
            </c:dLbl>
            <c:spPr>
              <a:noFill/>
              <a:ln>
                <a:noFill/>
              </a:ln>
              <a:effectLst/>
            </c:spPr>
            <c:txPr>
              <a:bodyPr rot="0" vert="horz"/>
              <a:lstStyle/>
              <a:p>
                <a:pPr>
                  <a:defRPr>
                    <a:solidFill>
                      <a:schemeClr val="tx1">
                        <a:lumMod val="50000"/>
                      </a:schemeClr>
                    </a:solidFill>
                    <a:latin typeface="Garamond" panose="02020404030301010803" pitchFamily="18"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StudyFstats!$A$7:$A$9</c:f>
              <c:strCache>
                <c:ptCount val="3"/>
                <c:pt idx="0">
                  <c:v>Low</c:v>
                </c:pt>
                <c:pt idx="1">
                  <c:v>Medium</c:v>
                </c:pt>
                <c:pt idx="2">
                  <c:v>High</c:v>
                </c:pt>
              </c:strCache>
            </c:strRef>
          </c:cat>
          <c:val>
            <c:numRef>
              <c:f>StudyFstats!$B$7:$B$9</c:f>
              <c:numCache>
                <c:formatCode>0.00%</c:formatCode>
                <c:ptCount val="3"/>
                <c:pt idx="0">
                  <c:v>1.5123902725204632E-2</c:v>
                </c:pt>
                <c:pt idx="1">
                  <c:v>0.4768390372379101</c:v>
                </c:pt>
                <c:pt idx="2">
                  <c:v>0.50803706003688531</c:v>
                </c:pt>
              </c:numCache>
            </c:numRef>
          </c:val>
          <c:extLst xmlns:c16r2="http://schemas.microsoft.com/office/drawing/2015/06/chart">
            <c:ext xmlns:c16="http://schemas.microsoft.com/office/drawing/2014/chart" uri="{C3380CC4-5D6E-409C-BE32-E72D297353CC}">
              <c16:uniqueId val="{00000006-E43C-476F-A539-18498472EBBA}"/>
            </c:ext>
          </c:extLst>
        </c:ser>
        <c:dLbls>
          <c:showLegendKey val="0"/>
          <c:showVal val="0"/>
          <c:showCatName val="0"/>
          <c:showSerName val="0"/>
          <c:showPercent val="0"/>
          <c:showBubbleSize val="0"/>
        </c:dLbls>
        <c:gapWidth val="100"/>
        <c:axId val="221748824"/>
        <c:axId val="221779720"/>
      </c:barChart>
      <c:catAx>
        <c:axId val="221748824"/>
        <c:scaling>
          <c:orientation val="minMax"/>
        </c:scaling>
        <c:delete val="0"/>
        <c:axPos val="b"/>
        <c:numFmt formatCode="General" sourceLinked="0"/>
        <c:majorTickMark val="out"/>
        <c:minorTickMark val="none"/>
        <c:tickLblPos val="nextTo"/>
        <c:txPr>
          <a:bodyPr/>
          <a:lstStyle/>
          <a:p>
            <a:pPr>
              <a:defRPr>
                <a:solidFill>
                  <a:schemeClr val="tx1">
                    <a:lumMod val="50000"/>
                  </a:schemeClr>
                </a:solidFill>
                <a:latin typeface="Garamond" panose="02020404030301010803" pitchFamily="18" charset="0"/>
              </a:defRPr>
            </a:pPr>
            <a:endParaRPr lang="en-US"/>
          </a:p>
        </c:txPr>
        <c:crossAx val="221779720"/>
        <c:crosses val="autoZero"/>
        <c:auto val="1"/>
        <c:lblAlgn val="ctr"/>
        <c:lblOffset val="100"/>
        <c:noMultiLvlLbl val="0"/>
      </c:catAx>
      <c:valAx>
        <c:axId val="221779720"/>
        <c:scaling>
          <c:orientation val="minMax"/>
        </c:scaling>
        <c:delete val="0"/>
        <c:axPos val="l"/>
        <c:numFmt formatCode="0.00%" sourceLinked="1"/>
        <c:majorTickMark val="out"/>
        <c:minorTickMark val="none"/>
        <c:tickLblPos val="nextTo"/>
        <c:txPr>
          <a:bodyPr/>
          <a:lstStyle/>
          <a:p>
            <a:pPr>
              <a:defRPr>
                <a:solidFill>
                  <a:schemeClr val="tx1">
                    <a:lumMod val="50000"/>
                  </a:schemeClr>
                </a:solidFill>
                <a:latin typeface="Garamond" panose="02020404030301010803" pitchFamily="18" charset="0"/>
              </a:defRPr>
            </a:pPr>
            <a:endParaRPr lang="en-US"/>
          </a:p>
        </c:txPr>
        <c:crossAx val="221748824"/>
        <c:crosses val="autoZero"/>
        <c:crossBetween val="between"/>
      </c:valAx>
      <c:spPr>
        <a:noFill/>
        <a:ln>
          <a:noFill/>
        </a:ln>
        <a:effectLst/>
        <a:sp3d/>
      </c:spPr>
    </c:plotArea>
    <c:plotVisOnly val="1"/>
    <c:dispBlanksAs val="gap"/>
    <c:showDLblsOverMax val="0"/>
  </c:chart>
  <c:spPr>
    <a:noFill/>
    <a:ln w="9525" cap="flat" cmpd="sng" algn="ctr">
      <a:noFill/>
      <a:round/>
    </a:ln>
    <a:effectLst/>
  </c:spPr>
  <c:txPr>
    <a:bodyPr/>
    <a:lstStyle/>
    <a:p>
      <a:pPr>
        <a:defRPr sz="16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1">
                    <a:lumMod val="50000"/>
                  </a:schemeClr>
                </a:solidFill>
                <a:latin typeface="Garamond" panose="02020404030301010803" pitchFamily="18" charset="0"/>
                <a:ea typeface="+mn-ea"/>
                <a:cs typeface="+mn-cs"/>
              </a:defRPr>
            </a:pPr>
            <a:r>
              <a:rPr lang="en-US" sz="2000" baseline="0" dirty="0">
                <a:solidFill>
                  <a:schemeClr val="tx1">
                    <a:lumMod val="50000"/>
                  </a:schemeClr>
                </a:solidFill>
                <a:latin typeface="Garamond" panose="02020404030301010803" pitchFamily="18" charset="0"/>
              </a:rPr>
              <a:t>Rock Mountain</a:t>
            </a:r>
          </a:p>
        </c:rich>
      </c:tx>
      <c:layout>
        <c:manualLayout>
          <c:xMode val="edge"/>
          <c:yMode val="edge"/>
          <c:x val="0.31538589129888273"/>
          <c:y val="2.3111777285670387E-2"/>
        </c:manualLayout>
      </c:layout>
      <c:overlay val="0"/>
      <c:spPr>
        <a:noFill/>
        <a:ln>
          <a:noFill/>
        </a:ln>
        <a:effectLst/>
      </c:spPr>
    </c:title>
    <c:autoTitleDeleted val="0"/>
    <c:plotArea>
      <c:layout/>
      <c:barChart>
        <c:barDir val="col"/>
        <c:grouping val="clustered"/>
        <c:varyColors val="0"/>
        <c:ser>
          <c:idx val="0"/>
          <c:order val="0"/>
          <c:tx>
            <c:strRef>
              <c:f>RockM_stats!$B$1</c:f>
              <c:strCache>
                <c:ptCount val="1"/>
                <c:pt idx="0">
                  <c:v>Percentage</c:v>
                </c:pt>
              </c:strCache>
            </c:strRef>
          </c:tx>
          <c:spPr>
            <a:solidFill>
              <a:srgbClr val="FFFF00"/>
            </a:solidFill>
          </c:spPr>
          <c:invertIfNegative val="0"/>
          <c:dPt>
            <c:idx val="0"/>
            <c:invertIfNegative val="0"/>
            <c:bubble3D val="0"/>
            <c:spPr>
              <a:solidFill>
                <a:srgbClr val="00B05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1-1565-46E5-8AE5-46DF028CC645}"/>
              </c:ext>
            </c:extLst>
          </c:dPt>
          <c:dPt>
            <c:idx val="1"/>
            <c:invertIfNegative val="0"/>
            <c:bubble3D val="0"/>
            <c:spPr>
              <a:solidFill>
                <a:srgbClr val="FFFF0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3-1565-46E5-8AE5-46DF028CC645}"/>
              </c:ext>
            </c:extLst>
          </c:dPt>
          <c:dPt>
            <c:idx val="2"/>
            <c:invertIfNegative val="0"/>
            <c:bubble3D val="0"/>
            <c:spPr>
              <a:solidFill>
                <a:srgbClr val="FF000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5-1565-46E5-8AE5-46DF028CC645}"/>
              </c:ext>
            </c:extLst>
          </c:dPt>
          <c:dLbls>
            <c:dLbl>
              <c:idx val="0"/>
              <c:layout/>
              <c:tx>
                <c:rich>
                  <a:bodyPr/>
                  <a:lstStyle/>
                  <a:p>
                    <a:r>
                      <a:rPr lang="en-US" sz="1800" b="0" dirty="0"/>
                      <a:t>0.05%</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565-46E5-8AE5-46DF028CC645}"/>
                </c:ext>
                <c:ext xmlns:c15="http://schemas.microsoft.com/office/drawing/2012/chart" uri="{CE6537A1-D6FC-4f65-9D91-7224C49458BB}">
                  <c15:layout/>
                </c:ext>
              </c:extLst>
            </c:dLbl>
            <c:dLbl>
              <c:idx val="1"/>
              <c:layout/>
              <c:tx>
                <c:rich>
                  <a:bodyPr/>
                  <a:lstStyle/>
                  <a:p>
                    <a:r>
                      <a:rPr lang="en-US" sz="1800" b="0" dirty="0"/>
                      <a:t>35.49%</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565-46E5-8AE5-46DF028CC645}"/>
                </c:ext>
                <c:ext xmlns:c15="http://schemas.microsoft.com/office/drawing/2012/chart" uri="{CE6537A1-D6FC-4f65-9D91-7224C49458BB}">
                  <c15:layout/>
                </c:ext>
              </c:extLst>
            </c:dLbl>
            <c:dLbl>
              <c:idx val="2"/>
              <c:layout>
                <c:manualLayout>
                  <c:x val="-6.7902455716370904E-3"/>
                  <c:y val="6.5586164727657022E-3"/>
                </c:manualLayout>
              </c:layout>
              <c:tx>
                <c:rich>
                  <a:bodyPr/>
                  <a:lstStyle/>
                  <a:p>
                    <a:r>
                      <a:rPr lang="en-US" sz="1600" b="0" dirty="0">
                        <a:effectLst/>
                        <a:latin typeface="Century Gothic" panose="020B0502020202020204" pitchFamily="34" charset="0"/>
                      </a:rPr>
                      <a:t>64.45%</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565-46E5-8AE5-46DF028CC645}"/>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50000"/>
                      </a:schemeClr>
                    </a:solidFill>
                    <a:effectLst>
                      <a:outerShdw blurRad="50800" dist="50800" dir="5400000" algn="ctr" rotWithShape="0">
                        <a:schemeClr val="bg1"/>
                      </a:outerShdw>
                    </a:effectLst>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RockM_stats!$A$2:$A$4</c:f>
              <c:strCache>
                <c:ptCount val="3"/>
                <c:pt idx="0">
                  <c:v>Low</c:v>
                </c:pt>
                <c:pt idx="1">
                  <c:v>Medium</c:v>
                </c:pt>
                <c:pt idx="2">
                  <c:v>High</c:v>
                </c:pt>
              </c:strCache>
            </c:strRef>
          </c:cat>
          <c:val>
            <c:numRef>
              <c:f>RockM_stats!$B$2:$B$4</c:f>
              <c:numCache>
                <c:formatCode>0.00%</c:formatCode>
                <c:ptCount val="3"/>
                <c:pt idx="0">
                  <c:v>5.1450368136254769E-4</c:v>
                </c:pt>
                <c:pt idx="1">
                  <c:v>0.35494544486826929</c:v>
                </c:pt>
                <c:pt idx="2">
                  <c:v>0.64454005145036819</c:v>
                </c:pt>
              </c:numCache>
            </c:numRef>
          </c:val>
          <c:extLst xmlns:c16r2="http://schemas.microsoft.com/office/drawing/2015/06/chart">
            <c:ext xmlns:c16="http://schemas.microsoft.com/office/drawing/2014/chart" uri="{C3380CC4-5D6E-409C-BE32-E72D297353CC}">
              <c16:uniqueId val="{00000006-1565-46E5-8AE5-46DF028CC645}"/>
            </c:ext>
          </c:extLst>
        </c:ser>
        <c:dLbls>
          <c:showLegendKey val="0"/>
          <c:showVal val="0"/>
          <c:showCatName val="0"/>
          <c:showSerName val="0"/>
          <c:showPercent val="0"/>
          <c:showBubbleSize val="0"/>
        </c:dLbls>
        <c:gapWidth val="100"/>
        <c:axId val="221494136"/>
        <c:axId val="221404968"/>
      </c:barChart>
      <c:catAx>
        <c:axId val="221494136"/>
        <c:scaling>
          <c:orientation val="minMax"/>
        </c:scaling>
        <c:delete val="0"/>
        <c:axPos val="b"/>
        <c:numFmt formatCode="General" sourceLinked="0"/>
        <c:majorTickMark val="out"/>
        <c:minorTickMark val="none"/>
        <c:tickLblPos val="nextTo"/>
        <c:txPr>
          <a:bodyPr/>
          <a:lstStyle/>
          <a:p>
            <a:pPr>
              <a:defRPr sz="1600">
                <a:solidFill>
                  <a:schemeClr val="tx1">
                    <a:lumMod val="50000"/>
                  </a:schemeClr>
                </a:solidFill>
                <a:latin typeface="Garamond" panose="02020404030301010803" pitchFamily="18" charset="0"/>
              </a:defRPr>
            </a:pPr>
            <a:endParaRPr lang="en-US"/>
          </a:p>
        </c:txPr>
        <c:crossAx val="221404968"/>
        <c:crosses val="autoZero"/>
        <c:auto val="1"/>
        <c:lblAlgn val="ctr"/>
        <c:lblOffset val="100"/>
        <c:noMultiLvlLbl val="0"/>
      </c:catAx>
      <c:valAx>
        <c:axId val="221404968"/>
        <c:scaling>
          <c:orientation val="minMax"/>
        </c:scaling>
        <c:delete val="0"/>
        <c:axPos val="l"/>
        <c:numFmt formatCode="0.00%" sourceLinked="1"/>
        <c:majorTickMark val="out"/>
        <c:minorTickMark val="none"/>
        <c:tickLblPos val="nextTo"/>
        <c:txPr>
          <a:bodyPr/>
          <a:lstStyle/>
          <a:p>
            <a:pPr>
              <a:defRPr sz="1600">
                <a:solidFill>
                  <a:schemeClr val="tx1">
                    <a:lumMod val="50000"/>
                  </a:schemeClr>
                </a:solidFill>
                <a:latin typeface="Garamond" panose="02020404030301010803" pitchFamily="18" charset="0"/>
              </a:defRPr>
            </a:pPr>
            <a:endParaRPr lang="en-US"/>
          </a:p>
        </c:txPr>
        <c:crossAx val="221494136"/>
        <c:crosses val="autoZero"/>
        <c:crossBetween val="between"/>
      </c:valAx>
      <c:spPr>
        <a:noFill/>
        <a:ln>
          <a:noFill/>
        </a:ln>
        <a:effectLst/>
        <a:sp3d/>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t" anchorCtr="1"/>
          <a:lstStyle/>
          <a:p>
            <a:pPr>
              <a:defRPr sz="2400" b="1" i="0" u="none" strike="noStrike" kern="1200" baseline="0">
                <a:solidFill>
                  <a:schemeClr val="tx1">
                    <a:lumMod val="50000"/>
                  </a:schemeClr>
                </a:solidFill>
                <a:latin typeface="Garamond" panose="02020404030301010803" pitchFamily="18" charset="0"/>
                <a:ea typeface="+mn-ea"/>
                <a:cs typeface="+mn-cs"/>
              </a:defRPr>
            </a:pPr>
            <a:r>
              <a:rPr lang="en-US" sz="2000" baseline="0" dirty="0">
                <a:solidFill>
                  <a:schemeClr val="tx1">
                    <a:lumMod val="50000"/>
                  </a:schemeClr>
                </a:solidFill>
                <a:latin typeface="Garamond" panose="02020404030301010803" pitchFamily="18" charset="0"/>
              </a:rPr>
              <a:t>Chimney Top</a:t>
            </a:r>
          </a:p>
        </c:rich>
      </c:tx>
      <c:layout>
        <c:manualLayout>
          <c:xMode val="edge"/>
          <c:yMode val="edge"/>
          <c:x val="0.33333275146325775"/>
          <c:y val="2.3228844991045126E-2"/>
        </c:manualLayout>
      </c:layout>
      <c:overlay val="0"/>
      <c:spPr>
        <a:noFill/>
        <a:ln>
          <a:noFill/>
        </a:ln>
        <a:effectLst/>
      </c:spPr>
    </c:title>
    <c:autoTitleDeleted val="0"/>
    <c:plotArea>
      <c:layout>
        <c:manualLayout>
          <c:layoutTarget val="inner"/>
          <c:xMode val="edge"/>
          <c:yMode val="edge"/>
          <c:x val="9.1428246025459847E-2"/>
          <c:y val="0.36143296815824155"/>
          <c:w val="0.81714350794908031"/>
          <c:h val="0.54593401853076851"/>
        </c:manualLayout>
      </c:layout>
      <c:barChart>
        <c:barDir val="col"/>
        <c:grouping val="clustered"/>
        <c:varyColors val="0"/>
        <c:ser>
          <c:idx val="0"/>
          <c:order val="0"/>
          <c:tx>
            <c:strRef>
              <c:f>ChimneyTop_stats!$B$1</c:f>
              <c:strCache>
                <c:ptCount val="1"/>
                <c:pt idx="0">
                  <c:v>PERCENT</c:v>
                </c:pt>
              </c:strCache>
            </c:strRef>
          </c:tx>
          <c:invertIfNegative val="0"/>
          <c:dPt>
            <c:idx val="0"/>
            <c:invertIfNegative val="0"/>
            <c:bubble3D val="0"/>
            <c:spPr>
              <a:solidFill>
                <a:srgbClr val="00B05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1-54D9-42FA-A93B-B7835072E219}"/>
              </c:ext>
            </c:extLst>
          </c:dPt>
          <c:dPt>
            <c:idx val="1"/>
            <c:invertIfNegative val="0"/>
            <c:bubble3D val="0"/>
            <c:spPr>
              <a:solidFill>
                <a:srgbClr val="FFFF0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3-54D9-42FA-A93B-B7835072E219}"/>
              </c:ext>
            </c:extLst>
          </c:dPt>
          <c:dPt>
            <c:idx val="2"/>
            <c:invertIfNegative val="0"/>
            <c:bubble3D val="0"/>
            <c:spPr>
              <a:solidFill>
                <a:srgbClr val="FF000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5-54D9-42FA-A93B-B7835072E219}"/>
              </c:ext>
            </c:extLst>
          </c:dPt>
          <c:dLbls>
            <c:dLbl>
              <c:idx val="0"/>
              <c:layout>
                <c:manualLayout>
                  <c:x val="-1.8498346066933443E-3"/>
                  <c:y val="4.2627216307204924E-2"/>
                </c:manualLayout>
              </c:layout>
              <c:tx>
                <c:rich>
                  <a:bodyPr/>
                  <a:lstStyle/>
                  <a:p>
                    <a:r>
                      <a:rPr lang="en-US" sz="1800" b="0" dirty="0"/>
                      <a:t>3%</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4D9-42FA-A93B-B7835072E219}"/>
                </c:ext>
                <c:ext xmlns:c15="http://schemas.microsoft.com/office/drawing/2012/chart" uri="{CE6537A1-D6FC-4f65-9D91-7224C49458BB}">
                  <c15:layout/>
                </c:ext>
              </c:extLst>
            </c:dLbl>
            <c:dLbl>
              <c:idx val="1"/>
              <c:layout/>
              <c:tx>
                <c:rich>
                  <a:bodyPr/>
                  <a:lstStyle/>
                  <a:p>
                    <a:r>
                      <a:rPr lang="en-US" sz="1600" b="0" dirty="0">
                        <a:effectLst/>
                      </a:rPr>
                      <a:t>29.94</a:t>
                    </a:r>
                    <a:r>
                      <a:rPr lang="en-US" sz="1600" b="0" i="0" dirty="0">
                        <a:effectLst/>
                      </a:rPr>
                      <a:t>%</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4D9-42FA-A93B-B7835072E219}"/>
                </c:ext>
                <c:ext xmlns:c15="http://schemas.microsoft.com/office/drawing/2012/chart" uri="{CE6537A1-D6FC-4f65-9D91-7224C49458BB}">
                  <c15:layout/>
                </c:ext>
              </c:extLst>
            </c:dLbl>
            <c:dLbl>
              <c:idx val="2"/>
              <c:layout/>
              <c:tx>
                <c:rich>
                  <a:bodyPr/>
                  <a:lstStyle/>
                  <a:p>
                    <a:r>
                      <a:rPr lang="en-US" sz="1600" b="0" dirty="0">
                        <a:effectLst/>
                      </a:rPr>
                      <a:t>66.61%</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54D9-42FA-A93B-B7835072E219}"/>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50000"/>
                      </a:schemeClr>
                    </a:solidFill>
                    <a:effectLst>
                      <a:outerShdw blurRad="50800" dist="50800" dir="5400000" algn="ctr" rotWithShape="0">
                        <a:schemeClr val="bg1"/>
                      </a:outerShdw>
                    </a:effectLst>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ChimneyTop_stats!$A$2:$A$4</c:f>
              <c:strCache>
                <c:ptCount val="3"/>
                <c:pt idx="0">
                  <c:v>Low</c:v>
                </c:pt>
                <c:pt idx="1">
                  <c:v>Medium</c:v>
                </c:pt>
                <c:pt idx="2">
                  <c:v>High</c:v>
                </c:pt>
              </c:strCache>
            </c:strRef>
          </c:cat>
          <c:val>
            <c:numRef>
              <c:f>ChimneyTop_stats!$B$2:$B$4</c:f>
              <c:numCache>
                <c:formatCode>0.00%</c:formatCode>
                <c:ptCount val="3"/>
                <c:pt idx="0">
                  <c:v>3.4547421565091961E-2</c:v>
                </c:pt>
                <c:pt idx="1">
                  <c:v>0.29936290419521577</c:v>
                </c:pt>
                <c:pt idx="2">
                  <c:v>0.66608967423969223</c:v>
                </c:pt>
              </c:numCache>
            </c:numRef>
          </c:val>
          <c:extLst xmlns:c16r2="http://schemas.microsoft.com/office/drawing/2015/06/chart">
            <c:ext xmlns:c16="http://schemas.microsoft.com/office/drawing/2014/chart" uri="{C3380CC4-5D6E-409C-BE32-E72D297353CC}">
              <c16:uniqueId val="{00000006-54D9-42FA-A93B-B7835072E219}"/>
            </c:ext>
          </c:extLst>
        </c:ser>
        <c:dLbls>
          <c:showLegendKey val="0"/>
          <c:showVal val="0"/>
          <c:showCatName val="0"/>
          <c:showSerName val="0"/>
          <c:showPercent val="0"/>
          <c:showBubbleSize val="0"/>
        </c:dLbls>
        <c:gapWidth val="100"/>
        <c:axId val="221674112"/>
        <c:axId val="221674496"/>
      </c:barChart>
      <c:catAx>
        <c:axId val="221674112"/>
        <c:scaling>
          <c:orientation val="minMax"/>
        </c:scaling>
        <c:delete val="0"/>
        <c:axPos val="b"/>
        <c:numFmt formatCode="General" sourceLinked="0"/>
        <c:majorTickMark val="out"/>
        <c:minorTickMark val="none"/>
        <c:tickLblPos val="nextTo"/>
        <c:txPr>
          <a:bodyPr/>
          <a:lstStyle/>
          <a:p>
            <a:pPr>
              <a:defRPr sz="1600">
                <a:solidFill>
                  <a:schemeClr val="tx1">
                    <a:lumMod val="50000"/>
                  </a:schemeClr>
                </a:solidFill>
                <a:latin typeface="Garamond" panose="02020404030301010803" pitchFamily="18" charset="0"/>
              </a:defRPr>
            </a:pPr>
            <a:endParaRPr lang="en-US"/>
          </a:p>
        </c:txPr>
        <c:crossAx val="221674496"/>
        <c:crosses val="autoZero"/>
        <c:auto val="1"/>
        <c:lblAlgn val="ctr"/>
        <c:lblOffset val="100"/>
        <c:noMultiLvlLbl val="0"/>
      </c:catAx>
      <c:valAx>
        <c:axId val="221674496"/>
        <c:scaling>
          <c:orientation val="minMax"/>
        </c:scaling>
        <c:delete val="0"/>
        <c:axPos val="l"/>
        <c:numFmt formatCode="0.00%" sourceLinked="1"/>
        <c:majorTickMark val="out"/>
        <c:minorTickMark val="none"/>
        <c:tickLblPos val="nextTo"/>
        <c:txPr>
          <a:bodyPr/>
          <a:lstStyle/>
          <a:p>
            <a:pPr>
              <a:defRPr sz="1600">
                <a:solidFill>
                  <a:schemeClr val="tx1">
                    <a:lumMod val="50000"/>
                  </a:schemeClr>
                </a:solidFill>
                <a:latin typeface="Garamond" panose="02020404030301010803" pitchFamily="18" charset="0"/>
              </a:defRPr>
            </a:pPr>
            <a:endParaRPr lang="en-US"/>
          </a:p>
        </c:txPr>
        <c:crossAx val="221674112"/>
        <c:crosses val="autoZero"/>
        <c:crossBetween val="between"/>
      </c:valAx>
      <c:spPr>
        <a:noFill/>
        <a:ln>
          <a:noFill/>
        </a:ln>
        <a:effectLst/>
        <a:sp3d/>
      </c:spPr>
    </c:plotArea>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4193397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70" name="Shape 70"/>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76172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Disasters">
    <p:spTree>
      <p:nvGrpSpPr>
        <p:cNvPr id="1" name="Shape 8"/>
        <p:cNvGrpSpPr/>
        <p:nvPr/>
      </p:nvGrpSpPr>
      <p:grpSpPr>
        <a:xfrm>
          <a:off x="0" y="0"/>
          <a:ext cx="0" cy="0"/>
          <a:chOff x="0" y="0"/>
          <a:chExt cx="0" cy="0"/>
        </a:xfrm>
      </p:grpSpPr>
      <p:sp>
        <p:nvSpPr>
          <p:cNvPr id="9" name="Shape 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586991"/>
              </a:buClr>
              <a:buFont typeface="Arial"/>
              <a:buNone/>
              <a:defRPr sz="6000" b="1" i="0" u="none" strike="noStrike" cap="none">
                <a:solidFill>
                  <a:srgbClr val="586991"/>
                </a:solidFill>
                <a:latin typeface="Century Gothic"/>
                <a:ea typeface="Century Gothic"/>
                <a:cs typeface="Century Gothic"/>
                <a:sym typeface="Century Gothic"/>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10" name="Shape 10"/>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57688F"/>
              </a:buClr>
              <a:buFont typeface="Arial"/>
              <a:buNone/>
              <a:defRPr sz="16000" b="0" i="0" u="none" strike="noStrike" cap="none">
                <a:solidFill>
                  <a:srgbClr val="57688F"/>
                </a:solidFill>
                <a:latin typeface="Century Gothic"/>
                <a:ea typeface="Century Gothic"/>
                <a:cs typeface="Century Gothic"/>
                <a:sym typeface="Century Gothic"/>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11" name="Shape 11"/>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12" name="Shape 12"/>
          <p:cNvPicPr preferRelativeResize="0"/>
          <p:nvPr/>
        </p:nvPicPr>
        <p:blipFill rotWithShape="1">
          <a:blip r:embed="rId3">
            <a:alphaModFix/>
          </a:blip>
          <a:srcRect/>
          <a:stretch/>
        </p:blipFill>
        <p:spPr>
          <a:xfrm>
            <a:off x="0" y="3771900"/>
            <a:ext cx="27432000" cy="335279"/>
          </a:xfrm>
          <a:prstGeom prst="rect">
            <a:avLst/>
          </a:prstGeom>
          <a:noFill/>
          <a:ln>
            <a:noFill/>
          </a:ln>
        </p:spPr>
      </p:pic>
      <p:sp>
        <p:nvSpPr>
          <p:cNvPr id="13" name="Shape 13"/>
          <p:cNvSpPr txBox="1"/>
          <p:nvPr/>
        </p:nvSpPr>
        <p:spPr>
          <a:xfrm>
            <a:off x="914400" y="35645628"/>
            <a:ext cx="22898099"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b="0" i="1" u="none" strike="noStrike" cap="none">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800" b="0" i="1"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Weather">
    <p:spTree>
      <p:nvGrpSpPr>
        <p:cNvPr id="1" name="Shape 62"/>
        <p:cNvGrpSpPr/>
        <p:nvPr/>
      </p:nvGrpSpPr>
      <p:grpSpPr>
        <a:xfrm>
          <a:off x="0" y="0"/>
          <a:ext cx="0" cy="0"/>
          <a:chOff x="0" y="0"/>
          <a:chExt cx="0" cy="0"/>
        </a:xfrm>
      </p:grpSpPr>
      <p:sp>
        <p:nvSpPr>
          <p:cNvPr id="63" name="Shape 63"/>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94A3D3"/>
              </a:buClr>
              <a:buFont typeface="Arial"/>
              <a:buNone/>
              <a:defRPr sz="6000" b="1" i="0" u="none" strike="noStrike" cap="none">
                <a:solidFill>
                  <a:srgbClr val="94A3D3"/>
                </a:solidFill>
                <a:latin typeface="Century Gothic"/>
                <a:ea typeface="Century Gothic"/>
                <a:cs typeface="Century Gothic"/>
                <a:sym typeface="Century Gothic"/>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64" name="Shape 64"/>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94A3D4"/>
              </a:buClr>
              <a:buFont typeface="Arial"/>
              <a:buNone/>
              <a:defRPr sz="16000" b="0" i="0" u="none" strike="noStrike" cap="none">
                <a:solidFill>
                  <a:srgbClr val="94A3D4"/>
                </a:solidFill>
                <a:latin typeface="Century Gothic"/>
                <a:ea typeface="Century Gothic"/>
                <a:cs typeface="Century Gothic"/>
                <a:sym typeface="Century Gothic"/>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65" name="Shape 65"/>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66" name="Shape 66"/>
          <p:cNvPicPr preferRelativeResize="0"/>
          <p:nvPr/>
        </p:nvPicPr>
        <p:blipFill rotWithShape="1">
          <a:blip r:embed="rId3">
            <a:alphaModFix/>
          </a:blip>
          <a:srcRect/>
          <a:stretch/>
        </p:blipFill>
        <p:spPr>
          <a:xfrm>
            <a:off x="0" y="3771900"/>
            <a:ext cx="27432000" cy="335279"/>
          </a:xfrm>
          <a:prstGeom prst="rect">
            <a:avLst/>
          </a:prstGeom>
          <a:noFill/>
          <a:ln>
            <a:noFill/>
          </a:ln>
        </p:spPr>
      </p:pic>
      <p:sp>
        <p:nvSpPr>
          <p:cNvPr id="67" name="Shape 67"/>
          <p:cNvSpPr txBox="1"/>
          <p:nvPr/>
        </p:nvSpPr>
        <p:spPr>
          <a:xfrm>
            <a:off x="914400" y="35645628"/>
            <a:ext cx="22898099"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i="1">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800" i="1">
              <a:solidFill>
                <a:srgbClr val="7F7F7F"/>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Agriculture">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7DB862"/>
              </a:buClr>
              <a:buFont typeface="Arial"/>
              <a:buNone/>
              <a:defRPr sz="6000" b="1" i="0" u="none" strike="noStrike" cap="none">
                <a:solidFill>
                  <a:srgbClr val="7DB862"/>
                </a:solidFill>
                <a:latin typeface="Century Gothic"/>
                <a:ea typeface="Century Gothic"/>
                <a:cs typeface="Century Gothic"/>
                <a:sym typeface="Century Gothic"/>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16" name="Shape 16"/>
          <p:cNvSpPr txBox="1">
            <a:spLocks noGrp="1"/>
          </p:cNvSpPr>
          <p:nvPr>
            <p:ph type="body" idx="2"/>
          </p:nvPr>
        </p:nvSpPr>
        <p:spPr>
          <a:xfrm rot="-5400000">
            <a:off x="14927847" y="21990384"/>
            <a:ext cx="21373432"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7EB761"/>
              </a:buClr>
              <a:buFont typeface="Arial"/>
              <a:buNone/>
              <a:defRPr sz="16000" b="0" i="0" u="none" strike="noStrike" cap="none">
                <a:solidFill>
                  <a:srgbClr val="7EB761"/>
                </a:solidFill>
                <a:latin typeface="Century Gothic"/>
                <a:ea typeface="Century Gothic"/>
                <a:cs typeface="Century Gothic"/>
                <a:sym typeface="Century Gothic"/>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17" name="Shape 17"/>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18" name="Shape 18"/>
          <p:cNvPicPr preferRelativeResize="0"/>
          <p:nvPr/>
        </p:nvPicPr>
        <p:blipFill rotWithShape="1">
          <a:blip r:embed="rId3">
            <a:alphaModFix/>
          </a:blip>
          <a:srcRect/>
          <a:stretch/>
        </p:blipFill>
        <p:spPr>
          <a:xfrm>
            <a:off x="0" y="34228728"/>
            <a:ext cx="27432000" cy="1878943"/>
          </a:xfrm>
          <a:prstGeom prst="rect">
            <a:avLst/>
          </a:prstGeom>
          <a:noFill/>
          <a:ln>
            <a:noFill/>
          </a:ln>
        </p:spPr>
      </p:pic>
      <p:sp>
        <p:nvSpPr>
          <p:cNvPr id="19" name="Shape 19"/>
          <p:cNvSpPr txBox="1"/>
          <p:nvPr/>
        </p:nvSpPr>
        <p:spPr>
          <a:xfrm>
            <a:off x="914400" y="35645628"/>
            <a:ext cx="22898099"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i="1">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800" i="1">
              <a:solidFill>
                <a:srgbClr val="7F7F7F"/>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limate">
    <p:spTree>
      <p:nvGrpSpPr>
        <p:cNvPr id="1" name="Shape 20"/>
        <p:cNvGrpSpPr/>
        <p:nvPr/>
      </p:nvGrpSpPr>
      <p:grpSpPr>
        <a:xfrm>
          <a:off x="0" y="0"/>
          <a:ext cx="0" cy="0"/>
          <a:chOff x="0" y="0"/>
          <a:chExt cx="0" cy="0"/>
        </a:xfrm>
      </p:grpSpPr>
      <p:sp>
        <p:nvSpPr>
          <p:cNvPr id="21" name="Shape 21"/>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E9A149"/>
              </a:buClr>
              <a:buFont typeface="Arial"/>
              <a:buNone/>
              <a:defRPr sz="6000" b="1" i="0" u="none" strike="noStrike" cap="none">
                <a:solidFill>
                  <a:srgbClr val="E9A149"/>
                </a:solidFill>
                <a:latin typeface="Century Gothic"/>
                <a:ea typeface="Century Gothic"/>
                <a:cs typeface="Century Gothic"/>
                <a:sym typeface="Century Gothic"/>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22" name="Shape 22"/>
          <p:cNvSpPr txBox="1">
            <a:spLocks noGrp="1"/>
          </p:cNvSpPr>
          <p:nvPr>
            <p:ph type="body" idx="2"/>
          </p:nvPr>
        </p:nvSpPr>
        <p:spPr>
          <a:xfrm rot="-5400000">
            <a:off x="15120352" y="22182889"/>
            <a:ext cx="20988421"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E9A149"/>
              </a:buClr>
              <a:buFont typeface="Arial"/>
              <a:buNone/>
              <a:defRPr sz="16000" b="0" i="0" u="none" strike="noStrike" cap="none">
                <a:solidFill>
                  <a:srgbClr val="E9A149"/>
                </a:solidFill>
                <a:latin typeface="Century Gothic"/>
                <a:ea typeface="Century Gothic"/>
                <a:cs typeface="Century Gothic"/>
                <a:sym typeface="Century Gothic"/>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23" name="Shape 23"/>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24" name="Shape 24"/>
          <p:cNvPicPr preferRelativeResize="0"/>
          <p:nvPr/>
        </p:nvPicPr>
        <p:blipFill rotWithShape="1">
          <a:blip r:embed="rId3">
            <a:alphaModFix/>
          </a:blip>
          <a:srcRect/>
          <a:stretch/>
        </p:blipFill>
        <p:spPr>
          <a:xfrm>
            <a:off x="0" y="3771900"/>
            <a:ext cx="27432000" cy="335279"/>
          </a:xfrm>
          <a:prstGeom prst="rect">
            <a:avLst/>
          </a:prstGeom>
          <a:noFill/>
          <a:ln>
            <a:noFill/>
          </a:ln>
        </p:spPr>
      </p:pic>
      <p:sp>
        <p:nvSpPr>
          <p:cNvPr id="25" name="Shape 25"/>
          <p:cNvSpPr txBox="1"/>
          <p:nvPr/>
        </p:nvSpPr>
        <p:spPr>
          <a:xfrm>
            <a:off x="914400" y="35645628"/>
            <a:ext cx="22898099"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i="1">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800" i="1">
              <a:solidFill>
                <a:srgbClr val="7F7F7F"/>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ross Cutting">
    <p:spTree>
      <p:nvGrpSpPr>
        <p:cNvPr id="1" name="Shape 26"/>
        <p:cNvGrpSpPr/>
        <p:nvPr/>
      </p:nvGrpSpPr>
      <p:grpSpPr>
        <a:xfrm>
          <a:off x="0" y="0"/>
          <a:ext cx="0" cy="0"/>
          <a:chOff x="0" y="0"/>
          <a:chExt cx="0" cy="0"/>
        </a:xfrm>
      </p:grpSpPr>
      <p:sp>
        <p:nvSpPr>
          <p:cNvPr id="27" name="Shape 27"/>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EA7845"/>
              </a:buClr>
              <a:buFont typeface="Arial"/>
              <a:buNone/>
              <a:defRPr sz="6000" b="1" i="0" u="none" strike="noStrike" cap="none">
                <a:solidFill>
                  <a:srgbClr val="EA7845"/>
                </a:solidFill>
                <a:latin typeface="Century Gothic"/>
                <a:ea typeface="Century Gothic"/>
                <a:cs typeface="Century Gothic"/>
                <a:sym typeface="Century Gothic"/>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28" name="Shape 28"/>
          <p:cNvSpPr txBox="1">
            <a:spLocks noGrp="1"/>
          </p:cNvSpPr>
          <p:nvPr>
            <p:ph type="body" idx="2"/>
          </p:nvPr>
        </p:nvSpPr>
        <p:spPr>
          <a:xfrm rot="-5400000">
            <a:off x="14903784" y="21966321"/>
            <a:ext cx="21421557"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E97845"/>
              </a:buClr>
              <a:buFont typeface="Arial"/>
              <a:buNone/>
              <a:defRPr sz="16000" b="0" i="0" u="none" strike="noStrike" cap="none">
                <a:solidFill>
                  <a:srgbClr val="E97845"/>
                </a:solidFill>
                <a:latin typeface="Century Gothic"/>
                <a:ea typeface="Century Gothic"/>
                <a:cs typeface="Century Gothic"/>
                <a:sym typeface="Century Gothic"/>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29" name="Shape 29"/>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30" name="Shape 30"/>
          <p:cNvPicPr preferRelativeResize="0"/>
          <p:nvPr/>
        </p:nvPicPr>
        <p:blipFill rotWithShape="1">
          <a:blip r:embed="rId3">
            <a:alphaModFix/>
          </a:blip>
          <a:srcRect/>
          <a:stretch/>
        </p:blipFill>
        <p:spPr>
          <a:xfrm>
            <a:off x="0" y="34213800"/>
            <a:ext cx="27432000" cy="1878943"/>
          </a:xfrm>
          <a:prstGeom prst="rect">
            <a:avLst/>
          </a:prstGeom>
          <a:noFill/>
          <a:ln>
            <a:noFill/>
          </a:ln>
        </p:spPr>
      </p:pic>
      <p:sp>
        <p:nvSpPr>
          <p:cNvPr id="31" name="Shape 31"/>
          <p:cNvSpPr txBox="1"/>
          <p:nvPr/>
        </p:nvSpPr>
        <p:spPr>
          <a:xfrm>
            <a:off x="914400" y="35645628"/>
            <a:ext cx="22898099"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i="1">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800" i="1">
              <a:solidFill>
                <a:srgbClr val="7F7F7F"/>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coForecasting">
    <p:spTree>
      <p:nvGrpSpPr>
        <p:cNvPr id="1" name="Shape 32"/>
        <p:cNvGrpSpPr/>
        <p:nvPr/>
      </p:nvGrpSpPr>
      <p:grpSpPr>
        <a:xfrm>
          <a:off x="0" y="0"/>
          <a:ext cx="0" cy="0"/>
          <a:chOff x="0" y="0"/>
          <a:chExt cx="0" cy="0"/>
        </a:xfrm>
      </p:grpSpPr>
      <p:sp>
        <p:nvSpPr>
          <p:cNvPr id="33" name="Shape 33"/>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218754"/>
              </a:buClr>
              <a:buFont typeface="Arial"/>
              <a:buNone/>
              <a:defRPr sz="6000" b="1" i="0" u="none" strike="noStrike" cap="none">
                <a:solidFill>
                  <a:srgbClr val="218754"/>
                </a:solidFill>
                <a:latin typeface="Century Gothic"/>
                <a:ea typeface="Century Gothic"/>
                <a:cs typeface="Century Gothic"/>
                <a:sym typeface="Century Gothic"/>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34" name="Shape 34"/>
          <p:cNvSpPr txBox="1">
            <a:spLocks noGrp="1"/>
          </p:cNvSpPr>
          <p:nvPr>
            <p:ph type="body" idx="2"/>
          </p:nvPr>
        </p:nvSpPr>
        <p:spPr>
          <a:xfrm rot="-5400000">
            <a:off x="15144415" y="22206952"/>
            <a:ext cx="20940296"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2E8652"/>
              </a:buClr>
              <a:buFont typeface="Arial"/>
              <a:buNone/>
              <a:defRPr sz="16000" b="0" i="0" u="none" strike="noStrike" cap="none">
                <a:solidFill>
                  <a:srgbClr val="2E8652"/>
                </a:solidFill>
                <a:latin typeface="Century Gothic"/>
                <a:ea typeface="Century Gothic"/>
                <a:cs typeface="Century Gothic"/>
                <a:sym typeface="Century Gothic"/>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35" name="Shape 35"/>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36" name="Shape 36"/>
          <p:cNvPicPr preferRelativeResize="0"/>
          <p:nvPr/>
        </p:nvPicPr>
        <p:blipFill rotWithShape="1">
          <a:blip r:embed="rId3">
            <a:alphaModFix/>
          </a:blip>
          <a:srcRect/>
          <a:stretch/>
        </p:blipFill>
        <p:spPr>
          <a:xfrm>
            <a:off x="0" y="34213800"/>
            <a:ext cx="27432000" cy="1878943"/>
          </a:xfrm>
          <a:prstGeom prst="rect">
            <a:avLst/>
          </a:prstGeom>
          <a:noFill/>
          <a:ln>
            <a:noFill/>
          </a:ln>
        </p:spPr>
      </p:pic>
      <p:sp>
        <p:nvSpPr>
          <p:cNvPr id="37" name="Shape 37"/>
          <p:cNvSpPr txBox="1"/>
          <p:nvPr/>
        </p:nvSpPr>
        <p:spPr>
          <a:xfrm>
            <a:off x="914400" y="35645628"/>
            <a:ext cx="22898099"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i="1">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800" i="1">
              <a:solidFill>
                <a:srgbClr val="7F7F7F"/>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nergy">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52B37B"/>
              </a:buClr>
              <a:buFont typeface="Arial"/>
              <a:buNone/>
              <a:defRPr sz="6000" b="1" i="0" u="none" strike="noStrike" cap="none">
                <a:solidFill>
                  <a:srgbClr val="52B37B"/>
                </a:solidFill>
                <a:latin typeface="Century Gothic"/>
                <a:ea typeface="Century Gothic"/>
                <a:cs typeface="Century Gothic"/>
                <a:sym typeface="Century Gothic"/>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40" name="Shape 40"/>
          <p:cNvSpPr txBox="1">
            <a:spLocks noGrp="1"/>
          </p:cNvSpPr>
          <p:nvPr>
            <p:ph type="body" idx="2"/>
          </p:nvPr>
        </p:nvSpPr>
        <p:spPr>
          <a:xfrm rot="-5400000">
            <a:off x="15072224" y="22134763"/>
            <a:ext cx="21084674"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56B27B"/>
              </a:buClr>
              <a:buFont typeface="Arial"/>
              <a:buNone/>
              <a:defRPr sz="16000" b="0" i="0" u="none" strike="noStrike" cap="none">
                <a:solidFill>
                  <a:srgbClr val="56B27B"/>
                </a:solidFill>
                <a:latin typeface="Century Gothic"/>
                <a:ea typeface="Century Gothic"/>
                <a:cs typeface="Century Gothic"/>
                <a:sym typeface="Century Gothic"/>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41" name="Shape 41"/>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42" name="Shape 42"/>
          <p:cNvPicPr preferRelativeResize="0"/>
          <p:nvPr/>
        </p:nvPicPr>
        <p:blipFill rotWithShape="1">
          <a:blip r:embed="rId3">
            <a:alphaModFix/>
          </a:blip>
          <a:srcRect/>
          <a:stretch/>
        </p:blipFill>
        <p:spPr>
          <a:xfrm>
            <a:off x="0" y="3771901"/>
            <a:ext cx="27432000" cy="335279"/>
          </a:xfrm>
          <a:prstGeom prst="rect">
            <a:avLst/>
          </a:prstGeom>
          <a:noFill/>
          <a:ln>
            <a:noFill/>
          </a:ln>
        </p:spPr>
      </p:pic>
      <p:sp>
        <p:nvSpPr>
          <p:cNvPr id="43" name="Shape 43"/>
          <p:cNvSpPr txBox="1"/>
          <p:nvPr/>
        </p:nvSpPr>
        <p:spPr>
          <a:xfrm>
            <a:off x="914400" y="35645628"/>
            <a:ext cx="22898099"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i="1">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800" i="1">
              <a:solidFill>
                <a:srgbClr val="7F7F7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Health &amp; Air Quality">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C15442"/>
              </a:buClr>
              <a:buFont typeface="Arial"/>
              <a:buNone/>
              <a:defRPr sz="6000" b="1" i="0" u="none" strike="noStrike" cap="none">
                <a:solidFill>
                  <a:srgbClr val="C15442"/>
                </a:solidFill>
                <a:latin typeface="Century Gothic"/>
                <a:ea typeface="Century Gothic"/>
                <a:cs typeface="Century Gothic"/>
                <a:sym typeface="Century Gothic"/>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46" name="Shape 46"/>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BE5341"/>
              </a:buClr>
              <a:buFont typeface="Arial"/>
              <a:buNone/>
              <a:defRPr sz="16000" b="0" i="0" u="none" strike="noStrike" cap="none">
                <a:solidFill>
                  <a:srgbClr val="BE5341"/>
                </a:solidFill>
                <a:latin typeface="Century Gothic"/>
                <a:ea typeface="Century Gothic"/>
                <a:cs typeface="Century Gothic"/>
                <a:sym typeface="Century Gothic"/>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47" name="Shape 47"/>
          <p:cNvPicPr preferRelativeResize="0"/>
          <p:nvPr/>
        </p:nvPicPr>
        <p:blipFill rotWithShape="1">
          <a:blip r:embed="rId2">
            <a:alphaModFix/>
          </a:blip>
          <a:srcRect/>
          <a:stretch/>
        </p:blipFill>
        <p:spPr>
          <a:xfrm rot="10800000">
            <a:off x="0" y="3771899"/>
            <a:ext cx="27432000" cy="335280"/>
          </a:xfrm>
          <a:prstGeom prst="rect">
            <a:avLst/>
          </a:prstGeom>
          <a:noFill/>
          <a:ln>
            <a:noFill/>
          </a:ln>
        </p:spPr>
      </p:pic>
      <p:pic>
        <p:nvPicPr>
          <p:cNvPr id="48" name="Shape 48"/>
          <p:cNvPicPr preferRelativeResize="0"/>
          <p:nvPr/>
        </p:nvPicPr>
        <p:blipFill rotWithShape="1">
          <a:blip r:embed="rId3">
            <a:alphaModFix/>
          </a:blip>
          <a:srcRect/>
          <a:stretch/>
        </p:blipFill>
        <p:spPr>
          <a:xfrm>
            <a:off x="0" y="34213800"/>
            <a:ext cx="27432000" cy="1878943"/>
          </a:xfrm>
          <a:prstGeom prst="rect">
            <a:avLst/>
          </a:prstGeom>
          <a:noFill/>
          <a:ln>
            <a:noFill/>
          </a:ln>
        </p:spPr>
      </p:pic>
      <p:sp>
        <p:nvSpPr>
          <p:cNvPr id="49" name="Shape 49"/>
          <p:cNvSpPr txBox="1"/>
          <p:nvPr/>
        </p:nvSpPr>
        <p:spPr>
          <a:xfrm>
            <a:off x="914400" y="35645628"/>
            <a:ext cx="22898099"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i="1">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800" i="1">
              <a:solidFill>
                <a:srgbClr val="7F7F7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Oceans">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2F8AB4"/>
              </a:buClr>
              <a:buFont typeface="Arial"/>
              <a:buNone/>
              <a:defRPr sz="6000" b="1" i="0" u="none" strike="noStrike" cap="none">
                <a:solidFill>
                  <a:srgbClr val="2F8AB4"/>
                </a:solidFill>
                <a:latin typeface="Century Gothic"/>
                <a:ea typeface="Century Gothic"/>
                <a:cs typeface="Century Gothic"/>
                <a:sym typeface="Century Gothic"/>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52" name="Shape 52"/>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3289B4"/>
              </a:buClr>
              <a:buFont typeface="Arial"/>
              <a:buNone/>
              <a:defRPr sz="16000" b="0" i="0" u="none" strike="noStrike" cap="none">
                <a:solidFill>
                  <a:srgbClr val="3289B4"/>
                </a:solidFill>
                <a:latin typeface="Century Gothic"/>
                <a:ea typeface="Century Gothic"/>
                <a:cs typeface="Century Gothic"/>
                <a:sym typeface="Century Gothic"/>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53" name="Shape 53"/>
          <p:cNvPicPr preferRelativeResize="0"/>
          <p:nvPr/>
        </p:nvPicPr>
        <p:blipFill rotWithShape="1">
          <a:blip r:embed="rId2">
            <a:alphaModFix/>
          </a:blip>
          <a:srcRect/>
          <a:stretch/>
        </p:blipFill>
        <p:spPr>
          <a:xfrm>
            <a:off x="0" y="34213800"/>
            <a:ext cx="27432000" cy="1880614"/>
          </a:xfrm>
          <a:prstGeom prst="rect">
            <a:avLst/>
          </a:prstGeom>
          <a:noFill/>
          <a:ln>
            <a:noFill/>
          </a:ln>
        </p:spPr>
      </p:pic>
      <p:pic>
        <p:nvPicPr>
          <p:cNvPr id="54" name="Shape 54"/>
          <p:cNvPicPr preferRelativeResize="0"/>
          <p:nvPr/>
        </p:nvPicPr>
        <p:blipFill rotWithShape="1">
          <a:blip r:embed="rId3">
            <a:alphaModFix/>
          </a:blip>
          <a:srcRect/>
          <a:stretch/>
        </p:blipFill>
        <p:spPr>
          <a:xfrm rot="10800000">
            <a:off x="0" y="3771900"/>
            <a:ext cx="27432000" cy="335279"/>
          </a:xfrm>
          <a:prstGeom prst="rect">
            <a:avLst/>
          </a:prstGeom>
          <a:noFill/>
          <a:ln>
            <a:noFill/>
          </a:ln>
        </p:spPr>
      </p:pic>
      <p:sp>
        <p:nvSpPr>
          <p:cNvPr id="55" name="Shape 55"/>
          <p:cNvSpPr txBox="1"/>
          <p:nvPr/>
        </p:nvSpPr>
        <p:spPr>
          <a:xfrm>
            <a:off x="914400" y="35645628"/>
            <a:ext cx="22898099"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i="1">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800" i="1">
              <a:solidFill>
                <a:srgbClr val="7F7F7F"/>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Water Resources">
    <p:spTree>
      <p:nvGrpSpPr>
        <p:cNvPr id="1" name="Shape 56"/>
        <p:cNvGrpSpPr/>
        <p:nvPr/>
      </p:nvGrpSpPr>
      <p:grpSpPr>
        <a:xfrm>
          <a:off x="0" y="0"/>
          <a:ext cx="0" cy="0"/>
          <a:chOff x="0" y="0"/>
          <a:chExt cx="0" cy="0"/>
        </a:xfrm>
      </p:grpSpPr>
      <p:sp>
        <p:nvSpPr>
          <p:cNvPr id="57" name="Shape 57"/>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73A9DB"/>
              </a:buClr>
              <a:buFont typeface="Arial"/>
              <a:buNone/>
              <a:defRPr sz="6000" b="1" i="0" u="none" strike="noStrike" cap="none">
                <a:solidFill>
                  <a:srgbClr val="73A9DB"/>
                </a:solidFill>
                <a:latin typeface="Century Gothic"/>
                <a:ea typeface="Century Gothic"/>
                <a:cs typeface="Century Gothic"/>
                <a:sym typeface="Century Gothic"/>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58" name="Shape 58"/>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75AADB"/>
              </a:buClr>
              <a:buFont typeface="Arial"/>
              <a:buNone/>
              <a:defRPr sz="16000" b="0" i="0" u="none" strike="noStrike" cap="none">
                <a:solidFill>
                  <a:srgbClr val="75AADB"/>
                </a:solidFill>
                <a:latin typeface="Century Gothic"/>
                <a:ea typeface="Century Gothic"/>
                <a:cs typeface="Century Gothic"/>
                <a:sym typeface="Century Gothic"/>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59" name="Shape 59"/>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60" name="Shape 60"/>
          <p:cNvPicPr preferRelativeResize="0"/>
          <p:nvPr/>
        </p:nvPicPr>
        <p:blipFill rotWithShape="1">
          <a:blip r:embed="rId3">
            <a:alphaModFix/>
          </a:blip>
          <a:srcRect/>
          <a:stretch/>
        </p:blipFill>
        <p:spPr>
          <a:xfrm>
            <a:off x="0" y="34213800"/>
            <a:ext cx="27432000" cy="1878943"/>
          </a:xfrm>
          <a:prstGeom prst="rect">
            <a:avLst/>
          </a:prstGeom>
          <a:noFill/>
          <a:ln>
            <a:noFill/>
          </a:ln>
        </p:spPr>
      </p:pic>
      <p:sp>
        <p:nvSpPr>
          <p:cNvPr id="61" name="Shape 61"/>
          <p:cNvSpPr txBox="1"/>
          <p:nvPr/>
        </p:nvSpPr>
        <p:spPr>
          <a:xfrm>
            <a:off x="914400" y="35645628"/>
            <a:ext cx="22898099"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i="1">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800" i="1">
              <a:solidFill>
                <a:srgbClr val="7F7F7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Shape 6"/>
          <p:cNvPicPr preferRelativeResize="0"/>
          <p:nvPr/>
        </p:nvPicPr>
        <p:blipFill rotWithShape="1">
          <a:blip r:embed="rId12">
            <a:alphaModFix/>
          </a:blip>
          <a:srcRect/>
          <a:stretch/>
        </p:blipFill>
        <p:spPr>
          <a:xfrm>
            <a:off x="23827528" y="549033"/>
            <a:ext cx="3300447" cy="2811330"/>
          </a:xfrm>
          <a:prstGeom prst="rect">
            <a:avLst/>
          </a:prstGeom>
          <a:noFill/>
          <a:ln>
            <a:noFill/>
          </a:ln>
        </p:spPr>
      </p:pic>
      <p:pic>
        <p:nvPicPr>
          <p:cNvPr id="7" name="Shape 7"/>
          <p:cNvPicPr preferRelativeResize="0"/>
          <p:nvPr/>
        </p:nvPicPr>
        <p:blipFill rotWithShape="1">
          <a:blip r:embed="rId13">
            <a:alphaModFix/>
          </a:blip>
          <a:srcRect/>
          <a:stretch/>
        </p:blipFill>
        <p:spPr>
          <a:xfrm>
            <a:off x="923028" y="698499"/>
            <a:ext cx="2482776" cy="251239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jpeg"/><Relationship Id="rId26" Type="http://schemas.openxmlformats.org/officeDocument/2006/relationships/chart" Target="../charts/chart2.xml"/><Relationship Id="rId3" Type="http://schemas.openxmlformats.org/officeDocument/2006/relationships/image" Target="../media/image23.JPG"/><Relationship Id="rId21" Type="http://schemas.openxmlformats.org/officeDocument/2006/relationships/image" Target="../media/image41.JP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emf"/><Relationship Id="rId25" Type="http://schemas.openxmlformats.org/officeDocument/2006/relationships/chart" Target="../charts/chart1.xml"/><Relationship Id="rId2" Type="http://schemas.openxmlformats.org/officeDocument/2006/relationships/notesSlide" Target="../notesSlides/notesSlide1.xml"/><Relationship Id="rId16" Type="http://schemas.openxmlformats.org/officeDocument/2006/relationships/image" Target="../media/image36.JPG"/><Relationship Id="rId20" Type="http://schemas.openxmlformats.org/officeDocument/2006/relationships/image" Target="../media/image40.emf"/><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JP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JPG"/><Relationship Id="rId10" Type="http://schemas.openxmlformats.org/officeDocument/2006/relationships/image" Target="../media/image30.png"/><Relationship Id="rId19" Type="http://schemas.openxmlformats.org/officeDocument/2006/relationships/image" Target="../media/image39.emf"/><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JPG"/><Relationship Id="rId27"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68"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63" y="21789329"/>
            <a:ext cx="7428123" cy="6925360"/>
          </a:xfrm>
          <a:prstGeom prst="rect">
            <a:avLst/>
          </a:prstGeom>
        </p:spPr>
      </p:pic>
      <p:pic>
        <p:nvPicPr>
          <p:cNvPr id="151" name="Shape 100"/>
          <p:cNvPicPr preferRelativeResize="0"/>
          <p:nvPr/>
        </p:nvPicPr>
        <p:blipFill rotWithShape="1">
          <a:blip r:embed="rId4">
            <a:alphaModFix/>
          </a:blip>
          <a:srcRect/>
          <a:stretch/>
        </p:blipFill>
        <p:spPr>
          <a:xfrm>
            <a:off x="6585570" y="32108035"/>
            <a:ext cx="1709506" cy="1721664"/>
          </a:xfrm>
          <a:prstGeom prst="rect">
            <a:avLst/>
          </a:prstGeom>
          <a:noFill/>
          <a:ln>
            <a:noFill/>
          </a:ln>
        </p:spPr>
      </p:pic>
      <p:pic>
        <p:nvPicPr>
          <p:cNvPr id="150" name="Shape 100"/>
          <p:cNvPicPr preferRelativeResize="0"/>
          <p:nvPr/>
        </p:nvPicPr>
        <p:blipFill rotWithShape="1">
          <a:blip r:embed="rId4">
            <a:alphaModFix/>
          </a:blip>
          <a:srcRect/>
          <a:stretch/>
        </p:blipFill>
        <p:spPr>
          <a:xfrm>
            <a:off x="4738731" y="32108035"/>
            <a:ext cx="1709506" cy="1721664"/>
          </a:xfrm>
          <a:prstGeom prst="rect">
            <a:avLst/>
          </a:prstGeom>
          <a:noFill/>
          <a:ln>
            <a:noFill/>
          </a:ln>
        </p:spPr>
      </p:pic>
      <p:pic>
        <p:nvPicPr>
          <p:cNvPr id="149" name="Shape 100"/>
          <p:cNvPicPr preferRelativeResize="0"/>
          <p:nvPr/>
        </p:nvPicPr>
        <p:blipFill rotWithShape="1">
          <a:blip r:embed="rId4">
            <a:alphaModFix/>
          </a:blip>
          <a:srcRect/>
          <a:stretch/>
        </p:blipFill>
        <p:spPr>
          <a:xfrm>
            <a:off x="2889847" y="32108035"/>
            <a:ext cx="1709506" cy="1721664"/>
          </a:xfrm>
          <a:prstGeom prst="rect">
            <a:avLst/>
          </a:prstGeom>
          <a:noFill/>
          <a:ln>
            <a:noFill/>
          </a:ln>
        </p:spPr>
      </p:pic>
      <p:pic>
        <p:nvPicPr>
          <p:cNvPr id="148" name="Shape 100"/>
          <p:cNvPicPr preferRelativeResize="0"/>
          <p:nvPr/>
        </p:nvPicPr>
        <p:blipFill rotWithShape="1">
          <a:blip r:embed="rId4">
            <a:alphaModFix/>
          </a:blip>
          <a:srcRect/>
          <a:stretch/>
        </p:blipFill>
        <p:spPr>
          <a:xfrm>
            <a:off x="7445011" y="29653927"/>
            <a:ext cx="1709506" cy="1721664"/>
          </a:xfrm>
          <a:prstGeom prst="rect">
            <a:avLst/>
          </a:prstGeom>
          <a:noFill/>
          <a:ln>
            <a:noFill/>
          </a:ln>
        </p:spPr>
      </p:pic>
      <p:pic>
        <p:nvPicPr>
          <p:cNvPr id="147" name="Shape 100"/>
          <p:cNvPicPr preferRelativeResize="0"/>
          <p:nvPr/>
        </p:nvPicPr>
        <p:blipFill rotWithShape="1">
          <a:blip r:embed="rId4">
            <a:alphaModFix/>
          </a:blip>
          <a:srcRect/>
          <a:stretch/>
        </p:blipFill>
        <p:spPr>
          <a:xfrm>
            <a:off x="5612660" y="29653927"/>
            <a:ext cx="1709506" cy="1721664"/>
          </a:xfrm>
          <a:prstGeom prst="rect">
            <a:avLst/>
          </a:prstGeom>
          <a:noFill/>
          <a:ln>
            <a:noFill/>
          </a:ln>
        </p:spPr>
      </p:pic>
      <p:pic>
        <p:nvPicPr>
          <p:cNvPr id="146" name="Shape 100"/>
          <p:cNvPicPr preferRelativeResize="0"/>
          <p:nvPr/>
        </p:nvPicPr>
        <p:blipFill rotWithShape="1">
          <a:blip r:embed="rId4">
            <a:alphaModFix/>
          </a:blip>
          <a:srcRect/>
          <a:stretch/>
        </p:blipFill>
        <p:spPr>
          <a:xfrm>
            <a:off x="3763650" y="29653927"/>
            <a:ext cx="1709506" cy="1721664"/>
          </a:xfrm>
          <a:prstGeom prst="rect">
            <a:avLst/>
          </a:prstGeom>
          <a:noFill/>
          <a:ln>
            <a:noFill/>
          </a:ln>
        </p:spPr>
      </p:pic>
      <p:sp>
        <p:nvSpPr>
          <p:cNvPr id="73" name="Shape 73"/>
          <p:cNvSpPr txBox="1">
            <a:spLocks noGrp="1"/>
          </p:cNvSpPr>
          <p:nvPr>
            <p:ph type="body" idx="1"/>
          </p:nvPr>
        </p:nvSpPr>
        <p:spPr>
          <a:xfrm>
            <a:off x="4009644" y="787399"/>
            <a:ext cx="19412711" cy="2695436"/>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586991"/>
              </a:buClr>
              <a:buSzPct val="25000"/>
              <a:buFont typeface="Arial"/>
              <a:buNone/>
            </a:pPr>
            <a:r>
              <a:rPr lang="en-US" sz="6000" b="1" i="0" u="none" strike="noStrike" cap="none">
                <a:solidFill>
                  <a:srgbClr val="586991"/>
                </a:solidFill>
                <a:latin typeface="Century Gothic"/>
                <a:ea typeface="Century Gothic"/>
                <a:cs typeface="Century Gothic"/>
                <a:sym typeface="Century Gothic"/>
              </a:rPr>
              <a:t>Using NASA Earth Observations to Monitor Vulnerability, Wildfire Damage, and Recovery         in the Appalachian Forests</a:t>
            </a:r>
          </a:p>
        </p:txBody>
      </p:sp>
      <p:sp>
        <p:nvSpPr>
          <p:cNvPr id="74" name="Shape 74"/>
          <p:cNvSpPr txBox="1">
            <a:spLocks noGrp="1"/>
          </p:cNvSpPr>
          <p:nvPr>
            <p:ph type="body" idx="2"/>
          </p:nvPr>
        </p:nvSpPr>
        <p:spPr>
          <a:xfrm rot="-5400000">
            <a:off x="11395220" y="18076757"/>
            <a:ext cx="28438685" cy="231407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7688F"/>
              </a:buClr>
              <a:buSzPct val="25000"/>
              <a:buFont typeface="Arial"/>
              <a:buNone/>
            </a:pPr>
            <a:r>
              <a:rPr lang="en-US" sz="15000" b="1" i="0" u="none" strike="noStrike" cap="none" dirty="0">
                <a:solidFill>
                  <a:srgbClr val="57688F"/>
                </a:solidFill>
                <a:latin typeface="Century Gothic"/>
                <a:ea typeface="Century Gothic"/>
                <a:cs typeface="Century Gothic"/>
                <a:sym typeface="Century Gothic"/>
              </a:rPr>
              <a:t>Southern Appalachia </a:t>
            </a:r>
            <a:r>
              <a:rPr lang="en-US" sz="15000" b="0" i="0" u="none" strike="noStrike" cap="none" dirty="0">
                <a:solidFill>
                  <a:srgbClr val="57688F"/>
                </a:solidFill>
                <a:latin typeface="Century Gothic"/>
                <a:ea typeface="Century Gothic"/>
                <a:cs typeface="Century Gothic"/>
                <a:sym typeface="Century Gothic"/>
              </a:rPr>
              <a:t>Disasters</a:t>
            </a:r>
          </a:p>
        </p:txBody>
      </p:sp>
      <p:sp>
        <p:nvSpPr>
          <p:cNvPr id="76" name="Shape 76"/>
          <p:cNvSpPr txBox="1"/>
          <p:nvPr/>
        </p:nvSpPr>
        <p:spPr>
          <a:xfrm>
            <a:off x="12863157" y="30909459"/>
            <a:ext cx="2631377" cy="56259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2700" b="0" i="0" u="none" strike="noStrike" cap="none" dirty="0">
                <a:solidFill>
                  <a:srgbClr val="585454"/>
                </a:solidFill>
                <a:latin typeface="Garamond"/>
                <a:ea typeface="Garamond"/>
                <a:cs typeface="Garamond"/>
                <a:sym typeface="Garamond"/>
              </a:rPr>
              <a:t>US Forest Service</a:t>
            </a:r>
          </a:p>
          <a:p>
            <a:pPr marL="0" marR="0" lvl="0" indent="0" algn="l" rtl="0">
              <a:lnSpc>
                <a:spcPct val="90000"/>
              </a:lnSpc>
              <a:spcBef>
                <a:spcPts val="1800"/>
              </a:spcBef>
              <a:spcAft>
                <a:spcPts val="0"/>
              </a:spcAft>
              <a:buClr>
                <a:schemeClr val="dk1"/>
              </a:buClr>
              <a:buFont typeface="Arial"/>
              <a:buNone/>
            </a:pPr>
            <a:endParaRPr sz="2700" b="0" i="0" u="none" strike="noStrike" cap="none" dirty="0">
              <a:solidFill>
                <a:srgbClr val="585454"/>
              </a:solidFill>
              <a:latin typeface="Garamond"/>
              <a:ea typeface="Garamond"/>
              <a:cs typeface="Garamond"/>
              <a:sym typeface="Garamond"/>
            </a:endParaRPr>
          </a:p>
          <a:p>
            <a:pPr marL="0" marR="0" lvl="0" indent="0" algn="l" rtl="0">
              <a:lnSpc>
                <a:spcPct val="90000"/>
              </a:lnSpc>
              <a:spcBef>
                <a:spcPts val="1800"/>
              </a:spcBef>
              <a:buClr>
                <a:schemeClr val="dk1"/>
              </a:buClr>
              <a:buFont typeface="Arial"/>
              <a:buNone/>
            </a:pPr>
            <a:endParaRPr sz="2700" b="0" i="0" u="none" strike="noStrike" cap="none" dirty="0">
              <a:solidFill>
                <a:srgbClr val="585454"/>
              </a:solidFill>
              <a:latin typeface="Garamond"/>
              <a:ea typeface="Garamond"/>
              <a:cs typeface="Garamond"/>
              <a:sym typeface="Garamond"/>
            </a:endParaRPr>
          </a:p>
        </p:txBody>
      </p:sp>
      <p:sp>
        <p:nvSpPr>
          <p:cNvPr id="77" name="Shape 77"/>
          <p:cNvSpPr txBox="1"/>
          <p:nvPr/>
        </p:nvSpPr>
        <p:spPr>
          <a:xfrm>
            <a:off x="12839700" y="26250901"/>
            <a:ext cx="10972799" cy="337327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700" b="0" i="0" u="none" strike="noStrike" cap="none" dirty="0">
                <a:solidFill>
                  <a:schemeClr val="tx1">
                    <a:lumMod val="75000"/>
                  </a:schemeClr>
                </a:solidFill>
                <a:latin typeface="Garamond"/>
                <a:ea typeface="Garamond"/>
                <a:cs typeface="Garamond"/>
                <a:sym typeface="Garamond"/>
              </a:rPr>
              <a:t>We would like to thank our science advisors Dr. Marguerite Madden and</a:t>
            </a:r>
          </a:p>
          <a:p>
            <a:pPr marL="0" marR="0" lvl="0" indent="0" algn="l" rtl="0">
              <a:lnSpc>
                <a:spcPct val="100000"/>
              </a:lnSpc>
              <a:spcBef>
                <a:spcPts val="0"/>
              </a:spcBef>
              <a:spcAft>
                <a:spcPts val="0"/>
              </a:spcAft>
              <a:buClr>
                <a:schemeClr val="dk1"/>
              </a:buClr>
              <a:buSzPct val="25000"/>
              <a:buFont typeface="Arial"/>
              <a:buNone/>
            </a:pPr>
            <a:r>
              <a:rPr lang="en-US" sz="2700" b="0" i="0" u="none" strike="noStrike" cap="none" dirty="0">
                <a:solidFill>
                  <a:schemeClr val="tx1">
                    <a:lumMod val="75000"/>
                  </a:schemeClr>
                </a:solidFill>
                <a:latin typeface="Garamond"/>
                <a:ea typeface="Garamond"/>
                <a:cs typeface="Garamond"/>
                <a:sym typeface="Garamond"/>
              </a:rPr>
              <a:t>Dr. Sergio </a:t>
            </a:r>
            <a:r>
              <a:rPr lang="en-US" sz="2700" b="0" i="0" u="none" strike="noStrike" cap="none" dirty="0" err="1">
                <a:solidFill>
                  <a:schemeClr val="tx1">
                    <a:lumMod val="75000"/>
                  </a:schemeClr>
                </a:solidFill>
                <a:latin typeface="Garamond"/>
                <a:ea typeface="Garamond"/>
                <a:cs typeface="Garamond"/>
                <a:sym typeface="Garamond"/>
              </a:rPr>
              <a:t>Bernardes</a:t>
            </a:r>
            <a:r>
              <a:rPr lang="en-US" sz="2700" b="0" i="0" u="none" strike="noStrike" cap="none" dirty="0">
                <a:solidFill>
                  <a:schemeClr val="tx1">
                    <a:lumMod val="75000"/>
                  </a:schemeClr>
                </a:solidFill>
                <a:latin typeface="Garamond"/>
                <a:ea typeface="Garamond"/>
                <a:cs typeface="Garamond"/>
                <a:sym typeface="Garamond"/>
              </a:rPr>
              <a:t> for their advice and guidance on this project. </a:t>
            </a:r>
          </a:p>
          <a:p>
            <a:pPr marL="0" marR="0" lvl="0" indent="0" algn="l" rtl="0">
              <a:lnSpc>
                <a:spcPct val="100000"/>
              </a:lnSpc>
              <a:spcBef>
                <a:spcPts val="0"/>
              </a:spcBef>
              <a:spcAft>
                <a:spcPts val="0"/>
              </a:spcAft>
              <a:buClr>
                <a:schemeClr val="dk1"/>
              </a:buClr>
              <a:buSzPct val="25000"/>
              <a:buFont typeface="Arial"/>
              <a:buNone/>
            </a:pPr>
            <a:r>
              <a:rPr lang="en-US" sz="2700" b="0" i="0" u="none" strike="noStrike" cap="none" dirty="0">
                <a:solidFill>
                  <a:schemeClr val="tx1">
                    <a:lumMod val="75000"/>
                  </a:schemeClr>
                </a:solidFill>
                <a:latin typeface="Garamond"/>
                <a:ea typeface="Garamond"/>
                <a:cs typeface="Garamond"/>
                <a:sym typeface="Garamond"/>
              </a:rPr>
              <a:t/>
            </a:r>
            <a:br>
              <a:rPr lang="en-US" sz="2700" b="0" i="0" u="none" strike="noStrike" cap="none" dirty="0">
                <a:solidFill>
                  <a:schemeClr val="tx1">
                    <a:lumMod val="75000"/>
                  </a:schemeClr>
                </a:solidFill>
                <a:latin typeface="Garamond"/>
                <a:ea typeface="Garamond"/>
                <a:cs typeface="Garamond"/>
                <a:sym typeface="Garamond"/>
              </a:rPr>
            </a:br>
            <a:r>
              <a:rPr lang="en-US" sz="2700" b="0" i="0" u="none" strike="noStrike" cap="none" dirty="0">
                <a:solidFill>
                  <a:schemeClr val="tx1">
                    <a:lumMod val="75000"/>
                  </a:schemeClr>
                </a:solidFill>
                <a:latin typeface="Garamond"/>
                <a:ea typeface="Garamond"/>
                <a:cs typeface="Garamond"/>
                <a:sym typeface="Garamond"/>
              </a:rPr>
              <a:t>We also would like to thank our partners at the US Forest Service, Southern Research Station, Dr. Cassandra Johnson Gaither, and the US Forest Service Eastern Forest Environmental Threat Assessment Center, Dr. Steven Norman and William Christie for their support and involvement throughout the project.</a:t>
            </a:r>
          </a:p>
        </p:txBody>
      </p:sp>
      <p:sp>
        <p:nvSpPr>
          <p:cNvPr id="81" name="Shape 81"/>
          <p:cNvSpPr txBox="1"/>
          <p:nvPr/>
        </p:nvSpPr>
        <p:spPr>
          <a:xfrm>
            <a:off x="914400" y="5447353"/>
            <a:ext cx="11380828" cy="8000678"/>
          </a:xfrm>
          <a:prstGeom prst="rect">
            <a:avLst/>
          </a:prstGeom>
          <a:noFill/>
          <a:ln>
            <a:noFill/>
          </a:ln>
        </p:spPr>
        <p:txBody>
          <a:bodyPr lIns="91425" tIns="45700" rIns="91425" bIns="45700" anchor="t" anchorCtr="0">
            <a:noAutofit/>
          </a:bodyPr>
          <a:lstStyle/>
          <a:p>
            <a:pPr marL="0" marR="0" lvl="0" indent="0" algn="just" rtl="0">
              <a:lnSpc>
                <a:spcPct val="90000"/>
              </a:lnSpc>
              <a:spcBef>
                <a:spcPts val="0"/>
              </a:spcBef>
              <a:buClr>
                <a:srgbClr val="585454"/>
              </a:buClr>
              <a:buSzPct val="25000"/>
              <a:buFont typeface="Arial"/>
              <a:buNone/>
            </a:pPr>
            <a:r>
              <a:rPr lang="en-US" sz="2700" dirty="0">
                <a:solidFill>
                  <a:schemeClr val="tx1">
                    <a:lumMod val="75000"/>
                  </a:schemeClr>
                </a:solidFill>
                <a:latin typeface="Garamond" panose="02020404030301010803" pitchFamily="18" charset="0"/>
              </a:rPr>
              <a:t>Wildfires in the southeastern US are less-understood compared to other portions of the nation. In October and November of 2016, over 60 individual wildfires ignited among seven states in the Southern Appalachian region. These fires damaged hundreds of buildings, caused numerous power outages, and resulted in several fatalities. The devastating effects led to the evacuation of cities such as Gatlinburg and Pigeon Forge, TN and highlight the need to improve understanding of fire-susceptibility and risk in the southeastern US. The US Forest Service requires a thorough understanding of wildfire vulnerability, damage, and recovery to effectively help local communities respond to and prepare for these unfortunate events. The University of Georgia NASA DEVELOP team partnered with US Forest Service’s Southern Research Station to assess vegetation dynamics before and after the 2016 major wildfire events, focusing on GA, NC, and TN. This was accomplished by utilizing Landsat 8 OLI, Terra ASTER, and Terra MODIS data to evaluate land cover changes and air quality from October to December 2016 and assess the severity of these fires. In addition to physical environmental parameters associated with the fire, this project incorporated demographic data to examine the relationship between fire risk and fuel build-up associated with under-managed lands, such as heirs’ properties. The results of this project provided researchers at the US Forest Service with an increased understanding of how property ownership and community management practices can affect the risks for future wildfires</a:t>
            </a:r>
            <a:r>
              <a:rPr lang="en-US" sz="2700" dirty="0">
                <a:solidFill>
                  <a:schemeClr val="tx1">
                    <a:lumMod val="75000"/>
                  </a:schemeClr>
                </a:solidFill>
              </a:rPr>
              <a:t>.</a:t>
            </a:r>
          </a:p>
        </p:txBody>
      </p:sp>
      <p:sp>
        <p:nvSpPr>
          <p:cNvPr id="83" name="Shape 83"/>
          <p:cNvSpPr txBox="1"/>
          <p:nvPr/>
        </p:nvSpPr>
        <p:spPr>
          <a:xfrm>
            <a:off x="887513" y="4493746"/>
            <a:ext cx="11516346"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dirty="0">
                <a:solidFill>
                  <a:srgbClr val="57688F"/>
                </a:solidFill>
                <a:latin typeface="Century Gothic"/>
                <a:ea typeface="Century Gothic"/>
                <a:cs typeface="Century Gothic"/>
                <a:sym typeface="Century Gothic"/>
              </a:rPr>
              <a:t>Abstract</a:t>
            </a:r>
          </a:p>
        </p:txBody>
      </p:sp>
      <p:sp>
        <p:nvSpPr>
          <p:cNvPr id="84" name="Shape 84"/>
          <p:cNvSpPr txBox="1"/>
          <p:nvPr/>
        </p:nvSpPr>
        <p:spPr>
          <a:xfrm>
            <a:off x="12839700" y="448883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a:solidFill>
                  <a:srgbClr val="57688F"/>
                </a:solidFill>
                <a:latin typeface="Century Gothic"/>
                <a:ea typeface="Century Gothic"/>
                <a:cs typeface="Century Gothic"/>
                <a:sym typeface="Century Gothic"/>
              </a:rPr>
              <a:t>Objectives</a:t>
            </a:r>
          </a:p>
        </p:txBody>
      </p:sp>
      <p:sp>
        <p:nvSpPr>
          <p:cNvPr id="85" name="Shape 85"/>
          <p:cNvSpPr txBox="1"/>
          <p:nvPr/>
        </p:nvSpPr>
        <p:spPr>
          <a:xfrm>
            <a:off x="887513" y="13170100"/>
            <a:ext cx="11407715"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57688F"/>
                </a:solidFill>
                <a:latin typeface="Century Gothic"/>
                <a:ea typeface="Century Gothic"/>
                <a:cs typeface="Century Gothic"/>
                <a:sym typeface="Century Gothic"/>
              </a:rPr>
              <a:t>Methodology</a:t>
            </a:r>
          </a:p>
        </p:txBody>
      </p:sp>
      <p:sp>
        <p:nvSpPr>
          <p:cNvPr id="86" name="Shape 86"/>
          <p:cNvSpPr txBox="1"/>
          <p:nvPr/>
        </p:nvSpPr>
        <p:spPr>
          <a:xfrm>
            <a:off x="12839700" y="8705850"/>
            <a:ext cx="8229600" cy="8953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57688F"/>
                </a:solidFill>
                <a:latin typeface="Century Gothic"/>
                <a:ea typeface="Century Gothic"/>
                <a:cs typeface="Century Gothic"/>
                <a:sym typeface="Century Gothic"/>
              </a:rPr>
              <a:t>Study Area</a:t>
            </a:r>
          </a:p>
        </p:txBody>
      </p:sp>
      <p:sp>
        <p:nvSpPr>
          <p:cNvPr id="87" name="Shape 87"/>
          <p:cNvSpPr txBox="1"/>
          <p:nvPr/>
        </p:nvSpPr>
        <p:spPr>
          <a:xfrm>
            <a:off x="12839700" y="15654678"/>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57688F"/>
                </a:solidFill>
                <a:latin typeface="Century Gothic"/>
                <a:ea typeface="Century Gothic"/>
                <a:cs typeface="Century Gothic"/>
                <a:sym typeface="Century Gothic"/>
              </a:rPr>
              <a:t>Earth Observations</a:t>
            </a:r>
          </a:p>
        </p:txBody>
      </p:sp>
      <p:sp>
        <p:nvSpPr>
          <p:cNvPr id="88" name="Shape 88"/>
          <p:cNvSpPr txBox="1"/>
          <p:nvPr/>
        </p:nvSpPr>
        <p:spPr>
          <a:xfrm>
            <a:off x="887513" y="21216381"/>
            <a:ext cx="11550315" cy="68970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57688F"/>
                </a:solidFill>
                <a:latin typeface="Century Gothic"/>
                <a:ea typeface="Century Gothic"/>
                <a:cs typeface="Century Gothic"/>
                <a:sym typeface="Century Gothic"/>
              </a:rPr>
              <a:t>Results</a:t>
            </a:r>
          </a:p>
        </p:txBody>
      </p:sp>
      <p:sp>
        <p:nvSpPr>
          <p:cNvPr id="89" name="Shape 89"/>
          <p:cNvSpPr txBox="1"/>
          <p:nvPr/>
        </p:nvSpPr>
        <p:spPr>
          <a:xfrm>
            <a:off x="12839700" y="20065208"/>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57688F"/>
                </a:solidFill>
                <a:latin typeface="Century Gothic"/>
                <a:ea typeface="Century Gothic"/>
                <a:cs typeface="Century Gothic"/>
                <a:sym typeface="Century Gothic"/>
              </a:rPr>
              <a:t>Conclusions</a:t>
            </a:r>
          </a:p>
        </p:txBody>
      </p:sp>
      <p:sp>
        <p:nvSpPr>
          <p:cNvPr id="90" name="Shape 90"/>
          <p:cNvSpPr txBox="1"/>
          <p:nvPr/>
        </p:nvSpPr>
        <p:spPr>
          <a:xfrm>
            <a:off x="12818903" y="25450729"/>
            <a:ext cx="8229600" cy="10097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57688F"/>
                </a:solidFill>
                <a:latin typeface="Century Gothic"/>
                <a:ea typeface="Century Gothic"/>
                <a:cs typeface="Century Gothic"/>
                <a:sym typeface="Century Gothic"/>
              </a:rPr>
              <a:t>Acknowledgements</a:t>
            </a:r>
          </a:p>
        </p:txBody>
      </p:sp>
      <p:sp>
        <p:nvSpPr>
          <p:cNvPr id="91" name="Shape 91"/>
          <p:cNvSpPr txBox="1"/>
          <p:nvPr/>
        </p:nvSpPr>
        <p:spPr>
          <a:xfrm>
            <a:off x="12818903" y="29603219"/>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57688F"/>
                </a:solidFill>
                <a:latin typeface="Century Gothic"/>
                <a:ea typeface="Century Gothic"/>
                <a:cs typeface="Century Gothic"/>
                <a:sym typeface="Century Gothic"/>
              </a:rPr>
              <a:t>Project Partners</a:t>
            </a:r>
          </a:p>
        </p:txBody>
      </p:sp>
      <p:sp>
        <p:nvSpPr>
          <p:cNvPr id="92" name="Shape 92"/>
          <p:cNvSpPr txBox="1"/>
          <p:nvPr/>
        </p:nvSpPr>
        <p:spPr>
          <a:xfrm>
            <a:off x="887513" y="28714689"/>
            <a:ext cx="4542502"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57688F"/>
                </a:solidFill>
                <a:latin typeface="Century Gothic"/>
                <a:ea typeface="Century Gothic"/>
                <a:cs typeface="Century Gothic"/>
                <a:sym typeface="Century Gothic"/>
              </a:rPr>
              <a:t>Team Members</a:t>
            </a:r>
          </a:p>
        </p:txBody>
      </p:sp>
      <p:sp>
        <p:nvSpPr>
          <p:cNvPr id="98" name="Shape 98"/>
          <p:cNvSpPr txBox="1"/>
          <p:nvPr/>
        </p:nvSpPr>
        <p:spPr>
          <a:xfrm>
            <a:off x="843099" y="34690140"/>
            <a:ext cx="18035450" cy="87561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dirty="0">
                <a:solidFill>
                  <a:schemeClr val="lt1"/>
                </a:solidFill>
                <a:latin typeface="Century Gothic"/>
                <a:ea typeface="Century Gothic"/>
                <a:cs typeface="Century Gothic"/>
                <a:sym typeface="Century Gothic"/>
              </a:rPr>
              <a:t>The University of Georgia – Spring 2017</a:t>
            </a:r>
          </a:p>
        </p:txBody>
      </p:sp>
      <p:pic>
        <p:nvPicPr>
          <p:cNvPr id="104" name="Shape 104"/>
          <p:cNvPicPr preferRelativeResize="0"/>
          <p:nvPr/>
        </p:nvPicPr>
        <p:blipFill>
          <a:blip r:embed="rId5">
            <a:extLst>
              <a:ext uri="{28A0092B-C50C-407E-A947-70E740481C1C}">
                <a14:useLocalDpi xmlns:a14="http://schemas.microsoft.com/office/drawing/2010/main" val="0"/>
              </a:ext>
            </a:extLst>
          </a:blip>
          <a:stretch>
            <a:fillRect/>
          </a:stretch>
        </p:blipFill>
        <p:spPr>
          <a:xfrm>
            <a:off x="7029257" y="32303036"/>
            <a:ext cx="835096" cy="1377984"/>
          </a:xfrm>
          <a:prstGeom prst="ellipse">
            <a:avLst/>
          </a:prstGeom>
          <a:noFill/>
          <a:ln>
            <a:noFill/>
          </a:ln>
        </p:spPr>
      </p:pic>
      <p:pic>
        <p:nvPicPr>
          <p:cNvPr id="105" name="Shape 105"/>
          <p:cNvPicPr preferRelativeResize="0"/>
          <p:nvPr/>
        </p:nvPicPr>
        <p:blipFill>
          <a:blip r:embed="rId6">
            <a:extLst>
              <a:ext uri="{28A0092B-C50C-407E-A947-70E740481C1C}">
                <a14:useLocalDpi xmlns:a14="http://schemas.microsoft.com/office/drawing/2010/main" val="0"/>
              </a:ext>
            </a:extLst>
          </a:blip>
          <a:stretch>
            <a:fillRect/>
          </a:stretch>
        </p:blipFill>
        <p:spPr>
          <a:xfrm>
            <a:off x="7636914" y="29836904"/>
            <a:ext cx="1357834" cy="1405969"/>
          </a:xfrm>
          <a:prstGeom prst="ellipse">
            <a:avLst/>
          </a:prstGeom>
          <a:noFill/>
          <a:ln>
            <a:noFill/>
          </a:ln>
        </p:spPr>
      </p:pic>
      <p:pic>
        <p:nvPicPr>
          <p:cNvPr id="106" name="Shape 106"/>
          <p:cNvPicPr preferRelativeResize="0"/>
          <p:nvPr/>
        </p:nvPicPr>
        <p:blipFill>
          <a:blip r:embed="rId7">
            <a:extLst>
              <a:ext uri="{28A0092B-C50C-407E-A947-70E740481C1C}">
                <a14:useLocalDpi xmlns:a14="http://schemas.microsoft.com/office/drawing/2010/main" val="0"/>
              </a:ext>
            </a:extLst>
          </a:blip>
          <a:stretch>
            <a:fillRect/>
          </a:stretch>
        </p:blipFill>
        <p:spPr>
          <a:xfrm>
            <a:off x="5908029" y="29803215"/>
            <a:ext cx="1121029" cy="1473222"/>
          </a:xfrm>
          <a:prstGeom prst="ellipse">
            <a:avLst/>
          </a:prstGeom>
          <a:noFill/>
          <a:ln>
            <a:noFill/>
          </a:ln>
        </p:spPr>
      </p:pic>
      <p:pic>
        <p:nvPicPr>
          <p:cNvPr id="108" name="Shape 108" descr="https://lh5.googleusercontent.com/6MHg-W-Jp8orZhiL3tbQiO1-rUDKkNUxGQHYRm03Gy_bYPKl3tKLhJ3ZEnut3-Lami_00uHjOyfGD0SbzwhEBkEDjs-khPnWBbaRq1OLYbd3oEIEzmXMPeeyg4I5Ntm4JZB_xkg4"/>
          <p:cNvPicPr preferRelativeResize="0"/>
          <p:nvPr/>
        </p:nvPicPr>
        <p:blipFill rotWithShape="1">
          <a:blip r:embed="rId8">
            <a:alphaModFix/>
          </a:blip>
          <a:srcRect/>
          <a:stretch/>
        </p:blipFill>
        <p:spPr>
          <a:xfrm>
            <a:off x="14513413" y="16644911"/>
            <a:ext cx="2671281" cy="2253882"/>
          </a:xfrm>
          <a:prstGeom prst="rect">
            <a:avLst/>
          </a:prstGeom>
          <a:noFill/>
          <a:ln>
            <a:noFill/>
          </a:ln>
        </p:spPr>
      </p:pic>
      <p:pic>
        <p:nvPicPr>
          <p:cNvPr id="109" name="Shape 109" descr="https://lh5.googleusercontent.com/YR-sGZT-i63u8v5NHen9ha6aRohHFPLs-Uv7BvuPlQegUROxQNxpY8SMOIII_KjUIug93RGUiclmE5TI9_mB-xoosWOvkvWZTiot3P3vtbhNwQBX5ZdaALEanZD2LnEglYn6JtoU"/>
          <p:cNvPicPr preferRelativeResize="0"/>
          <p:nvPr/>
        </p:nvPicPr>
        <p:blipFill rotWithShape="1">
          <a:blip r:embed="rId9">
            <a:alphaModFix/>
          </a:blip>
          <a:srcRect/>
          <a:stretch/>
        </p:blipFill>
        <p:spPr>
          <a:xfrm>
            <a:off x="18735317" y="16607466"/>
            <a:ext cx="2801647" cy="2287990"/>
          </a:xfrm>
          <a:prstGeom prst="rect">
            <a:avLst/>
          </a:prstGeom>
          <a:noFill/>
          <a:ln>
            <a:noFill/>
          </a:ln>
        </p:spPr>
      </p:pic>
      <p:sp>
        <p:nvSpPr>
          <p:cNvPr id="110" name="Shape 110"/>
          <p:cNvSpPr txBox="1"/>
          <p:nvPr/>
        </p:nvSpPr>
        <p:spPr>
          <a:xfrm>
            <a:off x="14872513" y="19264010"/>
            <a:ext cx="2258197" cy="35010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400" b="1" u="none" dirty="0">
                <a:solidFill>
                  <a:schemeClr val="dk1"/>
                </a:solidFill>
                <a:latin typeface="Garamond"/>
                <a:ea typeface="Garamond"/>
                <a:cs typeface="Garamond"/>
                <a:sym typeface="Garamond"/>
              </a:rPr>
              <a:t>Landsat 8</a:t>
            </a:r>
            <a:r>
              <a:rPr lang="en-US" sz="2400" b="0" u="none" dirty="0">
                <a:solidFill>
                  <a:schemeClr val="dk1"/>
                </a:solidFill>
                <a:latin typeface="Garamond"/>
                <a:ea typeface="Garamond"/>
                <a:cs typeface="Garamond"/>
                <a:sym typeface="Garamond"/>
              </a:rPr>
              <a:t>, OLI</a:t>
            </a:r>
            <a:r>
              <a:rPr lang="en-US" sz="2000" b="0" u="none" dirty="0">
                <a:solidFill>
                  <a:schemeClr val="dk1"/>
                </a:solidFill>
                <a:latin typeface="Garamond"/>
                <a:ea typeface="Garamond"/>
                <a:cs typeface="Garamond"/>
                <a:sym typeface="Garamond"/>
              </a:rPr>
              <a:t>		</a:t>
            </a:r>
          </a:p>
        </p:txBody>
      </p:sp>
      <p:sp>
        <p:nvSpPr>
          <p:cNvPr id="111" name="Shape 111"/>
          <p:cNvSpPr txBox="1"/>
          <p:nvPr/>
        </p:nvSpPr>
        <p:spPr>
          <a:xfrm>
            <a:off x="18511348" y="19247462"/>
            <a:ext cx="3498532" cy="42248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400" b="1" u="none" dirty="0">
                <a:solidFill>
                  <a:schemeClr val="dk1"/>
                </a:solidFill>
                <a:latin typeface="Garamond"/>
                <a:ea typeface="Garamond"/>
                <a:cs typeface="Garamond"/>
                <a:sym typeface="Garamond"/>
              </a:rPr>
              <a:t>Terra</a:t>
            </a:r>
            <a:r>
              <a:rPr lang="en-US" sz="2400" b="0" u="none" dirty="0">
                <a:solidFill>
                  <a:schemeClr val="dk1"/>
                </a:solidFill>
                <a:latin typeface="Garamond"/>
                <a:ea typeface="Garamond"/>
                <a:cs typeface="Garamond"/>
                <a:sym typeface="Garamond"/>
              </a:rPr>
              <a:t>, ASTER &amp; MODIS</a:t>
            </a:r>
          </a:p>
        </p:txBody>
      </p:sp>
      <p:pic>
        <p:nvPicPr>
          <p:cNvPr id="112" name="Shape 112"/>
          <p:cNvPicPr preferRelativeResize="0"/>
          <p:nvPr/>
        </p:nvPicPr>
        <p:blipFill rotWithShape="1">
          <a:blip r:embed="rId10">
            <a:alphaModFix/>
          </a:blip>
          <a:srcRect/>
          <a:stretch/>
        </p:blipFill>
        <p:spPr>
          <a:xfrm>
            <a:off x="13158965" y="31701618"/>
            <a:ext cx="2028825" cy="2247900"/>
          </a:xfrm>
          <a:prstGeom prst="rect">
            <a:avLst/>
          </a:prstGeom>
          <a:noFill/>
          <a:ln>
            <a:noFill/>
          </a:ln>
        </p:spPr>
      </p:pic>
      <p:pic>
        <p:nvPicPr>
          <p:cNvPr id="163" name="Shape 163"/>
          <p:cNvPicPr preferRelativeResize="0"/>
          <p:nvPr/>
        </p:nvPicPr>
        <p:blipFill rotWithShape="1">
          <a:blip r:embed="rId11">
            <a:alphaModFix/>
          </a:blip>
          <a:srcRect/>
          <a:stretch/>
        </p:blipFill>
        <p:spPr>
          <a:xfrm>
            <a:off x="17023203" y="30820200"/>
            <a:ext cx="5476036" cy="3445151"/>
          </a:xfrm>
          <a:prstGeom prst="rect">
            <a:avLst/>
          </a:prstGeom>
          <a:noFill/>
          <a:ln>
            <a:noFill/>
          </a:ln>
        </p:spPr>
      </p:pic>
      <p:sp>
        <p:nvSpPr>
          <p:cNvPr id="164" name="Shape 164"/>
          <p:cNvSpPr txBox="1"/>
          <p:nvPr/>
        </p:nvSpPr>
        <p:spPr>
          <a:xfrm>
            <a:off x="18635646" y="33745496"/>
            <a:ext cx="3852272"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dirty="0">
                <a:solidFill>
                  <a:schemeClr val="lt1"/>
                </a:solidFill>
                <a:latin typeface="Garamond"/>
                <a:ea typeface="Garamond"/>
                <a:cs typeface="Garamond"/>
                <a:sym typeface="Garamond"/>
              </a:rPr>
              <a:t>Southern Research Station</a:t>
            </a:r>
          </a:p>
        </p:txBody>
      </p:sp>
      <p:sp>
        <p:nvSpPr>
          <p:cNvPr id="165" name="Text Placeholder 16"/>
          <p:cNvSpPr txBox="1">
            <a:spLocks/>
          </p:cNvSpPr>
          <p:nvPr/>
        </p:nvSpPr>
        <p:spPr>
          <a:xfrm>
            <a:off x="12839700" y="20897850"/>
            <a:ext cx="10972800" cy="444443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2900" indent="-342900">
              <a:buClr>
                <a:srgbClr val="57688F"/>
              </a:buClr>
            </a:pPr>
            <a:r>
              <a:rPr lang="en-US" dirty="0">
                <a:solidFill>
                  <a:schemeClr val="tx1">
                    <a:lumMod val="75000"/>
                  </a:schemeClr>
                </a:solidFill>
                <a:latin typeface="Garamond" panose="02020404030301010803" pitchFamily="18" charset="0"/>
              </a:rPr>
              <a:t>NASA satellite data was successfully integrated into a</a:t>
            </a:r>
            <a:r>
              <a:rPr lang="en-US" dirty="0">
                <a:solidFill>
                  <a:schemeClr val="tx1">
                    <a:lumMod val="75000"/>
                  </a:schemeClr>
                </a:solidFill>
                <a:latin typeface="Garamond"/>
                <a:ea typeface="Garamond"/>
                <a:cs typeface="Garamond"/>
                <a:sym typeface="Garamond"/>
              </a:rPr>
              <a:t> wildfire risk model categorizing areas as low, medium, or high risk based on 9 </a:t>
            </a:r>
            <a:r>
              <a:rPr lang="en-US" dirty="0" smtClean="0">
                <a:solidFill>
                  <a:schemeClr val="tx1">
                    <a:lumMod val="75000"/>
                  </a:schemeClr>
                </a:solidFill>
                <a:latin typeface="Garamond"/>
                <a:ea typeface="Garamond"/>
                <a:cs typeface="Garamond"/>
                <a:sym typeface="Garamond"/>
              </a:rPr>
              <a:t>parameters.</a:t>
            </a:r>
            <a:endParaRPr lang="en-US" dirty="0">
              <a:solidFill>
                <a:schemeClr val="tx1">
                  <a:lumMod val="75000"/>
                </a:schemeClr>
              </a:solidFill>
              <a:latin typeface="Garamond"/>
              <a:ea typeface="Garamond"/>
              <a:cs typeface="Garamond"/>
              <a:sym typeface="Garamond"/>
            </a:endParaRPr>
          </a:p>
          <a:p>
            <a:pPr marL="347663" indent="-347663">
              <a:buClr>
                <a:srgbClr val="57688F"/>
              </a:buClr>
            </a:pPr>
            <a:r>
              <a:rPr lang="en-US" dirty="0">
                <a:solidFill>
                  <a:schemeClr val="tx1">
                    <a:lumMod val="75000"/>
                  </a:schemeClr>
                </a:solidFill>
                <a:latin typeface="Garamond" panose="02020404030301010803" pitchFamily="18" charset="0"/>
              </a:rPr>
              <a:t>The fire risk maps predicted </a:t>
            </a:r>
            <a:r>
              <a:rPr lang="en-US" dirty="0">
                <a:solidFill>
                  <a:schemeClr val="tx1">
                    <a:lumMod val="75000"/>
                  </a:schemeClr>
                </a:solidFill>
                <a:latin typeface="Garamond"/>
                <a:ea typeface="Garamond"/>
                <a:cs typeface="Garamond"/>
                <a:sym typeface="Garamond"/>
              </a:rPr>
              <a:t>that 51% and 48% of the area within the actual 2016 fire areas were at high and medium risk levels, </a:t>
            </a:r>
            <a:r>
              <a:rPr lang="en-US" dirty="0" smtClean="0">
                <a:solidFill>
                  <a:schemeClr val="tx1">
                    <a:lumMod val="75000"/>
                  </a:schemeClr>
                </a:solidFill>
                <a:latin typeface="Garamond"/>
                <a:ea typeface="Garamond"/>
                <a:cs typeface="Garamond"/>
                <a:sym typeface="Garamond"/>
              </a:rPr>
              <a:t>respectively.</a:t>
            </a:r>
            <a:endParaRPr lang="en-US" dirty="0">
              <a:solidFill>
                <a:schemeClr val="tx1">
                  <a:lumMod val="75000"/>
                </a:schemeClr>
              </a:solidFill>
              <a:latin typeface="Garamond"/>
              <a:ea typeface="Garamond"/>
              <a:cs typeface="Garamond"/>
              <a:sym typeface="Garamond"/>
            </a:endParaRPr>
          </a:p>
          <a:p>
            <a:pPr marL="347663" lvl="0" indent="-347663">
              <a:buClr>
                <a:srgbClr val="57688F"/>
              </a:buClr>
            </a:pPr>
            <a:r>
              <a:rPr lang="en-US" dirty="0">
                <a:solidFill>
                  <a:schemeClr val="tx1">
                    <a:lumMod val="75000"/>
                  </a:schemeClr>
                </a:solidFill>
                <a:latin typeface="Garamond"/>
                <a:ea typeface="Garamond"/>
                <a:cs typeface="Garamond"/>
                <a:sym typeface="Garamond"/>
              </a:rPr>
              <a:t>This wildfire model predicted major events, such as the Chimney Top fire near Gatlinburg, with 67% and 30% of the area contained in fire zones classified at high and medium risk </a:t>
            </a:r>
            <a:r>
              <a:rPr lang="en-US" dirty="0" smtClean="0">
                <a:solidFill>
                  <a:schemeClr val="tx1">
                    <a:lumMod val="75000"/>
                  </a:schemeClr>
                </a:solidFill>
                <a:latin typeface="Garamond"/>
                <a:ea typeface="Garamond"/>
                <a:cs typeface="Garamond"/>
                <a:sym typeface="Garamond"/>
              </a:rPr>
              <a:t>levels.</a:t>
            </a:r>
            <a:endParaRPr lang="en-US" dirty="0">
              <a:solidFill>
                <a:schemeClr val="tx1">
                  <a:lumMod val="75000"/>
                </a:schemeClr>
              </a:solidFill>
              <a:latin typeface="Garamond"/>
              <a:ea typeface="Garamond"/>
              <a:cs typeface="Garamond"/>
              <a:sym typeface="Garamond"/>
            </a:endParaRPr>
          </a:p>
          <a:p>
            <a:pPr marL="347663" lvl="0" indent="-347663">
              <a:buClr>
                <a:srgbClr val="57688F"/>
              </a:buClr>
            </a:pPr>
            <a:r>
              <a:rPr lang="en-US" dirty="0">
                <a:solidFill>
                  <a:schemeClr val="tx1">
                    <a:lumMod val="75000"/>
                  </a:schemeClr>
                </a:solidFill>
                <a:latin typeface="Garamond"/>
                <a:ea typeface="Garamond"/>
                <a:cs typeface="Garamond"/>
                <a:sym typeface="Garamond"/>
              </a:rPr>
              <a:t>Additional work will improve our understanding of socio-demographic and management factors that affect wildfire </a:t>
            </a:r>
            <a:r>
              <a:rPr lang="en-US" dirty="0" smtClean="0">
                <a:solidFill>
                  <a:schemeClr val="tx1">
                    <a:lumMod val="75000"/>
                  </a:schemeClr>
                </a:solidFill>
                <a:latin typeface="Garamond"/>
                <a:ea typeface="Garamond"/>
                <a:cs typeface="Garamond"/>
                <a:sym typeface="Garamond"/>
              </a:rPr>
              <a:t>potential.</a:t>
            </a:r>
            <a:endParaRPr lang="en-US" dirty="0">
              <a:solidFill>
                <a:schemeClr val="tx1">
                  <a:lumMod val="75000"/>
                </a:schemeClr>
              </a:solidFill>
              <a:latin typeface="Garamond"/>
              <a:ea typeface="Garamond"/>
              <a:cs typeface="Garamond"/>
              <a:sym typeface="Garamond"/>
            </a:endParaRPr>
          </a:p>
        </p:txBody>
      </p:sp>
      <p:pic>
        <p:nvPicPr>
          <p:cNvPr id="168" name="Shape 100"/>
          <p:cNvPicPr preferRelativeResize="0"/>
          <p:nvPr/>
        </p:nvPicPr>
        <p:blipFill rotWithShape="1">
          <a:blip r:embed="rId4">
            <a:alphaModFix/>
          </a:blip>
          <a:srcRect/>
          <a:stretch/>
        </p:blipFill>
        <p:spPr>
          <a:xfrm>
            <a:off x="1918583" y="29653927"/>
            <a:ext cx="1709506" cy="1721664"/>
          </a:xfrm>
          <a:prstGeom prst="rect">
            <a:avLst/>
          </a:prstGeom>
          <a:noFill/>
          <a:ln>
            <a:noFill/>
          </a:ln>
        </p:spPr>
      </p:pic>
      <p:pic>
        <p:nvPicPr>
          <p:cNvPr id="107" name="Shape 107"/>
          <p:cNvPicPr preferRelativeResize="0"/>
          <p:nvPr/>
        </p:nvPicPr>
        <p:blipFill>
          <a:blip r:embed="rId12">
            <a:extLst>
              <a:ext uri="{28A0092B-C50C-407E-A947-70E740481C1C}">
                <a14:useLocalDpi xmlns:a14="http://schemas.microsoft.com/office/drawing/2010/main" val="0"/>
              </a:ext>
            </a:extLst>
          </a:blip>
          <a:stretch>
            <a:fillRect/>
          </a:stretch>
        </p:blipFill>
        <p:spPr>
          <a:xfrm>
            <a:off x="3891677" y="29834776"/>
            <a:ext cx="1464831" cy="1391172"/>
          </a:xfrm>
          <a:prstGeom prst="ellipse">
            <a:avLst/>
          </a:prstGeom>
          <a:noFill/>
          <a:ln>
            <a:noFill/>
          </a:ln>
        </p:spPr>
      </p:pic>
      <p:graphicFrame>
        <p:nvGraphicFramePr>
          <p:cNvPr id="118" name="Table 117"/>
          <p:cNvGraphicFramePr>
            <a:graphicFrameLocks noGrp="1"/>
          </p:cNvGraphicFramePr>
          <p:nvPr>
            <p:extLst>
              <p:ext uri="{D42A27DB-BD31-4B8C-83A1-F6EECF244321}">
                <p14:modId xmlns:p14="http://schemas.microsoft.com/office/powerpoint/2010/main" val="449877291"/>
              </p:ext>
            </p:extLst>
          </p:nvPr>
        </p:nvGraphicFramePr>
        <p:xfrm>
          <a:off x="1028700" y="14135099"/>
          <a:ext cx="11165175" cy="6589841"/>
        </p:xfrm>
        <a:graphic>
          <a:graphicData uri="http://schemas.openxmlformats.org/drawingml/2006/table">
            <a:tbl>
              <a:tblPr firstRow="1" bandRow="1">
                <a:tableStyleId>{5C22544A-7EE6-4342-B048-85BDC9FD1C3A}</a:tableStyleId>
              </a:tblPr>
              <a:tblGrid>
                <a:gridCol w="2373122">
                  <a:extLst>
                    <a:ext uri="{9D8B030D-6E8A-4147-A177-3AD203B41FA5}">
                      <a16:colId xmlns:a16="http://schemas.microsoft.com/office/drawing/2014/main" xmlns="" val="20000"/>
                    </a:ext>
                  </a:extLst>
                </a:gridCol>
                <a:gridCol w="2812566">
                  <a:extLst>
                    <a:ext uri="{9D8B030D-6E8A-4147-A177-3AD203B41FA5}">
                      <a16:colId xmlns:a16="http://schemas.microsoft.com/office/drawing/2014/main" xmlns="" val="20001"/>
                    </a:ext>
                  </a:extLst>
                </a:gridCol>
                <a:gridCol w="1737173">
                  <a:extLst>
                    <a:ext uri="{9D8B030D-6E8A-4147-A177-3AD203B41FA5}">
                      <a16:colId xmlns:a16="http://schemas.microsoft.com/office/drawing/2014/main" xmlns="" val="20002"/>
                    </a:ext>
                  </a:extLst>
                </a:gridCol>
                <a:gridCol w="1659600">
                  <a:extLst>
                    <a:ext uri="{9D8B030D-6E8A-4147-A177-3AD203B41FA5}">
                      <a16:colId xmlns:a16="http://schemas.microsoft.com/office/drawing/2014/main" xmlns="" val="20003"/>
                    </a:ext>
                  </a:extLst>
                </a:gridCol>
                <a:gridCol w="2582714">
                  <a:extLst>
                    <a:ext uri="{9D8B030D-6E8A-4147-A177-3AD203B41FA5}">
                      <a16:colId xmlns:a16="http://schemas.microsoft.com/office/drawing/2014/main" xmlns="" val="20004"/>
                    </a:ext>
                  </a:extLst>
                </a:gridCol>
              </a:tblGrid>
              <a:tr h="539030">
                <a:tc>
                  <a:txBody>
                    <a:bodyPr/>
                    <a:lstStyle/>
                    <a:p>
                      <a:pPr algn="ctr"/>
                      <a:r>
                        <a:rPr lang="en-US" sz="2000" dirty="0">
                          <a:latin typeface="Garamond" panose="02020404030301010803" pitchFamily="18" charset="0"/>
                        </a:rPr>
                        <a:t>Data Acquisition </a:t>
                      </a:r>
                    </a:p>
                  </a:txBody>
                  <a:tcPr anchor="ctr"/>
                </a:tc>
                <a:tc gridSpan="2">
                  <a:txBody>
                    <a:bodyPr/>
                    <a:lstStyle/>
                    <a:p>
                      <a:pPr algn="ctr"/>
                      <a:r>
                        <a:rPr lang="en-US" sz="2000" dirty="0">
                          <a:latin typeface="Garamond" panose="02020404030301010803" pitchFamily="18" charset="0"/>
                        </a:rPr>
                        <a:t>Processing</a:t>
                      </a:r>
                      <a:r>
                        <a:rPr lang="en-US" sz="2000" baseline="0" dirty="0">
                          <a:latin typeface="Garamond" panose="02020404030301010803" pitchFamily="18" charset="0"/>
                        </a:rPr>
                        <a:t> and Analysis</a:t>
                      </a:r>
                      <a:endParaRPr lang="en-US" sz="2000" dirty="0">
                        <a:latin typeface="Garamond" panose="02020404030301010803" pitchFamily="18" charset="0"/>
                      </a:endParaRPr>
                    </a:p>
                  </a:txBody>
                  <a:tcPr anchor="ctr"/>
                </a:tc>
                <a:tc hMerge="1">
                  <a:txBody>
                    <a:bodyPr/>
                    <a:lstStyle/>
                    <a:p>
                      <a:pPr algn="ctr"/>
                      <a:endParaRPr lang="en-US" sz="1900" dirty="0">
                        <a:latin typeface="Garamond" panose="02020404030301010803" pitchFamily="18" charset="0"/>
                      </a:endParaRPr>
                    </a:p>
                  </a:txBody>
                  <a:tcPr/>
                </a:tc>
                <a:tc>
                  <a:txBody>
                    <a:bodyPr/>
                    <a:lstStyle/>
                    <a:p>
                      <a:pPr algn="ctr"/>
                      <a:r>
                        <a:rPr lang="en-US" sz="2000" dirty="0">
                          <a:latin typeface="Garamond" panose="02020404030301010803" pitchFamily="18" charset="0"/>
                        </a:rPr>
                        <a:t>Output</a:t>
                      </a:r>
                    </a:p>
                  </a:txBody>
                  <a:tcPr anchor="ctr"/>
                </a:tc>
                <a:tc>
                  <a:txBody>
                    <a:bodyPr/>
                    <a:lstStyle/>
                    <a:p>
                      <a:pPr algn="ctr"/>
                      <a:r>
                        <a:rPr lang="en-US" sz="2000" dirty="0">
                          <a:latin typeface="Garamond" panose="02020404030301010803" pitchFamily="18" charset="0"/>
                        </a:rPr>
                        <a:t>End</a:t>
                      </a:r>
                      <a:r>
                        <a:rPr lang="en-US" sz="2000" baseline="0" dirty="0">
                          <a:latin typeface="Garamond" panose="02020404030301010803" pitchFamily="18" charset="0"/>
                        </a:rPr>
                        <a:t> Product</a:t>
                      </a:r>
                      <a:endParaRPr lang="en-US" sz="2000" dirty="0">
                        <a:latin typeface="Garamond" panose="02020404030301010803" pitchFamily="18" charset="0"/>
                      </a:endParaRPr>
                    </a:p>
                  </a:txBody>
                  <a:tcPr anchor="ctr"/>
                </a:tc>
                <a:extLst>
                  <a:ext uri="{0D108BD9-81ED-4DB2-BD59-A6C34878D82A}">
                    <a16:rowId xmlns:a16="http://schemas.microsoft.com/office/drawing/2014/main" xmlns="" val="10000"/>
                  </a:ext>
                </a:extLst>
              </a:tr>
              <a:tr h="1097667">
                <a:tc>
                  <a:txBody>
                    <a:bodyPr/>
                    <a:lstStyle/>
                    <a:p>
                      <a:pPr algn="ctr"/>
                      <a:endParaRPr lang="en-US" dirty="0">
                        <a:latin typeface="Garamond" panose="02020404030301010803" pitchFamily="18" charset="0"/>
                      </a:endParaRPr>
                    </a:p>
                  </a:txBody>
                  <a:tcPr>
                    <a:solidFill>
                      <a:schemeClr val="accent1">
                        <a:lumMod val="20000"/>
                        <a:lumOff val="80000"/>
                      </a:schemeClr>
                    </a:solidFill>
                  </a:tcPr>
                </a:tc>
                <a:tc>
                  <a:txBody>
                    <a:bodyPr/>
                    <a:lstStyle/>
                    <a:p>
                      <a:pPr marL="114300" marR="0" lvl="1" indent="-114300" algn="l" rtl="0">
                        <a:lnSpc>
                          <a:spcPct val="90000"/>
                        </a:lnSpc>
                        <a:spcBef>
                          <a:spcPts val="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NDVIs (250m)</a:t>
                      </a:r>
                    </a:p>
                    <a:p>
                      <a:pPr marL="114300" marR="0" lvl="1" indent="-114300" algn="l" rtl="0">
                        <a:lnSpc>
                          <a:spcPct val="90000"/>
                        </a:lnSpc>
                        <a:spcBef>
                          <a:spcPts val="18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Forest Thrive/Decline </a:t>
                      </a:r>
                    </a:p>
                  </a:txBody>
                  <a:tcPr anchor="ctr">
                    <a:solidFill>
                      <a:schemeClr val="accent1">
                        <a:lumMod val="20000"/>
                        <a:lumOff val="80000"/>
                      </a:schemeClr>
                    </a:solidFill>
                  </a:tcPr>
                </a:tc>
                <a:tc rowSpan="2">
                  <a:txBody>
                    <a:bodyPr/>
                    <a:lstStyle/>
                    <a:p>
                      <a:pPr marL="0" marR="0" lvl="1" indent="0" algn="ctr" rtl="0">
                        <a:lnSpc>
                          <a:spcPct val="90000"/>
                        </a:lnSpc>
                        <a:spcBef>
                          <a:spcPts val="180"/>
                        </a:spcBef>
                        <a:spcAft>
                          <a:spcPts val="0"/>
                        </a:spcAft>
                        <a:buClr>
                          <a:srgbClr val="767070"/>
                        </a:buClr>
                        <a:buSzPct val="100000"/>
                        <a:buFont typeface="Garamond"/>
                        <a:buNone/>
                      </a:pPr>
                      <a:r>
                        <a:rPr lang="en-US" sz="2000" b="0" i="0" u="none" strike="noStrike" cap="none" dirty="0">
                          <a:solidFill>
                            <a:schemeClr val="tx1"/>
                          </a:solidFill>
                          <a:latin typeface="Garamond"/>
                          <a:ea typeface="Garamond"/>
                          <a:cs typeface="Garamond"/>
                          <a:sym typeface="Garamond"/>
                        </a:rPr>
                        <a:t>Biological Risk Factors</a:t>
                      </a:r>
                    </a:p>
                  </a:txBody>
                  <a:tcPr anchor="ctr">
                    <a:solidFill>
                      <a:schemeClr val="accent1">
                        <a:lumMod val="20000"/>
                        <a:lumOff val="80000"/>
                      </a:schemeClr>
                    </a:solidFill>
                  </a:tcPr>
                </a:tc>
                <a:tc rowSpan="3">
                  <a:txBody>
                    <a:bodyPr/>
                    <a:lstStyle/>
                    <a:p>
                      <a:pPr algn="ctr"/>
                      <a:r>
                        <a:rPr lang="en-US" sz="2000" b="0" dirty="0">
                          <a:solidFill>
                            <a:schemeClr val="tx1"/>
                          </a:solidFill>
                          <a:latin typeface="Garamond" panose="02020404030301010803" pitchFamily="18" charset="0"/>
                        </a:rPr>
                        <a:t>Fire Risk Model</a:t>
                      </a:r>
                    </a:p>
                  </a:txBody>
                  <a:tcPr anchor="ctr">
                    <a:solidFill>
                      <a:schemeClr val="accent1">
                        <a:lumMod val="40000"/>
                        <a:lumOff val="60000"/>
                      </a:schemeClr>
                    </a:solidFill>
                  </a:tcPr>
                </a:tc>
                <a:tc rowSpan="5">
                  <a:txBody>
                    <a:bodyPr/>
                    <a:lstStyle/>
                    <a:p>
                      <a:pPr algn="ctr"/>
                      <a:r>
                        <a:rPr lang="en-US" sz="2000" b="0" dirty="0">
                          <a:solidFill>
                            <a:schemeClr val="tx1"/>
                          </a:solidFill>
                          <a:latin typeface="Garamond" panose="02020404030301010803" pitchFamily="18" charset="0"/>
                        </a:rPr>
                        <a:t>Wildfire</a:t>
                      </a:r>
                    </a:p>
                    <a:p>
                      <a:pPr algn="ctr"/>
                      <a:r>
                        <a:rPr lang="en-US" sz="2000" b="0" dirty="0">
                          <a:solidFill>
                            <a:schemeClr val="tx1"/>
                          </a:solidFill>
                          <a:latin typeface="Garamond" panose="02020404030301010803" pitchFamily="18" charset="0"/>
                        </a:rPr>
                        <a:t>Vulnerability</a:t>
                      </a:r>
                      <a:r>
                        <a:rPr lang="en-US" sz="2000" b="0" baseline="0" dirty="0">
                          <a:solidFill>
                            <a:schemeClr val="tx1"/>
                          </a:solidFill>
                          <a:latin typeface="Garamond" panose="02020404030301010803" pitchFamily="18" charset="0"/>
                        </a:rPr>
                        <a:t> </a:t>
                      </a:r>
                    </a:p>
                    <a:p>
                      <a:pPr algn="ctr"/>
                      <a:r>
                        <a:rPr lang="en-US" sz="2000" b="0" baseline="0" dirty="0">
                          <a:solidFill>
                            <a:schemeClr val="tx1"/>
                          </a:solidFill>
                          <a:latin typeface="Garamond" panose="02020404030301010803" pitchFamily="18" charset="0"/>
                        </a:rPr>
                        <a:t>Index</a:t>
                      </a:r>
                      <a:endParaRPr lang="en-US" sz="2000" b="0" dirty="0">
                        <a:solidFill>
                          <a:schemeClr val="tx1"/>
                        </a:solidFill>
                        <a:latin typeface="Garamond" panose="02020404030301010803" pitchFamily="18" charset="0"/>
                      </a:endParaRPr>
                    </a:p>
                  </a:txBody>
                  <a:tcPr anchor="ctr">
                    <a:solidFill>
                      <a:schemeClr val="accent3">
                        <a:lumMod val="40000"/>
                        <a:lumOff val="60000"/>
                      </a:schemeClr>
                    </a:solidFill>
                  </a:tcPr>
                </a:tc>
                <a:extLst>
                  <a:ext uri="{0D108BD9-81ED-4DB2-BD59-A6C34878D82A}">
                    <a16:rowId xmlns:a16="http://schemas.microsoft.com/office/drawing/2014/main" xmlns="" val="10001"/>
                  </a:ext>
                </a:extLst>
              </a:tr>
              <a:tr h="1284722">
                <a:tc>
                  <a:txBody>
                    <a:bodyPr/>
                    <a:lstStyle/>
                    <a:p>
                      <a:pPr algn="ctr"/>
                      <a:endParaRPr lang="en-US" dirty="0">
                        <a:latin typeface="Garamond" panose="02020404030301010803" pitchFamily="18" charset="0"/>
                      </a:endParaRPr>
                    </a:p>
                  </a:txBody>
                  <a:tcPr>
                    <a:solidFill>
                      <a:schemeClr val="accent1">
                        <a:lumMod val="20000"/>
                        <a:lumOff val="80000"/>
                      </a:schemeClr>
                    </a:solidFill>
                  </a:tcPr>
                </a:tc>
                <a:tc>
                  <a:txBody>
                    <a:bodyPr/>
                    <a:lstStyle/>
                    <a:p>
                      <a:pPr marL="114300" marR="0" lvl="1" indent="-114300" algn="l" rtl="0">
                        <a:lnSpc>
                          <a:spcPct val="90000"/>
                        </a:lnSpc>
                        <a:spcBef>
                          <a:spcPts val="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Land Cover</a:t>
                      </a:r>
                    </a:p>
                    <a:p>
                      <a:pPr marL="114300" marR="0" lvl="1" indent="-114300" algn="l" rtl="0">
                        <a:lnSpc>
                          <a:spcPct val="90000"/>
                        </a:lnSpc>
                        <a:spcBef>
                          <a:spcPts val="18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Land Use</a:t>
                      </a:r>
                    </a:p>
                    <a:p>
                      <a:pPr marL="114300" marR="0" lvl="1" indent="-114300" algn="l" rtl="0">
                        <a:lnSpc>
                          <a:spcPct val="90000"/>
                        </a:lnSpc>
                        <a:spcBef>
                          <a:spcPts val="18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NDVIs (30m)</a:t>
                      </a:r>
                    </a:p>
                    <a:p>
                      <a:pPr marL="114300" marR="0" lvl="1" indent="-114300" algn="l" rtl="0">
                        <a:lnSpc>
                          <a:spcPct val="90000"/>
                        </a:lnSpc>
                        <a:spcBef>
                          <a:spcPts val="18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NDMIs</a:t>
                      </a:r>
                      <a:r>
                        <a:rPr lang="en-US" sz="2000" b="0" i="0" u="none" strike="noStrike" cap="none" baseline="0" dirty="0">
                          <a:solidFill>
                            <a:schemeClr val="tx1"/>
                          </a:solidFill>
                          <a:latin typeface="Garamond"/>
                          <a:ea typeface="Garamond"/>
                          <a:cs typeface="Garamond"/>
                          <a:sym typeface="Garamond"/>
                        </a:rPr>
                        <a:t> (30m)</a:t>
                      </a:r>
                      <a:endParaRPr lang="en-US" sz="2000" b="0" i="0" u="none" strike="noStrike" cap="none" dirty="0">
                        <a:solidFill>
                          <a:schemeClr val="tx1"/>
                        </a:solidFill>
                        <a:latin typeface="Garamond"/>
                        <a:ea typeface="Garamond"/>
                        <a:cs typeface="Garamond"/>
                        <a:sym typeface="Garamond"/>
                      </a:endParaRPr>
                    </a:p>
                  </a:txBody>
                  <a:tcPr anchor="ctr">
                    <a:solidFill>
                      <a:schemeClr val="accent1">
                        <a:lumMod val="20000"/>
                        <a:lumOff val="80000"/>
                      </a:schemeClr>
                    </a:solidFill>
                  </a:tcPr>
                </a:tc>
                <a:tc vMerge="1">
                  <a:txBody>
                    <a:bodyPr/>
                    <a:lstStyle/>
                    <a:p>
                      <a:pPr marL="114300" marR="0" lvl="1" indent="-114300" algn="l" rtl="0">
                        <a:lnSpc>
                          <a:spcPct val="90000"/>
                        </a:lnSpc>
                        <a:spcBef>
                          <a:spcPts val="180"/>
                        </a:spcBef>
                        <a:spcAft>
                          <a:spcPts val="0"/>
                        </a:spcAft>
                        <a:buClr>
                          <a:srgbClr val="767070"/>
                        </a:buClr>
                        <a:buSzPct val="100000"/>
                        <a:buFont typeface="Garamond"/>
                        <a:buChar char="•"/>
                      </a:pPr>
                      <a:endParaRPr lang="en-US" sz="2000" b="0" i="0" u="none" strike="noStrike" cap="none" dirty="0">
                        <a:solidFill>
                          <a:srgbClr val="767070"/>
                        </a:solidFill>
                        <a:latin typeface="Garamond"/>
                        <a:ea typeface="Garamond"/>
                        <a:cs typeface="Garamond"/>
                        <a:sym typeface="Garamond"/>
                      </a:endParaRPr>
                    </a:p>
                  </a:txBody>
                  <a:tcPr/>
                </a:tc>
                <a:tc vMerge="1">
                  <a:txBody>
                    <a:bodyPr/>
                    <a:lstStyle/>
                    <a:p>
                      <a:pPr algn="ctr"/>
                      <a:endParaRPr lang="en-US" dirty="0">
                        <a:latin typeface="Garamond" panose="02020404030301010803" pitchFamily="18" charset="0"/>
                      </a:endParaRPr>
                    </a:p>
                  </a:txBody>
                  <a:tcPr/>
                </a:tc>
                <a:tc vMerge="1">
                  <a:txBody>
                    <a:bodyPr/>
                    <a:lstStyle/>
                    <a:p>
                      <a:endParaRPr lang="en-US"/>
                    </a:p>
                  </a:txBody>
                  <a:tcPr/>
                </a:tc>
                <a:extLst>
                  <a:ext uri="{0D108BD9-81ED-4DB2-BD59-A6C34878D82A}">
                    <a16:rowId xmlns:a16="http://schemas.microsoft.com/office/drawing/2014/main" xmlns="" val="10002"/>
                  </a:ext>
                </a:extLst>
              </a:tr>
              <a:tr h="1114457">
                <a:tc>
                  <a:txBody>
                    <a:bodyPr/>
                    <a:lstStyle/>
                    <a:p>
                      <a:pPr algn="ctr"/>
                      <a:endParaRPr lang="en-US" dirty="0">
                        <a:latin typeface="Garamond" panose="02020404030301010803" pitchFamily="18" charset="0"/>
                      </a:endParaRPr>
                    </a:p>
                  </a:txBody>
                  <a:tcPr>
                    <a:solidFill>
                      <a:schemeClr val="accent1">
                        <a:lumMod val="40000"/>
                        <a:lumOff val="60000"/>
                      </a:schemeClr>
                    </a:solidFill>
                  </a:tcPr>
                </a:tc>
                <a:tc>
                  <a:txBody>
                    <a:bodyPr/>
                    <a:lstStyle/>
                    <a:p>
                      <a:pPr marL="114300" marR="0" lvl="1" indent="-114300" algn="l" rtl="0">
                        <a:lnSpc>
                          <a:spcPct val="90000"/>
                        </a:lnSpc>
                        <a:spcBef>
                          <a:spcPts val="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DEM</a:t>
                      </a:r>
                    </a:p>
                    <a:p>
                      <a:pPr marL="228600" marR="0" lvl="2" indent="-114300" algn="l" rtl="0">
                        <a:lnSpc>
                          <a:spcPct val="90000"/>
                        </a:lnSpc>
                        <a:spcBef>
                          <a:spcPts val="18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Slope</a:t>
                      </a:r>
                    </a:p>
                    <a:p>
                      <a:pPr marL="228600" marR="0" lvl="2" indent="-114300" algn="l" rtl="0">
                        <a:lnSpc>
                          <a:spcPct val="90000"/>
                        </a:lnSpc>
                        <a:spcBef>
                          <a:spcPts val="18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Aspect</a:t>
                      </a:r>
                    </a:p>
                  </a:txBody>
                  <a:tcPr anchor="ctr">
                    <a:solidFill>
                      <a:schemeClr val="accent1">
                        <a:lumMod val="40000"/>
                        <a:lumOff val="60000"/>
                      </a:schemeClr>
                    </a:solidFill>
                  </a:tcPr>
                </a:tc>
                <a:tc>
                  <a:txBody>
                    <a:bodyPr/>
                    <a:lstStyle/>
                    <a:p>
                      <a:pPr marL="114300" marR="0" lvl="2" indent="0" algn="ctr" rtl="0">
                        <a:lnSpc>
                          <a:spcPct val="90000"/>
                        </a:lnSpc>
                        <a:spcBef>
                          <a:spcPts val="180"/>
                        </a:spcBef>
                        <a:spcAft>
                          <a:spcPts val="0"/>
                        </a:spcAft>
                        <a:buClr>
                          <a:srgbClr val="767070"/>
                        </a:buClr>
                        <a:buSzPct val="100000"/>
                        <a:buFont typeface="Garamond"/>
                        <a:buNone/>
                      </a:pPr>
                      <a:r>
                        <a:rPr lang="en-US" sz="2000" b="0" i="0" u="none" strike="noStrike" cap="none" dirty="0">
                          <a:solidFill>
                            <a:schemeClr val="tx1"/>
                          </a:solidFill>
                          <a:latin typeface="Garamond"/>
                          <a:ea typeface="Garamond"/>
                          <a:cs typeface="Garamond"/>
                          <a:sym typeface="Garamond"/>
                        </a:rPr>
                        <a:t>Physical Risk Factors</a:t>
                      </a:r>
                    </a:p>
                  </a:txBody>
                  <a:tcPr anchor="ctr">
                    <a:solidFill>
                      <a:schemeClr val="accent1">
                        <a:lumMod val="40000"/>
                        <a:lumOff val="60000"/>
                      </a:schemeClr>
                    </a:solidFill>
                  </a:tcPr>
                </a:tc>
                <a:tc vMerge="1">
                  <a:txBody>
                    <a:bodyPr/>
                    <a:lstStyle/>
                    <a:p>
                      <a:pPr algn="ctr"/>
                      <a:endParaRPr lang="en-US" dirty="0">
                        <a:latin typeface="Garamond" panose="02020404030301010803" pitchFamily="18" charset="0"/>
                      </a:endParaRPr>
                    </a:p>
                  </a:txBody>
                  <a:tcPr/>
                </a:tc>
                <a:tc vMerge="1">
                  <a:txBody>
                    <a:bodyPr/>
                    <a:lstStyle/>
                    <a:p>
                      <a:endParaRPr lang="en-US"/>
                    </a:p>
                  </a:txBody>
                  <a:tcPr/>
                </a:tc>
                <a:extLst>
                  <a:ext uri="{0D108BD9-81ED-4DB2-BD59-A6C34878D82A}">
                    <a16:rowId xmlns:a16="http://schemas.microsoft.com/office/drawing/2014/main" xmlns="" val="10003"/>
                  </a:ext>
                </a:extLst>
              </a:tr>
              <a:tr h="1315679">
                <a:tc>
                  <a:txBody>
                    <a:bodyPr/>
                    <a:lstStyle/>
                    <a:p>
                      <a:pPr algn="ctr"/>
                      <a:endParaRPr lang="en-US" dirty="0">
                        <a:latin typeface="Garamond" panose="02020404030301010803" pitchFamily="18" charset="0"/>
                      </a:endParaRPr>
                    </a:p>
                  </a:txBody>
                  <a:tcPr>
                    <a:solidFill>
                      <a:schemeClr val="accent6">
                        <a:lumMod val="40000"/>
                        <a:lumOff val="60000"/>
                      </a:schemeClr>
                    </a:solidFill>
                  </a:tcPr>
                </a:tc>
                <a:tc>
                  <a:txBody>
                    <a:bodyPr/>
                    <a:lstStyle/>
                    <a:p>
                      <a:pPr marL="114300" marR="0" lvl="1" indent="-114300" algn="l" rtl="0">
                        <a:lnSpc>
                          <a:spcPct val="90000"/>
                        </a:lnSpc>
                        <a:spcBef>
                          <a:spcPts val="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CWPPs</a:t>
                      </a:r>
                    </a:p>
                    <a:p>
                      <a:pPr marL="114300" marR="0" lvl="1" indent="-114300" algn="l" rtl="0">
                        <a:lnSpc>
                          <a:spcPct val="90000"/>
                        </a:lnSpc>
                        <a:spcBef>
                          <a:spcPts val="180"/>
                        </a:spcBef>
                        <a:spcAft>
                          <a:spcPts val="0"/>
                        </a:spcAft>
                        <a:buClr>
                          <a:srgbClr val="767070"/>
                        </a:buClr>
                        <a:buSzPct val="100000"/>
                        <a:buFont typeface="Garamond"/>
                        <a:buChar char="•"/>
                      </a:pPr>
                      <a:r>
                        <a:rPr lang="en-US" sz="2000" b="0" i="0" u="none" strike="noStrike" cap="none" dirty="0" err="1">
                          <a:solidFill>
                            <a:schemeClr val="tx1"/>
                          </a:solidFill>
                          <a:latin typeface="Garamond"/>
                          <a:ea typeface="Garamond"/>
                          <a:cs typeface="Garamond"/>
                          <a:sym typeface="Garamond"/>
                        </a:rPr>
                        <a:t>FireWise</a:t>
                      </a:r>
                      <a:r>
                        <a:rPr lang="en-US" sz="2000" b="0" i="0" u="none" strike="noStrike" cap="none" dirty="0">
                          <a:solidFill>
                            <a:schemeClr val="tx1"/>
                          </a:solidFill>
                          <a:latin typeface="Garamond"/>
                          <a:ea typeface="Garamond"/>
                          <a:cs typeface="Garamond"/>
                          <a:sym typeface="Garamond"/>
                        </a:rPr>
                        <a:t> Communities</a:t>
                      </a:r>
                    </a:p>
                    <a:p>
                      <a:pPr marL="114300" marR="0" lvl="1" indent="-114300" algn="l" rtl="0">
                        <a:lnSpc>
                          <a:spcPct val="90000"/>
                        </a:lnSpc>
                        <a:spcBef>
                          <a:spcPts val="18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Heirs’ Properties</a:t>
                      </a:r>
                    </a:p>
                    <a:p>
                      <a:pPr marL="114300" marR="0" lvl="1" indent="-114300" algn="l" rtl="0">
                        <a:lnSpc>
                          <a:spcPct val="90000"/>
                        </a:lnSpc>
                        <a:spcBef>
                          <a:spcPts val="18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Census Data</a:t>
                      </a:r>
                    </a:p>
                  </a:txBody>
                  <a:tcPr anchor="ctr">
                    <a:solidFill>
                      <a:schemeClr val="accent6">
                        <a:lumMod val="40000"/>
                        <a:lumOff val="60000"/>
                      </a:schemeClr>
                    </a:solidFill>
                  </a:tcPr>
                </a:tc>
                <a:tc rowSpan="2" gridSpan="2">
                  <a:txBody>
                    <a:bodyPr/>
                    <a:lstStyle/>
                    <a:p>
                      <a:pPr marL="0" marR="0" lvl="1" indent="0" algn="ctr" rtl="0">
                        <a:lnSpc>
                          <a:spcPct val="90000"/>
                        </a:lnSpc>
                        <a:spcBef>
                          <a:spcPts val="180"/>
                        </a:spcBef>
                        <a:spcAft>
                          <a:spcPts val="0"/>
                        </a:spcAft>
                        <a:buClr>
                          <a:srgbClr val="767070"/>
                        </a:buClr>
                        <a:buSzPct val="100000"/>
                        <a:buFont typeface="Garamond"/>
                        <a:buNone/>
                      </a:pPr>
                      <a:endParaRPr lang="en-US" sz="2000" b="0" i="0" u="none" strike="noStrike" cap="none" dirty="0">
                        <a:solidFill>
                          <a:schemeClr val="tx1"/>
                        </a:solidFill>
                        <a:latin typeface="Garamond"/>
                        <a:ea typeface="Garamond"/>
                        <a:cs typeface="Garamond"/>
                        <a:sym typeface="Garamond"/>
                      </a:endParaRPr>
                    </a:p>
                  </a:txBody>
                  <a:tcPr anchor="ctr">
                    <a:solidFill>
                      <a:schemeClr val="accent6">
                        <a:lumMod val="20000"/>
                        <a:lumOff val="80000"/>
                      </a:schemeClr>
                    </a:solidFill>
                  </a:tcPr>
                </a:tc>
                <a:tc rowSpan="2" hMerge="1">
                  <a:txBody>
                    <a:bodyPr/>
                    <a:lstStyle/>
                    <a:p>
                      <a:pPr algn="ctr"/>
                      <a:endParaRPr lang="en-US" sz="2000" b="0" dirty="0">
                        <a:solidFill>
                          <a:schemeClr val="tx1"/>
                        </a:solidFill>
                        <a:latin typeface="Garamond" panose="02020404030301010803" pitchFamily="18" charset="0"/>
                      </a:endParaRPr>
                    </a:p>
                  </a:txBody>
                  <a:tcPr>
                    <a:solidFill>
                      <a:schemeClr val="accent6">
                        <a:lumMod val="20000"/>
                        <a:lumOff val="80000"/>
                      </a:schemeClr>
                    </a:solidFill>
                  </a:tcPr>
                </a:tc>
                <a:tc vMerge="1">
                  <a:txBody>
                    <a:bodyPr/>
                    <a:lstStyle/>
                    <a:p>
                      <a:pPr algn="ctr"/>
                      <a:endParaRPr lang="en-US" dirty="0">
                        <a:latin typeface="Garamond" panose="02020404030301010803" pitchFamily="18" charset="0"/>
                      </a:endParaRPr>
                    </a:p>
                  </a:txBody>
                  <a:tcPr/>
                </a:tc>
                <a:extLst>
                  <a:ext uri="{0D108BD9-81ED-4DB2-BD59-A6C34878D82A}">
                    <a16:rowId xmlns:a16="http://schemas.microsoft.com/office/drawing/2014/main" xmlns="" val="10004"/>
                  </a:ext>
                </a:extLst>
              </a:tr>
              <a:tr h="1238286">
                <a:tc>
                  <a:txBody>
                    <a:bodyPr/>
                    <a:lstStyle/>
                    <a:p>
                      <a:pPr algn="ctr"/>
                      <a:endParaRPr lang="en-US" dirty="0">
                        <a:latin typeface="Garamond" panose="02020404030301010803" pitchFamily="18" charset="0"/>
                      </a:endParaRPr>
                    </a:p>
                  </a:txBody>
                  <a:tcPr>
                    <a:solidFill>
                      <a:schemeClr val="accent6">
                        <a:lumMod val="60000"/>
                        <a:lumOff val="40000"/>
                      </a:schemeClr>
                    </a:solidFill>
                  </a:tcPr>
                </a:tc>
                <a:tc>
                  <a:txBody>
                    <a:bodyPr/>
                    <a:lstStyle/>
                    <a:p>
                      <a:pPr marL="114300" marR="0" lvl="1" indent="-114300" algn="l" rtl="0">
                        <a:lnSpc>
                          <a:spcPct val="90000"/>
                        </a:lnSpc>
                        <a:spcBef>
                          <a:spcPts val="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Aerosols</a:t>
                      </a:r>
                    </a:p>
                    <a:p>
                      <a:pPr marL="228600" marR="0" lvl="2" indent="-114300" algn="l" rtl="0">
                        <a:lnSpc>
                          <a:spcPct val="90000"/>
                        </a:lnSpc>
                        <a:spcBef>
                          <a:spcPts val="18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Particulate</a:t>
                      </a:r>
                      <a:r>
                        <a:rPr lang="en-US" sz="2000" b="0" i="0" u="none" strike="noStrike" cap="none" baseline="0" dirty="0">
                          <a:solidFill>
                            <a:schemeClr val="tx1"/>
                          </a:solidFill>
                          <a:latin typeface="Garamond"/>
                          <a:ea typeface="Garamond"/>
                          <a:cs typeface="Garamond"/>
                          <a:sym typeface="Garamond"/>
                        </a:rPr>
                        <a:t> matter</a:t>
                      </a:r>
                      <a:endParaRPr lang="en-US" sz="2000" b="0" i="0" u="none" strike="noStrike" cap="none" dirty="0">
                        <a:solidFill>
                          <a:schemeClr val="tx1"/>
                        </a:solidFill>
                        <a:latin typeface="Garamond"/>
                        <a:ea typeface="Garamond"/>
                        <a:cs typeface="Garamond"/>
                        <a:sym typeface="Garamond"/>
                      </a:endParaRPr>
                    </a:p>
                    <a:p>
                      <a:pPr marL="228600" marR="0" lvl="2" indent="-114300" algn="l" rtl="0">
                        <a:lnSpc>
                          <a:spcPct val="90000"/>
                        </a:lnSpc>
                        <a:spcBef>
                          <a:spcPts val="18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Health effects</a:t>
                      </a:r>
                    </a:p>
                  </a:txBody>
                  <a:tcPr anchor="ctr">
                    <a:solidFill>
                      <a:schemeClr val="accent6">
                        <a:lumMod val="60000"/>
                        <a:lumOff val="40000"/>
                      </a:schemeClr>
                    </a:solidFill>
                  </a:tcPr>
                </a:tc>
                <a:tc gridSpan="2" vMerge="1">
                  <a:txBody>
                    <a:bodyPr/>
                    <a:lstStyle/>
                    <a:p>
                      <a:pPr marL="228600" marR="0" lvl="2" indent="-114300" algn="l" rtl="0">
                        <a:lnSpc>
                          <a:spcPct val="90000"/>
                        </a:lnSpc>
                        <a:spcBef>
                          <a:spcPts val="180"/>
                        </a:spcBef>
                        <a:spcAft>
                          <a:spcPts val="0"/>
                        </a:spcAft>
                        <a:buClr>
                          <a:srgbClr val="767070"/>
                        </a:buClr>
                        <a:buSzPct val="100000"/>
                        <a:buFont typeface="Garamond"/>
                        <a:buChar char="•"/>
                      </a:pPr>
                      <a:endParaRPr lang="en-US" sz="2000" b="0" i="0" u="none" strike="noStrike" cap="none" dirty="0">
                        <a:solidFill>
                          <a:srgbClr val="767070"/>
                        </a:solidFill>
                        <a:latin typeface="Garamond"/>
                        <a:ea typeface="Garamond"/>
                        <a:cs typeface="Garamond"/>
                        <a:sym typeface="Garamond"/>
                      </a:endParaRPr>
                    </a:p>
                  </a:txBody>
                  <a:tcPr/>
                </a:tc>
                <a:tc hMerge="1" vMerge="1">
                  <a:txBody>
                    <a:bodyPr/>
                    <a:lstStyle/>
                    <a:p>
                      <a:pPr algn="ctr"/>
                      <a:endParaRPr lang="en-US" dirty="0">
                        <a:latin typeface="Garamond" panose="02020404030301010803" pitchFamily="18" charset="0"/>
                      </a:endParaRPr>
                    </a:p>
                  </a:txBody>
                  <a:tcPr/>
                </a:tc>
                <a:tc vMerge="1">
                  <a:txBody>
                    <a:bodyPr/>
                    <a:lstStyle/>
                    <a:p>
                      <a:pPr algn="ctr"/>
                      <a:endParaRPr lang="en-US" dirty="0">
                        <a:latin typeface="Garamond" panose="02020404030301010803" pitchFamily="18" charset="0"/>
                      </a:endParaRPr>
                    </a:p>
                  </a:txBody>
                  <a:tcPr/>
                </a:tc>
                <a:extLst>
                  <a:ext uri="{0D108BD9-81ED-4DB2-BD59-A6C34878D82A}">
                    <a16:rowId xmlns:a16="http://schemas.microsoft.com/office/drawing/2014/main" xmlns="" val="10005"/>
                  </a:ext>
                </a:extLst>
              </a:tr>
            </a:tbl>
          </a:graphicData>
        </a:graphic>
      </p:graphicFrame>
      <p:grpSp>
        <p:nvGrpSpPr>
          <p:cNvPr id="119" name="Shape 142"/>
          <p:cNvGrpSpPr/>
          <p:nvPr/>
        </p:nvGrpSpPr>
        <p:grpSpPr>
          <a:xfrm>
            <a:off x="1210203" y="15897362"/>
            <a:ext cx="2019023" cy="1033298"/>
            <a:chOff x="751472" y="1219853"/>
            <a:chExt cx="2019023" cy="812928"/>
          </a:xfrm>
        </p:grpSpPr>
        <p:sp>
          <p:nvSpPr>
            <p:cNvPr id="129" name="Shape 143"/>
            <p:cNvSpPr/>
            <p:nvPr/>
          </p:nvSpPr>
          <p:spPr>
            <a:xfrm>
              <a:off x="751472" y="1219853"/>
              <a:ext cx="2019023" cy="812928"/>
            </a:xfrm>
            <a:prstGeom prst="roundRect">
              <a:avLst>
                <a:gd name="adj" fmla="val 16667"/>
              </a:avLst>
            </a:prstGeom>
            <a:solidFill>
              <a:schemeClr val="accent1"/>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69" name="Shape 144"/>
            <p:cNvSpPr/>
            <p:nvPr/>
          </p:nvSpPr>
          <p:spPr>
            <a:xfrm>
              <a:off x="791156" y="1259537"/>
              <a:ext cx="1939655" cy="733559"/>
            </a:xfrm>
            <a:prstGeom prst="rect">
              <a:avLst/>
            </a:prstGeom>
            <a:noFill/>
            <a:ln>
              <a:noFill/>
            </a:ln>
          </p:spPr>
          <p:txBody>
            <a:bodyPr lIns="64750" tIns="32375" rIns="64750" bIns="32375" anchor="ctr" anchorCtr="0">
              <a:noAutofit/>
            </a:bodyPr>
            <a:lstStyle/>
            <a:p>
              <a:pPr marL="0" marR="0" lvl="0" indent="0" algn="ctr" rtl="0">
                <a:lnSpc>
                  <a:spcPct val="90000"/>
                </a:lnSpc>
                <a:spcBef>
                  <a:spcPts val="0"/>
                </a:spcBef>
                <a:spcAft>
                  <a:spcPts val="0"/>
                </a:spcAft>
                <a:buSzPct val="25000"/>
                <a:buNone/>
              </a:pPr>
              <a:r>
                <a:rPr lang="en-US" sz="2400" dirty="0">
                  <a:solidFill>
                    <a:schemeClr val="lt1"/>
                  </a:solidFill>
                  <a:latin typeface="Garamond"/>
                  <a:ea typeface="Garamond"/>
                  <a:cs typeface="Garamond"/>
                  <a:sym typeface="Garamond"/>
                </a:rPr>
                <a:t>Landsat 8 OLI</a:t>
              </a:r>
            </a:p>
          </p:txBody>
        </p:sp>
      </p:grpSp>
      <p:grpSp>
        <p:nvGrpSpPr>
          <p:cNvPr id="171" name="Shape 142"/>
          <p:cNvGrpSpPr/>
          <p:nvPr/>
        </p:nvGrpSpPr>
        <p:grpSpPr>
          <a:xfrm>
            <a:off x="1191430" y="17083060"/>
            <a:ext cx="2069269" cy="1033298"/>
            <a:chOff x="751472" y="1219853"/>
            <a:chExt cx="2019023" cy="812928"/>
          </a:xfrm>
        </p:grpSpPr>
        <p:sp>
          <p:nvSpPr>
            <p:cNvPr id="172" name="Shape 143"/>
            <p:cNvSpPr/>
            <p:nvPr/>
          </p:nvSpPr>
          <p:spPr>
            <a:xfrm>
              <a:off x="751472" y="1219853"/>
              <a:ext cx="2019023" cy="812928"/>
            </a:xfrm>
            <a:prstGeom prst="roundRect">
              <a:avLst>
                <a:gd name="adj" fmla="val 16667"/>
              </a:avLst>
            </a:prstGeom>
            <a:solidFill>
              <a:schemeClr val="accent1"/>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73" name="Shape 144"/>
            <p:cNvSpPr/>
            <p:nvPr/>
          </p:nvSpPr>
          <p:spPr>
            <a:xfrm>
              <a:off x="791156" y="1259537"/>
              <a:ext cx="1939655" cy="733559"/>
            </a:xfrm>
            <a:prstGeom prst="rect">
              <a:avLst/>
            </a:prstGeom>
            <a:noFill/>
            <a:ln>
              <a:noFill/>
            </a:ln>
          </p:spPr>
          <p:txBody>
            <a:bodyPr lIns="64750" tIns="32375" rIns="64750" bIns="32375" anchor="ctr" anchorCtr="0">
              <a:noAutofit/>
            </a:bodyPr>
            <a:lstStyle/>
            <a:p>
              <a:pPr marL="0" marR="0" lvl="0" indent="0" algn="ctr" rtl="0">
                <a:lnSpc>
                  <a:spcPct val="90000"/>
                </a:lnSpc>
                <a:spcBef>
                  <a:spcPts val="0"/>
                </a:spcBef>
                <a:spcAft>
                  <a:spcPts val="0"/>
                </a:spcAft>
                <a:buSzPct val="25000"/>
                <a:buNone/>
              </a:pPr>
              <a:r>
                <a:rPr lang="en-US" sz="2400" dirty="0">
                  <a:solidFill>
                    <a:schemeClr val="lt1"/>
                  </a:solidFill>
                  <a:latin typeface="Garamond"/>
                  <a:ea typeface="Garamond"/>
                  <a:cs typeface="Garamond"/>
                  <a:sym typeface="Garamond"/>
                </a:rPr>
                <a:t>Terra ASTER</a:t>
              </a:r>
            </a:p>
          </p:txBody>
        </p:sp>
      </p:grpSp>
      <p:grpSp>
        <p:nvGrpSpPr>
          <p:cNvPr id="177" name="Shape 142"/>
          <p:cNvGrpSpPr/>
          <p:nvPr/>
        </p:nvGrpSpPr>
        <p:grpSpPr>
          <a:xfrm>
            <a:off x="1210203" y="14739910"/>
            <a:ext cx="2019023" cy="1033298"/>
            <a:chOff x="751472" y="1219853"/>
            <a:chExt cx="2019023" cy="812928"/>
          </a:xfrm>
        </p:grpSpPr>
        <p:sp>
          <p:nvSpPr>
            <p:cNvPr id="178" name="Shape 143"/>
            <p:cNvSpPr/>
            <p:nvPr/>
          </p:nvSpPr>
          <p:spPr>
            <a:xfrm>
              <a:off x="751472" y="1219853"/>
              <a:ext cx="2019023" cy="812928"/>
            </a:xfrm>
            <a:prstGeom prst="roundRect">
              <a:avLst>
                <a:gd name="adj" fmla="val 16667"/>
              </a:avLst>
            </a:prstGeom>
            <a:solidFill>
              <a:schemeClr val="accent1"/>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79" name="Shape 144"/>
            <p:cNvSpPr/>
            <p:nvPr/>
          </p:nvSpPr>
          <p:spPr>
            <a:xfrm>
              <a:off x="791156" y="1259537"/>
              <a:ext cx="1939655" cy="733559"/>
            </a:xfrm>
            <a:prstGeom prst="rect">
              <a:avLst/>
            </a:prstGeom>
            <a:noFill/>
            <a:ln>
              <a:noFill/>
            </a:ln>
          </p:spPr>
          <p:txBody>
            <a:bodyPr lIns="64750" tIns="32375" rIns="64750" bIns="32375" anchor="ctr" anchorCtr="0">
              <a:noAutofit/>
            </a:bodyPr>
            <a:lstStyle/>
            <a:p>
              <a:pPr marL="0" marR="0" lvl="0" indent="0" algn="ctr" rtl="0">
                <a:lnSpc>
                  <a:spcPct val="90000"/>
                </a:lnSpc>
                <a:spcBef>
                  <a:spcPts val="0"/>
                </a:spcBef>
                <a:spcAft>
                  <a:spcPts val="0"/>
                </a:spcAft>
                <a:buSzPct val="25000"/>
                <a:buNone/>
              </a:pPr>
              <a:r>
                <a:rPr lang="en-US" sz="2400" dirty="0">
                  <a:solidFill>
                    <a:schemeClr val="lt1"/>
                  </a:solidFill>
                  <a:latin typeface="Garamond"/>
                  <a:ea typeface="Garamond"/>
                  <a:cs typeface="Garamond"/>
                  <a:sym typeface="Garamond"/>
                </a:rPr>
                <a:t>Terra MODIS</a:t>
              </a:r>
            </a:p>
          </p:txBody>
        </p:sp>
      </p:grpSp>
      <p:sp>
        <p:nvSpPr>
          <p:cNvPr id="180" name="Chevron 179"/>
          <p:cNvSpPr/>
          <p:nvPr/>
        </p:nvSpPr>
        <p:spPr>
          <a:xfrm>
            <a:off x="3107388" y="16263910"/>
            <a:ext cx="228600" cy="3048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1" name="Chevron 180"/>
          <p:cNvSpPr/>
          <p:nvPr/>
        </p:nvSpPr>
        <p:spPr>
          <a:xfrm>
            <a:off x="3107111" y="15120910"/>
            <a:ext cx="228600" cy="3048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2" name="Chevron 181"/>
          <p:cNvSpPr/>
          <p:nvPr/>
        </p:nvSpPr>
        <p:spPr>
          <a:xfrm>
            <a:off x="3134253" y="17483110"/>
            <a:ext cx="228600" cy="3048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Chevron 182"/>
          <p:cNvSpPr/>
          <p:nvPr/>
        </p:nvSpPr>
        <p:spPr>
          <a:xfrm>
            <a:off x="3157634" y="18664210"/>
            <a:ext cx="228600" cy="304800"/>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4" name="Chevron 183"/>
          <p:cNvSpPr/>
          <p:nvPr/>
        </p:nvSpPr>
        <p:spPr>
          <a:xfrm>
            <a:off x="3145488" y="19940560"/>
            <a:ext cx="228600" cy="304800"/>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5" name="Shape 154"/>
          <p:cNvGrpSpPr/>
          <p:nvPr/>
        </p:nvGrpSpPr>
        <p:grpSpPr>
          <a:xfrm>
            <a:off x="1229253" y="18302260"/>
            <a:ext cx="2019023" cy="1033298"/>
            <a:chOff x="751472" y="3513669"/>
            <a:chExt cx="2019023" cy="812928"/>
          </a:xfrm>
        </p:grpSpPr>
        <p:sp>
          <p:nvSpPr>
            <p:cNvPr id="186" name="Shape 155"/>
            <p:cNvSpPr/>
            <p:nvPr/>
          </p:nvSpPr>
          <p:spPr>
            <a:xfrm>
              <a:off x="751472" y="3513669"/>
              <a:ext cx="2019023" cy="812928"/>
            </a:xfrm>
            <a:prstGeom prst="roundRect">
              <a:avLst>
                <a:gd name="adj" fmla="val 16667"/>
              </a:avLst>
            </a:prstGeom>
            <a:solidFill>
              <a:srgbClr val="FF3300"/>
            </a:solidFill>
            <a:ln w="12700" cap="flat" cmpd="sng">
              <a:solidFill>
                <a:srgbClr val="FF0000"/>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7" name="Shape 156"/>
            <p:cNvSpPr/>
            <p:nvPr/>
          </p:nvSpPr>
          <p:spPr>
            <a:xfrm>
              <a:off x="791156" y="3553353"/>
              <a:ext cx="1939655" cy="733559"/>
            </a:xfrm>
            <a:prstGeom prst="rect">
              <a:avLst/>
            </a:prstGeom>
            <a:noFill/>
            <a:ln>
              <a:noFill/>
            </a:ln>
          </p:spPr>
          <p:txBody>
            <a:bodyPr lIns="64750" tIns="32375" rIns="64750" bIns="32375" anchor="ctr" anchorCtr="0">
              <a:noAutofit/>
            </a:bodyPr>
            <a:lstStyle/>
            <a:p>
              <a:pPr marL="0" marR="0" lvl="0" indent="0" algn="ctr" rtl="0">
                <a:lnSpc>
                  <a:spcPct val="90000"/>
                </a:lnSpc>
                <a:spcBef>
                  <a:spcPts val="0"/>
                </a:spcBef>
                <a:spcAft>
                  <a:spcPts val="0"/>
                </a:spcAft>
                <a:buSzPct val="25000"/>
                <a:buNone/>
              </a:pPr>
              <a:r>
                <a:rPr lang="en-US" sz="2400" dirty="0">
                  <a:solidFill>
                    <a:schemeClr val="lt1"/>
                  </a:solidFill>
                  <a:latin typeface="Garamond"/>
                  <a:ea typeface="Garamond"/>
                  <a:cs typeface="Garamond"/>
                  <a:sym typeface="Garamond"/>
                </a:rPr>
                <a:t>Socio-</a:t>
              </a:r>
            </a:p>
            <a:p>
              <a:pPr marL="0" marR="0" lvl="0" indent="0" algn="ctr" rtl="0">
                <a:lnSpc>
                  <a:spcPct val="90000"/>
                </a:lnSpc>
                <a:spcBef>
                  <a:spcPts val="0"/>
                </a:spcBef>
                <a:spcAft>
                  <a:spcPts val="0"/>
                </a:spcAft>
                <a:buSzPct val="25000"/>
                <a:buNone/>
              </a:pPr>
              <a:r>
                <a:rPr lang="en-US" sz="2400" dirty="0">
                  <a:solidFill>
                    <a:schemeClr val="lt1"/>
                  </a:solidFill>
                  <a:latin typeface="Garamond"/>
                  <a:ea typeface="Garamond"/>
                  <a:cs typeface="Garamond"/>
                  <a:sym typeface="Garamond"/>
                </a:rPr>
                <a:t>Demographic Data</a:t>
              </a:r>
            </a:p>
          </p:txBody>
        </p:sp>
      </p:grpSp>
      <p:sp>
        <p:nvSpPr>
          <p:cNvPr id="191" name="Chevron 190"/>
          <p:cNvSpPr/>
          <p:nvPr/>
        </p:nvSpPr>
        <p:spPr>
          <a:xfrm>
            <a:off x="9238522" y="16575206"/>
            <a:ext cx="228600" cy="30480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2" name="Chevron 191"/>
          <p:cNvSpPr/>
          <p:nvPr/>
        </p:nvSpPr>
        <p:spPr>
          <a:xfrm>
            <a:off x="9267461" y="19372692"/>
            <a:ext cx="228600" cy="304800"/>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93" name="Shape 142"/>
          <p:cNvGrpSpPr/>
          <p:nvPr/>
        </p:nvGrpSpPr>
        <p:grpSpPr>
          <a:xfrm>
            <a:off x="6359161" y="15261864"/>
            <a:ext cx="1582945" cy="1408592"/>
            <a:chOff x="751472" y="1219853"/>
            <a:chExt cx="2019023" cy="812928"/>
          </a:xfrm>
        </p:grpSpPr>
        <p:sp>
          <p:nvSpPr>
            <p:cNvPr id="194" name="Shape 143"/>
            <p:cNvSpPr/>
            <p:nvPr/>
          </p:nvSpPr>
          <p:spPr>
            <a:xfrm>
              <a:off x="751472" y="1219853"/>
              <a:ext cx="2019023" cy="812928"/>
            </a:xfrm>
            <a:prstGeom prst="roundRect">
              <a:avLst>
                <a:gd name="adj" fmla="val 16667"/>
              </a:avLst>
            </a:prstGeom>
            <a:solidFill>
              <a:schemeClr val="accent1"/>
            </a:solidFill>
            <a:ln w="12700" cap="flat" cmpd="sng">
              <a:no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95" name="Shape 144"/>
            <p:cNvSpPr/>
            <p:nvPr/>
          </p:nvSpPr>
          <p:spPr>
            <a:xfrm>
              <a:off x="791156" y="1259537"/>
              <a:ext cx="1939655" cy="733559"/>
            </a:xfrm>
            <a:prstGeom prst="rect">
              <a:avLst/>
            </a:prstGeom>
            <a:noFill/>
            <a:ln>
              <a:noFill/>
            </a:ln>
          </p:spPr>
          <p:txBody>
            <a:bodyPr lIns="64750" tIns="32375" rIns="64750" bIns="32375" anchor="ctr" anchorCtr="0">
              <a:noAutofit/>
            </a:bodyPr>
            <a:lstStyle/>
            <a:p>
              <a:pPr lvl="0" algn="ctr">
                <a:lnSpc>
                  <a:spcPct val="90000"/>
                </a:lnSpc>
                <a:buSzPct val="25000"/>
              </a:pPr>
              <a:r>
                <a:rPr lang="en-US" sz="2000" dirty="0">
                  <a:solidFill>
                    <a:schemeClr val="lt1"/>
                  </a:solidFill>
                  <a:latin typeface="Garamond"/>
                  <a:ea typeface="Garamond"/>
                  <a:cs typeface="Garamond"/>
                  <a:sym typeface="Garamond"/>
                </a:rPr>
                <a:t>Biological Risk Factors</a:t>
              </a:r>
            </a:p>
          </p:txBody>
        </p:sp>
      </p:grpSp>
      <p:sp>
        <p:nvSpPr>
          <p:cNvPr id="196" name="Chevron 195"/>
          <p:cNvSpPr/>
          <p:nvPr/>
        </p:nvSpPr>
        <p:spPr>
          <a:xfrm>
            <a:off x="7826011" y="15791571"/>
            <a:ext cx="228600" cy="3048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97" name="Shape 142"/>
          <p:cNvGrpSpPr/>
          <p:nvPr/>
        </p:nvGrpSpPr>
        <p:grpSpPr>
          <a:xfrm>
            <a:off x="6371861" y="17182221"/>
            <a:ext cx="1563762" cy="804316"/>
            <a:chOff x="751472" y="1219853"/>
            <a:chExt cx="2019023" cy="812928"/>
          </a:xfrm>
        </p:grpSpPr>
        <p:sp>
          <p:nvSpPr>
            <p:cNvPr id="198" name="Shape 143"/>
            <p:cNvSpPr/>
            <p:nvPr/>
          </p:nvSpPr>
          <p:spPr>
            <a:xfrm>
              <a:off x="751472" y="1219853"/>
              <a:ext cx="2019023" cy="812928"/>
            </a:xfrm>
            <a:prstGeom prst="roundRect">
              <a:avLst>
                <a:gd name="adj" fmla="val 16667"/>
              </a:avLst>
            </a:prstGeom>
            <a:solidFill>
              <a:schemeClr val="accent1"/>
            </a:solidFill>
            <a:ln w="12700" cap="flat" cmpd="sng">
              <a:no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99" name="Shape 144"/>
            <p:cNvSpPr/>
            <p:nvPr/>
          </p:nvSpPr>
          <p:spPr>
            <a:xfrm>
              <a:off x="791156" y="1259537"/>
              <a:ext cx="1939655" cy="733559"/>
            </a:xfrm>
            <a:prstGeom prst="rect">
              <a:avLst/>
            </a:prstGeom>
            <a:solidFill>
              <a:schemeClr val="accent1"/>
            </a:solidFill>
            <a:ln>
              <a:noFill/>
            </a:ln>
          </p:spPr>
          <p:txBody>
            <a:bodyPr lIns="64750" tIns="32375" rIns="64750" bIns="32375" anchor="ctr" anchorCtr="0">
              <a:noAutofit/>
            </a:bodyPr>
            <a:lstStyle/>
            <a:p>
              <a:pPr lvl="0" algn="ctr">
                <a:lnSpc>
                  <a:spcPct val="90000"/>
                </a:lnSpc>
                <a:buSzPct val="25000"/>
              </a:pPr>
              <a:r>
                <a:rPr lang="en-US" sz="2000" dirty="0">
                  <a:solidFill>
                    <a:schemeClr val="lt1"/>
                  </a:solidFill>
                  <a:latin typeface="Garamond"/>
                  <a:ea typeface="Garamond"/>
                  <a:cs typeface="Garamond"/>
                  <a:sym typeface="Garamond"/>
                </a:rPr>
                <a:t>Physical Risk Factors</a:t>
              </a:r>
            </a:p>
          </p:txBody>
        </p:sp>
      </p:grpSp>
      <p:grpSp>
        <p:nvGrpSpPr>
          <p:cNvPr id="200" name="Shape 142"/>
          <p:cNvGrpSpPr/>
          <p:nvPr/>
        </p:nvGrpSpPr>
        <p:grpSpPr>
          <a:xfrm>
            <a:off x="9789718" y="16626771"/>
            <a:ext cx="2020638" cy="2894525"/>
            <a:chOff x="751472" y="1219853"/>
            <a:chExt cx="2019023" cy="812928"/>
          </a:xfrm>
          <a:solidFill>
            <a:schemeClr val="accent3">
              <a:lumMod val="75000"/>
            </a:schemeClr>
          </a:solidFill>
        </p:grpSpPr>
        <p:sp>
          <p:nvSpPr>
            <p:cNvPr id="201" name="Shape 143"/>
            <p:cNvSpPr/>
            <p:nvPr/>
          </p:nvSpPr>
          <p:spPr>
            <a:xfrm>
              <a:off x="751472" y="1219853"/>
              <a:ext cx="2019023" cy="812928"/>
            </a:xfrm>
            <a:prstGeom prst="roundRect">
              <a:avLst>
                <a:gd name="adj" fmla="val 16667"/>
              </a:avLst>
            </a:prstGeom>
            <a:grpFill/>
            <a:ln w="12700" cap="flat" cmpd="sng">
              <a:no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2" name="Shape 144"/>
            <p:cNvSpPr/>
            <p:nvPr/>
          </p:nvSpPr>
          <p:spPr>
            <a:xfrm>
              <a:off x="791156" y="1259537"/>
              <a:ext cx="1939655" cy="733559"/>
            </a:xfrm>
            <a:prstGeom prst="rect">
              <a:avLst/>
            </a:prstGeom>
            <a:grpFill/>
            <a:ln>
              <a:noFill/>
            </a:ln>
          </p:spPr>
          <p:txBody>
            <a:bodyPr lIns="64750" tIns="32375" rIns="64750" bIns="32375" anchor="ctr" anchorCtr="0">
              <a:noAutofit/>
            </a:bodyPr>
            <a:lstStyle/>
            <a:p>
              <a:pPr algn="ctr"/>
              <a:r>
                <a:rPr lang="en-US" sz="2000" b="1" dirty="0">
                  <a:solidFill>
                    <a:schemeClr val="bg1"/>
                  </a:solidFill>
                  <a:latin typeface="Garamond" panose="02020404030301010803" pitchFamily="18" charset="0"/>
                </a:rPr>
                <a:t>Wildfire</a:t>
              </a:r>
            </a:p>
            <a:p>
              <a:pPr algn="ctr"/>
              <a:r>
                <a:rPr lang="en-US" sz="2000" b="1" dirty="0">
                  <a:solidFill>
                    <a:schemeClr val="bg1"/>
                  </a:solidFill>
                  <a:latin typeface="Garamond" panose="02020404030301010803" pitchFamily="18" charset="0"/>
                </a:rPr>
                <a:t>Vulnerability</a:t>
              </a:r>
              <a:r>
                <a:rPr lang="en-US" sz="2000" b="1" baseline="0" dirty="0">
                  <a:solidFill>
                    <a:schemeClr val="bg1"/>
                  </a:solidFill>
                  <a:latin typeface="Garamond" panose="02020404030301010803" pitchFamily="18" charset="0"/>
                </a:rPr>
                <a:t> </a:t>
              </a:r>
            </a:p>
            <a:p>
              <a:pPr algn="ctr"/>
              <a:r>
                <a:rPr lang="en-US" sz="2000" b="1" baseline="0" dirty="0">
                  <a:solidFill>
                    <a:schemeClr val="bg1"/>
                  </a:solidFill>
                  <a:latin typeface="Garamond" panose="02020404030301010803" pitchFamily="18" charset="0"/>
                </a:rPr>
                <a:t>Index</a:t>
              </a:r>
              <a:endParaRPr lang="en-US" sz="2000" b="1" dirty="0">
                <a:solidFill>
                  <a:schemeClr val="bg1"/>
                </a:solidFill>
                <a:latin typeface="Garamond" panose="02020404030301010803" pitchFamily="18" charset="0"/>
              </a:endParaRPr>
            </a:p>
          </p:txBody>
        </p:sp>
      </p:grpSp>
      <p:grpSp>
        <p:nvGrpSpPr>
          <p:cNvPr id="203" name="Shape 142"/>
          <p:cNvGrpSpPr/>
          <p:nvPr/>
        </p:nvGrpSpPr>
        <p:grpSpPr>
          <a:xfrm>
            <a:off x="8151656" y="15686926"/>
            <a:ext cx="1211055" cy="2100984"/>
            <a:chOff x="751472" y="1219854"/>
            <a:chExt cx="2019023" cy="812928"/>
          </a:xfrm>
          <a:solidFill>
            <a:schemeClr val="accent2">
              <a:lumMod val="75000"/>
            </a:schemeClr>
          </a:solidFill>
        </p:grpSpPr>
        <p:sp>
          <p:nvSpPr>
            <p:cNvPr id="204" name="Shape 143"/>
            <p:cNvSpPr/>
            <p:nvPr/>
          </p:nvSpPr>
          <p:spPr>
            <a:xfrm>
              <a:off x="751472" y="1219854"/>
              <a:ext cx="2019023" cy="812928"/>
            </a:xfrm>
            <a:prstGeom prst="roundRect">
              <a:avLst>
                <a:gd name="adj" fmla="val 16667"/>
              </a:avLst>
            </a:prstGeom>
            <a:grpFill/>
            <a:ln w="12700" cap="flat" cmpd="sng">
              <a:no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5" name="Shape 144"/>
            <p:cNvSpPr/>
            <p:nvPr/>
          </p:nvSpPr>
          <p:spPr>
            <a:xfrm>
              <a:off x="791155" y="1259537"/>
              <a:ext cx="1939655" cy="733559"/>
            </a:xfrm>
            <a:prstGeom prst="rect">
              <a:avLst/>
            </a:prstGeom>
            <a:grpFill/>
            <a:ln>
              <a:noFill/>
            </a:ln>
          </p:spPr>
          <p:txBody>
            <a:bodyPr lIns="64750" tIns="32375" rIns="64750" bIns="32375" anchor="ctr" anchorCtr="0">
              <a:noAutofit/>
            </a:bodyPr>
            <a:lstStyle/>
            <a:p>
              <a:pPr algn="ctr"/>
              <a:r>
                <a:rPr lang="en-US" sz="2000" b="0" dirty="0">
                  <a:solidFill>
                    <a:schemeClr val="bg1"/>
                  </a:solidFill>
                  <a:latin typeface="Garamond" panose="02020404030301010803" pitchFamily="18" charset="0"/>
                </a:rPr>
                <a:t>Fire Risk Model</a:t>
              </a:r>
            </a:p>
          </p:txBody>
        </p:sp>
      </p:grpSp>
      <p:sp>
        <p:nvSpPr>
          <p:cNvPr id="206" name="Chevron 205"/>
          <p:cNvSpPr/>
          <p:nvPr/>
        </p:nvSpPr>
        <p:spPr>
          <a:xfrm>
            <a:off x="7819991" y="17425273"/>
            <a:ext cx="228600" cy="3048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 name="Text Placeholder 16"/>
          <p:cNvSpPr txBox="1">
            <a:spLocks/>
          </p:cNvSpPr>
          <p:nvPr/>
        </p:nvSpPr>
        <p:spPr>
          <a:xfrm>
            <a:off x="13024948" y="5447353"/>
            <a:ext cx="10972800" cy="306799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spcBef>
                <a:spcPts val="0"/>
              </a:spcBef>
              <a:buClr>
                <a:srgbClr val="586991"/>
              </a:buClr>
              <a:buSzPct val="100000"/>
            </a:pPr>
            <a:r>
              <a:rPr lang="en-US" b="1" dirty="0">
                <a:solidFill>
                  <a:srgbClr val="586991"/>
                </a:solidFill>
                <a:latin typeface="Garamond"/>
                <a:ea typeface="Garamond"/>
                <a:cs typeface="Garamond"/>
                <a:sym typeface="Garamond"/>
              </a:rPr>
              <a:t>Analyze </a:t>
            </a:r>
            <a:r>
              <a:rPr lang="en-US" dirty="0">
                <a:solidFill>
                  <a:schemeClr val="tx1">
                    <a:lumMod val="75000"/>
                  </a:schemeClr>
                </a:solidFill>
                <a:latin typeface="Garamond"/>
                <a:ea typeface="Garamond"/>
                <a:cs typeface="Garamond"/>
                <a:sym typeface="Garamond"/>
              </a:rPr>
              <a:t>vegetation and fire fuel change before, during, and after the fall 2016 wildfires using Landsat 8, Terra MODIS, and Terra ASTER data</a:t>
            </a:r>
          </a:p>
          <a:p>
            <a:pPr lvl="0">
              <a:buClr>
                <a:srgbClr val="586991"/>
              </a:buClr>
              <a:buSzPct val="100000"/>
            </a:pPr>
            <a:r>
              <a:rPr lang="en-US" b="1" dirty="0">
                <a:solidFill>
                  <a:srgbClr val="586991"/>
                </a:solidFill>
                <a:latin typeface="Garamond"/>
                <a:ea typeface="Garamond"/>
                <a:cs typeface="Garamond"/>
                <a:sym typeface="Garamond"/>
              </a:rPr>
              <a:t>Explore </a:t>
            </a:r>
            <a:r>
              <a:rPr lang="en-US" dirty="0">
                <a:solidFill>
                  <a:schemeClr val="tx1">
                    <a:lumMod val="75000"/>
                  </a:schemeClr>
                </a:solidFill>
                <a:latin typeface="Garamond"/>
                <a:ea typeface="Garamond"/>
                <a:cs typeface="Garamond"/>
                <a:sym typeface="Garamond"/>
              </a:rPr>
              <a:t>the physical and biological factors that may lead to increased wildfire susceptibility in this region of the United States </a:t>
            </a:r>
          </a:p>
          <a:p>
            <a:pPr>
              <a:buClr>
                <a:srgbClr val="586991"/>
              </a:buClr>
              <a:buSzPct val="100000"/>
            </a:pPr>
            <a:r>
              <a:rPr lang="en-US" b="1" dirty="0">
                <a:solidFill>
                  <a:srgbClr val="586991"/>
                </a:solidFill>
                <a:latin typeface="Garamond"/>
                <a:ea typeface="Garamond"/>
                <a:cs typeface="Garamond"/>
                <a:sym typeface="Garamond"/>
              </a:rPr>
              <a:t>Create </a:t>
            </a:r>
            <a:r>
              <a:rPr lang="en-US" dirty="0">
                <a:solidFill>
                  <a:schemeClr val="tx1">
                    <a:lumMod val="75000"/>
                  </a:schemeClr>
                </a:solidFill>
                <a:latin typeface="Garamond"/>
                <a:ea typeface="Garamond"/>
                <a:cs typeface="Garamond"/>
                <a:sym typeface="Garamond"/>
              </a:rPr>
              <a:t>a wildfire risk model based on a range of environmental </a:t>
            </a:r>
            <a:br>
              <a:rPr lang="en-US" dirty="0">
                <a:solidFill>
                  <a:schemeClr val="tx1">
                    <a:lumMod val="75000"/>
                  </a:schemeClr>
                </a:solidFill>
                <a:latin typeface="Garamond"/>
                <a:ea typeface="Garamond"/>
                <a:cs typeface="Garamond"/>
                <a:sym typeface="Garamond"/>
              </a:rPr>
            </a:br>
            <a:r>
              <a:rPr lang="en-US" dirty="0">
                <a:solidFill>
                  <a:schemeClr val="tx1">
                    <a:lumMod val="75000"/>
                  </a:schemeClr>
                </a:solidFill>
                <a:latin typeface="Garamond"/>
                <a:ea typeface="Garamond"/>
                <a:cs typeface="Garamond"/>
                <a:sym typeface="Garamond"/>
              </a:rPr>
              <a:t>factors including elevation, vegetation health, and land cover type</a:t>
            </a:r>
          </a:p>
          <a:p>
            <a:pPr lvl="0">
              <a:buClr>
                <a:srgbClr val="586991"/>
              </a:buClr>
              <a:buSzPct val="100000"/>
            </a:pPr>
            <a:endParaRPr lang="en-US" dirty="0">
              <a:solidFill>
                <a:srgbClr val="585454"/>
              </a:solidFill>
              <a:latin typeface="Garamond"/>
              <a:ea typeface="Garamond"/>
              <a:cs typeface="Garamond"/>
              <a:sym typeface="Garamond"/>
            </a:endParaRPr>
          </a:p>
          <a:p>
            <a:pPr lvl="0">
              <a:buClr>
                <a:srgbClr val="586991"/>
              </a:buClr>
              <a:buSzPct val="100000"/>
            </a:pPr>
            <a:endParaRPr lang="en-US" dirty="0">
              <a:solidFill>
                <a:srgbClr val="585454"/>
              </a:solidFill>
              <a:latin typeface="Garamond"/>
              <a:ea typeface="Garamond"/>
              <a:cs typeface="Garamond"/>
              <a:sym typeface="Garamond"/>
            </a:endParaRPr>
          </a:p>
        </p:txBody>
      </p:sp>
      <p:cxnSp>
        <p:nvCxnSpPr>
          <p:cNvPr id="30" name="Straight Arrow Connector 29"/>
          <p:cNvCxnSpPr>
            <a:cxnSpLocks/>
          </p:cNvCxnSpPr>
          <p:nvPr/>
        </p:nvCxnSpPr>
        <p:spPr>
          <a:xfrm>
            <a:off x="5337458" y="24933928"/>
            <a:ext cx="3118476" cy="318081"/>
          </a:xfrm>
          <a:prstGeom prst="straightConnector1">
            <a:avLst/>
          </a:prstGeom>
          <a:ln>
            <a:solidFill>
              <a:schemeClr val="tx1">
                <a:lumMod val="50000"/>
              </a:schemeClr>
            </a:solidFill>
            <a:headEnd w="lg" len="lg"/>
            <a:tailEnd type="triangle" w="lg" len="lg"/>
          </a:ln>
        </p:spPr>
        <p:style>
          <a:lnRef idx="3">
            <a:schemeClr val="dk1"/>
          </a:lnRef>
          <a:fillRef idx="0">
            <a:schemeClr val="dk1"/>
          </a:fillRef>
          <a:effectRef idx="2">
            <a:schemeClr val="dk1"/>
          </a:effectRef>
          <a:fontRef idx="minor">
            <a:schemeClr val="tx1"/>
          </a:fontRef>
        </p:style>
      </p:cxnSp>
      <p:sp>
        <p:nvSpPr>
          <p:cNvPr id="133" name="Text Placeholder 16"/>
          <p:cNvSpPr txBox="1">
            <a:spLocks/>
          </p:cNvSpPr>
          <p:nvPr/>
        </p:nvSpPr>
        <p:spPr>
          <a:xfrm>
            <a:off x="2526214" y="33855697"/>
            <a:ext cx="2279326" cy="87210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000" dirty="0">
                <a:solidFill>
                  <a:schemeClr val="tx1">
                    <a:lumMod val="75000"/>
                  </a:schemeClr>
                </a:solidFill>
                <a:latin typeface="Garamond" panose="02020404030301010803" pitchFamily="18" charset="0"/>
              </a:rPr>
              <a:t>Christopher Cameron</a:t>
            </a:r>
          </a:p>
        </p:txBody>
      </p:sp>
      <p:sp>
        <p:nvSpPr>
          <p:cNvPr id="134" name="Text Placeholder 16"/>
          <p:cNvSpPr txBox="1">
            <a:spLocks/>
          </p:cNvSpPr>
          <p:nvPr/>
        </p:nvSpPr>
        <p:spPr>
          <a:xfrm>
            <a:off x="4691240" y="33867294"/>
            <a:ext cx="1835413" cy="87854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dirty="0">
                <a:solidFill>
                  <a:schemeClr val="tx1">
                    <a:lumMod val="75000"/>
                  </a:schemeClr>
                </a:solidFill>
                <a:latin typeface="Garamond" panose="02020404030301010803" pitchFamily="18" charset="0"/>
              </a:rPr>
              <a:t>Caren </a:t>
            </a:r>
            <a:r>
              <a:rPr lang="en-US" sz="2000" dirty="0" err="1">
                <a:solidFill>
                  <a:schemeClr val="tx1">
                    <a:lumMod val="75000"/>
                  </a:schemeClr>
                </a:solidFill>
                <a:latin typeface="Garamond" panose="02020404030301010803" pitchFamily="18" charset="0"/>
              </a:rPr>
              <a:t>Remillard</a:t>
            </a:r>
            <a:endParaRPr lang="en-US" sz="2000" dirty="0">
              <a:solidFill>
                <a:schemeClr val="tx1">
                  <a:lumMod val="75000"/>
                </a:schemeClr>
              </a:solidFill>
              <a:latin typeface="Garamond" panose="02020404030301010803" pitchFamily="18" charset="0"/>
            </a:endParaRPr>
          </a:p>
        </p:txBody>
      </p:sp>
      <p:sp>
        <p:nvSpPr>
          <p:cNvPr id="139" name="Text Placeholder 16"/>
          <p:cNvSpPr txBox="1">
            <a:spLocks/>
          </p:cNvSpPr>
          <p:nvPr/>
        </p:nvSpPr>
        <p:spPr>
          <a:xfrm>
            <a:off x="3900262" y="31399075"/>
            <a:ext cx="1427711" cy="48439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dirty="0">
                <a:solidFill>
                  <a:schemeClr val="tx1">
                    <a:lumMod val="75000"/>
                  </a:schemeClr>
                </a:solidFill>
                <a:latin typeface="Garamond" panose="02020404030301010803" pitchFamily="18" charset="0"/>
              </a:rPr>
              <a:t>Matt </a:t>
            </a:r>
            <a:r>
              <a:rPr lang="en-US" sz="2000" dirty="0" err="1">
                <a:solidFill>
                  <a:schemeClr val="tx1">
                    <a:lumMod val="75000"/>
                  </a:schemeClr>
                </a:solidFill>
                <a:latin typeface="Garamond" panose="02020404030301010803" pitchFamily="18" charset="0"/>
              </a:rPr>
              <a:t>Hevert</a:t>
            </a:r>
            <a:endParaRPr lang="en-US" sz="2000" dirty="0">
              <a:solidFill>
                <a:schemeClr val="tx1">
                  <a:lumMod val="75000"/>
                </a:schemeClr>
              </a:solidFill>
              <a:latin typeface="Garamond" panose="02020404030301010803" pitchFamily="18" charset="0"/>
            </a:endParaRPr>
          </a:p>
        </p:txBody>
      </p:sp>
      <p:sp>
        <p:nvSpPr>
          <p:cNvPr id="140" name="Text Placeholder 16"/>
          <p:cNvSpPr txBox="1">
            <a:spLocks/>
          </p:cNvSpPr>
          <p:nvPr/>
        </p:nvSpPr>
        <p:spPr>
          <a:xfrm>
            <a:off x="5840801" y="31399075"/>
            <a:ext cx="1307621" cy="64954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dirty="0">
                <a:solidFill>
                  <a:schemeClr val="tx1">
                    <a:lumMod val="75000"/>
                  </a:schemeClr>
                </a:solidFill>
                <a:latin typeface="Garamond" panose="02020404030301010803" pitchFamily="18" charset="0"/>
              </a:rPr>
              <a:t>Stephen Jordan</a:t>
            </a:r>
          </a:p>
        </p:txBody>
      </p:sp>
      <p:sp>
        <p:nvSpPr>
          <p:cNvPr id="141" name="Text Placeholder 16"/>
          <p:cNvSpPr txBox="1">
            <a:spLocks/>
          </p:cNvSpPr>
          <p:nvPr/>
        </p:nvSpPr>
        <p:spPr>
          <a:xfrm>
            <a:off x="7540685" y="31409835"/>
            <a:ext cx="1472721" cy="52108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lgn="ctr">
              <a:lnSpc>
                <a:spcPct val="100000"/>
              </a:lnSpc>
              <a:spcBef>
                <a:spcPts val="0"/>
              </a:spcBef>
              <a:buClr>
                <a:srgbClr val="585454"/>
              </a:buClr>
              <a:buSzPct val="25000"/>
            </a:pPr>
            <a:r>
              <a:rPr lang="en-US" sz="1800" dirty="0">
                <a:solidFill>
                  <a:srgbClr val="585454"/>
                </a:solidFill>
                <a:latin typeface="Garamond"/>
                <a:ea typeface="Garamond"/>
                <a:cs typeface="Garamond"/>
                <a:sym typeface="Garamond"/>
              </a:rPr>
              <a:t>Joshua Willis</a:t>
            </a:r>
          </a:p>
        </p:txBody>
      </p:sp>
      <p:sp>
        <p:nvSpPr>
          <p:cNvPr id="142" name="Text Placeholder 16"/>
          <p:cNvSpPr txBox="1">
            <a:spLocks/>
          </p:cNvSpPr>
          <p:nvPr/>
        </p:nvSpPr>
        <p:spPr>
          <a:xfrm>
            <a:off x="1604710" y="31399075"/>
            <a:ext cx="2337252" cy="100805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dirty="0">
                <a:solidFill>
                  <a:schemeClr val="tx1">
                    <a:lumMod val="75000"/>
                  </a:schemeClr>
                </a:solidFill>
                <a:latin typeface="Garamond" panose="02020404030301010803" pitchFamily="18" charset="0"/>
              </a:rPr>
              <a:t>Amanda Aragón Team Lead</a:t>
            </a:r>
          </a:p>
        </p:txBody>
      </p:sp>
      <p:sp>
        <p:nvSpPr>
          <p:cNvPr id="145" name="Text Placeholder 16"/>
          <p:cNvSpPr txBox="1">
            <a:spLocks/>
          </p:cNvSpPr>
          <p:nvPr/>
        </p:nvSpPr>
        <p:spPr>
          <a:xfrm>
            <a:off x="6640953" y="33855895"/>
            <a:ext cx="1689153" cy="52108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dirty="0">
                <a:solidFill>
                  <a:schemeClr val="tx1">
                    <a:lumMod val="75000"/>
                  </a:schemeClr>
                </a:solidFill>
                <a:latin typeface="Garamond" panose="02020404030301010803" pitchFamily="18" charset="0"/>
              </a:rPr>
              <a:t>Natalia </a:t>
            </a:r>
            <a:r>
              <a:rPr lang="en-US" sz="2000" dirty="0" err="1">
                <a:solidFill>
                  <a:schemeClr val="tx1">
                    <a:lumMod val="75000"/>
                  </a:schemeClr>
                </a:solidFill>
                <a:latin typeface="Garamond" panose="02020404030301010803" pitchFamily="18" charset="0"/>
              </a:rPr>
              <a:t>Bhattacharjee</a:t>
            </a:r>
            <a:endParaRPr lang="en-US" sz="2000" dirty="0">
              <a:solidFill>
                <a:schemeClr val="tx1">
                  <a:lumMod val="75000"/>
                </a:schemeClr>
              </a:solidFill>
              <a:latin typeface="Garamond" panose="02020404030301010803" pitchFamily="18" charset="0"/>
            </a:endParaRPr>
          </a:p>
        </p:txBody>
      </p:sp>
      <p:pic>
        <p:nvPicPr>
          <p:cNvPr id="167" name="Picture 16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39659" y="32247037"/>
            <a:ext cx="1401758" cy="1451822"/>
          </a:xfrm>
          <a:prstGeom prst="ellipse">
            <a:avLst/>
          </a:prstGeom>
        </p:spPr>
      </p:pic>
      <p:pic>
        <p:nvPicPr>
          <p:cNvPr id="99" name="Shape 99"/>
          <p:cNvPicPr preferRelativeResize="0"/>
          <p:nvPr/>
        </p:nvPicPr>
        <p:blipFill>
          <a:blip r:embed="rId14">
            <a:extLst>
              <a:ext uri="{28A0092B-C50C-407E-A947-70E740481C1C}">
                <a14:useLocalDpi xmlns:a14="http://schemas.microsoft.com/office/drawing/2010/main" val="0"/>
              </a:ext>
            </a:extLst>
          </a:blip>
          <a:stretch>
            <a:fillRect/>
          </a:stretch>
        </p:blipFill>
        <p:spPr>
          <a:xfrm>
            <a:off x="2282493" y="29855954"/>
            <a:ext cx="1055688" cy="1405969"/>
          </a:xfrm>
          <a:prstGeom prst="ellipse">
            <a:avLst/>
          </a:prstGeom>
          <a:noFill/>
          <a:ln>
            <a:noFill/>
          </a:ln>
        </p:spPr>
      </p:pic>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93929" y="32139565"/>
            <a:ext cx="1239213" cy="1646740"/>
          </a:xfrm>
          <a:prstGeom prst="rect">
            <a:avLst/>
          </a:prstGeom>
        </p:spPr>
      </p:pic>
      <p:pic>
        <p:nvPicPr>
          <p:cNvPr id="116" name="Picture 1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080265" y="9336639"/>
            <a:ext cx="6075135" cy="5780058"/>
          </a:xfrm>
          <a:prstGeom prst="rect">
            <a:avLst/>
          </a:prstGeom>
        </p:spPr>
      </p:pic>
      <p:pic>
        <p:nvPicPr>
          <p:cNvPr id="117" name="Picture 116"/>
          <p:cNvPicPr/>
          <p:nvPr/>
        </p:nvPicPr>
        <p:blipFill>
          <a:blip r:embed="rId17">
            <a:extLst>
              <a:ext uri="{28A0092B-C50C-407E-A947-70E740481C1C}">
                <a14:useLocalDpi xmlns:a14="http://schemas.microsoft.com/office/drawing/2010/main" val="0"/>
              </a:ext>
            </a:extLst>
          </a:blip>
          <a:srcRect/>
          <a:stretch>
            <a:fillRect/>
          </a:stretch>
        </p:blipFill>
        <p:spPr bwMode="auto">
          <a:xfrm>
            <a:off x="13287024" y="9791996"/>
            <a:ext cx="5105399" cy="3808561"/>
          </a:xfrm>
          <a:prstGeom prst="rect">
            <a:avLst/>
          </a:prstGeom>
          <a:noFill/>
          <a:ln>
            <a:noFill/>
          </a:ln>
        </p:spPr>
      </p:pic>
      <p:sp>
        <p:nvSpPr>
          <p:cNvPr id="125" name="TextBox 124"/>
          <p:cNvSpPr txBox="1"/>
          <p:nvPr/>
        </p:nvSpPr>
        <p:spPr>
          <a:xfrm>
            <a:off x="21044407" y="10922306"/>
            <a:ext cx="1883087" cy="400110"/>
          </a:xfrm>
          <a:prstGeom prst="rect">
            <a:avLst/>
          </a:prstGeom>
          <a:noFill/>
        </p:spPr>
        <p:txBody>
          <a:bodyPr wrap="square" rtlCol="0">
            <a:spAutoFit/>
          </a:bodyPr>
          <a:lstStyle/>
          <a:p>
            <a:r>
              <a:rPr lang="en-US" sz="2000" dirty="0">
                <a:ln w="18415" cmpd="sng">
                  <a:solidFill>
                    <a:srgbClr val="000000"/>
                  </a:solidFill>
                  <a:prstDash val="solid"/>
                </a:ln>
                <a:solidFill>
                  <a:srgbClr val="FFFFFF"/>
                </a:solidFill>
                <a:effectLst>
                  <a:outerShdw blurRad="63500" dir="3600000" algn="tl" rotWithShape="0">
                    <a:srgbClr val="000000">
                      <a:alpha val="70000"/>
                    </a:srgbClr>
                  </a:outerShdw>
                </a:effectLst>
                <a:latin typeface="Garamond" panose="02020404030301010803" pitchFamily="18" charset="0"/>
              </a:rPr>
              <a:t>Knoxville</a:t>
            </a:r>
          </a:p>
        </p:txBody>
      </p:sp>
      <p:sp>
        <p:nvSpPr>
          <p:cNvPr id="128" name="TextBox 127"/>
          <p:cNvSpPr txBox="1"/>
          <p:nvPr/>
        </p:nvSpPr>
        <p:spPr>
          <a:xfrm>
            <a:off x="18869005" y="11213620"/>
            <a:ext cx="2082241" cy="400110"/>
          </a:xfrm>
          <a:prstGeom prst="rect">
            <a:avLst/>
          </a:prstGeom>
          <a:noFill/>
        </p:spPr>
        <p:txBody>
          <a:bodyPr wrap="square" rtlCol="0">
            <a:spAutoFit/>
          </a:bodyPr>
          <a:lstStyle/>
          <a:p>
            <a:r>
              <a:rPr lang="en-US" sz="2000" dirty="0">
                <a:ln w="18415" cmpd="sng">
                  <a:solidFill>
                    <a:srgbClr val="000000"/>
                  </a:solidFill>
                  <a:prstDash val="solid"/>
                </a:ln>
                <a:solidFill>
                  <a:srgbClr val="FFFFFF"/>
                </a:solidFill>
                <a:effectLst>
                  <a:outerShdw blurRad="63500" dir="3600000" algn="tl" rotWithShape="0">
                    <a:srgbClr val="000000">
                      <a:alpha val="70000"/>
                    </a:srgbClr>
                  </a:outerShdw>
                </a:effectLst>
                <a:latin typeface="Garamond" panose="02020404030301010803" pitchFamily="18" charset="0"/>
              </a:rPr>
              <a:t>Oak Ridge</a:t>
            </a:r>
          </a:p>
        </p:txBody>
      </p:sp>
      <p:sp>
        <p:nvSpPr>
          <p:cNvPr id="130" name="TextBox 129"/>
          <p:cNvSpPr txBox="1"/>
          <p:nvPr/>
        </p:nvSpPr>
        <p:spPr>
          <a:xfrm>
            <a:off x="19626590" y="11750358"/>
            <a:ext cx="2107441" cy="400110"/>
          </a:xfrm>
          <a:prstGeom prst="rect">
            <a:avLst/>
          </a:prstGeom>
          <a:noFill/>
        </p:spPr>
        <p:txBody>
          <a:bodyPr wrap="square" rtlCol="0">
            <a:spAutoFit/>
          </a:bodyPr>
          <a:lstStyle/>
          <a:p>
            <a:r>
              <a:rPr lang="en-US" sz="2000" dirty="0">
                <a:ln w="18415" cmpd="sng">
                  <a:solidFill>
                    <a:srgbClr val="000000"/>
                  </a:solidFill>
                  <a:prstDash val="solid"/>
                </a:ln>
                <a:solidFill>
                  <a:srgbClr val="FFFFFF"/>
                </a:solidFill>
                <a:effectLst>
                  <a:outerShdw blurRad="63500" dir="3600000" algn="tl" rotWithShape="0">
                    <a:srgbClr val="000000">
                      <a:alpha val="70000"/>
                    </a:srgbClr>
                  </a:outerShdw>
                </a:effectLst>
                <a:latin typeface="Garamond" panose="02020404030301010803" pitchFamily="18" charset="0"/>
              </a:rPr>
              <a:t>Maryville</a:t>
            </a:r>
          </a:p>
        </p:txBody>
      </p:sp>
      <p:cxnSp>
        <p:nvCxnSpPr>
          <p:cNvPr id="138" name="Straight Connector 137"/>
          <p:cNvCxnSpPr>
            <a:cxnSpLocks/>
          </p:cNvCxnSpPr>
          <p:nvPr/>
        </p:nvCxnSpPr>
        <p:spPr>
          <a:xfrm>
            <a:off x="13987288" y="11695557"/>
            <a:ext cx="4338811" cy="2895600"/>
          </a:xfrm>
          <a:prstGeom prst="line">
            <a:avLst/>
          </a:prstGeom>
          <a:noFill/>
          <a:ln w="9525" cap="flat" cmpd="sng" algn="ctr">
            <a:solidFill>
              <a:srgbClr val="5B9BD5">
                <a:shade val="95000"/>
                <a:satMod val="105000"/>
              </a:srgbClr>
            </a:solidFill>
            <a:prstDash val="solid"/>
          </a:ln>
          <a:effectLst/>
        </p:spPr>
      </p:cxnSp>
      <p:cxnSp>
        <p:nvCxnSpPr>
          <p:cNvPr id="143" name="Straight Connector 142"/>
          <p:cNvCxnSpPr>
            <a:cxnSpLocks/>
          </p:cNvCxnSpPr>
          <p:nvPr/>
        </p:nvCxnSpPr>
        <p:spPr>
          <a:xfrm flipV="1">
            <a:off x="14520688" y="9601200"/>
            <a:ext cx="4214629" cy="1319730"/>
          </a:xfrm>
          <a:prstGeom prst="line">
            <a:avLst/>
          </a:prstGeom>
          <a:noFill/>
          <a:ln w="9525" cap="flat" cmpd="sng" algn="ctr">
            <a:solidFill>
              <a:srgbClr val="5B9BD5">
                <a:shade val="95000"/>
                <a:satMod val="105000"/>
              </a:srgbClr>
            </a:solidFill>
            <a:prstDash val="solid"/>
          </a:ln>
          <a:effectLst/>
        </p:spPr>
      </p:cxnSp>
      <p:pic>
        <p:nvPicPr>
          <p:cNvPr id="144" name="Picture 2" descr="Image result for N arrow ESR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927494" y="9435134"/>
            <a:ext cx="366766" cy="518130"/>
          </a:xfrm>
          <a:prstGeom prst="rect">
            <a:avLst/>
          </a:prstGeom>
          <a:noFill/>
          <a:extLst>
            <a:ext uri="{909E8E84-426E-40DD-AFC4-6F175D3DCCD1}">
              <a14:hiddenFill xmlns:a14="http://schemas.microsoft.com/office/drawing/2010/main">
                <a:solidFill>
                  <a:srgbClr val="FFFFFF"/>
                </a:solidFill>
              </a14:hiddenFill>
            </a:ext>
          </a:extLst>
        </p:spPr>
      </p:pic>
      <p:sp>
        <p:nvSpPr>
          <p:cNvPr id="152" name="TextBox 151"/>
          <p:cNvSpPr txBox="1"/>
          <p:nvPr/>
        </p:nvSpPr>
        <p:spPr>
          <a:xfrm>
            <a:off x="15930388" y="11229694"/>
            <a:ext cx="44435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NC</a:t>
            </a:r>
          </a:p>
        </p:txBody>
      </p:sp>
      <p:sp>
        <p:nvSpPr>
          <p:cNvPr id="153" name="TextBox 152"/>
          <p:cNvSpPr txBox="1"/>
          <p:nvPr/>
        </p:nvSpPr>
        <p:spPr>
          <a:xfrm>
            <a:off x="13402991" y="11168528"/>
            <a:ext cx="42351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TN</a:t>
            </a:r>
          </a:p>
        </p:txBody>
      </p:sp>
      <p:sp>
        <p:nvSpPr>
          <p:cNvPr id="154" name="TextBox 153"/>
          <p:cNvSpPr txBox="1"/>
          <p:nvPr/>
        </p:nvSpPr>
        <p:spPr>
          <a:xfrm>
            <a:off x="14298512" y="12374403"/>
            <a:ext cx="44435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GA</a:t>
            </a:r>
          </a:p>
        </p:txBody>
      </p:sp>
      <p:sp>
        <p:nvSpPr>
          <p:cNvPr id="155" name="TextBox 154"/>
          <p:cNvSpPr txBox="1"/>
          <p:nvPr/>
        </p:nvSpPr>
        <p:spPr>
          <a:xfrm>
            <a:off x="15614197" y="11990825"/>
            <a:ext cx="43473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SC</a:t>
            </a:r>
          </a:p>
        </p:txBody>
      </p:sp>
      <p:sp>
        <p:nvSpPr>
          <p:cNvPr id="156" name="TextBox 155"/>
          <p:cNvSpPr txBox="1"/>
          <p:nvPr/>
        </p:nvSpPr>
        <p:spPr>
          <a:xfrm>
            <a:off x="16480905" y="10271137"/>
            <a:ext cx="42511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VA</a:t>
            </a:r>
          </a:p>
        </p:txBody>
      </p:sp>
      <p:sp>
        <p:nvSpPr>
          <p:cNvPr id="157" name="TextBox 156"/>
          <p:cNvSpPr txBox="1"/>
          <p:nvPr/>
        </p:nvSpPr>
        <p:spPr>
          <a:xfrm>
            <a:off x="13981003" y="10217116"/>
            <a:ext cx="42511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KY</a:t>
            </a:r>
          </a:p>
        </p:txBody>
      </p:sp>
      <p:sp>
        <p:nvSpPr>
          <p:cNvPr id="160" name="5-Point Star 159"/>
          <p:cNvSpPr/>
          <p:nvPr/>
        </p:nvSpPr>
        <p:spPr>
          <a:xfrm>
            <a:off x="19789042" y="10889672"/>
            <a:ext cx="364532" cy="348254"/>
          </a:xfrm>
          <a:prstGeom prst="star5">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2" name="5-Point Star 161"/>
          <p:cNvSpPr/>
          <p:nvPr/>
        </p:nvSpPr>
        <p:spPr>
          <a:xfrm>
            <a:off x="20768980" y="10994401"/>
            <a:ext cx="364532" cy="348254"/>
          </a:xfrm>
          <a:prstGeom prst="star5">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6" name="5-Point Star 165"/>
          <p:cNvSpPr/>
          <p:nvPr/>
        </p:nvSpPr>
        <p:spPr>
          <a:xfrm>
            <a:off x="20604111" y="11537471"/>
            <a:ext cx="364532" cy="348254"/>
          </a:xfrm>
          <a:prstGeom prst="star5">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208" name="Straight Arrow Connector 207"/>
          <p:cNvCxnSpPr/>
          <p:nvPr/>
        </p:nvCxnSpPr>
        <p:spPr>
          <a:xfrm>
            <a:off x="5430015" y="27158579"/>
            <a:ext cx="3025919" cy="6721"/>
          </a:xfrm>
          <a:prstGeom prst="straightConnector1">
            <a:avLst/>
          </a:prstGeom>
          <a:ln>
            <a:solidFill>
              <a:schemeClr val="tx1">
                <a:lumMod val="50000"/>
              </a:schemeClr>
            </a:solidFill>
            <a:headEnd w="lg" len="lg"/>
            <a:tailEnd type="triangle" w="lg" len="lg"/>
          </a:ln>
        </p:spPr>
        <p:style>
          <a:lnRef idx="3">
            <a:schemeClr val="dk1"/>
          </a:lnRef>
          <a:fillRef idx="0">
            <a:schemeClr val="dk1"/>
          </a:fillRef>
          <a:effectRef idx="2">
            <a:schemeClr val="dk1"/>
          </a:effectRef>
          <a:fontRef idx="minor">
            <a:schemeClr val="tx1"/>
          </a:fontRef>
        </p:style>
      </p:cxnSp>
      <p:pic>
        <p:nvPicPr>
          <p:cNvPr id="123"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274544" y="13715548"/>
            <a:ext cx="2917226" cy="375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117832" y="14616886"/>
            <a:ext cx="2192597" cy="339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80933" y="28167100"/>
            <a:ext cx="2367889" cy="366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2" descr="Image result for N arrow ESR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29930" y="27495576"/>
            <a:ext cx="366766" cy="51813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3941962" y="21831111"/>
            <a:ext cx="9027945" cy="523220"/>
          </a:xfrm>
          <a:prstGeom prst="rect">
            <a:avLst/>
          </a:prstGeom>
          <a:noFill/>
        </p:spPr>
        <p:txBody>
          <a:bodyPr wrap="square" rtlCol="0">
            <a:spAutoFit/>
          </a:bodyPr>
          <a:lstStyle/>
          <a:p>
            <a:r>
              <a:rPr lang="en-US" sz="2800" dirty="0">
                <a:latin typeface="Garamond" panose="02020404030301010803" pitchFamily="18" charset="0"/>
              </a:rPr>
              <a:t>Wildfire Vulnerability Risk-Level Based Within Area %</a:t>
            </a:r>
          </a:p>
        </p:txBody>
      </p:sp>
      <p:pic>
        <p:nvPicPr>
          <p:cNvPr id="69" name="Picture 6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402154" y="22555166"/>
            <a:ext cx="2114550" cy="342900"/>
          </a:xfrm>
          <a:prstGeom prst="rect">
            <a:avLst/>
          </a:prstGeom>
        </p:spPr>
      </p:pic>
      <p:pic>
        <p:nvPicPr>
          <p:cNvPr id="70" name="Picture 6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645686" y="22926050"/>
            <a:ext cx="952500" cy="371475"/>
          </a:xfrm>
          <a:prstGeom prst="rect">
            <a:avLst/>
          </a:prstGeom>
        </p:spPr>
      </p:pic>
      <p:pic>
        <p:nvPicPr>
          <p:cNvPr id="71" name="Picture 7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352631" y="22911763"/>
            <a:ext cx="1190625" cy="400050"/>
          </a:xfrm>
          <a:prstGeom prst="rect">
            <a:avLst/>
          </a:prstGeom>
        </p:spPr>
      </p:pic>
      <p:pic>
        <p:nvPicPr>
          <p:cNvPr id="72" name="Picture 7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421204" y="22911763"/>
            <a:ext cx="1038225" cy="361950"/>
          </a:xfrm>
          <a:prstGeom prst="rect">
            <a:avLst/>
          </a:prstGeom>
        </p:spPr>
      </p:pic>
      <p:graphicFrame>
        <p:nvGraphicFramePr>
          <p:cNvPr id="131" name="Chart 130"/>
          <p:cNvGraphicFramePr>
            <a:graphicFrameLocks/>
          </p:cNvGraphicFramePr>
          <p:nvPr>
            <p:extLst>
              <p:ext uri="{D42A27DB-BD31-4B8C-83A1-F6EECF244321}">
                <p14:modId xmlns:p14="http://schemas.microsoft.com/office/powerpoint/2010/main" val="2579178209"/>
              </p:ext>
            </p:extLst>
          </p:nvPr>
        </p:nvGraphicFramePr>
        <p:xfrm>
          <a:off x="7819991" y="22366118"/>
          <a:ext cx="4137999" cy="2438400"/>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135" name="Chart 134"/>
          <p:cNvGraphicFramePr>
            <a:graphicFrameLocks/>
          </p:cNvGraphicFramePr>
          <p:nvPr>
            <p:extLst>
              <p:ext uri="{D42A27DB-BD31-4B8C-83A1-F6EECF244321}">
                <p14:modId xmlns:p14="http://schemas.microsoft.com/office/powerpoint/2010/main" val="4208715416"/>
              </p:ext>
            </p:extLst>
          </p:nvPr>
        </p:nvGraphicFramePr>
        <p:xfrm>
          <a:off x="7909857" y="26969817"/>
          <a:ext cx="4256786" cy="1949439"/>
        </p:xfrm>
        <a:graphic>
          <a:graphicData uri="http://schemas.openxmlformats.org/drawingml/2006/chart">
            <c:chart xmlns:c="http://schemas.openxmlformats.org/drawingml/2006/chart" xmlns:r="http://schemas.openxmlformats.org/officeDocument/2006/relationships" r:id="rId26"/>
          </a:graphicData>
        </a:graphic>
      </p:graphicFrame>
      <p:graphicFrame>
        <p:nvGraphicFramePr>
          <p:cNvPr id="137" name="Chart 136"/>
          <p:cNvGraphicFramePr>
            <a:graphicFrameLocks/>
          </p:cNvGraphicFramePr>
          <p:nvPr>
            <p:extLst>
              <p:ext uri="{D42A27DB-BD31-4B8C-83A1-F6EECF244321}">
                <p14:modId xmlns:p14="http://schemas.microsoft.com/office/powerpoint/2010/main" val="2715401088"/>
              </p:ext>
            </p:extLst>
          </p:nvPr>
        </p:nvGraphicFramePr>
        <p:xfrm>
          <a:off x="7998260" y="24979325"/>
          <a:ext cx="4010059" cy="1913483"/>
        </p:xfrm>
        <a:graphic>
          <a:graphicData uri="http://schemas.openxmlformats.org/drawingml/2006/chart">
            <c:chart xmlns:c="http://schemas.openxmlformats.org/drawingml/2006/chart" xmlns:r="http://schemas.openxmlformats.org/officeDocument/2006/relationships" r:id="rId27"/>
          </a:graphicData>
        </a:graphic>
      </p:graphicFrame>
      <p:grpSp>
        <p:nvGrpSpPr>
          <p:cNvPr id="174" name="Shape 160"/>
          <p:cNvGrpSpPr/>
          <p:nvPr/>
        </p:nvGrpSpPr>
        <p:grpSpPr>
          <a:xfrm>
            <a:off x="1210202" y="19540507"/>
            <a:ext cx="2019023" cy="1130976"/>
            <a:chOff x="767825" y="4580318"/>
            <a:chExt cx="1972966" cy="812928"/>
          </a:xfrm>
        </p:grpSpPr>
        <p:sp>
          <p:nvSpPr>
            <p:cNvPr id="175" name="Shape 161"/>
            <p:cNvSpPr/>
            <p:nvPr/>
          </p:nvSpPr>
          <p:spPr>
            <a:xfrm>
              <a:off x="767825" y="4580318"/>
              <a:ext cx="1972966" cy="812928"/>
            </a:xfrm>
            <a:prstGeom prst="roundRect">
              <a:avLst>
                <a:gd name="adj" fmla="val 16667"/>
              </a:avLst>
            </a:prstGeom>
            <a:solidFill>
              <a:srgbClr val="FF3300"/>
            </a:solidFill>
            <a:ln w="12700" cap="flat" cmpd="sng">
              <a:solidFill>
                <a:srgbClr val="FF0000"/>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76" name="Shape 162"/>
            <p:cNvSpPr/>
            <p:nvPr/>
          </p:nvSpPr>
          <p:spPr>
            <a:xfrm>
              <a:off x="807510" y="4651134"/>
              <a:ext cx="1893598" cy="733559"/>
            </a:xfrm>
            <a:prstGeom prst="rect">
              <a:avLst/>
            </a:prstGeom>
            <a:noFill/>
            <a:ln>
              <a:noFill/>
            </a:ln>
          </p:spPr>
          <p:txBody>
            <a:bodyPr lIns="64750" tIns="32375" rIns="64750" bIns="32375" anchor="ctr" anchorCtr="0">
              <a:noAutofit/>
            </a:bodyPr>
            <a:lstStyle/>
            <a:p>
              <a:pPr marL="0" marR="0" lvl="0" indent="0" algn="ctr" rtl="0">
                <a:lnSpc>
                  <a:spcPct val="90000"/>
                </a:lnSpc>
                <a:spcBef>
                  <a:spcPts val="0"/>
                </a:spcBef>
                <a:spcAft>
                  <a:spcPts val="0"/>
                </a:spcAft>
                <a:buSzPct val="25000"/>
                <a:buNone/>
              </a:pPr>
              <a:r>
                <a:rPr lang="en-US" sz="2400" dirty="0">
                  <a:solidFill>
                    <a:schemeClr val="lt1"/>
                  </a:solidFill>
                  <a:latin typeface="Garamond"/>
                  <a:ea typeface="Garamond"/>
                  <a:cs typeface="Garamond"/>
                  <a:sym typeface="Garamond"/>
                </a:rPr>
                <a:t>Terra</a:t>
              </a:r>
            </a:p>
            <a:p>
              <a:pPr marL="0" marR="0" lvl="0" indent="0" algn="ctr" rtl="0">
                <a:lnSpc>
                  <a:spcPct val="90000"/>
                </a:lnSpc>
                <a:spcBef>
                  <a:spcPts val="0"/>
                </a:spcBef>
                <a:spcAft>
                  <a:spcPts val="0"/>
                </a:spcAft>
                <a:buSzPct val="25000"/>
                <a:buNone/>
              </a:pPr>
              <a:r>
                <a:rPr lang="en-US" sz="2400" dirty="0">
                  <a:solidFill>
                    <a:schemeClr val="lt1"/>
                  </a:solidFill>
                  <a:latin typeface="Garamond"/>
                  <a:ea typeface="Garamond"/>
                  <a:cs typeface="Garamond"/>
                  <a:sym typeface="Garamond"/>
                </a:rPr>
                <a:t>MODIS</a:t>
              </a:r>
            </a:p>
            <a:p>
              <a:pPr marL="0" marR="0" lvl="0" indent="0" algn="ctr" rtl="0">
                <a:lnSpc>
                  <a:spcPct val="90000"/>
                </a:lnSpc>
                <a:spcBef>
                  <a:spcPts val="595"/>
                </a:spcBef>
                <a:spcAft>
                  <a:spcPts val="0"/>
                </a:spcAft>
                <a:buSzPct val="25000"/>
                <a:buNone/>
              </a:pPr>
              <a:r>
                <a:rPr lang="en-US" sz="2400" dirty="0">
                  <a:solidFill>
                    <a:schemeClr val="lt1"/>
                  </a:solidFill>
                  <a:latin typeface="Garamond"/>
                  <a:ea typeface="Garamond"/>
                  <a:cs typeface="Garamond"/>
                  <a:sym typeface="Garamond"/>
                </a:rPr>
                <a:t>Air Quality</a:t>
              </a:r>
            </a:p>
          </p:txBody>
        </p:sp>
      </p:grpSp>
      <p:grpSp>
        <p:nvGrpSpPr>
          <p:cNvPr id="188" name="Shape 154"/>
          <p:cNvGrpSpPr/>
          <p:nvPr/>
        </p:nvGrpSpPr>
        <p:grpSpPr>
          <a:xfrm>
            <a:off x="6448061" y="18710123"/>
            <a:ext cx="2914650" cy="1616802"/>
            <a:chOff x="751472" y="3513669"/>
            <a:chExt cx="2019023" cy="812928"/>
          </a:xfrm>
        </p:grpSpPr>
        <p:sp>
          <p:nvSpPr>
            <p:cNvPr id="189" name="Shape 155"/>
            <p:cNvSpPr/>
            <p:nvPr/>
          </p:nvSpPr>
          <p:spPr>
            <a:xfrm>
              <a:off x="751472" y="3513669"/>
              <a:ext cx="2019023" cy="812928"/>
            </a:xfrm>
            <a:prstGeom prst="roundRect">
              <a:avLst>
                <a:gd name="adj" fmla="val 16667"/>
              </a:avLst>
            </a:prstGeom>
            <a:solidFill>
              <a:srgbClr val="FF3300"/>
            </a:solidFill>
            <a:ln w="12700" cap="flat" cmpd="sng">
              <a:solidFill>
                <a:srgbClr val="FF0000"/>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90" name="Shape 156"/>
            <p:cNvSpPr/>
            <p:nvPr/>
          </p:nvSpPr>
          <p:spPr>
            <a:xfrm>
              <a:off x="791156" y="3553353"/>
              <a:ext cx="1939655" cy="733559"/>
            </a:xfrm>
            <a:prstGeom prst="rect">
              <a:avLst/>
            </a:prstGeom>
            <a:noFill/>
            <a:ln>
              <a:noFill/>
            </a:ln>
          </p:spPr>
          <p:txBody>
            <a:bodyPr lIns="64750" tIns="32375" rIns="64750" bIns="32375" anchor="ctr" anchorCtr="0">
              <a:noAutofit/>
            </a:bodyPr>
            <a:lstStyle/>
            <a:p>
              <a:pPr marL="0" lvl="1" algn="ctr">
                <a:lnSpc>
                  <a:spcPct val="90000"/>
                </a:lnSpc>
                <a:spcBef>
                  <a:spcPts val="180"/>
                </a:spcBef>
                <a:buClr>
                  <a:srgbClr val="767070"/>
                </a:buClr>
                <a:buSzPct val="100000"/>
              </a:pPr>
              <a:r>
                <a:rPr lang="en-US" sz="2000" b="0" i="0" u="none" strike="noStrike" cap="none" dirty="0">
                  <a:solidFill>
                    <a:schemeClr val="bg1"/>
                  </a:solidFill>
                  <a:latin typeface="Garamond"/>
                  <a:ea typeface="Garamond"/>
                  <a:cs typeface="Garamond"/>
                  <a:sym typeface="Garamond"/>
                </a:rPr>
                <a:t>Social Impacts and Risk Factors</a:t>
              </a:r>
            </a:p>
          </p:txBody>
        </p:sp>
      </p:grpSp>
    </p:spTree>
  </p:cSld>
  <p:clrMapOvr>
    <a:masterClrMapping/>
  </p:clrMapOvr>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816</TotalTime>
  <Words>657</Words>
  <Application>Microsoft Office PowerPoint</Application>
  <PresentationFormat>Custom</PresentationFormat>
  <Paragraphs>98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Century Gothic</vt:lpstr>
      <vt:lpstr>Arial</vt:lpstr>
      <vt:lpstr>Webdings</vt:lpstr>
      <vt:lpstr>Garamond</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Aaragon1</dc:creator>
  <cp:lastModifiedBy>Miller, Tiffani N. (LARC-E3)[SSAI DEVELOP]</cp:lastModifiedBy>
  <cp:revision>72</cp:revision>
  <dcterms:modified xsi:type="dcterms:W3CDTF">2017-03-30T19:15:07Z</dcterms:modified>
</cp:coreProperties>
</file>