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5"/>
  </p:notesMasterIdLst>
  <p:sldIdLst>
    <p:sldId id="256" r:id="rId2"/>
    <p:sldId id="257" r:id="rId3"/>
    <p:sldId id="284" r:id="rId4"/>
    <p:sldId id="274" r:id="rId5"/>
    <p:sldId id="276" r:id="rId6"/>
    <p:sldId id="260" r:id="rId7"/>
    <p:sldId id="275" r:id="rId8"/>
    <p:sldId id="263" r:id="rId9"/>
    <p:sldId id="291" r:id="rId10"/>
    <p:sldId id="264" r:id="rId11"/>
    <p:sldId id="282" r:id="rId12"/>
    <p:sldId id="277" r:id="rId13"/>
    <p:sldId id="285" r:id="rId14"/>
    <p:sldId id="286" r:id="rId15"/>
    <p:sldId id="289" r:id="rId16"/>
    <p:sldId id="281" r:id="rId17"/>
    <p:sldId id="290" r:id="rId18"/>
    <p:sldId id="279" r:id="rId19"/>
    <p:sldId id="293" r:id="rId20"/>
    <p:sldId id="295" r:id="rId21"/>
    <p:sldId id="269" r:id="rId22"/>
    <p:sldId id="292" r:id="rId23"/>
    <p:sldId id="273" r:id="rId24"/>
    <p:sldId id="297" r:id="rId25"/>
    <p:sldId id="298" r:id="rId26"/>
    <p:sldId id="299" r:id="rId27"/>
    <p:sldId id="302" r:id="rId28"/>
    <p:sldId id="301" r:id="rId29"/>
    <p:sldId id="303" r:id="rId30"/>
    <p:sldId id="300" r:id="rId31"/>
    <p:sldId id="304" r:id="rId32"/>
    <p:sldId id="305" r:id="rId33"/>
    <p:sldId id="306" r:id="rId34"/>
    <p:sldId id="307" r:id="rId35"/>
    <p:sldId id="308" r:id="rId36"/>
    <p:sldId id="309" r:id="rId37"/>
    <p:sldId id="312" r:id="rId38"/>
    <p:sldId id="311" r:id="rId39"/>
    <p:sldId id="314" r:id="rId40"/>
    <p:sldId id="315" r:id="rId41"/>
    <p:sldId id="317" r:id="rId42"/>
    <p:sldId id="316" r:id="rId43"/>
    <p:sldId id="318" r:id="rId44"/>
    <p:sldId id="319" r:id="rId45"/>
    <p:sldId id="320" r:id="rId46"/>
    <p:sldId id="321" r:id="rId47"/>
    <p:sldId id="322" r:id="rId48"/>
    <p:sldId id="323" r:id="rId49"/>
    <p:sldId id="324" r:id="rId50"/>
    <p:sldId id="325" r:id="rId51"/>
    <p:sldId id="313" r:id="rId52"/>
    <p:sldId id="334" r:id="rId53"/>
    <p:sldId id="335" r:id="rId54"/>
    <p:sldId id="336" r:id="rId55"/>
    <p:sldId id="337" r:id="rId56"/>
    <p:sldId id="326" r:id="rId57"/>
    <p:sldId id="327" r:id="rId58"/>
    <p:sldId id="328" r:id="rId59"/>
    <p:sldId id="329" r:id="rId60"/>
    <p:sldId id="330" r:id="rId61"/>
    <p:sldId id="331" r:id="rId62"/>
    <p:sldId id="332" r:id="rId63"/>
    <p:sldId id="333" r:id="rId64"/>
  </p:sldIdLst>
  <p:sldSz cx="9144000" cy="6858000" type="screen4x3"/>
  <p:notesSz cx="6858000" cy="9144000"/>
  <p:embeddedFontLst>
    <p:embeddedFont>
      <p:font typeface="Webdings" panose="05030102010509060703" pitchFamily="18" charset="2"/>
      <p:regular r:id="rId66"/>
    </p:embeddedFont>
    <p:embeddedFont>
      <p:font typeface="Cambria Math" panose="02040503050406030204" pitchFamily="18" charset="0"/>
      <p:regular r:id="rId67"/>
    </p:embeddedFont>
    <p:embeddedFont>
      <p:font typeface="Calibri" panose="020F0502020204030204" pitchFamily="34" charset="0"/>
      <p:regular r:id="rId68"/>
      <p:bold r:id="rId69"/>
      <p:italic r:id="rId70"/>
      <p:boldItalic r:id="rId71"/>
    </p:embeddedFont>
    <p:embeddedFont>
      <p:font typeface="Century Gothic" panose="020B050202020202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Price" initials="JP" lastIdx="16" clrIdx="0"/>
  <p:cmAuthor id="1" name="Arya, Vishal (LARC)[DEVELOP]" initials="AV(" lastIdx="55" clrIdx="1">
    <p:extLst/>
  </p:cmAuthor>
  <p:cmAuthor id="2" name="Fenn, Teresa E. (LARC-E3)[SSAI DEVELOP]" initials="FTE(D" lastIdx="5" clrIdx="2">
    <p:extLst/>
  </p:cmAuthor>
  <p:cmAuthor id="3" name="Hayley Hajic" initials="HH" lastIdx="9" clrIdx="3"/>
  <p:cmAuthor id="4" name="Alec Courtright" initials="AC" lastIdx="4" clrIdx="4"/>
  <p:cmAuthor id="5" name="Emma Baghel" initials="EB" lastIdx="13"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A3D00"/>
    <a:srgbClr val="663300"/>
    <a:srgbClr val="008000"/>
    <a:srgbClr val="DDDDDD"/>
    <a:srgbClr val="C0C0C0"/>
    <a:srgbClr val="B2B2B2"/>
    <a:srgbClr val="484D92"/>
    <a:srgbClr val="418EB9"/>
    <a:srgbClr val="454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5" autoAdjust="0"/>
    <p:restoredTop sz="93226" autoAdjust="0"/>
  </p:normalViewPr>
  <p:slideViewPr>
    <p:cSldViewPr>
      <p:cViewPr varScale="1">
        <p:scale>
          <a:sx n="101" d="100"/>
          <a:sy n="101" d="100"/>
        </p:scale>
        <p:origin x="756" y="114"/>
      </p:cViewPr>
      <p:guideLst>
        <p:guide orient="horz" pos="2160"/>
        <p:guide pos="2880"/>
      </p:guideLst>
    </p:cSldViewPr>
  </p:slideViewPr>
  <p:outlineViewPr>
    <p:cViewPr>
      <p:scale>
        <a:sx n="33" d="100"/>
        <a:sy n="33" d="100"/>
      </p:scale>
      <p:origin x="0" y="9426"/>
    </p:cViewPr>
  </p:outlineViewPr>
  <p:notesTextViewPr>
    <p:cViewPr>
      <p:scale>
        <a:sx n="1" d="1"/>
        <a:sy n="1" d="1"/>
      </p:scale>
      <p:origin x="0" y="0"/>
    </p:cViewPr>
  </p:notesTextViewPr>
  <p:notesViewPr>
    <p:cSldViewPr>
      <p:cViewPr varScale="1">
        <p:scale>
          <a:sx n="88" d="100"/>
          <a:sy n="88" d="100"/>
        </p:scale>
        <p:origin x="-382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3.fntdata"/><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ncdc.noaa\shares\INTERNS\NCEI_NASA_DEVELOP\2016SpringTerm\LevantClimate\Misc\NDVI%20Monthly%20Averages%20Classification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ncdc.noaa\shares\INTERNS\NCEI_NASA_DEVELOP\2016SpringTerm\LevantClimate\Misc\NDVI%20Monthly%20Averages%20Classifica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9035523830209"/>
          <c:y val="0.1276426301975411"/>
          <c:w val="0.57835295765915617"/>
          <c:h val="0.63300179582815308"/>
        </c:manualLayout>
      </c:layout>
      <c:barChart>
        <c:barDir val="col"/>
        <c:grouping val="clustered"/>
        <c:varyColors val="0"/>
        <c:ser>
          <c:idx val="0"/>
          <c:order val="0"/>
          <c:tx>
            <c:strRef>
              <c:f>Sheet1!$A$2</c:f>
              <c:strCache>
                <c:ptCount val="1"/>
                <c:pt idx="0">
                  <c:v>Barren rock, sand, snow</c:v>
                </c:pt>
              </c:strCache>
            </c:strRef>
          </c:tx>
          <c:spPr>
            <a:solidFill>
              <a:srgbClr val="00B0F0"/>
            </a:solidFill>
          </c:spPr>
          <c:invertIfNegative val="0"/>
          <c:cat>
            <c:strRef>
              <c:f>Sheet1!$B$1:$M$1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Sheet1!$B$2:$M$2</c:f>
              <c:numCache>
                <c:formatCode>General</c:formatCode>
                <c:ptCount val="12"/>
                <c:pt idx="0">
                  <c:v>2.1800000000000002</c:v>
                </c:pt>
                <c:pt idx="1">
                  <c:v>2.1800000000000002</c:v>
                </c:pt>
                <c:pt idx="2">
                  <c:v>2.2400000000000002</c:v>
                </c:pt>
                <c:pt idx="3">
                  <c:v>2.75</c:v>
                </c:pt>
                <c:pt idx="4">
                  <c:v>3.11</c:v>
                </c:pt>
                <c:pt idx="5">
                  <c:v>2.48</c:v>
                </c:pt>
                <c:pt idx="6">
                  <c:v>2.17</c:v>
                </c:pt>
                <c:pt idx="7">
                  <c:v>1.9</c:v>
                </c:pt>
                <c:pt idx="8">
                  <c:v>2.4500000000000002</c:v>
                </c:pt>
                <c:pt idx="9">
                  <c:v>2.57</c:v>
                </c:pt>
                <c:pt idx="10">
                  <c:v>2.2400000000000002</c:v>
                </c:pt>
                <c:pt idx="11">
                  <c:v>2.36</c:v>
                </c:pt>
              </c:numCache>
            </c:numRef>
          </c:val>
        </c:ser>
        <c:ser>
          <c:idx val="1"/>
          <c:order val="1"/>
          <c:tx>
            <c:strRef>
              <c:f>Sheet1!$A$3</c:f>
              <c:strCache>
                <c:ptCount val="1"/>
                <c:pt idx="0">
                  <c:v>Soil</c:v>
                </c:pt>
              </c:strCache>
            </c:strRef>
          </c:tx>
          <c:spPr>
            <a:solidFill>
              <a:srgbClr val="C64724">
                <a:alpha val="93000"/>
              </a:srgbClr>
            </a:solidFill>
          </c:spPr>
          <c:invertIfNegative val="0"/>
          <c:cat>
            <c:strRef>
              <c:f>Sheet1!$B$1:$M$1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Sheet1!$B$3:$M$3</c:f>
              <c:numCache>
                <c:formatCode>General</c:formatCode>
                <c:ptCount val="12"/>
                <c:pt idx="0">
                  <c:v>6.21</c:v>
                </c:pt>
                <c:pt idx="1">
                  <c:v>4.0199999999999996</c:v>
                </c:pt>
                <c:pt idx="2">
                  <c:v>4.79</c:v>
                </c:pt>
                <c:pt idx="3">
                  <c:v>22.31</c:v>
                </c:pt>
                <c:pt idx="4">
                  <c:v>44.44</c:v>
                </c:pt>
                <c:pt idx="5">
                  <c:v>27.44</c:v>
                </c:pt>
                <c:pt idx="6">
                  <c:v>26.07</c:v>
                </c:pt>
                <c:pt idx="7">
                  <c:v>11.86</c:v>
                </c:pt>
                <c:pt idx="8">
                  <c:v>16.34</c:v>
                </c:pt>
                <c:pt idx="9">
                  <c:v>19.72</c:v>
                </c:pt>
                <c:pt idx="10">
                  <c:v>18.690000000000001</c:v>
                </c:pt>
                <c:pt idx="11">
                  <c:v>11.24</c:v>
                </c:pt>
              </c:numCache>
            </c:numRef>
          </c:val>
        </c:ser>
        <c:ser>
          <c:idx val="2"/>
          <c:order val="2"/>
          <c:tx>
            <c:strRef>
              <c:f>Sheet1!$A$4</c:f>
              <c:strCache>
                <c:ptCount val="1"/>
                <c:pt idx="0">
                  <c:v>Shrub, grassland</c:v>
                </c:pt>
              </c:strCache>
            </c:strRef>
          </c:tx>
          <c:spPr>
            <a:solidFill>
              <a:srgbClr val="59A931">
                <a:alpha val="59000"/>
              </a:srgbClr>
            </a:solidFill>
          </c:spPr>
          <c:invertIfNegative val="0"/>
          <c:cat>
            <c:strRef>
              <c:f>Sheet1!$B$1:$M$1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Sheet1!$B$4:$M$4</c:f>
              <c:numCache>
                <c:formatCode>General</c:formatCode>
                <c:ptCount val="12"/>
                <c:pt idx="0">
                  <c:v>62.79</c:v>
                </c:pt>
                <c:pt idx="1">
                  <c:v>50.22</c:v>
                </c:pt>
                <c:pt idx="2">
                  <c:v>44.11</c:v>
                </c:pt>
                <c:pt idx="3">
                  <c:v>50.93</c:v>
                </c:pt>
                <c:pt idx="4">
                  <c:v>47</c:v>
                </c:pt>
                <c:pt idx="5">
                  <c:v>53.98</c:v>
                </c:pt>
                <c:pt idx="6">
                  <c:v>49.55</c:v>
                </c:pt>
                <c:pt idx="7">
                  <c:v>57.8</c:v>
                </c:pt>
                <c:pt idx="8">
                  <c:v>56.99</c:v>
                </c:pt>
                <c:pt idx="9">
                  <c:v>57.09</c:v>
                </c:pt>
                <c:pt idx="10">
                  <c:v>54.04</c:v>
                </c:pt>
                <c:pt idx="11">
                  <c:v>58.66</c:v>
                </c:pt>
              </c:numCache>
            </c:numRef>
          </c:val>
        </c:ser>
        <c:ser>
          <c:idx val="3"/>
          <c:order val="3"/>
          <c:tx>
            <c:strRef>
              <c:f>Sheet1!$A$5</c:f>
              <c:strCache>
                <c:ptCount val="1"/>
                <c:pt idx="0">
                  <c:v>Dense vegetative canopy</c:v>
                </c:pt>
              </c:strCache>
            </c:strRef>
          </c:tx>
          <c:spPr>
            <a:solidFill>
              <a:srgbClr val="002060">
                <a:alpha val="81000"/>
              </a:srgbClr>
            </a:solidFill>
          </c:spPr>
          <c:invertIfNegative val="0"/>
          <c:cat>
            <c:strRef>
              <c:f>Sheet1!$B$1:$M$1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Sheet1!$B$5:$M$5</c:f>
              <c:numCache>
                <c:formatCode>General</c:formatCode>
                <c:ptCount val="12"/>
                <c:pt idx="0">
                  <c:v>28.81</c:v>
                </c:pt>
                <c:pt idx="1">
                  <c:v>43.58</c:v>
                </c:pt>
                <c:pt idx="2">
                  <c:v>48.85</c:v>
                </c:pt>
                <c:pt idx="3">
                  <c:v>24.01</c:v>
                </c:pt>
                <c:pt idx="4">
                  <c:v>7.43</c:v>
                </c:pt>
                <c:pt idx="5">
                  <c:v>16.11</c:v>
                </c:pt>
                <c:pt idx="6">
                  <c:v>22.22</c:v>
                </c:pt>
                <c:pt idx="7">
                  <c:v>28.44</c:v>
                </c:pt>
                <c:pt idx="8">
                  <c:v>24.23</c:v>
                </c:pt>
                <c:pt idx="9">
                  <c:v>20.61</c:v>
                </c:pt>
                <c:pt idx="10">
                  <c:v>25.03</c:v>
                </c:pt>
                <c:pt idx="11">
                  <c:v>27.73</c:v>
                </c:pt>
              </c:numCache>
            </c:numRef>
          </c:val>
        </c:ser>
        <c:ser>
          <c:idx val="4"/>
          <c:order val="4"/>
          <c:tx>
            <c:strRef>
              <c:f>Sheet1!$A$6</c:f>
              <c:strCache>
                <c:ptCount val="1"/>
                <c:pt idx="0">
                  <c:v>Temperate and tropical rainforests</c:v>
                </c:pt>
              </c:strCache>
            </c:strRef>
          </c:tx>
          <c:invertIfNegative val="0"/>
          <c:cat>
            <c:strRef>
              <c:f>Sheet1!$B$1:$M$1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Sheet1!$B$6:$M$6</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ser>
        <c:dLbls>
          <c:showLegendKey val="0"/>
          <c:showVal val="0"/>
          <c:showCatName val="0"/>
          <c:showSerName val="0"/>
          <c:showPercent val="0"/>
          <c:showBubbleSize val="0"/>
        </c:dLbls>
        <c:gapWidth val="0"/>
        <c:axId val="365242808"/>
        <c:axId val="365243592"/>
      </c:barChart>
      <c:catAx>
        <c:axId val="365242808"/>
        <c:scaling>
          <c:orientation val="minMax"/>
        </c:scaling>
        <c:delete val="0"/>
        <c:axPos val="b"/>
        <c:title>
          <c:tx>
            <c:rich>
              <a:bodyPr/>
              <a:lstStyle/>
              <a:p>
                <a:pPr>
                  <a:defRPr sz="1600"/>
                </a:pPr>
                <a:r>
                  <a:rPr lang="en-US" sz="1600"/>
                  <a:t>Months</a:t>
                </a:r>
              </a:p>
            </c:rich>
          </c:tx>
          <c:layout>
            <c:manualLayout>
              <c:xMode val="edge"/>
              <c:yMode val="edge"/>
              <c:x val="0.33496798668445393"/>
              <c:y val="0.91478070175438597"/>
            </c:manualLayout>
          </c:layout>
          <c:overlay val="0"/>
        </c:title>
        <c:numFmt formatCode="General" sourceLinked="0"/>
        <c:majorTickMark val="out"/>
        <c:minorTickMark val="none"/>
        <c:tickLblPos val="nextTo"/>
        <c:txPr>
          <a:bodyPr/>
          <a:lstStyle/>
          <a:p>
            <a:pPr>
              <a:defRPr sz="1200"/>
            </a:pPr>
            <a:endParaRPr lang="en-US"/>
          </a:p>
        </c:txPr>
        <c:crossAx val="365243592"/>
        <c:crosses val="autoZero"/>
        <c:auto val="1"/>
        <c:lblAlgn val="ctr"/>
        <c:lblOffset val="0"/>
        <c:noMultiLvlLbl val="0"/>
      </c:catAx>
      <c:valAx>
        <c:axId val="365243592"/>
        <c:scaling>
          <c:orientation val="minMax"/>
        </c:scaling>
        <c:delete val="0"/>
        <c:axPos val="l"/>
        <c:title>
          <c:tx>
            <c:rich>
              <a:bodyPr rot="-5400000" vert="horz"/>
              <a:lstStyle/>
              <a:p>
                <a:pPr>
                  <a:defRPr sz="1600"/>
                </a:pPr>
                <a:r>
                  <a:rPr lang="en-US" sz="1600"/>
                  <a:t>Percent Pixels (%)</a:t>
                </a:r>
              </a:p>
            </c:rich>
          </c:tx>
          <c:layout>
            <c:manualLayout>
              <c:xMode val="edge"/>
              <c:yMode val="edge"/>
              <c:x val="2.7515039839936129E-2"/>
              <c:y val="0.26132545931758533"/>
            </c:manualLayout>
          </c:layout>
          <c:overlay val="0"/>
        </c:title>
        <c:numFmt formatCode="General" sourceLinked="1"/>
        <c:majorTickMark val="out"/>
        <c:minorTickMark val="none"/>
        <c:tickLblPos val="nextTo"/>
        <c:txPr>
          <a:bodyPr/>
          <a:lstStyle/>
          <a:p>
            <a:pPr>
              <a:defRPr sz="1200"/>
            </a:pPr>
            <a:endParaRPr lang="en-US"/>
          </a:p>
        </c:txPr>
        <c:crossAx val="365242808"/>
        <c:crosses val="autoZero"/>
        <c:crossBetween val="between"/>
      </c:valAx>
    </c:plotArea>
    <c:legend>
      <c:legendPos val="r"/>
      <c:layout>
        <c:manualLayout>
          <c:xMode val="edge"/>
          <c:yMode val="edge"/>
          <c:x val="0.70754943002883841"/>
          <c:y val="0.16923435557397432"/>
          <c:w val="0.27869305005119349"/>
          <c:h val="0.62205760464152504"/>
        </c:manualLayout>
      </c:layout>
      <c:overlay val="0"/>
      <c:txPr>
        <a:bodyPr/>
        <a:lstStyle/>
        <a:p>
          <a:pPr>
            <a:defRPr sz="1400"/>
          </a:pPr>
          <a:endParaRPr lang="en-US"/>
        </a:p>
      </c:txPr>
    </c:legend>
    <c:plotVisOnly val="1"/>
    <c:dispBlanksAs val="gap"/>
    <c:showDLblsOverMax val="0"/>
  </c:chart>
  <c:spPr>
    <a:ln>
      <a:solidFill>
        <a:srgbClr val="000000"/>
      </a:solidFill>
    </a:ln>
  </c:spPr>
  <c:txPr>
    <a:bodyPr/>
    <a:lstStyle/>
    <a:p>
      <a:pPr>
        <a:defRPr>
          <a:latin typeface="Century Gothic" panose="020B0502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54598828789391"/>
          <c:y val="0.14033883556169335"/>
          <c:w val="0.57701041717833135"/>
          <c:h val="0.61553302679470701"/>
        </c:manualLayout>
      </c:layout>
      <c:barChart>
        <c:barDir val="col"/>
        <c:grouping val="clustered"/>
        <c:varyColors val="0"/>
        <c:ser>
          <c:idx val="0"/>
          <c:order val="0"/>
          <c:tx>
            <c:strRef>
              <c:f>Sheet1!$A$29</c:f>
              <c:strCache>
                <c:ptCount val="1"/>
                <c:pt idx="0">
                  <c:v>Barren rock, sand, snow</c:v>
                </c:pt>
              </c:strCache>
            </c:strRef>
          </c:tx>
          <c:spPr>
            <a:solidFill>
              <a:srgbClr val="00B0F0"/>
            </a:solidFill>
          </c:spPr>
          <c:invertIfNegative val="0"/>
          <c:cat>
            <c:strRef>
              <c:f>Sheet1!$B$28:$M$28</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Sheet1!$B$29:$M$29</c:f>
              <c:numCache>
                <c:formatCode>General</c:formatCode>
                <c:ptCount val="12"/>
                <c:pt idx="0">
                  <c:v>48.89</c:v>
                </c:pt>
                <c:pt idx="1">
                  <c:v>26.63</c:v>
                </c:pt>
                <c:pt idx="2">
                  <c:v>9.5399999999999991</c:v>
                </c:pt>
                <c:pt idx="3">
                  <c:v>11.27</c:v>
                </c:pt>
                <c:pt idx="4">
                  <c:v>15.52</c:v>
                </c:pt>
                <c:pt idx="5">
                  <c:v>8.43</c:v>
                </c:pt>
                <c:pt idx="6">
                  <c:v>9.4600000000000009</c:v>
                </c:pt>
                <c:pt idx="7">
                  <c:v>10.119999999999999</c:v>
                </c:pt>
                <c:pt idx="8">
                  <c:v>13.39</c:v>
                </c:pt>
                <c:pt idx="9">
                  <c:v>35.65</c:v>
                </c:pt>
                <c:pt idx="10">
                  <c:v>55.49</c:v>
                </c:pt>
                <c:pt idx="11">
                  <c:v>62.6</c:v>
                </c:pt>
              </c:numCache>
            </c:numRef>
          </c:val>
        </c:ser>
        <c:ser>
          <c:idx val="1"/>
          <c:order val="1"/>
          <c:tx>
            <c:strRef>
              <c:f>Sheet1!$A$30</c:f>
              <c:strCache>
                <c:ptCount val="1"/>
                <c:pt idx="0">
                  <c:v>Soil</c:v>
                </c:pt>
              </c:strCache>
            </c:strRef>
          </c:tx>
          <c:spPr>
            <a:solidFill>
              <a:srgbClr val="C64724">
                <a:alpha val="93000"/>
              </a:srgbClr>
            </a:solidFill>
          </c:spPr>
          <c:invertIfNegative val="0"/>
          <c:cat>
            <c:strRef>
              <c:f>Sheet1!$B$28:$M$28</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Sheet1!$B$30:$M$30</c:f>
              <c:numCache>
                <c:formatCode>General</c:formatCode>
                <c:ptCount val="12"/>
                <c:pt idx="0">
                  <c:v>51.04</c:v>
                </c:pt>
                <c:pt idx="1">
                  <c:v>72.319999999999993</c:v>
                </c:pt>
                <c:pt idx="2">
                  <c:v>83.59</c:v>
                </c:pt>
                <c:pt idx="3">
                  <c:v>72.13</c:v>
                </c:pt>
                <c:pt idx="4">
                  <c:v>71.709999999999994</c:v>
                </c:pt>
                <c:pt idx="5">
                  <c:v>80.42</c:v>
                </c:pt>
                <c:pt idx="6">
                  <c:v>80.61</c:v>
                </c:pt>
                <c:pt idx="7">
                  <c:v>80.099999999999994</c:v>
                </c:pt>
                <c:pt idx="8">
                  <c:v>80.209999999999994</c:v>
                </c:pt>
                <c:pt idx="9">
                  <c:v>63.85</c:v>
                </c:pt>
                <c:pt idx="10">
                  <c:v>44.44</c:v>
                </c:pt>
                <c:pt idx="11">
                  <c:v>37.4</c:v>
                </c:pt>
              </c:numCache>
            </c:numRef>
          </c:val>
        </c:ser>
        <c:ser>
          <c:idx val="2"/>
          <c:order val="2"/>
          <c:tx>
            <c:strRef>
              <c:f>Sheet1!$A$31</c:f>
              <c:strCache>
                <c:ptCount val="1"/>
                <c:pt idx="0">
                  <c:v>Shrub, grassland</c:v>
                </c:pt>
              </c:strCache>
            </c:strRef>
          </c:tx>
          <c:spPr>
            <a:solidFill>
              <a:srgbClr val="59A931">
                <a:alpha val="59000"/>
              </a:srgbClr>
            </a:solidFill>
          </c:spPr>
          <c:invertIfNegative val="0"/>
          <c:cat>
            <c:strRef>
              <c:f>Sheet1!$B$28:$M$28</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Sheet1!$B$31:$M$31</c:f>
              <c:numCache>
                <c:formatCode>General</c:formatCode>
                <c:ptCount val="12"/>
                <c:pt idx="0">
                  <c:v>7.0000000000000007E-2</c:v>
                </c:pt>
                <c:pt idx="1">
                  <c:v>1.05</c:v>
                </c:pt>
                <c:pt idx="2">
                  <c:v>6.49</c:v>
                </c:pt>
                <c:pt idx="3">
                  <c:v>14.5</c:v>
                </c:pt>
                <c:pt idx="4">
                  <c:v>10.61</c:v>
                </c:pt>
                <c:pt idx="5">
                  <c:v>8.5500000000000007</c:v>
                </c:pt>
                <c:pt idx="6">
                  <c:v>8.41</c:v>
                </c:pt>
                <c:pt idx="7">
                  <c:v>8.82</c:v>
                </c:pt>
                <c:pt idx="8">
                  <c:v>6.11</c:v>
                </c:pt>
                <c:pt idx="9">
                  <c:v>0.5</c:v>
                </c:pt>
                <c:pt idx="10">
                  <c:v>7.0000000000000007E-2</c:v>
                </c:pt>
                <c:pt idx="11">
                  <c:v>3.0000000000000001E-3</c:v>
                </c:pt>
              </c:numCache>
            </c:numRef>
          </c:val>
        </c:ser>
        <c:ser>
          <c:idx val="3"/>
          <c:order val="3"/>
          <c:tx>
            <c:strRef>
              <c:f>Sheet1!$A$32</c:f>
              <c:strCache>
                <c:ptCount val="1"/>
                <c:pt idx="0">
                  <c:v>Dense vegetative canopy</c:v>
                </c:pt>
              </c:strCache>
            </c:strRef>
          </c:tx>
          <c:spPr>
            <a:solidFill>
              <a:srgbClr val="002060">
                <a:alpha val="83000"/>
              </a:srgbClr>
            </a:solidFill>
          </c:spPr>
          <c:invertIfNegative val="0"/>
          <c:cat>
            <c:strRef>
              <c:f>Sheet1!$B$28:$M$28</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Sheet1!$B$32:$M$32</c:f>
              <c:numCache>
                <c:formatCode>General</c:formatCode>
                <c:ptCount val="12"/>
                <c:pt idx="0">
                  <c:v>0</c:v>
                </c:pt>
                <c:pt idx="1">
                  <c:v>0</c:v>
                </c:pt>
                <c:pt idx="2">
                  <c:v>0</c:v>
                </c:pt>
                <c:pt idx="3">
                  <c:v>2.11</c:v>
                </c:pt>
                <c:pt idx="4">
                  <c:v>2.17</c:v>
                </c:pt>
                <c:pt idx="5">
                  <c:v>2.6</c:v>
                </c:pt>
                <c:pt idx="6">
                  <c:v>1.53</c:v>
                </c:pt>
                <c:pt idx="7">
                  <c:v>0.96</c:v>
                </c:pt>
                <c:pt idx="8">
                  <c:v>0.28999999999999998</c:v>
                </c:pt>
                <c:pt idx="9">
                  <c:v>0</c:v>
                </c:pt>
                <c:pt idx="10">
                  <c:v>0</c:v>
                </c:pt>
                <c:pt idx="11">
                  <c:v>0</c:v>
                </c:pt>
              </c:numCache>
            </c:numRef>
          </c:val>
        </c:ser>
        <c:ser>
          <c:idx val="4"/>
          <c:order val="4"/>
          <c:tx>
            <c:strRef>
              <c:f>Sheet1!$A$33</c:f>
              <c:strCache>
                <c:ptCount val="1"/>
                <c:pt idx="0">
                  <c:v>Temperate and tropical rainforests</c:v>
                </c:pt>
              </c:strCache>
            </c:strRef>
          </c:tx>
          <c:invertIfNegative val="0"/>
          <c:cat>
            <c:strRef>
              <c:f>Sheet1!$B$28:$M$28</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Sheet1!$B$33:$M$33</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ser>
        <c:dLbls>
          <c:showLegendKey val="0"/>
          <c:showVal val="0"/>
          <c:showCatName val="0"/>
          <c:showSerName val="0"/>
          <c:showPercent val="0"/>
          <c:showBubbleSize val="0"/>
        </c:dLbls>
        <c:gapWidth val="0"/>
        <c:axId val="365240064"/>
        <c:axId val="365238104"/>
      </c:barChart>
      <c:catAx>
        <c:axId val="365240064"/>
        <c:scaling>
          <c:orientation val="minMax"/>
        </c:scaling>
        <c:delete val="0"/>
        <c:axPos val="b"/>
        <c:title>
          <c:tx>
            <c:rich>
              <a:bodyPr/>
              <a:lstStyle/>
              <a:p>
                <a:pPr>
                  <a:defRPr sz="1600" b="1">
                    <a:latin typeface="Century Gothic" panose="020B0502020202020204" pitchFamily="34" charset="0"/>
                  </a:defRPr>
                </a:pPr>
                <a:r>
                  <a:rPr lang="en-US" sz="1600" b="1">
                    <a:latin typeface="Century Gothic" panose="020B0502020202020204" pitchFamily="34" charset="0"/>
                  </a:rPr>
                  <a:t>Months</a:t>
                </a:r>
              </a:p>
            </c:rich>
          </c:tx>
          <c:layout>
            <c:manualLayout>
              <c:xMode val="edge"/>
              <c:yMode val="edge"/>
              <c:x val="0.3337340286395486"/>
              <c:y val="0.91068855533288406"/>
            </c:manualLayout>
          </c:layout>
          <c:overlay val="0"/>
        </c:title>
        <c:numFmt formatCode="General" sourceLinked="0"/>
        <c:majorTickMark val="out"/>
        <c:minorTickMark val="none"/>
        <c:tickLblPos val="nextTo"/>
        <c:txPr>
          <a:bodyPr/>
          <a:lstStyle/>
          <a:p>
            <a:pPr>
              <a:defRPr sz="1200">
                <a:latin typeface="Century Gothic" panose="020B0502020202020204" pitchFamily="34" charset="0"/>
              </a:defRPr>
            </a:pPr>
            <a:endParaRPr lang="en-US"/>
          </a:p>
        </c:txPr>
        <c:crossAx val="365238104"/>
        <c:crosses val="autoZero"/>
        <c:auto val="1"/>
        <c:lblAlgn val="ctr"/>
        <c:lblOffset val="0"/>
        <c:noMultiLvlLbl val="0"/>
      </c:catAx>
      <c:valAx>
        <c:axId val="365238104"/>
        <c:scaling>
          <c:orientation val="minMax"/>
        </c:scaling>
        <c:delete val="0"/>
        <c:axPos val="l"/>
        <c:title>
          <c:tx>
            <c:rich>
              <a:bodyPr rot="-5400000" vert="horz"/>
              <a:lstStyle/>
              <a:p>
                <a:pPr>
                  <a:defRPr sz="1600" b="1">
                    <a:latin typeface="Century Gothic" panose="020B0502020202020204" pitchFamily="34" charset="0"/>
                  </a:defRPr>
                </a:pPr>
                <a:r>
                  <a:rPr lang="en-US" sz="1600" b="1" dirty="0">
                    <a:latin typeface="Century Gothic" panose="020B0502020202020204" pitchFamily="34" charset="0"/>
                  </a:rPr>
                  <a:t>Percent Pixel</a:t>
                </a:r>
                <a:r>
                  <a:rPr lang="en-US" sz="1600" b="1" baseline="0" dirty="0">
                    <a:latin typeface="Century Gothic" panose="020B0502020202020204" pitchFamily="34" charset="0"/>
                  </a:rPr>
                  <a:t> (%)</a:t>
                </a:r>
                <a:endParaRPr lang="en-US" sz="1600" b="1" dirty="0">
                  <a:latin typeface="Century Gothic" panose="020B0502020202020204" pitchFamily="34" charset="0"/>
                </a:endParaRPr>
              </a:p>
            </c:rich>
          </c:tx>
          <c:layout>
            <c:manualLayout>
              <c:xMode val="edge"/>
              <c:yMode val="edge"/>
              <c:x val="1.607801161566573E-2"/>
              <c:y val="0.25999078869556774"/>
            </c:manualLayout>
          </c:layout>
          <c:overlay val="0"/>
        </c:title>
        <c:numFmt formatCode="General" sourceLinked="1"/>
        <c:majorTickMark val="out"/>
        <c:minorTickMark val="none"/>
        <c:tickLblPos val="nextTo"/>
        <c:txPr>
          <a:bodyPr/>
          <a:lstStyle/>
          <a:p>
            <a:pPr>
              <a:defRPr sz="1200">
                <a:latin typeface="Century Gothic" panose="020B0502020202020204" pitchFamily="34" charset="0"/>
              </a:defRPr>
            </a:pPr>
            <a:endParaRPr lang="en-US"/>
          </a:p>
        </c:txPr>
        <c:crossAx val="365240064"/>
        <c:crosses val="autoZero"/>
        <c:crossBetween val="between"/>
      </c:valAx>
    </c:plotArea>
    <c:legend>
      <c:legendPos val="r"/>
      <c:layout>
        <c:manualLayout>
          <c:xMode val="edge"/>
          <c:yMode val="edge"/>
          <c:x val="0.71083689182072385"/>
          <c:y val="0.19237341168679087"/>
          <c:w val="0.28002286500202689"/>
          <c:h val="0.54570094378006329"/>
        </c:manualLayout>
      </c:layout>
      <c:overlay val="0"/>
      <c:txPr>
        <a:bodyPr/>
        <a:lstStyle/>
        <a:p>
          <a:pPr>
            <a:defRPr sz="1400">
              <a:latin typeface="Century Gothic" panose="020B0502020202020204" pitchFamily="34" charset="0"/>
            </a:defRPr>
          </a:pPr>
          <a:endParaRPr lang="en-US"/>
        </a:p>
      </c:txPr>
    </c:legend>
    <c:plotVisOnly val="1"/>
    <c:dispBlanksAs val="gap"/>
    <c:showDLblsOverMax val="0"/>
  </c:chart>
  <c:spPr>
    <a:ln>
      <a:solidFill>
        <a:srgbClr val="000000"/>
      </a:solid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6491A1-0523-4933-B80C-45D900C80426}" type="doc">
      <dgm:prSet loTypeId="urn:microsoft.com/office/officeart/2005/8/layout/process1" loCatId="process" qsTypeId="urn:microsoft.com/office/officeart/2005/8/quickstyle/simple1" qsCatId="simple" csTypeId="urn:microsoft.com/office/officeart/2005/8/colors/accent1_2" csCatId="accent1" phldr="1"/>
      <dgm:spPr/>
    </dgm:pt>
    <dgm:pt modelId="{185A880F-1C9B-416B-BDF5-30D68DFDFE8F}">
      <dgm:prSet phldrT="[Text]" custT="1"/>
      <dgm:spPr/>
      <dgm:t>
        <a:bodyPr/>
        <a:lstStyle/>
        <a:p>
          <a:pPr>
            <a:spcAft>
              <a:spcPts val="0"/>
            </a:spcAft>
          </a:pPr>
          <a:r>
            <a:rPr lang="en-US" sz="2000" dirty="0" smtClean="0">
              <a:latin typeface="Century Gothic" panose="020B0502020202020204" pitchFamily="34" charset="0"/>
            </a:rPr>
            <a:t>NDVI values for each day were averaged from 1981 - 2014</a:t>
          </a:r>
          <a:endParaRPr lang="en-US" sz="2000" dirty="0">
            <a:latin typeface="Century Gothic" panose="020B0502020202020204" pitchFamily="34" charset="0"/>
          </a:endParaRPr>
        </a:p>
      </dgm:t>
    </dgm:pt>
    <dgm:pt modelId="{6FB33E03-BDBA-4EED-87DC-E6C95089C2C2}" type="parTrans" cxnId="{5951507D-8DA6-4234-9241-633490C97720}">
      <dgm:prSet/>
      <dgm:spPr/>
      <dgm:t>
        <a:bodyPr/>
        <a:lstStyle/>
        <a:p>
          <a:endParaRPr lang="en-US"/>
        </a:p>
      </dgm:t>
    </dgm:pt>
    <dgm:pt modelId="{8A89E449-5E03-4FD3-AB51-644CF9773D03}" type="sibTrans" cxnId="{5951507D-8DA6-4234-9241-633490C97720}">
      <dgm:prSet/>
      <dgm:spPr/>
      <dgm:t>
        <a:bodyPr/>
        <a:lstStyle/>
        <a:p>
          <a:endParaRPr lang="en-US"/>
        </a:p>
      </dgm:t>
    </dgm:pt>
    <dgm:pt modelId="{E46EE252-E9CF-4B32-A08C-3FFE62A56929}">
      <dgm:prSet phldrT="[Text]" custT="1"/>
      <dgm:spPr/>
      <dgm:t>
        <a:bodyPr/>
        <a:lstStyle/>
        <a:p>
          <a:r>
            <a:rPr lang="en-US" sz="2000" dirty="0" smtClean="0">
              <a:latin typeface="Century Gothic" panose="020B0502020202020204" pitchFamily="34" charset="0"/>
            </a:rPr>
            <a:t>NDVI values for each month is then  averaged over the 33 years </a:t>
          </a:r>
          <a:endParaRPr lang="en-US" sz="2000" dirty="0">
            <a:latin typeface="Century Gothic" panose="020B0502020202020204" pitchFamily="34" charset="0"/>
          </a:endParaRPr>
        </a:p>
      </dgm:t>
    </dgm:pt>
    <dgm:pt modelId="{9839638D-8BDE-4AF9-B225-738245CC826E}" type="parTrans" cxnId="{2F9347E6-E67C-4155-BF94-63B76DAE4F84}">
      <dgm:prSet/>
      <dgm:spPr/>
      <dgm:t>
        <a:bodyPr/>
        <a:lstStyle/>
        <a:p>
          <a:endParaRPr lang="en-US"/>
        </a:p>
      </dgm:t>
    </dgm:pt>
    <dgm:pt modelId="{8739EB3E-788C-434E-B56D-1DD74F5E86C1}" type="sibTrans" cxnId="{2F9347E6-E67C-4155-BF94-63B76DAE4F84}">
      <dgm:prSet/>
      <dgm:spPr/>
      <dgm:t>
        <a:bodyPr/>
        <a:lstStyle/>
        <a:p>
          <a:endParaRPr lang="en-US"/>
        </a:p>
      </dgm:t>
    </dgm:pt>
    <dgm:pt modelId="{CF8A1DDB-64BC-4FC7-A471-C9E5582208BA}">
      <dgm:prSet phldrT="[Text]" custT="1"/>
      <dgm:spPr/>
      <dgm:t>
        <a:bodyPr/>
        <a:lstStyle/>
        <a:p>
          <a:r>
            <a:rPr lang="en-US" sz="2000" b="1" dirty="0" smtClean="0">
              <a:latin typeface="Century Gothic" panose="020B0502020202020204" pitchFamily="34" charset="0"/>
            </a:rPr>
            <a:t>Baseline climatology </a:t>
          </a:r>
          <a:endParaRPr lang="en-US" sz="2000" dirty="0">
            <a:latin typeface="Century Gothic" panose="020B0502020202020204" pitchFamily="34" charset="0"/>
          </a:endParaRPr>
        </a:p>
      </dgm:t>
    </dgm:pt>
    <dgm:pt modelId="{5B17AA99-C34F-460B-8584-6682463199F1}" type="parTrans" cxnId="{C793CFB2-8257-4A5C-9E37-F4D80DE71F4A}">
      <dgm:prSet/>
      <dgm:spPr/>
      <dgm:t>
        <a:bodyPr/>
        <a:lstStyle/>
        <a:p>
          <a:endParaRPr lang="en-US"/>
        </a:p>
      </dgm:t>
    </dgm:pt>
    <dgm:pt modelId="{DE01648C-5C2F-4E12-8B2C-8104694B84F3}" type="sibTrans" cxnId="{C793CFB2-8257-4A5C-9E37-F4D80DE71F4A}">
      <dgm:prSet/>
      <dgm:spPr/>
      <dgm:t>
        <a:bodyPr/>
        <a:lstStyle/>
        <a:p>
          <a:endParaRPr lang="en-US"/>
        </a:p>
      </dgm:t>
    </dgm:pt>
    <dgm:pt modelId="{12CA9960-2594-4768-9ECF-89F08E2E59F6}" type="pres">
      <dgm:prSet presAssocID="{A96491A1-0523-4933-B80C-45D900C80426}" presName="Name0" presStyleCnt="0">
        <dgm:presLayoutVars>
          <dgm:dir/>
          <dgm:resizeHandles val="exact"/>
        </dgm:presLayoutVars>
      </dgm:prSet>
      <dgm:spPr/>
    </dgm:pt>
    <dgm:pt modelId="{32F6B047-1CFD-4551-93C6-8F5ACBCAD517}" type="pres">
      <dgm:prSet presAssocID="{185A880F-1C9B-416B-BDF5-30D68DFDFE8F}" presName="node" presStyleLbl="node1" presStyleIdx="0" presStyleCnt="3">
        <dgm:presLayoutVars>
          <dgm:bulletEnabled val="1"/>
        </dgm:presLayoutVars>
      </dgm:prSet>
      <dgm:spPr/>
      <dgm:t>
        <a:bodyPr/>
        <a:lstStyle/>
        <a:p>
          <a:endParaRPr lang="en-US"/>
        </a:p>
      </dgm:t>
    </dgm:pt>
    <dgm:pt modelId="{4A4CB710-F143-4E48-9D96-E378B70D42B9}" type="pres">
      <dgm:prSet presAssocID="{8A89E449-5E03-4FD3-AB51-644CF9773D03}" presName="sibTrans" presStyleLbl="sibTrans2D1" presStyleIdx="0" presStyleCnt="2"/>
      <dgm:spPr/>
      <dgm:t>
        <a:bodyPr/>
        <a:lstStyle/>
        <a:p>
          <a:endParaRPr lang="en-US"/>
        </a:p>
      </dgm:t>
    </dgm:pt>
    <dgm:pt modelId="{7B71E0FF-80C9-4736-9524-100D30847F2C}" type="pres">
      <dgm:prSet presAssocID="{8A89E449-5E03-4FD3-AB51-644CF9773D03}" presName="connectorText" presStyleLbl="sibTrans2D1" presStyleIdx="0" presStyleCnt="2"/>
      <dgm:spPr/>
      <dgm:t>
        <a:bodyPr/>
        <a:lstStyle/>
        <a:p>
          <a:endParaRPr lang="en-US"/>
        </a:p>
      </dgm:t>
    </dgm:pt>
    <dgm:pt modelId="{E127FD32-CAA8-4662-954F-B62BA9AE7F06}" type="pres">
      <dgm:prSet presAssocID="{E46EE252-E9CF-4B32-A08C-3FFE62A56929}" presName="node" presStyleLbl="node1" presStyleIdx="1" presStyleCnt="3">
        <dgm:presLayoutVars>
          <dgm:bulletEnabled val="1"/>
        </dgm:presLayoutVars>
      </dgm:prSet>
      <dgm:spPr/>
      <dgm:t>
        <a:bodyPr/>
        <a:lstStyle/>
        <a:p>
          <a:endParaRPr lang="en-US"/>
        </a:p>
      </dgm:t>
    </dgm:pt>
    <dgm:pt modelId="{67183B32-E17C-4745-A326-044F7784E9D5}" type="pres">
      <dgm:prSet presAssocID="{8739EB3E-788C-434E-B56D-1DD74F5E86C1}" presName="sibTrans" presStyleLbl="sibTrans2D1" presStyleIdx="1" presStyleCnt="2"/>
      <dgm:spPr/>
      <dgm:t>
        <a:bodyPr/>
        <a:lstStyle/>
        <a:p>
          <a:endParaRPr lang="en-US"/>
        </a:p>
      </dgm:t>
    </dgm:pt>
    <dgm:pt modelId="{96D096EA-9A2F-4BA5-989E-5AC04F5C4499}" type="pres">
      <dgm:prSet presAssocID="{8739EB3E-788C-434E-B56D-1DD74F5E86C1}" presName="connectorText" presStyleLbl="sibTrans2D1" presStyleIdx="1" presStyleCnt="2"/>
      <dgm:spPr/>
      <dgm:t>
        <a:bodyPr/>
        <a:lstStyle/>
        <a:p>
          <a:endParaRPr lang="en-US"/>
        </a:p>
      </dgm:t>
    </dgm:pt>
    <dgm:pt modelId="{E2DE0DD5-CCBA-4B53-8A73-8EFAC4742534}" type="pres">
      <dgm:prSet presAssocID="{CF8A1DDB-64BC-4FC7-A471-C9E5582208BA}" presName="node" presStyleLbl="node1" presStyleIdx="2" presStyleCnt="3">
        <dgm:presLayoutVars>
          <dgm:bulletEnabled val="1"/>
        </dgm:presLayoutVars>
      </dgm:prSet>
      <dgm:spPr/>
      <dgm:t>
        <a:bodyPr/>
        <a:lstStyle/>
        <a:p>
          <a:endParaRPr lang="en-US"/>
        </a:p>
      </dgm:t>
    </dgm:pt>
  </dgm:ptLst>
  <dgm:cxnLst>
    <dgm:cxn modelId="{706F7FBF-E03C-40D1-9907-A76EB550BA89}" type="presOf" srcId="{8A89E449-5E03-4FD3-AB51-644CF9773D03}" destId="{4A4CB710-F143-4E48-9D96-E378B70D42B9}" srcOrd="0" destOrd="0" presId="urn:microsoft.com/office/officeart/2005/8/layout/process1"/>
    <dgm:cxn modelId="{C5B6E819-0E32-4370-A518-26FF29DA63D0}" type="presOf" srcId="{E46EE252-E9CF-4B32-A08C-3FFE62A56929}" destId="{E127FD32-CAA8-4662-954F-B62BA9AE7F06}" srcOrd="0" destOrd="0" presId="urn:microsoft.com/office/officeart/2005/8/layout/process1"/>
    <dgm:cxn modelId="{6F3778E2-308F-4A08-A77E-24F871F923A1}" type="presOf" srcId="{8739EB3E-788C-434E-B56D-1DD74F5E86C1}" destId="{96D096EA-9A2F-4BA5-989E-5AC04F5C4499}" srcOrd="1" destOrd="0" presId="urn:microsoft.com/office/officeart/2005/8/layout/process1"/>
    <dgm:cxn modelId="{C793CFB2-8257-4A5C-9E37-F4D80DE71F4A}" srcId="{A96491A1-0523-4933-B80C-45D900C80426}" destId="{CF8A1DDB-64BC-4FC7-A471-C9E5582208BA}" srcOrd="2" destOrd="0" parTransId="{5B17AA99-C34F-460B-8584-6682463199F1}" sibTransId="{DE01648C-5C2F-4E12-8B2C-8104694B84F3}"/>
    <dgm:cxn modelId="{5951507D-8DA6-4234-9241-633490C97720}" srcId="{A96491A1-0523-4933-B80C-45D900C80426}" destId="{185A880F-1C9B-416B-BDF5-30D68DFDFE8F}" srcOrd="0" destOrd="0" parTransId="{6FB33E03-BDBA-4EED-87DC-E6C95089C2C2}" sibTransId="{8A89E449-5E03-4FD3-AB51-644CF9773D03}"/>
    <dgm:cxn modelId="{816B08CA-D737-4606-85AF-DD1BAB33F21B}" type="presOf" srcId="{185A880F-1C9B-416B-BDF5-30D68DFDFE8F}" destId="{32F6B047-1CFD-4551-93C6-8F5ACBCAD517}" srcOrd="0" destOrd="0" presId="urn:microsoft.com/office/officeart/2005/8/layout/process1"/>
    <dgm:cxn modelId="{BD6FBAB3-993B-44E5-8C74-2282592EB19D}" type="presOf" srcId="{8739EB3E-788C-434E-B56D-1DD74F5E86C1}" destId="{67183B32-E17C-4745-A326-044F7784E9D5}" srcOrd="0" destOrd="0" presId="urn:microsoft.com/office/officeart/2005/8/layout/process1"/>
    <dgm:cxn modelId="{A40B2986-69AE-4701-9CE2-DC242E05945F}" type="presOf" srcId="{A96491A1-0523-4933-B80C-45D900C80426}" destId="{12CA9960-2594-4768-9ECF-89F08E2E59F6}" srcOrd="0" destOrd="0" presId="urn:microsoft.com/office/officeart/2005/8/layout/process1"/>
    <dgm:cxn modelId="{66616411-D447-463F-8E94-40D303FD993F}" type="presOf" srcId="{CF8A1DDB-64BC-4FC7-A471-C9E5582208BA}" destId="{E2DE0DD5-CCBA-4B53-8A73-8EFAC4742534}" srcOrd="0" destOrd="0" presId="urn:microsoft.com/office/officeart/2005/8/layout/process1"/>
    <dgm:cxn modelId="{2EDC2827-79C5-45EF-9574-208598229B37}" type="presOf" srcId="{8A89E449-5E03-4FD3-AB51-644CF9773D03}" destId="{7B71E0FF-80C9-4736-9524-100D30847F2C}" srcOrd="1" destOrd="0" presId="urn:microsoft.com/office/officeart/2005/8/layout/process1"/>
    <dgm:cxn modelId="{2F9347E6-E67C-4155-BF94-63B76DAE4F84}" srcId="{A96491A1-0523-4933-B80C-45D900C80426}" destId="{E46EE252-E9CF-4B32-A08C-3FFE62A56929}" srcOrd="1" destOrd="0" parTransId="{9839638D-8BDE-4AF9-B225-738245CC826E}" sibTransId="{8739EB3E-788C-434E-B56D-1DD74F5E86C1}"/>
    <dgm:cxn modelId="{5CD4876C-3C19-4A9B-8359-5E609C8D0DE5}" type="presParOf" srcId="{12CA9960-2594-4768-9ECF-89F08E2E59F6}" destId="{32F6B047-1CFD-4551-93C6-8F5ACBCAD517}" srcOrd="0" destOrd="0" presId="urn:microsoft.com/office/officeart/2005/8/layout/process1"/>
    <dgm:cxn modelId="{058B7649-A726-4843-963F-DBAC54433925}" type="presParOf" srcId="{12CA9960-2594-4768-9ECF-89F08E2E59F6}" destId="{4A4CB710-F143-4E48-9D96-E378B70D42B9}" srcOrd="1" destOrd="0" presId="urn:microsoft.com/office/officeart/2005/8/layout/process1"/>
    <dgm:cxn modelId="{F0505E2F-C305-42B8-B507-7D834F79E507}" type="presParOf" srcId="{4A4CB710-F143-4E48-9D96-E378B70D42B9}" destId="{7B71E0FF-80C9-4736-9524-100D30847F2C}" srcOrd="0" destOrd="0" presId="urn:microsoft.com/office/officeart/2005/8/layout/process1"/>
    <dgm:cxn modelId="{6F3EC1AC-A02C-4E1A-B4F6-C66782DEB224}" type="presParOf" srcId="{12CA9960-2594-4768-9ECF-89F08E2E59F6}" destId="{E127FD32-CAA8-4662-954F-B62BA9AE7F06}" srcOrd="2" destOrd="0" presId="urn:microsoft.com/office/officeart/2005/8/layout/process1"/>
    <dgm:cxn modelId="{59138B70-CFD4-4F21-9331-23035C484BC8}" type="presParOf" srcId="{12CA9960-2594-4768-9ECF-89F08E2E59F6}" destId="{67183B32-E17C-4745-A326-044F7784E9D5}" srcOrd="3" destOrd="0" presId="urn:microsoft.com/office/officeart/2005/8/layout/process1"/>
    <dgm:cxn modelId="{C5AE84EA-A6FE-4F0F-95C8-7A130CEAAAB3}" type="presParOf" srcId="{67183B32-E17C-4745-A326-044F7784E9D5}" destId="{96D096EA-9A2F-4BA5-989E-5AC04F5C4499}" srcOrd="0" destOrd="0" presId="urn:microsoft.com/office/officeart/2005/8/layout/process1"/>
    <dgm:cxn modelId="{4C6B13C6-897F-411D-A2C0-11928F33FCAD}" type="presParOf" srcId="{12CA9960-2594-4768-9ECF-89F08E2E59F6}" destId="{E2DE0DD5-CCBA-4B53-8A73-8EFAC474253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925763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smtClean="0"/>
              <a:t>- Introduce</a:t>
            </a:r>
            <a:r>
              <a:rPr lang="en-US" baseline="0" dirty="0" smtClean="0"/>
              <a:t> team members and project title.</a:t>
            </a:r>
            <a:endParaRPr dirty="0"/>
          </a:p>
        </p:txBody>
      </p:sp>
      <p:sp>
        <p:nvSpPr>
          <p:cNvPr id="103" name="Shape 1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3673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171450" lvl="0" indent="-171450">
              <a:spcBef>
                <a:spcPts val="0"/>
              </a:spcBef>
              <a:buFontTx/>
              <a:buChar char="-"/>
            </a:pPr>
            <a:r>
              <a:rPr lang="en-US" dirty="0" smtClean="0"/>
              <a:t>Data</a:t>
            </a:r>
            <a:r>
              <a:rPr lang="en-US" baseline="0" dirty="0" smtClean="0"/>
              <a:t> analysis conducted for this project fall in three main categories: </a:t>
            </a:r>
            <a:r>
              <a:rPr lang="en-US" baseline="0" dirty="0" err="1" smtClean="0"/>
              <a:t>climatologies</a:t>
            </a:r>
            <a:r>
              <a:rPr lang="en-US" baseline="0" dirty="0" smtClean="0"/>
              <a:t>, periods of interest, and trends.</a:t>
            </a:r>
          </a:p>
          <a:p>
            <a:pPr marL="171450" lvl="0" indent="-171450">
              <a:spcBef>
                <a:spcPts val="0"/>
              </a:spcBef>
              <a:buFontTx/>
              <a:buChar char="-"/>
            </a:pPr>
            <a:r>
              <a:rPr lang="en-US" baseline="0" dirty="0" smtClean="0"/>
              <a:t>This project utilized R Programming and ArcGIS to evaluate various components of NDVI data and possible current and future trends in terms of seasonality and extreme weather events such as El Niño and drought episodes.</a:t>
            </a:r>
          </a:p>
          <a:p>
            <a:pPr marL="171450" lvl="0" indent="-171450">
              <a:spcBef>
                <a:spcPts val="0"/>
              </a:spcBef>
              <a:buFontTx/>
              <a:buChar char="-"/>
            </a:pPr>
            <a:r>
              <a:rPr lang="en-US" b="1" dirty="0" smtClean="0"/>
              <a:t>Climatologies</a:t>
            </a:r>
            <a:r>
              <a:rPr lang="en-US" dirty="0" smtClean="0"/>
              <a:t>: Each day was averaged over the 33 year</a:t>
            </a:r>
            <a:r>
              <a:rPr lang="en-US" baseline="0" dirty="0" smtClean="0"/>
              <a:t> period to provide end-users with </a:t>
            </a:r>
            <a:r>
              <a:rPr lang="en-US" baseline="0" dirty="0" err="1" smtClean="0"/>
              <a:t>climatologies</a:t>
            </a:r>
            <a:endParaRPr lang="en-US" baseline="0" dirty="0" smtClean="0"/>
          </a:p>
          <a:p>
            <a:pPr marL="628650" lvl="1" indent="-171450">
              <a:spcBef>
                <a:spcPts val="0"/>
              </a:spcBef>
              <a:buFontTx/>
              <a:buChar char="-"/>
            </a:pPr>
            <a:r>
              <a:rPr lang="en-US" baseline="0" dirty="0" smtClean="0"/>
              <a:t>Daily averages were aggregated to create Monthly climatology baselines</a:t>
            </a:r>
          </a:p>
          <a:p>
            <a:pPr marL="628650" lvl="1" indent="-171450">
              <a:spcBef>
                <a:spcPts val="0"/>
              </a:spcBef>
              <a:buFontTx/>
              <a:buChar char="-"/>
            </a:pPr>
            <a:r>
              <a:rPr lang="en-US" baseline="0" dirty="0" smtClean="0"/>
              <a:t>Classified the data into five NDVI signatures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Classified “wet” and “dry” areas to further categorize areas of low and high vegetative activity</a:t>
            </a:r>
          </a:p>
          <a:p>
            <a:pPr marL="171450" lvl="0" indent="-171450">
              <a:spcBef>
                <a:spcPts val="0"/>
              </a:spcBef>
              <a:buFontTx/>
              <a:buChar char="-"/>
            </a:pPr>
            <a:r>
              <a:rPr lang="en-US" b="1" baseline="0" dirty="0" smtClean="0"/>
              <a:t>Periods of </a:t>
            </a:r>
            <a:r>
              <a:rPr lang="en-US" b="1" baseline="0" dirty="0" err="1" smtClean="0"/>
              <a:t>Interset</a:t>
            </a:r>
            <a:r>
              <a:rPr lang="en-US" b="1" baseline="0" dirty="0" smtClean="0"/>
              <a:t> (ENSO events and drought periods): </a:t>
            </a:r>
            <a:r>
              <a:rPr lang="en-US" b="0" baseline="0" dirty="0" smtClean="0"/>
              <a:t>we tested vegetation responses to extreme weather events by calculating the percent difference of months from the baseline </a:t>
            </a:r>
            <a:r>
              <a:rPr lang="en-US" b="0" baseline="0" dirty="0" err="1" smtClean="0"/>
              <a:t>climatologies</a:t>
            </a:r>
            <a:r>
              <a:rPr lang="en-US" b="0" baseline="0" dirty="0" smtClean="0"/>
              <a:t> in both regions</a:t>
            </a:r>
            <a:endParaRPr lang="en-US" b="1" baseline="0" dirty="0" smtClean="0"/>
          </a:p>
          <a:p>
            <a:pPr marL="628650" lvl="1" indent="-171450">
              <a:spcBef>
                <a:spcPts val="0"/>
              </a:spcBef>
              <a:buFontTx/>
              <a:buChar char="-"/>
            </a:pPr>
            <a:r>
              <a:rPr lang="en-US" baseline="0" dirty="0" smtClean="0"/>
              <a:t>For Central America we examined the variation in NDVI from a baseline average specifically in the strong El Nino season of 1997-1998</a:t>
            </a:r>
          </a:p>
          <a:p>
            <a:pPr marL="628650" lvl="1" indent="-171450">
              <a:spcBef>
                <a:spcPts val="0"/>
              </a:spcBef>
              <a:buFontTx/>
              <a:buChar char="-"/>
            </a:pPr>
            <a:r>
              <a:rPr lang="en-US" baseline="0" dirty="0" smtClean="0"/>
              <a:t>For the Levant we examined vegetative response to the detrimental drought occurring from 2007-2010</a:t>
            </a:r>
          </a:p>
          <a:p>
            <a:pPr marL="171450" lvl="0" indent="-171450">
              <a:spcBef>
                <a:spcPts val="0"/>
              </a:spcBef>
              <a:buFontTx/>
              <a:buChar char="-"/>
            </a:pPr>
            <a:r>
              <a:rPr lang="en-US" b="1" baseline="0" dirty="0" smtClean="0"/>
              <a:t>Trends: </a:t>
            </a:r>
            <a:r>
              <a:rPr lang="en-US" baseline="0" dirty="0" smtClean="0"/>
              <a:t>analyzed monthly and seasonal linear NDVI trends</a:t>
            </a:r>
          </a:p>
          <a:p>
            <a:pPr marL="628650" lvl="1" indent="-171450">
              <a:spcBef>
                <a:spcPts val="0"/>
              </a:spcBef>
              <a:buFontTx/>
              <a:buChar char="-"/>
            </a:pPr>
            <a:r>
              <a:rPr lang="en-US" baseline="0" dirty="0" smtClean="0"/>
              <a:t>Compared the NDVI values of the growing season and regular 4 seasons in each region.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From previous data analysis “</a:t>
            </a:r>
            <a:r>
              <a:rPr lang="en-US" sz="1200" dirty="0" smtClean="0">
                <a:solidFill>
                  <a:schemeClr val="tx1"/>
                </a:solidFill>
                <a:latin typeface="Century Gothic" panose="020B0502020202020204" pitchFamily="34" charset="0"/>
              </a:rPr>
              <a:t>Analyzed anomalies for season and ENSO event related trends”</a:t>
            </a:r>
          </a:p>
          <a:p>
            <a:pPr marL="628650" lvl="1" indent="-171450">
              <a:spcBef>
                <a:spcPts val="0"/>
              </a:spcBef>
              <a:buFontTx/>
              <a:buChar char="-"/>
            </a:pPr>
            <a:endParaRPr lang="en-US" baseline="0" dirty="0" smtClean="0"/>
          </a:p>
          <a:p>
            <a:pPr marL="171450" lvl="0" indent="-171450">
              <a:spcBef>
                <a:spcPts val="0"/>
              </a:spcBef>
              <a:buFontTx/>
              <a:buChar char="-"/>
            </a:pPr>
            <a:endParaRPr dirty="0"/>
          </a:p>
        </p:txBody>
      </p:sp>
      <p:sp>
        <p:nvSpPr>
          <p:cNvPr id="179" name="Shape 179"/>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a:t>
            </a:fld>
            <a:endParaRPr lang="en-US"/>
          </a:p>
        </p:txBody>
      </p:sp>
    </p:spTree>
    <p:extLst>
      <p:ext uri="{BB962C8B-B14F-4D97-AF65-F5344CB8AC3E}">
        <p14:creationId xmlns:p14="http://schemas.microsoft.com/office/powerpoint/2010/main" val="632604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a:spcBef>
                <a:spcPts val="0"/>
              </a:spcBef>
              <a:buNone/>
            </a:pPr>
            <a:r>
              <a:rPr lang="en-US" dirty="0" smtClean="0"/>
              <a:t>Image Source: http://www.tothenextjourney.com/2012/12/28/nicaragua-a-land-of-volcanoes-wind-and-waves/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We took</a:t>
            </a:r>
            <a:r>
              <a:rPr lang="en-US" baseline="0" dirty="0" smtClean="0"/>
              <a:t> our results and put them into both graphs and maps. </a:t>
            </a:r>
            <a:endParaRPr lang="en-US" dirty="0" smtClean="0"/>
          </a:p>
          <a:p>
            <a:pPr lvl="0">
              <a:spcBef>
                <a:spcPts val="0"/>
              </a:spcBef>
              <a:buNone/>
            </a:pPr>
            <a:endParaRPr dirty="0"/>
          </a:p>
        </p:txBody>
      </p:sp>
      <p:sp>
        <p:nvSpPr>
          <p:cNvPr id="193" name="Shape 193"/>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11</a:t>
            </a:fld>
            <a:endParaRPr lang="en-US"/>
          </a:p>
        </p:txBody>
      </p:sp>
    </p:spTree>
    <p:extLst>
      <p:ext uri="{BB962C8B-B14F-4D97-AF65-F5344CB8AC3E}">
        <p14:creationId xmlns:p14="http://schemas.microsoft.com/office/powerpoint/2010/main" val="3914673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Made by team</a:t>
            </a:r>
          </a:p>
          <a:p>
            <a:pPr marL="171450" indent="-171450">
              <a:buFontTx/>
              <a:buChar char="-"/>
            </a:pPr>
            <a:r>
              <a:rPr lang="en-US" baseline="0" dirty="0" smtClean="0"/>
              <a:t>Each year has each one of its months averaged</a:t>
            </a:r>
          </a:p>
          <a:p>
            <a:pPr marL="171450" indent="-171450">
              <a:buFontTx/>
              <a:buChar char="-"/>
            </a:pPr>
            <a:r>
              <a:rPr lang="en-US" baseline="0" dirty="0" smtClean="0"/>
              <a:t>The data was then divided into averages for each month over a 33 year time period. </a:t>
            </a:r>
          </a:p>
          <a:p>
            <a:pPr marL="171450" indent="-171450">
              <a:buFontTx/>
              <a:buChar char="-"/>
            </a:pPr>
            <a:r>
              <a:rPr lang="en-US" baseline="0" dirty="0" smtClean="0"/>
              <a:t>Specific years were pinpointed that were El Nino years or anomalous years to compare the difference in these years from the baseline months over the 33 years previously created.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9232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dirty="0" smtClean="0"/>
              <a:t>Using</a:t>
            </a:r>
            <a:r>
              <a:rPr lang="en-US" baseline="0" dirty="0" smtClean="0"/>
              <a:t> the average NDVI value for each month over 33 years, we converted raster data to point feature classes in ArcGIS.</a:t>
            </a:r>
          </a:p>
          <a:p>
            <a:pPr marL="171450" indent="-171450">
              <a:buFontTx/>
              <a:buChar char="-"/>
            </a:pPr>
            <a:r>
              <a:rPr lang="en-US" baseline="0" dirty="0" smtClean="0"/>
              <a:t>From this point data the NDVI values were separated into five classes for each month based on NDVI signatures and their corresponding NDVI value ranges.</a:t>
            </a:r>
          </a:p>
          <a:p>
            <a:pPr marL="171450" indent="-171450">
              <a:buFontTx/>
              <a:buChar char="-"/>
            </a:pPr>
            <a:r>
              <a:rPr lang="en-US" baseline="0" dirty="0" smtClean="0"/>
              <a:t>The NDVI signatures are classified as follows: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Class 1 (NDVI values -1 to 0.1): </a:t>
            </a:r>
            <a:r>
              <a:rPr lang="en-US" b="1" baseline="0" dirty="0" smtClean="0"/>
              <a:t>Barren rock, sand, snow</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Class 2 (NDVI values 0.1 to 0.2): </a:t>
            </a:r>
            <a:r>
              <a:rPr lang="en-US" b="1" baseline="0" dirty="0" smtClean="0"/>
              <a:t>Soil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Class 3 (NDVI values 0.2 to 0.3): </a:t>
            </a:r>
            <a:r>
              <a:rPr lang="en-US" b="1" baseline="0" dirty="0" smtClean="0"/>
              <a:t>Shrub and grassland</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Class 4 (NDVI values 0.3 to 0.6): </a:t>
            </a:r>
            <a:r>
              <a:rPr lang="en-US" b="1" baseline="0" dirty="0" smtClean="0"/>
              <a:t>Dense vegetative canopy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Class 5 (NDVI values 0.6 to 0.8): </a:t>
            </a:r>
            <a:r>
              <a:rPr lang="en-US" b="1" baseline="0" dirty="0" smtClean="0"/>
              <a:t>Temperate or tropical rainforests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baseline="0" dirty="0" smtClean="0"/>
              <a:t>From the separated classes, percentages were calculated based on the number of points in each class and the whole region.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baseline="0" dirty="0" smtClean="0"/>
              <a:t>Graphs displaying months, classifications, and percentages were created for the Levant and Central America.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9440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baseline="0" dirty="0" smtClean="0"/>
              <a:t>Image Source: Made by team</a:t>
            </a:r>
          </a:p>
          <a:p>
            <a:r>
              <a:rPr lang="en-US" dirty="0" smtClean="0"/>
              <a:t>This is an</a:t>
            </a:r>
            <a:r>
              <a:rPr lang="en-US" baseline="0" dirty="0" smtClean="0"/>
              <a:t> example map of classifications for Central America.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6477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baseline="0" dirty="0" smtClean="0"/>
              <a:t>Image Source: Made by team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an</a:t>
            </a:r>
            <a:r>
              <a:rPr lang="en-US" baseline="0" dirty="0" smtClean="0"/>
              <a:t> example map of classifications for the Levant.</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1570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Made by team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difference</a:t>
            </a:r>
            <a:r>
              <a:rPr lang="en-US" baseline="0" dirty="0" smtClean="0"/>
              <a:t> for the specific month from the baseline was calculated by taking the difference between the month and the baseline average and dividing the difference by the absolute value of the baseline average and multiplying that value by 100.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Century Gothic" panose="020B0502020202020204" pitchFamily="34" charset="0"/>
              </a:rPr>
              <a:t>Seasonal (wet and dry as well as traditional) differences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975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Made by team</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179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Made by team</a:t>
            </a:r>
          </a:p>
          <a:p>
            <a:pPr rtl="0"/>
            <a:r>
              <a:rPr lang="en-US" sz="1200" b="0" i="0" u="none" strike="noStrike" kern="1200" cap="none" dirty="0" smtClean="0">
                <a:solidFill>
                  <a:schemeClr val="dk1"/>
                </a:solidFill>
                <a:effectLst/>
                <a:latin typeface="Calibri"/>
                <a:ea typeface="Calibri"/>
                <a:cs typeface="Calibri"/>
                <a:sym typeface="Calibri"/>
              </a:rPr>
              <a:t>-For</a:t>
            </a:r>
            <a:r>
              <a:rPr lang="en-US" sz="1200" b="0" i="0" u="none" strike="noStrike" kern="1200" cap="none" baseline="0" dirty="0" smtClean="0">
                <a:solidFill>
                  <a:schemeClr val="dk1"/>
                </a:solidFill>
                <a:effectLst/>
                <a:latin typeface="Calibri"/>
                <a:ea typeface="Calibri"/>
                <a:cs typeface="Calibri"/>
                <a:sym typeface="Calibri"/>
              </a:rPr>
              <a:t> our final analysis we analyzed linear trends of each pixel over the 33-year period.</a:t>
            </a:r>
          </a:p>
          <a:p>
            <a:pPr rtl="0"/>
            <a:r>
              <a:rPr lang="en-US" sz="1200" b="0" i="0" u="none" strike="noStrike" kern="1200" cap="none" baseline="0" dirty="0" smtClean="0">
                <a:solidFill>
                  <a:schemeClr val="dk1"/>
                </a:solidFill>
                <a:effectLst/>
                <a:latin typeface="Calibri"/>
                <a:ea typeface="Calibri"/>
                <a:cs typeface="Calibri"/>
                <a:sym typeface="Calibri"/>
              </a:rPr>
              <a:t>-We created these trends to give our end-users an indication of how vegetation has changed since 1981 and how it may change in the future both seasonally and regionally. </a:t>
            </a:r>
            <a:endParaRPr lang="en-US" sz="1200" b="0" i="0" u="none" strike="noStrike" kern="1200" cap="none" dirty="0" smtClean="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 map here indicates the</a:t>
            </a:r>
            <a:r>
              <a:rPr lang="en-US" sz="1200" b="0" i="0" u="none" strike="noStrike" kern="1200" cap="none" baseline="0" dirty="0" smtClean="0">
                <a:solidFill>
                  <a:schemeClr val="dk1"/>
                </a:solidFill>
                <a:effectLst/>
                <a:latin typeface="Calibri"/>
                <a:ea typeface="Calibri"/>
                <a:cs typeface="Calibri"/>
                <a:sym typeface="Calibri"/>
              </a:rPr>
              <a:t> linear trends of January over our study period. Each monthly trend map will be grouped by typical 90-day seasons (i.e. Winter = December, January, and February)</a:t>
            </a:r>
            <a:endParaRPr lang="en-US" sz="1200" b="0" i="0" u="none" strike="noStrike" kern="1200" cap="none" dirty="0" smtClean="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-Essentially, positive trends (in blue) represent areas that got more green over the 33-year period for the particular month. Red and orange represent opposing negative trends. Tan pixels represent little to no change over the 33-year period. </a:t>
            </a:r>
          </a:p>
          <a:p>
            <a:pPr rtl="0"/>
            <a:r>
              <a:rPr lang="en-US" sz="1200" b="0" i="0" u="none" strike="noStrike" kern="1200" cap="none" dirty="0" smtClean="0">
                <a:solidFill>
                  <a:schemeClr val="dk1"/>
                </a:solidFill>
                <a:effectLst/>
                <a:latin typeface="Calibri"/>
                <a:ea typeface="Calibri"/>
                <a:cs typeface="Calibri"/>
                <a:sym typeface="Calibri"/>
              </a:rPr>
              <a:t>-Each value represents the general change per year over the study period. </a:t>
            </a:r>
            <a:endParaRPr lang="en-US" b="0" dirty="0" smtClean="0">
              <a:effectLst/>
            </a:endParaRPr>
          </a:p>
          <a:p>
            <a:pPr rtl="0"/>
            <a:r>
              <a:rPr lang="en-US" sz="1200" b="0" i="0" u="none" strike="noStrike" kern="1200" cap="none" dirty="0" smtClean="0">
                <a:solidFill>
                  <a:schemeClr val="dk1"/>
                </a:solidFill>
                <a:effectLst/>
                <a:latin typeface="Calibri"/>
                <a:ea typeface="Calibri"/>
                <a:cs typeface="Calibri"/>
                <a:sym typeface="Calibri"/>
              </a:rPr>
              <a:t>-Values along the gulf coast and along the lower half of lake Nicaragua are outliers and most likely showcase water issues with the NDVI AVHRR sensors.</a:t>
            </a:r>
          </a:p>
          <a:p>
            <a:pPr rtl="0"/>
            <a:r>
              <a:rPr lang="en-US" sz="1200" b="0" i="0" u="none" strike="noStrike" kern="1200" cap="none" dirty="0" smtClean="0">
                <a:solidFill>
                  <a:schemeClr val="dk1"/>
                </a:solidFill>
                <a:effectLst/>
                <a:latin typeface="Calibri"/>
                <a:sym typeface="Calibri"/>
              </a:rPr>
              <a:t>-P-values</a:t>
            </a:r>
            <a:r>
              <a:rPr lang="en-US" sz="1200" b="0" i="0" u="none" strike="noStrike" kern="1200" cap="none" baseline="0" dirty="0" smtClean="0">
                <a:solidFill>
                  <a:schemeClr val="dk1"/>
                </a:solidFill>
                <a:effectLst/>
                <a:latin typeface="Calibri"/>
                <a:sym typeface="Calibri"/>
              </a:rPr>
              <a:t> of f tests proved the trends to be significant (see tables in appendix section)</a:t>
            </a:r>
            <a:endParaRPr lang="en-US" b="0" dirty="0" smtClean="0">
              <a:effectLst/>
            </a:endParaRPr>
          </a:p>
          <a:p>
            <a:pPr rtl="0"/>
            <a:r>
              <a:rPr lang="en-US" b="0" dirty="0" smtClean="0">
                <a:effectLst/>
              </a:rPr>
              <a:t/>
            </a:r>
            <a:br>
              <a:rPr lang="en-US" b="0" dirty="0" smtClean="0">
                <a:effectLst/>
              </a:rPr>
            </a:br>
            <a:r>
              <a:rPr lang="en-US" b="0" dirty="0" smtClean="0">
                <a:effectLst/>
              </a:rPr>
              <a:t/>
            </a:r>
            <a:br>
              <a:rPr lang="en-US" b="0" dirty="0" smtClean="0">
                <a:effectLst/>
              </a:rPr>
            </a:b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3740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Made by team</a:t>
            </a:r>
          </a:p>
          <a:p>
            <a:pPr rtl="0"/>
            <a:endParaRPr lang="en-US" sz="1200" b="0" i="0" u="none" strike="noStrike" kern="1200" cap="none" dirty="0" smtClean="0">
              <a:solidFill>
                <a:schemeClr val="dk1"/>
              </a:solidFill>
              <a:effectLst/>
              <a:latin typeface="Calibri"/>
              <a:ea typeface="Calibri"/>
              <a:cs typeface="Calibri"/>
              <a:sym typeface="Calibri"/>
            </a:endParaRPr>
          </a:p>
          <a:p>
            <a:pPr rtl="0"/>
            <a:r>
              <a:rPr lang="en-US" sz="1200" b="0" i="0" u="none" strike="noStrike" kern="1200" cap="none" dirty="0" smtClean="0">
                <a:solidFill>
                  <a:schemeClr val="dk1"/>
                </a:solidFill>
                <a:effectLst/>
                <a:latin typeface="Calibri"/>
                <a:ea typeface="Calibri"/>
                <a:cs typeface="Calibri"/>
                <a:sym typeface="Calibri"/>
              </a:rPr>
              <a:t>-The primary purpose of these maps and calculations is to help the 14th Weather Squadron assess vegetation changes within these regions and to help them in making predictive forecasts (redundant?).</a:t>
            </a:r>
            <a:endParaRPr lang="en-US" b="0" dirty="0" smtClean="0">
              <a:effectLst/>
            </a:endParaRPr>
          </a:p>
          <a:p>
            <a:pPr rtl="0"/>
            <a:r>
              <a:rPr lang="en-US" sz="1200" b="0" i="0" u="none" strike="noStrike" kern="1200" cap="none" dirty="0" smtClean="0">
                <a:solidFill>
                  <a:schemeClr val="dk1"/>
                </a:solidFill>
                <a:effectLst/>
                <a:latin typeface="Calibri"/>
                <a:ea typeface="Calibri"/>
                <a:cs typeface="Calibri"/>
                <a:sym typeface="Calibri"/>
              </a:rPr>
              <a:t>-the trends also allow us to see how vegetation is changing during crucial seasons: i.e. rainy seasons and planting seasons.</a:t>
            </a:r>
            <a:endParaRPr lang="en-US" b="0" dirty="0" smtClean="0">
              <a:effectLst/>
            </a:endParaRPr>
          </a:p>
          <a:p>
            <a:pPr rtl="0"/>
            <a:r>
              <a:rPr lang="en-US" sz="1200" b="0" i="0" u="none" strike="noStrike" kern="1200" cap="none" dirty="0" smtClean="0">
                <a:solidFill>
                  <a:schemeClr val="dk1"/>
                </a:solidFill>
                <a:effectLst/>
                <a:latin typeface="Calibri"/>
                <a:ea typeface="Calibri"/>
                <a:cs typeface="Calibri"/>
                <a:sym typeface="Calibri"/>
              </a:rPr>
              <a:t>-These maps above represent 33-year trends for the spring time which makes up the majority of the </a:t>
            </a:r>
            <a:r>
              <a:rPr lang="en-US" sz="1200" b="0" i="0" u="none" strike="noStrike" kern="1200" cap="none" dirty="0" err="1" smtClean="0">
                <a:solidFill>
                  <a:schemeClr val="dk1"/>
                </a:solidFill>
                <a:effectLst/>
                <a:latin typeface="Calibri"/>
                <a:ea typeface="Calibri"/>
                <a:cs typeface="Calibri"/>
                <a:sym typeface="Calibri"/>
              </a:rPr>
              <a:t>Primera</a:t>
            </a:r>
            <a:r>
              <a:rPr lang="en-US" sz="1200" b="0" i="0" u="none" strike="noStrike" kern="1200" cap="none" dirty="0" smtClean="0">
                <a:solidFill>
                  <a:schemeClr val="dk1"/>
                </a:solidFill>
                <a:effectLst/>
                <a:latin typeface="Calibri"/>
                <a:ea typeface="Calibri"/>
                <a:cs typeface="Calibri"/>
                <a:sym typeface="Calibri"/>
              </a:rPr>
              <a:t> or first growing season in most of Central America. </a:t>
            </a:r>
            <a:endParaRPr lang="en-US" b="0" dirty="0" smtClean="0">
              <a:effectLst/>
            </a:endParaRPr>
          </a:p>
          <a:p>
            <a:pPr rtl="0"/>
            <a:r>
              <a:rPr lang="en-US" sz="1200" b="0" i="0" u="none" strike="noStrike" kern="1200" cap="none" dirty="0" smtClean="0">
                <a:solidFill>
                  <a:schemeClr val="dk1"/>
                </a:solidFill>
                <a:effectLst/>
                <a:latin typeface="Calibri"/>
                <a:ea typeface="Calibri"/>
                <a:cs typeface="Calibri"/>
                <a:sym typeface="Calibri"/>
              </a:rPr>
              <a:t>	-During this season there are positive vegetative trends in the Southwestern part of the regions, especially along the upper western coast (El Salvador). This could indicate increases in agriculture for these regions or climatic changes that benefit vegetative health.</a:t>
            </a:r>
            <a:endParaRPr lang="en-US" b="0" dirty="0" smtClean="0">
              <a:effectLst/>
            </a:endParaRPr>
          </a:p>
          <a:p>
            <a:r>
              <a:rPr lang="en-US" sz="1200" b="0" i="0" u="none" strike="noStrike" kern="1200" cap="none" dirty="0" smtClean="0">
                <a:solidFill>
                  <a:schemeClr val="dk1"/>
                </a:solidFill>
                <a:effectLst/>
                <a:latin typeface="Calibri"/>
                <a:ea typeface="Calibri"/>
                <a:cs typeface="Calibri"/>
                <a:sym typeface="Calibri"/>
              </a:rPr>
              <a:t>	-The next three monthly maps represent the fall months which make up the majority of the </a:t>
            </a:r>
            <a:r>
              <a:rPr lang="en-US" sz="1200" b="0" i="0" u="none" strike="noStrike" kern="1200" cap="none" dirty="0" err="1" smtClean="0">
                <a:solidFill>
                  <a:schemeClr val="dk1"/>
                </a:solidFill>
                <a:effectLst/>
                <a:latin typeface="Calibri"/>
                <a:ea typeface="Calibri"/>
                <a:cs typeface="Calibri"/>
                <a:sym typeface="Calibri"/>
              </a:rPr>
              <a:t>Postrera</a:t>
            </a:r>
            <a:r>
              <a:rPr lang="en-US" sz="1200" b="0" i="0" u="none" strike="noStrike" kern="1200" cap="none" dirty="0" smtClean="0">
                <a:solidFill>
                  <a:schemeClr val="dk1"/>
                </a:solidFill>
                <a:effectLst/>
                <a:latin typeface="Calibri"/>
                <a:ea typeface="Calibri"/>
                <a:cs typeface="Calibri"/>
                <a:sym typeface="Calibri"/>
              </a:rPr>
              <a:t>, or second growing season in most of Central America. These three months show a lot of change throughout the months. The vast majority of positive vegetative trends are still in the western portion of the region. However, the positive trends switch from the gulf coast to the pacific coast from September to November. October sees a widespread slightly negative trend to no trend at all.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8654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Made by team</a:t>
            </a:r>
          </a:p>
          <a:p>
            <a:pPr lvl="0">
              <a:spcBef>
                <a:spcPts val="0"/>
              </a:spcBef>
              <a:buNone/>
            </a:pPr>
            <a:endParaRPr lang="en-US" b="0" dirty="0" smtClean="0"/>
          </a:p>
          <a:p>
            <a:pPr lvl="0">
              <a:spcBef>
                <a:spcPts val="0"/>
              </a:spcBef>
              <a:buNone/>
            </a:pPr>
            <a:r>
              <a:rPr lang="en-US" b="0" dirty="0" smtClean="0"/>
              <a:t>-</a:t>
            </a:r>
            <a:r>
              <a:rPr lang="en-US" b="0" baseline="0" dirty="0" smtClean="0"/>
              <a:t> The study area consists of two regions and nine countries. The Levant covers Syria, Lebanon, Israel, Jordan and Iraq and, for the purposes of our study, Central America is comprised of Guatemala, Honduras, El Salvador and Nicaragua.  </a:t>
            </a:r>
            <a:endParaRPr lang="en-US" b="0" dirty="0" smtClean="0"/>
          </a:p>
          <a:p>
            <a:pPr lvl="0">
              <a:spcBef>
                <a:spcPts val="0"/>
              </a:spcBef>
              <a:buNone/>
            </a:pPr>
            <a:r>
              <a:rPr lang="en-US" b="1" dirty="0" smtClean="0"/>
              <a:t>- The Levant:</a:t>
            </a:r>
            <a:r>
              <a:rPr lang="en-US" b="1" baseline="0" dirty="0" smtClean="0"/>
              <a:t> </a:t>
            </a:r>
            <a:r>
              <a:rPr lang="en-US" b="0" baseline="0" dirty="0" smtClean="0"/>
              <a:t> has held the position of one of the most arid regions in the world for centuries. </a:t>
            </a:r>
          </a:p>
          <a:p>
            <a:pPr lvl="0">
              <a:spcBef>
                <a:spcPts val="0"/>
              </a:spcBef>
              <a:buNone/>
            </a:pPr>
            <a:r>
              <a:rPr lang="en-US" b="1" baseline="0" dirty="0" smtClean="0"/>
              <a:t>- Central America: </a:t>
            </a:r>
            <a:r>
              <a:rPr lang="en-US" b="0" baseline="0" dirty="0" smtClean="0"/>
              <a:t>these countries contain the “Dry Corridor” of Central America and experience a variety of climatic extremes.</a:t>
            </a:r>
            <a:endParaRPr lang="en-US" b="1" baseline="0" dirty="0" smtClean="0"/>
          </a:p>
          <a:p>
            <a:pPr marL="0" lvl="0" indent="0">
              <a:spcBef>
                <a:spcPts val="0"/>
              </a:spcBef>
              <a:buFontTx/>
              <a:buNone/>
            </a:pPr>
            <a:r>
              <a:rPr lang="en-US" b="0" baseline="0" dirty="0" smtClean="0"/>
              <a:t>- The two regions have drastically different geographic characteristics, yet both areas are prone to similar climatic changes that can significantly impact the stability of countries within each region. </a:t>
            </a:r>
          </a:p>
        </p:txBody>
      </p:sp>
      <p:sp>
        <p:nvSpPr>
          <p:cNvPr id="116" name="Shape 116"/>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a:t>
            </a:fld>
            <a:endParaRPr lang="en-US"/>
          </a:p>
        </p:txBody>
      </p:sp>
    </p:spTree>
    <p:extLst>
      <p:ext uri="{BB962C8B-B14F-4D97-AF65-F5344CB8AC3E}">
        <p14:creationId xmlns:p14="http://schemas.microsoft.com/office/powerpoint/2010/main" val="2809490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Made by team</a:t>
            </a:r>
          </a:p>
          <a:p>
            <a:pPr rtl="0"/>
            <a:endParaRPr lang="en-US" sz="1200" b="0" i="0" u="none" strike="noStrike" kern="1200" cap="none" dirty="0" smtClean="0">
              <a:solidFill>
                <a:schemeClr val="dk1"/>
              </a:solidFill>
              <a:effectLst/>
              <a:latin typeface="Calibri"/>
              <a:ea typeface="Calibri"/>
              <a:cs typeface="Calibri"/>
              <a:sym typeface="Calibri"/>
            </a:endParaRPr>
          </a:p>
          <a:p>
            <a:pPr rtl="0"/>
            <a:r>
              <a:rPr lang="en-US" sz="1200" b="0" i="0" u="none" strike="noStrike" kern="1200" cap="none" dirty="0" smtClean="0">
                <a:solidFill>
                  <a:schemeClr val="dk1"/>
                </a:solidFill>
                <a:effectLst/>
                <a:latin typeface="Calibri"/>
                <a:ea typeface="Calibri"/>
                <a:cs typeface="Calibri"/>
                <a:sym typeface="Calibri"/>
              </a:rPr>
              <a:t>-The Levant region saw a</a:t>
            </a:r>
            <a:r>
              <a:rPr lang="en-US" sz="1200" b="0" i="0" u="none" strike="noStrike" kern="1200" cap="none" baseline="0" dirty="0" smtClean="0">
                <a:solidFill>
                  <a:schemeClr val="dk1"/>
                </a:solidFill>
                <a:effectLst/>
                <a:latin typeface="Calibri"/>
                <a:ea typeface="Calibri"/>
                <a:cs typeface="Calibri"/>
                <a:sym typeface="Calibri"/>
              </a:rPr>
              <a:t> lower range of NDVI trends than did Central America. However, some regional patterns were evident. For example, the northern border and western, Mediterranean coast saw largest trend changes throughout the year. Most of the region is experiencing slightly decreasing trends through most of the year with larger decreases evident in the marshes of Southeastern Iraq (results to be expected)</a:t>
            </a:r>
            <a:endParaRPr lang="en-US" sz="1200" b="0" i="0" u="none" strike="noStrike" kern="1200" cap="none" dirty="0" smtClean="0">
              <a:solidFill>
                <a:schemeClr val="dk1"/>
              </a:solidFill>
              <a:effectLst/>
              <a:latin typeface="Calibri"/>
              <a:ea typeface="Calibri"/>
              <a:cs typeface="Calibri"/>
              <a:sym typeface="Calibri"/>
            </a:endParaRPr>
          </a:p>
          <a:p>
            <a:pPr rtl="0"/>
            <a:r>
              <a:rPr lang="en-US" sz="1200" b="0" i="0" u="none" strike="noStrike" kern="1200" cap="none" dirty="0" smtClean="0">
                <a:solidFill>
                  <a:schemeClr val="dk1"/>
                </a:solidFill>
                <a:effectLst/>
                <a:latin typeface="Calibri"/>
                <a:ea typeface="Calibri"/>
                <a:cs typeface="Calibri"/>
                <a:sym typeface="Calibri"/>
              </a:rPr>
              <a:t>-The maps show the trends for the winter season in the Levant: the</a:t>
            </a:r>
            <a:r>
              <a:rPr lang="en-US" sz="1200" b="0" i="0" u="none" strike="noStrike" kern="1200" cap="none" baseline="0" dirty="0" smtClean="0">
                <a:solidFill>
                  <a:schemeClr val="dk1"/>
                </a:solidFill>
                <a:effectLst/>
                <a:latin typeface="Calibri"/>
                <a:ea typeface="Calibri"/>
                <a:cs typeface="Calibri"/>
                <a:sym typeface="Calibri"/>
              </a:rPr>
              <a:t> rainy season for Lebanon, Syria, Jordan, Iraq, and Israel.</a:t>
            </a:r>
            <a:endParaRPr lang="en-US" b="0" dirty="0" smtClean="0">
              <a:effectLst/>
            </a:endParaRPr>
          </a:p>
          <a:p>
            <a:pPr rtl="0"/>
            <a:r>
              <a:rPr lang="en-US" sz="1200" b="0" i="0" u="none" strike="noStrike" kern="1200" cap="none" dirty="0" smtClean="0">
                <a:solidFill>
                  <a:schemeClr val="dk1"/>
                </a:solidFill>
                <a:effectLst/>
                <a:latin typeface="Calibri"/>
                <a:ea typeface="Calibri"/>
                <a:cs typeface="Calibri"/>
                <a:sym typeface="Calibri"/>
              </a:rPr>
              <a:t>	-The most widespread, positive NDVI trends can be</a:t>
            </a:r>
            <a:r>
              <a:rPr lang="en-US" sz="1200" b="0" i="0" u="none" strike="noStrike" kern="1200" cap="none" baseline="0" dirty="0" smtClean="0">
                <a:solidFill>
                  <a:schemeClr val="dk1"/>
                </a:solidFill>
                <a:effectLst/>
                <a:latin typeface="Calibri"/>
                <a:ea typeface="Calibri"/>
                <a:cs typeface="Calibri"/>
                <a:sym typeface="Calibri"/>
              </a:rPr>
              <a:t> seen during these seasons. Especially along the  coast, Northeast Iraq, and between the Tigris and Euphrates. The positive trend in the middle of Iraq is showing the most consistent NDVI increases during the rainy season – up to 0.002 per year or about 0.3, which is a large change in NDVI. </a:t>
            </a:r>
            <a:endParaRPr lang="en-US" b="0" dirty="0" smtClean="0">
              <a:effectLst/>
            </a:endParaRPr>
          </a:p>
          <a:p>
            <a:r>
              <a:rPr lang="en-US" sz="1200" b="0" i="0" u="none" strike="noStrike" kern="1200" cap="none" dirty="0" smtClean="0">
                <a:solidFill>
                  <a:schemeClr val="dk1"/>
                </a:solidFill>
                <a:effectLst/>
                <a:latin typeface="Calibri"/>
                <a:sym typeface="Calibri"/>
              </a:rPr>
              <a:t>-Although</a:t>
            </a:r>
            <a:r>
              <a:rPr lang="en-US" sz="1200" b="0" i="0" u="none" strike="noStrike" kern="1200" cap="none" baseline="0" dirty="0" smtClean="0">
                <a:solidFill>
                  <a:schemeClr val="dk1"/>
                </a:solidFill>
                <a:effectLst/>
                <a:latin typeface="Calibri"/>
                <a:sym typeface="Calibri"/>
              </a:rPr>
              <a:t> December is the only month that shows a majority positive trend throughout the region, most of the trends are minimal.  (*after slide transition)</a:t>
            </a:r>
          </a:p>
          <a:p>
            <a:r>
              <a:rPr lang="en-US" sz="1200" b="0" i="0" u="none" strike="noStrike" kern="1200" cap="none" baseline="0" dirty="0" smtClean="0">
                <a:solidFill>
                  <a:schemeClr val="dk1"/>
                </a:solidFill>
                <a:effectLst/>
                <a:latin typeface="Calibri"/>
                <a:sym typeface="Calibri"/>
              </a:rPr>
              <a:t>	-The NDVI average for December looks like this. So, obviously there isn’t a lot of vegetative activity going on at the beginning of the rainy season. However, the trends tell us that December may be getting a tiny bit more green than it has been.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8654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171450" lvl="0" indent="-171450">
              <a:spcBef>
                <a:spcPts val="0"/>
              </a:spcBef>
              <a:buFontTx/>
              <a:buChar char="-"/>
            </a:pPr>
            <a:r>
              <a:rPr lang="en-US" dirty="0" smtClean="0"/>
              <a:t>Central</a:t>
            </a:r>
            <a:r>
              <a:rPr lang="en-US" baseline="0" dirty="0" smtClean="0"/>
              <a:t> America:</a:t>
            </a:r>
          </a:p>
          <a:p>
            <a:pPr marL="628650" lvl="1" indent="-171450">
              <a:spcBef>
                <a:spcPts val="0"/>
              </a:spcBef>
              <a:buFontTx/>
              <a:buChar char="-"/>
            </a:pPr>
            <a:r>
              <a:rPr lang="en-US" dirty="0" smtClean="0"/>
              <a:t>Saw</a:t>
            </a:r>
            <a:r>
              <a:rPr lang="en-US" baseline="0" dirty="0" smtClean="0"/>
              <a:t> a significant difference in NDVI values during the rainy season in Central America – NDVI lines up as expected with </a:t>
            </a:r>
            <a:r>
              <a:rPr lang="en-US" baseline="0" dirty="0" err="1" smtClean="0"/>
              <a:t>precip</a:t>
            </a:r>
            <a:r>
              <a:rPr lang="en-US" baseline="0" dirty="0" smtClean="0"/>
              <a:t>.</a:t>
            </a:r>
          </a:p>
          <a:p>
            <a:pPr marL="628650" lvl="1" indent="-171450">
              <a:spcBef>
                <a:spcPts val="0"/>
              </a:spcBef>
              <a:buFontTx/>
              <a:buChar char="-"/>
            </a:pPr>
            <a:r>
              <a:rPr lang="en-US" baseline="0" dirty="0" smtClean="0"/>
              <a:t>Most of the agricultural regions had the highest NDVI values during the rainy season but saw the largest range during off months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Saw a significant increase in NDVI values during the strong ENSO event in 1997-1998. The largest change was seen in El Salvador. This country had the most extreme of both high and low values</a:t>
            </a:r>
          </a:p>
          <a:p>
            <a:pPr marL="628650" lvl="1" indent="-171450">
              <a:spcBef>
                <a:spcPts val="0"/>
              </a:spcBef>
              <a:buFontTx/>
              <a:buChar char="-"/>
            </a:pPr>
            <a:r>
              <a:rPr lang="en-US" baseline="0" dirty="0" smtClean="0"/>
              <a:t>El Salvador had the lowest NDVI values consistently, but showed the most consistent positive trends throughout the year</a:t>
            </a:r>
          </a:p>
          <a:p>
            <a:pPr marL="628650" lvl="1" indent="-171450">
              <a:spcBef>
                <a:spcPts val="0"/>
              </a:spcBef>
              <a:buFontTx/>
              <a:buChar char="-"/>
            </a:pPr>
            <a:r>
              <a:rPr lang="en-US" baseline="0" dirty="0" smtClean="0"/>
              <a:t>There was a wide range in linear NDVI trends. The Southwestern portion of the region showed the most frequent positive trends, however positive and negative trends changed regionally throughout the seasons (could be due to “</a:t>
            </a:r>
            <a:r>
              <a:rPr lang="en-US" baseline="0" dirty="0" err="1" smtClean="0"/>
              <a:t>noisey</a:t>
            </a:r>
            <a:r>
              <a:rPr lang="en-US" baseline="0" dirty="0" smtClean="0"/>
              <a:t>” data).</a:t>
            </a:r>
          </a:p>
          <a:p>
            <a:pPr marL="171450" lvl="0" indent="-171450">
              <a:spcBef>
                <a:spcPts val="0"/>
              </a:spcBef>
              <a:buFontTx/>
              <a:buChar char="-"/>
            </a:pPr>
            <a:r>
              <a:rPr lang="en-US" baseline="0" dirty="0" smtClean="0"/>
              <a:t>The Levant</a:t>
            </a:r>
          </a:p>
          <a:p>
            <a:pPr marL="628650" lvl="1" indent="-171450">
              <a:spcBef>
                <a:spcPts val="0"/>
              </a:spcBef>
              <a:buFontTx/>
              <a:buChar char="-"/>
            </a:pPr>
            <a:r>
              <a:rPr lang="en-US" baseline="0" dirty="0" smtClean="0"/>
              <a:t>The Levant only had 3 of the 5 NDVI signatures present while all were present in Central America demonstrating the aridity of the Levant.</a:t>
            </a:r>
          </a:p>
          <a:p>
            <a:pPr marL="628650" lvl="1" indent="-171450">
              <a:spcBef>
                <a:spcPts val="0"/>
              </a:spcBef>
              <a:buFontTx/>
              <a:buChar char="-"/>
            </a:pPr>
            <a:r>
              <a:rPr lang="en-US" baseline="0" dirty="0" smtClean="0"/>
              <a:t>NDVI correlated with the major drought event between 2007-2010 – dramatically identifying the worst drought year, 2008.</a:t>
            </a:r>
          </a:p>
          <a:p>
            <a:pPr marL="628650" lvl="1" indent="-171450">
              <a:spcBef>
                <a:spcPts val="0"/>
              </a:spcBef>
              <a:buFontTx/>
              <a:buChar char="-"/>
            </a:pPr>
            <a:r>
              <a:rPr lang="en-US" baseline="0" dirty="0" smtClean="0"/>
              <a:t>Linear trends showed an slight decrease in NDVI trends over a vast majority of the region – except for the Mediterranean coast (especially the Syrian coast.) A wide range of positive and negative NDVI trends could be seen in the marshes of Iraq, Israel, and between regions of Syria.</a:t>
            </a:r>
          </a:p>
          <a:p>
            <a:pPr marL="171450" lvl="0" indent="-171450">
              <a:spcBef>
                <a:spcPts val="0"/>
              </a:spcBef>
              <a:buFontTx/>
              <a:buChar char="-"/>
            </a:pPr>
            <a:endParaRPr dirty="0"/>
          </a:p>
        </p:txBody>
      </p:sp>
      <p:sp>
        <p:nvSpPr>
          <p:cNvPr id="220" name="Shape 220"/>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21</a:t>
            </a:fld>
            <a:endParaRPr lang="en-US"/>
          </a:p>
        </p:txBody>
      </p:sp>
    </p:spTree>
    <p:extLst>
      <p:ext uri="{BB962C8B-B14F-4D97-AF65-F5344CB8AC3E}">
        <p14:creationId xmlns:p14="http://schemas.microsoft.com/office/powerpoint/2010/main" val="3537531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 Image Source: http://modernfarmer.com/2014/09/food-war-syria/</a:t>
            </a:r>
          </a:p>
          <a:p>
            <a:r>
              <a:rPr lang="en-US" sz="1200" b="0" i="0" u="none" strike="noStrike" kern="1200" cap="none" dirty="0" smtClean="0">
                <a:solidFill>
                  <a:schemeClr val="dk1"/>
                </a:solidFill>
                <a:effectLst/>
                <a:latin typeface="Calibri"/>
                <a:ea typeface="Calibri"/>
                <a:cs typeface="Calibri"/>
                <a:sym typeface="Calibri"/>
              </a:rPr>
              <a:t>-The next</a:t>
            </a:r>
            <a:r>
              <a:rPr lang="en-US" sz="1200" b="0" i="0" u="none" strike="noStrike" kern="1200" cap="none" baseline="0" dirty="0" smtClean="0">
                <a:solidFill>
                  <a:schemeClr val="dk1"/>
                </a:solidFill>
                <a:effectLst/>
                <a:latin typeface="Calibri"/>
                <a:ea typeface="Calibri"/>
                <a:cs typeface="Calibri"/>
                <a:sym typeface="Calibri"/>
              </a:rPr>
              <a:t> project will take the analyses that we did and create a near-real time tool for the 14</a:t>
            </a:r>
            <a:r>
              <a:rPr lang="en-US" sz="1200" b="0" i="0" u="none" strike="noStrike" kern="1200" cap="none" baseline="30000" dirty="0" smtClean="0">
                <a:solidFill>
                  <a:schemeClr val="dk1"/>
                </a:solidFill>
                <a:effectLst/>
                <a:latin typeface="Calibri"/>
                <a:ea typeface="Calibri"/>
                <a:cs typeface="Calibri"/>
                <a:sym typeface="Calibri"/>
              </a:rPr>
              <a:t>th</a:t>
            </a:r>
            <a:r>
              <a:rPr lang="en-US" sz="1200" b="0" i="0" u="none" strike="noStrike" kern="1200" cap="none" baseline="0" dirty="0" smtClean="0">
                <a:solidFill>
                  <a:schemeClr val="dk1"/>
                </a:solidFill>
                <a:effectLst/>
                <a:latin typeface="Calibri"/>
                <a:ea typeface="Calibri"/>
                <a:cs typeface="Calibri"/>
                <a:sym typeface="Calibri"/>
              </a:rPr>
              <a:t> Weather Squadron to integrate updated data into their drought monitor.</a:t>
            </a:r>
          </a:p>
          <a:p>
            <a:r>
              <a:rPr lang="en-US" sz="1200" b="0" i="0" u="none" strike="noStrike" kern="1200" cap="none" baseline="0" dirty="0" smtClean="0">
                <a:solidFill>
                  <a:schemeClr val="dk1"/>
                </a:solidFill>
                <a:effectLst/>
                <a:latin typeface="Calibri"/>
                <a:ea typeface="Calibri"/>
                <a:cs typeface="Calibri"/>
                <a:sym typeface="Calibri"/>
              </a:rPr>
              <a:t>-The 14</a:t>
            </a:r>
            <a:r>
              <a:rPr lang="en-US" sz="1200" b="0" i="0" u="none" strike="noStrike" kern="1200" cap="none" baseline="30000" dirty="0" smtClean="0">
                <a:solidFill>
                  <a:schemeClr val="dk1"/>
                </a:solidFill>
                <a:effectLst/>
                <a:latin typeface="Calibri"/>
                <a:ea typeface="Calibri"/>
                <a:cs typeface="Calibri"/>
                <a:sym typeface="Calibri"/>
              </a:rPr>
              <a:t>th</a:t>
            </a:r>
            <a:r>
              <a:rPr lang="en-US" sz="1200" b="0" i="0" u="none" strike="noStrike" kern="1200" cap="none" baseline="0" dirty="0" smtClean="0">
                <a:solidFill>
                  <a:schemeClr val="dk1"/>
                </a:solidFill>
                <a:effectLst/>
                <a:latin typeface="Calibri"/>
                <a:ea typeface="Calibri"/>
                <a:cs typeface="Calibri"/>
                <a:sym typeface="Calibri"/>
              </a:rPr>
              <a:t> Weather squadron is also interested in a closer look at land use change-particularly desertification</a:t>
            </a:r>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-Growing degree days: relevant for Certain crops, removing temperature</a:t>
            </a:r>
            <a:r>
              <a:rPr lang="en-US" sz="1200" b="0" i="0" u="none" strike="noStrike" kern="1200" cap="none" baseline="0" dirty="0" smtClean="0">
                <a:solidFill>
                  <a:schemeClr val="dk1"/>
                </a:solidFill>
                <a:effectLst/>
                <a:latin typeface="Calibri"/>
                <a:ea typeface="Calibri"/>
                <a:cs typeface="Calibri"/>
                <a:sym typeface="Calibri"/>
              </a:rPr>
              <a:t> distortion of NDVI anomalies, and Levant</a:t>
            </a:r>
            <a:r>
              <a:rPr lang="en-US" sz="1200" b="0" i="0" u="none" strike="noStrike" kern="1200" cap="none" dirty="0" smtClean="0">
                <a:solidFill>
                  <a:schemeClr val="dk1"/>
                </a:solidFill>
                <a:effectLst/>
                <a:latin typeface="Calibri"/>
                <a:ea typeface="Calibri"/>
                <a:cs typeface="Calibri"/>
                <a:sym typeface="Calibri"/>
              </a:rPr>
              <a:t> </a:t>
            </a:r>
          </a:p>
          <a:p>
            <a:r>
              <a:rPr lang="en-US" sz="1200" b="0" i="0" u="none" strike="noStrike" kern="1200" cap="none" dirty="0" smtClean="0">
                <a:solidFill>
                  <a:schemeClr val="dk1"/>
                </a:solidFill>
                <a:effectLst/>
                <a:latin typeface="Calibri"/>
                <a:sym typeface="Calibri"/>
              </a:rPr>
              <a:t>-Other</a:t>
            </a:r>
            <a:r>
              <a:rPr lang="en-US" sz="1200" b="0" i="0" u="none" strike="noStrike" kern="1200" cap="none" baseline="0" dirty="0" smtClean="0">
                <a:solidFill>
                  <a:schemeClr val="dk1"/>
                </a:solidFill>
                <a:effectLst/>
                <a:latin typeface="Calibri"/>
                <a:sym typeface="Calibri"/>
              </a:rPr>
              <a:t> variables could be analyzed for our partners including evapotranspiration or the evaporative stress index and ground water. These variables could be combined with our NDVI research as well as their current drought monitor.</a:t>
            </a:r>
            <a:endParaRPr lang="en-US" sz="1200" b="0" i="0" u="none" strike="noStrike" kern="1200" cap="none" dirty="0" smtClean="0">
              <a:solidFill>
                <a:schemeClr val="dk1"/>
              </a:solidFill>
              <a:effectLst/>
              <a:latin typeface="Calibri"/>
              <a:sym typeface="Calibri"/>
            </a:endParaRPr>
          </a:p>
          <a:p>
            <a:r>
              <a:rPr lang="en-US" sz="1200" b="0" i="0" u="none" strike="noStrike" kern="1200" cap="none" dirty="0" smtClean="0">
                <a:solidFill>
                  <a:schemeClr val="dk1"/>
                </a:solidFill>
                <a:effectLst/>
                <a:latin typeface="Calibri"/>
                <a:sym typeface="Calibri"/>
              </a:rPr>
              <a:t>	-GDD</a:t>
            </a:r>
            <a:endParaRPr lang="en-US" b="0" dirty="0" smtClean="0">
              <a:effectLst/>
            </a:endParaRPr>
          </a:p>
          <a:p>
            <a:pPr lvl="1" rtl="0" fontAlgn="base"/>
            <a:r>
              <a:rPr lang="en-US" sz="1200" b="0" i="0" u="none" strike="noStrike" kern="1200" cap="none" dirty="0" smtClean="0">
                <a:solidFill>
                  <a:schemeClr val="dk1"/>
                </a:solidFill>
                <a:effectLst/>
                <a:latin typeface="Calibri"/>
                <a:ea typeface="Calibri"/>
                <a:cs typeface="Calibri"/>
                <a:sym typeface="Calibri"/>
              </a:rPr>
              <a:t>(temperature measurement)</a:t>
            </a:r>
          </a:p>
          <a:p>
            <a:pPr lvl="2" rtl="0" fontAlgn="base"/>
            <a:r>
              <a:rPr lang="en-US" sz="1200" b="0" i="0" u="none" strike="noStrike" kern="1200" cap="none" dirty="0" smtClean="0">
                <a:solidFill>
                  <a:schemeClr val="dk1"/>
                </a:solidFill>
                <a:effectLst/>
                <a:latin typeface="Calibri"/>
                <a:ea typeface="Calibri"/>
                <a:cs typeface="Calibri"/>
                <a:sym typeface="Calibri"/>
              </a:rPr>
              <a:t>Measure heat accumulation to predict plant development rates</a:t>
            </a:r>
          </a:p>
          <a:p>
            <a:pPr lvl="2" rtl="0" fontAlgn="base"/>
            <a:r>
              <a:rPr lang="en-US" sz="1200" b="0" i="0" u="none" strike="noStrike" kern="1200" cap="none" dirty="0" smtClean="0">
                <a:solidFill>
                  <a:schemeClr val="dk1"/>
                </a:solidFill>
                <a:effectLst/>
                <a:latin typeface="Calibri"/>
                <a:ea typeface="Calibri"/>
                <a:cs typeface="Calibri"/>
                <a:sym typeface="Calibri"/>
              </a:rPr>
              <a:t>(</a:t>
            </a:r>
            <a:r>
              <a:rPr lang="en-US" sz="1200" b="0" i="0" u="none" strike="noStrike" kern="1200" cap="none" dirty="0" err="1" smtClean="0">
                <a:solidFill>
                  <a:schemeClr val="dk1"/>
                </a:solidFill>
                <a:effectLst/>
                <a:latin typeface="Calibri"/>
                <a:ea typeface="Calibri"/>
                <a:cs typeface="Calibri"/>
                <a:sym typeface="Calibri"/>
              </a:rPr>
              <a:t>Tmax</a:t>
            </a:r>
            <a:r>
              <a:rPr lang="en-US" sz="1200" b="0" i="0" u="none" strike="noStrike" kern="1200" cap="none" dirty="0" smtClean="0">
                <a:solidFill>
                  <a:schemeClr val="dk1"/>
                </a:solidFill>
                <a:effectLst/>
                <a:latin typeface="Calibri"/>
                <a:ea typeface="Calibri"/>
                <a:cs typeface="Calibri"/>
                <a:sym typeface="Calibri"/>
              </a:rPr>
              <a:t> + </a:t>
            </a:r>
            <a:r>
              <a:rPr lang="en-US" sz="1200" b="0" i="0" u="none" strike="noStrike" kern="1200" cap="none" dirty="0" err="1" smtClean="0">
                <a:solidFill>
                  <a:schemeClr val="dk1"/>
                </a:solidFill>
                <a:effectLst/>
                <a:latin typeface="Calibri"/>
                <a:ea typeface="Calibri"/>
                <a:cs typeface="Calibri"/>
                <a:sym typeface="Calibri"/>
              </a:rPr>
              <a:t>Tmin</a:t>
            </a:r>
            <a:r>
              <a:rPr lang="en-US" sz="1200" b="0" i="0" u="none" strike="noStrike" kern="1200" cap="none" dirty="0" smtClean="0">
                <a:solidFill>
                  <a:schemeClr val="dk1"/>
                </a:solidFill>
                <a:effectLst/>
                <a:latin typeface="Calibri"/>
                <a:ea typeface="Calibri"/>
                <a:cs typeface="Calibri"/>
                <a:sym typeface="Calibri"/>
              </a:rPr>
              <a:t>)/2 - </a:t>
            </a:r>
            <a:r>
              <a:rPr lang="en-US" sz="1200" b="0" i="0" u="none" strike="noStrike" kern="1200" cap="none" dirty="0" err="1" smtClean="0">
                <a:solidFill>
                  <a:schemeClr val="dk1"/>
                </a:solidFill>
                <a:effectLst/>
                <a:latin typeface="Calibri"/>
                <a:ea typeface="Calibri"/>
                <a:cs typeface="Calibri"/>
                <a:sym typeface="Calibri"/>
              </a:rPr>
              <a:t>Tbase</a:t>
            </a:r>
            <a:r>
              <a:rPr lang="en-US" sz="1200" b="0" i="0" u="none" strike="noStrike" kern="1200" cap="none" dirty="0" smtClean="0">
                <a:solidFill>
                  <a:schemeClr val="dk1"/>
                </a:solidFill>
                <a:effectLst/>
                <a:latin typeface="Calibri"/>
                <a:ea typeface="Calibri"/>
                <a:cs typeface="Calibri"/>
                <a:sym typeface="Calibri"/>
              </a:rPr>
              <a:t> (There is a base temperature at which the organisms won’t grow or will grow slowly. </a:t>
            </a:r>
          </a:p>
          <a:p>
            <a:pPr lvl="2" rtl="0" fontAlgn="base"/>
            <a:r>
              <a:rPr lang="en-US" sz="1200" b="0" i="0" u="none" strike="noStrike" kern="1200" cap="none" dirty="0" smtClean="0">
                <a:solidFill>
                  <a:schemeClr val="dk1"/>
                </a:solidFill>
                <a:effectLst/>
                <a:latin typeface="Calibri"/>
                <a:ea typeface="Calibri"/>
                <a:cs typeface="Calibri"/>
                <a:sym typeface="Calibri"/>
              </a:rPr>
              <a:t>Would be very applicable to agriculture</a:t>
            </a:r>
          </a:p>
          <a:p>
            <a:pPr lvl="2" rtl="0" fontAlgn="base"/>
            <a:r>
              <a:rPr lang="en-US" sz="1200" b="0" i="0" u="none" strike="noStrike" kern="1200" cap="none" dirty="0" smtClean="0">
                <a:solidFill>
                  <a:schemeClr val="dk1"/>
                </a:solidFill>
                <a:effectLst/>
                <a:latin typeface="Calibri"/>
                <a:ea typeface="Calibri"/>
                <a:cs typeface="Calibri"/>
                <a:sym typeface="Calibri"/>
              </a:rPr>
              <a:t>A way to eliminate temperature from distorting NDVI data</a:t>
            </a:r>
          </a:p>
          <a:p>
            <a:pPr lvl="1" rtl="0" fontAlgn="base"/>
            <a:endParaRPr lang="en-US" sz="1200" b="0" i="0" u="none" strike="noStrike" kern="1200" cap="none" dirty="0" smtClean="0">
              <a:solidFill>
                <a:schemeClr val="dk1"/>
              </a:solidFill>
              <a:effectLst/>
              <a:latin typeface="Calibri"/>
              <a:ea typeface="Calibri"/>
              <a:cs typeface="Calibri"/>
              <a:sym typeface="Calibri"/>
            </a:endParaRPr>
          </a:p>
          <a:p>
            <a:pPr lvl="1" rtl="0" fontAlgn="base"/>
            <a:r>
              <a:rPr lang="en-US" sz="1200" b="0" i="0" u="none" strike="noStrike" kern="1200" cap="none" dirty="0" smtClean="0">
                <a:solidFill>
                  <a:schemeClr val="dk1"/>
                </a:solidFill>
                <a:effectLst/>
                <a:latin typeface="Calibri"/>
                <a:ea typeface="Calibri"/>
                <a:cs typeface="Calibri"/>
                <a:sym typeface="Calibri"/>
              </a:rPr>
              <a:t>- ESI is based on the ratio of actual to potential ET; identifies areas of anomalous crop water use in agricultural areas; can serve as an indicator of declining vegetative health (based on reduced transpiration rates)</a:t>
            </a:r>
          </a:p>
          <a:p>
            <a:pPr lvl="1" rtl="0" fontAlgn="base"/>
            <a:r>
              <a:rPr lang="en-US" sz="1200" b="0" i="0" u="none" strike="noStrike" kern="1200" cap="none" dirty="0" smtClean="0">
                <a:solidFill>
                  <a:schemeClr val="dk1"/>
                </a:solidFill>
                <a:effectLst/>
                <a:latin typeface="Calibri"/>
                <a:ea typeface="Calibri"/>
                <a:cs typeface="Calibri"/>
                <a:sym typeface="Calibri"/>
              </a:rPr>
              <a:t>ESI product from NASA GOES satellite</a:t>
            </a:r>
          </a:p>
          <a:p>
            <a:pPr lvl="1" rtl="0" fontAlgn="base"/>
            <a:r>
              <a:rPr lang="en-US" sz="1200" b="0" i="0" u="none" strike="noStrike" kern="1200" cap="none" dirty="0" smtClean="0">
                <a:solidFill>
                  <a:schemeClr val="dk1"/>
                </a:solidFill>
                <a:effectLst/>
                <a:latin typeface="Calibri"/>
                <a:ea typeface="Calibri"/>
                <a:cs typeface="Calibri"/>
                <a:sym typeface="Calibri"/>
              </a:rPr>
              <a:t>- Land</a:t>
            </a:r>
            <a:r>
              <a:rPr lang="en-US" sz="1200" b="0" i="0" u="none" strike="noStrike" kern="1200" cap="none" baseline="0" dirty="0" smtClean="0">
                <a:solidFill>
                  <a:schemeClr val="dk1"/>
                </a:solidFill>
                <a:effectLst/>
                <a:latin typeface="Calibri"/>
                <a:ea typeface="Calibri"/>
                <a:cs typeface="Calibri"/>
                <a:sym typeface="Calibri"/>
              </a:rPr>
              <a:t> cover, land use using Landsat</a:t>
            </a:r>
            <a:endParaRPr lang="en-US" sz="1200" b="0" i="0" u="none" strike="noStrike" kern="1200" cap="none" dirty="0" smtClean="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2656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56" name="Shape 2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299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Tx/>
              <a:buNone/>
            </a:pPr>
            <a:r>
              <a:rPr lang="en-US" b="0" dirty="0" smtClean="0"/>
              <a:t>Image Source:</a:t>
            </a:r>
            <a:r>
              <a:rPr lang="en-US" b="0" baseline="0" dirty="0" smtClean="0"/>
              <a:t> </a:t>
            </a:r>
            <a:endParaRPr lang="en-US" b="0" dirty="0" smtClean="0"/>
          </a:p>
          <a:p>
            <a:pPr marL="171450" indent="-171450">
              <a:buFontTx/>
              <a:buChar char="-"/>
            </a:pPr>
            <a:r>
              <a:rPr lang="en-US" b="0" dirty="0" smtClean="0"/>
              <a:t>In</a:t>
            </a:r>
            <a:r>
              <a:rPr lang="en-US" b="0" baseline="0" dirty="0" smtClean="0"/>
              <a:t> the Levant t</a:t>
            </a:r>
            <a:r>
              <a:rPr lang="en-US" b="0" dirty="0" smtClean="0"/>
              <a:t>emperature</a:t>
            </a:r>
            <a:r>
              <a:rPr lang="en-US" baseline="0" dirty="0" smtClean="0"/>
              <a:t> and rainfall vary across the region depending on proximity to the sea. In general, summers are hot with high temperatures and winter and spring months bring limited rain. The growing season for this region is September to December. The major staple crops are wheat and barley. </a:t>
            </a:r>
          </a:p>
          <a:p>
            <a:pPr marL="171450" indent="-171450">
              <a:buFontTx/>
              <a:buChar char="-"/>
            </a:pPr>
            <a:r>
              <a:rPr lang="en-US" baseline="0" dirty="0" smtClean="0"/>
              <a:t>Central America lies within the tropics but for such a small strip of land it has diverse local climates. Rainy season typically may through </a:t>
            </a:r>
            <a:r>
              <a:rPr lang="en-US" baseline="0" dirty="0" err="1" smtClean="0"/>
              <a:t>september</a:t>
            </a:r>
            <a:r>
              <a:rPr lang="en-US" baseline="0" dirty="0" smtClean="0"/>
              <a:t>. </a:t>
            </a:r>
            <a:endParaRPr lang="en-US" dirty="0" smtClean="0"/>
          </a:p>
          <a:p>
            <a:pPr marL="171450" indent="-171450">
              <a:buFontTx/>
              <a:buChar char="-"/>
            </a:pPr>
            <a:r>
              <a:rPr lang="en-US" dirty="0" smtClean="0"/>
              <a:t>Discuss</a:t>
            </a:r>
            <a:r>
              <a:rPr lang="en-US" baseline="0" dirty="0" smtClean="0"/>
              <a:t> the climate of each study area and what they grow etc.</a:t>
            </a:r>
          </a:p>
          <a:p>
            <a:pPr marL="171450" indent="-171450">
              <a:buFontTx/>
              <a:buChar char="-"/>
            </a:pPr>
            <a:r>
              <a:rPr lang="en-US" baseline="0" dirty="0" smtClean="0"/>
              <a:t>What is their main water resource?</a:t>
            </a:r>
          </a:p>
          <a:p>
            <a:pPr marL="171450" indent="-171450">
              <a:buFontTx/>
              <a:buChar char="-"/>
            </a:pPr>
            <a:r>
              <a:rPr lang="en-US" baseline="0" dirty="0" smtClean="0"/>
              <a:t>Israel image: http://www.timesofisrael.com/this-is-the-land/</a:t>
            </a:r>
          </a:p>
          <a:p>
            <a:pPr marL="171450" indent="-171450">
              <a:buFontTx/>
              <a:buChar char="-"/>
            </a:pPr>
            <a:r>
              <a:rPr lang="en-US" baseline="0" dirty="0" smtClean="0"/>
              <a:t>Central America image: http://www.brdt.org/nicaragua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118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Image</a:t>
            </a:r>
            <a:r>
              <a:rPr lang="en-US" baseline="0" dirty="0" smtClean="0"/>
              <a:t> source: http://www.ticotimes.net/wp-content/uploads/2014/08/140807NicaraguaDrought01-1000x666.jpg </a:t>
            </a:r>
            <a:endParaRPr lang="en-US" baseline="0" dirty="0"/>
          </a:p>
          <a:p>
            <a:pPr marL="228600" indent="-228600">
              <a:buAutoNum type="arabicParenR"/>
            </a:pPr>
            <a:r>
              <a:rPr lang="en-US" baseline="0" dirty="0" smtClean="0"/>
              <a:t>Drought</a:t>
            </a:r>
          </a:p>
          <a:p>
            <a:pPr marL="685800" lvl="1" indent="-228600">
              <a:buAutoNum type="arabicParenR"/>
            </a:pPr>
            <a:r>
              <a:rPr lang="en-US" baseline="0" dirty="0" smtClean="0"/>
              <a:t>Drought exacerbates food and water security</a:t>
            </a:r>
          </a:p>
          <a:p>
            <a:pPr marL="228600" indent="-228600">
              <a:buAutoNum type="arabicParenR"/>
            </a:pPr>
            <a:r>
              <a:rPr lang="en-US" baseline="0" dirty="0" smtClean="0"/>
              <a:t>Water Stress</a:t>
            </a:r>
          </a:p>
          <a:p>
            <a:pPr marL="685800" lvl="1" indent="-228600">
              <a:buAutoNum type="arabicParenR"/>
            </a:pPr>
            <a:r>
              <a:rPr lang="en-US" baseline="0" dirty="0" smtClean="0"/>
              <a:t>Socio-economic tensions increase as natural resources decrease</a:t>
            </a:r>
          </a:p>
          <a:p>
            <a:pPr marL="228600" indent="-228600">
              <a:buAutoNum type="arabicParenR"/>
            </a:pPr>
            <a:r>
              <a:rPr lang="en-US" baseline="0" dirty="0" smtClean="0">
                <a:solidFill>
                  <a:srgbClr val="FF0000"/>
                </a:solidFill>
              </a:rPr>
              <a:t>Heavy Precipitation (From Alec: we should focus mostly on drought)</a:t>
            </a:r>
          </a:p>
          <a:p>
            <a:pPr marL="685800" lvl="1" indent="-228600">
              <a:buAutoNum type="arabicParenR"/>
            </a:pPr>
            <a:r>
              <a:rPr lang="en-US" baseline="0" dirty="0" smtClean="0">
                <a:solidFill>
                  <a:srgbClr val="FF0000"/>
                </a:solidFill>
              </a:rPr>
              <a:t>The first area of concern of both regions is dense precipitation, which can have drastic consequences in the form of extreme weather events</a:t>
            </a:r>
          </a:p>
          <a:p>
            <a:pPr marL="685800" lvl="1" indent="-228600">
              <a:buAutoNum type="arabicParenR"/>
            </a:pPr>
            <a:r>
              <a:rPr lang="en-US" baseline="0" dirty="0" smtClean="0">
                <a:solidFill>
                  <a:srgbClr val="FF0000"/>
                </a:solidFill>
              </a:rPr>
              <a:t>Flooding, water contamination, and landslides are only a few of the environmental damages resulting from heavy precipitation</a:t>
            </a:r>
          </a:p>
          <a:p>
            <a:pPr marL="685800" lvl="1" indent="-228600">
              <a:buAutoNum type="arabicParenR"/>
            </a:pPr>
            <a:r>
              <a:rPr lang="en-US" baseline="0" dirty="0" smtClean="0">
                <a:solidFill>
                  <a:srgbClr val="FF0000"/>
                </a:solidFill>
              </a:rPr>
              <a:t>These types of natural disasters greatly impact community life and security</a:t>
            </a:r>
          </a:p>
          <a:p>
            <a:pPr marL="228600" lvl="0" indent="-228600">
              <a:buAutoNum type="arabicParenR"/>
            </a:pPr>
            <a:endParaRPr lang="en-US" baseline="0"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6815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14</a:t>
            </a:r>
            <a:r>
              <a:rPr lang="en-US" baseline="30000" dirty="0" smtClean="0"/>
              <a:t>th</a:t>
            </a:r>
            <a:r>
              <a:rPr lang="en-US" baseline="0" dirty="0" smtClean="0"/>
              <a:t> Weather Squadron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Our partners for this project are the United States Air Force 14</a:t>
            </a:r>
            <a:r>
              <a:rPr lang="en-US" baseline="30000" dirty="0" smtClean="0"/>
              <a:t>th</a:t>
            </a:r>
            <a:r>
              <a:rPr lang="en-US" baseline="0" dirty="0" smtClean="0"/>
              <a:t> Weather Squadron. They are interested in the drought conditions and precipitation patterns of our study regions for increased response for military decision-making and crisis aid.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Water and agricultural stress have the power to catalyze conflicts. Water management wars that have occurred in Central America and the Syrian conflict beginning in 2011 are just two examples of this.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Monitoring regions that are vulnerable to water resource stress can help the Air Force better assist areas susceptible to conflict.</a:t>
            </a:r>
            <a:endParaRPr lang="en-US" dirty="0" smtClean="0"/>
          </a:p>
          <a:p>
            <a:pPr marL="171450" indent="-171450">
              <a:buFontTx/>
              <a:buChar char="-"/>
            </a:pPr>
            <a:r>
              <a:rPr lang="en-US" dirty="0" smtClean="0"/>
              <a:t>The 14</a:t>
            </a:r>
            <a:r>
              <a:rPr lang="en-US" baseline="30000" dirty="0" smtClean="0"/>
              <a:t>th</a:t>
            </a:r>
            <a:r>
              <a:rPr lang="en-US" dirty="0" smtClean="0"/>
              <a:t> Weather Squadron is part of the 2</a:t>
            </a:r>
            <a:r>
              <a:rPr lang="en-US" baseline="30000" dirty="0" smtClean="0"/>
              <a:t>nd</a:t>
            </a:r>
            <a:r>
              <a:rPr lang="en-US" dirty="0" smtClean="0"/>
              <a:t> Weather</a:t>
            </a:r>
            <a:r>
              <a:rPr lang="en-US" baseline="0" dirty="0" smtClean="0"/>
              <a:t> Group in the United States Air Force.</a:t>
            </a:r>
          </a:p>
          <a:p>
            <a:pPr marL="171450" indent="-171450">
              <a:buFontTx/>
              <a:buChar char="-"/>
            </a:pPr>
            <a:r>
              <a:rPr lang="en-US" baseline="0" dirty="0" smtClean="0"/>
              <a:t>Mission statement: “Collect, protect and exploit authoritative climate data to optimize military and intelligence community operations and planning.”</a:t>
            </a:r>
          </a:p>
          <a:p>
            <a:pPr marL="171450" indent="-171450">
              <a:buFontTx/>
              <a:buChar char="-"/>
            </a:pPr>
            <a:r>
              <a:rPr lang="en-US" b="1" baseline="0" dirty="0" smtClean="0"/>
              <a:t>Monitoring</a:t>
            </a:r>
            <a:r>
              <a:rPr lang="en-US" b="0" baseline="0" dirty="0" smtClean="0"/>
              <a:t>: Use remote sensing and in situ data for a variety of variables but focus heavily on precipitation.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1" baseline="0" dirty="0" smtClean="0"/>
              <a:t>Analysis: </a:t>
            </a:r>
            <a:r>
              <a:rPr lang="en-US" b="0" baseline="0" dirty="0" err="1" smtClean="0">
                <a:latin typeface="Century Gothic" panose="020B0502020202020204" pitchFamily="34" charset="0"/>
              </a:rPr>
              <a:t>Anlaysis</a:t>
            </a:r>
            <a:r>
              <a:rPr lang="en-US" b="0" baseline="0" dirty="0" smtClean="0">
                <a:latin typeface="Century Gothic" panose="020B0502020202020204" pitchFamily="34" charset="0"/>
              </a:rPr>
              <a:t> of w</a:t>
            </a:r>
            <a:r>
              <a:rPr lang="en-US" dirty="0" smtClean="0">
                <a:latin typeface="Century Gothic" panose="020B0502020202020204" pitchFamily="34" charset="0"/>
              </a:rPr>
              <a:t>eather and climate data is used to aid in military decision-making</a:t>
            </a:r>
            <a:endParaRPr lang="en-US" b="1" baseline="0" dirty="0" smtClean="0"/>
          </a:p>
          <a:p>
            <a:pPr marL="171450" indent="-171450">
              <a:buFontTx/>
              <a:buChar char="-"/>
            </a:pPr>
            <a:r>
              <a:rPr lang="en-US" b="1" baseline="0" dirty="0" smtClean="0"/>
              <a:t>Prediction:</a:t>
            </a:r>
          </a:p>
          <a:p>
            <a:pPr marL="171450" indent="-171450">
              <a:buFontTx/>
              <a:buChar char="-"/>
            </a:pPr>
            <a:r>
              <a:rPr lang="en-US" b="1" baseline="0" dirty="0" smtClean="0"/>
              <a:t>End Users: </a:t>
            </a:r>
            <a:r>
              <a:rPr lang="en-US" b="0" baseline="0" dirty="0" smtClean="0"/>
              <a:t>Most of their data is used to help the Department of Defense. The Squadron also provides environmental and climatic information to the United States Air Force, the Army, and the Intelligence Community.</a:t>
            </a:r>
            <a:endParaRPr lang="en-US" b="1"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7578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228600" lvl="0" indent="0">
              <a:spcBef>
                <a:spcPts val="0"/>
              </a:spcBef>
              <a:buNone/>
            </a:pPr>
            <a:r>
              <a:rPr lang="en-US" dirty="0" smtClean="0"/>
              <a:t>Image source: http://www.ancient-origins.net/news-history-archaeology/scientists-discover-earliest-known-evidence-plant-cultivation-levant-003494</a:t>
            </a:r>
          </a:p>
          <a:p>
            <a:pPr marL="400050" lvl="0" indent="-171450">
              <a:spcBef>
                <a:spcPts val="0"/>
              </a:spcBef>
              <a:buFontTx/>
              <a:buChar char="-"/>
            </a:pPr>
            <a:r>
              <a:rPr lang="en-US" b="1" baseline="0" dirty="0" smtClean="0"/>
              <a:t>Analyze NDVI</a:t>
            </a:r>
            <a:endParaRPr lang="en-US" b="0" baseline="0" dirty="0" smtClean="0"/>
          </a:p>
          <a:p>
            <a:pPr marL="857250" lvl="1" indent="-171450">
              <a:spcBef>
                <a:spcPts val="0"/>
              </a:spcBef>
              <a:buFontTx/>
              <a:buChar char="-"/>
            </a:pPr>
            <a:r>
              <a:rPr lang="en-US" b="0" baseline="0" dirty="0" smtClean="0"/>
              <a:t>Using NOAA AVHRR NDVI data, we created difference maps comparing monthly averages over the 30-year period to overall yearly averages.</a:t>
            </a:r>
          </a:p>
          <a:p>
            <a:pPr marL="857250" lvl="1" indent="-171450">
              <a:spcBef>
                <a:spcPts val="0"/>
              </a:spcBef>
              <a:buFontTx/>
              <a:buChar char="-"/>
            </a:pPr>
            <a:r>
              <a:rPr lang="en-US" b="0" baseline="0" dirty="0" smtClean="0"/>
              <a:t>Calculations in ArcGIS were used to find percent difference and create maps with the results.</a:t>
            </a:r>
          </a:p>
          <a:p>
            <a:pPr marL="857250" lvl="1" indent="-171450">
              <a:spcBef>
                <a:spcPts val="0"/>
              </a:spcBef>
              <a:buFontTx/>
              <a:buChar char="-"/>
            </a:pPr>
            <a:r>
              <a:rPr lang="en-US" b="0" baseline="0" dirty="0" smtClean="0"/>
              <a:t>NDVI monthly averages over the 30-year period were classified into five NDVI signatures. Percentages were calculated and graphed for both regions.</a:t>
            </a:r>
          </a:p>
          <a:p>
            <a:pPr marL="857250" lvl="1" indent="-171450">
              <a:spcBef>
                <a:spcPts val="0"/>
              </a:spcBef>
              <a:buFontTx/>
              <a:buChar char="-"/>
            </a:pPr>
            <a:r>
              <a:rPr lang="en-US" b="0" baseline="0" dirty="0" smtClean="0"/>
              <a:t>NDVI yearly averages were classified into wet and dry delineations. Maps of each country were created to show these distinctions.</a:t>
            </a:r>
          </a:p>
          <a:p>
            <a:pPr marL="400050" lvl="0" indent="-171450">
              <a:spcBef>
                <a:spcPts val="0"/>
              </a:spcBef>
              <a:buFontTx/>
              <a:buChar char="-"/>
            </a:pPr>
            <a:r>
              <a:rPr lang="en-US" b="1" baseline="0" dirty="0" smtClean="0"/>
              <a:t>Document Anomalous Years </a:t>
            </a:r>
          </a:p>
          <a:p>
            <a:pPr marL="857250" lvl="1" indent="-171450">
              <a:spcBef>
                <a:spcPts val="0"/>
              </a:spcBef>
              <a:buFontTx/>
              <a:buChar char="-"/>
            </a:pPr>
            <a:r>
              <a:rPr lang="en-US" b="0" baseline="0" dirty="0" smtClean="0"/>
              <a:t>Trend maps displaying pixel by pixel _____</a:t>
            </a:r>
          </a:p>
          <a:p>
            <a:pPr marL="857250" lvl="1" indent="-171450">
              <a:spcBef>
                <a:spcPts val="0"/>
              </a:spcBef>
              <a:buFontTx/>
              <a:buChar char="-"/>
            </a:pPr>
            <a:endParaRPr lang="en-US" b="0" baseline="0" dirty="0" smtClean="0"/>
          </a:p>
          <a:p>
            <a:pPr marL="400050" lvl="0" indent="-171450">
              <a:spcBef>
                <a:spcPts val="0"/>
              </a:spcBef>
              <a:buFontTx/>
              <a:buChar char="-"/>
            </a:pPr>
            <a:r>
              <a:rPr lang="en-US" b="1" baseline="0" dirty="0" smtClean="0"/>
              <a:t>Evaluate NOAA and NASA NDVI</a:t>
            </a:r>
          </a:p>
          <a:p>
            <a:pPr marL="857250" lvl="1" indent="-171450">
              <a:spcBef>
                <a:spcPts val="0"/>
              </a:spcBef>
              <a:buFontTx/>
              <a:buChar char="-"/>
            </a:pPr>
            <a:r>
              <a:rPr lang="en-US" b="0" baseline="0" dirty="0" smtClean="0"/>
              <a:t>Determine the capabilities of both NOAA AVHRR and NASA MODIS to estimate which may be more beneficial and reliable for drought monitoring tools.</a:t>
            </a:r>
          </a:p>
          <a:p>
            <a:pPr marL="857250" lvl="1" indent="-171450">
              <a:spcBef>
                <a:spcPts val="0"/>
              </a:spcBef>
              <a:buFontTx/>
              <a:buChar char="-"/>
            </a:pPr>
            <a:endParaRPr lang="en-US" b="0" baseline="0" dirty="0" smtClean="0"/>
          </a:p>
          <a:p>
            <a:pPr marL="857250" marR="0" lvl="1" indent="-171450" algn="l" defTabSz="914400" rtl="0" eaLnBrk="1" fontAlgn="auto" latinLnBrk="0" hangingPunct="1">
              <a:lnSpc>
                <a:spcPct val="100000"/>
              </a:lnSpc>
              <a:spcBef>
                <a:spcPts val="0"/>
              </a:spcBef>
              <a:spcAft>
                <a:spcPts val="0"/>
              </a:spcAft>
              <a:buClrTx/>
              <a:buSzTx/>
              <a:buFontTx/>
              <a:buChar char="-"/>
              <a:tabLst/>
              <a:defRPr/>
            </a:pPr>
            <a:r>
              <a:rPr lang="en-US" b="0" baseline="0" dirty="0" smtClean="0"/>
              <a:t>“</a:t>
            </a:r>
            <a:r>
              <a:rPr lang="en-US" sz="1200" dirty="0" smtClean="0">
                <a:solidFill>
                  <a:schemeClr val="tx1">
                    <a:lumMod val="75000"/>
                  </a:schemeClr>
                </a:solidFill>
                <a:latin typeface="Century Gothic" panose="020B0502020202020204" pitchFamily="34" charset="0"/>
              </a:rPr>
              <a:t>and compare capabilities of both NOAA AVHRR and NASA MODIS NDVI in drought and heavy precipitation monitoring” from original objectives</a:t>
            </a:r>
          </a:p>
          <a:p>
            <a:pPr marL="857250" lvl="1" indent="-171450">
              <a:spcBef>
                <a:spcPts val="0"/>
              </a:spcBef>
              <a:buFontTx/>
              <a:buChar char="-"/>
            </a:pPr>
            <a:endParaRPr lang="en-US" b="0" baseline="0" dirty="0" smtClean="0"/>
          </a:p>
        </p:txBody>
      </p:sp>
      <p:sp>
        <p:nvSpPr>
          <p:cNvPr id="143" name="Shape 143"/>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extLst>
      <p:ext uri="{BB962C8B-B14F-4D97-AF65-F5344CB8AC3E}">
        <p14:creationId xmlns:p14="http://schemas.microsoft.com/office/powerpoint/2010/main" val="2086312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Tx/>
              <a:buNone/>
            </a:pPr>
            <a:r>
              <a:rPr lang="en-US" dirty="0" smtClean="0"/>
              <a:t>Image Source: NASA</a:t>
            </a:r>
            <a:r>
              <a:rPr lang="en-US" baseline="0" dirty="0" smtClean="0"/>
              <a:t> Earth Observatory</a:t>
            </a:r>
            <a:endParaRPr lang="en-US" dirty="0" smtClean="0"/>
          </a:p>
          <a:p>
            <a:pPr marL="171450" indent="-171450">
              <a:buFontTx/>
              <a:buChar char="-"/>
            </a:pPr>
            <a:r>
              <a:rPr lang="en-US" dirty="0" smtClean="0"/>
              <a:t>The</a:t>
            </a:r>
            <a:r>
              <a:rPr lang="en-US" baseline="0" dirty="0" smtClean="0"/>
              <a:t> normalized difference vegetation index measures the density of chlorophyll green in a given area.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 different colors observed are from different wavelengths of visible and near- infrared light reflected from the plants that satellites pick up.</a:t>
            </a:r>
          </a:p>
          <a:p>
            <a:pPr marL="171450" indent="-171450">
              <a:buFontTx/>
              <a:buChar char="-"/>
            </a:pPr>
            <a:r>
              <a:rPr lang="en-US" baseline="0" dirty="0" smtClean="0"/>
              <a:t>When sunlight strikes the leaves some wavelengths are absorbed while others are reflected. Chlorophyll in plants strongly absorbs visible light to use in photosynthesis but strongly reflects near infrared light.</a:t>
            </a:r>
          </a:p>
          <a:p>
            <a:pPr marL="171450" indent="-171450">
              <a:buFontTx/>
              <a:buChar char="-"/>
            </a:pPr>
            <a:r>
              <a:rPr lang="en-US" baseline="0" dirty="0" smtClean="0"/>
              <a:t>If there is a large difference between near infrared wavelengths reflected and visible wavelengths reflected then vegetation is dense, green and likely a forest. Very little difference indicates sparse green coverage and may indicate more of a tundra or desert environment.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 different colors observed are from different wavelengths of visible and near- infrared light reflected from the plants that satellites pick up.</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 difference formula on the slide is used to quantify the density of greenness with a range from -1 to 1 for each pixel.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8558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a:spcBef>
                <a:spcPts val="0"/>
              </a:spcBef>
              <a:buNone/>
            </a:pPr>
            <a:r>
              <a:rPr lang="en-US" dirty="0" smtClean="0"/>
              <a:t>Image Source: http://spankyford.aminus3.com/image/2012-05-08.html</a:t>
            </a:r>
          </a:p>
          <a:p>
            <a:pPr marL="171450" lvl="0" indent="-171450">
              <a:spcBef>
                <a:spcPts val="0"/>
              </a:spcBef>
              <a:buFontTx/>
              <a:buChar char="-"/>
            </a:pPr>
            <a:r>
              <a:rPr lang="en-US" baseline="0" dirty="0" smtClean="0"/>
              <a:t>For this project we went through the process of acquiring NDVI data and processing and </a:t>
            </a:r>
            <a:r>
              <a:rPr lang="en-US" baseline="0" dirty="0" err="1" smtClean="0"/>
              <a:t>subsetting</a:t>
            </a:r>
            <a:r>
              <a:rPr lang="en-US" baseline="0" dirty="0" smtClean="0"/>
              <a:t> it, analyzing the data in a variety of ways, and ultimately producing maps and graphs as results for our partners as foundational knowledge of NDVI to be used with the Weather Squadron’s drought tools. </a:t>
            </a:r>
          </a:p>
          <a:p>
            <a:pPr lvl="0">
              <a:spcBef>
                <a:spcPts val="0"/>
              </a:spcBef>
              <a:buNone/>
            </a:pPr>
            <a:endParaRPr lang="en-US" dirty="0" smtClean="0"/>
          </a:p>
        </p:txBody>
      </p:sp>
      <p:sp>
        <p:nvSpPr>
          <p:cNvPr id="172" name="Shape 172"/>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a:t>
            </a:fld>
            <a:endParaRPr lang="en-US"/>
          </a:p>
        </p:txBody>
      </p:sp>
    </p:spTree>
    <p:extLst>
      <p:ext uri="{BB962C8B-B14F-4D97-AF65-F5344CB8AC3E}">
        <p14:creationId xmlns:p14="http://schemas.microsoft.com/office/powerpoint/2010/main" val="3336624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Image Source: http://isp.uv.es/images/remote_sensing.jpg (Image and Signal Processing Group)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Using R the team downloaded AVHRR from NOAA Climate Data Records (CDR’s)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MODIS was subset and downloaded from NASA’s Reverb data discovery 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R-code was used to average data into daily and monthly 33-year </a:t>
            </a:r>
            <a:r>
              <a:rPr lang="en-US" baseline="0" dirty="0" err="1" smtClean="0"/>
              <a:t>climatologies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9447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t="38508" b="30135"/>
          <a:stretch/>
        </p:blipFill>
        <p:spPr>
          <a:xfrm>
            <a:off x="0" y="4612942"/>
            <a:ext cx="9144000" cy="2238232"/>
          </a:xfrm>
          <a:prstGeom prst="rect">
            <a:avLst/>
          </a:prstGeom>
          <a:noFill/>
          <a:ln>
            <a:noFill/>
          </a:ln>
        </p:spPr>
      </p:pic>
      <p:pic>
        <p:nvPicPr>
          <p:cNvPr id="17" name="Shape 17"/>
          <p:cNvPicPr preferRelativeResize="0"/>
          <p:nvPr/>
        </p:nvPicPr>
        <p:blipFill rotWithShape="1">
          <a:blip r:embed="rId3">
            <a:alphaModFix/>
          </a:blip>
          <a:srcRect/>
          <a:stretch/>
        </p:blipFill>
        <p:spPr>
          <a:xfrm>
            <a:off x="182475" y="1238249"/>
            <a:ext cx="914400" cy="914400"/>
          </a:xfrm>
          <a:prstGeom prst="rect">
            <a:avLst/>
          </a:prstGeom>
          <a:noFill/>
          <a:ln>
            <a:noFill/>
          </a:ln>
        </p:spPr>
      </p:pic>
      <p:cxnSp>
        <p:nvCxnSpPr>
          <p:cNvPr id="18" name="Shape 18"/>
          <p:cNvCxnSpPr/>
          <p:nvPr/>
        </p:nvCxnSpPr>
        <p:spPr>
          <a:xfrm>
            <a:off x="228600" y="3009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19" name="Shape 19"/>
          <p:cNvSpPr txBox="1">
            <a:spLocks noGrp="1"/>
          </p:cNvSpPr>
          <p:nvPr>
            <p:ph type="body" idx="1"/>
          </p:nvPr>
        </p:nvSpPr>
        <p:spPr>
          <a:xfrm>
            <a:off x="228600" y="2103119"/>
            <a:ext cx="8686800" cy="892048"/>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800" b="0" i="1"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0" name="Shape 20"/>
          <p:cNvSpPr txBox="1">
            <a:spLocks noGrp="1"/>
          </p:cNvSpPr>
          <p:nvPr>
            <p:ph type="body" idx="2"/>
          </p:nvPr>
        </p:nvSpPr>
        <p:spPr>
          <a:xfrm>
            <a:off x="1132840" y="1299463"/>
            <a:ext cx="7782560" cy="788532"/>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accent1"/>
              </a:buClr>
              <a:buFont typeface="Arial"/>
              <a:buNone/>
              <a:defRPr sz="48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grpSp>
        <p:nvGrpSpPr>
          <p:cNvPr id="21" name="Shape 21"/>
          <p:cNvGrpSpPr/>
          <p:nvPr/>
        </p:nvGrpSpPr>
        <p:grpSpPr>
          <a:xfrm>
            <a:off x="0" y="-44450"/>
            <a:ext cx="9144000" cy="1077912"/>
            <a:chOff x="0" y="-44450"/>
            <a:chExt cx="9144000" cy="1077912"/>
          </a:xfrm>
        </p:grpSpPr>
        <p:sp>
          <p:nvSpPr>
            <p:cNvPr id="22" name="Shape 22"/>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a:solidFill>
                  <a:schemeClr val="dk1"/>
                </a:solidFill>
                <a:latin typeface="Questrial"/>
                <a:ea typeface="Questrial"/>
                <a:cs typeface="Questrial"/>
                <a:sym typeface="Questrial"/>
              </a:endParaRPr>
            </a:p>
          </p:txBody>
        </p:sp>
        <p:sp>
          <p:nvSpPr>
            <p:cNvPr id="23" name="Shape 23"/>
            <p:cNvSpPr txBox="1"/>
            <p:nvPr/>
          </p:nvSpPr>
          <p:spPr>
            <a:xfrm>
              <a:off x="153985"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a:solidFill>
                    <a:schemeClr val="lt1"/>
                  </a:solidFill>
                  <a:latin typeface="Helvetica Neue"/>
                  <a:ea typeface="Helvetica Neue"/>
                  <a:cs typeface="Helvetica Neue"/>
                  <a:sym typeface="Helvetica Neue"/>
                </a:rPr>
                <a:t>National Aeronautics and Space Administration</a:t>
              </a:r>
            </a:p>
          </p:txBody>
        </p:sp>
        <p:pic>
          <p:nvPicPr>
            <p:cNvPr id="24" name="Shape 24"/>
            <p:cNvPicPr preferRelativeResize="0"/>
            <p:nvPr/>
          </p:nvPicPr>
          <p:blipFill rotWithShape="1">
            <a:blip r:embed="rId4">
              <a:alphaModFix/>
            </a:blip>
            <a:srcRect/>
            <a:stretch/>
          </p:blipFill>
          <p:spPr>
            <a:xfrm>
              <a:off x="8124825" y="-44450"/>
              <a:ext cx="935037" cy="1077912"/>
            </a:xfrm>
            <a:prstGeom prst="rect">
              <a:avLst/>
            </a:prstGeom>
            <a:noFill/>
            <a:ln>
              <a:noFill/>
            </a:ln>
          </p:spPr>
        </p:pic>
      </p:grpSp>
      <p:sp>
        <p:nvSpPr>
          <p:cNvPr id="25" name="Shape 25"/>
          <p:cNvSpPr/>
          <p:nvPr/>
        </p:nvSpPr>
        <p:spPr>
          <a:xfrm>
            <a:off x="0" y="6731000"/>
            <a:ext cx="9144000" cy="1270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89"/>
        <p:cNvGrpSpPr/>
        <p:nvPr/>
      </p:nvGrpSpPr>
      <p:grpSpPr>
        <a:xfrm>
          <a:off x="0" y="0"/>
          <a:ext cx="0" cy="0"/>
          <a:chOff x="0" y="0"/>
          <a:chExt cx="0" cy="0"/>
        </a:xfrm>
      </p:grpSpPr>
      <p:sp>
        <p:nvSpPr>
          <p:cNvPr id="90" name="Shape 9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91" name="Shape 91"/>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92" name="Shape 92"/>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3" name="Shape 93"/>
          <p:cNvSpPr txBox="1">
            <a:spLocks noGrp="1"/>
          </p:cNvSpPr>
          <p:nvPr>
            <p:ph type="body" idx="2"/>
          </p:nvPr>
        </p:nvSpPr>
        <p:spPr>
          <a:xfrm>
            <a:off x="740664" y="675560"/>
            <a:ext cx="3108959" cy="1830106"/>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4" name="Shape 94"/>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5" name="Shape 95"/>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96"/>
        <p:cNvGrpSpPr/>
        <p:nvPr/>
      </p:nvGrpSpPr>
      <p:grpSpPr>
        <a:xfrm>
          <a:off x="0" y="0"/>
          <a:ext cx="0" cy="0"/>
          <a:chOff x="0" y="0"/>
          <a:chExt cx="0" cy="0"/>
        </a:xfrm>
      </p:grpSpPr>
      <p:sp>
        <p:nvSpPr>
          <p:cNvPr id="97" name="Shape 9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98" name="Shape 98"/>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99" name="Shape 99"/>
          <p:cNvSpPr txBox="1">
            <a:spLocks noGrp="1"/>
          </p:cNvSpPr>
          <p:nvPr>
            <p:ph type="body" idx="1"/>
          </p:nvPr>
        </p:nvSpPr>
        <p:spPr>
          <a:xfrm>
            <a:off x="749808" y="2255519"/>
            <a:ext cx="7653528" cy="3706367"/>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6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00" name="Shape 100"/>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26"/>
        <p:cNvGrpSpPr/>
        <p:nvPr/>
      </p:nvGrpSpPr>
      <p:grpSpPr>
        <a:xfrm>
          <a:off x="0" y="0"/>
          <a:ext cx="0" cy="0"/>
          <a:chOff x="0" y="0"/>
          <a:chExt cx="0" cy="0"/>
        </a:xfrm>
      </p:grpSpPr>
      <p:sp>
        <p:nvSpPr>
          <p:cNvPr id="27" name="Shape 2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28" name="Shape 28"/>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29" name="Shape 29"/>
          <p:cNvSpPr txBox="1">
            <a:spLocks noGrp="1"/>
          </p:cNvSpPr>
          <p:nvPr>
            <p:ph type="body" idx="1"/>
          </p:nvPr>
        </p:nvSpPr>
        <p:spPr>
          <a:xfrm>
            <a:off x="521208" y="2130551"/>
            <a:ext cx="3593592" cy="3374135"/>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0" name="Shape 30"/>
          <p:cNvSpPr txBox="1">
            <a:spLocks noGrp="1"/>
          </p:cNvSpPr>
          <p:nvPr>
            <p:ph type="body" idx="2"/>
          </p:nvPr>
        </p:nvSpPr>
        <p:spPr>
          <a:xfrm>
            <a:off x="548639" y="640079"/>
            <a:ext cx="3566159" cy="132588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1" name="Shape 31"/>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2" name="Shape 32"/>
          <p:cNvSpPr txBox="1">
            <a:spLocks noGrp="1"/>
          </p:cNvSpPr>
          <p:nvPr>
            <p:ph type="body" idx="4"/>
          </p:nvPr>
        </p:nvSpPr>
        <p:spPr>
          <a:xfrm>
            <a:off x="4572000" y="6583679"/>
            <a:ext cx="1993391" cy="274319"/>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3"/>
        <p:cNvGrpSpPr/>
        <p:nvPr/>
      </p:nvGrpSpPr>
      <p:grpSpPr>
        <a:xfrm>
          <a:off x="0" y="0"/>
          <a:ext cx="0" cy="0"/>
          <a:chOff x="0" y="0"/>
          <a:chExt cx="0" cy="0"/>
        </a:xfrm>
      </p:grpSpPr>
      <p:sp>
        <p:nvSpPr>
          <p:cNvPr id="34" name="Shape 3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35" name="Shape 3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36" name="Shape 36"/>
          <p:cNvSpPr txBox="1">
            <a:spLocks noGrp="1"/>
          </p:cNvSpPr>
          <p:nvPr>
            <p:ph type="body" idx="1"/>
          </p:nvPr>
        </p:nvSpPr>
        <p:spPr>
          <a:xfrm>
            <a:off x="5102351" y="2130551"/>
            <a:ext cx="3593592" cy="3374135"/>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7" name="Shape 37"/>
          <p:cNvSpPr txBox="1">
            <a:spLocks noGrp="1"/>
          </p:cNvSpPr>
          <p:nvPr>
            <p:ph type="body" idx="2"/>
          </p:nvPr>
        </p:nvSpPr>
        <p:spPr>
          <a:xfrm>
            <a:off x="5102351" y="640079"/>
            <a:ext cx="3566159" cy="132588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8" name="Shape 38"/>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9" name="Shape 39"/>
          <p:cNvSpPr txBox="1">
            <a:spLocks noGrp="1"/>
          </p:cNvSpPr>
          <p:nvPr>
            <p:ph type="body" idx="4"/>
          </p:nvPr>
        </p:nvSpPr>
        <p:spPr>
          <a:xfrm>
            <a:off x="2578608" y="6583679"/>
            <a:ext cx="19933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42" name="Shape 4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43" name="Shape 43"/>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4" name="Shape 44"/>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5" name="Shape 45"/>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49" name="Shape 4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50" name="Shape 50"/>
          <p:cNvSpPr txBox="1">
            <a:spLocks noGrp="1"/>
          </p:cNvSpPr>
          <p:nvPr>
            <p:ph type="body" idx="1"/>
          </p:nvPr>
        </p:nvSpPr>
        <p:spPr>
          <a:xfrm>
            <a:off x="4572000" y="4709160"/>
            <a:ext cx="3950207"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1" name="Shape 51"/>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marR="0" lvl="0" indent="0" algn="ctr" rtl="0">
              <a:lnSpc>
                <a:spcPct val="90000"/>
              </a:lnSpc>
              <a:spcBef>
                <a:spcPts val="1000"/>
              </a:spcBef>
              <a:buClr>
                <a:srgbClr val="BFBFBF"/>
              </a:buClr>
              <a:buFont typeface="Arial"/>
              <a:buNone/>
              <a:defRPr sz="5400" b="1" i="0" u="none" strike="noStrike" cap="none">
                <a:solidFill>
                  <a:srgbClr val="BFBFBF"/>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body" idx="3"/>
          </p:nvPr>
        </p:nvSpPr>
        <p:spPr>
          <a:xfrm>
            <a:off x="594360" y="2115311"/>
            <a:ext cx="3566159" cy="768095"/>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4"/>
          </p:nvPr>
        </p:nvSpPr>
        <p:spPr>
          <a:xfrm>
            <a:off x="4572000" y="2103119"/>
            <a:ext cx="3950207"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5"/>
          </p:nvPr>
        </p:nvSpPr>
        <p:spPr>
          <a:xfrm>
            <a:off x="594360" y="4721351"/>
            <a:ext cx="3566159" cy="768095"/>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body" idx="6"/>
          </p:nvPr>
        </p:nvSpPr>
        <p:spPr>
          <a:xfrm>
            <a:off x="594360" y="3418332"/>
            <a:ext cx="3566159" cy="768095"/>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7"/>
          </p:nvPr>
        </p:nvSpPr>
        <p:spPr>
          <a:xfrm>
            <a:off x="4572000" y="3406139"/>
            <a:ext cx="3950207"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57"/>
        <p:cNvGrpSpPr/>
        <p:nvPr/>
      </p:nvGrpSpPr>
      <p:grpSpPr>
        <a:xfrm>
          <a:off x="0" y="0"/>
          <a:ext cx="0" cy="0"/>
          <a:chOff x="0" y="0"/>
          <a:chExt cx="0" cy="0"/>
        </a:xfrm>
      </p:grpSpPr>
      <p:sp>
        <p:nvSpPr>
          <p:cNvPr id="58" name="Shape 5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59" name="Shape 5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60" name="Shape 60"/>
          <p:cNvSpPr txBox="1">
            <a:spLocks noGrp="1"/>
          </p:cNvSpPr>
          <p:nvPr>
            <p:ph type="body" idx="1"/>
          </p:nvPr>
        </p:nvSpPr>
        <p:spPr>
          <a:xfrm>
            <a:off x="576072" y="1438655"/>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1" name="Shape 61"/>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2" name="Shape 62"/>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3" name="Shape 63"/>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64"/>
        <p:cNvGrpSpPr/>
        <p:nvPr/>
      </p:nvGrpSpPr>
      <p:grpSpPr>
        <a:xfrm>
          <a:off x="0" y="0"/>
          <a:ext cx="0" cy="0"/>
          <a:chOff x="0" y="0"/>
          <a:chExt cx="0" cy="0"/>
        </a:xfrm>
      </p:grpSpPr>
      <p:sp>
        <p:nvSpPr>
          <p:cNvPr id="65" name="Shape 6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66" name="Shape 66"/>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67" name="Shape 67"/>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a:solidFill>
                  <a:srgbClr val="BFBFBF"/>
                </a:solidFill>
                <a:latin typeface="Questrial"/>
                <a:ea typeface="Questrial"/>
                <a:cs typeface="Questrial"/>
                <a:sym typeface="Questrial"/>
              </a:rPr>
              <a:t>Acknowledgements</a:t>
            </a:r>
          </a:p>
        </p:txBody>
      </p:sp>
      <p:sp>
        <p:nvSpPr>
          <p:cNvPr id="68" name="Shape 68"/>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9" name="Shape 69"/>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1" name="Shape 71"/>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72" name="Shape 72"/>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spcBef>
                <a:spcPts val="0"/>
              </a:spcBef>
              <a:buClr>
                <a:schemeClr val="dk1"/>
              </a:buClr>
              <a:buSzPct val="25000"/>
              <a:buFont typeface="Questrial"/>
              <a:buNone/>
            </a:pPr>
            <a:r>
              <a:rPr lang="en-US" sz="1200" b="1" i="0" u="none" strike="noStrike" cap="none">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75" name="Shape 7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76" name="Shape 76"/>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a:solidFill>
                  <a:srgbClr val="BFBFBF"/>
                </a:solidFill>
                <a:latin typeface="Questrial"/>
                <a:ea typeface="Questrial"/>
                <a:cs typeface="Questrial"/>
                <a:sym typeface="Questrial"/>
              </a:rPr>
              <a:t>Acknowledgements</a:t>
            </a:r>
          </a:p>
        </p:txBody>
      </p:sp>
      <p:sp>
        <p:nvSpPr>
          <p:cNvPr id="77" name="Shape 77"/>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8" name="Shape 78"/>
          <p:cNvSpPr txBox="1">
            <a:spLocks noGrp="1"/>
          </p:cNvSpPr>
          <p:nvPr>
            <p:ph type="body" idx="2"/>
          </p:nvPr>
        </p:nvSpPr>
        <p:spPr>
          <a:xfrm>
            <a:off x="571206" y="3011686"/>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9" name="Shape 79"/>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0" name="Shape 80"/>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81" name="Shape 81"/>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spcBef>
                <a:spcPts val="0"/>
              </a:spcBef>
              <a:buClr>
                <a:schemeClr val="dk1"/>
              </a:buClr>
              <a:buSzPct val="25000"/>
              <a:buFont typeface="Questrial"/>
              <a:buNone/>
            </a:pPr>
            <a:r>
              <a:rPr lang="en-US" sz="1200" b="1" i="0" u="none" strike="noStrike" cap="none">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2"/>
        <p:cNvGrpSpPr/>
        <p:nvPr/>
      </p:nvGrpSpPr>
      <p:grpSpPr>
        <a:xfrm>
          <a:off x="0" y="0"/>
          <a:ext cx="0" cy="0"/>
          <a:chOff x="0" y="0"/>
          <a:chExt cx="0" cy="0"/>
        </a:xfrm>
      </p:grpSpPr>
      <p:sp>
        <p:nvSpPr>
          <p:cNvPr id="83" name="Shape 8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84" name="Shape 84"/>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85" name="Shape 85"/>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6" name="Shape 86"/>
          <p:cNvSpPr txBox="1">
            <a:spLocks noGrp="1"/>
          </p:cNvSpPr>
          <p:nvPr>
            <p:ph type="body" idx="2"/>
          </p:nvPr>
        </p:nvSpPr>
        <p:spPr>
          <a:xfrm>
            <a:off x="740664" y="4049485"/>
            <a:ext cx="3108959" cy="1830106"/>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7" name="Shape 87"/>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8" name="Shape 88"/>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A6A3A3"/>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A6A3A3"/>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A6A3A3"/>
                </a:solidFill>
                <a:latin typeface="Questrial"/>
                <a:ea typeface="Questrial"/>
                <a:cs typeface="Questrial"/>
                <a:sym typeface="Questrial"/>
              </a:rPr>
              <a:t>‹#›</a:t>
            </a:fld>
            <a:endParaRPr lang="en-US" sz="1200" b="0" i="0" u="none" strike="noStrike" cap="none">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8.emf"/><Relationship Id="rId5" Type="http://schemas.openxmlformats.org/officeDocument/2006/relationships/image" Target="../media/image31.emf"/><Relationship Id="rId4" Type="http://schemas.openxmlformats.org/officeDocument/2006/relationships/image" Target="../media/image27.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1.JPG"/><Relationship Id="rId5" Type="http://schemas.openxmlformats.org/officeDocument/2006/relationships/image" Target="../media/image40.emf"/><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blogs.worldwatch.org/who-will-pay-for-central-americas-climate-change-losses/" TargetMode="External"/><Relationship Id="rId2" Type="http://schemas.openxmlformats.org/officeDocument/2006/relationships/hyperlink" Target="https://www.climate.gov/news-features/blogs/enso/september-"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ncdp.columbia.edu/ncdp-perspectives/the-disproportionate-consequences-of-climate-change/" TargetMode="External"/><Relationship Id="rId2" Type="http://schemas.openxmlformats.org/officeDocument/2006/relationships/hyperlink" Target="http://www.wri.org/blog/2015/08/ranking-world%E2%80%99s-most-water-stressed-countries-2040"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www.bbc.com/news/world-latin-america-34416771" TargetMode="External"/><Relationship Id="rId2" Type="http://schemas.openxmlformats.org/officeDocument/2006/relationships/hyperlink" Target="http://www.theguardian.com/environment/2015/aug/27/middle-east-faces-water-shortages-for-the-next-25-years-study-says" TargetMode="External"/><Relationship Id="rId1" Type="http://schemas.openxmlformats.org/officeDocument/2006/relationships/slideLayout" Target="../slideLayouts/slideLayout6.xml"/><Relationship Id="rId4" Type="http://schemas.openxmlformats.org/officeDocument/2006/relationships/hyperlink" Target="http://www.fao.org/hunger/en/"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g"/><Relationship Id="rId10" Type="http://schemas.openxmlformats.org/officeDocument/2006/relationships/image" Target="../media/image16.jpg"/><Relationship Id="rId4" Type="http://schemas.openxmlformats.org/officeDocument/2006/relationships/image" Target="../media/image11.jpg"/><Relationship Id="rId9" Type="http://schemas.openxmlformats.org/officeDocument/2006/relationships/image" Target="../media/image9.jpg"/></Relationships>
</file>

<file path=ppt/slides/_rels/slide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body" idx="2"/>
          </p:nvPr>
        </p:nvSpPr>
        <p:spPr>
          <a:xfrm>
            <a:off x="774332" y="1371600"/>
            <a:ext cx="7782560" cy="78853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accent1"/>
              </a:buClr>
              <a:buSzPct val="25000"/>
              <a:buFont typeface="Arial"/>
              <a:buNone/>
            </a:pPr>
            <a:r>
              <a:rPr lang="en-US" dirty="0" smtClean="0">
                <a:latin typeface="Century Gothic" panose="020B0502020202020204" pitchFamily="34" charset="0"/>
              </a:rPr>
              <a:t>Levant &amp; </a:t>
            </a:r>
            <a:r>
              <a:rPr lang="en-US" dirty="0">
                <a:latin typeface="Century Gothic" panose="020B0502020202020204" pitchFamily="34" charset="0"/>
              </a:rPr>
              <a:t>Central </a:t>
            </a:r>
            <a:r>
              <a:rPr lang="en-US" dirty="0" smtClean="0">
                <a:latin typeface="Century Gothic" panose="020B0502020202020204" pitchFamily="34" charset="0"/>
              </a:rPr>
              <a:t>American Climate</a:t>
            </a:r>
            <a:endParaRPr lang="en-US" dirty="0">
              <a:latin typeface="Century Gothic" panose="020B0502020202020204" pitchFamily="34" charset="0"/>
            </a:endParaRPr>
          </a:p>
        </p:txBody>
      </p:sp>
      <p:sp>
        <p:nvSpPr>
          <p:cNvPr id="106" name="Shape 106"/>
          <p:cNvSpPr txBox="1">
            <a:spLocks noGrp="1"/>
          </p:cNvSpPr>
          <p:nvPr>
            <p:ph type="body" idx="1"/>
          </p:nvPr>
        </p:nvSpPr>
        <p:spPr>
          <a:xfrm>
            <a:off x="228600" y="2355748"/>
            <a:ext cx="8686800" cy="639300"/>
          </a:xfrm>
          <a:prstGeom prst="rect">
            <a:avLst/>
          </a:prstGeom>
          <a:noFill/>
          <a:ln>
            <a:noFill/>
          </a:ln>
        </p:spPr>
        <p:txBody>
          <a:bodyPr lIns="91425" tIns="45700" rIns="91425" bIns="45700" anchor="t" anchorCtr="0">
            <a:noAutofit/>
          </a:bodyPr>
          <a:lstStyle/>
          <a:p>
            <a:pPr lvl="0" rtl="0">
              <a:lnSpc>
                <a:spcPct val="100000"/>
              </a:lnSpc>
              <a:spcBef>
                <a:spcPts val="0"/>
              </a:spcBef>
              <a:spcAft>
                <a:spcPts val="600"/>
              </a:spcAft>
              <a:buClr>
                <a:srgbClr val="000000"/>
              </a:buClr>
              <a:buSzPct val="55000"/>
              <a:buFont typeface="Arial"/>
              <a:buNone/>
            </a:pPr>
            <a:r>
              <a:rPr lang="en-US" sz="2000" dirty="0" smtClean="0">
                <a:solidFill>
                  <a:schemeClr val="tx1"/>
                </a:solidFill>
                <a:latin typeface="Century Gothic" panose="020B0502020202020204" pitchFamily="34" charset="0"/>
              </a:rPr>
              <a:t>Monitoring Drought through Vegetation to Enhance </a:t>
            </a:r>
            <a:r>
              <a:rPr lang="en-US" sz="2000" dirty="0">
                <a:solidFill>
                  <a:schemeClr val="tx1"/>
                </a:solidFill>
                <a:latin typeface="Century Gothic" panose="020B0502020202020204" pitchFamily="34" charset="0"/>
              </a:rPr>
              <a:t>U.S. Air Force </a:t>
            </a:r>
            <a:r>
              <a:rPr lang="en-US" sz="2000" dirty="0" smtClean="0">
                <a:solidFill>
                  <a:schemeClr val="tx1"/>
                </a:solidFill>
                <a:latin typeface="Century Gothic" panose="020B0502020202020204" pitchFamily="34" charset="0"/>
              </a:rPr>
              <a:t>Predictions and </a:t>
            </a:r>
            <a:r>
              <a:rPr lang="en-US" sz="2000" dirty="0">
                <a:solidFill>
                  <a:schemeClr val="tx1"/>
                </a:solidFill>
                <a:latin typeface="Century Gothic" panose="020B0502020202020204" pitchFamily="34" charset="0"/>
              </a:rPr>
              <a:t>Decision-Making in the Levant and Central America </a:t>
            </a:r>
          </a:p>
        </p:txBody>
      </p:sp>
      <p:sp>
        <p:nvSpPr>
          <p:cNvPr id="108" name="Shape 108"/>
          <p:cNvSpPr txBox="1"/>
          <p:nvPr/>
        </p:nvSpPr>
        <p:spPr>
          <a:xfrm>
            <a:off x="228600" y="3647635"/>
            <a:ext cx="4233231" cy="322965"/>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Clr>
                <a:schemeClr val="dk1"/>
              </a:buClr>
              <a:buFont typeface="Arial"/>
              <a:buNone/>
            </a:pPr>
            <a:endParaRPr sz="1600" b="0" i="0" u="none" strike="noStrike" cap="none">
              <a:solidFill>
                <a:schemeClr val="dk1"/>
              </a:solidFill>
              <a:latin typeface="Questrial"/>
              <a:ea typeface="Questrial"/>
              <a:cs typeface="Questrial"/>
              <a:sym typeface="Questrial"/>
            </a:endParaRPr>
          </a:p>
        </p:txBody>
      </p:sp>
      <p:sp>
        <p:nvSpPr>
          <p:cNvPr id="109" name="Shape 109"/>
          <p:cNvSpPr txBox="1"/>
          <p:nvPr/>
        </p:nvSpPr>
        <p:spPr>
          <a:xfrm>
            <a:off x="228600" y="4036821"/>
            <a:ext cx="4233231" cy="322965"/>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Clr>
                <a:schemeClr val="dk1"/>
              </a:buClr>
              <a:buFont typeface="Arial"/>
              <a:buNone/>
            </a:pPr>
            <a:endParaRPr sz="1600">
              <a:solidFill>
                <a:schemeClr val="dk1"/>
              </a:solidFill>
              <a:latin typeface="Questrial"/>
              <a:ea typeface="Questrial"/>
              <a:cs typeface="Questrial"/>
              <a:sym typeface="Questrial"/>
            </a:endParaRPr>
          </a:p>
        </p:txBody>
      </p:sp>
      <p:sp>
        <p:nvSpPr>
          <p:cNvPr id="110" name="Shape 110"/>
          <p:cNvSpPr txBox="1"/>
          <p:nvPr/>
        </p:nvSpPr>
        <p:spPr>
          <a:xfrm>
            <a:off x="4665612" y="3260211"/>
            <a:ext cx="4249788" cy="322965"/>
          </a:xfrm>
          <a:prstGeom prst="rect">
            <a:avLst/>
          </a:prstGeom>
          <a:noFill/>
          <a:ln>
            <a:noFill/>
          </a:ln>
        </p:spPr>
        <p:txBody>
          <a:bodyPr lIns="91425" tIns="45700" rIns="91425" bIns="45700" anchor="t" anchorCtr="0">
            <a:noAutofit/>
          </a:bodyPr>
          <a:lstStyle/>
          <a:p>
            <a:pPr lvl="0" algn="r" rtl="0">
              <a:spcBef>
                <a:spcPts val="0"/>
              </a:spcBef>
              <a:buClr>
                <a:schemeClr val="dk1"/>
              </a:buClr>
              <a:buSzPct val="25000"/>
              <a:buFont typeface="Arial"/>
              <a:buNone/>
            </a:pPr>
            <a:r>
              <a:rPr lang="en-US" sz="2000" dirty="0">
                <a:solidFill>
                  <a:schemeClr val="dk1"/>
                </a:solidFill>
                <a:latin typeface="Century Gothic" panose="020B0502020202020204" pitchFamily="34" charset="0"/>
                <a:ea typeface="Questrial"/>
                <a:cs typeface="Questrial"/>
                <a:sym typeface="Questrial"/>
              </a:rPr>
              <a:t>Alec </a:t>
            </a:r>
            <a:r>
              <a:rPr lang="en-US" sz="2000" dirty="0" err="1">
                <a:solidFill>
                  <a:schemeClr val="dk1"/>
                </a:solidFill>
                <a:latin typeface="Century Gothic" panose="020B0502020202020204" pitchFamily="34" charset="0"/>
                <a:ea typeface="Questrial"/>
                <a:cs typeface="Questrial"/>
                <a:sym typeface="Questrial"/>
              </a:rPr>
              <a:t>Courtright</a:t>
            </a:r>
            <a:r>
              <a:rPr lang="en-US" sz="2000" dirty="0">
                <a:solidFill>
                  <a:schemeClr val="dk1"/>
                </a:solidFill>
                <a:latin typeface="Century Gothic" panose="020B0502020202020204" pitchFamily="34" charset="0"/>
                <a:ea typeface="Questrial"/>
                <a:cs typeface="Questrial"/>
                <a:sym typeface="Questrial"/>
              </a:rPr>
              <a:t> (Project Lead)</a:t>
            </a:r>
          </a:p>
        </p:txBody>
      </p:sp>
      <p:sp>
        <p:nvSpPr>
          <p:cNvPr id="111" name="Shape 111"/>
          <p:cNvSpPr txBox="1"/>
          <p:nvPr/>
        </p:nvSpPr>
        <p:spPr>
          <a:xfrm>
            <a:off x="4665612" y="3649398"/>
            <a:ext cx="4249788" cy="322965"/>
          </a:xfrm>
          <a:prstGeom prst="rect">
            <a:avLst/>
          </a:prstGeom>
          <a:noFill/>
          <a:ln>
            <a:noFill/>
          </a:ln>
        </p:spPr>
        <p:txBody>
          <a:bodyPr lIns="91425" tIns="45700" rIns="91425" bIns="45700" anchor="t" anchorCtr="0">
            <a:noAutofit/>
          </a:bodyPr>
          <a:lstStyle/>
          <a:p>
            <a:pPr lvl="0" algn="r" rtl="0">
              <a:spcBef>
                <a:spcPts val="0"/>
              </a:spcBef>
              <a:buClr>
                <a:schemeClr val="dk1"/>
              </a:buClr>
              <a:buSzPct val="25000"/>
              <a:buFont typeface="Arial"/>
              <a:buNone/>
            </a:pPr>
            <a:r>
              <a:rPr lang="en-US" sz="2000" dirty="0">
                <a:solidFill>
                  <a:schemeClr val="dk1"/>
                </a:solidFill>
                <a:latin typeface="Century Gothic" panose="020B0502020202020204" pitchFamily="34" charset="0"/>
                <a:ea typeface="Questrial"/>
                <a:cs typeface="Questrial"/>
                <a:sym typeface="Questrial"/>
              </a:rPr>
              <a:t>Hayley </a:t>
            </a:r>
            <a:r>
              <a:rPr lang="en-US" sz="2000" dirty="0" err="1">
                <a:solidFill>
                  <a:schemeClr val="dk1"/>
                </a:solidFill>
                <a:latin typeface="Century Gothic" panose="020B0502020202020204" pitchFamily="34" charset="0"/>
                <a:ea typeface="Questrial"/>
                <a:cs typeface="Questrial"/>
                <a:sym typeface="Questrial"/>
              </a:rPr>
              <a:t>Hajic</a:t>
            </a:r>
            <a:endParaRPr lang="en-US" sz="2000" dirty="0">
              <a:solidFill>
                <a:schemeClr val="dk1"/>
              </a:solidFill>
              <a:latin typeface="Century Gothic" panose="020B0502020202020204" pitchFamily="34" charset="0"/>
              <a:ea typeface="Questrial"/>
              <a:cs typeface="Questrial"/>
              <a:sym typeface="Questrial"/>
            </a:endParaRPr>
          </a:p>
        </p:txBody>
      </p:sp>
      <p:sp>
        <p:nvSpPr>
          <p:cNvPr id="112" name="Shape 112"/>
          <p:cNvSpPr txBox="1"/>
          <p:nvPr/>
        </p:nvSpPr>
        <p:spPr>
          <a:xfrm>
            <a:off x="4665612" y="4038585"/>
            <a:ext cx="4249788" cy="322965"/>
          </a:xfrm>
          <a:prstGeom prst="rect">
            <a:avLst/>
          </a:prstGeom>
          <a:noFill/>
          <a:ln>
            <a:noFill/>
          </a:ln>
        </p:spPr>
        <p:txBody>
          <a:bodyPr lIns="91425" tIns="45700" rIns="91425" bIns="45700" anchor="t" anchorCtr="0">
            <a:noAutofit/>
          </a:bodyPr>
          <a:lstStyle/>
          <a:p>
            <a:pPr lvl="0" algn="r" rtl="0">
              <a:spcBef>
                <a:spcPts val="0"/>
              </a:spcBef>
              <a:buClr>
                <a:schemeClr val="dk1"/>
              </a:buClr>
              <a:buSzPct val="25000"/>
              <a:buFont typeface="Arial"/>
              <a:buNone/>
            </a:pPr>
            <a:r>
              <a:rPr lang="en-US" sz="2000" dirty="0">
                <a:solidFill>
                  <a:schemeClr val="dk1"/>
                </a:solidFill>
                <a:latin typeface="Century Gothic" panose="020B0502020202020204" pitchFamily="34" charset="0"/>
                <a:ea typeface="Questrial"/>
                <a:cs typeface="Questrial"/>
                <a:sym typeface="Questrial"/>
              </a:rPr>
              <a:t>Christie Stevens</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Shape 182"/>
          <p:cNvSpPr txBox="1">
            <a:spLocks noGrp="1"/>
          </p:cNvSpPr>
          <p:nvPr>
            <p:ph type="body" idx="2"/>
          </p:nvPr>
        </p:nvSpPr>
        <p:spPr>
          <a:prstGeom prst="rect">
            <a:avLst/>
          </a:prstGeom>
        </p:spPr>
        <p:txBody>
          <a:bodyPr lIns="91425" tIns="91425" rIns="91425" bIns="91425" anchor="t" anchorCtr="0">
            <a:noAutofit/>
          </a:bodyPr>
          <a:lstStyle/>
          <a:p>
            <a:pPr lvl="0" rtl="0">
              <a:spcBef>
                <a:spcPts val="0"/>
              </a:spcBef>
              <a:buNone/>
            </a:pPr>
            <a:r>
              <a:rPr lang="en-US" sz="4000" dirty="0" smtClean="0">
                <a:solidFill>
                  <a:schemeClr val="accent1"/>
                </a:solidFill>
                <a:latin typeface="Century Gothic" panose="020B0502020202020204" pitchFamily="34" charset="0"/>
              </a:rPr>
              <a:t>Data Analysis</a:t>
            </a:r>
            <a:endParaRPr lang="en-US" sz="4000" dirty="0">
              <a:solidFill>
                <a:schemeClr val="accent1"/>
              </a:solidFill>
              <a:latin typeface="Century Gothic" panose="020B0502020202020204" pitchFamily="34" charset="0"/>
            </a:endParaRPr>
          </a:p>
          <a:p>
            <a:pPr lvl="0">
              <a:spcBef>
                <a:spcPts val="0"/>
              </a:spcBef>
              <a:buNone/>
            </a:pPr>
            <a:endParaRPr dirty="0"/>
          </a:p>
        </p:txBody>
      </p:sp>
      <p:sp>
        <p:nvSpPr>
          <p:cNvPr id="2" name="Text Placeholder 1"/>
          <p:cNvSpPr>
            <a:spLocks noGrp="1"/>
          </p:cNvSpPr>
          <p:nvPr>
            <p:ph type="body" idx="3"/>
          </p:nvPr>
        </p:nvSpPr>
        <p:spPr>
          <a:xfrm>
            <a:off x="609600" y="1594105"/>
            <a:ext cx="3566159" cy="768095"/>
          </a:xfrm>
        </p:spPr>
        <p:txBody>
          <a:bodyPr/>
          <a:lstStyle/>
          <a:p>
            <a:r>
              <a:rPr lang="en-US" sz="3200" dirty="0" smtClean="0">
                <a:latin typeface="Century Gothic" panose="020B0502020202020204" pitchFamily="34" charset="0"/>
              </a:rPr>
              <a:t>Climatologies</a:t>
            </a:r>
            <a:endParaRPr lang="en-US" sz="3200" dirty="0">
              <a:latin typeface="Century Gothic" panose="020B0502020202020204" pitchFamily="34" charset="0"/>
            </a:endParaRPr>
          </a:p>
        </p:txBody>
      </p:sp>
      <p:sp>
        <p:nvSpPr>
          <p:cNvPr id="4" name="Text Placeholder 3"/>
          <p:cNvSpPr>
            <a:spLocks noGrp="1"/>
          </p:cNvSpPr>
          <p:nvPr>
            <p:ph type="body" idx="5"/>
          </p:nvPr>
        </p:nvSpPr>
        <p:spPr>
          <a:xfrm>
            <a:off x="548641" y="5023105"/>
            <a:ext cx="3566159" cy="768095"/>
          </a:xfrm>
        </p:spPr>
        <p:txBody>
          <a:bodyPr/>
          <a:lstStyle/>
          <a:p>
            <a:r>
              <a:rPr lang="en-US" sz="3200" dirty="0" smtClean="0">
                <a:latin typeface="Century Gothic" panose="020B0502020202020204" pitchFamily="34" charset="0"/>
              </a:rPr>
              <a:t> Trends</a:t>
            </a:r>
            <a:endParaRPr lang="en-US" sz="3200" dirty="0">
              <a:latin typeface="Century Gothic" panose="020B0502020202020204" pitchFamily="34" charset="0"/>
            </a:endParaRPr>
          </a:p>
        </p:txBody>
      </p:sp>
      <p:sp>
        <p:nvSpPr>
          <p:cNvPr id="5" name="Text Placeholder 4"/>
          <p:cNvSpPr>
            <a:spLocks noGrp="1"/>
          </p:cNvSpPr>
          <p:nvPr>
            <p:ph type="body" idx="6"/>
          </p:nvPr>
        </p:nvSpPr>
        <p:spPr>
          <a:xfrm>
            <a:off x="228600" y="3727705"/>
            <a:ext cx="3931919" cy="768095"/>
          </a:xfrm>
        </p:spPr>
        <p:txBody>
          <a:bodyPr/>
          <a:lstStyle/>
          <a:p>
            <a:r>
              <a:rPr lang="en-US" sz="3200" dirty="0" smtClean="0">
                <a:latin typeface="Century Gothic" panose="020B0502020202020204" pitchFamily="34" charset="0"/>
              </a:rPr>
              <a:t>Periods of Interest</a:t>
            </a:r>
            <a:endParaRPr lang="en-US" sz="3200" dirty="0">
              <a:latin typeface="Century Gothic" panose="020B0502020202020204" pitchFamily="34" charset="0"/>
            </a:endParaRPr>
          </a:p>
        </p:txBody>
      </p:sp>
      <p:sp>
        <p:nvSpPr>
          <p:cNvPr id="10" name="Text Placeholder 2"/>
          <p:cNvSpPr txBox="1">
            <a:spLocks/>
          </p:cNvSpPr>
          <p:nvPr/>
        </p:nvSpPr>
        <p:spPr>
          <a:xfrm>
            <a:off x="4507993" y="1658112"/>
            <a:ext cx="4026407" cy="161848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ct val="100000"/>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pPr>
              <a:lnSpc>
                <a:spcPct val="100000"/>
              </a:lnSpc>
            </a:pPr>
            <a:r>
              <a:rPr lang="en-US" dirty="0" smtClean="0">
                <a:latin typeface="Century Gothic" panose="020B0502020202020204" pitchFamily="34" charset="0"/>
              </a:rPr>
              <a:t>Daily and monthly climatology maps </a:t>
            </a:r>
          </a:p>
          <a:p>
            <a:pPr>
              <a:lnSpc>
                <a:spcPct val="100000"/>
              </a:lnSpc>
              <a:spcBef>
                <a:spcPts val="0"/>
              </a:spcBef>
            </a:pPr>
            <a:endParaRPr lang="en-US" dirty="0" smtClean="0">
              <a:latin typeface="Century Gothic" panose="020B0502020202020204" pitchFamily="34" charset="0"/>
            </a:endParaRPr>
          </a:p>
          <a:p>
            <a:pPr>
              <a:lnSpc>
                <a:spcPct val="100000"/>
              </a:lnSpc>
            </a:pPr>
            <a:r>
              <a:rPr lang="en-US" dirty="0" smtClean="0">
                <a:latin typeface="Century Gothic" panose="020B0502020202020204" pitchFamily="34" charset="0"/>
              </a:rPr>
              <a:t>Classified data by NDVI signatures </a:t>
            </a:r>
          </a:p>
          <a:p>
            <a:endParaRPr lang="en-US" dirty="0">
              <a:latin typeface="Century Gothic" panose="020B0502020202020204" pitchFamily="34" charset="0"/>
            </a:endParaRPr>
          </a:p>
        </p:txBody>
      </p:sp>
      <p:sp>
        <p:nvSpPr>
          <p:cNvPr id="13" name="Text Placeholder 5"/>
          <p:cNvSpPr>
            <a:spLocks noGrp="1"/>
          </p:cNvSpPr>
          <p:nvPr>
            <p:ph type="body" idx="7"/>
          </p:nvPr>
        </p:nvSpPr>
        <p:spPr>
          <a:xfrm>
            <a:off x="4572000" y="3791712"/>
            <a:ext cx="3950207" cy="704088"/>
          </a:xfrm>
        </p:spPr>
        <p:txBody>
          <a:bodyPr/>
          <a:lstStyle/>
          <a:p>
            <a:r>
              <a:rPr lang="en-US" dirty="0" smtClean="0">
                <a:solidFill>
                  <a:schemeClr val="tx1"/>
                </a:solidFill>
                <a:latin typeface="Century Gothic" panose="020B0502020202020204" pitchFamily="34" charset="0"/>
              </a:rPr>
              <a:t>Percent difference of ENSO and drought years</a:t>
            </a:r>
          </a:p>
        </p:txBody>
      </p:sp>
      <p:sp>
        <p:nvSpPr>
          <p:cNvPr id="14" name="Shape 181"/>
          <p:cNvSpPr txBox="1">
            <a:spLocks noGrp="1"/>
          </p:cNvSpPr>
          <p:nvPr>
            <p:ph type="body" idx="1"/>
          </p:nvPr>
        </p:nvSpPr>
        <p:spPr>
          <a:xfrm>
            <a:off x="4507993" y="5087112"/>
            <a:ext cx="3950207" cy="704088"/>
          </a:xfrm>
          <a:prstGeom prst="rect">
            <a:avLst/>
          </a:prstGeom>
        </p:spPr>
        <p:txBody>
          <a:bodyPr lIns="91425" tIns="91425" rIns="91425" bIns="91425" anchor="t" anchorCtr="0">
            <a:noAutofit/>
          </a:bodyPr>
          <a:lstStyle/>
          <a:p>
            <a:pPr lvl="0" algn="l">
              <a:spcBef>
                <a:spcPts val="0"/>
              </a:spcBef>
              <a:buNone/>
            </a:pPr>
            <a:r>
              <a:rPr lang="en-US" dirty="0" smtClean="0">
                <a:solidFill>
                  <a:schemeClr val="tx1"/>
                </a:solidFill>
                <a:latin typeface="Century Gothic" panose="020B0502020202020204" pitchFamily="34" charset="0"/>
              </a:rPr>
              <a:t>Monthly and seasonal linear trends</a:t>
            </a:r>
            <a:endParaRPr sz="2000" dirty="0">
              <a:solidFill>
                <a:schemeClr val="tx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 name="Text Placeholder 1"/>
          <p:cNvSpPr>
            <a:spLocks noGrp="1"/>
          </p:cNvSpPr>
          <p:nvPr>
            <p:ph type="body" idx="1"/>
          </p:nvPr>
        </p:nvSpPr>
        <p:spPr>
          <a:xfrm>
            <a:off x="533400" y="1447800"/>
            <a:ext cx="8229600" cy="1676400"/>
          </a:xfrm>
        </p:spPr>
        <p:txBody>
          <a:bodyPr/>
          <a:lstStyle/>
          <a:p>
            <a:pPr marL="457200" indent="-457200">
              <a:buFont typeface="Webdings" panose="05030102010509060703" pitchFamily="18" charset="2"/>
              <a:buChar char="4"/>
            </a:pPr>
            <a:r>
              <a:rPr lang="en-US" sz="2400" dirty="0" smtClean="0">
                <a:solidFill>
                  <a:schemeClr val="bg1">
                    <a:lumMod val="50000"/>
                  </a:schemeClr>
                </a:solidFill>
                <a:latin typeface="Century Gothic" panose="020B0502020202020204" pitchFamily="34" charset="0"/>
              </a:rPr>
              <a:t>Climatology </a:t>
            </a:r>
            <a:r>
              <a:rPr lang="en-US" sz="2400" dirty="0" smtClean="0">
                <a:latin typeface="Century Gothic" panose="020B0502020202020204" pitchFamily="34" charset="0"/>
              </a:rPr>
              <a:t>Maps</a:t>
            </a:r>
          </a:p>
          <a:p>
            <a:pPr marL="457200" indent="-457200">
              <a:buFont typeface="Webdings" panose="05030102010509060703" pitchFamily="18" charset="2"/>
              <a:buChar char="4"/>
            </a:pPr>
            <a:r>
              <a:rPr lang="en-US" sz="2400" dirty="0" smtClean="0">
                <a:solidFill>
                  <a:schemeClr val="bg1">
                    <a:lumMod val="50000"/>
                  </a:schemeClr>
                </a:solidFill>
                <a:latin typeface="Century Gothic" panose="020B0502020202020204" pitchFamily="34" charset="0"/>
              </a:rPr>
              <a:t>Percent Difference Maps and Classification Graphs</a:t>
            </a:r>
            <a:endParaRPr lang="en-US" sz="2400" dirty="0">
              <a:solidFill>
                <a:schemeClr val="bg1">
                  <a:lumMod val="50000"/>
                </a:schemeClr>
              </a:solidFill>
              <a:latin typeface="Century Gothic" panose="020B0502020202020204" pitchFamily="34" charset="0"/>
            </a:endParaRPr>
          </a:p>
          <a:p>
            <a:pPr marL="457200" indent="-457200">
              <a:buFont typeface="Webdings" panose="05030102010509060703" pitchFamily="18" charset="2"/>
              <a:buChar char="4"/>
            </a:pPr>
            <a:r>
              <a:rPr lang="en-US" sz="2400" dirty="0" smtClean="0">
                <a:solidFill>
                  <a:schemeClr val="bg1">
                    <a:lumMod val="50000"/>
                  </a:schemeClr>
                </a:solidFill>
                <a:latin typeface="Century Gothic" panose="020B0502020202020204" pitchFamily="34" charset="0"/>
              </a:rPr>
              <a:t>Seasonal and Monthly Trend </a:t>
            </a:r>
            <a:r>
              <a:rPr lang="en-US" sz="2400" dirty="0" smtClean="0">
                <a:latin typeface="Century Gothic" panose="020B0502020202020204" pitchFamily="34" charset="0"/>
              </a:rPr>
              <a:t>Maps</a:t>
            </a:r>
          </a:p>
          <a:p>
            <a:pPr marL="457200" indent="-457200">
              <a:buFont typeface="Arial" panose="020B0604020202020204" pitchFamily="34" charset="0"/>
              <a:buChar char="•"/>
            </a:pPr>
            <a:endParaRPr lang="en-US" sz="2800" dirty="0">
              <a:latin typeface="Century Gothic" panose="020B0502020202020204" pitchFamily="34" charset="0"/>
            </a:endParaRPr>
          </a:p>
        </p:txBody>
      </p:sp>
      <p:sp>
        <p:nvSpPr>
          <p:cNvPr id="6" name="Text Placeholder 5"/>
          <p:cNvSpPr>
            <a:spLocks noGrp="1"/>
          </p:cNvSpPr>
          <p:nvPr>
            <p:ph type="body" idx="2"/>
          </p:nvPr>
        </p:nvSpPr>
        <p:spPr/>
        <p:txBody>
          <a:bodyPr/>
          <a:lstStyle/>
          <a:p>
            <a:r>
              <a:rPr lang="en-US" dirty="0" smtClean="0">
                <a:latin typeface="Century Gothic" panose="020B0502020202020204" pitchFamily="34" charset="0"/>
              </a:rPr>
              <a:t>Results</a:t>
            </a:r>
            <a:endParaRPr lang="en-US" dirty="0">
              <a:latin typeface="Century Gothic" panose="020B0502020202020204" pitchFamily="34"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4585" b="-2600"/>
          <a:stretch/>
        </p:blipFill>
        <p:spPr>
          <a:xfrm>
            <a:off x="0" y="3276600"/>
            <a:ext cx="9131490" cy="3748566"/>
          </a:xfrm>
          <a:prstGeom prst="rect">
            <a:avLst/>
          </a:prstGeom>
        </p:spPr>
      </p:pic>
      <p:sp>
        <p:nvSpPr>
          <p:cNvPr id="7" name="Text Placeholder 7"/>
          <p:cNvSpPr txBox="1">
            <a:spLocks/>
          </p:cNvSpPr>
          <p:nvPr/>
        </p:nvSpPr>
        <p:spPr>
          <a:xfrm>
            <a:off x="5014918" y="3263013"/>
            <a:ext cx="4114800" cy="30480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r" rtl="0">
              <a:lnSpc>
                <a:spcPct val="90000"/>
              </a:lnSpc>
              <a:spcBef>
                <a:spcPts val="1000"/>
              </a:spcBef>
              <a:spcAft>
                <a:spcPts val="0"/>
              </a:spcAft>
              <a:buClr>
                <a:srgbClr val="A5A5A5"/>
              </a:buClr>
              <a:buSzPct val="100000"/>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r>
              <a:rPr lang="en-US" smtClean="0">
                <a:solidFill>
                  <a:srgbClr val="000000"/>
                </a:solidFill>
                <a:latin typeface="Century Gothic" panose="020B0502020202020204" pitchFamily="34" charset="0"/>
              </a:rPr>
              <a:t>Image Credit: Ben Moffitt and Pegah Pourkarimi</a:t>
            </a:r>
            <a:endParaRPr lang="en-US"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242925840"/>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82"/>
          <p:cNvSpPr txBox="1">
            <a:spLocks noGrp="1"/>
          </p:cNvSpPr>
          <p:nvPr>
            <p:ph type="body" idx="2"/>
          </p:nvPr>
        </p:nvSpPr>
        <p:spPr>
          <a:xfrm>
            <a:off x="2514600" y="152400"/>
            <a:ext cx="4038600" cy="1325880"/>
          </a:xfrm>
          <a:prstGeom prst="rect">
            <a:avLst/>
          </a:prstGeom>
        </p:spPr>
        <p:txBody>
          <a:bodyPr lIns="91425" tIns="91425" rIns="91425" bIns="91425" anchor="t" anchorCtr="0">
            <a:noAutofit/>
          </a:bodyPr>
          <a:lstStyle/>
          <a:p>
            <a:pPr lvl="0" algn="ctr" rtl="0">
              <a:spcBef>
                <a:spcPts val="0"/>
              </a:spcBef>
              <a:buNone/>
            </a:pPr>
            <a:r>
              <a:rPr lang="en-US" dirty="0" smtClean="0">
                <a:latin typeface="Century Gothic" panose="020B0502020202020204" pitchFamily="34" charset="0"/>
              </a:rPr>
              <a:t>Climatologies</a:t>
            </a:r>
            <a:endParaRPr lang="en-US" dirty="0">
              <a:latin typeface="Century Gothic" panose="020B0502020202020204" pitchFamily="34" charset="0"/>
            </a:endParaRPr>
          </a:p>
          <a:p>
            <a:pPr lvl="0">
              <a:spcBef>
                <a:spcPts val="0"/>
              </a:spcBef>
              <a:buNone/>
            </a:pPr>
            <a:endParaRPr sz="5400" dirty="0"/>
          </a:p>
        </p:txBody>
      </p:sp>
      <p:graphicFrame>
        <p:nvGraphicFramePr>
          <p:cNvPr id="11" name="Diagram 10"/>
          <p:cNvGraphicFramePr/>
          <p:nvPr>
            <p:extLst>
              <p:ext uri="{D42A27DB-BD31-4B8C-83A1-F6EECF244321}">
                <p14:modId xmlns:p14="http://schemas.microsoft.com/office/powerpoint/2010/main" val="3997663407"/>
              </p:ext>
            </p:extLst>
          </p:nvPr>
        </p:nvGraphicFramePr>
        <p:xfrm>
          <a:off x="491500" y="993228"/>
          <a:ext cx="8001000"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6" name="Group 15"/>
          <p:cNvGrpSpPr/>
          <p:nvPr/>
        </p:nvGrpSpPr>
        <p:grpSpPr>
          <a:xfrm>
            <a:off x="4711262" y="3088540"/>
            <a:ext cx="4119550" cy="3566838"/>
            <a:chOff x="4871067" y="2724807"/>
            <a:chExt cx="4272933" cy="3699642"/>
          </a:xfrm>
        </p:grpSpPr>
        <p:pic>
          <p:nvPicPr>
            <p:cNvPr id="4098" name="Picture 2" descr="Z:\NCEI_NASA_DEVELOP\2016SpringTerm\LevantClimate\Deliverables\Deliverable images\Baseline_Clim\Camer_MinMax\August_Camer.jpg"/>
            <p:cNvPicPr>
              <a:picLocks noChangeAspect="1" noChangeArrowheads="1"/>
            </p:cNvPicPr>
            <p:nvPr/>
          </p:nvPicPr>
          <p:blipFill rotWithShape="1">
            <a:blip r:embed="rId8">
              <a:extLst>
                <a:ext uri="{28A0092B-C50C-407E-A947-70E740481C1C}">
                  <a14:useLocalDpi xmlns:a14="http://schemas.microsoft.com/office/drawing/2010/main" val="0"/>
                </a:ext>
              </a:extLst>
            </a:blip>
            <a:srcRect t="18437" b="14658"/>
            <a:stretch/>
          </p:blipFill>
          <p:spPr bwMode="auto">
            <a:xfrm>
              <a:off x="4871067" y="2724807"/>
              <a:ext cx="4272933" cy="36996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086600" y="3246461"/>
              <a:ext cx="1600200" cy="261610"/>
            </a:xfrm>
            <a:prstGeom prst="rect">
              <a:avLst/>
            </a:prstGeom>
            <a:noFill/>
          </p:spPr>
          <p:txBody>
            <a:bodyPr wrap="square" rtlCol="0">
              <a:spAutoFit/>
            </a:bodyPr>
            <a:lstStyle/>
            <a:p>
              <a:r>
                <a:rPr lang="en-US" sz="1100" dirty="0" smtClean="0">
                  <a:latin typeface="+mn-lt"/>
                </a:rPr>
                <a:t>Monthly Average</a:t>
              </a:r>
              <a:endParaRPr lang="en-US" sz="1100" dirty="0">
                <a:latin typeface="+mn-lt"/>
              </a:endParaRPr>
            </a:p>
          </p:txBody>
        </p:sp>
      </p:grpSp>
      <p:pic>
        <p:nvPicPr>
          <p:cNvPr id="4099" name="Picture 3" descr="Z:\NCEI_NASA_DEVELOP\2016SpringTerm\LevantClimate\Deliverables\Deliverable images\Baseline_Clim\Camer_August_14.jpg"/>
          <p:cNvPicPr>
            <a:picLocks noChangeAspect="1" noChangeArrowheads="1"/>
          </p:cNvPicPr>
          <p:nvPr/>
        </p:nvPicPr>
        <p:blipFill rotWithShape="1">
          <a:blip r:embed="rId9">
            <a:extLst>
              <a:ext uri="{28A0092B-C50C-407E-A947-70E740481C1C}">
                <a14:useLocalDpi xmlns:a14="http://schemas.microsoft.com/office/drawing/2010/main" val="0"/>
              </a:ext>
            </a:extLst>
          </a:blip>
          <a:srcRect t="19230" b="12327"/>
          <a:stretch/>
        </p:blipFill>
        <p:spPr bwMode="auto">
          <a:xfrm>
            <a:off x="304800" y="3099050"/>
            <a:ext cx="4101662" cy="350610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425262" y="2769178"/>
            <a:ext cx="1905000" cy="1107996"/>
          </a:xfrm>
          <a:prstGeom prst="rect">
            <a:avLst/>
          </a:prstGeom>
          <a:noFill/>
        </p:spPr>
        <p:txBody>
          <a:bodyPr wrap="square" rtlCol="0">
            <a:spAutoFit/>
          </a:bodyPr>
          <a:lstStyle/>
          <a:p>
            <a:r>
              <a:rPr lang="en-US" sz="1100" dirty="0" smtClean="0">
                <a:latin typeface="+mn-lt"/>
              </a:rPr>
              <a:t>	</a:t>
            </a:r>
          </a:p>
          <a:p>
            <a:r>
              <a:rPr lang="en-US" sz="1100" dirty="0">
                <a:latin typeface="+mn-lt"/>
              </a:rPr>
              <a:t> </a:t>
            </a:r>
            <a:r>
              <a:rPr lang="en-US" sz="1100" dirty="0" smtClean="0">
                <a:latin typeface="+mn-lt"/>
              </a:rPr>
              <a:t>               </a:t>
            </a:r>
          </a:p>
          <a:p>
            <a:r>
              <a:rPr lang="en-US" sz="1100" dirty="0" smtClean="0">
                <a:latin typeface="+mn-lt"/>
              </a:rPr>
              <a:t> </a:t>
            </a:r>
          </a:p>
          <a:p>
            <a:pPr>
              <a:lnSpc>
                <a:spcPct val="150000"/>
              </a:lnSpc>
            </a:pPr>
            <a:r>
              <a:rPr lang="en-US" sz="1100" dirty="0" smtClean="0">
                <a:latin typeface="+mn-lt"/>
              </a:rPr>
              <a:t>                  14</a:t>
            </a:r>
          </a:p>
          <a:p>
            <a:pPr>
              <a:lnSpc>
                <a:spcPct val="150000"/>
              </a:lnSpc>
            </a:pPr>
            <a:r>
              <a:rPr lang="en-US" sz="1100" dirty="0" smtClean="0">
                <a:latin typeface="+mn-lt"/>
              </a:rPr>
              <a:t>  Daily Average</a:t>
            </a:r>
            <a:endParaRPr lang="en-US" sz="1100" dirty="0">
              <a:latin typeface="+mn-lt"/>
            </a:endParaRPr>
          </a:p>
        </p:txBody>
      </p:sp>
      <p:cxnSp>
        <p:nvCxnSpPr>
          <p:cNvPr id="3" name="Straight Connector 2"/>
          <p:cNvCxnSpPr/>
          <p:nvPr/>
        </p:nvCxnSpPr>
        <p:spPr>
          <a:xfrm>
            <a:off x="304800" y="3088540"/>
            <a:ext cx="4101662"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4711262" y="3088540"/>
            <a:ext cx="4101662"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406462" y="3088540"/>
            <a:ext cx="0" cy="3516616"/>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830812" y="3088540"/>
            <a:ext cx="0" cy="3516616"/>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flipV="1">
            <a:off x="304800" y="6598477"/>
            <a:ext cx="4101662" cy="6679"/>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H="1">
            <a:off x="4733033" y="6631134"/>
            <a:ext cx="4097779"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67069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idx="1"/>
          </p:nvPr>
        </p:nvSpPr>
        <p:spPr>
          <a:xfrm>
            <a:off x="838200" y="1449968"/>
            <a:ext cx="7162800" cy="4800600"/>
          </a:xfrm>
        </p:spPr>
        <p:txBody>
          <a:bodyPr/>
          <a:lstStyle/>
          <a:p>
            <a:pPr marL="342900" indent="-342900" algn="l">
              <a:lnSpc>
                <a:spcPct val="100000"/>
              </a:lnSpc>
              <a:spcBef>
                <a:spcPts val="700"/>
              </a:spcBef>
              <a:spcAft>
                <a:spcPts val="700"/>
              </a:spcAft>
              <a:buFont typeface="Webdings" panose="05030102010509060703" pitchFamily="18" charset="2"/>
              <a:buChar char="4"/>
            </a:pPr>
            <a:r>
              <a:rPr lang="en-US" sz="2000" dirty="0" smtClean="0">
                <a:solidFill>
                  <a:schemeClr val="tx1"/>
                </a:solidFill>
                <a:latin typeface="Century Gothic"/>
                <a:cs typeface="Century Gothic"/>
              </a:rPr>
              <a:t>Examine each region’s overall monthly NDVI averages</a:t>
            </a:r>
          </a:p>
          <a:p>
            <a:pPr marL="342900" indent="-342900" algn="l">
              <a:lnSpc>
                <a:spcPct val="100000"/>
              </a:lnSpc>
              <a:spcBef>
                <a:spcPts val="700"/>
              </a:spcBef>
              <a:spcAft>
                <a:spcPts val="700"/>
              </a:spcAft>
              <a:buFont typeface="Webdings" panose="05030102010509060703" pitchFamily="18" charset="2"/>
              <a:buChar char="4"/>
            </a:pPr>
            <a:r>
              <a:rPr lang="en-US" sz="2000" dirty="0" smtClean="0">
                <a:solidFill>
                  <a:schemeClr val="tx1"/>
                </a:solidFill>
                <a:latin typeface="Century Gothic"/>
                <a:cs typeface="Century Gothic"/>
              </a:rPr>
              <a:t>Divide NDVI values into </a:t>
            </a:r>
            <a:r>
              <a:rPr lang="en-US" sz="2000" dirty="0">
                <a:solidFill>
                  <a:schemeClr val="tx1"/>
                </a:solidFill>
                <a:latin typeface="Century Gothic"/>
                <a:cs typeface="Century Gothic"/>
              </a:rPr>
              <a:t>5</a:t>
            </a:r>
            <a:r>
              <a:rPr lang="en-US" sz="2000" dirty="0" smtClean="0">
                <a:solidFill>
                  <a:schemeClr val="tx1"/>
                </a:solidFill>
                <a:latin typeface="Century Gothic"/>
                <a:cs typeface="Century Gothic"/>
              </a:rPr>
              <a:t> classes	</a:t>
            </a:r>
          </a:p>
          <a:p>
            <a:pPr marL="342900" indent="-342900" algn="l">
              <a:lnSpc>
                <a:spcPct val="100000"/>
              </a:lnSpc>
              <a:spcBef>
                <a:spcPts val="700"/>
              </a:spcBef>
              <a:spcAft>
                <a:spcPts val="700"/>
              </a:spcAft>
              <a:buFont typeface="Webdings" panose="05030102010509060703" pitchFamily="18" charset="2"/>
              <a:buChar char="4"/>
            </a:pPr>
            <a:r>
              <a:rPr lang="en-US" sz="2000" dirty="0" smtClean="0">
                <a:solidFill>
                  <a:schemeClr val="tx1"/>
                </a:solidFill>
                <a:latin typeface="Century Gothic"/>
                <a:cs typeface="Century Gothic"/>
              </a:rPr>
              <a:t>Create graphs based on percent coverage for each class</a:t>
            </a:r>
          </a:p>
          <a:p>
            <a:pPr marL="342900" indent="-342900" algn="l">
              <a:lnSpc>
                <a:spcPct val="100000"/>
              </a:lnSpc>
              <a:spcBef>
                <a:spcPts val="700"/>
              </a:spcBef>
              <a:spcAft>
                <a:spcPts val="700"/>
              </a:spcAft>
              <a:buFont typeface="Webdings" panose="05030102010509060703" pitchFamily="18" charset="2"/>
              <a:buChar char="4"/>
            </a:pPr>
            <a:endParaRPr lang="en-US" sz="2000" dirty="0">
              <a:solidFill>
                <a:schemeClr val="tx1"/>
              </a:solidFill>
              <a:latin typeface="Century Gothic"/>
              <a:cs typeface="Century Gothic"/>
            </a:endParaRPr>
          </a:p>
          <a:p>
            <a:pPr marL="342900" indent="-342900" algn="l">
              <a:lnSpc>
                <a:spcPct val="100000"/>
              </a:lnSpc>
              <a:spcBef>
                <a:spcPts val="700"/>
              </a:spcBef>
              <a:spcAft>
                <a:spcPts val="700"/>
              </a:spcAft>
              <a:buFont typeface="Webdings" panose="05030102010509060703" pitchFamily="18" charset="2"/>
              <a:buChar char="4"/>
            </a:pPr>
            <a:endParaRPr lang="en-US" sz="2000" dirty="0" smtClean="0">
              <a:solidFill>
                <a:schemeClr val="tx1"/>
              </a:solidFill>
              <a:latin typeface="Century Gothic"/>
              <a:cs typeface="Century Gothic"/>
            </a:endParaRPr>
          </a:p>
          <a:p>
            <a:pPr marL="342900" indent="-342900" algn="l">
              <a:buFont typeface="Arial"/>
              <a:buChar char="•"/>
            </a:pPr>
            <a:endParaRPr lang="en-US" sz="2000" dirty="0"/>
          </a:p>
        </p:txBody>
      </p:sp>
      <p:sp>
        <p:nvSpPr>
          <p:cNvPr id="3" name="TextBox 2"/>
          <p:cNvSpPr txBox="1"/>
          <p:nvPr/>
        </p:nvSpPr>
        <p:spPr>
          <a:xfrm>
            <a:off x="2057400" y="457200"/>
            <a:ext cx="7010400" cy="923330"/>
          </a:xfrm>
          <a:prstGeom prst="rect">
            <a:avLst/>
          </a:prstGeom>
          <a:noFill/>
        </p:spPr>
        <p:txBody>
          <a:bodyPr wrap="square" rtlCol="0">
            <a:spAutoFit/>
          </a:bodyPr>
          <a:lstStyle/>
          <a:p>
            <a:r>
              <a:rPr lang="en-US" sz="4000" b="1" dirty="0">
                <a:solidFill>
                  <a:schemeClr val="accent1"/>
                </a:solidFill>
                <a:latin typeface="Century Gothic"/>
                <a:cs typeface="Century Gothic"/>
              </a:rPr>
              <a:t>Classifying NDVI</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809190768"/>
              </p:ext>
            </p:extLst>
          </p:nvPr>
        </p:nvGraphicFramePr>
        <p:xfrm>
          <a:off x="2094186" y="3657600"/>
          <a:ext cx="4893785" cy="2672334"/>
        </p:xfrm>
        <a:graphic>
          <a:graphicData uri="http://schemas.openxmlformats.org/drawingml/2006/table">
            <a:tbl>
              <a:tblPr firstRow="1" firstCol="1" bandRow="1">
                <a:tableStyleId>{5C22544A-7EE6-4342-B048-85BDC9FD1C3A}</a:tableStyleId>
              </a:tblPr>
              <a:tblGrid>
                <a:gridCol w="790945"/>
                <a:gridCol w="2457820"/>
                <a:gridCol w="1645020"/>
              </a:tblGrid>
              <a:tr h="445389">
                <a:tc>
                  <a:txBody>
                    <a:bodyPr/>
                    <a:lstStyle/>
                    <a:p>
                      <a:pPr marL="0" marR="0" algn="ctr">
                        <a:lnSpc>
                          <a:spcPct val="115000"/>
                        </a:lnSpc>
                        <a:spcBef>
                          <a:spcPts val="0"/>
                        </a:spcBef>
                        <a:spcAft>
                          <a:spcPts val="0"/>
                        </a:spcAft>
                      </a:pPr>
                      <a:r>
                        <a:rPr lang="en-US" sz="1300" dirty="0">
                          <a:effectLst/>
                        </a:rPr>
                        <a:t> </a:t>
                      </a:r>
                      <a:endParaRPr lang="en-US" sz="1300" dirty="0">
                        <a:solidFill>
                          <a:srgbClr val="000000"/>
                        </a:solidFill>
                        <a:effectLst/>
                        <a:latin typeface="Arial"/>
                        <a:ea typeface="Arial"/>
                      </a:endParaRPr>
                    </a:p>
                  </a:txBody>
                  <a:tcPr marL="82735" marR="82735" marT="0" marB="0" anchor="ctr"/>
                </a:tc>
                <a:tc>
                  <a:txBody>
                    <a:bodyPr/>
                    <a:lstStyle/>
                    <a:p>
                      <a:pPr marL="0" marR="0" algn="ctr">
                        <a:lnSpc>
                          <a:spcPct val="115000"/>
                        </a:lnSpc>
                        <a:spcBef>
                          <a:spcPts val="0"/>
                        </a:spcBef>
                        <a:spcAft>
                          <a:spcPts val="0"/>
                        </a:spcAft>
                      </a:pPr>
                      <a:r>
                        <a:rPr lang="en-US" sz="1300">
                          <a:effectLst/>
                        </a:rPr>
                        <a:t>NDVI Signatures</a:t>
                      </a:r>
                      <a:endParaRPr lang="en-US" sz="1300">
                        <a:solidFill>
                          <a:srgbClr val="000000"/>
                        </a:solidFill>
                        <a:effectLst/>
                        <a:latin typeface="Arial"/>
                        <a:ea typeface="Arial"/>
                      </a:endParaRPr>
                    </a:p>
                  </a:txBody>
                  <a:tcPr marL="82735" marR="82735" marT="0" marB="0" anchor="ctr"/>
                </a:tc>
                <a:tc>
                  <a:txBody>
                    <a:bodyPr/>
                    <a:lstStyle/>
                    <a:p>
                      <a:pPr marL="0" marR="0" algn="ctr">
                        <a:lnSpc>
                          <a:spcPct val="115000"/>
                        </a:lnSpc>
                        <a:spcBef>
                          <a:spcPts val="0"/>
                        </a:spcBef>
                        <a:spcAft>
                          <a:spcPts val="0"/>
                        </a:spcAft>
                      </a:pPr>
                      <a:r>
                        <a:rPr lang="en-US" sz="1300" dirty="0">
                          <a:effectLst/>
                        </a:rPr>
                        <a:t>NDVI Value Range</a:t>
                      </a:r>
                      <a:endParaRPr lang="en-US" sz="1300" dirty="0">
                        <a:solidFill>
                          <a:srgbClr val="000000"/>
                        </a:solidFill>
                        <a:effectLst/>
                        <a:latin typeface="Arial"/>
                        <a:ea typeface="Arial"/>
                      </a:endParaRPr>
                    </a:p>
                  </a:txBody>
                  <a:tcPr marL="82735" marR="82735" marT="0" marB="0" anchor="ctr"/>
                </a:tc>
              </a:tr>
              <a:tr h="445389">
                <a:tc>
                  <a:txBody>
                    <a:bodyPr/>
                    <a:lstStyle/>
                    <a:p>
                      <a:pPr marL="0" marR="0" algn="ctr">
                        <a:lnSpc>
                          <a:spcPct val="115000"/>
                        </a:lnSpc>
                        <a:spcBef>
                          <a:spcPts val="0"/>
                        </a:spcBef>
                        <a:spcAft>
                          <a:spcPts val="0"/>
                        </a:spcAft>
                      </a:pPr>
                      <a:r>
                        <a:rPr lang="en-US" sz="1300">
                          <a:effectLst/>
                        </a:rPr>
                        <a:t>Class 1</a:t>
                      </a:r>
                      <a:endParaRPr lang="en-US" sz="1300">
                        <a:solidFill>
                          <a:srgbClr val="000000"/>
                        </a:solidFill>
                        <a:effectLst/>
                        <a:latin typeface="Arial"/>
                        <a:ea typeface="Arial"/>
                      </a:endParaRPr>
                    </a:p>
                  </a:txBody>
                  <a:tcPr marL="82735" marR="82735" marT="0" marB="0" anchor="ctr"/>
                </a:tc>
                <a:tc>
                  <a:txBody>
                    <a:bodyPr/>
                    <a:lstStyle/>
                    <a:p>
                      <a:pPr marL="0" marR="0" algn="ctr">
                        <a:lnSpc>
                          <a:spcPct val="115000"/>
                        </a:lnSpc>
                        <a:spcBef>
                          <a:spcPts val="0"/>
                        </a:spcBef>
                        <a:spcAft>
                          <a:spcPts val="0"/>
                        </a:spcAft>
                      </a:pPr>
                      <a:r>
                        <a:rPr lang="en-US" sz="1300" dirty="0">
                          <a:effectLst/>
                        </a:rPr>
                        <a:t>Barren rock, sand, snow</a:t>
                      </a:r>
                      <a:endParaRPr lang="en-US" sz="1300" dirty="0">
                        <a:solidFill>
                          <a:srgbClr val="000000"/>
                        </a:solidFill>
                        <a:effectLst/>
                        <a:latin typeface="Arial"/>
                        <a:ea typeface="Arial"/>
                      </a:endParaRPr>
                    </a:p>
                  </a:txBody>
                  <a:tcPr marL="82735" marR="82735" marT="0" marB="0" anchor="ctr"/>
                </a:tc>
                <a:tc>
                  <a:txBody>
                    <a:bodyPr/>
                    <a:lstStyle/>
                    <a:p>
                      <a:pPr marL="0" marR="0" algn="ctr">
                        <a:lnSpc>
                          <a:spcPct val="115000"/>
                        </a:lnSpc>
                        <a:spcBef>
                          <a:spcPts val="0"/>
                        </a:spcBef>
                        <a:spcAft>
                          <a:spcPts val="0"/>
                        </a:spcAft>
                      </a:pPr>
                      <a:r>
                        <a:rPr lang="en-US" sz="1300" dirty="0" smtClean="0">
                          <a:solidFill>
                            <a:schemeClr val="dk1"/>
                          </a:solidFill>
                          <a:effectLst/>
                          <a:latin typeface="+mn-lt"/>
                          <a:ea typeface="+mn-ea"/>
                        </a:rPr>
                        <a:t>-1</a:t>
                      </a:r>
                      <a:r>
                        <a:rPr lang="en-US" sz="1300" baseline="0" dirty="0" smtClean="0">
                          <a:solidFill>
                            <a:schemeClr val="dk1"/>
                          </a:solidFill>
                          <a:effectLst/>
                          <a:latin typeface="+mn-lt"/>
                          <a:ea typeface="+mn-ea"/>
                        </a:rPr>
                        <a:t> and </a:t>
                      </a:r>
                      <a:r>
                        <a:rPr lang="en-US" sz="1300" u="sng" baseline="0" dirty="0" smtClean="0">
                          <a:solidFill>
                            <a:schemeClr val="dk1"/>
                          </a:solidFill>
                          <a:effectLst/>
                          <a:latin typeface="+mn-lt"/>
                          <a:ea typeface="+mn-ea"/>
                        </a:rPr>
                        <a:t>&lt;</a:t>
                      </a:r>
                      <a:r>
                        <a:rPr lang="en-US" sz="1300" baseline="0" dirty="0" smtClean="0">
                          <a:solidFill>
                            <a:schemeClr val="dk1"/>
                          </a:solidFill>
                          <a:effectLst/>
                          <a:latin typeface="+mn-lt"/>
                          <a:ea typeface="+mn-ea"/>
                        </a:rPr>
                        <a:t>0.1</a:t>
                      </a:r>
                      <a:endParaRPr lang="en-US" sz="1300" dirty="0">
                        <a:solidFill>
                          <a:srgbClr val="000000"/>
                        </a:solidFill>
                        <a:effectLst/>
                        <a:latin typeface="Arial"/>
                        <a:ea typeface="Arial"/>
                      </a:endParaRPr>
                    </a:p>
                  </a:txBody>
                  <a:tcPr marL="82735" marR="82735" marT="0" marB="0" anchor="ctr"/>
                </a:tc>
              </a:tr>
              <a:tr h="445389">
                <a:tc>
                  <a:txBody>
                    <a:bodyPr/>
                    <a:lstStyle/>
                    <a:p>
                      <a:pPr marL="0" marR="0" algn="ctr">
                        <a:lnSpc>
                          <a:spcPct val="115000"/>
                        </a:lnSpc>
                        <a:spcBef>
                          <a:spcPts val="0"/>
                        </a:spcBef>
                        <a:spcAft>
                          <a:spcPts val="0"/>
                        </a:spcAft>
                      </a:pPr>
                      <a:r>
                        <a:rPr lang="en-US" sz="1300">
                          <a:effectLst/>
                        </a:rPr>
                        <a:t>Class 2</a:t>
                      </a:r>
                      <a:endParaRPr lang="en-US" sz="1300">
                        <a:solidFill>
                          <a:srgbClr val="000000"/>
                        </a:solidFill>
                        <a:effectLst/>
                        <a:latin typeface="Arial"/>
                        <a:ea typeface="Arial"/>
                      </a:endParaRPr>
                    </a:p>
                  </a:txBody>
                  <a:tcPr marL="82735" marR="82735" marT="0" marB="0" anchor="ctr"/>
                </a:tc>
                <a:tc>
                  <a:txBody>
                    <a:bodyPr/>
                    <a:lstStyle/>
                    <a:p>
                      <a:pPr marL="0" marR="0" algn="ctr">
                        <a:lnSpc>
                          <a:spcPct val="115000"/>
                        </a:lnSpc>
                        <a:spcBef>
                          <a:spcPts val="0"/>
                        </a:spcBef>
                        <a:spcAft>
                          <a:spcPts val="0"/>
                        </a:spcAft>
                      </a:pPr>
                      <a:r>
                        <a:rPr lang="en-US" sz="1300">
                          <a:effectLst/>
                        </a:rPr>
                        <a:t>Soil</a:t>
                      </a:r>
                      <a:endParaRPr lang="en-US" sz="1300">
                        <a:solidFill>
                          <a:srgbClr val="000000"/>
                        </a:solidFill>
                        <a:effectLst/>
                        <a:latin typeface="Arial"/>
                        <a:ea typeface="Arial"/>
                      </a:endParaRPr>
                    </a:p>
                  </a:txBody>
                  <a:tcPr marL="82735" marR="82735" marT="0" marB="0" anchor="ctr"/>
                </a:tc>
                <a:tc>
                  <a:txBody>
                    <a:bodyPr/>
                    <a:lstStyle/>
                    <a:p>
                      <a:pPr marL="0" marR="0" algn="ctr">
                        <a:lnSpc>
                          <a:spcPct val="115000"/>
                        </a:lnSpc>
                        <a:spcBef>
                          <a:spcPts val="0"/>
                        </a:spcBef>
                        <a:spcAft>
                          <a:spcPts val="0"/>
                        </a:spcAft>
                      </a:pPr>
                      <a:r>
                        <a:rPr lang="en-US" sz="1300" u="none" dirty="0" smtClean="0">
                          <a:effectLst/>
                        </a:rPr>
                        <a:t>&gt;</a:t>
                      </a:r>
                      <a:r>
                        <a:rPr lang="en-US" sz="1300" dirty="0" smtClean="0">
                          <a:effectLst/>
                        </a:rPr>
                        <a:t>0.1 and </a:t>
                      </a:r>
                      <a:r>
                        <a:rPr lang="en-US" sz="1300" u="sng" dirty="0" smtClean="0">
                          <a:effectLst/>
                        </a:rPr>
                        <a:t>&lt;</a:t>
                      </a:r>
                      <a:r>
                        <a:rPr lang="en-US" sz="1300" dirty="0" smtClean="0">
                          <a:effectLst/>
                        </a:rPr>
                        <a:t>0.2</a:t>
                      </a:r>
                      <a:endParaRPr lang="en-US" sz="1300" dirty="0">
                        <a:solidFill>
                          <a:srgbClr val="000000"/>
                        </a:solidFill>
                        <a:effectLst/>
                        <a:latin typeface="Arial"/>
                        <a:ea typeface="Arial"/>
                      </a:endParaRPr>
                    </a:p>
                  </a:txBody>
                  <a:tcPr marL="82735" marR="82735" marT="0" marB="0" anchor="ctr"/>
                </a:tc>
              </a:tr>
              <a:tr h="445389">
                <a:tc>
                  <a:txBody>
                    <a:bodyPr/>
                    <a:lstStyle/>
                    <a:p>
                      <a:pPr marL="0" marR="0" algn="ctr">
                        <a:lnSpc>
                          <a:spcPct val="115000"/>
                        </a:lnSpc>
                        <a:spcBef>
                          <a:spcPts val="0"/>
                        </a:spcBef>
                        <a:spcAft>
                          <a:spcPts val="0"/>
                        </a:spcAft>
                      </a:pPr>
                      <a:r>
                        <a:rPr lang="en-US" sz="1300">
                          <a:effectLst/>
                        </a:rPr>
                        <a:t>Class 3</a:t>
                      </a:r>
                      <a:endParaRPr lang="en-US" sz="1300">
                        <a:solidFill>
                          <a:srgbClr val="000000"/>
                        </a:solidFill>
                        <a:effectLst/>
                        <a:latin typeface="Arial"/>
                        <a:ea typeface="Arial"/>
                      </a:endParaRPr>
                    </a:p>
                  </a:txBody>
                  <a:tcPr marL="82735" marR="82735" marT="0" marB="0" anchor="ctr"/>
                </a:tc>
                <a:tc>
                  <a:txBody>
                    <a:bodyPr/>
                    <a:lstStyle/>
                    <a:p>
                      <a:pPr marL="0" marR="0" algn="ctr">
                        <a:lnSpc>
                          <a:spcPct val="115000"/>
                        </a:lnSpc>
                        <a:spcBef>
                          <a:spcPts val="0"/>
                        </a:spcBef>
                        <a:spcAft>
                          <a:spcPts val="0"/>
                        </a:spcAft>
                      </a:pPr>
                      <a:r>
                        <a:rPr lang="en-US" sz="1300">
                          <a:effectLst/>
                        </a:rPr>
                        <a:t>Shrub &amp; grassland</a:t>
                      </a:r>
                      <a:endParaRPr lang="en-US" sz="1300">
                        <a:solidFill>
                          <a:srgbClr val="000000"/>
                        </a:solidFill>
                        <a:effectLst/>
                        <a:latin typeface="Arial"/>
                        <a:ea typeface="Arial"/>
                      </a:endParaRPr>
                    </a:p>
                  </a:txBody>
                  <a:tcPr marL="82735" marR="82735" marT="0" marB="0" anchor="ctr"/>
                </a:tc>
                <a:tc>
                  <a:txBody>
                    <a:bodyPr/>
                    <a:lstStyle/>
                    <a:p>
                      <a:pPr marL="0" marR="0" algn="ctr">
                        <a:lnSpc>
                          <a:spcPct val="115000"/>
                        </a:lnSpc>
                        <a:spcBef>
                          <a:spcPts val="0"/>
                        </a:spcBef>
                        <a:spcAft>
                          <a:spcPts val="0"/>
                        </a:spcAft>
                      </a:pPr>
                      <a:r>
                        <a:rPr lang="en-US" sz="1300" dirty="0" smtClean="0">
                          <a:effectLst/>
                        </a:rPr>
                        <a:t>&gt;0.2 and</a:t>
                      </a:r>
                      <a:r>
                        <a:rPr lang="en-US" sz="1300" baseline="0" dirty="0" smtClean="0">
                          <a:effectLst/>
                        </a:rPr>
                        <a:t> </a:t>
                      </a:r>
                      <a:r>
                        <a:rPr lang="en-US" sz="1300" u="sng" dirty="0" smtClean="0">
                          <a:effectLst/>
                        </a:rPr>
                        <a:t>&lt;</a:t>
                      </a:r>
                      <a:r>
                        <a:rPr lang="en-US" sz="1300" dirty="0" smtClean="0">
                          <a:effectLst/>
                        </a:rPr>
                        <a:t>0.3</a:t>
                      </a:r>
                      <a:endParaRPr lang="en-US" sz="1300" dirty="0">
                        <a:solidFill>
                          <a:srgbClr val="000000"/>
                        </a:solidFill>
                        <a:effectLst/>
                        <a:latin typeface="Arial"/>
                        <a:ea typeface="Arial"/>
                      </a:endParaRPr>
                    </a:p>
                  </a:txBody>
                  <a:tcPr marL="82735" marR="82735" marT="0" marB="0" anchor="ctr"/>
                </a:tc>
              </a:tr>
              <a:tr h="445389">
                <a:tc>
                  <a:txBody>
                    <a:bodyPr/>
                    <a:lstStyle/>
                    <a:p>
                      <a:pPr marL="0" marR="0" algn="ctr">
                        <a:lnSpc>
                          <a:spcPct val="115000"/>
                        </a:lnSpc>
                        <a:spcBef>
                          <a:spcPts val="0"/>
                        </a:spcBef>
                        <a:spcAft>
                          <a:spcPts val="0"/>
                        </a:spcAft>
                      </a:pPr>
                      <a:r>
                        <a:rPr lang="en-US" sz="1300">
                          <a:effectLst/>
                        </a:rPr>
                        <a:t>Class 4</a:t>
                      </a:r>
                      <a:endParaRPr lang="en-US" sz="1300">
                        <a:solidFill>
                          <a:srgbClr val="000000"/>
                        </a:solidFill>
                        <a:effectLst/>
                        <a:latin typeface="Arial"/>
                        <a:ea typeface="Arial"/>
                      </a:endParaRPr>
                    </a:p>
                  </a:txBody>
                  <a:tcPr marL="82735" marR="82735" marT="0" marB="0" anchor="ctr"/>
                </a:tc>
                <a:tc>
                  <a:txBody>
                    <a:bodyPr/>
                    <a:lstStyle/>
                    <a:p>
                      <a:pPr marL="0" marR="0" algn="ctr">
                        <a:lnSpc>
                          <a:spcPct val="115000"/>
                        </a:lnSpc>
                        <a:spcBef>
                          <a:spcPts val="0"/>
                        </a:spcBef>
                        <a:spcAft>
                          <a:spcPts val="0"/>
                        </a:spcAft>
                      </a:pPr>
                      <a:r>
                        <a:rPr lang="en-US" sz="1300">
                          <a:effectLst/>
                        </a:rPr>
                        <a:t>Dense vegetative canopy</a:t>
                      </a:r>
                      <a:endParaRPr lang="en-US" sz="1300">
                        <a:solidFill>
                          <a:srgbClr val="000000"/>
                        </a:solidFill>
                        <a:effectLst/>
                        <a:latin typeface="Arial"/>
                        <a:ea typeface="Arial"/>
                      </a:endParaRPr>
                    </a:p>
                  </a:txBody>
                  <a:tcPr marL="82735" marR="82735" marT="0" marB="0" anchor="ctr"/>
                </a:tc>
                <a:tc>
                  <a:txBody>
                    <a:bodyPr/>
                    <a:lstStyle/>
                    <a:p>
                      <a:pPr marL="0" marR="0" algn="ctr">
                        <a:lnSpc>
                          <a:spcPct val="115000"/>
                        </a:lnSpc>
                        <a:spcBef>
                          <a:spcPts val="0"/>
                        </a:spcBef>
                        <a:spcAft>
                          <a:spcPts val="0"/>
                        </a:spcAft>
                      </a:pPr>
                      <a:r>
                        <a:rPr lang="en-US" sz="1300" dirty="0" smtClean="0">
                          <a:effectLst/>
                        </a:rPr>
                        <a:t>&gt;0.3 </a:t>
                      </a:r>
                      <a:r>
                        <a:rPr lang="en-US" sz="1300" dirty="0">
                          <a:effectLst/>
                        </a:rPr>
                        <a:t>to </a:t>
                      </a:r>
                      <a:r>
                        <a:rPr lang="en-US" sz="1300" u="sng" dirty="0" smtClean="0">
                          <a:effectLst/>
                        </a:rPr>
                        <a:t>&lt;</a:t>
                      </a:r>
                      <a:r>
                        <a:rPr lang="en-US" sz="1300" dirty="0" smtClean="0">
                          <a:effectLst/>
                        </a:rPr>
                        <a:t>0.6</a:t>
                      </a:r>
                      <a:endParaRPr lang="en-US" sz="1300" dirty="0">
                        <a:solidFill>
                          <a:srgbClr val="000000"/>
                        </a:solidFill>
                        <a:effectLst/>
                        <a:latin typeface="Arial"/>
                        <a:ea typeface="Arial"/>
                      </a:endParaRPr>
                    </a:p>
                  </a:txBody>
                  <a:tcPr marL="82735" marR="82735" marT="0" marB="0" anchor="ctr"/>
                </a:tc>
              </a:tr>
              <a:tr h="445389">
                <a:tc>
                  <a:txBody>
                    <a:bodyPr/>
                    <a:lstStyle/>
                    <a:p>
                      <a:pPr marL="0" marR="0" algn="ctr">
                        <a:lnSpc>
                          <a:spcPct val="115000"/>
                        </a:lnSpc>
                        <a:spcBef>
                          <a:spcPts val="0"/>
                        </a:spcBef>
                        <a:spcAft>
                          <a:spcPts val="0"/>
                        </a:spcAft>
                      </a:pPr>
                      <a:r>
                        <a:rPr lang="en-US" sz="1300">
                          <a:effectLst/>
                        </a:rPr>
                        <a:t>Class 5</a:t>
                      </a:r>
                      <a:endParaRPr lang="en-US" sz="1300">
                        <a:solidFill>
                          <a:srgbClr val="000000"/>
                        </a:solidFill>
                        <a:effectLst/>
                        <a:latin typeface="Arial"/>
                        <a:ea typeface="Arial"/>
                      </a:endParaRPr>
                    </a:p>
                  </a:txBody>
                  <a:tcPr marL="82735" marR="82735" marT="0" marB="0" anchor="ctr"/>
                </a:tc>
                <a:tc>
                  <a:txBody>
                    <a:bodyPr/>
                    <a:lstStyle/>
                    <a:p>
                      <a:pPr marL="0" marR="0" algn="ctr">
                        <a:lnSpc>
                          <a:spcPct val="115000"/>
                        </a:lnSpc>
                        <a:spcBef>
                          <a:spcPts val="0"/>
                        </a:spcBef>
                        <a:spcAft>
                          <a:spcPts val="0"/>
                        </a:spcAft>
                      </a:pPr>
                      <a:r>
                        <a:rPr lang="en-US" sz="1300">
                          <a:effectLst/>
                        </a:rPr>
                        <a:t>Temperate/ tropical rainforests</a:t>
                      </a:r>
                      <a:endParaRPr lang="en-US" sz="1300">
                        <a:solidFill>
                          <a:srgbClr val="000000"/>
                        </a:solidFill>
                        <a:effectLst/>
                        <a:latin typeface="Arial"/>
                        <a:ea typeface="Arial"/>
                      </a:endParaRPr>
                    </a:p>
                  </a:txBody>
                  <a:tcPr marL="82735" marR="82735" marT="0" marB="0" anchor="ctr"/>
                </a:tc>
                <a:tc>
                  <a:txBody>
                    <a:bodyPr/>
                    <a:lstStyle/>
                    <a:p>
                      <a:pPr marL="0" marR="0" algn="ctr">
                        <a:lnSpc>
                          <a:spcPct val="115000"/>
                        </a:lnSpc>
                        <a:spcBef>
                          <a:spcPts val="0"/>
                        </a:spcBef>
                        <a:spcAft>
                          <a:spcPts val="0"/>
                        </a:spcAft>
                      </a:pPr>
                      <a:r>
                        <a:rPr lang="en-US" sz="1300" dirty="0" smtClean="0">
                          <a:effectLst/>
                        </a:rPr>
                        <a:t>&gt;0.6 </a:t>
                      </a:r>
                      <a:r>
                        <a:rPr lang="en-US" sz="1300" dirty="0">
                          <a:effectLst/>
                        </a:rPr>
                        <a:t>to </a:t>
                      </a:r>
                      <a:r>
                        <a:rPr lang="en-US" sz="1300" u="sng" dirty="0" smtClean="0">
                          <a:effectLst/>
                        </a:rPr>
                        <a:t>&lt;</a:t>
                      </a:r>
                      <a:r>
                        <a:rPr lang="en-US" sz="1300" dirty="0" smtClean="0">
                          <a:effectLst/>
                        </a:rPr>
                        <a:t>0.8</a:t>
                      </a:r>
                      <a:endParaRPr lang="en-US" sz="1300" dirty="0">
                        <a:solidFill>
                          <a:srgbClr val="000000"/>
                        </a:solidFill>
                        <a:effectLst/>
                        <a:latin typeface="Arial"/>
                        <a:ea typeface="Arial"/>
                      </a:endParaRPr>
                    </a:p>
                  </a:txBody>
                  <a:tcPr marL="82735" marR="82735" marT="0" marB="0" anchor="ctr"/>
                </a:tc>
              </a:tr>
            </a:tbl>
          </a:graphicData>
        </a:graphic>
      </p:graphicFrame>
    </p:spTree>
    <p:extLst>
      <p:ext uri="{BB962C8B-B14F-4D97-AF65-F5344CB8AC3E}">
        <p14:creationId xmlns:p14="http://schemas.microsoft.com/office/powerpoint/2010/main" val="1469419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title="Central America NDVI Signature Classifications"/>
          <p:cNvGraphicFramePr>
            <a:graphicFrameLocks/>
          </p:cNvGraphicFramePr>
          <p:nvPr>
            <p:extLst>
              <p:ext uri="{D42A27DB-BD31-4B8C-83A1-F6EECF244321}">
                <p14:modId xmlns:p14="http://schemas.microsoft.com/office/powerpoint/2010/main" val="3440995694"/>
              </p:ext>
            </p:extLst>
          </p:nvPr>
        </p:nvGraphicFramePr>
        <p:xfrm>
          <a:off x="762000" y="1447800"/>
          <a:ext cx="75438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685800" y="761999"/>
            <a:ext cx="7848600" cy="430887"/>
          </a:xfrm>
          <a:prstGeom prst="rect">
            <a:avLst/>
          </a:prstGeom>
          <a:noFill/>
        </p:spPr>
        <p:txBody>
          <a:bodyPr wrap="square" rtlCol="0">
            <a:spAutoFit/>
          </a:bodyPr>
          <a:lstStyle/>
          <a:p>
            <a:r>
              <a:rPr lang="en-US" sz="2200" dirty="0" smtClean="0">
                <a:solidFill>
                  <a:schemeClr val="bg2"/>
                </a:solidFill>
                <a:latin typeface="Century Gothic" panose="020B0502020202020204" pitchFamily="34" charset="0"/>
              </a:rPr>
              <a:t>Central America NDVI Signature Classification 1981-2014</a:t>
            </a:r>
          </a:p>
        </p:txBody>
      </p:sp>
    </p:spTree>
    <p:extLst>
      <p:ext uri="{BB962C8B-B14F-4D97-AF65-F5344CB8AC3E}">
        <p14:creationId xmlns:p14="http://schemas.microsoft.com/office/powerpoint/2010/main" val="36733959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570899339"/>
              </p:ext>
            </p:extLst>
          </p:nvPr>
        </p:nvGraphicFramePr>
        <p:xfrm>
          <a:off x="914400" y="1524000"/>
          <a:ext cx="7391400" cy="420743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362740" y="762000"/>
            <a:ext cx="6477000" cy="430887"/>
          </a:xfrm>
          <a:prstGeom prst="rect">
            <a:avLst/>
          </a:prstGeom>
          <a:noFill/>
        </p:spPr>
        <p:txBody>
          <a:bodyPr wrap="square" rtlCol="0">
            <a:spAutoFit/>
          </a:bodyPr>
          <a:lstStyle/>
          <a:p>
            <a:r>
              <a:rPr lang="en-US" sz="2200" dirty="0" smtClean="0">
                <a:solidFill>
                  <a:schemeClr val="bg2"/>
                </a:solidFill>
                <a:latin typeface="Century Gothic" panose="020B0502020202020204" pitchFamily="34" charset="0"/>
              </a:rPr>
              <a:t>Levant NDVI Signature Classification 1981-2014</a:t>
            </a:r>
            <a:endParaRPr lang="en-US" sz="2200"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28484745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81"/>
          <p:cNvSpPr txBox="1">
            <a:spLocks noGrp="1"/>
          </p:cNvSpPr>
          <p:nvPr>
            <p:ph type="body" idx="1"/>
          </p:nvPr>
        </p:nvSpPr>
        <p:spPr>
          <a:xfrm>
            <a:off x="5791200" y="1600200"/>
            <a:ext cx="3048000" cy="4343400"/>
          </a:xfrm>
          <a:prstGeom prst="rect">
            <a:avLst/>
          </a:prstGeom>
        </p:spPr>
        <p:txBody>
          <a:bodyPr lIns="91425" tIns="91425" rIns="91425" bIns="91425" anchor="t" anchorCtr="0">
            <a:noAutofit/>
          </a:bodyPr>
          <a:lstStyle/>
          <a:p>
            <a:pPr lvl="0">
              <a:spcBef>
                <a:spcPts val="500"/>
              </a:spcBef>
              <a:spcAft>
                <a:spcPts val="500"/>
              </a:spcAft>
              <a:buNone/>
            </a:pPr>
            <a:r>
              <a:rPr lang="en-US" sz="2800" b="1" dirty="0">
                <a:solidFill>
                  <a:schemeClr val="tx1"/>
                </a:solidFill>
                <a:latin typeface="Century Gothic" panose="020B0502020202020204" pitchFamily="34" charset="0"/>
              </a:rPr>
              <a:t>P</a:t>
            </a:r>
            <a:r>
              <a:rPr lang="en-US" sz="2800" b="1" dirty="0" smtClean="0">
                <a:solidFill>
                  <a:schemeClr val="tx1"/>
                </a:solidFill>
                <a:latin typeface="Century Gothic" panose="020B0502020202020204" pitchFamily="34" charset="0"/>
              </a:rPr>
              <a:t>ercent Difference </a:t>
            </a:r>
            <a:endParaRPr lang="en-US" sz="2800" dirty="0" smtClean="0">
              <a:solidFill>
                <a:schemeClr val="tx1"/>
              </a:solidFill>
              <a:latin typeface="Century Gothic" panose="020B0502020202020204" pitchFamily="34" charset="0"/>
            </a:endParaRPr>
          </a:p>
          <a:p>
            <a:pPr marL="342900" lvl="0" indent="-342900" algn="l">
              <a:lnSpc>
                <a:spcPct val="100000"/>
              </a:lnSpc>
              <a:spcBef>
                <a:spcPts val="800"/>
              </a:spcBef>
              <a:spcAft>
                <a:spcPts val="800"/>
              </a:spcAft>
              <a:buFont typeface="Webdings" panose="05030102010509060703" pitchFamily="18" charset="2"/>
              <a:buChar char="4"/>
            </a:pPr>
            <a:r>
              <a:rPr lang="en-US" dirty="0" smtClean="0">
                <a:solidFill>
                  <a:schemeClr val="tx1"/>
                </a:solidFill>
                <a:latin typeface="Century Gothic" panose="020B0502020202020204" pitchFamily="34" charset="0"/>
              </a:rPr>
              <a:t>Percent difference from baseline 33 year average</a:t>
            </a:r>
          </a:p>
          <a:p>
            <a:pPr marL="342900" lvl="0" indent="-342900" algn="l">
              <a:lnSpc>
                <a:spcPct val="100000"/>
              </a:lnSpc>
              <a:spcBef>
                <a:spcPts val="800"/>
              </a:spcBef>
              <a:spcAft>
                <a:spcPts val="800"/>
              </a:spcAft>
              <a:buFont typeface="Webdings" panose="05030102010509060703" pitchFamily="18" charset="2"/>
              <a:buChar char="4"/>
            </a:pPr>
            <a:r>
              <a:rPr lang="en-US" dirty="0" smtClean="0">
                <a:solidFill>
                  <a:schemeClr val="tx1"/>
                </a:solidFill>
                <a:latin typeface="Century Gothic" panose="020B0502020202020204" pitchFamily="34" charset="0"/>
              </a:rPr>
              <a:t>EL Niño Southern Oscillation events and drought years</a:t>
            </a:r>
          </a:p>
        </p:txBody>
      </p:sp>
      <p:sp>
        <p:nvSpPr>
          <p:cNvPr id="4" name="Shape 182"/>
          <p:cNvSpPr txBox="1">
            <a:spLocks noGrp="1"/>
          </p:cNvSpPr>
          <p:nvPr>
            <p:ph type="body" idx="2"/>
          </p:nvPr>
        </p:nvSpPr>
        <p:spPr>
          <a:xfrm>
            <a:off x="765689" y="428655"/>
            <a:ext cx="7757159" cy="1370329"/>
          </a:xfrm>
          <a:prstGeom prst="rect">
            <a:avLst/>
          </a:prstGeom>
        </p:spPr>
        <p:txBody>
          <a:bodyPr lIns="91425" tIns="91425" rIns="91425" bIns="91425" anchor="t" anchorCtr="0">
            <a:noAutofit/>
          </a:bodyPr>
          <a:lstStyle/>
          <a:p>
            <a:pPr lvl="0" algn="ctr" rtl="0">
              <a:spcBef>
                <a:spcPts val="0"/>
              </a:spcBef>
              <a:buNone/>
            </a:pPr>
            <a:r>
              <a:rPr lang="en-US" sz="4400" dirty="0" smtClean="0">
                <a:latin typeface="Century Gothic" panose="020B0502020202020204" pitchFamily="34" charset="0"/>
              </a:rPr>
              <a:t>Periods of Interest</a:t>
            </a:r>
            <a:endParaRPr lang="en-US" sz="4400" dirty="0">
              <a:latin typeface="Century Gothic" panose="020B0502020202020204" pitchFamily="34" charset="0"/>
            </a:endParaRPr>
          </a:p>
        </p:txBody>
      </p:sp>
      <p:grpSp>
        <p:nvGrpSpPr>
          <p:cNvPr id="3" name="Group 2"/>
          <p:cNvGrpSpPr/>
          <p:nvPr/>
        </p:nvGrpSpPr>
        <p:grpSpPr>
          <a:xfrm>
            <a:off x="152400" y="1598929"/>
            <a:ext cx="5257800" cy="3622112"/>
            <a:chOff x="76200" y="2114490"/>
            <a:chExt cx="5257800" cy="3622112"/>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867" t="17165" r="1801" b="23525"/>
            <a:stretch/>
          </p:blipFill>
          <p:spPr>
            <a:xfrm>
              <a:off x="84083" y="2590800"/>
              <a:ext cx="5249917" cy="2523873"/>
            </a:xfrm>
            <a:prstGeom prst="rect">
              <a:avLst/>
            </a:prstGeom>
          </p:spPr>
        </p:pic>
        <p:sp>
          <p:nvSpPr>
            <p:cNvPr id="8" name="TextBox 7"/>
            <p:cNvSpPr txBox="1"/>
            <p:nvPr/>
          </p:nvSpPr>
          <p:spPr>
            <a:xfrm>
              <a:off x="307506" y="5376446"/>
              <a:ext cx="2133600" cy="338554"/>
            </a:xfrm>
            <a:prstGeom prst="rect">
              <a:avLst/>
            </a:prstGeom>
            <a:noFill/>
          </p:spPr>
          <p:txBody>
            <a:bodyPr wrap="square" rtlCol="0">
              <a:spAutoFit/>
            </a:bodyPr>
            <a:lstStyle/>
            <a:p>
              <a:pPr algn="ctr"/>
              <a:r>
                <a:rPr lang="en-US" sz="1600" dirty="0" smtClean="0">
                  <a:latin typeface="Century Gothic" panose="020B0502020202020204" pitchFamily="34" charset="0"/>
                </a:rPr>
                <a:t>Weak La Niña</a:t>
              </a:r>
              <a:endParaRPr lang="en-US" sz="1600" dirty="0">
                <a:latin typeface="Century Gothic" panose="020B0502020202020204" pitchFamily="34" charset="0"/>
              </a:endParaRPr>
            </a:p>
          </p:txBody>
        </p:sp>
        <p:sp>
          <p:nvSpPr>
            <p:cNvPr id="9" name="TextBox 8"/>
            <p:cNvSpPr txBox="1"/>
            <p:nvPr/>
          </p:nvSpPr>
          <p:spPr>
            <a:xfrm>
              <a:off x="3276600" y="5398048"/>
              <a:ext cx="1981200" cy="338554"/>
            </a:xfrm>
            <a:prstGeom prst="rect">
              <a:avLst/>
            </a:prstGeom>
            <a:noFill/>
          </p:spPr>
          <p:txBody>
            <a:bodyPr wrap="square" rtlCol="0">
              <a:spAutoFit/>
            </a:bodyPr>
            <a:lstStyle/>
            <a:p>
              <a:r>
                <a:rPr lang="en-US" sz="1600" dirty="0" smtClean="0">
                  <a:latin typeface="Century Gothic" panose="020B0502020202020204" pitchFamily="34" charset="0"/>
                </a:rPr>
                <a:t>Strong El Niño</a:t>
              </a:r>
              <a:endParaRPr lang="en-US" sz="1600" dirty="0">
                <a:latin typeface="Century Gothic" panose="020B0502020202020204" pitchFamily="34" charset="0"/>
              </a:endParaRPr>
            </a:p>
          </p:txBody>
        </p:sp>
        <p:sp>
          <p:nvSpPr>
            <p:cNvPr id="10" name="TextBox 9"/>
            <p:cNvSpPr txBox="1"/>
            <p:nvPr/>
          </p:nvSpPr>
          <p:spPr>
            <a:xfrm>
              <a:off x="990600" y="5081984"/>
              <a:ext cx="838200" cy="369332"/>
            </a:xfrm>
            <a:prstGeom prst="rect">
              <a:avLst/>
            </a:prstGeom>
            <a:noFill/>
          </p:spPr>
          <p:txBody>
            <a:bodyPr wrap="square" rtlCol="0">
              <a:spAutoFit/>
            </a:bodyPr>
            <a:lstStyle/>
            <a:p>
              <a:r>
                <a:rPr lang="en-US" sz="1800" b="1" dirty="0" smtClean="0">
                  <a:latin typeface="Century Gothic" panose="020B0502020202020204" pitchFamily="34" charset="0"/>
                </a:rPr>
                <a:t>1996</a:t>
              </a:r>
              <a:endParaRPr lang="en-US" sz="1800" b="1" dirty="0">
                <a:latin typeface="Century Gothic" panose="020B0502020202020204" pitchFamily="34" charset="0"/>
              </a:endParaRPr>
            </a:p>
          </p:txBody>
        </p:sp>
        <p:sp>
          <p:nvSpPr>
            <p:cNvPr id="11" name="TextBox 10"/>
            <p:cNvSpPr txBox="1"/>
            <p:nvPr/>
          </p:nvSpPr>
          <p:spPr>
            <a:xfrm>
              <a:off x="3499943" y="5117068"/>
              <a:ext cx="990600" cy="369332"/>
            </a:xfrm>
            <a:prstGeom prst="rect">
              <a:avLst/>
            </a:prstGeom>
            <a:noFill/>
          </p:spPr>
          <p:txBody>
            <a:bodyPr wrap="square" rtlCol="0">
              <a:spAutoFit/>
            </a:bodyPr>
            <a:lstStyle/>
            <a:p>
              <a:pPr algn="ctr"/>
              <a:r>
                <a:rPr lang="en-US" sz="1800" b="1" dirty="0" smtClean="0">
                  <a:latin typeface="Century Gothic" panose="020B0502020202020204" pitchFamily="34" charset="0"/>
                </a:rPr>
                <a:t>1998</a:t>
              </a:r>
              <a:endParaRPr lang="en-US" sz="1800" b="1" dirty="0">
                <a:latin typeface="Century Gothic" panose="020B0502020202020204" pitchFamily="34" charset="0"/>
              </a:endParaRPr>
            </a:p>
          </p:txBody>
        </p:sp>
        <p:sp>
          <p:nvSpPr>
            <p:cNvPr id="12" name="TextBox 11"/>
            <p:cNvSpPr txBox="1"/>
            <p:nvPr/>
          </p:nvSpPr>
          <p:spPr>
            <a:xfrm>
              <a:off x="2057400" y="2114490"/>
              <a:ext cx="1905000" cy="400110"/>
            </a:xfrm>
            <a:prstGeom prst="rect">
              <a:avLst/>
            </a:prstGeom>
            <a:noFill/>
          </p:spPr>
          <p:txBody>
            <a:bodyPr wrap="square" rtlCol="0">
              <a:spAutoFit/>
            </a:bodyPr>
            <a:lstStyle/>
            <a:p>
              <a:r>
                <a:rPr lang="en-US" sz="2000" dirty="0" smtClean="0">
                  <a:latin typeface="Century Gothic" panose="020B0502020202020204" pitchFamily="34" charset="0"/>
                </a:rPr>
                <a:t>February</a:t>
              </a:r>
              <a:endParaRPr lang="en-US" sz="2000" dirty="0">
                <a:latin typeface="Century Gothic" panose="020B0502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652" y="4419600"/>
              <a:ext cx="207348" cy="593444"/>
            </a:xfrm>
            <a:prstGeom prst="rect">
              <a:avLst/>
            </a:prstGeom>
          </p:spPr>
        </p:pic>
        <p:sp>
          <p:nvSpPr>
            <p:cNvPr id="14" name="TextBox 13"/>
            <p:cNvSpPr txBox="1"/>
            <p:nvPr/>
          </p:nvSpPr>
          <p:spPr>
            <a:xfrm>
              <a:off x="304800" y="4343400"/>
              <a:ext cx="685800" cy="261610"/>
            </a:xfrm>
            <a:prstGeom prst="rect">
              <a:avLst/>
            </a:prstGeom>
            <a:noFill/>
          </p:spPr>
          <p:txBody>
            <a:bodyPr wrap="square" rtlCol="0">
              <a:spAutoFit/>
            </a:bodyPr>
            <a:lstStyle/>
            <a:p>
              <a:r>
                <a:rPr lang="en-US" sz="1100" dirty="0" smtClean="0">
                  <a:latin typeface="Century Gothic" panose="020B0502020202020204" pitchFamily="34" charset="0"/>
                </a:rPr>
                <a:t>100%</a:t>
              </a:r>
              <a:endParaRPr lang="en-US" sz="1100" dirty="0">
                <a:latin typeface="Century Gothic" panose="020B0502020202020204" pitchFamily="34" charset="0"/>
              </a:endParaRPr>
            </a:p>
          </p:txBody>
        </p:sp>
        <p:sp>
          <p:nvSpPr>
            <p:cNvPr id="15" name="TextBox 14"/>
            <p:cNvSpPr txBox="1"/>
            <p:nvPr/>
          </p:nvSpPr>
          <p:spPr>
            <a:xfrm>
              <a:off x="304800" y="4843790"/>
              <a:ext cx="914400" cy="261610"/>
            </a:xfrm>
            <a:prstGeom prst="rect">
              <a:avLst/>
            </a:prstGeom>
            <a:noFill/>
          </p:spPr>
          <p:txBody>
            <a:bodyPr wrap="square" rtlCol="0">
              <a:spAutoFit/>
            </a:bodyPr>
            <a:lstStyle/>
            <a:p>
              <a:r>
                <a:rPr lang="en-US" sz="1100" dirty="0" smtClean="0">
                  <a:latin typeface="Century Gothic" panose="020B0502020202020204" pitchFamily="34" charset="0"/>
                </a:rPr>
                <a:t>-100%</a:t>
              </a:r>
              <a:endParaRPr lang="en-US" sz="1100" dirty="0">
                <a:latin typeface="Century Gothic" panose="020B0502020202020204" pitchFamily="34" charset="0"/>
              </a:endParaRPr>
            </a:p>
          </p:txBody>
        </p:sp>
        <p:sp>
          <p:nvSpPr>
            <p:cNvPr id="16" name="TextBox 15"/>
            <p:cNvSpPr txBox="1"/>
            <p:nvPr/>
          </p:nvSpPr>
          <p:spPr>
            <a:xfrm>
              <a:off x="76200" y="4157990"/>
              <a:ext cx="1524000" cy="261610"/>
            </a:xfrm>
            <a:prstGeom prst="rect">
              <a:avLst/>
            </a:prstGeom>
            <a:noFill/>
          </p:spPr>
          <p:txBody>
            <a:bodyPr wrap="square" rtlCol="0">
              <a:spAutoFit/>
            </a:bodyPr>
            <a:lstStyle/>
            <a:p>
              <a:r>
                <a:rPr lang="en-US" sz="1100" dirty="0" smtClean="0">
                  <a:latin typeface="Century Gothic" panose="020B0502020202020204" pitchFamily="34" charset="0"/>
                </a:rPr>
                <a:t>Percent Difference</a:t>
              </a:r>
              <a:endParaRPr lang="en-US" sz="1100" dirty="0">
                <a:latin typeface="Century Gothic" panose="020B0502020202020204" pitchFamily="34" charset="0"/>
              </a:endParaRPr>
            </a:p>
          </p:txBody>
        </p:sp>
        <p:sp>
          <p:nvSpPr>
            <p:cNvPr id="17" name="TextBox 16"/>
            <p:cNvSpPr txBox="1"/>
            <p:nvPr/>
          </p:nvSpPr>
          <p:spPr>
            <a:xfrm>
              <a:off x="2719551" y="4157990"/>
              <a:ext cx="1524000" cy="261610"/>
            </a:xfrm>
            <a:prstGeom prst="rect">
              <a:avLst/>
            </a:prstGeom>
            <a:noFill/>
          </p:spPr>
          <p:txBody>
            <a:bodyPr wrap="square" rtlCol="0">
              <a:spAutoFit/>
            </a:bodyPr>
            <a:lstStyle/>
            <a:p>
              <a:r>
                <a:rPr lang="en-US" sz="1100" dirty="0" smtClean="0">
                  <a:latin typeface="Century Gothic" panose="020B0502020202020204" pitchFamily="34" charset="0"/>
                </a:rPr>
                <a:t>Percent Difference</a:t>
              </a:r>
              <a:endParaRPr lang="en-US" sz="1100" dirty="0">
                <a:latin typeface="Century Gothic" panose="020B0502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0333" y="4419600"/>
              <a:ext cx="207348" cy="593444"/>
            </a:xfrm>
            <a:prstGeom prst="rect">
              <a:avLst/>
            </a:prstGeom>
          </p:spPr>
        </p:pic>
        <p:sp>
          <p:nvSpPr>
            <p:cNvPr id="19" name="TextBox 18"/>
            <p:cNvSpPr txBox="1"/>
            <p:nvPr/>
          </p:nvSpPr>
          <p:spPr>
            <a:xfrm>
              <a:off x="2895600" y="4364995"/>
              <a:ext cx="685800" cy="261610"/>
            </a:xfrm>
            <a:prstGeom prst="rect">
              <a:avLst/>
            </a:prstGeom>
            <a:noFill/>
          </p:spPr>
          <p:txBody>
            <a:bodyPr wrap="square" rtlCol="0">
              <a:spAutoFit/>
            </a:bodyPr>
            <a:lstStyle/>
            <a:p>
              <a:r>
                <a:rPr lang="en-US" sz="1100" dirty="0" smtClean="0">
                  <a:latin typeface="Century Gothic" panose="020B0502020202020204" pitchFamily="34" charset="0"/>
                </a:rPr>
                <a:t>100%</a:t>
              </a:r>
              <a:endParaRPr lang="en-US" sz="1100" dirty="0">
                <a:latin typeface="Century Gothic" panose="020B0502020202020204" pitchFamily="34" charset="0"/>
              </a:endParaRPr>
            </a:p>
          </p:txBody>
        </p:sp>
        <p:sp>
          <p:nvSpPr>
            <p:cNvPr id="20" name="TextBox 19"/>
            <p:cNvSpPr txBox="1"/>
            <p:nvPr/>
          </p:nvSpPr>
          <p:spPr>
            <a:xfrm>
              <a:off x="2899541" y="4800600"/>
              <a:ext cx="914400" cy="261610"/>
            </a:xfrm>
            <a:prstGeom prst="rect">
              <a:avLst/>
            </a:prstGeom>
            <a:noFill/>
          </p:spPr>
          <p:txBody>
            <a:bodyPr wrap="square" rtlCol="0">
              <a:spAutoFit/>
            </a:bodyPr>
            <a:lstStyle/>
            <a:p>
              <a:r>
                <a:rPr lang="en-US" sz="1100" dirty="0" smtClean="0">
                  <a:latin typeface="Century Gothic" panose="020B0502020202020204" pitchFamily="34" charset="0"/>
                </a:rPr>
                <a:t>-100%</a:t>
              </a:r>
              <a:endParaRPr lang="en-US" sz="1100" dirty="0">
                <a:latin typeface="Century Gothic" panose="020B0502020202020204" pitchFamily="34" charset="0"/>
              </a:endParaRPr>
            </a:p>
          </p:txBody>
        </p:sp>
        <p:pic>
          <p:nvPicPr>
            <p:cNvPr id="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7613" y="4697418"/>
              <a:ext cx="146987" cy="34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7596" y="4716322"/>
              <a:ext cx="146987" cy="34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330" y="4255174"/>
            <a:ext cx="1409897" cy="238158"/>
          </a:xfrm>
          <a:prstGeom prst="rect">
            <a:avLst/>
          </a:prstGeom>
        </p:spPr>
      </p:pic>
      <mc:AlternateContent xmlns:mc="http://schemas.openxmlformats.org/markup-compatibility/2006" xmlns:a14="http://schemas.microsoft.com/office/drawing/2010/main">
        <mc:Choice Requires="a14">
          <p:sp>
            <p:nvSpPr>
              <p:cNvPr id="24" name="TextBox 23"/>
              <p:cNvSpPr txBox="1"/>
              <p:nvPr/>
            </p:nvSpPr>
            <p:spPr>
              <a:xfrm>
                <a:off x="1566335" y="5715000"/>
                <a:ext cx="6017102" cy="763671"/>
              </a:xfrm>
              <a:prstGeom prst="rect">
                <a:avLst/>
              </a:prstGeom>
              <a:noFill/>
              <a:ln w="9525">
                <a:noFill/>
              </a:ln>
            </p:spPr>
            <p:txBody>
              <a:bodyPr wrap="square" rtlCol="0">
                <a:spAutoFit/>
              </a:bodyPr>
              <a:lstStyle/>
              <a:p>
                <a:pPr lvl="0"/>
                <a14:m>
                  <m:oMathPara xmlns:m="http://schemas.openxmlformats.org/officeDocument/2006/math">
                    <m:oMathParaPr>
                      <m:jc m:val="centerGroup"/>
                    </m:oMathParaPr>
                    <m:oMath xmlns:m="http://schemas.openxmlformats.org/officeDocument/2006/math">
                      <m:r>
                        <a:rPr lang="en-US" b="1" i="1" smtClean="0">
                          <a:latin typeface="Cambria Math"/>
                        </a:rPr>
                        <m:t>𝐏𝐞𝐫𝐜𝐞𝐧𝐭</m:t>
                      </m:r>
                      <m:r>
                        <a:rPr lang="en-US" b="1">
                          <a:latin typeface="Cambria Math"/>
                        </a:rPr>
                        <m:t> </m:t>
                      </m:r>
                      <m:r>
                        <a:rPr lang="en-US" b="1" i="1">
                          <a:latin typeface="Cambria Math"/>
                        </a:rPr>
                        <m:t>𝐃𝐢𝐟𝐟𝐞𝐫𝐞𝐧𝐜𝐞</m:t>
                      </m:r>
                      <m:r>
                        <a:rPr lang="en-US">
                          <a:latin typeface="Cambria Math"/>
                        </a:rPr>
                        <m:t>=</m:t>
                      </m:r>
                      <m:f>
                        <m:fPr>
                          <m:ctrlPr>
                            <a:rPr lang="en-US" i="1">
                              <a:latin typeface="Cambria Math" panose="02040503050406030204" pitchFamily="18" charset="0"/>
                            </a:rPr>
                          </m:ctrlPr>
                        </m:fPr>
                        <m:num>
                          <m:d>
                            <m:dPr>
                              <m:ctrlPr>
                                <a:rPr lang="en-US" i="1">
                                  <a:latin typeface="Cambria Math" panose="02040503050406030204" pitchFamily="18" charset="0"/>
                                </a:rPr>
                              </m:ctrlPr>
                            </m:dPr>
                            <m:e>
                              <m:r>
                                <m:rPr>
                                  <m:sty m:val="p"/>
                                </m:rPr>
                                <a:rPr lang="en-US">
                                  <a:latin typeface="Cambria Math"/>
                                </a:rPr>
                                <m:t>selected</m:t>
                              </m:r>
                              <m:r>
                                <a:rPr lang="en-US">
                                  <a:latin typeface="Cambria Math"/>
                                </a:rPr>
                                <m:t> </m:t>
                              </m:r>
                              <m:r>
                                <m:rPr>
                                  <m:sty m:val="p"/>
                                </m:rPr>
                                <a:rPr lang="en-US">
                                  <a:latin typeface="Cambria Math"/>
                                </a:rPr>
                                <m:t>month</m:t>
                              </m:r>
                              <m:r>
                                <a:rPr lang="en-US">
                                  <a:latin typeface="Cambria Math"/>
                                </a:rPr>
                                <m:t> </m:t>
                              </m:r>
                              <m:r>
                                <m:rPr>
                                  <m:sty m:val="p"/>
                                </m:rPr>
                                <a:rPr lang="en-US">
                                  <a:latin typeface="Cambria Math"/>
                                </a:rPr>
                                <m:t>average</m:t>
                              </m:r>
                              <m:r>
                                <a:rPr lang="en-US" b="0" i="1" smtClean="0">
                                  <a:latin typeface="Cambria Math"/>
                                </a:rPr>
                                <m:t>−</m:t>
                              </m:r>
                              <m:r>
                                <m:rPr>
                                  <m:sty m:val="p"/>
                                </m:rPr>
                                <a:rPr lang="en-US" b="0" i="0" smtClean="0">
                                  <a:latin typeface="Cambria Math"/>
                                </a:rPr>
                                <m:t>baseline</m:t>
                              </m:r>
                              <m:r>
                                <a:rPr lang="en-US" b="0" i="0" smtClean="0">
                                  <a:latin typeface="Cambria Math"/>
                                </a:rPr>
                                <m:t> </m:t>
                              </m:r>
                              <m:r>
                                <m:rPr>
                                  <m:sty m:val="p"/>
                                </m:rPr>
                                <a:rPr lang="en-US" b="0" i="0" smtClean="0">
                                  <a:latin typeface="Cambria Math"/>
                                </a:rPr>
                                <m:t>average</m:t>
                              </m:r>
                            </m:e>
                          </m:d>
                        </m:num>
                        <m:den>
                          <m:r>
                            <a:rPr lang="en-US" i="1" smtClean="0">
                              <a:latin typeface="Cambria Math"/>
                            </a:rPr>
                            <m:t>|</m:t>
                          </m:r>
                          <m:r>
                            <m:rPr>
                              <m:sty m:val="p"/>
                            </m:rPr>
                            <a:rPr lang="en-US">
                              <a:latin typeface="Cambria Math"/>
                            </a:rPr>
                            <m:t>baseline</m:t>
                          </m:r>
                          <m:r>
                            <a:rPr lang="en-US">
                              <a:latin typeface="Cambria Math"/>
                            </a:rPr>
                            <m:t> </m:t>
                          </m:r>
                          <m:r>
                            <m:rPr>
                              <m:sty m:val="p"/>
                            </m:rPr>
                            <a:rPr lang="en-US">
                              <a:latin typeface="Cambria Math"/>
                            </a:rPr>
                            <m:t>average</m:t>
                          </m:r>
                          <m:r>
                            <a:rPr lang="en-US" i="1">
                              <a:latin typeface="Cambria Math"/>
                            </a:rPr>
                            <m:t>|</m:t>
                          </m:r>
                        </m:den>
                      </m:f>
                      <m:r>
                        <a:rPr lang="en-US" i="1">
                          <a:latin typeface="Cambria Math"/>
                        </a:rPr>
                        <m:t> </m:t>
                      </m:r>
                      <m:r>
                        <m:rPr>
                          <m:sty m:val="p"/>
                        </m:rPr>
                        <a:rPr lang="en-US">
                          <a:latin typeface="Cambria Math"/>
                        </a:rPr>
                        <m:t>x</m:t>
                      </m:r>
                      <m:r>
                        <a:rPr lang="en-US">
                          <a:latin typeface="Cambria Math"/>
                        </a:rPr>
                        <m:t> 100</m:t>
                      </m:r>
                    </m:oMath>
                  </m:oMathPara>
                </a14:m>
                <a:endParaRPr lang="en-US" dirty="0">
                  <a:solidFill>
                    <a:schemeClr val="tx1">
                      <a:lumMod val="75000"/>
                    </a:schemeClr>
                  </a:solidFill>
                  <a:latin typeface="Century Gothic" panose="020B0502020202020204" pitchFamily="34" charset="0"/>
                </a:endParaRPr>
              </a:p>
              <a:p>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1566335" y="5715000"/>
                <a:ext cx="6017102" cy="763671"/>
              </a:xfrm>
              <a:prstGeom prst="rect">
                <a:avLst/>
              </a:prstGeom>
              <a:blipFill rotWithShape="1">
                <a:blip r:embed="rId7"/>
                <a:stretch>
                  <a:fillRect/>
                </a:stretch>
              </a:blipFill>
              <a:ln w="9525">
                <a:noFill/>
              </a:ln>
            </p:spPr>
            <p:txBody>
              <a:bodyPr/>
              <a:lstStyle/>
              <a:p>
                <a:r>
                  <a:rPr lang="en-US">
                    <a:noFill/>
                  </a:rPr>
                  <a:t> </a:t>
                </a:r>
              </a:p>
            </p:txBody>
          </p:sp>
        </mc:Fallback>
      </mc:AlternateContent>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1343" y="4260589"/>
            <a:ext cx="1409897" cy="238158"/>
          </a:xfrm>
          <a:prstGeom prst="rect">
            <a:avLst/>
          </a:prstGeom>
        </p:spPr>
      </p:pic>
    </p:spTree>
    <p:extLst>
      <p:ext uri="{BB962C8B-B14F-4D97-AF65-F5344CB8AC3E}">
        <p14:creationId xmlns:p14="http://schemas.microsoft.com/office/powerpoint/2010/main" val="16342270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327" t="3526" r="1090" b="6820"/>
          <a:stretch/>
        </p:blipFill>
        <p:spPr>
          <a:xfrm>
            <a:off x="228600" y="404648"/>
            <a:ext cx="8660524" cy="6148552"/>
          </a:xfrm>
          <a:prstGeom prst="rect">
            <a:avLst/>
          </a:prstGeom>
        </p:spPr>
      </p:pic>
      <p:sp>
        <p:nvSpPr>
          <p:cNvPr id="9" name="TextBox 8"/>
          <p:cNvSpPr txBox="1"/>
          <p:nvPr/>
        </p:nvSpPr>
        <p:spPr>
          <a:xfrm>
            <a:off x="914400" y="990600"/>
            <a:ext cx="1981200" cy="400110"/>
          </a:xfrm>
          <a:prstGeom prst="rect">
            <a:avLst/>
          </a:prstGeom>
          <a:noFill/>
        </p:spPr>
        <p:txBody>
          <a:bodyPr wrap="square" rtlCol="0">
            <a:spAutoFit/>
          </a:bodyPr>
          <a:lstStyle/>
          <a:p>
            <a:r>
              <a:rPr lang="en-US" sz="2000" dirty="0" smtClean="0">
                <a:latin typeface="Century Gothic" panose="020B0502020202020204" pitchFamily="34" charset="0"/>
              </a:rPr>
              <a:t>September</a:t>
            </a:r>
            <a:endParaRPr lang="en-US" sz="2000" dirty="0">
              <a:latin typeface="Century Gothic" panose="020B0502020202020204" pitchFamily="34" charset="0"/>
            </a:endParaRPr>
          </a:p>
        </p:txBody>
      </p:sp>
      <p:sp>
        <p:nvSpPr>
          <p:cNvPr id="10" name="TextBox 9"/>
          <p:cNvSpPr txBox="1"/>
          <p:nvPr/>
        </p:nvSpPr>
        <p:spPr>
          <a:xfrm>
            <a:off x="4419600" y="1978223"/>
            <a:ext cx="990600" cy="307777"/>
          </a:xfrm>
          <a:prstGeom prst="rect">
            <a:avLst/>
          </a:prstGeom>
          <a:noFill/>
        </p:spPr>
        <p:txBody>
          <a:bodyPr wrap="square" rtlCol="0">
            <a:spAutoFit/>
          </a:bodyPr>
          <a:lstStyle/>
          <a:p>
            <a:r>
              <a:rPr lang="en-US" dirty="0" smtClean="0">
                <a:latin typeface="Century Gothic" panose="020B0502020202020204" pitchFamily="34" charset="0"/>
              </a:rPr>
              <a:t>2006</a:t>
            </a:r>
            <a:endParaRPr lang="en-US" dirty="0">
              <a:latin typeface="Century Gothic" panose="020B0502020202020204" pitchFamily="34" charset="0"/>
            </a:endParaRPr>
          </a:p>
        </p:txBody>
      </p:sp>
      <p:sp>
        <p:nvSpPr>
          <p:cNvPr id="11" name="TextBox 10"/>
          <p:cNvSpPr txBox="1"/>
          <p:nvPr/>
        </p:nvSpPr>
        <p:spPr>
          <a:xfrm>
            <a:off x="1066800" y="3886200"/>
            <a:ext cx="990600" cy="307777"/>
          </a:xfrm>
          <a:prstGeom prst="rect">
            <a:avLst/>
          </a:prstGeom>
          <a:noFill/>
        </p:spPr>
        <p:txBody>
          <a:bodyPr wrap="square" rtlCol="0">
            <a:spAutoFit/>
          </a:bodyPr>
          <a:lstStyle/>
          <a:p>
            <a:r>
              <a:rPr lang="en-US" dirty="0" smtClean="0">
                <a:latin typeface="Century Gothic" panose="020B0502020202020204" pitchFamily="34" charset="0"/>
              </a:rPr>
              <a:t>2007</a:t>
            </a:r>
            <a:endParaRPr lang="en-US" dirty="0">
              <a:latin typeface="Century Gothic" panose="020B0502020202020204" pitchFamily="34" charset="0"/>
            </a:endParaRPr>
          </a:p>
        </p:txBody>
      </p:sp>
      <p:sp>
        <p:nvSpPr>
          <p:cNvPr id="12" name="TextBox 11"/>
          <p:cNvSpPr txBox="1"/>
          <p:nvPr/>
        </p:nvSpPr>
        <p:spPr>
          <a:xfrm>
            <a:off x="3276600" y="3886200"/>
            <a:ext cx="990600" cy="307777"/>
          </a:xfrm>
          <a:prstGeom prst="rect">
            <a:avLst/>
          </a:prstGeom>
          <a:noFill/>
        </p:spPr>
        <p:txBody>
          <a:bodyPr wrap="square" rtlCol="0">
            <a:spAutoFit/>
          </a:bodyPr>
          <a:lstStyle/>
          <a:p>
            <a:r>
              <a:rPr lang="en-US" dirty="0" smtClean="0">
                <a:latin typeface="Century Gothic" panose="020B0502020202020204" pitchFamily="34" charset="0"/>
              </a:rPr>
              <a:t>2008</a:t>
            </a:r>
            <a:endParaRPr lang="en-US" dirty="0">
              <a:latin typeface="Century Gothic" panose="020B0502020202020204" pitchFamily="34" charset="0"/>
            </a:endParaRPr>
          </a:p>
        </p:txBody>
      </p:sp>
      <p:sp>
        <p:nvSpPr>
          <p:cNvPr id="13" name="TextBox 12"/>
          <p:cNvSpPr txBox="1"/>
          <p:nvPr/>
        </p:nvSpPr>
        <p:spPr>
          <a:xfrm>
            <a:off x="5410200" y="3886200"/>
            <a:ext cx="990600" cy="307777"/>
          </a:xfrm>
          <a:prstGeom prst="rect">
            <a:avLst/>
          </a:prstGeom>
          <a:noFill/>
        </p:spPr>
        <p:txBody>
          <a:bodyPr wrap="square" rtlCol="0">
            <a:spAutoFit/>
          </a:bodyPr>
          <a:lstStyle/>
          <a:p>
            <a:r>
              <a:rPr lang="en-US" dirty="0" smtClean="0">
                <a:latin typeface="Century Gothic" panose="020B0502020202020204" pitchFamily="34" charset="0"/>
              </a:rPr>
              <a:t>2009</a:t>
            </a:r>
            <a:endParaRPr lang="en-US" dirty="0">
              <a:latin typeface="Century Gothic" panose="020B0502020202020204" pitchFamily="34" charset="0"/>
            </a:endParaRPr>
          </a:p>
        </p:txBody>
      </p:sp>
      <p:sp>
        <p:nvSpPr>
          <p:cNvPr id="14" name="TextBox 13"/>
          <p:cNvSpPr txBox="1"/>
          <p:nvPr/>
        </p:nvSpPr>
        <p:spPr>
          <a:xfrm>
            <a:off x="7543800" y="3886200"/>
            <a:ext cx="990600" cy="307777"/>
          </a:xfrm>
          <a:prstGeom prst="rect">
            <a:avLst/>
          </a:prstGeom>
          <a:noFill/>
        </p:spPr>
        <p:txBody>
          <a:bodyPr wrap="square" rtlCol="0">
            <a:spAutoFit/>
          </a:bodyPr>
          <a:lstStyle/>
          <a:p>
            <a:r>
              <a:rPr lang="en-US" dirty="0" smtClean="0">
                <a:latin typeface="Century Gothic" panose="020B0502020202020204" pitchFamily="34" charset="0"/>
              </a:rPr>
              <a:t>2010</a:t>
            </a:r>
            <a:endParaRPr lang="en-US" dirty="0">
              <a:latin typeface="Century Gothic" panose="020B0502020202020204" pitchFamily="34" charset="0"/>
            </a:endParaRPr>
          </a:p>
        </p:txBody>
      </p:sp>
      <p:sp>
        <p:nvSpPr>
          <p:cNvPr id="15" name="TextBox 14"/>
          <p:cNvSpPr txBox="1"/>
          <p:nvPr/>
        </p:nvSpPr>
        <p:spPr>
          <a:xfrm>
            <a:off x="4419600" y="5867400"/>
            <a:ext cx="990600" cy="307777"/>
          </a:xfrm>
          <a:prstGeom prst="rect">
            <a:avLst/>
          </a:prstGeom>
          <a:noFill/>
        </p:spPr>
        <p:txBody>
          <a:bodyPr wrap="square" rtlCol="0">
            <a:spAutoFit/>
          </a:bodyPr>
          <a:lstStyle/>
          <a:p>
            <a:r>
              <a:rPr lang="en-US" dirty="0" smtClean="0">
                <a:latin typeface="Century Gothic" panose="020B0502020202020204" pitchFamily="34" charset="0"/>
              </a:rPr>
              <a:t>2011</a:t>
            </a:r>
            <a:endParaRPr lang="en-US" dirty="0">
              <a:latin typeface="Century Gothic" panose="020B0502020202020204" pitchFamily="34" charset="0"/>
            </a:endParaRPr>
          </a:p>
        </p:txBody>
      </p:sp>
      <p:sp>
        <p:nvSpPr>
          <p:cNvPr id="16" name="TextBox 15"/>
          <p:cNvSpPr txBox="1"/>
          <p:nvPr/>
        </p:nvSpPr>
        <p:spPr>
          <a:xfrm>
            <a:off x="3924300" y="2130623"/>
            <a:ext cx="1790700" cy="307777"/>
          </a:xfrm>
          <a:prstGeom prst="rect">
            <a:avLst/>
          </a:prstGeom>
          <a:noFill/>
        </p:spPr>
        <p:txBody>
          <a:bodyPr wrap="square" rtlCol="0">
            <a:spAutoFit/>
          </a:bodyPr>
          <a:lstStyle/>
          <a:p>
            <a:r>
              <a:rPr lang="en-US" b="1" dirty="0" smtClean="0">
                <a:latin typeface="Century Gothic" panose="020B0502020202020204" pitchFamily="34" charset="0"/>
              </a:rPr>
              <a:t>(Before drought)</a:t>
            </a:r>
            <a:endParaRPr lang="en-US" b="1" dirty="0">
              <a:latin typeface="Century Gothic" panose="020B0502020202020204" pitchFamily="34" charset="0"/>
            </a:endParaRPr>
          </a:p>
        </p:txBody>
      </p:sp>
      <p:sp>
        <p:nvSpPr>
          <p:cNvPr id="17" name="TextBox 16"/>
          <p:cNvSpPr txBox="1"/>
          <p:nvPr/>
        </p:nvSpPr>
        <p:spPr>
          <a:xfrm>
            <a:off x="3886200" y="4114800"/>
            <a:ext cx="1790700" cy="307777"/>
          </a:xfrm>
          <a:prstGeom prst="rect">
            <a:avLst/>
          </a:prstGeom>
          <a:noFill/>
        </p:spPr>
        <p:txBody>
          <a:bodyPr wrap="square" rtlCol="0">
            <a:spAutoFit/>
          </a:bodyPr>
          <a:lstStyle/>
          <a:p>
            <a:r>
              <a:rPr lang="en-US" b="1" dirty="0" smtClean="0">
                <a:latin typeface="Century Gothic" panose="020B0502020202020204" pitchFamily="34" charset="0"/>
              </a:rPr>
              <a:t>(During drought)</a:t>
            </a:r>
            <a:endParaRPr lang="en-US" b="1" dirty="0">
              <a:latin typeface="Century Gothic" panose="020B0502020202020204" pitchFamily="34" charset="0"/>
            </a:endParaRPr>
          </a:p>
        </p:txBody>
      </p:sp>
      <p:sp>
        <p:nvSpPr>
          <p:cNvPr id="18" name="TextBox 17"/>
          <p:cNvSpPr txBox="1"/>
          <p:nvPr/>
        </p:nvSpPr>
        <p:spPr>
          <a:xfrm>
            <a:off x="3962400" y="6078655"/>
            <a:ext cx="1790700" cy="307777"/>
          </a:xfrm>
          <a:prstGeom prst="rect">
            <a:avLst/>
          </a:prstGeom>
          <a:noFill/>
        </p:spPr>
        <p:txBody>
          <a:bodyPr wrap="square" rtlCol="0">
            <a:spAutoFit/>
          </a:bodyPr>
          <a:lstStyle/>
          <a:p>
            <a:r>
              <a:rPr lang="en-US" b="1" dirty="0" smtClean="0">
                <a:latin typeface="Century Gothic" panose="020B0502020202020204" pitchFamily="34" charset="0"/>
              </a:rPr>
              <a:t>(After drought)</a:t>
            </a:r>
            <a:endParaRPr lang="en-US" b="1" dirty="0">
              <a:latin typeface="Century Gothic" panose="020B0502020202020204" pitchFamily="34"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252" y="5646487"/>
            <a:ext cx="283548" cy="811534"/>
          </a:xfrm>
          <a:prstGeom prst="rect">
            <a:avLst/>
          </a:prstGeom>
        </p:spPr>
      </p:pic>
      <p:sp>
        <p:nvSpPr>
          <p:cNvPr id="20" name="TextBox 19"/>
          <p:cNvSpPr txBox="1"/>
          <p:nvPr/>
        </p:nvSpPr>
        <p:spPr>
          <a:xfrm>
            <a:off x="609600" y="5581567"/>
            <a:ext cx="685800" cy="307777"/>
          </a:xfrm>
          <a:prstGeom prst="rect">
            <a:avLst/>
          </a:prstGeom>
          <a:noFill/>
        </p:spPr>
        <p:txBody>
          <a:bodyPr wrap="square" rtlCol="0">
            <a:spAutoFit/>
          </a:bodyPr>
          <a:lstStyle/>
          <a:p>
            <a:r>
              <a:rPr lang="en-US" dirty="0" smtClean="0">
                <a:latin typeface="Century Gothic" panose="020B0502020202020204" pitchFamily="34" charset="0"/>
              </a:rPr>
              <a:t>100%</a:t>
            </a:r>
            <a:endParaRPr lang="en-US" dirty="0">
              <a:latin typeface="Century Gothic" panose="020B0502020202020204" pitchFamily="34" charset="0"/>
            </a:endParaRPr>
          </a:p>
        </p:txBody>
      </p:sp>
      <p:sp>
        <p:nvSpPr>
          <p:cNvPr id="21" name="TextBox 20"/>
          <p:cNvSpPr txBox="1"/>
          <p:nvPr/>
        </p:nvSpPr>
        <p:spPr>
          <a:xfrm>
            <a:off x="609600" y="6248400"/>
            <a:ext cx="914400" cy="307777"/>
          </a:xfrm>
          <a:prstGeom prst="rect">
            <a:avLst/>
          </a:prstGeom>
          <a:noFill/>
        </p:spPr>
        <p:txBody>
          <a:bodyPr wrap="square" rtlCol="0">
            <a:spAutoFit/>
          </a:bodyPr>
          <a:lstStyle/>
          <a:p>
            <a:r>
              <a:rPr lang="en-US" dirty="0" smtClean="0">
                <a:latin typeface="Century Gothic" panose="020B0502020202020204" pitchFamily="34" charset="0"/>
              </a:rPr>
              <a:t>-100%</a:t>
            </a:r>
            <a:endParaRPr lang="en-US" dirty="0">
              <a:latin typeface="Century Gothic" panose="020B0502020202020204" pitchFamily="34" charset="0"/>
            </a:endParaRPr>
          </a:p>
        </p:txBody>
      </p:sp>
      <p:sp>
        <p:nvSpPr>
          <p:cNvPr id="22" name="TextBox 21"/>
          <p:cNvSpPr txBox="1"/>
          <p:nvPr/>
        </p:nvSpPr>
        <p:spPr>
          <a:xfrm>
            <a:off x="216776" y="5254823"/>
            <a:ext cx="2069224" cy="307777"/>
          </a:xfrm>
          <a:prstGeom prst="rect">
            <a:avLst/>
          </a:prstGeom>
          <a:noFill/>
        </p:spPr>
        <p:txBody>
          <a:bodyPr wrap="square" rtlCol="0">
            <a:spAutoFit/>
          </a:bodyPr>
          <a:lstStyle/>
          <a:p>
            <a:r>
              <a:rPr lang="en-US" dirty="0" smtClean="0">
                <a:latin typeface="Century Gothic" panose="020B0502020202020204" pitchFamily="34" charset="0"/>
              </a:rPr>
              <a:t>Percent Difference</a:t>
            </a:r>
            <a:endParaRPr lang="en-US" dirty="0">
              <a:latin typeface="Century Gothic" panose="020B0502020202020204"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7695" y="6270001"/>
            <a:ext cx="182245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5562600"/>
            <a:ext cx="185401" cy="437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descr="Z:\NCEI_NASA_DEVELOP\2016SpringTerm\LevantClimate\Deliverables\Deliverable images\Perc_Diff_Levant_2006_Snipped.PN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3657600" y="609600"/>
            <a:ext cx="21336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Z:\NCEI_NASA_DEVELOP\2016SpringTerm\LevantClimate\Deliverables\Deliverable images\Perc_Diff_Levant_2010_Snippe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6885" y="2533650"/>
            <a:ext cx="212407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Z:\NCEI_NASA_DEVELOP\2016SpringTerm\LevantClimate\Deliverables\Deliverable images\Perc_Diff_Levant_2011_Snippe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0925" y="4495800"/>
            <a:ext cx="2200275" cy="14287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7087695" y="6471313"/>
            <a:ext cx="121810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905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82"/>
          <p:cNvSpPr txBox="1">
            <a:spLocks/>
          </p:cNvSpPr>
          <p:nvPr/>
        </p:nvSpPr>
        <p:spPr>
          <a:xfrm>
            <a:off x="250800" y="381000"/>
            <a:ext cx="4930800" cy="128930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90000"/>
              </a:lnSpc>
              <a:spcBef>
                <a:spcPts val="1000"/>
              </a:spcBef>
              <a:spcAft>
                <a:spcPts val="0"/>
              </a:spcAft>
              <a:buClr>
                <a:schemeClr val="accent1"/>
              </a:buClr>
              <a:buSzPct val="100000"/>
              <a:buFont typeface="Arial"/>
              <a:buNone/>
              <a:defRPr sz="96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pPr algn="l">
              <a:spcBef>
                <a:spcPts val="0"/>
              </a:spcBef>
            </a:pPr>
            <a:r>
              <a:rPr lang="en-US" sz="4000" dirty="0" smtClean="0">
                <a:latin typeface="Century Gothic" panose="020B0502020202020204" pitchFamily="34" charset="0"/>
              </a:rPr>
              <a:t>Seasonal Trends</a:t>
            </a:r>
          </a:p>
          <a:p>
            <a:pPr>
              <a:spcBef>
                <a:spcPts val="0"/>
              </a:spcBef>
            </a:pPr>
            <a:endParaRPr lang="en-US" sz="5400" dirty="0"/>
          </a:p>
        </p:txBody>
      </p:sp>
      <p:sp>
        <p:nvSpPr>
          <p:cNvPr id="7" name="Text Placeholder 5"/>
          <p:cNvSpPr>
            <a:spLocks noGrp="1"/>
          </p:cNvSpPr>
          <p:nvPr>
            <p:ph type="body" idx="1"/>
          </p:nvPr>
        </p:nvSpPr>
        <p:spPr>
          <a:xfrm>
            <a:off x="426355" y="2340865"/>
            <a:ext cx="3593592" cy="3374135"/>
          </a:xfrm>
          <a:prstGeom prst="rect">
            <a:avLst/>
          </a:prstGeom>
        </p:spPr>
        <p:txBody>
          <a:bodyPr/>
          <a:lstStyle/>
          <a:p>
            <a:pPr marL="342900" lvl="0" indent="-342900">
              <a:lnSpc>
                <a:spcPct val="100000"/>
              </a:lnSpc>
              <a:spcBef>
                <a:spcPts val="700"/>
              </a:spcBef>
              <a:spcAft>
                <a:spcPts val="700"/>
              </a:spcAft>
              <a:buFont typeface="Webdings" panose="05030102010509060703" pitchFamily="18" charset="2"/>
              <a:buChar char="4"/>
            </a:pPr>
            <a:r>
              <a:rPr lang="en-US" dirty="0" smtClean="0">
                <a:solidFill>
                  <a:schemeClr val="tx1"/>
                </a:solidFill>
                <a:latin typeface="Century Gothic" panose="020B0502020202020204" pitchFamily="34" charset="0"/>
              </a:rPr>
              <a:t>Analyze NDVI trends over study period</a:t>
            </a:r>
          </a:p>
          <a:p>
            <a:pPr marL="342900" lvl="0" indent="-342900">
              <a:lnSpc>
                <a:spcPct val="100000"/>
              </a:lnSpc>
              <a:spcBef>
                <a:spcPts val="700"/>
              </a:spcBef>
              <a:spcAft>
                <a:spcPts val="700"/>
              </a:spcAft>
              <a:buFont typeface="Webdings" panose="05030102010509060703" pitchFamily="18" charset="2"/>
              <a:buChar char="4"/>
            </a:pPr>
            <a:r>
              <a:rPr lang="en-US" dirty="0" smtClean="0">
                <a:solidFill>
                  <a:schemeClr val="tx1"/>
                </a:solidFill>
                <a:latin typeface="Century Gothic" panose="020B0502020202020204" pitchFamily="34" charset="0"/>
              </a:rPr>
              <a:t>Examine </a:t>
            </a:r>
            <a:r>
              <a:rPr lang="en-US" dirty="0">
                <a:solidFill>
                  <a:schemeClr val="tx1"/>
                </a:solidFill>
                <a:latin typeface="Century Gothic" panose="020B0502020202020204" pitchFamily="34" charset="0"/>
              </a:rPr>
              <a:t>seasonality for </a:t>
            </a:r>
            <a:r>
              <a:rPr lang="en-US" dirty="0" smtClean="0">
                <a:solidFill>
                  <a:schemeClr val="tx1"/>
                </a:solidFill>
                <a:latin typeface="Century Gothic" panose="020B0502020202020204" pitchFamily="34" charset="0"/>
              </a:rPr>
              <a:t>90-day season </a:t>
            </a:r>
            <a:r>
              <a:rPr lang="en-US" dirty="0">
                <a:solidFill>
                  <a:schemeClr val="tx1"/>
                </a:solidFill>
                <a:latin typeface="Century Gothic" panose="020B0502020202020204" pitchFamily="34" charset="0"/>
              </a:rPr>
              <a:t>comparisons</a:t>
            </a:r>
          </a:p>
          <a:p>
            <a:pPr marL="342900" lvl="0" indent="-342900">
              <a:lnSpc>
                <a:spcPct val="100000"/>
              </a:lnSpc>
              <a:spcBef>
                <a:spcPts val="700"/>
              </a:spcBef>
              <a:spcAft>
                <a:spcPts val="700"/>
              </a:spcAft>
              <a:buFont typeface="Webdings" panose="05030102010509060703" pitchFamily="18" charset="2"/>
              <a:buChar char="4"/>
            </a:pPr>
            <a:r>
              <a:rPr lang="en-US" dirty="0">
                <a:solidFill>
                  <a:schemeClr val="tx1"/>
                </a:solidFill>
                <a:latin typeface="Century Gothic" panose="020B0502020202020204" pitchFamily="34" charset="0"/>
              </a:rPr>
              <a:t>Evaluate NDVI trends in wet and dry </a:t>
            </a:r>
            <a:r>
              <a:rPr lang="en-US" dirty="0" smtClean="0">
                <a:solidFill>
                  <a:schemeClr val="tx1"/>
                </a:solidFill>
                <a:latin typeface="Century Gothic" panose="020B0502020202020204" pitchFamily="34" charset="0"/>
              </a:rPr>
              <a:t>seasons</a:t>
            </a:r>
            <a:endParaRPr lang="en-US" dirty="0">
              <a:solidFill>
                <a:schemeClr val="tx1"/>
              </a:solidFill>
              <a:latin typeface="Century Gothic" panose="020B0502020202020204" pitchFamily="34" charset="0"/>
            </a:endParaRPr>
          </a:p>
        </p:txBody>
      </p:sp>
      <p:sp>
        <p:nvSpPr>
          <p:cNvPr id="8" name="Text Placeholder 7"/>
          <p:cNvSpPr>
            <a:spLocks noGrp="1"/>
          </p:cNvSpPr>
          <p:nvPr>
            <p:ph type="body" idx="2"/>
          </p:nvPr>
        </p:nvSpPr>
        <p:spPr>
          <a:xfrm>
            <a:off x="457200" y="1630682"/>
            <a:ext cx="3566159" cy="633983"/>
          </a:xfrm>
        </p:spPr>
        <p:txBody>
          <a:bodyPr/>
          <a:lstStyle/>
          <a:p>
            <a:pPr lvl="0"/>
            <a:r>
              <a:rPr lang="en-US" sz="2800" dirty="0" smtClean="0">
                <a:solidFill>
                  <a:schemeClr val="tx1"/>
                </a:solidFill>
                <a:latin typeface="Century Gothic" panose="020B0502020202020204" pitchFamily="34" charset="0"/>
              </a:rPr>
              <a:t>Assess Seasonality</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174" t="28678" r="15669" b="30215"/>
          <a:stretch/>
        </p:blipFill>
        <p:spPr>
          <a:xfrm>
            <a:off x="4319751" y="1447800"/>
            <a:ext cx="4567020" cy="384678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4114800"/>
            <a:ext cx="512654" cy="6668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745" y="3901967"/>
            <a:ext cx="1295400" cy="109250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5772" y="4273054"/>
            <a:ext cx="219085" cy="1017177"/>
          </a:xfrm>
          <a:prstGeom prst="rect">
            <a:avLst/>
          </a:prstGeom>
        </p:spPr>
      </p:pic>
      <p:sp>
        <p:nvSpPr>
          <p:cNvPr id="11" name="TextBox 10"/>
          <p:cNvSpPr txBox="1"/>
          <p:nvPr/>
        </p:nvSpPr>
        <p:spPr>
          <a:xfrm>
            <a:off x="9448800" y="1447800"/>
            <a:ext cx="1421661" cy="261610"/>
          </a:xfrm>
          <a:prstGeom prst="rect">
            <a:avLst/>
          </a:prstGeom>
          <a:noFill/>
        </p:spPr>
        <p:txBody>
          <a:bodyPr wrap="square" rtlCol="0">
            <a:spAutoFit/>
          </a:bodyPr>
          <a:lstStyle/>
          <a:p>
            <a:r>
              <a:rPr lang="en-US" sz="1100" dirty="0" smtClean="0">
                <a:latin typeface="Century Gothic" panose="020B0502020202020204" pitchFamily="34" charset="0"/>
              </a:rPr>
              <a:t> -0.030 – (-0.003)</a:t>
            </a:r>
            <a:endParaRPr lang="en-US" sz="1100" dirty="0">
              <a:latin typeface="Century Gothic" panose="020B0502020202020204" pitchFamily="34" charset="0"/>
            </a:endParaRPr>
          </a:p>
        </p:txBody>
      </p:sp>
      <p:sp>
        <p:nvSpPr>
          <p:cNvPr id="12" name="TextBox 11"/>
          <p:cNvSpPr txBox="1"/>
          <p:nvPr/>
        </p:nvSpPr>
        <p:spPr>
          <a:xfrm>
            <a:off x="9441712" y="1981200"/>
            <a:ext cx="1295400" cy="261610"/>
          </a:xfrm>
          <a:prstGeom prst="rect">
            <a:avLst/>
          </a:prstGeom>
          <a:noFill/>
        </p:spPr>
        <p:txBody>
          <a:bodyPr wrap="square" rtlCol="0">
            <a:spAutoFit/>
          </a:bodyPr>
          <a:lstStyle/>
          <a:p>
            <a:r>
              <a:rPr lang="en-US" sz="1100" dirty="0" smtClean="0">
                <a:latin typeface="Century Gothic" panose="020B0502020202020204" pitchFamily="34" charset="0"/>
              </a:rPr>
              <a:t>0.00 – 0.002</a:t>
            </a:r>
            <a:endParaRPr lang="en-US" sz="1100" dirty="0">
              <a:latin typeface="Century Gothic" panose="020B0502020202020204" pitchFamily="34" charset="0"/>
            </a:endParaRPr>
          </a:p>
        </p:txBody>
      </p:sp>
      <p:sp>
        <p:nvSpPr>
          <p:cNvPr id="13" name="TextBox 12"/>
          <p:cNvSpPr txBox="1"/>
          <p:nvPr/>
        </p:nvSpPr>
        <p:spPr>
          <a:xfrm>
            <a:off x="9441712" y="2667000"/>
            <a:ext cx="1143000" cy="261610"/>
          </a:xfrm>
          <a:prstGeom prst="rect">
            <a:avLst/>
          </a:prstGeom>
          <a:noFill/>
        </p:spPr>
        <p:txBody>
          <a:bodyPr wrap="square" rtlCol="0">
            <a:spAutoFit/>
          </a:bodyPr>
          <a:lstStyle/>
          <a:p>
            <a:r>
              <a:rPr lang="en-US" sz="1100" dirty="0" smtClean="0">
                <a:latin typeface="Century Gothic" panose="020B0502020202020204" pitchFamily="34" charset="0"/>
              </a:rPr>
              <a:t>0.030 – 0.500</a:t>
            </a:r>
            <a:endParaRPr lang="en-US" sz="1100" dirty="0">
              <a:latin typeface="Century Gothic" panose="020B0502020202020204" pitchFamily="34" charset="0"/>
            </a:endParaRPr>
          </a:p>
        </p:txBody>
      </p:sp>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8327" y="4943246"/>
            <a:ext cx="146987" cy="34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614856" y="5410200"/>
            <a:ext cx="3919543" cy="707886"/>
          </a:xfrm>
          <a:prstGeom prst="rect">
            <a:avLst/>
          </a:prstGeom>
          <a:noFill/>
        </p:spPr>
        <p:txBody>
          <a:bodyPr wrap="square" rtlCol="0">
            <a:spAutoFit/>
          </a:bodyPr>
          <a:lstStyle/>
          <a:p>
            <a:pPr algn="ctr"/>
            <a:r>
              <a:rPr lang="en-US" sz="2000" dirty="0" smtClean="0">
                <a:solidFill>
                  <a:schemeClr val="tx1"/>
                </a:solidFill>
                <a:latin typeface="Century Gothic" panose="020B0502020202020204" pitchFamily="34" charset="0"/>
              </a:rPr>
              <a:t>Central America January trend map</a:t>
            </a:r>
            <a:endParaRPr lang="en-US" sz="2000" dirty="0">
              <a:solidFill>
                <a:schemeClr val="tx1"/>
              </a:solidFill>
              <a:latin typeface="Century Gothic" panose="020B0502020202020204" pitchFamily="34" charset="0"/>
            </a:endParaRPr>
          </a:p>
        </p:txBody>
      </p:sp>
      <p:sp>
        <p:nvSpPr>
          <p:cNvPr id="15" name="TextBox 14"/>
          <p:cNvSpPr txBox="1"/>
          <p:nvPr/>
        </p:nvSpPr>
        <p:spPr>
          <a:xfrm>
            <a:off x="4572000" y="4194811"/>
            <a:ext cx="1421661" cy="261610"/>
          </a:xfrm>
          <a:prstGeom prst="rect">
            <a:avLst/>
          </a:prstGeom>
          <a:noFill/>
        </p:spPr>
        <p:txBody>
          <a:bodyPr wrap="square" rtlCol="0">
            <a:spAutoFit/>
          </a:bodyPr>
          <a:lstStyle/>
          <a:p>
            <a:r>
              <a:rPr lang="en-US" sz="1100" dirty="0" smtClean="0">
                <a:latin typeface="Century Gothic" panose="020B0502020202020204" pitchFamily="34" charset="0"/>
              </a:rPr>
              <a:t>Decreasing</a:t>
            </a:r>
            <a:endParaRPr lang="en-US" sz="1100" dirty="0">
              <a:latin typeface="Century Gothic" panose="020B0502020202020204" pitchFamily="34" charset="0"/>
            </a:endParaRPr>
          </a:p>
        </p:txBody>
      </p:sp>
      <p:sp>
        <p:nvSpPr>
          <p:cNvPr id="17" name="TextBox 16"/>
          <p:cNvSpPr txBox="1"/>
          <p:nvPr/>
        </p:nvSpPr>
        <p:spPr>
          <a:xfrm>
            <a:off x="4550695" y="5070378"/>
            <a:ext cx="1421661" cy="261610"/>
          </a:xfrm>
          <a:prstGeom prst="rect">
            <a:avLst/>
          </a:prstGeom>
          <a:noFill/>
        </p:spPr>
        <p:txBody>
          <a:bodyPr wrap="square" rtlCol="0">
            <a:spAutoFit/>
          </a:bodyPr>
          <a:lstStyle/>
          <a:p>
            <a:r>
              <a:rPr lang="en-US" sz="1100" dirty="0" smtClean="0">
                <a:latin typeface="Century Gothic" panose="020B0502020202020204" pitchFamily="34" charset="0"/>
              </a:rPr>
              <a:t>Increasing</a:t>
            </a:r>
            <a:endParaRPr lang="en-US" sz="1100" dirty="0">
              <a:latin typeface="Century Gothic" panose="020B0502020202020204" pitchFamily="34" charset="0"/>
            </a:endParaRPr>
          </a:p>
        </p:txBody>
      </p:sp>
      <p:sp>
        <p:nvSpPr>
          <p:cNvPr id="18" name="TextBox 17"/>
          <p:cNvSpPr txBox="1"/>
          <p:nvPr/>
        </p:nvSpPr>
        <p:spPr>
          <a:xfrm>
            <a:off x="4550695" y="4855128"/>
            <a:ext cx="1421661" cy="261610"/>
          </a:xfrm>
          <a:prstGeom prst="rect">
            <a:avLst/>
          </a:prstGeom>
          <a:noFill/>
        </p:spPr>
        <p:txBody>
          <a:bodyPr wrap="square" rtlCol="0">
            <a:spAutoFit/>
          </a:bodyPr>
          <a:lstStyle/>
          <a:p>
            <a:r>
              <a:rPr lang="en-US" sz="1100" dirty="0" smtClean="0">
                <a:latin typeface="Century Gothic" panose="020B0502020202020204" pitchFamily="34" charset="0"/>
              </a:rPr>
              <a:t>Slight Increase</a:t>
            </a:r>
            <a:endParaRPr lang="en-US" sz="1100" dirty="0">
              <a:latin typeface="Century Gothic" panose="020B0502020202020204" pitchFamily="34" charset="0"/>
            </a:endParaRPr>
          </a:p>
        </p:txBody>
      </p:sp>
      <p:sp>
        <p:nvSpPr>
          <p:cNvPr id="20" name="TextBox 19"/>
          <p:cNvSpPr txBox="1"/>
          <p:nvPr/>
        </p:nvSpPr>
        <p:spPr>
          <a:xfrm>
            <a:off x="4549509" y="4398507"/>
            <a:ext cx="1421661" cy="261610"/>
          </a:xfrm>
          <a:prstGeom prst="rect">
            <a:avLst/>
          </a:prstGeom>
          <a:noFill/>
        </p:spPr>
        <p:txBody>
          <a:bodyPr wrap="square" rtlCol="0">
            <a:spAutoFit/>
          </a:bodyPr>
          <a:lstStyle/>
          <a:p>
            <a:r>
              <a:rPr lang="en-US" sz="1100" dirty="0" smtClean="0">
                <a:latin typeface="Century Gothic" panose="020B0502020202020204" pitchFamily="34" charset="0"/>
              </a:rPr>
              <a:t>Slight Decrease</a:t>
            </a:r>
            <a:endParaRPr lang="en-US" sz="1100" dirty="0">
              <a:latin typeface="Century Gothic" panose="020B0502020202020204" pitchFamily="34" charset="0"/>
            </a:endParaRPr>
          </a:p>
        </p:txBody>
      </p:sp>
    </p:spTree>
    <p:extLst>
      <p:ext uri="{BB962C8B-B14F-4D97-AF65-F5344CB8AC3E}">
        <p14:creationId xmlns:p14="http://schemas.microsoft.com/office/powerpoint/2010/main" val="6795192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1039" t="17711" r="8181" b="9822"/>
          <a:stretch/>
        </p:blipFill>
        <p:spPr>
          <a:xfrm>
            <a:off x="425532" y="1292397"/>
            <a:ext cx="8214953" cy="4913124"/>
          </a:xfrm>
          <a:prstGeom prst="rect">
            <a:avLst/>
          </a:prstGeom>
        </p:spPr>
      </p:pic>
      <p:sp>
        <p:nvSpPr>
          <p:cNvPr id="7" name="Text Placeholder 6"/>
          <p:cNvSpPr>
            <a:spLocks noGrp="1"/>
          </p:cNvSpPr>
          <p:nvPr>
            <p:ph type="body" idx="2"/>
          </p:nvPr>
        </p:nvSpPr>
        <p:spPr>
          <a:xfrm>
            <a:off x="578922" y="152400"/>
            <a:ext cx="7982711" cy="704088"/>
          </a:xfrm>
        </p:spPr>
        <p:txBody>
          <a:bodyPr/>
          <a:lstStyle/>
          <a:p>
            <a:pPr algn="ctr"/>
            <a:r>
              <a:rPr lang="en-US" dirty="0" smtClean="0">
                <a:latin typeface="Century Gothic" panose="020B0502020202020204" pitchFamily="34" charset="0"/>
              </a:rPr>
              <a:t>Central America Growing Seasons</a:t>
            </a:r>
            <a:endParaRPr lang="en-US" dirty="0">
              <a:latin typeface="Century Gothic" panose="020B0502020202020204" pitchFamily="34"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1428" t="17516" r="8312" b="9042"/>
          <a:stretch/>
        </p:blipFill>
        <p:spPr>
          <a:xfrm>
            <a:off x="425533" y="1292397"/>
            <a:ext cx="8214953" cy="5011387"/>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9325" y="6371079"/>
            <a:ext cx="470376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629888" y="6303784"/>
            <a:ext cx="5943600" cy="430887"/>
          </a:xfrm>
          <a:prstGeom prst="rect">
            <a:avLst/>
          </a:prstGeom>
          <a:noFill/>
        </p:spPr>
        <p:txBody>
          <a:bodyPr wrap="square" rtlCol="0">
            <a:spAutoFit/>
          </a:bodyPr>
          <a:lstStyle/>
          <a:p>
            <a:pPr algn="ctr"/>
            <a:r>
              <a:rPr lang="en-US" sz="2200" b="1" u="sng" dirty="0" smtClean="0">
                <a:latin typeface="Century Gothic" panose="020B0502020202020204" pitchFamily="34" charset="0"/>
              </a:rPr>
              <a:t>NDVI Spring Trends from 1981-2014</a:t>
            </a:r>
            <a:endParaRPr lang="en-US" sz="2200" b="1" u="sng" dirty="0">
              <a:latin typeface="Century Gothic" panose="020B0502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3977"/>
          <a:stretch/>
        </p:blipFill>
        <p:spPr>
          <a:xfrm>
            <a:off x="6477000" y="4343400"/>
            <a:ext cx="2369103" cy="153720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5600" y="4952999"/>
            <a:ext cx="1295400" cy="860921"/>
          </a:xfrm>
          <a:prstGeom prst="rect">
            <a:avLst/>
          </a:prstGeom>
        </p:spPr>
      </p:pic>
      <p:sp>
        <p:nvSpPr>
          <p:cNvPr id="8" name="TextBox 7"/>
          <p:cNvSpPr txBox="1"/>
          <p:nvPr/>
        </p:nvSpPr>
        <p:spPr>
          <a:xfrm>
            <a:off x="6771644" y="4876800"/>
            <a:ext cx="1421661" cy="246221"/>
          </a:xfrm>
          <a:prstGeom prst="rect">
            <a:avLst/>
          </a:prstGeom>
          <a:noFill/>
        </p:spPr>
        <p:txBody>
          <a:bodyPr wrap="square" rtlCol="0">
            <a:spAutoFit/>
          </a:bodyPr>
          <a:lstStyle/>
          <a:p>
            <a:r>
              <a:rPr lang="en-US" sz="1000" dirty="0" smtClean="0">
                <a:latin typeface="Century Gothic" panose="020B0502020202020204" pitchFamily="34" charset="0"/>
              </a:rPr>
              <a:t>Decreasing</a:t>
            </a:r>
            <a:endParaRPr lang="en-US" sz="1000" dirty="0">
              <a:latin typeface="Century Gothic" panose="020B0502020202020204" pitchFamily="34" charset="0"/>
            </a:endParaRPr>
          </a:p>
        </p:txBody>
      </p:sp>
      <p:sp>
        <p:nvSpPr>
          <p:cNvPr id="9" name="TextBox 8"/>
          <p:cNvSpPr txBox="1"/>
          <p:nvPr/>
        </p:nvSpPr>
        <p:spPr>
          <a:xfrm>
            <a:off x="6781800" y="5628602"/>
            <a:ext cx="1421661" cy="246221"/>
          </a:xfrm>
          <a:prstGeom prst="rect">
            <a:avLst/>
          </a:prstGeom>
          <a:noFill/>
        </p:spPr>
        <p:txBody>
          <a:bodyPr wrap="square" rtlCol="0">
            <a:spAutoFit/>
          </a:bodyPr>
          <a:lstStyle/>
          <a:p>
            <a:r>
              <a:rPr lang="en-US" sz="1000" dirty="0" smtClean="0">
                <a:latin typeface="Century Gothic" panose="020B0502020202020204" pitchFamily="34" charset="0"/>
              </a:rPr>
              <a:t>Increasing</a:t>
            </a:r>
            <a:endParaRPr lang="en-US" sz="1000" dirty="0">
              <a:latin typeface="Century Gothic" panose="020B0502020202020204" pitchFamily="34" charset="0"/>
            </a:endParaRPr>
          </a:p>
        </p:txBody>
      </p:sp>
      <p:sp>
        <p:nvSpPr>
          <p:cNvPr id="10" name="TextBox 9"/>
          <p:cNvSpPr txBox="1"/>
          <p:nvPr/>
        </p:nvSpPr>
        <p:spPr>
          <a:xfrm>
            <a:off x="6771644" y="5410200"/>
            <a:ext cx="1421661" cy="246221"/>
          </a:xfrm>
          <a:prstGeom prst="rect">
            <a:avLst/>
          </a:prstGeom>
          <a:noFill/>
        </p:spPr>
        <p:txBody>
          <a:bodyPr wrap="square" rtlCol="0">
            <a:spAutoFit/>
          </a:bodyPr>
          <a:lstStyle/>
          <a:p>
            <a:r>
              <a:rPr lang="en-US" sz="1000" dirty="0" smtClean="0">
                <a:latin typeface="Century Gothic" panose="020B0502020202020204" pitchFamily="34" charset="0"/>
              </a:rPr>
              <a:t>Slight Increase</a:t>
            </a:r>
            <a:endParaRPr lang="en-US" sz="1000" dirty="0">
              <a:latin typeface="Century Gothic" panose="020B0502020202020204" pitchFamily="34" charset="0"/>
            </a:endParaRPr>
          </a:p>
        </p:txBody>
      </p:sp>
      <p:sp>
        <p:nvSpPr>
          <p:cNvPr id="12" name="TextBox 11"/>
          <p:cNvSpPr txBox="1"/>
          <p:nvPr/>
        </p:nvSpPr>
        <p:spPr>
          <a:xfrm>
            <a:off x="6781800" y="5079841"/>
            <a:ext cx="1421661" cy="246221"/>
          </a:xfrm>
          <a:prstGeom prst="rect">
            <a:avLst/>
          </a:prstGeom>
          <a:noFill/>
        </p:spPr>
        <p:txBody>
          <a:bodyPr wrap="square" rtlCol="0">
            <a:spAutoFit/>
          </a:bodyPr>
          <a:lstStyle/>
          <a:p>
            <a:r>
              <a:rPr lang="en-US" sz="1000" dirty="0" smtClean="0">
                <a:latin typeface="Century Gothic" panose="020B0502020202020204" pitchFamily="34" charset="0"/>
              </a:rPr>
              <a:t>Slight Decrease</a:t>
            </a:r>
            <a:endParaRPr lang="en-US" sz="1000" dirty="0">
              <a:latin typeface="Century Gothic" panose="020B0502020202020204" pitchFamily="34" charset="0"/>
            </a:endParaRPr>
          </a:p>
        </p:txBody>
      </p:sp>
    </p:spTree>
    <p:extLst>
      <p:ext uri="{BB962C8B-B14F-4D97-AF65-F5344CB8AC3E}">
        <p14:creationId xmlns:p14="http://schemas.microsoft.com/office/powerpoint/2010/main" val="413385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xit" presetSubtype="0" fill="hold"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228600" y="4814316"/>
            <a:ext cx="8686800" cy="1510284"/>
          </a:xfrm>
          <a:prstGeom prst="rect">
            <a:avLst/>
          </a:prstGeom>
          <a:noFill/>
          <a:ln w="9525" cap="flat" cmpd="sng">
            <a:solidFill>
              <a:schemeClr val="accent1"/>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US" b="1" dirty="0">
                <a:latin typeface="Century Gothic" panose="020B0502020202020204" pitchFamily="34" charset="0"/>
              </a:rPr>
              <a:t>The Levant</a:t>
            </a:r>
            <a:r>
              <a:rPr lang="en-US" dirty="0">
                <a:latin typeface="Century Gothic" panose="020B0502020202020204" pitchFamily="34" charset="0"/>
              </a:rPr>
              <a:t>: Syria, Lebanon, Israel, Jordan and Iraq</a:t>
            </a:r>
          </a:p>
          <a:p>
            <a:pPr lvl="0" rtl="0">
              <a:spcBef>
                <a:spcPts val="0"/>
              </a:spcBef>
              <a:buNone/>
            </a:pPr>
            <a:r>
              <a:rPr lang="en-US" b="1" dirty="0">
                <a:latin typeface="Century Gothic" panose="020B0502020202020204" pitchFamily="34" charset="0"/>
              </a:rPr>
              <a:t>Central America</a:t>
            </a:r>
            <a:r>
              <a:rPr lang="en-US" dirty="0">
                <a:latin typeface="Century Gothic" panose="020B0502020202020204" pitchFamily="34" charset="0"/>
              </a:rPr>
              <a:t>: Guatemala, Honduras, El Salvador and Nicaragua </a:t>
            </a:r>
            <a:endParaRPr dirty="0">
              <a:latin typeface="Century Gothic" panose="020B0502020202020204" pitchFamily="34" charset="0"/>
            </a:endParaRPr>
          </a:p>
          <a:p>
            <a:pPr lvl="0" rtl="0">
              <a:spcBef>
                <a:spcPts val="0"/>
              </a:spcBef>
              <a:buNone/>
            </a:pPr>
            <a:endParaRPr lang="en-US" b="1" dirty="0" smtClean="0">
              <a:latin typeface="Century Gothic" panose="020B0502020202020204" pitchFamily="34" charset="0"/>
            </a:endParaRPr>
          </a:p>
          <a:p>
            <a:pPr lvl="0" rtl="0">
              <a:spcBef>
                <a:spcPts val="0"/>
              </a:spcBef>
              <a:buNone/>
            </a:pPr>
            <a:r>
              <a:rPr lang="en-US" b="1" dirty="0" smtClean="0">
                <a:latin typeface="Century Gothic" panose="020B0502020202020204" pitchFamily="34" charset="0"/>
              </a:rPr>
              <a:t>Study </a:t>
            </a:r>
            <a:r>
              <a:rPr lang="en-US" b="1" dirty="0">
                <a:latin typeface="Century Gothic" panose="020B0502020202020204" pitchFamily="34" charset="0"/>
              </a:rPr>
              <a:t>period:</a:t>
            </a:r>
          </a:p>
          <a:p>
            <a:pPr marL="0" lvl="0" indent="0">
              <a:spcBef>
                <a:spcPts val="0"/>
              </a:spcBef>
              <a:buNone/>
            </a:pPr>
            <a:r>
              <a:rPr lang="en-US" dirty="0">
                <a:latin typeface="Century Gothic" panose="020B0502020202020204" pitchFamily="34" charset="0"/>
              </a:rPr>
              <a:t>June 1981- December </a:t>
            </a:r>
            <a:r>
              <a:rPr lang="en-US" dirty="0" smtClean="0">
                <a:latin typeface="Century Gothic" panose="020B0502020202020204" pitchFamily="34" charset="0"/>
              </a:rPr>
              <a:t>2014 </a:t>
            </a:r>
            <a:endParaRPr lang="en-US" dirty="0">
              <a:latin typeface="Century Gothic" panose="020B0502020202020204" pitchFamily="34" charset="0"/>
            </a:endParaRPr>
          </a:p>
        </p:txBody>
      </p:sp>
      <p:sp>
        <p:nvSpPr>
          <p:cNvPr id="119" name="Shape 119"/>
          <p:cNvSpPr txBox="1">
            <a:spLocks noGrp="1"/>
          </p:cNvSpPr>
          <p:nvPr>
            <p:ph type="body" idx="2"/>
          </p:nvPr>
        </p:nvSpPr>
        <p:spPr>
          <a:xfrm>
            <a:off x="4648200" y="3657600"/>
            <a:ext cx="3758183" cy="704088"/>
          </a:xfrm>
          <a:prstGeom prst="rect">
            <a:avLst/>
          </a:prstGeom>
        </p:spPr>
        <p:txBody>
          <a:bodyPr lIns="91425" tIns="91425" rIns="91425" bIns="91425" anchor="b" anchorCtr="0">
            <a:noAutofit/>
          </a:bodyPr>
          <a:lstStyle/>
          <a:p>
            <a:pPr lvl="0" rtl="0">
              <a:spcBef>
                <a:spcPts val="0"/>
              </a:spcBef>
              <a:buNone/>
            </a:pPr>
            <a:endParaRPr lang="en-US" sz="4800" dirty="0" smtClean="0">
              <a:latin typeface="Century Gothic" panose="020B0502020202020204" pitchFamily="34" charset="0"/>
            </a:endParaRPr>
          </a:p>
          <a:p>
            <a:pPr lvl="0" rtl="0">
              <a:spcBef>
                <a:spcPts val="0"/>
              </a:spcBef>
              <a:buNone/>
            </a:pPr>
            <a:endParaRPr lang="en-US" sz="4800" dirty="0">
              <a:latin typeface="Century Gothic" panose="020B0502020202020204" pitchFamily="34" charset="0"/>
            </a:endParaRPr>
          </a:p>
          <a:p>
            <a:pPr algn="r">
              <a:spcBef>
                <a:spcPts val="0"/>
              </a:spcBef>
            </a:pPr>
            <a:r>
              <a:rPr lang="en-US" dirty="0">
                <a:latin typeface="Century Gothic" panose="020B0502020202020204" pitchFamily="34" charset="0"/>
              </a:rPr>
              <a:t>Study </a:t>
            </a:r>
            <a:r>
              <a:rPr lang="en-US" dirty="0" smtClean="0">
                <a:latin typeface="Century Gothic" panose="020B0502020202020204" pitchFamily="34" charset="0"/>
              </a:rPr>
              <a:t>Area</a:t>
            </a:r>
            <a:endParaRPr lang="en-US" dirty="0">
              <a:latin typeface="Century Gothic" panose="020B0502020202020204" pitchFamily="34" charset="0"/>
            </a:endParaRP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l="1277" t="11587" r="5319" b="31121"/>
          <a:stretch/>
        </p:blipFill>
        <p:spPr bwMode="auto">
          <a:xfrm>
            <a:off x="2683510" y="1707515"/>
            <a:ext cx="3448050" cy="1397635"/>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cstate="print">
            <a:extLst>
              <a:ext uri="{28A0092B-C50C-407E-A947-70E740481C1C}">
                <a14:useLocalDpi xmlns:a14="http://schemas.microsoft.com/office/drawing/2010/main" val="0"/>
              </a:ext>
            </a:extLst>
          </a:blip>
          <a:srcRect l="2905" t="8334" b="16312"/>
          <a:stretch/>
        </p:blipFill>
        <p:spPr bwMode="auto">
          <a:xfrm>
            <a:off x="1302385" y="1998980"/>
            <a:ext cx="2562225" cy="2573020"/>
          </a:xfrm>
          <a:prstGeom prst="ellipse">
            <a:avLst/>
          </a:prstGeom>
          <a:ln>
            <a:noFill/>
          </a:ln>
          <a:effectLst>
            <a:softEdge rad="112500"/>
          </a:effectLst>
          <a:extLst>
            <a:ext uri="{53640926-AAD7-44D8-BBD7-CCE9431645EC}">
              <a14:shadowObscured xmlns:a14="http://schemas.microsoft.com/office/drawing/2010/main"/>
            </a:ext>
          </a:extLst>
        </p:spPr>
      </p:pic>
      <p:cxnSp>
        <p:nvCxnSpPr>
          <p:cNvPr id="8" name="Straight Connector 7"/>
          <p:cNvCxnSpPr/>
          <p:nvPr/>
        </p:nvCxnSpPr>
        <p:spPr>
          <a:xfrm flipV="1">
            <a:off x="4759960" y="1934210"/>
            <a:ext cx="542925" cy="265430"/>
          </a:xfrm>
          <a:prstGeom prst="line">
            <a:avLst/>
          </a:prstGeom>
        </p:spPr>
        <p:style>
          <a:lnRef idx="1">
            <a:schemeClr val="dk1"/>
          </a:lnRef>
          <a:fillRef idx="0">
            <a:schemeClr val="dk1"/>
          </a:fillRef>
          <a:effectRef idx="0">
            <a:schemeClr val="dk1"/>
          </a:effectRef>
          <a:fontRef idx="minor">
            <a:schemeClr val="tx1"/>
          </a:fontRef>
        </p:style>
      </p:cxnSp>
      <p:pic>
        <p:nvPicPr>
          <p:cNvPr id="9" name="Picture 8"/>
          <p:cNvPicPr/>
          <p:nvPr/>
        </p:nvPicPr>
        <p:blipFill rotWithShape="1">
          <a:blip r:embed="rId5" cstate="print">
            <a:extLst>
              <a:ext uri="{28A0092B-C50C-407E-A947-70E740481C1C}">
                <a14:useLocalDpi xmlns:a14="http://schemas.microsoft.com/office/drawing/2010/main" val="0"/>
              </a:ext>
            </a:extLst>
          </a:blip>
          <a:srcRect t="14909" r="4980" b="15350"/>
          <a:stretch/>
        </p:blipFill>
        <p:spPr bwMode="auto">
          <a:xfrm>
            <a:off x="5179060" y="543560"/>
            <a:ext cx="2364740" cy="2245360"/>
          </a:xfrm>
          <a:prstGeom prst="ellipse">
            <a:avLst/>
          </a:prstGeom>
          <a:ln>
            <a:noFill/>
          </a:ln>
          <a:effectLst>
            <a:softEdge rad="112500"/>
          </a:effectLst>
          <a:extLst>
            <a:ext uri="{53640926-AAD7-44D8-BBD7-CCE9431645EC}">
              <a14:shadowObscured xmlns:a14="http://schemas.microsoft.com/office/drawing/2010/main"/>
            </a:ext>
          </a:extLst>
        </p:spPr>
      </p:pic>
      <p:cxnSp>
        <p:nvCxnSpPr>
          <p:cNvPr id="10" name="Straight Connector 9"/>
          <p:cNvCxnSpPr/>
          <p:nvPr/>
        </p:nvCxnSpPr>
        <p:spPr>
          <a:xfrm flipV="1">
            <a:off x="4817110" y="2105660"/>
            <a:ext cx="533400" cy="161925"/>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H="1">
            <a:off x="3359785" y="2400935"/>
            <a:ext cx="180975"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a:off x="3540760" y="2448560"/>
            <a:ext cx="57150" cy="161925"/>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10589" y="1143000"/>
            <a:ext cx="5967101" cy="4502904"/>
            <a:chOff x="1710589" y="1143000"/>
            <a:chExt cx="5967101" cy="4502904"/>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82" t="18052" r="1227" b="25041"/>
            <a:stretch/>
          </p:blipFill>
          <p:spPr>
            <a:xfrm>
              <a:off x="1710589" y="1143000"/>
              <a:ext cx="5967101" cy="450290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4285266"/>
              <a:ext cx="1088322" cy="1046356"/>
            </a:xfrm>
            <a:prstGeom prst="rect">
              <a:avLst/>
            </a:prstGeom>
          </p:spPr>
        </p:pic>
      </p:grpSp>
      <p:sp>
        <p:nvSpPr>
          <p:cNvPr id="7" name="Text Placeholder 6"/>
          <p:cNvSpPr>
            <a:spLocks noGrp="1"/>
          </p:cNvSpPr>
          <p:nvPr>
            <p:ph type="body" idx="2"/>
          </p:nvPr>
        </p:nvSpPr>
        <p:spPr>
          <a:xfrm>
            <a:off x="578922" y="152400"/>
            <a:ext cx="7982711" cy="704088"/>
          </a:xfrm>
        </p:spPr>
        <p:txBody>
          <a:bodyPr/>
          <a:lstStyle/>
          <a:p>
            <a:pPr algn="ctr"/>
            <a:r>
              <a:rPr lang="en-US" dirty="0" smtClean="0">
                <a:latin typeface="Century Gothic" panose="020B0502020202020204" pitchFamily="34" charset="0"/>
              </a:rPr>
              <a:t>Levant Rainy Season</a:t>
            </a:r>
            <a:endParaRPr lang="en-US" dirty="0">
              <a:latin typeface="Century Gothic" panose="020B0502020202020204" pitchFamily="34" charset="0"/>
            </a:endParaRPr>
          </a:p>
        </p:txBody>
      </p:sp>
      <p:sp>
        <p:nvSpPr>
          <p:cNvPr id="14" name="TextBox 13"/>
          <p:cNvSpPr txBox="1"/>
          <p:nvPr/>
        </p:nvSpPr>
        <p:spPr>
          <a:xfrm>
            <a:off x="1343116" y="6172200"/>
            <a:ext cx="5943600" cy="430887"/>
          </a:xfrm>
          <a:prstGeom prst="rect">
            <a:avLst/>
          </a:prstGeom>
          <a:noFill/>
        </p:spPr>
        <p:txBody>
          <a:bodyPr wrap="square" rtlCol="0">
            <a:spAutoFit/>
          </a:bodyPr>
          <a:lstStyle/>
          <a:p>
            <a:pPr algn="ctr"/>
            <a:r>
              <a:rPr lang="en-US" sz="2200" b="1" u="sng" dirty="0" smtClean="0">
                <a:latin typeface="Century Gothic" panose="020B0502020202020204" pitchFamily="34" charset="0"/>
              </a:rPr>
              <a:t>NDVI Winter Trends from 1981-2014</a:t>
            </a:r>
            <a:endParaRPr lang="en-US" sz="2200" b="1" u="sng" dirty="0">
              <a:latin typeface="Century Gothic" panose="020B0502020202020204"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1169" t="16737" r="7792" b="9627"/>
          <a:stretch/>
        </p:blipFill>
        <p:spPr>
          <a:xfrm>
            <a:off x="228600" y="1143000"/>
            <a:ext cx="8172632" cy="495072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5755" y="4190999"/>
            <a:ext cx="2968245" cy="1709363"/>
          </a:xfrm>
          <a:prstGeom prst="rect">
            <a:avLst/>
          </a:prstGeom>
        </p:spPr>
      </p:pic>
      <p:sp>
        <p:nvSpPr>
          <p:cNvPr id="10" name="TextBox 9"/>
          <p:cNvSpPr txBox="1"/>
          <p:nvPr/>
        </p:nvSpPr>
        <p:spPr>
          <a:xfrm>
            <a:off x="1752600" y="6172200"/>
            <a:ext cx="5943600" cy="430887"/>
          </a:xfrm>
          <a:prstGeom prst="rect">
            <a:avLst/>
          </a:prstGeom>
          <a:noFill/>
        </p:spPr>
        <p:txBody>
          <a:bodyPr wrap="square" rtlCol="0">
            <a:spAutoFit/>
          </a:bodyPr>
          <a:lstStyle/>
          <a:p>
            <a:pPr algn="ctr"/>
            <a:r>
              <a:rPr lang="en-US" sz="2200" b="1" u="sng" dirty="0" smtClean="0">
                <a:latin typeface="Century Gothic" panose="020B0502020202020204" pitchFamily="34" charset="0"/>
              </a:rPr>
              <a:t>December 33-year Average NDVI</a:t>
            </a:r>
            <a:endParaRPr lang="en-US" sz="2200" b="1" u="sng" dirty="0">
              <a:latin typeface="Century Gothic" panose="020B0502020202020204" pitchFamily="34" charset="0"/>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5600" y="4892099"/>
            <a:ext cx="1295400" cy="921821"/>
          </a:xfrm>
          <a:prstGeom prst="rect">
            <a:avLst/>
          </a:prstGeom>
        </p:spPr>
      </p:pic>
      <p:sp>
        <p:nvSpPr>
          <p:cNvPr id="12" name="TextBox 11"/>
          <p:cNvSpPr txBox="1"/>
          <p:nvPr/>
        </p:nvSpPr>
        <p:spPr>
          <a:xfrm>
            <a:off x="6642468" y="5636805"/>
            <a:ext cx="1421661" cy="246221"/>
          </a:xfrm>
          <a:prstGeom prst="rect">
            <a:avLst/>
          </a:prstGeom>
          <a:noFill/>
        </p:spPr>
        <p:txBody>
          <a:bodyPr wrap="square" rtlCol="0">
            <a:spAutoFit/>
          </a:bodyPr>
          <a:lstStyle/>
          <a:p>
            <a:r>
              <a:rPr lang="en-US" sz="1000" dirty="0" smtClean="0">
                <a:latin typeface="Century Gothic" panose="020B0502020202020204" pitchFamily="34" charset="0"/>
              </a:rPr>
              <a:t>Slight Decrease</a:t>
            </a:r>
            <a:endParaRPr lang="en-US" sz="1000" dirty="0">
              <a:latin typeface="Century Gothic" panose="020B0502020202020204" pitchFamily="34" charset="0"/>
            </a:endParaRPr>
          </a:p>
        </p:txBody>
      </p:sp>
      <p:sp>
        <p:nvSpPr>
          <p:cNvPr id="13" name="TextBox 12"/>
          <p:cNvSpPr txBox="1"/>
          <p:nvPr/>
        </p:nvSpPr>
        <p:spPr>
          <a:xfrm>
            <a:off x="6655538" y="4820725"/>
            <a:ext cx="1421661" cy="246221"/>
          </a:xfrm>
          <a:prstGeom prst="rect">
            <a:avLst/>
          </a:prstGeom>
          <a:noFill/>
        </p:spPr>
        <p:txBody>
          <a:bodyPr wrap="square" rtlCol="0">
            <a:spAutoFit/>
          </a:bodyPr>
          <a:lstStyle/>
          <a:p>
            <a:r>
              <a:rPr lang="en-US" sz="1000" dirty="0" smtClean="0">
                <a:latin typeface="Century Gothic" panose="020B0502020202020204" pitchFamily="34" charset="0"/>
              </a:rPr>
              <a:t>Slight Increase</a:t>
            </a:r>
            <a:endParaRPr lang="en-US" sz="1000" dirty="0">
              <a:latin typeface="Century Gothic" panose="020B0502020202020204" pitchFamily="34" charset="0"/>
            </a:endParaRPr>
          </a:p>
        </p:txBody>
      </p:sp>
      <p:sp>
        <p:nvSpPr>
          <p:cNvPr id="15" name="TextBox 14"/>
          <p:cNvSpPr txBox="1"/>
          <p:nvPr/>
        </p:nvSpPr>
        <p:spPr>
          <a:xfrm>
            <a:off x="6641204" y="5029200"/>
            <a:ext cx="1421661" cy="246221"/>
          </a:xfrm>
          <a:prstGeom prst="rect">
            <a:avLst/>
          </a:prstGeom>
          <a:noFill/>
        </p:spPr>
        <p:txBody>
          <a:bodyPr wrap="square" rtlCol="0">
            <a:spAutoFit/>
          </a:bodyPr>
          <a:lstStyle/>
          <a:p>
            <a:r>
              <a:rPr lang="en-US" sz="1000" dirty="0" smtClean="0">
                <a:latin typeface="Century Gothic" panose="020B0502020202020204" pitchFamily="34" charset="0"/>
              </a:rPr>
              <a:t>Minimal Increase</a:t>
            </a:r>
            <a:endParaRPr lang="en-US" sz="1000" dirty="0">
              <a:latin typeface="Century Gothic" panose="020B0502020202020204" pitchFamily="34" charset="0"/>
            </a:endParaRPr>
          </a:p>
        </p:txBody>
      </p:sp>
      <p:sp>
        <p:nvSpPr>
          <p:cNvPr id="16" name="TextBox 15"/>
          <p:cNvSpPr txBox="1"/>
          <p:nvPr/>
        </p:nvSpPr>
        <p:spPr>
          <a:xfrm>
            <a:off x="6642469" y="5410200"/>
            <a:ext cx="1421661" cy="246221"/>
          </a:xfrm>
          <a:prstGeom prst="rect">
            <a:avLst/>
          </a:prstGeom>
          <a:noFill/>
        </p:spPr>
        <p:txBody>
          <a:bodyPr wrap="square" rtlCol="0">
            <a:spAutoFit/>
          </a:bodyPr>
          <a:lstStyle/>
          <a:p>
            <a:r>
              <a:rPr lang="en-US" sz="1000" dirty="0" smtClean="0">
                <a:latin typeface="Century Gothic" panose="020B0502020202020204" pitchFamily="34" charset="0"/>
              </a:rPr>
              <a:t>Minimal Decrease</a:t>
            </a:r>
            <a:endParaRPr lang="en-US" sz="1000" dirty="0">
              <a:latin typeface="Century Gothic" panose="020B0502020202020204" pitchFamily="34" charset="0"/>
            </a:endParaRPr>
          </a:p>
        </p:txBody>
      </p:sp>
    </p:spTree>
    <p:extLst>
      <p:ext uri="{BB962C8B-B14F-4D97-AF65-F5344CB8AC3E}">
        <p14:creationId xmlns:p14="http://schemas.microsoft.com/office/powerpoint/2010/main" val="297908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 presetClass="exit"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2" grpId="0"/>
      <p:bldP spid="13"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Shape 223"/>
          <p:cNvSpPr txBox="1">
            <a:spLocks noGrp="1"/>
          </p:cNvSpPr>
          <p:nvPr>
            <p:ph type="body" idx="2"/>
          </p:nvPr>
        </p:nvSpPr>
        <p:spPr>
          <a:xfrm>
            <a:off x="304800" y="228600"/>
            <a:ext cx="8503799" cy="923399"/>
          </a:xfrm>
          <a:prstGeom prst="rect">
            <a:avLst/>
          </a:prstGeom>
        </p:spPr>
        <p:txBody>
          <a:bodyPr lIns="91425" tIns="91425" rIns="91425" bIns="91425" anchor="b" anchorCtr="0">
            <a:noAutofit/>
          </a:bodyPr>
          <a:lstStyle/>
          <a:p>
            <a:pPr lvl="0">
              <a:spcBef>
                <a:spcPts val="0"/>
              </a:spcBef>
              <a:buNone/>
            </a:pPr>
            <a:r>
              <a:rPr lang="en-US" sz="4000" dirty="0">
                <a:solidFill>
                  <a:schemeClr val="accent1"/>
                </a:solidFill>
                <a:latin typeface="Century Gothic" panose="020B0502020202020204" pitchFamily="34" charset="0"/>
              </a:rPr>
              <a:t>Conclusions</a:t>
            </a:r>
          </a:p>
        </p:txBody>
      </p:sp>
      <p:sp>
        <p:nvSpPr>
          <p:cNvPr id="224" name="Shape 224"/>
          <p:cNvSpPr txBox="1">
            <a:spLocks noGrp="1"/>
          </p:cNvSpPr>
          <p:nvPr>
            <p:ph type="body" idx="3"/>
          </p:nvPr>
        </p:nvSpPr>
        <p:spPr>
          <a:xfrm>
            <a:off x="609600" y="1371600"/>
            <a:ext cx="3566099" cy="768000"/>
          </a:xfrm>
          <a:prstGeom prst="rect">
            <a:avLst/>
          </a:prstGeom>
        </p:spPr>
        <p:txBody>
          <a:bodyPr lIns="91425" tIns="91425" rIns="91425" bIns="91425" anchor="t" anchorCtr="0">
            <a:noAutofit/>
          </a:bodyPr>
          <a:lstStyle/>
          <a:p>
            <a:pPr lvl="0" algn="ctr">
              <a:spcBef>
                <a:spcPts val="0"/>
              </a:spcBef>
              <a:buNone/>
            </a:pPr>
            <a:r>
              <a:rPr lang="en-US" sz="3200" dirty="0" smtClean="0">
                <a:solidFill>
                  <a:schemeClr val="tx2">
                    <a:lumMod val="65000"/>
                  </a:schemeClr>
                </a:solidFill>
                <a:latin typeface="Century Gothic" panose="020B0502020202020204" pitchFamily="34" charset="0"/>
              </a:rPr>
              <a:t>Central America</a:t>
            </a:r>
            <a:r>
              <a:rPr lang="en-US" sz="3200" dirty="0" smtClean="0">
                <a:solidFill>
                  <a:schemeClr val="tx1"/>
                </a:solidFill>
                <a:latin typeface="Century Gothic" panose="020B0502020202020204" pitchFamily="34" charset="0"/>
              </a:rPr>
              <a:t>	</a:t>
            </a:r>
            <a:endParaRPr sz="3200" dirty="0">
              <a:solidFill>
                <a:schemeClr val="tx1"/>
              </a:solidFill>
              <a:latin typeface="Century Gothic" panose="020B0502020202020204" pitchFamily="34" charset="0"/>
            </a:endParaRPr>
          </a:p>
        </p:txBody>
      </p:sp>
      <p:sp>
        <p:nvSpPr>
          <p:cNvPr id="225" name="Shape 225"/>
          <p:cNvSpPr txBox="1">
            <a:spLocks noGrp="1"/>
          </p:cNvSpPr>
          <p:nvPr>
            <p:ph type="body" idx="4"/>
          </p:nvPr>
        </p:nvSpPr>
        <p:spPr>
          <a:xfrm>
            <a:off x="609600" y="1905000"/>
            <a:ext cx="3950099" cy="2514600"/>
          </a:xfrm>
          <a:prstGeom prst="rect">
            <a:avLst/>
          </a:prstGeom>
        </p:spPr>
        <p:txBody>
          <a:bodyPr lIns="91425" tIns="91425" rIns="91425" bIns="91425" anchor="t" anchorCtr="0">
            <a:noAutofit/>
          </a:bodyPr>
          <a:lstStyle/>
          <a:p>
            <a:pPr marL="342900" lvl="0" indent="-342900">
              <a:spcBef>
                <a:spcPts val="0"/>
              </a:spcBef>
              <a:spcAft>
                <a:spcPts val="1200"/>
              </a:spcAft>
              <a:buFont typeface="Webdings" panose="05030102010509060703" pitchFamily="18" charset="2"/>
              <a:buChar char="4"/>
            </a:pPr>
            <a:r>
              <a:rPr lang="en-US" b="1" dirty="0" smtClean="0">
                <a:solidFill>
                  <a:schemeClr val="accent1"/>
                </a:solidFill>
                <a:latin typeface="Century Gothic" panose="020B0502020202020204" pitchFamily="34" charset="0"/>
              </a:rPr>
              <a:t>NDVI matches precipitation</a:t>
            </a:r>
          </a:p>
          <a:p>
            <a:pPr marL="342900" lvl="0" indent="-342900">
              <a:spcBef>
                <a:spcPts val="0"/>
              </a:spcBef>
              <a:spcAft>
                <a:spcPts val="1200"/>
              </a:spcAft>
              <a:buFont typeface="Webdings" panose="05030102010509060703" pitchFamily="18" charset="2"/>
              <a:buChar char="4"/>
            </a:pPr>
            <a:r>
              <a:rPr lang="en-US" b="1" dirty="0" smtClean="0">
                <a:solidFill>
                  <a:schemeClr val="accent1"/>
                </a:solidFill>
                <a:latin typeface="Century Gothic" panose="020B0502020202020204" pitchFamily="34" charset="0"/>
              </a:rPr>
              <a:t>Strong El Niño </a:t>
            </a:r>
          </a:p>
          <a:p>
            <a:pPr marL="342900" lvl="0" indent="-342900">
              <a:spcBef>
                <a:spcPts val="0"/>
              </a:spcBef>
              <a:spcAft>
                <a:spcPts val="1200"/>
              </a:spcAft>
              <a:buFont typeface="Webdings" panose="05030102010509060703" pitchFamily="18" charset="2"/>
              <a:buChar char="4"/>
            </a:pPr>
            <a:r>
              <a:rPr lang="en-US" b="1" dirty="0" smtClean="0">
                <a:solidFill>
                  <a:schemeClr val="accent1"/>
                </a:solidFill>
                <a:latin typeface="Century Gothic" panose="020B0502020202020204" pitchFamily="34" charset="0"/>
              </a:rPr>
              <a:t>El Salvador low NDVI – Increasing trends</a:t>
            </a:r>
          </a:p>
          <a:p>
            <a:pPr marL="342900" lvl="0" indent="-342900">
              <a:spcBef>
                <a:spcPts val="0"/>
              </a:spcBef>
              <a:spcAft>
                <a:spcPts val="1200"/>
              </a:spcAft>
              <a:buFont typeface="Webdings" panose="05030102010509060703" pitchFamily="18" charset="2"/>
              <a:buChar char="4"/>
            </a:pPr>
            <a:r>
              <a:rPr lang="en-US" b="1" dirty="0" smtClean="0">
                <a:solidFill>
                  <a:schemeClr val="accent1"/>
                </a:solidFill>
                <a:latin typeface="Century Gothic" panose="020B0502020202020204" pitchFamily="34" charset="0"/>
              </a:rPr>
              <a:t>Linear Trends regional/seasonal changes</a:t>
            </a:r>
          </a:p>
          <a:p>
            <a:pPr marL="342900" lvl="0" indent="-342900">
              <a:spcBef>
                <a:spcPts val="0"/>
              </a:spcBef>
              <a:spcAft>
                <a:spcPts val="1200"/>
              </a:spcAft>
              <a:buFont typeface="Webdings" panose="05030102010509060703" pitchFamily="18" charset="2"/>
              <a:buChar char="4"/>
            </a:pPr>
            <a:endParaRPr sz="1800" dirty="0">
              <a:latin typeface="Century Gothic" panose="020B0502020202020204" pitchFamily="34" charset="0"/>
            </a:endParaRPr>
          </a:p>
        </p:txBody>
      </p:sp>
      <p:sp>
        <p:nvSpPr>
          <p:cNvPr id="227" name="Shape 227"/>
          <p:cNvSpPr txBox="1">
            <a:spLocks noGrp="1"/>
          </p:cNvSpPr>
          <p:nvPr>
            <p:ph type="body" idx="6"/>
          </p:nvPr>
        </p:nvSpPr>
        <p:spPr>
          <a:xfrm>
            <a:off x="4800600" y="3886200"/>
            <a:ext cx="3566099" cy="768000"/>
          </a:xfrm>
          <a:prstGeom prst="rect">
            <a:avLst/>
          </a:prstGeom>
        </p:spPr>
        <p:txBody>
          <a:bodyPr lIns="91425" tIns="91425" rIns="91425" bIns="91425" anchor="t" anchorCtr="0">
            <a:noAutofit/>
          </a:bodyPr>
          <a:lstStyle/>
          <a:p>
            <a:pPr lvl="0" algn="ctr">
              <a:spcBef>
                <a:spcPts val="0"/>
              </a:spcBef>
              <a:buNone/>
            </a:pPr>
            <a:r>
              <a:rPr lang="en-US" sz="3200" dirty="0" smtClean="0">
                <a:solidFill>
                  <a:schemeClr val="tx2">
                    <a:lumMod val="65000"/>
                  </a:schemeClr>
                </a:solidFill>
                <a:latin typeface="Century Gothic" panose="020B0502020202020204" pitchFamily="34" charset="0"/>
              </a:rPr>
              <a:t>The Levant</a:t>
            </a:r>
            <a:endParaRPr sz="3200" dirty="0">
              <a:solidFill>
                <a:schemeClr val="tx2">
                  <a:lumMod val="65000"/>
                </a:schemeClr>
              </a:solidFill>
              <a:latin typeface="Century Gothic" panose="020B0502020202020204" pitchFamily="34" charset="0"/>
            </a:endParaRPr>
          </a:p>
        </p:txBody>
      </p:sp>
      <p:sp>
        <p:nvSpPr>
          <p:cNvPr id="228" name="Shape 228"/>
          <p:cNvSpPr txBox="1">
            <a:spLocks noGrp="1"/>
          </p:cNvSpPr>
          <p:nvPr>
            <p:ph type="body" idx="7"/>
          </p:nvPr>
        </p:nvSpPr>
        <p:spPr>
          <a:xfrm>
            <a:off x="4648200" y="4724400"/>
            <a:ext cx="3950099" cy="2667000"/>
          </a:xfrm>
          <a:prstGeom prst="rect">
            <a:avLst/>
          </a:prstGeom>
        </p:spPr>
        <p:txBody>
          <a:bodyPr lIns="91425" tIns="91425" rIns="91425" bIns="91425" anchor="t" anchorCtr="0">
            <a:noAutofit/>
          </a:bodyPr>
          <a:lstStyle/>
          <a:p>
            <a:pPr marL="342900" indent="-342900">
              <a:spcBef>
                <a:spcPts val="0"/>
              </a:spcBef>
              <a:spcAft>
                <a:spcPts val="1200"/>
              </a:spcAft>
              <a:buFont typeface="Webdings" panose="05030102010509060703" pitchFamily="18" charset="2"/>
              <a:buChar char="4"/>
            </a:pPr>
            <a:r>
              <a:rPr lang="en-US" b="1" dirty="0">
                <a:solidFill>
                  <a:schemeClr val="accent1"/>
                </a:solidFill>
                <a:latin typeface="Century Gothic" panose="020B0502020202020204" pitchFamily="34" charset="0"/>
              </a:rPr>
              <a:t>NDVI matches </a:t>
            </a:r>
            <a:r>
              <a:rPr lang="en-US" b="1" dirty="0" smtClean="0">
                <a:solidFill>
                  <a:schemeClr val="accent1"/>
                </a:solidFill>
                <a:latin typeface="Century Gothic" panose="020B0502020202020204" pitchFamily="34" charset="0"/>
              </a:rPr>
              <a:t>Precipitation</a:t>
            </a:r>
          </a:p>
          <a:p>
            <a:pPr marL="342900" indent="-342900">
              <a:spcBef>
                <a:spcPts val="0"/>
              </a:spcBef>
              <a:spcAft>
                <a:spcPts val="1200"/>
              </a:spcAft>
              <a:buFont typeface="Webdings" panose="05030102010509060703" pitchFamily="18" charset="2"/>
              <a:buChar char="4"/>
            </a:pPr>
            <a:r>
              <a:rPr lang="en-US" b="1" dirty="0" smtClean="0">
                <a:solidFill>
                  <a:schemeClr val="accent1"/>
                </a:solidFill>
                <a:latin typeface="Century Gothic" panose="020B0502020202020204" pitchFamily="34" charset="0"/>
              </a:rPr>
              <a:t>2007-2010 drought impacts</a:t>
            </a:r>
          </a:p>
          <a:p>
            <a:pPr marL="342900" lvl="0" indent="-342900">
              <a:spcBef>
                <a:spcPts val="0"/>
              </a:spcBef>
              <a:spcAft>
                <a:spcPts val="1200"/>
              </a:spcAft>
              <a:buFont typeface="Webdings" panose="05030102010509060703" pitchFamily="18" charset="2"/>
              <a:buChar char="4"/>
            </a:pPr>
            <a:r>
              <a:rPr lang="en-US" b="1" dirty="0" smtClean="0">
                <a:solidFill>
                  <a:schemeClr val="accent1"/>
                </a:solidFill>
                <a:latin typeface="Century Gothic" panose="020B0502020202020204" pitchFamily="34" charset="0"/>
              </a:rPr>
              <a:t>Slight decreasing trends</a:t>
            </a:r>
          </a:p>
          <a:p>
            <a:pPr lvl="0">
              <a:spcBef>
                <a:spcPts val="0"/>
              </a:spcBef>
              <a:buNone/>
            </a:pPr>
            <a:endParaRPr dirty="0">
              <a:solidFill>
                <a:srgbClr val="000000"/>
              </a:solidFill>
              <a:latin typeface="Century Gothic" panose="020B0502020202020204" pitchFamily="34" charset="0"/>
            </a:endParaRPr>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l="2905" t="8334" b="16312"/>
          <a:stretch/>
        </p:blipFill>
        <p:spPr bwMode="auto">
          <a:xfrm>
            <a:off x="1219199" y="4114800"/>
            <a:ext cx="2562225" cy="2573020"/>
          </a:xfrm>
          <a:prstGeom prst="ellipse">
            <a:avLst/>
          </a:prstGeom>
          <a:ln>
            <a:noFill/>
          </a:ln>
          <a:effectLst>
            <a:softEdge rad="112500"/>
          </a:effectLst>
          <a:extLst>
            <a:ext uri="{53640926-AAD7-44D8-BBD7-CCE9431645EC}">
              <a14:shadowObscured xmlns:a14="http://schemas.microsoft.com/office/drawing/2010/main"/>
            </a:ext>
          </a:extLst>
        </p:spPr>
      </p:pic>
      <p:pic>
        <p:nvPicPr>
          <p:cNvPr id="8" name="Picture 7"/>
          <p:cNvPicPr/>
          <p:nvPr/>
        </p:nvPicPr>
        <p:blipFill rotWithShape="1">
          <a:blip r:embed="rId4" cstate="print">
            <a:extLst>
              <a:ext uri="{28A0092B-C50C-407E-A947-70E740481C1C}">
                <a14:useLocalDpi xmlns:a14="http://schemas.microsoft.com/office/drawing/2010/main" val="0"/>
              </a:ext>
            </a:extLst>
          </a:blip>
          <a:srcRect t="14909" r="4980" b="15350"/>
          <a:stretch/>
        </p:blipFill>
        <p:spPr bwMode="auto">
          <a:xfrm>
            <a:off x="5410200" y="1640840"/>
            <a:ext cx="2364740" cy="2245360"/>
          </a:xfrm>
          <a:prstGeom prst="ellipse">
            <a:avLst/>
          </a:prstGeom>
          <a:ln>
            <a:noFill/>
          </a:ln>
          <a:effectLst>
            <a:softEdge rad="112500"/>
          </a:effectLst>
          <a:extLst>
            <a:ext uri="{53640926-AAD7-44D8-BBD7-CCE9431645EC}">
              <a14:shadowObscured xmlns:a14="http://schemas.microsoft.com/office/drawing/2010/main"/>
            </a:ext>
          </a:extLst>
        </p:spPr>
      </p:pic>
      <p:cxnSp>
        <p:nvCxnSpPr>
          <p:cNvPr id="3" name="Straight Connector 2"/>
          <p:cNvCxnSpPr/>
          <p:nvPr/>
        </p:nvCxnSpPr>
        <p:spPr>
          <a:xfrm>
            <a:off x="4572000" y="1295400"/>
            <a:ext cx="0" cy="52578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idx="1"/>
          </p:nvPr>
        </p:nvSpPr>
        <p:spPr>
          <a:xfrm>
            <a:off x="576072" y="1438654"/>
            <a:ext cx="7982711" cy="1914145"/>
          </a:xfrm>
        </p:spPr>
        <p:txBody>
          <a:bodyPr/>
          <a:lstStyle/>
          <a:p>
            <a:pPr marL="342900" indent="-342900">
              <a:buFont typeface="Webdings" panose="05030102010509060703" pitchFamily="18" charset="2"/>
              <a:buChar char="4"/>
            </a:pPr>
            <a:r>
              <a:rPr lang="en-US" sz="1800" dirty="0">
                <a:latin typeface="Century Gothic" panose="020B0502020202020204" pitchFamily="34" charset="0"/>
              </a:rPr>
              <a:t>Near-real time NDVI tool</a:t>
            </a:r>
          </a:p>
          <a:p>
            <a:pPr marL="342900" indent="-342900">
              <a:buFont typeface="Webdings" panose="05030102010509060703" pitchFamily="18" charset="2"/>
              <a:buChar char="4"/>
            </a:pPr>
            <a:r>
              <a:rPr lang="en-US" sz="1800" dirty="0" smtClean="0">
                <a:latin typeface="Century Gothic" panose="020B0502020202020204" pitchFamily="34" charset="0"/>
              </a:rPr>
              <a:t>Land </a:t>
            </a:r>
            <a:r>
              <a:rPr lang="en-US" sz="1800" dirty="0">
                <a:latin typeface="Century Gothic" panose="020B0502020202020204" pitchFamily="34" charset="0"/>
              </a:rPr>
              <a:t>Use Change: desertification</a:t>
            </a:r>
          </a:p>
          <a:p>
            <a:pPr marL="342900" indent="-342900">
              <a:buFont typeface="Webdings" panose="05030102010509060703" pitchFamily="18" charset="2"/>
              <a:buChar char="4"/>
            </a:pPr>
            <a:r>
              <a:rPr lang="en-US" sz="1800" dirty="0" smtClean="0">
                <a:latin typeface="Century Gothic" panose="020B0502020202020204" pitchFamily="34" charset="0"/>
              </a:rPr>
              <a:t>Growing degree days</a:t>
            </a:r>
          </a:p>
          <a:p>
            <a:pPr marL="342900" indent="-342900">
              <a:buFont typeface="Webdings" panose="05030102010509060703" pitchFamily="18" charset="2"/>
              <a:buChar char="4"/>
            </a:pPr>
            <a:r>
              <a:rPr lang="en-US" sz="1800" dirty="0" smtClean="0">
                <a:latin typeface="Century Gothic" panose="020B0502020202020204" pitchFamily="34" charset="0"/>
              </a:rPr>
              <a:t>Evapotranspiration (ET) and Evaporative Stress Index (ESI)</a:t>
            </a:r>
          </a:p>
          <a:p>
            <a:pPr marL="342900" indent="-342900">
              <a:buFont typeface="Webdings" panose="05030102010509060703" pitchFamily="18" charset="2"/>
              <a:buChar char="4"/>
            </a:pPr>
            <a:r>
              <a:rPr lang="en-US" sz="1800" dirty="0" smtClean="0">
                <a:latin typeface="Century Gothic" panose="020B0502020202020204" pitchFamily="34" charset="0"/>
              </a:rPr>
              <a:t>Ground water</a:t>
            </a:r>
          </a:p>
        </p:txBody>
      </p:sp>
      <p:sp>
        <p:nvSpPr>
          <p:cNvPr id="17" name="Text Placeholder 16"/>
          <p:cNvSpPr>
            <a:spLocks noGrp="1"/>
          </p:cNvSpPr>
          <p:nvPr>
            <p:ph type="body" idx="2"/>
          </p:nvPr>
        </p:nvSpPr>
        <p:spPr/>
        <p:txBody>
          <a:bodyPr/>
          <a:lstStyle/>
          <a:p>
            <a:r>
              <a:rPr lang="en-US" dirty="0" smtClean="0">
                <a:latin typeface="Century Gothic" panose="020B0502020202020204" pitchFamily="34" charset="0"/>
              </a:rPr>
              <a:t>Future Plans</a:t>
            </a:r>
            <a:endParaRPr lang="en-US" dirty="0">
              <a:latin typeface="Century Gothic" panose="020B0502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9353"/>
          <a:stretch/>
        </p:blipFill>
        <p:spPr>
          <a:xfrm>
            <a:off x="0" y="3429000"/>
            <a:ext cx="9144000" cy="3429000"/>
          </a:xfrm>
          <a:prstGeom prst="rect">
            <a:avLst/>
          </a:prstGeom>
        </p:spPr>
      </p:pic>
      <p:sp>
        <p:nvSpPr>
          <p:cNvPr id="10" name="Text Placeholder 7"/>
          <p:cNvSpPr>
            <a:spLocks noGrp="1"/>
          </p:cNvSpPr>
          <p:nvPr>
            <p:ph type="body" idx="4"/>
          </p:nvPr>
        </p:nvSpPr>
        <p:spPr>
          <a:xfrm>
            <a:off x="-25730" y="6553199"/>
            <a:ext cx="4114800" cy="304801"/>
          </a:xfrm>
        </p:spPr>
        <p:txBody>
          <a:bodyPr/>
          <a:lstStyle/>
          <a:p>
            <a:pPr algn="l"/>
            <a:r>
              <a:rPr lang="en-US" dirty="0" smtClean="0">
                <a:solidFill>
                  <a:schemeClr val="bg1"/>
                </a:solidFill>
                <a:latin typeface="Century Gothic" panose="020B0502020202020204" pitchFamily="34" charset="0"/>
              </a:rPr>
              <a:t>Image Credit: </a:t>
            </a:r>
            <a:r>
              <a:rPr lang="en-US" dirty="0" err="1" smtClean="0">
                <a:solidFill>
                  <a:schemeClr val="bg1"/>
                </a:solidFill>
                <a:latin typeface="Century Gothic" panose="020B0502020202020204" pitchFamily="34" charset="0"/>
              </a:rPr>
              <a:t>Nour</a:t>
            </a:r>
            <a:r>
              <a:rPr lang="en-US" dirty="0" smtClean="0">
                <a:solidFill>
                  <a:schemeClr val="bg1"/>
                </a:solidFill>
                <a:latin typeface="Century Gothic" panose="020B0502020202020204" pitchFamily="34" charset="0"/>
              </a:rPr>
              <a:t> </a:t>
            </a:r>
            <a:r>
              <a:rPr lang="en-US" dirty="0" err="1" smtClean="0">
                <a:solidFill>
                  <a:schemeClr val="bg1"/>
                </a:solidFill>
                <a:latin typeface="Century Gothic" panose="020B0502020202020204" pitchFamily="34" charset="0"/>
              </a:rPr>
              <a:t>Fourat</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930789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571208" y="1429512"/>
            <a:ext cx="8051583"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dirty="0" smtClean="0">
                <a:latin typeface="Century Gothic" panose="020B0502020202020204" pitchFamily="34" charset="0"/>
              </a:rPr>
              <a:t>Dr. DeWayne Cecil, NOAA NCEI</a:t>
            </a:r>
            <a:endParaRPr lang="en-US" dirty="0">
              <a:latin typeface="Century Gothic" panose="020B0502020202020204" pitchFamily="34" charset="0"/>
            </a:endParaRPr>
          </a:p>
        </p:txBody>
      </p:sp>
      <p:sp>
        <p:nvSpPr>
          <p:cNvPr id="259" name="Shape 259"/>
          <p:cNvSpPr txBox="1">
            <a:spLocks noGrp="1"/>
          </p:cNvSpPr>
          <p:nvPr>
            <p:ph type="body" idx="2"/>
          </p:nvPr>
        </p:nvSpPr>
        <p:spPr>
          <a:xfrm>
            <a:off x="571206" y="2514600"/>
            <a:ext cx="8051700" cy="176813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dirty="0" smtClean="0">
                <a:latin typeface="Century Gothic" panose="020B0502020202020204" pitchFamily="34" charset="0"/>
              </a:rPr>
              <a:t>US Air Force, </a:t>
            </a:r>
            <a:r>
              <a:rPr lang="en-US" dirty="0">
                <a:latin typeface="Century Gothic" panose="020B0502020202020204" pitchFamily="34" charset="0"/>
              </a:rPr>
              <a:t>14th Weather Squadron </a:t>
            </a:r>
          </a:p>
          <a:p>
            <a:pPr marL="0" marR="0" lvl="0" indent="0" algn="l" rtl="0">
              <a:lnSpc>
                <a:spcPct val="90000"/>
              </a:lnSpc>
              <a:spcBef>
                <a:spcPts val="0"/>
              </a:spcBef>
              <a:buClr>
                <a:schemeClr val="dk1"/>
              </a:buClr>
              <a:buSzPct val="25000"/>
              <a:buFont typeface="Arial"/>
              <a:buNone/>
            </a:pPr>
            <a:r>
              <a:rPr lang="en-US" dirty="0" smtClean="0">
                <a:latin typeface="Century Gothic" panose="020B0502020202020204" pitchFamily="34" charset="0"/>
              </a:rPr>
              <a:t>POC</a:t>
            </a:r>
            <a:r>
              <a:rPr lang="en-US" dirty="0">
                <a:latin typeface="Century Gothic" panose="020B0502020202020204" pitchFamily="34" charset="0"/>
              </a:rPr>
              <a:t>: Major </a:t>
            </a:r>
            <a:r>
              <a:rPr lang="en-US" dirty="0" smtClean="0">
                <a:latin typeface="Century Gothic" panose="020B0502020202020204" pitchFamily="34" charset="0"/>
              </a:rPr>
              <a:t>Ryan Harris</a:t>
            </a:r>
          </a:p>
          <a:p>
            <a:pPr marL="0" marR="0" lvl="0" indent="0" algn="l" rtl="0">
              <a:lnSpc>
                <a:spcPct val="90000"/>
              </a:lnSpc>
              <a:spcBef>
                <a:spcPts val="0"/>
              </a:spcBef>
              <a:buClr>
                <a:schemeClr val="dk1"/>
              </a:buClr>
              <a:buSzPct val="25000"/>
              <a:buFont typeface="Arial"/>
              <a:buNone/>
            </a:pPr>
            <a:r>
              <a:rPr lang="en-US" dirty="0" smtClean="0">
                <a:latin typeface="Century Gothic" panose="020B0502020202020204" pitchFamily="34" charset="0"/>
              </a:rPr>
              <a:t>Raymond </a:t>
            </a:r>
            <a:r>
              <a:rPr lang="en-US" dirty="0" err="1" smtClean="0">
                <a:latin typeface="Century Gothic" panose="020B0502020202020204" pitchFamily="34" charset="0"/>
              </a:rPr>
              <a:t>Kiess</a:t>
            </a:r>
            <a:endParaRPr lang="en-US" dirty="0" smtClean="0">
              <a:latin typeface="Century Gothic" panose="020B0502020202020204" pitchFamily="34" charset="0"/>
            </a:endParaRPr>
          </a:p>
          <a:p>
            <a:pPr marL="0" marR="0" lvl="0" indent="0" algn="l" rtl="0">
              <a:lnSpc>
                <a:spcPct val="90000"/>
              </a:lnSpc>
              <a:spcBef>
                <a:spcPts val="0"/>
              </a:spcBef>
              <a:buClr>
                <a:schemeClr val="dk1"/>
              </a:buClr>
              <a:buSzPct val="25000"/>
              <a:buFont typeface="Arial"/>
              <a:buNone/>
            </a:pPr>
            <a:r>
              <a:rPr lang="en-US" dirty="0" smtClean="0">
                <a:latin typeface="Century Gothic" panose="020B0502020202020204" pitchFamily="34" charset="0"/>
              </a:rPr>
              <a:t>David </a:t>
            </a:r>
            <a:r>
              <a:rPr lang="en-US" dirty="0" err="1" smtClean="0">
                <a:latin typeface="Century Gothic" panose="020B0502020202020204" pitchFamily="34" charset="0"/>
              </a:rPr>
              <a:t>Ramsaur</a:t>
            </a:r>
            <a:endParaRPr lang="en-US" dirty="0">
              <a:latin typeface="Century Gothic" panose="020B0502020202020204" pitchFamily="34" charset="0"/>
            </a:endParaRPr>
          </a:p>
          <a:p>
            <a:pPr marL="0" marR="0" lvl="0" indent="0" algn="l" rtl="0">
              <a:lnSpc>
                <a:spcPct val="90000"/>
              </a:lnSpc>
              <a:spcBef>
                <a:spcPts val="0"/>
              </a:spcBef>
              <a:buClr>
                <a:schemeClr val="dk1"/>
              </a:buClr>
              <a:buSzPct val="25000"/>
              <a:buFont typeface="Arial"/>
              <a:buNone/>
            </a:pPr>
            <a:r>
              <a:rPr lang="en-US" dirty="0" smtClean="0">
                <a:latin typeface="Century Gothic" panose="020B0502020202020204" pitchFamily="34" charset="0"/>
              </a:rPr>
              <a:t>Ryan Smith</a:t>
            </a:r>
          </a:p>
          <a:p>
            <a:pPr marL="0" marR="0" lvl="0" indent="0" algn="l" rtl="0">
              <a:lnSpc>
                <a:spcPct val="90000"/>
              </a:lnSpc>
              <a:spcBef>
                <a:spcPts val="0"/>
              </a:spcBef>
              <a:buClr>
                <a:schemeClr val="dk1"/>
              </a:buClr>
              <a:buSzPct val="25000"/>
              <a:buFont typeface="Arial"/>
              <a:buNone/>
            </a:pPr>
            <a:r>
              <a:rPr lang="en-US" dirty="0" smtClean="0">
                <a:latin typeface="Century Gothic" panose="020B0502020202020204" pitchFamily="34" charset="0"/>
              </a:rPr>
              <a:t>Jeremy </a:t>
            </a:r>
            <a:r>
              <a:rPr lang="en-US" dirty="0">
                <a:latin typeface="Century Gothic" panose="020B0502020202020204" pitchFamily="34" charset="0"/>
              </a:rPr>
              <a:t>Anthony </a:t>
            </a:r>
          </a:p>
          <a:p>
            <a:pPr marL="0" marR="0" lvl="0" indent="0" algn="l" rtl="0">
              <a:lnSpc>
                <a:spcPct val="90000"/>
              </a:lnSpc>
              <a:spcBef>
                <a:spcPts val="0"/>
              </a:spcBef>
              <a:buClr>
                <a:schemeClr val="dk1"/>
              </a:buClr>
              <a:buSzPct val="25000"/>
              <a:buFont typeface="Arial"/>
              <a:buNone/>
            </a:pPr>
            <a:r>
              <a:rPr lang="en-US" dirty="0">
                <a:latin typeface="Century Gothic" panose="020B0502020202020204" pitchFamily="34" charset="0"/>
              </a:rPr>
              <a:t>			</a:t>
            </a:r>
          </a:p>
        </p:txBody>
      </p:sp>
      <p:sp>
        <p:nvSpPr>
          <p:cNvPr id="260" name="Shape 260"/>
          <p:cNvSpPr txBox="1">
            <a:spLocks noGrp="1"/>
          </p:cNvSpPr>
          <p:nvPr>
            <p:ph type="body" idx="3"/>
          </p:nvPr>
        </p:nvSpPr>
        <p:spPr>
          <a:xfrm>
            <a:off x="571208" y="4934712"/>
            <a:ext cx="7963192" cy="9326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dirty="0">
                <a:latin typeface="Century Gothic" panose="020B0502020202020204" pitchFamily="34" charset="0"/>
              </a:rPr>
              <a:t>Jessica Sutton, </a:t>
            </a:r>
            <a:r>
              <a:rPr lang="en-US" i="1" dirty="0">
                <a:latin typeface="Century Gothic" panose="020B0502020202020204" pitchFamily="34" charset="0"/>
              </a:rPr>
              <a:t>Center Lead</a:t>
            </a:r>
            <a:r>
              <a:rPr lang="en-US" dirty="0">
                <a:latin typeface="Century Gothic" panose="020B0502020202020204" pitchFamily="34" charset="0"/>
              </a:rPr>
              <a:t>, NASA </a:t>
            </a:r>
            <a:r>
              <a:rPr lang="en-US" dirty="0" smtClean="0">
                <a:latin typeface="Century Gothic" panose="020B0502020202020204" pitchFamily="34" charset="0"/>
              </a:rPr>
              <a:t>DEVELOP, NCEI</a:t>
            </a:r>
            <a:endParaRPr lang="en-US" dirty="0">
              <a:latin typeface="Century Gothic" panose="020B0502020202020204" pitchFamily="34" charset="0"/>
            </a:endParaRPr>
          </a:p>
          <a:p>
            <a:pPr marL="457200" marR="0" lvl="0" indent="-457200" algn="l" rtl="0">
              <a:lnSpc>
                <a:spcPct val="90000"/>
              </a:lnSpc>
              <a:spcBef>
                <a:spcPts val="0"/>
              </a:spcBef>
              <a:buClr>
                <a:schemeClr val="dk1"/>
              </a:buClr>
              <a:buSzPct val="25000"/>
              <a:buFont typeface="Arial"/>
              <a:buNone/>
            </a:pPr>
            <a:r>
              <a:rPr lang="en-US" dirty="0">
                <a:latin typeface="Century Gothic" panose="020B0502020202020204" pitchFamily="34" charset="0"/>
              </a:rPr>
              <a:t>Emma Baghel, </a:t>
            </a:r>
            <a:r>
              <a:rPr lang="en-US" i="1" dirty="0">
                <a:latin typeface="Century Gothic" panose="020B0502020202020204" pitchFamily="34" charset="0"/>
              </a:rPr>
              <a:t>Assistant Center Lead</a:t>
            </a:r>
            <a:r>
              <a:rPr lang="en-US" dirty="0">
                <a:latin typeface="Century Gothic" panose="020B0502020202020204" pitchFamily="34" charset="0"/>
              </a:rPr>
              <a:t>, NASA </a:t>
            </a:r>
            <a:r>
              <a:rPr lang="en-US" dirty="0" smtClean="0">
                <a:latin typeface="Century Gothic" panose="020B0502020202020204" pitchFamily="34" charset="0"/>
              </a:rPr>
              <a:t>DEVELOP, NCEI</a:t>
            </a:r>
            <a:endParaRPr lang="en-US" dirty="0">
              <a:latin typeface="Century Gothic" panose="020B0502020202020204" pitchFamily="34" charset="0"/>
            </a:endParaRPr>
          </a:p>
        </p:txBody>
      </p:sp>
      <p:sp>
        <p:nvSpPr>
          <p:cNvPr id="261" name="Shape 261"/>
          <p:cNvSpPr txBox="1"/>
          <p:nvPr/>
        </p:nvSpPr>
        <p:spPr>
          <a:xfrm>
            <a:off x="594358" y="1000781"/>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dirty="0">
                <a:solidFill>
                  <a:schemeClr val="accent1"/>
                </a:solidFill>
                <a:latin typeface="Century Gothic" panose="020B0502020202020204" pitchFamily="34" charset="0"/>
                <a:ea typeface="Questrial"/>
                <a:cs typeface="Questrial"/>
                <a:sym typeface="Questrial"/>
              </a:rPr>
              <a:t>Advisors</a:t>
            </a:r>
          </a:p>
        </p:txBody>
      </p:sp>
      <p:sp>
        <p:nvSpPr>
          <p:cNvPr id="262" name="Shape 262"/>
          <p:cNvSpPr txBox="1"/>
          <p:nvPr/>
        </p:nvSpPr>
        <p:spPr>
          <a:xfrm>
            <a:off x="594358" y="2057400"/>
            <a:ext cx="2577900" cy="52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dirty="0">
                <a:solidFill>
                  <a:schemeClr val="accent1"/>
                </a:solidFill>
                <a:latin typeface="Century Gothic" panose="020B0502020202020204" pitchFamily="34" charset="0"/>
                <a:ea typeface="Questrial"/>
                <a:cs typeface="Questrial"/>
                <a:sym typeface="Questrial"/>
              </a:rPr>
              <a:t>Partners</a:t>
            </a:r>
          </a:p>
        </p:txBody>
      </p:sp>
      <p:sp>
        <p:nvSpPr>
          <p:cNvPr id="263" name="Shape 263"/>
          <p:cNvSpPr txBox="1"/>
          <p:nvPr/>
        </p:nvSpPr>
        <p:spPr>
          <a:xfrm>
            <a:off x="594358" y="4505981"/>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dirty="0">
                <a:solidFill>
                  <a:schemeClr val="accent1"/>
                </a:solidFill>
                <a:latin typeface="Century Gothic" panose="020B0502020202020204" pitchFamily="34" charset="0"/>
                <a:ea typeface="Questrial"/>
                <a:cs typeface="Questrial"/>
                <a:sym typeface="Questrial"/>
              </a:rPr>
              <a:t>Others</a:t>
            </a:r>
          </a:p>
        </p:txBody>
      </p:sp>
      <p:pic>
        <p:nvPicPr>
          <p:cNvPr id="264" name="Shape 264"/>
          <p:cNvPicPr preferRelativeResize="0"/>
          <p:nvPr/>
        </p:nvPicPr>
        <p:blipFill>
          <a:blip r:embed="rId3">
            <a:alphaModFix/>
          </a:blip>
          <a:stretch>
            <a:fillRect/>
          </a:stretch>
        </p:blipFill>
        <p:spPr>
          <a:xfrm>
            <a:off x="5638800" y="2134846"/>
            <a:ext cx="2095500" cy="19526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551689" y="152400"/>
            <a:ext cx="7982711" cy="704088"/>
          </a:xfrm>
        </p:spPr>
        <p:txBody>
          <a:bodyPr/>
          <a:lstStyle/>
          <a:p>
            <a:pPr algn="ctr"/>
            <a:r>
              <a:rPr lang="en-US" sz="4400" dirty="0" smtClean="0"/>
              <a:t>References</a:t>
            </a:r>
            <a:endParaRPr lang="en-US" sz="4400" dirty="0"/>
          </a:p>
        </p:txBody>
      </p:sp>
      <p:sp>
        <p:nvSpPr>
          <p:cNvPr id="6" name="TextBox 5"/>
          <p:cNvSpPr txBox="1"/>
          <p:nvPr/>
        </p:nvSpPr>
        <p:spPr>
          <a:xfrm>
            <a:off x="228600" y="948690"/>
            <a:ext cx="8305800" cy="5909310"/>
          </a:xfrm>
          <a:prstGeom prst="rect">
            <a:avLst/>
          </a:prstGeom>
          <a:noFill/>
        </p:spPr>
        <p:txBody>
          <a:bodyPr wrap="square" rtlCol="0">
            <a:spAutoFit/>
          </a:bodyPr>
          <a:lstStyle/>
          <a:p>
            <a:r>
              <a:rPr lang="en-US" sz="1800" dirty="0">
                <a:latin typeface="Century Gothic" panose="020B0502020202020204" pitchFamily="34" charset="0"/>
              </a:rPr>
              <a:t>Becker, Emily. 2015. September 2015 El Niño Update and Q&amp;A. </a:t>
            </a:r>
            <a:r>
              <a:rPr lang="en-US" sz="1800" i="1" dirty="0">
                <a:latin typeface="Century Gothic" panose="020B0502020202020204" pitchFamily="34" charset="0"/>
              </a:rPr>
              <a:t>National </a:t>
            </a:r>
          </a:p>
          <a:p>
            <a:r>
              <a:rPr lang="en-US" sz="1800" i="1" dirty="0" smtClean="0">
                <a:latin typeface="Century Gothic" panose="020B0502020202020204" pitchFamily="34" charset="0"/>
              </a:rPr>
              <a:t>	Oceanic </a:t>
            </a:r>
            <a:r>
              <a:rPr lang="en-US" sz="1800" i="1" dirty="0">
                <a:latin typeface="Century Gothic" panose="020B0502020202020204" pitchFamily="34" charset="0"/>
              </a:rPr>
              <a:t>and </a:t>
            </a:r>
            <a:r>
              <a:rPr lang="en-US" sz="1800" i="1" dirty="0" smtClean="0">
                <a:latin typeface="Century Gothic" panose="020B0502020202020204" pitchFamily="34" charset="0"/>
              </a:rPr>
              <a:t>Atmospheric Administration, 	</a:t>
            </a:r>
            <a:r>
              <a:rPr lang="en-US" sz="1800" u="sng" dirty="0" smtClean="0">
                <a:latin typeface="Century Gothic" panose="020B0502020202020204" pitchFamily="34" charset="0"/>
                <a:hlinkClick r:id="rId2"/>
              </a:rPr>
              <a:t>https</a:t>
            </a:r>
            <a:r>
              <a:rPr lang="en-US" sz="1800" u="sng" dirty="0">
                <a:latin typeface="Century Gothic" panose="020B0502020202020204" pitchFamily="34" charset="0"/>
                <a:hlinkClick r:id="rId2"/>
              </a:rPr>
              <a:t>://</a:t>
            </a:r>
            <a:r>
              <a:rPr lang="en-US" sz="1800" u="sng" dirty="0" smtClean="0">
                <a:latin typeface="Century Gothic" panose="020B0502020202020204" pitchFamily="34" charset="0"/>
                <a:hlinkClick r:id="rId2"/>
              </a:rPr>
              <a:t>www.climate.gov/news-</a:t>
            </a:r>
            <a:r>
              <a:rPr lang="en-US" sz="1800" dirty="0" smtClean="0">
                <a:latin typeface="Century Gothic" panose="020B0502020202020204" pitchFamily="34" charset="0"/>
                <a:hlinkClick r:id="rId2"/>
              </a:rPr>
              <a:t>features/blogs/enso/september-</a:t>
            </a:r>
            <a:r>
              <a:rPr lang="en-US" sz="1800" dirty="0" smtClean="0">
                <a:latin typeface="Century Gothic" panose="020B0502020202020204" pitchFamily="34" charset="0"/>
              </a:rPr>
              <a:t>	2015-el-ni%C3%B1o-update-and-qa</a:t>
            </a:r>
            <a:r>
              <a:rPr lang="en-US" sz="1800" dirty="0">
                <a:latin typeface="Century Gothic" panose="020B0502020202020204" pitchFamily="34" charset="0"/>
              </a:rPr>
              <a:t>.</a:t>
            </a:r>
          </a:p>
          <a:p>
            <a:r>
              <a:rPr lang="en-US" sz="1800" dirty="0">
                <a:latin typeface="Century Gothic" panose="020B0502020202020204" pitchFamily="34" charset="0"/>
              </a:rPr>
              <a:t> </a:t>
            </a:r>
          </a:p>
          <a:p>
            <a:r>
              <a:rPr lang="en-US" sz="1800" dirty="0" err="1">
                <a:latin typeface="Century Gothic" panose="020B0502020202020204" pitchFamily="34" charset="0"/>
              </a:rPr>
              <a:t>Gleick</a:t>
            </a:r>
            <a:r>
              <a:rPr lang="en-US" sz="1800" dirty="0">
                <a:latin typeface="Century Gothic" panose="020B0502020202020204" pitchFamily="34" charset="0"/>
              </a:rPr>
              <a:t>, Peter.  2014. Water, Drought, Climate Change and Conflict in </a:t>
            </a:r>
          </a:p>
          <a:p>
            <a:r>
              <a:rPr lang="en-US" sz="1800" dirty="0" smtClean="0">
                <a:latin typeface="Century Gothic" panose="020B0502020202020204" pitchFamily="34" charset="0"/>
              </a:rPr>
              <a:t>	Syria</a:t>
            </a:r>
            <a:r>
              <a:rPr lang="en-US" sz="1800" dirty="0">
                <a:latin typeface="Century Gothic" panose="020B0502020202020204" pitchFamily="34" charset="0"/>
              </a:rPr>
              <a:t>. </a:t>
            </a:r>
            <a:r>
              <a:rPr lang="en-US" sz="1800" i="1" dirty="0">
                <a:latin typeface="Century Gothic" panose="020B0502020202020204" pitchFamily="34" charset="0"/>
              </a:rPr>
              <a:t>American </a:t>
            </a:r>
            <a:r>
              <a:rPr lang="en-US" sz="1800" i="1" dirty="0" smtClean="0">
                <a:latin typeface="Century Gothic" panose="020B0502020202020204" pitchFamily="34" charset="0"/>
              </a:rPr>
              <a:t>Meteorological </a:t>
            </a:r>
            <a:r>
              <a:rPr lang="en-US" sz="1800" i="1" dirty="0">
                <a:latin typeface="Century Gothic" panose="020B0502020202020204" pitchFamily="34" charset="0"/>
              </a:rPr>
              <a:t>Society</a:t>
            </a:r>
            <a:r>
              <a:rPr lang="en-US" sz="1800" dirty="0">
                <a:latin typeface="Century Gothic" panose="020B0502020202020204" pitchFamily="34" charset="0"/>
              </a:rPr>
              <a:t>, 6, 331-340.</a:t>
            </a:r>
          </a:p>
          <a:p>
            <a:r>
              <a:rPr lang="en-US" sz="1800" dirty="0">
                <a:latin typeface="Century Gothic" panose="020B0502020202020204" pitchFamily="34" charset="0"/>
              </a:rPr>
              <a:t> </a:t>
            </a:r>
          </a:p>
          <a:p>
            <a:r>
              <a:rPr lang="en-US" sz="1800" dirty="0" err="1">
                <a:latin typeface="Century Gothic" panose="020B0502020202020204" pitchFamily="34" charset="0"/>
              </a:rPr>
              <a:t>Gourmelon</a:t>
            </a:r>
            <a:r>
              <a:rPr lang="en-US" sz="1800" dirty="0">
                <a:latin typeface="Century Gothic" panose="020B0502020202020204" pitchFamily="34" charset="0"/>
              </a:rPr>
              <a:t>, </a:t>
            </a:r>
            <a:r>
              <a:rPr lang="en-US" sz="1800" dirty="0" err="1">
                <a:latin typeface="Century Gothic" panose="020B0502020202020204" pitchFamily="34" charset="0"/>
              </a:rPr>
              <a:t>Gaelle</a:t>
            </a:r>
            <a:r>
              <a:rPr lang="en-US" sz="1800" dirty="0">
                <a:latin typeface="Century Gothic" panose="020B0502020202020204" pitchFamily="34" charset="0"/>
              </a:rPr>
              <a:t>. 2015. Who Will Pay for Central America’s Climate </a:t>
            </a:r>
            <a:endParaRPr lang="en-US" sz="1800" dirty="0" smtClean="0">
              <a:latin typeface="Century Gothic" panose="020B0502020202020204" pitchFamily="34" charset="0"/>
            </a:endParaRPr>
          </a:p>
          <a:p>
            <a:r>
              <a:rPr lang="en-US" sz="1800" dirty="0">
                <a:latin typeface="Century Gothic" panose="020B0502020202020204" pitchFamily="34" charset="0"/>
              </a:rPr>
              <a:t>	</a:t>
            </a:r>
            <a:r>
              <a:rPr lang="en-US" sz="1800" dirty="0" smtClean="0">
                <a:latin typeface="Century Gothic" panose="020B0502020202020204" pitchFamily="34" charset="0"/>
              </a:rPr>
              <a:t>Change </a:t>
            </a:r>
            <a:r>
              <a:rPr lang="en-US" sz="1800" dirty="0">
                <a:latin typeface="Century Gothic" panose="020B0502020202020204" pitchFamily="34" charset="0"/>
              </a:rPr>
              <a:t>Losses? </a:t>
            </a:r>
            <a:r>
              <a:rPr lang="en-US" sz="1800" i="1" dirty="0" err="1" smtClean="0">
                <a:latin typeface="Century Gothic" panose="020B0502020202020204" pitchFamily="34" charset="0"/>
              </a:rPr>
              <a:t>Worldwatch</a:t>
            </a:r>
            <a:r>
              <a:rPr lang="en-US" sz="1800" i="1" dirty="0" smtClean="0">
                <a:latin typeface="Century Gothic" panose="020B0502020202020204" pitchFamily="34" charset="0"/>
              </a:rPr>
              <a:t> </a:t>
            </a:r>
            <a:r>
              <a:rPr lang="en-US" sz="1800" i="1" dirty="0">
                <a:latin typeface="Century Gothic" panose="020B0502020202020204" pitchFamily="34" charset="0"/>
              </a:rPr>
              <a:t>Institute</a:t>
            </a:r>
            <a:r>
              <a:rPr lang="en-US" sz="1800" dirty="0">
                <a:latin typeface="Century Gothic" panose="020B0502020202020204" pitchFamily="34" charset="0"/>
              </a:rPr>
              <a:t>.  </a:t>
            </a:r>
            <a:r>
              <a:rPr lang="en-US" sz="1800" dirty="0" smtClean="0">
                <a:latin typeface="Century Gothic" panose="020B0502020202020204" pitchFamily="34" charset="0"/>
              </a:rPr>
              <a:t>	</a:t>
            </a:r>
            <a:r>
              <a:rPr lang="en-US" sz="1800" u="sng" dirty="0" smtClean="0">
                <a:latin typeface="Century Gothic" panose="020B0502020202020204" pitchFamily="34" charset="0"/>
                <a:hlinkClick r:id="rId3"/>
              </a:rPr>
              <a:t>http</a:t>
            </a:r>
            <a:r>
              <a:rPr lang="en-US" sz="1800" u="sng" dirty="0">
                <a:latin typeface="Century Gothic" panose="020B0502020202020204" pitchFamily="34" charset="0"/>
                <a:hlinkClick r:id="rId3"/>
              </a:rPr>
              <a:t>://</a:t>
            </a:r>
            <a:r>
              <a:rPr lang="en-US" sz="1800" u="sng" dirty="0" smtClean="0">
                <a:latin typeface="Century Gothic" panose="020B0502020202020204" pitchFamily="34" charset="0"/>
                <a:hlinkClick r:id="rId3"/>
              </a:rPr>
              <a:t>blogs.worldwatch.org/who-will-pay-for-central-americas-</a:t>
            </a:r>
            <a:endParaRPr lang="en-US" sz="1800" dirty="0">
              <a:latin typeface="Century Gothic" panose="020B0502020202020204" pitchFamily="34" charset="0"/>
              <a:hlinkClick r:id="rId3"/>
            </a:endParaRPr>
          </a:p>
          <a:p>
            <a:r>
              <a:rPr lang="en-US" sz="1800" u="sng" dirty="0">
                <a:latin typeface="Century Gothic" panose="020B0502020202020204" pitchFamily="34" charset="0"/>
                <a:hlinkClick r:id="rId3"/>
              </a:rPr>
              <a:t>	</a:t>
            </a:r>
            <a:r>
              <a:rPr lang="en-US" sz="1800" dirty="0" smtClean="0">
                <a:latin typeface="Century Gothic" panose="020B0502020202020204" pitchFamily="34" charset="0"/>
                <a:hlinkClick r:id="rId3"/>
              </a:rPr>
              <a:t>climate-change-losses</a:t>
            </a:r>
            <a:r>
              <a:rPr lang="en-US" sz="1800" dirty="0">
                <a:latin typeface="Century Gothic" panose="020B0502020202020204" pitchFamily="34" charset="0"/>
                <a:hlinkClick r:id="rId3"/>
              </a:rPr>
              <a:t>/</a:t>
            </a:r>
            <a:r>
              <a:rPr lang="en-US" sz="1800" dirty="0">
                <a:latin typeface="Century Gothic" panose="020B0502020202020204" pitchFamily="34" charset="0"/>
              </a:rPr>
              <a:t>. </a:t>
            </a:r>
          </a:p>
          <a:p>
            <a:r>
              <a:rPr lang="en-US" sz="1800" dirty="0">
                <a:latin typeface="Century Gothic" panose="020B0502020202020204" pitchFamily="34" charset="0"/>
              </a:rPr>
              <a:t> </a:t>
            </a:r>
          </a:p>
          <a:p>
            <a:r>
              <a:rPr lang="en-US" sz="1800" dirty="0" err="1">
                <a:latin typeface="Century Gothic" panose="020B0502020202020204" pitchFamily="34" charset="0"/>
              </a:rPr>
              <a:t>Kaniewski</a:t>
            </a:r>
            <a:r>
              <a:rPr lang="en-US" sz="1800" dirty="0">
                <a:latin typeface="Century Gothic" panose="020B0502020202020204" pitchFamily="34" charset="0"/>
              </a:rPr>
              <a:t>, David, Van Campo, Elise, and Weiss, Harvey. 2011. Drought is </a:t>
            </a:r>
          </a:p>
          <a:p>
            <a:r>
              <a:rPr lang="en-US" sz="1800" dirty="0" smtClean="0">
                <a:latin typeface="Century Gothic" panose="020B0502020202020204" pitchFamily="34" charset="0"/>
              </a:rPr>
              <a:t>	a </a:t>
            </a:r>
            <a:r>
              <a:rPr lang="en-US" sz="1800" dirty="0">
                <a:latin typeface="Century Gothic" panose="020B0502020202020204" pitchFamily="34" charset="0"/>
              </a:rPr>
              <a:t>recurring </a:t>
            </a:r>
            <a:r>
              <a:rPr lang="en-US" sz="1800" dirty="0" smtClean="0">
                <a:latin typeface="Century Gothic" panose="020B0502020202020204" pitchFamily="34" charset="0"/>
              </a:rPr>
              <a:t>challenge </a:t>
            </a:r>
            <a:r>
              <a:rPr lang="en-US" sz="1800" dirty="0">
                <a:latin typeface="Century Gothic" panose="020B0502020202020204" pitchFamily="34" charset="0"/>
              </a:rPr>
              <a:t>in the Middle East. </a:t>
            </a:r>
            <a:r>
              <a:rPr lang="en-US" sz="1800" i="1" dirty="0">
                <a:latin typeface="Century Gothic" panose="020B0502020202020204" pitchFamily="34" charset="0"/>
              </a:rPr>
              <a:t>PNAS</a:t>
            </a:r>
            <a:r>
              <a:rPr lang="en-US" sz="1800" dirty="0">
                <a:latin typeface="Century Gothic" panose="020B0502020202020204" pitchFamily="34" charset="0"/>
              </a:rPr>
              <a:t>, 109 (10), </a:t>
            </a:r>
            <a:r>
              <a:rPr lang="en-US" sz="1800" dirty="0" smtClean="0">
                <a:latin typeface="Century Gothic" panose="020B0502020202020204" pitchFamily="34" charset="0"/>
              </a:rPr>
              <a:t>3862-	3867</a:t>
            </a:r>
            <a:r>
              <a:rPr lang="en-US" sz="1800" dirty="0">
                <a:latin typeface="Century Gothic" panose="020B0502020202020204" pitchFamily="34" charset="0"/>
              </a:rPr>
              <a:t>. </a:t>
            </a:r>
          </a:p>
          <a:p>
            <a:r>
              <a:rPr lang="en-US" sz="1800" dirty="0">
                <a:latin typeface="Century Gothic" panose="020B0502020202020204" pitchFamily="34" charset="0"/>
              </a:rPr>
              <a:t> </a:t>
            </a:r>
          </a:p>
          <a:p>
            <a:r>
              <a:rPr lang="en-US" sz="1800" dirty="0">
                <a:latin typeface="Century Gothic" panose="020B0502020202020204" pitchFamily="34" charset="0"/>
              </a:rPr>
              <a:t>Kelley, Colin. et al. 2014. Climate change in the Fertile Crescent and </a:t>
            </a:r>
          </a:p>
          <a:p>
            <a:r>
              <a:rPr lang="en-US" sz="1800" dirty="0" smtClean="0">
                <a:latin typeface="Century Gothic" panose="020B0502020202020204" pitchFamily="34" charset="0"/>
              </a:rPr>
              <a:t>	implications </a:t>
            </a:r>
            <a:r>
              <a:rPr lang="en-US" sz="1800" dirty="0">
                <a:latin typeface="Century Gothic" panose="020B0502020202020204" pitchFamily="34" charset="0"/>
              </a:rPr>
              <a:t>of the </a:t>
            </a:r>
            <a:r>
              <a:rPr lang="en-US" sz="1800" dirty="0" smtClean="0">
                <a:latin typeface="Century Gothic" panose="020B0502020202020204" pitchFamily="34" charset="0"/>
              </a:rPr>
              <a:t>recent </a:t>
            </a:r>
            <a:r>
              <a:rPr lang="en-US" sz="1800" dirty="0">
                <a:latin typeface="Century Gothic" panose="020B0502020202020204" pitchFamily="34" charset="0"/>
              </a:rPr>
              <a:t>Syrian drought. </a:t>
            </a:r>
            <a:r>
              <a:rPr lang="en-US" sz="1800" i="1" dirty="0">
                <a:latin typeface="Century Gothic" panose="020B0502020202020204" pitchFamily="34" charset="0"/>
              </a:rPr>
              <a:t>PNAS</a:t>
            </a:r>
            <a:r>
              <a:rPr lang="en-US" sz="1800" dirty="0">
                <a:latin typeface="Century Gothic" panose="020B0502020202020204" pitchFamily="34" charset="0"/>
              </a:rPr>
              <a:t>, 112 (11), </a:t>
            </a:r>
            <a:r>
              <a:rPr lang="en-US" sz="1800" dirty="0" smtClean="0">
                <a:latin typeface="Century Gothic" panose="020B0502020202020204" pitchFamily="34" charset="0"/>
              </a:rPr>
              <a:t>3241-	3246</a:t>
            </a:r>
            <a:r>
              <a:rPr lang="en-US" sz="1800" dirty="0">
                <a:latin typeface="Century Gothic" panose="020B0502020202020204" pitchFamily="34" charset="0"/>
              </a:rPr>
              <a:t>.</a:t>
            </a:r>
          </a:p>
          <a:p>
            <a:r>
              <a:rPr lang="en-US" sz="1800" dirty="0">
                <a:latin typeface="Century Gothic" panose="020B0502020202020204" pitchFamily="34" charset="0"/>
              </a:rPr>
              <a:t> </a:t>
            </a:r>
          </a:p>
        </p:txBody>
      </p:sp>
      <p:sp>
        <p:nvSpPr>
          <p:cNvPr id="7" name="Rectangle 6"/>
          <p:cNvSpPr/>
          <p:nvPr/>
        </p:nvSpPr>
        <p:spPr>
          <a:xfrm>
            <a:off x="228600" y="4191000"/>
            <a:ext cx="990600" cy="228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8298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914400"/>
            <a:ext cx="7924800" cy="5486400"/>
          </a:xfrm>
        </p:spPr>
        <p:txBody>
          <a:bodyPr/>
          <a:lstStyle/>
          <a:p>
            <a:r>
              <a:rPr lang="en-US" sz="1800" dirty="0" err="1">
                <a:solidFill>
                  <a:srgbClr val="000000"/>
                </a:solidFill>
                <a:latin typeface="Century Gothic" panose="020B0502020202020204" pitchFamily="34" charset="0"/>
              </a:rPr>
              <a:t>Maddocks</a:t>
            </a:r>
            <a:r>
              <a:rPr lang="en-US" sz="1800" dirty="0">
                <a:solidFill>
                  <a:srgbClr val="000000"/>
                </a:solidFill>
                <a:latin typeface="Century Gothic" panose="020B0502020202020204" pitchFamily="34" charset="0"/>
              </a:rPr>
              <a:t>, Andrew, Young, Samuel and </a:t>
            </a:r>
            <a:r>
              <a:rPr lang="en-US" sz="1800" dirty="0" err="1">
                <a:solidFill>
                  <a:srgbClr val="000000"/>
                </a:solidFill>
                <a:latin typeface="Century Gothic" panose="020B0502020202020204" pitchFamily="34" charset="0"/>
              </a:rPr>
              <a:t>Reig</a:t>
            </a:r>
            <a:r>
              <a:rPr lang="en-US" sz="1800" dirty="0">
                <a:solidFill>
                  <a:srgbClr val="000000"/>
                </a:solidFill>
                <a:latin typeface="Century Gothic" panose="020B0502020202020204" pitchFamily="34" charset="0"/>
              </a:rPr>
              <a:t>, Paul. 2015 Ranking the </a:t>
            </a:r>
            <a:endParaRPr lang="en-US" sz="1800" dirty="0" smtClean="0">
              <a:solidFill>
                <a:srgbClr val="000000"/>
              </a:solidFill>
              <a:latin typeface="Century Gothic" panose="020B0502020202020204" pitchFamily="34" charset="0"/>
            </a:endParaRPr>
          </a:p>
          <a:p>
            <a:r>
              <a:rPr lang="en-US" sz="1800" dirty="0">
                <a:solidFill>
                  <a:srgbClr val="000000"/>
                </a:solidFill>
                <a:latin typeface="Century Gothic" panose="020B0502020202020204" pitchFamily="34" charset="0"/>
              </a:rPr>
              <a:t>	</a:t>
            </a:r>
            <a:r>
              <a:rPr lang="en-US" sz="1800" dirty="0" smtClean="0">
                <a:solidFill>
                  <a:srgbClr val="000000"/>
                </a:solidFill>
                <a:latin typeface="Century Gothic" panose="020B0502020202020204" pitchFamily="34" charset="0"/>
              </a:rPr>
              <a:t>World’s </a:t>
            </a:r>
            <a:r>
              <a:rPr lang="en-US" sz="1800" dirty="0">
                <a:solidFill>
                  <a:srgbClr val="000000"/>
                </a:solidFill>
                <a:latin typeface="Century Gothic" panose="020B0502020202020204" pitchFamily="34" charset="0"/>
              </a:rPr>
              <a:t>Most </a:t>
            </a:r>
            <a:r>
              <a:rPr lang="en-US" sz="1800" dirty="0" smtClean="0">
                <a:solidFill>
                  <a:srgbClr val="000000"/>
                </a:solidFill>
                <a:latin typeface="Century Gothic" panose="020B0502020202020204" pitchFamily="34" charset="0"/>
              </a:rPr>
              <a:t>Water-Stressed </a:t>
            </a:r>
            <a:r>
              <a:rPr lang="en-US" sz="1800" dirty="0">
                <a:solidFill>
                  <a:srgbClr val="000000"/>
                </a:solidFill>
                <a:latin typeface="Century Gothic" panose="020B0502020202020204" pitchFamily="34" charset="0"/>
              </a:rPr>
              <a:t>Countries in 2040. </a:t>
            </a:r>
            <a:r>
              <a:rPr lang="en-US" sz="1800" i="1" dirty="0" smtClean="0">
                <a:solidFill>
                  <a:srgbClr val="000000"/>
                </a:solidFill>
                <a:latin typeface="Century Gothic" panose="020B0502020202020204" pitchFamily="34" charset="0"/>
              </a:rPr>
              <a:t>World 	Resources </a:t>
            </a:r>
            <a:r>
              <a:rPr lang="en-US" sz="1800" i="1" dirty="0">
                <a:solidFill>
                  <a:srgbClr val="000000"/>
                </a:solidFill>
                <a:latin typeface="Century Gothic" panose="020B0502020202020204" pitchFamily="34" charset="0"/>
              </a:rPr>
              <a:t>Institute. </a:t>
            </a:r>
            <a:r>
              <a:rPr lang="en-US" sz="1800" u="sng" dirty="0">
                <a:latin typeface="Century Gothic" panose="020B0502020202020204" pitchFamily="34" charset="0"/>
                <a:hlinkClick r:id="rId2"/>
              </a:rPr>
              <a:t>http://</a:t>
            </a:r>
            <a:r>
              <a:rPr lang="en-US" sz="1800" u="sng" dirty="0" smtClean="0">
                <a:latin typeface="Century Gothic" panose="020B0502020202020204" pitchFamily="34" charset="0"/>
                <a:hlinkClick r:id="rId2"/>
              </a:rPr>
              <a:t>www.wri.org/blog/2015/08/ranking-	world%E2%80%99s-most-water-stressed-countries-2040</a:t>
            </a:r>
            <a:r>
              <a:rPr lang="en-US" sz="1800" dirty="0">
                <a:solidFill>
                  <a:srgbClr val="000000"/>
                </a:solidFill>
                <a:latin typeface="Century Gothic" panose="020B0502020202020204" pitchFamily="34" charset="0"/>
              </a:rPr>
              <a:t>.</a:t>
            </a:r>
            <a:r>
              <a:rPr lang="en-US" sz="1800" i="1" dirty="0">
                <a:solidFill>
                  <a:srgbClr val="000000"/>
                </a:solidFill>
                <a:latin typeface="Century Gothic" panose="020B0502020202020204" pitchFamily="34" charset="0"/>
              </a:rPr>
              <a:t> </a:t>
            </a:r>
            <a:endParaRPr lang="en-US" sz="1800" dirty="0">
              <a:solidFill>
                <a:srgbClr val="000000"/>
              </a:solidFill>
              <a:latin typeface="Century Gothic" panose="020B0502020202020204" pitchFamily="34" charset="0"/>
            </a:endParaRPr>
          </a:p>
          <a:p>
            <a:r>
              <a:rPr lang="en-US" sz="1800" dirty="0" err="1" smtClean="0">
                <a:solidFill>
                  <a:srgbClr val="000000"/>
                </a:solidFill>
                <a:latin typeface="Century Gothic" panose="020B0502020202020204" pitchFamily="34" charset="0"/>
              </a:rPr>
              <a:t>Maregno</a:t>
            </a:r>
            <a:r>
              <a:rPr lang="en-US" sz="1800" dirty="0">
                <a:solidFill>
                  <a:srgbClr val="000000"/>
                </a:solidFill>
                <a:latin typeface="Century Gothic" panose="020B0502020202020204" pitchFamily="34" charset="0"/>
              </a:rPr>
              <a:t>, Jose et al. 2014. Climate Change in Central and South </a:t>
            </a:r>
            <a:endParaRPr lang="en-US" sz="1800" dirty="0" smtClean="0">
              <a:solidFill>
                <a:srgbClr val="000000"/>
              </a:solidFill>
              <a:latin typeface="Century Gothic" panose="020B0502020202020204" pitchFamily="34" charset="0"/>
            </a:endParaRPr>
          </a:p>
          <a:p>
            <a:pPr>
              <a:spcBef>
                <a:spcPts val="0"/>
              </a:spcBef>
            </a:pPr>
            <a:r>
              <a:rPr lang="en-US" sz="1800" dirty="0">
                <a:solidFill>
                  <a:srgbClr val="000000"/>
                </a:solidFill>
                <a:latin typeface="Century Gothic" panose="020B0502020202020204" pitchFamily="34" charset="0"/>
              </a:rPr>
              <a:t>	</a:t>
            </a:r>
            <a:r>
              <a:rPr lang="en-US" sz="1800" dirty="0" smtClean="0">
                <a:solidFill>
                  <a:srgbClr val="000000"/>
                </a:solidFill>
                <a:latin typeface="Century Gothic" panose="020B0502020202020204" pitchFamily="34" charset="0"/>
              </a:rPr>
              <a:t>America</a:t>
            </a:r>
            <a:r>
              <a:rPr lang="en-US" sz="1800" dirty="0">
                <a:solidFill>
                  <a:srgbClr val="000000"/>
                </a:solidFill>
                <a:latin typeface="Century Gothic" panose="020B0502020202020204" pitchFamily="34" charset="0"/>
              </a:rPr>
              <a:t>: Recent </a:t>
            </a:r>
            <a:r>
              <a:rPr lang="en-US" sz="1800" dirty="0" smtClean="0">
                <a:solidFill>
                  <a:srgbClr val="000000"/>
                </a:solidFill>
                <a:latin typeface="Century Gothic" panose="020B0502020202020204" pitchFamily="34" charset="0"/>
              </a:rPr>
              <a:t>Trends</a:t>
            </a:r>
            <a:r>
              <a:rPr lang="en-US" sz="1800" dirty="0">
                <a:solidFill>
                  <a:srgbClr val="000000"/>
                </a:solidFill>
                <a:latin typeface="Century Gothic" panose="020B0502020202020204" pitchFamily="34" charset="0"/>
              </a:rPr>
              <a:t>, Future Projections, and </a:t>
            </a:r>
            <a:r>
              <a:rPr lang="en-US" sz="1800" dirty="0" smtClean="0">
                <a:solidFill>
                  <a:srgbClr val="000000"/>
                </a:solidFill>
                <a:latin typeface="Century Gothic" panose="020B0502020202020204" pitchFamily="34" charset="0"/>
              </a:rPr>
              <a:t>Impacts </a:t>
            </a:r>
            <a:r>
              <a:rPr lang="en-US" sz="1800" dirty="0">
                <a:solidFill>
                  <a:srgbClr val="000000"/>
                </a:solidFill>
                <a:latin typeface="Century Gothic" panose="020B0502020202020204" pitchFamily="34" charset="0"/>
              </a:rPr>
              <a:t>on </a:t>
            </a:r>
            <a:r>
              <a:rPr lang="en-US" sz="1800" dirty="0" smtClean="0">
                <a:solidFill>
                  <a:srgbClr val="000000"/>
                </a:solidFill>
                <a:latin typeface="Century Gothic" panose="020B0502020202020204" pitchFamily="34" charset="0"/>
              </a:rPr>
              <a:t>	Regional </a:t>
            </a:r>
            <a:r>
              <a:rPr lang="en-US" sz="1800" dirty="0">
                <a:solidFill>
                  <a:srgbClr val="000000"/>
                </a:solidFill>
                <a:latin typeface="Century Gothic" panose="020B0502020202020204" pitchFamily="34" charset="0"/>
              </a:rPr>
              <a:t>Agriculture. </a:t>
            </a:r>
            <a:r>
              <a:rPr lang="en-US" sz="1800" i="1" dirty="0">
                <a:solidFill>
                  <a:srgbClr val="000000"/>
                </a:solidFill>
                <a:latin typeface="Century Gothic" panose="020B0502020202020204" pitchFamily="34" charset="0"/>
              </a:rPr>
              <a:t>International </a:t>
            </a:r>
            <a:r>
              <a:rPr lang="en-US" sz="1800" i="1" dirty="0" smtClean="0">
                <a:solidFill>
                  <a:srgbClr val="000000"/>
                </a:solidFill>
                <a:latin typeface="Century Gothic" panose="020B0502020202020204" pitchFamily="34" charset="0"/>
              </a:rPr>
              <a:t>Center </a:t>
            </a:r>
            <a:r>
              <a:rPr lang="en-US" sz="1800" i="1" dirty="0">
                <a:solidFill>
                  <a:srgbClr val="000000"/>
                </a:solidFill>
                <a:latin typeface="Century Gothic" panose="020B0502020202020204" pitchFamily="34" charset="0"/>
              </a:rPr>
              <a:t>for Tropical </a:t>
            </a:r>
            <a:r>
              <a:rPr lang="en-US" sz="1800" i="1" dirty="0" smtClean="0">
                <a:solidFill>
                  <a:srgbClr val="000000"/>
                </a:solidFill>
                <a:latin typeface="Century Gothic" panose="020B0502020202020204" pitchFamily="34" charset="0"/>
              </a:rPr>
              <a:t>	Agriculture</a:t>
            </a:r>
            <a:r>
              <a:rPr lang="en-US" sz="1800" dirty="0">
                <a:solidFill>
                  <a:srgbClr val="000000"/>
                </a:solidFill>
                <a:latin typeface="Century Gothic" panose="020B0502020202020204" pitchFamily="34" charset="0"/>
              </a:rPr>
              <a:t>, 73, 1- 93.</a:t>
            </a:r>
          </a:p>
          <a:p>
            <a:r>
              <a:rPr lang="en-US" sz="1800" dirty="0" smtClean="0">
                <a:solidFill>
                  <a:srgbClr val="000000"/>
                </a:solidFill>
                <a:latin typeface="Century Gothic" panose="020B0502020202020204" pitchFamily="34" charset="0"/>
              </a:rPr>
              <a:t>Martinez, Stephanie. 2016. The Disproportionate Consequences of </a:t>
            </a:r>
          </a:p>
          <a:p>
            <a:pPr>
              <a:spcBef>
                <a:spcPts val="0"/>
              </a:spcBef>
            </a:pPr>
            <a:r>
              <a:rPr lang="en-US" sz="1800" dirty="0">
                <a:solidFill>
                  <a:srgbClr val="000000"/>
                </a:solidFill>
                <a:latin typeface="Century Gothic" panose="020B0502020202020204" pitchFamily="34" charset="0"/>
              </a:rPr>
              <a:t>	</a:t>
            </a:r>
            <a:r>
              <a:rPr lang="en-US" sz="1800" dirty="0" smtClean="0">
                <a:solidFill>
                  <a:srgbClr val="000000"/>
                </a:solidFill>
                <a:latin typeface="Century Gothic" panose="020B0502020202020204" pitchFamily="34" charset="0"/>
              </a:rPr>
              <a:t>Climate Change. </a:t>
            </a:r>
          </a:p>
          <a:p>
            <a:r>
              <a:rPr lang="en-US" sz="1800" i="1" dirty="0" smtClean="0">
                <a:solidFill>
                  <a:srgbClr val="000000"/>
                </a:solidFill>
                <a:latin typeface="Century Gothic" panose="020B0502020202020204" pitchFamily="34" charset="0"/>
              </a:rPr>
              <a:t>National </a:t>
            </a:r>
            <a:r>
              <a:rPr lang="en-US" sz="1800" i="1" dirty="0">
                <a:solidFill>
                  <a:srgbClr val="000000"/>
                </a:solidFill>
                <a:latin typeface="Century Gothic" panose="020B0502020202020204" pitchFamily="34" charset="0"/>
              </a:rPr>
              <a:t>Center for Disaster Preparedness NDCP Earth </a:t>
            </a:r>
            <a:endParaRPr lang="en-US" sz="1800" i="1" dirty="0" smtClean="0">
              <a:solidFill>
                <a:srgbClr val="000000"/>
              </a:solidFill>
              <a:latin typeface="Century Gothic" panose="020B0502020202020204" pitchFamily="34" charset="0"/>
            </a:endParaRPr>
          </a:p>
          <a:p>
            <a:pPr>
              <a:spcBef>
                <a:spcPts val="0"/>
              </a:spcBef>
            </a:pPr>
            <a:r>
              <a:rPr lang="en-US" sz="1800" i="1" dirty="0">
                <a:solidFill>
                  <a:srgbClr val="000000"/>
                </a:solidFill>
                <a:latin typeface="Century Gothic" panose="020B0502020202020204" pitchFamily="34" charset="0"/>
              </a:rPr>
              <a:t>	</a:t>
            </a:r>
            <a:r>
              <a:rPr lang="en-US" sz="1800" i="1" dirty="0" err="1" smtClean="0">
                <a:solidFill>
                  <a:srgbClr val="000000"/>
                </a:solidFill>
                <a:latin typeface="Century Gothic" panose="020B0502020202020204" pitchFamily="34" charset="0"/>
              </a:rPr>
              <a:t>Institute|Columbia</a:t>
            </a:r>
            <a:r>
              <a:rPr lang="en-US" sz="1800" dirty="0" smtClean="0">
                <a:solidFill>
                  <a:srgbClr val="000000"/>
                </a:solidFill>
                <a:latin typeface="Century Gothic" panose="020B0502020202020204" pitchFamily="34" charset="0"/>
              </a:rPr>
              <a:t> </a:t>
            </a:r>
            <a:r>
              <a:rPr lang="en-US" sz="1800" i="1" dirty="0" smtClean="0">
                <a:solidFill>
                  <a:srgbClr val="000000"/>
                </a:solidFill>
                <a:latin typeface="Century Gothic" panose="020B0502020202020204" pitchFamily="34" charset="0"/>
              </a:rPr>
              <a:t>University.</a:t>
            </a:r>
            <a:r>
              <a:rPr lang="en-US" sz="1800" dirty="0" smtClean="0">
                <a:solidFill>
                  <a:srgbClr val="000000"/>
                </a:solidFill>
                <a:latin typeface="Century Gothic" panose="020B0502020202020204" pitchFamily="34" charset="0"/>
              </a:rPr>
              <a:t>	</a:t>
            </a:r>
            <a:r>
              <a:rPr lang="en-US" sz="1800" u="sng" dirty="0" smtClean="0">
                <a:latin typeface="Century Gothic" panose="020B0502020202020204" pitchFamily="34" charset="0"/>
                <a:hlinkClick r:id="rId3"/>
              </a:rPr>
              <a:t>http</a:t>
            </a:r>
            <a:r>
              <a:rPr lang="en-US" sz="1800" u="sng" dirty="0">
                <a:latin typeface="Century Gothic" panose="020B0502020202020204" pitchFamily="34" charset="0"/>
                <a:hlinkClick r:id="rId3"/>
              </a:rPr>
              <a:t>://</a:t>
            </a:r>
            <a:r>
              <a:rPr lang="en-US" sz="1800" u="sng" dirty="0" smtClean="0">
                <a:latin typeface="Century Gothic" panose="020B0502020202020204" pitchFamily="34" charset="0"/>
                <a:hlinkClick r:id="rId3"/>
              </a:rPr>
              <a:t>ncdp.columbia.edu/ncdp-perspectives/the-	disproportionate-consequences-of-climate-change</a:t>
            </a:r>
            <a:r>
              <a:rPr lang="en-US" sz="1800" u="sng" dirty="0">
                <a:latin typeface="Century Gothic" panose="020B0502020202020204" pitchFamily="34" charset="0"/>
                <a:hlinkClick r:id="rId3"/>
              </a:rPr>
              <a:t>/</a:t>
            </a:r>
            <a:endParaRPr lang="en-US" sz="1800" dirty="0">
              <a:latin typeface="Century Gothic" panose="020B0502020202020204" pitchFamily="34" charset="0"/>
            </a:endParaRPr>
          </a:p>
          <a:p>
            <a:r>
              <a:rPr lang="en-US" sz="1800" dirty="0">
                <a:solidFill>
                  <a:srgbClr val="000000"/>
                </a:solidFill>
                <a:latin typeface="Century Gothic" panose="020B0502020202020204" pitchFamily="34" charset="0"/>
              </a:rPr>
              <a:t>Maurer, E. P., Adam, J.C. and Wood, A. W. 2009. Climate model </a:t>
            </a:r>
            <a:endParaRPr lang="en-US" sz="1800" dirty="0" smtClean="0">
              <a:solidFill>
                <a:srgbClr val="000000"/>
              </a:solidFill>
              <a:latin typeface="Century Gothic" panose="020B0502020202020204" pitchFamily="34" charset="0"/>
            </a:endParaRPr>
          </a:p>
          <a:p>
            <a:pPr>
              <a:spcBef>
                <a:spcPts val="0"/>
              </a:spcBef>
            </a:pPr>
            <a:r>
              <a:rPr lang="en-US" sz="1800" dirty="0">
                <a:solidFill>
                  <a:srgbClr val="000000"/>
                </a:solidFill>
                <a:latin typeface="Century Gothic" panose="020B0502020202020204" pitchFamily="34" charset="0"/>
              </a:rPr>
              <a:t>	</a:t>
            </a:r>
            <a:r>
              <a:rPr lang="en-US" sz="1800" dirty="0" smtClean="0">
                <a:solidFill>
                  <a:srgbClr val="000000"/>
                </a:solidFill>
                <a:latin typeface="Century Gothic" panose="020B0502020202020204" pitchFamily="34" charset="0"/>
              </a:rPr>
              <a:t>based consensus </a:t>
            </a:r>
            <a:r>
              <a:rPr lang="en-US" sz="1800" dirty="0">
                <a:solidFill>
                  <a:srgbClr val="000000"/>
                </a:solidFill>
                <a:latin typeface="Century Gothic" panose="020B0502020202020204" pitchFamily="34" charset="0"/>
              </a:rPr>
              <a:t>on </a:t>
            </a:r>
            <a:r>
              <a:rPr lang="en-US" sz="1800" dirty="0" smtClean="0">
                <a:solidFill>
                  <a:srgbClr val="000000"/>
                </a:solidFill>
                <a:latin typeface="Century Gothic" panose="020B0502020202020204" pitchFamily="34" charset="0"/>
              </a:rPr>
              <a:t>the </a:t>
            </a:r>
            <a:r>
              <a:rPr lang="en-US" sz="1800" dirty="0">
                <a:solidFill>
                  <a:srgbClr val="000000"/>
                </a:solidFill>
                <a:latin typeface="Century Gothic" panose="020B0502020202020204" pitchFamily="34" charset="0"/>
              </a:rPr>
              <a:t>hydrologic impacts of climate </a:t>
            </a:r>
            <a:r>
              <a:rPr lang="en-US" sz="1800" dirty="0" smtClean="0">
                <a:solidFill>
                  <a:srgbClr val="000000"/>
                </a:solidFill>
                <a:latin typeface="Century Gothic" panose="020B0502020202020204" pitchFamily="34" charset="0"/>
              </a:rPr>
              <a:t>	change </a:t>
            </a:r>
            <a:r>
              <a:rPr lang="en-US" sz="1800" dirty="0">
                <a:solidFill>
                  <a:srgbClr val="000000"/>
                </a:solidFill>
                <a:latin typeface="Century Gothic" panose="020B0502020202020204" pitchFamily="34" charset="0"/>
              </a:rPr>
              <a:t>to the </a:t>
            </a:r>
            <a:r>
              <a:rPr lang="en-US" sz="1800" dirty="0" smtClean="0">
                <a:solidFill>
                  <a:srgbClr val="000000"/>
                </a:solidFill>
                <a:latin typeface="Century Gothic" panose="020B0502020202020204" pitchFamily="34" charset="0"/>
              </a:rPr>
              <a:t>Rio </a:t>
            </a:r>
            <a:r>
              <a:rPr lang="en-US" sz="1800" dirty="0" err="1">
                <a:solidFill>
                  <a:srgbClr val="000000"/>
                </a:solidFill>
                <a:latin typeface="Century Gothic" panose="020B0502020202020204" pitchFamily="34" charset="0"/>
              </a:rPr>
              <a:t>Lempa</a:t>
            </a:r>
            <a:r>
              <a:rPr lang="en-US" sz="1800" dirty="0">
                <a:solidFill>
                  <a:srgbClr val="000000"/>
                </a:solidFill>
                <a:latin typeface="Century Gothic" panose="020B0502020202020204" pitchFamily="34" charset="0"/>
              </a:rPr>
              <a:t> basin of Central America. </a:t>
            </a:r>
            <a:r>
              <a:rPr lang="en-US" sz="1800" dirty="0" smtClean="0">
                <a:solidFill>
                  <a:srgbClr val="000000"/>
                </a:solidFill>
                <a:latin typeface="Century Gothic" panose="020B0502020202020204" pitchFamily="34" charset="0"/>
              </a:rPr>
              <a:t>	</a:t>
            </a:r>
            <a:r>
              <a:rPr lang="en-US" sz="1800" i="1" dirty="0" smtClean="0">
                <a:solidFill>
                  <a:srgbClr val="000000"/>
                </a:solidFill>
                <a:latin typeface="Century Gothic" panose="020B0502020202020204" pitchFamily="34" charset="0"/>
              </a:rPr>
              <a:t>Hydrology </a:t>
            </a:r>
            <a:r>
              <a:rPr lang="en-US" sz="1800" i="1" dirty="0">
                <a:solidFill>
                  <a:srgbClr val="000000"/>
                </a:solidFill>
                <a:latin typeface="Century Gothic" panose="020B0502020202020204" pitchFamily="34" charset="0"/>
              </a:rPr>
              <a:t>and Earth </a:t>
            </a:r>
            <a:r>
              <a:rPr lang="en-US" sz="1800" i="1" dirty="0" smtClean="0">
                <a:solidFill>
                  <a:srgbClr val="000000"/>
                </a:solidFill>
                <a:latin typeface="Century Gothic" panose="020B0502020202020204" pitchFamily="34" charset="0"/>
              </a:rPr>
              <a:t>System </a:t>
            </a:r>
            <a:r>
              <a:rPr lang="en-US" sz="1800" i="1" dirty="0">
                <a:solidFill>
                  <a:srgbClr val="000000"/>
                </a:solidFill>
                <a:latin typeface="Century Gothic" panose="020B0502020202020204" pitchFamily="34" charset="0"/>
              </a:rPr>
              <a:t>Science</a:t>
            </a:r>
            <a:r>
              <a:rPr lang="en-US" sz="1800" dirty="0">
                <a:solidFill>
                  <a:srgbClr val="000000"/>
                </a:solidFill>
                <a:latin typeface="Century Gothic" panose="020B0502020202020204" pitchFamily="34" charset="0"/>
              </a:rPr>
              <a:t>, 13, 183-194. </a:t>
            </a:r>
          </a:p>
          <a:p>
            <a:endParaRPr lang="en-US" sz="1800" dirty="0"/>
          </a:p>
        </p:txBody>
      </p:sp>
      <p:sp>
        <p:nvSpPr>
          <p:cNvPr id="6" name="Text Placeholder 2"/>
          <p:cNvSpPr>
            <a:spLocks noGrp="1"/>
          </p:cNvSpPr>
          <p:nvPr>
            <p:ph type="body" idx="2"/>
          </p:nvPr>
        </p:nvSpPr>
        <p:spPr>
          <a:xfrm>
            <a:off x="551689" y="152400"/>
            <a:ext cx="7982711" cy="704088"/>
          </a:xfrm>
        </p:spPr>
        <p:txBody>
          <a:bodyPr/>
          <a:lstStyle/>
          <a:p>
            <a:pPr algn="ctr"/>
            <a:r>
              <a:rPr lang="en-US" sz="4400" dirty="0" smtClean="0"/>
              <a:t>References</a:t>
            </a:r>
            <a:endParaRPr lang="en-US" sz="4400" dirty="0"/>
          </a:p>
        </p:txBody>
      </p:sp>
      <p:sp>
        <p:nvSpPr>
          <p:cNvPr id="7" name="Rectangle 6"/>
          <p:cNvSpPr/>
          <p:nvPr/>
        </p:nvSpPr>
        <p:spPr>
          <a:xfrm>
            <a:off x="228600" y="1981200"/>
            <a:ext cx="990600" cy="228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 y="4876800"/>
            <a:ext cx="990600" cy="228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91709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4800" y="914400"/>
            <a:ext cx="7982711" cy="1444752"/>
          </a:xfrm>
        </p:spPr>
        <p:txBody>
          <a:bodyPr/>
          <a:lstStyle/>
          <a:p>
            <a:r>
              <a:rPr lang="en-US" sz="1800" dirty="0">
                <a:solidFill>
                  <a:srgbClr val="000000"/>
                </a:solidFill>
                <a:latin typeface="Century Gothic" panose="020B0502020202020204" pitchFamily="34" charset="0"/>
              </a:rPr>
              <a:t>Vidal, John. 2015. Middle East faces water shortages for the </a:t>
            </a:r>
            <a:endParaRPr lang="en-US" sz="1800" dirty="0" smtClean="0">
              <a:solidFill>
                <a:srgbClr val="000000"/>
              </a:solidFill>
              <a:latin typeface="Century Gothic" panose="020B0502020202020204" pitchFamily="34" charset="0"/>
            </a:endParaRPr>
          </a:p>
          <a:p>
            <a:r>
              <a:rPr lang="en-US" sz="1800" dirty="0">
                <a:solidFill>
                  <a:srgbClr val="000000"/>
                </a:solidFill>
                <a:latin typeface="Century Gothic" panose="020B0502020202020204" pitchFamily="34" charset="0"/>
              </a:rPr>
              <a:t>	</a:t>
            </a:r>
            <a:r>
              <a:rPr lang="en-US" sz="1800" dirty="0" smtClean="0">
                <a:solidFill>
                  <a:srgbClr val="000000"/>
                </a:solidFill>
                <a:latin typeface="Century Gothic" panose="020B0502020202020204" pitchFamily="34" charset="0"/>
              </a:rPr>
              <a:t>next </a:t>
            </a:r>
            <a:r>
              <a:rPr lang="en-US" sz="1800" dirty="0">
                <a:solidFill>
                  <a:srgbClr val="000000"/>
                </a:solidFill>
                <a:latin typeface="Century Gothic" panose="020B0502020202020204" pitchFamily="34" charset="0"/>
              </a:rPr>
              <a:t>25 </a:t>
            </a:r>
            <a:r>
              <a:rPr lang="en-US" sz="1800" dirty="0" smtClean="0">
                <a:solidFill>
                  <a:srgbClr val="000000"/>
                </a:solidFill>
                <a:latin typeface="Century Gothic" panose="020B0502020202020204" pitchFamily="34" charset="0"/>
              </a:rPr>
              <a:t>year</a:t>
            </a:r>
            <a:r>
              <a:rPr lang="en-US" sz="1800" dirty="0">
                <a:solidFill>
                  <a:srgbClr val="000000"/>
                </a:solidFill>
                <a:latin typeface="Century Gothic" panose="020B0502020202020204" pitchFamily="34" charset="0"/>
              </a:rPr>
              <a:t>, study says. The Guardian Magazine. 	</a:t>
            </a:r>
            <a:r>
              <a:rPr lang="en-US" sz="1800" dirty="0">
                <a:latin typeface="Century Gothic" panose="020B0502020202020204" pitchFamily="34" charset="0"/>
                <a:hlinkClick r:id="rId2"/>
              </a:rPr>
              <a:t>http://</a:t>
            </a:r>
            <a:r>
              <a:rPr lang="en-US" sz="1800" dirty="0" smtClean="0">
                <a:latin typeface="Century Gothic" panose="020B0502020202020204" pitchFamily="34" charset="0"/>
                <a:hlinkClick r:id="rId2"/>
              </a:rPr>
              <a:t>www.theguardian.com/environment/2015/aug/2	7/</a:t>
            </a:r>
            <a:r>
              <a:rPr lang="en-US" sz="1800" dirty="0" err="1" smtClean="0">
                <a:latin typeface="Century Gothic" panose="020B0502020202020204" pitchFamily="34" charset="0"/>
                <a:hlinkClick r:id="rId2"/>
              </a:rPr>
              <a:t>midd</a:t>
            </a:r>
            <a:r>
              <a:rPr lang="en-US" sz="1800" dirty="0">
                <a:latin typeface="Century Gothic" panose="020B0502020202020204" pitchFamily="34" charset="0"/>
                <a:hlinkClick r:id="rId2"/>
              </a:rPr>
              <a:t>	</a:t>
            </a:r>
            <a:r>
              <a:rPr lang="en-US" sz="1800" dirty="0" smtClean="0">
                <a:latin typeface="Century Gothic" panose="020B0502020202020204" pitchFamily="34" charset="0"/>
                <a:hlinkClick r:id="rId2"/>
              </a:rPr>
              <a:t>le-east-faces-water-shortages-for-the-next-25-	years-study-says</a:t>
            </a:r>
            <a:r>
              <a:rPr lang="en-US" sz="1800" dirty="0">
                <a:solidFill>
                  <a:srgbClr val="000000"/>
                </a:solidFill>
                <a:latin typeface="Century Gothic" panose="020B0502020202020204" pitchFamily="34" charset="0"/>
              </a:rPr>
              <a:t>. </a:t>
            </a:r>
          </a:p>
          <a:p>
            <a:r>
              <a:rPr lang="en-US" sz="1800" dirty="0">
                <a:latin typeface="Century Gothic" panose="020B0502020202020204" pitchFamily="34" charset="0"/>
              </a:rPr>
              <a:t> </a:t>
            </a:r>
            <a:r>
              <a:rPr lang="en-US" sz="1800" dirty="0" smtClean="0">
                <a:solidFill>
                  <a:srgbClr val="000000"/>
                </a:solidFill>
                <a:latin typeface="Century Gothic" panose="020B0502020202020204" pitchFamily="34" charset="0"/>
              </a:rPr>
              <a:t>Watson</a:t>
            </a:r>
            <a:r>
              <a:rPr lang="en-US" sz="1800" dirty="0">
                <a:solidFill>
                  <a:srgbClr val="000000"/>
                </a:solidFill>
                <a:latin typeface="Century Gothic" panose="020B0502020202020204" pitchFamily="34" charset="0"/>
              </a:rPr>
              <a:t>, Kate. 2015. Guatemala families struggle for food in </a:t>
            </a:r>
            <a:endParaRPr lang="en-US" sz="1800" dirty="0" smtClean="0">
              <a:solidFill>
                <a:srgbClr val="000000"/>
              </a:solidFill>
              <a:latin typeface="Century Gothic" panose="020B0502020202020204" pitchFamily="34" charset="0"/>
            </a:endParaRPr>
          </a:p>
          <a:p>
            <a:pPr>
              <a:spcBef>
                <a:spcPts val="0"/>
              </a:spcBef>
            </a:pPr>
            <a:r>
              <a:rPr lang="en-US" sz="1800" dirty="0">
                <a:solidFill>
                  <a:srgbClr val="000000"/>
                </a:solidFill>
                <a:latin typeface="Century Gothic" panose="020B0502020202020204" pitchFamily="34" charset="0"/>
              </a:rPr>
              <a:t>	</a:t>
            </a:r>
            <a:r>
              <a:rPr lang="en-US" sz="1800" dirty="0" smtClean="0">
                <a:solidFill>
                  <a:srgbClr val="000000"/>
                </a:solidFill>
                <a:latin typeface="Century Gothic" panose="020B0502020202020204" pitchFamily="34" charset="0"/>
              </a:rPr>
              <a:t>Central </a:t>
            </a:r>
            <a:r>
              <a:rPr lang="en-US" sz="1800" dirty="0">
                <a:solidFill>
                  <a:srgbClr val="000000"/>
                </a:solidFill>
                <a:latin typeface="Century Gothic" panose="020B0502020202020204" pitchFamily="34" charset="0"/>
              </a:rPr>
              <a:t>American </a:t>
            </a:r>
            <a:r>
              <a:rPr lang="en-US" sz="1800" dirty="0" smtClean="0">
                <a:solidFill>
                  <a:srgbClr val="000000"/>
                </a:solidFill>
                <a:latin typeface="Century Gothic" panose="020B0502020202020204" pitchFamily="34" charset="0"/>
              </a:rPr>
              <a:t>drought</a:t>
            </a:r>
            <a:r>
              <a:rPr lang="en-US" sz="1800" dirty="0">
                <a:solidFill>
                  <a:srgbClr val="000000"/>
                </a:solidFill>
                <a:latin typeface="Century Gothic" panose="020B0502020202020204" pitchFamily="34" charset="0"/>
              </a:rPr>
              <a:t>. </a:t>
            </a:r>
            <a:r>
              <a:rPr lang="en-US" sz="1800" i="1" dirty="0">
                <a:solidFill>
                  <a:srgbClr val="000000"/>
                </a:solidFill>
                <a:latin typeface="Century Gothic" panose="020B0502020202020204" pitchFamily="34" charset="0"/>
              </a:rPr>
              <a:t> </a:t>
            </a:r>
            <a:r>
              <a:rPr lang="en-US" sz="1800" i="1" dirty="0" smtClean="0">
                <a:solidFill>
                  <a:srgbClr val="000000"/>
                </a:solidFill>
                <a:latin typeface="Century Gothic" panose="020B0502020202020204" pitchFamily="34" charset="0"/>
              </a:rPr>
              <a:t>BBC </a:t>
            </a:r>
            <a:r>
              <a:rPr lang="en-US" sz="1800" i="1" dirty="0">
                <a:solidFill>
                  <a:srgbClr val="000000"/>
                </a:solidFill>
                <a:latin typeface="Century Gothic" panose="020B0502020202020204" pitchFamily="34" charset="0"/>
              </a:rPr>
              <a:t>News.</a:t>
            </a:r>
            <a:r>
              <a:rPr lang="en-US" sz="1800" i="1" dirty="0" smtClean="0">
                <a:solidFill>
                  <a:srgbClr val="000000"/>
                </a:solidFill>
                <a:latin typeface="Century Gothic" panose="020B0502020202020204" pitchFamily="34" charset="0"/>
              </a:rPr>
              <a:t>	</a:t>
            </a:r>
            <a:r>
              <a:rPr lang="en-US" sz="1800" i="1" dirty="0">
                <a:latin typeface="Century Gothic" panose="020B0502020202020204" pitchFamily="34" charset="0"/>
              </a:rPr>
              <a:t> </a:t>
            </a:r>
            <a:r>
              <a:rPr lang="en-US" sz="1800" dirty="0">
                <a:latin typeface="Century Gothic" panose="020B0502020202020204" pitchFamily="34" charset="0"/>
                <a:hlinkClick r:id="rId3"/>
              </a:rPr>
              <a:t>http://</a:t>
            </a:r>
            <a:r>
              <a:rPr lang="en-US" sz="1800" dirty="0" smtClean="0">
                <a:latin typeface="Century Gothic" panose="020B0502020202020204" pitchFamily="34" charset="0"/>
                <a:hlinkClick r:id="rId3"/>
              </a:rPr>
              <a:t>www.bbc.com/news/world-latin-america-	34416771</a:t>
            </a:r>
            <a:r>
              <a:rPr lang="en-US" sz="1800" dirty="0">
                <a:latin typeface="Century Gothic" panose="020B0502020202020204" pitchFamily="34" charset="0"/>
              </a:rPr>
              <a:t>.</a:t>
            </a:r>
          </a:p>
          <a:p>
            <a:r>
              <a:rPr lang="en-US" sz="1800" dirty="0">
                <a:latin typeface="Century Gothic" panose="020B0502020202020204" pitchFamily="34" charset="0"/>
              </a:rPr>
              <a:t> </a:t>
            </a:r>
            <a:r>
              <a:rPr lang="en-US" sz="1800" dirty="0" smtClean="0">
                <a:solidFill>
                  <a:srgbClr val="000000"/>
                </a:solidFill>
                <a:latin typeface="Century Gothic" panose="020B0502020202020204" pitchFamily="34" charset="0"/>
              </a:rPr>
              <a:t>The </a:t>
            </a:r>
            <a:r>
              <a:rPr lang="en-US" sz="1800" dirty="0">
                <a:solidFill>
                  <a:srgbClr val="000000"/>
                </a:solidFill>
                <a:latin typeface="Century Gothic" panose="020B0502020202020204" pitchFamily="34" charset="0"/>
              </a:rPr>
              <a:t>State of Food Insecurity in the World 2015. </a:t>
            </a:r>
            <a:r>
              <a:rPr lang="en-US" sz="1800" i="1" dirty="0">
                <a:solidFill>
                  <a:srgbClr val="000000"/>
                </a:solidFill>
                <a:latin typeface="Century Gothic" panose="020B0502020202020204" pitchFamily="34" charset="0"/>
              </a:rPr>
              <a:t>Food and </a:t>
            </a:r>
            <a:endParaRPr lang="en-US" sz="1800" i="1" dirty="0" smtClean="0">
              <a:solidFill>
                <a:srgbClr val="000000"/>
              </a:solidFill>
              <a:latin typeface="Century Gothic" panose="020B0502020202020204" pitchFamily="34" charset="0"/>
            </a:endParaRPr>
          </a:p>
          <a:p>
            <a:pPr>
              <a:spcBef>
                <a:spcPts val="0"/>
              </a:spcBef>
            </a:pPr>
            <a:r>
              <a:rPr lang="en-US" sz="1800" i="1" dirty="0">
                <a:solidFill>
                  <a:srgbClr val="000000"/>
                </a:solidFill>
                <a:latin typeface="Century Gothic" panose="020B0502020202020204" pitchFamily="34" charset="0"/>
              </a:rPr>
              <a:t>	</a:t>
            </a:r>
            <a:r>
              <a:rPr lang="en-US" sz="1800" i="1" dirty="0" smtClean="0">
                <a:solidFill>
                  <a:srgbClr val="000000"/>
                </a:solidFill>
                <a:latin typeface="Century Gothic" panose="020B0502020202020204" pitchFamily="34" charset="0"/>
              </a:rPr>
              <a:t>Agriculture </a:t>
            </a:r>
            <a:r>
              <a:rPr lang="en-US" sz="1800" i="1" dirty="0">
                <a:solidFill>
                  <a:srgbClr val="000000"/>
                </a:solidFill>
                <a:latin typeface="Century Gothic" panose="020B0502020202020204" pitchFamily="34" charset="0"/>
              </a:rPr>
              <a:t>Organization of the </a:t>
            </a:r>
            <a:r>
              <a:rPr lang="en-US" sz="1800" i="1" dirty="0" smtClean="0">
                <a:solidFill>
                  <a:srgbClr val="000000"/>
                </a:solidFill>
                <a:latin typeface="Century Gothic" panose="020B0502020202020204" pitchFamily="34" charset="0"/>
              </a:rPr>
              <a:t>United </a:t>
            </a:r>
            <a:r>
              <a:rPr lang="en-US" sz="1800" i="1" dirty="0">
                <a:solidFill>
                  <a:srgbClr val="000000"/>
                </a:solidFill>
                <a:latin typeface="Century Gothic" panose="020B0502020202020204" pitchFamily="34" charset="0"/>
              </a:rPr>
              <a:t>Nations. </a:t>
            </a:r>
            <a:r>
              <a:rPr lang="en-US" sz="1800" i="1" dirty="0" smtClean="0">
                <a:solidFill>
                  <a:srgbClr val="000000"/>
                </a:solidFill>
                <a:latin typeface="Century Gothic" panose="020B0502020202020204" pitchFamily="34" charset="0"/>
              </a:rPr>
              <a:t>	</a:t>
            </a:r>
            <a:r>
              <a:rPr lang="en-US" sz="1800" u="sng" dirty="0" smtClean="0">
                <a:latin typeface="Century Gothic" panose="020B0502020202020204" pitchFamily="34" charset="0"/>
                <a:hlinkClick r:id="rId4"/>
              </a:rPr>
              <a:t>http</a:t>
            </a:r>
            <a:r>
              <a:rPr lang="en-US" sz="1800" u="sng" dirty="0">
                <a:latin typeface="Century Gothic" panose="020B0502020202020204" pitchFamily="34" charset="0"/>
                <a:hlinkClick r:id="rId4"/>
              </a:rPr>
              <a:t>://www.fao.org/hunger/en/</a:t>
            </a:r>
            <a:r>
              <a:rPr lang="en-US" sz="1800" dirty="0">
                <a:latin typeface="Century Gothic" panose="020B0502020202020204" pitchFamily="34" charset="0"/>
              </a:rPr>
              <a:t>.</a:t>
            </a:r>
          </a:p>
          <a:p>
            <a:endParaRPr lang="en-US" dirty="0"/>
          </a:p>
        </p:txBody>
      </p:sp>
      <p:sp>
        <p:nvSpPr>
          <p:cNvPr id="6" name="Text Placeholder 2"/>
          <p:cNvSpPr>
            <a:spLocks noGrp="1"/>
          </p:cNvSpPr>
          <p:nvPr>
            <p:ph type="body" idx="2"/>
          </p:nvPr>
        </p:nvSpPr>
        <p:spPr>
          <a:xfrm>
            <a:off x="551689" y="152400"/>
            <a:ext cx="7982711" cy="704088"/>
          </a:xfrm>
        </p:spPr>
        <p:txBody>
          <a:bodyPr/>
          <a:lstStyle/>
          <a:p>
            <a:pPr algn="ctr"/>
            <a:r>
              <a:rPr lang="en-US" sz="4400" dirty="0" smtClean="0"/>
              <a:t>References</a:t>
            </a:r>
            <a:endParaRPr lang="en-US" sz="4400" dirty="0"/>
          </a:p>
        </p:txBody>
      </p:sp>
      <p:sp>
        <p:nvSpPr>
          <p:cNvPr id="7" name="Rectangle 6"/>
          <p:cNvSpPr/>
          <p:nvPr/>
        </p:nvSpPr>
        <p:spPr>
          <a:xfrm>
            <a:off x="228600" y="2177016"/>
            <a:ext cx="990600" cy="228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 y="1981200"/>
            <a:ext cx="990600" cy="228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837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NCEI_NASA_DEVELOP\2016SpringTerm\LevantClimate\Deliverables\Deliverable images\Baseline_Clim\Camer_MinMax\January_Ca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17479"/>
            <a:ext cx="5149702" cy="666432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2"/>
          </p:nvPr>
        </p:nvSpPr>
        <p:spPr>
          <a:xfrm>
            <a:off x="2057400" y="152400"/>
            <a:ext cx="1784498" cy="762000"/>
          </a:xfrm>
        </p:spPr>
        <p:txBody>
          <a:bodyPr/>
          <a:lstStyle/>
          <a:p>
            <a:pPr>
              <a:spcBef>
                <a:spcPts val="0"/>
              </a:spcBef>
            </a:pPr>
            <a:r>
              <a:rPr lang="en-US" sz="2800" dirty="0" smtClean="0">
                <a:solidFill>
                  <a:schemeClr val="tx1"/>
                </a:solidFill>
              </a:rPr>
              <a:t>Central </a:t>
            </a:r>
          </a:p>
          <a:p>
            <a:pPr>
              <a:spcBef>
                <a:spcPts val="0"/>
              </a:spcBef>
            </a:pPr>
            <a:r>
              <a:rPr lang="en-US" sz="2800" dirty="0" smtClean="0">
                <a:solidFill>
                  <a:schemeClr val="tx1"/>
                </a:solidFill>
              </a:rPr>
              <a:t>America </a:t>
            </a:r>
          </a:p>
        </p:txBody>
      </p:sp>
      <p:sp>
        <p:nvSpPr>
          <p:cNvPr id="7" name="Text Placeholder 2"/>
          <p:cNvSpPr>
            <a:spLocks noGrp="1"/>
          </p:cNvSpPr>
          <p:nvPr>
            <p:ph type="body" idx="2"/>
          </p:nvPr>
        </p:nvSpPr>
        <p:spPr>
          <a:xfrm rot="16200000">
            <a:off x="-2423597" y="3109398"/>
            <a:ext cx="6329917" cy="568321"/>
          </a:xfrm>
        </p:spPr>
        <p:txBody>
          <a:bodyPr/>
          <a:lstStyle/>
          <a:p>
            <a:pPr algn="ctr">
              <a:spcBef>
                <a:spcPts val="0"/>
              </a:spcBef>
            </a:pPr>
            <a:r>
              <a:rPr lang="en-US" sz="3200" dirty="0" smtClean="0"/>
              <a:t>Baseline Climatologies</a:t>
            </a:r>
            <a:r>
              <a:rPr lang="en-US" dirty="0" smtClean="0"/>
              <a:t> </a:t>
            </a:r>
          </a:p>
          <a:p>
            <a:pPr algn="ctr">
              <a:spcBef>
                <a:spcPts val="0"/>
              </a:spcBef>
            </a:pPr>
            <a:r>
              <a:rPr lang="en-US" sz="2700" dirty="0" smtClean="0"/>
              <a:t>1981 - 2014</a:t>
            </a:r>
          </a:p>
        </p:txBody>
      </p:sp>
    </p:spTree>
    <p:extLst>
      <p:ext uri="{BB962C8B-B14F-4D97-AF65-F5344CB8AC3E}">
        <p14:creationId xmlns:p14="http://schemas.microsoft.com/office/powerpoint/2010/main" val="3094735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NCEI_NASA_DEVELOP\2016SpringTerm\LevantClimate\Deliverables\Deliverable images\Baseline_Clim\Camer_MinMax\February_Ca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9245" y="107577"/>
            <a:ext cx="5157355" cy="6674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840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NCEI_NASA_DEVELOP\2016SpringTerm\LevantClimate\Deliverables\Deliverable images\Baseline_Clim\Camer_MinMax\March_Ca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76200"/>
            <a:ext cx="51816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318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673600" y="3886200"/>
            <a:ext cx="4114800" cy="1752600"/>
          </a:xfrm>
        </p:spPr>
        <p:txBody>
          <a:bodyPr/>
          <a:lstStyle/>
          <a:p>
            <a:pPr>
              <a:spcBef>
                <a:spcPts val="0"/>
              </a:spcBef>
            </a:pPr>
            <a:r>
              <a:rPr lang="en-US" sz="2800" b="1" dirty="0" smtClean="0">
                <a:solidFill>
                  <a:schemeClr val="accent1"/>
                </a:solidFill>
                <a:latin typeface="Century Gothic" panose="020B0502020202020204" pitchFamily="34" charset="0"/>
              </a:rPr>
              <a:t>Central American </a:t>
            </a:r>
          </a:p>
          <a:p>
            <a:pPr>
              <a:spcBef>
                <a:spcPts val="0"/>
              </a:spcBef>
            </a:pPr>
            <a:r>
              <a:rPr lang="en-US" sz="2800" b="1" dirty="0" smtClean="0">
                <a:solidFill>
                  <a:schemeClr val="accent1"/>
                </a:solidFill>
                <a:latin typeface="Century Gothic" panose="020B0502020202020204" pitchFamily="34" charset="0"/>
              </a:rPr>
              <a:t>“Dry Corridor”</a:t>
            </a:r>
          </a:p>
          <a:p>
            <a:pPr marL="342900" indent="-342900">
              <a:buFont typeface="Webdings" panose="05030102010509060703" pitchFamily="18" charset="2"/>
              <a:buChar char="4"/>
            </a:pPr>
            <a:r>
              <a:rPr lang="en-US" b="1" dirty="0" smtClean="0">
                <a:solidFill>
                  <a:schemeClr val="tx1"/>
                </a:solidFill>
                <a:latin typeface="Century Gothic" panose="020B0502020202020204" pitchFamily="34" charset="0"/>
              </a:rPr>
              <a:t>Climate: </a:t>
            </a:r>
            <a:r>
              <a:rPr lang="en-US" dirty="0" smtClean="0">
                <a:solidFill>
                  <a:schemeClr val="tx1"/>
                </a:solidFill>
                <a:latin typeface="Century Gothic" panose="020B0502020202020204" pitchFamily="34" charset="0"/>
              </a:rPr>
              <a:t>tropical, humid, microclimates</a:t>
            </a:r>
          </a:p>
          <a:p>
            <a:pPr marL="342900" indent="-342900">
              <a:buFont typeface="Webdings" panose="05030102010509060703" pitchFamily="18" charset="2"/>
              <a:buChar char="4"/>
            </a:pPr>
            <a:r>
              <a:rPr lang="en-US" b="1" dirty="0" smtClean="0">
                <a:solidFill>
                  <a:schemeClr val="tx1"/>
                </a:solidFill>
                <a:latin typeface="Century Gothic" panose="020B0502020202020204" pitchFamily="34" charset="0"/>
              </a:rPr>
              <a:t>Agriculture: </a:t>
            </a:r>
            <a:r>
              <a:rPr lang="en-US" dirty="0">
                <a:solidFill>
                  <a:schemeClr val="tx1"/>
                </a:solidFill>
                <a:latin typeface="Century Gothic" panose="020B0502020202020204" pitchFamily="34" charset="0"/>
              </a:rPr>
              <a:t>c</a:t>
            </a:r>
            <a:r>
              <a:rPr lang="en-US" dirty="0" smtClean="0">
                <a:solidFill>
                  <a:schemeClr val="tx1"/>
                </a:solidFill>
                <a:latin typeface="Century Gothic" panose="020B0502020202020204" pitchFamily="34" charset="0"/>
              </a:rPr>
              <a:t>offee, bananas, sugar, cotton</a:t>
            </a:r>
            <a:endParaRPr lang="en-US" dirty="0">
              <a:solidFill>
                <a:schemeClr val="tx1"/>
              </a:solidFill>
              <a:latin typeface="Century Gothic" panose="020B0502020202020204" pitchFamily="34" charset="0"/>
            </a:endParaRPr>
          </a:p>
        </p:txBody>
      </p:sp>
      <p:sp>
        <p:nvSpPr>
          <p:cNvPr id="7" name="Text Placeholder 6"/>
          <p:cNvSpPr>
            <a:spLocks noGrp="1"/>
          </p:cNvSpPr>
          <p:nvPr>
            <p:ph type="body" idx="2"/>
          </p:nvPr>
        </p:nvSpPr>
        <p:spPr>
          <a:xfrm>
            <a:off x="228600" y="4267200"/>
            <a:ext cx="4343400" cy="1799262"/>
          </a:xfrm>
        </p:spPr>
        <p:txBody>
          <a:bodyPr/>
          <a:lstStyle/>
          <a:p>
            <a:pPr algn="l"/>
            <a:r>
              <a:rPr lang="en-US" sz="2800" dirty="0" smtClean="0">
                <a:latin typeface="Century Gothic" panose="020B0502020202020204" pitchFamily="34" charset="0"/>
              </a:rPr>
              <a:t>The Levant</a:t>
            </a:r>
            <a:endParaRPr lang="en-US" sz="2800" dirty="0" smtClean="0">
              <a:solidFill>
                <a:schemeClr val="tx1"/>
              </a:solidFill>
              <a:latin typeface="Century Gothic" panose="020B0502020202020204" pitchFamily="34" charset="0"/>
            </a:endParaRPr>
          </a:p>
          <a:p>
            <a:pPr marL="342900" indent="-342900" algn="l">
              <a:buClr>
                <a:schemeClr val="bg2"/>
              </a:buClr>
              <a:buFont typeface="Webdings" panose="05030102010509060703" pitchFamily="18" charset="2"/>
              <a:buChar char="4"/>
            </a:pPr>
            <a:r>
              <a:rPr lang="en-US" sz="2000" dirty="0" smtClean="0">
                <a:solidFill>
                  <a:schemeClr val="tx1"/>
                </a:solidFill>
                <a:latin typeface="Century Gothic" panose="020B0502020202020204" pitchFamily="34" charset="0"/>
              </a:rPr>
              <a:t>Climate: </a:t>
            </a:r>
            <a:r>
              <a:rPr lang="en-US" sz="2000" b="0" dirty="0" smtClean="0">
                <a:solidFill>
                  <a:schemeClr val="tx1"/>
                </a:solidFill>
                <a:latin typeface="Century Gothic" panose="020B0502020202020204" pitchFamily="34" charset="0"/>
              </a:rPr>
              <a:t>hot summers, short winters, arid, dry, desert </a:t>
            </a:r>
          </a:p>
          <a:p>
            <a:pPr marL="342900" indent="-342900" algn="l">
              <a:buClr>
                <a:schemeClr val="bg2"/>
              </a:buClr>
              <a:buFont typeface="Webdings" panose="05030102010509060703" pitchFamily="18" charset="2"/>
              <a:buChar char="4"/>
            </a:pPr>
            <a:r>
              <a:rPr lang="en-US" sz="2000" dirty="0" smtClean="0">
                <a:solidFill>
                  <a:schemeClr val="tx1"/>
                </a:solidFill>
                <a:latin typeface="Century Gothic" panose="020B0502020202020204" pitchFamily="34" charset="0"/>
              </a:rPr>
              <a:t>Agriculture: </a:t>
            </a:r>
            <a:r>
              <a:rPr lang="en-US" sz="2000" b="0" dirty="0" smtClean="0">
                <a:solidFill>
                  <a:schemeClr val="tx1"/>
                </a:solidFill>
                <a:latin typeface="Century Gothic" panose="020B0502020202020204" pitchFamily="34" charset="0"/>
              </a:rPr>
              <a:t>cotton, wheat, barley, olives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600" y="361950"/>
            <a:ext cx="4241800" cy="329565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61950"/>
            <a:ext cx="4343400" cy="3295650"/>
          </a:xfrm>
          <a:prstGeom prst="rect">
            <a:avLst/>
          </a:prstGeom>
        </p:spPr>
      </p:pic>
      <p:sp>
        <p:nvSpPr>
          <p:cNvPr id="16" name="TextBox 15"/>
          <p:cNvSpPr txBox="1"/>
          <p:nvPr/>
        </p:nvSpPr>
        <p:spPr>
          <a:xfrm>
            <a:off x="6248400" y="3146048"/>
            <a:ext cx="2667000" cy="461665"/>
          </a:xfrm>
          <a:prstGeom prst="rect">
            <a:avLst/>
          </a:prstGeom>
          <a:noFill/>
        </p:spPr>
        <p:txBody>
          <a:bodyPr wrap="square" rtlCol="0">
            <a:spAutoFit/>
          </a:bodyPr>
          <a:lstStyle/>
          <a:p>
            <a:pPr algn="r"/>
            <a:r>
              <a:rPr lang="en-US" sz="1200" dirty="0" smtClean="0">
                <a:solidFill>
                  <a:schemeClr val="tx2"/>
                </a:solidFill>
                <a:latin typeface="Century Gothic" panose="020B0502020202020204" pitchFamily="34" charset="0"/>
              </a:rPr>
              <a:t>Nicaragua</a:t>
            </a:r>
          </a:p>
          <a:p>
            <a:pPr algn="r"/>
            <a:r>
              <a:rPr lang="en-US" sz="1200" dirty="0" smtClean="0">
                <a:solidFill>
                  <a:schemeClr val="tx2"/>
                </a:solidFill>
                <a:latin typeface="Century Gothic" panose="020B0502020202020204" pitchFamily="34" charset="0"/>
              </a:rPr>
              <a:t>Image Credit: Bioclimate.org</a:t>
            </a:r>
          </a:p>
        </p:txBody>
      </p:sp>
      <p:sp>
        <p:nvSpPr>
          <p:cNvPr id="17" name="TextBox 16"/>
          <p:cNvSpPr txBox="1"/>
          <p:nvPr/>
        </p:nvSpPr>
        <p:spPr>
          <a:xfrm>
            <a:off x="228600" y="3195935"/>
            <a:ext cx="2438400" cy="461665"/>
          </a:xfrm>
          <a:prstGeom prst="rect">
            <a:avLst/>
          </a:prstGeom>
          <a:noFill/>
        </p:spPr>
        <p:txBody>
          <a:bodyPr wrap="square" rtlCol="0">
            <a:spAutoFit/>
          </a:bodyPr>
          <a:lstStyle/>
          <a:p>
            <a:r>
              <a:rPr lang="en-US" sz="1200" dirty="0" smtClean="0">
                <a:solidFill>
                  <a:schemeClr val="tx2"/>
                </a:solidFill>
                <a:latin typeface="Century Gothic" panose="020B0502020202020204" pitchFamily="34" charset="0"/>
              </a:rPr>
              <a:t>Israel</a:t>
            </a:r>
          </a:p>
          <a:p>
            <a:r>
              <a:rPr lang="en-US" sz="1200" dirty="0" smtClean="0">
                <a:solidFill>
                  <a:schemeClr val="tx2"/>
                </a:solidFill>
                <a:latin typeface="Century Gothic" panose="020B0502020202020204" pitchFamily="34" charset="0"/>
              </a:rPr>
              <a:t>Image credit: </a:t>
            </a:r>
            <a:r>
              <a:rPr lang="en-US" sz="1200" dirty="0" err="1" smtClean="0">
                <a:solidFill>
                  <a:schemeClr val="tx2"/>
                </a:solidFill>
                <a:latin typeface="Century Gothic" panose="020B0502020202020204" pitchFamily="34" charset="0"/>
              </a:rPr>
              <a:t>Qanta</a:t>
            </a:r>
            <a:r>
              <a:rPr lang="en-US" sz="1200" dirty="0" smtClean="0">
                <a:solidFill>
                  <a:schemeClr val="tx2"/>
                </a:solidFill>
                <a:latin typeface="Century Gothic" panose="020B0502020202020204" pitchFamily="34" charset="0"/>
              </a:rPr>
              <a:t> Ahmed</a:t>
            </a:r>
            <a:endParaRPr lang="en-US" sz="1200"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827489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NCEI_NASA_DEVELOP\2016SpringTerm\LevantClimate\Deliverables\Deliverable images\Baseline_Clim\Camer_MinMax\April_Ca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5693"/>
            <a:ext cx="51816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98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NCEI_NASA_DEVELOP\2016SpringTerm\LevantClimate\Deliverables\Deliverable images\Baseline_Clim\Camer_MinMax\May_Ca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9245" y="107576"/>
            <a:ext cx="5157355" cy="6674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262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NCEI_NASA_DEVELOP\2016SpringTerm\LevantClimate\Deliverables\Deliverable images\Baseline_Clim\Camer_MinMax\June_Ca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3921"/>
            <a:ext cx="5181601"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674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Z:\NCEI_NASA_DEVELOP\2016SpringTerm\LevantClimate\Deliverables\Deliverable images\Baseline_Clim\Camer_MinMax\July_Ca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636" y="121024"/>
            <a:ext cx="5146964" cy="6660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541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NCEI_NASA_DEVELOP\2016SpringTerm\LevantClimate\Deliverables\Deliverable images\Baseline_Clim\Camer_MinMax\August_Ca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04553"/>
            <a:ext cx="51816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769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NCEI_NASA_DEVELOP\2016SpringTerm\LevantClimate\Deliverables\Deliverable images\Baseline_Clim\Camer_MinMax\September_Ca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403" y="76200"/>
            <a:ext cx="5181601"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55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Z:\NCEI_NASA_DEVELOP\2016SpringTerm\LevantClimate\Deliverables\Deliverable images\Baseline_Clim\Camer_MinMax\October_Ca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6200"/>
            <a:ext cx="51816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638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NCEI_NASA_DEVELOP\2016SpringTerm\LevantClimate\Deliverables\Deliverable images\Baseline_Clim\Camer_MinMax\November_Ca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76200"/>
            <a:ext cx="5181600" cy="670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599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NCEI_NASA_DEVELOP\2016SpringTerm\LevantClimate\Deliverables\Deliverable images\Baseline_Clim\Camer_MinMax\December_Ca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5505"/>
            <a:ext cx="5143500" cy="665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564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NCEI_NASA_DEVELOP\2016SpringTerm\LevantClimate\Deliverables\Deliverable images\Baseline_Clim\Levant_MinMax\January_Le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6201"/>
            <a:ext cx="5181600" cy="670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2"/>
          </p:nvPr>
        </p:nvSpPr>
        <p:spPr>
          <a:xfrm>
            <a:off x="2057400" y="152400"/>
            <a:ext cx="1784498" cy="762000"/>
          </a:xfrm>
        </p:spPr>
        <p:txBody>
          <a:bodyPr/>
          <a:lstStyle/>
          <a:p>
            <a:pPr>
              <a:spcBef>
                <a:spcPts val="0"/>
              </a:spcBef>
            </a:pPr>
            <a:r>
              <a:rPr lang="en-US" sz="2800" dirty="0" smtClean="0">
                <a:solidFill>
                  <a:schemeClr val="tx1"/>
                </a:solidFill>
              </a:rPr>
              <a:t>Levant</a:t>
            </a:r>
          </a:p>
        </p:txBody>
      </p:sp>
      <p:sp>
        <p:nvSpPr>
          <p:cNvPr id="4" name="Text Placeholder 2"/>
          <p:cNvSpPr>
            <a:spLocks noGrp="1"/>
          </p:cNvSpPr>
          <p:nvPr>
            <p:ph type="body" idx="2"/>
          </p:nvPr>
        </p:nvSpPr>
        <p:spPr>
          <a:xfrm rot="16200000">
            <a:off x="-2423597" y="3109398"/>
            <a:ext cx="6329917" cy="568321"/>
          </a:xfrm>
        </p:spPr>
        <p:txBody>
          <a:bodyPr/>
          <a:lstStyle/>
          <a:p>
            <a:pPr algn="ctr">
              <a:spcBef>
                <a:spcPts val="0"/>
              </a:spcBef>
            </a:pPr>
            <a:r>
              <a:rPr lang="en-US" sz="3200" dirty="0" smtClean="0"/>
              <a:t>Baseline Climatologies</a:t>
            </a:r>
            <a:r>
              <a:rPr lang="en-US" dirty="0" smtClean="0"/>
              <a:t> </a:t>
            </a:r>
          </a:p>
          <a:p>
            <a:pPr algn="ctr">
              <a:spcBef>
                <a:spcPts val="0"/>
              </a:spcBef>
            </a:pPr>
            <a:r>
              <a:rPr lang="en-US" sz="2700" dirty="0" smtClean="0"/>
              <a:t>1981 - 2014</a:t>
            </a:r>
          </a:p>
        </p:txBody>
      </p:sp>
    </p:spTree>
    <p:extLst>
      <p:ext uri="{BB962C8B-B14F-4D97-AF65-F5344CB8AC3E}">
        <p14:creationId xmlns:p14="http://schemas.microsoft.com/office/powerpoint/2010/main" val="4223399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2204" t="-491" r="18966" b="491"/>
          <a:stretch/>
        </p:blipFill>
        <p:spPr>
          <a:xfrm>
            <a:off x="4200939" y="76200"/>
            <a:ext cx="4943061" cy="6748670"/>
          </a:xfrm>
          <a:prstGeom prst="rect">
            <a:avLst/>
          </a:prstGeom>
        </p:spPr>
      </p:pic>
      <p:sp>
        <p:nvSpPr>
          <p:cNvPr id="2" name="Text Placeholder 1"/>
          <p:cNvSpPr>
            <a:spLocks noGrp="1"/>
          </p:cNvSpPr>
          <p:nvPr>
            <p:ph type="body" idx="1"/>
          </p:nvPr>
        </p:nvSpPr>
        <p:spPr/>
        <p:txBody>
          <a:bodyPr/>
          <a:lstStyle/>
          <a:p>
            <a:pPr marL="342900" indent="-342900">
              <a:buFont typeface="Webdings" panose="05030102010509060703" pitchFamily="18" charset="2"/>
              <a:buChar char="4"/>
            </a:pPr>
            <a:r>
              <a:rPr lang="en-US" sz="2400" b="1" dirty="0">
                <a:solidFill>
                  <a:schemeClr val="tx1"/>
                </a:solidFill>
                <a:latin typeface="Century Gothic" panose="020B0502020202020204" pitchFamily="34" charset="0"/>
              </a:rPr>
              <a:t>Heavy Precipitation</a:t>
            </a:r>
          </a:p>
          <a:p>
            <a:pPr marL="1028700" lvl="1" indent="-342900">
              <a:buFont typeface="Arial" panose="020B0604020202020204" pitchFamily="34" charset="0"/>
              <a:buChar char="•"/>
            </a:pPr>
            <a:r>
              <a:rPr lang="en-US" sz="2000" dirty="0">
                <a:latin typeface="Century Gothic" panose="020B0502020202020204" pitchFamily="34" charset="0"/>
              </a:rPr>
              <a:t>Flooding, water contamination, landslides</a:t>
            </a:r>
          </a:p>
          <a:p>
            <a:pPr marL="342900" indent="-342900">
              <a:buFont typeface="Webdings" panose="05030102010509060703" pitchFamily="18" charset="2"/>
              <a:buChar char="4"/>
            </a:pPr>
            <a:r>
              <a:rPr lang="en-US" sz="2400" b="1" dirty="0" smtClean="0">
                <a:solidFill>
                  <a:schemeClr val="tx1"/>
                </a:solidFill>
                <a:latin typeface="Century Gothic" panose="020B0502020202020204" pitchFamily="34" charset="0"/>
              </a:rPr>
              <a:t>Drought</a:t>
            </a:r>
            <a:endParaRPr lang="en-US" sz="2400" b="1" dirty="0">
              <a:solidFill>
                <a:schemeClr val="tx1"/>
              </a:solidFill>
              <a:latin typeface="Century Gothic" panose="020B0502020202020204" pitchFamily="34" charset="0"/>
            </a:endParaRPr>
          </a:p>
          <a:p>
            <a:pPr marL="1028700" lvl="1" indent="-342900">
              <a:buFont typeface="Arial" panose="020B0604020202020204" pitchFamily="34" charset="0"/>
              <a:buChar char="•"/>
            </a:pPr>
            <a:r>
              <a:rPr lang="en-US" sz="2000" dirty="0">
                <a:latin typeface="Century Gothic" panose="020B0502020202020204" pitchFamily="34" charset="0"/>
              </a:rPr>
              <a:t>Depletion of water resources</a:t>
            </a:r>
          </a:p>
          <a:p>
            <a:pPr marL="1028700" lvl="1" indent="-342900">
              <a:buFont typeface="Arial" panose="020B0604020202020204" pitchFamily="34" charset="0"/>
              <a:buChar char="•"/>
            </a:pPr>
            <a:r>
              <a:rPr lang="en-US" sz="2000" dirty="0">
                <a:latin typeface="Century Gothic" panose="020B0502020202020204" pitchFamily="34" charset="0"/>
              </a:rPr>
              <a:t>Crop failure and livestock die off</a:t>
            </a:r>
          </a:p>
          <a:p>
            <a:pPr marL="342900" indent="-342900">
              <a:buFont typeface="Webdings" panose="05030102010509060703" pitchFamily="18" charset="2"/>
              <a:buChar char="4"/>
            </a:pPr>
            <a:r>
              <a:rPr lang="en-US" sz="2400" b="1" dirty="0" smtClean="0">
                <a:solidFill>
                  <a:schemeClr val="tx1"/>
                </a:solidFill>
                <a:latin typeface="Century Gothic" panose="020B0502020202020204" pitchFamily="34" charset="0"/>
              </a:rPr>
              <a:t>Water Stress</a:t>
            </a:r>
          </a:p>
          <a:p>
            <a:pPr marL="1028700" lvl="1" indent="-342900">
              <a:buFont typeface="Arial" panose="020B0604020202020204" pitchFamily="34" charset="0"/>
              <a:buChar char="•"/>
            </a:pPr>
            <a:r>
              <a:rPr lang="en-US" sz="2000" dirty="0" smtClean="0">
                <a:solidFill>
                  <a:schemeClr val="tx1">
                    <a:lumMod val="75000"/>
                  </a:schemeClr>
                </a:solidFill>
                <a:latin typeface="Century Gothic" panose="020B0502020202020204" pitchFamily="34" charset="0"/>
              </a:rPr>
              <a:t>Agricultural stress, strain on resources, catalyst to conflict</a:t>
            </a:r>
          </a:p>
          <a:p>
            <a:pPr marL="342900" indent="-342900">
              <a:buFont typeface="Arial" panose="020B0604020202020204" pitchFamily="34" charset="0"/>
              <a:buChar char="•"/>
            </a:pPr>
            <a:endParaRPr lang="en-US" sz="1400" dirty="0" smtClean="0">
              <a:latin typeface="Century Gothic" panose="020B0502020202020204" pitchFamily="34" charset="0"/>
            </a:endParaRPr>
          </a:p>
          <a:p>
            <a:pPr marL="1028700" lvl="1" indent="-342900">
              <a:buFont typeface="Arial" panose="020B0604020202020204" pitchFamily="34" charset="0"/>
              <a:buChar char="•"/>
            </a:pPr>
            <a:endParaRPr lang="en-US" dirty="0" smtClean="0">
              <a:latin typeface="Century Gothic" panose="020B0502020202020204" pitchFamily="34" charset="0"/>
            </a:endParaRPr>
          </a:p>
          <a:p>
            <a:pPr marL="1028700" lvl="1" indent="-342900">
              <a:buFont typeface="Arial" panose="020B0604020202020204" pitchFamily="34" charset="0"/>
              <a:buChar char="•"/>
            </a:pPr>
            <a:endParaRPr lang="en-US" dirty="0">
              <a:latin typeface="Century Gothic" panose="020B0502020202020204" pitchFamily="34" charset="0"/>
            </a:endParaRPr>
          </a:p>
        </p:txBody>
      </p:sp>
      <p:sp>
        <p:nvSpPr>
          <p:cNvPr id="3" name="Text Placeholder 2"/>
          <p:cNvSpPr>
            <a:spLocks noGrp="1"/>
          </p:cNvSpPr>
          <p:nvPr>
            <p:ph type="body" idx="2"/>
          </p:nvPr>
        </p:nvSpPr>
        <p:spPr/>
        <p:txBody>
          <a:bodyPr/>
          <a:lstStyle/>
          <a:p>
            <a:r>
              <a:rPr lang="en-US" dirty="0" smtClean="0">
                <a:latin typeface="Century Gothic" panose="020B0502020202020204" pitchFamily="34" charset="0"/>
              </a:rPr>
              <a:t>Community Concerns</a:t>
            </a:r>
            <a:endParaRPr lang="en-US" dirty="0">
              <a:latin typeface="Century Gothic" panose="020B0502020202020204" pitchFamily="34" charset="0"/>
            </a:endParaRPr>
          </a:p>
        </p:txBody>
      </p:sp>
      <p:sp>
        <p:nvSpPr>
          <p:cNvPr id="5" name="Text Placeholder 4"/>
          <p:cNvSpPr>
            <a:spLocks noGrp="1"/>
          </p:cNvSpPr>
          <p:nvPr>
            <p:ph type="body" idx="4"/>
          </p:nvPr>
        </p:nvSpPr>
        <p:spPr>
          <a:xfrm>
            <a:off x="7150609" y="76200"/>
            <a:ext cx="1993391" cy="1371600"/>
          </a:xfrm>
        </p:spPr>
        <p:txBody>
          <a:bodyPr/>
          <a:lstStyle/>
          <a:p>
            <a:pPr algn="r"/>
            <a:r>
              <a:rPr lang="en-US" dirty="0" smtClean="0">
                <a:solidFill>
                  <a:srgbClr val="000000"/>
                </a:solidFill>
                <a:latin typeface="Century Gothic" panose="020B0502020202020204" pitchFamily="34" charset="0"/>
              </a:rPr>
              <a:t>Nicaragua Drought 2014</a:t>
            </a:r>
          </a:p>
          <a:p>
            <a:pPr algn="r"/>
            <a:r>
              <a:rPr lang="en-US" dirty="0" smtClean="0">
                <a:solidFill>
                  <a:srgbClr val="000000"/>
                </a:solidFill>
                <a:latin typeface="Century Gothic" panose="020B0502020202020204" pitchFamily="34" charset="0"/>
              </a:rPr>
              <a:t>Dry Las Canoas Reservoir</a:t>
            </a:r>
          </a:p>
          <a:p>
            <a:pPr algn="r"/>
            <a:r>
              <a:rPr lang="en-US" dirty="0" smtClean="0">
                <a:solidFill>
                  <a:srgbClr val="000000"/>
                </a:solidFill>
                <a:latin typeface="Century Gothic" panose="020B0502020202020204" pitchFamily="34" charset="0"/>
              </a:rPr>
              <a:t>Image Credit: Diana Ulloa</a:t>
            </a:r>
            <a:endParaRPr lang="en-US"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1132143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NCEI_NASA_DEVELOP\2016SpringTerm\LevantClimate\Deliverables\Deliverable images\Baseline_Clim\Levant_MinMax\February_Le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199" y="76200"/>
            <a:ext cx="5181601"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316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NCEI_NASA_DEVELOP\2016SpringTerm\LevantClimate\Deliverables\Deliverable images\Baseline_Clim\Levant_MinMax\March_Le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518" y="98612"/>
            <a:ext cx="5164282" cy="668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199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NCEI_NASA_DEVELOP\2016SpringTerm\LevantClimate\Deliverables\Deliverable images\Baseline_Clim\Levant_MinMax\April_Le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6200"/>
            <a:ext cx="51816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86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NCEI_NASA_DEVELOP\2016SpringTerm\LevantClimate\Deliverables\Deliverable images\Baseline_Clim\Levant_MinMax\May_Le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6200"/>
            <a:ext cx="51816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36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NCEI_NASA_DEVELOP\2016SpringTerm\LevantClimate\Deliverables\Deliverable images\Baseline_Clim\Levant_MinMax\June_Le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29989"/>
            <a:ext cx="5140036" cy="6651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058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Z:\NCEI_NASA_DEVELOP\2016SpringTerm\LevantClimate\Deliverables\Deliverable images\Baseline_Clim\Levant_MinMax\July_Le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6200"/>
            <a:ext cx="51816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635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NCEI_NASA_DEVELOP\2016SpringTerm\LevantClimate\Deliverables\Deliverable images\Baseline_Clim\Levant_MinMax\August_Le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921" y="99133"/>
            <a:ext cx="5163879" cy="668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465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NCEI_NASA_DEVELOP\2016SpringTerm\LevantClimate\Deliverables\Deliverable images\Baseline_Clim\Levant_MinMax\September_Le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870" y="119774"/>
            <a:ext cx="5147930" cy="666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252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Z:\NCEI_NASA_DEVELOP\2016SpringTerm\LevantClimate\Deliverables\Deliverable images\Baseline_Clim\Levant_MinMax\October_Le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25819"/>
            <a:ext cx="5143500" cy="6656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52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NCEI_NASA_DEVELOP\2016SpringTerm\LevantClimate\Deliverables\Deliverable images\Baseline_Clim\Levant_MinMax\November_Le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6200"/>
            <a:ext cx="5181601"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8209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8795" y="2189171"/>
            <a:ext cx="7982711" cy="1444752"/>
          </a:xfrm>
        </p:spPr>
        <p:txBody>
          <a:bodyPr/>
          <a:lstStyle/>
          <a:p>
            <a:pPr algn="ctr"/>
            <a:r>
              <a:rPr lang="en-US" dirty="0" smtClean="0">
                <a:solidFill>
                  <a:schemeClr val="bg2">
                    <a:lumMod val="75000"/>
                  </a:schemeClr>
                </a:solidFill>
                <a:latin typeface="Century Gothic" panose="020B0502020202020204" pitchFamily="34" charset="0"/>
              </a:rPr>
              <a:t>Project</a:t>
            </a:r>
            <a:r>
              <a:rPr lang="en-US" dirty="0" smtClean="0">
                <a:solidFill>
                  <a:schemeClr val="tx1">
                    <a:lumMod val="75000"/>
                  </a:schemeClr>
                </a:solidFill>
                <a:latin typeface="Century Gothic" panose="020B0502020202020204" pitchFamily="34" charset="0"/>
              </a:rPr>
              <a:t> Partner</a:t>
            </a:r>
            <a:endParaRPr lang="en-US" dirty="0">
              <a:solidFill>
                <a:schemeClr val="tx1">
                  <a:lumMod val="75000"/>
                </a:schemeClr>
              </a:solidFill>
              <a:latin typeface="Century Gothic" panose="020B0502020202020204" pitchFamily="34" charset="0"/>
            </a:endParaRPr>
          </a:p>
        </p:txBody>
      </p:sp>
      <p:sp>
        <p:nvSpPr>
          <p:cNvPr id="4" name="Text Placeholder 3"/>
          <p:cNvSpPr>
            <a:spLocks noGrp="1"/>
          </p:cNvSpPr>
          <p:nvPr>
            <p:ph type="body" idx="2"/>
          </p:nvPr>
        </p:nvSpPr>
        <p:spPr>
          <a:xfrm>
            <a:off x="598615" y="838200"/>
            <a:ext cx="7982711" cy="704088"/>
          </a:xfrm>
        </p:spPr>
        <p:txBody>
          <a:bodyPr/>
          <a:lstStyle/>
          <a:p>
            <a:pPr algn="ctr"/>
            <a:r>
              <a:rPr lang="en-US" dirty="0" smtClean="0">
                <a:latin typeface="Century Gothic" panose="020B0502020202020204" pitchFamily="34" charset="0"/>
              </a:rPr>
              <a:t>United States Air Force 14</a:t>
            </a:r>
            <a:r>
              <a:rPr lang="en-US" baseline="30000" dirty="0" smtClean="0">
                <a:latin typeface="Century Gothic" panose="020B0502020202020204" pitchFamily="34" charset="0"/>
              </a:rPr>
              <a:t>th</a:t>
            </a:r>
            <a:r>
              <a:rPr lang="en-US" dirty="0" smtClean="0">
                <a:latin typeface="Century Gothic" panose="020B0502020202020204" pitchFamily="34" charset="0"/>
              </a:rPr>
              <a:t> Weather Squadron</a:t>
            </a:r>
            <a:endParaRPr lang="en-US" dirty="0">
              <a:latin typeface="Century Gothic" panose="020B0502020202020204" pitchFamily="34" charset="0"/>
            </a:endParaRPr>
          </a:p>
        </p:txBody>
      </p:sp>
      <p:sp>
        <p:nvSpPr>
          <p:cNvPr id="8" name="TextBox 7"/>
          <p:cNvSpPr txBox="1"/>
          <p:nvPr/>
        </p:nvSpPr>
        <p:spPr>
          <a:xfrm>
            <a:off x="287373" y="4876800"/>
            <a:ext cx="1752600" cy="400110"/>
          </a:xfrm>
          <a:prstGeom prst="rect">
            <a:avLst/>
          </a:prstGeom>
          <a:noFill/>
        </p:spPr>
        <p:txBody>
          <a:bodyPr wrap="square" rtlCol="0">
            <a:spAutoFit/>
          </a:bodyPr>
          <a:lstStyle/>
          <a:p>
            <a:r>
              <a:rPr lang="en-US" sz="2000" b="1" dirty="0" smtClean="0">
                <a:solidFill>
                  <a:schemeClr val="accent1"/>
                </a:solidFill>
                <a:latin typeface="Century Gothic" panose="020B0502020202020204" pitchFamily="34" charset="0"/>
              </a:rPr>
              <a:t>Monitoring</a:t>
            </a:r>
            <a:endParaRPr lang="en-US" sz="2000" b="1" dirty="0">
              <a:solidFill>
                <a:schemeClr val="accent1"/>
              </a:solidFill>
              <a:latin typeface="Century Gothic" panose="020B0502020202020204" pitchFamily="34" charset="0"/>
            </a:endParaRPr>
          </a:p>
        </p:txBody>
      </p:sp>
      <p:sp>
        <p:nvSpPr>
          <p:cNvPr id="10" name="TextBox 9"/>
          <p:cNvSpPr txBox="1"/>
          <p:nvPr/>
        </p:nvSpPr>
        <p:spPr>
          <a:xfrm>
            <a:off x="2667000" y="5848290"/>
            <a:ext cx="1905000" cy="400110"/>
          </a:xfrm>
          <a:prstGeom prst="rect">
            <a:avLst/>
          </a:prstGeom>
          <a:noFill/>
        </p:spPr>
        <p:txBody>
          <a:bodyPr wrap="square" rtlCol="0">
            <a:spAutoFit/>
          </a:bodyPr>
          <a:lstStyle/>
          <a:p>
            <a:r>
              <a:rPr lang="en-US" sz="2000" b="1" dirty="0" smtClean="0">
                <a:solidFill>
                  <a:schemeClr val="accent1"/>
                </a:solidFill>
                <a:latin typeface="Century Gothic" panose="020B0502020202020204" pitchFamily="34" charset="0"/>
              </a:rPr>
              <a:t>Analysis</a:t>
            </a:r>
            <a:endParaRPr lang="en-US" sz="2000" b="1" dirty="0">
              <a:solidFill>
                <a:schemeClr val="accent1"/>
              </a:solidFill>
              <a:latin typeface="Century Gothic" panose="020B0502020202020204" pitchFamily="34" charset="0"/>
            </a:endParaRPr>
          </a:p>
        </p:txBody>
      </p:sp>
      <p:sp>
        <p:nvSpPr>
          <p:cNvPr id="11" name="TextBox 10"/>
          <p:cNvSpPr txBox="1"/>
          <p:nvPr/>
        </p:nvSpPr>
        <p:spPr>
          <a:xfrm>
            <a:off x="5138951" y="5867400"/>
            <a:ext cx="2057400" cy="400110"/>
          </a:xfrm>
          <a:prstGeom prst="rect">
            <a:avLst/>
          </a:prstGeom>
          <a:noFill/>
        </p:spPr>
        <p:txBody>
          <a:bodyPr wrap="square" rtlCol="0">
            <a:spAutoFit/>
          </a:bodyPr>
          <a:lstStyle/>
          <a:p>
            <a:r>
              <a:rPr lang="en-US" sz="2000" b="1" dirty="0" smtClean="0">
                <a:solidFill>
                  <a:schemeClr val="accent1"/>
                </a:solidFill>
                <a:latin typeface="Century Gothic" panose="020B0502020202020204" pitchFamily="34" charset="0"/>
              </a:rPr>
              <a:t>Prediction</a:t>
            </a:r>
          </a:p>
        </p:txBody>
      </p:sp>
      <p:sp>
        <p:nvSpPr>
          <p:cNvPr id="12" name="TextBox 11"/>
          <p:cNvSpPr txBox="1"/>
          <p:nvPr/>
        </p:nvSpPr>
        <p:spPr>
          <a:xfrm>
            <a:off x="7576645" y="5440927"/>
            <a:ext cx="1828800" cy="400110"/>
          </a:xfrm>
          <a:prstGeom prst="rect">
            <a:avLst/>
          </a:prstGeom>
          <a:noFill/>
        </p:spPr>
        <p:txBody>
          <a:bodyPr wrap="square" rtlCol="0">
            <a:spAutoFit/>
          </a:bodyPr>
          <a:lstStyle/>
          <a:p>
            <a:r>
              <a:rPr lang="en-US" sz="2000" b="1" dirty="0" smtClean="0">
                <a:solidFill>
                  <a:schemeClr val="accent1"/>
                </a:solidFill>
                <a:latin typeface="Century Gothic" panose="020B0502020202020204" pitchFamily="34" charset="0"/>
              </a:rPr>
              <a:t>End Users</a:t>
            </a:r>
            <a:endParaRPr lang="en-US" sz="2000" b="1" dirty="0">
              <a:solidFill>
                <a:schemeClr val="accent1"/>
              </a:solidFill>
              <a:latin typeface="Century Gothic" panose="020B050202020202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982509"/>
            <a:ext cx="2209800" cy="1657350"/>
          </a:xfrm>
          <a:prstGeom prst="rect">
            <a:avLst/>
          </a:prstGeom>
        </p:spPr>
      </p:pic>
      <p:sp>
        <p:nvSpPr>
          <p:cNvPr id="15" name="Right Arrow 14"/>
          <p:cNvSpPr/>
          <p:nvPr/>
        </p:nvSpPr>
        <p:spPr>
          <a:xfrm>
            <a:off x="1870494" y="5005506"/>
            <a:ext cx="381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764" y="4788265"/>
            <a:ext cx="1617305" cy="909734"/>
          </a:xfrm>
          <a:prstGeom prst="rect">
            <a:avLst/>
          </a:prstGeom>
        </p:spPr>
      </p:pic>
      <p:sp>
        <p:nvSpPr>
          <p:cNvPr id="19" name="Right Arrow 18"/>
          <p:cNvSpPr/>
          <p:nvPr/>
        </p:nvSpPr>
        <p:spPr>
          <a:xfrm>
            <a:off x="4343400" y="5004119"/>
            <a:ext cx="381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800" y="2590799"/>
            <a:ext cx="1126309" cy="1126309"/>
          </a:xfrm>
          <a:prstGeom prst="rect">
            <a:avLst/>
          </a:prstGeom>
        </p:spPr>
      </p:pic>
      <p:sp>
        <p:nvSpPr>
          <p:cNvPr id="28" name="Right Arrow 27"/>
          <p:cNvSpPr/>
          <p:nvPr/>
        </p:nvSpPr>
        <p:spPr>
          <a:xfrm>
            <a:off x="6858000" y="5005506"/>
            <a:ext cx="381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495800" y="5685559"/>
            <a:ext cx="2791137" cy="261610"/>
          </a:xfrm>
          <a:prstGeom prst="rect">
            <a:avLst/>
          </a:prstGeom>
          <a:noFill/>
        </p:spPr>
        <p:txBody>
          <a:bodyPr wrap="square" rtlCol="0">
            <a:spAutoFit/>
          </a:bodyPr>
          <a:lstStyle/>
          <a:p>
            <a:r>
              <a:rPr lang="en-US" sz="1050" dirty="0" smtClean="0">
                <a:latin typeface="Century Gothic" panose="020B0502020202020204" pitchFamily="34" charset="0"/>
              </a:rPr>
              <a:t>NASA Goddard Space Flight Center</a:t>
            </a:r>
            <a:endParaRPr lang="en-US" sz="1050" dirty="0">
              <a:latin typeface="Century Gothic" panose="020B0502020202020204" pitchFamily="34"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2764" y="4122741"/>
            <a:ext cx="1553286" cy="582433"/>
          </a:xfrm>
          <a:prstGeom prst="rect">
            <a:avLst/>
          </a:prstGeom>
          <a:ln>
            <a:solidFill>
              <a:srgbClr val="000000"/>
            </a:solidFill>
          </a:ln>
        </p:spPr>
      </p:pic>
      <p:sp>
        <p:nvSpPr>
          <p:cNvPr id="6" name="TextBox 5"/>
          <p:cNvSpPr txBox="1"/>
          <p:nvPr/>
        </p:nvSpPr>
        <p:spPr>
          <a:xfrm>
            <a:off x="2857500" y="5608615"/>
            <a:ext cx="1181100" cy="261610"/>
          </a:xfrm>
          <a:prstGeom prst="rect">
            <a:avLst/>
          </a:prstGeom>
          <a:noFill/>
        </p:spPr>
        <p:txBody>
          <a:bodyPr wrap="square" rtlCol="0">
            <a:spAutoFit/>
          </a:bodyPr>
          <a:lstStyle/>
          <a:p>
            <a:r>
              <a:rPr lang="en-US" sz="1050" dirty="0" smtClean="0">
                <a:latin typeface="Century Gothic" panose="020B0502020202020204" pitchFamily="34" charset="0"/>
              </a:rPr>
              <a:t>NASA ESDIS</a:t>
            </a:r>
          </a:p>
        </p:txBody>
      </p:sp>
      <p:sp>
        <p:nvSpPr>
          <p:cNvPr id="9" name="TextBox 8"/>
          <p:cNvSpPr txBox="1"/>
          <p:nvPr/>
        </p:nvSpPr>
        <p:spPr>
          <a:xfrm>
            <a:off x="0" y="4641200"/>
            <a:ext cx="2590800" cy="261610"/>
          </a:xfrm>
          <a:prstGeom prst="rect">
            <a:avLst/>
          </a:prstGeom>
          <a:noFill/>
        </p:spPr>
        <p:txBody>
          <a:bodyPr wrap="square" rtlCol="0">
            <a:spAutoFit/>
          </a:bodyPr>
          <a:lstStyle/>
          <a:p>
            <a:r>
              <a:rPr lang="en-US" sz="1050" dirty="0" smtClean="0">
                <a:latin typeface="Century Gothic" panose="020B0502020202020204" pitchFamily="34" charset="0"/>
              </a:rPr>
              <a:t>NASA Jet Propulsion Laboratory</a:t>
            </a:r>
            <a:endParaRPr lang="en-US" sz="1050" dirty="0">
              <a:latin typeface="Century Gothic" panose="020B0502020202020204" pitchFamily="34" charset="0"/>
            </a:endParaRP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2804922"/>
            <a:ext cx="1875749" cy="933208"/>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259" y="3581400"/>
            <a:ext cx="937890" cy="1059800"/>
          </a:xfrm>
          <a:prstGeom prst="rect">
            <a:avLst/>
          </a:prstGeom>
        </p:spPr>
      </p:pic>
      <p:sp>
        <p:nvSpPr>
          <p:cNvPr id="21" name="TextBox 20"/>
          <p:cNvSpPr txBox="1"/>
          <p:nvPr/>
        </p:nvSpPr>
        <p:spPr>
          <a:xfrm>
            <a:off x="8491045" y="3639311"/>
            <a:ext cx="533400" cy="430887"/>
          </a:xfrm>
          <a:prstGeom prst="rect">
            <a:avLst/>
          </a:prstGeom>
          <a:noFill/>
        </p:spPr>
        <p:txBody>
          <a:bodyPr wrap="square" rtlCol="0">
            <a:spAutoFit/>
          </a:bodyPr>
          <a:lstStyle/>
          <a:p>
            <a:pPr algn="r"/>
            <a:r>
              <a:rPr lang="en-US" sz="1050" dirty="0" smtClean="0">
                <a:latin typeface="Century Gothic" panose="020B0502020202020204" pitchFamily="34" charset="0"/>
              </a:rPr>
              <a:t>U.S. DOD</a:t>
            </a:r>
            <a:endParaRPr lang="en-US" sz="1050" dirty="0">
              <a:latin typeface="Century Gothic" panose="020B0502020202020204" pitchFamily="34" charset="0"/>
            </a:endParaRPr>
          </a:p>
        </p:txBody>
      </p:sp>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81800" y="3582399"/>
            <a:ext cx="1324368" cy="882912"/>
          </a:xfrm>
          <a:prstGeom prst="rect">
            <a:avLst/>
          </a:prstGeom>
        </p:spPr>
      </p:pic>
      <p:sp>
        <p:nvSpPr>
          <p:cNvPr id="27" name="TextBox 26"/>
          <p:cNvSpPr txBox="1"/>
          <p:nvPr/>
        </p:nvSpPr>
        <p:spPr>
          <a:xfrm>
            <a:off x="6667501" y="3352800"/>
            <a:ext cx="952499" cy="261610"/>
          </a:xfrm>
          <a:prstGeom prst="rect">
            <a:avLst/>
          </a:prstGeom>
          <a:noFill/>
        </p:spPr>
        <p:txBody>
          <a:bodyPr wrap="square" rtlCol="0">
            <a:spAutoFit/>
          </a:bodyPr>
          <a:lstStyle/>
          <a:p>
            <a:r>
              <a:rPr lang="en-US" sz="1050" dirty="0" smtClean="0">
                <a:latin typeface="Century Gothic" panose="020B0502020202020204" pitchFamily="34" charset="0"/>
              </a:rPr>
              <a:t>Tico Times</a:t>
            </a:r>
            <a:endParaRPr lang="en-US" sz="1050" dirty="0">
              <a:latin typeface="Century Gothic" panose="020B0502020202020204" pitchFamily="34" charset="0"/>
            </a:endParaRPr>
          </a:p>
        </p:txBody>
      </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8284" y="4241952"/>
            <a:ext cx="1395216" cy="1044716"/>
          </a:xfrm>
          <a:prstGeom prst="rect">
            <a:avLst/>
          </a:prstGeom>
        </p:spPr>
      </p:pic>
      <p:sp>
        <p:nvSpPr>
          <p:cNvPr id="31" name="TextBox 30"/>
          <p:cNvSpPr txBox="1"/>
          <p:nvPr/>
        </p:nvSpPr>
        <p:spPr>
          <a:xfrm>
            <a:off x="7953703" y="5275499"/>
            <a:ext cx="742950" cy="261610"/>
          </a:xfrm>
          <a:prstGeom prst="rect">
            <a:avLst/>
          </a:prstGeom>
          <a:noFill/>
        </p:spPr>
        <p:txBody>
          <a:bodyPr wrap="square" rtlCol="0">
            <a:spAutoFit/>
          </a:bodyPr>
          <a:lstStyle/>
          <a:p>
            <a:r>
              <a:rPr lang="en-US" sz="1050" dirty="0" smtClean="0">
                <a:latin typeface="Century Gothic" panose="020B0502020202020204" pitchFamily="34" charset="0"/>
              </a:rPr>
              <a:t>Reuters</a:t>
            </a:r>
            <a:endParaRPr lang="en-US" sz="1050" dirty="0">
              <a:latin typeface="Century Gothic" panose="020B0502020202020204" pitchFamily="34" charset="0"/>
            </a:endParaRPr>
          </a:p>
        </p:txBody>
      </p:sp>
    </p:spTree>
    <p:extLst>
      <p:ext uri="{BB962C8B-B14F-4D97-AF65-F5344CB8AC3E}">
        <p14:creationId xmlns:p14="http://schemas.microsoft.com/office/powerpoint/2010/main" val="35428721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NCEI_NASA_DEVELOP\2016SpringTerm\LevantClimate\Deliverables\Deliverable images\Baseline_Clim\Levant_MinMax\December_Le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76200"/>
            <a:ext cx="5181599" cy="670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4250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718822437"/>
              </p:ext>
            </p:extLst>
          </p:nvPr>
        </p:nvGraphicFramePr>
        <p:xfrm>
          <a:off x="76200" y="2819400"/>
          <a:ext cx="2278698" cy="1112520"/>
        </p:xfrm>
        <a:graphic>
          <a:graphicData uri="http://schemas.openxmlformats.org/drawingml/2006/table">
            <a:tbl>
              <a:tblPr firstRow="1" bandRow="1">
                <a:tableStyleId>{5C22544A-7EE6-4342-B048-85BDC9FD1C3A}</a:tableStyleId>
              </a:tblPr>
              <a:tblGrid>
                <a:gridCol w="1000443"/>
                <a:gridCol w="1278255"/>
              </a:tblGrid>
              <a:tr h="370840">
                <a:tc>
                  <a:txBody>
                    <a:bodyPr/>
                    <a:lstStyle/>
                    <a:p>
                      <a:r>
                        <a:rPr lang="en-US" dirty="0" smtClean="0"/>
                        <a:t>Category</a:t>
                      </a:r>
                      <a:endParaRPr lang="en-US" dirty="0"/>
                    </a:p>
                  </a:txBody>
                  <a:tcPr/>
                </a:tc>
                <a:tc>
                  <a:txBody>
                    <a:bodyPr/>
                    <a:lstStyle/>
                    <a:p>
                      <a:r>
                        <a:rPr lang="en-US" dirty="0" smtClean="0"/>
                        <a:t>NDVI Values</a:t>
                      </a:r>
                      <a:endParaRPr lang="en-US" dirty="0"/>
                    </a:p>
                  </a:txBody>
                  <a:tcPr/>
                </a:tc>
              </a:tr>
              <a:tr h="370840">
                <a:tc>
                  <a:txBody>
                    <a:bodyPr/>
                    <a:lstStyle/>
                    <a:p>
                      <a:pPr algn="ctr"/>
                      <a:r>
                        <a:rPr lang="en-US" dirty="0" smtClean="0"/>
                        <a:t>High</a:t>
                      </a:r>
                      <a:endParaRPr lang="en-US" dirty="0"/>
                    </a:p>
                  </a:txBody>
                  <a:tcPr/>
                </a:tc>
                <a:tc>
                  <a:txBody>
                    <a:bodyPr/>
                    <a:lstStyle/>
                    <a:p>
                      <a:pPr algn="ctr"/>
                      <a:r>
                        <a:rPr lang="en-US" dirty="0" smtClean="0"/>
                        <a:t>0.2</a:t>
                      </a:r>
                      <a:r>
                        <a:rPr lang="en-US" baseline="0" dirty="0" smtClean="0"/>
                        <a:t> to 1</a:t>
                      </a:r>
                      <a:endParaRPr lang="en-US" dirty="0"/>
                    </a:p>
                  </a:txBody>
                  <a:tcPr/>
                </a:tc>
              </a:tr>
              <a:tr h="370840">
                <a:tc>
                  <a:txBody>
                    <a:bodyPr/>
                    <a:lstStyle/>
                    <a:p>
                      <a:pPr algn="ctr"/>
                      <a:r>
                        <a:rPr lang="en-US" dirty="0" smtClean="0"/>
                        <a:t>Low</a:t>
                      </a:r>
                      <a:endParaRPr lang="en-US" dirty="0"/>
                    </a:p>
                  </a:txBody>
                  <a:tcPr/>
                </a:tc>
                <a:tc>
                  <a:txBody>
                    <a:bodyPr/>
                    <a:lstStyle/>
                    <a:p>
                      <a:pPr algn="ctr"/>
                      <a:r>
                        <a:rPr lang="en-US" dirty="0" smtClean="0"/>
                        <a:t>-1 to 0.2</a:t>
                      </a:r>
                      <a:endParaRPr lang="en-US" dirty="0"/>
                    </a:p>
                  </a:txBody>
                  <a:tcPr/>
                </a:tc>
              </a:tr>
            </a:tbl>
          </a:graphicData>
        </a:graphic>
      </p:graphicFrame>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429883"/>
            <a:ext cx="4648200" cy="6015317"/>
          </a:xfrm>
          <a:prstGeom prst="rect">
            <a:avLst/>
          </a:prstGeom>
        </p:spPr>
      </p:pic>
      <p:sp>
        <p:nvSpPr>
          <p:cNvPr id="4" name="TextBox 3"/>
          <p:cNvSpPr txBox="1"/>
          <p:nvPr/>
        </p:nvSpPr>
        <p:spPr>
          <a:xfrm>
            <a:off x="3395352" y="762000"/>
            <a:ext cx="3268717" cy="400110"/>
          </a:xfrm>
          <a:prstGeom prst="rect">
            <a:avLst/>
          </a:prstGeom>
          <a:noFill/>
        </p:spPr>
        <p:txBody>
          <a:bodyPr wrap="square" rtlCol="0">
            <a:spAutoFit/>
          </a:bodyPr>
          <a:lstStyle/>
          <a:p>
            <a:r>
              <a:rPr lang="en-US" sz="2000" dirty="0" smtClean="0">
                <a:latin typeface="Century Gothic" panose="020B0502020202020204" pitchFamily="34" charset="0"/>
              </a:rPr>
              <a:t>High vs. Low Vegetation</a:t>
            </a:r>
            <a:endParaRPr lang="en-US" sz="2000" dirty="0">
              <a:latin typeface="Century Gothic" panose="020B0502020202020204" pitchFamily="34" charset="0"/>
            </a:endParaRPr>
          </a:p>
        </p:txBody>
      </p:sp>
      <p:grpSp>
        <p:nvGrpSpPr>
          <p:cNvPr id="15" name="Group 14"/>
          <p:cNvGrpSpPr/>
          <p:nvPr/>
        </p:nvGrpSpPr>
        <p:grpSpPr>
          <a:xfrm>
            <a:off x="2895600" y="4876800"/>
            <a:ext cx="1143000" cy="838200"/>
            <a:chOff x="2895600" y="4876800"/>
            <a:chExt cx="1143000" cy="838200"/>
          </a:xfrm>
        </p:grpSpPr>
        <p:sp>
          <p:nvSpPr>
            <p:cNvPr id="12" name="Rectangle 11"/>
            <p:cNvSpPr/>
            <p:nvPr/>
          </p:nvSpPr>
          <p:spPr>
            <a:xfrm>
              <a:off x="2895600" y="4876800"/>
              <a:ext cx="1143000" cy="838200"/>
            </a:xfrm>
            <a:prstGeom prst="rect">
              <a:avLst/>
            </a:prstGeom>
            <a:solidFill>
              <a:schemeClr val="bg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569539" y="5054769"/>
              <a:ext cx="419100" cy="507831"/>
            </a:xfrm>
            <a:prstGeom prst="rect">
              <a:avLst/>
            </a:prstGeom>
            <a:noFill/>
          </p:spPr>
          <p:txBody>
            <a:bodyPr wrap="square" rtlCol="0">
              <a:spAutoFit/>
            </a:bodyPr>
            <a:lstStyle/>
            <a:p>
              <a:r>
                <a:rPr lang="en-US" sz="900" dirty="0" smtClean="0"/>
                <a:t>Wet</a:t>
              </a:r>
            </a:p>
            <a:p>
              <a:endParaRPr lang="en-US" sz="900" dirty="0" smtClean="0"/>
            </a:p>
            <a:p>
              <a:r>
                <a:rPr lang="en-US" sz="900" dirty="0" smtClean="0"/>
                <a:t>Dry</a:t>
              </a:r>
              <a:endParaRPr lang="en-US" sz="900" dirty="0"/>
            </a:p>
          </p:txBody>
        </p:sp>
        <p:sp>
          <p:nvSpPr>
            <p:cNvPr id="14" name="Rectangle 13"/>
            <p:cNvSpPr/>
            <p:nvPr/>
          </p:nvSpPr>
          <p:spPr>
            <a:xfrm>
              <a:off x="3081648" y="5138992"/>
              <a:ext cx="347352" cy="107908"/>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081648" y="5399300"/>
              <a:ext cx="347352" cy="107908"/>
            </a:xfrm>
            <a:prstGeom prst="rect">
              <a:avLst/>
            </a:prstGeom>
            <a:solidFill>
              <a:srgbClr val="7A3D00"/>
            </a:solidFill>
            <a:ln>
              <a:solidFill>
                <a:srgbClr val="7A3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43829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NCEI_NASA_DEVELOP\2016SpringTerm\LevantClimate\Deliverables\Deliverable images\Wet_Dry_Gif_Levan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34935" y="381000"/>
            <a:ext cx="4651665" cy="60198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029200" y="4891701"/>
            <a:ext cx="1143000" cy="838200"/>
            <a:chOff x="2895600" y="4876800"/>
            <a:chExt cx="1143000" cy="838200"/>
          </a:xfrm>
        </p:grpSpPr>
        <p:sp>
          <p:nvSpPr>
            <p:cNvPr id="9" name="Rectangle 8"/>
            <p:cNvSpPr/>
            <p:nvPr/>
          </p:nvSpPr>
          <p:spPr>
            <a:xfrm>
              <a:off x="2895600" y="4876800"/>
              <a:ext cx="1143000" cy="838200"/>
            </a:xfrm>
            <a:prstGeom prst="rect">
              <a:avLst/>
            </a:prstGeom>
            <a:solidFill>
              <a:schemeClr val="bg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569539" y="5054769"/>
              <a:ext cx="419100" cy="507831"/>
            </a:xfrm>
            <a:prstGeom prst="rect">
              <a:avLst/>
            </a:prstGeom>
            <a:noFill/>
          </p:spPr>
          <p:txBody>
            <a:bodyPr wrap="square" rtlCol="0">
              <a:spAutoFit/>
            </a:bodyPr>
            <a:lstStyle/>
            <a:p>
              <a:r>
                <a:rPr lang="en-US" sz="900" dirty="0" smtClean="0"/>
                <a:t>Wet</a:t>
              </a:r>
            </a:p>
            <a:p>
              <a:endParaRPr lang="en-US" sz="900" dirty="0" smtClean="0"/>
            </a:p>
            <a:p>
              <a:r>
                <a:rPr lang="en-US" sz="900" dirty="0" smtClean="0"/>
                <a:t>Dry</a:t>
              </a:r>
              <a:endParaRPr lang="en-US" sz="900" dirty="0"/>
            </a:p>
          </p:txBody>
        </p:sp>
        <p:sp>
          <p:nvSpPr>
            <p:cNvPr id="11" name="Rectangle 10"/>
            <p:cNvSpPr/>
            <p:nvPr/>
          </p:nvSpPr>
          <p:spPr>
            <a:xfrm>
              <a:off x="3081648" y="5138992"/>
              <a:ext cx="347352" cy="107908"/>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081648" y="5399300"/>
              <a:ext cx="347352" cy="107908"/>
            </a:xfrm>
            <a:prstGeom prst="rect">
              <a:avLst/>
            </a:prstGeom>
            <a:solidFill>
              <a:srgbClr val="7A3D00"/>
            </a:solidFill>
            <a:ln>
              <a:solidFill>
                <a:srgbClr val="7A3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3132083" y="342181"/>
            <a:ext cx="3268717" cy="400110"/>
          </a:xfrm>
          <a:prstGeom prst="rect">
            <a:avLst/>
          </a:prstGeom>
          <a:noFill/>
        </p:spPr>
        <p:txBody>
          <a:bodyPr wrap="square" rtlCol="0">
            <a:spAutoFit/>
          </a:bodyPr>
          <a:lstStyle/>
          <a:p>
            <a:r>
              <a:rPr lang="en-US" sz="2000" dirty="0" smtClean="0">
                <a:latin typeface="Century Gothic" panose="020B0502020202020204" pitchFamily="34" charset="0"/>
              </a:rPr>
              <a:t>High vs. Low Vegetation</a:t>
            </a:r>
            <a:endParaRPr lang="en-US" sz="2000" dirty="0">
              <a:latin typeface="Century Gothic" panose="020B0502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3763786251"/>
              </p:ext>
            </p:extLst>
          </p:nvPr>
        </p:nvGraphicFramePr>
        <p:xfrm>
          <a:off x="76200" y="2819400"/>
          <a:ext cx="2278698" cy="1112520"/>
        </p:xfrm>
        <a:graphic>
          <a:graphicData uri="http://schemas.openxmlformats.org/drawingml/2006/table">
            <a:tbl>
              <a:tblPr firstRow="1" bandRow="1">
                <a:tableStyleId>{5C22544A-7EE6-4342-B048-85BDC9FD1C3A}</a:tableStyleId>
              </a:tblPr>
              <a:tblGrid>
                <a:gridCol w="1000443"/>
                <a:gridCol w="1278255"/>
              </a:tblGrid>
              <a:tr h="370840">
                <a:tc>
                  <a:txBody>
                    <a:bodyPr/>
                    <a:lstStyle/>
                    <a:p>
                      <a:r>
                        <a:rPr lang="en-US" dirty="0" smtClean="0"/>
                        <a:t>Category</a:t>
                      </a:r>
                      <a:endParaRPr lang="en-US" dirty="0"/>
                    </a:p>
                  </a:txBody>
                  <a:tcPr/>
                </a:tc>
                <a:tc>
                  <a:txBody>
                    <a:bodyPr/>
                    <a:lstStyle/>
                    <a:p>
                      <a:r>
                        <a:rPr lang="en-US" dirty="0" smtClean="0"/>
                        <a:t>NDVI Values</a:t>
                      </a:r>
                      <a:endParaRPr lang="en-US" dirty="0"/>
                    </a:p>
                  </a:txBody>
                  <a:tcPr/>
                </a:tc>
              </a:tr>
              <a:tr h="370840">
                <a:tc>
                  <a:txBody>
                    <a:bodyPr/>
                    <a:lstStyle/>
                    <a:p>
                      <a:pPr algn="ctr"/>
                      <a:r>
                        <a:rPr lang="en-US" dirty="0" smtClean="0"/>
                        <a:t>High</a:t>
                      </a:r>
                      <a:endParaRPr lang="en-US" dirty="0"/>
                    </a:p>
                  </a:txBody>
                  <a:tcPr/>
                </a:tc>
                <a:tc>
                  <a:txBody>
                    <a:bodyPr/>
                    <a:lstStyle/>
                    <a:p>
                      <a:pPr algn="ctr"/>
                      <a:r>
                        <a:rPr lang="en-US" dirty="0" smtClean="0"/>
                        <a:t>0.2</a:t>
                      </a:r>
                      <a:r>
                        <a:rPr lang="en-US" baseline="0" dirty="0" smtClean="0"/>
                        <a:t> to 1</a:t>
                      </a:r>
                      <a:endParaRPr lang="en-US" dirty="0"/>
                    </a:p>
                  </a:txBody>
                  <a:tcPr/>
                </a:tc>
              </a:tr>
              <a:tr h="370840">
                <a:tc>
                  <a:txBody>
                    <a:bodyPr/>
                    <a:lstStyle/>
                    <a:p>
                      <a:pPr algn="ctr"/>
                      <a:r>
                        <a:rPr lang="en-US" dirty="0" smtClean="0"/>
                        <a:t>Low</a:t>
                      </a:r>
                      <a:endParaRPr lang="en-US" dirty="0"/>
                    </a:p>
                  </a:txBody>
                  <a:tcPr/>
                </a:tc>
                <a:tc>
                  <a:txBody>
                    <a:bodyPr/>
                    <a:lstStyle/>
                    <a:p>
                      <a:pPr algn="ctr"/>
                      <a:r>
                        <a:rPr lang="en-US" dirty="0" smtClean="0"/>
                        <a:t>-1 to 0.2</a:t>
                      </a:r>
                      <a:endParaRPr lang="en-US" dirty="0"/>
                    </a:p>
                  </a:txBody>
                  <a:tcPr/>
                </a:tc>
              </a:tr>
            </a:tbl>
          </a:graphicData>
        </a:graphic>
      </p:graphicFrame>
    </p:spTree>
    <p:extLst>
      <p:ext uri="{BB962C8B-B14F-4D97-AF65-F5344CB8AC3E}">
        <p14:creationId xmlns:p14="http://schemas.microsoft.com/office/powerpoint/2010/main" val="37655783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NCEI_NASA_DEVELOP\2016SpringTerm\LevantClimate\Deliverables\Deliverable images\Camer 1997 gif.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43000"/>
            <a:ext cx="4003964" cy="5181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90800" y="553579"/>
            <a:ext cx="3886200" cy="307777"/>
          </a:xfrm>
          <a:prstGeom prst="rect">
            <a:avLst/>
          </a:prstGeom>
          <a:noFill/>
        </p:spPr>
        <p:txBody>
          <a:bodyPr wrap="square" rtlCol="0">
            <a:spAutoFit/>
          </a:bodyPr>
          <a:lstStyle/>
          <a:p>
            <a:r>
              <a:rPr lang="en-US" dirty="0" smtClean="0"/>
              <a:t>January – December 1997 Central America</a:t>
            </a:r>
            <a:endParaRPr lang="en-US" dirty="0"/>
          </a:p>
        </p:txBody>
      </p:sp>
    </p:spTree>
    <p:extLst>
      <p:ext uri="{BB962C8B-B14F-4D97-AF65-F5344CB8AC3E}">
        <p14:creationId xmlns:p14="http://schemas.microsoft.com/office/powerpoint/2010/main" val="12992869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NCEI_NASA_DEVELOP\2016SpringTerm\LevantClimate\Deliverables\Deliverable images\Camer 1998 dif.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066800"/>
            <a:ext cx="4191000" cy="54236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43200" y="606623"/>
            <a:ext cx="4191000" cy="307777"/>
          </a:xfrm>
          <a:prstGeom prst="rect">
            <a:avLst/>
          </a:prstGeom>
          <a:noFill/>
        </p:spPr>
        <p:txBody>
          <a:bodyPr wrap="square" rtlCol="0">
            <a:spAutoFit/>
          </a:bodyPr>
          <a:lstStyle/>
          <a:p>
            <a:r>
              <a:rPr lang="en-US" dirty="0" smtClean="0"/>
              <a:t>January – December 1998 Central America</a:t>
            </a:r>
            <a:endParaRPr lang="en-US" dirty="0"/>
          </a:p>
        </p:txBody>
      </p:sp>
    </p:spTree>
    <p:extLst>
      <p:ext uri="{BB962C8B-B14F-4D97-AF65-F5344CB8AC3E}">
        <p14:creationId xmlns:p14="http://schemas.microsoft.com/office/powerpoint/2010/main" val="30302136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NCEI_NASA_DEVELOP\2016SpringTerm\LevantClimate\Deliverables\Deliverable images\Levant 2008 drought gif.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90833"/>
            <a:ext cx="4038600" cy="52264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76600" y="835223"/>
            <a:ext cx="4038600" cy="307777"/>
          </a:xfrm>
          <a:prstGeom prst="rect">
            <a:avLst/>
          </a:prstGeom>
          <a:noFill/>
        </p:spPr>
        <p:txBody>
          <a:bodyPr wrap="square" rtlCol="0">
            <a:spAutoFit/>
          </a:bodyPr>
          <a:lstStyle/>
          <a:p>
            <a:r>
              <a:rPr lang="en-US" dirty="0" smtClean="0"/>
              <a:t>2008 Drought Levant</a:t>
            </a:r>
            <a:endParaRPr lang="en-US" dirty="0"/>
          </a:p>
        </p:txBody>
      </p:sp>
    </p:spTree>
    <p:extLst>
      <p:ext uri="{BB962C8B-B14F-4D97-AF65-F5344CB8AC3E}">
        <p14:creationId xmlns:p14="http://schemas.microsoft.com/office/powerpoint/2010/main" val="37429445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096000"/>
          </a:xfrm>
          <a:prstGeom prst="rect">
            <a:avLst/>
          </a:prstGeom>
        </p:spPr>
      </p:pic>
      <p:sp>
        <p:nvSpPr>
          <p:cNvPr id="4" name="Text Placeholder 2"/>
          <p:cNvSpPr>
            <a:spLocks noGrp="1"/>
          </p:cNvSpPr>
          <p:nvPr>
            <p:ph type="body" idx="2"/>
          </p:nvPr>
        </p:nvSpPr>
        <p:spPr>
          <a:xfrm>
            <a:off x="-76200" y="96839"/>
            <a:ext cx="8991600" cy="568321"/>
          </a:xfrm>
        </p:spPr>
        <p:txBody>
          <a:bodyPr/>
          <a:lstStyle/>
          <a:p>
            <a:pPr>
              <a:spcBef>
                <a:spcPts val="0"/>
              </a:spcBef>
            </a:pPr>
            <a:r>
              <a:rPr lang="en-US" sz="3200" u="sng" dirty="0" smtClean="0">
                <a:latin typeface="Century Gothic" panose="020B0502020202020204" pitchFamily="34" charset="0"/>
              </a:rPr>
              <a:t>Central America Seasonal Trend Maps</a:t>
            </a:r>
            <a:endParaRPr lang="en-US" sz="2700" u="sng" dirty="0" smtClean="0">
              <a:latin typeface="Century Gothic" panose="020B0502020202020204" pitchFamily="34" charset="0"/>
            </a:endParaRPr>
          </a:p>
        </p:txBody>
      </p:sp>
      <p:sp>
        <p:nvSpPr>
          <p:cNvPr id="5" name="Rectangle 4"/>
          <p:cNvSpPr/>
          <p:nvPr/>
        </p:nvSpPr>
        <p:spPr>
          <a:xfrm>
            <a:off x="152400" y="4267200"/>
            <a:ext cx="2819400" cy="205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748"/>
          <a:stretch/>
        </p:blipFill>
        <p:spPr>
          <a:xfrm>
            <a:off x="6424550" y="4419600"/>
            <a:ext cx="2567049" cy="1661665"/>
          </a:xfrm>
          <a:prstGeom prst="rect">
            <a:avLst/>
          </a:prstGeom>
        </p:spPr>
      </p:pic>
      <p:sp>
        <p:nvSpPr>
          <p:cNvPr id="10" name="Rectangle 9"/>
          <p:cNvSpPr/>
          <p:nvPr/>
        </p:nvSpPr>
        <p:spPr>
          <a:xfrm>
            <a:off x="2958934" y="878591"/>
            <a:ext cx="3594265" cy="49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47651" y="990600"/>
            <a:ext cx="5943600" cy="430887"/>
          </a:xfrm>
          <a:prstGeom prst="rect">
            <a:avLst/>
          </a:prstGeom>
          <a:noFill/>
        </p:spPr>
        <p:txBody>
          <a:bodyPr wrap="square" rtlCol="0">
            <a:spAutoFit/>
          </a:bodyPr>
          <a:lstStyle/>
          <a:p>
            <a:pPr algn="ctr"/>
            <a:r>
              <a:rPr lang="en-US" sz="2200" b="1" u="sng" dirty="0" smtClean="0">
                <a:latin typeface="Century Gothic" panose="020B0502020202020204" pitchFamily="34" charset="0"/>
              </a:rPr>
              <a:t>NDVI Winter Trends from 1981-2014</a:t>
            </a:r>
            <a:endParaRPr lang="en-US" sz="2200" b="1" u="sng" dirty="0">
              <a:latin typeface="Century Gothic" panose="020B0502020202020204" pitchFamily="34" charset="0"/>
            </a:endParaRPr>
          </a:p>
        </p:txBody>
      </p:sp>
      <p:sp>
        <p:nvSpPr>
          <p:cNvPr id="11" name="Rectangle 10"/>
          <p:cNvSpPr/>
          <p:nvPr/>
        </p:nvSpPr>
        <p:spPr>
          <a:xfrm>
            <a:off x="2133600" y="1752600"/>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40033" y="4020695"/>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37166" y="1752599"/>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18360" y="1629773"/>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December</a:t>
            </a:r>
            <a:endParaRPr lang="en-US" sz="1800" dirty="0">
              <a:latin typeface="Century Gothic" panose="020B0502020202020204" pitchFamily="34" charset="0"/>
            </a:endParaRPr>
          </a:p>
        </p:txBody>
      </p:sp>
      <p:sp>
        <p:nvSpPr>
          <p:cNvPr id="15" name="TextBox 14"/>
          <p:cNvSpPr txBox="1"/>
          <p:nvPr/>
        </p:nvSpPr>
        <p:spPr>
          <a:xfrm>
            <a:off x="3888178" y="3959281"/>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February</a:t>
            </a:r>
            <a:endParaRPr lang="en-US" sz="1800" dirty="0">
              <a:latin typeface="Century Gothic" panose="020B0502020202020204" pitchFamily="34" charset="0"/>
            </a:endParaRPr>
          </a:p>
        </p:txBody>
      </p:sp>
      <p:sp>
        <p:nvSpPr>
          <p:cNvPr id="16" name="TextBox 15"/>
          <p:cNvSpPr txBox="1"/>
          <p:nvPr/>
        </p:nvSpPr>
        <p:spPr>
          <a:xfrm>
            <a:off x="5721926" y="1691186"/>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January</a:t>
            </a:r>
            <a:endParaRPr lang="en-US" sz="1800" dirty="0">
              <a:latin typeface="Century Gothic" panose="020B0502020202020204" pitchFamily="34" charset="0"/>
            </a:endParaRPr>
          </a:p>
        </p:txBody>
      </p:sp>
    </p:spTree>
    <p:extLst>
      <p:ext uri="{BB962C8B-B14F-4D97-AF65-F5344CB8AC3E}">
        <p14:creationId xmlns:p14="http://schemas.microsoft.com/office/powerpoint/2010/main" val="43305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096000"/>
          </a:xfrm>
          <a:prstGeom prst="rect">
            <a:avLst/>
          </a:prstGeom>
        </p:spPr>
      </p:pic>
      <p:sp>
        <p:nvSpPr>
          <p:cNvPr id="4" name="Text Placeholder 2"/>
          <p:cNvSpPr>
            <a:spLocks noGrp="1"/>
          </p:cNvSpPr>
          <p:nvPr>
            <p:ph type="body" idx="2"/>
          </p:nvPr>
        </p:nvSpPr>
        <p:spPr>
          <a:xfrm>
            <a:off x="-76200" y="96839"/>
            <a:ext cx="8991600" cy="568321"/>
          </a:xfrm>
        </p:spPr>
        <p:txBody>
          <a:bodyPr/>
          <a:lstStyle/>
          <a:p>
            <a:pPr>
              <a:spcBef>
                <a:spcPts val="0"/>
              </a:spcBef>
            </a:pPr>
            <a:r>
              <a:rPr lang="en-US" sz="3200" u="sng" dirty="0" smtClean="0">
                <a:latin typeface="Century Gothic" panose="020B0502020202020204" pitchFamily="34" charset="0"/>
              </a:rPr>
              <a:t>Central America Seasonal Trend Maps</a:t>
            </a:r>
            <a:endParaRPr lang="en-US" sz="2700" u="sng" dirty="0" smtClean="0">
              <a:latin typeface="Century Gothic" panose="020B0502020202020204" pitchFamily="34" charset="0"/>
            </a:endParaRPr>
          </a:p>
        </p:txBody>
      </p:sp>
      <p:sp>
        <p:nvSpPr>
          <p:cNvPr id="5" name="Rectangle 4"/>
          <p:cNvSpPr/>
          <p:nvPr/>
        </p:nvSpPr>
        <p:spPr>
          <a:xfrm>
            <a:off x="152400" y="4267200"/>
            <a:ext cx="2819400" cy="205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748"/>
          <a:stretch/>
        </p:blipFill>
        <p:spPr>
          <a:xfrm>
            <a:off x="6424550" y="4419600"/>
            <a:ext cx="2567049" cy="1661665"/>
          </a:xfrm>
          <a:prstGeom prst="rect">
            <a:avLst/>
          </a:prstGeom>
        </p:spPr>
      </p:pic>
      <p:sp>
        <p:nvSpPr>
          <p:cNvPr id="10" name="Rectangle 9"/>
          <p:cNvSpPr/>
          <p:nvPr/>
        </p:nvSpPr>
        <p:spPr>
          <a:xfrm>
            <a:off x="2958934" y="878591"/>
            <a:ext cx="3594265" cy="49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47651" y="990600"/>
            <a:ext cx="5943600" cy="430887"/>
          </a:xfrm>
          <a:prstGeom prst="rect">
            <a:avLst/>
          </a:prstGeom>
          <a:noFill/>
        </p:spPr>
        <p:txBody>
          <a:bodyPr wrap="square" rtlCol="0">
            <a:spAutoFit/>
          </a:bodyPr>
          <a:lstStyle/>
          <a:p>
            <a:pPr algn="ctr"/>
            <a:r>
              <a:rPr lang="en-US" sz="2200" b="1" u="sng" dirty="0" smtClean="0">
                <a:latin typeface="Century Gothic" panose="020B0502020202020204" pitchFamily="34" charset="0"/>
              </a:rPr>
              <a:t>NDVI Spring Trends from 1981-2014</a:t>
            </a:r>
            <a:endParaRPr lang="en-US" sz="2200" b="1" u="sng" dirty="0">
              <a:latin typeface="Century Gothic" panose="020B0502020202020204" pitchFamily="34" charset="0"/>
            </a:endParaRPr>
          </a:p>
        </p:txBody>
      </p:sp>
      <p:sp>
        <p:nvSpPr>
          <p:cNvPr id="11" name="Rectangle 10"/>
          <p:cNvSpPr/>
          <p:nvPr/>
        </p:nvSpPr>
        <p:spPr>
          <a:xfrm>
            <a:off x="2133600" y="1752600"/>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40033" y="4020695"/>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37166" y="1752599"/>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18360" y="1629773"/>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March</a:t>
            </a:r>
            <a:endParaRPr lang="en-US" sz="1800" dirty="0">
              <a:latin typeface="Century Gothic" panose="020B0502020202020204" pitchFamily="34" charset="0"/>
            </a:endParaRPr>
          </a:p>
        </p:txBody>
      </p:sp>
      <p:sp>
        <p:nvSpPr>
          <p:cNvPr id="15" name="TextBox 14"/>
          <p:cNvSpPr txBox="1"/>
          <p:nvPr/>
        </p:nvSpPr>
        <p:spPr>
          <a:xfrm>
            <a:off x="3888178" y="3959281"/>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May</a:t>
            </a:r>
            <a:endParaRPr lang="en-US" sz="1800" dirty="0">
              <a:latin typeface="Century Gothic" panose="020B0502020202020204" pitchFamily="34" charset="0"/>
            </a:endParaRPr>
          </a:p>
        </p:txBody>
      </p:sp>
      <p:sp>
        <p:nvSpPr>
          <p:cNvPr id="16" name="TextBox 15"/>
          <p:cNvSpPr txBox="1"/>
          <p:nvPr/>
        </p:nvSpPr>
        <p:spPr>
          <a:xfrm>
            <a:off x="5721926" y="1691186"/>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April</a:t>
            </a:r>
            <a:endParaRPr lang="en-US" sz="1800" dirty="0">
              <a:latin typeface="Century Gothic" panose="020B0502020202020204" pitchFamily="34" charset="0"/>
            </a:endParaRPr>
          </a:p>
        </p:txBody>
      </p:sp>
    </p:spTree>
    <p:extLst>
      <p:ext uri="{BB962C8B-B14F-4D97-AF65-F5344CB8AC3E}">
        <p14:creationId xmlns:p14="http://schemas.microsoft.com/office/powerpoint/2010/main" val="426292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096000"/>
          </a:xfrm>
          <a:prstGeom prst="rect">
            <a:avLst/>
          </a:prstGeom>
        </p:spPr>
      </p:pic>
      <p:sp>
        <p:nvSpPr>
          <p:cNvPr id="4" name="Text Placeholder 2"/>
          <p:cNvSpPr>
            <a:spLocks noGrp="1"/>
          </p:cNvSpPr>
          <p:nvPr>
            <p:ph type="body" idx="2"/>
          </p:nvPr>
        </p:nvSpPr>
        <p:spPr>
          <a:xfrm>
            <a:off x="-76200" y="96839"/>
            <a:ext cx="8991600" cy="568321"/>
          </a:xfrm>
        </p:spPr>
        <p:txBody>
          <a:bodyPr/>
          <a:lstStyle/>
          <a:p>
            <a:pPr>
              <a:spcBef>
                <a:spcPts val="0"/>
              </a:spcBef>
            </a:pPr>
            <a:r>
              <a:rPr lang="en-US" sz="3200" u="sng" dirty="0" smtClean="0">
                <a:latin typeface="Century Gothic" panose="020B0502020202020204" pitchFamily="34" charset="0"/>
              </a:rPr>
              <a:t>Central America Seasonal Trend Maps</a:t>
            </a:r>
            <a:endParaRPr lang="en-US" sz="2700" u="sng" dirty="0" smtClean="0">
              <a:latin typeface="Century Gothic" panose="020B0502020202020204" pitchFamily="34" charset="0"/>
            </a:endParaRPr>
          </a:p>
        </p:txBody>
      </p:sp>
      <p:sp>
        <p:nvSpPr>
          <p:cNvPr id="5" name="Rectangle 4"/>
          <p:cNvSpPr/>
          <p:nvPr/>
        </p:nvSpPr>
        <p:spPr>
          <a:xfrm>
            <a:off x="152400" y="4267200"/>
            <a:ext cx="2819400" cy="205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748"/>
          <a:stretch/>
        </p:blipFill>
        <p:spPr>
          <a:xfrm>
            <a:off x="6424550" y="4419600"/>
            <a:ext cx="2567049" cy="1661665"/>
          </a:xfrm>
          <a:prstGeom prst="rect">
            <a:avLst/>
          </a:prstGeom>
        </p:spPr>
      </p:pic>
      <p:sp>
        <p:nvSpPr>
          <p:cNvPr id="10" name="Rectangle 9"/>
          <p:cNvSpPr/>
          <p:nvPr/>
        </p:nvSpPr>
        <p:spPr>
          <a:xfrm>
            <a:off x="2958934" y="878591"/>
            <a:ext cx="3594265" cy="49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47651" y="990600"/>
            <a:ext cx="5943600" cy="430887"/>
          </a:xfrm>
          <a:prstGeom prst="rect">
            <a:avLst/>
          </a:prstGeom>
          <a:noFill/>
        </p:spPr>
        <p:txBody>
          <a:bodyPr wrap="square" rtlCol="0">
            <a:spAutoFit/>
          </a:bodyPr>
          <a:lstStyle/>
          <a:p>
            <a:pPr algn="ctr"/>
            <a:r>
              <a:rPr lang="en-US" sz="2200" b="1" u="sng" dirty="0" smtClean="0">
                <a:latin typeface="Century Gothic" panose="020B0502020202020204" pitchFamily="34" charset="0"/>
              </a:rPr>
              <a:t>NDVI Summer Trends from 1981-2014</a:t>
            </a:r>
            <a:endParaRPr lang="en-US" sz="2200" b="1" u="sng" dirty="0">
              <a:latin typeface="Century Gothic" panose="020B0502020202020204" pitchFamily="34" charset="0"/>
            </a:endParaRPr>
          </a:p>
        </p:txBody>
      </p:sp>
      <p:sp>
        <p:nvSpPr>
          <p:cNvPr id="11" name="Rectangle 10"/>
          <p:cNvSpPr/>
          <p:nvPr/>
        </p:nvSpPr>
        <p:spPr>
          <a:xfrm>
            <a:off x="2133600" y="1752600"/>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40033" y="4020695"/>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37166" y="1752599"/>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18360" y="1629773"/>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June</a:t>
            </a:r>
            <a:endParaRPr lang="en-US" sz="1800" dirty="0">
              <a:latin typeface="Century Gothic" panose="020B0502020202020204" pitchFamily="34" charset="0"/>
            </a:endParaRPr>
          </a:p>
        </p:txBody>
      </p:sp>
      <p:sp>
        <p:nvSpPr>
          <p:cNvPr id="15" name="TextBox 14"/>
          <p:cNvSpPr txBox="1"/>
          <p:nvPr/>
        </p:nvSpPr>
        <p:spPr>
          <a:xfrm>
            <a:off x="3888178" y="3959281"/>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August</a:t>
            </a:r>
            <a:endParaRPr lang="en-US" sz="1800" dirty="0">
              <a:latin typeface="Century Gothic" panose="020B0502020202020204" pitchFamily="34" charset="0"/>
            </a:endParaRPr>
          </a:p>
        </p:txBody>
      </p:sp>
      <p:sp>
        <p:nvSpPr>
          <p:cNvPr id="16" name="TextBox 15"/>
          <p:cNvSpPr txBox="1"/>
          <p:nvPr/>
        </p:nvSpPr>
        <p:spPr>
          <a:xfrm>
            <a:off x="5721926" y="1691186"/>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July</a:t>
            </a:r>
            <a:endParaRPr lang="en-US" sz="1800" dirty="0">
              <a:latin typeface="Century Gothic" panose="020B0502020202020204" pitchFamily="34" charset="0"/>
            </a:endParaRPr>
          </a:p>
        </p:txBody>
      </p:sp>
    </p:spTree>
    <p:extLst>
      <p:ext uri="{BB962C8B-B14F-4D97-AF65-F5344CB8AC3E}">
        <p14:creationId xmlns:p14="http://schemas.microsoft.com/office/powerpoint/2010/main" val="218088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096000"/>
          </a:xfrm>
          <a:prstGeom prst="rect">
            <a:avLst/>
          </a:prstGeom>
        </p:spPr>
      </p:pic>
      <p:sp>
        <p:nvSpPr>
          <p:cNvPr id="4" name="Text Placeholder 2"/>
          <p:cNvSpPr>
            <a:spLocks noGrp="1"/>
          </p:cNvSpPr>
          <p:nvPr>
            <p:ph type="body" idx="2"/>
          </p:nvPr>
        </p:nvSpPr>
        <p:spPr>
          <a:xfrm>
            <a:off x="-76200" y="96839"/>
            <a:ext cx="8991600" cy="568321"/>
          </a:xfrm>
        </p:spPr>
        <p:txBody>
          <a:bodyPr/>
          <a:lstStyle/>
          <a:p>
            <a:pPr>
              <a:spcBef>
                <a:spcPts val="0"/>
              </a:spcBef>
            </a:pPr>
            <a:r>
              <a:rPr lang="en-US" sz="3200" u="sng" dirty="0" smtClean="0">
                <a:latin typeface="Century Gothic" panose="020B0502020202020204" pitchFamily="34" charset="0"/>
              </a:rPr>
              <a:t>Central America Seasonal Trend Maps</a:t>
            </a:r>
            <a:endParaRPr lang="en-US" sz="2700" u="sng" dirty="0" smtClean="0">
              <a:latin typeface="Century Gothic" panose="020B0502020202020204" pitchFamily="34" charset="0"/>
            </a:endParaRPr>
          </a:p>
        </p:txBody>
      </p:sp>
      <p:sp>
        <p:nvSpPr>
          <p:cNvPr id="5" name="Rectangle 4"/>
          <p:cNvSpPr/>
          <p:nvPr/>
        </p:nvSpPr>
        <p:spPr>
          <a:xfrm>
            <a:off x="152400" y="4267200"/>
            <a:ext cx="2819400" cy="205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748"/>
          <a:stretch/>
        </p:blipFill>
        <p:spPr>
          <a:xfrm>
            <a:off x="6424550" y="4419600"/>
            <a:ext cx="2567049" cy="1661665"/>
          </a:xfrm>
          <a:prstGeom prst="rect">
            <a:avLst/>
          </a:prstGeom>
        </p:spPr>
      </p:pic>
      <p:sp>
        <p:nvSpPr>
          <p:cNvPr id="10" name="Rectangle 9"/>
          <p:cNvSpPr/>
          <p:nvPr/>
        </p:nvSpPr>
        <p:spPr>
          <a:xfrm>
            <a:off x="2958934" y="878591"/>
            <a:ext cx="3594265" cy="49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47651" y="990600"/>
            <a:ext cx="5943600" cy="430887"/>
          </a:xfrm>
          <a:prstGeom prst="rect">
            <a:avLst/>
          </a:prstGeom>
          <a:noFill/>
        </p:spPr>
        <p:txBody>
          <a:bodyPr wrap="square" rtlCol="0">
            <a:spAutoFit/>
          </a:bodyPr>
          <a:lstStyle/>
          <a:p>
            <a:pPr algn="ctr"/>
            <a:r>
              <a:rPr lang="en-US" sz="2200" b="1" u="sng" dirty="0" smtClean="0">
                <a:latin typeface="Century Gothic" panose="020B0502020202020204" pitchFamily="34" charset="0"/>
              </a:rPr>
              <a:t>NDVI Autumn Trends from 1981-2014</a:t>
            </a:r>
            <a:endParaRPr lang="en-US" sz="2200" b="1" u="sng" dirty="0">
              <a:latin typeface="Century Gothic" panose="020B0502020202020204" pitchFamily="34" charset="0"/>
            </a:endParaRPr>
          </a:p>
        </p:txBody>
      </p:sp>
      <p:sp>
        <p:nvSpPr>
          <p:cNvPr id="11" name="Rectangle 10"/>
          <p:cNvSpPr/>
          <p:nvPr/>
        </p:nvSpPr>
        <p:spPr>
          <a:xfrm>
            <a:off x="2133600" y="1752600"/>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40033" y="4020695"/>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37166" y="1752599"/>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18360" y="1629773"/>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September</a:t>
            </a:r>
            <a:endParaRPr lang="en-US" sz="1800" dirty="0">
              <a:latin typeface="Century Gothic" panose="020B0502020202020204" pitchFamily="34" charset="0"/>
            </a:endParaRPr>
          </a:p>
        </p:txBody>
      </p:sp>
      <p:sp>
        <p:nvSpPr>
          <p:cNvPr id="15" name="TextBox 14"/>
          <p:cNvSpPr txBox="1"/>
          <p:nvPr/>
        </p:nvSpPr>
        <p:spPr>
          <a:xfrm>
            <a:off x="3888178" y="3959281"/>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November</a:t>
            </a:r>
            <a:endParaRPr lang="en-US" sz="1800" dirty="0">
              <a:latin typeface="Century Gothic" panose="020B0502020202020204" pitchFamily="34" charset="0"/>
            </a:endParaRPr>
          </a:p>
        </p:txBody>
      </p:sp>
      <p:sp>
        <p:nvSpPr>
          <p:cNvPr id="16" name="TextBox 15"/>
          <p:cNvSpPr txBox="1"/>
          <p:nvPr/>
        </p:nvSpPr>
        <p:spPr>
          <a:xfrm>
            <a:off x="5721926" y="1691186"/>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October</a:t>
            </a:r>
            <a:endParaRPr lang="en-US" sz="1800" dirty="0">
              <a:latin typeface="Century Gothic" panose="020B0502020202020204" pitchFamily="34" charset="0"/>
            </a:endParaRPr>
          </a:p>
        </p:txBody>
      </p:sp>
    </p:spTree>
    <p:extLst>
      <p:ext uri="{BB962C8B-B14F-4D97-AF65-F5344CB8AC3E}">
        <p14:creationId xmlns:p14="http://schemas.microsoft.com/office/powerpoint/2010/main" val="218088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1000"/>
            <a:ext cx="9144000" cy="2590800"/>
          </a:xfrm>
          <a:prstGeom prst="rect">
            <a:avLst/>
          </a:prstGeom>
        </p:spPr>
      </p:pic>
      <p:sp>
        <p:nvSpPr>
          <p:cNvPr id="4" name="Text Placeholder 3"/>
          <p:cNvSpPr>
            <a:spLocks noGrp="1"/>
          </p:cNvSpPr>
          <p:nvPr>
            <p:ph type="body" idx="4"/>
          </p:nvPr>
        </p:nvSpPr>
        <p:spPr>
          <a:xfrm>
            <a:off x="-152400" y="6521658"/>
            <a:ext cx="2295144" cy="274319"/>
          </a:xfrm>
        </p:spPr>
        <p:txBody>
          <a:bodyPr/>
          <a:lstStyle/>
          <a:p>
            <a:r>
              <a:rPr lang="en-US" dirty="0" smtClean="0">
                <a:solidFill>
                  <a:schemeClr val="bg1">
                    <a:lumMod val="85000"/>
                  </a:schemeClr>
                </a:solidFill>
                <a:latin typeface="Century Gothic" panose="020B0502020202020204" pitchFamily="34" charset="0"/>
              </a:rPr>
              <a:t>Image credit: </a:t>
            </a:r>
            <a:r>
              <a:rPr lang="en-US" dirty="0" err="1" smtClean="0">
                <a:solidFill>
                  <a:schemeClr val="bg1">
                    <a:lumMod val="85000"/>
                  </a:schemeClr>
                </a:solidFill>
                <a:latin typeface="Century Gothic" panose="020B0502020202020204" pitchFamily="34" charset="0"/>
              </a:rPr>
              <a:t>Zachi</a:t>
            </a:r>
            <a:r>
              <a:rPr lang="en-US" dirty="0" smtClean="0">
                <a:solidFill>
                  <a:schemeClr val="bg1">
                    <a:lumMod val="85000"/>
                  </a:schemeClr>
                </a:solidFill>
                <a:latin typeface="Century Gothic" panose="020B0502020202020204" pitchFamily="34" charset="0"/>
              </a:rPr>
              <a:t> </a:t>
            </a:r>
            <a:r>
              <a:rPr lang="en-US" dirty="0" err="1" smtClean="0">
                <a:solidFill>
                  <a:schemeClr val="bg1">
                    <a:lumMod val="85000"/>
                  </a:schemeClr>
                </a:solidFill>
                <a:latin typeface="Century Gothic" panose="020B0502020202020204" pitchFamily="34" charset="0"/>
              </a:rPr>
              <a:t>Evenor</a:t>
            </a:r>
            <a:endParaRPr lang="en-US" dirty="0">
              <a:solidFill>
                <a:schemeClr val="bg1">
                  <a:lumMod val="85000"/>
                </a:schemeClr>
              </a:solidFill>
              <a:latin typeface="Century Gothic" panose="020B0502020202020204" pitchFamily="34" charset="0"/>
            </a:endParaRPr>
          </a:p>
        </p:txBody>
      </p:sp>
      <p:sp>
        <p:nvSpPr>
          <p:cNvPr id="10" name="Text Placeholder 5"/>
          <p:cNvSpPr>
            <a:spLocks noGrp="1"/>
          </p:cNvSpPr>
          <p:nvPr>
            <p:ph type="body" sz="quarter" idx="4294967295"/>
          </p:nvPr>
        </p:nvSpPr>
        <p:spPr>
          <a:xfrm>
            <a:off x="609600" y="1066800"/>
            <a:ext cx="8102009" cy="1258537"/>
          </a:xfrm>
          <a:prstGeom prst="rect">
            <a:avLst/>
          </a:prstGeom>
        </p:spPr>
        <p:txBody>
          <a:bodyPr>
            <a:noAutofit/>
          </a:bodyPr>
          <a:lstStyle/>
          <a:p>
            <a:pPr marL="177800" indent="0">
              <a:lnSpc>
                <a:spcPct val="100000"/>
              </a:lnSpc>
              <a:buNone/>
            </a:pPr>
            <a:r>
              <a:rPr lang="en-US" sz="2200" b="1" dirty="0" smtClean="0">
                <a:solidFill>
                  <a:schemeClr val="accent1"/>
                </a:solidFill>
                <a:latin typeface="Century Gothic" panose="020B0502020202020204" pitchFamily="34" charset="0"/>
              </a:rPr>
              <a:t>Analyze</a:t>
            </a:r>
            <a:r>
              <a:rPr lang="en-US" sz="1800" dirty="0" smtClean="0">
                <a:solidFill>
                  <a:schemeClr val="bg1">
                    <a:lumMod val="50000"/>
                  </a:schemeClr>
                </a:solidFill>
                <a:latin typeface="Century Gothic" panose="020B0502020202020204" pitchFamily="34" charset="0"/>
              </a:rPr>
              <a:t> </a:t>
            </a:r>
            <a:r>
              <a:rPr lang="en-US" sz="2000" dirty="0">
                <a:solidFill>
                  <a:schemeClr val="tx1">
                    <a:lumMod val="75000"/>
                  </a:schemeClr>
                </a:solidFill>
                <a:latin typeface="Century Gothic" panose="020B0502020202020204" pitchFamily="34" charset="0"/>
              </a:rPr>
              <a:t>Normalized </a:t>
            </a:r>
            <a:r>
              <a:rPr lang="en-US" sz="2000" dirty="0" smtClean="0">
                <a:solidFill>
                  <a:schemeClr val="tx1">
                    <a:lumMod val="75000"/>
                  </a:schemeClr>
                </a:solidFill>
                <a:latin typeface="Century Gothic" panose="020B0502020202020204" pitchFamily="34" charset="0"/>
              </a:rPr>
              <a:t>Difference </a:t>
            </a:r>
            <a:r>
              <a:rPr lang="en-US" sz="2000" dirty="0">
                <a:solidFill>
                  <a:schemeClr val="tx1">
                    <a:lumMod val="75000"/>
                  </a:schemeClr>
                </a:solidFill>
                <a:latin typeface="Century Gothic" panose="020B0502020202020204" pitchFamily="34" charset="0"/>
              </a:rPr>
              <a:t>V</a:t>
            </a:r>
            <a:r>
              <a:rPr lang="en-US" sz="2000" dirty="0" smtClean="0">
                <a:solidFill>
                  <a:schemeClr val="tx1">
                    <a:lumMod val="75000"/>
                  </a:schemeClr>
                </a:solidFill>
                <a:latin typeface="Century Gothic" panose="020B0502020202020204" pitchFamily="34" charset="0"/>
              </a:rPr>
              <a:t>egetation </a:t>
            </a:r>
            <a:r>
              <a:rPr lang="en-US" sz="2000" dirty="0">
                <a:solidFill>
                  <a:schemeClr val="tx1">
                    <a:lumMod val="75000"/>
                  </a:schemeClr>
                </a:solidFill>
                <a:latin typeface="Century Gothic" panose="020B0502020202020204" pitchFamily="34" charset="0"/>
              </a:rPr>
              <a:t>I</a:t>
            </a:r>
            <a:r>
              <a:rPr lang="en-US" sz="2000" dirty="0" smtClean="0">
                <a:solidFill>
                  <a:schemeClr val="tx1">
                    <a:lumMod val="75000"/>
                  </a:schemeClr>
                </a:solidFill>
                <a:latin typeface="Century Gothic" panose="020B0502020202020204" pitchFamily="34" charset="0"/>
              </a:rPr>
              <a:t>ndex </a:t>
            </a:r>
            <a:r>
              <a:rPr lang="en-US" sz="2000" dirty="0">
                <a:solidFill>
                  <a:schemeClr val="tx1">
                    <a:lumMod val="75000"/>
                  </a:schemeClr>
                </a:solidFill>
                <a:latin typeface="Century Gothic" panose="020B0502020202020204" pitchFamily="34" charset="0"/>
              </a:rPr>
              <a:t>(</a:t>
            </a:r>
            <a:r>
              <a:rPr lang="en-US" sz="2000" dirty="0" smtClean="0">
                <a:solidFill>
                  <a:schemeClr val="tx1">
                    <a:lumMod val="75000"/>
                  </a:schemeClr>
                </a:solidFill>
                <a:latin typeface="Century Gothic" panose="020B0502020202020204" pitchFamily="34" charset="0"/>
              </a:rPr>
              <a:t>NDVI) data and create </a:t>
            </a:r>
            <a:r>
              <a:rPr lang="en-US" sz="2000" dirty="0" err="1" smtClean="0">
                <a:solidFill>
                  <a:schemeClr val="tx1">
                    <a:lumMod val="75000"/>
                  </a:schemeClr>
                </a:solidFill>
                <a:latin typeface="Century Gothic" panose="020B0502020202020204" pitchFamily="34" charset="0"/>
              </a:rPr>
              <a:t>climatologies</a:t>
            </a:r>
            <a:r>
              <a:rPr lang="en-US" sz="2000" dirty="0" smtClean="0">
                <a:solidFill>
                  <a:schemeClr val="tx1">
                    <a:lumMod val="75000"/>
                  </a:schemeClr>
                </a:solidFill>
                <a:latin typeface="Century Gothic" panose="020B0502020202020204" pitchFamily="34" charset="0"/>
              </a:rPr>
              <a:t> of both Central America and the Levant region to enhance the 14</a:t>
            </a:r>
            <a:r>
              <a:rPr lang="en-US" sz="2000" baseline="30000" dirty="0" smtClean="0">
                <a:solidFill>
                  <a:schemeClr val="tx1">
                    <a:lumMod val="75000"/>
                  </a:schemeClr>
                </a:solidFill>
                <a:latin typeface="Century Gothic" panose="020B0502020202020204" pitchFamily="34" charset="0"/>
              </a:rPr>
              <a:t>th</a:t>
            </a:r>
            <a:r>
              <a:rPr lang="en-US" sz="2000" dirty="0" smtClean="0">
                <a:solidFill>
                  <a:schemeClr val="tx1">
                    <a:lumMod val="75000"/>
                  </a:schemeClr>
                </a:solidFill>
                <a:latin typeface="Century Gothic" panose="020B0502020202020204" pitchFamily="34" charset="0"/>
              </a:rPr>
              <a:t> Weather Squadron’s decision-making capabilities.</a:t>
            </a:r>
            <a:endParaRPr lang="en-US" sz="2000" dirty="0">
              <a:solidFill>
                <a:schemeClr val="tx1">
                  <a:lumMod val="75000"/>
                </a:schemeClr>
              </a:solidFill>
              <a:latin typeface="Century Gothic" panose="020B0502020202020204" pitchFamily="34" charset="0"/>
            </a:endParaRPr>
          </a:p>
        </p:txBody>
      </p:sp>
      <p:sp>
        <p:nvSpPr>
          <p:cNvPr id="11" name="Text Placeholder 8"/>
          <p:cNvSpPr>
            <a:spLocks noGrp="1"/>
          </p:cNvSpPr>
          <p:nvPr>
            <p:ph type="body" sz="quarter" idx="4294967295"/>
          </p:nvPr>
        </p:nvSpPr>
        <p:spPr>
          <a:xfrm>
            <a:off x="554806" y="196347"/>
            <a:ext cx="7982712" cy="704088"/>
          </a:xfrm>
          <a:prstGeom prst="rect">
            <a:avLst/>
          </a:prstGeom>
        </p:spPr>
        <p:txBody>
          <a:bodyPr/>
          <a:lstStyle/>
          <a:p>
            <a:pPr marL="177800" indent="0" algn="ctr">
              <a:buNone/>
            </a:pPr>
            <a:r>
              <a:rPr lang="en-US" sz="4000" b="1" dirty="0" smtClean="0">
                <a:solidFill>
                  <a:schemeClr val="accent1"/>
                </a:solidFill>
                <a:latin typeface="Century Gothic" panose="020B0502020202020204" pitchFamily="34" charset="0"/>
              </a:rPr>
              <a:t>Objectives</a:t>
            </a:r>
            <a:endParaRPr lang="en-US" sz="4000" b="1" dirty="0">
              <a:solidFill>
                <a:schemeClr val="accent1"/>
              </a:solidFill>
              <a:latin typeface="Century Gothic" panose="020B0502020202020204" pitchFamily="34" charset="0"/>
            </a:endParaRPr>
          </a:p>
        </p:txBody>
      </p:sp>
      <p:sp>
        <p:nvSpPr>
          <p:cNvPr id="12" name="TextBox 11"/>
          <p:cNvSpPr txBox="1"/>
          <p:nvPr/>
        </p:nvSpPr>
        <p:spPr>
          <a:xfrm>
            <a:off x="4876800" y="2611160"/>
            <a:ext cx="3641651" cy="1046440"/>
          </a:xfrm>
          <a:prstGeom prst="rect">
            <a:avLst/>
          </a:prstGeom>
          <a:noFill/>
        </p:spPr>
        <p:txBody>
          <a:bodyPr wrap="square" rtlCol="0">
            <a:spAutoFit/>
          </a:bodyPr>
          <a:lstStyle/>
          <a:p>
            <a:r>
              <a:rPr lang="en-US" sz="2200" b="1" dirty="0" smtClean="0">
                <a:solidFill>
                  <a:schemeClr val="accent1"/>
                </a:solidFill>
                <a:latin typeface="Century Gothic" panose="020B0502020202020204" pitchFamily="34" charset="0"/>
              </a:rPr>
              <a:t>Calculate </a:t>
            </a:r>
            <a:r>
              <a:rPr lang="en-US" sz="2000" dirty="0" smtClean="0">
                <a:solidFill>
                  <a:schemeClr val="tx1">
                    <a:lumMod val="75000"/>
                  </a:schemeClr>
                </a:solidFill>
                <a:latin typeface="Century Gothic" panose="020B0502020202020204" pitchFamily="34" charset="0"/>
              </a:rPr>
              <a:t>linear vegetation trends over the 33 years. </a:t>
            </a:r>
            <a:endParaRPr lang="en-US" sz="2000" dirty="0">
              <a:solidFill>
                <a:schemeClr val="tx1">
                  <a:lumMod val="75000"/>
                </a:schemeClr>
              </a:solidFill>
              <a:latin typeface="Century Gothic" panose="020B0502020202020204" pitchFamily="34" charset="0"/>
            </a:endParaRPr>
          </a:p>
        </p:txBody>
      </p:sp>
      <p:sp>
        <p:nvSpPr>
          <p:cNvPr id="13" name="TextBox 12"/>
          <p:cNvSpPr txBox="1"/>
          <p:nvPr/>
        </p:nvSpPr>
        <p:spPr>
          <a:xfrm>
            <a:off x="811621" y="2611160"/>
            <a:ext cx="3136604" cy="1046440"/>
          </a:xfrm>
          <a:prstGeom prst="rect">
            <a:avLst/>
          </a:prstGeom>
          <a:noFill/>
        </p:spPr>
        <p:txBody>
          <a:bodyPr wrap="square" rtlCol="0">
            <a:spAutoFit/>
          </a:bodyPr>
          <a:lstStyle/>
          <a:p>
            <a:r>
              <a:rPr lang="en-US" sz="2200" b="1" dirty="0" smtClean="0">
                <a:solidFill>
                  <a:schemeClr val="accent1"/>
                </a:solidFill>
                <a:latin typeface="Century Gothic" panose="020B0502020202020204" pitchFamily="34" charset="0"/>
              </a:rPr>
              <a:t>Examine</a:t>
            </a:r>
            <a:r>
              <a:rPr lang="en-US" sz="2000" b="1" dirty="0" smtClean="0">
                <a:solidFill>
                  <a:schemeClr val="accent3">
                    <a:lumMod val="50000"/>
                  </a:schemeClr>
                </a:solidFill>
                <a:latin typeface="Century Gothic" panose="020B0502020202020204" pitchFamily="34" charset="0"/>
              </a:rPr>
              <a:t> </a:t>
            </a:r>
            <a:r>
              <a:rPr lang="en-US" sz="2000" dirty="0" smtClean="0">
                <a:solidFill>
                  <a:schemeClr val="tx1">
                    <a:lumMod val="75000"/>
                  </a:schemeClr>
                </a:solidFill>
                <a:latin typeface="Century Gothic" panose="020B0502020202020204" pitchFamily="34" charset="0"/>
              </a:rPr>
              <a:t>specific El Niño years and drought events.</a:t>
            </a:r>
            <a:endParaRPr lang="en-US" sz="2000" dirty="0">
              <a:solidFill>
                <a:schemeClr val="tx1">
                  <a:lumMod val="75000"/>
                </a:schemeClr>
              </a:solidFill>
              <a:latin typeface="Century Gothic" panose="020B0502020202020204" pitchFamily="34" charset="0"/>
            </a:endParaRPr>
          </a:p>
        </p:txBody>
      </p:sp>
      <p:sp>
        <p:nvSpPr>
          <p:cNvPr id="14" name="TextBox 13"/>
          <p:cNvSpPr txBox="1"/>
          <p:nvPr/>
        </p:nvSpPr>
        <p:spPr>
          <a:xfrm>
            <a:off x="228600" y="813137"/>
            <a:ext cx="425302" cy="1015663"/>
          </a:xfrm>
          <a:prstGeom prst="rect">
            <a:avLst/>
          </a:prstGeom>
          <a:noFill/>
        </p:spPr>
        <p:txBody>
          <a:bodyPr wrap="square" rtlCol="0">
            <a:spAutoFit/>
          </a:bodyPr>
          <a:lstStyle/>
          <a:p>
            <a:r>
              <a:rPr lang="en-US" sz="6000" b="1" dirty="0" smtClean="0">
                <a:solidFill>
                  <a:schemeClr val="bg1">
                    <a:lumMod val="65000"/>
                  </a:schemeClr>
                </a:solidFill>
                <a:latin typeface="Century Gothic" panose="020B0502020202020204" pitchFamily="34" charset="0"/>
              </a:rPr>
              <a:t>1</a:t>
            </a:r>
            <a:endParaRPr lang="en-US" sz="6000" b="1" dirty="0">
              <a:solidFill>
                <a:schemeClr val="bg1">
                  <a:lumMod val="65000"/>
                </a:schemeClr>
              </a:solidFill>
              <a:latin typeface="Century Gothic" panose="020B0502020202020204" pitchFamily="34" charset="0"/>
            </a:endParaRPr>
          </a:p>
        </p:txBody>
      </p:sp>
      <p:sp>
        <p:nvSpPr>
          <p:cNvPr id="15" name="TextBox 14"/>
          <p:cNvSpPr txBox="1"/>
          <p:nvPr/>
        </p:nvSpPr>
        <p:spPr>
          <a:xfrm>
            <a:off x="228600" y="2337137"/>
            <a:ext cx="627321" cy="1015663"/>
          </a:xfrm>
          <a:prstGeom prst="rect">
            <a:avLst/>
          </a:prstGeom>
          <a:noFill/>
        </p:spPr>
        <p:txBody>
          <a:bodyPr wrap="square" rtlCol="0">
            <a:spAutoFit/>
          </a:bodyPr>
          <a:lstStyle/>
          <a:p>
            <a:r>
              <a:rPr lang="en-US" sz="6000" b="1" dirty="0" smtClean="0">
                <a:solidFill>
                  <a:schemeClr val="bg1">
                    <a:lumMod val="65000"/>
                  </a:schemeClr>
                </a:solidFill>
                <a:latin typeface="Century Gothic" panose="020B0502020202020204" pitchFamily="34" charset="0"/>
              </a:rPr>
              <a:t>2</a:t>
            </a:r>
            <a:endParaRPr lang="en-US" sz="6000" b="1" dirty="0">
              <a:solidFill>
                <a:schemeClr val="bg1">
                  <a:lumMod val="65000"/>
                </a:schemeClr>
              </a:solidFill>
              <a:latin typeface="Century Gothic" panose="020B0502020202020204" pitchFamily="34" charset="0"/>
            </a:endParaRPr>
          </a:p>
        </p:txBody>
      </p:sp>
      <p:sp>
        <p:nvSpPr>
          <p:cNvPr id="16" name="TextBox 15"/>
          <p:cNvSpPr txBox="1"/>
          <p:nvPr/>
        </p:nvSpPr>
        <p:spPr>
          <a:xfrm>
            <a:off x="4267200" y="2337137"/>
            <a:ext cx="372140" cy="1015663"/>
          </a:xfrm>
          <a:prstGeom prst="rect">
            <a:avLst/>
          </a:prstGeom>
          <a:noFill/>
        </p:spPr>
        <p:txBody>
          <a:bodyPr wrap="square" rtlCol="0">
            <a:spAutoFit/>
          </a:bodyPr>
          <a:lstStyle/>
          <a:p>
            <a:r>
              <a:rPr lang="en-US" sz="6000" b="1" dirty="0" smtClean="0">
                <a:solidFill>
                  <a:schemeClr val="bg1">
                    <a:lumMod val="65000"/>
                  </a:schemeClr>
                </a:solidFill>
                <a:latin typeface="Century Gothic" panose="020B0502020202020204" pitchFamily="34" charset="0"/>
              </a:rPr>
              <a:t>3</a:t>
            </a:r>
            <a:endParaRPr lang="en-US" sz="6000" b="1" dirty="0">
              <a:solidFill>
                <a:schemeClr val="bg1">
                  <a:lumMod val="65000"/>
                </a:schemeClr>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096000"/>
          </a:xfrm>
          <a:prstGeom prst="rect">
            <a:avLst/>
          </a:prstGeom>
        </p:spPr>
      </p:pic>
      <p:sp>
        <p:nvSpPr>
          <p:cNvPr id="4" name="Text Placeholder 2"/>
          <p:cNvSpPr>
            <a:spLocks noGrp="1"/>
          </p:cNvSpPr>
          <p:nvPr>
            <p:ph type="body" idx="2"/>
          </p:nvPr>
        </p:nvSpPr>
        <p:spPr>
          <a:xfrm>
            <a:off x="-76200" y="96839"/>
            <a:ext cx="8991600" cy="568321"/>
          </a:xfrm>
        </p:spPr>
        <p:txBody>
          <a:bodyPr/>
          <a:lstStyle/>
          <a:p>
            <a:pPr>
              <a:spcBef>
                <a:spcPts val="0"/>
              </a:spcBef>
            </a:pPr>
            <a:r>
              <a:rPr lang="en-US" sz="3200" u="sng" dirty="0" smtClean="0">
                <a:latin typeface="Century Gothic" panose="020B0502020202020204" pitchFamily="34" charset="0"/>
              </a:rPr>
              <a:t>Levant Seasonal Trend Maps</a:t>
            </a:r>
            <a:endParaRPr lang="en-US" sz="2700" u="sng" dirty="0" smtClean="0">
              <a:latin typeface="Century Gothic" panose="020B0502020202020204" pitchFamily="34" charset="0"/>
            </a:endParaRPr>
          </a:p>
        </p:txBody>
      </p:sp>
      <p:sp>
        <p:nvSpPr>
          <p:cNvPr id="5" name="Rectangle 4"/>
          <p:cNvSpPr/>
          <p:nvPr/>
        </p:nvSpPr>
        <p:spPr>
          <a:xfrm>
            <a:off x="152400" y="4267200"/>
            <a:ext cx="2819400" cy="205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58934" y="878591"/>
            <a:ext cx="3594265" cy="49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47651" y="990600"/>
            <a:ext cx="5943600" cy="430887"/>
          </a:xfrm>
          <a:prstGeom prst="rect">
            <a:avLst/>
          </a:prstGeom>
          <a:noFill/>
        </p:spPr>
        <p:txBody>
          <a:bodyPr wrap="square" rtlCol="0">
            <a:spAutoFit/>
          </a:bodyPr>
          <a:lstStyle/>
          <a:p>
            <a:pPr algn="ctr"/>
            <a:r>
              <a:rPr lang="en-US" sz="2200" b="1" u="sng" dirty="0" smtClean="0">
                <a:latin typeface="Century Gothic" panose="020B0502020202020204" pitchFamily="34" charset="0"/>
              </a:rPr>
              <a:t>NDVI Winter Trends from 1981-2014</a:t>
            </a:r>
            <a:endParaRPr lang="en-US" sz="2200" b="1" u="sng" dirty="0">
              <a:latin typeface="Century Gothic" panose="020B0502020202020204" pitchFamily="34" charset="0"/>
            </a:endParaRPr>
          </a:p>
        </p:txBody>
      </p:sp>
      <p:sp>
        <p:nvSpPr>
          <p:cNvPr id="11" name="Rectangle 10"/>
          <p:cNvSpPr/>
          <p:nvPr/>
        </p:nvSpPr>
        <p:spPr>
          <a:xfrm>
            <a:off x="2133600" y="1752600"/>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40033" y="4020695"/>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37166" y="1752599"/>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18360" y="1629773"/>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December</a:t>
            </a:r>
            <a:endParaRPr lang="en-US" sz="1800" dirty="0">
              <a:latin typeface="Century Gothic" panose="020B0502020202020204" pitchFamily="34" charset="0"/>
            </a:endParaRPr>
          </a:p>
        </p:txBody>
      </p:sp>
      <p:sp>
        <p:nvSpPr>
          <p:cNvPr id="15" name="TextBox 14"/>
          <p:cNvSpPr txBox="1"/>
          <p:nvPr/>
        </p:nvSpPr>
        <p:spPr>
          <a:xfrm>
            <a:off x="3888178" y="3959281"/>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February</a:t>
            </a:r>
            <a:endParaRPr lang="en-US" sz="1800" dirty="0">
              <a:latin typeface="Century Gothic" panose="020B0502020202020204" pitchFamily="34" charset="0"/>
            </a:endParaRPr>
          </a:p>
        </p:txBody>
      </p:sp>
      <p:sp>
        <p:nvSpPr>
          <p:cNvPr id="16" name="TextBox 15"/>
          <p:cNvSpPr txBox="1"/>
          <p:nvPr/>
        </p:nvSpPr>
        <p:spPr>
          <a:xfrm>
            <a:off x="5721926" y="1691186"/>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January</a:t>
            </a:r>
            <a:endParaRPr lang="en-US" sz="1800" dirty="0">
              <a:latin typeface="Century Gothic" panose="020B0502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1" y="4419600"/>
            <a:ext cx="2666999" cy="1535882"/>
          </a:xfrm>
          <a:prstGeom prst="rect">
            <a:avLst/>
          </a:prstGeom>
        </p:spPr>
      </p:pic>
    </p:spTree>
    <p:extLst>
      <p:ext uri="{BB962C8B-B14F-4D97-AF65-F5344CB8AC3E}">
        <p14:creationId xmlns:p14="http://schemas.microsoft.com/office/powerpoint/2010/main" val="218088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096000"/>
          </a:xfrm>
          <a:prstGeom prst="rect">
            <a:avLst/>
          </a:prstGeom>
        </p:spPr>
      </p:pic>
      <p:sp>
        <p:nvSpPr>
          <p:cNvPr id="4" name="Text Placeholder 2"/>
          <p:cNvSpPr>
            <a:spLocks noGrp="1"/>
          </p:cNvSpPr>
          <p:nvPr>
            <p:ph type="body" idx="2"/>
          </p:nvPr>
        </p:nvSpPr>
        <p:spPr>
          <a:xfrm>
            <a:off x="-76200" y="96839"/>
            <a:ext cx="8991600" cy="568321"/>
          </a:xfrm>
        </p:spPr>
        <p:txBody>
          <a:bodyPr/>
          <a:lstStyle/>
          <a:p>
            <a:pPr>
              <a:spcBef>
                <a:spcPts val="0"/>
              </a:spcBef>
            </a:pPr>
            <a:r>
              <a:rPr lang="en-US" sz="3200" u="sng" dirty="0" smtClean="0">
                <a:latin typeface="Century Gothic" panose="020B0502020202020204" pitchFamily="34" charset="0"/>
              </a:rPr>
              <a:t>Levant Seasonal Trend Maps</a:t>
            </a:r>
            <a:endParaRPr lang="en-US" sz="2700" u="sng" dirty="0" smtClean="0">
              <a:latin typeface="Century Gothic" panose="020B0502020202020204" pitchFamily="34" charset="0"/>
            </a:endParaRPr>
          </a:p>
        </p:txBody>
      </p:sp>
      <p:sp>
        <p:nvSpPr>
          <p:cNvPr id="5" name="Rectangle 4"/>
          <p:cNvSpPr/>
          <p:nvPr/>
        </p:nvSpPr>
        <p:spPr>
          <a:xfrm>
            <a:off x="152400" y="4267200"/>
            <a:ext cx="2819400" cy="205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58934" y="878591"/>
            <a:ext cx="3594265" cy="49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47651" y="990600"/>
            <a:ext cx="5943600" cy="430887"/>
          </a:xfrm>
          <a:prstGeom prst="rect">
            <a:avLst/>
          </a:prstGeom>
          <a:noFill/>
        </p:spPr>
        <p:txBody>
          <a:bodyPr wrap="square" rtlCol="0">
            <a:spAutoFit/>
          </a:bodyPr>
          <a:lstStyle/>
          <a:p>
            <a:pPr algn="ctr"/>
            <a:r>
              <a:rPr lang="en-US" sz="2200" b="1" u="sng" dirty="0" smtClean="0">
                <a:latin typeface="Century Gothic" panose="020B0502020202020204" pitchFamily="34" charset="0"/>
              </a:rPr>
              <a:t>NDVI Spring Trends from 1981-2014</a:t>
            </a:r>
            <a:endParaRPr lang="en-US" sz="2200" b="1" u="sng" dirty="0">
              <a:latin typeface="Century Gothic" panose="020B0502020202020204" pitchFamily="34" charset="0"/>
            </a:endParaRPr>
          </a:p>
        </p:txBody>
      </p:sp>
      <p:sp>
        <p:nvSpPr>
          <p:cNvPr id="11" name="Rectangle 10"/>
          <p:cNvSpPr/>
          <p:nvPr/>
        </p:nvSpPr>
        <p:spPr>
          <a:xfrm>
            <a:off x="2133600" y="1752600"/>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40033" y="4020695"/>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37166" y="1752599"/>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18360" y="1629773"/>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March</a:t>
            </a:r>
            <a:endParaRPr lang="en-US" sz="1800" dirty="0">
              <a:latin typeface="Century Gothic" panose="020B0502020202020204" pitchFamily="34" charset="0"/>
            </a:endParaRPr>
          </a:p>
        </p:txBody>
      </p:sp>
      <p:sp>
        <p:nvSpPr>
          <p:cNvPr id="15" name="TextBox 14"/>
          <p:cNvSpPr txBox="1"/>
          <p:nvPr/>
        </p:nvSpPr>
        <p:spPr>
          <a:xfrm>
            <a:off x="3888178" y="3959281"/>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May</a:t>
            </a:r>
            <a:endParaRPr lang="en-US" sz="1800" dirty="0">
              <a:latin typeface="Century Gothic" panose="020B0502020202020204" pitchFamily="34" charset="0"/>
            </a:endParaRPr>
          </a:p>
        </p:txBody>
      </p:sp>
      <p:sp>
        <p:nvSpPr>
          <p:cNvPr id="16" name="TextBox 15"/>
          <p:cNvSpPr txBox="1"/>
          <p:nvPr/>
        </p:nvSpPr>
        <p:spPr>
          <a:xfrm>
            <a:off x="5721926" y="1691186"/>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April</a:t>
            </a:r>
            <a:endParaRPr lang="en-US" sz="1800" dirty="0">
              <a:latin typeface="Century Gothic" panose="020B0502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1" y="4419600"/>
            <a:ext cx="2666999" cy="1535882"/>
          </a:xfrm>
          <a:prstGeom prst="rect">
            <a:avLst/>
          </a:prstGeom>
        </p:spPr>
      </p:pic>
    </p:spTree>
    <p:extLst>
      <p:ext uri="{BB962C8B-B14F-4D97-AF65-F5344CB8AC3E}">
        <p14:creationId xmlns:p14="http://schemas.microsoft.com/office/powerpoint/2010/main" val="242515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096000"/>
          </a:xfrm>
          <a:prstGeom prst="rect">
            <a:avLst/>
          </a:prstGeom>
        </p:spPr>
      </p:pic>
      <p:sp>
        <p:nvSpPr>
          <p:cNvPr id="4" name="Text Placeholder 2"/>
          <p:cNvSpPr>
            <a:spLocks noGrp="1"/>
          </p:cNvSpPr>
          <p:nvPr>
            <p:ph type="body" idx="2"/>
          </p:nvPr>
        </p:nvSpPr>
        <p:spPr>
          <a:xfrm>
            <a:off x="-76200" y="96839"/>
            <a:ext cx="8991600" cy="568321"/>
          </a:xfrm>
        </p:spPr>
        <p:txBody>
          <a:bodyPr/>
          <a:lstStyle/>
          <a:p>
            <a:pPr>
              <a:spcBef>
                <a:spcPts val="0"/>
              </a:spcBef>
            </a:pPr>
            <a:r>
              <a:rPr lang="en-US" sz="3200" u="sng" dirty="0" smtClean="0">
                <a:latin typeface="Century Gothic" panose="020B0502020202020204" pitchFamily="34" charset="0"/>
              </a:rPr>
              <a:t>Levant Seasonal Trend Maps</a:t>
            </a:r>
            <a:endParaRPr lang="en-US" sz="2700" u="sng" dirty="0" smtClean="0">
              <a:latin typeface="Century Gothic" panose="020B0502020202020204" pitchFamily="34" charset="0"/>
            </a:endParaRPr>
          </a:p>
        </p:txBody>
      </p:sp>
      <p:sp>
        <p:nvSpPr>
          <p:cNvPr id="5" name="Rectangle 4"/>
          <p:cNvSpPr/>
          <p:nvPr/>
        </p:nvSpPr>
        <p:spPr>
          <a:xfrm>
            <a:off x="152400" y="4267200"/>
            <a:ext cx="2819400" cy="205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58934" y="878591"/>
            <a:ext cx="3594265" cy="49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47651" y="990600"/>
            <a:ext cx="5943600" cy="430887"/>
          </a:xfrm>
          <a:prstGeom prst="rect">
            <a:avLst/>
          </a:prstGeom>
          <a:noFill/>
        </p:spPr>
        <p:txBody>
          <a:bodyPr wrap="square" rtlCol="0">
            <a:spAutoFit/>
          </a:bodyPr>
          <a:lstStyle/>
          <a:p>
            <a:pPr algn="ctr"/>
            <a:r>
              <a:rPr lang="en-US" sz="2200" b="1" u="sng" dirty="0" smtClean="0">
                <a:latin typeface="Century Gothic" panose="020B0502020202020204" pitchFamily="34" charset="0"/>
              </a:rPr>
              <a:t>NDVI Summer Trends from 1981-2014</a:t>
            </a:r>
            <a:endParaRPr lang="en-US" sz="2200" b="1" u="sng" dirty="0">
              <a:latin typeface="Century Gothic" panose="020B0502020202020204" pitchFamily="34" charset="0"/>
            </a:endParaRPr>
          </a:p>
        </p:txBody>
      </p:sp>
      <p:sp>
        <p:nvSpPr>
          <p:cNvPr id="11" name="Rectangle 10"/>
          <p:cNvSpPr/>
          <p:nvPr/>
        </p:nvSpPr>
        <p:spPr>
          <a:xfrm>
            <a:off x="2133600" y="1752600"/>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40033" y="4020695"/>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37166" y="1752599"/>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18360" y="1629773"/>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June</a:t>
            </a:r>
            <a:endParaRPr lang="en-US" sz="1800" dirty="0">
              <a:latin typeface="Century Gothic" panose="020B0502020202020204" pitchFamily="34" charset="0"/>
            </a:endParaRPr>
          </a:p>
        </p:txBody>
      </p:sp>
      <p:sp>
        <p:nvSpPr>
          <p:cNvPr id="15" name="TextBox 14"/>
          <p:cNvSpPr txBox="1"/>
          <p:nvPr/>
        </p:nvSpPr>
        <p:spPr>
          <a:xfrm>
            <a:off x="3888178" y="3959281"/>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August</a:t>
            </a:r>
            <a:endParaRPr lang="en-US" sz="1800" dirty="0">
              <a:latin typeface="Century Gothic" panose="020B0502020202020204" pitchFamily="34" charset="0"/>
            </a:endParaRPr>
          </a:p>
        </p:txBody>
      </p:sp>
      <p:sp>
        <p:nvSpPr>
          <p:cNvPr id="16" name="TextBox 15"/>
          <p:cNvSpPr txBox="1"/>
          <p:nvPr/>
        </p:nvSpPr>
        <p:spPr>
          <a:xfrm>
            <a:off x="5721926" y="1691186"/>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July</a:t>
            </a:r>
            <a:endParaRPr lang="en-US" sz="1800" dirty="0">
              <a:latin typeface="Century Gothic" panose="020B0502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1" y="4419600"/>
            <a:ext cx="2666999" cy="1535882"/>
          </a:xfrm>
          <a:prstGeom prst="rect">
            <a:avLst/>
          </a:prstGeom>
        </p:spPr>
      </p:pic>
    </p:spTree>
    <p:extLst>
      <p:ext uri="{BB962C8B-B14F-4D97-AF65-F5344CB8AC3E}">
        <p14:creationId xmlns:p14="http://schemas.microsoft.com/office/powerpoint/2010/main" val="242515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096000"/>
          </a:xfrm>
          <a:prstGeom prst="rect">
            <a:avLst/>
          </a:prstGeom>
        </p:spPr>
      </p:pic>
      <p:sp>
        <p:nvSpPr>
          <p:cNvPr id="4" name="Text Placeholder 2"/>
          <p:cNvSpPr>
            <a:spLocks noGrp="1"/>
          </p:cNvSpPr>
          <p:nvPr>
            <p:ph type="body" idx="2"/>
          </p:nvPr>
        </p:nvSpPr>
        <p:spPr>
          <a:xfrm>
            <a:off x="-76200" y="96839"/>
            <a:ext cx="8991600" cy="568321"/>
          </a:xfrm>
        </p:spPr>
        <p:txBody>
          <a:bodyPr/>
          <a:lstStyle/>
          <a:p>
            <a:pPr>
              <a:spcBef>
                <a:spcPts val="0"/>
              </a:spcBef>
            </a:pPr>
            <a:r>
              <a:rPr lang="en-US" sz="3200" u="sng" dirty="0" smtClean="0">
                <a:latin typeface="Century Gothic" panose="020B0502020202020204" pitchFamily="34" charset="0"/>
              </a:rPr>
              <a:t>Levant Seasonal Trend Maps</a:t>
            </a:r>
            <a:endParaRPr lang="en-US" sz="2700" u="sng" dirty="0" smtClean="0">
              <a:latin typeface="Century Gothic" panose="020B0502020202020204" pitchFamily="34" charset="0"/>
            </a:endParaRPr>
          </a:p>
        </p:txBody>
      </p:sp>
      <p:sp>
        <p:nvSpPr>
          <p:cNvPr id="5" name="Rectangle 4"/>
          <p:cNvSpPr/>
          <p:nvPr/>
        </p:nvSpPr>
        <p:spPr>
          <a:xfrm>
            <a:off x="152400" y="4267200"/>
            <a:ext cx="2819400" cy="205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58934" y="878591"/>
            <a:ext cx="3594265" cy="49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47651" y="990600"/>
            <a:ext cx="5943600" cy="430887"/>
          </a:xfrm>
          <a:prstGeom prst="rect">
            <a:avLst/>
          </a:prstGeom>
          <a:noFill/>
        </p:spPr>
        <p:txBody>
          <a:bodyPr wrap="square" rtlCol="0">
            <a:spAutoFit/>
          </a:bodyPr>
          <a:lstStyle/>
          <a:p>
            <a:pPr algn="ctr"/>
            <a:r>
              <a:rPr lang="en-US" sz="2200" b="1" u="sng" dirty="0" smtClean="0">
                <a:latin typeface="Century Gothic" panose="020B0502020202020204" pitchFamily="34" charset="0"/>
              </a:rPr>
              <a:t>NDVI Autumn Trends from 1981-2014</a:t>
            </a:r>
            <a:endParaRPr lang="en-US" sz="2200" b="1" u="sng" dirty="0">
              <a:latin typeface="Century Gothic" panose="020B0502020202020204" pitchFamily="34" charset="0"/>
            </a:endParaRPr>
          </a:p>
        </p:txBody>
      </p:sp>
      <p:sp>
        <p:nvSpPr>
          <p:cNvPr id="11" name="Rectangle 10"/>
          <p:cNvSpPr/>
          <p:nvPr/>
        </p:nvSpPr>
        <p:spPr>
          <a:xfrm>
            <a:off x="2133600" y="1752600"/>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40033" y="4020695"/>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37166" y="1752599"/>
            <a:ext cx="1232066" cy="24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18360" y="1629773"/>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September</a:t>
            </a:r>
            <a:endParaRPr lang="en-US" sz="1800" dirty="0">
              <a:latin typeface="Century Gothic" panose="020B0502020202020204" pitchFamily="34" charset="0"/>
            </a:endParaRPr>
          </a:p>
        </p:txBody>
      </p:sp>
      <p:sp>
        <p:nvSpPr>
          <p:cNvPr id="15" name="TextBox 14"/>
          <p:cNvSpPr txBox="1"/>
          <p:nvPr/>
        </p:nvSpPr>
        <p:spPr>
          <a:xfrm>
            <a:off x="3888178" y="3959281"/>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November</a:t>
            </a:r>
            <a:endParaRPr lang="en-US" sz="1800" dirty="0">
              <a:latin typeface="Century Gothic" panose="020B0502020202020204" pitchFamily="34" charset="0"/>
            </a:endParaRPr>
          </a:p>
        </p:txBody>
      </p:sp>
      <p:sp>
        <p:nvSpPr>
          <p:cNvPr id="16" name="TextBox 15"/>
          <p:cNvSpPr txBox="1"/>
          <p:nvPr/>
        </p:nvSpPr>
        <p:spPr>
          <a:xfrm>
            <a:off x="5721926" y="1691186"/>
            <a:ext cx="1662546" cy="369332"/>
          </a:xfrm>
          <a:prstGeom prst="rect">
            <a:avLst/>
          </a:prstGeom>
          <a:noFill/>
        </p:spPr>
        <p:txBody>
          <a:bodyPr wrap="square" rtlCol="0">
            <a:spAutoFit/>
          </a:bodyPr>
          <a:lstStyle/>
          <a:p>
            <a:pPr algn="ctr"/>
            <a:r>
              <a:rPr lang="en-US" sz="1800" dirty="0" smtClean="0">
                <a:latin typeface="Century Gothic" panose="020B0502020202020204" pitchFamily="34" charset="0"/>
              </a:rPr>
              <a:t>October</a:t>
            </a:r>
            <a:endParaRPr lang="en-US" sz="1800" dirty="0">
              <a:latin typeface="Century Gothic" panose="020B0502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1" y="4419600"/>
            <a:ext cx="2666999" cy="1535882"/>
          </a:xfrm>
          <a:prstGeom prst="rect">
            <a:avLst/>
          </a:prstGeom>
        </p:spPr>
      </p:pic>
    </p:spTree>
    <p:extLst>
      <p:ext uri="{BB962C8B-B14F-4D97-AF65-F5344CB8AC3E}">
        <p14:creationId xmlns:p14="http://schemas.microsoft.com/office/powerpoint/2010/main" val="242515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2"/>
          </p:nvPr>
        </p:nvSpPr>
        <p:spPr>
          <a:xfrm>
            <a:off x="762000" y="762000"/>
            <a:ext cx="2851091" cy="990600"/>
          </a:xfrm>
        </p:spPr>
        <p:txBody>
          <a:bodyPr/>
          <a:lstStyle/>
          <a:p>
            <a:pPr algn="l"/>
            <a:r>
              <a:rPr lang="en-US" sz="4800" dirty="0" smtClean="0">
                <a:latin typeface="Century Gothic" panose="020B0502020202020204" pitchFamily="34" charset="0"/>
              </a:rPr>
              <a:t>NDVI</a:t>
            </a:r>
            <a:endParaRPr lang="en-US" sz="4800" dirty="0">
              <a:latin typeface="Century Gothic" panose="020B0502020202020204" pitchFamily="34" charset="0"/>
            </a:endParaRPr>
          </a:p>
        </p:txBody>
      </p:sp>
      <p:sp>
        <p:nvSpPr>
          <p:cNvPr id="10" name="Shape 163"/>
          <p:cNvSpPr txBox="1">
            <a:spLocks noGrp="1"/>
          </p:cNvSpPr>
          <p:nvPr>
            <p:ph type="body" idx="1"/>
          </p:nvPr>
        </p:nvSpPr>
        <p:spPr>
          <a:xfrm>
            <a:off x="749700" y="1652176"/>
            <a:ext cx="3593700" cy="2081624"/>
          </a:xfrm>
          <a:prstGeom prst="rect">
            <a:avLst/>
          </a:prstGeom>
        </p:spPr>
        <p:txBody>
          <a:bodyPr lIns="91425" tIns="91425" rIns="91425" bIns="91425" anchor="t" anchorCtr="0">
            <a:noAutofit/>
          </a:bodyPr>
          <a:lstStyle/>
          <a:p>
            <a:pPr lvl="0" algn="l" rtl="0">
              <a:spcBef>
                <a:spcPts val="0"/>
              </a:spcBef>
              <a:buNone/>
            </a:pPr>
            <a:r>
              <a:rPr lang="en-US" sz="3200" dirty="0">
                <a:solidFill>
                  <a:srgbClr val="FF9900"/>
                </a:solidFill>
                <a:latin typeface="Century Gothic" panose="020B0502020202020204" pitchFamily="34" charset="0"/>
              </a:rPr>
              <a:t>N</a:t>
            </a:r>
            <a:r>
              <a:rPr lang="en-US" sz="3200" dirty="0">
                <a:latin typeface="Century Gothic" panose="020B0502020202020204" pitchFamily="34" charset="0"/>
              </a:rPr>
              <a:t>ormalized</a:t>
            </a:r>
          </a:p>
          <a:p>
            <a:pPr lvl="0" algn="l" rtl="0">
              <a:spcBef>
                <a:spcPts val="0"/>
              </a:spcBef>
              <a:buNone/>
            </a:pPr>
            <a:r>
              <a:rPr lang="en-US" sz="3200" dirty="0">
                <a:solidFill>
                  <a:srgbClr val="FF9900"/>
                </a:solidFill>
                <a:latin typeface="Century Gothic" panose="020B0502020202020204" pitchFamily="34" charset="0"/>
              </a:rPr>
              <a:t>D</a:t>
            </a:r>
            <a:r>
              <a:rPr lang="en-US" sz="3200" dirty="0">
                <a:latin typeface="Century Gothic" panose="020B0502020202020204" pitchFamily="34" charset="0"/>
              </a:rPr>
              <a:t>ifference </a:t>
            </a:r>
            <a:r>
              <a:rPr lang="en-US" sz="3200" dirty="0" smtClean="0">
                <a:solidFill>
                  <a:srgbClr val="FF9900"/>
                </a:solidFill>
                <a:latin typeface="Century Gothic" panose="020B0502020202020204" pitchFamily="34" charset="0"/>
              </a:rPr>
              <a:t>V</a:t>
            </a:r>
            <a:r>
              <a:rPr lang="en-US" sz="3200" dirty="0" smtClean="0">
                <a:latin typeface="Century Gothic" panose="020B0502020202020204" pitchFamily="34" charset="0"/>
              </a:rPr>
              <a:t>egetation</a:t>
            </a:r>
            <a:endParaRPr lang="en-US" sz="3200" dirty="0">
              <a:latin typeface="Century Gothic" panose="020B0502020202020204" pitchFamily="34" charset="0"/>
            </a:endParaRPr>
          </a:p>
          <a:p>
            <a:pPr lvl="0" algn="l" rtl="0">
              <a:spcBef>
                <a:spcPts val="0"/>
              </a:spcBef>
              <a:buNone/>
            </a:pPr>
            <a:r>
              <a:rPr lang="en-US" sz="800" dirty="0">
                <a:solidFill>
                  <a:srgbClr val="FF9900"/>
                </a:solidFill>
                <a:latin typeface="Century Gothic" panose="020B0502020202020204" pitchFamily="34" charset="0"/>
              </a:rPr>
              <a:t> </a:t>
            </a:r>
            <a:r>
              <a:rPr lang="en-US" sz="800" dirty="0" smtClean="0">
                <a:solidFill>
                  <a:srgbClr val="FF9900"/>
                </a:solidFill>
                <a:latin typeface="Century Gothic" panose="020B0502020202020204" pitchFamily="34" charset="0"/>
              </a:rPr>
              <a:t>  </a:t>
            </a:r>
            <a:r>
              <a:rPr lang="en-US" sz="3200" dirty="0" smtClean="0">
                <a:solidFill>
                  <a:srgbClr val="FF9900"/>
                </a:solidFill>
                <a:latin typeface="Century Gothic" panose="020B0502020202020204" pitchFamily="34" charset="0"/>
              </a:rPr>
              <a:t>I</a:t>
            </a:r>
            <a:r>
              <a:rPr lang="en-US" sz="3200" dirty="0" smtClean="0">
                <a:latin typeface="Century Gothic" panose="020B0502020202020204" pitchFamily="34" charset="0"/>
              </a:rPr>
              <a:t>ndex</a:t>
            </a:r>
            <a:endParaRPr lang="en-US" sz="3200" dirty="0">
              <a:latin typeface="Century Gothic" panose="020B0502020202020204" pitchFamily="34" charset="0"/>
            </a:endParaRPr>
          </a:p>
          <a:p>
            <a:pPr lvl="0" algn="l">
              <a:spcBef>
                <a:spcPts val="0"/>
              </a:spcBef>
              <a:buNone/>
            </a:pPr>
            <a:endParaRPr sz="3600" dirty="0">
              <a:latin typeface="Century Gothic" panose="020B0502020202020204" pitchFamily="34" charset="0"/>
            </a:endParaRPr>
          </a:p>
        </p:txBody>
      </p:sp>
      <p:pic>
        <p:nvPicPr>
          <p:cNvPr id="11" name="Shape 166"/>
          <p:cNvPicPr preferRelativeResize="0"/>
          <p:nvPr/>
        </p:nvPicPr>
        <p:blipFill>
          <a:blip r:embed="rId3">
            <a:alphaModFix/>
          </a:blip>
          <a:stretch>
            <a:fillRect/>
          </a:stretch>
        </p:blipFill>
        <p:spPr>
          <a:xfrm>
            <a:off x="3968172" y="817915"/>
            <a:ext cx="4670925" cy="5191375"/>
          </a:xfrm>
          <a:prstGeom prst="rect">
            <a:avLst/>
          </a:prstGeom>
          <a:noFill/>
          <a:ln>
            <a:noFill/>
          </a:ln>
        </p:spPr>
      </p:pic>
      <p:pic>
        <p:nvPicPr>
          <p:cNvPr id="12" name="Shape 167"/>
          <p:cNvPicPr preferRelativeResize="0"/>
          <p:nvPr/>
        </p:nvPicPr>
        <p:blipFill>
          <a:blip r:embed="rId4">
            <a:alphaModFix/>
          </a:blip>
          <a:stretch>
            <a:fillRect/>
          </a:stretch>
        </p:blipFill>
        <p:spPr>
          <a:xfrm>
            <a:off x="501709" y="4240619"/>
            <a:ext cx="3155891" cy="1093381"/>
          </a:xfrm>
          <a:prstGeom prst="rect">
            <a:avLst/>
          </a:prstGeom>
          <a:noFill/>
          <a:ln>
            <a:noFill/>
          </a:ln>
        </p:spPr>
      </p:pic>
      <p:sp>
        <p:nvSpPr>
          <p:cNvPr id="2" name="TextBox 1"/>
          <p:cNvSpPr txBox="1"/>
          <p:nvPr/>
        </p:nvSpPr>
        <p:spPr>
          <a:xfrm>
            <a:off x="6705599" y="5086290"/>
            <a:ext cx="1933498" cy="400110"/>
          </a:xfrm>
          <a:prstGeom prst="rect">
            <a:avLst/>
          </a:prstGeom>
          <a:noFill/>
        </p:spPr>
        <p:txBody>
          <a:bodyPr wrap="square" rtlCol="0">
            <a:spAutoFit/>
          </a:bodyPr>
          <a:lstStyle/>
          <a:p>
            <a:pPr algn="r"/>
            <a:r>
              <a:rPr lang="en-US" sz="1000" dirty="0" smtClean="0">
                <a:latin typeface="Century Gothic" panose="020B0502020202020204" pitchFamily="34" charset="0"/>
              </a:rPr>
              <a:t>Image Credit:</a:t>
            </a:r>
          </a:p>
          <a:p>
            <a:pPr algn="r"/>
            <a:r>
              <a:rPr lang="en-US" sz="1000" dirty="0" smtClean="0">
                <a:latin typeface="Century Gothic" panose="020B0502020202020204" pitchFamily="34" charset="0"/>
              </a:rPr>
              <a:t>NASA Earth Observatory</a:t>
            </a:r>
          </a:p>
        </p:txBody>
      </p:sp>
    </p:spTree>
    <p:extLst>
      <p:ext uri="{BB962C8B-B14F-4D97-AF65-F5344CB8AC3E}">
        <p14:creationId xmlns:p14="http://schemas.microsoft.com/office/powerpoint/2010/main" val="974628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7811" b="17656"/>
          <a:stretch/>
        </p:blipFill>
        <p:spPr>
          <a:xfrm>
            <a:off x="0" y="122830"/>
            <a:ext cx="9144000" cy="3303542"/>
          </a:xfrm>
          <a:prstGeom prst="rect">
            <a:avLst/>
          </a:prstGeom>
        </p:spPr>
      </p:pic>
      <p:sp>
        <p:nvSpPr>
          <p:cNvPr id="174" name="Shape 174"/>
          <p:cNvSpPr txBox="1">
            <a:spLocks noGrp="1"/>
          </p:cNvSpPr>
          <p:nvPr>
            <p:ph type="body" idx="1"/>
          </p:nvPr>
        </p:nvSpPr>
        <p:spPr>
          <a:xfrm>
            <a:off x="323089" y="4498848"/>
            <a:ext cx="7982711" cy="1444752"/>
          </a:xfrm>
          <a:prstGeom prst="rect">
            <a:avLst/>
          </a:prstGeom>
        </p:spPr>
        <p:txBody>
          <a:bodyPr lIns="91425" tIns="91425" rIns="91425" bIns="91425" anchor="t" anchorCtr="0">
            <a:noAutofit/>
          </a:bodyPr>
          <a:lstStyle/>
          <a:p>
            <a:pPr marL="342900" lvl="0" indent="-342900" algn="l">
              <a:spcBef>
                <a:spcPts val="0"/>
              </a:spcBef>
              <a:buFont typeface="Arial" panose="020B0604020202020204" pitchFamily="34" charset="0"/>
              <a:buChar char="•"/>
            </a:pPr>
            <a:r>
              <a:rPr lang="en-US" sz="2500" dirty="0" smtClean="0">
                <a:latin typeface="Century Gothic" panose="020B0502020202020204" pitchFamily="34" charset="0"/>
              </a:rPr>
              <a:t>Data Acquisition and Processing</a:t>
            </a:r>
          </a:p>
          <a:p>
            <a:pPr marL="342900" lvl="0" indent="-342900" algn="l">
              <a:spcBef>
                <a:spcPts val="0"/>
              </a:spcBef>
              <a:buFont typeface="Arial" panose="020B0604020202020204" pitchFamily="34" charset="0"/>
              <a:buChar char="•"/>
            </a:pPr>
            <a:r>
              <a:rPr lang="en-US" sz="2500" dirty="0" smtClean="0">
                <a:latin typeface="Century Gothic" panose="020B0502020202020204" pitchFamily="34" charset="0"/>
              </a:rPr>
              <a:t>Data Analysis</a:t>
            </a:r>
          </a:p>
          <a:p>
            <a:pPr marL="342900" lvl="0" indent="-342900" algn="l">
              <a:spcBef>
                <a:spcPts val="0"/>
              </a:spcBef>
              <a:buFont typeface="Arial" panose="020B0604020202020204" pitchFamily="34" charset="0"/>
              <a:buChar char="•"/>
            </a:pPr>
            <a:r>
              <a:rPr lang="en-US" sz="2500" dirty="0" smtClean="0">
                <a:latin typeface="Century Gothic" panose="020B0502020202020204" pitchFamily="34" charset="0"/>
              </a:rPr>
              <a:t>Results</a:t>
            </a:r>
            <a:endParaRPr sz="2500" dirty="0">
              <a:latin typeface="Century Gothic" panose="020B0502020202020204" pitchFamily="34" charset="0"/>
            </a:endParaRPr>
          </a:p>
        </p:txBody>
      </p:sp>
      <p:sp>
        <p:nvSpPr>
          <p:cNvPr id="175" name="Shape 175"/>
          <p:cNvSpPr txBox="1">
            <a:spLocks noGrp="1"/>
          </p:cNvSpPr>
          <p:nvPr>
            <p:ph type="body" idx="2"/>
          </p:nvPr>
        </p:nvSpPr>
        <p:spPr>
          <a:xfrm>
            <a:off x="304800" y="3657600"/>
            <a:ext cx="7982711" cy="704088"/>
          </a:xfrm>
          <a:prstGeom prst="rect">
            <a:avLst/>
          </a:prstGeom>
        </p:spPr>
        <p:txBody>
          <a:bodyPr lIns="91425" tIns="91425" rIns="91425" bIns="91425" anchor="t" anchorCtr="0">
            <a:noAutofit/>
          </a:bodyPr>
          <a:lstStyle/>
          <a:p>
            <a:pPr lvl="0">
              <a:spcBef>
                <a:spcPts val="0"/>
              </a:spcBef>
              <a:buNone/>
            </a:pPr>
            <a:r>
              <a:rPr lang="en-US" dirty="0">
                <a:latin typeface="Century Gothic" panose="020B0502020202020204" pitchFamily="34" charset="0"/>
              </a:rPr>
              <a:t>Methodology</a:t>
            </a:r>
          </a:p>
        </p:txBody>
      </p:sp>
      <p:sp>
        <p:nvSpPr>
          <p:cNvPr id="3" name="Text Placeholder 2"/>
          <p:cNvSpPr>
            <a:spLocks noGrp="1"/>
          </p:cNvSpPr>
          <p:nvPr>
            <p:ph type="body" idx="4"/>
          </p:nvPr>
        </p:nvSpPr>
        <p:spPr>
          <a:xfrm>
            <a:off x="6772656" y="3124200"/>
            <a:ext cx="2295144" cy="274319"/>
          </a:xfrm>
        </p:spPr>
        <p:txBody>
          <a:bodyPr/>
          <a:lstStyle/>
          <a:p>
            <a:r>
              <a:rPr lang="en-US" dirty="0" smtClean="0">
                <a:latin typeface="Century Gothic" panose="020B0502020202020204" pitchFamily="34" charset="0"/>
              </a:rPr>
              <a:t>Image Credit: Paul</a:t>
            </a:r>
            <a:endParaRPr lang="en-US" dirty="0">
              <a:latin typeface="Century Gothic" panose="020B0502020202020204" pitchFamily="34" charset="0"/>
            </a:endParaRPr>
          </a:p>
        </p:txBody>
      </p:sp>
      <p:sp>
        <p:nvSpPr>
          <p:cNvPr id="6" name="TextBox 5"/>
          <p:cNvSpPr txBox="1"/>
          <p:nvPr/>
        </p:nvSpPr>
        <p:spPr>
          <a:xfrm>
            <a:off x="6248400" y="5257800"/>
            <a:ext cx="2590800" cy="1323439"/>
          </a:xfrm>
          <a:prstGeom prst="rect">
            <a:avLst/>
          </a:prstGeom>
          <a:noFill/>
        </p:spPr>
        <p:txBody>
          <a:bodyPr wrap="square" rtlCol="0">
            <a:spAutoFit/>
          </a:bodyPr>
          <a:lstStyle/>
          <a:p>
            <a:pPr algn="ctr"/>
            <a:r>
              <a:rPr lang="en-US" sz="2000" b="1" dirty="0" smtClean="0">
                <a:solidFill>
                  <a:schemeClr val="tx1"/>
                </a:solidFill>
                <a:latin typeface="Century Gothic" panose="020B0502020202020204" pitchFamily="34" charset="0"/>
              </a:rPr>
              <a:t>AVHRR </a:t>
            </a:r>
            <a:r>
              <a:rPr lang="en-US" sz="2000" dirty="0" smtClean="0">
                <a:solidFill>
                  <a:schemeClr val="tx1"/>
                </a:solidFill>
                <a:latin typeface="Century Gothic" panose="020B0502020202020204" pitchFamily="34" charset="0"/>
              </a:rPr>
              <a:t>– multiple NOAA satellites. </a:t>
            </a:r>
          </a:p>
          <a:p>
            <a:pPr algn="ctr"/>
            <a:r>
              <a:rPr lang="en-US" sz="2000" dirty="0" smtClean="0">
                <a:solidFill>
                  <a:schemeClr val="tx1"/>
                </a:solidFill>
                <a:latin typeface="Century Gothic" panose="020B0502020202020204" pitchFamily="34" charset="0"/>
              </a:rPr>
              <a:t>0.05 degree resolution; daily</a:t>
            </a:r>
            <a:endParaRPr lang="en-US" sz="2000" dirty="0">
              <a:solidFill>
                <a:schemeClr val="tx1"/>
              </a:solidFill>
              <a:latin typeface="Century Gothic" panose="020B0502020202020204" pitchFamily="34" charset="0"/>
            </a:endParaRP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2813" r="90000"/>
                    </a14:imgEffect>
                  </a14:imgLayer>
                </a14:imgProps>
              </a:ext>
              <a:ext uri="{28A0092B-C50C-407E-A947-70E740481C1C}">
                <a14:useLocalDpi xmlns:a14="http://schemas.microsoft.com/office/drawing/2010/main" val="0"/>
              </a:ext>
            </a:extLst>
          </a:blip>
          <a:stretch>
            <a:fillRect/>
          </a:stretch>
        </p:blipFill>
        <p:spPr>
          <a:xfrm rot="1055531">
            <a:off x="6372135" y="3838598"/>
            <a:ext cx="2123631" cy="1592723"/>
          </a:xfrm>
          <a:prstGeom prst="rect">
            <a:avLst/>
          </a:prstGeom>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05400" y="2340865"/>
            <a:ext cx="3593592" cy="3374135"/>
          </a:xfrm>
        </p:spPr>
        <p:txBody>
          <a:bodyPr/>
          <a:lstStyle/>
          <a:p>
            <a:pPr marL="571500" indent="-571500">
              <a:buFont typeface="Webdings" panose="05030102010509060703" pitchFamily="18" charset="2"/>
              <a:buChar char="4"/>
            </a:pPr>
            <a:r>
              <a:rPr lang="en-US" sz="2400" dirty="0" smtClean="0">
                <a:solidFill>
                  <a:schemeClr val="tx1"/>
                </a:solidFill>
                <a:latin typeface="Century Gothic" panose="020B0502020202020204" pitchFamily="34" charset="0"/>
              </a:rPr>
              <a:t>Downloaded NDVI from NOAA CDRs</a:t>
            </a:r>
          </a:p>
          <a:p>
            <a:pPr marL="571500" indent="-571500">
              <a:buFont typeface="Webdings" panose="05030102010509060703" pitchFamily="18" charset="2"/>
              <a:buChar char="4"/>
            </a:pPr>
            <a:r>
              <a:rPr lang="en-US" sz="2400" dirty="0" smtClean="0">
                <a:solidFill>
                  <a:schemeClr val="tx1"/>
                </a:solidFill>
                <a:latin typeface="Century Gothic" panose="020B0502020202020204" pitchFamily="34" charset="0"/>
              </a:rPr>
              <a:t>Processed with R statistical program</a:t>
            </a:r>
          </a:p>
          <a:p>
            <a:pPr marL="571500" indent="-571500">
              <a:buFont typeface="Webdings" panose="05030102010509060703" pitchFamily="18" charset="2"/>
              <a:buChar char="4"/>
            </a:pPr>
            <a:r>
              <a:rPr lang="en-US" sz="2400" dirty="0" smtClean="0">
                <a:solidFill>
                  <a:schemeClr val="tx1"/>
                </a:solidFill>
                <a:latin typeface="Century Gothic" panose="020B0502020202020204" pitchFamily="34" charset="0"/>
              </a:rPr>
              <a:t>Used R code to subset data into daily and monthly averages from 1981 - 2014</a:t>
            </a:r>
          </a:p>
          <a:p>
            <a:endParaRPr lang="en-US" sz="2400" dirty="0" smtClean="0">
              <a:solidFill>
                <a:schemeClr val="tx1"/>
              </a:solidFill>
              <a:latin typeface="Century Gothic" panose="020B0502020202020204" pitchFamily="34" charset="0"/>
            </a:endParaRPr>
          </a:p>
          <a:p>
            <a:endParaRPr lang="en-US" dirty="0">
              <a:solidFill>
                <a:schemeClr val="accent1"/>
              </a:solidFill>
              <a:latin typeface="Century Gothic" panose="020B0502020202020204" pitchFamily="34" charset="0"/>
            </a:endParaRPr>
          </a:p>
        </p:txBody>
      </p:sp>
      <p:sp>
        <p:nvSpPr>
          <p:cNvPr id="11" name="Text Placeholder 10"/>
          <p:cNvSpPr>
            <a:spLocks noGrp="1"/>
          </p:cNvSpPr>
          <p:nvPr>
            <p:ph type="body" idx="2"/>
          </p:nvPr>
        </p:nvSpPr>
        <p:spPr/>
        <p:txBody>
          <a:bodyPr/>
          <a:lstStyle/>
          <a:p>
            <a:r>
              <a:rPr lang="en-US" dirty="0">
                <a:latin typeface="Century Gothic" panose="020B0502020202020204" pitchFamily="34" charset="0"/>
              </a:rPr>
              <a:t>Data </a:t>
            </a:r>
            <a:r>
              <a:rPr lang="en-US" dirty="0" smtClean="0">
                <a:latin typeface="Century Gothic" panose="020B0502020202020204" pitchFamily="34" charset="0"/>
              </a:rPr>
              <a:t>Acquisition</a:t>
            </a:r>
            <a:endParaRPr lang="en-US" dirty="0">
              <a:latin typeface="Century Gothic" panose="020B0502020202020204" pitchFamily="34" charset="0"/>
            </a:endParaRPr>
          </a:p>
        </p:txBody>
      </p:sp>
      <p:pic>
        <p:nvPicPr>
          <p:cNvPr id="10" name="Picture 2" descr="http://isp.uv.es/images/remote_sens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23524" r="6296"/>
          <a:stretch/>
        </p:blipFill>
        <p:spPr bwMode="auto">
          <a:xfrm>
            <a:off x="0" y="100940"/>
            <a:ext cx="4773881" cy="668086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564081" y="6320134"/>
            <a:ext cx="2209800" cy="461665"/>
          </a:xfrm>
          <a:prstGeom prst="rect">
            <a:avLst/>
          </a:prstGeom>
          <a:noFill/>
        </p:spPr>
        <p:txBody>
          <a:bodyPr wrap="square" rtlCol="0">
            <a:spAutoFit/>
          </a:bodyPr>
          <a:lstStyle/>
          <a:p>
            <a:pPr algn="r"/>
            <a:r>
              <a:rPr lang="en-US" sz="1200" dirty="0" smtClean="0">
                <a:latin typeface="Century Gothic" panose="020B0502020202020204" pitchFamily="34" charset="0"/>
              </a:rPr>
              <a:t>Image Credit: Image and Signal Processing Group</a:t>
            </a:r>
            <a:endParaRPr lang="en-US" sz="1200" dirty="0">
              <a:latin typeface="Century Gothic" panose="020B0502020202020204" pitchFamily="34" charset="0"/>
            </a:endParaRPr>
          </a:p>
        </p:txBody>
      </p:sp>
    </p:spTree>
    <p:extLst>
      <p:ext uri="{BB962C8B-B14F-4D97-AF65-F5344CB8AC3E}">
        <p14:creationId xmlns:p14="http://schemas.microsoft.com/office/powerpoint/2010/main" val="31825769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limate 15">
      <a:dk1>
        <a:srgbClr val="767171"/>
      </a:dk1>
      <a:lt1>
        <a:srgbClr val="FFFFFF"/>
      </a:lt1>
      <a:dk2>
        <a:srgbClr val="767171"/>
      </a:dk2>
      <a:lt2>
        <a:srgbClr val="FFFFFF"/>
      </a:lt2>
      <a:accent1>
        <a:srgbClr val="E9A149"/>
      </a:accent1>
      <a:accent2>
        <a:srgbClr val="DF7934"/>
      </a:accent2>
      <a:accent3>
        <a:srgbClr val="D64D27"/>
      </a:accent3>
      <a:accent4>
        <a:srgbClr val="8D91C7"/>
      </a:accent4>
      <a:accent5>
        <a:srgbClr val="667FAA"/>
      </a:accent5>
      <a:accent6>
        <a:srgbClr val="347194"/>
      </a:accent6>
      <a:hlink>
        <a:srgbClr val="E9A149"/>
      </a:hlink>
      <a:folHlink>
        <a:srgbClr val="E9A1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5549</TotalTime>
  <Words>3302</Words>
  <Application>Microsoft Office PowerPoint</Application>
  <PresentationFormat>On-screen Show (4:3)</PresentationFormat>
  <Paragraphs>484</Paragraphs>
  <Slides>63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Questrial</vt:lpstr>
      <vt:lpstr>Arial</vt:lpstr>
      <vt:lpstr>Helvetica Neue</vt:lpstr>
      <vt:lpstr>Webdings</vt:lpstr>
      <vt:lpstr>Cambria Math</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Alec Courtright</dc:creator>
  <cp:lastModifiedBy>Arya, Vishal (LARC)[DEVELOP]</cp:lastModifiedBy>
  <cp:revision>399</cp:revision>
  <dcterms:modified xsi:type="dcterms:W3CDTF">2016-04-08T15:48:21Z</dcterms:modified>
</cp:coreProperties>
</file>