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75" r:id="rId2"/>
    <p:sldId id="279" r:id="rId3"/>
    <p:sldId id="302" r:id="rId4"/>
    <p:sldId id="294" r:id="rId5"/>
    <p:sldId id="303" r:id="rId6"/>
    <p:sldId id="304" r:id="rId7"/>
    <p:sldId id="305" r:id="rId8"/>
    <p:sldId id="306" r:id="rId9"/>
    <p:sldId id="307" r:id="rId10"/>
    <p:sldId id="308" r:id="rId11"/>
    <p:sldId id="293" r:id="rId12"/>
    <p:sldId id="289" r:id="rId13"/>
    <p:sldId id="315" r:id="rId14"/>
    <p:sldId id="288" r:id="rId15"/>
    <p:sldId id="299" r:id="rId16"/>
    <p:sldId id="300" r:id="rId17"/>
    <p:sldId id="310" r:id="rId18"/>
    <p:sldId id="312" r:id="rId19"/>
    <p:sldId id="311" r:id="rId20"/>
    <p:sldId id="313" r:id="rId21"/>
    <p:sldId id="295" r:id="rId22"/>
    <p:sldId id="314" r:id="rId23"/>
    <p:sldId id="276" r:id="rId2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nce Watkins" initials="LW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9A149"/>
    <a:srgbClr val="333333"/>
    <a:srgbClr val="F4901A"/>
    <a:srgbClr val="FFFFF5"/>
    <a:srgbClr val="FFFFF3"/>
    <a:srgbClr val="DC7D0A"/>
    <a:srgbClr val="DE8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31" autoAdjust="0"/>
    <p:restoredTop sz="94286" autoAdjust="0"/>
  </p:normalViewPr>
  <p:slideViewPr>
    <p:cSldViewPr snapToGrid="0"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147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74" d="100"/>
          <a:sy n="74" d="100"/>
        </p:scale>
        <p:origin x="768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3FE1278-9289-4F04-8202-AF9FA8AA561B}" type="datetimeFigureOut">
              <a:rPr lang="en-US" smtClean="0"/>
              <a:t>8/3/2015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B03372A-D9E3-4AC4-9145-925F442C6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0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8CB7D24-6C88-410E-ACB5-D95ED598E96E}" type="datetimeFigureOut">
              <a:rPr lang="en-US" smtClean="0"/>
              <a:t>8/3/2015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FFCE636-EDCB-4E8F-A496-90D3D4BBB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86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Source: http://pubs.usgs.gov/of/2008/1274/images/coverphoto.jpg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073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</a:t>
            </a:r>
            <a:r>
              <a:rPr lang="en-US" baseline="0" dirty="0" smtClean="0"/>
              <a:t> Source: </a:t>
            </a:r>
            <a:r>
              <a:rPr lang="en-US" dirty="0">
                <a:latin typeface="Century Gothic" panose="020B0502020202020204" pitchFamily="34" charset="0"/>
              </a:rPr>
              <a:t>https://www.flickr.com/photos/pagedooley/3992185515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26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</a:t>
            </a:r>
            <a:r>
              <a:rPr lang="en-US" baseline="0" dirty="0" smtClean="0"/>
              <a:t> Source: </a:t>
            </a:r>
            <a:r>
              <a:rPr lang="en-US" dirty="0" smtClean="0">
                <a:latin typeface="Century Gothic" panose="020B0502020202020204" pitchFamily="34" charset="0"/>
              </a:rPr>
              <a:t>https://www.flickr.com/photos/apachesitgreavesnf/5967273538/in/photolist-a6iQww-a6fZ3p-a6rKRa-a6rmLF-a6fVAx-a6iLZL-a6reVn-a6qFH8-a6fVvP-a6phvM-a6sdc6-6ufSim-9EWhJV-hxTB8U-e3ssQT-nQfvLt-9SL2T4-acSJSH-edDHmJ-ahY71V-acVxoU-6TZVJ3-9pGaQy-btQFBW-bsmW6C-7cCASW-9pLqR4-ownMPc-9pGaTL-3mRJZ6-a2Q3H-3mWbrs-6gEqRS-cYsJAA-bwPYke-bwPYpK-5dVYDo-24pqAv-cFqcvJ-9Mxjph-e18KQx-dbWsLy-awvWae-2Xz1NL-2Xuy3x-2XuA88-2XyQb3-2Xuuza-2XuEsZ-2Xz5v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26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Image Source:  https://www.flickr.com/photos/kretyen/14367691482/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71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71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Source: http://www.fs.fed.us/managing-land/fire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096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Source: Derived from PERSIANN</a:t>
            </a:r>
            <a:r>
              <a:rPr lang="en-US" baseline="0" dirty="0" smtClean="0"/>
              <a:t> data in ArcMap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33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smtClean="0"/>
              <a:t>Image Source: Derived from</a:t>
            </a:r>
            <a:r>
              <a:rPr lang="en-US" baseline="0" dirty="0" smtClean="0"/>
              <a:t> MODIS NDVI</a:t>
            </a:r>
            <a:r>
              <a:rPr lang="en-US" dirty="0" smtClean="0"/>
              <a:t> </a:t>
            </a:r>
            <a:r>
              <a:rPr lang="en-US" baseline="0" dirty="0" smtClean="0"/>
              <a:t>data in ArcMap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073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Image Source:  http://activefiremaps.fs.fed.us/baer/download/2002/rodeo_20020824_postfire_quicklook.jpg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71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Pre-process</a:t>
            </a:r>
            <a:r>
              <a:rPr lang="en-US" baseline="0" dirty="0" smtClean="0"/>
              <a:t> satellite records (PERSIANN and MODIS), identify spatial extent, aggregate to temporal scale, run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44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smtClean="0"/>
              <a:t>Pre-process</a:t>
            </a:r>
            <a:r>
              <a:rPr lang="en-US" baseline="0" dirty="0" smtClean="0"/>
              <a:t> satellite records (PERSIANN and MODIS), identify spatial extent, aggregate to temporal scale, average spatial statistics to get a single summary </a:t>
            </a:r>
            <a:r>
              <a:rPr lang="en-US" baseline="0" dirty="0" err="1" smtClean="0"/>
              <a:t>statisitc</a:t>
            </a:r>
            <a:r>
              <a:rPr lang="en-US" baseline="0" dirty="0" smtClean="0"/>
              <a:t>, run analysis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44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Demonstrate</a:t>
            </a:r>
            <a:r>
              <a:rPr lang="en-US" baseline="0" dirty="0" smtClean="0"/>
              <a:t> how data was aligned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00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</a:t>
            </a:r>
            <a:r>
              <a:rPr lang="en-US" baseline="0" dirty="0" smtClean="0"/>
              <a:t> specifically looking at NDVI regrowth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20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ottom grey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pp area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96" y="5467376"/>
            <a:ext cx="1010529" cy="1010529"/>
          </a:xfrm>
          <a:prstGeom prst="rect">
            <a:avLst/>
          </a:prstGeom>
        </p:spPr>
      </p:pic>
      <p:sp>
        <p:nvSpPr>
          <p:cNvPr id="23" name="author 6"/>
          <p:cNvSpPr>
            <a:spLocks noGrp="1"/>
          </p:cNvSpPr>
          <p:nvPr>
            <p:ph type="body" sz="quarter" idx="16" hasCustomPrompt="1"/>
          </p:nvPr>
        </p:nvSpPr>
        <p:spPr>
          <a:xfrm>
            <a:off x="5660136" y="6153912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22" name="author 5"/>
          <p:cNvSpPr>
            <a:spLocks noGrp="1"/>
          </p:cNvSpPr>
          <p:nvPr>
            <p:ph type="body" sz="quarter" idx="15" hasCustomPrompt="1"/>
          </p:nvPr>
        </p:nvSpPr>
        <p:spPr>
          <a:xfrm>
            <a:off x="5660136" y="5751576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21" name="author 4"/>
          <p:cNvSpPr>
            <a:spLocks noGrp="1"/>
          </p:cNvSpPr>
          <p:nvPr>
            <p:ph type="body" sz="quarter" idx="14" hasCustomPrompt="1"/>
          </p:nvPr>
        </p:nvSpPr>
        <p:spPr>
          <a:xfrm>
            <a:off x="5663184" y="5358384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20" name="author 3"/>
          <p:cNvSpPr>
            <a:spLocks noGrp="1"/>
          </p:cNvSpPr>
          <p:nvPr>
            <p:ph type="body" sz="quarter" idx="13" hasCustomPrompt="1"/>
          </p:nvPr>
        </p:nvSpPr>
        <p:spPr>
          <a:xfrm>
            <a:off x="2249424" y="6153912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19" name="author 2"/>
          <p:cNvSpPr>
            <a:spLocks noGrp="1"/>
          </p:cNvSpPr>
          <p:nvPr>
            <p:ph type="body" sz="quarter" idx="12" hasCustomPrompt="1"/>
          </p:nvPr>
        </p:nvSpPr>
        <p:spPr>
          <a:xfrm>
            <a:off x="2249424" y="5751576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17" name="author project lead"/>
          <p:cNvSpPr>
            <a:spLocks noGrp="1"/>
          </p:cNvSpPr>
          <p:nvPr>
            <p:ph type="body" sz="quarter" idx="11" hasCustomPrompt="1"/>
          </p:nvPr>
        </p:nvSpPr>
        <p:spPr>
          <a:xfrm>
            <a:off x="2249424" y="5358384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 (Project Lead)</a:t>
            </a:r>
            <a:endParaRPr lang="en-US" dirty="0"/>
          </a:p>
        </p:txBody>
      </p:sp>
      <p:cxnSp>
        <p:nvCxnSpPr>
          <p:cNvPr id="13" name="author rule"/>
          <p:cNvCxnSpPr/>
          <p:nvPr userDrawn="1"/>
        </p:nvCxnSpPr>
        <p:spPr>
          <a:xfrm>
            <a:off x="228600" y="5168336"/>
            <a:ext cx="868680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ubtitle"/>
          <p:cNvSpPr>
            <a:spLocks noGrp="1"/>
          </p:cNvSpPr>
          <p:nvPr>
            <p:ph type="body" sz="quarter" idx="17" hasCustomPrompt="1"/>
          </p:nvPr>
        </p:nvSpPr>
        <p:spPr>
          <a:xfrm>
            <a:off x="1143000" y="4032504"/>
            <a:ext cx="6858000" cy="740664"/>
          </a:xfrm>
        </p:spPr>
        <p:txBody>
          <a:bodyPr>
            <a:normAutofit/>
          </a:bodyPr>
          <a:lstStyle>
            <a:lvl1pPr marL="0" indent="0" algn="ctr">
              <a:buNone/>
              <a:defRPr sz="2800" i="1" baseline="0"/>
            </a:lvl1pPr>
          </a:lstStyle>
          <a:p>
            <a:pPr lvl="0"/>
            <a:r>
              <a:rPr lang="en-US" dirty="0" smtClean="0"/>
              <a:t>Subtitle Here</a:t>
            </a:r>
            <a:endParaRPr lang="en-US" dirty="0"/>
          </a:p>
        </p:txBody>
      </p:sp>
      <p:sp>
        <p:nvSpPr>
          <p:cNvPr id="12" name="Project Title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426464"/>
            <a:ext cx="7772400" cy="2432304"/>
          </a:xfrm>
        </p:spPr>
        <p:txBody>
          <a:bodyPr anchor="b">
            <a:normAutofit/>
          </a:bodyPr>
          <a:lstStyle>
            <a:lvl1pPr marL="0" indent="0" algn="ctr">
              <a:buNone/>
              <a:defRPr sz="8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Main Project Title Here</a:t>
            </a:r>
            <a:endParaRPr lang="en-US" dirty="0"/>
          </a:p>
        </p:txBody>
      </p:sp>
      <p:grpSp>
        <p:nvGrpSpPr>
          <p:cNvPr id="10" name="NASA logo configuration"/>
          <p:cNvGrpSpPr/>
          <p:nvPr userDrawn="1"/>
        </p:nvGrpSpPr>
        <p:grpSpPr>
          <a:xfrm>
            <a:off x="0" y="-44450"/>
            <a:ext cx="9144000" cy="1077912"/>
            <a:chOff x="0" y="-44450"/>
            <a:chExt cx="9144000" cy="1077912"/>
          </a:xfrm>
        </p:grpSpPr>
        <p:sp>
          <p:nvSpPr>
            <p:cNvPr id="7" name="top background"/>
            <p:cNvSpPr txBox="1"/>
            <p:nvPr userDrawn="1"/>
          </p:nvSpPr>
          <p:spPr>
            <a:xfrm>
              <a:off x="0" y="0"/>
              <a:ext cx="9144000" cy="9778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8" name="NASA text"/>
            <p:cNvSpPr txBox="1"/>
            <p:nvPr userDrawn="1"/>
          </p:nvSpPr>
          <p:spPr>
            <a:xfrm>
              <a:off x="153986" y="260350"/>
              <a:ext cx="2332036" cy="338136"/>
            </a:xfrm>
            <a:prstGeom prst="rect">
              <a:avLst/>
            </a:prstGeom>
            <a:noFill/>
            <a:ln>
              <a:noFill/>
            </a:ln>
          </p:spPr>
          <p:txBody>
            <a:bodyPr lIns="91375" tIns="45675" rIns="91375" bIns="456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Questrial"/>
                <a:buNone/>
              </a:pPr>
              <a:endParaRPr sz="800" b="1" i="0" u="none" strike="noStrike" cap="none" baseline="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Helvetica Neue"/>
                <a:buNone/>
              </a:pPr>
              <a:r>
                <a:rPr lang="en-US" sz="800" b="0" i="0" u="none" strike="noStrike" cap="none" baseline="0" dirty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National Aeronautics and Space Administration</a:t>
              </a:r>
            </a:p>
          </p:txBody>
        </p:sp>
        <p:pic>
          <p:nvPicPr>
            <p:cNvPr id="9" name="NASA logo"/>
            <p:cNvPicPr preferRelativeResize="0"/>
            <p:nvPr userDrawn="1"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24825" y="-44450"/>
              <a:ext cx="935037" cy="107791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59693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knowledgements Head"/>
          <p:cNvSpPr txBox="1"/>
          <p:nvPr userDrawn="1"/>
        </p:nvSpPr>
        <p:spPr>
          <a:xfrm>
            <a:off x="320041" y="242134"/>
            <a:ext cx="850392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Acknowledgements</a:t>
            </a:r>
            <a:endParaRPr lang="en-US" sz="4000" b="1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511296" y="1220919"/>
            <a:ext cx="5111496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11296" y="2369945"/>
            <a:ext cx="5111496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511296" y="4118716"/>
            <a:ext cx="5111496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9" name="contract info"/>
          <p:cNvSpPr/>
          <p:nvPr userDrawn="1"/>
        </p:nvSpPr>
        <p:spPr>
          <a:xfrm>
            <a:off x="0" y="6579440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This material is based upon work supported by NASA </a:t>
            </a:r>
            <a:r>
              <a:rPr lang="en-US" sz="1000" i="1" baseline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through contract </a:t>
            </a: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NNL11AA00B and cooperative agreement NNX14AB60A.</a:t>
            </a:r>
          </a:p>
        </p:txBody>
      </p:sp>
    </p:spTree>
    <p:extLst>
      <p:ext uri="{BB962C8B-B14F-4D97-AF65-F5344CB8AC3E}">
        <p14:creationId xmlns:p14="http://schemas.microsoft.com/office/powerpoint/2010/main" val="3351812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knowledgements Head"/>
          <p:cNvSpPr txBox="1"/>
          <p:nvPr userDrawn="1"/>
        </p:nvSpPr>
        <p:spPr>
          <a:xfrm>
            <a:off x="320041" y="242134"/>
            <a:ext cx="850392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Acknowledgements</a:t>
            </a:r>
            <a:endParaRPr lang="en-US" sz="4000" b="1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71208" y="1421134"/>
            <a:ext cx="8051583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71207" y="3011687"/>
            <a:ext cx="8051583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71208" y="4628567"/>
            <a:ext cx="8051582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9" name="contract info"/>
          <p:cNvSpPr/>
          <p:nvPr userDrawn="1"/>
        </p:nvSpPr>
        <p:spPr>
          <a:xfrm>
            <a:off x="0" y="6579440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This material is based upon work supported by NASA </a:t>
            </a:r>
            <a:r>
              <a:rPr lang="en-US" sz="1000" i="1" baseline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through contract </a:t>
            </a: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NNL11AA00B and cooperative agreement NNX14AB60A.</a:t>
            </a:r>
          </a:p>
        </p:txBody>
      </p:sp>
    </p:spTree>
    <p:extLst>
      <p:ext uri="{BB962C8B-B14F-4D97-AF65-F5344CB8AC3E}">
        <p14:creationId xmlns:p14="http://schemas.microsoft.com/office/powerpoint/2010/main" val="477340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ext,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21208" y="2130552"/>
            <a:ext cx="3593592" cy="3374136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10" name="Section Head"/>
          <p:cNvSpPr>
            <a:spLocks noGrp="1"/>
          </p:cNvSpPr>
          <p:nvPr>
            <p:ph type="body" sz="quarter" idx="10" hasCustomPrompt="1"/>
          </p:nvPr>
        </p:nvSpPr>
        <p:spPr>
          <a:xfrm>
            <a:off x="548640" y="640080"/>
            <a:ext cx="3566160" cy="1325880"/>
          </a:xfrm>
        </p:spPr>
        <p:txBody>
          <a:bodyPr anchor="b">
            <a:normAutofit/>
          </a:bodyPr>
          <a:lstStyle>
            <a:lvl1pPr marL="0" indent="0">
              <a:buNone/>
              <a:defRPr sz="4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000" b="1" dirty="0" smtClean="0"/>
              <a:t>Section Header Here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0"/>
            <a:ext cx="457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0" y="6583680"/>
            <a:ext cx="1993392" cy="274320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328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ext,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102352" y="2130552"/>
            <a:ext cx="3593592" cy="3374136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10" name="Section Head"/>
          <p:cNvSpPr>
            <a:spLocks noGrp="1"/>
          </p:cNvSpPr>
          <p:nvPr>
            <p:ph type="body" sz="quarter" idx="10" hasCustomPrompt="1"/>
          </p:nvPr>
        </p:nvSpPr>
        <p:spPr>
          <a:xfrm>
            <a:off x="5102352" y="640080"/>
            <a:ext cx="3566160" cy="1325880"/>
          </a:xfrm>
        </p:spPr>
        <p:txBody>
          <a:bodyPr anchor="b">
            <a:normAutofit/>
          </a:bodyPr>
          <a:lstStyle>
            <a:lvl1pPr marL="0" indent="0">
              <a:buNone/>
              <a:defRPr sz="4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000" b="1" dirty="0" smtClean="0"/>
              <a:t>Section Header Here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57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2578608" y="6583680"/>
            <a:ext cx="1993392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/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239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ext, Top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4581144" y="4123944"/>
            <a:ext cx="3977640" cy="162763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740664" y="4049486"/>
            <a:ext cx="3108960" cy="1830106"/>
          </a:xfrm>
        </p:spPr>
        <p:txBody>
          <a:bodyPr>
            <a:noAutofit/>
          </a:bodyPr>
          <a:lstStyle>
            <a:lvl1pPr marL="0" indent="0" algn="r">
              <a:buNone/>
              <a:defRPr sz="6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42900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17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ext, Top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76072" y="4814316"/>
            <a:ext cx="7982712" cy="144475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576072" y="3954780"/>
            <a:ext cx="7982712" cy="704088"/>
          </a:xfrm>
        </p:spPr>
        <p:txBody>
          <a:bodyPr>
            <a:noAutofit/>
          </a:bodyPr>
          <a:lstStyle>
            <a:lvl1pPr marL="0" indent="0" algn="l">
              <a:buNone/>
              <a:defRPr sz="4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9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42900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433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ext, Bottom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4581144" y="750018"/>
            <a:ext cx="3977640" cy="162763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740664" y="675560"/>
            <a:ext cx="3108960" cy="1830106"/>
          </a:xfrm>
        </p:spPr>
        <p:txBody>
          <a:bodyPr>
            <a:noAutofit/>
          </a:bodyPr>
          <a:lstStyle>
            <a:lvl1pPr marL="0" indent="0" algn="r">
              <a:buNone/>
              <a:defRPr sz="6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2900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15468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481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ext, Bottom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76072" y="1438656"/>
            <a:ext cx="7982712" cy="144475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576072" y="579120"/>
            <a:ext cx="7982712" cy="704088"/>
          </a:xfrm>
        </p:spPr>
        <p:txBody>
          <a:bodyPr>
            <a:noAutofit/>
          </a:bodyPr>
          <a:lstStyle>
            <a:lvl1pPr marL="0" indent="0" algn="l">
              <a:buNone/>
              <a:defRPr sz="4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2900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15468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930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ze acrony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749808" y="2255520"/>
            <a:ext cx="7653528" cy="3706368"/>
          </a:xfrm>
        </p:spPr>
        <p:txBody>
          <a:bodyPr>
            <a:normAutofit/>
          </a:bodyPr>
          <a:lstStyle>
            <a:lvl1pPr marL="0" indent="0" algn="ctr">
              <a:buNone/>
              <a:defRPr sz="6000" b="0" baseline="0"/>
            </a:lvl1pPr>
          </a:lstStyle>
          <a:p>
            <a:pPr lvl="0"/>
            <a:r>
              <a:rPr lang="en-US" dirty="0" smtClean="0"/>
              <a:t>Spell out the components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749808" y="779403"/>
            <a:ext cx="7653528" cy="1289304"/>
          </a:xfrm>
        </p:spPr>
        <p:txBody>
          <a:bodyPr>
            <a:noAutofit/>
          </a:bodyPr>
          <a:lstStyle>
            <a:lvl1pPr marL="0" indent="0" algn="ctr">
              <a:buNone/>
              <a:defRPr sz="96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ACRONYM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65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ze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0" y="4709160"/>
            <a:ext cx="3950208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Point elaboration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" y="548640"/>
            <a:ext cx="8503920" cy="923544"/>
          </a:xfrm>
        </p:spPr>
        <p:txBody>
          <a:bodyPr anchor="b">
            <a:noAutofit/>
          </a:bodyPr>
          <a:lstStyle>
            <a:lvl1pPr marL="0" indent="0" algn="ctr">
              <a:buNone/>
              <a:defRPr sz="5400" b="1" baseline="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94360" y="2115312"/>
            <a:ext cx="3566160" cy="768096"/>
          </a:xfrm>
        </p:spPr>
        <p:txBody>
          <a:bodyPr>
            <a:normAutofit/>
          </a:bodyPr>
          <a:lstStyle>
            <a:lvl1pPr marL="0" indent="0" algn="r">
              <a:buNone/>
              <a:defRPr sz="4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400" dirty="0" smtClean="0"/>
              <a:t>Key Point 1</a:t>
            </a:r>
            <a:endParaRPr lang="en-US" dirty="0"/>
          </a:p>
        </p:txBody>
      </p:sp>
      <p:sp>
        <p:nvSpPr>
          <p:cNvPr id="10" name="Section Body Text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2103120"/>
            <a:ext cx="3950208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Point elaboration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94360" y="4721352"/>
            <a:ext cx="3566160" cy="768096"/>
          </a:xfrm>
        </p:spPr>
        <p:txBody>
          <a:bodyPr>
            <a:normAutofit/>
          </a:bodyPr>
          <a:lstStyle>
            <a:lvl1pPr marL="0" indent="0" algn="r">
              <a:buNone/>
              <a:defRPr sz="4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400" dirty="0" smtClean="0"/>
              <a:t>Key Point 3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94360" y="3418332"/>
            <a:ext cx="3566160" cy="768096"/>
          </a:xfrm>
        </p:spPr>
        <p:txBody>
          <a:bodyPr>
            <a:normAutofit/>
          </a:bodyPr>
          <a:lstStyle>
            <a:lvl1pPr marL="0" indent="0" algn="r">
              <a:buNone/>
              <a:defRPr sz="4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400" dirty="0" smtClean="0"/>
              <a:t>Key Point 2</a:t>
            </a:r>
            <a:endParaRPr lang="en-US" dirty="0"/>
          </a:p>
        </p:txBody>
      </p:sp>
      <p:sp>
        <p:nvSpPr>
          <p:cNvPr id="14" name="Section Body Text"/>
          <p:cNvSpPr>
            <a:spLocks noGrp="1"/>
          </p:cNvSpPr>
          <p:nvPr>
            <p:ph type="body" sz="quarter" idx="19" hasCustomPrompt="1"/>
          </p:nvPr>
        </p:nvSpPr>
        <p:spPr>
          <a:xfrm>
            <a:off x="4572000" y="3406140"/>
            <a:ext cx="3950208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Point elaboration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249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6C5E3-BCDC-405F-8F3C-092E69121BD4}" type="datetimeFigureOut">
              <a:rPr lang="en-US" smtClean="0"/>
              <a:t>8/3/2015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C0BE9-6F9F-4714-AB34-61ADAC463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4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  <p:sldLayoutId id="2147483665" r:id="rId6"/>
    <p:sldLayoutId id="2147483666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" Target="slide2.xml"/><Relationship Id="rId7" Type="http://schemas.openxmlformats.org/officeDocument/2006/relationships/slide" Target="slide1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slide" Target="slide9.xml"/><Relationship Id="rId4" Type="http://schemas.openxmlformats.org/officeDocument/2006/relationships/slide" Target="slide5.xml"/><Relationship Id="rId9" Type="http://schemas.openxmlformats.org/officeDocument/2006/relationships/slide" Target="slide2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12" Type="http://schemas.openxmlformats.org/officeDocument/2006/relationships/slide" Target="slide21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slide" Target="slide2.xml"/><Relationship Id="rId11" Type="http://schemas.openxmlformats.org/officeDocument/2006/relationships/slide" Target="slide19.xml"/><Relationship Id="rId5" Type="http://schemas.openxmlformats.org/officeDocument/2006/relationships/image" Target="../media/image15.png"/><Relationship Id="rId10" Type="http://schemas.openxmlformats.org/officeDocument/2006/relationships/slide" Target="slide17.xml"/><Relationship Id="rId4" Type="http://schemas.openxmlformats.org/officeDocument/2006/relationships/notesSlide" Target="../notesSlides/notesSlide8.xml"/><Relationship Id="rId9" Type="http://schemas.openxmlformats.org/officeDocument/2006/relationships/slide" Target="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17.png"/><Relationship Id="rId7" Type="http://schemas.openxmlformats.org/officeDocument/2006/relationships/slide" Target="slide9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slide" Target="slide21.xml"/><Relationship Id="rId5" Type="http://schemas.openxmlformats.org/officeDocument/2006/relationships/slide" Target="slide2.xml"/><Relationship Id="rId10" Type="http://schemas.openxmlformats.org/officeDocument/2006/relationships/slide" Target="slide19.xml"/><Relationship Id="rId4" Type="http://schemas.openxmlformats.org/officeDocument/2006/relationships/image" Target="../media/image18.png"/><Relationship Id="rId9" Type="http://schemas.openxmlformats.org/officeDocument/2006/relationships/slide" Target="slide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" Target="slide2.xml"/><Relationship Id="rId7" Type="http://schemas.openxmlformats.org/officeDocument/2006/relationships/slide" Target="slide17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slide" Target="slide9.xml"/><Relationship Id="rId4" Type="http://schemas.openxmlformats.org/officeDocument/2006/relationships/slide" Target="slide5.xml"/><Relationship Id="rId9" Type="http://schemas.openxmlformats.org/officeDocument/2006/relationships/slide" Target="slide2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21.xml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12" Type="http://schemas.openxmlformats.org/officeDocument/2006/relationships/slide" Target="slide19.xml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6" Type="http://schemas.openxmlformats.org/officeDocument/2006/relationships/image" Target="../media/image21.PNG"/><Relationship Id="rId11" Type="http://schemas.openxmlformats.org/officeDocument/2006/relationships/slide" Target="slide17.xml"/><Relationship Id="rId5" Type="http://schemas.openxmlformats.org/officeDocument/2006/relationships/image" Target="../media/image20.png"/><Relationship Id="rId10" Type="http://schemas.openxmlformats.org/officeDocument/2006/relationships/slide" Target="slide11.xml"/><Relationship Id="rId4" Type="http://schemas.openxmlformats.org/officeDocument/2006/relationships/notesSlide" Target="../notesSlides/notesSlide9.xml"/><Relationship Id="rId9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23.png"/><Relationship Id="rId7" Type="http://schemas.openxmlformats.org/officeDocument/2006/relationships/slide" Target="slide9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slide" Target="slide21.xml"/><Relationship Id="rId5" Type="http://schemas.openxmlformats.org/officeDocument/2006/relationships/slide" Target="slide2.xml"/><Relationship Id="rId10" Type="http://schemas.openxmlformats.org/officeDocument/2006/relationships/slide" Target="slide19.xml"/><Relationship Id="rId4" Type="http://schemas.openxmlformats.org/officeDocument/2006/relationships/image" Target="../media/image24.png"/><Relationship Id="rId9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" Target="slide2.xml"/><Relationship Id="rId7" Type="http://schemas.openxmlformats.org/officeDocument/2006/relationships/slide" Target="slide17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slide" Target="slide9.xml"/><Relationship Id="rId4" Type="http://schemas.openxmlformats.org/officeDocument/2006/relationships/slide" Target="slide5.xml"/><Relationship Id="rId9" Type="http://schemas.openxmlformats.org/officeDocument/2006/relationships/slide" Target="slide2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26.jpeg"/><Relationship Id="rId7" Type="http://schemas.openxmlformats.org/officeDocument/2006/relationships/slide" Target="slide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slide" Target="slide5.xml"/><Relationship Id="rId10" Type="http://schemas.openxmlformats.org/officeDocument/2006/relationships/slide" Target="slide21.xml"/><Relationship Id="rId4" Type="http://schemas.openxmlformats.org/officeDocument/2006/relationships/slide" Target="slide2.xml"/><Relationship Id="rId9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27.jpg"/><Relationship Id="rId7" Type="http://schemas.openxmlformats.org/officeDocument/2006/relationships/slide" Target="slide1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slide" Target="slide5.xml"/><Relationship Id="rId10" Type="http://schemas.openxmlformats.org/officeDocument/2006/relationships/slide" Target="slide21.xml"/><Relationship Id="rId4" Type="http://schemas.openxmlformats.org/officeDocument/2006/relationships/slide" Target="slide2.xml"/><Relationship Id="rId9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" Target="slide2.xml"/><Relationship Id="rId7" Type="http://schemas.openxmlformats.org/officeDocument/2006/relationships/slide" Target="slide17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slide" Target="slide9.xml"/><Relationship Id="rId4" Type="http://schemas.openxmlformats.org/officeDocument/2006/relationships/slide" Target="slide5.xml"/><Relationship Id="rId9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3.jpeg"/><Relationship Id="rId7" Type="http://schemas.openxmlformats.org/officeDocument/2006/relationships/slide" Target="slide1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9.xml"/><Relationship Id="rId5" Type="http://schemas.openxmlformats.org/officeDocument/2006/relationships/slide" Target="slide5.xml"/><Relationship Id="rId10" Type="http://schemas.openxmlformats.org/officeDocument/2006/relationships/slide" Target="slide21.xml"/><Relationship Id="rId4" Type="http://schemas.openxmlformats.org/officeDocument/2006/relationships/slide" Target="slide2.xml"/><Relationship Id="rId9" Type="http://schemas.openxmlformats.org/officeDocument/2006/relationships/slide" Target="slide1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30.png"/><Relationship Id="rId7" Type="http://schemas.openxmlformats.org/officeDocument/2006/relationships/slide" Target="slide1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image" Target="../media/image31.png"/><Relationship Id="rId5" Type="http://schemas.openxmlformats.org/officeDocument/2006/relationships/slide" Target="slide5.xml"/><Relationship Id="rId10" Type="http://schemas.openxmlformats.org/officeDocument/2006/relationships/slide" Target="slide21.xml"/><Relationship Id="rId4" Type="http://schemas.openxmlformats.org/officeDocument/2006/relationships/slide" Target="slide2.xml"/><Relationship Id="rId9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32.jpeg"/><Relationship Id="rId7" Type="http://schemas.openxmlformats.org/officeDocument/2006/relationships/slide" Target="slide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slide" Target="slide5.xml"/><Relationship Id="rId10" Type="http://schemas.openxmlformats.org/officeDocument/2006/relationships/slide" Target="slide21.xml"/><Relationship Id="rId4" Type="http://schemas.openxmlformats.org/officeDocument/2006/relationships/slide" Target="slide2.xml"/><Relationship Id="rId9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hyperlink" Target="http://develop.larc.nasa.gov/" TargetMode="External"/><Relationship Id="rId7" Type="http://schemas.openxmlformats.org/officeDocument/2006/relationships/slide" Target="slide5.xml"/><Relationship Id="rId12" Type="http://schemas.openxmlformats.org/officeDocument/2006/relationships/slide" Target="slide2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slide" Target="slide19.xml"/><Relationship Id="rId5" Type="http://schemas.openxmlformats.org/officeDocument/2006/relationships/image" Target="../media/image33.jpeg"/><Relationship Id="rId10" Type="http://schemas.openxmlformats.org/officeDocument/2006/relationships/slide" Target="slide17.xml"/><Relationship Id="rId4" Type="http://schemas.openxmlformats.org/officeDocument/2006/relationships/hyperlink" Target="http://developarc.maps.arcgis.com/apps/StorytellingSwipe/?appid=55f9ccc2ef2c407895bbd40e8e054881" TargetMode="External"/><Relationship Id="rId9" Type="http://schemas.openxmlformats.org/officeDocument/2006/relationships/slide" Target="slide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4.jpeg"/><Relationship Id="rId7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slide" Target="slide21.xml"/><Relationship Id="rId5" Type="http://schemas.openxmlformats.org/officeDocument/2006/relationships/slide" Target="slide2.xml"/><Relationship Id="rId10" Type="http://schemas.openxmlformats.org/officeDocument/2006/relationships/slide" Target="slide19.xml"/><Relationship Id="rId4" Type="http://schemas.openxmlformats.org/officeDocument/2006/relationships/image" Target="../media/image5.jpeg"/><Relationship Id="rId9" Type="http://schemas.openxmlformats.org/officeDocument/2006/relationships/slide" Target="slide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7.jpg"/><Relationship Id="rId7" Type="http://schemas.openxmlformats.org/officeDocument/2006/relationships/slide" Target="slide9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slide" Target="slide21.xml"/><Relationship Id="rId5" Type="http://schemas.openxmlformats.org/officeDocument/2006/relationships/slide" Target="slide2.xml"/><Relationship Id="rId10" Type="http://schemas.openxmlformats.org/officeDocument/2006/relationships/slide" Target="slide19.xml"/><Relationship Id="rId4" Type="http://schemas.openxmlformats.org/officeDocument/2006/relationships/image" Target="../media/image8.jpg"/><Relationship Id="rId9" Type="http://schemas.openxmlformats.org/officeDocument/2006/relationships/slide" Target="slide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9.jpeg"/><Relationship Id="rId7" Type="http://schemas.openxmlformats.org/officeDocument/2006/relationships/slide" Target="slide1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slide" Target="slide5.xml"/><Relationship Id="rId10" Type="http://schemas.openxmlformats.org/officeDocument/2006/relationships/slide" Target="slide21.xml"/><Relationship Id="rId4" Type="http://schemas.openxmlformats.org/officeDocument/2006/relationships/slide" Target="slide2.xml"/><Relationship Id="rId9" Type="http://schemas.openxmlformats.org/officeDocument/2006/relationships/slide" Target="slide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10.jpeg"/><Relationship Id="rId7" Type="http://schemas.openxmlformats.org/officeDocument/2006/relationships/slide" Target="slide1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9.xml"/><Relationship Id="rId5" Type="http://schemas.openxmlformats.org/officeDocument/2006/relationships/slide" Target="slide5.xml"/><Relationship Id="rId10" Type="http://schemas.openxmlformats.org/officeDocument/2006/relationships/slide" Target="slide21.xml"/><Relationship Id="rId4" Type="http://schemas.openxmlformats.org/officeDocument/2006/relationships/slide" Target="slide2.xml"/><Relationship Id="rId9" Type="http://schemas.openxmlformats.org/officeDocument/2006/relationships/slide" Target="slide1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11.jpeg"/><Relationship Id="rId7" Type="http://schemas.openxmlformats.org/officeDocument/2006/relationships/slide" Target="slide1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slide" Target="slide5.xml"/><Relationship Id="rId10" Type="http://schemas.openxmlformats.org/officeDocument/2006/relationships/slide" Target="slide21.xml"/><Relationship Id="rId4" Type="http://schemas.openxmlformats.org/officeDocument/2006/relationships/slide" Target="slide2.xml"/><Relationship Id="rId9" Type="http://schemas.openxmlformats.org/officeDocument/2006/relationships/slide" Target="slide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13.png"/><Relationship Id="rId7" Type="http://schemas.openxmlformats.org/officeDocument/2006/relationships/slide" Target="slide9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slide" Target="slide21.xml"/><Relationship Id="rId5" Type="http://schemas.openxmlformats.org/officeDocument/2006/relationships/slide" Target="slide2.xml"/><Relationship Id="rId10" Type="http://schemas.openxmlformats.org/officeDocument/2006/relationships/slide" Target="slide19.xml"/><Relationship Id="rId4" Type="http://schemas.openxmlformats.org/officeDocument/2006/relationships/image" Target="../media/image14.png"/><Relationship Id="rId9" Type="http://schemas.openxmlformats.org/officeDocument/2006/relationships/slide" Target="slide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" Target="slide2.xml"/><Relationship Id="rId7" Type="http://schemas.openxmlformats.org/officeDocument/2006/relationships/slide" Target="slide1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slide" Target="slide9.xml"/><Relationship Id="rId4" Type="http://schemas.openxmlformats.org/officeDocument/2006/relationships/slide" Target="slide5.xml"/><Relationship Id="rId9" Type="http://schemas.openxmlformats.org/officeDocument/2006/relationships/slide" Target="slide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Southwest US Disasters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782393" y="5358384"/>
            <a:ext cx="4062903" cy="369332"/>
          </a:xfrm>
        </p:spPr>
        <p:txBody>
          <a:bodyPr>
            <a:normAutofit/>
          </a:bodyPr>
          <a:lstStyle/>
          <a:p>
            <a:r>
              <a:rPr lang="en-US" dirty="0" smtClean="0"/>
              <a:t>Jason Zylberman (Project Lead)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Jennifer Holder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Lance Watkins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Incorporating CDRs and MODIS to Create a Predictive Model of Post-Burnout Vegetation Regrowth in Relation to Flood Risk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71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822181" y="777069"/>
            <a:ext cx="5482368" cy="704088"/>
          </a:xfrm>
        </p:spPr>
        <p:txBody>
          <a:bodyPr/>
          <a:lstStyle/>
          <a:p>
            <a:pPr algn="ctr"/>
            <a:r>
              <a:rPr lang="en-US" dirty="0" smtClean="0"/>
              <a:t>Tabular Methodology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31573" y="1846240"/>
            <a:ext cx="1819551" cy="83099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Generate raster statistics for monthly data</a:t>
            </a:r>
            <a:endParaRPr lang="en-US" sz="1600" dirty="0"/>
          </a:p>
        </p:txBody>
      </p:sp>
      <p:cxnSp>
        <p:nvCxnSpPr>
          <p:cNvPr id="11" name="Straight Arrow Connector 10"/>
          <p:cNvCxnSpPr>
            <a:stCxn id="42" idx="3"/>
            <a:endCxn id="9" idx="1"/>
          </p:cNvCxnSpPr>
          <p:nvPr/>
        </p:nvCxnSpPr>
        <p:spPr>
          <a:xfrm flipV="1">
            <a:off x="4118812" y="2261739"/>
            <a:ext cx="612761" cy="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367668" y="3110554"/>
            <a:ext cx="1307528" cy="156966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Generate raster statistics for raw data and anomalies</a:t>
            </a:r>
            <a:endParaRPr lang="en-US" sz="1600" dirty="0"/>
          </a:p>
        </p:txBody>
      </p:sp>
      <p:cxnSp>
        <p:nvCxnSpPr>
          <p:cNvPr id="16" name="Straight Arrow Connector 15"/>
          <p:cNvCxnSpPr>
            <a:stCxn id="44" idx="3"/>
            <a:endCxn id="15" idx="1"/>
          </p:cNvCxnSpPr>
          <p:nvPr/>
        </p:nvCxnSpPr>
        <p:spPr>
          <a:xfrm>
            <a:off x="5173834" y="3895384"/>
            <a:ext cx="193834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5" idx="3"/>
            <a:endCxn id="23" idx="1"/>
          </p:cNvCxnSpPr>
          <p:nvPr/>
        </p:nvCxnSpPr>
        <p:spPr>
          <a:xfrm>
            <a:off x="6675196" y="3895384"/>
            <a:ext cx="452811" cy="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34340" y="5135242"/>
            <a:ext cx="1361805" cy="107721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Associate flood records to fire events</a:t>
            </a:r>
            <a:endParaRPr lang="en-US" sz="1600" dirty="0"/>
          </a:p>
        </p:txBody>
      </p:sp>
      <p:cxnSp>
        <p:nvCxnSpPr>
          <p:cNvPr id="21" name="Straight Arrow Connector 20"/>
          <p:cNvCxnSpPr>
            <a:stCxn id="60" idx="3"/>
            <a:endCxn id="23" idx="1"/>
          </p:cNvCxnSpPr>
          <p:nvPr/>
        </p:nvCxnSpPr>
        <p:spPr>
          <a:xfrm flipV="1">
            <a:off x="6178324" y="3895385"/>
            <a:ext cx="949683" cy="177846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128007" y="2864333"/>
            <a:ext cx="1734082" cy="2062103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Align NDVI, flood, and precipitation data to </a:t>
            </a:r>
            <a:r>
              <a:rPr lang="en-US" sz="1600" dirty="0"/>
              <a:t>i</a:t>
            </a:r>
            <a:r>
              <a:rPr lang="en-US" sz="1600" dirty="0" smtClean="0"/>
              <a:t>dentify trends across variables each year after a wildfire</a:t>
            </a:r>
            <a:endParaRPr lang="en-US" sz="1600" dirty="0"/>
          </a:p>
        </p:txBody>
      </p:sp>
      <p:cxnSp>
        <p:nvCxnSpPr>
          <p:cNvPr id="24" name="Straight Arrow Connector 23"/>
          <p:cNvCxnSpPr>
            <a:stCxn id="9" idx="3"/>
            <a:endCxn id="23" idx="1"/>
          </p:cNvCxnSpPr>
          <p:nvPr/>
        </p:nvCxnSpPr>
        <p:spPr>
          <a:xfrm>
            <a:off x="6551124" y="2261739"/>
            <a:ext cx="576883" cy="163364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134340" y="3233665"/>
            <a:ext cx="1700867" cy="132343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Calculate daily and monthly normals and anomalies for historical floods</a:t>
            </a:r>
            <a:endParaRPr lang="en-US" sz="1600" dirty="0"/>
          </a:p>
        </p:txBody>
      </p:sp>
      <p:sp>
        <p:nvSpPr>
          <p:cNvPr id="42" name="TextBox 41"/>
          <p:cNvSpPr txBox="1"/>
          <p:nvPr/>
        </p:nvSpPr>
        <p:spPr>
          <a:xfrm>
            <a:off x="2142079" y="1713332"/>
            <a:ext cx="1976733" cy="109681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Calculate monthly average NDVI for burned areas</a:t>
            </a:r>
            <a:endParaRPr lang="en-US" sz="1600" dirty="0"/>
          </a:p>
        </p:txBody>
      </p:sp>
      <p:sp>
        <p:nvSpPr>
          <p:cNvPr id="44" name="TextBox 43"/>
          <p:cNvSpPr txBox="1"/>
          <p:nvPr/>
        </p:nvSpPr>
        <p:spPr>
          <a:xfrm>
            <a:off x="4026649" y="3110554"/>
            <a:ext cx="1147185" cy="156966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Average daily values for each summer month</a:t>
            </a:r>
            <a:endParaRPr lang="en-US" sz="1600" dirty="0"/>
          </a:p>
        </p:txBody>
      </p:sp>
      <p:sp>
        <p:nvSpPr>
          <p:cNvPr id="60" name="TextBox 59"/>
          <p:cNvSpPr txBox="1"/>
          <p:nvPr/>
        </p:nvSpPr>
        <p:spPr>
          <a:xfrm>
            <a:off x="4363178" y="5258352"/>
            <a:ext cx="1815146" cy="83099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Use flood dates to determine</a:t>
            </a:r>
          </a:p>
          <a:p>
            <a:pPr algn="ctr"/>
            <a:r>
              <a:rPr lang="en-US" sz="1600" dirty="0" smtClean="0"/>
              <a:t>precipitation</a:t>
            </a:r>
            <a:endParaRPr lang="en-US" sz="1600" dirty="0"/>
          </a:p>
        </p:txBody>
      </p:sp>
      <p:cxnSp>
        <p:nvCxnSpPr>
          <p:cNvPr id="66" name="Straight Arrow Connector 65"/>
          <p:cNvCxnSpPr>
            <a:stCxn id="19" idx="3"/>
            <a:endCxn id="60" idx="1"/>
          </p:cNvCxnSpPr>
          <p:nvPr/>
        </p:nvCxnSpPr>
        <p:spPr>
          <a:xfrm>
            <a:off x="3496145" y="5673851"/>
            <a:ext cx="867033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26" idx="3"/>
            <a:endCxn id="44" idx="1"/>
          </p:cNvCxnSpPr>
          <p:nvPr/>
        </p:nvCxnSpPr>
        <p:spPr>
          <a:xfrm flipV="1">
            <a:off x="3835207" y="3895384"/>
            <a:ext cx="191442" cy="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>
            <a:stCxn id="60" idx="0"/>
            <a:endCxn id="26" idx="2"/>
          </p:cNvCxnSpPr>
          <p:nvPr/>
        </p:nvCxnSpPr>
        <p:spPr>
          <a:xfrm flipH="1" flipV="1">
            <a:off x="2984774" y="4557104"/>
            <a:ext cx="2285977" cy="7012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7422849" y="5618531"/>
            <a:ext cx="1579246" cy="101566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500" i="1" dirty="0" smtClean="0"/>
              <a:t>*Tabular statistics  were combined for all three basins</a:t>
            </a:r>
            <a:endParaRPr lang="en-US" sz="1500" i="1" dirty="0"/>
          </a:p>
        </p:txBody>
      </p:sp>
      <p:sp>
        <p:nvSpPr>
          <p:cNvPr id="34" name="TextBox 33"/>
          <p:cNvSpPr txBox="1"/>
          <p:nvPr/>
        </p:nvSpPr>
        <p:spPr>
          <a:xfrm>
            <a:off x="516591" y="1880463"/>
            <a:ext cx="125741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MODIS NDVI</a:t>
            </a:r>
            <a:endParaRPr lang="en-US" sz="2200" dirty="0"/>
          </a:p>
        </p:txBody>
      </p:sp>
      <p:sp>
        <p:nvSpPr>
          <p:cNvPr id="35" name="TextBox 34"/>
          <p:cNvSpPr txBox="1"/>
          <p:nvPr/>
        </p:nvSpPr>
        <p:spPr>
          <a:xfrm>
            <a:off x="216444" y="5104464"/>
            <a:ext cx="1857709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BARC burn severity maps</a:t>
            </a:r>
            <a:endParaRPr lang="en-US" sz="2200" dirty="0"/>
          </a:p>
        </p:txBody>
      </p:sp>
      <p:sp>
        <p:nvSpPr>
          <p:cNvPr id="36" name="TextBox 35"/>
          <p:cNvSpPr txBox="1"/>
          <p:nvPr/>
        </p:nvSpPr>
        <p:spPr>
          <a:xfrm>
            <a:off x="148522" y="3443423"/>
            <a:ext cx="1993557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PERSIANN precipitation</a:t>
            </a:r>
            <a:endParaRPr lang="en-US" sz="2200" dirty="0"/>
          </a:p>
        </p:txBody>
      </p:sp>
      <p:sp>
        <p:nvSpPr>
          <p:cNvPr id="37" name="TextBox 36"/>
          <p:cNvSpPr txBox="1"/>
          <p:nvPr/>
        </p:nvSpPr>
        <p:spPr>
          <a:xfrm>
            <a:off x="-60392" y="207034"/>
            <a:ext cx="9282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hlinkClick r:id="rId3" action="ppaction://hlinksldjump"/>
              </a:rPr>
              <a:t>Introduction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/>
              <a:t>   </a:t>
            </a:r>
            <a:r>
              <a:rPr lang="en-US" dirty="0" smtClean="0">
                <a:hlinkClick r:id="rId4" action="ppaction://hlinksldjump"/>
              </a:rPr>
              <a:t>Data</a:t>
            </a:r>
            <a:r>
              <a:rPr lang="en-US" dirty="0" smtClean="0"/>
              <a:t>    </a:t>
            </a:r>
            <a:r>
              <a:rPr lang="en-US" b="1" dirty="0" smtClean="0">
                <a:hlinkClick r:id="rId5" action="ppaction://hlinksldjump"/>
              </a:rPr>
              <a:t>Methods</a:t>
            </a:r>
            <a:r>
              <a:rPr lang="en-US" dirty="0" smtClean="0"/>
              <a:t>    </a:t>
            </a:r>
            <a:r>
              <a:rPr lang="en-US" dirty="0" smtClean="0">
                <a:hlinkClick r:id="rId6" action="ppaction://hlinksldjump"/>
              </a:rPr>
              <a:t>Results</a:t>
            </a:r>
            <a:r>
              <a:rPr lang="en-US" dirty="0" smtClean="0"/>
              <a:t>    </a:t>
            </a:r>
            <a:r>
              <a:rPr lang="en-US" dirty="0" smtClean="0">
                <a:hlinkClick r:id="rId7" action="ppaction://hlinksldjump"/>
              </a:rPr>
              <a:t>Limitations</a:t>
            </a:r>
            <a:r>
              <a:rPr lang="en-US" dirty="0" smtClean="0"/>
              <a:t>    </a:t>
            </a:r>
            <a:r>
              <a:rPr lang="en-US" dirty="0" smtClean="0">
                <a:hlinkClick r:id="rId8" action="ppaction://hlinksldjump"/>
              </a:rPr>
              <a:t>Future Work</a:t>
            </a:r>
            <a:r>
              <a:rPr lang="en-US" dirty="0" smtClean="0"/>
              <a:t>    </a:t>
            </a:r>
            <a:r>
              <a:rPr lang="en-US" dirty="0" smtClean="0">
                <a:hlinkClick r:id="rId9" action="ppaction://hlinksldjump"/>
              </a:rPr>
              <a:t>Conclusions</a:t>
            </a:r>
            <a:endParaRPr lang="en-US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156138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579738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018363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421147" y="201283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637472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61512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3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9" grpId="0" animBg="1"/>
      <p:bldP spid="23" grpId="0" animBg="1"/>
      <p:bldP spid="26" grpId="0" animBg="1"/>
      <p:bldP spid="42" grpId="0" animBg="1"/>
      <p:bldP spid="44" grpId="0" animBg="1"/>
      <p:bldP spid="6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477071" y="773075"/>
            <a:ext cx="4182494" cy="704088"/>
          </a:xfrm>
        </p:spPr>
        <p:txBody>
          <a:bodyPr/>
          <a:lstStyle/>
          <a:p>
            <a:pPr algn="ctr"/>
            <a:r>
              <a:rPr lang="en-US" dirty="0" smtClean="0"/>
              <a:t>Data Alignment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100977" y="6080083"/>
            <a:ext cx="7063982" cy="734787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en-US" sz="1800" dirty="0" smtClean="0"/>
              <a:t>MODIS NDVI and PERSIANN precipitation data, 2001-2014</a:t>
            </a:r>
          </a:p>
          <a:p>
            <a:pPr algn="ctr">
              <a:spcBef>
                <a:spcPts val="0"/>
              </a:spcBef>
            </a:pPr>
            <a:r>
              <a:rPr lang="en-US" sz="1800" dirty="0" smtClean="0"/>
              <a:t>Animation created in GRASS GIS</a:t>
            </a:r>
          </a:p>
        </p:txBody>
      </p:sp>
      <p:pic>
        <p:nvPicPr>
          <p:cNvPr id="4" name="mosaickedAnimation2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6731" y="1537545"/>
            <a:ext cx="6718300" cy="414015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167223" y="5797207"/>
            <a:ext cx="2747808" cy="274320"/>
          </a:xfrm>
        </p:spPr>
        <p:txBody>
          <a:bodyPr>
            <a:normAutofit/>
          </a:bodyPr>
          <a:lstStyle/>
          <a:p>
            <a:r>
              <a:rPr lang="en-US" dirty="0" smtClean="0"/>
              <a:t>Animation Credit: Jennifer Holder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-60392" y="207034"/>
            <a:ext cx="9282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hlinkClick r:id="rId6" action="ppaction://hlinksldjump"/>
              </a:rPr>
              <a:t>Introduction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/>
              <a:t>   </a:t>
            </a:r>
            <a:r>
              <a:rPr lang="en-US" dirty="0" smtClean="0">
                <a:hlinkClick r:id="rId7" action="ppaction://hlinksldjump"/>
              </a:rPr>
              <a:t>Data</a:t>
            </a:r>
            <a:r>
              <a:rPr lang="en-US" dirty="0" smtClean="0"/>
              <a:t>    </a:t>
            </a:r>
            <a:r>
              <a:rPr lang="en-US" dirty="0" smtClean="0">
                <a:hlinkClick r:id="rId8" action="ppaction://hlinksldjump"/>
              </a:rPr>
              <a:t>Methods</a:t>
            </a:r>
            <a:r>
              <a:rPr lang="en-US" dirty="0" smtClean="0"/>
              <a:t>    </a:t>
            </a:r>
            <a:r>
              <a:rPr lang="en-US" b="1" dirty="0" smtClean="0">
                <a:hlinkClick r:id="rId9" action="ppaction://hlinksldjump"/>
              </a:rPr>
              <a:t>Results</a:t>
            </a:r>
            <a:r>
              <a:rPr lang="en-US" dirty="0" smtClean="0"/>
              <a:t>    </a:t>
            </a:r>
            <a:r>
              <a:rPr lang="en-US" dirty="0" smtClean="0">
                <a:hlinkClick r:id="rId10" action="ppaction://hlinksldjump"/>
              </a:rPr>
              <a:t>Limitations</a:t>
            </a:r>
            <a:r>
              <a:rPr lang="en-US" dirty="0" smtClean="0"/>
              <a:t>    </a:t>
            </a:r>
            <a:r>
              <a:rPr lang="en-US" dirty="0" smtClean="0">
                <a:hlinkClick r:id="rId11" action="ppaction://hlinksldjump"/>
              </a:rPr>
              <a:t>Future Work</a:t>
            </a:r>
            <a:r>
              <a:rPr lang="en-US" dirty="0" smtClean="0"/>
              <a:t>    </a:t>
            </a:r>
            <a:r>
              <a:rPr lang="en-US" dirty="0" smtClean="0">
                <a:hlinkClick r:id="rId12" action="ppaction://hlinksldjump"/>
              </a:rPr>
              <a:t>Conclusions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56138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579738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018363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421147" y="201283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637472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61512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896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80644" y="5915766"/>
            <a:ext cx="7982712" cy="666190"/>
          </a:xfrm>
        </p:spPr>
        <p:txBody>
          <a:bodyPr/>
          <a:lstStyle/>
          <a:p>
            <a:pPr algn="ctr"/>
            <a:r>
              <a:rPr lang="en-US" dirty="0" smtClean="0"/>
              <a:t>Precipitation anomalies, average NDVI, fire events, and flood events were combined for each of the three study basins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60" y="1301477"/>
            <a:ext cx="7424822" cy="250923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33" y="2270546"/>
            <a:ext cx="7464832" cy="252066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75" y="3315220"/>
            <a:ext cx="7430537" cy="249780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649609" y="655334"/>
            <a:ext cx="3828811" cy="704088"/>
          </a:xfrm>
        </p:spPr>
        <p:txBody>
          <a:bodyPr/>
          <a:lstStyle/>
          <a:p>
            <a:pPr algn="ctr"/>
            <a:r>
              <a:rPr lang="en-US" dirty="0" smtClean="0"/>
              <a:t>Basin Statistics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-60392" y="207034"/>
            <a:ext cx="9282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hlinkClick r:id="rId5" action="ppaction://hlinksldjump"/>
              </a:rPr>
              <a:t>Introduction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/>
              <a:t>   </a:t>
            </a:r>
            <a:r>
              <a:rPr lang="en-US" dirty="0" smtClean="0">
                <a:hlinkClick r:id="rId6" action="ppaction://hlinksldjump"/>
              </a:rPr>
              <a:t>Data</a:t>
            </a:r>
            <a:r>
              <a:rPr lang="en-US" dirty="0" smtClean="0"/>
              <a:t>    </a:t>
            </a:r>
            <a:r>
              <a:rPr lang="en-US" dirty="0" smtClean="0">
                <a:hlinkClick r:id="rId7" action="ppaction://hlinksldjump"/>
              </a:rPr>
              <a:t>Methods</a:t>
            </a:r>
            <a:r>
              <a:rPr lang="en-US" dirty="0" smtClean="0"/>
              <a:t>    </a:t>
            </a:r>
            <a:r>
              <a:rPr lang="en-US" b="1" dirty="0" smtClean="0">
                <a:hlinkClick r:id="rId8" action="ppaction://hlinksldjump"/>
              </a:rPr>
              <a:t>Results</a:t>
            </a:r>
            <a:r>
              <a:rPr lang="en-US" dirty="0" smtClean="0"/>
              <a:t>    </a:t>
            </a:r>
            <a:r>
              <a:rPr lang="en-US" dirty="0" smtClean="0">
                <a:hlinkClick r:id="rId9" action="ppaction://hlinksldjump"/>
              </a:rPr>
              <a:t>Limitations</a:t>
            </a:r>
            <a:r>
              <a:rPr lang="en-US" dirty="0" smtClean="0"/>
              <a:t>    </a:t>
            </a:r>
            <a:r>
              <a:rPr lang="en-US" dirty="0" smtClean="0">
                <a:hlinkClick r:id="rId10" action="ppaction://hlinksldjump"/>
              </a:rPr>
              <a:t>Future Work</a:t>
            </a:r>
            <a:r>
              <a:rPr lang="en-US" dirty="0" smtClean="0"/>
              <a:t>    </a:t>
            </a:r>
            <a:r>
              <a:rPr lang="en-US" dirty="0" smtClean="0">
                <a:hlinkClick r:id="rId11" action="ppaction://hlinksldjump"/>
              </a:rPr>
              <a:t>Conclusions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56138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579738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18363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21147" y="201283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637472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61512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779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" t="9210" r="2475" b="5263"/>
          <a:stretch/>
        </p:blipFill>
        <p:spPr bwMode="auto">
          <a:xfrm>
            <a:off x="2959100" y="736817"/>
            <a:ext cx="6029624" cy="539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89270" y="6141998"/>
            <a:ext cx="7950881" cy="646982"/>
          </a:xfrm>
        </p:spPr>
        <p:txBody>
          <a:bodyPr/>
          <a:lstStyle/>
          <a:p>
            <a:pPr algn="ctr"/>
            <a:r>
              <a:rPr lang="en-US" dirty="0" smtClean="0"/>
              <a:t>Generalized Linear </a:t>
            </a:r>
            <a:r>
              <a:rPr lang="en-US" dirty="0" smtClean="0"/>
              <a:t>Models </a:t>
            </a:r>
            <a:r>
              <a:rPr lang="en-US" i="1" dirty="0" smtClean="0"/>
              <a:t>(left) </a:t>
            </a:r>
            <a:r>
              <a:rPr lang="en-US" dirty="0" smtClean="0"/>
              <a:t>and Classification Trees </a:t>
            </a:r>
            <a:r>
              <a:rPr lang="en-US" i="1" dirty="0" smtClean="0"/>
              <a:t>(right) </a:t>
            </a:r>
            <a:r>
              <a:rPr lang="en-US" dirty="0" smtClean="0"/>
              <a:t>were </a:t>
            </a:r>
            <a:r>
              <a:rPr lang="en-US" dirty="0" smtClean="0"/>
              <a:t>calculated for each </a:t>
            </a:r>
            <a:r>
              <a:rPr lang="en-US" dirty="0" smtClean="0"/>
              <a:t>basin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03200" y="736817"/>
            <a:ext cx="3828811" cy="704088"/>
          </a:xfrm>
        </p:spPr>
        <p:txBody>
          <a:bodyPr/>
          <a:lstStyle/>
          <a:p>
            <a:pPr algn="ctr"/>
            <a:r>
              <a:rPr lang="en-US" dirty="0" smtClean="0"/>
              <a:t>Basin Statistics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-60392" y="207034"/>
            <a:ext cx="9282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hlinkClick r:id="rId3" action="ppaction://hlinksldjump"/>
              </a:rPr>
              <a:t>Introduction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/>
              <a:t>   </a:t>
            </a:r>
            <a:r>
              <a:rPr lang="en-US" dirty="0" smtClean="0">
                <a:hlinkClick r:id="rId4" action="ppaction://hlinksldjump"/>
              </a:rPr>
              <a:t>Data</a:t>
            </a:r>
            <a:r>
              <a:rPr lang="en-US" dirty="0" smtClean="0"/>
              <a:t>    </a:t>
            </a:r>
            <a:r>
              <a:rPr lang="en-US" dirty="0" smtClean="0">
                <a:hlinkClick r:id="rId5" action="ppaction://hlinksldjump"/>
              </a:rPr>
              <a:t>Methods</a:t>
            </a:r>
            <a:r>
              <a:rPr lang="en-US" dirty="0" smtClean="0"/>
              <a:t>    </a:t>
            </a:r>
            <a:r>
              <a:rPr lang="en-US" b="1" dirty="0" smtClean="0">
                <a:hlinkClick r:id="rId6" action="ppaction://hlinksldjump"/>
              </a:rPr>
              <a:t>Results</a:t>
            </a:r>
            <a:r>
              <a:rPr lang="en-US" dirty="0" smtClean="0"/>
              <a:t>    </a:t>
            </a:r>
            <a:r>
              <a:rPr lang="en-US" dirty="0" smtClean="0">
                <a:hlinkClick r:id="rId7" action="ppaction://hlinksldjump"/>
              </a:rPr>
              <a:t>Limitations</a:t>
            </a:r>
            <a:r>
              <a:rPr lang="en-US" dirty="0" smtClean="0"/>
              <a:t>    </a:t>
            </a:r>
            <a:r>
              <a:rPr lang="en-US" dirty="0" smtClean="0">
                <a:hlinkClick r:id="rId8" action="ppaction://hlinksldjump"/>
              </a:rPr>
              <a:t>Future Work</a:t>
            </a:r>
            <a:r>
              <a:rPr lang="en-US" dirty="0" smtClean="0"/>
              <a:t>    </a:t>
            </a:r>
            <a:r>
              <a:rPr lang="en-US" dirty="0" smtClean="0">
                <a:hlinkClick r:id="rId9" action="ppaction://hlinksldjump"/>
              </a:rPr>
              <a:t>Conclusions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56138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579738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18363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21147" y="201283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637472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61512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951211"/>
              </p:ext>
            </p:extLst>
          </p:nvPr>
        </p:nvGraphicFramePr>
        <p:xfrm>
          <a:off x="258792" y="3456240"/>
          <a:ext cx="5218982" cy="1805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555"/>
                <a:gridCol w="1069676"/>
                <a:gridCol w="966157"/>
                <a:gridCol w="1043797"/>
                <a:gridCol w="1043797"/>
              </a:tblGrid>
              <a:tr h="249934">
                <a:tc gridSpan="5"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Flood Event ~</a:t>
                      </a:r>
                      <a:r>
                        <a:rPr lang="en-US" sz="1200" baseline="0" dirty="0" smtClean="0"/>
                        <a:t> Precipitation Anomaly + Average NDVI</a:t>
                      </a:r>
                      <a:endParaRPr lang="en-US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342832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Coefficient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Std. Error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Z-value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/>
                        <a:t>Pr</a:t>
                      </a:r>
                      <a:r>
                        <a:rPr lang="en-US" sz="1200" dirty="0" smtClean="0"/>
                        <a:t>(&gt;|z|)  </a:t>
                      </a:r>
                    </a:p>
                  </a:txBody>
                  <a:tcPr anchor="ctr"/>
                </a:tc>
              </a:tr>
              <a:tr h="20569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(Intercept)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0.46966 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1.88487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0.249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0.8032</a:t>
                      </a:r>
                      <a:endParaRPr lang="en-US" sz="1200" dirty="0"/>
                    </a:p>
                  </a:txBody>
                  <a:tcPr anchor="ctr"/>
                </a:tc>
              </a:tr>
              <a:tr h="44562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Precipitation Anomaly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-0.02583 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0.01173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-2.202 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0.0277</a:t>
                      </a:r>
                    </a:p>
                    <a:p>
                      <a:r>
                        <a:rPr lang="en-US" sz="800" b="1" dirty="0" smtClean="0"/>
                        <a:t>(0.01</a:t>
                      </a:r>
                      <a:r>
                        <a:rPr lang="en-US" sz="800" b="1" baseline="0" dirty="0" smtClean="0"/>
                        <a:t> significant )</a:t>
                      </a:r>
                      <a:endParaRPr lang="en-US" sz="800" dirty="0"/>
                    </a:p>
                  </a:txBody>
                  <a:tcPr anchor="ctr"/>
                </a:tc>
              </a:tr>
              <a:tr h="37661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Average NDVI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1.93816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3.55814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0.545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0.5860</a:t>
                      </a:r>
                      <a:endParaRPr lang="en-US" sz="12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3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10072" y="1384300"/>
            <a:ext cx="3619500" cy="1296848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b="1" dirty="0" smtClean="0"/>
              <a:t>Little Colorado Basin</a:t>
            </a:r>
          </a:p>
          <a:p>
            <a:pPr algn="ctr"/>
            <a:r>
              <a:rPr lang="en-US" dirty="0" smtClean="0"/>
              <a:t>Negative </a:t>
            </a:r>
            <a:r>
              <a:rPr lang="en-US" dirty="0" smtClean="0"/>
              <a:t>precipitation anomalies correlate to post-fire </a:t>
            </a:r>
            <a:r>
              <a:rPr lang="en-US" dirty="0" smtClean="0"/>
              <a:t>floods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12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14915" y="850830"/>
            <a:ext cx="3176419" cy="704088"/>
          </a:xfrm>
        </p:spPr>
        <p:txBody>
          <a:bodyPr/>
          <a:lstStyle/>
          <a:p>
            <a:pPr algn="ctr"/>
            <a:r>
              <a:rPr lang="en-US" dirty="0" smtClean="0"/>
              <a:t>NDVI Trends</a:t>
            </a:r>
            <a:endParaRPr lang="en-US" dirty="0"/>
          </a:p>
        </p:txBody>
      </p:sp>
      <p:pic>
        <p:nvPicPr>
          <p:cNvPr id="5" name="RodeoNDVI_greenbrown (1)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4915" y="1627466"/>
            <a:ext cx="6590233" cy="4061231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67411" y="6034137"/>
            <a:ext cx="7995473" cy="734787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en-US" sz="1800" dirty="0" smtClean="0"/>
              <a:t>Animation of NDVI Regrowth for Rodeo-</a:t>
            </a:r>
            <a:r>
              <a:rPr lang="en-US" sz="1800" dirty="0" err="1" smtClean="0"/>
              <a:t>Chediski</a:t>
            </a:r>
            <a:r>
              <a:rPr lang="en-US" sz="1800" dirty="0" smtClean="0"/>
              <a:t> Fire, 2001-2014 </a:t>
            </a:r>
          </a:p>
          <a:p>
            <a:pPr algn="ctr">
              <a:spcBef>
                <a:spcPts val="0"/>
              </a:spcBef>
            </a:pPr>
            <a:r>
              <a:rPr lang="en-US" sz="1800" dirty="0" smtClean="0"/>
              <a:t>created in GRASS GIS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890" y="1202874"/>
            <a:ext cx="3166802" cy="22304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74256" y="5762701"/>
            <a:ext cx="2747808" cy="274320"/>
          </a:xfrm>
        </p:spPr>
        <p:txBody>
          <a:bodyPr>
            <a:normAutofit/>
          </a:bodyPr>
          <a:lstStyle/>
          <a:p>
            <a:r>
              <a:rPr lang="en-US" dirty="0" smtClean="0"/>
              <a:t>Animation Credit: Jennifer Holder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-60392" y="207034"/>
            <a:ext cx="9282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hlinkClick r:id="rId7" action="ppaction://hlinksldjump"/>
              </a:rPr>
              <a:t>Introduction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/>
              <a:t>   </a:t>
            </a:r>
            <a:r>
              <a:rPr lang="en-US" dirty="0" smtClean="0">
                <a:hlinkClick r:id="rId8" action="ppaction://hlinksldjump"/>
              </a:rPr>
              <a:t>Data</a:t>
            </a:r>
            <a:r>
              <a:rPr lang="en-US" dirty="0" smtClean="0"/>
              <a:t>    </a:t>
            </a:r>
            <a:r>
              <a:rPr lang="en-US" dirty="0" smtClean="0">
                <a:hlinkClick r:id="rId9" action="ppaction://hlinksldjump"/>
              </a:rPr>
              <a:t>Methods</a:t>
            </a:r>
            <a:r>
              <a:rPr lang="en-US" dirty="0" smtClean="0"/>
              <a:t>    </a:t>
            </a:r>
            <a:r>
              <a:rPr lang="en-US" b="1" dirty="0" smtClean="0">
                <a:hlinkClick r:id="rId10" action="ppaction://hlinksldjump"/>
              </a:rPr>
              <a:t>Results</a:t>
            </a:r>
            <a:r>
              <a:rPr lang="en-US" dirty="0" smtClean="0"/>
              <a:t>    </a:t>
            </a:r>
            <a:r>
              <a:rPr lang="en-US" dirty="0" smtClean="0">
                <a:hlinkClick r:id="rId11" action="ppaction://hlinksldjump"/>
              </a:rPr>
              <a:t>Limitations</a:t>
            </a:r>
            <a:r>
              <a:rPr lang="en-US" dirty="0" smtClean="0"/>
              <a:t>    </a:t>
            </a:r>
            <a:r>
              <a:rPr lang="en-US" dirty="0" smtClean="0">
                <a:hlinkClick r:id="rId12" action="ppaction://hlinksldjump"/>
              </a:rPr>
              <a:t>Future Work</a:t>
            </a:r>
            <a:r>
              <a:rPr lang="en-US" dirty="0" smtClean="0"/>
              <a:t>    </a:t>
            </a:r>
            <a:r>
              <a:rPr lang="en-US" dirty="0" smtClean="0">
                <a:hlinkClick r:id="rId13" action="ppaction://hlinksldjump"/>
              </a:rPr>
              <a:t>Conclusions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56138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579738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018363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21147" y="201283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637472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61512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486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882524" y="888237"/>
            <a:ext cx="3371611" cy="704088"/>
          </a:xfrm>
        </p:spPr>
        <p:txBody>
          <a:bodyPr/>
          <a:lstStyle/>
          <a:p>
            <a:pPr algn="ctr"/>
            <a:r>
              <a:rPr lang="en-US" dirty="0" smtClean="0"/>
              <a:t>NDVI Trends</a:t>
            </a:r>
            <a:endParaRPr lang="en-US" dirty="0"/>
          </a:p>
        </p:txBody>
      </p:sp>
      <p:pic>
        <p:nvPicPr>
          <p:cNvPr id="2052" name="Picture 4" descr="Z:\NCEI_NASA_DEVELOP\Sum2015_Southwest_US_Disasters\Deliverables\Poster\santacruz_ndvi_grap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54" y="1761114"/>
            <a:ext cx="6225266" cy="164195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Z:\NCEI_NASA_DEVELOP\Sum2015_Southwest_US_Disasters\Deliverables\Poster\littlecolorado_ndvi_grap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63" y="2755666"/>
            <a:ext cx="6231172" cy="166558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Z:\NCEI_NASA_DEVELOP\Sum2015_Southwest_US_Disasters\Deliverables\Poster\salt_ndvi_grap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651" y="3785454"/>
            <a:ext cx="6231172" cy="166558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75470" y="5751860"/>
            <a:ext cx="7982712" cy="666190"/>
          </a:xfrm>
        </p:spPr>
        <p:txBody>
          <a:bodyPr/>
          <a:lstStyle/>
          <a:p>
            <a:pPr algn="ctr"/>
            <a:r>
              <a:rPr lang="en-US" dirty="0" smtClean="0"/>
              <a:t>Vegetation response was calculated monthly for historical wildfire events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-60392" y="207034"/>
            <a:ext cx="9282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hlinkClick r:id="rId5" action="ppaction://hlinksldjump"/>
              </a:rPr>
              <a:t>Introduction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/>
              <a:t>   </a:t>
            </a:r>
            <a:r>
              <a:rPr lang="en-US" dirty="0" smtClean="0">
                <a:hlinkClick r:id="rId6" action="ppaction://hlinksldjump"/>
              </a:rPr>
              <a:t>Data</a:t>
            </a:r>
            <a:r>
              <a:rPr lang="en-US" dirty="0" smtClean="0"/>
              <a:t>    </a:t>
            </a:r>
            <a:r>
              <a:rPr lang="en-US" dirty="0" smtClean="0">
                <a:hlinkClick r:id="rId7" action="ppaction://hlinksldjump"/>
              </a:rPr>
              <a:t>Methods</a:t>
            </a:r>
            <a:r>
              <a:rPr lang="en-US" dirty="0" smtClean="0"/>
              <a:t>    </a:t>
            </a:r>
            <a:r>
              <a:rPr lang="en-US" b="1" dirty="0" smtClean="0">
                <a:hlinkClick r:id="rId8" action="ppaction://hlinksldjump"/>
              </a:rPr>
              <a:t>Results</a:t>
            </a:r>
            <a:r>
              <a:rPr lang="en-US" dirty="0" smtClean="0"/>
              <a:t>    </a:t>
            </a:r>
            <a:r>
              <a:rPr lang="en-US" dirty="0" smtClean="0">
                <a:hlinkClick r:id="rId9" action="ppaction://hlinksldjump"/>
              </a:rPr>
              <a:t>Limitations</a:t>
            </a:r>
            <a:r>
              <a:rPr lang="en-US" dirty="0" smtClean="0"/>
              <a:t>    </a:t>
            </a:r>
            <a:r>
              <a:rPr lang="en-US" dirty="0" smtClean="0">
                <a:hlinkClick r:id="rId10" action="ppaction://hlinksldjump"/>
              </a:rPr>
              <a:t>Future Work</a:t>
            </a:r>
            <a:r>
              <a:rPr lang="en-US" dirty="0" smtClean="0"/>
              <a:t>    </a:t>
            </a:r>
            <a:r>
              <a:rPr lang="en-US" dirty="0" smtClean="0">
                <a:hlinkClick r:id="rId11" action="ppaction://hlinksldjump"/>
              </a:rPr>
              <a:t>Conclusions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56138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579738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18363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21147" y="201283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637472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61512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27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484191" y="845114"/>
            <a:ext cx="4173868" cy="704088"/>
          </a:xfrm>
        </p:spPr>
        <p:txBody>
          <a:bodyPr/>
          <a:lstStyle/>
          <a:p>
            <a:pPr algn="ctr"/>
            <a:r>
              <a:rPr lang="en-US" dirty="0" smtClean="0"/>
              <a:t>Linear Trends</a:t>
            </a:r>
            <a:endParaRPr lang="en-US" dirty="0"/>
          </a:p>
        </p:txBody>
      </p:sp>
      <p:sp>
        <p:nvSpPr>
          <p:cNvPr id="1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25368" y="5648347"/>
            <a:ext cx="7982712" cy="666190"/>
          </a:xfrm>
        </p:spPr>
        <p:txBody>
          <a:bodyPr/>
          <a:lstStyle/>
          <a:p>
            <a:pPr algn="ctr"/>
            <a:r>
              <a:rPr lang="en-US" dirty="0"/>
              <a:t>In general, a positive correlation is present between post-fire vegetation response and related flooding </a:t>
            </a:r>
            <a:r>
              <a:rPr lang="en-US" dirty="0" smtClean="0"/>
              <a:t>incidents</a:t>
            </a:r>
            <a:endParaRPr lang="en-U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16" y="1820176"/>
            <a:ext cx="8351218" cy="334398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60392" y="207034"/>
            <a:ext cx="9282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hlinkClick r:id="rId3" action="ppaction://hlinksldjump"/>
              </a:rPr>
              <a:t>Introduction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/>
              <a:t>   </a:t>
            </a:r>
            <a:r>
              <a:rPr lang="en-US" dirty="0" smtClean="0">
                <a:hlinkClick r:id="rId4" action="ppaction://hlinksldjump"/>
              </a:rPr>
              <a:t>Data</a:t>
            </a:r>
            <a:r>
              <a:rPr lang="en-US" dirty="0" smtClean="0"/>
              <a:t>    </a:t>
            </a:r>
            <a:r>
              <a:rPr lang="en-US" dirty="0" smtClean="0">
                <a:hlinkClick r:id="rId5" action="ppaction://hlinksldjump"/>
              </a:rPr>
              <a:t>Methods</a:t>
            </a:r>
            <a:r>
              <a:rPr lang="en-US" dirty="0" smtClean="0"/>
              <a:t>    </a:t>
            </a:r>
            <a:r>
              <a:rPr lang="en-US" b="1" dirty="0" smtClean="0">
                <a:hlinkClick r:id="rId6" action="ppaction://hlinksldjump"/>
              </a:rPr>
              <a:t>Results</a:t>
            </a:r>
            <a:r>
              <a:rPr lang="en-US" dirty="0" smtClean="0"/>
              <a:t>    </a:t>
            </a:r>
            <a:r>
              <a:rPr lang="en-US" dirty="0" smtClean="0">
                <a:hlinkClick r:id="rId7" action="ppaction://hlinksldjump"/>
              </a:rPr>
              <a:t>Limitations</a:t>
            </a:r>
            <a:r>
              <a:rPr lang="en-US" dirty="0" smtClean="0"/>
              <a:t>    </a:t>
            </a:r>
            <a:r>
              <a:rPr lang="en-US" dirty="0" smtClean="0">
                <a:hlinkClick r:id="rId8" action="ppaction://hlinksldjump"/>
              </a:rPr>
              <a:t>Future Work</a:t>
            </a:r>
            <a:r>
              <a:rPr lang="en-US" dirty="0" smtClean="0"/>
              <a:t>    </a:t>
            </a:r>
            <a:r>
              <a:rPr lang="en-US" dirty="0" smtClean="0">
                <a:hlinkClick r:id="rId9" action="ppaction://hlinksldjump"/>
              </a:rPr>
              <a:t>Conclusions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56138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579738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018363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21147" y="201283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637472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61512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71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57670" y="1975448"/>
            <a:ext cx="4590376" cy="4002795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en-US" sz="2200" dirty="0"/>
              <a:t>Flood Data: </a:t>
            </a:r>
          </a:p>
          <a:p>
            <a:pPr lvl="1" fontAlgn="base"/>
            <a:r>
              <a:rPr lang="en-US" sz="2200" dirty="0"/>
              <a:t>N</a:t>
            </a:r>
            <a:r>
              <a:rPr lang="en-US" sz="2200" dirty="0" smtClean="0"/>
              <a:t>eed more consistent, </a:t>
            </a:r>
            <a:r>
              <a:rPr lang="en-US" sz="2200" dirty="0"/>
              <a:t>longer flood </a:t>
            </a:r>
            <a:r>
              <a:rPr lang="en-US" sz="2200" dirty="0" smtClean="0"/>
              <a:t>record indicating flood magnitude</a:t>
            </a:r>
            <a:endParaRPr lang="en-US" sz="2200" dirty="0"/>
          </a:p>
          <a:p>
            <a:pPr lvl="1" fontAlgn="base"/>
            <a:r>
              <a:rPr lang="en-US" sz="2200" dirty="0"/>
              <a:t>C</a:t>
            </a:r>
            <a:r>
              <a:rPr lang="en-US" sz="2200" dirty="0" smtClean="0"/>
              <a:t>urrent </a:t>
            </a:r>
            <a:r>
              <a:rPr lang="en-US" sz="2200" dirty="0"/>
              <a:t>ground network is </a:t>
            </a:r>
            <a:r>
              <a:rPr lang="en-US" sz="2200" dirty="0" smtClean="0"/>
              <a:t>sparse</a:t>
            </a:r>
          </a:p>
          <a:p>
            <a:pPr lvl="1" fontAlgn="base"/>
            <a:r>
              <a:rPr lang="en-US" sz="2200" dirty="0" smtClean="0"/>
              <a:t>Flood product from satellite records could be useful (future CDR)</a:t>
            </a:r>
          </a:p>
          <a:p>
            <a:pPr lvl="1" fontAlgn="base"/>
            <a:endParaRPr lang="en-US" sz="2200" dirty="0" smtClean="0"/>
          </a:p>
          <a:p>
            <a:pPr fontAlgn="base"/>
            <a:r>
              <a:rPr lang="en-US" sz="2200" dirty="0"/>
              <a:t>Burn Data:</a:t>
            </a:r>
          </a:p>
          <a:p>
            <a:pPr lvl="1" fontAlgn="base"/>
            <a:r>
              <a:rPr lang="en-US" sz="2200" dirty="0"/>
              <a:t>Inconsistent quality and completeness</a:t>
            </a:r>
          </a:p>
          <a:p>
            <a:pPr marL="457200" lvl="1" indent="0" fontAlgn="base">
              <a:buNone/>
            </a:pPr>
            <a:endParaRPr lang="en-US" sz="1900" dirty="0"/>
          </a:p>
          <a:p>
            <a:pPr>
              <a:spcBef>
                <a:spcPts val="0"/>
              </a:spcBef>
            </a:pPr>
            <a:endParaRPr lang="en-US" sz="19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255049" y="846542"/>
            <a:ext cx="4625671" cy="704088"/>
          </a:xfrm>
        </p:spPr>
        <p:txBody>
          <a:bodyPr/>
          <a:lstStyle/>
          <a:p>
            <a:pPr algn="ctr"/>
            <a:r>
              <a:rPr lang="en-US" dirty="0" smtClean="0"/>
              <a:t>Data Limitations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661402" y="5883350"/>
            <a:ext cx="2295144" cy="274320"/>
          </a:xfrm>
        </p:spPr>
        <p:txBody>
          <a:bodyPr/>
          <a:lstStyle/>
          <a:p>
            <a:r>
              <a:rPr lang="en-US" dirty="0" smtClean="0"/>
              <a:t>Image Credit: Kevin Dooley</a:t>
            </a:r>
            <a:endParaRPr lang="en-US" dirty="0"/>
          </a:p>
        </p:txBody>
      </p:sp>
      <p:pic>
        <p:nvPicPr>
          <p:cNvPr id="2050" name="Picture 2" descr="Z:\NCEI_NASA_DEVELOP\Sum2015_Southwest_US_Disasters\Deliverables\Pictures\3992185515_5c925bd28e_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140" y="2027205"/>
            <a:ext cx="3830267" cy="383026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-60392" y="207034"/>
            <a:ext cx="9282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hlinkClick r:id="rId4" action="ppaction://hlinksldjump"/>
              </a:rPr>
              <a:t>Introduction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/>
              <a:t>   </a:t>
            </a:r>
            <a:r>
              <a:rPr lang="en-US" dirty="0" smtClean="0">
                <a:hlinkClick r:id="rId5" action="ppaction://hlinksldjump"/>
              </a:rPr>
              <a:t>Data</a:t>
            </a:r>
            <a:r>
              <a:rPr lang="en-US" dirty="0" smtClean="0"/>
              <a:t>    </a:t>
            </a:r>
            <a:r>
              <a:rPr lang="en-US" dirty="0" smtClean="0">
                <a:hlinkClick r:id="rId6" action="ppaction://hlinksldjump"/>
              </a:rPr>
              <a:t>Methods</a:t>
            </a:r>
            <a:r>
              <a:rPr lang="en-US" dirty="0" smtClean="0"/>
              <a:t>    </a:t>
            </a:r>
            <a:r>
              <a:rPr lang="en-US" dirty="0" smtClean="0">
                <a:hlinkClick r:id="rId7" action="ppaction://hlinksldjump"/>
              </a:rPr>
              <a:t>Results</a:t>
            </a:r>
            <a:r>
              <a:rPr lang="en-US" dirty="0" smtClean="0"/>
              <a:t>    </a:t>
            </a:r>
            <a:r>
              <a:rPr lang="en-US" b="1" dirty="0" smtClean="0">
                <a:hlinkClick r:id="rId8" action="ppaction://hlinksldjump"/>
              </a:rPr>
              <a:t>Limitations</a:t>
            </a:r>
            <a:r>
              <a:rPr lang="en-US" dirty="0" smtClean="0"/>
              <a:t>    </a:t>
            </a:r>
            <a:r>
              <a:rPr lang="en-US" dirty="0" smtClean="0">
                <a:hlinkClick r:id="rId9" action="ppaction://hlinksldjump"/>
              </a:rPr>
              <a:t>Future Work</a:t>
            </a:r>
            <a:r>
              <a:rPr lang="en-US" dirty="0" smtClean="0"/>
              <a:t>    </a:t>
            </a:r>
            <a:r>
              <a:rPr lang="en-US" dirty="0" smtClean="0">
                <a:hlinkClick r:id="rId10" action="ppaction://hlinksldjump"/>
              </a:rPr>
              <a:t>Conclusions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56138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579738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18363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21147" y="201283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637472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61512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46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094971" y="846541"/>
            <a:ext cx="2952132" cy="704088"/>
          </a:xfrm>
        </p:spPr>
        <p:txBody>
          <a:bodyPr/>
          <a:lstStyle/>
          <a:p>
            <a:pPr algn="ctr"/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456326" y="6432071"/>
            <a:ext cx="4278725" cy="274320"/>
          </a:xfrm>
        </p:spPr>
        <p:txBody>
          <a:bodyPr>
            <a:normAutofit/>
          </a:bodyPr>
          <a:lstStyle/>
          <a:p>
            <a:r>
              <a:rPr lang="en-US" dirty="0" smtClean="0"/>
              <a:t>Image Credit: Apache-</a:t>
            </a:r>
            <a:r>
              <a:rPr lang="en-US" dirty="0" err="1" smtClean="0"/>
              <a:t>Sitgreaves</a:t>
            </a:r>
            <a:r>
              <a:rPr lang="en-US" dirty="0" smtClean="0"/>
              <a:t> National Forest</a:t>
            </a:r>
            <a:endParaRPr lang="en-US" dirty="0"/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1007450" y="1403335"/>
            <a:ext cx="8003218" cy="1579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1900" dirty="0" smtClean="0"/>
              <a:t>Methodology: </a:t>
            </a:r>
          </a:p>
          <a:p>
            <a:pPr marL="274320" lvl="1" indent="-274320" fontAlgn="base"/>
            <a:r>
              <a:rPr lang="en-US" sz="1900" dirty="0" smtClean="0"/>
              <a:t>Better identify </a:t>
            </a:r>
            <a:r>
              <a:rPr lang="en-US" sz="1900" dirty="0"/>
              <a:t>which floods are </a:t>
            </a:r>
            <a:r>
              <a:rPr lang="en-US" sz="1900" dirty="0" smtClean="0"/>
              <a:t>linked to </a:t>
            </a:r>
            <a:r>
              <a:rPr lang="en-US" sz="1900" dirty="0"/>
              <a:t>burned </a:t>
            </a:r>
            <a:r>
              <a:rPr lang="en-US" sz="1900" dirty="0" smtClean="0"/>
              <a:t>areas</a:t>
            </a:r>
          </a:p>
          <a:p>
            <a:pPr marL="274320" lvl="1" indent="-274320" fontAlgn="base"/>
            <a:r>
              <a:rPr lang="en-US" sz="1900" dirty="0" smtClean="0"/>
              <a:t>Resampling data to common formats reduces detail</a:t>
            </a:r>
          </a:p>
          <a:p>
            <a:pPr marL="274320" lvl="1" indent="-274320" fontAlgn="base"/>
            <a:r>
              <a:rPr lang="en-US" sz="1900" dirty="0"/>
              <a:t>A</a:t>
            </a:r>
            <a:r>
              <a:rPr lang="en-US" sz="1900" dirty="0" smtClean="0"/>
              <a:t>ggregating </a:t>
            </a:r>
            <a:r>
              <a:rPr lang="en-US" sz="1900" dirty="0"/>
              <a:t>data </a:t>
            </a:r>
            <a:r>
              <a:rPr lang="en-US" sz="1900" dirty="0" smtClean="0"/>
              <a:t>eliminates spatial and temporal factors</a:t>
            </a:r>
            <a:endParaRPr lang="en-US" sz="1900" dirty="0"/>
          </a:p>
          <a:p>
            <a:pPr marL="274320" lvl="1" indent="-274320" fontAlgn="base"/>
            <a:endParaRPr lang="en-US" sz="1900" dirty="0"/>
          </a:p>
          <a:p>
            <a:pPr>
              <a:spcBef>
                <a:spcPts val="0"/>
              </a:spcBef>
            </a:pPr>
            <a:endParaRPr lang="en-US" sz="19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114" y="2926512"/>
            <a:ext cx="6124754" cy="344517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-60392" y="207034"/>
            <a:ext cx="9282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hlinkClick r:id="rId4" action="ppaction://hlinksldjump"/>
              </a:rPr>
              <a:t>Introduction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/>
              <a:t>   </a:t>
            </a:r>
            <a:r>
              <a:rPr lang="en-US" dirty="0" smtClean="0">
                <a:hlinkClick r:id="rId5" action="ppaction://hlinksldjump"/>
              </a:rPr>
              <a:t>Data</a:t>
            </a:r>
            <a:r>
              <a:rPr lang="en-US" dirty="0" smtClean="0"/>
              <a:t>    </a:t>
            </a:r>
            <a:r>
              <a:rPr lang="en-US" dirty="0" smtClean="0">
                <a:hlinkClick r:id="rId6" action="ppaction://hlinksldjump"/>
              </a:rPr>
              <a:t>Methods</a:t>
            </a:r>
            <a:r>
              <a:rPr lang="en-US" dirty="0" smtClean="0"/>
              <a:t>    </a:t>
            </a:r>
            <a:r>
              <a:rPr lang="en-US" dirty="0" smtClean="0">
                <a:hlinkClick r:id="rId7" action="ppaction://hlinksldjump"/>
              </a:rPr>
              <a:t>Results</a:t>
            </a:r>
            <a:r>
              <a:rPr lang="en-US" dirty="0" smtClean="0"/>
              <a:t>    </a:t>
            </a:r>
            <a:r>
              <a:rPr lang="en-US" b="1" dirty="0" smtClean="0">
                <a:hlinkClick r:id="rId8" action="ppaction://hlinksldjump"/>
              </a:rPr>
              <a:t>Limitations</a:t>
            </a:r>
            <a:r>
              <a:rPr lang="en-US" dirty="0" smtClean="0"/>
              <a:t>    </a:t>
            </a:r>
            <a:r>
              <a:rPr lang="en-US" dirty="0" smtClean="0">
                <a:hlinkClick r:id="rId9" action="ppaction://hlinksldjump"/>
              </a:rPr>
              <a:t>Future Work</a:t>
            </a:r>
            <a:r>
              <a:rPr lang="en-US" dirty="0" smtClean="0"/>
              <a:t>    </a:t>
            </a:r>
            <a:r>
              <a:rPr lang="en-US" dirty="0" smtClean="0">
                <a:hlinkClick r:id="rId10" action="ppaction://hlinksldjump"/>
              </a:rPr>
              <a:t>Conclusions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56138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579738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18363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21147" y="201283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637472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61512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403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53981" y="1414731"/>
            <a:ext cx="7653272" cy="1880561"/>
          </a:xfrm>
        </p:spPr>
        <p:txBody>
          <a:bodyPr>
            <a:normAutofit/>
          </a:bodyPr>
          <a:lstStyle/>
          <a:p>
            <a:pPr fontAlgn="base"/>
            <a:r>
              <a:rPr lang="en-US" dirty="0" smtClean="0"/>
              <a:t>Improve flood inputs:</a:t>
            </a:r>
          </a:p>
          <a:p>
            <a:pPr marL="182880" indent="-182880" fontAlgn="base">
              <a:buFont typeface="Arial" panose="020B0604020202020204" pitchFamily="34" charset="0"/>
              <a:buChar char="•"/>
            </a:pPr>
            <a:r>
              <a:rPr lang="en-US" dirty="0" smtClean="0"/>
              <a:t>Potential flood data alternatives</a:t>
            </a:r>
          </a:p>
          <a:p>
            <a:pPr marL="182880" indent="-182880" fontAlgn="base">
              <a:buFont typeface="Arial" panose="020B0604020202020204" pitchFamily="34" charset="0"/>
              <a:buChar char="•"/>
            </a:pPr>
            <a:r>
              <a:rPr lang="en-US" dirty="0" smtClean="0"/>
              <a:t>Identify flood extent via satellite brightness pixel values</a:t>
            </a:r>
          </a:p>
          <a:p>
            <a:pPr marL="182880" indent="-182880" fontAlgn="base">
              <a:buFont typeface="Arial" panose="020B0604020202020204" pitchFamily="34" charset="0"/>
              <a:buChar char="•"/>
            </a:pPr>
            <a:r>
              <a:rPr lang="en-US" dirty="0" smtClean="0"/>
              <a:t>Creation of a NOAA Flood CDR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037904" y="724945"/>
            <a:ext cx="3061400" cy="704088"/>
          </a:xfrm>
        </p:spPr>
        <p:txBody>
          <a:bodyPr/>
          <a:lstStyle/>
          <a:p>
            <a:pPr algn="ctr"/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41735" y="6175443"/>
            <a:ext cx="3003812" cy="27432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Image Credit: NRT Global Flood Mapping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95" y="3390183"/>
            <a:ext cx="6887992" cy="27852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-60392" y="207034"/>
            <a:ext cx="9282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hlinkClick r:id="rId3" action="ppaction://hlinksldjump"/>
              </a:rPr>
              <a:t>Introduction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/>
              <a:t>   </a:t>
            </a:r>
            <a:r>
              <a:rPr lang="en-US" dirty="0" smtClean="0">
                <a:hlinkClick r:id="rId4" action="ppaction://hlinksldjump"/>
              </a:rPr>
              <a:t>Data</a:t>
            </a:r>
            <a:r>
              <a:rPr lang="en-US" dirty="0" smtClean="0"/>
              <a:t>    </a:t>
            </a:r>
            <a:r>
              <a:rPr lang="en-US" dirty="0" smtClean="0">
                <a:hlinkClick r:id="rId5" action="ppaction://hlinksldjump"/>
              </a:rPr>
              <a:t>Methods</a:t>
            </a:r>
            <a:r>
              <a:rPr lang="en-US" dirty="0" smtClean="0"/>
              <a:t>    </a:t>
            </a:r>
            <a:r>
              <a:rPr lang="en-US" dirty="0" smtClean="0">
                <a:hlinkClick r:id="rId6" action="ppaction://hlinksldjump"/>
              </a:rPr>
              <a:t>Results</a:t>
            </a:r>
            <a:r>
              <a:rPr lang="en-US" dirty="0" smtClean="0"/>
              <a:t>    </a:t>
            </a:r>
            <a:r>
              <a:rPr lang="en-US" dirty="0" smtClean="0">
                <a:hlinkClick r:id="rId7" action="ppaction://hlinksldjump"/>
              </a:rPr>
              <a:t>Limitations</a:t>
            </a:r>
            <a:r>
              <a:rPr lang="en-US" dirty="0" smtClean="0"/>
              <a:t>    </a:t>
            </a:r>
            <a:r>
              <a:rPr lang="en-US" b="1" dirty="0" smtClean="0">
                <a:hlinkClick r:id="rId8" action="ppaction://hlinksldjump"/>
              </a:rPr>
              <a:t>Future Work</a:t>
            </a:r>
            <a:r>
              <a:rPr lang="en-US" b="1" dirty="0" smtClean="0"/>
              <a:t>    </a:t>
            </a:r>
            <a:r>
              <a:rPr lang="en-US" dirty="0" smtClean="0">
                <a:hlinkClick r:id="rId9" action="ppaction://hlinksldjump"/>
              </a:rPr>
              <a:t>Conclusions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56138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579738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018363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421147" y="201283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637472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61512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943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337334" y="2216990"/>
            <a:ext cx="3547876" cy="3390180"/>
          </a:xfrm>
        </p:spPr>
        <p:txBody>
          <a:bodyPr>
            <a:normAutofit lnSpcReduction="10000"/>
          </a:bodyPr>
          <a:lstStyle/>
          <a:p>
            <a:r>
              <a:rPr lang="en-US" sz="2200" dirty="0" smtClean="0"/>
              <a:t>Record post-wildfire vegetation response 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endParaRPr lang="en-US" sz="2200" dirty="0" smtClean="0"/>
          </a:p>
          <a:p>
            <a:r>
              <a:rPr lang="en-US" sz="2200" dirty="0" smtClean="0"/>
              <a:t>Identify post-wildfire precipitation thresholds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 smtClean="0"/>
          </a:p>
          <a:p>
            <a:r>
              <a:rPr lang="en-US" sz="2200" dirty="0" smtClean="0"/>
              <a:t>Establish </a:t>
            </a:r>
            <a:r>
              <a:rPr lang="en-US" sz="2200" dirty="0" err="1"/>
              <a:t>spatio</a:t>
            </a:r>
            <a:r>
              <a:rPr lang="en-US" sz="2200" dirty="0"/>
              <a:t>-temporal relationship between </a:t>
            </a:r>
            <a:r>
              <a:rPr lang="en-US" sz="2200" dirty="0" smtClean="0"/>
              <a:t>vegetation and precipitation</a:t>
            </a:r>
            <a:endParaRPr lang="en-US" sz="2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966940" y="1181818"/>
            <a:ext cx="3566160" cy="741009"/>
          </a:xfrm>
        </p:spPr>
        <p:txBody>
          <a:bodyPr/>
          <a:lstStyle/>
          <a:p>
            <a:pPr algn="ctr"/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43906" y="6549496"/>
            <a:ext cx="4163568" cy="274320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Image Credit: USGS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1026" name="Picture 2" descr="http://pubs.usgs.gov/of/2008/1274/images/cover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93" y="828673"/>
            <a:ext cx="4365932" cy="572587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60392" y="207034"/>
            <a:ext cx="9282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hlinkClick r:id="rId4" action="ppaction://hlinksldjump"/>
              </a:rPr>
              <a:t>Introduction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/>
              <a:t>   </a:t>
            </a:r>
            <a:r>
              <a:rPr lang="en-US" dirty="0" smtClean="0">
                <a:hlinkClick r:id="rId5" action="ppaction://hlinksldjump"/>
              </a:rPr>
              <a:t>Data</a:t>
            </a:r>
            <a:r>
              <a:rPr lang="en-US" dirty="0" smtClean="0"/>
              <a:t>    </a:t>
            </a:r>
            <a:r>
              <a:rPr lang="en-US" dirty="0" smtClean="0">
                <a:hlinkClick r:id="rId6" action="ppaction://hlinksldjump"/>
              </a:rPr>
              <a:t>Methods</a:t>
            </a:r>
            <a:r>
              <a:rPr lang="en-US" dirty="0" smtClean="0"/>
              <a:t>    </a:t>
            </a:r>
            <a:r>
              <a:rPr lang="en-US" dirty="0" smtClean="0">
                <a:hlinkClick r:id="rId7" action="ppaction://hlinksldjump"/>
              </a:rPr>
              <a:t>Results</a:t>
            </a:r>
            <a:r>
              <a:rPr lang="en-US" dirty="0" smtClean="0"/>
              <a:t>    </a:t>
            </a:r>
            <a:r>
              <a:rPr lang="en-US" dirty="0" smtClean="0">
                <a:hlinkClick r:id="rId8" action="ppaction://hlinksldjump"/>
              </a:rPr>
              <a:t>Limitations</a:t>
            </a:r>
            <a:r>
              <a:rPr lang="en-US" dirty="0" smtClean="0"/>
              <a:t>    </a:t>
            </a:r>
            <a:r>
              <a:rPr lang="en-US" dirty="0" smtClean="0">
                <a:hlinkClick r:id="rId9" action="ppaction://hlinksldjump"/>
              </a:rPr>
              <a:t>Future Work</a:t>
            </a:r>
            <a:r>
              <a:rPr lang="en-US" dirty="0" smtClean="0"/>
              <a:t>    </a:t>
            </a:r>
            <a:r>
              <a:rPr lang="en-US" dirty="0" smtClean="0">
                <a:hlinkClick r:id="rId10" action="ppaction://hlinksldjump"/>
              </a:rPr>
              <a:t>Conclusions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56138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579738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18363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421147" y="201283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637472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61512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977455" y="2142865"/>
            <a:ext cx="3019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/>
              <a:t>1</a:t>
            </a:r>
            <a:endParaRPr lang="en-US" sz="25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977455" y="3205931"/>
            <a:ext cx="3019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/>
              <a:t>2</a:t>
            </a:r>
            <a:endParaRPr lang="en-US" sz="25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977458" y="4253462"/>
            <a:ext cx="3019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/>
              <a:t>3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357073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18" y="4054021"/>
            <a:ext cx="3702889" cy="239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037904" y="724945"/>
            <a:ext cx="3061400" cy="704088"/>
          </a:xfrm>
        </p:spPr>
        <p:txBody>
          <a:bodyPr/>
          <a:lstStyle/>
          <a:p>
            <a:pPr algn="ctr"/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16" name="Text Placeholder 1"/>
          <p:cNvSpPr txBox="1">
            <a:spLocks/>
          </p:cNvSpPr>
          <p:nvPr/>
        </p:nvSpPr>
        <p:spPr>
          <a:xfrm>
            <a:off x="385318" y="1570391"/>
            <a:ext cx="4229804" cy="24007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 smtClean="0"/>
              <a:t>Refine Methodology:</a:t>
            </a:r>
          </a:p>
          <a:p>
            <a:pPr marL="182880" indent="-182880" fontAlgn="base">
              <a:buFont typeface="Arial" panose="020B0604020202020204" pitchFamily="34" charset="0"/>
              <a:buChar char="•"/>
            </a:pPr>
            <a:r>
              <a:rPr lang="en-US" dirty="0" smtClean="0"/>
              <a:t>Examine change in modeled flood hazard during regrowth </a:t>
            </a:r>
          </a:p>
          <a:p>
            <a:pPr marL="182880" indent="-182880" fontAlgn="base">
              <a:buFont typeface="Arial" panose="020B0604020202020204" pitchFamily="34" charset="0"/>
              <a:buChar char="•"/>
            </a:pPr>
            <a:r>
              <a:rPr lang="en-US" dirty="0" smtClean="0"/>
              <a:t>Establish easier access to useful flood data (i.e. NASA DEVELOP Python Module)</a:t>
            </a:r>
          </a:p>
          <a:p>
            <a:pPr marL="182880" indent="-182880" fontAlgn="base">
              <a:buFont typeface="Arial" panose="020B0604020202020204" pitchFamily="34" charset="0"/>
              <a:buChar char="•"/>
            </a:pPr>
            <a:r>
              <a:rPr lang="en-US" dirty="0" smtClean="0"/>
              <a:t>Study a different area with better flood records</a:t>
            </a:r>
          </a:p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886" y="1591764"/>
            <a:ext cx="3981113" cy="46796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 flipV="1">
            <a:off x="1509625" y="5158588"/>
            <a:ext cx="293298" cy="32780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-60392" y="207034"/>
            <a:ext cx="9282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hlinkClick r:id="rId4" action="ppaction://hlinksldjump"/>
              </a:rPr>
              <a:t>Introduction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/>
              <a:t>   </a:t>
            </a:r>
            <a:r>
              <a:rPr lang="en-US" dirty="0" smtClean="0">
                <a:hlinkClick r:id="rId5" action="ppaction://hlinksldjump"/>
              </a:rPr>
              <a:t>Data</a:t>
            </a:r>
            <a:r>
              <a:rPr lang="en-US" dirty="0" smtClean="0"/>
              <a:t>    </a:t>
            </a:r>
            <a:r>
              <a:rPr lang="en-US" dirty="0" smtClean="0">
                <a:hlinkClick r:id="rId6" action="ppaction://hlinksldjump"/>
              </a:rPr>
              <a:t>Methods</a:t>
            </a:r>
            <a:r>
              <a:rPr lang="en-US" dirty="0" smtClean="0"/>
              <a:t>    </a:t>
            </a:r>
            <a:r>
              <a:rPr lang="en-US" dirty="0" smtClean="0">
                <a:hlinkClick r:id="rId7" action="ppaction://hlinksldjump"/>
              </a:rPr>
              <a:t>Results</a:t>
            </a:r>
            <a:r>
              <a:rPr lang="en-US" dirty="0" smtClean="0"/>
              <a:t>    </a:t>
            </a:r>
            <a:r>
              <a:rPr lang="en-US" dirty="0" smtClean="0">
                <a:hlinkClick r:id="rId8" action="ppaction://hlinksldjump"/>
              </a:rPr>
              <a:t>Limitations</a:t>
            </a:r>
            <a:r>
              <a:rPr lang="en-US" dirty="0" smtClean="0"/>
              <a:t>    </a:t>
            </a:r>
            <a:r>
              <a:rPr lang="en-US" b="1" dirty="0" smtClean="0">
                <a:hlinkClick r:id="rId9" action="ppaction://hlinksldjump"/>
              </a:rPr>
              <a:t>Future Work</a:t>
            </a:r>
            <a:r>
              <a:rPr lang="en-US" b="1" dirty="0" smtClean="0"/>
              <a:t>    </a:t>
            </a:r>
            <a:r>
              <a:rPr lang="en-US" dirty="0" smtClean="0">
                <a:hlinkClick r:id="rId10" action="ppaction://hlinksldjump"/>
              </a:rPr>
              <a:t>Conclusions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156138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579738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018363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421147" y="201283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637472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61512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" r="4502"/>
          <a:stretch/>
        </p:blipFill>
        <p:spPr bwMode="auto">
          <a:xfrm>
            <a:off x="4723033" y="1457861"/>
            <a:ext cx="4062844" cy="4941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92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92692" y="1500996"/>
            <a:ext cx="8289000" cy="2199733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More precipitation is needed to initiate post-wildfire floods as </a:t>
            </a:r>
            <a:r>
              <a:rPr lang="en-US" sz="1800" dirty="0"/>
              <a:t>vegetation </a:t>
            </a:r>
            <a:r>
              <a:rPr lang="en-US" sz="1800" dirty="0" smtClean="0"/>
              <a:t>recovers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</a:t>
            </a:r>
            <a:r>
              <a:rPr lang="en-US" sz="1800" dirty="0" smtClean="0"/>
              <a:t>rends are observable in the fiel</a:t>
            </a:r>
            <a:r>
              <a:rPr lang="en-US" sz="1800" dirty="0"/>
              <a:t>d</a:t>
            </a:r>
            <a:r>
              <a:rPr lang="en-US" sz="1800" dirty="0" smtClean="0"/>
              <a:t>, but complicated to capture across space and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Satellite data provides a regional picture in areas with limited </a:t>
            </a:r>
            <a:r>
              <a:rPr lang="en-US" sz="1800" i="1" dirty="0" smtClean="0"/>
              <a:t>in situ </a:t>
            </a:r>
            <a:r>
              <a:rPr lang="en-US" sz="1800" dirty="0" smtClean="0"/>
              <a:t>data</a:t>
            </a:r>
            <a:endParaRPr lang="en-US" sz="1800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810292" y="812026"/>
            <a:ext cx="3512849" cy="704088"/>
          </a:xfrm>
        </p:spPr>
        <p:txBody>
          <a:bodyPr/>
          <a:lstStyle/>
          <a:p>
            <a:pPr algn="ctr"/>
            <a:r>
              <a:rPr lang="en-US" dirty="0" smtClean="0"/>
              <a:t>Conclusions</a:t>
            </a:r>
            <a:endParaRPr lang="en-US" dirty="0"/>
          </a:p>
        </p:txBody>
      </p:sp>
      <p:pic>
        <p:nvPicPr>
          <p:cNvPr id="1026" name="Picture 2" descr="Z:\NCEI_NASA_DEVELOP\Sum2015_Southwest_US_Disasters\Deliverables\Pictures\14367691482_483dbdec20_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8" b="31586"/>
          <a:stretch/>
        </p:blipFill>
        <p:spPr bwMode="auto">
          <a:xfrm>
            <a:off x="196406" y="3502325"/>
            <a:ext cx="8732580" cy="289848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78564" y="6400805"/>
            <a:ext cx="2562560" cy="198407"/>
          </a:xfrm>
        </p:spPr>
        <p:txBody>
          <a:bodyPr>
            <a:noAutofit/>
          </a:bodyPr>
          <a:lstStyle/>
          <a:p>
            <a:r>
              <a:rPr lang="en-US" sz="1100" dirty="0" smtClean="0"/>
              <a:t>Image Credit: Ken </a:t>
            </a:r>
            <a:r>
              <a:rPr lang="en-US" sz="1100" dirty="0" err="1" smtClean="0"/>
              <a:t>Bosma</a:t>
            </a:r>
            <a:endParaRPr lang="en-US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-60392" y="207034"/>
            <a:ext cx="9282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hlinkClick r:id="rId4" action="ppaction://hlinksldjump"/>
              </a:rPr>
              <a:t>Introduction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/>
              <a:t>   </a:t>
            </a:r>
            <a:r>
              <a:rPr lang="en-US" dirty="0" smtClean="0">
                <a:hlinkClick r:id="rId5" action="ppaction://hlinksldjump"/>
              </a:rPr>
              <a:t>Data</a:t>
            </a:r>
            <a:r>
              <a:rPr lang="en-US" dirty="0" smtClean="0"/>
              <a:t>    </a:t>
            </a:r>
            <a:r>
              <a:rPr lang="en-US" dirty="0" smtClean="0">
                <a:hlinkClick r:id="rId6" action="ppaction://hlinksldjump"/>
              </a:rPr>
              <a:t>Methods</a:t>
            </a:r>
            <a:r>
              <a:rPr lang="en-US" dirty="0" smtClean="0"/>
              <a:t>    </a:t>
            </a:r>
            <a:r>
              <a:rPr lang="en-US" dirty="0" smtClean="0">
                <a:hlinkClick r:id="rId7" action="ppaction://hlinksldjump"/>
              </a:rPr>
              <a:t>Results</a:t>
            </a:r>
            <a:r>
              <a:rPr lang="en-US" dirty="0" smtClean="0"/>
              <a:t>    </a:t>
            </a:r>
            <a:r>
              <a:rPr lang="en-US" dirty="0" smtClean="0">
                <a:hlinkClick r:id="rId8" action="ppaction://hlinksldjump"/>
              </a:rPr>
              <a:t>Limitations</a:t>
            </a:r>
            <a:r>
              <a:rPr lang="en-US" dirty="0" smtClean="0"/>
              <a:t>    </a:t>
            </a:r>
            <a:r>
              <a:rPr lang="en-US" dirty="0" smtClean="0">
                <a:hlinkClick r:id="rId9" action="ppaction://hlinksldjump"/>
              </a:rPr>
              <a:t>Future Work</a:t>
            </a:r>
            <a:r>
              <a:rPr lang="en-US" dirty="0" smtClean="0"/>
              <a:t>    </a:t>
            </a:r>
            <a:r>
              <a:rPr lang="en-US" b="1" dirty="0" smtClean="0">
                <a:hlinkClick r:id="rId10" action="ppaction://hlinksldjump"/>
              </a:rPr>
              <a:t>Conclusions</a:t>
            </a:r>
            <a:endParaRPr lang="en-US" b="1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56138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579738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018363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421147" y="201283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637472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61512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84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27491" y="1726720"/>
            <a:ext cx="8289000" cy="4278690"/>
          </a:xfrm>
        </p:spPr>
        <p:txBody>
          <a:bodyPr>
            <a:noAutofit/>
          </a:bodyPr>
          <a:lstStyle/>
          <a:p>
            <a:pPr algn="ctr"/>
            <a:r>
              <a:rPr lang="en-US" sz="2500" u="sng" dirty="0" smtClean="0">
                <a:hlinkClick r:id="rId3"/>
              </a:rPr>
              <a:t>NASA DEVELOP National Program</a:t>
            </a:r>
            <a:endParaRPr lang="en-US" sz="2500" u="sng" dirty="0" smtClean="0">
              <a:hlinkClick r:id="rId4"/>
            </a:endParaRPr>
          </a:p>
          <a:p>
            <a:pPr algn="ctr"/>
            <a:endParaRPr lang="en-US" sz="2500" u="sng" dirty="0" smtClean="0">
              <a:hlinkClick r:id="rId4"/>
            </a:endParaRPr>
          </a:p>
          <a:p>
            <a:pPr algn="ctr"/>
            <a:r>
              <a:rPr lang="en-US" sz="2500" u="sng" dirty="0" smtClean="0">
                <a:hlinkClick r:id="rId4"/>
              </a:rPr>
              <a:t>ArcGIS Online Web Map</a:t>
            </a:r>
            <a:endParaRPr lang="en-US" sz="2500" u="sng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889185" y="905773"/>
            <a:ext cx="5348376" cy="575835"/>
          </a:xfrm>
        </p:spPr>
        <p:txBody>
          <a:bodyPr/>
          <a:lstStyle/>
          <a:p>
            <a:pPr algn="ctr"/>
            <a:r>
              <a:rPr lang="en-US" dirty="0" smtClean="0"/>
              <a:t>More Information:</a:t>
            </a:r>
            <a:endParaRPr lang="en-US" dirty="0"/>
          </a:p>
        </p:txBody>
      </p:sp>
      <p:pic>
        <p:nvPicPr>
          <p:cNvPr id="1026" name="Picture 2" descr="C:\Users\jennifer.holder\Pictures\NASA Students processed\NASA Students processed\IMG_6409_Team Lance-smal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419" y="3375118"/>
            <a:ext cx="3865143" cy="308786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60392" y="207034"/>
            <a:ext cx="9282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hlinkClick r:id="rId6" action="ppaction://hlinksldjump"/>
              </a:rPr>
              <a:t>Introduction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/>
              <a:t>   </a:t>
            </a:r>
            <a:r>
              <a:rPr lang="en-US" dirty="0" smtClean="0">
                <a:hlinkClick r:id="rId7" action="ppaction://hlinksldjump"/>
              </a:rPr>
              <a:t>Data</a:t>
            </a:r>
            <a:r>
              <a:rPr lang="en-US" dirty="0" smtClean="0"/>
              <a:t>    </a:t>
            </a:r>
            <a:r>
              <a:rPr lang="en-US" dirty="0" smtClean="0">
                <a:hlinkClick r:id="rId8" action="ppaction://hlinksldjump"/>
              </a:rPr>
              <a:t>Methods</a:t>
            </a:r>
            <a:r>
              <a:rPr lang="en-US" dirty="0" smtClean="0"/>
              <a:t>    </a:t>
            </a:r>
            <a:r>
              <a:rPr lang="en-US" dirty="0" smtClean="0">
                <a:hlinkClick r:id="rId9" action="ppaction://hlinksldjump"/>
              </a:rPr>
              <a:t>Results</a:t>
            </a:r>
            <a:r>
              <a:rPr lang="en-US" dirty="0" smtClean="0"/>
              <a:t>    </a:t>
            </a:r>
            <a:r>
              <a:rPr lang="en-US" dirty="0" smtClean="0">
                <a:hlinkClick r:id="rId10" action="ppaction://hlinksldjump"/>
              </a:rPr>
              <a:t>Limitations</a:t>
            </a:r>
            <a:r>
              <a:rPr lang="en-US" dirty="0" smtClean="0"/>
              <a:t>    </a:t>
            </a:r>
            <a:r>
              <a:rPr lang="en-US" dirty="0" smtClean="0">
                <a:hlinkClick r:id="rId11" action="ppaction://hlinksldjump"/>
              </a:rPr>
              <a:t>Future Work</a:t>
            </a:r>
            <a:r>
              <a:rPr lang="en-US" dirty="0" smtClean="0"/>
              <a:t>    </a:t>
            </a:r>
            <a:r>
              <a:rPr lang="en-US" dirty="0" smtClean="0">
                <a:hlinkClick r:id="rId12" action="ppaction://hlinksldjump"/>
              </a:rPr>
              <a:t>Conclusions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56138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579738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018363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421147" y="201283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637472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1512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348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85419" y="1831675"/>
            <a:ext cx="5111496" cy="586451"/>
          </a:xfrm>
        </p:spPr>
        <p:txBody>
          <a:bodyPr>
            <a:normAutofit/>
          </a:bodyPr>
          <a:lstStyle/>
          <a:p>
            <a:pPr lvl="0"/>
            <a:r>
              <a:rPr lang="en-US" sz="1800" dirty="0" smtClean="0"/>
              <a:t>Dr. DeWayne Cecil, NOAA National </a:t>
            </a:r>
            <a:r>
              <a:rPr lang="en-US" sz="1800" dirty="0"/>
              <a:t>Centers for Environmental Information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94044" y="2956512"/>
            <a:ext cx="5287648" cy="1822494"/>
          </a:xfrm>
        </p:spPr>
        <p:txBody>
          <a:bodyPr>
            <a:normAutofit/>
          </a:bodyPr>
          <a:lstStyle/>
          <a:p>
            <a:r>
              <a:rPr lang="en-US" sz="1800" dirty="0" smtClean="0"/>
              <a:t>Dr. Gregg </a:t>
            </a:r>
            <a:r>
              <a:rPr lang="en-US" sz="1800" dirty="0" err="1" smtClean="0"/>
              <a:t>Garfin</a:t>
            </a:r>
            <a:r>
              <a:rPr lang="en-US" sz="1800" dirty="0" smtClean="0"/>
              <a:t>, Climate Assessment for the Southwest</a:t>
            </a:r>
          </a:p>
          <a:p>
            <a:r>
              <a:rPr lang="en-US" sz="1800" dirty="0" smtClean="0"/>
              <a:t>Tim Brown, Western Regional Climate Center</a:t>
            </a:r>
          </a:p>
          <a:p>
            <a:r>
              <a:rPr lang="en-US" sz="1800" dirty="0" smtClean="0"/>
              <a:t>Dennis Staley, USGS Landslides Hazards Team</a:t>
            </a:r>
          </a:p>
          <a:p>
            <a:r>
              <a:rPr lang="en-US" sz="1800" dirty="0" smtClean="0"/>
              <a:t>Jason Kean, USGS Landslides Hazards Team</a:t>
            </a: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494044" y="5106171"/>
            <a:ext cx="5111496" cy="704088"/>
          </a:xfrm>
        </p:spPr>
        <p:txBody>
          <a:bodyPr>
            <a:noAutofit/>
          </a:bodyPr>
          <a:lstStyle/>
          <a:p>
            <a:r>
              <a:rPr lang="en-US" sz="1800" dirty="0" smtClean="0"/>
              <a:t>Michael </a:t>
            </a:r>
            <a:r>
              <a:rPr lang="en-US" sz="1800" dirty="0" err="1" smtClean="0"/>
              <a:t>Schaffner</a:t>
            </a:r>
            <a:r>
              <a:rPr lang="en-US" sz="1800" dirty="0" smtClean="0"/>
              <a:t>, NWS</a:t>
            </a:r>
          </a:p>
          <a:p>
            <a:r>
              <a:rPr lang="en-US" sz="1800" dirty="0" smtClean="0"/>
              <a:t>Christopher Smith, USGS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594360" y="1631433"/>
            <a:ext cx="25778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A</a:t>
            </a:r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dvisors</a:t>
            </a:r>
            <a:endParaRPr lang="en-US" sz="4400" dirty="0" smtClean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359" y="2761433"/>
            <a:ext cx="25778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Partners</a:t>
            </a:r>
            <a:endParaRPr lang="en-US" sz="4400" dirty="0" smtClean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360" y="4881452"/>
            <a:ext cx="25778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Others</a:t>
            </a:r>
            <a:endParaRPr lang="en-US" sz="4400" dirty="0" smtClean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91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30282" y="1466491"/>
            <a:ext cx="3972695" cy="2011912"/>
          </a:xfrm>
        </p:spPr>
        <p:txBody>
          <a:bodyPr>
            <a:normAutofit/>
          </a:bodyPr>
          <a:lstStyle/>
          <a:p>
            <a:pPr marL="182880" lvl="0" indent="-182880">
              <a:buFont typeface="Arial" panose="020B0604020202020204" pitchFamily="34" charset="0"/>
              <a:buChar char="•"/>
            </a:pPr>
            <a:r>
              <a:rPr lang="en-US" dirty="0"/>
              <a:t>Wildfires and flooding </a:t>
            </a:r>
            <a:r>
              <a:rPr lang="en-US" dirty="0" smtClean="0"/>
              <a:t>cause </a:t>
            </a:r>
            <a:r>
              <a:rPr lang="en-US" dirty="0"/>
              <a:t>economic damage and loss of life in the </a:t>
            </a:r>
            <a:r>
              <a:rPr lang="en-US" dirty="0" smtClean="0"/>
              <a:t>Southwest</a:t>
            </a:r>
            <a:endParaRPr lang="en-US" dirty="0"/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/>
              <a:t>Flood events </a:t>
            </a:r>
            <a:r>
              <a:rPr lang="en-US" dirty="0" smtClean="0"/>
              <a:t>lead to increased soil </a:t>
            </a:r>
            <a:r>
              <a:rPr lang="en-US" dirty="0"/>
              <a:t>erosion and larger </a:t>
            </a:r>
            <a:r>
              <a:rPr lang="en-US" dirty="0" smtClean="0"/>
              <a:t>debris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793846" y="715993"/>
            <a:ext cx="5557308" cy="627600"/>
          </a:xfrm>
        </p:spPr>
        <p:txBody>
          <a:bodyPr/>
          <a:lstStyle/>
          <a:p>
            <a:pPr algn="ctr"/>
            <a:r>
              <a:rPr lang="en-US" dirty="0" smtClean="0"/>
              <a:t>Community Concerns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94174" y="6497420"/>
            <a:ext cx="2295144" cy="27432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Image Credits: US Forest Services</a:t>
            </a:r>
            <a:endParaRPr lang="en-US" dirty="0"/>
          </a:p>
        </p:txBody>
      </p:sp>
      <p:pic>
        <p:nvPicPr>
          <p:cNvPr id="5123" name="Picture 3" descr="Z:\NCEI_NASA_DEVELOP\Sum2015_Southwest_US_Disasters\graphics\chainsa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16" y="3509569"/>
            <a:ext cx="3942271" cy="295670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Z:\NCEI_NASA_DEVELOP\Sum2015_Southwest_US_Disasters\graphics\smok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147" y="3509569"/>
            <a:ext cx="3953778" cy="296533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1"/>
          <p:cNvSpPr txBox="1">
            <a:spLocks/>
          </p:cNvSpPr>
          <p:nvPr/>
        </p:nvSpPr>
        <p:spPr>
          <a:xfrm>
            <a:off x="4615122" y="1602191"/>
            <a:ext cx="4054424" cy="16758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 smtClean="0"/>
              <a:t>“Remote Sensing capabilities are an important tool for situational awareness to understand extent of wildfires in both the wildland urban interface and remote and rugged terrains.”</a:t>
            </a:r>
            <a:endParaRPr lang="en-US" sz="1600" dirty="0"/>
          </a:p>
        </p:txBody>
      </p:sp>
      <p:sp>
        <p:nvSpPr>
          <p:cNvPr id="15" name="Text Placeholder 1"/>
          <p:cNvSpPr txBox="1">
            <a:spLocks/>
          </p:cNvSpPr>
          <p:nvPr/>
        </p:nvSpPr>
        <p:spPr>
          <a:xfrm>
            <a:off x="4830793" y="2849035"/>
            <a:ext cx="3890525" cy="2541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- USGS Southwest Region Wildfire Science Plan, p1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-60392" y="207034"/>
            <a:ext cx="9282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hlinkClick r:id="rId5" action="ppaction://hlinksldjump"/>
              </a:rPr>
              <a:t>Introduction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/>
              <a:t>   </a:t>
            </a:r>
            <a:r>
              <a:rPr lang="en-US" dirty="0" smtClean="0">
                <a:hlinkClick r:id="rId6" action="ppaction://hlinksldjump"/>
              </a:rPr>
              <a:t>Data</a:t>
            </a:r>
            <a:r>
              <a:rPr lang="en-US" dirty="0" smtClean="0"/>
              <a:t>    </a:t>
            </a:r>
            <a:r>
              <a:rPr lang="en-US" dirty="0" smtClean="0">
                <a:hlinkClick r:id="rId7" action="ppaction://hlinksldjump"/>
              </a:rPr>
              <a:t>Methods</a:t>
            </a:r>
            <a:r>
              <a:rPr lang="en-US" dirty="0" smtClean="0"/>
              <a:t>    </a:t>
            </a:r>
            <a:r>
              <a:rPr lang="en-US" dirty="0" smtClean="0">
                <a:hlinkClick r:id="rId8" action="ppaction://hlinksldjump"/>
              </a:rPr>
              <a:t>Results</a:t>
            </a:r>
            <a:r>
              <a:rPr lang="en-US" dirty="0" smtClean="0"/>
              <a:t>    </a:t>
            </a:r>
            <a:r>
              <a:rPr lang="en-US" dirty="0" smtClean="0">
                <a:hlinkClick r:id="rId9" action="ppaction://hlinksldjump"/>
              </a:rPr>
              <a:t>Limitations</a:t>
            </a:r>
            <a:r>
              <a:rPr lang="en-US" dirty="0" smtClean="0"/>
              <a:t>    </a:t>
            </a:r>
            <a:r>
              <a:rPr lang="en-US" dirty="0" smtClean="0">
                <a:hlinkClick r:id="rId10" action="ppaction://hlinksldjump"/>
              </a:rPr>
              <a:t>Future Work</a:t>
            </a:r>
            <a:r>
              <a:rPr lang="en-US" dirty="0" smtClean="0"/>
              <a:t>    </a:t>
            </a:r>
            <a:r>
              <a:rPr lang="en-US" dirty="0" smtClean="0">
                <a:hlinkClick r:id="rId11" action="ppaction://hlinksldjump"/>
              </a:rPr>
              <a:t>Conclusions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56138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579738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018363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421147" y="201283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637472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61512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02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63" t="3709" r="5195" b="4314"/>
          <a:stretch/>
        </p:blipFill>
        <p:spPr>
          <a:xfrm>
            <a:off x="224290" y="512809"/>
            <a:ext cx="4373490" cy="612574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061341" y="662860"/>
            <a:ext cx="3021092" cy="704088"/>
          </a:xfrm>
        </p:spPr>
        <p:txBody>
          <a:bodyPr/>
          <a:lstStyle/>
          <a:p>
            <a:pPr algn="ctr"/>
            <a:r>
              <a:rPr lang="en-US" dirty="0" smtClean="0"/>
              <a:t>Study Area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" t="64613" r="63021" b="7879"/>
          <a:stretch/>
        </p:blipFill>
        <p:spPr>
          <a:xfrm>
            <a:off x="4278603" y="4788426"/>
            <a:ext cx="2690297" cy="1762608"/>
          </a:xfrm>
          <a:prstGeom prst="rect">
            <a:avLst/>
          </a:prstGeom>
        </p:spPr>
      </p:pic>
      <p:sp>
        <p:nvSpPr>
          <p:cNvPr id="10" name="Rectangle 9"/>
          <p:cNvSpPr>
            <a:spLocks noChangeAspect="1"/>
          </p:cNvSpPr>
          <p:nvPr/>
        </p:nvSpPr>
        <p:spPr>
          <a:xfrm>
            <a:off x="2000108" y="3579028"/>
            <a:ext cx="1761008" cy="847085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>
                    <a:lumMod val="50000"/>
                  </a:schemeClr>
                </a:solidFill>
              </a:ln>
              <a:noFill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000108" y="1489316"/>
            <a:ext cx="2074984" cy="2089712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000108" y="3762696"/>
            <a:ext cx="2074984" cy="663417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761116" y="3762697"/>
            <a:ext cx="5068980" cy="663416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761116" y="1552751"/>
            <a:ext cx="4962482" cy="2026277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3" t="27153" r="60285" b="48575"/>
          <a:stretch/>
        </p:blipFill>
        <p:spPr>
          <a:xfrm>
            <a:off x="5969480" y="4183238"/>
            <a:ext cx="2702362" cy="15813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7" t="58526" r="7498" b="7356"/>
          <a:stretch/>
        </p:blipFill>
        <p:spPr>
          <a:xfrm>
            <a:off x="4075092" y="1489316"/>
            <a:ext cx="4774096" cy="227338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-60392" y="207034"/>
            <a:ext cx="9282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hlinkClick r:id="rId5" action="ppaction://hlinksldjump"/>
              </a:rPr>
              <a:t>Introduction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/>
              <a:t>   </a:t>
            </a:r>
            <a:r>
              <a:rPr lang="en-US" dirty="0" smtClean="0">
                <a:hlinkClick r:id="rId6" action="ppaction://hlinksldjump"/>
              </a:rPr>
              <a:t>Data</a:t>
            </a:r>
            <a:r>
              <a:rPr lang="en-US" dirty="0" smtClean="0"/>
              <a:t>    </a:t>
            </a:r>
            <a:r>
              <a:rPr lang="en-US" dirty="0" smtClean="0">
                <a:hlinkClick r:id="rId7" action="ppaction://hlinksldjump"/>
              </a:rPr>
              <a:t>Methods</a:t>
            </a:r>
            <a:r>
              <a:rPr lang="en-US" dirty="0" smtClean="0"/>
              <a:t>    </a:t>
            </a:r>
            <a:r>
              <a:rPr lang="en-US" dirty="0" smtClean="0">
                <a:hlinkClick r:id="rId8" action="ppaction://hlinksldjump"/>
              </a:rPr>
              <a:t>Results</a:t>
            </a:r>
            <a:r>
              <a:rPr lang="en-US" dirty="0" smtClean="0"/>
              <a:t>    </a:t>
            </a:r>
            <a:r>
              <a:rPr lang="en-US" dirty="0" smtClean="0">
                <a:hlinkClick r:id="rId9" action="ppaction://hlinksldjump"/>
              </a:rPr>
              <a:t>Limitations</a:t>
            </a:r>
            <a:r>
              <a:rPr lang="en-US" dirty="0" smtClean="0"/>
              <a:t>    </a:t>
            </a:r>
            <a:r>
              <a:rPr lang="en-US" dirty="0" smtClean="0">
                <a:hlinkClick r:id="rId10" action="ppaction://hlinksldjump"/>
              </a:rPr>
              <a:t>Future Work</a:t>
            </a:r>
            <a:r>
              <a:rPr lang="en-US" dirty="0" smtClean="0"/>
              <a:t>    </a:t>
            </a:r>
            <a:r>
              <a:rPr lang="en-US" dirty="0" smtClean="0">
                <a:hlinkClick r:id="rId11" action="ppaction://hlinksldjump"/>
              </a:rPr>
              <a:t>Conclusions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56138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579738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018363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421147" y="201283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637472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61512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8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46031" y="1716655"/>
            <a:ext cx="7851936" cy="1848419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PERSIANN - Precipitation Estimation From Remote Sensing Information Using Artificial Neural Network </a:t>
            </a:r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Specifications:</a:t>
            </a:r>
          </a:p>
          <a:p>
            <a:pPr marL="1028700" lvl="1" indent="-342900"/>
            <a:r>
              <a:rPr lang="en-US" sz="2600" dirty="0" smtClean="0"/>
              <a:t>0.25 deg * 0.25 deg</a:t>
            </a:r>
          </a:p>
          <a:p>
            <a:pPr marL="1028700" lvl="1" indent="-342900"/>
            <a:r>
              <a:rPr lang="en-US" sz="2600" dirty="0" smtClean="0"/>
              <a:t>Daily Product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80635" y="881045"/>
            <a:ext cx="7982712" cy="704088"/>
          </a:xfrm>
        </p:spPr>
        <p:txBody>
          <a:bodyPr/>
          <a:lstStyle/>
          <a:p>
            <a:pPr algn="ctr"/>
            <a:r>
              <a:rPr lang="en-US" dirty="0" smtClean="0"/>
              <a:t>NOAA Climate Data Records</a:t>
            </a:r>
            <a:endParaRPr lang="en-US" dirty="0"/>
          </a:p>
        </p:txBody>
      </p:sp>
      <p:pic>
        <p:nvPicPr>
          <p:cNvPr id="6146" name="Picture 2" descr="Z:\NCEI_NASA_DEVELOP\Sum2015_Southwest_US_Disasters\graphics\persian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" t="24429" r="4602" b="24504"/>
          <a:stretch/>
        </p:blipFill>
        <p:spPr bwMode="auto">
          <a:xfrm>
            <a:off x="136732" y="3959518"/>
            <a:ext cx="8870535" cy="269256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-60392" y="207034"/>
            <a:ext cx="9282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hlinkClick r:id="rId4" action="ppaction://hlinksldjump"/>
              </a:rPr>
              <a:t>Introduction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/>
              <a:t>   </a:t>
            </a:r>
            <a:r>
              <a:rPr lang="en-US" b="1" dirty="0" smtClean="0">
                <a:hlinkClick r:id="rId5" action="ppaction://hlinksldjump"/>
              </a:rPr>
              <a:t>Data</a:t>
            </a:r>
            <a:r>
              <a:rPr lang="en-US" dirty="0" smtClean="0"/>
              <a:t>    </a:t>
            </a:r>
            <a:r>
              <a:rPr lang="en-US" dirty="0" smtClean="0">
                <a:hlinkClick r:id="rId6" action="ppaction://hlinksldjump"/>
              </a:rPr>
              <a:t>Methods</a:t>
            </a:r>
            <a:r>
              <a:rPr lang="en-US" dirty="0" smtClean="0"/>
              <a:t>    </a:t>
            </a:r>
            <a:r>
              <a:rPr lang="en-US" dirty="0" smtClean="0">
                <a:hlinkClick r:id="rId7" action="ppaction://hlinksldjump"/>
              </a:rPr>
              <a:t>Results</a:t>
            </a:r>
            <a:r>
              <a:rPr lang="en-US" dirty="0" smtClean="0"/>
              <a:t>    </a:t>
            </a:r>
            <a:r>
              <a:rPr lang="en-US" dirty="0" smtClean="0">
                <a:hlinkClick r:id="rId8" action="ppaction://hlinksldjump"/>
              </a:rPr>
              <a:t>Limitations</a:t>
            </a:r>
            <a:r>
              <a:rPr lang="en-US" dirty="0" smtClean="0"/>
              <a:t>    </a:t>
            </a:r>
            <a:r>
              <a:rPr lang="en-US" dirty="0" smtClean="0">
                <a:hlinkClick r:id="rId9" action="ppaction://hlinksldjump"/>
              </a:rPr>
              <a:t>Future Work</a:t>
            </a:r>
            <a:r>
              <a:rPr lang="en-US" dirty="0" smtClean="0"/>
              <a:t>    </a:t>
            </a:r>
            <a:r>
              <a:rPr lang="en-US" dirty="0" smtClean="0">
                <a:hlinkClick r:id="rId10" action="ppaction://hlinksldjump"/>
              </a:rPr>
              <a:t>Conclusions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56138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579738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018363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421147" y="201283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637472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61512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83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65007" y="2683664"/>
            <a:ext cx="3616881" cy="431235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MODIS NDVI: Moderate Resolution Imaging </a:t>
            </a:r>
            <a:r>
              <a:rPr lang="en-US" dirty="0" err="1" smtClean="0"/>
              <a:t>Spectroradiometer</a:t>
            </a:r>
            <a:r>
              <a:rPr lang="en-US" dirty="0" smtClean="0"/>
              <a:t> Normalized </a:t>
            </a:r>
            <a:r>
              <a:rPr lang="en-US" dirty="0"/>
              <a:t>Difference Vegetation </a:t>
            </a:r>
            <a:r>
              <a:rPr lang="en-US" dirty="0" smtClean="0"/>
              <a:t>Index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Consistent spatial </a:t>
            </a:r>
            <a:r>
              <a:rPr lang="en-US" dirty="0"/>
              <a:t>and temporal comparisons of vegetation conditions </a:t>
            </a:r>
          </a:p>
          <a:p>
            <a:endParaRPr lang="en-US" dirty="0"/>
          </a:p>
        </p:txBody>
      </p:sp>
      <p:pic>
        <p:nvPicPr>
          <p:cNvPr id="4" name="Picture 2" descr="Z:\NCEI_NASA_DEVELOP\Sum2015_Southwest_US_Disasters\Deliverables\Presentation\ndv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5"/>
          <a:stretch/>
        </p:blipFill>
        <p:spPr bwMode="auto">
          <a:xfrm>
            <a:off x="3821502" y="724619"/>
            <a:ext cx="5141346" cy="588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6529" y="1078301"/>
            <a:ext cx="3896897" cy="138885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Terra </a:t>
            </a:r>
            <a:r>
              <a:rPr lang="en-US" dirty="0" smtClean="0"/>
              <a:t>MODIS NDVI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-60392" y="207034"/>
            <a:ext cx="9282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hlinkClick r:id="rId4" action="ppaction://hlinksldjump"/>
              </a:rPr>
              <a:t>Introduction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/>
              <a:t>   </a:t>
            </a:r>
            <a:r>
              <a:rPr lang="en-US" b="1" dirty="0" smtClean="0">
                <a:hlinkClick r:id="rId5" action="ppaction://hlinksldjump"/>
              </a:rPr>
              <a:t>Data</a:t>
            </a:r>
            <a:r>
              <a:rPr lang="en-US" dirty="0" smtClean="0"/>
              <a:t>    </a:t>
            </a:r>
            <a:r>
              <a:rPr lang="en-US" dirty="0" smtClean="0">
                <a:hlinkClick r:id="rId6" action="ppaction://hlinksldjump"/>
              </a:rPr>
              <a:t>Methods</a:t>
            </a:r>
            <a:r>
              <a:rPr lang="en-US" dirty="0" smtClean="0"/>
              <a:t>    </a:t>
            </a:r>
            <a:r>
              <a:rPr lang="en-US" dirty="0" smtClean="0">
                <a:hlinkClick r:id="rId7" action="ppaction://hlinksldjump"/>
              </a:rPr>
              <a:t>Results</a:t>
            </a:r>
            <a:r>
              <a:rPr lang="en-US" dirty="0" smtClean="0"/>
              <a:t>    </a:t>
            </a:r>
            <a:r>
              <a:rPr lang="en-US" dirty="0" smtClean="0">
                <a:hlinkClick r:id="rId8" action="ppaction://hlinksldjump"/>
              </a:rPr>
              <a:t>Limitations</a:t>
            </a:r>
            <a:r>
              <a:rPr lang="en-US" dirty="0" smtClean="0"/>
              <a:t>    </a:t>
            </a:r>
            <a:r>
              <a:rPr lang="en-US" dirty="0" smtClean="0">
                <a:hlinkClick r:id="rId9" action="ppaction://hlinksldjump"/>
              </a:rPr>
              <a:t>Future Work</a:t>
            </a:r>
            <a:r>
              <a:rPr lang="en-US" dirty="0" smtClean="0"/>
              <a:t>    </a:t>
            </a:r>
            <a:r>
              <a:rPr lang="en-US" dirty="0" smtClean="0">
                <a:hlinkClick r:id="rId10" action="ppaction://hlinksldjump"/>
              </a:rPr>
              <a:t>Conclusions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156138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579738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018363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421147" y="201283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637472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61512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21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871919" y="1404159"/>
            <a:ext cx="7486404" cy="1830752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USDA Forest Service Burned Area Emergency Response (BAER) Imagery </a:t>
            </a:r>
            <a:r>
              <a:rPr lang="en-US" sz="1800" dirty="0" smtClean="0"/>
              <a:t>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Burn </a:t>
            </a:r>
            <a:r>
              <a:rPr lang="en-US" sz="1800" dirty="0"/>
              <a:t>severity product called the Burned Area Reflectance Classification (BARC)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differenced </a:t>
            </a:r>
            <a:r>
              <a:rPr lang="en-US" sz="1800" dirty="0"/>
              <a:t>Normalized Burn Ratio (</a:t>
            </a:r>
            <a:r>
              <a:rPr lang="en-US" sz="1800" dirty="0" err="1" smtClean="0"/>
              <a:t>dNBR</a:t>
            </a:r>
            <a:r>
              <a:rPr lang="en-US" sz="1800" dirty="0"/>
              <a:t>)</a:t>
            </a:r>
            <a:endParaRPr lang="en-US" sz="1800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129726" y="794787"/>
            <a:ext cx="2874235" cy="704088"/>
          </a:xfrm>
        </p:spPr>
        <p:txBody>
          <a:bodyPr/>
          <a:lstStyle/>
          <a:p>
            <a:pPr algn="ctr"/>
            <a:r>
              <a:rPr lang="en-US" dirty="0" smtClean="0"/>
              <a:t>BAER Data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279500" y="6454992"/>
            <a:ext cx="2519428" cy="250154"/>
          </a:xfrm>
        </p:spPr>
        <p:txBody>
          <a:bodyPr>
            <a:noAutofit/>
          </a:bodyPr>
          <a:lstStyle/>
          <a:p>
            <a:r>
              <a:rPr lang="en-US" sz="1100" dirty="0" smtClean="0"/>
              <a:t>Image Credit: BAER Team</a:t>
            </a:r>
            <a:endParaRPr lang="en-US" sz="1100" dirty="0"/>
          </a:p>
        </p:txBody>
      </p:sp>
      <p:pic>
        <p:nvPicPr>
          <p:cNvPr id="2050" name="Picture 2" descr="C:\Users\jason.zylberman\Downloads\rodeo_20020824_postfire_quickloo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35" y="3147825"/>
            <a:ext cx="8264107" cy="330716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-60392" y="207034"/>
            <a:ext cx="9282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hlinkClick r:id="rId4" action="ppaction://hlinksldjump"/>
              </a:rPr>
              <a:t>Introduction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/>
              <a:t>   </a:t>
            </a:r>
            <a:r>
              <a:rPr lang="en-US" b="1" dirty="0" smtClean="0">
                <a:hlinkClick r:id="rId5" action="ppaction://hlinksldjump"/>
              </a:rPr>
              <a:t>Data</a:t>
            </a:r>
            <a:r>
              <a:rPr lang="en-US" dirty="0" smtClean="0"/>
              <a:t>    </a:t>
            </a:r>
            <a:r>
              <a:rPr lang="en-US" dirty="0" smtClean="0">
                <a:hlinkClick r:id="rId6" action="ppaction://hlinksldjump"/>
              </a:rPr>
              <a:t>Methods</a:t>
            </a:r>
            <a:r>
              <a:rPr lang="en-US" dirty="0" smtClean="0"/>
              <a:t>    </a:t>
            </a:r>
            <a:r>
              <a:rPr lang="en-US" dirty="0" smtClean="0">
                <a:hlinkClick r:id="rId7" action="ppaction://hlinksldjump"/>
              </a:rPr>
              <a:t>Results</a:t>
            </a:r>
            <a:r>
              <a:rPr lang="en-US" dirty="0" smtClean="0"/>
              <a:t>    </a:t>
            </a:r>
            <a:r>
              <a:rPr lang="en-US" dirty="0" smtClean="0">
                <a:hlinkClick r:id="rId8" action="ppaction://hlinksldjump"/>
              </a:rPr>
              <a:t>Limitations</a:t>
            </a:r>
            <a:r>
              <a:rPr lang="en-US" dirty="0" smtClean="0"/>
              <a:t>    </a:t>
            </a:r>
            <a:r>
              <a:rPr lang="en-US" dirty="0" smtClean="0">
                <a:hlinkClick r:id="rId9" action="ppaction://hlinksldjump"/>
              </a:rPr>
              <a:t>Future Work</a:t>
            </a:r>
            <a:r>
              <a:rPr lang="en-US" dirty="0" smtClean="0"/>
              <a:t>    </a:t>
            </a:r>
            <a:r>
              <a:rPr lang="en-US" dirty="0" smtClean="0">
                <a:hlinkClick r:id="rId10" action="ppaction://hlinksldjump"/>
              </a:rPr>
              <a:t>Conclusions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56138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579738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018363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421147" y="201283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637472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61512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96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" t="2061" r="9773" b="2808"/>
          <a:stretch/>
        </p:blipFill>
        <p:spPr bwMode="auto">
          <a:xfrm>
            <a:off x="4494363" y="1423357"/>
            <a:ext cx="4209852" cy="490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60"/>
          <a:stretch/>
        </p:blipFill>
        <p:spPr bwMode="auto">
          <a:xfrm>
            <a:off x="667327" y="1483742"/>
            <a:ext cx="3394718" cy="20620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06513" y="717665"/>
            <a:ext cx="7925011" cy="704088"/>
          </a:xfrm>
        </p:spPr>
        <p:txBody>
          <a:bodyPr/>
          <a:lstStyle/>
          <a:p>
            <a:pPr algn="ctr"/>
            <a:r>
              <a:rPr lang="en-US" dirty="0" smtClean="0"/>
              <a:t>NOAA Storm Events Database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72" b="19948"/>
          <a:stretch/>
        </p:blipFill>
        <p:spPr bwMode="auto">
          <a:xfrm>
            <a:off x="369414" y="3739825"/>
            <a:ext cx="3990545" cy="259196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Right Arrow 9"/>
          <p:cNvSpPr/>
          <p:nvPr/>
        </p:nvSpPr>
        <p:spPr>
          <a:xfrm rot="5400000">
            <a:off x="1117567" y="3515268"/>
            <a:ext cx="1052423" cy="2501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3890513" y="4892448"/>
            <a:ext cx="1151028" cy="2501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-60392" y="207034"/>
            <a:ext cx="9282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hlinkClick r:id="rId5" action="ppaction://hlinksldjump"/>
              </a:rPr>
              <a:t>Introduction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/>
              <a:t>   </a:t>
            </a:r>
            <a:r>
              <a:rPr lang="en-US" b="1" dirty="0" smtClean="0">
                <a:hlinkClick r:id="rId6" action="ppaction://hlinksldjump"/>
              </a:rPr>
              <a:t>Data</a:t>
            </a:r>
            <a:r>
              <a:rPr lang="en-US" dirty="0" smtClean="0"/>
              <a:t>    </a:t>
            </a:r>
            <a:r>
              <a:rPr lang="en-US" dirty="0" smtClean="0">
                <a:hlinkClick r:id="rId7" action="ppaction://hlinksldjump"/>
              </a:rPr>
              <a:t>Methods</a:t>
            </a:r>
            <a:r>
              <a:rPr lang="en-US" dirty="0" smtClean="0"/>
              <a:t>    </a:t>
            </a:r>
            <a:r>
              <a:rPr lang="en-US" dirty="0" smtClean="0">
                <a:hlinkClick r:id="rId8" action="ppaction://hlinksldjump"/>
              </a:rPr>
              <a:t>Results</a:t>
            </a:r>
            <a:r>
              <a:rPr lang="en-US" dirty="0" smtClean="0"/>
              <a:t>    </a:t>
            </a:r>
            <a:r>
              <a:rPr lang="en-US" dirty="0" smtClean="0">
                <a:hlinkClick r:id="rId9" action="ppaction://hlinksldjump"/>
              </a:rPr>
              <a:t>Limitations</a:t>
            </a:r>
            <a:r>
              <a:rPr lang="en-US" dirty="0" smtClean="0"/>
              <a:t>    </a:t>
            </a:r>
            <a:r>
              <a:rPr lang="en-US" dirty="0" smtClean="0">
                <a:hlinkClick r:id="rId10" action="ppaction://hlinksldjump"/>
              </a:rPr>
              <a:t>Future Work</a:t>
            </a:r>
            <a:r>
              <a:rPr lang="en-US" dirty="0" smtClean="0"/>
              <a:t>    </a:t>
            </a:r>
            <a:r>
              <a:rPr lang="en-US" dirty="0" smtClean="0">
                <a:hlinkClick r:id="rId11" action="ppaction://hlinksldjump"/>
              </a:rPr>
              <a:t>Conclusions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56138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579738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018363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421147" y="201283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637472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61512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72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802925" y="780696"/>
            <a:ext cx="5533731" cy="704088"/>
          </a:xfrm>
        </p:spPr>
        <p:txBody>
          <a:bodyPr/>
          <a:lstStyle/>
          <a:p>
            <a:pPr algn="ctr"/>
            <a:r>
              <a:rPr lang="en-US" dirty="0" smtClean="0"/>
              <a:t>Spatial Methodology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6591" y="1788707"/>
            <a:ext cx="125741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MODIS NDVI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216445" y="4853142"/>
            <a:ext cx="1857709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BARC burn severity maps</a:t>
            </a:r>
            <a:endParaRPr lang="en-US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2160351" y="1623852"/>
            <a:ext cx="2105315" cy="120032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Calculate monthly average NDVI for burned areas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48522" y="3339906"/>
            <a:ext cx="1993557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PERSIANN precipitation</a:t>
            </a:r>
            <a:endParaRPr lang="en-US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2160351" y="3176171"/>
            <a:ext cx="1442333" cy="120032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Aggregate data to monthly sums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5" idx="3"/>
            <a:endCxn id="28" idx="1"/>
          </p:cNvCxnSpPr>
          <p:nvPr/>
        </p:nvCxnSpPr>
        <p:spPr>
          <a:xfrm>
            <a:off x="3602684" y="3776336"/>
            <a:ext cx="284498" cy="407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60351" y="4814083"/>
            <a:ext cx="1410477" cy="120032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Associate flood records to fire events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459216" y="4814083"/>
            <a:ext cx="1790264" cy="120032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Convert floods in study area to raster format</a:t>
            </a:r>
            <a:endParaRPr lang="en-US" dirty="0"/>
          </a:p>
        </p:txBody>
      </p:sp>
      <p:cxnSp>
        <p:nvCxnSpPr>
          <p:cNvPr id="21" name="Straight Arrow Connector 20"/>
          <p:cNvCxnSpPr>
            <a:stCxn id="19" idx="3"/>
            <a:endCxn id="20" idx="1"/>
          </p:cNvCxnSpPr>
          <p:nvPr/>
        </p:nvCxnSpPr>
        <p:spPr>
          <a:xfrm>
            <a:off x="3570828" y="5414248"/>
            <a:ext cx="888388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271588" y="2899172"/>
            <a:ext cx="1612088" cy="175432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Identify relationships using a multivariate statistical regression</a:t>
            </a:r>
            <a:endParaRPr lang="en-US" dirty="0"/>
          </a:p>
        </p:txBody>
      </p:sp>
      <p:cxnSp>
        <p:nvCxnSpPr>
          <p:cNvPr id="24" name="Straight Arrow Connector 23"/>
          <p:cNvCxnSpPr>
            <a:stCxn id="9" idx="3"/>
            <a:endCxn id="104" idx="1"/>
          </p:cNvCxnSpPr>
          <p:nvPr/>
        </p:nvCxnSpPr>
        <p:spPr>
          <a:xfrm flipV="1">
            <a:off x="4265666" y="2222968"/>
            <a:ext cx="534627" cy="104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0" idx="3"/>
            <a:endCxn id="23" idx="1"/>
          </p:cNvCxnSpPr>
          <p:nvPr/>
        </p:nvCxnSpPr>
        <p:spPr>
          <a:xfrm flipV="1">
            <a:off x="6249480" y="3776335"/>
            <a:ext cx="1022108" cy="163791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887182" y="3180244"/>
            <a:ext cx="1372712" cy="120032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Calculate normals and anomalies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111" idx="3"/>
            <a:endCxn id="23" idx="1"/>
          </p:cNvCxnSpPr>
          <p:nvPr/>
        </p:nvCxnSpPr>
        <p:spPr>
          <a:xfrm flipV="1">
            <a:off x="6826523" y="3776335"/>
            <a:ext cx="445065" cy="407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4800293" y="1622803"/>
            <a:ext cx="1449187" cy="120032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Resample </a:t>
            </a:r>
            <a:r>
              <a:rPr lang="en-US" dirty="0" err="1" smtClean="0"/>
              <a:t>rasters</a:t>
            </a:r>
            <a:r>
              <a:rPr lang="en-US" dirty="0" smtClean="0"/>
              <a:t> to common resolution</a:t>
            </a:r>
            <a:endParaRPr lang="en-US" dirty="0"/>
          </a:p>
        </p:txBody>
      </p:sp>
      <p:sp>
        <p:nvSpPr>
          <p:cNvPr id="111" name="TextBox 110"/>
          <p:cNvSpPr txBox="1"/>
          <p:nvPr/>
        </p:nvSpPr>
        <p:spPr>
          <a:xfrm>
            <a:off x="5524887" y="3180244"/>
            <a:ext cx="1301636" cy="120032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Resample </a:t>
            </a:r>
            <a:r>
              <a:rPr lang="en-US" dirty="0" err="1" smtClean="0"/>
              <a:t>rasters</a:t>
            </a:r>
            <a:r>
              <a:rPr lang="en-US" dirty="0" smtClean="0"/>
              <a:t> to common resolution</a:t>
            </a:r>
            <a:endParaRPr lang="en-US" dirty="0"/>
          </a:p>
        </p:txBody>
      </p:sp>
      <p:cxnSp>
        <p:nvCxnSpPr>
          <p:cNvPr id="112" name="Straight Arrow Connector 111"/>
          <p:cNvCxnSpPr>
            <a:stCxn id="104" idx="3"/>
            <a:endCxn id="23" idx="1"/>
          </p:cNvCxnSpPr>
          <p:nvPr/>
        </p:nvCxnSpPr>
        <p:spPr>
          <a:xfrm>
            <a:off x="6249480" y="2222968"/>
            <a:ext cx="1022108" cy="155336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>
            <a:stCxn id="28" idx="3"/>
            <a:endCxn id="111" idx="1"/>
          </p:cNvCxnSpPr>
          <p:nvPr/>
        </p:nvCxnSpPr>
        <p:spPr>
          <a:xfrm>
            <a:off x="5259894" y="3780409"/>
            <a:ext cx="264993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TextBox 218"/>
          <p:cNvSpPr txBox="1"/>
          <p:nvPr/>
        </p:nvSpPr>
        <p:spPr>
          <a:xfrm>
            <a:off x="7422916" y="5168788"/>
            <a:ext cx="1551225" cy="147732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500" i="1" dirty="0" smtClean="0"/>
              <a:t>*Process was repeated for all three basins – Salt, Santa Cruz, and Little Colorado</a:t>
            </a:r>
            <a:endParaRPr lang="en-US" sz="1500" i="1" dirty="0"/>
          </a:p>
        </p:txBody>
      </p:sp>
      <p:sp>
        <p:nvSpPr>
          <p:cNvPr id="35" name="TextBox 34"/>
          <p:cNvSpPr txBox="1"/>
          <p:nvPr/>
        </p:nvSpPr>
        <p:spPr>
          <a:xfrm>
            <a:off x="-60392" y="207034"/>
            <a:ext cx="9282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hlinkClick r:id="rId3" action="ppaction://hlinksldjump"/>
              </a:rPr>
              <a:t>Introduction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/>
              <a:t>   </a:t>
            </a:r>
            <a:r>
              <a:rPr lang="en-US" dirty="0" smtClean="0">
                <a:hlinkClick r:id="rId4" action="ppaction://hlinksldjump"/>
              </a:rPr>
              <a:t>Data</a:t>
            </a:r>
            <a:r>
              <a:rPr lang="en-US" dirty="0" smtClean="0"/>
              <a:t>    </a:t>
            </a:r>
            <a:r>
              <a:rPr lang="en-US" b="1" dirty="0" smtClean="0">
                <a:hlinkClick r:id="rId5" action="ppaction://hlinksldjump"/>
              </a:rPr>
              <a:t>Methods</a:t>
            </a:r>
            <a:r>
              <a:rPr lang="en-US" dirty="0" smtClean="0"/>
              <a:t>    </a:t>
            </a:r>
            <a:r>
              <a:rPr lang="en-US" dirty="0" smtClean="0">
                <a:hlinkClick r:id="rId6" action="ppaction://hlinksldjump"/>
              </a:rPr>
              <a:t>Results</a:t>
            </a:r>
            <a:r>
              <a:rPr lang="en-US" dirty="0" smtClean="0"/>
              <a:t>    </a:t>
            </a:r>
            <a:r>
              <a:rPr lang="en-US" dirty="0" smtClean="0">
                <a:hlinkClick r:id="rId7" action="ppaction://hlinksldjump"/>
              </a:rPr>
              <a:t>Limitations</a:t>
            </a:r>
            <a:r>
              <a:rPr lang="en-US" dirty="0" smtClean="0"/>
              <a:t>    </a:t>
            </a:r>
            <a:r>
              <a:rPr lang="en-US" dirty="0" smtClean="0">
                <a:hlinkClick r:id="rId8" action="ppaction://hlinksldjump"/>
              </a:rPr>
              <a:t>Future Work</a:t>
            </a:r>
            <a:r>
              <a:rPr lang="en-US" dirty="0" smtClean="0"/>
              <a:t>    </a:t>
            </a:r>
            <a:r>
              <a:rPr lang="en-US" dirty="0" smtClean="0">
                <a:hlinkClick r:id="rId9" action="ppaction://hlinksldjump"/>
              </a:rPr>
              <a:t>Conclusions</a:t>
            </a:r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156138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579738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018363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421147" y="201283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637472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615121" y="207034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99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9" grpId="0" animBg="1"/>
      <p:bldP spid="20" grpId="0" animBg="1"/>
      <p:bldP spid="23" grpId="0" animBg="1"/>
      <p:bldP spid="28" grpId="0" animBg="1"/>
      <p:bldP spid="104" grpId="0" animBg="1"/>
      <p:bldP spid="1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Disasters 15">
      <a:dk1>
        <a:srgbClr val="767171"/>
      </a:dk1>
      <a:lt1>
        <a:srgbClr val="FFFFFF"/>
      </a:lt1>
      <a:dk2>
        <a:srgbClr val="767171"/>
      </a:dk2>
      <a:lt2>
        <a:srgbClr val="FFFFFF"/>
      </a:lt2>
      <a:accent1>
        <a:srgbClr val="57688F"/>
      </a:accent1>
      <a:accent2>
        <a:srgbClr val="7F7AA1"/>
      </a:accent2>
      <a:accent3>
        <a:srgbClr val="A990B7"/>
      </a:accent3>
      <a:accent4>
        <a:srgbClr val="D7D678"/>
      </a:accent4>
      <a:accent5>
        <a:srgbClr val="C0AF5D"/>
      </a:accent5>
      <a:accent6>
        <a:srgbClr val="AF8D46"/>
      </a:accent6>
      <a:hlink>
        <a:srgbClr val="57688F"/>
      </a:hlink>
      <a:folHlink>
        <a:srgbClr val="57688F"/>
      </a:folHlink>
    </a:clrScheme>
    <a:fontScheme name="DEVELOP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6043</TotalTime>
  <Words>1085</Words>
  <Application>Microsoft Office PowerPoint</Application>
  <PresentationFormat>On-screen Show (4:3)</PresentationFormat>
  <Paragraphs>193</Paragraphs>
  <Slides>23</Slides>
  <Notes>13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HPES ACES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McKeel, Christopher A. (LARC-E3)[SSAI DEVELOP]</dc:creator>
  <cp:lastModifiedBy>Jennifer Holder</cp:lastModifiedBy>
  <cp:revision>267</cp:revision>
  <cp:lastPrinted>2015-07-28T18:53:19Z</cp:lastPrinted>
  <dcterms:created xsi:type="dcterms:W3CDTF">2015-05-18T13:26:09Z</dcterms:created>
  <dcterms:modified xsi:type="dcterms:W3CDTF">2015-08-03T18:21:36Z</dcterms:modified>
</cp:coreProperties>
</file>