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3"/>
  </p:notesMasterIdLst>
  <p:sldIdLst>
    <p:sldId id="257" r:id="rId6"/>
    <p:sldId id="258" r:id="rId7"/>
    <p:sldId id="259" r:id="rId8"/>
    <p:sldId id="260" r:id="rId9"/>
    <p:sldId id="262" r:id="rId10"/>
    <p:sldId id="261" r:id="rId11"/>
    <p:sldId id="276" r:id="rId12"/>
    <p:sldId id="269" r:id="rId13"/>
    <p:sldId id="263" r:id="rId14"/>
    <p:sldId id="271" r:id="rId15"/>
    <p:sldId id="264" r:id="rId16"/>
    <p:sldId id="274" r:id="rId17"/>
    <p:sldId id="266" r:id="rId18"/>
    <p:sldId id="265" r:id="rId19"/>
    <p:sldId id="267" r:id="rId20"/>
    <p:sldId id="273"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4" clrIdx="0">
    <p:extLst>
      <p:ext uri="{19B8F6BF-5375-455C-9EA6-DF929625EA0E}">
        <p15:presenceInfo xmlns:p15="http://schemas.microsoft.com/office/powerpoint/2012/main" userId="cr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91523" autoAdjust="0"/>
  </p:normalViewPr>
  <p:slideViewPr>
    <p:cSldViewPr snapToGrid="0">
      <p:cViewPr>
        <p:scale>
          <a:sx n="81" d="100"/>
          <a:sy n="81" d="100"/>
        </p:scale>
        <p:origin x="48"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5/31/2020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 and US agency collaborations noted</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7</a:t>
            </a:fld>
            <a:endParaRPr lang="en-US"/>
          </a:p>
        </p:txBody>
      </p:sp>
    </p:spTree>
    <p:extLst>
      <p:ext uri="{BB962C8B-B14F-4D97-AF65-F5344CB8AC3E}">
        <p14:creationId xmlns:p14="http://schemas.microsoft.com/office/powerpoint/2010/main" val="249514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F6FC32-06FE-47DA-870C-D0B8019CF783}"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406528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408148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F6FC32-06FE-47DA-870C-D0B8019CF783}"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953304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F6FC32-06FE-47DA-870C-D0B8019CF783}"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134143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F6FC32-06FE-47DA-870C-D0B8019CF783}" type="datetimeFigureOut">
              <a:rPr lang="en-US" smtClean="0"/>
              <a:t>5/31/2020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795196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F6FC32-06FE-47DA-870C-D0B8019CF783}" type="datetimeFigureOut">
              <a:rPr lang="en-US" smtClean="0"/>
              <a:t>5/31/2020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381900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6FC32-06FE-47DA-870C-D0B8019CF783}" type="datetimeFigureOut">
              <a:rPr lang="en-US" smtClean="0"/>
              <a:t>5/31/2020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23363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019206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214876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545750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6FC32-06FE-47DA-870C-D0B8019CF783}"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407442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5/31/2020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5/31/2020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5/31/2020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5/31/2020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6FC32-06FE-47DA-870C-D0B8019CF783}" type="datetimeFigureOut">
              <a:rPr lang="en-US" smtClean="0"/>
              <a:t>5/31/2020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CB47F-5D4D-4662-A7C9-F3DB529A07BC}" type="slidenum">
              <a:rPr lang="en-US" smtClean="0"/>
              <a:t>‹#›</a:t>
            </a:fld>
            <a:endParaRPr lang="en-US"/>
          </a:p>
        </p:txBody>
      </p:sp>
    </p:spTree>
    <p:extLst>
      <p:ext uri="{BB962C8B-B14F-4D97-AF65-F5344CB8AC3E}">
        <p14:creationId xmlns:p14="http://schemas.microsoft.com/office/powerpoint/2010/main" val="13549721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image" Target="../media/image31.jpeg"/><Relationship Id="rId16" Type="http://schemas.openxmlformats.org/officeDocument/2006/relationships/image" Target="../media/image44.jpeg"/><Relationship Id="rId20"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jpeg"/><Relationship Id="rId10" Type="http://schemas.openxmlformats.org/officeDocument/2006/relationships/image" Target="../media/image38.jpeg"/><Relationship Id="rId19" Type="http://schemas.openxmlformats.org/officeDocument/2006/relationships/image" Target="../media/image47.pn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57.jpeg"/><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7.jpeg"/><Relationship Id="rId2" Type="http://schemas.openxmlformats.org/officeDocument/2006/relationships/image" Target="../media/image63.jpeg"/><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1.png"/><Relationship Id="rId2" Type="http://schemas.openxmlformats.org/officeDocument/2006/relationships/image" Target="../media/image31.jpeg"/><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7.jpe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image" Target="../media/image5.png"/><Relationship Id="rId5" Type="http://schemas.openxmlformats.org/officeDocument/2006/relationships/image" Target="../media/image12.jpeg"/><Relationship Id="rId10" Type="http://schemas.openxmlformats.org/officeDocument/2006/relationships/hyperlink" Target="http://www.nasa.gov/about/org_index.html#.VBNBWvldWbM" TargetMode="External"/><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2020 </a:t>
            </a:r>
            <a:r>
              <a:rPr lang="en-US" sz="3200" dirty="0" smtClean="0">
                <a:solidFill>
                  <a:srgbClr val="EF282F"/>
                </a:solidFill>
              </a:rPr>
              <a:t>Summer</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1. </a:t>
            </a:r>
            <a:r>
              <a:rPr lang="en-US" sz="3600" dirty="0">
                <a:solidFill>
                  <a:srgbClr val="0061AA"/>
                </a:solidFill>
              </a:rPr>
              <a:t>About NASA</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ASP Application Areas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9768987" cy="9312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Applied Sciences Program is structured around </a:t>
            </a:r>
            <a:r>
              <a:rPr lang="en-US" sz="1800" b="1" dirty="0"/>
              <a:t>eight application areas</a:t>
            </a:r>
          </a:p>
          <a:p>
            <a:pPr marL="285750" indent="-285750">
              <a:spcBef>
                <a:spcPts val="0"/>
              </a:spcBef>
              <a:spcAft>
                <a:spcPts val="600"/>
              </a:spcAft>
              <a:buClr>
                <a:srgbClr val="EF282F"/>
              </a:buClr>
              <a:buFont typeface="Webdings" panose="05030102010509060703" pitchFamily="18" charset="2"/>
              <a:buChar char="4"/>
            </a:pPr>
            <a:r>
              <a:rPr lang="en-US" sz="1800" b="1" dirty="0"/>
              <a:t>Only five have full programs </a:t>
            </a:r>
            <a:r>
              <a:rPr lang="en-US" sz="1800" dirty="0"/>
              <a:t>that routinely hold solicitations and have active investment portfolios at NASA Headquarters:</a:t>
            </a:r>
          </a:p>
          <a:p>
            <a:pPr marL="285750" indent="-285750">
              <a:spcBef>
                <a:spcPts val="0"/>
              </a:spcBef>
              <a:spcAft>
                <a:spcPts val="1800"/>
              </a:spcAft>
              <a:buClr>
                <a:srgbClr val="0078C1"/>
              </a:buClr>
              <a:buFont typeface="Webdings" panose="05030102010509060703" pitchFamily="18" charset="2"/>
              <a:buChar char="4"/>
            </a:pP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6" name="Text Placeholder 5"/>
          <p:cNvSpPr txBox="1">
            <a:spLocks/>
          </p:cNvSpPr>
          <p:nvPr/>
        </p:nvSpPr>
        <p:spPr>
          <a:xfrm>
            <a:off x="219075" y="5350370"/>
            <a:ext cx="7561700"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sz="1800" dirty="0">
                <a:solidFill>
                  <a:srgbClr val="0061AA"/>
                </a:solidFill>
              </a:rPr>
              <a:t>Additional three thematic areas of applications:</a:t>
            </a:r>
          </a:p>
        </p:txBody>
      </p:sp>
      <p:grpSp>
        <p:nvGrpSpPr>
          <p:cNvPr id="7" name="Group 6"/>
          <p:cNvGrpSpPr/>
          <p:nvPr/>
        </p:nvGrpSpPr>
        <p:grpSpPr>
          <a:xfrm>
            <a:off x="201487" y="2247131"/>
            <a:ext cx="1836970" cy="3010669"/>
            <a:chOff x="-1879597" y="2224283"/>
            <a:chExt cx="1836970" cy="3010669"/>
          </a:xfrm>
        </p:grpSpPr>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0775" y="3650550"/>
              <a:ext cx="1812908" cy="1403534"/>
            </a:xfrm>
            <a:prstGeom prst="rect">
              <a:avLst/>
            </a:prstGeom>
          </p:spPr>
        </p:pic>
        <p:sp>
          <p:nvSpPr>
            <p:cNvPr id="22" name="Rounded Rectangle 21"/>
            <p:cNvSpPr/>
            <p:nvPr/>
          </p:nvSpPr>
          <p:spPr>
            <a:xfrm>
              <a:off x="-1879597" y="2224283"/>
              <a:ext cx="1836970" cy="3010669"/>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7" name="TextBox 46"/>
            <p:cNvSpPr txBox="1"/>
            <p:nvPr/>
          </p:nvSpPr>
          <p:spPr>
            <a:xfrm>
              <a:off x="-1865331" y="3358038"/>
              <a:ext cx="1202578" cy="288990"/>
            </a:xfrm>
            <a:prstGeom prst="rect">
              <a:avLst/>
            </a:prstGeom>
            <a:noFill/>
          </p:spPr>
          <p:txBody>
            <a:bodyPr wrap="square" rtlCol="0">
              <a:spAutoFit/>
            </a:bodyPr>
            <a:lstStyle/>
            <a:p>
              <a:pPr lvl="0">
                <a:lnSpc>
                  <a:spcPct val="70000"/>
                </a:lnSpc>
              </a:pPr>
              <a:r>
                <a:rPr lang="en-US" b="1" i="1" dirty="0">
                  <a:solidFill>
                    <a:schemeClr val="tx1">
                      <a:lumMod val="75000"/>
                      <a:lumOff val="25000"/>
                    </a:schemeClr>
                  </a:solidFill>
                  <a:latin typeface="+mj-lt"/>
                </a:rPr>
                <a:t>Disasters</a:t>
              </a:r>
            </a:p>
          </p:txBody>
        </p:sp>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8760" y="2285572"/>
              <a:ext cx="708160" cy="721459"/>
            </a:xfrm>
            <a:prstGeom prst="ellipse">
              <a:avLst/>
            </a:prstGeom>
          </p:spPr>
        </p:pic>
      </p:grpSp>
      <p:grpSp>
        <p:nvGrpSpPr>
          <p:cNvPr id="6" name="Group 5"/>
          <p:cNvGrpSpPr/>
          <p:nvPr/>
        </p:nvGrpSpPr>
        <p:grpSpPr>
          <a:xfrm>
            <a:off x="2183072" y="2247131"/>
            <a:ext cx="1819931" cy="3010669"/>
            <a:chOff x="457240" y="2224283"/>
            <a:chExt cx="1819931" cy="3010669"/>
          </a:xfrm>
          <a:noFill/>
        </p:grpSpPr>
        <p:pic>
          <p:nvPicPr>
            <p:cNvPr id="56" name="Picture 5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099" y="3642930"/>
              <a:ext cx="1807072" cy="1403534"/>
            </a:xfrm>
            <a:prstGeom prst="rect">
              <a:avLst/>
            </a:prstGeom>
            <a:grpFill/>
          </p:spPr>
        </p:pic>
        <p:sp>
          <p:nvSpPr>
            <p:cNvPr id="40" name="Rounded Rectangle 39"/>
            <p:cNvSpPr/>
            <p:nvPr/>
          </p:nvSpPr>
          <p:spPr>
            <a:xfrm>
              <a:off x="457240" y="2224283"/>
              <a:ext cx="181993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8" name="TextBox 47"/>
            <p:cNvSpPr txBox="1"/>
            <p:nvPr/>
          </p:nvSpPr>
          <p:spPr>
            <a:xfrm>
              <a:off x="477854" y="3196031"/>
              <a:ext cx="1222937" cy="437043"/>
            </a:xfrm>
            <a:prstGeom prst="rect">
              <a:avLst/>
            </a:prstGeom>
            <a:grpFill/>
          </p:spPr>
          <p:txBody>
            <a:bodyPr wrap="square" rtlCol="0">
              <a:spAutoFit/>
            </a:bodyPr>
            <a:lstStyle/>
            <a:p>
              <a:pPr lvl="0">
                <a:lnSpc>
                  <a:spcPct val="70000"/>
                </a:lnSpc>
              </a:pPr>
              <a:r>
                <a:rPr lang="en-US" sz="1600" b="1" i="1" dirty="0">
                  <a:solidFill>
                    <a:schemeClr val="tx1">
                      <a:lumMod val="75000"/>
                      <a:lumOff val="25000"/>
                    </a:schemeClr>
                  </a:solidFill>
                  <a:latin typeface="+mj-lt"/>
                </a:rPr>
                <a:t>Health &amp; </a:t>
              </a:r>
            </a:p>
            <a:p>
              <a:pPr lvl="0">
                <a:lnSpc>
                  <a:spcPct val="70000"/>
                </a:lnSpc>
              </a:pPr>
              <a:r>
                <a:rPr lang="en-US" sz="1600" b="1" i="1" dirty="0">
                  <a:solidFill>
                    <a:schemeClr val="tx1">
                      <a:lumMod val="75000"/>
                      <a:lumOff val="25000"/>
                    </a:schemeClr>
                  </a:solidFill>
                  <a:latin typeface="+mj-lt"/>
                </a:rPr>
                <a:t>Air Quality</a:t>
              </a:r>
            </a:p>
          </p:txBody>
        </p:sp>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254" y="2285572"/>
              <a:ext cx="708160" cy="721459"/>
            </a:xfrm>
            <a:prstGeom prst="ellipse">
              <a:avLst/>
            </a:prstGeom>
            <a:grpFill/>
          </p:spPr>
        </p:pic>
      </p:grpSp>
      <p:grpSp>
        <p:nvGrpSpPr>
          <p:cNvPr id="5" name="Group 4"/>
          <p:cNvGrpSpPr/>
          <p:nvPr/>
        </p:nvGrpSpPr>
        <p:grpSpPr>
          <a:xfrm>
            <a:off x="4147618" y="2247131"/>
            <a:ext cx="1824111" cy="3010669"/>
            <a:chOff x="2794078" y="2224283"/>
            <a:chExt cx="1824111" cy="3010669"/>
          </a:xfrm>
          <a:noFill/>
        </p:grpSpPr>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01385" y="3644400"/>
              <a:ext cx="1809184" cy="1412740"/>
            </a:xfrm>
            <a:prstGeom prst="rect">
              <a:avLst/>
            </a:prstGeom>
            <a:grpFill/>
          </p:spPr>
        </p:pic>
        <p:sp>
          <p:nvSpPr>
            <p:cNvPr id="43" name="Rounded Rectangle 42"/>
            <p:cNvSpPr/>
            <p:nvPr/>
          </p:nvSpPr>
          <p:spPr>
            <a:xfrm>
              <a:off x="2794078" y="2224283"/>
              <a:ext cx="182411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9" name="TextBox 48"/>
            <p:cNvSpPr txBox="1"/>
            <p:nvPr/>
          </p:nvSpPr>
          <p:spPr>
            <a:xfrm>
              <a:off x="2817138" y="3197034"/>
              <a:ext cx="1371600" cy="438912"/>
            </a:xfrm>
            <a:prstGeom prst="rect">
              <a:avLst/>
            </a:prstGeom>
            <a:grpFill/>
          </p:spPr>
          <p:txBody>
            <a:bodyPr wrap="square" rtlCol="0">
              <a:spAutoFit/>
            </a:bodyPr>
            <a:lstStyle/>
            <a:p>
              <a:pPr lvl="0">
                <a:lnSpc>
                  <a:spcPct val="70000"/>
                </a:lnSpc>
              </a:pPr>
              <a:r>
                <a:rPr lang="en-US" sz="1600" b="1" i="1" dirty="0">
                  <a:solidFill>
                    <a:schemeClr val="tx1">
                      <a:lumMod val="75000"/>
                      <a:lumOff val="25000"/>
                    </a:schemeClr>
                  </a:solidFill>
                  <a:latin typeface="+mj-lt"/>
                </a:rPr>
                <a:t>Ecological Forecasting</a:t>
              </a:r>
            </a:p>
          </p:txBody>
        </p:sp>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65988" y="2285572"/>
              <a:ext cx="708160" cy="721459"/>
            </a:xfrm>
            <a:prstGeom prst="ellipse">
              <a:avLst/>
            </a:prstGeom>
            <a:grpFill/>
          </p:spPr>
        </p:pic>
      </p:grpSp>
      <p:grpSp>
        <p:nvGrpSpPr>
          <p:cNvPr id="2" name="Group 1"/>
          <p:cNvGrpSpPr/>
          <p:nvPr/>
        </p:nvGrpSpPr>
        <p:grpSpPr>
          <a:xfrm>
            <a:off x="8149323" y="2247131"/>
            <a:ext cx="1835284" cy="3010669"/>
            <a:chOff x="7467754" y="2224283"/>
            <a:chExt cx="1835284" cy="3010669"/>
          </a:xfrm>
          <a:noFill/>
        </p:grpSpPr>
        <p:pic>
          <p:nvPicPr>
            <p:cNvPr id="52" name="Picture 5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85779" y="3650550"/>
              <a:ext cx="1806404" cy="1403535"/>
            </a:xfrm>
            <a:prstGeom prst="rect">
              <a:avLst/>
            </a:prstGeom>
            <a:grpFill/>
          </p:spPr>
        </p:pic>
        <p:sp>
          <p:nvSpPr>
            <p:cNvPr id="45" name="Rounded Rectangle 44"/>
            <p:cNvSpPr/>
            <p:nvPr/>
          </p:nvSpPr>
          <p:spPr>
            <a:xfrm>
              <a:off x="7467754" y="2224283"/>
              <a:ext cx="1835284"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0" name="TextBox 49"/>
            <p:cNvSpPr txBox="1"/>
            <p:nvPr/>
          </p:nvSpPr>
          <p:spPr>
            <a:xfrm>
              <a:off x="7485817" y="3045898"/>
              <a:ext cx="1396353" cy="610552"/>
            </a:xfrm>
            <a:prstGeom prst="rect">
              <a:avLst/>
            </a:prstGeom>
            <a:grpFill/>
          </p:spPr>
          <p:txBody>
            <a:bodyPr wrap="square" rtlCol="0">
              <a:spAutoFit/>
            </a:bodyPr>
            <a:lstStyle/>
            <a:p>
              <a:pPr lvl="0">
                <a:lnSpc>
                  <a:spcPct val="70000"/>
                </a:lnSpc>
              </a:pPr>
              <a:r>
                <a:rPr lang="en-US" sz="1600" b="1" i="1" dirty="0">
                  <a:solidFill>
                    <a:schemeClr val="tx1">
                      <a:lumMod val="75000"/>
                      <a:lumOff val="25000"/>
                    </a:schemeClr>
                  </a:solidFill>
                  <a:latin typeface="+mj-lt"/>
                </a:rPr>
                <a:t>Food Security &amp; Agriculture</a:t>
              </a:r>
            </a:p>
          </p:txBody>
        </p:sp>
        <p:pic>
          <p:nvPicPr>
            <p:cNvPr id="60" name="Picture 5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1096" y="2285572"/>
              <a:ext cx="707051" cy="721459"/>
            </a:xfrm>
            <a:prstGeom prst="ellipse">
              <a:avLst/>
            </a:prstGeom>
            <a:grpFill/>
          </p:spPr>
        </p:pic>
      </p:grpSp>
      <p:grpSp>
        <p:nvGrpSpPr>
          <p:cNvPr id="4" name="Group 3"/>
          <p:cNvGrpSpPr/>
          <p:nvPr/>
        </p:nvGrpSpPr>
        <p:grpSpPr>
          <a:xfrm>
            <a:off x="6157416" y="2247131"/>
            <a:ext cx="1838499" cy="3010669"/>
            <a:chOff x="5129892" y="2224283"/>
            <a:chExt cx="1838499" cy="3139197"/>
          </a:xfrm>
          <a:noFill/>
        </p:grpSpPr>
        <p:pic>
          <p:nvPicPr>
            <p:cNvPr id="54" name="Picture 5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29892" y="3711439"/>
              <a:ext cx="1833672" cy="1461824"/>
            </a:xfrm>
            <a:prstGeom prst="rect">
              <a:avLst/>
            </a:prstGeom>
            <a:grpFill/>
          </p:spPr>
        </p:pic>
        <p:sp>
          <p:nvSpPr>
            <p:cNvPr id="44" name="Rounded Rectangle 43"/>
            <p:cNvSpPr/>
            <p:nvPr/>
          </p:nvSpPr>
          <p:spPr>
            <a:xfrm>
              <a:off x="5130916" y="2224283"/>
              <a:ext cx="1837475" cy="3139197"/>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1" name="TextBox 50"/>
            <p:cNvSpPr txBox="1"/>
            <p:nvPr/>
          </p:nvSpPr>
          <p:spPr>
            <a:xfrm>
              <a:off x="5150314" y="3252132"/>
              <a:ext cx="1273236" cy="456904"/>
            </a:xfrm>
            <a:prstGeom prst="rect">
              <a:avLst/>
            </a:prstGeom>
            <a:grpFill/>
          </p:spPr>
          <p:txBody>
            <a:bodyPr wrap="square" rtlCol="0">
              <a:spAutoFit/>
            </a:bodyPr>
            <a:lstStyle/>
            <a:p>
              <a:pPr lvl="0">
                <a:lnSpc>
                  <a:spcPct val="70000"/>
                </a:lnSpc>
              </a:pPr>
              <a:r>
                <a:rPr lang="en-US" sz="1600" b="1" i="1" dirty="0">
                  <a:solidFill>
                    <a:schemeClr val="tx1">
                      <a:lumMod val="75000"/>
                      <a:lumOff val="25000"/>
                    </a:schemeClr>
                  </a:solidFill>
                  <a:latin typeface="+mj-lt"/>
                </a:rPr>
                <a:t>Water Resources</a:t>
              </a:r>
            </a:p>
          </p:txBody>
        </p:sp>
        <p:pic>
          <p:nvPicPr>
            <p:cNvPr id="61" name="Picture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09279" y="2285572"/>
              <a:ext cx="679165" cy="721459"/>
            </a:xfrm>
            <a:prstGeom prst="ellipse">
              <a:avLst/>
            </a:prstGeom>
            <a:grpFill/>
          </p:spPr>
        </p:pic>
      </p:grpSp>
      <p:sp>
        <p:nvSpPr>
          <p:cNvPr id="62" name="Rounded Rectangle 61"/>
          <p:cNvSpPr/>
          <p:nvPr/>
        </p:nvSpPr>
        <p:spPr>
          <a:xfrm>
            <a:off x="306625" y="5720954"/>
            <a:ext cx="2560320"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3" name="Rounded Rectangle 62"/>
          <p:cNvSpPr/>
          <p:nvPr/>
        </p:nvSpPr>
        <p:spPr>
          <a:xfrm>
            <a:off x="3095764" y="5716877"/>
            <a:ext cx="2560320" cy="958878"/>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4" name="Rounded Rectangle 63"/>
          <p:cNvSpPr/>
          <p:nvPr/>
        </p:nvSpPr>
        <p:spPr>
          <a:xfrm>
            <a:off x="5868353" y="5720954"/>
            <a:ext cx="2560320"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7" name="TextBox 66"/>
          <p:cNvSpPr txBox="1"/>
          <p:nvPr/>
        </p:nvSpPr>
        <p:spPr>
          <a:xfrm>
            <a:off x="1147855" y="6063972"/>
            <a:ext cx="1628123" cy="264688"/>
          </a:xfrm>
          <a:prstGeom prst="rect">
            <a:avLst/>
          </a:prstGeom>
          <a:noFill/>
        </p:spPr>
        <p:txBody>
          <a:bodyPr wrap="square" rtlCol="0">
            <a:spAutoFit/>
          </a:bodyPr>
          <a:lstStyle/>
          <a:p>
            <a:pPr lvl="0">
              <a:lnSpc>
                <a:spcPct val="70000"/>
              </a:lnSpc>
            </a:pPr>
            <a:r>
              <a:rPr lang="en-US" sz="1600" b="1" i="1" dirty="0">
                <a:solidFill>
                  <a:prstClr val="black">
                    <a:lumMod val="75000"/>
                    <a:lumOff val="25000"/>
                  </a:prstClr>
                </a:solidFill>
                <a:latin typeface="+mj-lt"/>
              </a:rPr>
              <a:t>Energy</a:t>
            </a:r>
          </a:p>
        </p:txBody>
      </p:sp>
      <p:sp>
        <p:nvSpPr>
          <p:cNvPr id="70" name="TextBox 69"/>
          <p:cNvSpPr txBox="1"/>
          <p:nvPr/>
        </p:nvSpPr>
        <p:spPr>
          <a:xfrm>
            <a:off x="3946027" y="5967716"/>
            <a:ext cx="1554480" cy="457200"/>
          </a:xfrm>
          <a:prstGeom prst="rect">
            <a:avLst/>
          </a:prstGeom>
          <a:noFill/>
        </p:spPr>
        <p:txBody>
          <a:bodyPr wrap="square" rtlCol="0">
            <a:spAutoFit/>
          </a:bodyPr>
          <a:lstStyle/>
          <a:p>
            <a:pPr lvl="0">
              <a:lnSpc>
                <a:spcPct val="70000"/>
              </a:lnSpc>
            </a:pPr>
            <a:r>
              <a:rPr lang="en-US" sz="1600" b="1" i="1" dirty="0">
                <a:solidFill>
                  <a:prstClr val="black">
                    <a:lumMod val="75000"/>
                    <a:lumOff val="25000"/>
                  </a:prstClr>
                </a:solidFill>
                <a:latin typeface="+mj-lt"/>
              </a:rPr>
              <a:t>Urban Development</a:t>
            </a:r>
          </a:p>
        </p:txBody>
      </p:sp>
      <p:sp>
        <p:nvSpPr>
          <p:cNvPr id="73" name="TextBox 72"/>
          <p:cNvSpPr txBox="1"/>
          <p:nvPr/>
        </p:nvSpPr>
        <p:spPr>
          <a:xfrm>
            <a:off x="6696054" y="5967716"/>
            <a:ext cx="1737360" cy="457200"/>
          </a:xfrm>
          <a:prstGeom prst="rect">
            <a:avLst/>
          </a:prstGeom>
          <a:noFill/>
        </p:spPr>
        <p:txBody>
          <a:bodyPr wrap="square" rtlCol="0">
            <a:spAutoFit/>
          </a:bodyPr>
          <a:lstStyle/>
          <a:p>
            <a:pPr lvl="0">
              <a:lnSpc>
                <a:spcPct val="70000"/>
              </a:lnSpc>
            </a:pPr>
            <a:r>
              <a:rPr lang="en-US" sz="1600" b="1" i="1" dirty="0">
                <a:solidFill>
                  <a:prstClr val="black">
                    <a:lumMod val="75000"/>
                    <a:lumOff val="25000"/>
                  </a:prstClr>
                </a:solidFill>
                <a:latin typeface="+mj-lt"/>
              </a:rPr>
              <a:t>Transportation &amp; Infrastructure</a:t>
            </a:r>
          </a:p>
        </p:txBody>
      </p:sp>
      <p:sp>
        <p:nvSpPr>
          <p:cNvPr id="87" name="TextBox 86"/>
          <p:cNvSpPr txBox="1">
            <a:spLocks noChangeArrowheads="1"/>
          </p:cNvSpPr>
          <p:nvPr/>
        </p:nvSpPr>
        <p:spPr bwMode="auto">
          <a:xfrm>
            <a:off x="1157281" y="3305628"/>
            <a:ext cx="872383"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David Green</a:t>
            </a:r>
          </a:p>
        </p:txBody>
      </p:sp>
      <p:pic>
        <p:nvPicPr>
          <p:cNvPr id="88" name="Picture 87"/>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270757" y="2347790"/>
            <a:ext cx="673145" cy="916656"/>
          </a:xfrm>
          <a:prstGeom prst="ellipse">
            <a:avLst/>
          </a:prstGeom>
          <a:solidFill>
            <a:schemeClr val="bg2">
              <a:lumMod val="50000"/>
            </a:schemeClr>
          </a:solidFill>
          <a:ln w="6350">
            <a:noFill/>
          </a:ln>
          <a:effectLst>
            <a:outerShdw blurRad="50800" dist="38100" dir="2700000" algn="tl" rotWithShape="0">
              <a:prstClr val="black">
                <a:alpha val="40000"/>
              </a:prstClr>
            </a:outerShdw>
          </a:effectLst>
        </p:spPr>
      </p:pic>
      <p:sp>
        <p:nvSpPr>
          <p:cNvPr id="89" name="TextBox 88"/>
          <p:cNvSpPr txBox="1">
            <a:spLocks noChangeArrowheads="1"/>
          </p:cNvSpPr>
          <p:nvPr/>
        </p:nvSpPr>
        <p:spPr bwMode="auto">
          <a:xfrm>
            <a:off x="3276320"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John Haynes</a:t>
            </a:r>
          </a:p>
        </p:txBody>
      </p:sp>
      <p:pic>
        <p:nvPicPr>
          <p:cNvPr id="91" name="Picture 90"/>
          <p:cNvPicPr>
            <a:picLocks noChangeAspect="1"/>
          </p:cNvPicPr>
          <p:nvPr/>
        </p:nvPicPr>
        <p:blipFill rotWithShape="1">
          <a:blip r:embed="rId15" cstate="screen">
            <a:extLst>
              <a:ext uri="{28A0092B-C50C-407E-A947-70E740481C1C}">
                <a14:useLocalDpi xmlns:a14="http://schemas.microsoft.com/office/drawing/2010/main"/>
              </a:ext>
            </a:extLst>
          </a:blip>
          <a:srcRect l="-287"/>
          <a:stretch/>
        </p:blipFill>
        <p:spPr>
          <a:xfrm>
            <a:off x="5209525" y="2348918"/>
            <a:ext cx="672049" cy="914400"/>
          </a:xfrm>
          <a:prstGeom prst="ellipse">
            <a:avLst/>
          </a:prstGeom>
          <a:solidFill>
            <a:schemeClr val="bg2">
              <a:lumMod val="50000"/>
            </a:schemeClr>
          </a:solidFill>
          <a:ln w="6350">
            <a:noFill/>
            <a:miter lim="800000"/>
          </a:ln>
          <a:effectLst>
            <a:outerShdw blurRad="50800" dist="38100" dir="2700000" algn="ctr" rotWithShape="0">
              <a:schemeClr val="tx2">
                <a:alpha val="40000"/>
              </a:schemeClr>
            </a:outerShdw>
          </a:effectLst>
        </p:spPr>
      </p:pic>
      <p:sp>
        <p:nvSpPr>
          <p:cNvPr id="92" name="TextBox 91"/>
          <p:cNvSpPr txBox="1">
            <a:spLocks noChangeArrowheads="1"/>
          </p:cNvSpPr>
          <p:nvPr/>
        </p:nvSpPr>
        <p:spPr bwMode="auto">
          <a:xfrm>
            <a:off x="5210542"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Woody Turner</a:t>
            </a:r>
          </a:p>
        </p:txBody>
      </p:sp>
      <p:pic>
        <p:nvPicPr>
          <p:cNvPr id="95" name="Picture 4" descr="Bradley Doorn"/>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272210" y="2348918"/>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96" name="TextBox 95"/>
          <p:cNvSpPr txBox="1">
            <a:spLocks noChangeArrowheads="1"/>
          </p:cNvSpPr>
          <p:nvPr/>
        </p:nvSpPr>
        <p:spPr bwMode="auto">
          <a:xfrm>
            <a:off x="9306248"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2050" name="Picture 2" descr="Image result for nasa john haynes"/>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44378" t="15451" r="15679" b="28810"/>
          <a:stretch/>
        </p:blipFill>
        <p:spPr bwMode="auto">
          <a:xfrm>
            <a:off x="3234643" y="2348918"/>
            <a:ext cx="655285" cy="9144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4" name="Picture 4" descr="Bradley Doorn"/>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236778" y="2342542"/>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75" name="TextBox 74"/>
          <p:cNvSpPr txBox="1">
            <a:spLocks noChangeArrowheads="1"/>
          </p:cNvSpPr>
          <p:nvPr/>
        </p:nvSpPr>
        <p:spPr bwMode="auto">
          <a:xfrm>
            <a:off x="7270816" y="3299252"/>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8" name="Picture 7"/>
          <p:cNvPicPr>
            <a:picLocks noChangeAspect="1"/>
          </p:cNvPicPr>
          <p:nvPr/>
        </p:nvPicPr>
        <p:blipFill>
          <a:blip r:embed="rId18"/>
          <a:stretch>
            <a:fillRect/>
          </a:stretch>
        </p:blipFill>
        <p:spPr>
          <a:xfrm>
            <a:off x="5970622" y="5835128"/>
            <a:ext cx="730585" cy="722376"/>
          </a:xfrm>
          <a:prstGeom prst="rect">
            <a:avLst/>
          </a:prstGeom>
        </p:spPr>
      </p:pic>
      <p:pic>
        <p:nvPicPr>
          <p:cNvPr id="9" name="Picture 8"/>
          <p:cNvPicPr>
            <a:picLocks noChangeAspect="1"/>
          </p:cNvPicPr>
          <p:nvPr/>
        </p:nvPicPr>
        <p:blipFill>
          <a:blip r:embed="rId19"/>
          <a:stretch>
            <a:fillRect/>
          </a:stretch>
        </p:blipFill>
        <p:spPr>
          <a:xfrm>
            <a:off x="3181521" y="5835128"/>
            <a:ext cx="738609" cy="722376"/>
          </a:xfrm>
          <a:prstGeom prst="rect">
            <a:avLst/>
          </a:prstGeom>
        </p:spPr>
      </p:pic>
      <p:pic>
        <p:nvPicPr>
          <p:cNvPr id="10" name="Picture 9"/>
          <p:cNvPicPr>
            <a:picLocks noChangeAspect="1"/>
          </p:cNvPicPr>
          <p:nvPr/>
        </p:nvPicPr>
        <p:blipFill>
          <a:blip r:embed="rId20"/>
          <a:stretch>
            <a:fillRect/>
          </a:stretch>
        </p:blipFill>
        <p:spPr>
          <a:xfrm>
            <a:off x="396348" y="5835128"/>
            <a:ext cx="750945" cy="722376"/>
          </a:xfrm>
          <a:prstGeom prst="rect">
            <a:avLst/>
          </a:prstGeom>
        </p:spPr>
      </p:pic>
    </p:spTree>
    <p:extLst>
      <p:ext uri="{BB962C8B-B14F-4D97-AF65-F5344CB8AC3E}">
        <p14:creationId xmlns:p14="http://schemas.microsoft.com/office/powerpoint/2010/main" val="105284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79448" y="4196676"/>
            <a:ext cx="4572000" cy="2261654"/>
          </a:xfrm>
          <a:prstGeom prst="rect">
            <a:avLst/>
          </a:prstGeom>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Capacity Building Program</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59080" y="1209673"/>
            <a:ext cx="9707879" cy="14009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Engages current and future decision makers </a:t>
            </a:r>
          </a:p>
          <a:p>
            <a:pPr marL="285750" indent="-285750">
              <a:spcBef>
                <a:spcPts val="0"/>
              </a:spcBef>
              <a:spcAft>
                <a:spcPts val="1800"/>
              </a:spcAft>
              <a:buClr>
                <a:srgbClr val="EF282F"/>
              </a:buClr>
              <a:buFont typeface="Webdings" panose="05030102010509060703" pitchFamily="18" charset="2"/>
              <a:buChar char="4"/>
            </a:pPr>
            <a:r>
              <a:rPr lang="en-US" sz="1800" dirty="0"/>
              <a:t>Improves skills and capabilities to access and apply NASA Earth Science</a:t>
            </a:r>
          </a:p>
          <a:p>
            <a:pPr marL="285750" indent="-285750">
              <a:spcBef>
                <a:spcPts val="0"/>
              </a:spcBef>
              <a:spcAft>
                <a:spcPts val="1800"/>
              </a:spcAft>
              <a:buClr>
                <a:srgbClr val="EF282F"/>
              </a:buClr>
              <a:buFont typeface="Webdings" panose="05030102010509060703" pitchFamily="18" charset="2"/>
              <a:buChar char="4"/>
            </a:pPr>
            <a:r>
              <a:rPr lang="en-US" sz="1800" dirty="0"/>
              <a:t>Three lines of business: trainings, product co-development, relationship brokering</a:t>
            </a:r>
          </a:p>
        </p:txBody>
      </p:sp>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ounded Rectangle 42"/>
          <p:cNvSpPr/>
          <p:nvPr/>
        </p:nvSpPr>
        <p:spPr>
          <a:xfrm>
            <a:off x="4963935" y="2582381"/>
            <a:ext cx="5003026" cy="4206240"/>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5" name="earth observations head"/>
          <p:cNvSpPr txBox="1"/>
          <p:nvPr/>
        </p:nvSpPr>
        <p:spPr>
          <a:xfrm>
            <a:off x="5022441" y="2568005"/>
            <a:ext cx="4886014" cy="830997"/>
          </a:xfrm>
          <a:prstGeom prst="rect">
            <a:avLst/>
          </a:prstGeom>
          <a:noFill/>
        </p:spPr>
        <p:txBody>
          <a:bodyPr wrap="square" rtlCol="0">
            <a:spAutoFit/>
          </a:bodyPr>
          <a:lstStyle/>
          <a:p>
            <a:pPr algn="ctr"/>
            <a:r>
              <a:rPr lang="en-US" sz="2800" dirty="0" smtClean="0">
                <a:solidFill>
                  <a:srgbClr val="0061AA"/>
                </a:solidFill>
                <a:latin typeface="Century Gothic" panose="020B0502020202020204" pitchFamily="34" charset="0"/>
              </a:rPr>
              <a:t>2019 </a:t>
            </a:r>
            <a:r>
              <a:rPr lang="en-US" sz="2800" dirty="0">
                <a:solidFill>
                  <a:srgbClr val="0061AA"/>
                </a:solidFill>
                <a:latin typeface="Century Gothic" panose="020B0502020202020204" pitchFamily="34" charset="0"/>
              </a:rPr>
              <a:t>Achievements </a:t>
            </a:r>
          </a:p>
          <a:p>
            <a:pPr algn="ctr"/>
            <a:r>
              <a:rPr lang="en-US" sz="2000" dirty="0">
                <a:solidFill>
                  <a:srgbClr val="0061AA"/>
                </a:solidFill>
                <a:latin typeface="Century Gothic" panose="020B0502020202020204" pitchFamily="34" charset="0"/>
              </a:rPr>
              <a:t>Programmatic Engagement:</a:t>
            </a:r>
          </a:p>
        </p:txBody>
      </p:sp>
      <p:pic>
        <p:nvPicPr>
          <p:cNvPr id="51" name="Picture 50"/>
          <p:cNvPicPr>
            <a:picLocks noChangeAspect="1"/>
          </p:cNvPicPr>
          <p:nvPr/>
        </p:nvPicPr>
        <p:blipFill>
          <a:blip r:embed="rId5" cstate="screen">
            <a:biLevel thresh="50000"/>
            <a:extLst>
              <a:ext uri="{28A0092B-C50C-407E-A947-70E740481C1C}">
                <a14:useLocalDpi xmlns:a14="http://schemas.microsoft.com/office/drawing/2010/main"/>
              </a:ext>
            </a:extLst>
          </a:blip>
          <a:stretch>
            <a:fillRect/>
          </a:stretch>
        </p:blipFill>
        <p:spPr>
          <a:xfrm>
            <a:off x="8876308" y="3423960"/>
            <a:ext cx="685985" cy="687814"/>
          </a:xfrm>
          <a:prstGeom prst="rect">
            <a:avLst/>
          </a:prstGeom>
        </p:spPr>
      </p:pic>
      <p:sp>
        <p:nvSpPr>
          <p:cNvPr id="52" name="TextBox 51"/>
          <p:cNvSpPr txBox="1"/>
          <p:nvPr/>
        </p:nvSpPr>
        <p:spPr>
          <a:xfrm>
            <a:off x="7697919" y="3425983"/>
            <a:ext cx="1079142" cy="523220"/>
          </a:xfrm>
          <a:prstGeom prst="rect">
            <a:avLst/>
          </a:prstGeom>
          <a:noFill/>
        </p:spPr>
        <p:txBody>
          <a:bodyPr wrap="none" rtlCol="0">
            <a:spAutoFit/>
          </a:bodyPr>
          <a:lstStyle/>
          <a:p>
            <a:r>
              <a:rPr lang="en-US" sz="2800" dirty="0" smtClean="0">
                <a:solidFill>
                  <a:schemeClr val="tx1">
                    <a:lumMod val="75000"/>
                    <a:lumOff val="25000"/>
                  </a:schemeClr>
                </a:solidFill>
              </a:rPr>
              <a:t>4</a:t>
            </a:r>
            <a:r>
              <a:rPr lang="en-US" sz="2800" dirty="0" smtClean="0">
                <a:solidFill>
                  <a:schemeClr val="tx1">
                    <a:lumMod val="75000"/>
                    <a:lumOff val="25000"/>
                  </a:schemeClr>
                </a:solidFill>
              </a:rPr>
              <a:t>,556</a:t>
            </a:r>
            <a:endParaRPr lang="en-US" sz="2800" dirty="0">
              <a:solidFill>
                <a:schemeClr val="tx1">
                  <a:lumMod val="75000"/>
                  <a:lumOff val="25000"/>
                </a:schemeClr>
              </a:solidFill>
            </a:endParaRPr>
          </a:p>
        </p:txBody>
      </p:sp>
      <p:sp>
        <p:nvSpPr>
          <p:cNvPr id="53" name="TextBox 52"/>
          <p:cNvSpPr txBox="1"/>
          <p:nvPr/>
        </p:nvSpPr>
        <p:spPr>
          <a:xfrm>
            <a:off x="7696886" y="3835562"/>
            <a:ext cx="1536568" cy="338554"/>
          </a:xfrm>
          <a:prstGeom prst="rect">
            <a:avLst/>
          </a:prstGeom>
          <a:noFill/>
        </p:spPr>
        <p:txBody>
          <a:bodyPr wrap="square" rtlCol="0">
            <a:spAutoFit/>
          </a:bodyPr>
          <a:lstStyle/>
          <a:p>
            <a:r>
              <a:rPr lang="en-US" sz="1600" dirty="0">
                <a:solidFill>
                  <a:schemeClr val="tx1">
                    <a:lumMod val="75000"/>
                    <a:lumOff val="25000"/>
                  </a:schemeClr>
                </a:solidFill>
                <a:latin typeface="+mj-lt"/>
              </a:rPr>
              <a:t>Institutions</a:t>
            </a:r>
          </a:p>
        </p:txBody>
      </p:sp>
      <p:pic>
        <p:nvPicPr>
          <p:cNvPr id="55" name="Picture 54"/>
          <p:cNvPicPr>
            <a:picLocks noChangeAspect="1"/>
          </p:cNvPicPr>
          <p:nvPr/>
        </p:nvPicPr>
        <p:blipFill>
          <a:blip r:embed="rId6" cstate="screen">
            <a:biLevel thresh="50000"/>
            <a:extLst>
              <a:ext uri="{28A0092B-C50C-407E-A947-70E740481C1C}">
                <a14:useLocalDpi xmlns:a14="http://schemas.microsoft.com/office/drawing/2010/main"/>
              </a:ext>
            </a:extLst>
          </a:blip>
          <a:stretch>
            <a:fillRect/>
          </a:stretch>
        </p:blipFill>
        <p:spPr>
          <a:xfrm>
            <a:off x="6654318" y="3448099"/>
            <a:ext cx="687815" cy="687815"/>
          </a:xfrm>
          <a:prstGeom prst="rect">
            <a:avLst/>
          </a:prstGeom>
        </p:spPr>
      </p:pic>
      <p:grpSp>
        <p:nvGrpSpPr>
          <p:cNvPr id="56" name="Group 55"/>
          <p:cNvGrpSpPr/>
          <p:nvPr/>
        </p:nvGrpSpPr>
        <p:grpSpPr>
          <a:xfrm>
            <a:off x="5406175" y="3441343"/>
            <a:ext cx="1277914" cy="758667"/>
            <a:chOff x="15621416" y="12442290"/>
            <a:chExt cx="1277914" cy="758667"/>
          </a:xfrm>
        </p:grpSpPr>
        <p:sp>
          <p:nvSpPr>
            <p:cNvPr id="57" name="TextBox 56"/>
            <p:cNvSpPr txBox="1"/>
            <p:nvPr/>
          </p:nvSpPr>
          <p:spPr>
            <a:xfrm>
              <a:off x="15621416" y="12442290"/>
              <a:ext cx="1277914" cy="523220"/>
            </a:xfrm>
            <a:prstGeom prst="rect">
              <a:avLst/>
            </a:prstGeom>
            <a:noFill/>
          </p:spPr>
          <p:txBody>
            <a:bodyPr wrap="none" rtlCol="0">
              <a:spAutoFit/>
            </a:bodyPr>
            <a:lstStyle/>
            <a:p>
              <a:r>
                <a:rPr lang="en-US" sz="2800" dirty="0" smtClean="0">
                  <a:solidFill>
                    <a:schemeClr val="tx1">
                      <a:lumMod val="75000"/>
                      <a:lumOff val="25000"/>
                    </a:schemeClr>
                  </a:solidFill>
                </a:rPr>
                <a:t>14</a:t>
              </a:r>
              <a:r>
                <a:rPr lang="en-US" sz="2800" dirty="0" smtClean="0">
                  <a:solidFill>
                    <a:schemeClr val="tx1">
                      <a:lumMod val="75000"/>
                      <a:lumOff val="25000"/>
                    </a:schemeClr>
                  </a:solidFill>
                </a:rPr>
                <a:t>,445</a:t>
              </a:r>
              <a:endParaRPr lang="en-US" sz="2800" dirty="0">
                <a:solidFill>
                  <a:schemeClr val="tx1">
                    <a:lumMod val="75000"/>
                    <a:lumOff val="25000"/>
                  </a:schemeClr>
                </a:solidFill>
              </a:endParaRPr>
            </a:p>
          </p:txBody>
        </p:sp>
        <p:sp>
          <p:nvSpPr>
            <p:cNvPr id="58" name="TextBox 57"/>
            <p:cNvSpPr txBox="1"/>
            <p:nvPr/>
          </p:nvSpPr>
          <p:spPr>
            <a:xfrm>
              <a:off x="15643328" y="12862403"/>
              <a:ext cx="1221809" cy="338554"/>
            </a:xfrm>
            <a:prstGeom prst="rect">
              <a:avLst/>
            </a:prstGeom>
            <a:noFill/>
          </p:spPr>
          <p:txBody>
            <a:bodyPr wrap="none" rtlCol="0">
              <a:spAutoFit/>
            </a:bodyPr>
            <a:lstStyle/>
            <a:p>
              <a:pPr algn="ctr"/>
              <a:r>
                <a:rPr lang="en-US" sz="1600" dirty="0">
                  <a:solidFill>
                    <a:schemeClr val="tx1">
                      <a:lumMod val="75000"/>
                      <a:lumOff val="25000"/>
                    </a:schemeClr>
                  </a:solidFill>
                  <a:latin typeface="+mj-lt"/>
                </a:rPr>
                <a:t>Individuals</a:t>
              </a:r>
            </a:p>
          </p:txBody>
        </p:sp>
      </p:grpSp>
      <p:grpSp>
        <p:nvGrpSpPr>
          <p:cNvPr id="63" name="Group 62"/>
          <p:cNvGrpSpPr/>
          <p:nvPr/>
        </p:nvGrpSpPr>
        <p:grpSpPr>
          <a:xfrm>
            <a:off x="6018348" y="6414082"/>
            <a:ext cx="2894200" cy="297575"/>
            <a:chOff x="8127721" y="6312179"/>
            <a:chExt cx="2894200" cy="297575"/>
          </a:xfrm>
        </p:grpSpPr>
        <p:sp>
          <p:nvSpPr>
            <p:cNvPr id="64" name="Oval 63"/>
            <p:cNvSpPr/>
            <p:nvPr/>
          </p:nvSpPr>
          <p:spPr>
            <a:xfrm>
              <a:off x="8127721" y="6335434"/>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5" name="Oval 64"/>
            <p:cNvSpPr/>
            <p:nvPr/>
          </p:nvSpPr>
          <p:spPr>
            <a:xfrm>
              <a:off x="9487837" y="6328908"/>
              <a:ext cx="274320" cy="27432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6" name="TextBox 65"/>
            <p:cNvSpPr txBox="1"/>
            <p:nvPr/>
          </p:nvSpPr>
          <p:spPr>
            <a:xfrm>
              <a:off x="8383412" y="6318705"/>
              <a:ext cx="931665" cy="276999"/>
            </a:xfrm>
            <a:prstGeom prst="rect">
              <a:avLst/>
            </a:prstGeom>
            <a:noFill/>
          </p:spPr>
          <p:txBody>
            <a:bodyPr wrap="none" rtlCol="0">
              <a:spAutoFit/>
            </a:bodyPr>
            <a:lstStyle/>
            <a:p>
              <a:r>
                <a:rPr lang="en-US" sz="1200" dirty="0">
                  <a:solidFill>
                    <a:schemeClr val="tx1">
                      <a:lumMod val="75000"/>
                      <a:lumOff val="25000"/>
                    </a:schemeClr>
                  </a:solidFill>
                </a:rPr>
                <a:t>Impacted</a:t>
              </a:r>
            </a:p>
          </p:txBody>
        </p:sp>
        <p:sp>
          <p:nvSpPr>
            <p:cNvPr id="67" name="TextBox 66"/>
            <p:cNvSpPr txBox="1"/>
            <p:nvPr/>
          </p:nvSpPr>
          <p:spPr>
            <a:xfrm>
              <a:off x="9779273" y="6312179"/>
              <a:ext cx="1242648" cy="276999"/>
            </a:xfrm>
            <a:prstGeom prst="rect">
              <a:avLst/>
            </a:prstGeom>
            <a:noFill/>
          </p:spPr>
          <p:txBody>
            <a:bodyPr wrap="none" rtlCol="0">
              <a:spAutoFit/>
            </a:bodyPr>
            <a:lstStyle/>
            <a:p>
              <a:r>
                <a:rPr lang="en-US" sz="1200" dirty="0">
                  <a:solidFill>
                    <a:schemeClr val="tx1">
                      <a:lumMod val="75000"/>
                      <a:lumOff val="25000"/>
                    </a:schemeClr>
                  </a:solidFill>
                </a:rPr>
                <a:t>Not Impacted</a:t>
              </a:r>
            </a:p>
          </p:txBody>
        </p:sp>
      </p:grpSp>
      <p:sp>
        <p:nvSpPr>
          <p:cNvPr id="73" name="Text Placeholder 5"/>
          <p:cNvSpPr txBox="1">
            <a:spLocks/>
          </p:cNvSpPr>
          <p:nvPr/>
        </p:nvSpPr>
        <p:spPr>
          <a:xfrm>
            <a:off x="259081" y="2603572"/>
            <a:ext cx="4539958" cy="3928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Works through both program and element activities</a:t>
            </a:r>
          </a:p>
          <a:p>
            <a:pPr marL="285750" indent="-285750">
              <a:spcBef>
                <a:spcPts val="0"/>
              </a:spcBef>
              <a:spcAft>
                <a:spcPts val="1800"/>
              </a:spcAft>
              <a:buClr>
                <a:srgbClr val="EF282F"/>
              </a:buClr>
              <a:buFont typeface="Webdings" panose="05030102010509060703" pitchFamily="18" charset="2"/>
              <a:buChar char="4"/>
            </a:pPr>
            <a:r>
              <a:rPr lang="en-US" sz="1800" dirty="0"/>
              <a:t>Identifies partnership opportunities to reach new end users </a:t>
            </a:r>
          </a:p>
          <a:p>
            <a:pPr marL="285750" indent="-285750">
              <a:spcBef>
                <a:spcPts val="0"/>
              </a:spcBef>
              <a:spcAft>
                <a:spcPts val="1800"/>
              </a:spcAft>
              <a:buClr>
                <a:srgbClr val="EF282F"/>
              </a:buClr>
              <a:buFont typeface="Webdings" panose="05030102010509060703" pitchFamily="18" charset="2"/>
              <a:buChar char="4"/>
            </a:pPr>
            <a:r>
              <a:rPr lang="en-US" sz="1800" dirty="0"/>
              <a:t>Participates in both domestic and international capacity building groups, such as GEO and CEOS</a:t>
            </a:r>
          </a:p>
          <a:p>
            <a:pPr marL="285750" indent="-285750">
              <a:spcBef>
                <a:spcPts val="0"/>
              </a:spcBef>
              <a:spcAft>
                <a:spcPts val="1800"/>
              </a:spcAft>
              <a:buClr>
                <a:srgbClr val="EF282F"/>
              </a:buClr>
              <a:buFont typeface="Webdings" panose="05030102010509060703" pitchFamily="18" charset="2"/>
              <a:buChar char="4"/>
            </a:pPr>
            <a:r>
              <a:rPr lang="en-US" sz="1800" dirty="0"/>
              <a:t>Supports three Elements (ARSET, DEVELOP, and SERVIR) and </a:t>
            </a:r>
            <a:r>
              <a:rPr lang="en-US" sz="1800" dirty="0" smtClean="0"/>
              <a:t>an initiative </a:t>
            </a:r>
            <a:r>
              <a:rPr lang="en-US" sz="1800" dirty="0"/>
              <a:t>focused on indigenous </a:t>
            </a:r>
            <a:r>
              <a:rPr lang="en-US" sz="1800" dirty="0" smtClean="0"/>
              <a:t>peoples</a:t>
            </a: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803392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Capacity Building Program</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0033" y="1297144"/>
            <a:ext cx="1073557" cy="1188720"/>
          </a:xfrm>
          <a:prstGeom prst="ellipse">
            <a:avLst/>
          </a:prstGeom>
          <a:effectLst>
            <a:outerShdw blurRad="76200" dir="13500000" sy="23000" kx="1200000" algn="br" rotWithShape="0">
              <a:prstClr val="black">
                <a:alpha val="20000"/>
              </a:prstClr>
            </a:outerShdw>
          </a:effectLst>
        </p:spPr>
      </p:pic>
      <p:sp>
        <p:nvSpPr>
          <p:cNvPr id="60" name="Text Placeholder 5"/>
          <p:cNvSpPr txBox="1">
            <a:spLocks/>
          </p:cNvSpPr>
          <p:nvPr/>
        </p:nvSpPr>
        <p:spPr>
          <a:xfrm>
            <a:off x="1356820" y="1580712"/>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Dr. Nancy Searby </a:t>
            </a:r>
          </a:p>
          <a:p>
            <a:pPr indent="288925">
              <a:spcBef>
                <a:spcPts val="0"/>
              </a:spcBef>
              <a:spcAft>
                <a:spcPts val="600"/>
              </a:spcAft>
              <a:buClr>
                <a:srgbClr val="EF282F"/>
              </a:buClr>
            </a:pPr>
            <a:r>
              <a:rPr lang="en-US" sz="1400" dirty="0"/>
              <a:t>CBP Program Manager</a:t>
            </a:r>
          </a:p>
        </p:txBody>
      </p:sp>
      <p:sp>
        <p:nvSpPr>
          <p:cNvPr id="61" name="Text Placeholder 5"/>
          <p:cNvSpPr txBox="1">
            <a:spLocks/>
          </p:cNvSpPr>
          <p:nvPr/>
        </p:nvSpPr>
        <p:spPr>
          <a:xfrm>
            <a:off x="1356820" y="2896043"/>
            <a:ext cx="3835530"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Lauren Childs-Gleason </a:t>
            </a:r>
          </a:p>
          <a:p>
            <a:pPr indent="288925">
              <a:spcBef>
                <a:spcPts val="0"/>
              </a:spcBef>
              <a:spcAft>
                <a:spcPts val="600"/>
              </a:spcAft>
              <a:buClr>
                <a:srgbClr val="EF282F"/>
              </a:buClr>
            </a:pPr>
            <a:r>
              <a:rPr lang="en-US" sz="1400" dirty="0"/>
              <a:t>CBP Analysis &amp; Coordination Lead</a:t>
            </a:r>
          </a:p>
        </p:txBody>
      </p:sp>
      <p:sp>
        <p:nvSpPr>
          <p:cNvPr id="62" name="Text Placeholder 5"/>
          <p:cNvSpPr txBox="1">
            <a:spLocks/>
          </p:cNvSpPr>
          <p:nvPr/>
        </p:nvSpPr>
        <p:spPr>
          <a:xfrm>
            <a:off x="1356820" y="4091383"/>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Christine Mataya</a:t>
            </a:r>
          </a:p>
          <a:p>
            <a:pPr indent="288925">
              <a:spcBef>
                <a:spcPts val="0"/>
              </a:spcBef>
              <a:spcAft>
                <a:spcPts val="600"/>
              </a:spcAft>
              <a:buClr>
                <a:srgbClr val="EF282F"/>
              </a:buClr>
            </a:pPr>
            <a:r>
              <a:rPr lang="en-US" sz="1400" dirty="0"/>
              <a:t>CBP Program Support Specialist</a:t>
            </a:r>
          </a:p>
        </p:txBody>
      </p:sp>
      <p:pic>
        <p:nvPicPr>
          <p:cNvPr id="73" name="Picture 7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4913" y="2555326"/>
            <a:ext cx="1023796" cy="1188720"/>
          </a:xfrm>
          <a:prstGeom prst="ellipse">
            <a:avLst/>
          </a:prstGeom>
          <a:effectLst>
            <a:outerShdw blurRad="76200" dir="13500000" sy="23000" kx="1200000" algn="br" rotWithShape="0">
              <a:prstClr val="black">
                <a:alpha val="20000"/>
              </a:prstClr>
            </a:outerShdw>
          </a:effectLst>
        </p:spPr>
      </p:pic>
      <p:pic>
        <p:nvPicPr>
          <p:cNvPr id="75" name="Picture 74" descr="Woody Turn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30783" y="3325818"/>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sp>
        <p:nvSpPr>
          <p:cNvPr id="76" name="TextBox 8"/>
          <p:cNvSpPr txBox="1">
            <a:spLocks noChangeArrowheads="1"/>
          </p:cNvSpPr>
          <p:nvPr/>
        </p:nvSpPr>
        <p:spPr bwMode="auto">
          <a:xfrm>
            <a:off x="6438679" y="2075462"/>
            <a:ext cx="3212841" cy="1046440"/>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Ana Prados</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ARSET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Project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a:t>
            </a:r>
            <a:r>
              <a:rPr kumimoji="0" lang="en-US" sz="16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 </a:t>
            </a: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Goddard </a:t>
            </a:r>
            <a:r>
              <a:rPr lang="en-US" sz="1400" kern="0" dirty="0">
                <a:solidFill>
                  <a:schemeClr val="tx1">
                    <a:lumMod val="75000"/>
                    <a:lumOff val="25000"/>
                  </a:schemeClr>
                </a:solidFill>
                <a:latin typeface="Century Gothic"/>
                <a:cs typeface="Arial" pitchFamily="34" charset="0"/>
              </a:rPr>
              <a:t>Greenbelt, MD</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7" name="TextBox 9"/>
          <p:cNvSpPr txBox="1">
            <a:spLocks noChangeArrowheads="1"/>
          </p:cNvSpPr>
          <p:nvPr/>
        </p:nvSpPr>
        <p:spPr bwMode="auto">
          <a:xfrm>
            <a:off x="6452204" y="3361386"/>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Mike Ruiz</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DEVELOP</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Program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Langley </a:t>
            </a:r>
            <a:r>
              <a:rPr lang="en-US" sz="1400" kern="0" dirty="0">
                <a:solidFill>
                  <a:schemeClr val="tx1">
                    <a:lumMod val="75000"/>
                    <a:lumOff val="25000"/>
                  </a:schemeClr>
                </a:solidFill>
                <a:latin typeface="Century Gothic"/>
                <a:cs typeface="Arial" pitchFamily="34" charset="0"/>
              </a:rPr>
              <a:t>Hampton, VA</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8" name="TextBox 12"/>
          <p:cNvSpPr txBox="1">
            <a:spLocks noChangeArrowheads="1"/>
          </p:cNvSpPr>
          <p:nvPr/>
        </p:nvSpPr>
        <p:spPr bwMode="auto">
          <a:xfrm>
            <a:off x="6441204" y="4642680"/>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Dan Irwin</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SERVIR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Program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Marshall </a:t>
            </a:r>
            <a:r>
              <a:rPr lang="en-US" sz="1400" kern="0" dirty="0">
                <a:solidFill>
                  <a:schemeClr val="tx1">
                    <a:lumMod val="75000"/>
                    <a:lumOff val="25000"/>
                  </a:schemeClr>
                </a:solidFill>
                <a:latin typeface="Century Gothic"/>
                <a:cs typeface="Arial" pitchFamily="34" charset="0"/>
              </a:rPr>
              <a:t>Huntsville, AL</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pic>
        <p:nvPicPr>
          <p:cNvPr id="79" name="Picture 14" descr="R.Eckman.bmp"/>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0783" y="4586804"/>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sp>
        <p:nvSpPr>
          <p:cNvPr id="82" name="Text Placeholder 5"/>
          <p:cNvSpPr txBox="1">
            <a:spLocks/>
          </p:cNvSpPr>
          <p:nvPr/>
        </p:nvSpPr>
        <p:spPr>
          <a:xfrm>
            <a:off x="5382934" y="1610155"/>
            <a:ext cx="3562946"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dirty="0">
                <a:solidFill>
                  <a:srgbClr val="0061AA"/>
                </a:solidFill>
              </a:rPr>
              <a:t>Element Leads</a:t>
            </a:r>
          </a:p>
        </p:txBody>
      </p:sp>
      <p:pic>
        <p:nvPicPr>
          <p:cNvPr id="3074" name="Picture 2" descr="Image result for ARSET ana prado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660" t="7950" r="11449" b="2290"/>
          <a:stretch/>
        </p:blipFill>
        <p:spPr bwMode="auto">
          <a:xfrm>
            <a:off x="5440618" y="2075155"/>
            <a:ext cx="915519" cy="1097280"/>
          </a:xfrm>
          <a:prstGeom prst="ellipse">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l="25692" r="26195"/>
          <a:stretch/>
        </p:blipFill>
        <p:spPr>
          <a:xfrm>
            <a:off x="368432" y="3915656"/>
            <a:ext cx="1016758" cy="1188720"/>
          </a:xfrm>
          <a:prstGeom prst="ellipse">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88622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ARSET</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565594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Applied Remote Sensing Training Program</a:t>
            </a:r>
          </a:p>
          <a:p>
            <a:pPr marL="285750" indent="-285750">
              <a:spcBef>
                <a:spcPts val="0"/>
              </a:spcBef>
              <a:spcAft>
                <a:spcPts val="600"/>
              </a:spcAft>
              <a:buClr>
                <a:srgbClr val="EF282F"/>
              </a:buClr>
              <a:buFont typeface="Webdings" panose="05030102010509060703" pitchFamily="18" charset="2"/>
              <a:buChar char="4"/>
            </a:pPr>
            <a:r>
              <a:rPr lang="en-US" sz="1800" dirty="0"/>
              <a:t>Provides online and in-person trainings for:</a:t>
            </a:r>
          </a:p>
          <a:p>
            <a:pPr marL="742950" lvl="1" indent="-285750">
              <a:spcBef>
                <a:spcPts val="0"/>
              </a:spcBef>
              <a:spcAft>
                <a:spcPts val="600"/>
              </a:spcAft>
              <a:buClr>
                <a:srgbClr val="EF282F"/>
              </a:buClr>
              <a:buFont typeface="Arial" panose="020B0604020202020204" pitchFamily="34" charset="0"/>
              <a:buChar char="•"/>
            </a:pPr>
            <a:r>
              <a:rPr lang="en-US" sz="1800" dirty="0"/>
              <a:t>Policy makers</a:t>
            </a:r>
          </a:p>
          <a:p>
            <a:pPr marL="742950" lvl="1" indent="-285750">
              <a:spcBef>
                <a:spcPts val="0"/>
              </a:spcBef>
              <a:spcAft>
                <a:spcPts val="600"/>
              </a:spcAft>
              <a:buClr>
                <a:srgbClr val="EF282F"/>
              </a:buClr>
              <a:buFont typeface="Arial" panose="020B0604020202020204" pitchFamily="34" charset="0"/>
              <a:buChar char="•"/>
            </a:pPr>
            <a:r>
              <a:rPr lang="en-US" sz="1800" dirty="0"/>
              <a:t>Regulatory agencies</a:t>
            </a:r>
          </a:p>
          <a:p>
            <a:pPr marL="742950" lvl="1" indent="-285750">
              <a:spcBef>
                <a:spcPts val="0"/>
              </a:spcBef>
              <a:spcAft>
                <a:spcPts val="600"/>
              </a:spcAft>
              <a:buClr>
                <a:srgbClr val="EF282F"/>
              </a:buClr>
              <a:buFont typeface="Arial" panose="020B0604020202020204" pitchFamily="34" charset="0"/>
              <a:buChar char="•"/>
            </a:pPr>
            <a:r>
              <a:rPr lang="en-US" sz="1800" dirty="0"/>
              <a:t>Applied environmental professionals</a:t>
            </a:r>
          </a:p>
          <a:p>
            <a:pPr marL="742950" lvl="1" indent="-285750">
              <a:spcBef>
                <a:spcPts val="0"/>
              </a:spcBef>
              <a:spcAft>
                <a:spcPts val="600"/>
              </a:spcAft>
              <a:buClr>
                <a:srgbClr val="EF282F"/>
              </a:buClr>
              <a:buFont typeface="Arial" panose="020B0604020202020204" pitchFamily="34" charset="0"/>
              <a:buChar char="•"/>
            </a:pPr>
            <a:r>
              <a:rPr lang="en-US" sz="1800" dirty="0"/>
              <a:t>Students</a:t>
            </a:r>
          </a:p>
          <a:p>
            <a:pPr marL="742950" lvl="1" indent="-285750">
              <a:spcBef>
                <a:spcPts val="0"/>
              </a:spcBef>
              <a:spcAft>
                <a:spcPts val="600"/>
              </a:spcAft>
              <a:buClr>
                <a:srgbClr val="EF282F"/>
              </a:buClr>
              <a:buFont typeface="Arial" panose="020B0604020202020204" pitchFamily="34" charset="0"/>
              <a:buChar char="•"/>
            </a:pPr>
            <a:r>
              <a:rPr lang="en-US" sz="1800" dirty="0"/>
              <a:t>General public</a:t>
            </a:r>
          </a:p>
          <a:p>
            <a:pPr marL="285750" indent="-285750">
              <a:spcBef>
                <a:spcPts val="0"/>
              </a:spcBef>
              <a:spcAft>
                <a:spcPts val="600"/>
              </a:spcAft>
              <a:buClr>
                <a:srgbClr val="EF282F"/>
              </a:buClr>
              <a:buFont typeface="Webdings" panose="05030102010509060703" pitchFamily="18" charset="2"/>
              <a:buChar char="4"/>
            </a:pPr>
            <a:r>
              <a:rPr lang="en-US" sz="1800" dirty="0"/>
              <a:t>Increases the use of NASA Earth Science models and data for environmental applications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3" name="Group 42"/>
          <p:cNvGrpSpPr/>
          <p:nvPr/>
        </p:nvGrpSpPr>
        <p:grpSpPr>
          <a:xfrm>
            <a:off x="805537" y="4811643"/>
            <a:ext cx="4610654" cy="1444452"/>
            <a:chOff x="7171770" y="122323"/>
            <a:chExt cx="4610654" cy="1444452"/>
          </a:xfrm>
        </p:grpSpPr>
        <p:sp>
          <p:nvSpPr>
            <p:cNvPr id="44" name="Rectangle 43"/>
            <p:cNvSpPr/>
            <p:nvPr/>
          </p:nvSpPr>
          <p:spPr>
            <a:xfrm>
              <a:off x="8591101" y="664332"/>
              <a:ext cx="3191323"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https://arset.gsfc.nasa.gov  </a:t>
              </a:r>
            </a:p>
          </p:txBody>
        </p:sp>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1770" y="122323"/>
              <a:ext cx="1444452" cy="1444452"/>
            </a:xfrm>
            <a:prstGeom prst="rect">
              <a:avLst/>
            </a:prstGeom>
          </p:spPr>
        </p:pic>
      </p:grpSp>
      <p:sp>
        <p:nvSpPr>
          <p:cNvPr id="46" name="Hexagon 45"/>
          <p:cNvSpPr/>
          <p:nvPr/>
        </p:nvSpPr>
        <p:spPr>
          <a:xfrm>
            <a:off x="5875020" y="3180730"/>
            <a:ext cx="3762839" cy="3348862"/>
          </a:xfrm>
          <a:prstGeom prst="hexagon">
            <a:avLst>
              <a:gd name="adj" fmla="val 29494"/>
              <a:gd name="vf" fmla="val 115470"/>
            </a:avLst>
          </a:prstGeom>
          <a:blipFill dpi="0" rotWithShape="1">
            <a:blip r:embed="rId5"/>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194248" y="2050833"/>
            <a:ext cx="2035356" cy="1754670"/>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oup 49"/>
          <p:cNvGrpSpPr/>
          <p:nvPr/>
        </p:nvGrpSpPr>
        <p:grpSpPr>
          <a:xfrm>
            <a:off x="7685273" y="294886"/>
            <a:ext cx="2203756" cy="1262310"/>
            <a:chOff x="5109311" y="5301085"/>
            <a:chExt cx="2203756" cy="1465476"/>
          </a:xfrm>
        </p:grpSpPr>
        <p:sp>
          <p:nvSpPr>
            <p:cNvPr id="51" name="Text Placeholder 5"/>
            <p:cNvSpPr txBox="1">
              <a:spLocks/>
            </p:cNvSpPr>
            <p:nvPr/>
          </p:nvSpPr>
          <p:spPr>
            <a:xfrm>
              <a:off x="5109311" y="5325765"/>
              <a:ext cx="2203756" cy="14407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ARSET’s archive of trainings is available on its website for free!</a:t>
              </a:r>
            </a:p>
          </p:txBody>
        </p:sp>
        <p:sp>
          <p:nvSpPr>
            <p:cNvPr id="53" name="Rounded Rectangle 52"/>
            <p:cNvSpPr/>
            <p:nvPr/>
          </p:nvSpPr>
          <p:spPr>
            <a:xfrm>
              <a:off x="5109312" y="5301085"/>
              <a:ext cx="2131487" cy="137160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9937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SERVIR</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6" y="1224167"/>
            <a:ext cx="7734080"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Webdings" panose="05030102010509060703" pitchFamily="18" charset="2"/>
              <a:buChar char="4"/>
            </a:pPr>
            <a:r>
              <a:rPr lang="en-US" sz="1800" dirty="0"/>
              <a:t>Joint development initiative of NASA &amp; USAID</a:t>
            </a:r>
          </a:p>
          <a:p>
            <a:pPr marL="342900" indent="-342900">
              <a:spcBef>
                <a:spcPts val="0"/>
              </a:spcBef>
              <a:spcAft>
                <a:spcPts val="600"/>
              </a:spcAft>
              <a:buClr>
                <a:srgbClr val="EF282F"/>
              </a:buClr>
              <a:buFont typeface="Webdings" panose="05030102010509060703" pitchFamily="18" charset="2"/>
              <a:buChar char="4"/>
            </a:pPr>
            <a:r>
              <a:rPr lang="en-US" sz="1800" dirty="0"/>
              <a:t>Works in partnership with leading regional organizations world-wide to host </a:t>
            </a:r>
            <a:r>
              <a:rPr lang="en-US" sz="1800" b="1" dirty="0"/>
              <a:t>five hubs</a:t>
            </a:r>
            <a:r>
              <a:rPr lang="en-US" sz="1800" dirty="0"/>
              <a:t>:</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Eastern &amp; Southern Africa</a:t>
            </a:r>
            <a:r>
              <a:rPr lang="en-US" sz="1800" b="1" dirty="0"/>
              <a:t> </a:t>
            </a:r>
            <a:r>
              <a:rPr lang="en-US" sz="1800" dirty="0"/>
              <a:t>– Nairobi, Kenya</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West Africa </a:t>
            </a:r>
            <a:r>
              <a:rPr lang="en-US" sz="1800" dirty="0"/>
              <a:t>– Niamey, Niger</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Hindu-Kush Himalayas </a:t>
            </a:r>
            <a:r>
              <a:rPr lang="en-US" sz="1800" dirty="0"/>
              <a:t>– Kathmandu, Nepal</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Mekong</a:t>
            </a:r>
            <a:r>
              <a:rPr lang="en-US" sz="1800" dirty="0"/>
              <a:t> – Bangkok, Thailand</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Amazonia</a:t>
            </a:r>
            <a:r>
              <a:rPr lang="en-US" sz="1800" dirty="0"/>
              <a:t> – Valle del Cauca, Colombia</a:t>
            </a:r>
            <a:r>
              <a:rPr lang="en-US" sz="1200" dirty="0"/>
              <a:t> </a:t>
            </a:r>
          </a:p>
          <a:p>
            <a:pPr marL="342900" indent="-342900">
              <a:spcBef>
                <a:spcPts val="0"/>
              </a:spcBef>
              <a:spcAft>
                <a:spcPts val="600"/>
              </a:spcAft>
              <a:buClr>
                <a:srgbClr val="EF282F"/>
              </a:buClr>
              <a:buFont typeface="Webdings" panose="05030102010509060703" pitchFamily="18" charset="2"/>
              <a:buChar char="4"/>
            </a:pPr>
            <a:r>
              <a:rPr lang="en-US" sz="1800" dirty="0"/>
              <a:t>Helps developing countries use information provided by Earth observing satellites and geospatial technologies for managing climate risks and land use</a:t>
            </a:r>
          </a:p>
          <a:p>
            <a:pPr marL="342900" indent="-342900">
              <a:spcBef>
                <a:spcPts val="0"/>
              </a:spcBef>
              <a:spcAft>
                <a:spcPts val="600"/>
              </a:spcAft>
              <a:buClr>
                <a:srgbClr val="EF282F"/>
              </a:buClr>
              <a:buFont typeface="Webdings" panose="05030102010509060703" pitchFamily="18" charset="2"/>
              <a:buChar char="4"/>
            </a:pPr>
            <a:r>
              <a:rPr lang="en-US" sz="1800" dirty="0"/>
              <a:t>Empowers decision makers with tools, products, and services to act locally on climate-sensitive issues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ectangle 42"/>
          <p:cNvSpPr/>
          <p:nvPr/>
        </p:nvSpPr>
        <p:spPr>
          <a:xfrm>
            <a:off x="2043761" y="5820133"/>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https://www.servirglobal.net/</a:t>
            </a:r>
          </a:p>
        </p:txBody>
      </p:sp>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532" y="5344669"/>
            <a:ext cx="1307156" cy="1307156"/>
          </a:xfrm>
          <a:prstGeom prst="ellipse">
            <a:avLst/>
          </a:prstGeom>
        </p:spPr>
      </p:pic>
      <p:sp>
        <p:nvSpPr>
          <p:cNvPr id="45" name="Hexagon 44"/>
          <p:cNvSpPr/>
          <p:nvPr/>
        </p:nvSpPr>
        <p:spPr>
          <a:xfrm>
            <a:off x="7970746" y="3886028"/>
            <a:ext cx="2001661" cy="1745435"/>
          </a:xfrm>
          <a:prstGeom prst="hexagon">
            <a:avLst>
              <a:gd name="adj" fmla="val 29494"/>
              <a:gd name="vf" fmla="val 115470"/>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970745" y="2012666"/>
            <a:ext cx="2001661" cy="1745435"/>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Hexagon 47"/>
          <p:cNvSpPr/>
          <p:nvPr/>
        </p:nvSpPr>
        <p:spPr>
          <a:xfrm>
            <a:off x="7970744" y="143564"/>
            <a:ext cx="2001661" cy="1745435"/>
          </a:xfrm>
          <a:prstGeom prst="hexagon">
            <a:avLst>
              <a:gd name="adj" fmla="val 29494"/>
              <a:gd name="vf" fmla="val 115470"/>
            </a:avLst>
          </a:prstGeom>
          <a:blipFill dpi="0" rotWithShape="1">
            <a:blip r:embed="rId7"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p:cNvGrpSpPr/>
          <p:nvPr/>
        </p:nvGrpSpPr>
        <p:grpSpPr>
          <a:xfrm>
            <a:off x="6001253" y="5838409"/>
            <a:ext cx="3848100" cy="799675"/>
            <a:chOff x="5261752" y="5301086"/>
            <a:chExt cx="2051315" cy="799675"/>
          </a:xfrm>
        </p:grpSpPr>
        <p:sp>
          <p:nvSpPr>
            <p:cNvPr id="50" name="Text Placeholder 5"/>
            <p:cNvSpPr txBox="1">
              <a:spLocks/>
            </p:cNvSpPr>
            <p:nvPr/>
          </p:nvSpPr>
          <p:spPr>
            <a:xfrm>
              <a:off x="5265143" y="5325765"/>
              <a:ext cx="2047924" cy="7749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SERVIR recently announced the location of its 5</a:t>
              </a:r>
              <a:r>
                <a:rPr lang="en-US" sz="1600" baseline="30000" dirty="0"/>
                <a:t>th</a:t>
              </a:r>
              <a:r>
                <a:rPr lang="en-US" sz="1600" dirty="0"/>
                <a:t> hub in Colombia!</a:t>
              </a:r>
            </a:p>
          </p:txBody>
        </p:sp>
        <p:sp>
          <p:nvSpPr>
            <p:cNvPr id="51" name="Rounded Rectangle 50"/>
            <p:cNvSpPr/>
            <p:nvPr/>
          </p:nvSpPr>
          <p:spPr>
            <a:xfrm>
              <a:off x="5261752" y="5301086"/>
              <a:ext cx="2051315" cy="79967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426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DEVELOP</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6" y="1224167"/>
            <a:ext cx="6329676" cy="32563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1200"/>
              </a:spcAft>
              <a:buClr>
                <a:srgbClr val="EF282F"/>
              </a:buClr>
              <a:buFont typeface="Webdings" panose="05030102010509060703" pitchFamily="18" charset="2"/>
              <a:buChar char="4"/>
            </a:pPr>
            <a:r>
              <a:rPr lang="en-US" sz="1800" dirty="0"/>
              <a:t>Bridges the gap between NASA Earth Science and society</a:t>
            </a:r>
          </a:p>
          <a:p>
            <a:pPr marL="342900" indent="-342900">
              <a:spcBef>
                <a:spcPts val="0"/>
              </a:spcBef>
              <a:spcAft>
                <a:spcPts val="1200"/>
              </a:spcAft>
              <a:buClr>
                <a:srgbClr val="EF282F"/>
              </a:buClr>
              <a:buFont typeface="Webdings" panose="05030102010509060703" pitchFamily="18" charset="2"/>
              <a:buChar char="4"/>
            </a:pPr>
            <a:r>
              <a:rPr lang="en-US" sz="1800" dirty="0"/>
              <a:t>Addresses environmental and public policy issues around the globe</a:t>
            </a:r>
          </a:p>
          <a:p>
            <a:pPr marL="342900" indent="-342900">
              <a:spcBef>
                <a:spcPts val="0"/>
              </a:spcBef>
              <a:spcAft>
                <a:spcPts val="1200"/>
              </a:spcAft>
              <a:buClr>
                <a:srgbClr val="EF282F"/>
              </a:buClr>
              <a:buFont typeface="Webdings" panose="05030102010509060703" pitchFamily="18" charset="2"/>
              <a:buChar char="4"/>
            </a:pPr>
            <a:r>
              <a:rPr lang="en-US" sz="1800" dirty="0"/>
              <a:t>Conducts 10-week long interdisciplinary feasibility studies during 3 terms per year</a:t>
            </a:r>
          </a:p>
          <a:p>
            <a:pPr marL="342900" indent="-342900">
              <a:spcBef>
                <a:spcPts val="0"/>
              </a:spcBef>
              <a:spcAft>
                <a:spcPts val="1200"/>
              </a:spcAft>
              <a:buClr>
                <a:srgbClr val="EF282F"/>
              </a:buClr>
              <a:buFont typeface="Webdings" panose="05030102010509060703" pitchFamily="18" charset="2"/>
              <a:buChar char="4"/>
            </a:pPr>
            <a:r>
              <a:rPr lang="en-US" sz="1800" dirty="0"/>
              <a:t>Builds capacity to use Earth observations in both participants (students, recent grads &amp; transitioning career professionals) and partner organizations</a:t>
            </a:r>
          </a:p>
          <a:p>
            <a:pPr marL="342900" indent="-342900">
              <a:spcBef>
                <a:spcPts val="0"/>
              </a:spcBef>
              <a:spcAft>
                <a:spcPts val="1200"/>
              </a:spcAft>
              <a:buClr>
                <a:srgbClr val="EF282F"/>
              </a:buClr>
              <a:buFont typeface="Webdings" panose="05030102010509060703" pitchFamily="18" charset="2"/>
              <a:buChar char="4"/>
            </a:pPr>
            <a:r>
              <a:rPr lang="en-US" sz="1800" dirty="0"/>
              <a:t>11 Nodes </a:t>
            </a:r>
            <a:r>
              <a:rPr lang="en-US" sz="1800" dirty="0" smtClean="0"/>
              <a:t>across</a:t>
            </a:r>
            <a:r>
              <a:rPr lang="en-US" sz="1800" dirty="0" smtClean="0"/>
              <a:t> </a:t>
            </a:r>
            <a:r>
              <a:rPr lang="en-US" sz="1800" dirty="0"/>
              <a:t>the US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3" name="Picture 4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2143" y="3858655"/>
            <a:ext cx="3046179" cy="2746421"/>
          </a:xfrm>
          <a:prstGeom prst="hexagon">
            <a:avLst>
              <a:gd name="adj" fmla="val 30330"/>
              <a:gd name="vf" fmla="val 115470"/>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32834" y="2217023"/>
            <a:ext cx="2373814" cy="2008323"/>
          </a:xfrm>
          <a:prstGeom prst="hexagon">
            <a:avLst>
              <a:gd name="adj" fmla="val 30330"/>
              <a:gd name="vf" fmla="val 115470"/>
            </a:avLst>
          </a:prstGeom>
          <a:ln>
            <a:noFill/>
          </a:ln>
          <a:effectLst>
            <a:outerShdw blurRad="292100" dist="139700" dir="2700000" algn="tl" rotWithShape="0">
              <a:srgbClr val="333333">
                <a:alpha val="65000"/>
              </a:srgbClr>
            </a:outerShdw>
          </a:effectLst>
        </p:spPr>
      </p:pic>
      <p:sp>
        <p:nvSpPr>
          <p:cNvPr id="45" name="Rectangle 44"/>
          <p:cNvSpPr/>
          <p:nvPr/>
        </p:nvSpPr>
        <p:spPr>
          <a:xfrm>
            <a:off x="2133318" y="5462418"/>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https://develop.larc.nasa.gov  </a:t>
            </a:r>
          </a:p>
        </p:txBody>
      </p:sp>
      <p:pic>
        <p:nvPicPr>
          <p:cNvPr id="46" name="Picture 45"/>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8586" y="4841273"/>
            <a:ext cx="1588543" cy="1588543"/>
          </a:xfrm>
          <a:prstGeom prst="rect">
            <a:avLst/>
          </a:prstGeom>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l="6004" r="9567"/>
          <a:stretch/>
        </p:blipFill>
        <p:spPr>
          <a:xfrm>
            <a:off x="6634377" y="259381"/>
            <a:ext cx="2684883" cy="2249119"/>
          </a:xfrm>
          <a:prstGeom prst="hexagon">
            <a:avLst>
              <a:gd name="adj" fmla="val 28698"/>
              <a:gd name="vf" fmla="val 115470"/>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13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a:t>What birthday did NASA celebrate in 2018?</a:t>
            </a:r>
          </a:p>
          <a:p>
            <a:pPr marL="285750" indent="-285750">
              <a:spcBef>
                <a:spcPts val="0"/>
              </a:spcBef>
              <a:spcAft>
                <a:spcPts val="3000"/>
              </a:spcAft>
              <a:buClr>
                <a:srgbClr val="EF282F"/>
              </a:buClr>
              <a:buFont typeface="Webdings" panose="05030102010509060703" pitchFamily="18" charset="2"/>
              <a:buChar char="4"/>
            </a:pPr>
            <a:r>
              <a:rPr lang="en-US" sz="1800" dirty="0"/>
              <a:t>Dr. </a:t>
            </a:r>
            <a:r>
              <a:rPr lang="en-US" sz="1800" dirty="0" err="1"/>
              <a:t>Zurbuchen</a:t>
            </a:r>
            <a:r>
              <a:rPr lang="en-US" sz="1800" dirty="0"/>
              <a:t> is the Associate Administrator of what Mission Directorate?</a:t>
            </a:r>
          </a:p>
          <a:p>
            <a:pPr marL="285750" indent="-285750">
              <a:spcBef>
                <a:spcPts val="0"/>
              </a:spcBef>
              <a:spcAft>
                <a:spcPts val="3000"/>
              </a:spcAft>
              <a:buClr>
                <a:srgbClr val="EF282F"/>
              </a:buClr>
              <a:buFont typeface="Webdings" panose="05030102010509060703" pitchFamily="18" charset="2"/>
              <a:buChar char="4"/>
            </a:pPr>
            <a:r>
              <a:rPr lang="en-US" sz="1800" dirty="0"/>
              <a:t>What’s the difference between EO and EOS?</a:t>
            </a:r>
          </a:p>
          <a:p>
            <a:pPr marL="285750" indent="-285750">
              <a:spcBef>
                <a:spcPts val="0"/>
              </a:spcBef>
              <a:spcAft>
                <a:spcPts val="3000"/>
              </a:spcAft>
              <a:buClr>
                <a:srgbClr val="EF282F"/>
              </a:buClr>
              <a:buFont typeface="Webdings" panose="05030102010509060703" pitchFamily="18" charset="2"/>
              <a:buChar char="4"/>
            </a:pPr>
            <a:r>
              <a:rPr lang="en-US" sz="1800" dirty="0"/>
              <a:t>Who is the Director of the Applied Sciences Program?</a:t>
            </a:r>
          </a:p>
          <a:p>
            <a:pPr marL="285750" indent="-285750">
              <a:spcBef>
                <a:spcPts val="0"/>
              </a:spcBef>
              <a:spcAft>
                <a:spcPts val="3000"/>
              </a:spcAft>
              <a:buClr>
                <a:srgbClr val="EF282F"/>
              </a:buClr>
              <a:buFont typeface="Webdings" panose="05030102010509060703" pitchFamily="18" charset="2"/>
              <a:buChar char="4"/>
            </a:pPr>
            <a:r>
              <a:rPr lang="en-US" sz="1800" dirty="0"/>
              <a:t>How many Applied Sciences Program application areas are there?</a:t>
            </a:r>
          </a:p>
          <a:p>
            <a:pPr marL="285750" indent="-285750">
              <a:spcBef>
                <a:spcPts val="0"/>
              </a:spcBef>
              <a:spcAft>
                <a:spcPts val="3000"/>
              </a:spcAft>
              <a:buClr>
                <a:srgbClr val="EF282F"/>
              </a:buClr>
              <a:buFont typeface="Webdings" panose="05030102010509060703" pitchFamily="18" charset="2"/>
              <a:buChar char="4"/>
            </a:pPr>
            <a:r>
              <a:rPr lang="en-US" sz="1800" dirty="0"/>
              <a:t>Which of DEVELOP’s “sister” programs is focused on providing trainings?</a:t>
            </a:r>
          </a:p>
          <a:p>
            <a:pPr>
              <a:spcBef>
                <a:spcPts val="0"/>
              </a:spcBef>
              <a:spcAft>
                <a:spcPts val="3000"/>
              </a:spcAft>
              <a:buClr>
                <a:srgbClr val="EF282F"/>
              </a:buClr>
            </a:pP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Joining the DEVELOP family means being part of NASA’s Legacy.</a:t>
            </a:r>
          </a:p>
          <a:p>
            <a:pPr marL="0" indent="0" algn="ctr">
              <a:buNone/>
            </a:pPr>
            <a:r>
              <a:rPr lang="en-US" dirty="0">
                <a:solidFill>
                  <a:schemeClr val="tx1">
                    <a:lumMod val="75000"/>
                    <a:lumOff val="25000"/>
                  </a:schemeClr>
                </a:solidFill>
              </a:rPr>
              <a:t>Learn it. Know it. Live it. </a:t>
            </a:r>
          </a:p>
        </p:txBody>
      </p:sp>
    </p:spTree>
    <p:extLst>
      <p:ext uri="{BB962C8B-B14F-4D97-AF65-F5344CB8AC3E}">
        <p14:creationId xmlns:p14="http://schemas.microsoft.com/office/powerpoint/2010/main" val="40633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History</a:t>
            </a:r>
          </a:p>
        </p:txBody>
      </p:sp>
      <p:sp>
        <p:nvSpPr>
          <p:cNvPr id="23" name="Text Placeholder 5"/>
          <p:cNvSpPr txBox="1">
            <a:spLocks/>
          </p:cNvSpPr>
          <p:nvPr/>
        </p:nvSpPr>
        <p:spPr>
          <a:xfrm>
            <a:off x="407846" y="2817038"/>
            <a:ext cx="3993434" cy="35149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NASA began operations on October 1, 1958.</a:t>
            </a:r>
          </a:p>
          <a:p>
            <a:pPr marL="285750" indent="-285750">
              <a:spcBef>
                <a:spcPts val="0"/>
              </a:spcBef>
              <a:spcAft>
                <a:spcPts val="600"/>
              </a:spcAft>
              <a:buClr>
                <a:srgbClr val="EF282F"/>
              </a:buClr>
              <a:buFont typeface="Webdings" panose="05030102010509060703" pitchFamily="18" charset="2"/>
              <a:buChar char="4"/>
            </a:pPr>
            <a:r>
              <a:rPr lang="en-US" sz="1800" dirty="0"/>
              <a:t>It absorbed into itself the earlier National Advisory Committee for Aeronautics (NACA).</a:t>
            </a:r>
          </a:p>
          <a:p>
            <a:pPr marL="285750" indent="-285750">
              <a:spcBef>
                <a:spcPts val="0"/>
              </a:spcBef>
              <a:spcAft>
                <a:spcPts val="600"/>
              </a:spcAft>
              <a:buClr>
                <a:srgbClr val="EF282F"/>
              </a:buClr>
              <a:buFont typeface="Webdings" panose="05030102010509060703" pitchFamily="18" charset="2"/>
              <a:buChar char="4"/>
            </a:pPr>
            <a:r>
              <a:rPr lang="en-US" sz="1800" dirty="0"/>
              <a:t>Today, NASA has 10 Centers and multiple facilities around the country.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0078C1"/>
              </a:buClr>
            </a:pPr>
            <a:r>
              <a:rPr lang="en-US" sz="1800" b="1" dirty="0"/>
              <a:t>"An Act to provide for research into the problems of flight within and outside the Earth's atmosphere, and for other purposes."  </a:t>
            </a:r>
          </a:p>
          <a:p>
            <a:pPr marL="285750" indent="-285750">
              <a:spcBef>
                <a:spcPts val="0"/>
              </a:spcBef>
              <a:spcAft>
                <a:spcPts val="1800"/>
              </a:spcAft>
              <a:buClr>
                <a:srgbClr val="EF282F"/>
              </a:buClr>
              <a:buFont typeface="Webdings" panose="05030102010509060703" pitchFamily="18" charset="2"/>
              <a:buChar char="4"/>
            </a:pPr>
            <a:r>
              <a:rPr lang="en-US" sz="1800" dirty="0"/>
              <a:t>With this simple preamble, the US Congress and President Dwight D. Eisenhower established the National Aeronautics and Space Administration on July 29, 1958.</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571691" y="5137850"/>
            <a:ext cx="3691983" cy="1056769"/>
            <a:chOff x="637003" y="5290691"/>
            <a:chExt cx="3691983" cy="1056769"/>
          </a:xfrm>
        </p:grpSpPr>
        <p:sp>
          <p:nvSpPr>
            <p:cNvPr id="45" name="Text Placeholder 5"/>
            <p:cNvSpPr txBox="1">
              <a:spLocks/>
            </p:cNvSpPr>
            <p:nvPr/>
          </p:nvSpPr>
          <p:spPr>
            <a:xfrm>
              <a:off x="1708798" y="5307539"/>
              <a:ext cx="246724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600" b="1" i="1" dirty="0">
                  <a:solidFill>
                    <a:srgbClr val="0061AA"/>
                  </a:solidFill>
                </a:rPr>
                <a:t>By The Way</a:t>
              </a:r>
            </a:p>
            <a:p>
              <a:pPr>
                <a:spcBef>
                  <a:spcPts val="0"/>
                </a:spcBef>
                <a:buClr>
                  <a:srgbClr val="0078C1"/>
                </a:buClr>
              </a:pPr>
              <a:r>
                <a:rPr lang="en-US" sz="1800" dirty="0"/>
                <a:t>NASA celebrated its 60</a:t>
              </a:r>
              <a:r>
                <a:rPr lang="en-US" sz="1800" baseline="30000" dirty="0"/>
                <a:t>th</a:t>
              </a:r>
              <a:r>
                <a:rPr lang="en-US" sz="1800" dirty="0"/>
                <a:t> birthday in 2018!</a:t>
              </a:r>
            </a:p>
          </p:txBody>
        </p:sp>
        <p:grpSp>
          <p:nvGrpSpPr>
            <p:cNvPr id="4" name="Group 3"/>
            <p:cNvGrpSpPr/>
            <p:nvPr/>
          </p:nvGrpSpPr>
          <p:grpSpPr>
            <a:xfrm>
              <a:off x="637003" y="5290691"/>
              <a:ext cx="3691983" cy="1056769"/>
              <a:chOff x="637003" y="5290691"/>
              <a:chExt cx="3691983" cy="1056769"/>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728" y="5365837"/>
                <a:ext cx="886776" cy="891444"/>
              </a:xfrm>
              <a:prstGeom prst="ellipse">
                <a:avLst/>
              </a:prstGeom>
            </p:spPr>
          </p:pic>
          <p:sp>
            <p:nvSpPr>
              <p:cNvPr id="46" name="Rounded Rectangle 45"/>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p:cNvPicPr>
            <a:picLocks noChangeAspect="1"/>
          </p:cNvPicPr>
          <p:nvPr/>
        </p:nvPicPr>
        <p:blipFill>
          <a:blip r:embed="rId5"/>
          <a:stretch>
            <a:fillRect/>
          </a:stretch>
        </p:blipFill>
        <p:spPr>
          <a:xfrm>
            <a:off x="4657150" y="2898515"/>
            <a:ext cx="4953000" cy="3333750"/>
          </a:xfrm>
          <a:prstGeom prst="rect">
            <a:avLst/>
          </a:prstGeom>
        </p:spPr>
      </p:pic>
    </p:spTree>
    <p:extLst>
      <p:ext uri="{BB962C8B-B14F-4D97-AF65-F5344CB8AC3E}">
        <p14:creationId xmlns:p14="http://schemas.microsoft.com/office/powerpoint/2010/main" val="979447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Organization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 name="Straight Connector 41"/>
          <p:cNvCxnSpPr/>
          <p:nvPr/>
        </p:nvCxnSpPr>
        <p:spPr>
          <a:xfrm>
            <a:off x="1807155" y="256742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57" idx="0"/>
          </p:cNvCxnSpPr>
          <p:nvPr/>
        </p:nvCxnSpPr>
        <p:spPr>
          <a:xfrm flipV="1">
            <a:off x="8606174" y="2557702"/>
            <a:ext cx="0" cy="16795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55" idx="0"/>
          </p:cNvCxnSpPr>
          <p:nvPr/>
        </p:nvCxnSpPr>
        <p:spPr>
          <a:xfrm flipV="1">
            <a:off x="3465623" y="2557701"/>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52" idx="0"/>
          </p:cNvCxnSpPr>
          <p:nvPr/>
        </p:nvCxnSpPr>
        <p:spPr>
          <a:xfrm>
            <a:off x="5194601" y="1826993"/>
            <a:ext cx="0" cy="411480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19150" y="6381864"/>
            <a:ext cx="1991514" cy="369332"/>
          </a:xfrm>
          <a:prstGeom prst="rect">
            <a:avLst/>
          </a:prstGeom>
          <a:noFill/>
        </p:spPr>
        <p:txBody>
          <a:bodyPr wrap="square" rtlCol="0">
            <a:spAutoFit/>
          </a:bodyPr>
          <a:lstStyle/>
          <a:p>
            <a:pPr algn="ctr"/>
            <a:r>
              <a:rPr lang="en-US" dirty="0">
                <a:solidFill>
                  <a:srgbClr val="0061AA"/>
                </a:solidFill>
                <a:latin typeface="Century Gothic" charset="0"/>
                <a:ea typeface="Century Gothic" charset="0"/>
                <a:cs typeface="Century Gothic" charset="0"/>
              </a:rPr>
              <a:t>You Are Here!</a:t>
            </a:r>
          </a:p>
        </p:txBody>
      </p:sp>
      <p:sp>
        <p:nvSpPr>
          <p:cNvPr id="48" name="TextBox 47"/>
          <p:cNvSpPr txBox="1"/>
          <p:nvPr/>
        </p:nvSpPr>
        <p:spPr>
          <a:xfrm>
            <a:off x="3826049" y="1445993"/>
            <a:ext cx="2737104" cy="381000"/>
          </a:xfrm>
          <a:prstGeom prst="roundRect">
            <a:avLst/>
          </a:prstGeom>
          <a:solidFill>
            <a:srgbClr val="2F5983"/>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NASA Administrator</a:t>
            </a:r>
          </a:p>
        </p:txBody>
      </p:sp>
      <p:sp>
        <p:nvSpPr>
          <p:cNvPr id="49" name="TextBox 48"/>
          <p:cNvSpPr txBox="1"/>
          <p:nvPr/>
        </p:nvSpPr>
        <p:spPr>
          <a:xfrm>
            <a:off x="3597449" y="1934384"/>
            <a:ext cx="3194304" cy="381000"/>
          </a:xfrm>
          <a:prstGeom prst="roundRect">
            <a:avLst/>
          </a:prstGeom>
          <a:solidFill>
            <a:srgbClr val="346392"/>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Associate Administrator</a:t>
            </a:r>
          </a:p>
        </p:txBody>
      </p:sp>
      <p:sp>
        <p:nvSpPr>
          <p:cNvPr id="50" name="TextBox 49"/>
          <p:cNvSpPr txBox="1"/>
          <p:nvPr/>
        </p:nvSpPr>
        <p:spPr>
          <a:xfrm>
            <a:off x="4511849" y="2731436"/>
            <a:ext cx="1365504" cy="578799"/>
          </a:xfrm>
          <a:prstGeom prst="roundRect">
            <a:avLst/>
          </a:prstGeom>
          <a:solidFill>
            <a:srgbClr val="396DA1"/>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Science</a:t>
            </a:r>
          </a:p>
        </p:txBody>
      </p:sp>
      <p:sp>
        <p:nvSpPr>
          <p:cNvPr id="51" name="TextBox 50"/>
          <p:cNvSpPr txBox="1"/>
          <p:nvPr/>
        </p:nvSpPr>
        <p:spPr>
          <a:xfrm>
            <a:off x="4435649" y="3836598"/>
            <a:ext cx="1517904" cy="536224"/>
          </a:xfrm>
          <a:prstGeom prst="roundRect">
            <a:avLst/>
          </a:prstGeom>
          <a:solidFill>
            <a:srgbClr val="3E77B0"/>
          </a:solidFill>
        </p:spPr>
        <p:txBody>
          <a:bodyPr wrap="square" rtlCol="0" anchor="ctr">
            <a:noAutofit/>
          </a:bodyPr>
          <a:lstStyle/>
          <a:p>
            <a:pPr algn="ctr"/>
            <a:r>
              <a:rPr lang="en-US" sz="1400" b="1" dirty="0">
                <a:solidFill>
                  <a:schemeClr val="bg1"/>
                </a:solidFill>
                <a:latin typeface="Century Gothic" charset="0"/>
                <a:ea typeface="Century Gothic" charset="0"/>
                <a:cs typeface="Century Gothic" charset="0"/>
              </a:rPr>
              <a:t>Earth Science Division</a:t>
            </a:r>
          </a:p>
        </p:txBody>
      </p:sp>
      <p:sp>
        <p:nvSpPr>
          <p:cNvPr id="52" name="TextBox 51"/>
          <p:cNvSpPr txBox="1"/>
          <p:nvPr/>
        </p:nvSpPr>
        <p:spPr>
          <a:xfrm>
            <a:off x="3368849" y="4547456"/>
            <a:ext cx="3651504" cy="381000"/>
          </a:xfrm>
          <a:prstGeom prst="roundRect">
            <a:avLst/>
          </a:prstGeom>
          <a:solidFill>
            <a:srgbClr val="4481BE"/>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Applied Sciences Program</a:t>
            </a:r>
          </a:p>
        </p:txBody>
      </p:sp>
      <p:sp>
        <p:nvSpPr>
          <p:cNvPr id="53" name="TextBox 52"/>
          <p:cNvSpPr txBox="1"/>
          <p:nvPr/>
        </p:nvSpPr>
        <p:spPr>
          <a:xfrm>
            <a:off x="3368849" y="5047780"/>
            <a:ext cx="3651504" cy="381000"/>
          </a:xfrm>
          <a:prstGeom prst="roundRect">
            <a:avLst/>
          </a:prstGeom>
          <a:solidFill>
            <a:srgbClr val="538BC3"/>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Capacity Building Program</a:t>
            </a:r>
          </a:p>
        </p:txBody>
      </p:sp>
      <p:sp>
        <p:nvSpPr>
          <p:cNvPr id="54" name="TextBox 53"/>
          <p:cNvSpPr txBox="1"/>
          <p:nvPr/>
        </p:nvSpPr>
        <p:spPr>
          <a:xfrm>
            <a:off x="4468688"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DEVELOP</a:t>
            </a:r>
          </a:p>
        </p:txBody>
      </p:sp>
      <p:sp>
        <p:nvSpPr>
          <p:cNvPr id="55" name="TextBox 54"/>
          <p:cNvSpPr txBox="1"/>
          <p:nvPr/>
        </p:nvSpPr>
        <p:spPr>
          <a:xfrm>
            <a:off x="1790747" y="2289035"/>
            <a:ext cx="1676400" cy="228600"/>
          </a:xfrm>
          <a:prstGeom prst="rect">
            <a:avLst/>
          </a:prstGeom>
          <a:solidFill>
            <a:schemeClr val="accent3"/>
          </a:solidFill>
        </p:spPr>
        <p:txBody>
          <a:bodyPr wrap="square" rtlCol="0" anchor="ctr">
            <a:noAutofit/>
          </a:bodyPr>
          <a:lstStyle/>
          <a:p>
            <a:pPr algn="ctr"/>
            <a:r>
              <a:rPr lang="en-US" sz="1200" b="1" i="1" dirty="0">
                <a:solidFill>
                  <a:schemeClr val="bg1"/>
                </a:solidFill>
                <a:latin typeface="Century Gothic" charset="0"/>
                <a:ea typeface="Century Gothic" charset="0"/>
                <a:cs typeface="Century Gothic" charset="0"/>
              </a:rPr>
              <a:t>Mission Directorates</a:t>
            </a:r>
          </a:p>
        </p:txBody>
      </p:sp>
      <p:sp>
        <p:nvSpPr>
          <p:cNvPr id="56" name="TextBox 55"/>
          <p:cNvSpPr txBox="1"/>
          <p:nvPr/>
        </p:nvSpPr>
        <p:spPr>
          <a:xfrm>
            <a:off x="322121" y="2737548"/>
            <a:ext cx="2154425" cy="572687"/>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 Human Exploration and Operations</a:t>
            </a:r>
          </a:p>
        </p:txBody>
      </p:sp>
      <p:sp>
        <p:nvSpPr>
          <p:cNvPr id="57" name="TextBox 56"/>
          <p:cNvSpPr txBox="1"/>
          <p:nvPr/>
        </p:nvSpPr>
        <p:spPr>
          <a:xfrm>
            <a:off x="2741723" y="2731436"/>
            <a:ext cx="1447800"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Space Technology</a:t>
            </a:r>
          </a:p>
        </p:txBody>
      </p:sp>
      <p:sp>
        <p:nvSpPr>
          <p:cNvPr id="58" name="TextBox 57"/>
          <p:cNvSpPr txBox="1"/>
          <p:nvPr/>
        </p:nvSpPr>
        <p:spPr>
          <a:xfrm>
            <a:off x="6390179" y="2725660"/>
            <a:ext cx="1066800"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Mission Support</a:t>
            </a:r>
          </a:p>
        </p:txBody>
      </p:sp>
      <p:sp>
        <p:nvSpPr>
          <p:cNvPr id="59" name="TextBox 58"/>
          <p:cNvSpPr txBox="1"/>
          <p:nvPr/>
        </p:nvSpPr>
        <p:spPr>
          <a:xfrm>
            <a:off x="7873130" y="2725659"/>
            <a:ext cx="1466088"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Aeronautics Research</a:t>
            </a:r>
          </a:p>
        </p:txBody>
      </p:sp>
      <p:sp>
        <p:nvSpPr>
          <p:cNvPr id="60" name="TextBox 59"/>
          <p:cNvSpPr txBox="1"/>
          <p:nvPr/>
        </p:nvSpPr>
        <p:spPr>
          <a:xfrm>
            <a:off x="1079801"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Joint Agency Satellite Div.</a:t>
            </a:r>
          </a:p>
        </p:txBody>
      </p:sp>
      <p:sp>
        <p:nvSpPr>
          <p:cNvPr id="61" name="TextBox 60"/>
          <p:cNvSpPr txBox="1"/>
          <p:nvPr/>
        </p:nvSpPr>
        <p:spPr>
          <a:xfrm>
            <a:off x="2757725" y="3836598"/>
            <a:ext cx="1415796" cy="536224"/>
          </a:xfrm>
          <a:prstGeom prst="roundRect">
            <a:avLst/>
          </a:prstGeom>
          <a:solidFill>
            <a:schemeClr val="bg1">
              <a:lumMod val="65000"/>
            </a:schemeClr>
          </a:solidFill>
        </p:spPr>
        <p:txBody>
          <a:bodyPr wrap="square" rtlCol="0" anchor="ctr">
            <a:noAutofit/>
          </a:bodyPr>
          <a:lstStyle/>
          <a:p>
            <a:pPr algn="ctr"/>
            <a:r>
              <a:rPr lang="en-US" sz="1400" dirty="0" err="1">
                <a:solidFill>
                  <a:schemeClr val="bg1"/>
                </a:solidFill>
                <a:latin typeface="Century Gothic" charset="0"/>
                <a:ea typeface="Century Gothic" charset="0"/>
                <a:cs typeface="Century Gothic" charset="0"/>
              </a:rPr>
              <a:t>Heliophysics</a:t>
            </a:r>
            <a:r>
              <a:rPr lang="en-US" sz="1400" dirty="0">
                <a:solidFill>
                  <a:schemeClr val="bg1"/>
                </a:solidFill>
                <a:latin typeface="Century Gothic" charset="0"/>
                <a:ea typeface="Century Gothic" charset="0"/>
                <a:cs typeface="Century Gothic" charset="0"/>
              </a:rPr>
              <a:t> Division</a:t>
            </a:r>
          </a:p>
        </p:txBody>
      </p:sp>
      <p:sp>
        <p:nvSpPr>
          <p:cNvPr id="62" name="TextBox 61"/>
          <p:cNvSpPr txBox="1"/>
          <p:nvPr/>
        </p:nvSpPr>
        <p:spPr>
          <a:xfrm>
            <a:off x="6215681"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Planetary Science Div.</a:t>
            </a:r>
          </a:p>
        </p:txBody>
      </p:sp>
      <p:sp>
        <p:nvSpPr>
          <p:cNvPr id="63" name="TextBox 62"/>
          <p:cNvSpPr txBox="1"/>
          <p:nvPr/>
        </p:nvSpPr>
        <p:spPr>
          <a:xfrm>
            <a:off x="7893605"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Astrophysics Division</a:t>
            </a:r>
          </a:p>
        </p:txBody>
      </p:sp>
      <p:cxnSp>
        <p:nvCxnSpPr>
          <p:cNvPr id="64" name="Straight Connector 63"/>
          <p:cNvCxnSpPr>
            <a:stCxn id="58" idx="0"/>
          </p:cNvCxnSpPr>
          <p:nvPr/>
        </p:nvCxnSpPr>
        <p:spPr>
          <a:xfrm flipV="1">
            <a:off x="178769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787699" y="372470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0"/>
          </p:cNvCxnSpPr>
          <p:nvPr/>
        </p:nvCxnSpPr>
        <p:spPr>
          <a:xfrm flipV="1">
            <a:off x="860150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0" idx="0"/>
          </p:cNvCxnSpPr>
          <p:nvPr/>
        </p:nvCxnSpPr>
        <p:spPr>
          <a:xfrm flipV="1">
            <a:off x="346562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1" idx="0"/>
          </p:cNvCxnSpPr>
          <p:nvPr/>
        </p:nvCxnSpPr>
        <p:spPr>
          <a:xfrm flipV="1">
            <a:off x="692357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789222"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923579"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3416474" y="5620184"/>
            <a:ext cx="356616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3427523" y="5610658"/>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6973109" y="5620184"/>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6209457"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SERVIR</a:t>
            </a:r>
          </a:p>
        </p:txBody>
      </p:sp>
      <p:sp>
        <p:nvSpPr>
          <p:cNvPr id="192" name="TextBox 191"/>
          <p:cNvSpPr txBox="1"/>
          <p:nvPr/>
        </p:nvSpPr>
        <p:spPr>
          <a:xfrm>
            <a:off x="2739711"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ARSET</a:t>
            </a:r>
          </a:p>
        </p:txBody>
      </p:sp>
      <p:sp>
        <p:nvSpPr>
          <p:cNvPr id="46" name="Right Arrow 45"/>
          <p:cNvSpPr/>
          <p:nvPr/>
        </p:nvSpPr>
        <p:spPr>
          <a:xfrm rot="21102979">
            <a:off x="2659784" y="6267558"/>
            <a:ext cx="1875329" cy="335397"/>
          </a:xfrm>
          <a:prstGeom prst="rightArrow">
            <a:avLst>
              <a:gd name="adj1" fmla="val 32014"/>
              <a:gd name="adj2" fmla="val 50000"/>
            </a:avLst>
          </a:prstGeom>
          <a:solidFill>
            <a:srgbClr val="EF282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1466792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rtrait of Jim Bridenst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4925" y="546866"/>
            <a:ext cx="742254" cy="9278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Leadership</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p:cNvCxnSpPr/>
          <p:nvPr/>
        </p:nvCxnSpPr>
        <p:spPr>
          <a:xfrm>
            <a:off x="2950085" y="1541147"/>
            <a:ext cx="0" cy="401438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23620" y="4445969"/>
            <a:ext cx="824864"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Lawrence </a:t>
            </a:r>
            <a:r>
              <a:rPr lang="en-US" sz="1000" b="1" i="1" dirty="0" err="1">
                <a:solidFill>
                  <a:schemeClr val="tx1">
                    <a:lumMod val="75000"/>
                    <a:lumOff val="25000"/>
                  </a:schemeClr>
                </a:solidFill>
                <a:latin typeface="Century Gothic" pitchFamily="34" charset="0"/>
              </a:rPr>
              <a:t>Friedl</a:t>
            </a:r>
            <a:endParaRPr lang="en-US" sz="1000" b="1" i="1" dirty="0">
              <a:solidFill>
                <a:schemeClr val="tx1">
                  <a:lumMod val="75000"/>
                  <a:lumOff val="25000"/>
                </a:schemeClr>
              </a:solidFill>
              <a:latin typeface="Century Gothic" pitchFamily="34" charset="0"/>
            </a:endParaRPr>
          </a:p>
        </p:txBody>
      </p:sp>
      <p:sp>
        <p:nvSpPr>
          <p:cNvPr id="28" name="TextBox 27"/>
          <p:cNvSpPr txBox="1"/>
          <p:nvPr/>
        </p:nvSpPr>
        <p:spPr>
          <a:xfrm>
            <a:off x="7816813" y="4445969"/>
            <a:ext cx="833490"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Dr. Nancy </a:t>
            </a:r>
            <a:r>
              <a:rPr lang="en-US" sz="1000" b="1" i="1" dirty="0" err="1">
                <a:solidFill>
                  <a:schemeClr val="tx1">
                    <a:lumMod val="75000"/>
                    <a:lumOff val="25000"/>
                  </a:schemeClr>
                </a:solidFill>
                <a:latin typeface="Century Gothic" pitchFamily="34" charset="0"/>
              </a:rPr>
              <a:t>Searby</a:t>
            </a:r>
            <a:endParaRPr lang="en-US" sz="1000" b="1" i="1" dirty="0">
              <a:solidFill>
                <a:schemeClr val="tx1">
                  <a:lumMod val="75000"/>
                  <a:lumOff val="25000"/>
                </a:schemeClr>
              </a:solidFill>
              <a:latin typeface="Century Gothic" pitchFamily="34" charset="0"/>
            </a:endParaRPr>
          </a:p>
        </p:txBody>
      </p:sp>
      <p:pic>
        <p:nvPicPr>
          <p:cNvPr id="29"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00558" y="3524168"/>
            <a:ext cx="670988" cy="914400"/>
          </a:xfrm>
          <a:prstGeom prst="rect">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Content Placeholder 2"/>
          <p:cNvSpPr txBox="1">
            <a:spLocks/>
          </p:cNvSpPr>
          <p:nvPr/>
        </p:nvSpPr>
        <p:spPr bwMode="auto">
          <a:xfrm>
            <a:off x="3322287" y="1368287"/>
            <a:ext cx="3227604" cy="292608"/>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Jim </a:t>
            </a:r>
            <a:r>
              <a:rPr lang="en-US" sz="1500" b="1" dirty="0" err="1">
                <a:solidFill>
                  <a:schemeClr val="tx1">
                    <a:lumMod val="75000"/>
                    <a:lumOff val="25000"/>
                  </a:schemeClr>
                </a:solidFill>
                <a:latin typeface="Century Gothic" pitchFamily="34" charset="0"/>
              </a:rPr>
              <a:t>Bridenstine</a:t>
            </a:r>
            <a:endParaRPr lang="en-US" sz="1500" b="1" dirty="0">
              <a:solidFill>
                <a:schemeClr val="tx1">
                  <a:lumMod val="75000"/>
                  <a:lumOff val="25000"/>
                </a:schemeClr>
              </a:solidFill>
              <a:latin typeface="Century Gothic" pitchFamily="34" charset="0"/>
            </a:endParaRPr>
          </a:p>
        </p:txBody>
      </p:sp>
      <p:sp>
        <p:nvSpPr>
          <p:cNvPr id="31" name="Isosceles Triangle 5"/>
          <p:cNvSpPr>
            <a:spLocks noChangeAspect="1"/>
          </p:cNvSpPr>
          <p:nvPr/>
        </p:nvSpPr>
        <p:spPr>
          <a:xfrm rot="5400000">
            <a:off x="3158517" y="1513757"/>
            <a:ext cx="190014" cy="52220"/>
          </a:xfrm>
          <a:prstGeom prst="triangle">
            <a:avLst/>
          </a:prstGeom>
          <a:solidFill>
            <a:srgbClr val="24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2" name="Isosceles Triangle 6"/>
          <p:cNvSpPr>
            <a:spLocks noChangeAspect="1"/>
          </p:cNvSpPr>
          <p:nvPr/>
        </p:nvSpPr>
        <p:spPr>
          <a:xfrm rot="5400000">
            <a:off x="3158517" y="2520763"/>
            <a:ext cx="190014" cy="52220"/>
          </a:xfrm>
          <a:prstGeom prst="triangle">
            <a:avLst/>
          </a:prstGeom>
          <a:solidFill>
            <a:srgbClr val="2E5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3" name="Isosceles Triangle 7"/>
          <p:cNvSpPr>
            <a:spLocks noChangeAspect="1"/>
          </p:cNvSpPr>
          <p:nvPr/>
        </p:nvSpPr>
        <p:spPr>
          <a:xfrm rot="5400000">
            <a:off x="3158517" y="3527769"/>
            <a:ext cx="190014" cy="52220"/>
          </a:xfrm>
          <a:prstGeom prst="triangle">
            <a:avLst/>
          </a:prstGeom>
          <a:solidFill>
            <a:srgbClr val="38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Isosceles Triangle 8"/>
          <p:cNvSpPr>
            <a:spLocks noChangeAspect="1"/>
          </p:cNvSpPr>
          <p:nvPr/>
        </p:nvSpPr>
        <p:spPr>
          <a:xfrm rot="5400000">
            <a:off x="3158517" y="4031272"/>
            <a:ext cx="190014" cy="52220"/>
          </a:xfrm>
          <a:prstGeom prst="triangle">
            <a:avLst/>
          </a:prstGeom>
          <a:solidFill>
            <a:srgbClr val="3E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5" name="Isosceles Triangle 9"/>
          <p:cNvSpPr>
            <a:spLocks noChangeAspect="1"/>
          </p:cNvSpPr>
          <p:nvPr/>
        </p:nvSpPr>
        <p:spPr>
          <a:xfrm rot="5400000">
            <a:off x="3158517" y="4534775"/>
            <a:ext cx="190014" cy="52220"/>
          </a:xfrm>
          <a:prstGeom prst="triangle">
            <a:avLst/>
          </a:prstGeom>
          <a:solidFill>
            <a:srgbClr val="448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6" name="Isosceles Triangle 10"/>
          <p:cNvSpPr>
            <a:spLocks noChangeAspect="1"/>
          </p:cNvSpPr>
          <p:nvPr/>
        </p:nvSpPr>
        <p:spPr>
          <a:xfrm rot="5400000">
            <a:off x="3158517" y="5038278"/>
            <a:ext cx="190014" cy="52220"/>
          </a:xfrm>
          <a:prstGeom prst="triangle">
            <a:avLst/>
          </a:prstGeom>
          <a:solidFill>
            <a:srgbClr val="53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Isosceles Triangle 11"/>
          <p:cNvSpPr>
            <a:spLocks noChangeAspect="1"/>
          </p:cNvSpPr>
          <p:nvPr/>
        </p:nvSpPr>
        <p:spPr>
          <a:xfrm rot="5400000">
            <a:off x="3158517" y="5541781"/>
            <a:ext cx="190014" cy="52220"/>
          </a:xfrm>
          <a:prstGeom prst="triangle">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8" name="Content Placeholder 2"/>
          <p:cNvSpPr txBox="1">
            <a:spLocks/>
          </p:cNvSpPr>
          <p:nvPr/>
        </p:nvSpPr>
        <p:spPr bwMode="auto">
          <a:xfrm>
            <a:off x="3322288" y="2375946"/>
            <a:ext cx="2277840" cy="283216"/>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Steve </a:t>
            </a:r>
            <a:r>
              <a:rPr lang="en-US" sz="1500" b="1" dirty="0" err="1">
                <a:solidFill>
                  <a:schemeClr val="tx1">
                    <a:lumMod val="75000"/>
                    <a:lumOff val="25000"/>
                  </a:schemeClr>
                </a:solidFill>
                <a:latin typeface="Century Gothic" pitchFamily="34" charset="0"/>
              </a:rPr>
              <a:t>Jurczyk</a:t>
            </a:r>
            <a:endParaRPr lang="en-US" sz="1500" b="1" dirty="0">
              <a:solidFill>
                <a:schemeClr val="tx1">
                  <a:lumMod val="75000"/>
                  <a:lumOff val="25000"/>
                </a:schemeClr>
              </a:solidFill>
              <a:latin typeface="Century Gothic" pitchFamily="34" charset="0"/>
            </a:endParaRPr>
          </a:p>
        </p:txBody>
      </p:sp>
      <p:sp>
        <p:nvSpPr>
          <p:cNvPr id="39" name="Content Placeholder 2"/>
          <p:cNvSpPr txBox="1">
            <a:spLocks/>
          </p:cNvSpPr>
          <p:nvPr/>
        </p:nvSpPr>
        <p:spPr bwMode="auto">
          <a:xfrm>
            <a:off x="3322287" y="3877126"/>
            <a:ext cx="2592225" cy="296655"/>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Karen St. </a:t>
            </a:r>
            <a:r>
              <a:rPr lang="en-US" sz="1500" b="1" dirty="0" err="1" smtClean="0">
                <a:solidFill>
                  <a:schemeClr val="tx1">
                    <a:lumMod val="75000"/>
                    <a:lumOff val="25000"/>
                  </a:schemeClr>
                </a:solidFill>
                <a:latin typeface="Century Gothic" pitchFamily="34" charset="0"/>
              </a:rPr>
              <a:t>Germain</a:t>
            </a:r>
            <a:r>
              <a:rPr lang="en-US" sz="1500" b="1" dirty="0" smtClean="0">
                <a:solidFill>
                  <a:schemeClr val="tx1">
                    <a:lumMod val="75000"/>
                    <a:lumOff val="25000"/>
                  </a:schemeClr>
                </a:solidFill>
                <a:latin typeface="Century Gothic" pitchFamily="34" charset="0"/>
              </a:rPr>
              <a:t>, Ph.D.</a:t>
            </a:r>
            <a:r>
              <a:rPr lang="en-US" sz="1500" b="1" dirty="0" smtClean="0">
                <a:solidFill>
                  <a:schemeClr val="tx1">
                    <a:lumMod val="75000"/>
                    <a:lumOff val="25000"/>
                  </a:schemeClr>
                </a:solidFill>
                <a:latin typeface="Century Gothic" pitchFamily="34" charset="0"/>
              </a:rPr>
              <a:t>*</a:t>
            </a:r>
            <a:endParaRPr lang="en-US" sz="1500" b="1" dirty="0">
              <a:solidFill>
                <a:schemeClr val="tx1">
                  <a:lumMod val="75000"/>
                  <a:lumOff val="25000"/>
                </a:schemeClr>
              </a:solidFill>
              <a:latin typeface="Century Gothic" pitchFamily="34" charset="0"/>
            </a:endParaRPr>
          </a:p>
        </p:txBody>
      </p:sp>
      <p:sp>
        <p:nvSpPr>
          <p:cNvPr id="40" name="Content Placeholder 2"/>
          <p:cNvSpPr txBox="1">
            <a:spLocks/>
          </p:cNvSpPr>
          <p:nvPr/>
        </p:nvSpPr>
        <p:spPr bwMode="auto">
          <a:xfrm>
            <a:off x="3322288" y="4386600"/>
            <a:ext cx="2277840" cy="296925"/>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Lawrence </a:t>
            </a:r>
            <a:r>
              <a:rPr lang="en-US" sz="1500" b="1" dirty="0" err="1">
                <a:solidFill>
                  <a:schemeClr val="tx1">
                    <a:lumMod val="75000"/>
                    <a:lumOff val="25000"/>
                  </a:schemeClr>
                </a:solidFill>
                <a:latin typeface="Century Gothic" pitchFamily="34" charset="0"/>
              </a:rPr>
              <a:t>Friedl</a:t>
            </a:r>
            <a:endParaRPr lang="en-US" sz="1500" b="1" dirty="0">
              <a:solidFill>
                <a:schemeClr val="tx1">
                  <a:lumMod val="75000"/>
                  <a:lumOff val="25000"/>
                </a:schemeClr>
              </a:solidFill>
              <a:latin typeface="Century Gothic" pitchFamily="34" charset="0"/>
            </a:endParaRPr>
          </a:p>
        </p:txBody>
      </p:sp>
      <p:sp>
        <p:nvSpPr>
          <p:cNvPr id="41" name="Content Placeholder 2"/>
          <p:cNvSpPr txBox="1">
            <a:spLocks/>
          </p:cNvSpPr>
          <p:nvPr/>
        </p:nvSpPr>
        <p:spPr bwMode="auto">
          <a:xfrm>
            <a:off x="3322288" y="4896344"/>
            <a:ext cx="2277840" cy="29692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Nancy </a:t>
            </a:r>
            <a:r>
              <a:rPr lang="en-US" sz="1500" b="1" dirty="0" err="1">
                <a:solidFill>
                  <a:schemeClr val="tx1">
                    <a:lumMod val="75000"/>
                    <a:lumOff val="25000"/>
                  </a:schemeClr>
                </a:solidFill>
                <a:latin typeface="Century Gothic" pitchFamily="34" charset="0"/>
              </a:rPr>
              <a:t>Searby</a:t>
            </a:r>
            <a:r>
              <a:rPr lang="en-US" sz="1500" b="1" dirty="0">
                <a:solidFill>
                  <a:schemeClr val="tx1">
                    <a:lumMod val="75000"/>
                    <a:lumOff val="25000"/>
                  </a:schemeClr>
                </a:solidFill>
                <a:latin typeface="Century Gothic" pitchFamily="34" charset="0"/>
              </a:rPr>
              <a:t>, Ph.D.</a:t>
            </a:r>
          </a:p>
        </p:txBody>
      </p:sp>
      <p:sp>
        <p:nvSpPr>
          <p:cNvPr id="42" name="Content Placeholder 2"/>
          <p:cNvSpPr txBox="1">
            <a:spLocks/>
          </p:cNvSpPr>
          <p:nvPr/>
        </p:nvSpPr>
        <p:spPr bwMode="auto">
          <a:xfrm>
            <a:off x="3322288" y="5406089"/>
            <a:ext cx="2277840" cy="292607"/>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Mike Ruiz</a:t>
            </a:r>
          </a:p>
        </p:txBody>
      </p:sp>
      <p:sp>
        <p:nvSpPr>
          <p:cNvPr id="43" name="TextBox 42"/>
          <p:cNvSpPr txBox="1"/>
          <p:nvPr/>
        </p:nvSpPr>
        <p:spPr>
          <a:xfrm>
            <a:off x="1126826" y="1388747"/>
            <a:ext cx="1965240" cy="292608"/>
          </a:xfrm>
          <a:prstGeom prst="roundRect">
            <a:avLst/>
          </a:prstGeom>
          <a:solidFill>
            <a:srgbClr val="244566"/>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NASA Administrator</a:t>
            </a:r>
          </a:p>
        </p:txBody>
      </p:sp>
      <p:sp>
        <p:nvSpPr>
          <p:cNvPr id="44" name="TextBox 43"/>
          <p:cNvSpPr txBox="1"/>
          <p:nvPr/>
        </p:nvSpPr>
        <p:spPr>
          <a:xfrm>
            <a:off x="745825" y="2396957"/>
            <a:ext cx="2346240" cy="292608"/>
          </a:xfrm>
          <a:prstGeom prst="roundRect">
            <a:avLst/>
          </a:prstGeom>
          <a:solidFill>
            <a:srgbClr val="2E5984"/>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Associate Administrator</a:t>
            </a:r>
          </a:p>
        </p:txBody>
      </p:sp>
      <p:sp>
        <p:nvSpPr>
          <p:cNvPr id="45" name="TextBox 44"/>
          <p:cNvSpPr txBox="1"/>
          <p:nvPr/>
        </p:nvSpPr>
        <p:spPr>
          <a:xfrm>
            <a:off x="411320" y="3405167"/>
            <a:ext cx="2680746" cy="292608"/>
          </a:xfrm>
          <a:prstGeom prst="roundRect">
            <a:avLst/>
          </a:prstGeom>
          <a:solidFill>
            <a:srgbClr val="386DA2"/>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Science Mission Directorate</a:t>
            </a:r>
          </a:p>
        </p:txBody>
      </p:sp>
      <p:sp>
        <p:nvSpPr>
          <p:cNvPr id="46" name="TextBox 45"/>
          <p:cNvSpPr txBox="1"/>
          <p:nvPr/>
        </p:nvSpPr>
        <p:spPr>
          <a:xfrm>
            <a:off x="898225" y="3909272"/>
            <a:ext cx="2193840" cy="292608"/>
          </a:xfrm>
          <a:prstGeom prst="roundRect">
            <a:avLst/>
          </a:prstGeom>
          <a:solidFill>
            <a:srgbClr val="3E77B0"/>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Earth Science Division</a:t>
            </a:r>
          </a:p>
        </p:txBody>
      </p:sp>
      <p:sp>
        <p:nvSpPr>
          <p:cNvPr id="47" name="TextBox 46"/>
          <p:cNvSpPr txBox="1"/>
          <p:nvPr/>
        </p:nvSpPr>
        <p:spPr>
          <a:xfrm>
            <a:off x="488811" y="4413377"/>
            <a:ext cx="2603254" cy="292608"/>
          </a:xfrm>
          <a:prstGeom prst="roundRect">
            <a:avLst/>
          </a:prstGeom>
          <a:solidFill>
            <a:srgbClr val="4481BE"/>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Applied Sciences Program</a:t>
            </a:r>
          </a:p>
        </p:txBody>
      </p:sp>
      <p:sp>
        <p:nvSpPr>
          <p:cNvPr id="48" name="TextBox 47"/>
          <p:cNvSpPr txBox="1"/>
          <p:nvPr/>
        </p:nvSpPr>
        <p:spPr>
          <a:xfrm>
            <a:off x="488811" y="4917482"/>
            <a:ext cx="2603254" cy="292608"/>
          </a:xfrm>
          <a:prstGeom prst="roundRect">
            <a:avLst/>
          </a:prstGeom>
          <a:solidFill>
            <a:srgbClr val="538BC3"/>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Capacity Building Program</a:t>
            </a:r>
          </a:p>
        </p:txBody>
      </p:sp>
      <p:sp>
        <p:nvSpPr>
          <p:cNvPr id="49" name="TextBox 48"/>
          <p:cNvSpPr txBox="1"/>
          <p:nvPr/>
        </p:nvSpPr>
        <p:spPr>
          <a:xfrm>
            <a:off x="488811" y="5421584"/>
            <a:ext cx="2603254" cy="292608"/>
          </a:xfrm>
          <a:prstGeom prst="roundRect">
            <a:avLst/>
          </a:prstGeom>
          <a:solidFill>
            <a:srgbClr val="6194C8"/>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DEVELOP National Program</a:t>
            </a:r>
          </a:p>
        </p:txBody>
      </p:sp>
      <p:sp>
        <p:nvSpPr>
          <p:cNvPr id="50" name="Isosceles Triangle 38"/>
          <p:cNvSpPr>
            <a:spLocks noChangeAspect="1"/>
          </p:cNvSpPr>
          <p:nvPr/>
        </p:nvSpPr>
        <p:spPr>
          <a:xfrm rot="5400000">
            <a:off x="3158516" y="3024266"/>
            <a:ext cx="190014" cy="52220"/>
          </a:xfrm>
          <a:prstGeom prst="triangle">
            <a:avLst/>
          </a:prstGeom>
          <a:solidFill>
            <a:srgbClr val="336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 name="Content Placeholder 2"/>
          <p:cNvSpPr txBox="1">
            <a:spLocks/>
          </p:cNvSpPr>
          <p:nvPr/>
        </p:nvSpPr>
        <p:spPr bwMode="auto">
          <a:xfrm>
            <a:off x="3322286" y="2871981"/>
            <a:ext cx="3553077" cy="288291"/>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Cathy Mangum*</a:t>
            </a:r>
            <a:endParaRPr lang="en-US" sz="1500" b="1" dirty="0">
              <a:solidFill>
                <a:schemeClr val="tx1">
                  <a:lumMod val="75000"/>
                  <a:lumOff val="25000"/>
                </a:schemeClr>
              </a:solidFill>
              <a:latin typeface="Century Gothic" pitchFamily="34" charset="0"/>
            </a:endParaRPr>
          </a:p>
        </p:txBody>
      </p:sp>
      <p:sp>
        <p:nvSpPr>
          <p:cNvPr id="52" name="TextBox 51"/>
          <p:cNvSpPr txBox="1"/>
          <p:nvPr/>
        </p:nvSpPr>
        <p:spPr>
          <a:xfrm>
            <a:off x="127637" y="2901062"/>
            <a:ext cx="2964427" cy="292608"/>
          </a:xfrm>
          <a:prstGeom prst="roundRect">
            <a:avLst/>
          </a:prstGeom>
          <a:solidFill>
            <a:srgbClr val="336393"/>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Deputy Associate Administrator</a:t>
            </a:r>
          </a:p>
        </p:txBody>
      </p:sp>
      <p:sp>
        <p:nvSpPr>
          <p:cNvPr id="53" name="Isosceles Triangle 41"/>
          <p:cNvSpPr>
            <a:spLocks noChangeAspect="1"/>
          </p:cNvSpPr>
          <p:nvPr/>
        </p:nvSpPr>
        <p:spPr>
          <a:xfrm rot="5400000">
            <a:off x="3160118" y="2017260"/>
            <a:ext cx="190014" cy="52220"/>
          </a:xfrm>
          <a:prstGeom prst="triangle">
            <a:avLst/>
          </a:prstGeom>
          <a:solidFill>
            <a:srgbClr val="294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 name="Content Placeholder 2"/>
          <p:cNvSpPr txBox="1">
            <a:spLocks/>
          </p:cNvSpPr>
          <p:nvPr/>
        </p:nvSpPr>
        <p:spPr bwMode="auto">
          <a:xfrm>
            <a:off x="3323889" y="1873714"/>
            <a:ext cx="4176012" cy="289413"/>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Jim </a:t>
            </a:r>
            <a:r>
              <a:rPr lang="en-US" sz="1500" b="1" dirty="0" err="1">
                <a:solidFill>
                  <a:schemeClr val="tx1">
                    <a:lumMod val="75000"/>
                    <a:lumOff val="25000"/>
                  </a:schemeClr>
                </a:solidFill>
                <a:latin typeface="Century Gothic" pitchFamily="34" charset="0"/>
              </a:rPr>
              <a:t>Morhard</a:t>
            </a:r>
            <a:endParaRPr lang="en-US" sz="1500" b="1" dirty="0">
              <a:solidFill>
                <a:schemeClr val="tx1">
                  <a:lumMod val="75000"/>
                  <a:lumOff val="25000"/>
                </a:schemeClr>
              </a:solidFill>
              <a:latin typeface="Century Gothic" pitchFamily="34" charset="0"/>
            </a:endParaRPr>
          </a:p>
        </p:txBody>
      </p:sp>
      <p:sp>
        <p:nvSpPr>
          <p:cNvPr id="55" name="TextBox 54"/>
          <p:cNvSpPr txBox="1"/>
          <p:nvPr/>
        </p:nvSpPr>
        <p:spPr>
          <a:xfrm>
            <a:off x="745824" y="1892852"/>
            <a:ext cx="2347841" cy="292608"/>
          </a:xfrm>
          <a:prstGeom prst="roundRect">
            <a:avLst/>
          </a:prstGeom>
          <a:solidFill>
            <a:srgbClr val="294F75"/>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Deputy Administrator</a:t>
            </a:r>
          </a:p>
        </p:txBody>
      </p:sp>
      <p:sp>
        <p:nvSpPr>
          <p:cNvPr id="57" name="TextBox 56"/>
          <p:cNvSpPr txBox="1"/>
          <p:nvPr/>
        </p:nvSpPr>
        <p:spPr>
          <a:xfrm>
            <a:off x="8674243" y="2903144"/>
            <a:ext cx="964666"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Dr. Karen   St. </a:t>
            </a:r>
            <a:r>
              <a:rPr lang="en-US" sz="1000" b="1" i="1" dirty="0" err="1" smtClean="0">
                <a:solidFill>
                  <a:schemeClr val="tx1">
                    <a:lumMod val="75000"/>
                    <a:lumOff val="25000"/>
                  </a:schemeClr>
                </a:solidFill>
                <a:latin typeface="Century Gothic" pitchFamily="34" charset="0"/>
              </a:rPr>
              <a:t>Germain</a:t>
            </a:r>
            <a:endParaRPr lang="en-US" sz="1000" b="1" i="1" dirty="0">
              <a:solidFill>
                <a:schemeClr val="tx1">
                  <a:lumMod val="75000"/>
                  <a:lumOff val="25000"/>
                </a:schemeClr>
              </a:solidFill>
              <a:latin typeface="Century Gothic" pitchFamily="34" charset="0"/>
            </a:endParaRPr>
          </a:p>
        </p:txBody>
      </p:sp>
      <p:sp>
        <p:nvSpPr>
          <p:cNvPr id="58" name="TextBox 57"/>
          <p:cNvSpPr txBox="1"/>
          <p:nvPr/>
        </p:nvSpPr>
        <p:spPr>
          <a:xfrm>
            <a:off x="8825661" y="4445969"/>
            <a:ext cx="661830"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Mike</a:t>
            </a:r>
          </a:p>
          <a:p>
            <a:pPr algn="ctr"/>
            <a:r>
              <a:rPr lang="en-US" sz="1000" b="1" i="1" dirty="0">
                <a:solidFill>
                  <a:schemeClr val="tx1">
                    <a:lumMod val="75000"/>
                    <a:lumOff val="25000"/>
                  </a:schemeClr>
                </a:solidFill>
                <a:latin typeface="Century Gothic" pitchFamily="34" charset="0"/>
              </a:rPr>
              <a:t>Ruiz</a:t>
            </a:r>
          </a:p>
        </p:txBody>
      </p:sp>
      <p:sp>
        <p:nvSpPr>
          <p:cNvPr id="60" name="TextBox 59"/>
          <p:cNvSpPr txBox="1"/>
          <p:nvPr/>
        </p:nvSpPr>
        <p:spPr>
          <a:xfrm>
            <a:off x="6890353" y="1431528"/>
            <a:ext cx="891398"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Jim </a:t>
            </a:r>
            <a:r>
              <a:rPr lang="en-US" sz="1000" b="1" i="1" dirty="0" err="1">
                <a:solidFill>
                  <a:schemeClr val="tx1">
                    <a:lumMod val="75000"/>
                    <a:lumOff val="25000"/>
                  </a:schemeClr>
                </a:solidFill>
                <a:latin typeface="Century Gothic" pitchFamily="34" charset="0"/>
              </a:rPr>
              <a:t>Bridenstine</a:t>
            </a:r>
            <a:endParaRPr lang="en-US" sz="1000" b="1" i="1" dirty="0">
              <a:solidFill>
                <a:schemeClr val="tx1">
                  <a:lumMod val="75000"/>
                  <a:lumOff val="25000"/>
                </a:schemeClr>
              </a:solidFill>
              <a:latin typeface="Century Gothic" pitchFamily="34" charset="0"/>
            </a:endParaRPr>
          </a:p>
        </p:txBody>
      </p:sp>
      <p:pic>
        <p:nvPicPr>
          <p:cNvPr id="61" name="Picture 2" descr="Woody Turne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22820" y="3524168"/>
            <a:ext cx="667512" cy="914400"/>
          </a:xfrm>
          <a:prstGeom prst="rect">
            <a:avLst/>
          </a:prstGeom>
          <a:noFill/>
          <a:ln w="9525">
            <a:noFill/>
            <a:miter lim="800000"/>
            <a:headEnd/>
            <a:tailEnd/>
          </a:ln>
          <a:effectLst>
            <a:outerShdw blurRad="127000" dist="50800" dir="2700000" algn="ctr" rotWithShape="0">
              <a:schemeClr val="tx1">
                <a:alpha val="40000"/>
              </a:schemeClr>
            </a:outerShdw>
          </a:effectLst>
        </p:spPr>
      </p:pic>
      <p:sp>
        <p:nvSpPr>
          <p:cNvPr id="62" name="Content Placeholder 2"/>
          <p:cNvSpPr txBox="1">
            <a:spLocks/>
          </p:cNvSpPr>
          <p:nvPr/>
        </p:nvSpPr>
        <p:spPr bwMode="auto">
          <a:xfrm>
            <a:off x="3322287" y="3373091"/>
            <a:ext cx="3227603" cy="29121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Thomas </a:t>
            </a:r>
            <a:r>
              <a:rPr lang="en-US" sz="1500" b="1" dirty="0" err="1">
                <a:solidFill>
                  <a:schemeClr val="tx1">
                    <a:lumMod val="75000"/>
                    <a:lumOff val="25000"/>
                  </a:schemeClr>
                </a:solidFill>
                <a:latin typeface="Century Gothic" pitchFamily="34" charset="0"/>
              </a:rPr>
              <a:t>Zurbuchen</a:t>
            </a:r>
            <a:r>
              <a:rPr lang="en-US" sz="1500" b="1" dirty="0">
                <a:solidFill>
                  <a:schemeClr val="tx1">
                    <a:lumMod val="75000"/>
                    <a:lumOff val="25000"/>
                  </a:schemeClr>
                </a:solidFill>
                <a:latin typeface="Century Gothic" pitchFamily="34" charset="0"/>
              </a:rPr>
              <a:t>, Ph.D.</a:t>
            </a:r>
          </a:p>
        </p:txBody>
      </p:sp>
      <p:sp>
        <p:nvSpPr>
          <p:cNvPr id="63" name="TextBox 62"/>
          <p:cNvSpPr txBox="1"/>
          <p:nvPr/>
        </p:nvSpPr>
        <p:spPr>
          <a:xfrm>
            <a:off x="7758429" y="2903144"/>
            <a:ext cx="950258"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Dr. Thomas </a:t>
            </a:r>
            <a:r>
              <a:rPr lang="en-US" sz="1000" b="1" i="1" dirty="0" err="1">
                <a:solidFill>
                  <a:schemeClr val="tx1">
                    <a:lumMod val="75000"/>
                    <a:lumOff val="25000"/>
                  </a:schemeClr>
                </a:solidFill>
                <a:latin typeface="Century Gothic" pitchFamily="34" charset="0"/>
              </a:rPr>
              <a:t>Zurbuchen</a:t>
            </a:r>
            <a:endParaRPr lang="en-US" sz="1000" b="1" i="1" dirty="0">
              <a:solidFill>
                <a:schemeClr val="tx1">
                  <a:lumMod val="75000"/>
                  <a:lumOff val="25000"/>
                </a:schemeClr>
              </a:solidFill>
              <a:latin typeface="Century Gothic" pitchFamily="34" charset="0"/>
            </a:endParaRPr>
          </a:p>
        </p:txBody>
      </p:sp>
      <p:pic>
        <p:nvPicPr>
          <p:cNvPr id="64" name="Picture 6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0837" y="1989829"/>
            <a:ext cx="625443" cy="914400"/>
          </a:xfrm>
          <a:prstGeom prst="rect">
            <a:avLst/>
          </a:prstGeom>
          <a:effectLst>
            <a:outerShdw blurRad="127000" dist="50800" dir="2700000" algn="ctr" rotWithShape="0">
              <a:schemeClr val="tx1">
                <a:alpha val="40000"/>
              </a:schemeClr>
            </a:outerShdw>
          </a:effectLst>
        </p:spPr>
      </p:pic>
      <p:sp>
        <p:nvSpPr>
          <p:cNvPr id="65" name="TextBox 64">
            <a:extLst>
              <a:ext uri="{FF2B5EF4-FFF2-40B4-BE49-F238E27FC236}">
                <a16:creationId xmlns:a16="http://schemas.microsoft.com/office/drawing/2014/main" id="{175B0924-0FD8-4B2F-AD51-A47207C3CDC2}"/>
              </a:ext>
            </a:extLst>
          </p:cNvPr>
          <p:cNvSpPr txBox="1"/>
          <p:nvPr/>
        </p:nvSpPr>
        <p:spPr>
          <a:xfrm>
            <a:off x="8761908" y="1431528"/>
            <a:ext cx="789336"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Steve </a:t>
            </a:r>
            <a:r>
              <a:rPr lang="en-US" sz="1000" b="1" i="1" dirty="0" err="1">
                <a:solidFill>
                  <a:schemeClr val="tx1">
                    <a:lumMod val="75000"/>
                    <a:lumOff val="25000"/>
                  </a:schemeClr>
                </a:solidFill>
                <a:latin typeface="Century Gothic" pitchFamily="34" charset="0"/>
              </a:rPr>
              <a:t>Jurczyk</a:t>
            </a:r>
            <a:endParaRPr lang="en-US" sz="1000" b="1" i="1" dirty="0">
              <a:solidFill>
                <a:schemeClr val="tx1">
                  <a:lumMod val="75000"/>
                  <a:lumOff val="25000"/>
                </a:schemeClr>
              </a:solidFill>
              <a:latin typeface="Century Gothic" pitchFamily="34" charset="0"/>
            </a:endParaRPr>
          </a:p>
        </p:txBody>
      </p:sp>
      <p:pic>
        <p:nvPicPr>
          <p:cNvPr id="6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031355" y="1989829"/>
            <a:ext cx="609393" cy="9144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Image result for melanie w. saunder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90771" y="549405"/>
            <a:ext cx="731610" cy="9144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175B0924-0FD8-4B2F-AD51-A47207C3CDC2}"/>
              </a:ext>
            </a:extLst>
          </p:cNvPr>
          <p:cNvSpPr txBox="1"/>
          <p:nvPr/>
        </p:nvSpPr>
        <p:spPr>
          <a:xfrm>
            <a:off x="7764433" y="1431528"/>
            <a:ext cx="938251"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Jim </a:t>
            </a:r>
            <a:r>
              <a:rPr lang="en-US" sz="1000" b="1" i="1" dirty="0" err="1">
                <a:solidFill>
                  <a:schemeClr val="tx1">
                    <a:lumMod val="75000"/>
                    <a:lumOff val="25000"/>
                  </a:schemeClr>
                </a:solidFill>
                <a:latin typeface="Century Gothic" pitchFamily="34" charset="0"/>
              </a:rPr>
              <a:t>Morhard</a:t>
            </a:r>
            <a:endParaRPr lang="en-US" sz="1000" b="1" i="1" dirty="0">
              <a:solidFill>
                <a:schemeClr val="tx1">
                  <a:lumMod val="75000"/>
                  <a:lumOff val="25000"/>
                </a:schemeClr>
              </a:solidFill>
              <a:latin typeface="Century Gothic" pitchFamily="34" charset="0"/>
            </a:endParaRPr>
          </a:p>
        </p:txBody>
      </p:sp>
      <p:pic>
        <p:nvPicPr>
          <p:cNvPr id="69" name="Picture 2" descr="Official Portrait of Jim Morhard"/>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73442" y="549405"/>
            <a:ext cx="720232" cy="90029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860923" y="2903144"/>
            <a:ext cx="95025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Cathy Mangum</a:t>
            </a:r>
            <a:endParaRPr lang="en-US" sz="1000" b="1" i="1" dirty="0">
              <a:solidFill>
                <a:schemeClr val="tx1">
                  <a:lumMod val="75000"/>
                  <a:lumOff val="25000"/>
                </a:schemeClr>
              </a:solidFill>
              <a:latin typeface="Century Gothic" pitchFamily="34" charset="0"/>
            </a:endParaRPr>
          </a:p>
        </p:txBody>
      </p:sp>
      <p:sp>
        <p:nvSpPr>
          <p:cNvPr id="71" name="TextBox 70"/>
          <p:cNvSpPr txBox="1"/>
          <p:nvPr/>
        </p:nvSpPr>
        <p:spPr>
          <a:xfrm>
            <a:off x="3879598" y="4112298"/>
            <a:ext cx="1878944" cy="261610"/>
          </a:xfrm>
          <a:prstGeom prst="rect">
            <a:avLst/>
          </a:prstGeom>
          <a:noFill/>
        </p:spPr>
        <p:txBody>
          <a:bodyPr wrap="square" rtlCol="0">
            <a:spAutoFit/>
          </a:bodyPr>
          <a:lstStyle/>
          <a:p>
            <a:r>
              <a:rPr lang="en-US" sz="1100" i="1" dirty="0">
                <a:solidFill>
                  <a:srgbClr val="13416C"/>
                </a:solidFill>
                <a:latin typeface="Century Gothic" charset="0"/>
                <a:ea typeface="Century Gothic" charset="0"/>
                <a:cs typeface="Century Gothic" charset="0"/>
              </a:rPr>
              <a:t>* </a:t>
            </a:r>
            <a:r>
              <a:rPr lang="en-US" sz="1100" i="1" dirty="0" smtClean="0">
                <a:solidFill>
                  <a:srgbClr val="13416C"/>
                </a:solidFill>
                <a:latin typeface="Century Gothic" charset="0"/>
                <a:ea typeface="Century Gothic" charset="0"/>
                <a:cs typeface="Century Gothic" charset="0"/>
              </a:rPr>
              <a:t>Starting June 8</a:t>
            </a:r>
            <a:r>
              <a:rPr lang="en-US" sz="1100" i="1" baseline="30000" dirty="0" smtClean="0">
                <a:solidFill>
                  <a:srgbClr val="13416C"/>
                </a:solidFill>
                <a:latin typeface="Century Gothic" charset="0"/>
                <a:ea typeface="Century Gothic" charset="0"/>
                <a:cs typeface="Century Gothic" charset="0"/>
              </a:rPr>
              <a:t>th</a:t>
            </a:r>
            <a:r>
              <a:rPr lang="en-US" sz="1100" i="1" dirty="0" smtClean="0">
                <a:solidFill>
                  <a:srgbClr val="13416C"/>
                </a:solidFill>
                <a:latin typeface="Century Gothic" charset="0"/>
                <a:ea typeface="Century Gothic" charset="0"/>
                <a:cs typeface="Century Gothic" charset="0"/>
              </a:rPr>
              <a:t>!</a:t>
            </a:r>
            <a:endParaRPr lang="en-US" sz="1100" i="1" dirty="0">
              <a:solidFill>
                <a:srgbClr val="13416C"/>
              </a:solidFill>
              <a:latin typeface="Century Gothic" charset="0"/>
              <a:ea typeface="Century Gothic" charset="0"/>
              <a:cs typeface="Century Gothic" charset="0"/>
            </a:endParaRPr>
          </a:p>
        </p:txBody>
      </p:sp>
      <p:sp>
        <p:nvSpPr>
          <p:cNvPr id="72" name="Text Placeholder 5"/>
          <p:cNvSpPr txBox="1">
            <a:spLocks/>
          </p:cNvSpPr>
          <p:nvPr/>
        </p:nvSpPr>
        <p:spPr>
          <a:xfrm>
            <a:off x="6124543" y="4985736"/>
            <a:ext cx="3728117" cy="12779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800" dirty="0"/>
              <a:t>Knowing key NASA leaders is important because you will see these people at conferences and events!</a:t>
            </a:r>
          </a:p>
        </p:txBody>
      </p:sp>
      <p:sp>
        <p:nvSpPr>
          <p:cNvPr id="73" name="TextBox 72"/>
          <p:cNvSpPr txBox="1"/>
          <p:nvPr/>
        </p:nvSpPr>
        <p:spPr>
          <a:xfrm>
            <a:off x="127637" y="6489290"/>
            <a:ext cx="7890302" cy="307777"/>
          </a:xfrm>
          <a:prstGeom prst="rect">
            <a:avLst/>
          </a:prstGeom>
          <a:noFill/>
        </p:spPr>
        <p:txBody>
          <a:bodyPr wrap="none" rtlCol="0">
            <a:spAutoFit/>
          </a:bodyPr>
          <a:lstStyle/>
          <a:p>
            <a:pPr algn="ctr"/>
            <a:r>
              <a:rPr lang="en-US" sz="1400" b="1" dirty="0">
                <a:solidFill>
                  <a:srgbClr val="EF282F"/>
                </a:solidFill>
                <a:latin typeface="Century Gothic" charset="0"/>
                <a:ea typeface="Century Gothic" charset="0"/>
                <a:cs typeface="Century Gothic" charset="0"/>
              </a:rPr>
              <a:t>NASA Organization Chart</a:t>
            </a:r>
            <a:r>
              <a:rPr lang="en-US" sz="1400" dirty="0">
                <a:solidFill>
                  <a:srgbClr val="EF282F"/>
                </a:solidFill>
                <a:latin typeface="Century Gothic" charset="0"/>
                <a:ea typeface="Century Gothic" charset="0"/>
                <a:cs typeface="Century Gothic" charset="0"/>
              </a:rPr>
              <a:t>: </a:t>
            </a:r>
            <a:r>
              <a:rPr lang="en-US" sz="1400" dirty="0">
                <a:solidFill>
                  <a:srgbClr val="EF282F"/>
                </a:solidFill>
                <a:latin typeface="Century Gothic" charset="0"/>
                <a:ea typeface="Century Gothic" charset="0"/>
                <a:cs typeface="Century Gothic" charset="0"/>
                <a:hlinkClick r:id="rId10"/>
              </a:rPr>
              <a:t>http://www.nasa.gov/about/org_index.html#.VBNBWvldWbM</a:t>
            </a:r>
            <a:r>
              <a:rPr lang="en-US" sz="1400" dirty="0">
                <a:solidFill>
                  <a:srgbClr val="EF282F"/>
                </a:solidFill>
                <a:latin typeface="Century Gothic" charset="0"/>
                <a:ea typeface="Century Gothic" charset="0"/>
                <a:cs typeface="Century Gothic" charset="0"/>
              </a:rPr>
              <a:t> </a:t>
            </a:r>
          </a:p>
        </p:txBody>
      </p:sp>
      <p:pic>
        <p:nvPicPr>
          <p:cNvPr id="74" name="Picture 7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9" name="Rounded Rectangle 8"/>
          <p:cNvSpPr/>
          <p:nvPr/>
        </p:nvSpPr>
        <p:spPr>
          <a:xfrm>
            <a:off x="6181422" y="4969381"/>
            <a:ext cx="3691983" cy="129425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Image result for nancy searb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67798" y="3524168"/>
            <a:ext cx="731520" cy="91440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3850014" y="3113812"/>
            <a:ext cx="1151193" cy="261610"/>
          </a:xfrm>
          <a:prstGeom prst="rect">
            <a:avLst/>
          </a:prstGeom>
          <a:noFill/>
        </p:spPr>
        <p:txBody>
          <a:bodyPr wrap="square" rtlCol="0">
            <a:spAutoFit/>
          </a:bodyPr>
          <a:lstStyle/>
          <a:p>
            <a:r>
              <a:rPr lang="en-US" sz="1100" i="1" dirty="0">
                <a:solidFill>
                  <a:srgbClr val="13416C"/>
                </a:solidFill>
                <a:latin typeface="Century Gothic" charset="0"/>
                <a:ea typeface="Century Gothic" charset="0"/>
                <a:cs typeface="Century Gothic" charset="0"/>
              </a:rPr>
              <a:t>* Acting </a:t>
            </a:r>
          </a:p>
        </p:txBody>
      </p:sp>
      <p:pic>
        <p:nvPicPr>
          <p:cNvPr id="22" name="Picture 2" descr="Photo of Karen M. St. Germain, PhD"/>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7021"/>
          <a:stretch/>
        </p:blipFill>
        <p:spPr bwMode="auto">
          <a:xfrm>
            <a:off x="8827734" y="1989829"/>
            <a:ext cx="657685" cy="914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54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Science Mission Directorate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7"/>
            <a:ext cx="9768987" cy="1431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Science is interconnected; no important question stands alone.  </a:t>
            </a:r>
          </a:p>
          <a:p>
            <a:pPr marL="285750" indent="-285750">
              <a:spcBef>
                <a:spcPts val="0"/>
              </a:spcBef>
              <a:spcAft>
                <a:spcPts val="600"/>
              </a:spcAft>
              <a:buClr>
                <a:srgbClr val="EF282F"/>
              </a:buClr>
              <a:buFont typeface="Webdings" panose="05030102010509060703" pitchFamily="18" charset="2"/>
              <a:buChar char="4"/>
            </a:pPr>
            <a:r>
              <a:rPr lang="en-US" sz="1800" dirty="0"/>
              <a:t>The Science Mission Directorate (SMD) is an organization where discoveries in one scientific discipline have a direct route to other areas of study. This flow is something extremely valuable and is rare in the scientific world.</a:t>
            </a:r>
          </a:p>
          <a:p>
            <a:pPr marL="285750" indent="-285750">
              <a:spcBef>
                <a:spcPts val="0"/>
              </a:spcBef>
              <a:spcAft>
                <a:spcPts val="600"/>
              </a:spcAft>
              <a:buClr>
                <a:srgbClr val="EF282F"/>
              </a:buClr>
              <a:buFont typeface="Webdings" panose="05030102010509060703" pitchFamily="18" charset="2"/>
              <a:buChar char="4"/>
            </a:pPr>
            <a:r>
              <a:rPr lang="en-US" sz="1800" dirty="0"/>
              <a:t>SMD engages the Nation’s science community, sponsors scientific research, and develops and deploys satellites and probes in collaboration with NASA’s partners around the world to answer fundamental questions requiring the view from and into space. </a:t>
            </a:r>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 name="Picture 1"/>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4312921" y="3494314"/>
            <a:ext cx="5623560" cy="3124200"/>
          </a:xfrm>
          <a:prstGeom prst="rect">
            <a:avLst/>
          </a:prstGeom>
        </p:spPr>
      </p:pic>
      <p:sp>
        <p:nvSpPr>
          <p:cNvPr id="43" name="Text Placeholder 5"/>
          <p:cNvSpPr txBox="1">
            <a:spLocks/>
          </p:cNvSpPr>
          <p:nvPr/>
        </p:nvSpPr>
        <p:spPr>
          <a:xfrm>
            <a:off x="216718" y="3494312"/>
            <a:ext cx="3776320" cy="1643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SMD seeks to understand the origins, evolution, and destiny of the universe and to understand the nature of the strange phenomena that shape it. </a:t>
            </a:r>
          </a:p>
        </p:txBody>
      </p:sp>
      <p:grpSp>
        <p:nvGrpSpPr>
          <p:cNvPr id="4" name="Group 3"/>
          <p:cNvGrpSpPr/>
          <p:nvPr/>
        </p:nvGrpSpPr>
        <p:grpSpPr>
          <a:xfrm>
            <a:off x="454002" y="5108870"/>
            <a:ext cx="3752237" cy="1572778"/>
            <a:chOff x="454002" y="5185072"/>
            <a:chExt cx="3752237" cy="1572778"/>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27" y="5396406"/>
              <a:ext cx="763967" cy="1116923"/>
            </a:xfrm>
            <a:prstGeom prst="ellipse">
              <a:avLst/>
            </a:prstGeom>
            <a:effectLst>
              <a:outerShdw blurRad="127000" dist="50800" dir="2700000" algn="ctr" rotWithShape="0">
                <a:schemeClr val="tx1">
                  <a:alpha val="40000"/>
                </a:schemeClr>
              </a:outerShdw>
            </a:effectLst>
          </p:spPr>
        </p:pic>
        <p:grpSp>
          <p:nvGrpSpPr>
            <p:cNvPr id="46" name="Group 45"/>
            <p:cNvGrpSpPr/>
            <p:nvPr/>
          </p:nvGrpSpPr>
          <p:grpSpPr>
            <a:xfrm>
              <a:off x="454002" y="5185072"/>
              <a:ext cx="3752237" cy="1572778"/>
              <a:chOff x="637004" y="5002940"/>
              <a:chExt cx="3513822" cy="1572778"/>
            </a:xfrm>
          </p:grpSpPr>
          <p:sp>
            <p:nvSpPr>
              <p:cNvPr id="47" name="Text Placeholder 5"/>
              <p:cNvSpPr txBox="1">
                <a:spLocks/>
              </p:cNvSpPr>
              <p:nvPr/>
            </p:nvSpPr>
            <p:spPr>
              <a:xfrm>
                <a:off x="1421527" y="5002940"/>
                <a:ext cx="2729299" cy="1298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500" b="1" i="1" dirty="0">
                    <a:solidFill>
                      <a:srgbClr val="0061AA"/>
                    </a:solidFill>
                  </a:rPr>
                  <a:t>By The Way</a:t>
                </a:r>
              </a:p>
              <a:p>
                <a:pPr>
                  <a:spcBef>
                    <a:spcPts val="0"/>
                  </a:spcBef>
                  <a:buClr>
                    <a:srgbClr val="0078C1"/>
                  </a:buClr>
                </a:pPr>
                <a:r>
                  <a:rPr lang="en-US" sz="1500" dirty="0"/>
                  <a:t>Dr. Thomas </a:t>
                </a:r>
                <a:r>
                  <a:rPr lang="en-US" sz="1500" dirty="0" err="1"/>
                  <a:t>Zurbuchen</a:t>
                </a:r>
                <a:r>
                  <a:rPr lang="en-US" sz="1500" dirty="0"/>
                  <a:t>, Associate Administrator for SMD and aka Dr. Z, is often seen at conferences and visiting NASA Centers! Follow him on Twitter!</a:t>
                </a:r>
              </a:p>
            </p:txBody>
          </p:sp>
          <p:sp>
            <p:nvSpPr>
              <p:cNvPr id="50" name="Rounded Rectangle 49"/>
              <p:cNvSpPr/>
              <p:nvPr/>
            </p:nvSpPr>
            <p:spPr>
              <a:xfrm>
                <a:off x="637004" y="5021238"/>
                <a:ext cx="3513822" cy="155448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01497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Earth Science Division</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37181" y="1269432"/>
            <a:ext cx="9746837" cy="22704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600"/>
              </a:spcBef>
              <a:spcAft>
                <a:spcPts val="600"/>
              </a:spcAft>
              <a:buClr>
                <a:srgbClr val="EF282F"/>
              </a:buClr>
              <a:buFont typeface="Webdings" panose="05030102010509060703" pitchFamily="18" charset="2"/>
              <a:buChar char="4"/>
            </a:pPr>
            <a:r>
              <a:rPr lang="en-US" sz="1800" dirty="0"/>
              <a:t>The Earth Science Division (ESD), conducts scientific studies to understand the Earth as a system and on all time scales.</a:t>
            </a:r>
          </a:p>
          <a:p>
            <a:pPr marL="285750" indent="-285750">
              <a:spcBef>
                <a:spcPts val="600"/>
              </a:spcBef>
              <a:spcAft>
                <a:spcPts val="600"/>
              </a:spcAft>
              <a:buClr>
                <a:srgbClr val="EF282F"/>
              </a:buClr>
              <a:buFont typeface="Webdings" panose="05030102010509060703" pitchFamily="18" charset="2"/>
              <a:buChar char="4"/>
            </a:pPr>
            <a:r>
              <a:rPr lang="en-US" sz="1800" dirty="0"/>
              <a:t>ESD utilizes NASA’s ability to view the Earth from the unique vantage point of space. </a:t>
            </a:r>
          </a:p>
          <a:p>
            <a:pPr marL="285750" indent="-285750">
              <a:spcBef>
                <a:spcPts val="600"/>
              </a:spcBef>
              <a:spcAft>
                <a:spcPts val="600"/>
              </a:spcAft>
              <a:buClr>
                <a:srgbClr val="EF282F"/>
              </a:buClr>
              <a:buFont typeface="Webdings" panose="05030102010509060703" pitchFamily="18" charset="2"/>
              <a:buChar char="4"/>
            </a:pPr>
            <a:r>
              <a:rPr lang="en-US" sz="1800" dirty="0"/>
              <a:t>ESD provides uniformly high-quality data covering the planet to support the pursuit of answers to fundamental science questions.</a:t>
            </a:r>
          </a:p>
          <a:p>
            <a:pPr marL="285750" indent="-285750">
              <a:spcBef>
                <a:spcPts val="600"/>
              </a:spcBef>
              <a:spcAft>
                <a:spcPts val="600"/>
              </a:spcAft>
              <a:buClr>
                <a:srgbClr val="EF282F"/>
              </a:buClr>
              <a:buFont typeface="Webdings" panose="05030102010509060703" pitchFamily="18" charset="2"/>
              <a:buChar char="4"/>
            </a:pPr>
            <a:r>
              <a:rPr lang="en-US" sz="1800" dirty="0"/>
              <a:t>There are four lines of business:</a:t>
            </a:r>
          </a:p>
          <a:p>
            <a:pPr marL="285750" indent="-285750">
              <a:spcBef>
                <a:spcPts val="0"/>
              </a:spcBef>
              <a:spcAft>
                <a:spcPts val="1800"/>
              </a:spcAft>
              <a:buClr>
                <a:srgbClr val="0078C1"/>
              </a:buClr>
              <a:buFont typeface="Webdings" panose="05030102010509060703" pitchFamily="18" charset="2"/>
              <a:buChar char="4"/>
            </a:pPr>
            <a:endParaRPr lang="en-US" sz="1800" dirty="0"/>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2" name="Group 1"/>
          <p:cNvGrpSpPr/>
          <p:nvPr/>
        </p:nvGrpSpPr>
        <p:grpSpPr>
          <a:xfrm>
            <a:off x="449924" y="3672561"/>
            <a:ext cx="2175690" cy="3033039"/>
            <a:chOff x="-814996" y="3352521"/>
            <a:chExt cx="2175690" cy="3033039"/>
          </a:xfrm>
        </p:grpSpPr>
        <p:sp>
          <p:nvSpPr>
            <p:cNvPr id="42" name="Rounded Rectangle 41"/>
            <p:cNvSpPr/>
            <p:nvPr/>
          </p:nvSpPr>
          <p:spPr>
            <a:xfrm>
              <a:off x="-8039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Flight</a:t>
              </a:r>
              <a:endParaRPr lang="en-US" dirty="0">
                <a:solidFill>
                  <a:srgbClr val="0061AA"/>
                </a:solidFill>
              </a:endParaRPr>
            </a:p>
            <a:p>
              <a:pPr algn="ctr"/>
              <a:endParaRPr lang="en-US" sz="1200" dirty="0">
                <a:solidFill>
                  <a:schemeClr val="tx1">
                    <a:lumMod val="75000"/>
                    <a:lumOff val="25000"/>
                  </a:schemeClr>
                </a:solidFill>
              </a:endParaRPr>
            </a:p>
            <a:p>
              <a:pPr algn="ctr"/>
              <a:r>
                <a:rPr lang="en-US" sz="1300" dirty="0">
                  <a:solidFill>
                    <a:schemeClr val="tx1">
                      <a:lumMod val="75000"/>
                      <a:lumOff val="25000"/>
                    </a:schemeClr>
                  </a:solidFill>
                </a:rPr>
                <a:t>Develops, launches, and operates NASA’s fleet of Earth-observing satellites, instruments, and aircraft. Manages data systems to make the data freely and openly available. </a:t>
              </a:r>
            </a:p>
            <a:p>
              <a:pPr algn="ctr"/>
              <a:endParaRPr lang="en-US" sz="1300" dirty="0">
                <a:solidFill>
                  <a:schemeClr val="tx1">
                    <a:lumMod val="75000"/>
                    <a:lumOff val="25000"/>
                  </a:schemeClr>
                </a:solidFill>
              </a:endParaRPr>
            </a:p>
          </p:txBody>
        </p:sp>
        <p:pic>
          <p:nvPicPr>
            <p:cNvPr id="46" name="Picture 45" descr="OSTM_Jason-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217741">
              <a:off x="-921048" y="3458573"/>
              <a:ext cx="669303" cy="457200"/>
            </a:xfrm>
            <a:prstGeom prst="rect">
              <a:avLst/>
            </a:prstGeom>
          </p:spPr>
        </p:pic>
      </p:grpSp>
      <p:grpSp>
        <p:nvGrpSpPr>
          <p:cNvPr id="5" name="Group 4"/>
          <p:cNvGrpSpPr/>
          <p:nvPr/>
        </p:nvGrpSpPr>
        <p:grpSpPr>
          <a:xfrm>
            <a:off x="5181669" y="3756356"/>
            <a:ext cx="2341722" cy="2949244"/>
            <a:chOff x="4755784" y="3436316"/>
            <a:chExt cx="2341722" cy="2949244"/>
          </a:xfrm>
        </p:grpSpPr>
        <p:sp>
          <p:nvSpPr>
            <p:cNvPr id="43" name="Rounded Rectangle 42"/>
            <p:cNvSpPr/>
            <p:nvPr/>
          </p:nvSpPr>
          <p:spPr>
            <a:xfrm>
              <a:off x="4932903"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200" dirty="0">
                  <a:solidFill>
                    <a:srgbClr val="0061AA"/>
                  </a:solidFill>
                </a:rPr>
                <a:t>Research &amp; Analysis</a:t>
              </a:r>
            </a:p>
            <a:p>
              <a:pPr algn="ctr"/>
              <a:endParaRPr lang="en-US" sz="1200" dirty="0">
                <a:solidFill>
                  <a:srgbClr val="0061AA"/>
                </a:solidFill>
              </a:endParaRPr>
            </a:p>
            <a:p>
              <a:pPr lvl="0" algn="ctr"/>
              <a:r>
                <a:rPr lang="en-US" sz="1300" dirty="0">
                  <a:solidFill>
                    <a:prstClr val="black">
                      <a:lumMod val="75000"/>
                      <a:lumOff val="25000"/>
                    </a:prstClr>
                  </a:solidFill>
                </a:rPr>
                <a:t>Supports research that advances knowledge of the Earth as a system. Six focus areas plus field campaigns, modeling, and scientific computing.</a:t>
              </a:r>
            </a:p>
            <a:p>
              <a:pPr algn="ctr"/>
              <a:endParaRPr lang="en-US" sz="1600" dirty="0">
                <a:solidFill>
                  <a:srgbClr val="3550A7"/>
                </a:solidFill>
              </a:endParaRPr>
            </a:p>
          </p:txBody>
        </p:sp>
        <p:pic>
          <p:nvPicPr>
            <p:cNvPr id="47" name="Picture 4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5784" y="3436316"/>
              <a:ext cx="382768" cy="379020"/>
            </a:xfrm>
            <a:prstGeom prst="ellipse">
              <a:avLst/>
            </a:prstGeom>
          </p:spPr>
        </p:pic>
      </p:grpSp>
      <p:grpSp>
        <p:nvGrpSpPr>
          <p:cNvPr id="4" name="Group 3"/>
          <p:cNvGrpSpPr/>
          <p:nvPr/>
        </p:nvGrpSpPr>
        <p:grpSpPr>
          <a:xfrm>
            <a:off x="2730206" y="3767957"/>
            <a:ext cx="2346871" cy="2937643"/>
            <a:chOff x="1882229" y="3447917"/>
            <a:chExt cx="2346871" cy="2937643"/>
          </a:xfrm>
        </p:grpSpPr>
        <p:sp>
          <p:nvSpPr>
            <p:cNvPr id="44" name="Rounded Rectangle 43"/>
            <p:cNvSpPr/>
            <p:nvPr/>
          </p:nvSpPr>
          <p:spPr>
            <a:xfrm>
              <a:off x="2064497"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Technology</a:t>
              </a:r>
              <a:endParaRPr lang="en-US" dirty="0">
                <a:solidFill>
                  <a:srgbClr val="0061AA"/>
                </a:solidFill>
              </a:endParaRPr>
            </a:p>
            <a:p>
              <a:pPr lvl="0" algn="ctr"/>
              <a:endParaRPr lang="en-US" sz="900" dirty="0">
                <a:solidFill>
                  <a:prstClr val="black">
                    <a:lumMod val="75000"/>
                    <a:lumOff val="25000"/>
                  </a:prstClr>
                </a:solidFill>
              </a:endParaRPr>
            </a:p>
            <a:p>
              <a:pPr lvl="0" algn="ctr"/>
              <a:r>
                <a:rPr lang="en-US" sz="1300" dirty="0">
                  <a:solidFill>
                    <a:prstClr val="black">
                      <a:lumMod val="75000"/>
                      <a:lumOff val="25000"/>
                    </a:prstClr>
                  </a:solidFill>
                </a:rPr>
                <a:t>Tests and demonstrates scientific technologies for future satellite and airborne missions: </a:t>
              </a:r>
            </a:p>
            <a:p>
              <a:pPr lvl="0" algn="ctr"/>
              <a:r>
                <a:rPr lang="en-US" sz="1300" dirty="0">
                  <a:solidFill>
                    <a:prstClr val="black">
                      <a:lumMod val="75000"/>
                      <a:lumOff val="25000"/>
                    </a:prstClr>
                  </a:solidFill>
                </a:rPr>
                <a:t>Instruments, Information Systems, Components, In-Space Validation.</a:t>
              </a:r>
            </a:p>
            <a:p>
              <a:pPr algn="ctr"/>
              <a:endParaRPr lang="en-US" sz="1300" dirty="0">
                <a:solidFill>
                  <a:srgbClr val="3550A7"/>
                </a:solidFill>
              </a:endParaRPr>
            </a:p>
          </p:txBody>
        </p:sp>
        <p:pic>
          <p:nvPicPr>
            <p:cNvPr id="48" name="Picture 4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2229" y="3447917"/>
              <a:ext cx="515782" cy="386836"/>
            </a:xfrm>
            <a:prstGeom prst="rect">
              <a:avLst/>
            </a:prstGeom>
          </p:spPr>
        </p:pic>
      </p:grpSp>
      <p:grpSp>
        <p:nvGrpSpPr>
          <p:cNvPr id="6" name="Group 5"/>
          <p:cNvGrpSpPr/>
          <p:nvPr/>
        </p:nvGrpSpPr>
        <p:grpSpPr>
          <a:xfrm>
            <a:off x="7605124" y="3671419"/>
            <a:ext cx="2360788" cy="3034181"/>
            <a:chOff x="7605124" y="3351379"/>
            <a:chExt cx="2360788" cy="3034181"/>
          </a:xfrm>
        </p:grpSpPr>
        <p:sp>
          <p:nvSpPr>
            <p:cNvPr id="45" name="Rounded Rectangle 44"/>
            <p:cNvSpPr/>
            <p:nvPr/>
          </p:nvSpPr>
          <p:spPr>
            <a:xfrm>
              <a:off x="78013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Applied Sciences</a:t>
              </a:r>
            </a:p>
            <a:p>
              <a:pPr lvl="0" algn="ctr"/>
              <a:r>
                <a:rPr lang="en-US" sz="1300" dirty="0">
                  <a:solidFill>
                    <a:prstClr val="black">
                      <a:lumMod val="75000"/>
                      <a:lumOff val="25000"/>
                    </a:prstClr>
                  </a:solidFill>
                </a:rPr>
                <a:t>Supports innovative and practical uses of Earth observations and scientific knowledge by private and public sectors to inform their planning, decisions, and actions.</a:t>
              </a:r>
            </a:p>
          </p:txBody>
        </p:sp>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05124" y="3351379"/>
              <a:ext cx="591671" cy="438336"/>
            </a:xfrm>
            <a:prstGeom prst="rect">
              <a:avLst/>
            </a:prstGeom>
            <a:ln>
              <a:solidFill>
                <a:schemeClr val="bg1">
                  <a:lumMod val="65000"/>
                </a:schemeClr>
              </a:solidFill>
            </a:ln>
          </p:spPr>
        </p:pic>
      </p:grpSp>
    </p:spTree>
    <p:extLst>
      <p:ext uri="{BB962C8B-B14F-4D97-AF65-F5344CB8AC3E}">
        <p14:creationId xmlns:p14="http://schemas.microsoft.com/office/powerpoint/2010/main" val="1706329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8C51FE-49D9-314D-9957-ABBF7DDE8782}" type="slidenum">
              <a:rPr lang="en-US" smtClean="0"/>
              <a:t>7</a:t>
            </a:fld>
            <a:endParaRPr lang="en-US"/>
          </a:p>
        </p:txBody>
      </p:sp>
      <p:pic>
        <p:nvPicPr>
          <p:cNvPr id="3" name="Picture 2">
            <a:extLst>
              <a:ext uri="{FF2B5EF4-FFF2-40B4-BE49-F238E27FC236}">
                <a16:creationId xmlns:a16="http://schemas.microsoft.com/office/drawing/2014/main" id="{679D304C-C88C-C54C-A9FF-EEC965DD7C26}"/>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67CC4BA-37D9-A84A-822A-74361AD0B4CE}"/>
              </a:ext>
            </a:extLst>
          </p:cNvPr>
          <p:cNvSpPr txBox="1"/>
          <p:nvPr/>
        </p:nvSpPr>
        <p:spPr>
          <a:xfrm>
            <a:off x="6619537" y="2329257"/>
            <a:ext cx="2613779" cy="323165"/>
          </a:xfrm>
          <a:prstGeom prst="rect">
            <a:avLst/>
          </a:prstGeom>
          <a:noFill/>
        </p:spPr>
        <p:txBody>
          <a:bodyPr wrap="square" rtlCol="0">
            <a:spAutoFit/>
          </a:bodyPr>
          <a:lstStyle/>
          <a:p>
            <a:r>
              <a:rPr lang="en-US" sz="1500" b="1" dirty="0" smtClean="0">
                <a:solidFill>
                  <a:schemeClr val="bg1"/>
                </a:solidFill>
                <a:latin typeface="Century Gothic" panose="020B0502020202020204" pitchFamily="34" charset="0"/>
                <a:cs typeface="Arial Narrow" panose="020B0604020202020204" pitchFamily="34" charset="0"/>
              </a:rPr>
              <a:t>CALIPSO</a:t>
            </a:r>
            <a:r>
              <a:rPr lang="en-US" sz="1500" dirty="0" smtClean="0">
                <a:solidFill>
                  <a:schemeClr val="bg1"/>
                </a:solidFill>
                <a:latin typeface="Century Gothic" panose="020B0502020202020204" pitchFamily="34" charset="0"/>
                <a:cs typeface="Arial Narrow" panose="020B0604020202020204" pitchFamily="34" charset="0"/>
              </a:rPr>
              <a:t> (CNES)</a:t>
            </a:r>
            <a:endParaRPr lang="en-US" sz="1500" dirty="0">
              <a:solidFill>
                <a:schemeClr val="bg1"/>
              </a:solidFill>
              <a:latin typeface="Century Gothic" panose="020B0502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28C3B4E2-A746-4349-8560-FD74AF61C589}"/>
              </a:ext>
            </a:extLst>
          </p:cNvPr>
          <p:cNvSpPr txBox="1"/>
          <p:nvPr/>
        </p:nvSpPr>
        <p:spPr>
          <a:xfrm>
            <a:off x="7170182" y="3020686"/>
            <a:ext cx="1371600" cy="584775"/>
          </a:xfrm>
          <a:prstGeom prst="rect">
            <a:avLst/>
          </a:prstGeom>
          <a:noFill/>
        </p:spPr>
        <p:txBody>
          <a:bodyPr wrap="square" rtlCol="0">
            <a:spAutoFit/>
          </a:bodyPr>
          <a:lstStyle/>
          <a:p>
            <a:r>
              <a:rPr lang="en-US" sz="1600" b="1" dirty="0">
                <a:solidFill>
                  <a:schemeClr val="bg1"/>
                </a:solidFill>
                <a:latin typeface="Century Gothic" panose="020B0502020202020204" pitchFamily="34" charset="0"/>
                <a:cs typeface="Arial Narrow" panose="020B0604020202020204" pitchFamily="34" charset="0"/>
              </a:rPr>
              <a:t>CYGNSS </a:t>
            </a:r>
            <a:r>
              <a:rPr lang="en-US" sz="1600" dirty="0">
                <a:solidFill>
                  <a:schemeClr val="bg1"/>
                </a:solidFill>
                <a:latin typeface="Century Gothic" panose="020B0502020202020204" pitchFamily="34" charset="0"/>
                <a:cs typeface="Arial Narrow" panose="020B0604020202020204" pitchFamily="34" charset="0"/>
              </a:rPr>
              <a:t>(8</a:t>
            </a:r>
            <a:r>
              <a:rPr lang="en-US" sz="1600" dirty="0" smtClean="0">
                <a:solidFill>
                  <a:schemeClr val="bg1"/>
                </a:solidFill>
                <a:latin typeface="Century Gothic" panose="020B0502020202020204" pitchFamily="34" charset="0"/>
                <a:cs typeface="Arial Narrow" panose="020B0604020202020204" pitchFamily="34" charset="0"/>
              </a:rPr>
              <a:t>)</a:t>
            </a:r>
            <a:endParaRPr lang="en-US" sz="1600" dirty="0">
              <a:solidFill>
                <a:schemeClr val="bg1"/>
              </a:solidFill>
              <a:latin typeface="Century Gothic" panose="020B0502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BFA8F79A-6C8F-AC4C-ABEA-20D395D9B51D}"/>
              </a:ext>
            </a:extLst>
          </p:cNvPr>
          <p:cNvSpPr txBox="1"/>
          <p:nvPr/>
        </p:nvSpPr>
        <p:spPr>
          <a:xfrm>
            <a:off x="487762" y="1599137"/>
            <a:ext cx="1097280" cy="323165"/>
          </a:xfrm>
          <a:prstGeom prst="rect">
            <a:avLst/>
          </a:prstGeom>
          <a:noFill/>
        </p:spPr>
        <p:txBody>
          <a:bodyPr wrap="square" rtlCol="0">
            <a:spAutoFit/>
          </a:bodyPr>
          <a:lstStyle/>
          <a:p>
            <a:r>
              <a:rPr lang="en-US" sz="1500" b="1" dirty="0" smtClean="0">
                <a:solidFill>
                  <a:schemeClr val="bg1"/>
                </a:solidFill>
                <a:latin typeface="Century Gothic" panose="020B0502020202020204" pitchFamily="34" charset="0"/>
                <a:cs typeface="Arial Narrow" panose="020B0604020202020204" pitchFamily="34" charset="0"/>
              </a:rPr>
              <a:t>ICESAT-2</a:t>
            </a:r>
            <a:endParaRPr lang="en-US" sz="1500" b="1" dirty="0">
              <a:solidFill>
                <a:schemeClr val="bg1"/>
              </a:solidFill>
              <a:latin typeface="Century Gothic" panose="020B0502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A3B44843-4750-9749-8CF7-9BC93478CC71}"/>
              </a:ext>
            </a:extLst>
          </p:cNvPr>
          <p:cNvSpPr txBox="1"/>
          <p:nvPr/>
        </p:nvSpPr>
        <p:spPr>
          <a:xfrm>
            <a:off x="6280159" y="1923595"/>
            <a:ext cx="914400" cy="323165"/>
          </a:xfrm>
          <a:prstGeom prst="rect">
            <a:avLst/>
          </a:prstGeom>
          <a:noFill/>
        </p:spPr>
        <p:txBody>
          <a:bodyPr wrap="square" rtlCol="0">
            <a:spAutoFit/>
          </a:bodyPr>
          <a:lstStyle/>
          <a:p>
            <a:r>
              <a:rPr lang="en-US" sz="1500" b="1" dirty="0" smtClean="0">
                <a:solidFill>
                  <a:schemeClr val="bg1"/>
                </a:solidFill>
                <a:latin typeface="Century Gothic" panose="020B0502020202020204" pitchFamily="34" charset="0"/>
                <a:cs typeface="Arial Narrow" panose="020B0604020202020204" pitchFamily="34" charset="0"/>
              </a:rPr>
              <a:t>OCO-2</a:t>
            </a:r>
            <a:endParaRPr lang="en-US" sz="1500" b="1" dirty="0">
              <a:solidFill>
                <a:schemeClr val="bg1"/>
              </a:solidFill>
              <a:latin typeface="Century Gothic" panose="020B0502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C2447090-3AED-8145-BC42-0E040FF1E18A}"/>
              </a:ext>
            </a:extLst>
          </p:cNvPr>
          <p:cNvSpPr txBox="1"/>
          <p:nvPr/>
        </p:nvSpPr>
        <p:spPr>
          <a:xfrm>
            <a:off x="7364864" y="3388929"/>
            <a:ext cx="1935781" cy="323165"/>
          </a:xfrm>
          <a:prstGeom prst="rect">
            <a:avLst/>
          </a:prstGeom>
          <a:noFill/>
        </p:spPr>
        <p:txBody>
          <a:bodyPr wrap="square" rtlCol="0">
            <a:spAutoFit/>
          </a:bodyPr>
          <a:lstStyle/>
          <a:p>
            <a:r>
              <a:rPr lang="en-US" sz="1500" b="1" dirty="0" smtClean="0">
                <a:solidFill>
                  <a:schemeClr val="bg1"/>
                </a:solidFill>
                <a:latin typeface="Century Gothic" panose="020B0502020202020204" pitchFamily="34" charset="0"/>
                <a:cs typeface="Arial Narrow" panose="020B0604020202020204" pitchFamily="34" charset="0"/>
              </a:rPr>
              <a:t>CLOUDSAT</a:t>
            </a:r>
            <a:r>
              <a:rPr lang="en-US" sz="1500" dirty="0" smtClean="0">
                <a:solidFill>
                  <a:schemeClr val="bg1"/>
                </a:solidFill>
                <a:latin typeface="Century Gothic" panose="020B0502020202020204" pitchFamily="34" charset="0"/>
                <a:cs typeface="Arial Narrow" panose="020B0604020202020204" pitchFamily="34" charset="0"/>
              </a:rPr>
              <a:t> (CSA)</a:t>
            </a:r>
            <a:endParaRPr lang="en-US" sz="1500" b="1" dirty="0">
              <a:solidFill>
                <a:schemeClr val="bg1"/>
              </a:solidFill>
              <a:latin typeface="Century Gothic" panose="020B0502020202020204" pitchFamily="34" charset="0"/>
              <a:cs typeface="Arial Narrow" panose="020B0604020202020204" pitchFamily="34" charset="0"/>
            </a:endParaRPr>
          </a:p>
        </p:txBody>
      </p:sp>
      <p:sp>
        <p:nvSpPr>
          <p:cNvPr id="9" name="TextBox 8">
            <a:extLst>
              <a:ext uri="{FF2B5EF4-FFF2-40B4-BE49-F238E27FC236}">
                <a16:creationId xmlns:a16="http://schemas.microsoft.com/office/drawing/2014/main" id="{E8040B36-59E1-3848-9A8E-427382571E39}"/>
              </a:ext>
            </a:extLst>
          </p:cNvPr>
          <p:cNvSpPr txBox="1"/>
          <p:nvPr/>
        </p:nvSpPr>
        <p:spPr>
          <a:xfrm>
            <a:off x="7696627" y="5451765"/>
            <a:ext cx="2791015" cy="323165"/>
          </a:xfrm>
          <a:prstGeom prst="rect">
            <a:avLst/>
          </a:prstGeom>
          <a:noFill/>
        </p:spPr>
        <p:txBody>
          <a:bodyPr wrap="square" rtlCol="0">
            <a:spAutoFit/>
          </a:bodyPr>
          <a:lstStyle/>
          <a:p>
            <a:r>
              <a:rPr lang="en-US" sz="1500" b="1" dirty="0" smtClean="0">
                <a:solidFill>
                  <a:schemeClr val="bg1"/>
                </a:solidFill>
                <a:latin typeface="Century Gothic" panose="020B0502020202020204" pitchFamily="34" charset="0"/>
                <a:cs typeface="Arial Narrow" panose="020B0604020202020204" pitchFamily="34" charset="0"/>
              </a:rPr>
              <a:t>AQUA</a:t>
            </a:r>
            <a:r>
              <a:rPr lang="en-US" sz="1500" dirty="0" smtClean="0">
                <a:solidFill>
                  <a:schemeClr val="bg1"/>
                </a:solidFill>
                <a:latin typeface="Century Gothic" panose="020B0502020202020204" pitchFamily="34" charset="0"/>
                <a:cs typeface="Arial Narrow" panose="020B0604020202020204" pitchFamily="34" charset="0"/>
              </a:rPr>
              <a:t> (JAXA, AEB)</a:t>
            </a:r>
            <a:endParaRPr lang="en-US" sz="1500" b="1" dirty="0">
              <a:solidFill>
                <a:schemeClr val="bg1"/>
              </a:solidFill>
              <a:latin typeface="Century Gothic" panose="020B0502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77DB5366-D5EE-EC42-B52E-3F60B3112A9E}"/>
              </a:ext>
            </a:extLst>
          </p:cNvPr>
          <p:cNvSpPr txBox="1"/>
          <p:nvPr/>
        </p:nvSpPr>
        <p:spPr>
          <a:xfrm>
            <a:off x="7455686" y="3801445"/>
            <a:ext cx="2103120" cy="323165"/>
          </a:xfrm>
          <a:prstGeom prst="rect">
            <a:avLst/>
          </a:prstGeom>
          <a:noFill/>
        </p:spPr>
        <p:txBody>
          <a:bodyPr wrap="square" rtlCol="0">
            <a:spAutoFit/>
          </a:bodyPr>
          <a:lstStyle/>
          <a:p>
            <a:r>
              <a:rPr lang="en-US" sz="1500" b="1" dirty="0">
                <a:solidFill>
                  <a:schemeClr val="bg1"/>
                </a:solidFill>
                <a:latin typeface="Century Gothic" panose="020B0502020202020204" pitchFamily="34" charset="0"/>
                <a:cs typeface="Arial Narrow" panose="020B0604020202020204" pitchFamily="34" charset="0"/>
              </a:rPr>
              <a:t>LANDSAT </a:t>
            </a:r>
            <a:r>
              <a:rPr lang="en-US" sz="1500" b="1" dirty="0" smtClean="0">
                <a:solidFill>
                  <a:schemeClr val="bg1"/>
                </a:solidFill>
                <a:latin typeface="Century Gothic" panose="020B0502020202020204" pitchFamily="34" charset="0"/>
                <a:cs typeface="Arial Narrow" panose="020B0604020202020204" pitchFamily="34" charset="0"/>
              </a:rPr>
              <a:t>7 </a:t>
            </a:r>
            <a:r>
              <a:rPr lang="en-US" sz="1500" dirty="0" smtClean="0">
                <a:solidFill>
                  <a:schemeClr val="bg1"/>
                </a:solidFill>
                <a:latin typeface="Century Gothic" panose="020B0502020202020204" pitchFamily="34" charset="0"/>
                <a:cs typeface="Arial Narrow" panose="020B0604020202020204" pitchFamily="34" charset="0"/>
              </a:rPr>
              <a:t>(USGS)</a:t>
            </a:r>
            <a:endParaRPr lang="en-US" sz="1500" dirty="0">
              <a:solidFill>
                <a:schemeClr val="bg1"/>
              </a:solidFill>
              <a:latin typeface="Century Gothic" panose="020B0502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778B350F-0379-B643-9971-393E0B7EDA37}"/>
              </a:ext>
            </a:extLst>
          </p:cNvPr>
          <p:cNvSpPr txBox="1"/>
          <p:nvPr/>
        </p:nvSpPr>
        <p:spPr>
          <a:xfrm>
            <a:off x="4966250" y="1255421"/>
            <a:ext cx="3007318" cy="323165"/>
          </a:xfrm>
          <a:prstGeom prst="rect">
            <a:avLst/>
          </a:prstGeom>
          <a:noFill/>
        </p:spPr>
        <p:txBody>
          <a:bodyPr wrap="square" rtlCol="0">
            <a:spAutoFit/>
          </a:bodyPr>
          <a:lstStyle/>
          <a:p>
            <a:r>
              <a:rPr lang="en-US" sz="1500" b="1" dirty="0">
                <a:solidFill>
                  <a:schemeClr val="bg1"/>
                </a:solidFill>
                <a:latin typeface="Century Gothic" panose="020B0502020202020204" pitchFamily="34" charset="0"/>
                <a:cs typeface="Arial Narrow" panose="020B0604020202020204" pitchFamily="34" charset="0"/>
              </a:rPr>
              <a:t>SUOMI NPP </a:t>
            </a:r>
            <a:r>
              <a:rPr lang="en-US" sz="1500" dirty="0">
                <a:solidFill>
                  <a:schemeClr val="bg1"/>
                </a:solidFill>
                <a:latin typeface="Century Gothic" panose="020B0502020202020204" pitchFamily="34" charset="0"/>
                <a:cs typeface="Arial Narrow" panose="020B0604020202020204" pitchFamily="34" charset="0"/>
              </a:rPr>
              <a:t>(NOAA</a:t>
            </a:r>
            <a:r>
              <a:rPr lang="en-US" sz="1500" dirty="0" smtClean="0">
                <a:solidFill>
                  <a:schemeClr val="bg1"/>
                </a:solidFill>
                <a:latin typeface="Century Gothic" panose="020B0502020202020204" pitchFamily="34" charset="0"/>
                <a:cs typeface="Arial Narrow" panose="020B0604020202020204" pitchFamily="34" charset="0"/>
              </a:rPr>
              <a:t>) (JAXA)</a:t>
            </a:r>
            <a:endParaRPr lang="en-US" sz="1500" dirty="0">
              <a:solidFill>
                <a:schemeClr val="bg1"/>
              </a:solidFill>
              <a:latin typeface="Century Gothic" panose="020B0502020202020204" pitchFamily="34" charset="0"/>
              <a:cs typeface="Arial Narrow" panose="020B0604020202020204" pitchFamily="34" charset="0"/>
            </a:endParaRPr>
          </a:p>
        </p:txBody>
      </p:sp>
      <p:sp>
        <p:nvSpPr>
          <p:cNvPr id="12" name="TextBox 11">
            <a:extLst>
              <a:ext uri="{FF2B5EF4-FFF2-40B4-BE49-F238E27FC236}">
                <a16:creationId xmlns:a16="http://schemas.microsoft.com/office/drawing/2014/main" id="{16B4B0C9-6376-2E4B-B936-3460881DA959}"/>
              </a:ext>
            </a:extLst>
          </p:cNvPr>
          <p:cNvSpPr txBox="1"/>
          <p:nvPr/>
        </p:nvSpPr>
        <p:spPr>
          <a:xfrm>
            <a:off x="639428" y="1175730"/>
            <a:ext cx="2103120" cy="553998"/>
          </a:xfrm>
          <a:prstGeom prst="rect">
            <a:avLst/>
          </a:prstGeom>
          <a:noFill/>
        </p:spPr>
        <p:txBody>
          <a:bodyPr wrap="square" rtlCol="0">
            <a:spAutoFit/>
          </a:bodyPr>
          <a:lstStyle/>
          <a:p>
            <a:r>
              <a:rPr lang="en-US" sz="1500" b="1" dirty="0">
                <a:solidFill>
                  <a:schemeClr val="bg1"/>
                </a:solidFill>
                <a:latin typeface="Century Gothic" panose="020B0502020202020204" pitchFamily="34" charset="0"/>
                <a:cs typeface="Arial Narrow" panose="020B0604020202020204" pitchFamily="34" charset="0"/>
              </a:rPr>
              <a:t>GRACE-FO </a:t>
            </a:r>
            <a:r>
              <a:rPr lang="en-US" sz="1500" dirty="0">
                <a:solidFill>
                  <a:schemeClr val="bg1"/>
                </a:solidFill>
                <a:latin typeface="Century Gothic" panose="020B0502020202020204" pitchFamily="34" charset="0"/>
                <a:cs typeface="Arial Narrow" panose="020B0604020202020204" pitchFamily="34" charset="0"/>
              </a:rPr>
              <a:t>(2</a:t>
            </a:r>
            <a:r>
              <a:rPr lang="en-US" sz="1500" dirty="0" smtClean="0">
                <a:solidFill>
                  <a:schemeClr val="bg1"/>
                </a:solidFill>
                <a:latin typeface="Century Gothic" panose="020B0502020202020204" pitchFamily="34" charset="0"/>
                <a:cs typeface="Arial Narrow" panose="020B0604020202020204" pitchFamily="34" charset="0"/>
              </a:rPr>
              <a:t>)</a:t>
            </a:r>
            <a:r>
              <a:rPr lang="en-US" sz="1500" b="1" dirty="0" smtClean="0">
                <a:solidFill>
                  <a:schemeClr val="bg1"/>
                </a:solidFill>
                <a:latin typeface="Century Gothic" panose="020B0502020202020204" pitchFamily="34" charset="0"/>
                <a:cs typeface="Arial Narrow" panose="020B0604020202020204" pitchFamily="34" charset="0"/>
              </a:rPr>
              <a:t> </a:t>
            </a:r>
            <a:r>
              <a:rPr lang="en-US" sz="1500" dirty="0" smtClean="0">
                <a:solidFill>
                  <a:schemeClr val="bg1"/>
                </a:solidFill>
                <a:latin typeface="Century Gothic" panose="020B0502020202020204" pitchFamily="34" charset="0"/>
                <a:cs typeface="Arial Narrow" panose="020B0604020202020204" pitchFamily="34" charset="0"/>
              </a:rPr>
              <a:t>(GFZ)</a:t>
            </a:r>
            <a:endParaRPr lang="en-US" sz="1500" dirty="0">
              <a:solidFill>
                <a:schemeClr val="bg1"/>
              </a:solidFill>
              <a:latin typeface="Century Gothic" panose="020B0502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23B6CEE8-8C4C-8F4B-A9AE-6BC706EAC53D}"/>
              </a:ext>
            </a:extLst>
          </p:cNvPr>
          <p:cNvSpPr txBox="1"/>
          <p:nvPr/>
        </p:nvSpPr>
        <p:spPr>
          <a:xfrm>
            <a:off x="6905536" y="2682132"/>
            <a:ext cx="822960" cy="323165"/>
          </a:xfrm>
          <a:prstGeom prst="rect">
            <a:avLst/>
          </a:prstGeom>
          <a:noFill/>
        </p:spPr>
        <p:txBody>
          <a:bodyPr wrap="square" rtlCol="0">
            <a:spAutoFit/>
          </a:bodyPr>
          <a:lstStyle/>
          <a:p>
            <a:r>
              <a:rPr lang="en-US" sz="1500" b="1" dirty="0" smtClean="0">
                <a:solidFill>
                  <a:schemeClr val="bg1"/>
                </a:solidFill>
                <a:latin typeface="Century Gothic" panose="020B0502020202020204" pitchFamily="34" charset="0"/>
                <a:cs typeface="Arial Narrow" panose="020B0604020202020204" pitchFamily="34" charset="0"/>
              </a:rPr>
              <a:t>SMAP</a:t>
            </a:r>
            <a:endParaRPr lang="en-US" sz="1500" dirty="0">
              <a:solidFill>
                <a:schemeClr val="bg1"/>
              </a:solidFill>
              <a:latin typeface="Century Gothic" panose="020B0502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4B637593-DA39-894E-A323-E8E60D1F4337}"/>
              </a:ext>
            </a:extLst>
          </p:cNvPr>
          <p:cNvSpPr txBox="1"/>
          <p:nvPr/>
        </p:nvSpPr>
        <p:spPr>
          <a:xfrm>
            <a:off x="7573324" y="4183038"/>
            <a:ext cx="2157089" cy="323165"/>
          </a:xfrm>
          <a:prstGeom prst="rect">
            <a:avLst/>
          </a:prstGeom>
          <a:noFill/>
        </p:spPr>
        <p:txBody>
          <a:bodyPr wrap="square" rtlCol="0">
            <a:spAutoFit/>
          </a:bodyPr>
          <a:lstStyle/>
          <a:p>
            <a:r>
              <a:rPr lang="en-US" sz="1500" b="1" dirty="0" smtClean="0">
                <a:solidFill>
                  <a:schemeClr val="bg1"/>
                </a:solidFill>
                <a:latin typeface="Century Gothic" panose="020B0502020202020204" pitchFamily="34" charset="0"/>
                <a:cs typeface="Arial Narrow" panose="020B0604020202020204" pitchFamily="34" charset="0"/>
              </a:rPr>
              <a:t>GPM</a:t>
            </a:r>
            <a:r>
              <a:rPr lang="en-US" sz="1500" dirty="0" smtClean="0">
                <a:solidFill>
                  <a:schemeClr val="bg1"/>
                </a:solidFill>
                <a:latin typeface="Century Gothic" panose="020B0502020202020204" pitchFamily="34" charset="0"/>
                <a:cs typeface="Arial Narrow" panose="020B0604020202020204" pitchFamily="34" charset="0"/>
              </a:rPr>
              <a:t> (JAXA)</a:t>
            </a:r>
            <a:endParaRPr lang="en-US" sz="1500" dirty="0">
              <a:solidFill>
                <a:schemeClr val="bg1"/>
              </a:solidFill>
              <a:latin typeface="Century Gothic" panose="020B0502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E6BF3567-0B7F-AF45-A6B4-3F23447418B5}"/>
              </a:ext>
            </a:extLst>
          </p:cNvPr>
          <p:cNvSpPr txBox="1"/>
          <p:nvPr/>
        </p:nvSpPr>
        <p:spPr>
          <a:xfrm>
            <a:off x="7664907" y="4599593"/>
            <a:ext cx="2762010" cy="323165"/>
          </a:xfrm>
          <a:prstGeom prst="rect">
            <a:avLst/>
          </a:prstGeom>
          <a:noFill/>
        </p:spPr>
        <p:txBody>
          <a:bodyPr wrap="square" rtlCol="0">
            <a:spAutoFit/>
          </a:bodyPr>
          <a:lstStyle/>
          <a:p>
            <a:r>
              <a:rPr lang="en-US" sz="1500" b="1" dirty="0" smtClean="0">
                <a:solidFill>
                  <a:schemeClr val="bg1"/>
                </a:solidFill>
                <a:latin typeface="Century Gothic" panose="020B0502020202020204" pitchFamily="34" charset="0"/>
                <a:cs typeface="Arial Narrow" panose="020B0604020202020204" pitchFamily="34" charset="0"/>
              </a:rPr>
              <a:t>TERRA</a:t>
            </a:r>
            <a:r>
              <a:rPr lang="en-US" sz="1500" dirty="0" smtClean="0">
                <a:solidFill>
                  <a:schemeClr val="bg1"/>
                </a:solidFill>
                <a:latin typeface="Century Gothic" panose="020B0502020202020204" pitchFamily="34" charset="0"/>
                <a:cs typeface="Arial Narrow" panose="020B0604020202020204" pitchFamily="34" charset="0"/>
              </a:rPr>
              <a:t> (JAXA, CSA)</a:t>
            </a:r>
            <a:endParaRPr lang="en-US" sz="1500" dirty="0">
              <a:solidFill>
                <a:schemeClr val="bg1"/>
              </a:solidFill>
              <a:latin typeface="Century Gothic" panose="020B0502020202020204" pitchFamily="34" charset="0"/>
              <a:cs typeface="Arial Narrow" panose="020B0604020202020204" pitchFamily="34" charset="0"/>
            </a:endParaRPr>
          </a:p>
        </p:txBody>
      </p:sp>
      <p:sp>
        <p:nvSpPr>
          <p:cNvPr id="16" name="TextBox 15">
            <a:extLst>
              <a:ext uri="{FF2B5EF4-FFF2-40B4-BE49-F238E27FC236}">
                <a16:creationId xmlns:a16="http://schemas.microsoft.com/office/drawing/2014/main" id="{5F2A0212-0C5D-4D47-B20C-06B9FBA40B00}"/>
              </a:ext>
            </a:extLst>
          </p:cNvPr>
          <p:cNvSpPr txBox="1"/>
          <p:nvPr/>
        </p:nvSpPr>
        <p:spPr>
          <a:xfrm>
            <a:off x="7677331" y="4978826"/>
            <a:ext cx="2749586" cy="323165"/>
          </a:xfrm>
          <a:prstGeom prst="rect">
            <a:avLst/>
          </a:prstGeom>
          <a:noFill/>
        </p:spPr>
        <p:txBody>
          <a:bodyPr wrap="square" rtlCol="0">
            <a:spAutoFit/>
          </a:bodyPr>
          <a:lstStyle/>
          <a:p>
            <a:r>
              <a:rPr lang="en-US" sz="1500" b="1" dirty="0" smtClean="0">
                <a:solidFill>
                  <a:schemeClr val="bg1"/>
                </a:solidFill>
                <a:latin typeface="Century Gothic" panose="020B0502020202020204" pitchFamily="34" charset="0"/>
                <a:cs typeface="Arial Narrow" panose="020B0604020202020204" pitchFamily="34" charset="0"/>
              </a:rPr>
              <a:t>AURA</a:t>
            </a:r>
            <a:r>
              <a:rPr lang="en-US" sz="1500" dirty="0" smtClean="0">
                <a:solidFill>
                  <a:schemeClr val="bg1"/>
                </a:solidFill>
                <a:latin typeface="Century Gothic" panose="020B0502020202020204" pitchFamily="34" charset="0"/>
                <a:cs typeface="Arial Narrow" panose="020B0604020202020204" pitchFamily="34" charset="0"/>
              </a:rPr>
              <a:t> (NSO, FMI, UKSA)</a:t>
            </a:r>
            <a:endParaRPr lang="en-US" sz="1500" dirty="0">
              <a:solidFill>
                <a:schemeClr val="bg1"/>
              </a:solidFill>
              <a:latin typeface="Century Gothic" panose="020B0502020202020204" pitchFamily="34" charset="0"/>
              <a:cs typeface="Arial Narrow" panose="020B0604020202020204" pitchFamily="34" charset="0"/>
            </a:endParaRPr>
          </a:p>
        </p:txBody>
      </p:sp>
      <p:sp>
        <p:nvSpPr>
          <p:cNvPr id="17" name="TextBox 16">
            <a:extLst>
              <a:ext uri="{FF2B5EF4-FFF2-40B4-BE49-F238E27FC236}">
                <a16:creationId xmlns:a16="http://schemas.microsoft.com/office/drawing/2014/main" id="{6F55799B-E928-7F48-8E67-218EB7365B3B}"/>
              </a:ext>
            </a:extLst>
          </p:cNvPr>
          <p:cNvSpPr txBox="1"/>
          <p:nvPr/>
        </p:nvSpPr>
        <p:spPr>
          <a:xfrm>
            <a:off x="2297111" y="908015"/>
            <a:ext cx="3108960" cy="553998"/>
          </a:xfrm>
          <a:prstGeom prst="rect">
            <a:avLst/>
          </a:prstGeom>
          <a:noFill/>
        </p:spPr>
        <p:txBody>
          <a:bodyPr wrap="square" rtlCol="0">
            <a:spAutoFit/>
          </a:bodyPr>
          <a:lstStyle/>
          <a:p>
            <a:r>
              <a:rPr lang="en-US" sz="1500" b="1" dirty="0">
                <a:solidFill>
                  <a:schemeClr val="bg1"/>
                </a:solidFill>
                <a:latin typeface="Century Gothic" panose="020B0502020202020204" pitchFamily="34" charset="0"/>
                <a:cs typeface="Arial Narrow" panose="020B0604020202020204" pitchFamily="34" charset="0"/>
              </a:rPr>
              <a:t>NISTAR, EPIC </a:t>
            </a:r>
            <a:r>
              <a:rPr lang="en-US" sz="1500" dirty="0">
                <a:solidFill>
                  <a:schemeClr val="bg1"/>
                </a:solidFill>
                <a:latin typeface="Century Gothic" panose="020B0502020202020204" pitchFamily="34" charset="0"/>
                <a:cs typeface="Arial Narrow" panose="020B0604020202020204" pitchFamily="34" charset="0"/>
              </a:rPr>
              <a:t>(DSCOVR/NOAA</a:t>
            </a:r>
            <a:r>
              <a:rPr lang="en-US" sz="1500" dirty="0" smtClean="0">
                <a:solidFill>
                  <a:schemeClr val="bg1"/>
                </a:solidFill>
                <a:latin typeface="Century Gothic" panose="020B0502020202020204" pitchFamily="34" charset="0"/>
                <a:cs typeface="Arial Narrow" panose="020B0604020202020204" pitchFamily="34" charset="0"/>
              </a:rPr>
              <a:t>)</a:t>
            </a:r>
            <a:endParaRPr lang="en-US" sz="1500" dirty="0">
              <a:solidFill>
                <a:schemeClr val="bg1"/>
              </a:solidFill>
              <a:latin typeface="Century Gothic" panose="020B0502020202020204" pitchFamily="34" charset="0"/>
              <a:cs typeface="Arial Narrow" panose="020B0604020202020204" pitchFamily="34" charset="0"/>
            </a:endParaRPr>
          </a:p>
        </p:txBody>
      </p:sp>
      <p:sp>
        <p:nvSpPr>
          <p:cNvPr id="20" name="TextBox 19">
            <a:extLst>
              <a:ext uri="{FF2B5EF4-FFF2-40B4-BE49-F238E27FC236}">
                <a16:creationId xmlns:a16="http://schemas.microsoft.com/office/drawing/2014/main" id="{46EAEABC-8AFA-B746-BA2B-1FE9ED4B796E}"/>
              </a:ext>
            </a:extLst>
          </p:cNvPr>
          <p:cNvSpPr txBox="1"/>
          <p:nvPr/>
        </p:nvSpPr>
        <p:spPr>
          <a:xfrm>
            <a:off x="346370" y="6245196"/>
            <a:ext cx="1258070" cy="246221"/>
          </a:xfrm>
          <a:prstGeom prst="rect">
            <a:avLst/>
          </a:prstGeom>
          <a:noFill/>
        </p:spPr>
        <p:txBody>
          <a:bodyPr wrap="square" rtlCol="0">
            <a:spAutoFit/>
          </a:bodyPr>
          <a:lstStyle/>
          <a:p>
            <a:r>
              <a:rPr lang="en-US" sz="1000" dirty="0">
                <a:solidFill>
                  <a:schemeClr val="bg1">
                    <a:lumMod val="85000"/>
                  </a:schemeClr>
                </a:solidFill>
                <a:latin typeface="Arial Narrow" panose="020B0604020202020204" pitchFamily="34" charset="0"/>
                <a:cs typeface="Arial Narrow" panose="020B0604020202020204" pitchFamily="34" charset="0"/>
              </a:rPr>
              <a:t>03.31.20</a:t>
            </a:r>
          </a:p>
        </p:txBody>
      </p:sp>
      <p:sp>
        <p:nvSpPr>
          <p:cNvPr id="21" name="TextBox 20">
            <a:extLst>
              <a:ext uri="{FF2B5EF4-FFF2-40B4-BE49-F238E27FC236}">
                <a16:creationId xmlns:a16="http://schemas.microsoft.com/office/drawing/2014/main" id="{7CA95B18-4B1F-0547-A79A-9BCB46599D4D}"/>
              </a:ext>
            </a:extLst>
          </p:cNvPr>
          <p:cNvSpPr txBox="1"/>
          <p:nvPr/>
        </p:nvSpPr>
        <p:spPr>
          <a:xfrm>
            <a:off x="6324507" y="101306"/>
            <a:ext cx="5589099" cy="707886"/>
          </a:xfrm>
          <a:prstGeom prst="rect">
            <a:avLst/>
          </a:prstGeom>
          <a:noFill/>
        </p:spPr>
        <p:txBody>
          <a:bodyPr wrap="square" rtlCol="0">
            <a:spAutoFit/>
          </a:bodyPr>
          <a:lstStyle/>
          <a:p>
            <a:pPr algn="r"/>
            <a:r>
              <a:rPr lang="en-US" sz="4000" dirty="0">
                <a:solidFill>
                  <a:schemeClr val="bg1"/>
                </a:solidFill>
                <a:latin typeface="Century Gothic" panose="020B0502020202020204" pitchFamily="34" charset="0"/>
                <a:cs typeface="Arial Narrow" panose="020B0604020202020204" pitchFamily="34" charset="0"/>
              </a:rPr>
              <a:t>NASA EARTH </a:t>
            </a:r>
            <a:r>
              <a:rPr lang="en-US" sz="4000" dirty="0" smtClean="0">
                <a:solidFill>
                  <a:schemeClr val="bg1"/>
                </a:solidFill>
                <a:latin typeface="Century Gothic" panose="020B0502020202020204" pitchFamily="34" charset="0"/>
                <a:cs typeface="Arial Narrow" panose="020B0604020202020204" pitchFamily="34" charset="0"/>
              </a:rPr>
              <a:t>FLEET</a:t>
            </a:r>
            <a:endParaRPr lang="en-US" sz="4000" dirty="0">
              <a:solidFill>
                <a:schemeClr val="bg1"/>
              </a:solidFill>
              <a:latin typeface="Century Gothic" panose="020B0502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B567F939-1F1F-FE4A-B7DB-81CF87100324}"/>
              </a:ext>
            </a:extLst>
          </p:cNvPr>
          <p:cNvSpPr txBox="1"/>
          <p:nvPr/>
        </p:nvSpPr>
        <p:spPr>
          <a:xfrm>
            <a:off x="7086027" y="713398"/>
            <a:ext cx="4827579" cy="338554"/>
          </a:xfrm>
          <a:prstGeom prst="rect">
            <a:avLst/>
          </a:prstGeom>
          <a:noFill/>
        </p:spPr>
        <p:txBody>
          <a:bodyPr wrap="square" rtlCol="0">
            <a:spAutoFit/>
          </a:bodyPr>
          <a:lstStyle/>
          <a:p>
            <a:pPr algn="r"/>
            <a:r>
              <a:rPr lang="en-US" sz="1600" b="1" dirty="0" smtClean="0">
                <a:solidFill>
                  <a:schemeClr val="bg1"/>
                </a:solidFill>
                <a:latin typeface="Century Gothic" panose="020B0502020202020204" pitchFamily="34" charset="0"/>
                <a:cs typeface="Arial Narrow" panose="020B0604020202020204" pitchFamily="34" charset="0"/>
              </a:rPr>
              <a:t>CURRENT OPERATING MISSIONS</a:t>
            </a:r>
          </a:p>
        </p:txBody>
      </p:sp>
      <p:sp>
        <p:nvSpPr>
          <p:cNvPr id="23" name="TextBox 22">
            <a:extLst>
              <a:ext uri="{FF2B5EF4-FFF2-40B4-BE49-F238E27FC236}">
                <a16:creationId xmlns:a16="http://schemas.microsoft.com/office/drawing/2014/main" id="{A08DBF7F-8103-7A46-9A42-D66C0A7F0571}"/>
              </a:ext>
            </a:extLst>
          </p:cNvPr>
          <p:cNvSpPr txBox="1"/>
          <p:nvPr/>
        </p:nvSpPr>
        <p:spPr>
          <a:xfrm>
            <a:off x="9806650" y="3388929"/>
            <a:ext cx="2106956" cy="1738938"/>
          </a:xfrm>
          <a:prstGeom prst="rect">
            <a:avLst/>
          </a:prstGeom>
          <a:noFill/>
        </p:spPr>
        <p:txBody>
          <a:bodyPr wrap="square" rtlCol="0">
            <a:spAutoFit/>
          </a:bodyPr>
          <a:lstStyle/>
          <a:p>
            <a:pPr algn="r"/>
            <a:r>
              <a:rPr lang="en-US" sz="1500" b="1" dirty="0">
                <a:solidFill>
                  <a:prstClr val="white"/>
                </a:solidFill>
                <a:latin typeface="Century Gothic" panose="020B0502020202020204" pitchFamily="34" charset="0"/>
                <a:ea typeface="ＭＳ Ｐゴシック" charset="-128"/>
                <a:cs typeface="Arial Narrow"/>
              </a:rPr>
              <a:t>ISS INSTRUMENTS</a:t>
            </a:r>
          </a:p>
          <a:p>
            <a:pPr algn="r"/>
            <a:endParaRPr lang="en-US" sz="800" b="1" dirty="0">
              <a:solidFill>
                <a:prstClr val="white"/>
              </a:solidFill>
              <a:latin typeface="Century Gothic" panose="020B0502020202020204" pitchFamily="34" charset="0"/>
              <a:ea typeface="ＭＳ Ｐゴシック" charset="-128"/>
              <a:cs typeface="Arial Narrow"/>
            </a:endParaRPr>
          </a:p>
          <a:p>
            <a:pPr algn="r"/>
            <a:r>
              <a:rPr lang="en-US" sz="1400" b="1" dirty="0" smtClean="0">
                <a:solidFill>
                  <a:schemeClr val="bg1"/>
                </a:solidFill>
                <a:latin typeface="Century Gothic" panose="020B0502020202020204" pitchFamily="34" charset="0"/>
                <a:cs typeface="Arial Narrow"/>
              </a:rPr>
              <a:t>SAGE </a:t>
            </a:r>
            <a:r>
              <a:rPr lang="en-US" sz="1400" b="1" dirty="0">
                <a:solidFill>
                  <a:schemeClr val="bg1"/>
                </a:solidFill>
                <a:latin typeface="Century Gothic" panose="020B0502020202020204" pitchFamily="34" charset="0"/>
                <a:cs typeface="Arial Narrow"/>
              </a:rPr>
              <a:t>III </a:t>
            </a:r>
            <a:endParaRPr lang="en-US" sz="1400" b="1" dirty="0" smtClean="0">
              <a:solidFill>
                <a:schemeClr val="bg1"/>
              </a:solidFill>
              <a:latin typeface="Century Gothic" panose="020B0502020202020204" pitchFamily="34" charset="0"/>
              <a:cs typeface="Arial Narrow"/>
            </a:endParaRPr>
          </a:p>
          <a:p>
            <a:pPr algn="r"/>
            <a:r>
              <a:rPr lang="en-US" sz="1400" b="1" dirty="0" smtClean="0">
                <a:solidFill>
                  <a:schemeClr val="bg1"/>
                </a:solidFill>
                <a:latin typeface="Century Gothic" panose="020B0502020202020204" pitchFamily="34" charset="0"/>
                <a:cs typeface="Arial Narrow"/>
              </a:rPr>
              <a:t>TSIS-1 </a:t>
            </a:r>
          </a:p>
          <a:p>
            <a:pPr algn="r"/>
            <a:r>
              <a:rPr lang="en-US" sz="1400" b="1" dirty="0" smtClean="0">
                <a:solidFill>
                  <a:schemeClr val="bg1"/>
                </a:solidFill>
                <a:latin typeface="Century Gothic" panose="020B0502020202020204" pitchFamily="34" charset="0"/>
                <a:cs typeface="Arial Narrow"/>
              </a:rPr>
              <a:t>OCO-3 </a:t>
            </a:r>
          </a:p>
          <a:p>
            <a:pPr algn="r"/>
            <a:r>
              <a:rPr lang="en-US" sz="1400" b="1" dirty="0" smtClean="0">
                <a:solidFill>
                  <a:schemeClr val="bg1"/>
                </a:solidFill>
                <a:latin typeface="Century Gothic" panose="020B0502020202020204" pitchFamily="34" charset="0"/>
                <a:cs typeface="Arial Narrow"/>
              </a:rPr>
              <a:t>GEDI</a:t>
            </a:r>
            <a:r>
              <a:rPr lang="en-US" sz="1400" b="1" dirty="0">
                <a:solidFill>
                  <a:schemeClr val="bg1"/>
                </a:solidFill>
                <a:latin typeface="Century Gothic" panose="020B0502020202020204" pitchFamily="34" charset="0"/>
                <a:cs typeface="Arial Narrow"/>
              </a:rPr>
              <a:t/>
            </a:r>
            <a:br>
              <a:rPr lang="en-US" sz="1400" b="1" dirty="0">
                <a:solidFill>
                  <a:schemeClr val="bg1"/>
                </a:solidFill>
                <a:latin typeface="Century Gothic" panose="020B0502020202020204" pitchFamily="34" charset="0"/>
                <a:cs typeface="Arial Narrow"/>
              </a:rPr>
            </a:br>
            <a:r>
              <a:rPr lang="en-US" sz="1400" b="1" dirty="0" smtClean="0">
                <a:solidFill>
                  <a:schemeClr val="bg1"/>
                </a:solidFill>
                <a:latin typeface="Century Gothic" panose="020B0502020202020204" pitchFamily="34" charset="0"/>
                <a:cs typeface="Arial Narrow"/>
              </a:rPr>
              <a:t>LIS </a:t>
            </a:r>
          </a:p>
          <a:p>
            <a:pPr algn="r"/>
            <a:r>
              <a:rPr lang="en-US" sz="1400" b="1" dirty="0" smtClean="0">
                <a:solidFill>
                  <a:schemeClr val="bg1"/>
                </a:solidFill>
                <a:latin typeface="Century Gothic" panose="020B0502020202020204" pitchFamily="34" charset="0"/>
                <a:cs typeface="Arial Narrow"/>
              </a:rPr>
              <a:t>ECOSTRESS</a:t>
            </a:r>
            <a:endParaRPr lang="en-US" sz="1400" dirty="0">
              <a:solidFill>
                <a:schemeClr val="bg1"/>
              </a:solidFill>
              <a:latin typeface="Century Gothic" panose="020B0502020202020204" pitchFamily="34" charset="0"/>
              <a:cs typeface="Arial Narrow"/>
            </a:endParaRPr>
          </a:p>
        </p:txBody>
      </p:sp>
      <p:sp>
        <p:nvSpPr>
          <p:cNvPr id="24" name="TextBox 23">
            <a:extLst>
              <a:ext uri="{FF2B5EF4-FFF2-40B4-BE49-F238E27FC236}">
                <a16:creationId xmlns:a16="http://schemas.microsoft.com/office/drawing/2014/main" id="{78508177-2C6D-204F-B75F-C5E9B029F6FC}"/>
              </a:ext>
            </a:extLst>
          </p:cNvPr>
          <p:cNvSpPr txBox="1"/>
          <p:nvPr/>
        </p:nvSpPr>
        <p:spPr>
          <a:xfrm>
            <a:off x="10005691" y="1765350"/>
            <a:ext cx="1907915" cy="1378839"/>
          </a:xfrm>
          <a:prstGeom prst="rect">
            <a:avLst/>
          </a:prstGeom>
          <a:noFill/>
        </p:spPr>
        <p:txBody>
          <a:bodyPr wrap="square" rtlCol="0">
            <a:spAutoFit/>
          </a:bodyPr>
          <a:lstStyle/>
          <a:p>
            <a:pPr algn="r"/>
            <a:r>
              <a:rPr lang="en-US" sz="1500" b="1" dirty="0">
                <a:solidFill>
                  <a:schemeClr val="bg1"/>
                </a:solidFill>
                <a:latin typeface="Century Gothic" panose="020B0502020202020204" pitchFamily="34" charset="0"/>
                <a:cs typeface="Arial Narrow"/>
              </a:rPr>
              <a:t>INVEST/CUBESATS</a:t>
            </a:r>
          </a:p>
          <a:p>
            <a:pPr algn="r">
              <a:lnSpc>
                <a:spcPct val="50000"/>
              </a:lnSpc>
            </a:pPr>
            <a:endParaRPr lang="en-US" sz="1400" dirty="0">
              <a:solidFill>
                <a:schemeClr val="bg1"/>
              </a:solidFill>
              <a:latin typeface="Century Gothic" panose="020B0502020202020204" pitchFamily="34" charset="0"/>
              <a:cs typeface="Arial Narrow"/>
            </a:endParaRPr>
          </a:p>
          <a:p>
            <a:pPr algn="r">
              <a:lnSpc>
                <a:spcPct val="110000"/>
              </a:lnSpc>
            </a:pPr>
            <a:r>
              <a:rPr lang="en-US" sz="1400" b="1" dirty="0" err="1" smtClean="0">
                <a:solidFill>
                  <a:schemeClr val="bg1"/>
                </a:solidFill>
                <a:latin typeface="Century Gothic" panose="020B0502020202020204" pitchFamily="34" charset="0"/>
                <a:cs typeface="Arial Narrow"/>
              </a:rPr>
              <a:t>RainCube</a:t>
            </a:r>
            <a:endParaRPr lang="en-US" sz="1400" b="1" dirty="0" smtClean="0">
              <a:solidFill>
                <a:schemeClr val="bg1"/>
              </a:solidFill>
              <a:latin typeface="Century Gothic" panose="020B0502020202020204" pitchFamily="34" charset="0"/>
              <a:cs typeface="Arial Narrow"/>
            </a:endParaRPr>
          </a:p>
          <a:p>
            <a:pPr algn="r">
              <a:lnSpc>
                <a:spcPct val="110000"/>
              </a:lnSpc>
            </a:pPr>
            <a:r>
              <a:rPr lang="en-US" sz="1400" b="1" dirty="0" smtClean="0">
                <a:solidFill>
                  <a:schemeClr val="bg1"/>
                </a:solidFill>
                <a:latin typeface="Century Gothic" panose="020B0502020202020204" pitchFamily="34" charset="0"/>
                <a:ea typeface="ＭＳ Ｐゴシック" charset="-128"/>
                <a:cs typeface="Arial Narrow"/>
              </a:rPr>
              <a:t>TEMPEST-D</a:t>
            </a:r>
          </a:p>
          <a:p>
            <a:pPr algn="r">
              <a:lnSpc>
                <a:spcPct val="110000"/>
              </a:lnSpc>
            </a:pPr>
            <a:r>
              <a:rPr lang="en-US" sz="1400" b="1" dirty="0" err="1" smtClean="0">
                <a:solidFill>
                  <a:schemeClr val="bg1"/>
                </a:solidFill>
                <a:latin typeface="Century Gothic" panose="020B0502020202020204" pitchFamily="34" charset="0"/>
                <a:ea typeface="ＭＳ Ｐゴシック" charset="-128"/>
                <a:cs typeface="Arial Narrow"/>
              </a:rPr>
              <a:t>CubeRRT</a:t>
            </a:r>
            <a:endParaRPr lang="en-US" sz="1400" b="1" dirty="0">
              <a:solidFill>
                <a:schemeClr val="bg1"/>
              </a:solidFill>
              <a:latin typeface="Century Gothic" panose="020B0502020202020204" pitchFamily="34" charset="0"/>
              <a:ea typeface="ＭＳ Ｐゴシック" charset="-128"/>
              <a:cs typeface="Arial Narrow"/>
            </a:endParaRPr>
          </a:p>
          <a:p>
            <a:pPr algn="r">
              <a:lnSpc>
                <a:spcPct val="110000"/>
              </a:lnSpc>
            </a:pPr>
            <a:r>
              <a:rPr lang="en-US" sz="1400" b="1" dirty="0" smtClean="0">
                <a:solidFill>
                  <a:schemeClr val="bg1"/>
                </a:solidFill>
                <a:latin typeface="Century Gothic" panose="020B0502020202020204" pitchFamily="34" charset="0"/>
                <a:ea typeface="ＭＳ Ｐゴシック" charset="-128"/>
                <a:cs typeface="Arial Narrow"/>
              </a:rPr>
              <a:t>CSIM-FD</a:t>
            </a:r>
            <a:endParaRPr lang="en-US" sz="1400" dirty="0">
              <a:solidFill>
                <a:schemeClr val="bg1"/>
              </a:solidFill>
              <a:latin typeface="Century Gothic" panose="020B0502020202020204" pitchFamily="34" charset="0"/>
              <a:ea typeface="ＭＳ Ｐゴシック" charset="-128"/>
              <a:cs typeface="Arial Narrow"/>
            </a:endParaRPr>
          </a:p>
        </p:txBody>
      </p:sp>
      <p:sp>
        <p:nvSpPr>
          <p:cNvPr id="25" name="TextBox 24">
            <a:extLst>
              <a:ext uri="{FF2B5EF4-FFF2-40B4-BE49-F238E27FC236}">
                <a16:creationId xmlns:a16="http://schemas.microsoft.com/office/drawing/2014/main" id="{95F0714B-D8CD-0C40-938C-AEDA584B86DA}"/>
              </a:ext>
            </a:extLst>
          </p:cNvPr>
          <p:cNvSpPr txBox="1"/>
          <p:nvPr/>
        </p:nvSpPr>
        <p:spPr>
          <a:xfrm>
            <a:off x="5768341" y="1589508"/>
            <a:ext cx="2011680" cy="323165"/>
          </a:xfrm>
          <a:prstGeom prst="rect">
            <a:avLst/>
          </a:prstGeom>
          <a:noFill/>
        </p:spPr>
        <p:txBody>
          <a:bodyPr wrap="square" rtlCol="0">
            <a:spAutoFit/>
          </a:bodyPr>
          <a:lstStyle/>
          <a:p>
            <a:r>
              <a:rPr lang="en-US" sz="1500" b="1" dirty="0">
                <a:solidFill>
                  <a:schemeClr val="bg1"/>
                </a:solidFill>
                <a:latin typeface="Century Gothic" panose="020B0502020202020204" pitchFamily="34" charset="0"/>
                <a:cs typeface="Arial Narrow" panose="020B0604020202020204" pitchFamily="34" charset="0"/>
              </a:rPr>
              <a:t>LANDSAT 8 </a:t>
            </a:r>
            <a:r>
              <a:rPr lang="en-US" sz="1500" dirty="0">
                <a:solidFill>
                  <a:schemeClr val="bg1"/>
                </a:solidFill>
                <a:latin typeface="Century Gothic" panose="020B0502020202020204" pitchFamily="34" charset="0"/>
                <a:cs typeface="Arial Narrow" panose="020B0604020202020204" pitchFamily="34" charset="0"/>
              </a:rPr>
              <a:t>(USGS</a:t>
            </a:r>
            <a:r>
              <a:rPr lang="en-US" sz="1500" dirty="0" smtClean="0">
                <a:solidFill>
                  <a:schemeClr val="bg1"/>
                </a:solidFill>
                <a:latin typeface="Century Gothic" panose="020B0502020202020204" pitchFamily="34" charset="0"/>
                <a:cs typeface="Arial Narrow" panose="020B0604020202020204" pitchFamily="34" charset="0"/>
              </a:rPr>
              <a:t>)</a:t>
            </a:r>
            <a:endParaRPr lang="en-US" sz="1500" dirty="0">
              <a:solidFill>
                <a:schemeClr val="bg1"/>
              </a:solidFill>
              <a:latin typeface="Century Gothic" panose="020B0502020202020204" pitchFamily="34" charset="0"/>
              <a:cs typeface="Arial Narrow" panose="020B0604020202020204" pitchFamily="34" charset="0"/>
            </a:endParaRPr>
          </a:p>
        </p:txBody>
      </p:sp>
      <p:sp>
        <p:nvSpPr>
          <p:cNvPr id="26" name="Content Placeholder 1"/>
          <p:cNvSpPr txBox="1">
            <a:spLocks/>
          </p:cNvSpPr>
          <p:nvPr/>
        </p:nvSpPr>
        <p:spPr>
          <a:xfrm>
            <a:off x="365306" y="4295687"/>
            <a:ext cx="4375700" cy="2312156"/>
          </a:xfrm>
          <a:prstGeom prst="rect">
            <a:avLst/>
          </a:prstGeom>
          <a:gradFill flip="none" rotWithShape="0">
            <a:gsLst>
              <a:gs pos="0">
                <a:schemeClr val="tx1">
                  <a:alpha val="0"/>
                </a:schemeClr>
              </a:gs>
              <a:gs pos="34000">
                <a:schemeClr val="tx1">
                  <a:alpha val="20000"/>
                </a:schemeClr>
              </a:gs>
            </a:gsLst>
            <a:lin ang="13200000" scaled="0"/>
            <a:tileRect/>
          </a:gra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solidFill>
                  <a:schemeClr val="bg1"/>
                </a:solidFill>
                <a:latin typeface="Century Gothic" panose="020B0502020202020204" pitchFamily="34" charset="0"/>
              </a:rPr>
              <a:t>NASA Earth observations include a coordinated series of </a:t>
            </a:r>
            <a:r>
              <a:rPr lang="en-US" sz="2200" b="1" dirty="0" smtClean="0">
                <a:solidFill>
                  <a:srgbClr val="F78009"/>
                </a:solidFill>
                <a:latin typeface="Century Gothic" panose="020B0502020202020204" pitchFamily="34" charset="0"/>
              </a:rPr>
              <a:t>15 </a:t>
            </a:r>
            <a:r>
              <a:rPr lang="en-US" sz="2200" dirty="0">
                <a:solidFill>
                  <a:schemeClr val="bg1"/>
                </a:solidFill>
                <a:latin typeface="Century Gothic" panose="020B0502020202020204" pitchFamily="34" charset="0"/>
              </a:rPr>
              <a:t>polar-orbiting and low inclination satellites and </a:t>
            </a:r>
            <a:r>
              <a:rPr lang="en-US" sz="2200" b="1" dirty="0">
                <a:solidFill>
                  <a:schemeClr val="accent2"/>
                </a:solidFill>
                <a:latin typeface="Century Gothic" panose="020B0502020202020204" pitchFamily="34" charset="0"/>
              </a:rPr>
              <a:t>6</a:t>
            </a:r>
            <a:r>
              <a:rPr lang="en-US" sz="2200" dirty="0">
                <a:solidFill>
                  <a:schemeClr val="bg1"/>
                </a:solidFill>
                <a:latin typeface="Century Gothic" panose="020B0502020202020204" pitchFamily="34" charset="0"/>
              </a:rPr>
              <a:t> instruments on the ISS for long-term global observations. </a:t>
            </a:r>
          </a:p>
        </p:txBody>
      </p:sp>
    </p:spTree>
    <p:extLst>
      <p:ext uri="{BB962C8B-B14F-4D97-AF65-F5344CB8AC3E}">
        <p14:creationId xmlns:p14="http://schemas.microsoft.com/office/powerpoint/2010/main" val="1081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162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EO vs EOS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224167"/>
            <a:ext cx="496252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t>NASA Earth observations (EO):</a:t>
            </a:r>
            <a:r>
              <a:rPr lang="en-US" sz="1800" dirty="0"/>
              <a:t> Umbrella term used that includes all airborne and flight missions that study the Earth.</a:t>
            </a:r>
          </a:p>
          <a:p>
            <a:pPr marL="285750" indent="-285750">
              <a:spcBef>
                <a:spcPts val="0"/>
              </a:spcBef>
              <a:spcAft>
                <a:spcPts val="600"/>
              </a:spcAft>
              <a:buClr>
                <a:srgbClr val="EF282F"/>
              </a:buClr>
              <a:buFont typeface="Webdings" panose="05030102010509060703" pitchFamily="18" charset="2"/>
              <a:buChar char="4"/>
            </a:pPr>
            <a:r>
              <a:rPr lang="en-US" sz="1800" dirty="0"/>
              <a:t>Current NASA </a:t>
            </a:r>
            <a:r>
              <a:rPr lang="en-US" sz="1800" dirty="0" err="1"/>
              <a:t>Spaceborne</a:t>
            </a:r>
            <a:r>
              <a:rPr lang="en-US" sz="1800" dirty="0"/>
              <a:t> EO Missions:</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4" name="Rectangle 23"/>
          <p:cNvSpPr/>
          <p:nvPr/>
        </p:nvSpPr>
        <p:spPr>
          <a:xfrm>
            <a:off x="574158" y="2497160"/>
            <a:ext cx="5097868" cy="2992966"/>
          </a:xfrm>
          <a:prstGeom prst="rect">
            <a:avLst/>
          </a:prstGeom>
        </p:spPr>
        <p:txBody>
          <a:bodyPr numCol="2">
            <a:noAutofit/>
          </a:bodyPr>
          <a:lstStyle/>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Aqua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Aura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CALIPSO</a:t>
            </a:r>
          </a:p>
          <a:p>
            <a:pPr marL="342900" indent="-342900">
              <a:lnSpc>
                <a:spcPct val="80000"/>
              </a:lnSpc>
              <a:spcBef>
                <a:spcPts val="0"/>
              </a:spcBef>
              <a:buClr>
                <a:srgbClr val="0061AA"/>
              </a:buClr>
              <a:buFont typeface="+mj-lt"/>
              <a:buAutoNum type="arabicPeriod"/>
            </a:pPr>
            <a:r>
              <a:rPr lang="en-US" dirty="0" err="1">
                <a:solidFill>
                  <a:schemeClr val="tx1">
                    <a:lumMod val="75000"/>
                    <a:lumOff val="25000"/>
                  </a:schemeClr>
                </a:solidFill>
                <a:latin typeface="Century Gothic" charset="0"/>
                <a:ea typeface="Century Gothic" charset="0"/>
                <a:cs typeface="Century Gothic" charset="0"/>
              </a:rPr>
              <a:t>CloudSat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CYGNSS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DISCOVR</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ECOSTRESS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GEDI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GPM</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GRACE-FO</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ICESat-2</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7</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8</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LIS </a:t>
            </a:r>
            <a:r>
              <a:rPr lang="en-US" sz="1400" i="1" dirty="0">
                <a:solidFill>
                  <a:schemeClr val="tx1">
                    <a:lumMod val="75000"/>
                    <a:lumOff val="25000"/>
                  </a:schemeClr>
                </a:solidFill>
                <a:latin typeface="Century Gothic" charset="0"/>
                <a:ea typeface="Century Gothic" charset="0"/>
                <a:cs typeface="Century Gothic" charset="0"/>
              </a:rPr>
              <a:t>(on ISS</a:t>
            </a:r>
            <a:r>
              <a:rPr lang="en-US" sz="1400" i="1" dirty="0" smtClean="0">
                <a:solidFill>
                  <a:schemeClr val="tx1">
                    <a:lumMod val="75000"/>
                    <a:lumOff val="25000"/>
                  </a:schemeClr>
                </a:solidFill>
                <a:latin typeface="Century Gothic" charset="0"/>
                <a:ea typeface="Century Gothic" charset="0"/>
                <a:cs typeface="Century Gothic" charset="0"/>
              </a:rPr>
              <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OCO-2</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OCO-3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SAGE III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SMAP</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Suomi NPP</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Terra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TSIS-1 </a:t>
            </a:r>
            <a:r>
              <a:rPr lang="en-US" sz="1400" i="1" dirty="0">
                <a:solidFill>
                  <a:schemeClr val="tx1">
                    <a:lumMod val="75000"/>
                    <a:lumOff val="25000"/>
                  </a:schemeClr>
                </a:solidFill>
                <a:latin typeface="Century Gothic" charset="0"/>
                <a:ea typeface="Century Gothic" charset="0"/>
                <a:cs typeface="Century Gothic" charset="0"/>
              </a:rPr>
              <a:t>(on ISS)</a:t>
            </a:r>
          </a:p>
        </p:txBody>
      </p:sp>
      <p:sp>
        <p:nvSpPr>
          <p:cNvPr id="42" name="Text Placeholder 5"/>
          <p:cNvSpPr txBox="1">
            <a:spLocks/>
          </p:cNvSpPr>
          <p:nvPr/>
        </p:nvSpPr>
        <p:spPr>
          <a:xfrm>
            <a:off x="343389" y="5613387"/>
            <a:ext cx="4996053" cy="9984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NASA pursues airborne campaigns in addition to its </a:t>
            </a:r>
            <a:r>
              <a:rPr lang="en-US" sz="1600" dirty="0" err="1"/>
              <a:t>spaceborne</a:t>
            </a:r>
            <a:r>
              <a:rPr lang="en-US" sz="1600" dirty="0"/>
              <a:t> missions. Some DEVELOP projects explore use of airborne data as well!</a:t>
            </a:r>
          </a:p>
        </p:txBody>
      </p:sp>
      <p:sp>
        <p:nvSpPr>
          <p:cNvPr id="43" name="Rounded Rectangle 42"/>
          <p:cNvSpPr/>
          <p:nvPr/>
        </p:nvSpPr>
        <p:spPr>
          <a:xfrm>
            <a:off x="322122" y="5605556"/>
            <a:ext cx="4999792" cy="99844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
          <p:cNvSpPr txBox="1">
            <a:spLocks/>
          </p:cNvSpPr>
          <p:nvPr/>
        </p:nvSpPr>
        <p:spPr>
          <a:xfrm>
            <a:off x="5562600" y="1209673"/>
            <a:ext cx="4498341" cy="4876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1">
                    <a:lumMod val="75000"/>
                    <a:lumOff val="25000"/>
                  </a:schemeClr>
                </a:solidFill>
                <a:latin typeface="Century Gothic" charset="0"/>
                <a:ea typeface="Century Gothic" charset="0"/>
                <a:cs typeface="Century Gothic" charset="0"/>
              </a:rPr>
              <a:t>NASA’s Earth Observing System (EOS): </a:t>
            </a:r>
            <a:r>
              <a:rPr lang="en-US" sz="1800" dirty="0">
                <a:solidFill>
                  <a:schemeClr val="tx1">
                    <a:lumMod val="75000"/>
                    <a:lumOff val="25000"/>
                  </a:schemeClr>
                </a:solidFill>
                <a:latin typeface="Century Gothic" charset="0"/>
                <a:ea typeface="Century Gothic" charset="0"/>
                <a:cs typeface="Century Gothic" charset="0"/>
              </a:rPr>
              <a:t>EOS is a specific program within NASA and EOS refers to a specific subset of the NASA Earth observing missions that are focused on long-term global observations of the land surface, biosphere, solid Earth, atmosphere, and oceans to improve understanding of the Earth as an integrated system. </a:t>
            </a:r>
          </a:p>
          <a:p>
            <a:pPr marL="0" indent="0">
              <a:buNone/>
            </a:pPr>
            <a:r>
              <a:rPr lang="en-US" sz="1800" dirty="0">
                <a:solidFill>
                  <a:schemeClr val="tx1">
                    <a:lumMod val="75000"/>
                    <a:lumOff val="25000"/>
                  </a:schemeClr>
                </a:solidFill>
                <a:latin typeface="Century Gothic" charset="0"/>
                <a:ea typeface="Century Gothic" charset="0"/>
                <a:cs typeface="Century Gothic" charset="0"/>
              </a:rPr>
              <a:t>Only use this term when speaking exclusively to the below missions:</a:t>
            </a:r>
          </a:p>
          <a:p>
            <a:pPr marL="0" indent="0">
              <a:buFont typeface="Arial" panose="020B0604020202020204" pitchFamily="34" charset="0"/>
              <a:buNone/>
            </a:pPr>
            <a:r>
              <a:rPr lang="en-US" sz="1800" b="1" dirty="0">
                <a:solidFill>
                  <a:schemeClr val="tx1">
                    <a:lumMod val="75000"/>
                    <a:lumOff val="25000"/>
                  </a:schemeClr>
                </a:solidFill>
                <a:latin typeface="Century Gothic" charset="0"/>
                <a:ea typeface="Century Gothic" charset="0"/>
                <a:cs typeface="Century Gothic" charset="0"/>
              </a:rPr>
              <a:t>Current EOS Missions: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Aqua</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Aura</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7</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8</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OSTM/Jason-2</a:t>
            </a:r>
          </a:p>
          <a:p>
            <a:pPr>
              <a:spcBef>
                <a:spcPts val="0"/>
              </a:spcBef>
              <a:buClr>
                <a:srgbClr val="0061AA"/>
              </a:buClr>
            </a:pPr>
            <a:r>
              <a:rPr lang="en-US" sz="1800" dirty="0" err="1" smtClean="0">
                <a:solidFill>
                  <a:schemeClr val="tx1">
                    <a:lumMod val="75000"/>
                    <a:lumOff val="25000"/>
                  </a:schemeClr>
                </a:solidFill>
                <a:latin typeface="Century Gothic" charset="0"/>
                <a:ea typeface="Century Gothic" charset="0"/>
                <a:cs typeface="Century Gothic" charset="0"/>
              </a:rPr>
              <a:t>QuikSCAT</a:t>
            </a:r>
            <a:endParaRPr lang="en-US" sz="1800" dirty="0">
              <a:solidFill>
                <a:schemeClr val="tx1">
                  <a:lumMod val="75000"/>
                  <a:lumOff val="25000"/>
                </a:schemeClr>
              </a:solidFill>
              <a:latin typeface="Century Gothic" charset="0"/>
              <a:ea typeface="Century Gothic" charset="0"/>
              <a:cs typeface="Century Gothic" charset="0"/>
            </a:endParaRP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SAGE III-ISS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Terra</a:t>
            </a:r>
          </a:p>
          <a:p>
            <a:pPr marL="0" indent="0">
              <a:buFont typeface="Arial" panose="020B0604020202020204" pitchFamily="34" charset="0"/>
              <a:buNone/>
            </a:pPr>
            <a:endParaRPr lang="en-US" sz="1800" dirty="0">
              <a:solidFill>
                <a:schemeClr val="tx1">
                  <a:lumMod val="75000"/>
                  <a:lumOff val="25000"/>
                </a:schemeClr>
              </a:solidFill>
              <a:latin typeface="Century Gothic" charset="0"/>
              <a:ea typeface="Century Gothic" charset="0"/>
              <a:cs typeface="Century Gothic" charset="0"/>
            </a:endParaRPr>
          </a:p>
        </p:txBody>
      </p:sp>
      <p:sp>
        <p:nvSpPr>
          <p:cNvPr id="45" name="Rectangle 44"/>
          <p:cNvSpPr/>
          <p:nvPr/>
        </p:nvSpPr>
        <p:spPr>
          <a:xfrm>
            <a:off x="8258228" y="4153568"/>
            <a:ext cx="1429123" cy="923330"/>
          </a:xfrm>
          <a:prstGeom prst="rect">
            <a:avLst/>
          </a:prstGeom>
        </p:spPr>
        <p:txBody>
          <a:bodyPr wrap="square">
            <a:spAutoFit/>
          </a:bodyPr>
          <a:lstStyle/>
          <a:p>
            <a:r>
              <a:rPr lang="en-US" b="1" dirty="0">
                <a:solidFill>
                  <a:schemeClr val="tx1">
                    <a:lumMod val="75000"/>
                    <a:lumOff val="25000"/>
                  </a:schemeClr>
                </a:solidFill>
                <a:latin typeface="Century Gothic" charset="0"/>
                <a:ea typeface="Century Gothic" charset="0"/>
                <a:cs typeface="Century Gothic" charset="0"/>
              </a:rPr>
              <a:t>Future EOS Mission:</a:t>
            </a:r>
          </a:p>
          <a:p>
            <a:pPr>
              <a:spcBef>
                <a:spcPts val="0"/>
              </a:spcBef>
            </a:pPr>
            <a:r>
              <a:rPr lang="en-US" dirty="0">
                <a:solidFill>
                  <a:schemeClr val="tx1">
                    <a:lumMod val="75000"/>
                    <a:lumOff val="25000"/>
                  </a:schemeClr>
                </a:solidFill>
                <a:latin typeface="Century Gothic" charset="0"/>
                <a:ea typeface="Century Gothic" charset="0"/>
                <a:cs typeface="Century Gothic" charset="0"/>
              </a:rPr>
              <a:t>Landsat 9</a:t>
            </a:r>
          </a:p>
        </p:txBody>
      </p:sp>
      <p:pic>
        <p:nvPicPr>
          <p:cNvPr id="46" name="Picture 4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276311">
            <a:off x="7647930" y="4912038"/>
            <a:ext cx="2226153" cy="1807051"/>
          </a:xfrm>
          <a:prstGeom prst="rect">
            <a:avLst/>
          </a:prstGeom>
        </p:spPr>
      </p:pic>
    </p:spTree>
    <p:extLst>
      <p:ext uri="{BB962C8B-B14F-4D97-AF65-F5344CB8AC3E}">
        <p14:creationId xmlns:p14="http://schemas.microsoft.com/office/powerpoint/2010/main" val="394816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Applied Sciences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332803"/>
            <a:ext cx="6604583" cy="11205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Applied Sciences Program (ASP) supports innovative and practical uses of Earth observations and scientific knowledge by private and public sectors to inform their planning, decisions, and actions.</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2" name="Text Placeholder 5"/>
          <p:cNvSpPr txBox="1">
            <a:spLocks/>
          </p:cNvSpPr>
          <p:nvPr/>
        </p:nvSpPr>
        <p:spPr>
          <a:xfrm>
            <a:off x="7646192" y="327044"/>
            <a:ext cx="2203756" cy="17484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800" dirty="0"/>
              <a:t>Lawrence Friedl, ASP Director, once worked at NASA Mission Control! </a:t>
            </a:r>
          </a:p>
        </p:txBody>
      </p:sp>
      <p:sp>
        <p:nvSpPr>
          <p:cNvPr id="43" name="Rounded Rectangle 42"/>
          <p:cNvSpPr/>
          <p:nvPr/>
        </p:nvSpPr>
        <p:spPr>
          <a:xfrm>
            <a:off x="7646192" y="302365"/>
            <a:ext cx="2158275" cy="2786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643306"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Thematically-Organized Applications</a:t>
            </a:r>
          </a:p>
        </p:txBody>
      </p:sp>
      <p:sp>
        <p:nvSpPr>
          <p:cNvPr id="45" name="Rounded Rectangle 44"/>
          <p:cNvSpPr/>
          <p:nvPr/>
        </p:nvSpPr>
        <p:spPr>
          <a:xfrm>
            <a:off x="6823658"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Mission </a:t>
            </a:r>
          </a:p>
          <a:p>
            <a:pPr algn="ctr"/>
            <a:r>
              <a:rPr lang="en-US" sz="2800" dirty="0">
                <a:solidFill>
                  <a:srgbClr val="3550A7"/>
                </a:solidFill>
              </a:rPr>
              <a:t>Planning</a:t>
            </a:r>
          </a:p>
        </p:txBody>
      </p:sp>
      <p:sp>
        <p:nvSpPr>
          <p:cNvPr id="46" name="Rounded Rectangle 45"/>
          <p:cNvSpPr/>
          <p:nvPr/>
        </p:nvSpPr>
        <p:spPr>
          <a:xfrm>
            <a:off x="3733482"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Capacity Building</a:t>
            </a:r>
          </a:p>
          <a:p>
            <a:pPr algn="ctr"/>
            <a:r>
              <a:rPr lang="en-US" sz="2800" dirty="0">
                <a:solidFill>
                  <a:srgbClr val="3550A7"/>
                </a:solidFill>
              </a:rPr>
              <a:t>Program</a:t>
            </a:r>
            <a:endParaRPr lang="en-US" sz="2000" dirty="0">
              <a:solidFill>
                <a:srgbClr val="3550A7"/>
              </a:solidFill>
            </a:endParaRPr>
          </a:p>
        </p:txBody>
      </p:sp>
      <p:sp>
        <p:nvSpPr>
          <p:cNvPr id="50" name="Text Placeholder 5"/>
          <p:cNvSpPr txBox="1">
            <a:spLocks/>
          </p:cNvSpPr>
          <p:nvPr/>
        </p:nvSpPr>
        <p:spPr>
          <a:xfrm>
            <a:off x="219075" y="2355969"/>
            <a:ext cx="9676039" cy="24541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ASP pursues:</a:t>
            </a:r>
          </a:p>
          <a:p>
            <a:pPr marL="742950" lvl="1" indent="-285750">
              <a:spcBef>
                <a:spcPts val="0"/>
              </a:spcBef>
              <a:spcAft>
                <a:spcPts val="600"/>
              </a:spcAft>
              <a:buClr>
                <a:srgbClr val="EF282F"/>
              </a:buClr>
              <a:buFont typeface="Arial" panose="020B0604020202020204" pitchFamily="34" charset="0"/>
              <a:buChar char="•"/>
            </a:pPr>
            <a:r>
              <a:rPr lang="en-US" sz="1800" dirty="0"/>
              <a:t>Partnerships with public and private organizations</a:t>
            </a:r>
          </a:p>
          <a:p>
            <a:pPr marL="742950" lvl="1" indent="-285750">
              <a:spcBef>
                <a:spcPts val="0"/>
              </a:spcBef>
              <a:spcAft>
                <a:spcPts val="600"/>
              </a:spcAft>
              <a:buClr>
                <a:srgbClr val="EF282F"/>
              </a:buClr>
              <a:buFont typeface="Arial" panose="020B0604020202020204" pitchFamily="34" charset="0"/>
              <a:buChar char="•"/>
            </a:pPr>
            <a:r>
              <a:rPr lang="en-US" sz="1800" dirty="0"/>
              <a:t>Discovery of innovative NASA Earth Science applications</a:t>
            </a:r>
          </a:p>
          <a:p>
            <a:pPr marL="742950" lvl="1" indent="-285750">
              <a:spcBef>
                <a:spcPts val="0"/>
              </a:spcBef>
              <a:spcAft>
                <a:spcPts val="600"/>
              </a:spcAft>
              <a:buClr>
                <a:srgbClr val="EF282F"/>
              </a:buClr>
              <a:buFont typeface="Arial" panose="020B0604020202020204" pitchFamily="34" charset="0"/>
              <a:buChar char="•"/>
            </a:pPr>
            <a:r>
              <a:rPr lang="en-US" sz="1800" dirty="0"/>
              <a:t>Support of environmental decision-making activities</a:t>
            </a:r>
          </a:p>
          <a:p>
            <a:pPr marL="742950" lvl="1" indent="-285750">
              <a:spcBef>
                <a:spcPts val="0"/>
              </a:spcBef>
              <a:spcAft>
                <a:spcPts val="600"/>
              </a:spcAft>
              <a:buClr>
                <a:srgbClr val="EF282F"/>
              </a:buClr>
              <a:buFont typeface="Arial" panose="020B0604020202020204" pitchFamily="34" charset="0"/>
              <a:buChar char="•"/>
            </a:pPr>
            <a:r>
              <a:rPr lang="en-US" sz="1800" dirty="0"/>
              <a:t>Demonstration of practical benefits of NASA Earth Science </a:t>
            </a:r>
          </a:p>
          <a:p>
            <a:pPr marL="742950" lvl="1" indent="-285750">
              <a:spcBef>
                <a:spcPts val="0"/>
              </a:spcBef>
              <a:spcAft>
                <a:spcPts val="600"/>
              </a:spcAft>
              <a:buClr>
                <a:srgbClr val="EF282F"/>
              </a:buClr>
              <a:buFont typeface="Arial" panose="020B0604020202020204" pitchFamily="34" charset="0"/>
              <a:buChar char="•"/>
            </a:pPr>
            <a:r>
              <a:rPr lang="en-US" sz="1800" dirty="0"/>
              <a:t>Help to improve the quality of life and strengthen the economy</a:t>
            </a:r>
          </a:p>
          <a:p>
            <a:pPr marL="285750" indent="-285750">
              <a:spcBef>
                <a:spcPts val="0"/>
              </a:spcBef>
              <a:spcAft>
                <a:spcPts val="600"/>
              </a:spcAft>
              <a:buClr>
                <a:srgbClr val="EF282F"/>
              </a:buClr>
              <a:buFont typeface="Webdings" panose="05030102010509060703" pitchFamily="18" charset="2"/>
              <a:buChar char="4"/>
            </a:pPr>
            <a:r>
              <a:rPr lang="en-US" sz="1800" dirty="0"/>
              <a:t>Three lines of business:</a:t>
            </a:r>
          </a:p>
        </p:txBody>
      </p:sp>
      <p:pic>
        <p:nvPicPr>
          <p:cNvPr id="51"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07139" y="1839699"/>
            <a:ext cx="881861" cy="1201771"/>
          </a:xfrm>
          <a:prstGeom prst="ellipse">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50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0A28B2-3D96-4652-938E-2296257A41B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FEA39A1-F05C-476C-B9DF-39EA8037423E}">
  <ds:schemaRefs>
    <ds:schemaRef ds:uri="http://schemas.microsoft.com/sharepoint/v3/contenttype/forms"/>
  </ds:schemaRefs>
</ds:datastoreItem>
</file>

<file path=customXml/itemProps3.xml><?xml version="1.0" encoding="utf-8"?>
<ds:datastoreItem xmlns:ds="http://schemas.openxmlformats.org/officeDocument/2006/customXml" ds:itemID="{9624B28D-ADF5-460E-BAB1-FDA5A66301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1963</TotalTime>
  <Words>1568</Words>
  <Application>Microsoft Office PowerPoint</Application>
  <PresentationFormat>Widescreen</PresentationFormat>
  <Paragraphs>288</Paragraphs>
  <Slides>17</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ＭＳ Ｐゴシック</vt:lpstr>
      <vt:lpstr>Arial</vt:lpstr>
      <vt:lpstr>Arial Narrow</vt:lpstr>
      <vt:lpstr>Calibri</vt:lpstr>
      <vt:lpstr>Calibri Light</vt:lpstr>
      <vt:lpstr>Century Gothic</vt:lpstr>
      <vt:lpstr>Webdings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64</cp:revision>
  <dcterms:created xsi:type="dcterms:W3CDTF">2019-01-24T15:36:39Z</dcterms:created>
  <dcterms:modified xsi:type="dcterms:W3CDTF">2020-05-31T18:29:43Z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