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
  </p:notesMasterIdLst>
  <p:sldIdLst>
    <p:sldId id="257"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8640">
          <p15:clr>
            <a:srgbClr val="A4A3A4"/>
          </p15:clr>
        </p15:guide>
        <p15:guide id="3" pos="15120" userDrawn="1">
          <p15:clr>
            <a:srgbClr val="A4A3A4"/>
          </p15:clr>
        </p15:guide>
        <p15:guide id="4" orient="horz" pos="1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Brooke" initials="MB" lastIdx="2" clrIdx="0">
    <p:extLst/>
  </p:cmAuthor>
  <p:cmAuthor id="2" name="DEVELOP-13" initials="D" lastIdx="3" clrIdx="1">
    <p:extLst/>
  </p:cmAuthor>
  <p:cmAuthor id="3" name="DEVELOP6" initials="D" lastIdx="5" clrIdx="2"/>
  <p:cmAuthor id="4" name="DEVELOP" initials="DEVELOP"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7869"/>
    <a:srgbClr val="4CF13F"/>
    <a:srgbClr val="BF5440"/>
    <a:srgbClr val="E4B8AF"/>
    <a:srgbClr val="55B27B"/>
    <a:srgbClr val="7AC398"/>
    <a:srgbClr val="B8E0C8"/>
    <a:srgbClr val="A7CDB6"/>
    <a:srgbClr val="2E8654"/>
    <a:srgbClr val="5BA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441" autoAdjust="0"/>
    <p:restoredTop sz="98261" autoAdjust="0"/>
  </p:normalViewPr>
  <p:slideViewPr>
    <p:cSldViewPr snapToGrid="0">
      <p:cViewPr>
        <p:scale>
          <a:sx n="40" d="100"/>
          <a:sy n="40" d="100"/>
        </p:scale>
        <p:origin x="2076" y="30"/>
      </p:cViewPr>
      <p:guideLst>
        <p:guide orient="horz" pos="2904"/>
        <p:guide pos="8640"/>
        <p:guide pos="15120"/>
        <p:guide orient="horz" pos="1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C06638-CEFA-4BD6-A39F-00C7271A81E7}" type="datetimeFigureOut">
              <a:rPr lang="en-US" smtClean="0"/>
              <a:t>8/24/2017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EC6EB-602C-4273-BBCE-DC40AB48332D}" type="slidenum">
              <a:rPr lang="en-US" smtClean="0"/>
              <a:t>‹#›</a:t>
            </a:fld>
            <a:endParaRPr lang="en-US"/>
          </a:p>
        </p:txBody>
      </p:sp>
    </p:spTree>
    <p:extLst>
      <p:ext uri="{BB962C8B-B14F-4D97-AF65-F5344CB8AC3E}">
        <p14:creationId xmlns:p14="http://schemas.microsoft.com/office/powerpoint/2010/main" val="251065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8EC6EB-602C-4273-BBCE-DC40AB48332D}" type="slidenum">
              <a:rPr lang="en-US" smtClean="0"/>
              <a:t>1</a:t>
            </a:fld>
            <a:endParaRPr lang="en-US"/>
          </a:p>
        </p:txBody>
      </p:sp>
    </p:spTree>
    <p:extLst>
      <p:ext uri="{BB962C8B-B14F-4D97-AF65-F5344CB8AC3E}">
        <p14:creationId xmlns:p14="http://schemas.microsoft.com/office/powerpoint/2010/main" val="754924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BF5440"/>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BF5440"/>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3254" y="17909999"/>
            <a:ext cx="2473545"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Results</a:t>
            </a:r>
          </a:p>
        </p:txBody>
      </p:sp>
      <p:sp>
        <p:nvSpPr>
          <p:cNvPr id="15" name="TextBox 14"/>
          <p:cNvSpPr txBox="1"/>
          <p:nvPr/>
        </p:nvSpPr>
        <p:spPr>
          <a:xfrm>
            <a:off x="887514" y="4421567"/>
            <a:ext cx="11516347"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Abstract</a:t>
            </a:r>
          </a:p>
        </p:txBody>
      </p:sp>
      <p:sp>
        <p:nvSpPr>
          <p:cNvPr id="17" name="TextBox 16"/>
          <p:cNvSpPr txBox="1"/>
          <p:nvPr/>
        </p:nvSpPr>
        <p:spPr>
          <a:xfrm>
            <a:off x="887458" y="13094107"/>
            <a:ext cx="11407715"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Methodology</a:t>
            </a:r>
          </a:p>
        </p:txBody>
      </p:sp>
      <p:grpSp>
        <p:nvGrpSpPr>
          <p:cNvPr id="87" name="Group 86"/>
          <p:cNvGrpSpPr/>
          <p:nvPr/>
        </p:nvGrpSpPr>
        <p:grpSpPr>
          <a:xfrm>
            <a:off x="12593254" y="31209977"/>
            <a:ext cx="10972800" cy="3911541"/>
            <a:chOff x="12802689" y="30984884"/>
            <a:chExt cx="10972800" cy="3911541"/>
          </a:xfrm>
        </p:grpSpPr>
        <p:sp>
          <p:nvSpPr>
            <p:cNvPr id="8" name="Text Placeholder 16"/>
            <p:cNvSpPr txBox="1">
              <a:spLocks/>
            </p:cNvSpPr>
            <p:nvPr/>
          </p:nvSpPr>
          <p:spPr>
            <a:xfrm>
              <a:off x="12802689" y="31755984"/>
              <a:ext cx="10972800" cy="31404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200"/>
                </a:spcBef>
              </a:pPr>
              <a:r>
                <a:rPr lang="en-US" sz="2400" b="1" dirty="0" smtClean="0">
                  <a:solidFill>
                    <a:schemeClr val="tx1">
                      <a:lumMod val="75000"/>
                    </a:schemeClr>
                  </a:solidFill>
                </a:rPr>
                <a:t>David </a:t>
              </a:r>
              <a:r>
                <a:rPr lang="en-US" sz="2400" b="1" dirty="0" err="1">
                  <a:solidFill>
                    <a:schemeClr val="tx1">
                      <a:lumMod val="75000"/>
                    </a:schemeClr>
                  </a:solidFill>
                </a:rPr>
                <a:t>Westenbarger</a:t>
              </a:r>
              <a:r>
                <a:rPr lang="en-US" sz="2400" b="1" dirty="0">
                  <a:solidFill>
                    <a:schemeClr val="tx1">
                      <a:lumMod val="75000"/>
                    </a:schemeClr>
                  </a:solidFill>
                </a:rPr>
                <a:t>, </a:t>
              </a:r>
              <a:r>
                <a:rPr lang="en-US" sz="2400" dirty="0">
                  <a:solidFill>
                    <a:schemeClr val="tx1">
                      <a:lumMod val="75000"/>
                    </a:schemeClr>
                  </a:solidFill>
                </a:rPr>
                <a:t>Texas Commission on Environmental Quality </a:t>
              </a:r>
            </a:p>
            <a:p>
              <a:pPr>
                <a:spcBef>
                  <a:spcPts val="1200"/>
                </a:spcBef>
              </a:pPr>
              <a:r>
                <a:rPr lang="en-US" sz="2400" b="1" dirty="0" smtClean="0">
                  <a:solidFill>
                    <a:schemeClr val="tx1">
                      <a:lumMod val="75000"/>
                    </a:schemeClr>
                  </a:solidFill>
                </a:rPr>
                <a:t>Dr. </a:t>
              </a:r>
              <a:r>
                <a:rPr lang="en-US" sz="2400" b="1" dirty="0">
                  <a:solidFill>
                    <a:schemeClr val="tx1">
                      <a:lumMod val="75000"/>
                    </a:schemeClr>
                  </a:solidFill>
                </a:rPr>
                <a:t>Kenton Ross, </a:t>
              </a:r>
              <a:r>
                <a:rPr lang="en-US" sz="2400" dirty="0">
                  <a:solidFill>
                    <a:schemeClr val="tx1">
                      <a:lumMod val="75000"/>
                    </a:schemeClr>
                  </a:solidFill>
                </a:rPr>
                <a:t>NASA Langley Research Center</a:t>
              </a:r>
            </a:p>
            <a:p>
              <a:pPr>
                <a:spcBef>
                  <a:spcPts val="1200"/>
                </a:spcBef>
              </a:pPr>
              <a:r>
                <a:rPr lang="en-US" sz="2400" b="1" dirty="0">
                  <a:solidFill>
                    <a:schemeClr val="tx1">
                      <a:lumMod val="75000"/>
                    </a:schemeClr>
                  </a:solidFill>
                </a:rPr>
                <a:t>Dr. DeWayne Cecil, </a:t>
              </a:r>
              <a:r>
                <a:rPr lang="en-US" sz="2400" dirty="0">
                  <a:solidFill>
                    <a:schemeClr val="tx1">
                      <a:lumMod val="75000"/>
                    </a:schemeClr>
                  </a:solidFill>
                </a:rPr>
                <a:t>NOAA National Center for Environmental Information, Global Science &amp; Technology, Inc.</a:t>
              </a:r>
            </a:p>
            <a:p>
              <a:pPr>
                <a:spcBef>
                  <a:spcPts val="1200"/>
                </a:spcBef>
              </a:pPr>
              <a:r>
                <a:rPr lang="en-US" sz="2400" b="1" dirty="0">
                  <a:solidFill>
                    <a:schemeClr val="tx1">
                      <a:lumMod val="75000"/>
                    </a:schemeClr>
                  </a:solidFill>
                </a:rPr>
                <a:t>Bob </a:t>
              </a:r>
              <a:r>
                <a:rPr lang="en-US" sz="2400" b="1" dirty="0" err="1">
                  <a:solidFill>
                    <a:schemeClr val="tx1">
                      <a:lumMod val="75000"/>
                    </a:schemeClr>
                  </a:solidFill>
                </a:rPr>
                <a:t>VanGundy</a:t>
              </a:r>
              <a:r>
                <a:rPr lang="en-US" sz="2400" b="1" dirty="0">
                  <a:solidFill>
                    <a:schemeClr val="tx1">
                      <a:lumMod val="75000"/>
                    </a:schemeClr>
                  </a:solidFill>
                </a:rPr>
                <a:t>, </a:t>
              </a:r>
              <a:r>
                <a:rPr lang="en-US" sz="2400" dirty="0">
                  <a:solidFill>
                    <a:schemeClr val="tx1">
                      <a:lumMod val="75000"/>
                    </a:schemeClr>
                  </a:solidFill>
                </a:rPr>
                <a:t>The University of Virginia’s College at Wise</a:t>
              </a:r>
            </a:p>
            <a:p>
              <a:pPr>
                <a:spcBef>
                  <a:spcPts val="1200"/>
                </a:spcBef>
              </a:pPr>
              <a:r>
                <a:rPr lang="en-US" sz="2400" b="1" dirty="0" smtClean="0">
                  <a:solidFill>
                    <a:schemeClr val="tx1">
                      <a:lumMod val="75000"/>
                    </a:schemeClr>
                  </a:solidFill>
                </a:rPr>
                <a:t>Dr. Travis </a:t>
              </a:r>
              <a:r>
                <a:rPr lang="en-US" sz="2400" b="1" dirty="0" err="1" smtClean="0">
                  <a:solidFill>
                    <a:schemeClr val="tx1">
                      <a:lumMod val="75000"/>
                    </a:schemeClr>
                  </a:solidFill>
                </a:rPr>
                <a:t>Knepp</a:t>
              </a:r>
              <a:r>
                <a:rPr lang="en-US" sz="2400" b="1" dirty="0" smtClean="0">
                  <a:solidFill>
                    <a:schemeClr val="tx1">
                      <a:lumMod val="75000"/>
                    </a:schemeClr>
                  </a:solidFill>
                </a:rPr>
                <a:t>, </a:t>
              </a:r>
              <a:r>
                <a:rPr lang="en-US" sz="2400" dirty="0" smtClean="0">
                  <a:solidFill>
                    <a:schemeClr val="tx1">
                      <a:lumMod val="75000"/>
                    </a:schemeClr>
                  </a:solidFill>
                </a:rPr>
                <a:t>NASA Langley Research Cente</a:t>
              </a:r>
              <a:r>
                <a:rPr lang="en-US" sz="2400" dirty="0">
                  <a:solidFill>
                    <a:schemeClr val="tx1">
                      <a:lumMod val="75000"/>
                    </a:schemeClr>
                  </a:solidFill>
                </a:rPr>
                <a:t>r</a:t>
              </a:r>
              <a:endParaRPr lang="en-US" sz="2400" dirty="0" smtClean="0">
                <a:solidFill>
                  <a:schemeClr val="tx1">
                    <a:lumMod val="75000"/>
                  </a:schemeClr>
                </a:solidFill>
              </a:endParaRPr>
            </a:p>
            <a:p>
              <a:pPr>
                <a:spcBef>
                  <a:spcPts val="1200"/>
                </a:spcBef>
              </a:pPr>
              <a:r>
                <a:rPr lang="en-US" sz="2400" b="1" dirty="0" smtClean="0">
                  <a:solidFill>
                    <a:schemeClr val="tx1">
                      <a:lumMod val="75000"/>
                    </a:schemeClr>
                  </a:solidFill>
                </a:rPr>
                <a:t>Roman </a:t>
              </a:r>
              <a:r>
                <a:rPr lang="en-US" sz="2400" b="1" dirty="0" err="1" smtClean="0">
                  <a:solidFill>
                    <a:schemeClr val="tx1">
                      <a:lumMod val="75000"/>
                    </a:schemeClr>
                  </a:solidFill>
                </a:rPr>
                <a:t>Kowch</a:t>
              </a:r>
              <a:r>
                <a:rPr lang="en-US" sz="2400" b="1" dirty="0" smtClean="0">
                  <a:solidFill>
                    <a:schemeClr val="tx1">
                      <a:lumMod val="75000"/>
                    </a:schemeClr>
                  </a:solidFill>
                </a:rPr>
                <a:t>, </a:t>
              </a:r>
              <a:r>
                <a:rPr lang="en-US" sz="2400" dirty="0" smtClean="0">
                  <a:solidFill>
                    <a:schemeClr val="tx1">
                      <a:lumMod val="75000"/>
                    </a:schemeClr>
                  </a:solidFill>
                </a:rPr>
                <a:t>NASA Langley Research Center</a:t>
              </a:r>
            </a:p>
          </p:txBody>
        </p:sp>
        <p:sp>
          <p:nvSpPr>
            <p:cNvPr id="21" name="TextBox 20"/>
            <p:cNvSpPr txBox="1"/>
            <p:nvPr/>
          </p:nvSpPr>
          <p:spPr>
            <a:xfrm>
              <a:off x="12802689" y="30984884"/>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Acknowledgements</a:t>
              </a:r>
            </a:p>
          </p:txBody>
        </p:sp>
      </p:grpSp>
      <p:sp>
        <p:nvSpPr>
          <p:cNvPr id="31"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solidFill>
                  <a:srgbClr val="BF5440"/>
                </a:solidFill>
              </a:rPr>
              <a:t>Texas </a:t>
            </a:r>
            <a:r>
              <a:rPr lang="en-US" sz="14000" dirty="0" smtClean="0">
                <a:solidFill>
                  <a:srgbClr val="BF5440"/>
                </a:solidFill>
              </a:rPr>
              <a:t>Health &amp; Air Quality</a:t>
            </a:r>
            <a:endParaRPr lang="en-US" sz="14000" dirty="0">
              <a:solidFill>
                <a:srgbClr val="BF5440"/>
              </a:solidFill>
            </a:endParaRP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solidFill>
                  <a:srgbClr val="BF5440"/>
                </a:solidFill>
              </a:rPr>
              <a:t>Monitoring Exceptional Air Pollution Events in </a:t>
            </a:r>
            <a:r>
              <a:rPr lang="en-US">
                <a:solidFill>
                  <a:srgbClr val="BF5440"/>
                </a:solidFill>
              </a:rPr>
              <a:t>Texas </a:t>
            </a:r>
            <a:r>
              <a:rPr lang="en-US" smtClean="0">
                <a:solidFill>
                  <a:srgbClr val="BF5440"/>
                </a:solidFill>
              </a:rPr>
              <a:t>Using </a:t>
            </a:r>
            <a:r>
              <a:rPr lang="en-US" dirty="0">
                <a:solidFill>
                  <a:srgbClr val="BF5440"/>
                </a:solidFill>
              </a:rPr>
              <a:t>NASA Earth </a:t>
            </a:r>
            <a:r>
              <a:rPr lang="en-US" dirty="0" smtClean="0">
                <a:solidFill>
                  <a:srgbClr val="BF5440"/>
                </a:solidFill>
              </a:rPr>
              <a:t>Observations</a:t>
            </a:r>
          </a:p>
        </p:txBody>
      </p:sp>
      <p:sp>
        <p:nvSpPr>
          <p:cNvPr id="24" name="Rectangle 23"/>
          <p:cNvSpPr/>
          <p:nvPr/>
        </p:nvSpPr>
        <p:spPr>
          <a:xfrm>
            <a:off x="893606" y="22010771"/>
            <a:ext cx="10825402" cy="8993231"/>
          </a:xfrm>
          <a:prstGeom prst="rect">
            <a:avLst/>
          </a:prstGeom>
        </p:spPr>
        <p:txBody>
          <a:bodyPr wrap="square">
            <a:spAutoFit/>
          </a:bodyPr>
          <a:lstStyle/>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a:t>A combination of </a:t>
            </a:r>
            <a:r>
              <a:rPr lang="en-US" sz="3200" i="1" dirty="0"/>
              <a:t>in situ </a:t>
            </a:r>
            <a:r>
              <a:rPr lang="en-US" sz="3200" dirty="0"/>
              <a:t>ozone and PM 2.5 measurements, HYSPLIT backward and forward </a:t>
            </a:r>
            <a:r>
              <a:rPr lang="en-US" sz="3200" dirty="0" smtClean="0"/>
              <a:t>trajectories, </a:t>
            </a:r>
            <a:r>
              <a:rPr lang="en-US" sz="3200" dirty="0"/>
              <a:t>and Suomi NPP VIIRS thermal anomalies facilitates identification of wildfires that cause air pollution events.</a:t>
            </a:r>
          </a:p>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smtClean="0"/>
              <a:t>The School </a:t>
            </a:r>
            <a:r>
              <a:rPr lang="en-US" sz="3200" dirty="0"/>
              <a:t>F</a:t>
            </a:r>
            <a:r>
              <a:rPr lang="en-US" sz="3200" dirty="0" smtClean="0"/>
              <a:t>ire </a:t>
            </a:r>
            <a:r>
              <a:rPr lang="en-US" sz="3200" dirty="0"/>
              <a:t>and Black Range Complex </a:t>
            </a:r>
            <a:r>
              <a:rPr lang="en-US" sz="3200" dirty="0" smtClean="0"/>
              <a:t>Fires </a:t>
            </a:r>
            <a:r>
              <a:rPr lang="en-US" sz="3200" dirty="0"/>
              <a:t>in </a:t>
            </a:r>
            <a:r>
              <a:rPr lang="en-US" sz="3200" dirty="0" smtClean="0"/>
              <a:t>New Mexico </a:t>
            </a:r>
            <a:r>
              <a:rPr lang="en-US" sz="3200" dirty="0"/>
              <a:t>and agricultural </a:t>
            </a:r>
            <a:r>
              <a:rPr lang="en-US" sz="3200" dirty="0" smtClean="0"/>
              <a:t>biomass burning </a:t>
            </a:r>
            <a:r>
              <a:rPr lang="en-US" sz="3200" dirty="0"/>
              <a:t>in Mexico are potential contributors to the air </a:t>
            </a:r>
            <a:r>
              <a:rPr lang="en-US" sz="3200" dirty="0" smtClean="0"/>
              <a:t>pollution event in </a:t>
            </a:r>
            <a:r>
              <a:rPr lang="en-US" sz="3200" dirty="0"/>
              <a:t>El Paso, TX on July 16, 2016</a:t>
            </a:r>
            <a:r>
              <a:rPr lang="en-US" sz="3200" dirty="0" smtClean="0"/>
              <a:t>.</a:t>
            </a:r>
          </a:p>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a:t>The 3-D aerosol transport map produced can be used by the </a:t>
            </a:r>
            <a:r>
              <a:rPr lang="en-US" sz="3200" dirty="0" smtClean="0"/>
              <a:t>TCEQ</a:t>
            </a:r>
            <a:r>
              <a:rPr lang="en-US" sz="3200" dirty="0"/>
              <a:t> in exceptional event reporting for El Paso, TX on July 16, 2016</a:t>
            </a:r>
            <a:r>
              <a:rPr lang="en-US" sz="3200" dirty="0" smtClean="0"/>
              <a:t>.</a:t>
            </a:r>
          </a:p>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a:t>Terra MODIS and CALIPSO CALIOP, while limited in </a:t>
            </a:r>
            <a:r>
              <a:rPr lang="en-US" sz="3200" dirty="0" smtClean="0"/>
              <a:t>their spatial and </a:t>
            </a:r>
            <a:r>
              <a:rPr lang="en-US" sz="3200" dirty="0"/>
              <a:t>temporal resolution, provide a basis for creating 3-D maps to track aerosol transport from wildfires to cities</a:t>
            </a:r>
            <a:r>
              <a:rPr lang="en-US" sz="3200" dirty="0" smtClean="0"/>
              <a:t>.</a:t>
            </a:r>
          </a:p>
          <a:p>
            <a:pPr marL="347663" indent="-347663" defTabSz="2743200" fontAlgn="base">
              <a:lnSpc>
                <a:spcPct val="90000"/>
              </a:lnSpc>
              <a:spcBef>
                <a:spcPts val="1800"/>
              </a:spcBef>
              <a:buClr>
                <a:srgbClr val="BF5440"/>
              </a:buClr>
              <a:buFont typeface="Webdings" panose="05030102010509060703" pitchFamily="18" charset="2"/>
              <a:buChar char="4"/>
            </a:pPr>
            <a:r>
              <a:rPr lang="en-US" sz="3200" dirty="0"/>
              <a:t>Additional </a:t>
            </a:r>
            <a:r>
              <a:rPr lang="en-US" sz="3200" i="1" dirty="0"/>
              <a:t>in situ</a:t>
            </a:r>
            <a:r>
              <a:rPr lang="en-US" sz="3200" dirty="0"/>
              <a:t> and meteorological data should be consulted for more certainty in exceptional event reporting to compensate for the limited resolution of Terra MODIS and CALIPSO CALIOP data.</a:t>
            </a:r>
          </a:p>
        </p:txBody>
      </p:sp>
      <p:sp>
        <p:nvSpPr>
          <p:cNvPr id="40" name="TextBox 39"/>
          <p:cNvSpPr txBox="1"/>
          <p:nvPr/>
        </p:nvSpPr>
        <p:spPr>
          <a:xfrm>
            <a:off x="887458" y="21234687"/>
            <a:ext cx="3967388"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Conclusions</a:t>
            </a:r>
          </a:p>
        </p:txBody>
      </p:sp>
      <p:sp>
        <p:nvSpPr>
          <p:cNvPr id="34" name="Text Placeholder 16"/>
          <p:cNvSpPr txBox="1">
            <a:spLocks/>
          </p:cNvSpPr>
          <p:nvPr/>
        </p:nvSpPr>
        <p:spPr>
          <a:xfrm>
            <a:off x="914400" y="4508153"/>
            <a:ext cx="11380829" cy="665145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95000"/>
              </a:lnSpc>
            </a:pPr>
            <a:endParaRPr lang="en-US" sz="2400" dirty="0" smtClean="0">
              <a:solidFill>
                <a:schemeClr val="tx1">
                  <a:lumMod val="75000"/>
                </a:schemeClr>
              </a:solidFill>
            </a:endParaRPr>
          </a:p>
        </p:txBody>
      </p:sp>
      <p:sp>
        <p:nvSpPr>
          <p:cNvPr id="16" name="TextBox 15"/>
          <p:cNvSpPr txBox="1"/>
          <p:nvPr/>
        </p:nvSpPr>
        <p:spPr>
          <a:xfrm>
            <a:off x="12593254" y="4460526"/>
            <a:ext cx="9257615"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Objectives</a:t>
            </a:r>
          </a:p>
        </p:txBody>
      </p:sp>
      <p:sp>
        <p:nvSpPr>
          <p:cNvPr id="35" name="Text Placeholder 16"/>
          <p:cNvSpPr txBox="1">
            <a:spLocks/>
          </p:cNvSpPr>
          <p:nvPr/>
        </p:nvSpPr>
        <p:spPr>
          <a:xfrm>
            <a:off x="12598186" y="5216779"/>
            <a:ext cx="12015945" cy="407598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BF5440"/>
              </a:buClr>
            </a:pPr>
            <a:r>
              <a:rPr lang="en-US" sz="2900" b="1" dirty="0" smtClean="0">
                <a:solidFill>
                  <a:srgbClr val="BF5440"/>
                </a:solidFill>
              </a:rPr>
              <a:t>Utilize</a:t>
            </a:r>
            <a:r>
              <a:rPr lang="en-US" sz="2900" dirty="0" smtClean="0">
                <a:solidFill>
                  <a:srgbClr val="BF5440"/>
                </a:solidFill>
              </a:rPr>
              <a:t> </a:t>
            </a:r>
            <a:r>
              <a:rPr lang="en-US" sz="2900" dirty="0" smtClean="0"/>
              <a:t>Terra MODIS, CALIPSO CALIOP, and Suomi NPP</a:t>
            </a:r>
            <a:r>
              <a:rPr lang="en-US" sz="2900" dirty="0" smtClean="0">
                <a:solidFill>
                  <a:schemeClr val="tx1">
                    <a:lumMod val="75000"/>
                  </a:schemeClr>
                </a:solidFill>
              </a:rPr>
              <a:t> VIIRS to track aerosols from wildfire smoke plumes around dates specified by the TCEQ</a:t>
            </a:r>
          </a:p>
          <a:p>
            <a:pPr>
              <a:buClr>
                <a:srgbClr val="BF5440"/>
              </a:buClr>
            </a:pPr>
            <a:r>
              <a:rPr lang="en-US" sz="2900" b="1" dirty="0" smtClean="0">
                <a:solidFill>
                  <a:srgbClr val="BF5440"/>
                </a:solidFill>
              </a:rPr>
              <a:t>Monitor</a:t>
            </a:r>
            <a:r>
              <a:rPr lang="en-US" sz="2900" dirty="0" smtClean="0">
                <a:solidFill>
                  <a:srgbClr val="BF5440"/>
                </a:solidFill>
              </a:rPr>
              <a:t> </a:t>
            </a:r>
            <a:r>
              <a:rPr lang="en-US" sz="2900" dirty="0" smtClean="0">
                <a:solidFill>
                  <a:schemeClr val="tx1">
                    <a:lumMod val="75000"/>
                  </a:schemeClr>
                </a:solidFill>
              </a:rPr>
              <a:t>aerosol concentration and distribution within the plumes as they move from source to destination</a:t>
            </a:r>
          </a:p>
          <a:p>
            <a:pPr>
              <a:buClr>
                <a:srgbClr val="BF5440"/>
              </a:buClr>
            </a:pPr>
            <a:r>
              <a:rPr lang="en-US" sz="2900" b="1" dirty="0" smtClean="0">
                <a:solidFill>
                  <a:srgbClr val="BF5440"/>
                </a:solidFill>
              </a:rPr>
              <a:t>Provide</a:t>
            </a:r>
            <a:r>
              <a:rPr lang="en-US" sz="2900" dirty="0" smtClean="0">
                <a:solidFill>
                  <a:srgbClr val="BF5440"/>
                </a:solidFill>
              </a:rPr>
              <a:t> </a:t>
            </a:r>
            <a:r>
              <a:rPr lang="en-US" sz="2900" dirty="0" smtClean="0">
                <a:solidFill>
                  <a:schemeClr val="tx1">
                    <a:lumMod val="75000"/>
                  </a:schemeClr>
                </a:solidFill>
              </a:rPr>
              <a:t>a 3-D aerosol transport map to track aerosol deposition in Houston and El Paso, Texas </a:t>
            </a:r>
          </a:p>
          <a:p>
            <a:pPr>
              <a:buClr>
                <a:srgbClr val="BF5440"/>
              </a:buClr>
            </a:pPr>
            <a:r>
              <a:rPr lang="en-US" sz="2900" b="1" dirty="0" smtClean="0">
                <a:solidFill>
                  <a:srgbClr val="BF5440"/>
                </a:solidFill>
              </a:rPr>
              <a:t>Assist</a:t>
            </a:r>
            <a:r>
              <a:rPr lang="en-US" sz="2900" dirty="0" smtClean="0">
                <a:solidFill>
                  <a:schemeClr val="tx1">
                    <a:lumMod val="75000"/>
                  </a:schemeClr>
                </a:solidFill>
              </a:rPr>
              <a:t> the TCEQ in locating the origins of aerosols that cause air pollution events</a:t>
            </a:r>
            <a:endParaRPr lang="en-US" sz="2900" dirty="0">
              <a:solidFill>
                <a:schemeClr val="tx1">
                  <a:lumMod val="75000"/>
                </a:schemeClr>
              </a:solidFill>
            </a:endParaRPr>
          </a:p>
        </p:txBody>
      </p:sp>
      <p:sp>
        <p:nvSpPr>
          <p:cNvPr id="37" name="Text Placeholder 16"/>
          <p:cNvSpPr txBox="1">
            <a:spLocks/>
          </p:cNvSpPr>
          <p:nvPr/>
        </p:nvSpPr>
        <p:spPr>
          <a:xfrm>
            <a:off x="914399" y="22267996"/>
            <a:ext cx="22917151" cy="453535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22" name="TextBox 21"/>
          <p:cNvSpPr txBox="1"/>
          <p:nvPr/>
        </p:nvSpPr>
        <p:spPr>
          <a:xfrm>
            <a:off x="12593254" y="9146479"/>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Project Partner</a:t>
            </a:r>
          </a:p>
        </p:txBody>
      </p:sp>
      <p:sp>
        <p:nvSpPr>
          <p:cNvPr id="41" name="Text Placeholder 16"/>
          <p:cNvSpPr txBox="1">
            <a:spLocks/>
          </p:cNvSpPr>
          <p:nvPr/>
        </p:nvSpPr>
        <p:spPr>
          <a:xfrm>
            <a:off x="12726975" y="9962024"/>
            <a:ext cx="10921333" cy="5329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Texas Commission on Environmental Quality (TCEQ), Air Quality Division</a:t>
            </a:r>
          </a:p>
        </p:txBody>
      </p:sp>
      <p:sp>
        <p:nvSpPr>
          <p:cNvPr id="19" name="TextBox 18"/>
          <p:cNvSpPr txBox="1"/>
          <p:nvPr/>
        </p:nvSpPr>
        <p:spPr>
          <a:xfrm>
            <a:off x="12593254" y="15038963"/>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Earth Observations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3305" y="15970212"/>
            <a:ext cx="2927348" cy="153360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3613" y="15978089"/>
            <a:ext cx="2484689" cy="153360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50196" y="15978088"/>
            <a:ext cx="2257145" cy="1533605"/>
          </a:xfrm>
          <a:prstGeom prst="rect">
            <a:avLst/>
          </a:prstGeom>
        </p:spPr>
      </p:pic>
      <p:sp>
        <p:nvSpPr>
          <p:cNvPr id="46" name="TextBox 45"/>
          <p:cNvSpPr txBox="1"/>
          <p:nvPr/>
        </p:nvSpPr>
        <p:spPr>
          <a:xfrm>
            <a:off x="13856889" y="17438485"/>
            <a:ext cx="822661" cy="461665"/>
          </a:xfrm>
          <a:prstGeom prst="rect">
            <a:avLst/>
          </a:prstGeom>
          <a:noFill/>
        </p:spPr>
        <p:txBody>
          <a:bodyPr wrap="none" rtlCol="0">
            <a:spAutoFit/>
          </a:bodyPr>
          <a:lstStyle/>
          <a:p>
            <a:r>
              <a:rPr lang="en-US" sz="2400" dirty="0" smtClean="0"/>
              <a:t>Terra</a:t>
            </a:r>
            <a:endParaRPr lang="en-US" sz="2400" dirty="0"/>
          </a:p>
        </p:txBody>
      </p:sp>
      <p:sp>
        <p:nvSpPr>
          <p:cNvPr id="47" name="TextBox 46"/>
          <p:cNvSpPr txBox="1"/>
          <p:nvPr/>
        </p:nvSpPr>
        <p:spPr>
          <a:xfrm>
            <a:off x="17531890" y="17450230"/>
            <a:ext cx="1608133" cy="461665"/>
          </a:xfrm>
          <a:prstGeom prst="rect">
            <a:avLst/>
          </a:prstGeom>
          <a:noFill/>
        </p:spPr>
        <p:txBody>
          <a:bodyPr wrap="none" rtlCol="0">
            <a:spAutoFit/>
          </a:bodyPr>
          <a:lstStyle/>
          <a:p>
            <a:r>
              <a:rPr lang="en-US" sz="2400" dirty="0" smtClean="0"/>
              <a:t>Suomi NPP</a:t>
            </a:r>
            <a:endParaRPr lang="en-US" sz="2400" dirty="0"/>
          </a:p>
        </p:txBody>
      </p:sp>
      <p:sp>
        <p:nvSpPr>
          <p:cNvPr id="48" name="TextBox 47"/>
          <p:cNvSpPr txBox="1"/>
          <p:nvPr/>
        </p:nvSpPr>
        <p:spPr>
          <a:xfrm>
            <a:off x="21197387" y="17428567"/>
            <a:ext cx="1435008" cy="461665"/>
          </a:xfrm>
          <a:prstGeom prst="rect">
            <a:avLst/>
          </a:prstGeom>
          <a:noFill/>
        </p:spPr>
        <p:txBody>
          <a:bodyPr wrap="none" rtlCol="0">
            <a:spAutoFit/>
          </a:bodyPr>
          <a:lstStyle/>
          <a:p>
            <a:r>
              <a:rPr lang="en-US" sz="2400" dirty="0" smtClean="0"/>
              <a:t>CALIPSO</a:t>
            </a:r>
            <a:endParaRPr lang="en-US" sz="2400" dirty="0"/>
          </a:p>
        </p:txBody>
      </p:sp>
      <p:sp>
        <p:nvSpPr>
          <p:cNvPr id="18" name="TextBox 17"/>
          <p:cNvSpPr txBox="1"/>
          <p:nvPr/>
        </p:nvSpPr>
        <p:spPr>
          <a:xfrm>
            <a:off x="12593254" y="10588448"/>
            <a:ext cx="8229600"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Study Area</a:t>
            </a:r>
          </a:p>
        </p:txBody>
      </p:sp>
      <p:grpSp>
        <p:nvGrpSpPr>
          <p:cNvPr id="10" name="Group 9"/>
          <p:cNvGrpSpPr/>
          <p:nvPr/>
        </p:nvGrpSpPr>
        <p:grpSpPr>
          <a:xfrm>
            <a:off x="12669034" y="11162504"/>
            <a:ext cx="11430000" cy="3657600"/>
            <a:chOff x="12707792" y="11665683"/>
            <a:chExt cx="11874591" cy="3763207"/>
          </a:xfrm>
        </p:grpSpPr>
        <p:sp>
          <p:nvSpPr>
            <p:cNvPr id="61" name="Rectangle 60"/>
            <p:cNvSpPr/>
            <p:nvPr/>
          </p:nvSpPr>
          <p:spPr>
            <a:xfrm>
              <a:off x="19602656" y="11668836"/>
              <a:ext cx="4913052" cy="375995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67" name="Straight Connector 66"/>
            <p:cNvCxnSpPr/>
            <p:nvPr/>
          </p:nvCxnSpPr>
          <p:spPr>
            <a:xfrm>
              <a:off x="15842698" y="14944299"/>
              <a:ext cx="3753796" cy="484591"/>
            </a:xfrm>
            <a:prstGeom prst="lin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9" name="Group 8"/>
            <p:cNvGrpSpPr/>
            <p:nvPr/>
          </p:nvGrpSpPr>
          <p:grpSpPr>
            <a:xfrm>
              <a:off x="12707792" y="11665683"/>
              <a:ext cx="11874591" cy="3748488"/>
              <a:chOff x="12707792" y="11665683"/>
              <a:chExt cx="11874591" cy="3748488"/>
            </a:xfrm>
          </p:grpSpPr>
          <p:sp>
            <p:nvSpPr>
              <p:cNvPr id="54" name="TextBox 53"/>
              <p:cNvSpPr txBox="1"/>
              <p:nvPr/>
            </p:nvSpPr>
            <p:spPr>
              <a:xfrm>
                <a:off x="19742367" y="14136845"/>
                <a:ext cx="382136" cy="369332"/>
              </a:xfrm>
              <a:prstGeom prst="rect">
                <a:avLst/>
              </a:prstGeom>
              <a:noFill/>
            </p:spPr>
            <p:txBody>
              <a:bodyPr wrap="square" rtlCol="0">
                <a:spAutoFit/>
              </a:bodyPr>
              <a:lstStyle/>
              <a:p>
                <a:r>
                  <a:rPr lang="en-US" sz="1800" dirty="0" smtClean="0"/>
                  <a:t>N</a:t>
                </a:r>
                <a:endParaRPr lang="en-US" sz="1800" dirty="0"/>
              </a:p>
            </p:txBody>
          </p:sp>
          <p:grpSp>
            <p:nvGrpSpPr>
              <p:cNvPr id="7" name="Group 6"/>
              <p:cNvGrpSpPr/>
              <p:nvPr/>
            </p:nvGrpSpPr>
            <p:grpSpPr>
              <a:xfrm>
                <a:off x="12707792" y="11686629"/>
                <a:ext cx="11401153" cy="3727542"/>
                <a:chOff x="12707792" y="11686629"/>
                <a:chExt cx="11401153" cy="3727542"/>
              </a:xfrm>
            </p:grpSpPr>
            <p:grpSp>
              <p:nvGrpSpPr>
                <p:cNvPr id="103" name="Group 102"/>
                <p:cNvGrpSpPr/>
                <p:nvPr/>
              </p:nvGrpSpPr>
              <p:grpSpPr>
                <a:xfrm>
                  <a:off x="19752079" y="11686629"/>
                  <a:ext cx="4356866" cy="3641835"/>
                  <a:chOff x="19752079" y="11622831"/>
                  <a:chExt cx="4356866" cy="3641835"/>
                </a:xfrm>
              </p:grpSpPr>
              <p:pic>
                <p:nvPicPr>
                  <p:cNvPr id="51" name="Picture 5"/>
                  <p:cNvPicPr>
                    <a:picLocks noChangeAspect="1" noChangeArrowheads="1"/>
                  </p:cNvPicPr>
                  <p:nvPr/>
                </p:nvPicPr>
                <p:blipFill>
                  <a:blip r:embed="rId6" cstate="print"/>
                  <a:stretch>
                    <a:fillRect/>
                  </a:stretch>
                </p:blipFill>
                <p:spPr bwMode="auto">
                  <a:xfrm>
                    <a:off x="20288980" y="11622831"/>
                    <a:ext cx="3819965" cy="3641835"/>
                  </a:xfrm>
                  <a:prstGeom prst="rect">
                    <a:avLst/>
                  </a:prstGeom>
                  <a:noFill/>
                  <a:ln w="9525">
                    <a:noFill/>
                    <a:miter lim="800000"/>
                    <a:headEnd/>
                    <a:tailEnd/>
                  </a:ln>
                  <a:effectLst/>
                </p:spPr>
              </p:pic>
              <p:pic>
                <p:nvPicPr>
                  <p:cNvPr id="52" name="Picture 3"/>
                  <p:cNvPicPr>
                    <a:picLocks noChangeAspect="1" noChangeArrowheads="1"/>
                  </p:cNvPicPr>
                  <p:nvPr/>
                </p:nvPicPr>
                <p:blipFill>
                  <a:blip r:embed="rId7" cstate="print"/>
                  <a:srcRect/>
                  <a:stretch>
                    <a:fillRect/>
                  </a:stretch>
                </p:blipFill>
                <p:spPr bwMode="auto">
                  <a:xfrm>
                    <a:off x="19752079" y="14969720"/>
                    <a:ext cx="2513012" cy="274638"/>
                  </a:xfrm>
                  <a:prstGeom prst="rect">
                    <a:avLst/>
                  </a:prstGeom>
                  <a:noFill/>
                  <a:ln w="9525">
                    <a:noFill/>
                    <a:miter lim="800000"/>
                    <a:headEnd/>
                    <a:tailEnd/>
                  </a:ln>
                  <a:effectLst/>
                </p:spPr>
              </p:pic>
              <p:pic>
                <p:nvPicPr>
                  <p:cNvPr id="53" name="Picture 4"/>
                  <p:cNvPicPr>
                    <a:picLocks noChangeAspect="1" noChangeArrowheads="1"/>
                  </p:cNvPicPr>
                  <p:nvPr/>
                </p:nvPicPr>
                <p:blipFill>
                  <a:blip r:embed="rId8" cstate="print"/>
                  <a:srcRect t="26129" r="-1960"/>
                  <a:stretch>
                    <a:fillRect/>
                  </a:stretch>
                </p:blipFill>
                <p:spPr bwMode="auto">
                  <a:xfrm>
                    <a:off x="19810605" y="14463963"/>
                    <a:ext cx="247650" cy="363538"/>
                  </a:xfrm>
                  <a:prstGeom prst="rect">
                    <a:avLst/>
                  </a:prstGeom>
                  <a:noFill/>
                  <a:ln w="9525">
                    <a:noFill/>
                    <a:miter lim="800000"/>
                    <a:headEnd/>
                    <a:tailEnd/>
                  </a:ln>
                  <a:effectLst/>
                </p:spPr>
              </p:pic>
              <p:sp>
                <p:nvSpPr>
                  <p:cNvPr id="101" name="Flowchart: Connector 100"/>
                  <p:cNvSpPr/>
                  <p:nvPr/>
                </p:nvSpPr>
                <p:spPr>
                  <a:xfrm>
                    <a:off x="23423525" y="13875489"/>
                    <a:ext cx="180754" cy="170121"/>
                  </a:xfrm>
                  <a:prstGeom prst="flowChartConnector">
                    <a:avLst/>
                  </a:prstGeom>
                  <a:solidFill>
                    <a:srgbClr val="4CF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lowchart: Connector 101"/>
                  <p:cNvSpPr/>
                  <p:nvPr/>
                </p:nvSpPr>
                <p:spPr>
                  <a:xfrm>
                    <a:off x="20311730" y="13209182"/>
                    <a:ext cx="180754" cy="170121"/>
                  </a:xfrm>
                  <a:prstGeom prst="flowChartConnector">
                    <a:avLst/>
                  </a:prstGeom>
                  <a:solidFill>
                    <a:srgbClr val="4CF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descr="StudyArea1.jpg"/>
                <p:cNvPicPr>
                  <a:picLocks noChangeAspect="1"/>
                </p:cNvPicPr>
                <p:nvPr/>
              </p:nvPicPr>
              <p:blipFill>
                <a:blip r:embed="rId9" cstate="print"/>
                <a:stretch>
                  <a:fillRect/>
                </a:stretch>
              </p:blipFill>
              <p:spPr>
                <a:xfrm>
                  <a:off x="12707792" y="11965338"/>
                  <a:ext cx="5661179" cy="3311812"/>
                </a:xfrm>
                <a:prstGeom prst="rect">
                  <a:avLst/>
                </a:prstGeom>
              </p:spPr>
            </p:pic>
            <p:sp>
              <p:nvSpPr>
                <p:cNvPr id="98" name="Freeform 97"/>
                <p:cNvSpPr/>
                <p:nvPr/>
              </p:nvSpPr>
              <p:spPr>
                <a:xfrm>
                  <a:off x="15871371" y="11691257"/>
                  <a:ext cx="3711039" cy="3722914"/>
                </a:xfrm>
                <a:custGeom>
                  <a:avLst/>
                  <a:gdLst>
                    <a:gd name="connsiteX0" fmla="*/ 0 w 3711039"/>
                    <a:gd name="connsiteY0" fmla="*/ 1959429 h 3722914"/>
                    <a:gd name="connsiteX1" fmla="*/ 3711039 w 3711039"/>
                    <a:gd name="connsiteY1" fmla="*/ 0 h 3722914"/>
                    <a:gd name="connsiteX2" fmla="*/ 3711039 w 3711039"/>
                    <a:gd name="connsiteY2" fmla="*/ 3722914 h 3722914"/>
                    <a:gd name="connsiteX3" fmla="*/ 0 w 3711039"/>
                    <a:gd name="connsiteY3" fmla="*/ 3241964 h 3722914"/>
                    <a:gd name="connsiteX4" fmla="*/ 0 w 3711039"/>
                    <a:gd name="connsiteY4" fmla="*/ 1959429 h 372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1039" h="3722914">
                      <a:moveTo>
                        <a:pt x="0" y="1959429"/>
                      </a:moveTo>
                      <a:lnTo>
                        <a:pt x="3711039" y="0"/>
                      </a:lnTo>
                      <a:lnTo>
                        <a:pt x="3711039" y="3722914"/>
                      </a:lnTo>
                      <a:lnTo>
                        <a:pt x="0" y="3241964"/>
                      </a:lnTo>
                      <a:lnTo>
                        <a:pt x="0" y="1959429"/>
                      </a:lnTo>
                      <a:close/>
                    </a:path>
                  </a:pathLst>
                </a:custGeom>
                <a:solidFill>
                  <a:schemeClr val="bg2">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3" name="Straight Connector 62"/>
              <p:cNvCxnSpPr/>
              <p:nvPr/>
            </p:nvCxnSpPr>
            <p:spPr>
              <a:xfrm flipV="1">
                <a:off x="15849600" y="11665683"/>
                <a:ext cx="3746894" cy="1982281"/>
              </a:xfrm>
              <a:prstGeom prst="line">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56" name="Rectangle 55"/>
              <p:cNvSpPr/>
              <p:nvPr/>
            </p:nvSpPr>
            <p:spPr>
              <a:xfrm>
                <a:off x="14518864" y="13647288"/>
                <a:ext cx="1339059" cy="13002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44" name="TextBox 43"/>
              <p:cNvSpPr txBox="1"/>
              <p:nvPr/>
            </p:nvSpPr>
            <p:spPr>
              <a:xfrm>
                <a:off x="19712732" y="12964287"/>
                <a:ext cx="950026" cy="369332"/>
              </a:xfrm>
              <a:prstGeom prst="rect">
                <a:avLst/>
              </a:prstGeom>
              <a:noFill/>
            </p:spPr>
            <p:txBody>
              <a:bodyPr wrap="square" rtlCol="0">
                <a:spAutoFit/>
              </a:bodyPr>
              <a:lstStyle/>
              <a:p>
                <a:r>
                  <a:rPr lang="en-US" sz="1800" dirty="0" smtClean="0"/>
                  <a:t>El Paso</a:t>
                </a:r>
                <a:endParaRPr lang="en-US" sz="1800" dirty="0"/>
              </a:p>
            </p:txBody>
          </p:sp>
          <p:sp>
            <p:nvSpPr>
              <p:cNvPr id="45" name="TextBox 44"/>
              <p:cNvSpPr txBox="1"/>
              <p:nvPr/>
            </p:nvSpPr>
            <p:spPr>
              <a:xfrm>
                <a:off x="23538142" y="14184393"/>
                <a:ext cx="1044241" cy="366930"/>
              </a:xfrm>
              <a:prstGeom prst="rect">
                <a:avLst/>
              </a:prstGeom>
              <a:noFill/>
            </p:spPr>
            <p:txBody>
              <a:bodyPr wrap="square" rtlCol="0">
                <a:spAutoFit/>
              </a:bodyPr>
              <a:lstStyle/>
              <a:p>
                <a:r>
                  <a:rPr lang="en-US" sz="1800" dirty="0" smtClean="0"/>
                  <a:t>Houston</a:t>
                </a:r>
                <a:endParaRPr lang="en-US" sz="1800" dirty="0"/>
              </a:p>
            </p:txBody>
          </p:sp>
        </p:grpSp>
      </p:grpSp>
      <p:grpSp>
        <p:nvGrpSpPr>
          <p:cNvPr id="74" name="Group 73"/>
          <p:cNvGrpSpPr/>
          <p:nvPr/>
        </p:nvGrpSpPr>
        <p:grpSpPr>
          <a:xfrm>
            <a:off x="1940096" y="13773876"/>
            <a:ext cx="8430512" cy="7680549"/>
            <a:chOff x="2127680" y="13751460"/>
            <a:chExt cx="8268795" cy="7523540"/>
          </a:xfrm>
        </p:grpSpPr>
        <p:sp>
          <p:nvSpPr>
            <p:cNvPr id="64" name="Rounded Rectangle 63"/>
            <p:cNvSpPr/>
            <p:nvPr/>
          </p:nvSpPr>
          <p:spPr>
            <a:xfrm>
              <a:off x="2127681" y="18342756"/>
              <a:ext cx="2242149" cy="1567488"/>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2400" dirty="0" smtClean="0"/>
                <a:t>Locate fires using the </a:t>
              </a:r>
              <a:r>
                <a:rPr lang="en-US" sz="2400" dirty="0"/>
                <a:t>Suomi NPP VIIRS</a:t>
              </a:r>
            </a:p>
            <a:p>
              <a:pPr algn="ctr">
                <a:lnSpc>
                  <a:spcPts val="1800"/>
                </a:lnSpc>
              </a:pPr>
              <a:r>
                <a:rPr lang="en-US" sz="2400" dirty="0" smtClean="0"/>
                <a:t>I-band</a:t>
              </a:r>
              <a:endParaRPr lang="en-US" sz="2400" dirty="0"/>
            </a:p>
          </p:txBody>
        </p:sp>
        <p:sp>
          <p:nvSpPr>
            <p:cNvPr id="65" name="Rounded Rectangle 64"/>
            <p:cNvSpPr/>
            <p:nvPr/>
          </p:nvSpPr>
          <p:spPr>
            <a:xfrm>
              <a:off x="2127680" y="15043773"/>
              <a:ext cx="2242150" cy="1567488"/>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2400" dirty="0" smtClean="0"/>
                <a:t>Track the aerosol movement across Texas using  Terra MODIS data</a:t>
              </a:r>
              <a:endParaRPr lang="en-US" sz="2400" dirty="0"/>
            </a:p>
          </p:txBody>
        </p:sp>
        <p:sp>
          <p:nvSpPr>
            <p:cNvPr id="66" name="Rounded Rectangle 65"/>
            <p:cNvSpPr/>
            <p:nvPr/>
          </p:nvSpPr>
          <p:spPr>
            <a:xfrm>
              <a:off x="5160058" y="13751460"/>
              <a:ext cx="2242149" cy="1567488"/>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2400" dirty="0" smtClean="0"/>
                <a:t>Observe vertical profile of smoke plume using CALIPSO CALIOP data</a:t>
              </a:r>
              <a:endParaRPr lang="en-US" sz="2400" dirty="0"/>
            </a:p>
          </p:txBody>
        </p:sp>
        <p:sp>
          <p:nvSpPr>
            <p:cNvPr id="68" name="Flowchart: Connector 67"/>
            <p:cNvSpPr/>
            <p:nvPr/>
          </p:nvSpPr>
          <p:spPr>
            <a:xfrm>
              <a:off x="5012942" y="16278519"/>
              <a:ext cx="2536384" cy="2539203"/>
            </a:xfrm>
            <a:prstGeom prst="flowChartConnector">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3-D Aerosol Transport Map </a:t>
              </a:r>
              <a:endParaRPr lang="en-US" sz="2800" b="1" dirty="0">
                <a:solidFill>
                  <a:schemeClr val="tx1"/>
                </a:solidFill>
              </a:endParaRPr>
            </a:p>
          </p:txBody>
        </p:sp>
        <p:sp>
          <p:nvSpPr>
            <p:cNvPr id="70" name="Rounded Rectangle 69"/>
            <p:cNvSpPr/>
            <p:nvPr/>
          </p:nvSpPr>
          <p:spPr>
            <a:xfrm>
              <a:off x="8154326" y="15043773"/>
              <a:ext cx="2242149" cy="1567488"/>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2400" dirty="0" smtClean="0"/>
                <a:t>Resample Level 3 MODIS data to finer spatial resolution using ArcMap </a:t>
              </a:r>
              <a:endParaRPr lang="en-US" sz="2400" dirty="0"/>
            </a:p>
          </p:txBody>
        </p:sp>
        <p:sp>
          <p:nvSpPr>
            <p:cNvPr id="71" name="Rounded Rectangle 70"/>
            <p:cNvSpPr/>
            <p:nvPr/>
          </p:nvSpPr>
          <p:spPr>
            <a:xfrm>
              <a:off x="8154327" y="18342756"/>
              <a:ext cx="2242148" cy="1567488"/>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2400" dirty="0" smtClean="0"/>
                <a:t>Compute forward and backward air parcel trajectories using HYSPLIT</a:t>
              </a:r>
              <a:endParaRPr lang="en-US" sz="2400" dirty="0"/>
            </a:p>
          </p:txBody>
        </p:sp>
        <p:sp>
          <p:nvSpPr>
            <p:cNvPr id="76" name="Down Arrow 75"/>
            <p:cNvSpPr/>
            <p:nvPr/>
          </p:nvSpPr>
          <p:spPr>
            <a:xfrm rot="18131151">
              <a:off x="4545644" y="16415929"/>
              <a:ext cx="447854" cy="67264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a:off x="6056918" y="15497295"/>
              <a:ext cx="448430" cy="67178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p:cNvSpPr/>
            <p:nvPr/>
          </p:nvSpPr>
          <p:spPr>
            <a:xfrm rot="3694614">
              <a:off x="7547852" y="16404307"/>
              <a:ext cx="447854" cy="67264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wn Arrow 78"/>
            <p:cNvSpPr/>
            <p:nvPr/>
          </p:nvSpPr>
          <p:spPr>
            <a:xfrm rot="14177035">
              <a:off x="4545644" y="17890140"/>
              <a:ext cx="447854" cy="67264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81"/>
            <p:cNvSpPr/>
            <p:nvPr/>
          </p:nvSpPr>
          <p:spPr>
            <a:xfrm rot="7442313">
              <a:off x="7547852" y="17891007"/>
              <a:ext cx="447854" cy="67264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wn Arrow 71"/>
            <p:cNvSpPr/>
            <p:nvPr/>
          </p:nvSpPr>
          <p:spPr>
            <a:xfrm rot="10800000">
              <a:off x="6044326" y="18892655"/>
              <a:ext cx="448430" cy="67178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5160058" y="19707512"/>
              <a:ext cx="2242149" cy="1567488"/>
            </a:xfrm>
            <a:prstGeom prst="roundRect">
              <a:avLst/>
            </a:prstGeom>
            <a:solidFill>
              <a:srgbClr val="CE78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2400" dirty="0" smtClean="0"/>
                <a:t>Identify possible wildfire signatures using </a:t>
              </a:r>
              <a:r>
                <a:rPr lang="en-US" sz="2400" i="1" dirty="0" smtClean="0"/>
                <a:t>in situ </a:t>
              </a:r>
              <a:r>
                <a:rPr lang="en-US" sz="2400" dirty="0" smtClean="0"/>
                <a:t>data</a:t>
              </a:r>
              <a:endParaRPr lang="en-US" sz="2400" dirty="0"/>
            </a:p>
          </p:txBody>
        </p:sp>
      </p:grpSp>
      <p:sp>
        <p:nvSpPr>
          <p:cNvPr id="23" name="TextBox 22"/>
          <p:cNvSpPr txBox="1"/>
          <p:nvPr/>
        </p:nvSpPr>
        <p:spPr>
          <a:xfrm>
            <a:off x="887458" y="30901140"/>
            <a:ext cx="4542503" cy="769441"/>
          </a:xfrm>
          <a:prstGeom prst="rect">
            <a:avLst/>
          </a:prstGeom>
          <a:noFill/>
        </p:spPr>
        <p:txBody>
          <a:bodyPr wrap="square" rtlCol="0">
            <a:spAutoFit/>
          </a:bodyPr>
          <a:lstStyle/>
          <a:p>
            <a:r>
              <a:rPr lang="en-US" sz="4400" b="1" dirty="0" smtClean="0">
                <a:solidFill>
                  <a:srgbClr val="BF5440"/>
                </a:solidFill>
                <a:latin typeface="Century Gothic" panose="020B0502020202020204" pitchFamily="34" charset="0"/>
              </a:rPr>
              <a:t>Team Members</a:t>
            </a:r>
          </a:p>
        </p:txBody>
      </p:sp>
      <p:grpSp>
        <p:nvGrpSpPr>
          <p:cNvPr id="12" name="Group 11"/>
          <p:cNvGrpSpPr/>
          <p:nvPr/>
        </p:nvGrpSpPr>
        <p:grpSpPr>
          <a:xfrm>
            <a:off x="12696867" y="19335017"/>
            <a:ext cx="9191875" cy="5852160"/>
            <a:chOff x="12696867" y="19403138"/>
            <a:chExt cx="9191875" cy="5852160"/>
          </a:xfrm>
        </p:grpSpPr>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696867" y="19403138"/>
              <a:ext cx="9191875" cy="5852160"/>
            </a:xfrm>
            <a:prstGeom prst="rect">
              <a:avLst/>
            </a:prstGeom>
          </p:spPr>
        </p:pic>
        <p:sp>
          <p:nvSpPr>
            <p:cNvPr id="13" name="TextBox 12"/>
            <p:cNvSpPr txBox="1"/>
            <p:nvPr/>
          </p:nvSpPr>
          <p:spPr>
            <a:xfrm>
              <a:off x="15286816" y="24576617"/>
              <a:ext cx="1968809" cy="461665"/>
            </a:xfrm>
            <a:prstGeom prst="rect">
              <a:avLst/>
            </a:prstGeom>
            <a:noFill/>
          </p:spPr>
          <p:txBody>
            <a:bodyPr wrap="none" rtlCol="0">
              <a:spAutoFit/>
            </a:bodyPr>
            <a:lstStyle/>
            <a:p>
              <a:r>
                <a:rPr lang="en-US" sz="2400" b="1" dirty="0" smtClean="0">
                  <a:ln>
                    <a:solidFill>
                      <a:schemeClr val="tx1"/>
                    </a:solidFill>
                  </a:ln>
                  <a:solidFill>
                    <a:srgbClr val="FF0000"/>
                  </a:solidFill>
                  <a:latin typeface="+mj-lt"/>
                </a:rPr>
                <a:t>MODIS AOD</a:t>
              </a:r>
              <a:endParaRPr lang="en-US" sz="2400" b="1" dirty="0">
                <a:ln>
                  <a:solidFill>
                    <a:schemeClr val="tx1"/>
                  </a:solidFill>
                </a:ln>
                <a:solidFill>
                  <a:srgbClr val="FF0000"/>
                </a:solidFill>
                <a:latin typeface="+mj-lt"/>
              </a:endParaRPr>
            </a:p>
          </p:txBody>
        </p:sp>
        <p:sp>
          <p:nvSpPr>
            <p:cNvPr id="80" name="TextBox 79"/>
            <p:cNvSpPr txBox="1"/>
            <p:nvPr/>
          </p:nvSpPr>
          <p:spPr>
            <a:xfrm>
              <a:off x="17095184" y="22944045"/>
              <a:ext cx="1709097" cy="1200329"/>
            </a:xfrm>
            <a:prstGeom prst="rect">
              <a:avLst/>
            </a:prstGeom>
            <a:noFill/>
          </p:spPr>
          <p:txBody>
            <a:bodyPr wrap="square" rtlCol="0">
              <a:spAutoFit/>
            </a:bodyPr>
            <a:lstStyle/>
            <a:p>
              <a:r>
                <a:rPr lang="en-US" sz="2400" b="1" dirty="0" smtClean="0">
                  <a:ln>
                    <a:solidFill>
                      <a:schemeClr val="tx1"/>
                    </a:solidFill>
                  </a:ln>
                  <a:solidFill>
                    <a:srgbClr val="FF0000"/>
                  </a:solidFill>
                  <a:latin typeface="+mj-lt"/>
                </a:rPr>
                <a:t>HYSPLIT forward trajectory</a:t>
              </a:r>
              <a:endParaRPr lang="en-US" sz="2400" b="1" dirty="0">
                <a:ln>
                  <a:solidFill>
                    <a:schemeClr val="tx1"/>
                  </a:solidFill>
                </a:ln>
                <a:solidFill>
                  <a:srgbClr val="FF0000"/>
                </a:solidFill>
                <a:latin typeface="+mj-lt"/>
              </a:endParaRPr>
            </a:p>
          </p:txBody>
        </p:sp>
        <p:sp>
          <p:nvSpPr>
            <p:cNvPr id="81" name="Right Arrow 80"/>
            <p:cNvSpPr/>
            <p:nvPr/>
          </p:nvSpPr>
          <p:spPr>
            <a:xfrm rot="12887662" flipV="1">
              <a:off x="16512646" y="22803366"/>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Arrow 82"/>
            <p:cNvSpPr/>
            <p:nvPr/>
          </p:nvSpPr>
          <p:spPr>
            <a:xfrm rot="12887662" flipV="1">
              <a:off x="14716705" y="24443082"/>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3929753" y="22517863"/>
              <a:ext cx="1978115" cy="830997"/>
            </a:xfrm>
            <a:prstGeom prst="rect">
              <a:avLst/>
            </a:prstGeom>
            <a:noFill/>
          </p:spPr>
          <p:txBody>
            <a:bodyPr wrap="square" rtlCol="0">
              <a:spAutoFit/>
            </a:bodyPr>
            <a:lstStyle/>
            <a:p>
              <a:pPr algn="r"/>
              <a:r>
                <a:rPr lang="en-US" sz="2400" b="1" dirty="0">
                  <a:ln>
                    <a:solidFill>
                      <a:schemeClr val="tx1"/>
                    </a:solidFill>
                  </a:ln>
                  <a:solidFill>
                    <a:schemeClr val="bg1"/>
                  </a:solidFill>
                  <a:latin typeface="+mj-lt"/>
                </a:rPr>
                <a:t>a</a:t>
              </a:r>
              <a:r>
                <a:rPr lang="en-US" sz="2400" b="1" dirty="0" smtClean="0">
                  <a:ln>
                    <a:solidFill>
                      <a:schemeClr val="tx1"/>
                    </a:solidFill>
                  </a:ln>
                  <a:solidFill>
                    <a:schemeClr val="bg1"/>
                  </a:solidFill>
                  <a:latin typeface="+mj-lt"/>
                </a:rPr>
                <a:t>gricultural burning</a:t>
              </a:r>
              <a:endParaRPr lang="en-US" sz="2400" b="1" dirty="0">
                <a:ln>
                  <a:solidFill>
                    <a:schemeClr val="tx1"/>
                  </a:solidFill>
                </a:ln>
                <a:solidFill>
                  <a:schemeClr val="bg1"/>
                </a:solidFill>
                <a:latin typeface="+mj-lt"/>
              </a:endParaRPr>
            </a:p>
          </p:txBody>
        </p:sp>
        <p:sp>
          <p:nvSpPr>
            <p:cNvPr id="89" name="Right Arrow 88"/>
            <p:cNvSpPr/>
            <p:nvPr/>
          </p:nvSpPr>
          <p:spPr>
            <a:xfrm rot="2227829" flipV="1">
              <a:off x="16730344" y="20686008"/>
              <a:ext cx="700188" cy="699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14489388" y="19774498"/>
              <a:ext cx="2412960" cy="836107"/>
            </a:xfrm>
            <a:prstGeom prst="rect">
              <a:avLst/>
            </a:prstGeom>
            <a:noFill/>
          </p:spPr>
          <p:txBody>
            <a:bodyPr wrap="square" rtlCol="0">
              <a:spAutoFit/>
            </a:bodyPr>
            <a:lstStyle/>
            <a:p>
              <a:pPr algn="ctr"/>
              <a:r>
                <a:rPr lang="en-US" sz="2400" b="1" dirty="0" smtClean="0">
                  <a:ln>
                    <a:solidFill>
                      <a:schemeClr val="tx1"/>
                    </a:solidFill>
                  </a:ln>
                  <a:solidFill>
                    <a:schemeClr val="bg1"/>
                  </a:solidFill>
                  <a:latin typeface="+mj-lt"/>
                </a:rPr>
                <a:t>CALIOP vertical profile</a:t>
              </a:r>
              <a:endParaRPr lang="en-US" sz="2400" b="1" dirty="0">
                <a:ln>
                  <a:solidFill>
                    <a:schemeClr val="tx1"/>
                  </a:solidFill>
                </a:ln>
                <a:solidFill>
                  <a:schemeClr val="bg1"/>
                </a:solidFill>
                <a:latin typeface="+mj-lt"/>
              </a:endParaRPr>
            </a:p>
          </p:txBody>
        </p:sp>
        <p:sp>
          <p:nvSpPr>
            <p:cNvPr id="94" name="Right Arrow 93"/>
            <p:cNvSpPr/>
            <p:nvPr/>
          </p:nvSpPr>
          <p:spPr>
            <a:xfrm flipV="1">
              <a:off x="17560216" y="21725048"/>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15612134" y="21475165"/>
              <a:ext cx="1978115" cy="461665"/>
            </a:xfrm>
            <a:prstGeom prst="rect">
              <a:avLst/>
            </a:prstGeom>
            <a:noFill/>
          </p:spPr>
          <p:txBody>
            <a:bodyPr wrap="square" rtlCol="0">
              <a:spAutoFit/>
            </a:bodyPr>
            <a:lstStyle/>
            <a:p>
              <a:pPr algn="r"/>
              <a:r>
                <a:rPr lang="en-US" sz="2400" b="1" dirty="0" smtClean="0">
                  <a:ln>
                    <a:solidFill>
                      <a:schemeClr val="tx1"/>
                    </a:solidFill>
                  </a:ln>
                  <a:solidFill>
                    <a:srgbClr val="FF0000"/>
                  </a:solidFill>
                  <a:latin typeface="+mj-lt"/>
                </a:rPr>
                <a:t>wildfire</a:t>
              </a:r>
              <a:endParaRPr lang="en-US" sz="2400" b="1" dirty="0">
                <a:ln>
                  <a:solidFill>
                    <a:schemeClr val="tx1"/>
                  </a:solidFill>
                </a:ln>
                <a:solidFill>
                  <a:srgbClr val="FF0000"/>
                </a:solidFill>
                <a:latin typeface="+mj-lt"/>
              </a:endParaRPr>
            </a:p>
          </p:txBody>
        </p:sp>
        <p:sp>
          <p:nvSpPr>
            <p:cNvPr id="96" name="Right Arrow 95"/>
            <p:cNvSpPr/>
            <p:nvPr/>
          </p:nvSpPr>
          <p:spPr>
            <a:xfrm rot="2152787" flipV="1">
              <a:off x="15829618" y="23384200"/>
              <a:ext cx="700188" cy="6999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2696867" y="25270643"/>
            <a:ext cx="9191876" cy="5852160"/>
            <a:chOff x="12696867" y="25478558"/>
            <a:chExt cx="9191876" cy="5852160"/>
          </a:xfrm>
        </p:grpSpPr>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696867" y="25478558"/>
              <a:ext cx="9191876" cy="5852160"/>
            </a:xfrm>
            <a:prstGeom prst="rect">
              <a:avLst/>
            </a:prstGeom>
          </p:spPr>
        </p:pic>
        <p:sp>
          <p:nvSpPr>
            <p:cNvPr id="97" name="TextBox 96"/>
            <p:cNvSpPr txBox="1"/>
            <p:nvPr/>
          </p:nvSpPr>
          <p:spPr>
            <a:xfrm>
              <a:off x="18791433" y="27418972"/>
              <a:ext cx="1709097" cy="1200329"/>
            </a:xfrm>
            <a:prstGeom prst="rect">
              <a:avLst/>
            </a:prstGeom>
            <a:noFill/>
          </p:spPr>
          <p:txBody>
            <a:bodyPr wrap="square" rtlCol="0">
              <a:spAutoFit/>
            </a:bodyPr>
            <a:lstStyle/>
            <a:p>
              <a:r>
                <a:rPr lang="en-US" sz="2400" b="1" dirty="0" smtClean="0">
                  <a:ln>
                    <a:solidFill>
                      <a:schemeClr val="tx1"/>
                    </a:solidFill>
                  </a:ln>
                  <a:solidFill>
                    <a:srgbClr val="FF0000"/>
                  </a:solidFill>
                  <a:latin typeface="+mj-lt"/>
                </a:rPr>
                <a:t>HYSPLIT forward trajectory</a:t>
              </a:r>
              <a:endParaRPr lang="en-US" sz="2400" b="1" dirty="0">
                <a:ln>
                  <a:solidFill>
                    <a:schemeClr val="tx1"/>
                  </a:solidFill>
                </a:ln>
                <a:solidFill>
                  <a:srgbClr val="FF0000"/>
                </a:solidFill>
                <a:latin typeface="+mj-lt"/>
              </a:endParaRPr>
            </a:p>
          </p:txBody>
        </p:sp>
        <p:sp>
          <p:nvSpPr>
            <p:cNvPr id="99" name="Right Arrow 98"/>
            <p:cNvSpPr/>
            <p:nvPr/>
          </p:nvSpPr>
          <p:spPr>
            <a:xfrm rot="10800000" flipV="1">
              <a:off x="18106457" y="28369643"/>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Arrow 99"/>
            <p:cNvSpPr/>
            <p:nvPr/>
          </p:nvSpPr>
          <p:spPr>
            <a:xfrm rot="12957442" flipV="1">
              <a:off x="17791820" y="28958359"/>
              <a:ext cx="700188" cy="69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18376246" y="29117792"/>
              <a:ext cx="1709097" cy="830997"/>
            </a:xfrm>
            <a:prstGeom prst="rect">
              <a:avLst/>
            </a:prstGeom>
            <a:noFill/>
          </p:spPr>
          <p:txBody>
            <a:bodyPr wrap="square" rtlCol="0">
              <a:spAutoFit/>
            </a:bodyPr>
            <a:lstStyle/>
            <a:p>
              <a:r>
                <a:rPr lang="en-US" sz="2400" b="1" dirty="0" smtClean="0">
                  <a:ln>
                    <a:solidFill>
                      <a:schemeClr val="tx1"/>
                    </a:solidFill>
                  </a:ln>
                  <a:solidFill>
                    <a:srgbClr val="FF0000"/>
                  </a:solidFill>
                  <a:latin typeface="+mj-lt"/>
                </a:rPr>
                <a:t>El Paso, TX</a:t>
              </a:r>
              <a:endParaRPr lang="en-US" sz="2400" b="1" dirty="0">
                <a:ln>
                  <a:solidFill>
                    <a:schemeClr val="tx1"/>
                  </a:solidFill>
                </a:ln>
                <a:solidFill>
                  <a:srgbClr val="FF0000"/>
                </a:solidFill>
                <a:latin typeface="+mj-lt"/>
              </a:endParaRPr>
            </a:p>
          </p:txBody>
        </p:sp>
      </p:grpSp>
      <p:grpSp>
        <p:nvGrpSpPr>
          <p:cNvPr id="14" name="Group 13"/>
          <p:cNvGrpSpPr/>
          <p:nvPr/>
        </p:nvGrpSpPr>
        <p:grpSpPr>
          <a:xfrm>
            <a:off x="493799" y="31730040"/>
            <a:ext cx="10449424" cy="3332386"/>
            <a:chOff x="493799" y="31895163"/>
            <a:chExt cx="10449424" cy="3332386"/>
          </a:xfrm>
        </p:grpSpPr>
        <p:pic>
          <p:nvPicPr>
            <p:cNvPr id="121" name="Picture 1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99274" y="31895163"/>
              <a:ext cx="2057404" cy="2081788"/>
            </a:xfrm>
            <a:prstGeom prst="rect">
              <a:avLst/>
            </a:prstGeom>
          </p:spPr>
        </p:pic>
        <p:sp>
          <p:nvSpPr>
            <p:cNvPr id="92" name="Text Placeholder 16"/>
            <p:cNvSpPr txBox="1">
              <a:spLocks/>
            </p:cNvSpPr>
            <p:nvPr/>
          </p:nvSpPr>
          <p:spPr>
            <a:xfrm>
              <a:off x="493799" y="33979656"/>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Eric White</a:t>
              </a:r>
            </a:p>
            <a:p>
              <a:pPr algn="ctr">
                <a:lnSpc>
                  <a:spcPct val="100000"/>
                </a:lnSpc>
                <a:spcBef>
                  <a:spcPts val="0"/>
                </a:spcBef>
              </a:pPr>
              <a:r>
                <a:rPr lang="en-US" dirty="0" smtClean="0">
                  <a:solidFill>
                    <a:schemeClr val="tx1">
                      <a:lumMod val="75000"/>
                    </a:schemeClr>
                  </a:solidFill>
                </a:rPr>
                <a:t>(Team Lead)</a:t>
              </a:r>
            </a:p>
          </p:txBody>
        </p:sp>
        <p:sp>
          <p:nvSpPr>
            <p:cNvPr id="93" name="Text Placeholder 16"/>
            <p:cNvSpPr txBox="1">
              <a:spLocks/>
            </p:cNvSpPr>
            <p:nvPr/>
          </p:nvSpPr>
          <p:spPr>
            <a:xfrm>
              <a:off x="7941063" y="3397965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Audrey </a:t>
              </a:r>
              <a:r>
                <a:rPr lang="en-US" dirty="0" err="1" smtClean="0">
                  <a:solidFill>
                    <a:schemeClr val="tx1">
                      <a:lumMod val="75000"/>
                    </a:schemeClr>
                  </a:solidFill>
                </a:rPr>
                <a:t>Odwuor</a:t>
              </a:r>
              <a:endParaRPr lang="en-US" dirty="0" smtClean="0">
                <a:solidFill>
                  <a:schemeClr val="tx1">
                    <a:lumMod val="75000"/>
                  </a:schemeClr>
                </a:solidFill>
              </a:endParaRPr>
            </a:p>
          </p:txBody>
        </p:sp>
        <p:sp>
          <p:nvSpPr>
            <p:cNvPr id="114" name="Text Placeholder 16"/>
            <p:cNvSpPr txBox="1">
              <a:spLocks/>
            </p:cNvSpPr>
            <p:nvPr/>
          </p:nvSpPr>
          <p:spPr>
            <a:xfrm>
              <a:off x="2904299" y="33976951"/>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Brooke Colley</a:t>
              </a:r>
              <a:endParaRPr lang="en-US" dirty="0">
                <a:solidFill>
                  <a:schemeClr val="tx1">
                    <a:lumMod val="75000"/>
                  </a:schemeClr>
                </a:solidFill>
              </a:endParaRPr>
            </a:p>
          </p:txBody>
        </p:sp>
        <p:grpSp>
          <p:nvGrpSpPr>
            <p:cNvPr id="115" name="Group 114"/>
            <p:cNvGrpSpPr/>
            <p:nvPr/>
          </p:nvGrpSpPr>
          <p:grpSpPr>
            <a:xfrm>
              <a:off x="3620050" y="31895163"/>
              <a:ext cx="4319398" cy="2081788"/>
              <a:chOff x="2288182" y="1981200"/>
              <a:chExt cx="4319398" cy="2081788"/>
            </a:xfrm>
          </p:grpSpPr>
          <p:pic>
            <p:nvPicPr>
              <p:cNvPr id="125" name="Picture 1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50176" y="1981200"/>
                <a:ext cx="2057404" cy="2081788"/>
              </a:xfrm>
              <a:prstGeom prst="rect">
                <a:avLst/>
              </a:prstGeom>
            </p:spPr>
          </p:pic>
          <p:pic>
            <p:nvPicPr>
              <p:cNvPr id="126" name="Picture 125"/>
              <p:cNvPicPr>
                <a:picLocks noChangeAspect="1"/>
              </p:cNvPicPr>
              <p:nvPr/>
            </p:nvPicPr>
            <p:blipFill rotWithShape="1">
              <a:blip r:embed="rId13" cstate="print">
                <a:extLst>
                  <a:ext uri="{28A0092B-C50C-407E-A947-70E740481C1C}">
                    <a14:useLocalDpi xmlns:a14="http://schemas.microsoft.com/office/drawing/2010/main" val="0"/>
                  </a:ext>
                </a:extLst>
              </a:blip>
              <a:srcRect l="38444" t="25354" r="17059" b="15317"/>
              <a:stretch/>
            </p:blipFill>
            <p:spPr>
              <a:xfrm>
                <a:off x="2288182" y="2192171"/>
                <a:ext cx="1645920" cy="1645920"/>
              </a:xfrm>
              <a:prstGeom prst="ellipse">
                <a:avLst/>
              </a:prstGeom>
            </p:spPr>
          </p:pic>
        </p:grpSp>
        <p:grpSp>
          <p:nvGrpSpPr>
            <p:cNvPr id="116" name="Group 115"/>
            <p:cNvGrpSpPr/>
            <p:nvPr/>
          </p:nvGrpSpPr>
          <p:grpSpPr>
            <a:xfrm>
              <a:off x="916504" y="31911378"/>
              <a:ext cx="2057404" cy="2081788"/>
              <a:chOff x="-416979" y="1997415"/>
              <a:chExt cx="2057404" cy="2081788"/>
            </a:xfrm>
          </p:grpSpPr>
          <p:pic>
            <p:nvPicPr>
              <p:cNvPr id="123" name="Picture 1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6979" y="1997415"/>
                <a:ext cx="2057404" cy="2081788"/>
              </a:xfrm>
              <a:prstGeom prst="rect">
                <a:avLst/>
              </a:prstGeom>
            </p:spPr>
          </p:pic>
          <p:pic>
            <p:nvPicPr>
              <p:cNvPr id="124" name="Picture 123"/>
              <p:cNvPicPr>
                <a:picLocks noChangeAspect="1"/>
              </p:cNvPicPr>
              <p:nvPr/>
            </p:nvPicPr>
            <p:blipFill rotWithShape="1">
              <a:blip r:embed="rId14" cstate="print">
                <a:extLst>
                  <a:ext uri="{28A0092B-C50C-407E-A947-70E740481C1C}">
                    <a14:useLocalDpi xmlns:a14="http://schemas.microsoft.com/office/drawing/2010/main" val="0"/>
                  </a:ext>
                </a:extLst>
              </a:blip>
              <a:srcRect l="41524" t="7694" r="17915" b="38226"/>
              <a:stretch/>
            </p:blipFill>
            <p:spPr>
              <a:xfrm>
                <a:off x="-211237" y="2215349"/>
                <a:ext cx="1645920" cy="1645920"/>
              </a:xfrm>
              <a:prstGeom prst="ellipse">
                <a:avLst/>
              </a:prstGeom>
            </p:spPr>
          </p:pic>
        </p:grpSp>
        <p:grpSp>
          <p:nvGrpSpPr>
            <p:cNvPr id="118" name="Group 117"/>
            <p:cNvGrpSpPr/>
            <p:nvPr/>
          </p:nvGrpSpPr>
          <p:grpSpPr>
            <a:xfrm>
              <a:off x="8364815" y="31911378"/>
              <a:ext cx="2057404" cy="2081788"/>
              <a:chOff x="7031332" y="1997415"/>
              <a:chExt cx="2057404" cy="2081788"/>
            </a:xfrm>
          </p:grpSpPr>
          <p:pic>
            <p:nvPicPr>
              <p:cNvPr id="119" name="Picture 1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31332" y="1997415"/>
                <a:ext cx="2057404" cy="2081788"/>
              </a:xfrm>
              <a:prstGeom prst="rect">
                <a:avLst/>
              </a:prstGeom>
            </p:spPr>
          </p:pic>
          <p:pic>
            <p:nvPicPr>
              <p:cNvPr id="120" name="Picture 119"/>
              <p:cNvPicPr>
                <a:picLocks noChangeAspect="1"/>
              </p:cNvPicPr>
              <p:nvPr/>
            </p:nvPicPr>
            <p:blipFill rotWithShape="1">
              <a:blip r:embed="rId15" cstate="print">
                <a:extLst>
                  <a:ext uri="{28A0092B-C50C-407E-A947-70E740481C1C}">
                    <a14:useLocalDpi xmlns:a14="http://schemas.microsoft.com/office/drawing/2010/main" val="0"/>
                  </a:ext>
                </a:extLst>
              </a:blip>
              <a:srcRect l="41660" t="27546" r="12175" b="8472"/>
              <a:stretch/>
            </p:blipFill>
            <p:spPr>
              <a:xfrm>
                <a:off x="7237074" y="2215349"/>
                <a:ext cx="1645920" cy="1645920"/>
              </a:xfrm>
              <a:prstGeom prst="ellipse">
                <a:avLst/>
              </a:prstGeom>
            </p:spPr>
          </p:pic>
        </p:grpSp>
      </p:grpSp>
      <p:sp>
        <p:nvSpPr>
          <p:cNvPr id="106" name="Text Placeholder 16"/>
          <p:cNvSpPr txBox="1">
            <a:spLocks/>
          </p:cNvSpPr>
          <p:nvPr/>
        </p:nvSpPr>
        <p:spPr>
          <a:xfrm>
            <a:off x="914400" y="5064378"/>
            <a:ext cx="11380829" cy="82358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95000"/>
              </a:lnSpc>
            </a:pPr>
            <a:r>
              <a:rPr lang="en-US" sz="2400" dirty="0"/>
              <a:t>Texas (TX), U.S., is surrounded by areas prone to wildfire and agricultural burning (collectively referred to as biomass burning) and smoke plumes from these fires can be driven by meteorological conditions to travel across the state, depositing a variety of pollutants. These pollutants include aerosols, which exert several negative effects on the environment and human health and are especially harmful when deposited in highly-populated metropolitan areas. In El Paso, TX, elevated atmospheric concentrations of ozone and PM 2.5 occur when aerosol-carrying biomass burning smoke plumes reach the city. One such pollution episode was identified by El Paso UTEP (CAMS 12) ground monitor on July 16th, 2016. To identify the sources of this pollution episode, this study utilized NASA Earth Observations including Terra MODIS aerosol optical depth (AOD) and CALIPSO CALIOP calibrated and geo-located vertical profiles of aerosols and clouds to perform 3-D spatial temporal plume tracking. Thermal anomaly maps from Suomi NPP VIIRS were also used in conjunction with NOAA Hybrid Single Particle </a:t>
            </a:r>
            <a:r>
              <a:rPr lang="en-US" sz="2400" dirty="0" err="1"/>
              <a:t>Lagrangian</a:t>
            </a:r>
            <a:r>
              <a:rPr lang="en-US" sz="2400" dirty="0"/>
              <a:t> Integrated Trajectory (HYSPLIT) Model trajectories. Results from these analyses indicated several potential source wildfires that could have contributed to the elevated pollutant concentration levels, of which the School and Black Range Complex Fires in the Gila Wilderness of New Mexico, U.S. and agricultural biomass burning in </a:t>
            </a:r>
            <a:r>
              <a:rPr lang="en-US" sz="2400" dirty="0" err="1"/>
              <a:t>Guaymas</a:t>
            </a:r>
            <a:r>
              <a:rPr lang="en-US" sz="2400" dirty="0"/>
              <a:t>, Mexico were identified as the main contributors. 3-D aerosol transport maps produced using Terra MODIS AOD data for the exceedance date and CALIPSO CALIOP vertical profiles for a date leading up to the exceedance further validated this result. The results of this study can be replicated for other dates in other locations where similar elevated pollutant concentration levels are observed via ground monitors. This analysis, which combined</a:t>
            </a:r>
            <a:r>
              <a:rPr lang="en-US" sz="2400" i="1" dirty="0"/>
              <a:t> in situ</a:t>
            </a:r>
            <a:r>
              <a:rPr lang="en-US" sz="2400" dirty="0"/>
              <a:t> data, trajectory models and remote sensing data, proves itself a valuable tool for studying air pollution events caused by biomass burning.</a:t>
            </a:r>
          </a:p>
          <a:p>
            <a:pPr>
              <a:lnSpc>
                <a:spcPct val="95000"/>
              </a:lnSpc>
            </a:pPr>
            <a:r>
              <a:rPr lang="en-US" sz="2400" dirty="0"/>
              <a:t/>
            </a:r>
            <a:br>
              <a:rPr lang="en-US" sz="2400" dirty="0"/>
            </a:br>
            <a:endParaRPr lang="en-US" sz="2400" dirty="0">
              <a:solidFill>
                <a:schemeClr val="tx1">
                  <a:lumMod val="75000"/>
                </a:schemeClr>
              </a:solidFill>
            </a:endParaRPr>
          </a:p>
        </p:txBody>
      </p:sp>
      <p:sp>
        <p:nvSpPr>
          <p:cNvPr id="107" name="Text Placeholder 16"/>
          <p:cNvSpPr txBox="1">
            <a:spLocks/>
          </p:cNvSpPr>
          <p:nvPr/>
        </p:nvSpPr>
        <p:spPr>
          <a:xfrm>
            <a:off x="5411406" y="3381453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Kannikha Kolandaivelu</a:t>
            </a:r>
          </a:p>
        </p:txBody>
      </p:sp>
      <p:pic>
        <p:nvPicPr>
          <p:cNvPr id="108" name="Picture 107"/>
          <p:cNvPicPr>
            <a:picLocks noChangeAspect="1"/>
          </p:cNvPicPr>
          <p:nvPr/>
        </p:nvPicPr>
        <p:blipFill rotWithShape="1">
          <a:blip r:embed="rId16" cstate="print">
            <a:extLst>
              <a:ext uri="{28A0092B-C50C-407E-A947-70E740481C1C}">
                <a14:useLocalDpi xmlns:a14="http://schemas.microsoft.com/office/drawing/2010/main" val="0"/>
              </a:ext>
            </a:extLst>
          </a:blip>
          <a:srcRect l="39309" t="13804" r="3733" b="10252"/>
          <a:stretch/>
        </p:blipFill>
        <p:spPr>
          <a:xfrm>
            <a:off x="6089158" y="31943716"/>
            <a:ext cx="1645920" cy="1645920"/>
          </a:xfrm>
          <a:prstGeom prst="ellipse">
            <a:avLst/>
          </a:prstGeom>
        </p:spPr>
      </p:pic>
      <p:sp>
        <p:nvSpPr>
          <p:cNvPr id="109" name="Subtitle"/>
          <p:cNvSpPr txBox="1">
            <a:spLocks/>
          </p:cNvSpPr>
          <p:nvPr/>
        </p:nvSpPr>
        <p:spPr>
          <a:xfrm>
            <a:off x="6096000" y="35458400"/>
            <a:ext cx="15501257" cy="81280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000" b="0" dirty="0">
                <a:solidFill>
                  <a:srgbClr val="BF5440"/>
                </a:solidFill>
              </a:rPr>
              <a:t>Wise County Clerk of Circuit Court’s Office – </a:t>
            </a:r>
            <a:r>
              <a:rPr lang="en-US" sz="4000" b="0" dirty="0" smtClean="0">
                <a:solidFill>
                  <a:srgbClr val="BF5440"/>
                </a:solidFill>
              </a:rPr>
              <a:t>Summer </a:t>
            </a:r>
            <a:r>
              <a:rPr lang="en-US" sz="4000" b="0" dirty="0">
                <a:solidFill>
                  <a:srgbClr val="BF5440"/>
                </a:solidFill>
              </a:rPr>
              <a:t>2017</a:t>
            </a:r>
          </a:p>
        </p:txBody>
      </p:sp>
      <p:sp>
        <p:nvSpPr>
          <p:cNvPr id="27" name="TextBox 26"/>
          <p:cNvSpPr txBox="1"/>
          <p:nvPr/>
        </p:nvSpPr>
        <p:spPr>
          <a:xfrm>
            <a:off x="12593254" y="18616378"/>
            <a:ext cx="7388476" cy="707886"/>
          </a:xfrm>
          <a:prstGeom prst="rect">
            <a:avLst/>
          </a:prstGeom>
          <a:noFill/>
        </p:spPr>
        <p:txBody>
          <a:bodyPr wrap="square" rtlCol="0">
            <a:spAutoFit/>
          </a:bodyPr>
          <a:lstStyle/>
          <a:p>
            <a:r>
              <a:rPr lang="en-US" sz="4000" dirty="0" smtClean="0"/>
              <a:t>3-D Aerosol </a:t>
            </a:r>
            <a:r>
              <a:rPr lang="en-US" sz="4000" dirty="0"/>
              <a:t>T</a:t>
            </a:r>
            <a:r>
              <a:rPr lang="en-US" sz="4000" dirty="0" smtClean="0"/>
              <a:t>ransport Map</a:t>
            </a:r>
            <a:endParaRPr lang="en-US" sz="4000" dirty="0"/>
          </a:p>
        </p:txBody>
      </p:sp>
    </p:spTree>
    <p:extLst>
      <p:ext uri="{BB962C8B-B14F-4D97-AF65-F5344CB8AC3E}">
        <p14:creationId xmlns:p14="http://schemas.microsoft.com/office/powerpoint/2010/main" val="2499344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2339</TotalTime>
  <Words>702</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Miller, Tiffani N. (LARC-E3)[SSAI DEVELOP]</cp:lastModifiedBy>
  <cp:revision>147</cp:revision>
  <dcterms:created xsi:type="dcterms:W3CDTF">2017-06-02T16:06:25Z</dcterms:created>
  <dcterms:modified xsi:type="dcterms:W3CDTF">2017-08-24T20:51:01Z</dcterms:modified>
</cp:coreProperties>
</file>