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76" r:id="rId2"/>
    <p:sldId id="298" r:id="rId3"/>
    <p:sldId id="284" r:id="rId4"/>
    <p:sldId id="303" r:id="rId5"/>
    <p:sldId id="311" r:id="rId6"/>
    <p:sldId id="300" r:id="rId7"/>
    <p:sldId id="305" r:id="rId8"/>
    <p:sldId id="340" r:id="rId9"/>
    <p:sldId id="307" r:id="rId10"/>
    <p:sldId id="317" r:id="rId11"/>
    <p:sldId id="341" r:id="rId12"/>
    <p:sldId id="360" r:id="rId13"/>
    <p:sldId id="361" r:id="rId14"/>
    <p:sldId id="362" r:id="rId15"/>
    <p:sldId id="363" r:id="rId16"/>
    <p:sldId id="342" r:id="rId17"/>
    <p:sldId id="354" r:id="rId18"/>
    <p:sldId id="355" r:id="rId19"/>
    <p:sldId id="356" r:id="rId20"/>
    <p:sldId id="343" r:id="rId21"/>
    <p:sldId id="335" r:id="rId22"/>
    <p:sldId id="309" r:id="rId23"/>
    <p:sldId id="321" r:id="rId24"/>
    <p:sldId id="352" r:id="rId25"/>
    <p:sldId id="364" r:id="rId26"/>
    <p:sldId id="3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2" clrIdx="0">
    <p:extLst/>
  </p:cmAuthor>
  <p:cmAuthor id="2" name="Lubkin, Sara H. (GSFC-6170)[DEVELOP]" initials="LSH(" lastIdx="2" clrIdx="1">
    <p:extLst/>
  </p:cmAuthor>
  <p:cmAuthor id="3" name="Clayton, Amanda L. (LARC-E3)[SSAI DEVELOP]" initials="CAL(D"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9D6"/>
    <a:srgbClr val="57688F"/>
    <a:srgbClr val="7EB761"/>
    <a:srgbClr val="F4B36E"/>
    <a:srgbClr val="F4AF64"/>
    <a:srgbClr val="3E4268"/>
    <a:srgbClr val="F4BEA6"/>
    <a:srgbClr val="E9A149"/>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77500" autoAdjust="0"/>
  </p:normalViewPr>
  <p:slideViewPr>
    <p:cSldViewPr snapToGrid="0">
      <p:cViewPr>
        <p:scale>
          <a:sx n="80" d="100"/>
          <a:sy n="80" d="100"/>
        </p:scale>
        <p:origin x="102" y="22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FD345-2C64-6841-8DB4-EED65CE1B7AE}" type="doc">
      <dgm:prSet loTypeId="urn:microsoft.com/office/officeart/2005/8/layout/hProcess4" loCatId="" qsTypeId="urn:microsoft.com/office/officeart/2005/8/quickstyle/simple4" qsCatId="simple" csTypeId="urn:microsoft.com/office/officeart/2005/8/colors/accent1_4" csCatId="accent1" phldr="1"/>
      <dgm:spPr/>
      <dgm:t>
        <a:bodyPr/>
        <a:lstStyle/>
        <a:p>
          <a:endParaRPr lang="en-US"/>
        </a:p>
      </dgm:t>
    </dgm:pt>
    <dgm:pt modelId="{FB9DAB3F-E032-5A46-9D78-3951C34B9055}">
      <dgm:prSet phldrT="[Text]" custT="1"/>
      <dgm:spPr>
        <a:solidFill>
          <a:srgbClr val="3E4268"/>
        </a:solidFill>
      </dgm:spPr>
      <dgm:t>
        <a:bodyPr/>
        <a:lstStyle/>
        <a:p>
          <a:r>
            <a:rPr lang="en-US" sz="3600" b="1" dirty="0" smtClean="0">
              <a:latin typeface="+mn-lt"/>
            </a:rPr>
            <a:t>Limitations</a:t>
          </a:r>
          <a:endParaRPr lang="en-US" sz="3600" b="1" dirty="0">
            <a:latin typeface="+mn-lt"/>
          </a:endParaRPr>
        </a:p>
      </dgm:t>
    </dgm:pt>
    <dgm:pt modelId="{389B5267-77C6-F44C-921C-C5AEE4978E4B}" type="parTrans" cxnId="{2EC8E852-288A-524C-A298-B607F8820A25}">
      <dgm:prSet/>
      <dgm:spPr/>
      <dgm:t>
        <a:bodyPr/>
        <a:lstStyle/>
        <a:p>
          <a:endParaRPr lang="en-US"/>
        </a:p>
      </dgm:t>
    </dgm:pt>
    <dgm:pt modelId="{9B32EFEC-61C2-D24A-8440-2283DF8CE8E7}" type="sibTrans" cxnId="{2EC8E852-288A-524C-A298-B607F8820A25}">
      <dgm:prSet/>
      <dgm:spPr/>
      <dgm:t>
        <a:bodyPr/>
        <a:lstStyle/>
        <a:p>
          <a:endParaRPr lang="en-US"/>
        </a:p>
      </dgm:t>
    </dgm:pt>
    <dgm:pt modelId="{5AF4DC41-C565-7C4D-B27C-C528F3FAE71B}">
      <dgm:prSet phldrT="[Text]" custT="1"/>
      <dgm:spPr>
        <a:solidFill>
          <a:schemeClr val="lt1">
            <a:hueOff val="0"/>
            <a:satOff val="0"/>
            <a:lumOff val="0"/>
            <a:alpha val="72000"/>
          </a:schemeClr>
        </a:solidFill>
      </dgm:spPr>
      <dgm:t>
        <a:bodyPr/>
        <a:lstStyle/>
        <a:p>
          <a:r>
            <a:rPr lang="en-US" sz="2800" dirty="0" smtClean="0">
              <a:latin typeface="+mn-lt"/>
            </a:rPr>
            <a:t>Model selection</a:t>
          </a:r>
          <a:endParaRPr lang="en-US" sz="2800" dirty="0">
            <a:latin typeface="+mn-lt"/>
          </a:endParaRPr>
        </a:p>
      </dgm:t>
    </dgm:pt>
    <dgm:pt modelId="{CB86DA07-B929-9E42-963F-CB498C364880}" type="parTrans" cxnId="{73FDBE0D-ADCA-A24A-84D3-3164E3A06D02}">
      <dgm:prSet/>
      <dgm:spPr/>
      <dgm:t>
        <a:bodyPr/>
        <a:lstStyle/>
        <a:p>
          <a:endParaRPr lang="en-US"/>
        </a:p>
      </dgm:t>
    </dgm:pt>
    <dgm:pt modelId="{66AEC900-0FAF-534A-B03F-45AD48FDBB65}" type="sibTrans" cxnId="{73FDBE0D-ADCA-A24A-84D3-3164E3A06D02}">
      <dgm:prSet/>
      <dgm:spPr/>
      <dgm:t>
        <a:bodyPr/>
        <a:lstStyle/>
        <a:p>
          <a:endParaRPr lang="en-US"/>
        </a:p>
      </dgm:t>
    </dgm:pt>
    <dgm:pt modelId="{9183B7F8-38BE-0E4F-9EEF-8DBF82F4406A}">
      <dgm:prSet phldrT="[Text]" custT="1"/>
      <dgm:spPr>
        <a:solidFill>
          <a:schemeClr val="lt1">
            <a:hueOff val="0"/>
            <a:satOff val="0"/>
            <a:lumOff val="0"/>
            <a:alpha val="72000"/>
          </a:schemeClr>
        </a:solidFill>
      </dgm:spPr>
      <dgm:t>
        <a:bodyPr/>
        <a:lstStyle/>
        <a:p>
          <a:r>
            <a:rPr lang="en-US" sz="2800" dirty="0" smtClean="0">
              <a:latin typeface="+mn-lt"/>
            </a:rPr>
            <a:t>Spatial resolution</a:t>
          </a:r>
          <a:endParaRPr lang="en-US" sz="2800" dirty="0">
            <a:latin typeface="+mn-lt"/>
          </a:endParaRPr>
        </a:p>
      </dgm:t>
    </dgm:pt>
    <dgm:pt modelId="{B33CDDBE-6D21-4644-B216-99DEC0F0DE6F}" type="parTrans" cxnId="{65E471AA-87CE-4942-9766-5BA48D71A841}">
      <dgm:prSet/>
      <dgm:spPr/>
      <dgm:t>
        <a:bodyPr/>
        <a:lstStyle/>
        <a:p>
          <a:endParaRPr lang="en-US"/>
        </a:p>
      </dgm:t>
    </dgm:pt>
    <dgm:pt modelId="{9AA2EA2C-31BB-3344-B2DE-282E5CF7BDEB}" type="sibTrans" cxnId="{65E471AA-87CE-4942-9766-5BA48D71A841}">
      <dgm:prSet/>
      <dgm:spPr/>
      <dgm:t>
        <a:bodyPr/>
        <a:lstStyle/>
        <a:p>
          <a:endParaRPr lang="en-US"/>
        </a:p>
      </dgm:t>
    </dgm:pt>
    <dgm:pt modelId="{49964304-893D-4547-8F9E-D1C93906E1A8}">
      <dgm:prSet phldrT="[Text]" custT="1"/>
      <dgm:spPr>
        <a:solidFill>
          <a:srgbClr val="3E4268"/>
        </a:solidFill>
      </dgm:spPr>
      <dgm:t>
        <a:bodyPr/>
        <a:lstStyle/>
        <a:p>
          <a:r>
            <a:rPr lang="en-US" sz="3600" b="1" dirty="0" smtClean="0">
              <a:latin typeface="+mn-lt"/>
            </a:rPr>
            <a:t>Future Work</a:t>
          </a:r>
          <a:endParaRPr lang="en-US" sz="3600" b="1" dirty="0">
            <a:latin typeface="+mn-lt"/>
          </a:endParaRPr>
        </a:p>
      </dgm:t>
    </dgm:pt>
    <dgm:pt modelId="{D0D8E218-90F5-014C-8A0B-249CE6754183}" type="parTrans" cxnId="{8F5744B5-962A-0347-B2C4-1FB178CDCF20}">
      <dgm:prSet/>
      <dgm:spPr/>
      <dgm:t>
        <a:bodyPr/>
        <a:lstStyle/>
        <a:p>
          <a:endParaRPr lang="en-US"/>
        </a:p>
      </dgm:t>
    </dgm:pt>
    <dgm:pt modelId="{D3FEB2D0-8E8C-9D44-BCAB-A33DE0D15C1B}" type="sibTrans" cxnId="{8F5744B5-962A-0347-B2C4-1FB178CDCF20}">
      <dgm:prSet/>
      <dgm:spPr/>
      <dgm:t>
        <a:bodyPr/>
        <a:lstStyle/>
        <a:p>
          <a:endParaRPr lang="en-US"/>
        </a:p>
      </dgm:t>
    </dgm:pt>
    <dgm:pt modelId="{50778187-DCB1-0541-937F-9DB56238B36C}">
      <dgm:prSet phldrT="[Text]" custT="1"/>
      <dgm:spPr>
        <a:solidFill>
          <a:schemeClr val="lt1">
            <a:hueOff val="0"/>
            <a:satOff val="0"/>
            <a:lumOff val="0"/>
            <a:alpha val="70000"/>
          </a:schemeClr>
        </a:solidFill>
        <a:ln>
          <a:solidFill>
            <a:srgbClr val="3E4268"/>
          </a:solidFill>
        </a:ln>
      </dgm:spPr>
      <dgm:t>
        <a:bodyPr/>
        <a:lstStyle/>
        <a:p>
          <a:r>
            <a:rPr lang="en-US" sz="2400" dirty="0" smtClean="0">
              <a:latin typeface="+mn-lt"/>
            </a:rPr>
            <a:t>Compute multi-model ensemble</a:t>
          </a:r>
          <a:endParaRPr lang="en-US" sz="2400" dirty="0">
            <a:latin typeface="+mn-lt"/>
          </a:endParaRPr>
        </a:p>
      </dgm:t>
    </dgm:pt>
    <dgm:pt modelId="{456C0F4C-0723-F64D-B907-068312030D64}" type="parTrans" cxnId="{EF288F2F-B457-2A47-B996-250132A71F75}">
      <dgm:prSet/>
      <dgm:spPr/>
      <dgm:t>
        <a:bodyPr/>
        <a:lstStyle/>
        <a:p>
          <a:endParaRPr lang="en-US"/>
        </a:p>
      </dgm:t>
    </dgm:pt>
    <dgm:pt modelId="{4EBF0A71-C1B7-9547-A6A4-6293E5582BF0}" type="sibTrans" cxnId="{EF288F2F-B457-2A47-B996-250132A71F75}">
      <dgm:prSet/>
      <dgm:spPr/>
      <dgm:t>
        <a:bodyPr/>
        <a:lstStyle/>
        <a:p>
          <a:endParaRPr lang="en-US"/>
        </a:p>
      </dgm:t>
    </dgm:pt>
    <dgm:pt modelId="{537A3CC7-4AFF-0A48-9D96-43859AE31C30}">
      <dgm:prSet phldrT="[Text]" custT="1"/>
      <dgm:spPr>
        <a:solidFill>
          <a:schemeClr val="lt1">
            <a:hueOff val="0"/>
            <a:satOff val="0"/>
            <a:lumOff val="0"/>
            <a:alpha val="70000"/>
          </a:schemeClr>
        </a:solidFill>
        <a:ln>
          <a:solidFill>
            <a:srgbClr val="3E4268"/>
          </a:solidFill>
        </a:ln>
      </dgm:spPr>
      <dgm:t>
        <a:bodyPr/>
        <a:lstStyle/>
        <a:p>
          <a:r>
            <a:rPr lang="en-US" sz="2400" dirty="0" smtClean="0">
              <a:latin typeface="+mn-lt"/>
            </a:rPr>
            <a:t>User engagement &amp; tradition environmental knowledge</a:t>
          </a:r>
          <a:endParaRPr lang="en-US" sz="2400" dirty="0">
            <a:latin typeface="+mn-lt"/>
          </a:endParaRPr>
        </a:p>
      </dgm:t>
    </dgm:pt>
    <dgm:pt modelId="{6A2EAE35-B5C6-214F-A037-198A046494AE}" type="parTrans" cxnId="{74296028-BE0D-1242-B07B-0695B508E76E}">
      <dgm:prSet/>
      <dgm:spPr/>
      <dgm:t>
        <a:bodyPr/>
        <a:lstStyle/>
        <a:p>
          <a:endParaRPr lang="en-US"/>
        </a:p>
      </dgm:t>
    </dgm:pt>
    <dgm:pt modelId="{7182689C-1B12-2144-B21C-CEE2A5C34E05}" type="sibTrans" cxnId="{74296028-BE0D-1242-B07B-0695B508E76E}">
      <dgm:prSet/>
      <dgm:spPr/>
      <dgm:t>
        <a:bodyPr/>
        <a:lstStyle/>
        <a:p>
          <a:endParaRPr lang="en-US"/>
        </a:p>
      </dgm:t>
    </dgm:pt>
    <dgm:pt modelId="{322E889E-96E7-7A4D-976F-F5088E207502}">
      <dgm:prSet custT="1"/>
      <dgm:spPr>
        <a:solidFill>
          <a:schemeClr val="lt1">
            <a:hueOff val="0"/>
            <a:satOff val="0"/>
            <a:lumOff val="0"/>
            <a:alpha val="72000"/>
          </a:schemeClr>
        </a:solidFill>
      </dgm:spPr>
      <dgm:t>
        <a:bodyPr/>
        <a:lstStyle/>
        <a:p>
          <a:r>
            <a:rPr lang="en-US" sz="2800" dirty="0" smtClean="0">
              <a:latin typeface="+mn-lt"/>
            </a:rPr>
            <a:t>Definition of "event"</a:t>
          </a:r>
          <a:endParaRPr lang="en-US" sz="2800" dirty="0">
            <a:latin typeface="+mn-lt"/>
          </a:endParaRPr>
        </a:p>
      </dgm:t>
    </dgm:pt>
    <dgm:pt modelId="{001CF32F-0EAF-AE41-8053-058ABDDA98D2}" type="parTrans" cxnId="{06BEEE90-B016-694B-A085-7ECF3ADB65E2}">
      <dgm:prSet/>
      <dgm:spPr/>
      <dgm:t>
        <a:bodyPr/>
        <a:lstStyle/>
        <a:p>
          <a:endParaRPr lang="en-US"/>
        </a:p>
      </dgm:t>
    </dgm:pt>
    <dgm:pt modelId="{C5473B6C-0CD4-F64D-B4BC-D51AAA10844D}" type="sibTrans" cxnId="{06BEEE90-B016-694B-A085-7ECF3ADB65E2}">
      <dgm:prSet/>
      <dgm:spPr/>
      <dgm:t>
        <a:bodyPr/>
        <a:lstStyle/>
        <a:p>
          <a:endParaRPr lang="en-US"/>
        </a:p>
      </dgm:t>
    </dgm:pt>
    <dgm:pt modelId="{F8D8F7CD-E828-E846-83E0-17995918EDEC}" type="pres">
      <dgm:prSet presAssocID="{700FD345-2C64-6841-8DB4-EED65CE1B7AE}" presName="Name0" presStyleCnt="0">
        <dgm:presLayoutVars>
          <dgm:dir/>
          <dgm:animLvl val="lvl"/>
          <dgm:resizeHandles val="exact"/>
        </dgm:presLayoutVars>
      </dgm:prSet>
      <dgm:spPr/>
      <dgm:t>
        <a:bodyPr/>
        <a:lstStyle/>
        <a:p>
          <a:endParaRPr lang="en-US"/>
        </a:p>
      </dgm:t>
    </dgm:pt>
    <dgm:pt modelId="{4410DF1B-F429-F842-935B-28D5B1E41C3A}" type="pres">
      <dgm:prSet presAssocID="{700FD345-2C64-6841-8DB4-EED65CE1B7AE}" presName="tSp" presStyleCnt="0"/>
      <dgm:spPr/>
    </dgm:pt>
    <dgm:pt modelId="{BDF90350-C298-CC48-8282-0C1DA5FB5259}" type="pres">
      <dgm:prSet presAssocID="{700FD345-2C64-6841-8DB4-EED65CE1B7AE}" presName="bSp" presStyleCnt="0"/>
      <dgm:spPr/>
    </dgm:pt>
    <dgm:pt modelId="{C45675B3-A32C-3645-BD2F-52D232E82720}" type="pres">
      <dgm:prSet presAssocID="{700FD345-2C64-6841-8DB4-EED65CE1B7AE}" presName="process" presStyleCnt="0"/>
      <dgm:spPr/>
    </dgm:pt>
    <dgm:pt modelId="{2AA1140B-198A-4846-A0E9-B243A7036B98}" type="pres">
      <dgm:prSet presAssocID="{FB9DAB3F-E032-5A46-9D78-3951C34B9055}" presName="composite1" presStyleCnt="0"/>
      <dgm:spPr/>
    </dgm:pt>
    <dgm:pt modelId="{4FFD6377-D366-A843-AD6B-CFF6CEF524A4}" type="pres">
      <dgm:prSet presAssocID="{FB9DAB3F-E032-5A46-9D78-3951C34B9055}" presName="dummyNode1" presStyleLbl="node1" presStyleIdx="0" presStyleCnt="2"/>
      <dgm:spPr/>
    </dgm:pt>
    <dgm:pt modelId="{911A97E4-9C32-024D-AE66-C838772695C6}" type="pres">
      <dgm:prSet presAssocID="{FB9DAB3F-E032-5A46-9D78-3951C34B9055}" presName="childNode1" presStyleLbl="bgAcc1" presStyleIdx="0" presStyleCnt="2" custScaleX="121506" custScaleY="128276">
        <dgm:presLayoutVars>
          <dgm:bulletEnabled val="1"/>
        </dgm:presLayoutVars>
      </dgm:prSet>
      <dgm:spPr>
        <a:prstGeom prst="rect">
          <a:avLst/>
        </a:prstGeom>
      </dgm:spPr>
      <dgm:t>
        <a:bodyPr/>
        <a:lstStyle/>
        <a:p>
          <a:endParaRPr lang="en-US"/>
        </a:p>
      </dgm:t>
    </dgm:pt>
    <dgm:pt modelId="{25163C27-0632-BE42-BDDE-779A643CA6F9}" type="pres">
      <dgm:prSet presAssocID="{FB9DAB3F-E032-5A46-9D78-3951C34B9055}" presName="childNode1tx" presStyleLbl="bgAcc1" presStyleIdx="0" presStyleCnt="2">
        <dgm:presLayoutVars>
          <dgm:bulletEnabled val="1"/>
        </dgm:presLayoutVars>
      </dgm:prSet>
      <dgm:spPr/>
      <dgm:t>
        <a:bodyPr/>
        <a:lstStyle/>
        <a:p>
          <a:endParaRPr lang="en-US"/>
        </a:p>
      </dgm:t>
    </dgm:pt>
    <dgm:pt modelId="{5D7FC507-9A48-A84C-9F83-32F99ACCBEF7}" type="pres">
      <dgm:prSet presAssocID="{FB9DAB3F-E032-5A46-9D78-3951C34B9055}" presName="parentNode1" presStyleLbl="node1" presStyleIdx="0" presStyleCnt="2" custScaleX="104514" custScaleY="95577">
        <dgm:presLayoutVars>
          <dgm:chMax val="1"/>
          <dgm:bulletEnabled val="1"/>
        </dgm:presLayoutVars>
      </dgm:prSet>
      <dgm:spPr/>
      <dgm:t>
        <a:bodyPr/>
        <a:lstStyle/>
        <a:p>
          <a:endParaRPr lang="en-US"/>
        </a:p>
      </dgm:t>
    </dgm:pt>
    <dgm:pt modelId="{93B0950D-C580-F142-B27D-B5446844C706}" type="pres">
      <dgm:prSet presAssocID="{FB9DAB3F-E032-5A46-9D78-3951C34B9055}" presName="connSite1" presStyleCnt="0"/>
      <dgm:spPr/>
    </dgm:pt>
    <dgm:pt modelId="{845CE00C-B7DD-9543-8847-292EBA8548AC}" type="pres">
      <dgm:prSet presAssocID="{9B32EFEC-61C2-D24A-8440-2283DF8CE8E7}" presName="Name9" presStyleLbl="sibTrans2D1" presStyleIdx="0" presStyleCnt="1" custAng="21327863" custLinFactNeighborX="75610" custLinFactNeighborY="72251"/>
      <dgm:spPr/>
      <dgm:t>
        <a:bodyPr/>
        <a:lstStyle/>
        <a:p>
          <a:endParaRPr lang="en-US"/>
        </a:p>
      </dgm:t>
    </dgm:pt>
    <dgm:pt modelId="{4BE1E9B3-9A08-DE4A-A503-2C09DA61F57B}" type="pres">
      <dgm:prSet presAssocID="{49964304-893D-4547-8F9E-D1C93906E1A8}" presName="composite2" presStyleCnt="0"/>
      <dgm:spPr/>
    </dgm:pt>
    <dgm:pt modelId="{83D691AC-4610-3540-BDF9-8A2C233C972A}" type="pres">
      <dgm:prSet presAssocID="{49964304-893D-4547-8F9E-D1C93906E1A8}" presName="dummyNode2" presStyleLbl="node1" presStyleIdx="0" presStyleCnt="2"/>
      <dgm:spPr/>
    </dgm:pt>
    <dgm:pt modelId="{F104FB9D-80B9-5743-90FA-E9A1901B8EB3}" type="pres">
      <dgm:prSet presAssocID="{49964304-893D-4547-8F9E-D1C93906E1A8}" presName="childNode2" presStyleLbl="bgAcc1" presStyleIdx="1" presStyleCnt="2" custScaleX="140218" custScaleY="128276">
        <dgm:presLayoutVars>
          <dgm:bulletEnabled val="1"/>
        </dgm:presLayoutVars>
      </dgm:prSet>
      <dgm:spPr>
        <a:prstGeom prst="rect">
          <a:avLst/>
        </a:prstGeom>
      </dgm:spPr>
      <dgm:t>
        <a:bodyPr/>
        <a:lstStyle/>
        <a:p>
          <a:endParaRPr lang="en-US"/>
        </a:p>
      </dgm:t>
    </dgm:pt>
    <dgm:pt modelId="{C5101D31-BF38-C948-8F01-0C643332297B}" type="pres">
      <dgm:prSet presAssocID="{49964304-893D-4547-8F9E-D1C93906E1A8}" presName="childNode2tx" presStyleLbl="bgAcc1" presStyleIdx="1" presStyleCnt="2">
        <dgm:presLayoutVars>
          <dgm:bulletEnabled val="1"/>
        </dgm:presLayoutVars>
      </dgm:prSet>
      <dgm:spPr/>
      <dgm:t>
        <a:bodyPr/>
        <a:lstStyle/>
        <a:p>
          <a:endParaRPr lang="en-US"/>
        </a:p>
      </dgm:t>
    </dgm:pt>
    <dgm:pt modelId="{EC12F525-F227-224A-A7D4-2F8BD9C48086}" type="pres">
      <dgm:prSet presAssocID="{49964304-893D-4547-8F9E-D1C93906E1A8}" presName="parentNode2" presStyleLbl="node1" presStyleIdx="1" presStyleCnt="2" custScaleX="114380" custLinFactNeighborX="15906" custLinFactNeighborY="-27691">
        <dgm:presLayoutVars>
          <dgm:chMax val="0"/>
          <dgm:bulletEnabled val="1"/>
        </dgm:presLayoutVars>
      </dgm:prSet>
      <dgm:spPr/>
      <dgm:t>
        <a:bodyPr/>
        <a:lstStyle/>
        <a:p>
          <a:endParaRPr lang="en-US"/>
        </a:p>
      </dgm:t>
    </dgm:pt>
    <dgm:pt modelId="{417DD548-2386-7341-9AAB-21B2DE6C7C76}" type="pres">
      <dgm:prSet presAssocID="{49964304-893D-4547-8F9E-D1C93906E1A8}" presName="connSite2" presStyleCnt="0"/>
      <dgm:spPr/>
    </dgm:pt>
  </dgm:ptLst>
  <dgm:cxnLst>
    <dgm:cxn modelId="{92690419-5E69-4725-82DE-894763DFA747}" type="presOf" srcId="{537A3CC7-4AFF-0A48-9D96-43859AE31C30}" destId="{F104FB9D-80B9-5743-90FA-E9A1901B8EB3}" srcOrd="0" destOrd="1" presId="urn:microsoft.com/office/officeart/2005/8/layout/hProcess4"/>
    <dgm:cxn modelId="{AC608E78-3CA3-4E47-921A-19F8F82A8E75}" type="presOf" srcId="{9B32EFEC-61C2-D24A-8440-2283DF8CE8E7}" destId="{845CE00C-B7DD-9543-8847-292EBA8548AC}" srcOrd="0" destOrd="0" presId="urn:microsoft.com/office/officeart/2005/8/layout/hProcess4"/>
    <dgm:cxn modelId="{83110F9B-86D4-4047-975F-64A9D306D94B}" type="presOf" srcId="{322E889E-96E7-7A4D-976F-F5088E207502}" destId="{911A97E4-9C32-024D-AE66-C838772695C6}" srcOrd="0" destOrd="2" presId="urn:microsoft.com/office/officeart/2005/8/layout/hProcess4"/>
    <dgm:cxn modelId="{65E471AA-87CE-4942-9766-5BA48D71A841}" srcId="{FB9DAB3F-E032-5A46-9D78-3951C34B9055}" destId="{9183B7F8-38BE-0E4F-9EEF-8DBF82F4406A}" srcOrd="1" destOrd="0" parTransId="{B33CDDBE-6D21-4644-B216-99DEC0F0DE6F}" sibTransId="{9AA2EA2C-31BB-3344-B2DE-282E5CF7BDEB}"/>
    <dgm:cxn modelId="{52B8866D-E1B8-4662-BB51-05D9780A6A7B}" type="presOf" srcId="{5AF4DC41-C565-7C4D-B27C-C528F3FAE71B}" destId="{25163C27-0632-BE42-BDDE-779A643CA6F9}" srcOrd="1" destOrd="0" presId="urn:microsoft.com/office/officeart/2005/8/layout/hProcess4"/>
    <dgm:cxn modelId="{2EC8E852-288A-524C-A298-B607F8820A25}" srcId="{700FD345-2C64-6841-8DB4-EED65CE1B7AE}" destId="{FB9DAB3F-E032-5A46-9D78-3951C34B9055}" srcOrd="0" destOrd="0" parTransId="{389B5267-77C6-F44C-921C-C5AEE4978E4B}" sibTransId="{9B32EFEC-61C2-D24A-8440-2283DF8CE8E7}"/>
    <dgm:cxn modelId="{6412BE2B-C476-4688-9820-E7874E09449A}" type="presOf" srcId="{9183B7F8-38BE-0E4F-9EEF-8DBF82F4406A}" destId="{25163C27-0632-BE42-BDDE-779A643CA6F9}" srcOrd="1" destOrd="1" presId="urn:microsoft.com/office/officeart/2005/8/layout/hProcess4"/>
    <dgm:cxn modelId="{78EC867B-0376-4C51-B45C-B1C8C24962C8}" type="presOf" srcId="{50778187-DCB1-0541-937F-9DB56238B36C}" destId="{F104FB9D-80B9-5743-90FA-E9A1901B8EB3}" srcOrd="0" destOrd="0" presId="urn:microsoft.com/office/officeart/2005/8/layout/hProcess4"/>
    <dgm:cxn modelId="{3D418D8B-855F-4D25-B88E-51C63701D40A}" type="presOf" srcId="{537A3CC7-4AFF-0A48-9D96-43859AE31C30}" destId="{C5101D31-BF38-C948-8F01-0C643332297B}" srcOrd="1" destOrd="1" presId="urn:microsoft.com/office/officeart/2005/8/layout/hProcess4"/>
    <dgm:cxn modelId="{FBE2DE12-ACFE-427D-9624-44B7C07FC460}" type="presOf" srcId="{5AF4DC41-C565-7C4D-B27C-C528F3FAE71B}" destId="{911A97E4-9C32-024D-AE66-C838772695C6}" srcOrd="0" destOrd="0" presId="urn:microsoft.com/office/officeart/2005/8/layout/hProcess4"/>
    <dgm:cxn modelId="{204B4BD5-70A0-413A-AAC1-E03354143EF9}" type="presOf" srcId="{322E889E-96E7-7A4D-976F-F5088E207502}" destId="{25163C27-0632-BE42-BDDE-779A643CA6F9}" srcOrd="1" destOrd="2" presId="urn:microsoft.com/office/officeart/2005/8/layout/hProcess4"/>
    <dgm:cxn modelId="{D13A37EF-7840-4502-858B-4A48F4192EF4}" type="presOf" srcId="{700FD345-2C64-6841-8DB4-EED65CE1B7AE}" destId="{F8D8F7CD-E828-E846-83E0-17995918EDEC}" srcOrd="0" destOrd="0" presId="urn:microsoft.com/office/officeart/2005/8/layout/hProcess4"/>
    <dgm:cxn modelId="{98E08FC7-CDAD-4639-AB8B-2C54A7465893}" type="presOf" srcId="{FB9DAB3F-E032-5A46-9D78-3951C34B9055}" destId="{5D7FC507-9A48-A84C-9F83-32F99ACCBEF7}" srcOrd="0" destOrd="0" presId="urn:microsoft.com/office/officeart/2005/8/layout/hProcess4"/>
    <dgm:cxn modelId="{8F5744B5-962A-0347-B2C4-1FB178CDCF20}" srcId="{700FD345-2C64-6841-8DB4-EED65CE1B7AE}" destId="{49964304-893D-4547-8F9E-D1C93906E1A8}" srcOrd="1" destOrd="0" parTransId="{D0D8E218-90F5-014C-8A0B-249CE6754183}" sibTransId="{D3FEB2D0-8E8C-9D44-BCAB-A33DE0D15C1B}"/>
    <dgm:cxn modelId="{09ED5B67-2121-4744-8B63-13F9C1E16B53}" type="presOf" srcId="{50778187-DCB1-0541-937F-9DB56238B36C}" destId="{C5101D31-BF38-C948-8F01-0C643332297B}" srcOrd="1" destOrd="0" presId="urn:microsoft.com/office/officeart/2005/8/layout/hProcess4"/>
    <dgm:cxn modelId="{73FDBE0D-ADCA-A24A-84D3-3164E3A06D02}" srcId="{FB9DAB3F-E032-5A46-9D78-3951C34B9055}" destId="{5AF4DC41-C565-7C4D-B27C-C528F3FAE71B}" srcOrd="0" destOrd="0" parTransId="{CB86DA07-B929-9E42-963F-CB498C364880}" sibTransId="{66AEC900-0FAF-534A-B03F-45AD48FDBB65}"/>
    <dgm:cxn modelId="{52175A7E-9BE5-4AA8-A700-5964E1D1292D}" type="presOf" srcId="{9183B7F8-38BE-0E4F-9EEF-8DBF82F4406A}" destId="{911A97E4-9C32-024D-AE66-C838772695C6}" srcOrd="0" destOrd="1" presId="urn:microsoft.com/office/officeart/2005/8/layout/hProcess4"/>
    <dgm:cxn modelId="{74296028-BE0D-1242-B07B-0695B508E76E}" srcId="{49964304-893D-4547-8F9E-D1C93906E1A8}" destId="{537A3CC7-4AFF-0A48-9D96-43859AE31C30}" srcOrd="1" destOrd="0" parTransId="{6A2EAE35-B5C6-214F-A037-198A046494AE}" sibTransId="{7182689C-1B12-2144-B21C-CEE2A5C34E05}"/>
    <dgm:cxn modelId="{EF288F2F-B457-2A47-B996-250132A71F75}" srcId="{49964304-893D-4547-8F9E-D1C93906E1A8}" destId="{50778187-DCB1-0541-937F-9DB56238B36C}" srcOrd="0" destOrd="0" parTransId="{456C0F4C-0723-F64D-B907-068312030D64}" sibTransId="{4EBF0A71-C1B7-9547-A6A4-6293E5582BF0}"/>
    <dgm:cxn modelId="{E64C7D63-6CC9-4CFA-B2F4-2C3863FB38B0}" type="presOf" srcId="{49964304-893D-4547-8F9E-D1C93906E1A8}" destId="{EC12F525-F227-224A-A7D4-2F8BD9C48086}" srcOrd="0" destOrd="0" presId="urn:microsoft.com/office/officeart/2005/8/layout/hProcess4"/>
    <dgm:cxn modelId="{06BEEE90-B016-694B-A085-7ECF3ADB65E2}" srcId="{FB9DAB3F-E032-5A46-9D78-3951C34B9055}" destId="{322E889E-96E7-7A4D-976F-F5088E207502}" srcOrd="2" destOrd="0" parTransId="{001CF32F-0EAF-AE41-8053-058ABDDA98D2}" sibTransId="{C5473B6C-0CD4-F64D-B4BC-D51AAA10844D}"/>
    <dgm:cxn modelId="{1A635E65-D88B-4B50-8BD5-3900699E4337}" type="presParOf" srcId="{F8D8F7CD-E828-E846-83E0-17995918EDEC}" destId="{4410DF1B-F429-F842-935B-28D5B1E41C3A}" srcOrd="0" destOrd="0" presId="urn:microsoft.com/office/officeart/2005/8/layout/hProcess4"/>
    <dgm:cxn modelId="{2EBF39C5-6F6C-4054-8044-220D105FDB70}" type="presParOf" srcId="{F8D8F7CD-E828-E846-83E0-17995918EDEC}" destId="{BDF90350-C298-CC48-8282-0C1DA5FB5259}" srcOrd="1" destOrd="0" presId="urn:microsoft.com/office/officeart/2005/8/layout/hProcess4"/>
    <dgm:cxn modelId="{591FB073-BBB0-4B72-84E6-F8EA015360E4}" type="presParOf" srcId="{F8D8F7CD-E828-E846-83E0-17995918EDEC}" destId="{C45675B3-A32C-3645-BD2F-52D232E82720}" srcOrd="2" destOrd="0" presId="urn:microsoft.com/office/officeart/2005/8/layout/hProcess4"/>
    <dgm:cxn modelId="{8AF6B900-5B8B-46D6-8047-154F317F88CC}" type="presParOf" srcId="{C45675B3-A32C-3645-BD2F-52D232E82720}" destId="{2AA1140B-198A-4846-A0E9-B243A7036B98}" srcOrd="0" destOrd="0" presId="urn:microsoft.com/office/officeart/2005/8/layout/hProcess4"/>
    <dgm:cxn modelId="{C7B5656E-66EC-4FF9-B0BF-833E87975F74}" type="presParOf" srcId="{2AA1140B-198A-4846-A0E9-B243A7036B98}" destId="{4FFD6377-D366-A843-AD6B-CFF6CEF524A4}" srcOrd="0" destOrd="0" presId="urn:microsoft.com/office/officeart/2005/8/layout/hProcess4"/>
    <dgm:cxn modelId="{75797B17-E4C5-4EF1-9E62-583E675207AE}" type="presParOf" srcId="{2AA1140B-198A-4846-A0E9-B243A7036B98}" destId="{911A97E4-9C32-024D-AE66-C838772695C6}" srcOrd="1" destOrd="0" presId="urn:microsoft.com/office/officeart/2005/8/layout/hProcess4"/>
    <dgm:cxn modelId="{B2F9FAF5-6B04-4814-87A2-9FBC791210A6}" type="presParOf" srcId="{2AA1140B-198A-4846-A0E9-B243A7036B98}" destId="{25163C27-0632-BE42-BDDE-779A643CA6F9}" srcOrd="2" destOrd="0" presId="urn:microsoft.com/office/officeart/2005/8/layout/hProcess4"/>
    <dgm:cxn modelId="{26064723-76C3-4898-A83E-CDA02F7A24DF}" type="presParOf" srcId="{2AA1140B-198A-4846-A0E9-B243A7036B98}" destId="{5D7FC507-9A48-A84C-9F83-32F99ACCBEF7}" srcOrd="3" destOrd="0" presId="urn:microsoft.com/office/officeart/2005/8/layout/hProcess4"/>
    <dgm:cxn modelId="{70563F23-BC14-40FB-AEA5-B41D596FFC98}" type="presParOf" srcId="{2AA1140B-198A-4846-A0E9-B243A7036B98}" destId="{93B0950D-C580-F142-B27D-B5446844C706}" srcOrd="4" destOrd="0" presId="urn:microsoft.com/office/officeart/2005/8/layout/hProcess4"/>
    <dgm:cxn modelId="{136CAE47-C76F-409E-973A-BACA3EE71F83}" type="presParOf" srcId="{C45675B3-A32C-3645-BD2F-52D232E82720}" destId="{845CE00C-B7DD-9543-8847-292EBA8548AC}" srcOrd="1" destOrd="0" presId="urn:microsoft.com/office/officeart/2005/8/layout/hProcess4"/>
    <dgm:cxn modelId="{FC890500-02D7-4C35-8617-D59452984F85}" type="presParOf" srcId="{C45675B3-A32C-3645-BD2F-52D232E82720}" destId="{4BE1E9B3-9A08-DE4A-A503-2C09DA61F57B}" srcOrd="2" destOrd="0" presId="urn:microsoft.com/office/officeart/2005/8/layout/hProcess4"/>
    <dgm:cxn modelId="{24545F9F-CC62-494A-A69A-117AFCB5CD03}" type="presParOf" srcId="{4BE1E9B3-9A08-DE4A-A503-2C09DA61F57B}" destId="{83D691AC-4610-3540-BDF9-8A2C233C972A}" srcOrd="0" destOrd="0" presId="urn:microsoft.com/office/officeart/2005/8/layout/hProcess4"/>
    <dgm:cxn modelId="{FFCA0A62-7586-4498-8B56-CCB036112351}" type="presParOf" srcId="{4BE1E9B3-9A08-DE4A-A503-2C09DA61F57B}" destId="{F104FB9D-80B9-5743-90FA-E9A1901B8EB3}" srcOrd="1" destOrd="0" presId="urn:microsoft.com/office/officeart/2005/8/layout/hProcess4"/>
    <dgm:cxn modelId="{A822E089-BABB-4717-8F5C-E046EDDF1B5A}" type="presParOf" srcId="{4BE1E9B3-9A08-DE4A-A503-2C09DA61F57B}" destId="{C5101D31-BF38-C948-8F01-0C643332297B}" srcOrd="2" destOrd="0" presId="urn:microsoft.com/office/officeart/2005/8/layout/hProcess4"/>
    <dgm:cxn modelId="{197BA094-578F-4E94-ABE2-49C1D72F500C}" type="presParOf" srcId="{4BE1E9B3-9A08-DE4A-A503-2C09DA61F57B}" destId="{EC12F525-F227-224A-A7D4-2F8BD9C48086}" srcOrd="3" destOrd="0" presId="urn:microsoft.com/office/officeart/2005/8/layout/hProcess4"/>
    <dgm:cxn modelId="{E93C215A-8D87-4E26-8F61-D2EB50DBA9A4}" type="presParOf" srcId="{4BE1E9B3-9A08-DE4A-A503-2C09DA61F57B}" destId="{417DD548-2386-7341-9AAB-21B2DE6C7C76}" srcOrd="4" destOrd="0" presId="urn:microsoft.com/office/officeart/2005/8/layout/h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A97E4-9C32-024D-AE66-C838772695C6}">
      <dsp:nvSpPr>
        <dsp:cNvPr id="0" name=""/>
        <dsp:cNvSpPr/>
      </dsp:nvSpPr>
      <dsp:spPr>
        <a:xfrm>
          <a:off x="516650" y="924689"/>
          <a:ext cx="3584451" cy="3121146"/>
        </a:xfrm>
        <a:prstGeom prst="rect">
          <a:avLst/>
        </a:prstGeom>
        <a:solidFill>
          <a:schemeClr val="lt1">
            <a:hueOff val="0"/>
            <a:satOff val="0"/>
            <a:lumOff val="0"/>
            <a:alpha val="7200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latin typeface="+mn-lt"/>
            </a:rPr>
            <a:t>Model selection</a:t>
          </a:r>
          <a:endParaRPr lang="en-US" sz="2800" kern="1200" dirty="0">
            <a:latin typeface="+mn-lt"/>
          </a:endParaRPr>
        </a:p>
        <a:p>
          <a:pPr marL="285750" lvl="1" indent="-285750" algn="l" defTabSz="1244600">
            <a:lnSpc>
              <a:spcPct val="90000"/>
            </a:lnSpc>
            <a:spcBef>
              <a:spcPct val="0"/>
            </a:spcBef>
            <a:spcAft>
              <a:spcPct val="15000"/>
            </a:spcAft>
            <a:buChar char="••"/>
          </a:pPr>
          <a:r>
            <a:rPr lang="en-US" sz="2800" kern="1200" dirty="0" smtClean="0">
              <a:latin typeface="+mn-lt"/>
            </a:rPr>
            <a:t>Spatial resolution</a:t>
          </a:r>
          <a:endParaRPr lang="en-US" sz="2800" kern="1200" dirty="0">
            <a:latin typeface="+mn-lt"/>
          </a:endParaRPr>
        </a:p>
        <a:p>
          <a:pPr marL="285750" lvl="1" indent="-285750" algn="l" defTabSz="1244600">
            <a:lnSpc>
              <a:spcPct val="90000"/>
            </a:lnSpc>
            <a:spcBef>
              <a:spcPct val="0"/>
            </a:spcBef>
            <a:spcAft>
              <a:spcPct val="15000"/>
            </a:spcAft>
            <a:buChar char="••"/>
          </a:pPr>
          <a:r>
            <a:rPr lang="en-US" sz="2800" kern="1200" dirty="0" smtClean="0">
              <a:latin typeface="+mn-lt"/>
            </a:rPr>
            <a:t>Definition of "event"</a:t>
          </a:r>
          <a:endParaRPr lang="en-US" sz="2800" kern="1200" dirty="0">
            <a:latin typeface="+mn-lt"/>
          </a:endParaRPr>
        </a:p>
      </dsp:txBody>
      <dsp:txXfrm>
        <a:off x="588476" y="996515"/>
        <a:ext cx="3440799" cy="2308677"/>
      </dsp:txXfrm>
    </dsp:sp>
    <dsp:sp modelId="{845CE00C-B7DD-9543-8847-292EBA8548AC}">
      <dsp:nvSpPr>
        <dsp:cNvPr id="0" name=""/>
        <dsp:cNvSpPr/>
      </dsp:nvSpPr>
      <dsp:spPr>
        <a:xfrm rot="21327863">
          <a:off x="5454357" y="2983234"/>
          <a:ext cx="3964752" cy="3964752"/>
        </a:xfrm>
        <a:prstGeom prst="leftCircularArrow">
          <a:avLst>
            <a:gd name="adj1" fmla="val 2460"/>
            <a:gd name="adj2" fmla="val 297843"/>
            <a:gd name="adj3" fmla="val 2097644"/>
            <a:gd name="adj4" fmla="val 9048779"/>
            <a:gd name="adj5" fmla="val 287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D7FC507-9A48-A84C-9F83-32F99ACCBEF7}">
      <dsp:nvSpPr>
        <dsp:cNvPr id="0" name=""/>
        <dsp:cNvSpPr/>
      </dsp:nvSpPr>
      <dsp:spPr>
        <a:xfrm>
          <a:off x="1430242" y="3203509"/>
          <a:ext cx="2740607" cy="996656"/>
        </a:xfrm>
        <a:prstGeom prst="roundRect">
          <a:avLst>
            <a:gd name="adj" fmla="val 10000"/>
          </a:avLst>
        </a:prstGeom>
        <a:solidFill>
          <a:srgbClr val="3E426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1" kern="1200" dirty="0" smtClean="0">
              <a:latin typeface="+mn-lt"/>
            </a:rPr>
            <a:t>Limitations</a:t>
          </a:r>
          <a:endParaRPr lang="en-US" sz="3600" b="1" kern="1200" dirty="0">
            <a:latin typeface="+mn-lt"/>
          </a:endParaRPr>
        </a:p>
      </dsp:txBody>
      <dsp:txXfrm>
        <a:off x="1459433" y="3232700"/>
        <a:ext cx="2682225" cy="938274"/>
      </dsp:txXfrm>
    </dsp:sp>
    <dsp:sp modelId="{F104FB9D-80B9-5743-90FA-E9A1901B8EB3}">
      <dsp:nvSpPr>
        <dsp:cNvPr id="0" name=""/>
        <dsp:cNvSpPr/>
      </dsp:nvSpPr>
      <dsp:spPr>
        <a:xfrm>
          <a:off x="4635268" y="919775"/>
          <a:ext cx="4136458" cy="3121146"/>
        </a:xfrm>
        <a:prstGeom prst="rect">
          <a:avLst/>
        </a:prstGeom>
        <a:solidFill>
          <a:schemeClr val="lt1">
            <a:hueOff val="0"/>
            <a:satOff val="0"/>
            <a:lumOff val="0"/>
            <a:alpha val="70000"/>
          </a:schemeClr>
        </a:solidFill>
        <a:ln w="6350" cap="flat" cmpd="sng" algn="ctr">
          <a:solidFill>
            <a:srgbClr val="3E4268"/>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mn-lt"/>
            </a:rPr>
            <a:t>Compute multi-model ensemble</a:t>
          </a:r>
          <a:endParaRPr lang="en-US" sz="2400" kern="1200" dirty="0">
            <a:latin typeface="+mn-lt"/>
          </a:endParaRPr>
        </a:p>
        <a:p>
          <a:pPr marL="228600" lvl="1" indent="-228600" algn="l" defTabSz="1066800">
            <a:lnSpc>
              <a:spcPct val="90000"/>
            </a:lnSpc>
            <a:spcBef>
              <a:spcPct val="0"/>
            </a:spcBef>
            <a:spcAft>
              <a:spcPct val="15000"/>
            </a:spcAft>
            <a:buChar char="••"/>
          </a:pPr>
          <a:r>
            <a:rPr lang="en-US" sz="2400" kern="1200" dirty="0" smtClean="0">
              <a:latin typeface="+mn-lt"/>
            </a:rPr>
            <a:t>User engagement &amp; tradition environmental knowledge</a:t>
          </a:r>
          <a:endParaRPr lang="en-US" sz="2400" kern="1200" dirty="0">
            <a:latin typeface="+mn-lt"/>
          </a:endParaRPr>
        </a:p>
      </dsp:txBody>
      <dsp:txXfrm>
        <a:off x="4707094" y="1660418"/>
        <a:ext cx="3992806" cy="2308677"/>
      </dsp:txXfrm>
    </dsp:sp>
    <dsp:sp modelId="{EC12F525-F227-224A-A7D4-2F8BD9C48086}">
      <dsp:nvSpPr>
        <dsp:cNvPr id="0" name=""/>
        <dsp:cNvSpPr/>
      </dsp:nvSpPr>
      <dsp:spPr>
        <a:xfrm>
          <a:off x="6112602" y="453628"/>
          <a:ext cx="2999317" cy="1042778"/>
        </a:xfrm>
        <a:prstGeom prst="roundRect">
          <a:avLst>
            <a:gd name="adj" fmla="val 10000"/>
          </a:avLst>
        </a:prstGeom>
        <a:solidFill>
          <a:srgbClr val="3E426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1" kern="1200" dirty="0" smtClean="0">
              <a:latin typeface="+mn-lt"/>
            </a:rPr>
            <a:t>Future Work</a:t>
          </a:r>
          <a:endParaRPr lang="en-US" sz="3600" b="1" kern="1200" dirty="0">
            <a:latin typeface="+mn-lt"/>
          </a:endParaRPr>
        </a:p>
      </dsp:txBody>
      <dsp:txXfrm>
        <a:off x="6143144" y="484170"/>
        <a:ext cx="2938233" cy="9816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rgbClr val="FF0000"/>
                </a:solidFill>
              </a:rPr>
              <a:t>Introductions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solidFill>
                  <a:schemeClr val="bg2">
                    <a:lumMod val="50000"/>
                  </a:schemeClr>
                </a:solidFill>
              </a:rPr>
              <a:t>We</a:t>
            </a:r>
            <a:r>
              <a:rPr lang="en-US" baseline="0" dirty="0" smtClean="0">
                <a:solidFill>
                  <a:schemeClr val="bg2">
                    <a:lumMod val="50000"/>
                  </a:schemeClr>
                </a:solidFill>
              </a:rPr>
              <a:t> choose the circled models based on their </a:t>
            </a:r>
            <a:r>
              <a:rPr lang="en-US" baseline="0" dirty="0" err="1" smtClean="0">
                <a:solidFill>
                  <a:schemeClr val="bg2">
                    <a:lumMod val="50000"/>
                  </a:schemeClr>
                </a:solidFill>
              </a:rPr>
              <a:t>r-values</a:t>
            </a:r>
            <a:r>
              <a:rPr lang="en-US" baseline="0" dirty="0" smtClean="0">
                <a:solidFill>
                  <a:schemeClr val="bg2">
                    <a:lumMod val="50000"/>
                  </a:schemeClr>
                </a:solidFill>
              </a:rPr>
              <a:t> and availability of data</a:t>
            </a:r>
            <a:endParaRPr lang="en-US" dirty="0" smtClean="0">
              <a:solidFill>
                <a:schemeClr val="bg2">
                  <a:lumMod val="50000"/>
                </a:schemeClr>
              </a:solidFill>
            </a:endParaRPr>
          </a:p>
          <a:p>
            <a:pPr marL="171450" indent="-171450">
              <a:buFont typeface="Arial" panose="020B0604020202020204" pitchFamily="34" charset="0"/>
              <a:buChar char="•"/>
            </a:pPr>
            <a:r>
              <a:rPr lang="en-US" dirty="0" smtClean="0">
                <a:solidFill>
                  <a:schemeClr val="bg2">
                    <a:lumMod val="50000"/>
                  </a:schemeClr>
                </a:solidFill>
              </a:rPr>
              <a:t>Monsoon</a:t>
            </a:r>
            <a:r>
              <a:rPr lang="en-US" baseline="0" dirty="0" smtClean="0">
                <a:solidFill>
                  <a:schemeClr val="bg2">
                    <a:lumMod val="50000"/>
                  </a:schemeClr>
                </a:solidFill>
              </a:rPr>
              <a:t> is a seasonal feature, monsoon months are highlighted</a:t>
            </a:r>
            <a:endParaRPr lang="en-US" dirty="0" smtClean="0">
              <a:solidFill>
                <a:schemeClr val="bg2">
                  <a:lumMod val="50000"/>
                </a:schemeClr>
              </a:solidFill>
            </a:endParaRPr>
          </a:p>
          <a:p>
            <a:pPr marL="171450" indent="-171450">
              <a:buFont typeface="Arial" panose="020B0604020202020204" pitchFamily="34" charset="0"/>
              <a:buChar char="•"/>
            </a:pPr>
            <a:r>
              <a:rPr lang="en-US" dirty="0" smtClean="0">
                <a:solidFill>
                  <a:schemeClr val="bg2">
                    <a:lumMod val="50000"/>
                  </a:schemeClr>
                </a:solidFill>
              </a:rPr>
              <a:t>Model</a:t>
            </a:r>
            <a:r>
              <a:rPr lang="en-US" baseline="0" dirty="0" smtClean="0">
                <a:solidFill>
                  <a:schemeClr val="bg2">
                    <a:lumMod val="50000"/>
                  </a:schemeClr>
                </a:solidFill>
              </a:rPr>
              <a:t> selection limited by data availability</a:t>
            </a:r>
            <a:endParaRPr lang="en-US" dirty="0" smtClean="0">
              <a:solidFill>
                <a:schemeClr val="bg2">
                  <a:lumMod val="50000"/>
                </a:schemeClr>
              </a:solidFill>
            </a:endParaRPr>
          </a:p>
          <a:p>
            <a:endParaRPr lang="en-US" dirty="0" smtClean="0">
              <a:solidFill>
                <a:schemeClr val="bg2">
                  <a:lumMod val="50000"/>
                </a:schemeClr>
              </a:solidFill>
            </a:endParaRPr>
          </a:p>
          <a:p>
            <a:endParaRPr lang="en-US" b="1"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182421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Once we had our model selected we were able to carry out the methods for our three different approaches for measuring wind and rain extremes and phenomena</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First we calculated the extreme values of wind and rain across our domain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873702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list represents what the magnitude and exceedance days of 95</a:t>
            </a:r>
            <a:r>
              <a:rPr lang="en-US" baseline="30000" dirty="0" smtClean="0"/>
              <a:t>th</a:t>
            </a:r>
            <a:r>
              <a:rPr lang="en-US" baseline="0" dirty="0" smtClean="0"/>
              <a:t>/5</a:t>
            </a:r>
            <a:r>
              <a:rPr lang="en-US" baseline="30000" dirty="0" smtClean="0"/>
              <a:t>th</a:t>
            </a:r>
            <a:r>
              <a:rPr lang="en-US" baseline="0" dirty="0" smtClean="0"/>
              <a:t> percentile threshold means. We did this for each location in our study area. </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3394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Extract wind speed and rain rate data</a:t>
            </a:r>
          </a:p>
          <a:p>
            <a:r>
              <a:rPr lang="en-US" dirty="0" smtClean="0"/>
              <a:t>Compile</a:t>
            </a:r>
            <a:r>
              <a:rPr lang="en-US" baseline="0" dirty="0" smtClean="0"/>
              <a:t> into decadal groups for each future decade from 2030 to 2100</a:t>
            </a:r>
          </a:p>
          <a:p>
            <a:r>
              <a:rPr lang="en-US" baseline="0" dirty="0" smtClean="0"/>
              <a:t>Calculate 95</a:t>
            </a:r>
            <a:r>
              <a:rPr lang="en-US" baseline="30000" dirty="0" smtClean="0"/>
              <a:t>th</a:t>
            </a:r>
            <a:r>
              <a:rPr lang="en-US" baseline="0" dirty="0" smtClean="0"/>
              <a:t>/5</a:t>
            </a:r>
            <a:r>
              <a:rPr lang="en-US" baseline="30000" dirty="0" smtClean="0"/>
              <a:t>th</a:t>
            </a:r>
            <a:r>
              <a:rPr lang="en-US" baseline="0" dirty="0" smtClean="0"/>
              <a:t> </a:t>
            </a:r>
          </a:p>
          <a:p>
            <a:r>
              <a:rPr lang="en-US" baseline="0" dirty="0" smtClean="0"/>
              <a:t>Represent them as gridded maps of magnitude and number of expected days a future decade exceeds the historic periods 95</a:t>
            </a:r>
            <a:r>
              <a:rPr lang="en-US" baseline="30000" dirty="0" smtClean="0"/>
              <a:t>th</a:t>
            </a:r>
            <a:r>
              <a:rPr lang="en-US" baseline="0" dirty="0" smtClean="0"/>
              <a:t> and 5</a:t>
            </a:r>
            <a:r>
              <a:rPr lang="en-US" baseline="30000" dirty="0" smtClean="0"/>
              <a:t>th</a:t>
            </a:r>
            <a:r>
              <a:rPr lang="en-US" baseline="0" dirty="0" smtClean="0"/>
              <a:t> percentile values</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58333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Equator gets more days of most</a:t>
            </a:r>
            <a:r>
              <a:rPr lang="en-US" baseline="0" dirty="0" smtClean="0"/>
              <a:t> intense rain, less days of least intense rain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53424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Equator gets more days of least intense rain, less days of most intense rain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results answer</a:t>
            </a:r>
            <a:r>
              <a:rPr lang="en-US" baseline="0" dirty="0" smtClean="0"/>
              <a:t> the question: </a:t>
            </a:r>
            <a:r>
              <a:rPr lang="en-US" sz="1200" b="1" dirty="0" smtClean="0"/>
              <a:t>How often will there be extreme wind and rain events through the end of the 21</a:t>
            </a:r>
            <a:r>
              <a:rPr lang="en-US" sz="1200" b="1" baseline="30000" dirty="0" smtClean="0"/>
              <a:t>st</a:t>
            </a:r>
            <a:r>
              <a:rPr lang="en-US" sz="1200" b="1" dirty="0" smtClean="0"/>
              <a:t> century?</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801662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Next step was computing the return intervals of wind and rain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52407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“50-yr” return period is</a:t>
            </a:r>
            <a:r>
              <a:rPr lang="en-US" baseline="0" dirty="0" smtClean="0"/>
              <a:t> a phrase that often appears in the media…We explain what it means (it is a percent chance of an event happening in a given year)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701585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extracted data from the model, compile into future decades with</a:t>
            </a:r>
            <a:r>
              <a:rPr lang="en-US" baseline="0" dirty="0" smtClean="0"/>
              <a:t> 30-yr running </a:t>
            </a:r>
            <a:r>
              <a:rPr lang="en-US" baseline="0" dirty="0" err="1" smtClean="0"/>
              <a:t>climatologies</a:t>
            </a:r>
            <a:r>
              <a:rPr lang="en-US" baseline="0" dirty="0" smtClean="0"/>
              <a:t>, ran through a </a:t>
            </a:r>
            <a:r>
              <a:rPr lang="en-US" baseline="0" dirty="0" err="1" smtClean="0"/>
              <a:t>blackbox</a:t>
            </a:r>
            <a:r>
              <a:rPr lang="en-US" baseline="0" dirty="0" smtClean="0"/>
              <a:t> of GEV equation and produce time series of return levels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80675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2">
                    <a:lumMod val="50000"/>
                  </a:schemeClr>
                </a:solidFill>
              </a:rPr>
              <a:t>	These return levels are comparable to the results produce by the extreme percentiles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47784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a:t>
            </a:r>
            <a:r>
              <a:rPr lang="en-US" baseline="0" dirty="0" smtClean="0"/>
              <a:t> thank you </a:t>
            </a:r>
            <a:r>
              <a:rPr lang="en-US" baseline="0" dirty="0" smtClean="0"/>
              <a:t>mentors </a:t>
            </a:r>
            <a:r>
              <a:rPr lang="en-US" baseline="0" dirty="0" smtClean="0"/>
              <a:t>and advisors for their critical guidance.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373075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Next step was the monsoon distribution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919837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 a monsoon is: </a:t>
            </a:r>
          </a:p>
          <a:p>
            <a:endParaRPr lang="en-US" dirty="0" smtClean="0"/>
          </a:p>
          <a:p>
            <a:r>
              <a:rPr lang="en-US" dirty="0" smtClean="0"/>
              <a:t>Monsoon trough = low pressure</a:t>
            </a:r>
            <a:r>
              <a:rPr lang="en-US" baseline="0" dirty="0" smtClean="0"/>
              <a:t> trough </a:t>
            </a:r>
          </a:p>
          <a:p>
            <a:endParaRPr lang="en-US" baseline="0" dirty="0" smtClean="0"/>
          </a:p>
          <a:p>
            <a:r>
              <a:rPr lang="en-US" baseline="0" dirty="0" smtClean="0"/>
              <a:t>Trough migration is unique to WNP</a:t>
            </a:r>
          </a:p>
          <a:p>
            <a:endParaRPr lang="en-US" baseline="0" dirty="0" smtClean="0"/>
          </a:p>
          <a:p>
            <a:r>
              <a:rPr lang="en-US" baseline="0" dirty="0" smtClean="0"/>
              <a:t>TC </a:t>
            </a:r>
            <a:r>
              <a:rPr lang="en-US" baseline="0" dirty="0" err="1" smtClean="0"/>
              <a:t>Paka</a:t>
            </a:r>
            <a:endParaRPr lang="en-US" baseline="0" dirty="0" smtClean="0"/>
          </a:p>
          <a:p>
            <a:endParaRPr lang="en-US" baseline="0" dirty="0" smtClean="0"/>
          </a:p>
          <a:p>
            <a:r>
              <a:rPr lang="en-US" baseline="0" dirty="0" smtClean="0"/>
              <a:t>Image: http://</a:t>
            </a:r>
            <a:r>
              <a:rPr lang="en-US" baseline="0" dirty="0" err="1" smtClean="0"/>
              <a:t>web.gccaz.edu</a:t>
            </a:r>
            <a:r>
              <a:rPr lang="en-US" baseline="0" dirty="0" smtClean="0"/>
              <a:t>/~</a:t>
            </a:r>
            <a:r>
              <a:rPr lang="en-US" baseline="0" dirty="0" err="1" smtClean="0"/>
              <a:t>lnewman</a:t>
            </a:r>
            <a:r>
              <a:rPr lang="en-US" baseline="0" dirty="0" smtClean="0"/>
              <a:t>/gph111/</a:t>
            </a:r>
            <a:r>
              <a:rPr lang="en-US" baseline="0" dirty="0" err="1" smtClean="0"/>
              <a:t>topic_units</a:t>
            </a:r>
            <a:r>
              <a:rPr lang="en-US" baseline="0" dirty="0" smtClean="0"/>
              <a:t>/</a:t>
            </a:r>
            <a:r>
              <a:rPr lang="en-US" baseline="0" dirty="0" err="1" smtClean="0"/>
              <a:t>pressure_winds</a:t>
            </a:r>
            <a:r>
              <a:rPr lang="en-US" baseline="0" dirty="0" smtClean="0"/>
              <a:t>/pressure/</a:t>
            </a:r>
            <a:r>
              <a:rPr lang="en-US" baseline="0" dirty="0" err="1" smtClean="0"/>
              <a:t>high_low_vertical.jpg</a:t>
            </a:r>
            <a:endParaRPr lang="en-US" baseline="0" dirty="0" smtClean="0"/>
          </a:p>
          <a:p>
            <a:r>
              <a:rPr lang="en-US" baseline="0" dirty="0" smtClean="0"/>
              <a:t>Image: http://</a:t>
            </a:r>
            <a:r>
              <a:rPr lang="en-US" baseline="0" dirty="0" err="1" smtClean="0"/>
              <a:t>www.physicalgeography.net</a:t>
            </a:r>
            <a:r>
              <a:rPr lang="en-US" baseline="0" dirty="0" smtClean="0"/>
              <a:t>/fundamentals/images/</a:t>
            </a:r>
            <a:r>
              <a:rPr lang="en-US" baseline="0" dirty="0" err="1" smtClean="0"/>
              <a:t>surfacecirculation.gif</a:t>
            </a:r>
            <a:endParaRPr lang="en-US" baseline="0" dirty="0" smtClean="0"/>
          </a:p>
          <a:p>
            <a:r>
              <a:rPr lang="en-US" baseline="0" dirty="0" smtClean="0"/>
              <a:t>Image: https://</a:t>
            </a:r>
            <a:r>
              <a:rPr lang="en-US" baseline="0" dirty="0" err="1" smtClean="0"/>
              <a:t>i.ytimg.com</a:t>
            </a:r>
            <a:r>
              <a:rPr lang="en-US" baseline="0" dirty="0" smtClean="0"/>
              <a:t>/vi/KQZdSul3Kgk/</a:t>
            </a:r>
            <a:r>
              <a:rPr lang="en-US" baseline="0" dirty="0" err="1" smtClean="0"/>
              <a:t>maxresdefault.jpg</a:t>
            </a:r>
            <a:endParaRPr lang="en-US" baseline="0" dirty="0" smtClean="0"/>
          </a:p>
          <a:p>
            <a:r>
              <a:rPr lang="en-US" baseline="0" dirty="0" smtClean="0"/>
              <a:t>Image: http://www.clker.com/cliparts/K/K/x/n/7/H/rain-md.png</a:t>
            </a:r>
          </a:p>
          <a:p>
            <a:r>
              <a:rPr lang="en-US" baseline="0" dirty="0" smtClean="0"/>
              <a:t>Image: https://upload.wikimedia.org/wikipedia/commons/7/7a/Typhoon_Paka.gif</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14043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used criteria from our</a:t>
            </a:r>
            <a:r>
              <a:rPr lang="en-US" baseline="0" dirty="0" smtClean="0"/>
              <a:t> partners to define monsoons and compiled into future decades. Marked cells as “yes monsoon happened here on this day or not” and counted number of yes days in a decade, normalized to year</a:t>
            </a:r>
            <a:endParaRPr lang="en-US" dirty="0" smtClean="0"/>
          </a:p>
          <a:p>
            <a:endParaRPr lang="en-US" dirty="0" smtClean="0"/>
          </a:p>
          <a:p>
            <a:r>
              <a:rPr lang="en-US" dirty="0" smtClean="0"/>
              <a:t>Image:</a:t>
            </a:r>
            <a:r>
              <a:rPr lang="en-US" baseline="0" dirty="0" smtClean="0"/>
              <a:t> http://</a:t>
            </a:r>
            <a:r>
              <a:rPr lang="en-US" baseline="0" dirty="0" err="1" smtClean="0"/>
              <a:t>cliparting.com</a:t>
            </a:r>
            <a:r>
              <a:rPr lang="en-US" baseline="0" dirty="0" smtClean="0"/>
              <a:t>/</a:t>
            </a:r>
            <a:r>
              <a:rPr lang="en-US" baseline="0" dirty="0" err="1" smtClean="0"/>
              <a:t>wp</a:t>
            </a:r>
            <a:r>
              <a:rPr lang="en-US" baseline="0" dirty="0" smtClean="0"/>
              <a:t>-content/uploads/2016/07/Free-magnifying-glass-clip-</a:t>
            </a:r>
            <a:r>
              <a:rPr lang="en-US" baseline="0" dirty="0" err="1" smtClean="0"/>
              <a:t>art.png</a:t>
            </a:r>
            <a:endParaRPr lang="en-US" baseline="0" dirty="0" smtClean="0"/>
          </a:p>
          <a:p>
            <a:r>
              <a:rPr lang="en-US" baseline="0" dirty="0" smtClean="0"/>
              <a:t>Image: https://</a:t>
            </a:r>
            <a:r>
              <a:rPr lang="en-US" baseline="0" dirty="0" err="1" smtClean="0"/>
              <a:t>i.stack.imgur.com</a:t>
            </a:r>
            <a:r>
              <a:rPr lang="en-US" baseline="0" dirty="0" smtClean="0"/>
              <a:t>/</a:t>
            </a:r>
            <a:r>
              <a:rPr lang="en-US" baseline="0" dirty="0" err="1" smtClean="0"/>
              <a:t>qPzBM.png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2938701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an</a:t>
            </a:r>
            <a:r>
              <a:rPr lang="en-US" baseline="0" dirty="0" smtClean="0"/>
              <a:t> increase in the number of monsoon days in the Fed States of Micronesia at the end of the 21 century. </a:t>
            </a:r>
            <a:endParaRPr lang="en-US" dirty="0" smtClean="0"/>
          </a:p>
          <a:p>
            <a:endParaRPr lang="en-US" dirty="0" smtClean="0"/>
          </a:p>
          <a:p>
            <a:r>
              <a:rPr lang="en-US" dirty="0" smtClean="0"/>
              <a:t>**</a:t>
            </a:r>
            <a:r>
              <a:rPr lang="en-US" baseline="0" dirty="0" smtClean="0"/>
              <a:t> location of monsoon trough == potential forecasting of TCs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3427211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see an</a:t>
            </a:r>
            <a:r>
              <a:rPr lang="en-US" baseline="0" dirty="0" smtClean="0"/>
              <a:t> increase in the number of monsoon days in the Fed States of Micronesia at the end of the 21 century. </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1288283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limitations in our methodology were A,B,&amp;C. This will lead to future work that will address the limitations by computing an MME and engaging TEK.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014153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113934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What are Hawai’i and UASPI?</a:t>
            </a:r>
          </a:p>
          <a:p>
            <a:pPr marL="171450" indent="-171450">
              <a:buFont typeface="Arial" panose="020B0604020202020204" pitchFamily="34" charset="0"/>
              <a:buChar char="•"/>
            </a:pPr>
            <a:r>
              <a:rPr lang="en-US" baseline="0" dirty="0" smtClean="0"/>
              <a:t>2,000 islands of 1.9 million people, diverse languages (20+) and cultures</a:t>
            </a:r>
          </a:p>
          <a:p>
            <a:pPr marL="171450" indent="-171450">
              <a:buFont typeface="Arial" panose="020B0604020202020204" pitchFamily="34" charset="0"/>
              <a:buChar char="•"/>
            </a:pPr>
            <a:r>
              <a:rPr lang="en-US" baseline="0" dirty="0" smtClean="0"/>
              <a:t>what are affiliated countries? (currency, travel, etc.)</a:t>
            </a:r>
          </a:p>
          <a:p>
            <a:pPr marL="171450" indent="-171450">
              <a:buFont typeface="Arial" panose="020B0604020202020204" pitchFamily="34" charset="0"/>
              <a:buChar char="•"/>
            </a:pPr>
            <a:r>
              <a:rPr lang="en-US" baseline="0" dirty="0" smtClean="0"/>
              <a:t>These islands comprise our study area of …</a:t>
            </a:r>
          </a:p>
          <a:p>
            <a:pPr marL="628650" lvl="1" indent="-171450">
              <a:buFont typeface="Arial" panose="020B0604020202020204" pitchFamily="34" charset="0"/>
              <a:buChar char="•"/>
            </a:pPr>
            <a:r>
              <a:rPr lang="en-US" baseline="0" dirty="0" smtClean="0"/>
              <a:t>(120E to 140W, 20S to 40N) </a:t>
            </a:r>
          </a:p>
          <a:p>
            <a:pPr marL="171450" indent="-171450">
              <a:buFont typeface="Arial" panose="020B0604020202020204" pitchFamily="34" charset="0"/>
              <a:buChar char="•"/>
            </a:pPr>
            <a:r>
              <a:rPr lang="en-US" baseline="0" dirty="0" smtClean="0"/>
              <a:t>Project partners (provide interface)</a:t>
            </a:r>
          </a:p>
          <a:p>
            <a:pPr marL="628650" lvl="1" indent="-171450">
              <a:buFont typeface="Arial" panose="020B0604020202020204" pitchFamily="34" charset="0"/>
              <a:buChar char="•"/>
            </a:pPr>
            <a:r>
              <a:rPr lang="en-US" baseline="0" dirty="0" smtClean="0"/>
              <a:t>They work with communities and local decision makers in natural resources, agriculture, and city planning</a:t>
            </a:r>
          </a:p>
          <a:p>
            <a:pPr marL="628650" lvl="1" indent="-171450">
              <a:buFont typeface="Arial" panose="020B0604020202020204" pitchFamily="34" charset="0"/>
              <a:buChar char="•"/>
            </a:pPr>
            <a:endParaRPr lang="en-US" baseline="0" dirty="0" smtClean="0"/>
          </a:p>
          <a:p>
            <a:r>
              <a:rPr lang="en-US" baseline="0" dirty="0" smtClean="0"/>
              <a:t>Image (HI/USAPI EEZs) : from ESRI </a:t>
            </a:r>
            <a:r>
              <a:rPr lang="en-US" baseline="0" dirty="0" err="1" smtClean="0"/>
              <a:t>basemaps</a:t>
            </a:r>
            <a:r>
              <a:rPr lang="en-US" baseline="0" dirty="0" smtClean="0"/>
              <a:t> with overlay EEZs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“physical geography and limited economic resources make the USAPI particularly vulnerable to impacts from natural disasters. Many islands only a few meters in elevation; remediation costs when compared to GDP are high”</a:t>
            </a:r>
          </a:p>
          <a:p>
            <a:endParaRPr lang="en-US" baseline="0" dirty="0" smtClean="0"/>
          </a:p>
          <a:p>
            <a:r>
              <a:rPr lang="en-US" dirty="0" smtClean="0"/>
              <a:t>Image (</a:t>
            </a:r>
            <a:r>
              <a:rPr lang="en-US" dirty="0" err="1" smtClean="0"/>
              <a:t>Iakwei</a:t>
            </a:r>
            <a:r>
              <a:rPr lang="en-US" dirty="0" smtClean="0"/>
              <a:t> Marshalls): https://www.flickr.com/photos/drheath/4016084488/in/pool-45142793@N00/</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49654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For example storm surges, wave run-up and squalls associated with heavy wind and rain contribute to coastal erosion(such as __) and damage infrastructure(such as __). Ex. March 2014 wind driven waves + high tide event caused devastating flooding on the island of </a:t>
            </a:r>
            <a:r>
              <a:rPr lang="en-US" baseline="0" dirty="0" err="1" smtClean="0"/>
              <a:t>Majoro</a:t>
            </a:r>
            <a:r>
              <a:rPr lang="en-US" baseline="0" dirty="0" smtClean="0"/>
              <a:t> in MI resulting in more than 1000 people needing to seek shelter/ leave their homes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Additionally many communities are dependent upon rain events for freshwater.  High tides and waves that flood the island can pollute freshwater reservoirs and create water shortages</a:t>
            </a:r>
          </a:p>
          <a:p>
            <a:endParaRPr lang="en-US" baseline="0" dirty="0" smtClean="0"/>
          </a:p>
          <a:p>
            <a:endParaRPr lang="en-US" baseline="0" dirty="0" smtClean="0"/>
          </a:p>
          <a:p>
            <a:r>
              <a:rPr lang="en-US" baseline="0" dirty="0" smtClean="0"/>
              <a:t>Image (Am. Samoa Cyclone Damage): https://www.flickr.com/photos/tckc/3974891236/</a:t>
            </a:r>
          </a:p>
          <a:p>
            <a:r>
              <a:rPr lang="en-US" baseline="0" dirty="0" smtClean="0"/>
              <a:t>Image (Am. Samoa Cyclone Damage): https://www.flickr.com/photos/archivesnz/30055104911/</a:t>
            </a:r>
          </a:p>
          <a:p>
            <a:r>
              <a:rPr lang="en-US" baseline="0" dirty="0" smtClean="0"/>
              <a:t>Image (Majuro Storm Surge): https://www.flickr.com/photos/poetry/19185133940/in/pool-45142793@N00/ </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3045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2">
                    <a:lumMod val="50000"/>
                  </a:schemeClr>
                </a:solidFill>
              </a:rPr>
              <a:t>“These natural disasters present a variety of </a:t>
            </a:r>
            <a:r>
              <a:rPr lang="en-US" b="1" dirty="0" smtClean="0">
                <a:solidFill>
                  <a:schemeClr val="bg2">
                    <a:lumMod val="50000"/>
                  </a:schemeClr>
                </a:solidFill>
              </a:rPr>
              <a:t>economic, environmental, and human health concerns </a:t>
            </a:r>
            <a:r>
              <a:rPr lang="en-US" dirty="0" smtClean="0">
                <a:solidFill>
                  <a:schemeClr val="bg2">
                    <a:lumMod val="50000"/>
                  </a:schemeClr>
                </a:solidFill>
              </a:rPr>
              <a:t>for vulnerable Pacific populations with low adaptive capacity.  </a:t>
            </a:r>
            <a:r>
              <a:rPr lang="en-US" b="1" baseline="0" dirty="0" smtClean="0"/>
              <a:t>Wind and rain events are a threat multiplier </a:t>
            </a:r>
            <a:r>
              <a:rPr lang="en-US" baseline="0" dirty="0" smtClean="0"/>
              <a:t>to these disasters, the impacts of which will be seen over the course of the 21</a:t>
            </a:r>
            <a:r>
              <a:rPr lang="en-US" baseline="30000" dirty="0" smtClean="0"/>
              <a:t>st</a:t>
            </a:r>
            <a:r>
              <a:rPr lang="en-US" baseline="0" dirty="0" smtClean="0"/>
              <a:t> century.”</a:t>
            </a:r>
            <a:endParaRPr lang="en-US" dirty="0" smtClean="0">
              <a:solidFill>
                <a:schemeClr val="bg2">
                  <a:lumMod val="50000"/>
                </a:schemeClr>
              </a:solidFill>
            </a:endParaRPr>
          </a:p>
          <a:p>
            <a:endParaRPr lang="en-US" baseline="0" dirty="0" smtClean="0"/>
          </a:p>
          <a:p>
            <a:r>
              <a:rPr lang="en-US" baseline="0" dirty="0" smtClean="0"/>
              <a:t>“While historic trends in wind and rain pattern are well-studied, there is a lack of knowledge of future trends.  In order to enhance our partner’s understanding of these trends, our project is focused on projecting changes in wind and rain extremes and phenomena.”</a:t>
            </a:r>
          </a:p>
          <a:p>
            <a:endParaRPr lang="en-US" baseline="0" dirty="0" smtClean="0"/>
          </a:p>
          <a:p>
            <a:r>
              <a:rPr lang="en-US" baseline="0" dirty="0" smtClean="0"/>
              <a:t>Image (4 Pacific TCs): https://www.flickr.com/photos/gsfc/21057720552/in/photolist-y5NjFs-9e69Pc-YYiPbk-dAPp2W-9dk33P-8iCefR-DtjK8x-aktAEq-dBMwPx-c5meib-T7VLEo-WpgVTd-drsge9-9fLqJ7-66XLhL-ejeXqA-ejeX1S-ejeWP9-9eX8qp-bMxMtZ-akGNGz-4P3FJ6-NQka-ejeXdY-aBchPi-FxUorT-9f6Xc9-dAPoX1-AzTceC-b19bex-fvJDAm-4TB3PQ-87qkDQ-5B5D8-AG2EcD-ubabDt-fvuodn-azGyiH-bxAKaB-fvJDpS-fvJDmA-fvJDwW-bjn71t-bxyU3P-fvuogT-pz4Z3g-pPpwao-h69c78-fvJDis-UU7d8S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41377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“In order to make future projections our project was divided into two phases.  In phase 1 we used NOAA CDR to verify climate projections from CMIP5, a suite of 25 + global climate models.”</a:t>
            </a:r>
          </a:p>
          <a:p>
            <a:pPr marL="171450" indent="-171450">
              <a:buFont typeface="Arial" panose="020B0604020202020204" pitchFamily="34" charset="0"/>
              <a:buChar char="•"/>
            </a:pPr>
            <a:endParaRPr lang="en-US"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phase 2 we </a:t>
            </a:r>
            <a:r>
              <a:rPr lang="en-US" baseline="0" dirty="0" smtClean="0"/>
              <a:t>used three approaches to represent future changes in wind and rain extremes and phenomena: extreme percentiles, return intervals, and monsoon distribution maps.”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Image: http://</a:t>
            </a:r>
            <a:r>
              <a:rPr lang="en-US" baseline="0" dirty="0" err="1" smtClean="0"/>
              <a:t>www.freepngimg.com</a:t>
            </a:r>
            <a:r>
              <a:rPr lang="en-US" baseline="0" dirty="0" smtClean="0"/>
              <a:t>/download/globe/2-2-globe-free-download-png.png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Image: http://</a:t>
            </a:r>
            <a:r>
              <a:rPr lang="en-US" dirty="0" err="1" smtClean="0"/>
              <a:t>www.clker.com</a:t>
            </a:r>
            <a:r>
              <a:rPr lang="en-US" dirty="0" smtClean="0"/>
              <a:t>/</a:t>
            </a:r>
            <a:r>
              <a:rPr lang="en-US" dirty="0" err="1" smtClean="0"/>
              <a:t>cliparts</a:t>
            </a:r>
            <a:r>
              <a:rPr lang="en-US" dirty="0" smtClean="0"/>
              <a:t>/z/g/U/q/e/l/check-mark-</a:t>
            </a:r>
            <a:r>
              <a:rPr lang="en-US" dirty="0" err="1" smtClean="0"/>
              <a:t>hi.png</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Image:</a:t>
            </a:r>
            <a:r>
              <a:rPr lang="en-US" baseline="0" dirty="0" smtClean="0"/>
              <a:t> http://</a:t>
            </a:r>
            <a:r>
              <a:rPr lang="en-US" baseline="0" dirty="0" err="1" smtClean="0"/>
              <a:t>icons.iconarchive.com</a:t>
            </a:r>
            <a:r>
              <a:rPr lang="en-US" baseline="0" dirty="0" smtClean="0"/>
              <a:t>/icons/</a:t>
            </a:r>
            <a:r>
              <a:rPr lang="en-US" baseline="0" dirty="0" err="1" smtClean="0"/>
              <a:t>graphicloads</a:t>
            </a:r>
            <a:r>
              <a:rPr lang="en-US" baseline="0" dirty="0" smtClean="0"/>
              <a:t>/100-flat/256/percentage-</a:t>
            </a:r>
            <a:r>
              <a:rPr lang="en-US" baseline="0" dirty="0" err="1" smtClean="0"/>
              <a:t>icon.png</a:t>
            </a: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125337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Introduce Phase 1: Model Selection</a:t>
            </a:r>
            <a:r>
              <a:rPr lang="en-US" baseline="0" dirty="0" smtClean="0"/>
              <a:t> process, verification of narrowed set of CMIP5 data against NOAA CDR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15688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Download</a:t>
            </a:r>
            <a:r>
              <a:rPr lang="en-US" baseline="0" dirty="0" smtClean="0"/>
              <a:t> NOAA CDR</a:t>
            </a:r>
            <a:r>
              <a:rPr lang="en-US" baseline="0" dirty="0"/>
              <a:t> </a:t>
            </a:r>
            <a:r>
              <a:rPr lang="en-US" baseline="0" dirty="0" smtClean="0"/>
              <a:t>to create historic </a:t>
            </a:r>
            <a:r>
              <a:rPr lang="en-US" baseline="0" dirty="0" err="1" smtClean="0"/>
              <a:t>climatologies</a:t>
            </a:r>
            <a:endParaRPr lang="en-US" baseline="0" dirty="0" smtClean="0"/>
          </a:p>
          <a:p>
            <a:pPr marL="171450" indent="-171450">
              <a:buFont typeface="Arial" panose="020B0604020202020204" pitchFamily="34" charset="0"/>
              <a:buChar char="•"/>
            </a:pPr>
            <a:r>
              <a:rPr lang="en-US" baseline="0" dirty="0" smtClean="0"/>
              <a:t>Compute correlation coefficient for each of the 6 selected models based on previous work</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989604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6.tiff"/><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5.tif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4.tiff"/><Relationship Id="rId5" Type="http://schemas.openxmlformats.org/officeDocument/2006/relationships/image" Target="../media/image69.png"/><Relationship Id="rId10" Type="http://schemas.openxmlformats.org/officeDocument/2006/relationships/image" Target="../media/image73.tiff"/><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tiff"/></Relationships>
</file>

<file path=ppt/slides/_rels/slide19.xml.rels><?xml version="1.0" encoding="UTF-8" standalone="yes"?>
<Relationships xmlns="http://schemas.openxmlformats.org/package/2006/relationships"><Relationship Id="rId8" Type="http://schemas.openxmlformats.org/officeDocument/2006/relationships/image" Target="../media/image83.tiff"/><Relationship Id="rId13" Type="http://schemas.openxmlformats.org/officeDocument/2006/relationships/image" Target="../media/image88.tiff"/><Relationship Id="rId3" Type="http://schemas.openxmlformats.org/officeDocument/2006/relationships/image" Target="../media/image78.tiff"/><Relationship Id="rId7" Type="http://schemas.openxmlformats.org/officeDocument/2006/relationships/image" Target="../media/image82.tiff"/><Relationship Id="rId12" Type="http://schemas.openxmlformats.org/officeDocument/2006/relationships/image" Target="../media/image87.tif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1.tiff"/><Relationship Id="rId11" Type="http://schemas.openxmlformats.org/officeDocument/2006/relationships/image" Target="../media/image86.tiff"/><Relationship Id="rId5" Type="http://schemas.openxmlformats.org/officeDocument/2006/relationships/image" Target="../media/image80.tiff"/><Relationship Id="rId10" Type="http://schemas.openxmlformats.org/officeDocument/2006/relationships/image" Target="../media/image85.tiff"/><Relationship Id="rId4" Type="http://schemas.openxmlformats.org/officeDocument/2006/relationships/image" Target="../media/image79.tiff"/><Relationship Id="rId9" Type="http://schemas.openxmlformats.org/officeDocument/2006/relationships/image" Target="../media/image84.tiff"/><Relationship Id="rId14" Type="http://schemas.openxmlformats.org/officeDocument/2006/relationships/image" Target="../media/image8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90.tiff"/><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22.xml.rels><?xml version="1.0" encoding="UTF-8" standalone="yes"?>
<Relationships xmlns="http://schemas.openxmlformats.org/package/2006/relationships"><Relationship Id="rId8" Type="http://schemas.openxmlformats.org/officeDocument/2006/relationships/image" Target="../media/image97.tiff"/><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71.png"/><Relationship Id="rId12" Type="http://schemas.microsoft.com/office/2007/relationships/hdphoto" Target="../media/hdphoto3.wdp"/><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0.png"/><Relationship Id="rId11" Type="http://schemas.microsoft.com/office/2007/relationships/hdphoto" Target="../media/hdphoto2.wdp"/><Relationship Id="rId5" Type="http://schemas.openxmlformats.org/officeDocument/2006/relationships/image" Target="../media/image69.png"/><Relationship Id="rId10" Type="http://schemas.openxmlformats.org/officeDocument/2006/relationships/image" Target="../media/image99.png"/><Relationship Id="rId4" Type="http://schemas.openxmlformats.org/officeDocument/2006/relationships/image" Target="../media/image68.pn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05.jpeg"/><Relationship Id="rId7" Type="http://schemas.openxmlformats.org/officeDocument/2006/relationships/diagramLayout" Target="../diagrams/layout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106.png"/><Relationship Id="rId10" Type="http://schemas.microsoft.com/office/2007/relationships/diagramDrawing" Target="../diagrams/drawing1.xml"/><Relationship Id="rId4" Type="http://schemas.openxmlformats.org/officeDocument/2006/relationships/image" Target="../media/image21.png"/><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5.jpe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tiff"/><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69" y="0"/>
            <a:ext cx="10286999" cy="6858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59"/>
            <a:ext cx="12192000" cy="6868511"/>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9962" cy="709962"/>
          </a:xfrm>
          <a:prstGeom prst="rect">
            <a:avLst/>
          </a:prstGeom>
        </p:spPr>
      </p:pic>
      <p:sp>
        <p:nvSpPr>
          <p:cNvPr id="9" name="Subtitle 2"/>
          <p:cNvSpPr txBox="1">
            <a:spLocks/>
          </p:cNvSpPr>
          <p:nvPr/>
        </p:nvSpPr>
        <p:spPr>
          <a:xfrm>
            <a:off x="5654218" y="3488447"/>
            <a:ext cx="5647764" cy="108495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3E4268"/>
                </a:solidFill>
              </a:rPr>
              <a:t>Using Global Climate Models to Project Monsoon and Future Extreme Weather Trends in the Pacific</a:t>
            </a:r>
          </a:p>
        </p:txBody>
      </p:sp>
      <p:sp>
        <p:nvSpPr>
          <p:cNvPr id="22" name="TextBox 21"/>
          <p:cNvSpPr txBox="1"/>
          <p:nvPr/>
        </p:nvSpPr>
        <p:spPr>
          <a:xfrm>
            <a:off x="5225140" y="5938341"/>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North Carolina – NCEI</a:t>
            </a:r>
          </a:p>
        </p:txBody>
      </p:sp>
      <p:sp>
        <p:nvSpPr>
          <p:cNvPr id="16" name="TextBox 15"/>
          <p:cNvSpPr txBox="1"/>
          <p:nvPr/>
        </p:nvSpPr>
        <p:spPr>
          <a:xfrm>
            <a:off x="5221217" y="6316641"/>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Fall 2017</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1217" y="189198"/>
            <a:ext cx="835522" cy="835522"/>
          </a:xfrm>
          <a:prstGeom prst="rect">
            <a:avLst/>
          </a:prstGeom>
        </p:spPr>
      </p:pic>
      <p:sp>
        <p:nvSpPr>
          <p:cNvPr id="6" name="Rectangle 5"/>
          <p:cNvSpPr/>
          <p:nvPr/>
        </p:nvSpPr>
        <p:spPr>
          <a:xfrm>
            <a:off x="8288077" y="0"/>
            <a:ext cx="2175511" cy="184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4410" y="113289"/>
            <a:ext cx="3198357" cy="896736"/>
          </a:xfrm>
          <a:prstGeom prst="rect">
            <a:avLst/>
          </a:prstGeom>
        </p:spPr>
      </p:pic>
      <p:sp>
        <p:nvSpPr>
          <p:cNvPr id="8" name="Title 1"/>
          <p:cNvSpPr txBox="1">
            <a:spLocks/>
          </p:cNvSpPr>
          <p:nvPr/>
        </p:nvSpPr>
        <p:spPr>
          <a:xfrm>
            <a:off x="5654218" y="1753405"/>
            <a:ext cx="5647765"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3E4268"/>
                </a:solidFill>
              </a:rPr>
              <a:t>Hawai’i &amp; US Affiliated Pacific Islands Disasters </a:t>
            </a:r>
            <a:endParaRPr lang="en-US" dirty="0">
              <a:solidFill>
                <a:srgbClr val="3E4268"/>
              </a:solidFill>
            </a:endParaRPr>
          </a:p>
        </p:txBody>
      </p:sp>
      <p:sp>
        <p:nvSpPr>
          <p:cNvPr id="12" name="Text Placeholder 17"/>
          <p:cNvSpPr txBox="1">
            <a:spLocks/>
          </p:cNvSpPr>
          <p:nvPr/>
        </p:nvSpPr>
        <p:spPr>
          <a:xfrm>
            <a:off x="6626348" y="4921984"/>
            <a:ext cx="3703505" cy="317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solidFill>
                  <a:schemeClr val="tx1">
                    <a:lumMod val="75000"/>
                    <a:lumOff val="25000"/>
                  </a:schemeClr>
                </a:solidFill>
                <a:latin typeface="Century Gothic" panose="020B0502020202020204" pitchFamily="34" charset="0"/>
              </a:rPr>
              <a:t>David Mackey</a:t>
            </a:r>
            <a:endParaRPr lang="en-US" sz="1800" strike="sngStrike" dirty="0">
              <a:solidFill>
                <a:srgbClr val="FF0000"/>
              </a:solidFill>
              <a:latin typeface="Century Gothic" panose="020B0502020202020204" pitchFamily="34" charset="0"/>
            </a:endParaRPr>
          </a:p>
        </p:txBody>
      </p:sp>
      <p:sp>
        <p:nvSpPr>
          <p:cNvPr id="14" name="Text Placeholder 17"/>
          <p:cNvSpPr txBox="1">
            <a:spLocks/>
          </p:cNvSpPr>
          <p:nvPr/>
        </p:nvSpPr>
        <p:spPr>
          <a:xfrm>
            <a:off x="6626348" y="5290075"/>
            <a:ext cx="3703505" cy="317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solidFill>
                  <a:schemeClr val="tx1">
                    <a:lumMod val="75000"/>
                    <a:lumOff val="25000"/>
                  </a:schemeClr>
                </a:solidFill>
                <a:latin typeface="Century Gothic" panose="020B0502020202020204" pitchFamily="34" charset="0"/>
              </a:rPr>
              <a:t>Rachel Wegener</a:t>
            </a:r>
            <a:endParaRPr lang="en-US" sz="1800" strike="sngStrike" dirty="0">
              <a:solidFill>
                <a:srgbClr val="FF0000"/>
              </a:solidFill>
              <a:latin typeface="Century Gothic" panose="020B0502020202020204" pitchFamily="34" charset="0"/>
            </a:endParaRPr>
          </a:p>
        </p:txBody>
      </p:sp>
      <p:sp>
        <p:nvSpPr>
          <p:cNvPr id="15" name="Text Placeholder 17"/>
          <p:cNvSpPr txBox="1">
            <a:spLocks/>
          </p:cNvSpPr>
          <p:nvPr/>
        </p:nvSpPr>
        <p:spPr>
          <a:xfrm>
            <a:off x="6626348" y="4553894"/>
            <a:ext cx="3703505" cy="317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solidFill>
                  <a:schemeClr val="tx1">
                    <a:lumMod val="75000"/>
                    <a:lumOff val="25000"/>
                  </a:schemeClr>
                </a:solidFill>
                <a:latin typeface="Century Gothic" panose="020B0502020202020204" pitchFamily="34" charset="0"/>
              </a:rPr>
              <a:t>Andrew Shannon</a:t>
            </a:r>
            <a:endParaRPr lang="en-US" sz="1800" strike="sngStrike"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9425"/>
          </a:xfrm>
        </p:spPr>
        <p:txBody>
          <a:bodyPr>
            <a:noAutofit/>
          </a:bodyPr>
          <a:lstStyle/>
          <a:p>
            <a:r>
              <a:rPr lang="en-US" dirty="0" smtClean="0"/>
              <a:t>Results: Model Verification</a:t>
            </a:r>
            <a:endParaRPr lang="en-US" dirty="0"/>
          </a:p>
        </p:txBody>
      </p:sp>
      <p:sp>
        <p:nvSpPr>
          <p:cNvPr id="3" name="Text Placeholder 2"/>
          <p:cNvSpPr>
            <a:spLocks noGrp="1"/>
          </p:cNvSpPr>
          <p:nvPr>
            <p:ph type="body" sz="half" idx="2"/>
          </p:nvPr>
        </p:nvSpPr>
        <p:spPr>
          <a:xfrm>
            <a:off x="7160293" y="943923"/>
            <a:ext cx="3797208" cy="916351"/>
          </a:xfrm>
        </p:spPr>
        <p:txBody>
          <a:bodyPr>
            <a:normAutofit/>
          </a:bodyPr>
          <a:lstStyle/>
          <a:p>
            <a:pPr algn="ctr"/>
            <a:r>
              <a:rPr lang="en-US" sz="1800" dirty="0" smtClean="0"/>
              <a:t>Pearson R: CMIP5 model wind speed and SSM/I wind speed</a:t>
            </a:r>
            <a:endParaRPr lang="en-US" sz="18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1"/>
          <a:stretch/>
        </p:blipFill>
        <p:spPr>
          <a:xfrm>
            <a:off x="58059" y="1844682"/>
            <a:ext cx="5762168" cy="2910502"/>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204" y="1844682"/>
            <a:ext cx="5621044" cy="2910501"/>
          </a:xfrm>
          <a:prstGeom prst="rect">
            <a:avLst/>
          </a:prstGeom>
          <a:ln>
            <a:solidFill>
              <a:schemeClr val="tx1"/>
            </a:solidFill>
          </a:ln>
        </p:spPr>
      </p:pic>
      <p:sp>
        <p:nvSpPr>
          <p:cNvPr id="7" name="Text Placeholder 2"/>
          <p:cNvSpPr txBox="1">
            <a:spLocks/>
          </p:cNvSpPr>
          <p:nvPr/>
        </p:nvSpPr>
        <p:spPr>
          <a:xfrm>
            <a:off x="1176836" y="943384"/>
            <a:ext cx="3797208" cy="9163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dirty="0" smtClean="0"/>
              <a:t>Pearson R: CMIP5 model precipitation totals and PERSIANN precipitation totals</a:t>
            </a:r>
            <a:endParaRPr lang="en-US" sz="1800" dirty="0"/>
          </a:p>
        </p:txBody>
      </p:sp>
      <p:sp>
        <p:nvSpPr>
          <p:cNvPr id="6" name="Oval 5"/>
          <p:cNvSpPr/>
          <p:nvPr/>
        </p:nvSpPr>
        <p:spPr>
          <a:xfrm>
            <a:off x="7590971" y="1732389"/>
            <a:ext cx="842091" cy="32836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txBox="1">
            <a:spLocks/>
          </p:cNvSpPr>
          <p:nvPr/>
        </p:nvSpPr>
        <p:spPr>
          <a:xfrm rot="5400000">
            <a:off x="10094260" y="3525002"/>
            <a:ext cx="3797208" cy="3764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b="1" dirty="0" smtClean="0"/>
              <a:t>Monsoon months</a:t>
            </a:r>
            <a:endParaRPr lang="en-US" sz="1800" b="1" dirty="0"/>
          </a:p>
        </p:txBody>
      </p:sp>
      <p:sp>
        <p:nvSpPr>
          <p:cNvPr id="10" name="Left Brace 9"/>
          <p:cNvSpPr/>
          <p:nvPr/>
        </p:nvSpPr>
        <p:spPr>
          <a:xfrm flipH="1">
            <a:off x="11553824" y="3232549"/>
            <a:ext cx="236276" cy="1058697"/>
          </a:xfrm>
          <a:prstGeom prst="leftBrace">
            <a:avLst>
              <a:gd name="adj1" fmla="val 12022"/>
              <a:gd name="adj2" fmla="val 48666"/>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9291465" y="3059422"/>
            <a:ext cx="680189" cy="143034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7871" y="1665658"/>
            <a:ext cx="842091" cy="32836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70650" y="3059421"/>
            <a:ext cx="680189" cy="1430349"/>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4340" y="5239091"/>
            <a:ext cx="4902200" cy="923330"/>
          </a:xfrm>
          <a:prstGeom prst="rect">
            <a:avLst/>
          </a:prstGeom>
          <a:noFill/>
        </p:spPr>
        <p:txBody>
          <a:bodyPr wrap="square" rtlCol="0">
            <a:spAutoFit/>
          </a:bodyPr>
          <a:lstStyle/>
          <a:p>
            <a:r>
              <a:rPr lang="en-US" dirty="0" smtClean="0">
                <a:solidFill>
                  <a:srgbClr val="FF0000"/>
                </a:solidFill>
              </a:rPr>
              <a:t>Yearly deliverables:</a:t>
            </a:r>
          </a:p>
          <a:p>
            <a:r>
              <a:rPr lang="en-US" dirty="0">
                <a:solidFill>
                  <a:srgbClr val="FF0000"/>
                </a:solidFill>
              </a:rPr>
              <a:t>	</a:t>
            </a:r>
            <a:r>
              <a:rPr lang="en-US" dirty="0" smtClean="0">
                <a:solidFill>
                  <a:srgbClr val="FF0000"/>
                </a:solidFill>
              </a:rPr>
              <a:t>Extreme Percentiles</a:t>
            </a:r>
          </a:p>
          <a:p>
            <a:r>
              <a:rPr lang="en-US" dirty="0">
                <a:solidFill>
                  <a:srgbClr val="FF0000"/>
                </a:solidFill>
              </a:rPr>
              <a:t>	</a:t>
            </a:r>
            <a:r>
              <a:rPr lang="en-US" dirty="0" smtClean="0">
                <a:solidFill>
                  <a:srgbClr val="FF0000"/>
                </a:solidFill>
              </a:rPr>
              <a:t>Return Intervals</a:t>
            </a:r>
          </a:p>
        </p:txBody>
      </p:sp>
      <p:sp>
        <p:nvSpPr>
          <p:cNvPr id="14" name="TextBox 13"/>
          <p:cNvSpPr txBox="1"/>
          <p:nvPr/>
        </p:nvSpPr>
        <p:spPr>
          <a:xfrm>
            <a:off x="6828374" y="5365753"/>
            <a:ext cx="3742703" cy="646331"/>
          </a:xfrm>
          <a:prstGeom prst="rect">
            <a:avLst/>
          </a:prstGeom>
          <a:noFill/>
        </p:spPr>
        <p:txBody>
          <a:bodyPr wrap="square" rtlCol="0">
            <a:spAutoFit/>
          </a:bodyPr>
          <a:lstStyle/>
          <a:p>
            <a:r>
              <a:rPr lang="en-US" dirty="0" smtClean="0">
                <a:solidFill>
                  <a:srgbClr val="0070C0"/>
                </a:solidFill>
              </a:rPr>
              <a:t>Seasonal deliverable:</a:t>
            </a:r>
          </a:p>
          <a:p>
            <a:r>
              <a:rPr lang="en-US" dirty="0">
                <a:solidFill>
                  <a:srgbClr val="0070C0"/>
                </a:solidFill>
              </a:rPr>
              <a:t>	M</a:t>
            </a:r>
            <a:r>
              <a:rPr lang="en-US" dirty="0" smtClean="0">
                <a:solidFill>
                  <a:srgbClr val="0070C0"/>
                </a:solidFill>
              </a:rPr>
              <a:t>onsoon Distribution</a:t>
            </a:r>
            <a:endParaRPr lang="en-US" dirty="0">
              <a:solidFill>
                <a:srgbClr val="0070C0"/>
              </a:solidFill>
            </a:endParaRPr>
          </a:p>
        </p:txBody>
      </p:sp>
      <p:cxnSp>
        <p:nvCxnSpPr>
          <p:cNvPr id="16" name="Straight Arrow Connector 15"/>
          <p:cNvCxnSpPr/>
          <p:nvPr/>
        </p:nvCxnSpPr>
        <p:spPr>
          <a:xfrm flipH="1">
            <a:off x="2258916" y="5000061"/>
            <a:ext cx="1" cy="2898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438400" y="4885587"/>
            <a:ext cx="5276510" cy="3535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03700" y="4489770"/>
            <a:ext cx="3511210" cy="8759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894393" y="4489770"/>
            <a:ext cx="1522284" cy="8759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47718" y="6148947"/>
            <a:ext cx="2645864" cy="584775"/>
          </a:xfrm>
          <a:prstGeom prst="rect">
            <a:avLst/>
          </a:prstGeom>
          <a:noFill/>
        </p:spPr>
        <p:txBody>
          <a:bodyPr wrap="square" rtlCol="0">
            <a:spAutoFit/>
          </a:bodyPr>
          <a:lstStyle/>
          <a:p>
            <a:pPr algn="ctr"/>
            <a:r>
              <a:rPr lang="en-US" sz="1600" dirty="0" smtClean="0"/>
              <a:t>GISS-E2-R Resolution: </a:t>
            </a:r>
          </a:p>
          <a:p>
            <a:pPr algn="ctr"/>
            <a:r>
              <a:rPr lang="en-US" sz="1600" dirty="0" smtClean="0"/>
              <a:t>2.0 x 2.5 degrees</a:t>
            </a:r>
            <a:endParaRPr lang="en-US" sz="1600" dirty="0"/>
          </a:p>
        </p:txBody>
      </p:sp>
      <p:sp>
        <p:nvSpPr>
          <p:cNvPr id="27" name="TextBox 26"/>
          <p:cNvSpPr txBox="1"/>
          <p:nvPr/>
        </p:nvSpPr>
        <p:spPr>
          <a:xfrm>
            <a:off x="8579386" y="6069457"/>
            <a:ext cx="2645864" cy="584775"/>
          </a:xfrm>
          <a:prstGeom prst="rect">
            <a:avLst/>
          </a:prstGeom>
          <a:noFill/>
        </p:spPr>
        <p:txBody>
          <a:bodyPr wrap="square" rtlCol="0">
            <a:spAutoFit/>
          </a:bodyPr>
          <a:lstStyle/>
          <a:p>
            <a:pPr algn="ctr"/>
            <a:r>
              <a:rPr lang="en-US" sz="1600" dirty="0" smtClean="0"/>
              <a:t>ACCESS1-0 Resolution: </a:t>
            </a:r>
          </a:p>
          <a:p>
            <a:pPr algn="ctr"/>
            <a:r>
              <a:rPr lang="en-US" sz="1600" dirty="0" smtClean="0"/>
              <a:t>1.241 x 1.875 degrees</a:t>
            </a:r>
            <a:endParaRPr lang="en-US" sz="1600" dirty="0"/>
          </a:p>
        </p:txBody>
      </p:sp>
    </p:spTree>
    <p:extLst>
      <p:ext uri="{BB962C8B-B14F-4D97-AF65-F5344CB8AC3E}">
        <p14:creationId xmlns:p14="http://schemas.microsoft.com/office/powerpoint/2010/main" val="92135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8" grpId="0"/>
      <p:bldP spid="1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9493556" y="1535344"/>
            <a:ext cx="365760" cy="8175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9493556" y="2734335"/>
            <a:ext cx="365760" cy="35804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5"/>
          <p:cNvSpPr txBox="1">
            <a:spLocks/>
          </p:cNvSpPr>
          <p:nvPr/>
        </p:nvSpPr>
        <p:spPr>
          <a:xfrm>
            <a:off x="9859316" y="1436940"/>
            <a:ext cx="2302136" cy="9255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1</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Model Selection </a:t>
            </a:r>
            <a:endParaRPr lang="en-US" b="1" dirty="0">
              <a:solidFill>
                <a:srgbClr val="3E4268"/>
              </a:solidFill>
              <a:effectLst>
                <a:outerShdw blurRad="50800" dist="38100" dir="2700000" algn="tl" rotWithShape="0">
                  <a:schemeClr val="bg1"/>
                </a:outerShdw>
              </a:effectLst>
            </a:endParaRPr>
          </a:p>
        </p:txBody>
      </p:sp>
      <p:sp>
        <p:nvSpPr>
          <p:cNvPr id="11" name="Text Placeholder 5"/>
          <p:cNvSpPr txBox="1">
            <a:spLocks/>
          </p:cNvSpPr>
          <p:nvPr/>
        </p:nvSpPr>
        <p:spPr>
          <a:xfrm>
            <a:off x="9817182" y="3556040"/>
            <a:ext cx="2386404" cy="1947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b="1" u="sng" dirty="0" smtClean="0">
                <a:solidFill>
                  <a:srgbClr val="3E4268"/>
                </a:solidFill>
                <a:effectLst>
                  <a:outerShdw blurRad="50800" dist="38100" dir="2700000" algn="tl" rotWithShape="0">
                    <a:schemeClr val="bg1"/>
                  </a:outerShdw>
                </a:effectLst>
              </a:rPr>
              <a:t>Phase 2</a:t>
            </a:r>
            <a:r>
              <a:rPr lang="en-US" sz="2200" b="1" dirty="0" smtClean="0">
                <a:solidFill>
                  <a:srgbClr val="3E4268"/>
                </a:solidFill>
                <a:effectLst>
                  <a:outerShdw blurRad="50800" dist="38100" dir="2700000" algn="tl" rotWithShape="0">
                    <a:schemeClr val="bg1"/>
                  </a:outerShdw>
                </a:effectLst>
              </a:rPr>
              <a:t>:</a:t>
            </a:r>
          </a:p>
          <a:p>
            <a:pPr algn="ctr"/>
            <a:r>
              <a:rPr lang="en-US" sz="2200" b="1" dirty="0" smtClean="0">
                <a:solidFill>
                  <a:srgbClr val="3E4268"/>
                </a:solidFill>
                <a:effectLst>
                  <a:outerShdw blurRad="50800" dist="38100" dir="2700000" algn="tl" rotWithShape="0">
                    <a:schemeClr val="bg1"/>
                  </a:outerShdw>
                </a:effectLst>
              </a:rPr>
              <a:t>Wind and Rain Extremes and Phenomena Projections</a:t>
            </a:r>
            <a:endParaRPr lang="en-US" sz="2200" b="1" dirty="0">
              <a:solidFill>
                <a:srgbClr val="3E4268"/>
              </a:solidFill>
              <a:effectLst>
                <a:outerShdw blurRad="50800" dist="38100" dir="2700000" algn="tl" rotWithShape="0">
                  <a:schemeClr val="bg1"/>
                </a:outerShdw>
              </a:effectLst>
            </a:endParaRPr>
          </a:p>
        </p:txBody>
      </p:sp>
      <p:pic>
        <p:nvPicPr>
          <p:cNvPr id="8" name="Picture 7"/>
          <p:cNvPicPr>
            <a:picLocks noChangeAspect="1"/>
          </p:cNvPicPr>
          <p:nvPr/>
        </p:nvPicPr>
        <p:blipFill>
          <a:blip r:embed="rId3"/>
          <a:stretch>
            <a:fillRect/>
          </a:stretch>
        </p:blipFill>
        <p:spPr>
          <a:xfrm>
            <a:off x="-4349266" y="-140678"/>
            <a:ext cx="7110050" cy="7956065"/>
          </a:xfrm>
          <a:prstGeom prst="rect">
            <a:avLst/>
          </a:prstGeom>
        </p:spPr>
      </p:pic>
      <p:sp>
        <p:nvSpPr>
          <p:cNvPr id="12" name="Rectangle 11"/>
          <p:cNvSpPr/>
          <p:nvPr/>
        </p:nvSpPr>
        <p:spPr>
          <a:xfrm>
            <a:off x="-2233246" y="-1310612"/>
            <a:ext cx="4712677" cy="81143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grpSp>
        <p:nvGrpSpPr>
          <p:cNvPr id="3" name="Group 2"/>
          <p:cNvGrpSpPr/>
          <p:nvPr/>
        </p:nvGrpSpPr>
        <p:grpSpPr>
          <a:xfrm>
            <a:off x="-5202446" y="117003"/>
            <a:ext cx="14617162" cy="7485519"/>
            <a:chOff x="-5202446" y="117003"/>
            <a:chExt cx="14617162" cy="7485519"/>
          </a:xfrm>
        </p:grpSpPr>
        <p:sp>
          <p:nvSpPr>
            <p:cNvPr id="6" name="Block Arc 5"/>
            <p:cNvSpPr/>
            <p:nvPr/>
          </p:nvSpPr>
          <p:spPr>
            <a:xfrm>
              <a:off x="-5202446" y="117003"/>
              <a:ext cx="7485519" cy="7485519"/>
            </a:xfrm>
            <a:prstGeom prst="blockArc">
              <a:avLst>
                <a:gd name="adj1" fmla="val 18900000"/>
                <a:gd name="adj2" fmla="val 2700000"/>
                <a:gd name="adj3" fmla="val 289"/>
              </a:avLst>
            </a:prstGeom>
            <a:solidFill>
              <a:srgbClr val="3E4268"/>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712552" y="1506560"/>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1" kern="1200" dirty="0" smtClean="0"/>
                <a:t>Verify</a:t>
              </a:r>
              <a:r>
                <a:rPr lang="en-US" sz="2500" kern="1200" dirty="0" smtClean="0"/>
                <a:t> Global Climate Models against NOAA datasets</a:t>
              </a:r>
              <a:endParaRPr lang="en-US" sz="2500" kern="1200" dirty="0"/>
            </a:p>
          </p:txBody>
        </p:sp>
        <p:sp>
          <p:nvSpPr>
            <p:cNvPr id="14" name="Hexagon 13"/>
            <p:cNvSpPr/>
            <p:nvPr/>
          </p:nvSpPr>
          <p:spPr>
            <a:xfrm>
              <a:off x="1157291" y="1502063"/>
              <a:ext cx="1000172"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203080" y="2602471"/>
              <a:ext cx="7211636" cy="1188720"/>
            </a:xfrm>
            <a:custGeom>
              <a:avLst/>
              <a:gdLst>
                <a:gd name="connsiteX0" fmla="*/ 0 w 7211636"/>
                <a:gd name="connsiteY0" fmla="*/ 0 h 1230977"/>
                <a:gd name="connsiteX1" fmla="*/ 7211636 w 7211636"/>
                <a:gd name="connsiteY1" fmla="*/ 0 h 1230977"/>
                <a:gd name="connsiteX2" fmla="*/ 7211636 w 7211636"/>
                <a:gd name="connsiteY2" fmla="*/ 1230977 h 1230977"/>
                <a:gd name="connsiteX3" fmla="*/ 0 w 7211636"/>
                <a:gd name="connsiteY3" fmla="*/ 1230977 h 1230977"/>
                <a:gd name="connsiteX4" fmla="*/ 0 w 7211636"/>
                <a:gd name="connsiteY4" fmla="*/ 0 h 123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1230977">
                  <a:moveTo>
                    <a:pt x="0" y="0"/>
                  </a:moveTo>
                  <a:lnTo>
                    <a:pt x="7211636" y="0"/>
                  </a:lnTo>
                  <a:lnTo>
                    <a:pt x="7211636" y="1230977"/>
                  </a:lnTo>
                  <a:lnTo>
                    <a:pt x="0" y="1230977"/>
                  </a:lnTo>
                  <a:lnTo>
                    <a:pt x="0" y="0"/>
                  </a:lnTo>
                  <a:close/>
                </a:path>
              </a:pathLst>
            </a:custGeom>
            <a:solidFill>
              <a:srgbClr val="7EB76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Calculate</a:t>
              </a:r>
              <a:r>
                <a:rPr lang="en-US" sz="2500" kern="1200" baseline="0" dirty="0" smtClean="0"/>
                <a:t> </a:t>
              </a:r>
              <a:r>
                <a:rPr lang="en-US" sz="2500" b="1" kern="1200" baseline="0" dirty="0" smtClean="0"/>
                <a:t>extreme percentile </a:t>
              </a:r>
              <a:r>
                <a:rPr lang="en-US" sz="2500" kern="1200" baseline="0" dirty="0" smtClean="0"/>
                <a:t>values of wind and rain</a:t>
              </a:r>
              <a:endParaRPr lang="en-US" sz="2500" kern="1200" dirty="0"/>
            </a:p>
          </p:txBody>
        </p:sp>
        <p:sp>
          <p:nvSpPr>
            <p:cNvPr id="16" name="Hexagon 15"/>
            <p:cNvSpPr/>
            <p:nvPr/>
          </p:nvSpPr>
          <p:spPr>
            <a:xfrm>
              <a:off x="1480104" y="2606967"/>
              <a:ext cx="1316736" cy="121615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203080" y="4073770"/>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Compute </a:t>
              </a:r>
              <a:r>
                <a:rPr lang="en-US" sz="2500" b="1" kern="1200" dirty="0" smtClean="0"/>
                <a:t>return intervals </a:t>
              </a:r>
              <a:r>
                <a:rPr lang="en-US" sz="2500" kern="1200" dirty="0" smtClean="0"/>
                <a:t>of wind and rain events</a:t>
              </a:r>
              <a:endParaRPr lang="en-US" sz="2500" kern="1200" dirty="0"/>
            </a:p>
          </p:txBody>
        </p:sp>
        <p:sp>
          <p:nvSpPr>
            <p:cNvPr id="18" name="Hexagon 17"/>
            <p:cNvSpPr/>
            <p:nvPr/>
          </p:nvSpPr>
          <p:spPr>
            <a:xfrm>
              <a:off x="1707786" y="4069273"/>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712552" y="5357375"/>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Create </a:t>
              </a:r>
              <a:r>
                <a:rPr lang="en-US" sz="2500" kern="1200" dirty="0" smtClean="0"/>
                <a:t>projected trend in </a:t>
              </a:r>
              <a:r>
                <a:rPr lang="en-US" sz="2500" b="0" kern="1200" dirty="0" smtClean="0"/>
                <a:t>regional </a:t>
              </a:r>
              <a:r>
                <a:rPr lang="en-US" sz="2500" b="1" kern="1200" dirty="0" smtClean="0"/>
                <a:t>monsoon</a:t>
              </a:r>
              <a:endParaRPr lang="en-US" sz="2500" b="1" kern="1200" dirty="0"/>
            </a:p>
          </p:txBody>
        </p:sp>
        <p:sp>
          <p:nvSpPr>
            <p:cNvPr id="20" name="Hexagon 19"/>
            <p:cNvSpPr/>
            <p:nvPr/>
          </p:nvSpPr>
          <p:spPr>
            <a:xfrm>
              <a:off x="1217257" y="535287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5" name="Title 4"/>
          <p:cNvSpPr>
            <a:spLocks noGrp="1"/>
          </p:cNvSpPr>
          <p:nvPr>
            <p:ph type="title"/>
          </p:nvPr>
        </p:nvSpPr>
        <p:spPr>
          <a:xfrm>
            <a:off x="1000125" y="314749"/>
            <a:ext cx="10233148" cy="479425"/>
          </a:xfrm>
        </p:spPr>
        <p:txBody>
          <a:bodyPr>
            <a:noAutofit/>
          </a:bodyPr>
          <a:lstStyle/>
          <a:p>
            <a:r>
              <a:rPr lang="en-US" dirty="0" smtClean="0"/>
              <a:t>Project Objectives </a:t>
            </a:r>
            <a:endParaRPr lang="en-US" dirty="0"/>
          </a:p>
        </p:txBody>
      </p:sp>
      <p:pic>
        <p:nvPicPr>
          <p:cNvPr id="21" name="Picture 20"/>
          <p:cNvPicPr>
            <a:picLocks noChangeAspect="1"/>
          </p:cNvPicPr>
          <p:nvPr/>
        </p:nvPicPr>
        <p:blipFill>
          <a:blip r:embed="rId5"/>
          <a:stretch>
            <a:fillRect/>
          </a:stretch>
        </p:blipFill>
        <p:spPr>
          <a:xfrm rot="348851">
            <a:off x="1285884" y="1648414"/>
            <a:ext cx="694833" cy="645037"/>
          </a:xfrm>
          <a:prstGeom prst="rect">
            <a:avLst/>
          </a:prstGeom>
        </p:spPr>
      </p:pic>
      <p:pic>
        <p:nvPicPr>
          <p:cNvPr id="22" name="Picture 21"/>
          <p:cNvPicPr>
            <a:picLocks noChangeAspect="1"/>
          </p:cNvPicPr>
          <p:nvPr/>
        </p:nvPicPr>
        <p:blipFill>
          <a:blip r:embed="rId6"/>
          <a:stretch>
            <a:fillRect/>
          </a:stretch>
        </p:blipFill>
        <p:spPr>
          <a:xfrm>
            <a:off x="1615507" y="2695070"/>
            <a:ext cx="1039324" cy="1039324"/>
          </a:xfrm>
          <a:prstGeom prst="rect">
            <a:avLst/>
          </a:pr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1413129" y="5378237"/>
            <a:ext cx="606163" cy="790495"/>
          </a:xfrm>
          <a:prstGeom prst="rect">
            <a:avLst/>
          </a:prstGeom>
        </p:spPr>
      </p:pic>
      <p:grpSp>
        <p:nvGrpSpPr>
          <p:cNvPr id="24" name="Group 23"/>
          <p:cNvGrpSpPr/>
          <p:nvPr/>
        </p:nvGrpSpPr>
        <p:grpSpPr>
          <a:xfrm>
            <a:off x="1946331" y="4057668"/>
            <a:ext cx="590550" cy="892552"/>
            <a:chOff x="1946331" y="4077546"/>
            <a:chExt cx="590550" cy="892552"/>
          </a:xfrm>
        </p:grpSpPr>
        <p:sp>
          <p:nvSpPr>
            <p:cNvPr id="25" name="TextBox 24"/>
            <p:cNvSpPr txBox="1"/>
            <p:nvPr/>
          </p:nvSpPr>
          <p:spPr>
            <a:xfrm>
              <a:off x="1946331" y="4077546"/>
              <a:ext cx="590550" cy="892552"/>
            </a:xfrm>
            <a:prstGeom prst="rect">
              <a:avLst/>
            </a:prstGeom>
            <a:noFill/>
          </p:spPr>
          <p:txBody>
            <a:bodyPr wrap="square" rtlCol="0">
              <a:spAutoFit/>
            </a:bodyPr>
            <a:lstStyle/>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26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26" name="Straight Connector 25"/>
            <p:cNvCxnSpPr/>
            <p:nvPr/>
          </p:nvCxnSpPr>
          <p:spPr>
            <a:xfrm>
              <a:off x="1993956" y="4504772"/>
              <a:ext cx="4253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9924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5018" t="6285" r="3092" b="9820"/>
          <a:stretch/>
        </p:blipFill>
        <p:spPr>
          <a:xfrm>
            <a:off x="7259135" y="3814513"/>
            <a:ext cx="4455401" cy="2709260"/>
          </a:xfrm>
          <a:prstGeom prst="rect">
            <a:avLst/>
          </a:prstGeom>
        </p:spPr>
      </p:pic>
      <p:sp>
        <p:nvSpPr>
          <p:cNvPr id="5" name="Title 4"/>
          <p:cNvSpPr>
            <a:spLocks noGrp="1"/>
          </p:cNvSpPr>
          <p:nvPr>
            <p:ph type="title"/>
          </p:nvPr>
        </p:nvSpPr>
        <p:spPr>
          <a:xfrm>
            <a:off x="1000125" y="310896"/>
            <a:ext cx="10233148" cy="475488"/>
          </a:xfrm>
        </p:spPr>
        <p:txBody>
          <a:bodyPr>
            <a:noAutofit/>
          </a:bodyPr>
          <a:lstStyle/>
          <a:p>
            <a:r>
              <a:rPr lang="en-US" dirty="0" smtClean="0"/>
              <a:t>Background: Percentiles</a:t>
            </a:r>
            <a:endParaRPr lang="en-US" sz="3200" dirty="0"/>
          </a:p>
        </p:txBody>
      </p:sp>
      <p:sp>
        <p:nvSpPr>
          <p:cNvPr id="25" name="TextBox 24"/>
          <p:cNvSpPr txBox="1"/>
          <p:nvPr/>
        </p:nvSpPr>
        <p:spPr>
          <a:xfrm>
            <a:off x="10511378" y="2362797"/>
            <a:ext cx="721895" cy="400110"/>
          </a:xfrm>
          <a:prstGeom prst="rect">
            <a:avLst/>
          </a:prstGeom>
          <a:noFill/>
        </p:spPr>
        <p:txBody>
          <a:bodyPr wrap="square" rtlCol="0">
            <a:spAutoFit/>
          </a:bodyPr>
          <a:lstStyle/>
          <a:p>
            <a:r>
              <a:rPr lang="en-US" sz="2000" b="1" dirty="0">
                <a:solidFill>
                  <a:srgbClr val="FF0000"/>
                </a:solidFill>
              </a:rPr>
              <a:t>9</a:t>
            </a:r>
            <a:r>
              <a:rPr lang="en-US" sz="2000" b="1" dirty="0" smtClean="0">
                <a:solidFill>
                  <a:srgbClr val="FF0000"/>
                </a:solidFill>
              </a:rPr>
              <a:t>5</a:t>
            </a:r>
            <a:r>
              <a:rPr lang="en-US" sz="1400" b="1" dirty="0" smtClean="0">
                <a:solidFill>
                  <a:srgbClr val="FF0000"/>
                </a:solidFill>
              </a:rPr>
              <a:t>th</a:t>
            </a:r>
            <a:endParaRPr lang="en-US" sz="1400" b="1" dirty="0">
              <a:solidFill>
                <a:srgbClr val="FF0000"/>
              </a:solidFill>
            </a:endParaRPr>
          </a:p>
        </p:txBody>
      </p:sp>
      <p:sp>
        <p:nvSpPr>
          <p:cNvPr id="2" name="TextBox 1"/>
          <p:cNvSpPr txBox="1"/>
          <p:nvPr/>
        </p:nvSpPr>
        <p:spPr>
          <a:xfrm>
            <a:off x="2318062" y="1201719"/>
            <a:ext cx="7989450" cy="646331"/>
          </a:xfrm>
          <a:prstGeom prst="rect">
            <a:avLst/>
          </a:prstGeom>
          <a:noFill/>
        </p:spPr>
        <p:txBody>
          <a:bodyPr wrap="square" rtlCol="0">
            <a:spAutoFit/>
          </a:bodyPr>
          <a:lstStyle/>
          <a:p>
            <a:r>
              <a:rPr lang="en-US" sz="3600" dirty="0"/>
              <a:t>How </a:t>
            </a:r>
            <a:r>
              <a:rPr lang="en-US" sz="3600"/>
              <a:t>do </a:t>
            </a:r>
            <a:r>
              <a:rPr lang="en-US" sz="3600" smtClean="0"/>
              <a:t>we </a:t>
            </a:r>
            <a:r>
              <a:rPr lang="en-US" sz="3600" dirty="0"/>
              <a:t>quantify “extreme</a:t>
            </a:r>
            <a:r>
              <a:rPr lang="en-US" sz="3600" dirty="0" smtClean="0"/>
              <a:t>”? </a:t>
            </a:r>
            <a:endParaRPr lang="en-US" sz="3600" dirty="0"/>
          </a:p>
        </p:txBody>
      </p:sp>
      <p:graphicFrame>
        <p:nvGraphicFramePr>
          <p:cNvPr id="8" name="Table 7"/>
          <p:cNvGraphicFramePr>
            <a:graphicFrameLocks noGrp="1"/>
          </p:cNvGraphicFramePr>
          <p:nvPr>
            <p:extLst/>
          </p:nvPr>
        </p:nvGraphicFramePr>
        <p:xfrm>
          <a:off x="484338" y="2932689"/>
          <a:ext cx="11019896" cy="390193"/>
        </p:xfrm>
        <a:graphic>
          <a:graphicData uri="http://schemas.openxmlformats.org/drawingml/2006/table">
            <a:tbl>
              <a:tblPr>
                <a:tableStyleId>{5C22544A-7EE6-4342-B048-85BDC9FD1C3A}</a:tableStyleId>
              </a:tblPr>
              <a:tblGrid>
                <a:gridCol w="254374"/>
                <a:gridCol w="254374"/>
                <a:gridCol w="254374"/>
                <a:gridCol w="254374"/>
                <a:gridCol w="254374"/>
                <a:gridCol w="254374"/>
                <a:gridCol w="254374"/>
                <a:gridCol w="254374"/>
                <a:gridCol w="254374"/>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gridCol w="281630"/>
              </a:tblGrid>
              <a:tr h="390193">
                <a:tc>
                  <a:txBody>
                    <a:bodyPr/>
                    <a:lstStyle/>
                    <a:p>
                      <a:pPr algn="ctr" fontAlgn="b"/>
                      <a:r>
                        <a:rPr lang="en-US" sz="1600" u="none" strike="noStrike">
                          <a:effectLst/>
                        </a:rPr>
                        <a:t>1</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dirty="0">
                          <a:effectLst/>
                        </a:rPr>
                        <a:t>2</a:t>
                      </a:r>
                      <a:endParaRPr lang="is-I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3</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4</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5</a:t>
                      </a:r>
                      <a:endParaRPr lang="en-U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6</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7</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8</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9</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10</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1600" u="none" strike="noStrike" dirty="0">
                          <a:effectLst/>
                        </a:rPr>
                        <a:t>11</a:t>
                      </a:r>
                      <a:endParaRPr lang="cs-CZ"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12</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dirty="0">
                          <a:effectLst/>
                        </a:rPr>
                        <a:t>13</a:t>
                      </a:r>
                      <a:endParaRPr lang="is-I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14</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15</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16</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17</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i-FI" sz="1600" u="none" strike="noStrike">
                          <a:effectLst/>
                        </a:rPr>
                        <a:t>18</a:t>
                      </a:r>
                      <a:endParaRPr lang="fi-FI"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19</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20</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1600" u="none" strike="noStrike">
                          <a:effectLst/>
                        </a:rPr>
                        <a:t>21</a:t>
                      </a:r>
                      <a:endParaRPr lang="cs-CZ"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22</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dirty="0">
                          <a:effectLst/>
                        </a:rPr>
                        <a:t>23</a:t>
                      </a:r>
                      <a:endParaRPr lang="is-I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24</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25</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26</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27</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28</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29</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30</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31</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a:effectLst/>
                        </a:rPr>
                        <a:t>32</a:t>
                      </a:r>
                      <a:endParaRPr lang="is-I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rPr>
                        <a:t>33</a:t>
                      </a:r>
                      <a:endParaRPr lang="en-US"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600" u="none" strike="noStrike">
                          <a:effectLst/>
                        </a:rPr>
                        <a:t>34</a:t>
                      </a:r>
                      <a:endParaRPr lang="ru-RU" sz="1600" b="0" i="0" u="none" strike="noStrike">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35</a:t>
                      </a:r>
                      <a:endParaRPr lang="en-U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cs-CZ" sz="1600" u="none" strike="noStrike" dirty="0">
                          <a:effectLst/>
                        </a:rPr>
                        <a:t>36</a:t>
                      </a:r>
                      <a:endParaRPr lang="cs-CZ"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is-IS" sz="1600" u="none" strike="noStrike" dirty="0">
                          <a:effectLst/>
                        </a:rPr>
                        <a:t>37</a:t>
                      </a:r>
                      <a:endParaRPr lang="is-I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38</a:t>
                      </a:r>
                      <a:endParaRPr lang="en-U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uk-UA" sz="1600" u="none" strike="noStrike" dirty="0">
                          <a:effectLst/>
                        </a:rPr>
                        <a:t>39</a:t>
                      </a:r>
                      <a:endParaRPr lang="uk-UA"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40</a:t>
                      </a:r>
                      <a:endParaRPr lang="en-US" sz="1600" b="0" i="0" u="none" strike="noStrike" dirty="0">
                        <a:solidFill>
                          <a:srgbClr val="000000"/>
                        </a:solidFill>
                        <a:effectLst/>
                        <a:latin typeface="Calibri" charset="0"/>
                      </a:endParaRPr>
                    </a:p>
                  </a:txBody>
                  <a:tcPr marL="11658" marR="11658" marT="116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1" name="TextBox 20"/>
          <p:cNvSpPr txBox="1"/>
          <p:nvPr/>
        </p:nvSpPr>
        <p:spPr>
          <a:xfrm>
            <a:off x="873623" y="2391890"/>
            <a:ext cx="723237" cy="400110"/>
          </a:xfrm>
          <a:prstGeom prst="rect">
            <a:avLst/>
          </a:prstGeom>
          <a:noFill/>
        </p:spPr>
        <p:txBody>
          <a:bodyPr wrap="square" rtlCol="0">
            <a:spAutoFit/>
          </a:bodyPr>
          <a:lstStyle/>
          <a:p>
            <a:r>
              <a:rPr lang="en-US" sz="2000" b="1" dirty="0" smtClean="0">
                <a:solidFill>
                  <a:srgbClr val="FF0000"/>
                </a:solidFill>
              </a:rPr>
              <a:t>5</a:t>
            </a:r>
            <a:r>
              <a:rPr lang="en-US" sz="1400" b="1" dirty="0" smtClean="0">
                <a:solidFill>
                  <a:srgbClr val="FF0000"/>
                </a:solidFill>
              </a:rPr>
              <a:t>th</a:t>
            </a:r>
            <a:endParaRPr lang="en-US" sz="1400" b="1" dirty="0">
              <a:solidFill>
                <a:srgbClr val="FF0000"/>
              </a:solidFill>
            </a:endParaRPr>
          </a:p>
        </p:txBody>
      </p:sp>
      <p:sp>
        <p:nvSpPr>
          <p:cNvPr id="15" name="Rectangle 14"/>
          <p:cNvSpPr/>
          <p:nvPr/>
        </p:nvSpPr>
        <p:spPr>
          <a:xfrm>
            <a:off x="7379368" y="3968011"/>
            <a:ext cx="272716" cy="23502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3"/>
          </p:cNvCxnSpPr>
          <p:nvPr/>
        </p:nvCxnSpPr>
        <p:spPr>
          <a:xfrm flipV="1">
            <a:off x="7652084" y="3287174"/>
            <a:ext cx="3852150" cy="79834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5" idx="1"/>
          </p:cNvCxnSpPr>
          <p:nvPr/>
        </p:nvCxnSpPr>
        <p:spPr>
          <a:xfrm flipH="1" flipV="1">
            <a:off x="484338" y="3303682"/>
            <a:ext cx="6895030" cy="78184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984083" y="2932689"/>
            <a:ext cx="251159" cy="390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668832" y="2939574"/>
            <a:ext cx="251159" cy="3901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29243" y="4456515"/>
            <a:ext cx="5831977" cy="1323439"/>
          </a:xfrm>
          <a:prstGeom prst="rect">
            <a:avLst/>
          </a:prstGeom>
          <a:noFill/>
        </p:spPr>
        <p:txBody>
          <a:bodyPr wrap="square" rtlCol="0">
            <a:spAutoFit/>
          </a:bodyPr>
          <a:lstStyle/>
          <a:p>
            <a:r>
              <a:rPr lang="en-US" sz="2000" b="1" dirty="0" smtClean="0"/>
              <a:t>Magnitude</a:t>
            </a:r>
            <a:r>
              <a:rPr lang="en-US" sz="2000" dirty="0" smtClean="0"/>
              <a:t>: Value of the 95</a:t>
            </a:r>
            <a:r>
              <a:rPr lang="en-US" sz="2000" baseline="30000" dirty="0" smtClean="0"/>
              <a:t>th</a:t>
            </a:r>
            <a:r>
              <a:rPr lang="en-US" sz="2000" dirty="0" smtClean="0"/>
              <a:t>/5</a:t>
            </a:r>
            <a:r>
              <a:rPr lang="en-US" sz="2000" baseline="30000" dirty="0" smtClean="0"/>
              <a:t>th</a:t>
            </a:r>
            <a:r>
              <a:rPr lang="en-US" sz="2000" dirty="0" smtClean="0"/>
              <a:t> percentile</a:t>
            </a:r>
          </a:p>
          <a:p>
            <a:endParaRPr lang="en-US" sz="2000" dirty="0"/>
          </a:p>
          <a:p>
            <a:r>
              <a:rPr lang="en-US" sz="2000" b="1" dirty="0" smtClean="0"/>
              <a:t>Exceedance Days</a:t>
            </a:r>
            <a:r>
              <a:rPr lang="en-US" sz="2000" dirty="0" smtClean="0"/>
              <a:t>: number of observations above/below 95</a:t>
            </a:r>
            <a:r>
              <a:rPr lang="en-US" sz="2000" baseline="30000" dirty="0" smtClean="0"/>
              <a:t>th</a:t>
            </a:r>
            <a:r>
              <a:rPr lang="en-US" sz="2000" dirty="0" smtClean="0"/>
              <a:t>/5</a:t>
            </a:r>
            <a:r>
              <a:rPr lang="en-US" sz="2000" baseline="30000" dirty="0" smtClean="0"/>
              <a:t>th</a:t>
            </a:r>
            <a:r>
              <a:rPr lang="en-US" sz="2000" dirty="0" smtClean="0"/>
              <a:t> percentile</a:t>
            </a:r>
            <a:endParaRPr lang="en-US" sz="2000" dirty="0"/>
          </a:p>
        </p:txBody>
      </p:sp>
    </p:spTree>
    <p:extLst>
      <p:ext uri="{BB962C8B-B14F-4D97-AF65-F5344CB8AC3E}">
        <p14:creationId xmlns:p14="http://schemas.microsoft.com/office/powerpoint/2010/main" val="2485581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61328">
            <a:off x="4416078" y="3837926"/>
            <a:ext cx="2580833" cy="1555117"/>
          </a:xfrm>
          <a:prstGeom prst="rect">
            <a:avLst/>
          </a:prstGeom>
          <a:scene3d>
            <a:camera prst="orthographicFront">
              <a:rot lat="19992000" lon="17646000" rev="3468000"/>
            </a:camera>
            <a:lightRig rig="threePt" dir="t"/>
          </a:scene3d>
        </p:spPr>
      </p:pic>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57558">
            <a:off x="4474386" y="2277300"/>
            <a:ext cx="2514394" cy="1515083"/>
          </a:xfrm>
          <a:prstGeom prst="rect">
            <a:avLst/>
          </a:prstGeom>
          <a:scene3d>
            <a:camera prst="orthographicFront">
              <a:rot lat="19990463" lon="17648054" rev="3467895"/>
            </a:camera>
            <a:lightRig rig="threePt" dir="t"/>
          </a:scene3d>
        </p:spPr>
      </p:pic>
      <p:sp>
        <p:nvSpPr>
          <p:cNvPr id="5" name="Title 4"/>
          <p:cNvSpPr>
            <a:spLocks noGrp="1"/>
          </p:cNvSpPr>
          <p:nvPr>
            <p:ph type="title"/>
          </p:nvPr>
        </p:nvSpPr>
        <p:spPr>
          <a:xfrm>
            <a:off x="1000125" y="310896"/>
            <a:ext cx="10233148" cy="475488"/>
          </a:xfrm>
        </p:spPr>
        <p:txBody>
          <a:bodyPr>
            <a:noAutofit/>
          </a:bodyPr>
          <a:lstStyle/>
          <a:p>
            <a:r>
              <a:rPr lang="en-US" dirty="0" smtClean="0"/>
              <a:t>Methods: Percentiles</a:t>
            </a:r>
            <a:endParaRPr lang="en-US" sz="4000" dirty="0"/>
          </a:p>
        </p:txBody>
      </p:sp>
      <p:grpSp>
        <p:nvGrpSpPr>
          <p:cNvPr id="3" name="Group 2"/>
          <p:cNvGrpSpPr/>
          <p:nvPr/>
        </p:nvGrpSpPr>
        <p:grpSpPr>
          <a:xfrm>
            <a:off x="4789609" y="2069547"/>
            <a:ext cx="1992191" cy="935697"/>
            <a:chOff x="4236133" y="2398249"/>
            <a:chExt cx="2446757" cy="927638"/>
          </a:xfrm>
        </p:grpSpPr>
        <p:sp>
          <p:nvSpPr>
            <p:cNvPr id="19" name="TextBox 18"/>
            <p:cNvSpPr txBox="1"/>
            <p:nvPr/>
          </p:nvSpPr>
          <p:spPr>
            <a:xfrm>
              <a:off x="5105153" y="2552905"/>
              <a:ext cx="820682" cy="300272"/>
            </a:xfrm>
            <a:prstGeom prst="rect">
              <a:avLst/>
            </a:prstGeom>
            <a:noFill/>
          </p:spPr>
          <p:txBody>
            <a:bodyPr wrap="square" rtlCol="0">
              <a:spAutoFit/>
            </a:bodyPr>
            <a:lstStyle/>
            <a:p>
              <a:r>
                <a:rPr lang="en-US" sz="2000" dirty="0" smtClean="0"/>
                <a:t>95</a:t>
              </a:r>
              <a:r>
                <a:rPr lang="en-US" sz="1200" dirty="0" smtClean="0"/>
                <a:t>th</a:t>
              </a:r>
            </a:p>
          </p:txBody>
        </p:sp>
        <p:sp>
          <p:nvSpPr>
            <p:cNvPr id="21" name="TextBox 20"/>
            <p:cNvSpPr txBox="1"/>
            <p:nvPr/>
          </p:nvSpPr>
          <p:spPr>
            <a:xfrm>
              <a:off x="4470492" y="2834489"/>
              <a:ext cx="2042819" cy="491398"/>
            </a:xfrm>
            <a:prstGeom prst="rect">
              <a:avLst/>
            </a:prstGeom>
            <a:noFill/>
          </p:spPr>
          <p:txBody>
            <a:bodyPr wrap="square" rtlCol="0">
              <a:spAutoFit/>
            </a:bodyPr>
            <a:lstStyle/>
            <a:p>
              <a:pPr algn="ctr"/>
              <a:r>
                <a:rPr lang="en-US" sz="1600" dirty="0" smtClean="0"/>
                <a:t>Percentile </a:t>
              </a:r>
            </a:p>
            <a:p>
              <a:pPr algn="ctr"/>
              <a:r>
                <a:rPr lang="en-US" sz="1600" dirty="0" smtClean="0"/>
                <a:t>values</a:t>
              </a:r>
              <a:endParaRPr lang="en-US" sz="1600" dirty="0"/>
            </a:p>
          </p:txBody>
        </p:sp>
        <p:pic>
          <p:nvPicPr>
            <p:cNvPr id="24" name="Picture 2" descr="Image result for rain drop clipart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04356">
              <a:off x="6416307" y="2883854"/>
              <a:ext cx="142852" cy="1904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rain drop clipart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53634">
              <a:off x="6327709" y="2411711"/>
              <a:ext cx="152726" cy="2036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rain drop clipart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10463">
              <a:off x="6535110" y="2637293"/>
              <a:ext cx="147780" cy="1970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rain drop clipart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04356">
              <a:off x="6158210" y="2661644"/>
              <a:ext cx="142852" cy="1904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wind clipart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6133" y="2422474"/>
              <a:ext cx="434251" cy="2485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Image result for wind clipart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8016" y="2398249"/>
              <a:ext cx="421575" cy="2412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wind clipart 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4326" y="2627804"/>
              <a:ext cx="402993" cy="230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4799859" y="3944370"/>
            <a:ext cx="1949559" cy="1020318"/>
            <a:chOff x="4248329" y="4395567"/>
            <a:chExt cx="2390046" cy="837714"/>
          </a:xfrm>
        </p:grpSpPr>
        <p:sp>
          <p:nvSpPr>
            <p:cNvPr id="20" name="TextBox 19"/>
            <p:cNvSpPr txBox="1"/>
            <p:nvPr/>
          </p:nvSpPr>
          <p:spPr>
            <a:xfrm>
              <a:off x="5223624" y="4395567"/>
              <a:ext cx="654763" cy="400110"/>
            </a:xfrm>
            <a:prstGeom prst="rect">
              <a:avLst/>
            </a:prstGeom>
            <a:noFill/>
          </p:spPr>
          <p:txBody>
            <a:bodyPr wrap="square" rtlCol="0">
              <a:spAutoFit/>
            </a:bodyPr>
            <a:lstStyle/>
            <a:p>
              <a:r>
                <a:rPr lang="en-US" sz="2000" dirty="0" smtClean="0"/>
                <a:t>5</a:t>
              </a:r>
              <a:r>
                <a:rPr lang="en-US" sz="1200" dirty="0" smtClean="0"/>
                <a:t>th</a:t>
              </a:r>
            </a:p>
          </p:txBody>
        </p:sp>
        <p:sp>
          <p:nvSpPr>
            <p:cNvPr id="22" name="TextBox 21"/>
            <p:cNvSpPr txBox="1"/>
            <p:nvPr/>
          </p:nvSpPr>
          <p:spPr>
            <a:xfrm>
              <a:off x="4339261" y="4648506"/>
              <a:ext cx="2299114" cy="584775"/>
            </a:xfrm>
            <a:prstGeom prst="rect">
              <a:avLst/>
            </a:prstGeom>
            <a:noFill/>
          </p:spPr>
          <p:txBody>
            <a:bodyPr wrap="square" rtlCol="0">
              <a:spAutoFit/>
            </a:bodyPr>
            <a:lstStyle/>
            <a:p>
              <a:pPr algn="ctr"/>
              <a:r>
                <a:rPr lang="en-US" sz="1600" dirty="0" smtClean="0"/>
                <a:t>Percentile </a:t>
              </a:r>
            </a:p>
            <a:p>
              <a:pPr algn="ctr"/>
              <a:r>
                <a:rPr lang="en-US" sz="1600" dirty="0" smtClean="0"/>
                <a:t>values</a:t>
              </a:r>
              <a:endParaRPr lang="en-US" sz="1600" dirty="0"/>
            </a:p>
          </p:txBody>
        </p:sp>
        <p:pic>
          <p:nvPicPr>
            <p:cNvPr id="23" name="Picture 2" descr="Image result for rain drop clipart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04356">
              <a:off x="6360399" y="4507449"/>
              <a:ext cx="132259" cy="1763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wind clipart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8329" y="4499785"/>
              <a:ext cx="444326" cy="254272"/>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p:cNvSpPr txBox="1"/>
          <p:nvPr/>
        </p:nvSpPr>
        <p:spPr>
          <a:xfrm>
            <a:off x="-229302" y="5340977"/>
            <a:ext cx="3848100" cy="523220"/>
          </a:xfrm>
          <a:prstGeom prst="rect">
            <a:avLst/>
          </a:prstGeom>
          <a:noFill/>
        </p:spPr>
        <p:txBody>
          <a:bodyPr wrap="square" rtlCol="0">
            <a:spAutoFit/>
          </a:bodyPr>
          <a:lstStyle/>
          <a:p>
            <a:pPr algn="ctr"/>
            <a:r>
              <a:rPr lang="en-US" sz="1400" dirty="0" smtClean="0"/>
              <a:t>GISS-E2-R daily </a:t>
            </a:r>
            <a:r>
              <a:rPr lang="en-US" sz="1400" dirty="0"/>
              <a:t>w</a:t>
            </a:r>
            <a:r>
              <a:rPr lang="en-US" sz="1400" dirty="0" smtClean="0"/>
              <a:t>ind speed and precipitation rate </a:t>
            </a:r>
            <a:endParaRPr lang="en-US" sz="1400" dirty="0"/>
          </a:p>
        </p:txBody>
      </p:sp>
      <p:sp>
        <p:nvSpPr>
          <p:cNvPr id="62" name="Rectangle 61"/>
          <p:cNvSpPr/>
          <p:nvPr/>
        </p:nvSpPr>
        <p:spPr>
          <a:xfrm>
            <a:off x="4077399" y="1911935"/>
            <a:ext cx="3028950" cy="3670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46990" y="3499968"/>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34" name="Picture 33"/>
          <p:cNvPicPr>
            <a:picLocks noChangeAspect="1"/>
          </p:cNvPicPr>
          <p:nvPr/>
        </p:nvPicPr>
        <p:blipFill rotWithShape="1">
          <a:blip r:embed="rId14" cstate="print">
            <a:extLst>
              <a:ext uri="{28A0092B-C50C-407E-A947-70E740481C1C}">
                <a14:useLocalDpi xmlns:a14="http://schemas.microsoft.com/office/drawing/2010/main" val="0"/>
              </a:ext>
            </a:extLst>
          </a:blip>
          <a:srcRect l="2341" t="69004" r="61319" b="2206"/>
          <a:stretch/>
        </p:blipFill>
        <p:spPr>
          <a:xfrm rot="21014129">
            <a:off x="451204" y="3133051"/>
            <a:ext cx="1880261" cy="1138818"/>
          </a:xfrm>
          <a:prstGeom prst="rect">
            <a:avLst/>
          </a:prstGeom>
          <a:scene3d>
            <a:camera prst="orthographicFront">
              <a:rot lat="2112000" lon="2226000" rev="1068000"/>
            </a:camera>
            <a:lightRig rig="threePt" dir="t"/>
          </a:scene3d>
        </p:spPr>
      </p:pic>
      <p:pic>
        <p:nvPicPr>
          <p:cNvPr id="35" name="Picture 34"/>
          <p:cNvPicPr>
            <a:picLocks noChangeAspect="1"/>
          </p:cNvPicPr>
          <p:nvPr/>
        </p:nvPicPr>
        <p:blipFill rotWithShape="1">
          <a:blip r:embed="rId15">
            <a:extLst>
              <a:ext uri="{28A0092B-C50C-407E-A947-70E740481C1C}">
                <a14:useLocalDpi xmlns:a14="http://schemas.microsoft.com/office/drawing/2010/main" val="0"/>
              </a:ext>
            </a:extLst>
          </a:blip>
          <a:srcRect l="2121" t="69158" r="61321" b="2162"/>
          <a:stretch/>
        </p:blipFill>
        <p:spPr>
          <a:xfrm rot="20889085">
            <a:off x="461371" y="2702008"/>
            <a:ext cx="1943537" cy="1178208"/>
          </a:xfrm>
          <a:prstGeom prst="rect">
            <a:avLst/>
          </a:prstGeom>
          <a:scene3d>
            <a:camera prst="orthographicFront">
              <a:rot lat="2112000" lon="2226000" rev="1068000"/>
            </a:camera>
            <a:lightRig rig="threePt" dir="t"/>
          </a:scene3d>
        </p:spPr>
      </p:pic>
      <p:pic>
        <p:nvPicPr>
          <p:cNvPr id="36" name="Picture 35"/>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76547" y="2351384"/>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57" name="Picture 56"/>
          <p:cNvPicPr>
            <a:picLocks noChangeAspect="1"/>
          </p:cNvPicPr>
          <p:nvPr/>
        </p:nvPicPr>
        <p:blipFill rotWithShape="1">
          <a:blip r:embed="rId14" cstate="print">
            <a:extLst>
              <a:ext uri="{28A0092B-C50C-407E-A947-70E740481C1C}">
                <a14:useLocalDpi xmlns:a14="http://schemas.microsoft.com/office/drawing/2010/main" val="0"/>
              </a:ext>
            </a:extLst>
          </a:blip>
          <a:srcRect l="2341" t="69004" r="61319" b="2206"/>
          <a:stretch/>
        </p:blipFill>
        <p:spPr>
          <a:xfrm rot="21014129">
            <a:off x="495540" y="2008247"/>
            <a:ext cx="1880261" cy="1138818"/>
          </a:xfrm>
          <a:prstGeom prst="rect">
            <a:avLst/>
          </a:prstGeom>
          <a:scene3d>
            <a:camera prst="orthographicFront">
              <a:rot lat="2112000" lon="2226000" rev="1068000"/>
            </a:camera>
            <a:lightRig rig="threePt" dir="t"/>
          </a:scene3d>
        </p:spPr>
      </p:pic>
      <p:pic>
        <p:nvPicPr>
          <p:cNvPr id="58" name="Picture 57"/>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514088" y="1608945"/>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63" name="Picture 62"/>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693334" y="4584937"/>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64" name="Picture 63"/>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716561" y="4559879"/>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65" name="Picture 64"/>
          <p:cNvPicPr>
            <a:picLocks noChangeAspect="1"/>
          </p:cNvPicPr>
          <p:nvPr/>
        </p:nvPicPr>
        <p:blipFill rotWithShape="1">
          <a:blip r:embed="rId14" cstate="print">
            <a:extLst>
              <a:ext uri="{28A0092B-C50C-407E-A947-70E740481C1C}">
                <a14:useLocalDpi xmlns:a14="http://schemas.microsoft.com/office/drawing/2010/main" val="0"/>
              </a:ext>
            </a:extLst>
          </a:blip>
          <a:srcRect l="2341" t="69004" r="61319" b="2206"/>
          <a:stretch/>
        </p:blipFill>
        <p:spPr>
          <a:xfrm rot="21014129">
            <a:off x="4766363" y="4574182"/>
            <a:ext cx="1880261" cy="1138818"/>
          </a:xfrm>
          <a:prstGeom prst="rect">
            <a:avLst/>
          </a:prstGeom>
          <a:scene3d>
            <a:camera prst="orthographicFront">
              <a:rot lat="2112000" lon="2226000" rev="1068000"/>
            </a:camera>
            <a:lightRig rig="threePt" dir="t"/>
          </a:scene3d>
        </p:spPr>
      </p:pic>
      <p:pic>
        <p:nvPicPr>
          <p:cNvPr id="66" name="Picture 65"/>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716561" y="4563088"/>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pic>
        <p:nvPicPr>
          <p:cNvPr id="67" name="Picture 66"/>
          <p:cNvPicPr>
            <a:picLocks noChangeAspect="1"/>
          </p:cNvPicPr>
          <p:nvPr/>
        </p:nvPicPr>
        <p:blipFill rotWithShape="1">
          <a:blip r:embed="rId13">
            <a:extLst>
              <a:ext uri="{28A0092B-C50C-407E-A947-70E740481C1C}">
                <a14:useLocalDpi xmlns:a14="http://schemas.microsoft.com/office/drawing/2010/main" val="0"/>
              </a:ext>
            </a:extLst>
          </a:blip>
          <a:srcRect l="2092" t="69184" r="61635" b="2014"/>
          <a:stretch/>
        </p:blipFill>
        <p:spPr>
          <a:xfrm rot="20979735">
            <a:off x="4670106" y="4553084"/>
            <a:ext cx="1940149" cy="1190431"/>
          </a:xfrm>
          <a:prstGeom prst="rect">
            <a:avLst/>
          </a:prstGeom>
          <a:ln>
            <a:solidFill>
              <a:schemeClr val="tx1">
                <a:lumMod val="75000"/>
                <a:lumOff val="25000"/>
              </a:schemeClr>
            </a:solidFill>
          </a:ln>
          <a:scene3d>
            <a:camera prst="orthographicFront">
              <a:rot lat="2113625" lon="2224206" rev="1069257"/>
            </a:camera>
            <a:lightRig rig="threePt" dir="t"/>
          </a:scene3d>
        </p:spPr>
      </p:pic>
      <p:grpSp>
        <p:nvGrpSpPr>
          <p:cNvPr id="89" name="Group 88"/>
          <p:cNvGrpSpPr/>
          <p:nvPr/>
        </p:nvGrpSpPr>
        <p:grpSpPr>
          <a:xfrm>
            <a:off x="8094737" y="1697348"/>
            <a:ext cx="3848100" cy="2381820"/>
            <a:chOff x="8094737" y="1697348"/>
            <a:chExt cx="3848100" cy="2381820"/>
          </a:xfrm>
        </p:grpSpPr>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946" y="2149206"/>
              <a:ext cx="2763682" cy="1665295"/>
            </a:xfrm>
            <a:prstGeom prst="rect">
              <a:avLst/>
            </a:prstGeom>
            <a:ln>
              <a:solidFill>
                <a:schemeClr val="tx1"/>
              </a:solidFill>
            </a:ln>
            <a:scene3d>
              <a:camera prst="orthographicFront">
                <a:rot lat="0" lon="0" rev="0"/>
              </a:camera>
              <a:lightRig rig="threePt" dir="t"/>
            </a:scene3d>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4433" y="2430260"/>
              <a:ext cx="2736486" cy="1648908"/>
            </a:xfrm>
            <a:prstGeom prst="rect">
              <a:avLst/>
            </a:prstGeom>
            <a:ln>
              <a:solidFill>
                <a:schemeClr val="tx1"/>
              </a:solidFill>
            </a:ln>
            <a:scene3d>
              <a:camera prst="orthographicFront">
                <a:rot lat="0" lon="0" rev="0"/>
              </a:camera>
              <a:lightRig rig="threePt" dir="t"/>
            </a:scene3d>
          </p:spPr>
        </p:pic>
        <p:sp>
          <p:nvSpPr>
            <p:cNvPr id="69" name="TextBox 68"/>
            <p:cNvSpPr txBox="1"/>
            <p:nvPr/>
          </p:nvSpPr>
          <p:spPr>
            <a:xfrm>
              <a:off x="8094737" y="1697348"/>
              <a:ext cx="3848100" cy="338554"/>
            </a:xfrm>
            <a:prstGeom prst="rect">
              <a:avLst/>
            </a:prstGeom>
            <a:noFill/>
            <a:ln>
              <a:noFill/>
            </a:ln>
          </p:spPr>
          <p:txBody>
            <a:bodyPr wrap="square" rtlCol="0">
              <a:spAutoFit/>
            </a:bodyPr>
            <a:lstStyle/>
            <a:p>
              <a:pPr algn="ctr"/>
              <a:r>
                <a:rPr lang="en-US" sz="1600" dirty="0" smtClean="0"/>
                <a:t>Magnitude Maps</a:t>
              </a:r>
              <a:endParaRPr lang="en-US" sz="1600" dirty="0"/>
            </a:p>
          </p:txBody>
        </p:sp>
        <p:sp>
          <p:nvSpPr>
            <p:cNvPr id="77" name="TextBox 76"/>
            <p:cNvSpPr txBox="1"/>
            <p:nvPr/>
          </p:nvSpPr>
          <p:spPr>
            <a:xfrm>
              <a:off x="10708334" y="2101869"/>
              <a:ext cx="582995" cy="338554"/>
            </a:xfrm>
            <a:prstGeom prst="rect">
              <a:avLst/>
            </a:prstGeom>
            <a:noFill/>
          </p:spPr>
          <p:txBody>
            <a:bodyPr wrap="square" rtlCol="0">
              <a:spAutoFit/>
            </a:bodyPr>
            <a:lstStyle/>
            <a:p>
              <a:r>
                <a:rPr lang="en-US" sz="1600" b="1" dirty="0" smtClean="0"/>
                <a:t>5th</a:t>
              </a:r>
              <a:endParaRPr lang="en-US" sz="1600" b="1" dirty="0"/>
            </a:p>
          </p:txBody>
        </p:sp>
        <p:sp>
          <p:nvSpPr>
            <p:cNvPr id="78" name="TextBox 77"/>
            <p:cNvSpPr txBox="1"/>
            <p:nvPr/>
          </p:nvSpPr>
          <p:spPr>
            <a:xfrm>
              <a:off x="11145071" y="2399221"/>
              <a:ext cx="615984" cy="338554"/>
            </a:xfrm>
            <a:prstGeom prst="rect">
              <a:avLst/>
            </a:prstGeom>
            <a:noFill/>
          </p:spPr>
          <p:txBody>
            <a:bodyPr wrap="square" rtlCol="0">
              <a:spAutoFit/>
            </a:bodyPr>
            <a:lstStyle/>
            <a:p>
              <a:r>
                <a:rPr lang="en-US" sz="1600" b="1" dirty="0" smtClean="0"/>
                <a:t>95th</a:t>
              </a:r>
              <a:endParaRPr lang="en-US" sz="1600" b="1" dirty="0"/>
            </a:p>
          </p:txBody>
        </p:sp>
      </p:grpSp>
      <p:grpSp>
        <p:nvGrpSpPr>
          <p:cNvPr id="4" name="Group 3"/>
          <p:cNvGrpSpPr/>
          <p:nvPr/>
        </p:nvGrpSpPr>
        <p:grpSpPr>
          <a:xfrm>
            <a:off x="8343900" y="4247896"/>
            <a:ext cx="3848100" cy="2329280"/>
            <a:chOff x="8343900" y="4247896"/>
            <a:chExt cx="3848100" cy="2329280"/>
          </a:xfrm>
        </p:grpSpPr>
        <p:pic>
          <p:nvPicPr>
            <p:cNvPr id="82" name="Picture 8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8878" y="4648969"/>
              <a:ext cx="2714391" cy="1635594"/>
            </a:xfrm>
            <a:prstGeom prst="rect">
              <a:avLst/>
            </a:prstGeom>
            <a:ln>
              <a:solidFill>
                <a:schemeClr val="tx1"/>
              </a:solidFill>
            </a:ln>
          </p:spPr>
        </p:pic>
        <p:grpSp>
          <p:nvGrpSpPr>
            <p:cNvPr id="90" name="Group 89"/>
            <p:cNvGrpSpPr/>
            <p:nvPr/>
          </p:nvGrpSpPr>
          <p:grpSpPr>
            <a:xfrm>
              <a:off x="8343900" y="4247896"/>
              <a:ext cx="3848100" cy="2329280"/>
              <a:chOff x="8343900" y="4247896"/>
              <a:chExt cx="3848100" cy="2329280"/>
            </a:xfrm>
          </p:grpSpPr>
          <p:pic>
            <p:nvPicPr>
              <p:cNvPr id="83" name="Picture 8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79333" y="4941582"/>
                <a:ext cx="2714391" cy="1635594"/>
              </a:xfrm>
              <a:prstGeom prst="rect">
                <a:avLst/>
              </a:prstGeom>
              <a:ln>
                <a:solidFill>
                  <a:schemeClr val="tx1"/>
                </a:solidFill>
              </a:ln>
            </p:spPr>
          </p:pic>
          <p:sp>
            <p:nvSpPr>
              <p:cNvPr id="84" name="TextBox 83"/>
              <p:cNvSpPr txBox="1"/>
              <p:nvPr/>
            </p:nvSpPr>
            <p:spPr>
              <a:xfrm>
                <a:off x="8343900" y="4247896"/>
                <a:ext cx="3848100" cy="338554"/>
              </a:xfrm>
              <a:prstGeom prst="rect">
                <a:avLst/>
              </a:prstGeom>
              <a:noFill/>
              <a:ln>
                <a:noFill/>
              </a:ln>
            </p:spPr>
            <p:txBody>
              <a:bodyPr wrap="square" rtlCol="0">
                <a:spAutoFit/>
              </a:bodyPr>
              <a:lstStyle/>
              <a:p>
                <a:pPr algn="ctr"/>
                <a:r>
                  <a:rPr lang="en-US" sz="1600" dirty="0" smtClean="0"/>
                  <a:t>Exceedance Day Maps</a:t>
                </a:r>
                <a:endParaRPr lang="en-US" sz="1600" dirty="0"/>
              </a:p>
            </p:txBody>
          </p:sp>
          <p:sp>
            <p:nvSpPr>
              <p:cNvPr id="85" name="TextBox 84"/>
              <p:cNvSpPr txBox="1"/>
              <p:nvPr/>
            </p:nvSpPr>
            <p:spPr>
              <a:xfrm>
                <a:off x="10763408" y="4617908"/>
                <a:ext cx="582995" cy="338554"/>
              </a:xfrm>
              <a:prstGeom prst="rect">
                <a:avLst/>
              </a:prstGeom>
              <a:noFill/>
            </p:spPr>
            <p:txBody>
              <a:bodyPr wrap="square" rtlCol="0">
                <a:spAutoFit/>
              </a:bodyPr>
              <a:lstStyle/>
              <a:p>
                <a:r>
                  <a:rPr lang="en-US" sz="1600" b="1" dirty="0" smtClean="0"/>
                  <a:t>5th</a:t>
                </a:r>
                <a:endParaRPr lang="en-US" sz="1600" b="1" dirty="0"/>
              </a:p>
            </p:txBody>
          </p:sp>
          <p:sp>
            <p:nvSpPr>
              <p:cNvPr id="86" name="TextBox 85"/>
              <p:cNvSpPr txBox="1"/>
              <p:nvPr/>
            </p:nvSpPr>
            <p:spPr>
              <a:xfrm>
                <a:off x="11200145" y="4915260"/>
                <a:ext cx="615984" cy="338554"/>
              </a:xfrm>
              <a:prstGeom prst="rect">
                <a:avLst/>
              </a:prstGeom>
              <a:noFill/>
            </p:spPr>
            <p:txBody>
              <a:bodyPr wrap="square" rtlCol="0">
                <a:spAutoFit/>
              </a:bodyPr>
              <a:lstStyle/>
              <a:p>
                <a:r>
                  <a:rPr lang="en-US" sz="1600" b="1" dirty="0" smtClean="0"/>
                  <a:t>95th</a:t>
                </a:r>
                <a:endParaRPr lang="en-US" sz="1600" b="1" dirty="0"/>
              </a:p>
            </p:txBody>
          </p:sp>
        </p:grpSp>
      </p:grpSp>
      <p:cxnSp>
        <p:nvCxnSpPr>
          <p:cNvPr id="7" name="Straight Arrow Connector 6"/>
          <p:cNvCxnSpPr/>
          <p:nvPr/>
        </p:nvCxnSpPr>
        <p:spPr>
          <a:xfrm>
            <a:off x="6375649" y="2863893"/>
            <a:ext cx="2549354" cy="6736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6515182" y="2622085"/>
            <a:ext cx="2077092" cy="17733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011651" y="4131279"/>
            <a:ext cx="16528" cy="4544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1384100" y="4125634"/>
            <a:ext cx="16528" cy="4544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22982" y="1503626"/>
            <a:ext cx="8562157" cy="5073550"/>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4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3.7037E-6 L 0.34623 0.43148 " pathEditMode="relative" rAng="0" ptsTypes="AA">
                                      <p:cBhvr>
                                        <p:cTn id="6" dur="500" fill="hold"/>
                                        <p:tgtEl>
                                          <p:spTgt spid="58"/>
                                        </p:tgtEl>
                                        <p:attrNameLst>
                                          <p:attrName>ppt_x</p:attrName>
                                          <p:attrName>ppt_y</p:attrName>
                                        </p:attrNameLst>
                                      </p:cBhvr>
                                      <p:rCtr x="17305" y="21574"/>
                                    </p:animMotion>
                                  </p:childTnLst>
                                </p:cTn>
                              </p:par>
                              <p:par>
                                <p:cTn id="7" presetID="42" presetClass="path" presetSubtype="0" accel="50000" decel="50000" fill="hold" nodeType="withEffect">
                                  <p:stCondLst>
                                    <p:cond delay="100"/>
                                  </p:stCondLst>
                                  <p:childTnLst>
                                    <p:animMotion origin="layout" path="M 1.66667E-6 -4.44444E-6 L 0.3487 0.37223 " pathEditMode="relative" rAng="0" ptsTypes="AA">
                                      <p:cBhvr>
                                        <p:cTn id="8" dur="500" fill="hold"/>
                                        <p:tgtEl>
                                          <p:spTgt spid="57"/>
                                        </p:tgtEl>
                                        <p:attrNameLst>
                                          <p:attrName>ppt_x</p:attrName>
                                          <p:attrName>ppt_y</p:attrName>
                                        </p:attrNameLst>
                                      </p:cBhvr>
                                      <p:rCtr x="17435" y="18611"/>
                                    </p:animMotion>
                                  </p:childTnLst>
                                </p:cTn>
                              </p:par>
                              <p:par>
                                <p:cTn id="9" presetID="42" presetClass="path" presetSubtype="0" accel="50000" decel="50000" fill="hold" nodeType="withEffect">
                                  <p:stCondLst>
                                    <p:cond delay="200"/>
                                  </p:stCondLst>
                                  <p:childTnLst>
                                    <p:animMotion origin="layout" path="M 2.08333E-7 3.7037E-7 L 0.34857 0.31829 " pathEditMode="relative" rAng="0" ptsTypes="AA">
                                      <p:cBhvr>
                                        <p:cTn id="10" dur="500" fill="hold"/>
                                        <p:tgtEl>
                                          <p:spTgt spid="36"/>
                                        </p:tgtEl>
                                        <p:attrNameLst>
                                          <p:attrName>ppt_x</p:attrName>
                                          <p:attrName>ppt_y</p:attrName>
                                        </p:attrNameLst>
                                      </p:cBhvr>
                                      <p:rCtr x="17422" y="15903"/>
                                    </p:animMotion>
                                  </p:childTnLst>
                                </p:cTn>
                              </p:par>
                              <p:par>
                                <p:cTn id="11" presetID="42" presetClass="path" presetSubtype="0" accel="50000" decel="50000" fill="hold" nodeType="withEffect">
                                  <p:stCondLst>
                                    <p:cond delay="300"/>
                                  </p:stCondLst>
                                  <p:childTnLst>
                                    <p:animMotion origin="layout" path="M 1.875E-6 -1.11111E-6 L 0.34883 0.26806 " pathEditMode="relative" rAng="0" ptsTypes="AA">
                                      <p:cBhvr>
                                        <p:cTn id="12" dur="500" fill="hold"/>
                                        <p:tgtEl>
                                          <p:spTgt spid="35"/>
                                        </p:tgtEl>
                                        <p:attrNameLst>
                                          <p:attrName>ppt_x</p:attrName>
                                          <p:attrName>ppt_y</p:attrName>
                                        </p:attrNameLst>
                                      </p:cBhvr>
                                      <p:rCtr x="17435" y="13403"/>
                                    </p:animMotion>
                                  </p:childTnLst>
                                </p:cTn>
                              </p:par>
                              <p:par>
                                <p:cTn id="13" presetID="42" presetClass="path" presetSubtype="0" accel="50000" decel="50000" fill="hold" nodeType="withEffect">
                                  <p:stCondLst>
                                    <p:cond delay="400"/>
                                  </p:stCondLst>
                                  <p:childTnLst>
                                    <p:animMotion origin="layout" path="M -2.5E-6 -4.81481E-6 L 0.35313 0.20811 " pathEditMode="relative" rAng="0" ptsTypes="AA">
                                      <p:cBhvr>
                                        <p:cTn id="14" dur="500" fill="hold"/>
                                        <p:tgtEl>
                                          <p:spTgt spid="34"/>
                                        </p:tgtEl>
                                        <p:attrNameLst>
                                          <p:attrName>ppt_x</p:attrName>
                                          <p:attrName>ppt_y</p:attrName>
                                        </p:attrNameLst>
                                      </p:cBhvr>
                                      <p:rCtr x="17656" y="10394"/>
                                    </p:animMotion>
                                  </p:childTnLst>
                                </p:cTn>
                              </p:par>
                              <p:par>
                                <p:cTn id="15" presetID="42" presetClass="path" presetSubtype="0" accel="50000" decel="50000" fill="hold" nodeType="withEffect">
                                  <p:stCondLst>
                                    <p:cond delay="500"/>
                                  </p:stCondLst>
                                  <p:childTnLst>
                                    <p:animMotion origin="layout" path="M 3.95833E-6 -2.22222E-6 L 0.35013 0.1507 " pathEditMode="relative" rAng="0" ptsTypes="AA">
                                      <p:cBhvr>
                                        <p:cTn id="16" dur="500" fill="hold"/>
                                        <p:tgtEl>
                                          <p:spTgt spid="33"/>
                                        </p:tgtEl>
                                        <p:attrNameLst>
                                          <p:attrName>ppt_x</p:attrName>
                                          <p:attrName>ppt_y</p:attrName>
                                        </p:attrNameLst>
                                      </p:cBhvr>
                                      <p:rCtr x="17500" y="7523"/>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3.75E-6 -3.7037E-7 C 0.00039 -0.17268 0.00091 -0.3456 0.0013 -0.51829 L -0.00105 0.40648 " pathEditMode="relative" rAng="0" ptsTypes="AAA">
                                      <p:cBhvr>
                                        <p:cTn id="34" dur="1000" fill="hold"/>
                                        <p:tgtEl>
                                          <p:spTgt spid="64"/>
                                        </p:tgtEl>
                                        <p:attrNameLst>
                                          <p:attrName>ppt_x</p:attrName>
                                          <p:attrName>ppt_y</p:attrName>
                                        </p:attrNameLst>
                                      </p:cBhvr>
                                      <p:rCtr x="13" y="-5602"/>
                                    </p:animMotion>
                                  </p:childTnLst>
                                </p:cTn>
                              </p:par>
                              <p:par>
                                <p:cTn id="35" presetID="1" presetClass="entr" presetSubtype="0"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0" presetClass="path" presetSubtype="0" accel="50000" decel="50000" fill="hold" nodeType="withEffect">
                                  <p:stCondLst>
                                    <p:cond delay="100"/>
                                  </p:stCondLst>
                                  <p:childTnLst>
                                    <p:animMotion origin="layout" path="M -3.125E-6 -4.07407E-6 C 0.00039 -0.17268 0.00091 -0.3456 0.00131 -0.51828 L -0.00104 0.40649 " pathEditMode="relative" rAng="0" ptsTypes="AAA">
                                      <p:cBhvr>
                                        <p:cTn id="38" dur="1000" fill="hold"/>
                                        <p:tgtEl>
                                          <p:spTgt spid="63"/>
                                        </p:tgtEl>
                                        <p:attrNameLst>
                                          <p:attrName>ppt_x</p:attrName>
                                          <p:attrName>ppt_y</p:attrName>
                                        </p:attrNameLst>
                                      </p:cBhvr>
                                      <p:rCtr x="13" y="-5602"/>
                                    </p:animMotion>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0" presetClass="path" presetSubtype="0" accel="50000" decel="50000" fill="hold" nodeType="withEffect">
                                  <p:stCondLst>
                                    <p:cond delay="200"/>
                                  </p:stCondLst>
                                  <p:childTnLst>
                                    <p:animMotion origin="layout" path="M 3.75E-6 -3.33333E-6 C 0.00039 -0.17268 0.00091 -0.3456 0.0013 -0.51828 L -0.00105 0.40648 " pathEditMode="relative" rAng="0" ptsTypes="AAA">
                                      <p:cBhvr>
                                        <p:cTn id="42" dur="1000" fill="hold"/>
                                        <p:tgtEl>
                                          <p:spTgt spid="66"/>
                                        </p:tgtEl>
                                        <p:attrNameLst>
                                          <p:attrName>ppt_x</p:attrName>
                                          <p:attrName>ppt_y</p:attrName>
                                        </p:attrNameLst>
                                      </p:cBhvr>
                                      <p:rCtr x="13" y="-5602"/>
                                    </p:animMotion>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0" presetClass="path" presetSubtype="0" accel="50000" decel="50000" fill="hold" nodeType="withEffect">
                                  <p:stCondLst>
                                    <p:cond delay="300"/>
                                  </p:stCondLst>
                                  <p:childTnLst>
                                    <p:animMotion origin="layout" path="M 1.25E-6 1.11022E-16 C 0.00039 -0.17269 0.00091 -0.3456 0.0013 -0.51829 L -0.00104 0.40648 " pathEditMode="relative" rAng="0" ptsTypes="AAA">
                                      <p:cBhvr>
                                        <p:cTn id="46" dur="1000" fill="hold"/>
                                        <p:tgtEl>
                                          <p:spTgt spid="65"/>
                                        </p:tgtEl>
                                        <p:attrNameLst>
                                          <p:attrName>ppt_x</p:attrName>
                                          <p:attrName>ppt_y</p:attrName>
                                        </p:attrNameLst>
                                      </p:cBhvr>
                                      <p:rCtr x="13" y="-5602"/>
                                    </p:animMotion>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0" presetClass="path" presetSubtype="0" accel="50000" decel="50000" fill="hold" nodeType="withEffect">
                                  <p:stCondLst>
                                    <p:cond delay="300"/>
                                  </p:stCondLst>
                                  <p:childTnLst>
                                    <p:animMotion origin="layout" path="M -2.08333E-7 -4.44444E-6 C 0.00039 -0.17268 0.00091 -0.3456 0.0013 -0.51828 L -0.00104 0.40649 " pathEditMode="relative" rAng="0" ptsTypes="AAA">
                                      <p:cBhvr>
                                        <p:cTn id="50" dur="1000" fill="hold"/>
                                        <p:tgtEl>
                                          <p:spTgt spid="67"/>
                                        </p:tgtEl>
                                        <p:attrNameLst>
                                          <p:attrName>ppt_x</p:attrName>
                                          <p:attrName>ppt_y</p:attrName>
                                        </p:attrNameLst>
                                      </p:cBhvr>
                                      <p:rCtr x="13" y="-5602"/>
                                    </p:animMotion>
                                  </p:childTnLst>
                                </p:cTn>
                              </p:par>
                              <p:par>
                                <p:cTn id="51" presetID="42" presetClass="path" presetSubtype="0" accel="50000" decel="50000" fill="hold" grpId="0" nodeType="withEffect">
                                  <p:stCondLst>
                                    <p:cond delay="500"/>
                                  </p:stCondLst>
                                  <p:childTnLst>
                                    <p:animMotion origin="layout" path="M -3.75E-6 3.7037E-6 L 0.00235 0.80069 " pathEditMode="relative" rAng="0" ptsTypes="AA">
                                      <p:cBhvr>
                                        <p:cTn id="52" dur="1000" fill="hold"/>
                                        <p:tgtEl>
                                          <p:spTgt spid="62"/>
                                        </p:tgtEl>
                                        <p:attrNameLst>
                                          <p:attrName>ppt_x</p:attrName>
                                          <p:attrName>ppt_y</p:attrName>
                                        </p:attrNameLst>
                                      </p:cBhvr>
                                      <p:rCtr x="117" y="40023"/>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54"/>
                                        </p:tgtEl>
                                      </p:cBhvr>
                                    </p:animEffect>
                                    <p:set>
                                      <p:cBhvr>
                                        <p:cTn id="65" dur="1" fill="hold">
                                          <p:stCondLst>
                                            <p:cond delay="499"/>
                                          </p:stCondLst>
                                        </p:cTn>
                                        <p:tgtEl>
                                          <p:spTgt spid="5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par>
                          <p:cTn id="69" fill="hold">
                            <p:stCondLst>
                              <p:cond delay="500"/>
                            </p:stCondLst>
                            <p:childTnLst>
                              <p:par>
                                <p:cTn id="70" presetID="1" presetClass="entr" presetSubtype="0" fill="hold" nodeType="afterEffect">
                                  <p:stCondLst>
                                    <p:cond delay="0"/>
                                  </p:stCondLst>
                                  <p:childTnLst>
                                    <p:set>
                                      <p:cBhvr>
                                        <p:cTn id="71" dur="1" fill="hold">
                                          <p:stCondLst>
                                            <p:cond delay="0"/>
                                          </p:stCondLst>
                                        </p:cTn>
                                        <p:tgtEl>
                                          <p:spTgt spid="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71"/>
                                        </p:tgtEl>
                                        <p:attrNameLst>
                                          <p:attrName>style.visibility</p:attrName>
                                        </p:attrNameLst>
                                      </p:cBhvr>
                                      <p:to>
                                        <p:strVal val="visible"/>
                                      </p:to>
                                    </p:set>
                                  </p:childTnLst>
                                </p:cTn>
                              </p:par>
                              <p:par>
                                <p:cTn id="76" presetID="10" presetClass="entr" presetSubtype="0" fill="hold" grpId="0" nodeType="withEffect">
                                  <p:stCondLst>
                                    <p:cond delay="0"/>
                                  </p:stCondLst>
                                  <p:childTnLst>
                                    <p:set>
                                      <p:cBhvr>
                                        <p:cTn id="77" dur="1" fill="hold">
                                          <p:stCondLst>
                                            <p:cond delay="0"/>
                                          </p:stCondLst>
                                        </p:cTn>
                                        <p:tgtEl>
                                          <p:spTgt spid="92"/>
                                        </p:tgtEl>
                                        <p:attrNameLst>
                                          <p:attrName>style.visibility</p:attrName>
                                        </p:attrNameLst>
                                      </p:cBhvr>
                                      <p:to>
                                        <p:strVal val="visible"/>
                                      </p:to>
                                    </p:set>
                                    <p:animEffect transition="in" filter="fade">
                                      <p:cBhvr>
                                        <p:cTn id="78" dur="500"/>
                                        <p:tgtEl>
                                          <p:spTgt spid="92"/>
                                        </p:tgtEl>
                                      </p:cBhvr>
                                    </p:animEffect>
                                  </p:childTnLst>
                                </p:cTn>
                              </p:par>
                              <p:par>
                                <p:cTn id="79" presetID="1" presetClass="exit" presetSubtype="0" fill="hold" nodeType="withEffect">
                                  <p:stCondLst>
                                    <p:cond delay="0"/>
                                  </p:stCondLst>
                                  <p:childTnLst>
                                    <p:set>
                                      <p:cBhvr>
                                        <p:cTn id="80" dur="1" fill="hold">
                                          <p:stCondLst>
                                            <p:cond delay="0"/>
                                          </p:stCondLst>
                                        </p:cTn>
                                        <p:tgtEl>
                                          <p:spTgt spid="3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6696" y="310896"/>
            <a:ext cx="10232136" cy="475488"/>
          </a:xfrm>
        </p:spPr>
        <p:txBody>
          <a:bodyPr>
            <a:noAutofit/>
          </a:bodyPr>
          <a:lstStyle/>
          <a:p>
            <a:r>
              <a:rPr lang="en-US" dirty="0" smtClean="0"/>
              <a:t>Results: Percentiles</a:t>
            </a:r>
            <a:endParaRPr lang="en-US" sz="4000" dirty="0"/>
          </a:p>
        </p:txBody>
      </p:sp>
      <p:sp>
        <p:nvSpPr>
          <p:cNvPr id="7" name="Rectangle 6"/>
          <p:cNvSpPr/>
          <p:nvPr/>
        </p:nvSpPr>
        <p:spPr>
          <a:xfrm>
            <a:off x="7271971" y="1399032"/>
            <a:ext cx="3457998" cy="1015663"/>
          </a:xfrm>
          <a:prstGeom prst="rect">
            <a:avLst/>
          </a:prstGeom>
        </p:spPr>
        <p:txBody>
          <a:bodyPr wrap="none">
            <a:spAutoFit/>
          </a:bodyPr>
          <a:lstStyle/>
          <a:p>
            <a:pPr algn="ctr"/>
            <a:r>
              <a:rPr lang="en-US" b="1" dirty="0" smtClean="0"/>
              <a:t>Change in Exceedance Days</a:t>
            </a:r>
          </a:p>
          <a:p>
            <a:pPr algn="ctr"/>
            <a:r>
              <a:rPr lang="en-US" dirty="0" smtClean="0"/>
              <a:t>5</a:t>
            </a:r>
            <a:r>
              <a:rPr lang="en-US" baseline="30000" dirty="0" smtClean="0"/>
              <a:t>th</a:t>
            </a:r>
            <a:r>
              <a:rPr lang="en-US" dirty="0" smtClean="0"/>
              <a:t> Percentile Rain Rate</a:t>
            </a:r>
          </a:p>
          <a:p>
            <a:pPr algn="ctr"/>
            <a:r>
              <a:rPr lang="en-US" sz="2400" b="1" dirty="0" smtClean="0">
                <a:solidFill>
                  <a:srgbClr val="57688F"/>
                </a:solidFill>
                <a:latin typeface="+mj-lt"/>
              </a:rPr>
              <a:t>2090-2099</a:t>
            </a:r>
            <a:endParaRPr lang="en-US" sz="2400" b="1" dirty="0">
              <a:solidFill>
                <a:srgbClr val="57688F"/>
              </a:solidFill>
              <a:latin typeface="+mj-lt"/>
            </a:endParaRPr>
          </a:p>
        </p:txBody>
      </p:sp>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846"/>
          <a:stretch/>
        </p:blipFill>
        <p:spPr>
          <a:xfrm>
            <a:off x="6446520" y="2560320"/>
            <a:ext cx="5747495" cy="3886200"/>
          </a:xfrm>
          <a:prstGeom prst="rect">
            <a:avLst/>
          </a:prstGeom>
        </p:spPr>
      </p:pic>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0125" r="12299"/>
          <a:stretch/>
        </p:blipFill>
        <p:spPr>
          <a:xfrm>
            <a:off x="1" y="2560320"/>
            <a:ext cx="5041232" cy="3874690"/>
          </a:xfrm>
          <a:prstGeom prst="rect">
            <a:avLst/>
          </a:prstGeom>
        </p:spPr>
      </p:pic>
      <p:pic>
        <p:nvPicPr>
          <p:cNvPr id="11" name="Picture 1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833" t="17193" r="65088" b="11229"/>
          <a:stretch/>
        </p:blipFill>
        <p:spPr>
          <a:xfrm>
            <a:off x="5038344" y="2633472"/>
            <a:ext cx="1478646" cy="3296654"/>
          </a:xfrm>
          <a:prstGeom prst="rect">
            <a:avLst/>
          </a:prstGeom>
        </p:spPr>
      </p:pic>
      <p:sp>
        <p:nvSpPr>
          <p:cNvPr id="8" name="Rectangle 7"/>
          <p:cNvSpPr/>
          <p:nvPr/>
        </p:nvSpPr>
        <p:spPr>
          <a:xfrm>
            <a:off x="1012157" y="1399032"/>
            <a:ext cx="3457998" cy="1015663"/>
          </a:xfrm>
          <a:prstGeom prst="rect">
            <a:avLst/>
          </a:prstGeom>
        </p:spPr>
        <p:txBody>
          <a:bodyPr wrap="none">
            <a:spAutoFit/>
          </a:bodyPr>
          <a:lstStyle/>
          <a:p>
            <a:pPr algn="ctr"/>
            <a:r>
              <a:rPr lang="en-US" b="1" dirty="0" smtClean="0"/>
              <a:t>Change in Exceedance Days</a:t>
            </a:r>
          </a:p>
          <a:p>
            <a:pPr algn="ctr"/>
            <a:r>
              <a:rPr lang="en-US" dirty="0" smtClean="0"/>
              <a:t>95</a:t>
            </a:r>
            <a:r>
              <a:rPr lang="en-US" baseline="30000" dirty="0" smtClean="0"/>
              <a:t>th</a:t>
            </a:r>
            <a:r>
              <a:rPr lang="en-US" dirty="0" smtClean="0"/>
              <a:t> Percentile Rain Rate</a:t>
            </a:r>
          </a:p>
          <a:p>
            <a:pPr algn="ctr"/>
            <a:r>
              <a:rPr lang="en-US" sz="2400" b="1" dirty="0" smtClean="0">
                <a:solidFill>
                  <a:srgbClr val="57688F"/>
                </a:solidFill>
                <a:latin typeface="+mj-lt"/>
              </a:rPr>
              <a:t>2090-2099</a:t>
            </a:r>
            <a:endParaRPr lang="en-US" sz="2400" b="1" dirty="0">
              <a:solidFill>
                <a:srgbClr val="57688F"/>
              </a:solidFill>
              <a:latin typeface="+mj-lt"/>
            </a:endParaRPr>
          </a:p>
        </p:txBody>
      </p:sp>
      <p:sp>
        <p:nvSpPr>
          <p:cNvPr id="10" name="Rectangle 9"/>
          <p:cNvSpPr/>
          <p:nvPr/>
        </p:nvSpPr>
        <p:spPr>
          <a:xfrm>
            <a:off x="4126483" y="6395969"/>
            <a:ext cx="3972561" cy="307777"/>
          </a:xfrm>
          <a:prstGeom prst="rect">
            <a:avLst/>
          </a:prstGeom>
        </p:spPr>
        <p:txBody>
          <a:bodyPr wrap="none">
            <a:spAutoFit/>
          </a:bodyPr>
          <a:lstStyle/>
          <a:p>
            <a:pPr algn="ctr"/>
            <a:r>
              <a:rPr lang="en-US" sz="1400" b="1" smtClean="0"/>
              <a:t>Spatial resolution: 2.5 x 2 degree grid boxes</a:t>
            </a:r>
          </a:p>
        </p:txBody>
      </p:sp>
    </p:spTree>
    <p:extLst>
      <p:ext uri="{BB962C8B-B14F-4D97-AF65-F5344CB8AC3E}">
        <p14:creationId xmlns:p14="http://schemas.microsoft.com/office/powerpoint/2010/main" val="286884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9287"/>
          <a:stretch/>
        </p:blipFill>
        <p:spPr>
          <a:xfrm>
            <a:off x="6446520" y="2560320"/>
            <a:ext cx="5707205" cy="3882907"/>
          </a:xfrm>
          <a:prstGeom prst="rect">
            <a:avLst/>
          </a:prstGeom>
        </p:spPr>
      </p:pic>
      <p:sp>
        <p:nvSpPr>
          <p:cNvPr id="5" name="Title 4"/>
          <p:cNvSpPr>
            <a:spLocks noGrp="1"/>
          </p:cNvSpPr>
          <p:nvPr>
            <p:ph type="title"/>
          </p:nvPr>
        </p:nvSpPr>
        <p:spPr>
          <a:xfrm>
            <a:off x="996696" y="310896"/>
            <a:ext cx="10232136" cy="475488"/>
          </a:xfrm>
        </p:spPr>
        <p:txBody>
          <a:bodyPr>
            <a:noAutofit/>
          </a:bodyPr>
          <a:lstStyle/>
          <a:p>
            <a:r>
              <a:rPr lang="en-US" dirty="0" smtClean="0"/>
              <a:t>Results: Percentiles</a:t>
            </a:r>
            <a:endParaRPr lang="en-US" sz="4000" dirty="0"/>
          </a:p>
        </p:txBody>
      </p:sp>
      <p:sp>
        <p:nvSpPr>
          <p:cNvPr id="7" name="Rectangle 6"/>
          <p:cNvSpPr/>
          <p:nvPr/>
        </p:nvSpPr>
        <p:spPr>
          <a:xfrm>
            <a:off x="7269480" y="1399032"/>
            <a:ext cx="3457998" cy="1015663"/>
          </a:xfrm>
          <a:prstGeom prst="rect">
            <a:avLst/>
          </a:prstGeom>
        </p:spPr>
        <p:txBody>
          <a:bodyPr wrap="none">
            <a:spAutoFit/>
          </a:bodyPr>
          <a:lstStyle/>
          <a:p>
            <a:pPr algn="ctr"/>
            <a:r>
              <a:rPr lang="en-US" b="1" dirty="0" smtClean="0"/>
              <a:t>Change in Exceedance Days</a:t>
            </a:r>
          </a:p>
          <a:p>
            <a:pPr algn="ctr"/>
            <a:r>
              <a:rPr lang="en-US" dirty="0" smtClean="0"/>
              <a:t>5</a:t>
            </a:r>
            <a:r>
              <a:rPr lang="en-US" baseline="30000" dirty="0" smtClean="0"/>
              <a:t>th</a:t>
            </a:r>
            <a:r>
              <a:rPr lang="en-US" dirty="0" smtClean="0"/>
              <a:t> Percentile Wind Speed</a:t>
            </a:r>
          </a:p>
          <a:p>
            <a:pPr algn="ctr"/>
            <a:r>
              <a:rPr lang="en-US" sz="2400" b="1" dirty="0" smtClean="0">
                <a:solidFill>
                  <a:srgbClr val="57688F"/>
                </a:solidFill>
                <a:latin typeface="+mj-lt"/>
              </a:rPr>
              <a:t>2090-2099</a:t>
            </a:r>
            <a:endParaRPr lang="en-US" sz="2400" b="1" dirty="0">
              <a:solidFill>
                <a:srgbClr val="57688F"/>
              </a:solidFill>
              <a:latin typeface="+mj-lt"/>
            </a:endParaRPr>
          </a:p>
        </p:txBody>
      </p:sp>
      <p:sp>
        <p:nvSpPr>
          <p:cNvPr id="8" name="Rectangle 7"/>
          <p:cNvSpPr/>
          <p:nvPr/>
        </p:nvSpPr>
        <p:spPr>
          <a:xfrm>
            <a:off x="1012157" y="1399032"/>
            <a:ext cx="3457998" cy="1015663"/>
          </a:xfrm>
          <a:prstGeom prst="rect">
            <a:avLst/>
          </a:prstGeom>
        </p:spPr>
        <p:txBody>
          <a:bodyPr wrap="none">
            <a:spAutoFit/>
          </a:bodyPr>
          <a:lstStyle/>
          <a:p>
            <a:pPr algn="ctr"/>
            <a:r>
              <a:rPr lang="en-US" b="1" dirty="0" smtClean="0"/>
              <a:t>Change in Exceedance Days</a:t>
            </a:r>
          </a:p>
          <a:p>
            <a:pPr algn="ctr"/>
            <a:r>
              <a:rPr lang="en-US" dirty="0" smtClean="0"/>
              <a:t>95</a:t>
            </a:r>
            <a:r>
              <a:rPr lang="en-US" baseline="30000" dirty="0" smtClean="0"/>
              <a:t>th</a:t>
            </a:r>
            <a:r>
              <a:rPr lang="en-US" dirty="0" smtClean="0"/>
              <a:t> Percentile Wind Speed</a:t>
            </a:r>
          </a:p>
          <a:p>
            <a:pPr algn="ctr"/>
            <a:r>
              <a:rPr lang="en-US" sz="2400" b="1" dirty="0" smtClean="0">
                <a:solidFill>
                  <a:srgbClr val="57688F"/>
                </a:solidFill>
                <a:latin typeface="+mj-lt"/>
              </a:rPr>
              <a:t>2090-2099</a:t>
            </a:r>
            <a:endParaRPr lang="en-US" sz="2400" b="1" dirty="0">
              <a:solidFill>
                <a:srgbClr val="57688F"/>
              </a:solidFill>
              <a:latin typeface="+mj-lt"/>
            </a:endParaRPr>
          </a:p>
        </p:txBody>
      </p:sp>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9708" r="12586"/>
          <a:stretch/>
        </p:blipFill>
        <p:spPr>
          <a:xfrm>
            <a:off x="0" y="2560320"/>
            <a:ext cx="4981074" cy="3858843"/>
          </a:xfrm>
          <a:prstGeom prst="rect">
            <a:avLst/>
          </a:prstGeom>
        </p:spPr>
      </p:pic>
      <p:pic>
        <p:nvPicPr>
          <p:cNvPr id="10" name="Picture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02" t="41228" r="64825" b="12456"/>
          <a:stretch/>
        </p:blipFill>
        <p:spPr>
          <a:xfrm>
            <a:off x="5038344" y="2633472"/>
            <a:ext cx="1543783" cy="2191175"/>
          </a:xfrm>
          <a:prstGeom prst="rect">
            <a:avLst/>
          </a:prstGeom>
        </p:spPr>
      </p:pic>
      <p:sp>
        <p:nvSpPr>
          <p:cNvPr id="9" name="Rectangle 8"/>
          <p:cNvSpPr/>
          <p:nvPr/>
        </p:nvSpPr>
        <p:spPr>
          <a:xfrm>
            <a:off x="4126483" y="6395969"/>
            <a:ext cx="3972561" cy="307777"/>
          </a:xfrm>
          <a:prstGeom prst="rect">
            <a:avLst/>
          </a:prstGeom>
        </p:spPr>
        <p:txBody>
          <a:bodyPr wrap="none">
            <a:spAutoFit/>
          </a:bodyPr>
          <a:lstStyle/>
          <a:p>
            <a:pPr algn="ctr"/>
            <a:r>
              <a:rPr lang="en-US" sz="1400" b="1" smtClean="0"/>
              <a:t>Spatial resolution: 2.5 x 2 degree grid boxes</a:t>
            </a:r>
          </a:p>
        </p:txBody>
      </p:sp>
    </p:spTree>
    <p:extLst>
      <p:ext uri="{BB962C8B-B14F-4D97-AF65-F5344CB8AC3E}">
        <p14:creationId xmlns:p14="http://schemas.microsoft.com/office/powerpoint/2010/main" val="2089901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9493556" y="1535344"/>
            <a:ext cx="365760" cy="8175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9493556" y="2713070"/>
            <a:ext cx="365760" cy="35804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5"/>
          <p:cNvSpPr txBox="1">
            <a:spLocks/>
          </p:cNvSpPr>
          <p:nvPr/>
        </p:nvSpPr>
        <p:spPr>
          <a:xfrm>
            <a:off x="9859316" y="1436940"/>
            <a:ext cx="2302136" cy="9255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1</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Model Selection </a:t>
            </a:r>
            <a:endParaRPr lang="en-US" b="1" dirty="0">
              <a:solidFill>
                <a:srgbClr val="3E4268"/>
              </a:solidFill>
              <a:effectLst>
                <a:outerShdw blurRad="50800" dist="38100" dir="2700000" algn="tl" rotWithShape="0">
                  <a:schemeClr val="bg1"/>
                </a:outerShdw>
              </a:effectLst>
            </a:endParaRPr>
          </a:p>
        </p:txBody>
      </p:sp>
      <p:sp>
        <p:nvSpPr>
          <p:cNvPr id="11" name="Text Placeholder 5"/>
          <p:cNvSpPr txBox="1">
            <a:spLocks/>
          </p:cNvSpPr>
          <p:nvPr/>
        </p:nvSpPr>
        <p:spPr>
          <a:xfrm>
            <a:off x="9817182" y="3556040"/>
            <a:ext cx="2386404" cy="1947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b="1" u="sng" dirty="0" smtClean="0">
                <a:solidFill>
                  <a:srgbClr val="3E4268"/>
                </a:solidFill>
                <a:effectLst>
                  <a:outerShdw blurRad="50800" dist="38100" dir="2700000" algn="tl" rotWithShape="0">
                    <a:schemeClr val="bg1"/>
                  </a:outerShdw>
                </a:effectLst>
              </a:rPr>
              <a:t>Phase 2</a:t>
            </a:r>
            <a:r>
              <a:rPr lang="en-US" sz="2200" b="1" dirty="0" smtClean="0">
                <a:solidFill>
                  <a:srgbClr val="3E4268"/>
                </a:solidFill>
                <a:effectLst>
                  <a:outerShdw blurRad="50800" dist="38100" dir="2700000" algn="tl" rotWithShape="0">
                    <a:schemeClr val="bg1"/>
                  </a:outerShdw>
                </a:effectLst>
              </a:rPr>
              <a:t>:</a:t>
            </a:r>
          </a:p>
          <a:p>
            <a:pPr algn="ctr"/>
            <a:r>
              <a:rPr lang="en-US" sz="2200" b="1" dirty="0" smtClean="0">
                <a:solidFill>
                  <a:srgbClr val="3E4268"/>
                </a:solidFill>
                <a:effectLst>
                  <a:outerShdw blurRad="50800" dist="38100" dir="2700000" algn="tl" rotWithShape="0">
                    <a:schemeClr val="bg1"/>
                  </a:outerShdw>
                </a:effectLst>
              </a:rPr>
              <a:t>Wind and Rain Extremes and Phenomena Projections</a:t>
            </a:r>
            <a:endParaRPr lang="en-US" sz="2200" b="1" dirty="0">
              <a:solidFill>
                <a:srgbClr val="3E4268"/>
              </a:solidFill>
              <a:effectLst>
                <a:outerShdw blurRad="50800" dist="38100" dir="2700000" algn="tl" rotWithShape="0">
                  <a:schemeClr val="bg1"/>
                </a:outerShdw>
              </a:effectLst>
            </a:endParaRPr>
          </a:p>
        </p:txBody>
      </p:sp>
      <p:pic>
        <p:nvPicPr>
          <p:cNvPr id="8" name="Picture 7"/>
          <p:cNvPicPr>
            <a:picLocks noChangeAspect="1"/>
          </p:cNvPicPr>
          <p:nvPr/>
        </p:nvPicPr>
        <p:blipFill>
          <a:blip r:embed="rId3"/>
          <a:stretch>
            <a:fillRect/>
          </a:stretch>
        </p:blipFill>
        <p:spPr>
          <a:xfrm>
            <a:off x="-4349266" y="-140678"/>
            <a:ext cx="7110050" cy="7956065"/>
          </a:xfrm>
          <a:prstGeom prst="rect">
            <a:avLst/>
          </a:prstGeom>
        </p:spPr>
      </p:pic>
      <p:sp>
        <p:nvSpPr>
          <p:cNvPr id="12" name="Rectangle 11"/>
          <p:cNvSpPr/>
          <p:nvPr/>
        </p:nvSpPr>
        <p:spPr>
          <a:xfrm>
            <a:off x="-2233246" y="-1310612"/>
            <a:ext cx="4712677" cy="81143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grpSp>
        <p:nvGrpSpPr>
          <p:cNvPr id="3" name="Group 2"/>
          <p:cNvGrpSpPr/>
          <p:nvPr/>
        </p:nvGrpSpPr>
        <p:grpSpPr>
          <a:xfrm>
            <a:off x="-5202446" y="117003"/>
            <a:ext cx="14620142" cy="7485519"/>
            <a:chOff x="-5202446" y="117003"/>
            <a:chExt cx="14620142" cy="7485519"/>
          </a:xfrm>
        </p:grpSpPr>
        <p:sp>
          <p:nvSpPr>
            <p:cNvPr id="6" name="Block Arc 5"/>
            <p:cNvSpPr/>
            <p:nvPr/>
          </p:nvSpPr>
          <p:spPr>
            <a:xfrm>
              <a:off x="-5202446" y="117003"/>
              <a:ext cx="7485519" cy="7485519"/>
            </a:xfrm>
            <a:prstGeom prst="blockArc">
              <a:avLst>
                <a:gd name="adj1" fmla="val 18900000"/>
                <a:gd name="adj2" fmla="val 2700000"/>
                <a:gd name="adj3" fmla="val 289"/>
              </a:avLst>
            </a:prstGeom>
            <a:solidFill>
              <a:srgbClr val="3E4268"/>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712552" y="1506560"/>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1" kern="1200" dirty="0" smtClean="0"/>
                <a:t>Verify</a:t>
              </a:r>
              <a:r>
                <a:rPr lang="en-US" sz="2500" kern="1200" dirty="0" smtClean="0"/>
                <a:t> Global Climate Models against NOAA datasets</a:t>
              </a:r>
              <a:endParaRPr lang="en-US" sz="2500" kern="1200" dirty="0"/>
            </a:p>
          </p:txBody>
        </p:sp>
        <p:sp>
          <p:nvSpPr>
            <p:cNvPr id="14" name="Hexagon 13"/>
            <p:cNvSpPr/>
            <p:nvPr/>
          </p:nvSpPr>
          <p:spPr>
            <a:xfrm>
              <a:off x="1157291" y="1502063"/>
              <a:ext cx="1000172"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203080" y="2790165"/>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Calculate</a:t>
              </a:r>
              <a:r>
                <a:rPr lang="en-US" sz="2500" kern="1200" baseline="0" dirty="0" smtClean="0"/>
                <a:t> </a:t>
              </a:r>
              <a:r>
                <a:rPr lang="en-US" sz="2500" b="1" kern="1200" baseline="0" dirty="0" smtClean="0"/>
                <a:t>extreme percentile </a:t>
              </a:r>
              <a:r>
                <a:rPr lang="en-US" sz="2500" kern="1200" baseline="0" dirty="0" smtClean="0"/>
                <a:t>values of wind and rain</a:t>
              </a:r>
              <a:endParaRPr lang="en-US" sz="2500" kern="1200" dirty="0"/>
            </a:p>
          </p:txBody>
        </p:sp>
        <p:sp>
          <p:nvSpPr>
            <p:cNvPr id="16" name="Hexagon 15"/>
            <p:cNvSpPr/>
            <p:nvPr/>
          </p:nvSpPr>
          <p:spPr>
            <a:xfrm>
              <a:off x="1707786" y="278566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203080" y="3895868"/>
              <a:ext cx="7214616" cy="1188720"/>
            </a:xfrm>
            <a:custGeom>
              <a:avLst/>
              <a:gdLst>
                <a:gd name="connsiteX0" fmla="*/ 0 w 7211636"/>
                <a:gd name="connsiteY0" fmla="*/ 0 h 1211393"/>
                <a:gd name="connsiteX1" fmla="*/ 7211636 w 7211636"/>
                <a:gd name="connsiteY1" fmla="*/ 0 h 1211393"/>
                <a:gd name="connsiteX2" fmla="*/ 7211636 w 7211636"/>
                <a:gd name="connsiteY2" fmla="*/ 1211393 h 1211393"/>
                <a:gd name="connsiteX3" fmla="*/ 0 w 7211636"/>
                <a:gd name="connsiteY3" fmla="*/ 1211393 h 1211393"/>
                <a:gd name="connsiteX4" fmla="*/ 0 w 7211636"/>
                <a:gd name="connsiteY4" fmla="*/ 0 h 1211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1211393">
                  <a:moveTo>
                    <a:pt x="0" y="0"/>
                  </a:moveTo>
                  <a:lnTo>
                    <a:pt x="7211636" y="0"/>
                  </a:lnTo>
                  <a:lnTo>
                    <a:pt x="7211636" y="1211393"/>
                  </a:lnTo>
                  <a:lnTo>
                    <a:pt x="0" y="1211393"/>
                  </a:lnTo>
                  <a:lnTo>
                    <a:pt x="0" y="0"/>
                  </a:lnTo>
                  <a:close/>
                </a:path>
              </a:pathLst>
            </a:custGeom>
            <a:solidFill>
              <a:srgbClr val="7EB76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Compute </a:t>
              </a:r>
              <a:r>
                <a:rPr lang="en-US" sz="2500" b="1" kern="1200" dirty="0" smtClean="0"/>
                <a:t>return intervals </a:t>
              </a:r>
              <a:r>
                <a:rPr lang="en-US" sz="2500" kern="1200" dirty="0" smtClean="0"/>
                <a:t>of wind and rain events</a:t>
              </a:r>
              <a:endParaRPr lang="en-US" sz="2500" kern="1200" dirty="0"/>
            </a:p>
          </p:txBody>
        </p:sp>
        <p:sp>
          <p:nvSpPr>
            <p:cNvPr id="18" name="Hexagon 17"/>
            <p:cNvSpPr/>
            <p:nvPr/>
          </p:nvSpPr>
          <p:spPr>
            <a:xfrm>
              <a:off x="1533609" y="3884215"/>
              <a:ext cx="1316736" cy="121615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Freeform 18"/>
            <p:cNvSpPr/>
            <p:nvPr/>
          </p:nvSpPr>
          <p:spPr>
            <a:xfrm>
              <a:off x="1712552" y="5357375"/>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Create </a:t>
              </a:r>
              <a:r>
                <a:rPr lang="en-US" sz="2500" kern="1200" dirty="0" smtClean="0"/>
                <a:t>projected trend in </a:t>
              </a:r>
              <a:r>
                <a:rPr lang="en-US" sz="2500" b="0" kern="1200" dirty="0" smtClean="0"/>
                <a:t>regional </a:t>
              </a:r>
              <a:r>
                <a:rPr lang="en-US" sz="2500" b="1" kern="1200" dirty="0" smtClean="0"/>
                <a:t>monsoon</a:t>
              </a:r>
              <a:endParaRPr lang="en-US" sz="2500" b="1" kern="1200" dirty="0"/>
            </a:p>
          </p:txBody>
        </p:sp>
        <p:sp>
          <p:nvSpPr>
            <p:cNvPr id="20" name="Hexagon 19"/>
            <p:cNvSpPr/>
            <p:nvPr/>
          </p:nvSpPr>
          <p:spPr>
            <a:xfrm>
              <a:off x="1217257" y="535287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5" name="Title 4"/>
          <p:cNvSpPr>
            <a:spLocks noGrp="1"/>
          </p:cNvSpPr>
          <p:nvPr>
            <p:ph type="title"/>
          </p:nvPr>
        </p:nvSpPr>
        <p:spPr>
          <a:xfrm>
            <a:off x="1000125" y="314749"/>
            <a:ext cx="10233148" cy="479425"/>
          </a:xfrm>
        </p:spPr>
        <p:txBody>
          <a:bodyPr>
            <a:noAutofit/>
          </a:bodyPr>
          <a:lstStyle/>
          <a:p>
            <a:r>
              <a:rPr lang="en-US" dirty="0" smtClean="0"/>
              <a:t>Project Objectives </a:t>
            </a:r>
            <a:endParaRPr lang="en-US" dirty="0"/>
          </a:p>
        </p:txBody>
      </p:sp>
      <p:pic>
        <p:nvPicPr>
          <p:cNvPr id="21" name="Picture 20"/>
          <p:cNvPicPr>
            <a:picLocks noChangeAspect="1"/>
          </p:cNvPicPr>
          <p:nvPr/>
        </p:nvPicPr>
        <p:blipFill>
          <a:blip r:embed="rId5"/>
          <a:stretch>
            <a:fillRect/>
          </a:stretch>
        </p:blipFill>
        <p:spPr>
          <a:xfrm rot="348851">
            <a:off x="1285884" y="1648414"/>
            <a:ext cx="694833" cy="645037"/>
          </a:xfrm>
          <a:prstGeom prst="rect">
            <a:avLst/>
          </a:prstGeom>
        </p:spPr>
      </p:pic>
      <p:pic>
        <p:nvPicPr>
          <p:cNvPr id="22" name="Picture 21"/>
          <p:cNvPicPr>
            <a:picLocks noChangeAspect="1"/>
          </p:cNvPicPr>
          <p:nvPr/>
        </p:nvPicPr>
        <p:blipFill>
          <a:blip r:embed="rId6"/>
          <a:stretch>
            <a:fillRect/>
          </a:stretch>
        </p:blipFill>
        <p:spPr>
          <a:xfrm>
            <a:off x="1845229" y="2843557"/>
            <a:ext cx="738094" cy="738094"/>
          </a:xfrm>
          <a:prstGeom prst="rect">
            <a:avLst/>
          </a:pr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1413129" y="5378237"/>
            <a:ext cx="606163" cy="790495"/>
          </a:xfrm>
          <a:prstGeom prst="rect">
            <a:avLst/>
          </a:prstGeom>
        </p:spPr>
      </p:pic>
      <p:sp>
        <p:nvSpPr>
          <p:cNvPr id="25" name="TextBox 24"/>
          <p:cNvSpPr txBox="1"/>
          <p:nvPr/>
        </p:nvSpPr>
        <p:spPr>
          <a:xfrm>
            <a:off x="1813503" y="3880989"/>
            <a:ext cx="951251" cy="1323439"/>
          </a:xfrm>
          <a:prstGeom prst="rect">
            <a:avLst/>
          </a:prstGeom>
          <a:noFill/>
        </p:spPr>
        <p:txBody>
          <a:bodyPr wrap="square" rtlCol="0">
            <a:spAutoFit/>
          </a:bodyPr>
          <a:lstStyle/>
          <a:p>
            <a:r>
              <a:rPr lang="en-US" sz="40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40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40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30" name="Straight Connector 29"/>
          <p:cNvCxnSpPr/>
          <p:nvPr/>
        </p:nvCxnSpPr>
        <p:spPr>
          <a:xfrm>
            <a:off x="1780845" y="4499165"/>
            <a:ext cx="769820" cy="75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989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5488"/>
          </a:xfrm>
        </p:spPr>
        <p:txBody>
          <a:bodyPr>
            <a:noAutofit/>
          </a:bodyPr>
          <a:lstStyle/>
          <a:p>
            <a:r>
              <a:rPr lang="en-US" dirty="0" smtClean="0"/>
              <a:t>Background: Return Intervals</a:t>
            </a:r>
            <a:endParaRPr lang="en-US" sz="3200" dirty="0"/>
          </a:p>
        </p:txBody>
      </p:sp>
      <p:grpSp>
        <p:nvGrpSpPr>
          <p:cNvPr id="7" name="Group 6"/>
          <p:cNvGrpSpPr/>
          <p:nvPr/>
        </p:nvGrpSpPr>
        <p:grpSpPr>
          <a:xfrm>
            <a:off x="78695" y="1635744"/>
            <a:ext cx="7622715" cy="5222256"/>
            <a:chOff x="233350" y="1584944"/>
            <a:chExt cx="7622715" cy="5222256"/>
          </a:xfrm>
        </p:grpSpPr>
        <p:grpSp>
          <p:nvGrpSpPr>
            <p:cNvPr id="6" name="Group 5"/>
            <p:cNvGrpSpPr/>
            <p:nvPr/>
          </p:nvGrpSpPr>
          <p:grpSpPr>
            <a:xfrm>
              <a:off x="233350" y="1584944"/>
              <a:ext cx="7385036" cy="5222256"/>
              <a:chOff x="3223503" y="1587336"/>
              <a:chExt cx="7385036" cy="5222256"/>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b="7843"/>
              <a:stretch/>
            </p:blipFill>
            <p:spPr>
              <a:xfrm>
                <a:off x="3238493" y="1587336"/>
                <a:ext cx="6923632" cy="5222256"/>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268" t="13333" r="86622" b="81099"/>
              <a:stretch/>
            </p:blipFill>
            <p:spPr>
              <a:xfrm>
                <a:off x="9784261" y="2051054"/>
                <a:ext cx="824278" cy="310230"/>
              </a:xfrm>
              <a:prstGeom prst="rect">
                <a:avLst/>
              </a:prstGeom>
            </p:spPr>
          </p:pic>
          <p:sp>
            <p:nvSpPr>
              <p:cNvPr id="4" name="Rounded Rectangle 3"/>
              <p:cNvSpPr/>
              <p:nvPr/>
            </p:nvSpPr>
            <p:spPr>
              <a:xfrm>
                <a:off x="3223503" y="2346294"/>
                <a:ext cx="883802" cy="2769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5592249" y="1892145"/>
              <a:ext cx="2263816" cy="590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971503" y="3114253"/>
            <a:ext cx="6279197" cy="3633466"/>
            <a:chOff x="5542663" y="1323015"/>
            <a:chExt cx="6279197" cy="3633466"/>
          </a:xfrm>
        </p:grpSpPr>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t="-1" b="41968"/>
            <a:stretch/>
          </p:blipFill>
          <p:spPr>
            <a:xfrm>
              <a:off x="5542663" y="1387536"/>
              <a:ext cx="6279197" cy="3568945"/>
            </a:xfrm>
            <a:prstGeom prst="rect">
              <a:avLst/>
            </a:prstGeom>
          </p:spPr>
        </p:pic>
        <p:sp>
          <p:nvSpPr>
            <p:cNvPr id="16" name="Oval 15"/>
            <p:cNvSpPr/>
            <p:nvPr/>
          </p:nvSpPr>
          <p:spPr>
            <a:xfrm>
              <a:off x="6987454" y="1323015"/>
              <a:ext cx="1694807" cy="590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76473" y="4161843"/>
            <a:ext cx="4940160" cy="2378838"/>
            <a:chOff x="2731615" y="4430753"/>
            <a:chExt cx="4940160" cy="2378838"/>
          </a:xfrm>
        </p:grpSpPr>
        <p:pic>
          <p:nvPicPr>
            <p:cNvPr id="32" name="Picture 31"/>
            <p:cNvPicPr>
              <a:picLocks noChangeAspect="1"/>
            </p:cNvPicPr>
            <p:nvPr/>
          </p:nvPicPr>
          <p:blipFill rotWithShape="1">
            <a:blip r:embed="rId5">
              <a:extLst>
                <a:ext uri="{28A0092B-C50C-407E-A947-70E740481C1C}">
                  <a14:useLocalDpi xmlns:a14="http://schemas.microsoft.com/office/drawing/2010/main" val="0"/>
                </a:ext>
              </a:extLst>
            </a:blip>
            <a:srcRect b="33420"/>
            <a:stretch/>
          </p:blipFill>
          <p:spPr>
            <a:xfrm>
              <a:off x="2731615" y="4512462"/>
              <a:ext cx="4940160" cy="2297129"/>
            </a:xfrm>
            <a:prstGeom prst="rect">
              <a:avLst/>
            </a:prstGeom>
          </p:spPr>
        </p:pic>
        <p:sp>
          <p:nvSpPr>
            <p:cNvPr id="15" name="Oval 14"/>
            <p:cNvSpPr/>
            <p:nvPr/>
          </p:nvSpPr>
          <p:spPr>
            <a:xfrm>
              <a:off x="3328433" y="4430753"/>
              <a:ext cx="2263816" cy="590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051143" y="1957463"/>
            <a:ext cx="4107129" cy="4019918"/>
            <a:chOff x="7369551" y="2789673"/>
            <a:chExt cx="4107129" cy="4019918"/>
          </a:xfrm>
        </p:grpSpPr>
        <p:pic>
          <p:nvPicPr>
            <p:cNvPr id="31" name="Picture 30"/>
            <p:cNvPicPr>
              <a:picLocks noChangeAspect="1"/>
            </p:cNvPicPr>
            <p:nvPr/>
          </p:nvPicPr>
          <p:blipFill rotWithShape="1">
            <a:blip r:embed="rId6">
              <a:extLst>
                <a:ext uri="{28A0092B-C50C-407E-A947-70E740481C1C}">
                  <a14:useLocalDpi xmlns:a14="http://schemas.microsoft.com/office/drawing/2010/main" val="0"/>
                </a:ext>
              </a:extLst>
            </a:blip>
            <a:srcRect b="22358"/>
            <a:stretch/>
          </p:blipFill>
          <p:spPr>
            <a:xfrm>
              <a:off x="7369551" y="2789673"/>
              <a:ext cx="4107129" cy="4019918"/>
            </a:xfrm>
            <a:prstGeom prst="rect">
              <a:avLst/>
            </a:prstGeom>
          </p:spPr>
        </p:pic>
        <p:sp>
          <p:nvSpPr>
            <p:cNvPr id="3" name="Oval 2"/>
            <p:cNvSpPr/>
            <p:nvPr/>
          </p:nvSpPr>
          <p:spPr>
            <a:xfrm>
              <a:off x="7464020" y="5631046"/>
              <a:ext cx="3093583" cy="7077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5" name="Table 34"/>
          <p:cNvGraphicFramePr>
            <a:graphicFrameLocks noGrp="1"/>
          </p:cNvGraphicFramePr>
          <p:nvPr>
            <p:extLst/>
          </p:nvPr>
        </p:nvGraphicFramePr>
        <p:xfrm>
          <a:off x="3825511" y="4230341"/>
          <a:ext cx="8305749" cy="2579129"/>
        </p:xfrm>
        <a:graphic>
          <a:graphicData uri="http://schemas.openxmlformats.org/drawingml/2006/table">
            <a:tbl>
              <a:tblPr firstRow="1" bandRow="1">
                <a:tableStyleId>{0505E3EF-67EA-436B-97B2-0124C06EBD24}</a:tableStyleId>
              </a:tblPr>
              <a:tblGrid>
                <a:gridCol w="2768583"/>
                <a:gridCol w="2768583"/>
                <a:gridCol w="2768583"/>
              </a:tblGrid>
              <a:tr h="730009">
                <a:tc>
                  <a:txBody>
                    <a:bodyPr/>
                    <a:lstStyle/>
                    <a:p>
                      <a:pPr algn="ctr"/>
                      <a:r>
                        <a:rPr lang="en-US" dirty="0" smtClean="0"/>
                        <a:t>Return</a:t>
                      </a:r>
                      <a:r>
                        <a:rPr lang="en-US" baseline="0" dirty="0" smtClean="0"/>
                        <a:t> Interval (years)</a:t>
                      </a:r>
                      <a:endParaRPr lang="en-US" dirty="0"/>
                    </a:p>
                  </a:txBody>
                  <a:tcPr/>
                </a:tc>
                <a:tc>
                  <a:txBody>
                    <a:bodyPr/>
                    <a:lstStyle/>
                    <a:p>
                      <a:pPr algn="ctr"/>
                      <a:r>
                        <a:rPr lang="en-US" dirty="0" smtClean="0"/>
                        <a:t>Probability of Occurrence per year</a:t>
                      </a:r>
                      <a:endParaRPr lang="en-US" dirty="0"/>
                    </a:p>
                  </a:txBody>
                  <a:tcPr/>
                </a:tc>
                <a:tc>
                  <a:txBody>
                    <a:bodyPr/>
                    <a:lstStyle/>
                    <a:p>
                      <a:pPr algn="ctr"/>
                      <a:r>
                        <a:rPr lang="en-US" dirty="0" smtClean="0"/>
                        <a:t>Yearly Percent</a:t>
                      </a:r>
                      <a:r>
                        <a:rPr lang="en-US" baseline="0" dirty="0" smtClean="0"/>
                        <a:t> Chance of Occurrence</a:t>
                      </a:r>
                      <a:endParaRPr lang="en-US" dirty="0"/>
                    </a:p>
                  </a:txBody>
                  <a:tcPr/>
                </a:tc>
              </a:tr>
              <a:tr h="0">
                <a:tc>
                  <a:txBody>
                    <a:bodyPr/>
                    <a:lstStyle/>
                    <a:p>
                      <a:pPr algn="ctr"/>
                      <a:r>
                        <a:rPr lang="en-US" dirty="0" smtClean="0"/>
                        <a:t>1000</a:t>
                      </a:r>
                      <a:endParaRPr lang="en-US" dirty="0"/>
                    </a:p>
                  </a:txBody>
                  <a:tcPr/>
                </a:tc>
                <a:tc>
                  <a:txBody>
                    <a:bodyPr/>
                    <a:lstStyle/>
                    <a:p>
                      <a:pPr algn="ctr"/>
                      <a:r>
                        <a:rPr lang="en-US" dirty="0" smtClean="0"/>
                        <a:t>1 in 1000</a:t>
                      </a:r>
                      <a:endParaRPr lang="en-US" dirty="0"/>
                    </a:p>
                  </a:txBody>
                  <a:tcPr/>
                </a:tc>
                <a:tc>
                  <a:txBody>
                    <a:bodyPr/>
                    <a:lstStyle/>
                    <a:p>
                      <a:pPr algn="ctr"/>
                      <a:r>
                        <a:rPr lang="en-US" dirty="0" smtClean="0"/>
                        <a:t>0.1%</a:t>
                      </a:r>
                      <a:endParaRPr lang="en-US" dirty="0"/>
                    </a:p>
                  </a:txBody>
                  <a:tcPr/>
                </a:tc>
              </a:tr>
              <a:tr h="370840">
                <a:tc>
                  <a:txBody>
                    <a:bodyPr/>
                    <a:lstStyle/>
                    <a:p>
                      <a:pPr algn="ctr"/>
                      <a:r>
                        <a:rPr lang="en-US" dirty="0" smtClean="0"/>
                        <a:t>500</a:t>
                      </a:r>
                      <a:endParaRPr lang="en-US" dirty="0"/>
                    </a:p>
                  </a:txBody>
                  <a:tcPr/>
                </a:tc>
                <a:tc>
                  <a:txBody>
                    <a:bodyPr/>
                    <a:lstStyle/>
                    <a:p>
                      <a:pPr algn="ctr"/>
                      <a:r>
                        <a:rPr lang="en-US" dirty="0" smtClean="0"/>
                        <a:t>1 in 500</a:t>
                      </a:r>
                      <a:endParaRPr lang="en-US" dirty="0"/>
                    </a:p>
                  </a:txBody>
                  <a:tcPr/>
                </a:tc>
                <a:tc>
                  <a:txBody>
                    <a:bodyPr/>
                    <a:lstStyle/>
                    <a:p>
                      <a:pPr algn="ctr"/>
                      <a:r>
                        <a:rPr lang="en-US" dirty="0" smtClean="0"/>
                        <a:t>0.5 %</a:t>
                      </a:r>
                      <a:endParaRPr lang="en-US" dirty="0"/>
                    </a:p>
                  </a:txBody>
                  <a:tcPr/>
                </a:tc>
              </a:tr>
              <a:tr h="370840">
                <a:tc>
                  <a:txBody>
                    <a:bodyPr/>
                    <a:lstStyle/>
                    <a:p>
                      <a:pPr algn="ctr"/>
                      <a:r>
                        <a:rPr lang="en-US" dirty="0" smtClean="0"/>
                        <a:t>100</a:t>
                      </a:r>
                      <a:endParaRPr lang="en-US" dirty="0"/>
                    </a:p>
                  </a:txBody>
                  <a:tcPr/>
                </a:tc>
                <a:tc>
                  <a:txBody>
                    <a:bodyPr/>
                    <a:lstStyle/>
                    <a:p>
                      <a:pPr algn="ctr"/>
                      <a:r>
                        <a:rPr lang="en-US" dirty="0" smtClean="0"/>
                        <a:t>1 in 100</a:t>
                      </a:r>
                      <a:endParaRPr lang="en-US" dirty="0"/>
                    </a:p>
                  </a:txBody>
                  <a:tcPr/>
                </a:tc>
                <a:tc>
                  <a:txBody>
                    <a:bodyPr/>
                    <a:lstStyle/>
                    <a:p>
                      <a:pPr algn="ctr"/>
                      <a:r>
                        <a:rPr lang="en-US" dirty="0" smtClean="0"/>
                        <a:t>1 %</a:t>
                      </a:r>
                      <a:endParaRPr lang="en-US" dirty="0"/>
                    </a:p>
                  </a:txBody>
                  <a:tcPr/>
                </a:tc>
              </a:tr>
              <a:tr h="370840">
                <a:tc>
                  <a:txBody>
                    <a:bodyPr/>
                    <a:lstStyle/>
                    <a:p>
                      <a:pPr algn="ctr"/>
                      <a:r>
                        <a:rPr lang="en-US" dirty="0" smtClean="0"/>
                        <a:t>50</a:t>
                      </a:r>
                      <a:endParaRPr lang="en-US" dirty="0"/>
                    </a:p>
                  </a:txBody>
                  <a:tcPr/>
                </a:tc>
                <a:tc>
                  <a:txBody>
                    <a:bodyPr/>
                    <a:lstStyle/>
                    <a:p>
                      <a:pPr algn="ctr"/>
                      <a:r>
                        <a:rPr lang="en-US" dirty="0" smtClean="0"/>
                        <a:t>1 in 50</a:t>
                      </a:r>
                      <a:endParaRPr lang="en-US" dirty="0"/>
                    </a:p>
                  </a:txBody>
                  <a:tcPr/>
                </a:tc>
                <a:tc>
                  <a:txBody>
                    <a:bodyPr/>
                    <a:lstStyle/>
                    <a:p>
                      <a:pPr algn="ctr"/>
                      <a:r>
                        <a:rPr lang="en-US" dirty="0" smtClean="0"/>
                        <a:t>2 %</a:t>
                      </a:r>
                      <a:endParaRPr lang="en-US" dirty="0"/>
                    </a:p>
                  </a:txBody>
                  <a:tcPr/>
                </a:tc>
              </a:tr>
              <a:tr h="370840">
                <a:tc>
                  <a:txBody>
                    <a:bodyPr/>
                    <a:lstStyle/>
                    <a:p>
                      <a:pPr algn="ctr"/>
                      <a:r>
                        <a:rPr lang="en-US" dirty="0" smtClean="0"/>
                        <a:t>6</a:t>
                      </a:r>
                      <a:endParaRPr lang="en-US" dirty="0"/>
                    </a:p>
                  </a:txBody>
                  <a:tcPr/>
                </a:tc>
                <a:tc>
                  <a:txBody>
                    <a:bodyPr/>
                    <a:lstStyle/>
                    <a:p>
                      <a:pPr algn="ctr"/>
                      <a:r>
                        <a:rPr lang="en-US" dirty="0" smtClean="0"/>
                        <a:t>1 in 6</a:t>
                      </a:r>
                      <a:endParaRPr lang="en-US" dirty="0"/>
                    </a:p>
                  </a:txBody>
                  <a:tcPr/>
                </a:tc>
                <a:tc>
                  <a:txBody>
                    <a:bodyPr/>
                    <a:lstStyle/>
                    <a:p>
                      <a:pPr algn="ctr"/>
                      <a:r>
                        <a:rPr lang="en-US" dirty="0" smtClean="0"/>
                        <a:t>16.7</a:t>
                      </a:r>
                      <a:r>
                        <a:rPr lang="en-US" baseline="0" dirty="0" smtClean="0"/>
                        <a:t> </a:t>
                      </a:r>
                      <a:r>
                        <a:rPr lang="en-US" dirty="0" smtClean="0"/>
                        <a:t>%</a:t>
                      </a:r>
                      <a:endParaRPr lang="en-US" dirty="0"/>
                    </a:p>
                  </a:txBody>
                  <a:tcPr/>
                </a:tc>
              </a:tr>
            </a:tbl>
          </a:graphicData>
        </a:graphic>
      </p:graphicFrame>
    </p:spTree>
    <p:extLst>
      <p:ext uri="{BB962C8B-B14F-4D97-AF65-F5344CB8AC3E}">
        <p14:creationId xmlns:p14="http://schemas.microsoft.com/office/powerpoint/2010/main" val="1468054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a:picLocks noChangeAspect="1"/>
          </p:cNvPicPr>
          <p:nvPr/>
        </p:nvPicPr>
        <p:blipFill rotWithShape="1">
          <a:blip r:embed="rId3">
            <a:extLst>
              <a:ext uri="{28A0092B-C50C-407E-A947-70E740481C1C}">
                <a14:useLocalDpi xmlns:a14="http://schemas.microsoft.com/office/drawing/2010/main" val="0"/>
              </a:ext>
            </a:extLst>
          </a:blip>
          <a:srcRect l="54617" t="66331" b="3162"/>
          <a:stretch/>
        </p:blipFill>
        <p:spPr>
          <a:xfrm>
            <a:off x="6759507" y="3110587"/>
            <a:ext cx="1732057" cy="998709"/>
          </a:xfrm>
          <a:prstGeom prst="rect">
            <a:avLst/>
          </a:prstGeom>
          <a:ln>
            <a:solidFill>
              <a:schemeClr val="tx1"/>
            </a:solidFill>
          </a:ln>
          <a:scene3d>
            <a:camera prst="orthographicFront">
              <a:rot lat="21007625" lon="1228880" rev="1489228"/>
            </a:camera>
            <a:lightRig rig="threePt" dir="t"/>
          </a:scene3d>
        </p:spPr>
      </p:pic>
      <p:pic>
        <p:nvPicPr>
          <p:cNvPr id="107" name="Picture 106"/>
          <p:cNvPicPr>
            <a:picLocks noChangeAspect="1"/>
          </p:cNvPicPr>
          <p:nvPr/>
        </p:nvPicPr>
        <p:blipFill rotWithShape="1">
          <a:blip r:embed="rId3">
            <a:extLst>
              <a:ext uri="{28A0092B-C50C-407E-A947-70E740481C1C}">
                <a14:useLocalDpi xmlns:a14="http://schemas.microsoft.com/office/drawing/2010/main" val="0"/>
              </a:ext>
            </a:extLst>
          </a:blip>
          <a:srcRect l="54617" t="66331" b="3162"/>
          <a:stretch/>
        </p:blipFill>
        <p:spPr>
          <a:xfrm>
            <a:off x="7053088" y="3211107"/>
            <a:ext cx="1732057" cy="998709"/>
          </a:xfrm>
          <a:prstGeom prst="rect">
            <a:avLst/>
          </a:prstGeom>
          <a:ln>
            <a:solidFill>
              <a:schemeClr val="tx1"/>
            </a:solidFill>
          </a:ln>
          <a:scene3d>
            <a:camera prst="orthographicFront">
              <a:rot lat="21007625" lon="1228880" rev="1489228"/>
            </a:camera>
            <a:lightRig rig="threePt" dir="t"/>
          </a:scene3d>
        </p:spPr>
      </p:pic>
      <p:pic>
        <p:nvPicPr>
          <p:cNvPr id="57" name="Picture 56"/>
          <p:cNvPicPr>
            <a:picLocks noChangeAspect="1"/>
          </p:cNvPicPr>
          <p:nvPr/>
        </p:nvPicPr>
        <p:blipFill rotWithShape="1">
          <a:blip r:embed="rId3">
            <a:extLst>
              <a:ext uri="{28A0092B-C50C-407E-A947-70E740481C1C}">
                <a14:useLocalDpi xmlns:a14="http://schemas.microsoft.com/office/drawing/2010/main" val="0"/>
              </a:ext>
            </a:extLst>
          </a:blip>
          <a:srcRect l="54617" t="66331" b="3162"/>
          <a:stretch/>
        </p:blipFill>
        <p:spPr>
          <a:xfrm>
            <a:off x="4829156" y="3138304"/>
            <a:ext cx="1732057" cy="998709"/>
          </a:xfrm>
          <a:prstGeom prst="rect">
            <a:avLst/>
          </a:prstGeom>
          <a:ln>
            <a:solidFill>
              <a:schemeClr val="tx1"/>
            </a:solidFill>
          </a:ln>
          <a:scene3d>
            <a:camera prst="orthographicFront">
              <a:rot lat="21007625" lon="1228880" rev="1489228"/>
            </a:camera>
            <a:lightRig rig="threePt" dir="t"/>
          </a:scene3d>
        </p:spPr>
      </p:pic>
      <p:sp>
        <p:nvSpPr>
          <p:cNvPr id="5" name="Title 4"/>
          <p:cNvSpPr>
            <a:spLocks noGrp="1"/>
          </p:cNvSpPr>
          <p:nvPr>
            <p:ph type="title"/>
          </p:nvPr>
        </p:nvSpPr>
        <p:spPr>
          <a:xfrm>
            <a:off x="1000125" y="310896"/>
            <a:ext cx="10233148" cy="475488"/>
          </a:xfrm>
        </p:spPr>
        <p:txBody>
          <a:bodyPr>
            <a:noAutofit/>
          </a:bodyPr>
          <a:lstStyle/>
          <a:p>
            <a:r>
              <a:rPr lang="en-US" dirty="0" smtClean="0"/>
              <a:t>Methods: Return Intervals</a:t>
            </a:r>
            <a:endParaRPr lang="en-US" sz="4000" dirty="0"/>
          </a:p>
        </p:txBody>
      </p:sp>
      <p:grpSp>
        <p:nvGrpSpPr>
          <p:cNvPr id="4" name="Group 3"/>
          <p:cNvGrpSpPr/>
          <p:nvPr/>
        </p:nvGrpSpPr>
        <p:grpSpPr>
          <a:xfrm>
            <a:off x="689927" y="1736174"/>
            <a:ext cx="1242872" cy="3571163"/>
            <a:chOff x="559913" y="2008455"/>
            <a:chExt cx="1242872" cy="3571163"/>
          </a:xfrm>
        </p:grpSpPr>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l="2097" t="69414" r="61218" b="1992"/>
            <a:stretch/>
          </p:blipFill>
          <p:spPr>
            <a:xfrm rot="17034876">
              <a:off x="208100" y="3985599"/>
              <a:ext cx="1971025" cy="1217014"/>
            </a:xfrm>
            <a:prstGeom prst="rect">
              <a:avLst/>
            </a:prstGeom>
            <a:scene3d>
              <a:camera prst="orthographicFront">
                <a:rot lat="804000" lon="4032000" rev="624000"/>
              </a:camera>
              <a:lightRig rig="threePt" dir="t"/>
            </a:scene3d>
          </p:spPr>
        </p:pic>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l="2192" t="69262" r="61441" b="2007"/>
            <a:stretch/>
          </p:blipFill>
          <p:spPr>
            <a:xfrm rot="17041466">
              <a:off x="212134" y="3696156"/>
              <a:ext cx="1953986" cy="1222838"/>
            </a:xfrm>
            <a:prstGeom prst="rect">
              <a:avLst/>
            </a:prstGeom>
            <a:scene3d>
              <a:camera prst="orthographicFront">
                <a:rot lat="804000" lon="4032000" rev="624000"/>
              </a:camera>
              <a:lightRig rig="threePt" dir="t"/>
            </a:scene3d>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2074" t="69247" r="61346" b="2158"/>
            <a:stretch/>
          </p:blipFill>
          <p:spPr>
            <a:xfrm rot="17121381">
              <a:off x="185747" y="3372793"/>
              <a:ext cx="1965347" cy="1217016"/>
            </a:xfrm>
            <a:prstGeom prst="rect">
              <a:avLst/>
            </a:prstGeom>
            <a:scene3d>
              <a:camera prst="orthographicFront">
                <a:rot lat="804000" lon="4032000" rev="624000"/>
              </a:camera>
              <a:lightRig rig="threePt" dir="t"/>
            </a:scene3d>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l="2169" t="69095" r="61358" b="2447"/>
            <a:stretch/>
          </p:blipFill>
          <p:spPr>
            <a:xfrm rot="17018530">
              <a:off x="194791" y="3032062"/>
              <a:ext cx="1959667" cy="1211194"/>
            </a:xfrm>
            <a:prstGeom prst="rect">
              <a:avLst/>
            </a:prstGeom>
            <a:scene3d>
              <a:camera prst="orthographicFront">
                <a:rot lat="803637" lon="4030339" rev="624234"/>
              </a:camera>
              <a:lightRig rig="threePt" dir="t"/>
            </a:scene3d>
          </p:spPr>
        </p:pic>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l="2074" t="69247" r="61346" b="2158"/>
            <a:stretch/>
          </p:blipFill>
          <p:spPr>
            <a:xfrm rot="17121381">
              <a:off x="211603" y="2728422"/>
              <a:ext cx="1965347" cy="1217016"/>
            </a:xfrm>
            <a:prstGeom prst="rect">
              <a:avLst/>
            </a:prstGeom>
            <a:scene3d>
              <a:camera prst="orthographicFront">
                <a:rot lat="804000" lon="4032000" rev="624000"/>
              </a:camera>
              <a:lightRig rig="threePt" dir="t"/>
            </a:scene3d>
          </p:spPr>
        </p:pic>
        <p:pic>
          <p:nvPicPr>
            <p:cNvPr id="45" name="Picture 44"/>
            <p:cNvPicPr>
              <a:picLocks noChangeAspect="1"/>
            </p:cNvPicPr>
            <p:nvPr/>
          </p:nvPicPr>
          <p:blipFill rotWithShape="1">
            <a:blip r:embed="rId4">
              <a:extLst>
                <a:ext uri="{28A0092B-C50C-407E-A947-70E740481C1C}">
                  <a14:useLocalDpi xmlns:a14="http://schemas.microsoft.com/office/drawing/2010/main" val="0"/>
                </a:ext>
              </a:extLst>
            </a:blip>
            <a:srcRect l="2097" t="69414" r="61218" b="1992"/>
            <a:stretch/>
          </p:blipFill>
          <p:spPr>
            <a:xfrm rot="17034876">
              <a:off x="207766" y="2385461"/>
              <a:ext cx="1971025" cy="1217014"/>
            </a:xfrm>
            <a:prstGeom prst="rect">
              <a:avLst/>
            </a:prstGeom>
            <a:scene3d>
              <a:camera prst="orthographicFront">
                <a:rot lat="804000" lon="4032000" rev="624000"/>
              </a:camera>
              <a:lightRig rig="threePt" dir="t"/>
            </a:scene3d>
          </p:spPr>
        </p:pic>
      </p:grpSp>
      <p:pic>
        <p:nvPicPr>
          <p:cNvPr id="46" name="Picture 45"/>
          <p:cNvPicPr>
            <a:picLocks noChangeAspect="1"/>
          </p:cNvPicPr>
          <p:nvPr/>
        </p:nvPicPr>
        <p:blipFill rotWithShape="1">
          <a:blip r:embed="rId4">
            <a:extLst>
              <a:ext uri="{28A0092B-C50C-407E-A947-70E740481C1C}">
                <a14:useLocalDpi xmlns:a14="http://schemas.microsoft.com/office/drawing/2010/main" val="0"/>
              </a:ext>
            </a:extLst>
          </a:blip>
          <a:srcRect l="2097" t="69414" r="61218" b="1992"/>
          <a:stretch/>
        </p:blipFill>
        <p:spPr>
          <a:xfrm rot="17034876">
            <a:off x="332296" y="1782322"/>
            <a:ext cx="1971025" cy="1217014"/>
          </a:xfrm>
          <a:prstGeom prst="rect">
            <a:avLst/>
          </a:prstGeom>
          <a:scene3d>
            <a:camera prst="orthographicFront">
              <a:rot lat="804000" lon="4032000" rev="624000"/>
            </a:camera>
            <a:lightRig rig="threePt" dir="t"/>
          </a:scene3d>
        </p:spPr>
      </p:pic>
      <p:sp>
        <p:nvSpPr>
          <p:cNvPr id="51" name="TextBox 50"/>
          <p:cNvSpPr txBox="1"/>
          <p:nvPr/>
        </p:nvSpPr>
        <p:spPr>
          <a:xfrm>
            <a:off x="4707130" y="4641175"/>
            <a:ext cx="1976110" cy="584775"/>
          </a:xfrm>
          <a:prstGeom prst="rect">
            <a:avLst/>
          </a:prstGeom>
          <a:noFill/>
        </p:spPr>
        <p:txBody>
          <a:bodyPr wrap="square" rtlCol="0">
            <a:spAutoFit/>
          </a:bodyPr>
          <a:lstStyle/>
          <a:p>
            <a:pPr algn="ctr"/>
            <a:r>
              <a:rPr lang="en-US" sz="1600" dirty="0" smtClean="0"/>
              <a:t>Generalized Extreme Value Functions</a:t>
            </a:r>
            <a:endParaRPr lang="en-US" sz="1600" dirty="0"/>
          </a:p>
        </p:txBody>
      </p:sp>
      <p:sp>
        <p:nvSpPr>
          <p:cNvPr id="61" name="Parallelogram 60"/>
          <p:cNvSpPr/>
          <p:nvPr/>
        </p:nvSpPr>
        <p:spPr>
          <a:xfrm rot="238743">
            <a:off x="1567853" y="2729845"/>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Parallelogram 61"/>
          <p:cNvSpPr/>
          <p:nvPr/>
        </p:nvSpPr>
        <p:spPr>
          <a:xfrm rot="238743">
            <a:off x="1567852" y="3059777"/>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Parallelogram 62"/>
          <p:cNvSpPr/>
          <p:nvPr/>
        </p:nvSpPr>
        <p:spPr>
          <a:xfrm rot="238743">
            <a:off x="1567851" y="3413381"/>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3"/>
          <p:cNvSpPr/>
          <p:nvPr/>
        </p:nvSpPr>
        <p:spPr>
          <a:xfrm rot="238743">
            <a:off x="1567850" y="3701133"/>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arallelogram 64"/>
          <p:cNvSpPr/>
          <p:nvPr/>
        </p:nvSpPr>
        <p:spPr>
          <a:xfrm rot="238743">
            <a:off x="1567850" y="4058486"/>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arallelogram 65"/>
          <p:cNvSpPr/>
          <p:nvPr/>
        </p:nvSpPr>
        <p:spPr>
          <a:xfrm rot="238743">
            <a:off x="1567850" y="4377963"/>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Parallelogram 66"/>
          <p:cNvSpPr/>
          <p:nvPr/>
        </p:nvSpPr>
        <p:spPr>
          <a:xfrm rot="238743">
            <a:off x="1567849" y="4661984"/>
            <a:ext cx="141565" cy="55227"/>
          </a:xfrm>
          <a:prstGeom prst="parallelogram">
            <a:avLst>
              <a:gd name="adj" fmla="val 5490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697385" y="2738834"/>
            <a:ext cx="2065053" cy="1858871"/>
            <a:chOff x="4697385" y="2738834"/>
            <a:chExt cx="2065053" cy="1858871"/>
          </a:xfrm>
        </p:grpSpPr>
        <p:sp>
          <p:nvSpPr>
            <p:cNvPr id="49" name="Rectangle 48"/>
            <p:cNvSpPr/>
            <p:nvPr/>
          </p:nvSpPr>
          <p:spPr>
            <a:xfrm>
              <a:off x="4697385" y="2738834"/>
              <a:ext cx="2065053" cy="1858871"/>
            </a:xfrm>
            <a:prstGeom prst="rect">
              <a:avLst/>
            </a:prstGeom>
            <a:solidFill>
              <a:schemeClr val="tx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ysClr val="windowText" lastClr="000000"/>
                  </a:solidFill>
                </a:ln>
                <a:noFill/>
              </a:endParaRPr>
            </a:p>
          </p:txBody>
        </p:sp>
        <p:sp>
          <p:nvSpPr>
            <p:cNvPr id="50" name="TextBox 49"/>
            <p:cNvSpPr txBox="1"/>
            <p:nvPr/>
          </p:nvSpPr>
          <p:spPr>
            <a:xfrm>
              <a:off x="5062299" y="3234169"/>
              <a:ext cx="1468966" cy="862723"/>
            </a:xfrm>
            <a:prstGeom prst="rect">
              <a:avLst/>
            </a:prstGeom>
            <a:noFill/>
          </p:spPr>
          <p:txBody>
            <a:bodyPr wrap="square" rtlCol="0">
              <a:spAutoFit/>
            </a:bodyPr>
            <a:lstStyle/>
            <a:p>
              <a:r>
                <a:rPr lang="en-US" sz="4800" dirty="0" smtClean="0">
                  <a:solidFill>
                    <a:schemeClr val="bg1"/>
                  </a:solidFill>
                  <a:latin typeface="Aharoni" panose="02010803020104030203" pitchFamily="2" charset="-79"/>
                  <a:cs typeface="Aharoni" panose="02010803020104030203" pitchFamily="2" charset="-79"/>
                </a:rPr>
                <a:t>GEV</a:t>
              </a:r>
              <a:endParaRPr lang="en-US" sz="4800" dirty="0">
                <a:solidFill>
                  <a:schemeClr val="bg1"/>
                </a:solidFill>
                <a:latin typeface="Aharoni" panose="02010803020104030203" pitchFamily="2" charset="-79"/>
                <a:cs typeface="Aharoni" panose="02010803020104030203" pitchFamily="2" charset="-79"/>
              </a:endParaRPr>
            </a:p>
          </p:txBody>
        </p:sp>
      </p:grpSp>
      <p:sp>
        <p:nvSpPr>
          <p:cNvPr id="78" name="Oval 77"/>
          <p:cNvSpPr/>
          <p:nvPr/>
        </p:nvSpPr>
        <p:spPr>
          <a:xfrm>
            <a:off x="8267700" y="3714750"/>
            <a:ext cx="177800" cy="171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7585075" y="4457034"/>
            <a:ext cx="1720850" cy="369332"/>
          </a:xfrm>
          <a:prstGeom prst="rect">
            <a:avLst/>
          </a:prstGeom>
          <a:noFill/>
        </p:spPr>
        <p:txBody>
          <a:bodyPr wrap="square" rtlCol="0">
            <a:spAutoFit/>
          </a:bodyPr>
          <a:lstStyle/>
          <a:p>
            <a:r>
              <a:rPr lang="en-US" dirty="0" smtClean="0"/>
              <a:t>Return levels</a:t>
            </a:r>
            <a:endParaRPr lang="en-US" dirty="0"/>
          </a:p>
        </p:txBody>
      </p:sp>
      <p:pic>
        <p:nvPicPr>
          <p:cNvPr id="89" name="Picture 88"/>
          <p:cNvPicPr>
            <a:picLocks noChangeAspect="1"/>
          </p:cNvPicPr>
          <p:nvPr/>
        </p:nvPicPr>
        <p:blipFill rotWithShape="1">
          <a:blip r:embed="rId8" cstate="print">
            <a:clrChange>
              <a:clrFrom>
                <a:srgbClr val="C0C0C0"/>
              </a:clrFrom>
              <a:clrTo>
                <a:srgbClr val="C0C0C0">
                  <a:alpha val="0"/>
                </a:srgbClr>
              </a:clrTo>
            </a:clrChange>
            <a:extLst>
              <a:ext uri="{28A0092B-C50C-407E-A947-70E740481C1C}">
                <a14:useLocalDpi xmlns:a14="http://schemas.microsoft.com/office/drawing/2010/main" val="0"/>
              </a:ext>
            </a:extLst>
          </a:blip>
          <a:srcRect l="16300" t="60733" r="67033" b="12942"/>
          <a:stretch/>
        </p:blipFill>
        <p:spPr>
          <a:xfrm>
            <a:off x="11808321" y="-116275"/>
            <a:ext cx="191796" cy="392053"/>
          </a:xfrm>
          <a:prstGeom prst="rect">
            <a:avLst/>
          </a:prstGeom>
        </p:spPr>
      </p:pic>
      <p:sp>
        <p:nvSpPr>
          <p:cNvPr id="71" name="TextBox 70"/>
          <p:cNvSpPr txBox="1"/>
          <p:nvPr/>
        </p:nvSpPr>
        <p:spPr>
          <a:xfrm>
            <a:off x="7006758" y="4998952"/>
            <a:ext cx="1315562" cy="1477328"/>
          </a:xfrm>
          <a:prstGeom prst="rect">
            <a:avLst/>
          </a:prstGeom>
          <a:noFill/>
        </p:spPr>
        <p:txBody>
          <a:bodyPr wrap="square" rtlCol="0">
            <a:spAutoFit/>
          </a:bodyPr>
          <a:lstStyle/>
          <a:p>
            <a:r>
              <a:rPr lang="en-US" dirty="0" smtClean="0"/>
              <a:t>2030-2060</a:t>
            </a:r>
          </a:p>
          <a:p>
            <a:r>
              <a:rPr lang="en-US" dirty="0" smtClean="0"/>
              <a:t>2040-2070</a:t>
            </a:r>
          </a:p>
          <a:p>
            <a:r>
              <a:rPr lang="en-US" dirty="0" smtClean="0"/>
              <a:t>2050-2080</a:t>
            </a:r>
          </a:p>
          <a:p>
            <a:r>
              <a:rPr lang="en-US" dirty="0" smtClean="0"/>
              <a:t>2060-2090</a:t>
            </a:r>
          </a:p>
          <a:p>
            <a:r>
              <a:rPr lang="en-US" dirty="0" smtClean="0"/>
              <a:t>2070-2100</a:t>
            </a:r>
          </a:p>
        </p:txBody>
      </p:sp>
      <p:sp>
        <p:nvSpPr>
          <p:cNvPr id="77" name="Rectangle 76"/>
          <p:cNvSpPr/>
          <p:nvPr/>
        </p:nvSpPr>
        <p:spPr>
          <a:xfrm>
            <a:off x="6727159" y="4948160"/>
            <a:ext cx="1818764" cy="1815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266182" y="4897826"/>
            <a:ext cx="3848100" cy="523220"/>
          </a:xfrm>
          <a:prstGeom prst="rect">
            <a:avLst/>
          </a:prstGeom>
          <a:noFill/>
        </p:spPr>
        <p:txBody>
          <a:bodyPr wrap="square" rtlCol="0">
            <a:spAutoFit/>
          </a:bodyPr>
          <a:lstStyle/>
          <a:p>
            <a:pPr algn="ctr"/>
            <a:r>
              <a:rPr lang="en-US" sz="1400" dirty="0" smtClean="0"/>
              <a:t>GISS-E2-R monthly RCP8.5</a:t>
            </a:r>
          </a:p>
          <a:p>
            <a:pPr algn="ctr"/>
            <a:r>
              <a:rPr lang="en-US" sz="1400" dirty="0" smtClean="0"/>
              <a:t>Wind speed and precipitation totals </a:t>
            </a:r>
            <a:endParaRPr lang="en-US" sz="1400" dirty="0"/>
          </a:p>
        </p:txBody>
      </p:sp>
      <p:cxnSp>
        <p:nvCxnSpPr>
          <p:cNvPr id="124" name="Straight Connector 123"/>
          <p:cNvCxnSpPr/>
          <p:nvPr/>
        </p:nvCxnSpPr>
        <p:spPr>
          <a:xfrm>
            <a:off x="1643199" y="2303191"/>
            <a:ext cx="14669" cy="24924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6805839" y="2607439"/>
            <a:ext cx="3573220" cy="4086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8092203" y="1185636"/>
            <a:ext cx="4037852" cy="2535863"/>
            <a:chOff x="7293127" y="252649"/>
            <a:chExt cx="4294622" cy="2809550"/>
          </a:xfrm>
        </p:grpSpPr>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3422" y="252649"/>
              <a:ext cx="4214327" cy="2809550"/>
            </a:xfrm>
            <a:prstGeom prst="rect">
              <a:avLst/>
            </a:prstGeom>
          </p:spPr>
        </p:pic>
        <p:sp>
          <p:nvSpPr>
            <p:cNvPr id="90" name="5-Point Star 89"/>
            <p:cNvSpPr/>
            <p:nvPr/>
          </p:nvSpPr>
          <p:spPr>
            <a:xfrm>
              <a:off x="11287876" y="1016000"/>
              <a:ext cx="45719" cy="498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5-Point Star 99"/>
            <p:cNvSpPr/>
            <p:nvPr/>
          </p:nvSpPr>
          <p:spPr>
            <a:xfrm>
              <a:off x="10614748" y="2638179"/>
              <a:ext cx="45719" cy="498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5-Point Star 100"/>
            <p:cNvSpPr/>
            <p:nvPr/>
          </p:nvSpPr>
          <p:spPr>
            <a:xfrm>
              <a:off x="8399781" y="1308159"/>
              <a:ext cx="45719" cy="498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5-Point Star 101"/>
            <p:cNvSpPr/>
            <p:nvPr/>
          </p:nvSpPr>
          <p:spPr>
            <a:xfrm>
              <a:off x="9671067" y="1607491"/>
              <a:ext cx="45719" cy="498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5-Point Star 102"/>
            <p:cNvSpPr/>
            <p:nvPr/>
          </p:nvSpPr>
          <p:spPr>
            <a:xfrm>
              <a:off x="9023367" y="1620143"/>
              <a:ext cx="45719" cy="4986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5"/>
            <p:cNvSpPr txBox="1">
              <a:spLocks/>
            </p:cNvSpPr>
            <p:nvPr/>
          </p:nvSpPr>
          <p:spPr>
            <a:xfrm>
              <a:off x="10522127" y="2583015"/>
              <a:ext cx="906088" cy="1222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800" b="1" dirty="0" smtClean="0">
                  <a:solidFill>
                    <a:schemeClr val="bg1"/>
                  </a:solidFill>
                </a:rPr>
                <a:t>American Sāmoa</a:t>
              </a:r>
            </a:p>
          </p:txBody>
        </p:sp>
        <p:sp>
          <p:nvSpPr>
            <p:cNvPr id="83" name="Text Placeholder 5"/>
            <p:cNvSpPr txBox="1">
              <a:spLocks/>
            </p:cNvSpPr>
            <p:nvPr/>
          </p:nvSpPr>
          <p:spPr>
            <a:xfrm>
              <a:off x="7293127" y="1273742"/>
              <a:ext cx="721911" cy="2465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10000"/>
                </a:lnSpc>
              </a:pPr>
              <a:r>
                <a:rPr lang="en-US" sz="800" b="1" dirty="0" smtClean="0">
                  <a:solidFill>
                    <a:schemeClr val="bg1"/>
                  </a:solidFill>
                </a:rPr>
                <a:t>Republic of Palau</a:t>
              </a:r>
            </a:p>
          </p:txBody>
        </p:sp>
        <p:sp>
          <p:nvSpPr>
            <p:cNvPr id="84" name="Text Placeholder 5"/>
            <p:cNvSpPr txBox="1">
              <a:spLocks/>
            </p:cNvSpPr>
            <p:nvPr/>
          </p:nvSpPr>
          <p:spPr>
            <a:xfrm>
              <a:off x="7923213" y="1695972"/>
              <a:ext cx="1044574" cy="1886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800" b="1" dirty="0" smtClean="0">
                  <a:solidFill>
                    <a:schemeClr val="bg1"/>
                  </a:solidFill>
                </a:rPr>
                <a:t>Federated States of Micronesia</a:t>
              </a:r>
            </a:p>
          </p:txBody>
        </p:sp>
        <p:sp>
          <p:nvSpPr>
            <p:cNvPr id="85" name="Text Placeholder 5"/>
            <p:cNvSpPr txBox="1">
              <a:spLocks/>
            </p:cNvSpPr>
            <p:nvPr/>
          </p:nvSpPr>
          <p:spPr>
            <a:xfrm>
              <a:off x="8967787" y="929669"/>
              <a:ext cx="999771" cy="1886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800" b="1" dirty="0" smtClean="0">
                  <a:solidFill>
                    <a:schemeClr val="bg1"/>
                  </a:solidFill>
                </a:rPr>
                <a:t>Republic of the Marshall Islands</a:t>
              </a:r>
            </a:p>
          </p:txBody>
        </p:sp>
        <p:sp>
          <p:nvSpPr>
            <p:cNvPr id="86" name="Text Placeholder 5"/>
            <p:cNvSpPr txBox="1">
              <a:spLocks/>
            </p:cNvSpPr>
            <p:nvPr/>
          </p:nvSpPr>
          <p:spPr>
            <a:xfrm>
              <a:off x="7844931" y="528246"/>
              <a:ext cx="1122856" cy="4241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800" b="1" dirty="0" smtClean="0">
                  <a:solidFill>
                    <a:schemeClr val="bg1"/>
                  </a:solidFill>
                </a:rPr>
                <a:t>Commonwealth of the Northern Mariana Islands</a:t>
              </a:r>
            </a:p>
          </p:txBody>
        </p:sp>
        <p:sp>
          <p:nvSpPr>
            <p:cNvPr id="88" name="Text Placeholder 5"/>
            <p:cNvSpPr txBox="1">
              <a:spLocks/>
            </p:cNvSpPr>
            <p:nvPr/>
          </p:nvSpPr>
          <p:spPr>
            <a:xfrm>
              <a:off x="10377106" y="403490"/>
              <a:ext cx="646493" cy="88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800" b="1" dirty="0" smtClean="0">
                  <a:solidFill>
                    <a:schemeClr val="bg1"/>
                  </a:solidFill>
                </a:rPr>
                <a:t>Hawai’i</a:t>
              </a:r>
            </a:p>
          </p:txBody>
        </p:sp>
      </p:grpSp>
      <p:cxnSp>
        <p:nvCxnSpPr>
          <p:cNvPr id="111" name="Straight Connector 110"/>
          <p:cNvCxnSpPr/>
          <p:nvPr/>
        </p:nvCxnSpPr>
        <p:spPr>
          <a:xfrm>
            <a:off x="9141499" y="2351171"/>
            <a:ext cx="14669" cy="249242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723692" y="2610604"/>
            <a:ext cx="14219" cy="198710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334324" y="2610604"/>
            <a:ext cx="14669" cy="249242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11221335" y="3534964"/>
            <a:ext cx="6929" cy="128279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1848111" y="2078753"/>
            <a:ext cx="13197" cy="327394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27664" y="1590377"/>
            <a:ext cx="7271657" cy="4801578"/>
          </a:xfrm>
          <a:prstGeom prst="rect">
            <a:avLst/>
          </a:prstGeom>
          <a:solidFill>
            <a:schemeClr val="bg1">
              <a:alpha val="70000"/>
            </a:schemeClr>
          </a:solidFill>
          <a:ln>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706986" y="4944919"/>
            <a:ext cx="845922" cy="84592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flipV="1">
            <a:off x="9909624" y="4944919"/>
            <a:ext cx="815551" cy="815551"/>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9262399" y="4031758"/>
            <a:ext cx="849733" cy="849733"/>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0653580" y="4075159"/>
            <a:ext cx="856581" cy="856581"/>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317772" y="5016228"/>
            <a:ext cx="808629" cy="808629"/>
          </a:xfrm>
          <a:prstGeom prst="rect">
            <a:avLst/>
          </a:prstGeom>
        </p:spPr>
      </p:pic>
    </p:spTree>
    <p:extLst>
      <p:ext uri="{BB962C8B-B14F-4D97-AF65-F5344CB8AC3E}">
        <p14:creationId xmlns:p14="http://schemas.microsoft.com/office/powerpoint/2010/main" val="39390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5E-6 -3.33333E-6 L 0.28777 0.08866 " pathEditMode="relative" rAng="0" ptsTypes="AA">
                                      <p:cBhvr>
                                        <p:cTn id="24" dur="2000" fill="hold"/>
                                        <p:tgtEl>
                                          <p:spTgt spid="61"/>
                                        </p:tgtEl>
                                        <p:attrNameLst>
                                          <p:attrName>ppt_x</p:attrName>
                                          <p:attrName>ppt_y</p:attrName>
                                        </p:attrNameLst>
                                      </p:cBhvr>
                                      <p:rCtr x="14388" y="4421"/>
                                    </p:animMotion>
                                  </p:childTnLst>
                                </p:cTn>
                              </p:par>
                              <p:par>
                                <p:cTn id="25" presetID="42" presetClass="path" presetSubtype="0" accel="50000" decel="50000" fill="hold" grpId="0" nodeType="withEffect">
                                  <p:stCondLst>
                                    <p:cond delay="0"/>
                                  </p:stCondLst>
                                  <p:childTnLst>
                                    <p:animMotion origin="layout" path="M 5E-6 0 L 0.28438 0.03773 " pathEditMode="relative" rAng="0" ptsTypes="AA">
                                      <p:cBhvr>
                                        <p:cTn id="26" dur="2000" fill="hold"/>
                                        <p:tgtEl>
                                          <p:spTgt spid="62"/>
                                        </p:tgtEl>
                                        <p:attrNameLst>
                                          <p:attrName>ppt_x</p:attrName>
                                          <p:attrName>ppt_y</p:attrName>
                                        </p:attrNameLst>
                                      </p:cBhvr>
                                      <p:rCtr x="14219" y="1875"/>
                                    </p:animMotion>
                                  </p:childTnLst>
                                </p:cTn>
                              </p:par>
                              <p:par>
                                <p:cTn id="27" presetID="42" presetClass="path" presetSubtype="0" accel="50000" decel="50000" fill="hold" grpId="0" nodeType="withEffect">
                                  <p:stCondLst>
                                    <p:cond delay="0"/>
                                  </p:stCondLst>
                                  <p:childTnLst>
                                    <p:animMotion origin="layout" path="M 5E-6 -3.7037E-7 L 0.28438 -0.01111 " pathEditMode="relative" rAng="0" ptsTypes="AA">
                                      <p:cBhvr>
                                        <p:cTn id="28" dur="2000" fill="hold"/>
                                        <p:tgtEl>
                                          <p:spTgt spid="63"/>
                                        </p:tgtEl>
                                        <p:attrNameLst>
                                          <p:attrName>ppt_x</p:attrName>
                                          <p:attrName>ppt_y</p:attrName>
                                        </p:attrNameLst>
                                      </p:cBhvr>
                                      <p:rCtr x="14219" y="-556"/>
                                    </p:animMotion>
                                  </p:childTnLst>
                                </p:cTn>
                              </p:par>
                              <p:par>
                                <p:cTn id="29" presetID="42" presetClass="path" presetSubtype="0" accel="50000" decel="50000" fill="hold" grpId="0" nodeType="withEffect">
                                  <p:stCondLst>
                                    <p:cond delay="0"/>
                                  </p:stCondLst>
                                  <p:childTnLst>
                                    <p:animMotion origin="layout" path="M 5E-6 1.48148E-6 L 0.28047 -0.05556 " pathEditMode="relative" rAng="0" ptsTypes="AA">
                                      <p:cBhvr>
                                        <p:cTn id="30" dur="2000" fill="hold"/>
                                        <p:tgtEl>
                                          <p:spTgt spid="64"/>
                                        </p:tgtEl>
                                        <p:attrNameLst>
                                          <p:attrName>ppt_x</p:attrName>
                                          <p:attrName>ppt_y</p:attrName>
                                        </p:attrNameLst>
                                      </p:cBhvr>
                                      <p:rCtr x="14023" y="-2778"/>
                                    </p:animMotion>
                                  </p:childTnLst>
                                </p:cTn>
                              </p:par>
                              <p:par>
                                <p:cTn id="31" presetID="42" presetClass="path" presetSubtype="0" accel="50000" decel="50000" fill="hold" grpId="0" nodeType="withEffect">
                                  <p:stCondLst>
                                    <p:cond delay="0"/>
                                  </p:stCondLst>
                                  <p:childTnLst>
                                    <p:animMotion origin="layout" path="M 5E-6 -3.33333E-6 L 0.28438 -0.1074 " pathEditMode="relative" rAng="0" ptsTypes="AA">
                                      <p:cBhvr>
                                        <p:cTn id="32" dur="2000" fill="hold"/>
                                        <p:tgtEl>
                                          <p:spTgt spid="65"/>
                                        </p:tgtEl>
                                        <p:attrNameLst>
                                          <p:attrName>ppt_x</p:attrName>
                                          <p:attrName>ppt_y</p:attrName>
                                        </p:attrNameLst>
                                      </p:cBhvr>
                                      <p:rCtr x="14219" y="-5370"/>
                                    </p:animMotion>
                                  </p:childTnLst>
                                </p:cTn>
                              </p:par>
                              <p:par>
                                <p:cTn id="33" presetID="42" presetClass="path" presetSubtype="0" accel="50000" decel="50000" fill="hold" grpId="0" nodeType="withEffect">
                                  <p:stCondLst>
                                    <p:cond delay="0"/>
                                  </p:stCondLst>
                                  <p:childTnLst>
                                    <p:animMotion origin="layout" path="M 5E-6 -1.11111E-6 L 0.27891 -0.15856 " pathEditMode="relative" rAng="0" ptsTypes="AA">
                                      <p:cBhvr>
                                        <p:cTn id="34" dur="2000" fill="hold"/>
                                        <p:tgtEl>
                                          <p:spTgt spid="66"/>
                                        </p:tgtEl>
                                        <p:attrNameLst>
                                          <p:attrName>ppt_x</p:attrName>
                                          <p:attrName>ppt_y</p:attrName>
                                        </p:attrNameLst>
                                      </p:cBhvr>
                                      <p:rCtr x="13945" y="-7940"/>
                                    </p:animMotion>
                                  </p:childTnLst>
                                </p:cTn>
                              </p:par>
                              <p:par>
                                <p:cTn id="35" presetID="42" presetClass="path" presetSubtype="0" accel="50000" decel="50000" fill="hold" grpId="0" nodeType="withEffect">
                                  <p:stCondLst>
                                    <p:cond delay="0"/>
                                  </p:stCondLst>
                                  <p:childTnLst>
                                    <p:animMotion origin="layout" path="M 5E-6 3.7037E-6 L 0.28438 -0.2 " pathEditMode="relative" rAng="0" ptsTypes="AA">
                                      <p:cBhvr>
                                        <p:cTn id="36" dur="2000" fill="hold"/>
                                        <p:tgtEl>
                                          <p:spTgt spid="67"/>
                                        </p:tgtEl>
                                        <p:attrNameLst>
                                          <p:attrName>ppt_x</p:attrName>
                                          <p:attrName>ppt_y</p:attrName>
                                        </p:attrNameLst>
                                      </p:cBhvr>
                                      <p:rCtr x="14219" y="-10000"/>
                                    </p:animMotion>
                                  </p:childTnLst>
                                </p:cTn>
                              </p:par>
                              <p:par>
                                <p:cTn id="37" presetID="42" presetClass="path" presetSubtype="0" accel="50000" decel="50000" fill="hold" nodeType="withEffect">
                                  <p:stCondLst>
                                    <p:cond delay="0"/>
                                  </p:stCondLst>
                                  <p:childTnLst>
                                    <p:animMotion origin="layout" path="M 3.54167E-6 -2.59259E-6 L -0.00078 0.61667 " pathEditMode="relative" rAng="0" ptsTypes="AA">
                                      <p:cBhvr>
                                        <p:cTn id="38" dur="2000" fill="hold"/>
                                        <p:tgtEl>
                                          <p:spTgt spid="124"/>
                                        </p:tgtEl>
                                        <p:attrNameLst>
                                          <p:attrName>ppt_x</p:attrName>
                                          <p:attrName>ppt_y</p:attrName>
                                        </p:attrNameLst>
                                      </p:cBhvr>
                                      <p:rCtr x="-39" y="3083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4.07407E-6 L 0.20534 0.00649 " pathEditMode="relative" rAng="0" ptsTypes="AA">
                                      <p:cBhvr>
                                        <p:cTn id="42" dur="1000" fill="hold"/>
                                        <p:tgtEl>
                                          <p:spTgt spid="57"/>
                                        </p:tgtEl>
                                        <p:attrNameLst>
                                          <p:attrName>ppt_x</p:attrName>
                                          <p:attrName>ppt_y</p:attrName>
                                        </p:attrNameLst>
                                      </p:cBhvr>
                                      <p:rCtr x="10260" y="324"/>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200"/>
                                  </p:stCondLst>
                                  <p:childTnLst>
                                    <p:animEffect transition="out" filter="fade">
                                      <p:cBhvr>
                                        <p:cTn id="46" dur="500"/>
                                        <p:tgtEl>
                                          <p:spTgt spid="77"/>
                                        </p:tgtEl>
                                      </p:cBhvr>
                                    </p:animEffect>
                                    <p:set>
                                      <p:cBhvr>
                                        <p:cTn id="47" dur="1" fill="hold">
                                          <p:stCondLst>
                                            <p:cond delay="499"/>
                                          </p:stCondLst>
                                        </p:cTn>
                                        <p:tgtEl>
                                          <p:spTgt spid="77"/>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0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1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3"/>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1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1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1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3"/>
                                        </p:tgtEl>
                                        <p:attrNameLst>
                                          <p:attrName>style.visibility</p:attrName>
                                        </p:attrNameLst>
                                      </p:cBhvr>
                                      <p:to>
                                        <p:strVal val="visible"/>
                                      </p:to>
                                    </p:set>
                                    <p:anim calcmode="lin" valueType="num">
                                      <p:cBhvr additive="base">
                                        <p:cTn id="80" dur="500" fill="hold"/>
                                        <p:tgtEl>
                                          <p:spTgt spid="3"/>
                                        </p:tgtEl>
                                        <p:attrNameLst>
                                          <p:attrName>ppt_x</p:attrName>
                                        </p:attrNameLst>
                                      </p:cBhvr>
                                      <p:tavLst>
                                        <p:tav tm="0">
                                          <p:val>
                                            <p:strVal val="#ppt_x"/>
                                          </p:val>
                                        </p:tav>
                                        <p:tav tm="100000">
                                          <p:val>
                                            <p:strVal val="#ppt_x"/>
                                          </p:val>
                                        </p:tav>
                                      </p:tavLst>
                                    </p:anim>
                                    <p:anim calcmode="lin" valueType="num">
                                      <p:cBhvr additive="base">
                                        <p:cTn id="81" dur="500" fill="hold"/>
                                        <p:tgtEl>
                                          <p:spTgt spid="3"/>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500" fill="hold"/>
                                        <p:tgtEl>
                                          <p:spTgt spid="7"/>
                                        </p:tgtEl>
                                        <p:attrNameLst>
                                          <p:attrName>ppt_x</p:attrName>
                                        </p:attrNameLst>
                                      </p:cBhvr>
                                      <p:tavLst>
                                        <p:tav tm="0">
                                          <p:val>
                                            <p:strVal val="#ppt_x"/>
                                          </p:val>
                                        </p:tav>
                                        <p:tav tm="100000">
                                          <p:val>
                                            <p:strVal val="#ppt_x"/>
                                          </p:val>
                                        </p:tav>
                                      </p:tavLst>
                                    </p:anim>
                                    <p:anim calcmode="lin" valueType="num">
                                      <p:cBhvr additive="base">
                                        <p:cTn id="85" dur="500" fill="hold"/>
                                        <p:tgtEl>
                                          <p:spTgt spid="7"/>
                                        </p:tgtEl>
                                        <p:attrNameLst>
                                          <p:attrName>ppt_y</p:attrName>
                                        </p:attrNameLst>
                                      </p:cBhvr>
                                      <p:tavLst>
                                        <p:tav tm="0">
                                          <p:val>
                                            <p:strVal val="0-#ppt_h/2"/>
                                          </p:val>
                                        </p:tav>
                                        <p:tav tm="100000">
                                          <p:val>
                                            <p:strVal val="#ppt_y"/>
                                          </p:val>
                                        </p:tav>
                                      </p:tavLst>
                                    </p:anim>
                                  </p:childTnLst>
                                </p:cTn>
                              </p:par>
                              <p:par>
                                <p:cTn id="86" presetID="2" presetClass="entr" presetSubtype="1" fill="hold" nodeType="withEffect">
                                  <p:stCondLst>
                                    <p:cond delay="0"/>
                                  </p:stCondLst>
                                  <p:childTnLst>
                                    <p:set>
                                      <p:cBhvr>
                                        <p:cTn id="87" dur="1" fill="hold">
                                          <p:stCondLst>
                                            <p:cond delay="0"/>
                                          </p:stCondLst>
                                        </p:cTn>
                                        <p:tgtEl>
                                          <p:spTgt spid="6"/>
                                        </p:tgtEl>
                                        <p:attrNameLst>
                                          <p:attrName>style.visibility</p:attrName>
                                        </p:attrNameLst>
                                      </p:cBhvr>
                                      <p:to>
                                        <p:strVal val="visible"/>
                                      </p:to>
                                    </p:set>
                                    <p:anim calcmode="lin" valueType="num">
                                      <p:cBhvr additive="base">
                                        <p:cTn id="88" dur="500" fill="hold"/>
                                        <p:tgtEl>
                                          <p:spTgt spid="6"/>
                                        </p:tgtEl>
                                        <p:attrNameLst>
                                          <p:attrName>ppt_x</p:attrName>
                                        </p:attrNameLst>
                                      </p:cBhvr>
                                      <p:tavLst>
                                        <p:tav tm="0">
                                          <p:val>
                                            <p:strVal val="#ppt_x"/>
                                          </p:val>
                                        </p:tav>
                                        <p:tav tm="100000">
                                          <p:val>
                                            <p:strVal val="#ppt_x"/>
                                          </p:val>
                                        </p:tav>
                                      </p:tavLst>
                                    </p:anim>
                                    <p:anim calcmode="lin" valueType="num">
                                      <p:cBhvr additive="base">
                                        <p:cTn id="89" dur="500" fill="hold"/>
                                        <p:tgtEl>
                                          <p:spTgt spid="6"/>
                                        </p:tgtEl>
                                        <p:attrNameLst>
                                          <p:attrName>ppt_y</p:attrName>
                                        </p:attrNameLst>
                                      </p:cBhvr>
                                      <p:tavLst>
                                        <p:tav tm="0">
                                          <p:val>
                                            <p:strVal val="0-#ppt_h/2"/>
                                          </p:val>
                                        </p:tav>
                                        <p:tav tm="100000">
                                          <p:val>
                                            <p:strVal val="#ppt_y"/>
                                          </p:val>
                                        </p:tav>
                                      </p:tavLst>
                                    </p:anim>
                                  </p:childTnLst>
                                </p:cTn>
                              </p:par>
                              <p:par>
                                <p:cTn id="90" presetID="2" presetClass="entr" presetSubtype="1" fill="hold" nodeType="with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additive="base">
                                        <p:cTn id="92" dur="500" fill="hold"/>
                                        <p:tgtEl>
                                          <p:spTgt spid="8"/>
                                        </p:tgtEl>
                                        <p:attrNameLst>
                                          <p:attrName>ppt_x</p:attrName>
                                        </p:attrNameLst>
                                      </p:cBhvr>
                                      <p:tavLst>
                                        <p:tav tm="0">
                                          <p:val>
                                            <p:strVal val="#ppt_x"/>
                                          </p:val>
                                        </p:tav>
                                        <p:tav tm="100000">
                                          <p:val>
                                            <p:strVal val="#ppt_x"/>
                                          </p:val>
                                        </p:tav>
                                      </p:tavLst>
                                    </p:anim>
                                    <p:anim calcmode="lin" valueType="num">
                                      <p:cBhvr additive="base">
                                        <p:cTn id="93" dur="500" fill="hold"/>
                                        <p:tgtEl>
                                          <p:spTgt spid="8"/>
                                        </p:tgtEl>
                                        <p:attrNameLst>
                                          <p:attrName>ppt_y</p:attrName>
                                        </p:attrNameLst>
                                      </p:cBhvr>
                                      <p:tavLst>
                                        <p:tav tm="0">
                                          <p:val>
                                            <p:strVal val="0-#ppt_h/2"/>
                                          </p:val>
                                        </p:tav>
                                        <p:tav tm="100000">
                                          <p:val>
                                            <p:strVal val="#ppt_y"/>
                                          </p:val>
                                        </p:tav>
                                      </p:tavLst>
                                    </p:anim>
                                  </p:childTnLst>
                                </p:cTn>
                              </p:par>
                              <p:par>
                                <p:cTn id="94" presetID="2" presetClass="entr" presetSubtype="1" fill="hold" nodeType="with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additive="base">
                                        <p:cTn id="96" dur="500" fill="hold"/>
                                        <p:tgtEl>
                                          <p:spTgt spid="9"/>
                                        </p:tgtEl>
                                        <p:attrNameLst>
                                          <p:attrName>ppt_x</p:attrName>
                                        </p:attrNameLst>
                                      </p:cBhvr>
                                      <p:tavLst>
                                        <p:tav tm="0">
                                          <p:val>
                                            <p:strVal val="#ppt_x"/>
                                          </p:val>
                                        </p:tav>
                                        <p:tav tm="100000">
                                          <p:val>
                                            <p:strVal val="#ppt_x"/>
                                          </p:val>
                                        </p:tav>
                                      </p:tavLst>
                                    </p:anim>
                                    <p:anim calcmode="lin" valueType="num">
                                      <p:cBhvr additive="base">
                                        <p:cTn id="9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78" grpId="0" animBg="1"/>
      <p:bldP spid="77" grpId="0" animBg="1"/>
      <p:bldP spid="109" grpId="0" animBg="1"/>
      <p:bldP spid="1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5488"/>
          </a:xfrm>
        </p:spPr>
        <p:txBody>
          <a:bodyPr>
            <a:noAutofit/>
          </a:bodyPr>
          <a:lstStyle/>
          <a:p>
            <a:r>
              <a:rPr lang="en-US" dirty="0" smtClean="0"/>
              <a:t>Results: Return Intervals</a:t>
            </a:r>
            <a:endParaRPr lang="en-US" sz="4000" dirty="0"/>
          </a:p>
        </p:txBody>
      </p: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2647" y="1988112"/>
            <a:ext cx="1788247" cy="1788247"/>
          </a:xfrm>
          <a:prstGeom prst="rect">
            <a:avLst/>
          </a:prstGeom>
        </p:spPr>
      </p:pic>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0894" y="1980283"/>
            <a:ext cx="1796076" cy="1796076"/>
          </a:xfrm>
          <a:prstGeom prst="rect">
            <a:avLst/>
          </a:prstGeom>
        </p:spPr>
      </p:pic>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5516" y="1980284"/>
            <a:ext cx="1810550" cy="1796074"/>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3010" y="1980283"/>
            <a:ext cx="1802481" cy="1800869"/>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400" y="1988112"/>
            <a:ext cx="1788247" cy="1788247"/>
          </a:xfrm>
          <a:prstGeom prst="rect">
            <a:avLst/>
          </a:prstGeom>
        </p:spPr>
      </p:pic>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4318" y="2002565"/>
            <a:ext cx="1837065" cy="1773793"/>
          </a:xfrm>
          <a:prstGeom prst="rect">
            <a:avLst/>
          </a:prstGeom>
        </p:spPr>
      </p:pic>
      <p:sp>
        <p:nvSpPr>
          <p:cNvPr id="87" name="TextBox 86"/>
          <p:cNvSpPr txBox="1"/>
          <p:nvPr/>
        </p:nvSpPr>
        <p:spPr>
          <a:xfrm rot="16200000">
            <a:off x="-268976" y="2471918"/>
            <a:ext cx="1472339" cy="923330"/>
          </a:xfrm>
          <a:prstGeom prst="rect">
            <a:avLst/>
          </a:prstGeom>
          <a:noFill/>
        </p:spPr>
        <p:txBody>
          <a:bodyPr wrap="square" rtlCol="0">
            <a:spAutoFit/>
          </a:bodyPr>
          <a:lstStyle/>
          <a:p>
            <a:pPr algn="ctr"/>
            <a:r>
              <a:rPr lang="en-US" dirty="0" smtClean="0"/>
              <a:t>Monthly </a:t>
            </a:r>
            <a:r>
              <a:rPr lang="en-US" dirty="0" err="1" smtClean="0"/>
              <a:t>Precip</a:t>
            </a:r>
            <a:r>
              <a:rPr lang="en-US" dirty="0" smtClean="0"/>
              <a:t> Total (mm)</a:t>
            </a:r>
            <a:endParaRPr lang="en-US" dirty="0"/>
          </a:p>
        </p:txBody>
      </p:sp>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400" y="3879054"/>
            <a:ext cx="1788247" cy="1788247"/>
          </a:xfrm>
          <a:prstGeom prst="rect">
            <a:avLst/>
          </a:prstGeom>
        </p:spPr>
      </p:pic>
      <p:pic>
        <p:nvPicPr>
          <p:cNvPr id="89" name="Picture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570" y="3864600"/>
            <a:ext cx="1802701" cy="1802701"/>
          </a:xfrm>
          <a:prstGeom prst="rect">
            <a:avLst/>
          </a:prstGeom>
        </p:spPr>
      </p:pic>
      <p:pic>
        <p:nvPicPr>
          <p:cNvPr id="90" name="Picture 8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12035" y="3879053"/>
            <a:ext cx="1802702" cy="1802702"/>
          </a:xfrm>
          <a:prstGeom prst="rect">
            <a:avLst/>
          </a:prstGeom>
        </p:spPr>
      </p:pic>
      <p:pic>
        <p:nvPicPr>
          <p:cNvPr id="91" name="Picture 9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5527" y="3911061"/>
            <a:ext cx="1835856" cy="1835856"/>
          </a:xfrm>
          <a:prstGeom prst="rect">
            <a:avLst/>
          </a:prstGeom>
        </p:spPr>
      </p:pic>
      <p:pic>
        <p:nvPicPr>
          <p:cNvPr id="92" name="Picture 9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6652" y="3911061"/>
            <a:ext cx="1835856" cy="1835856"/>
          </a:xfrm>
          <a:prstGeom prst="rect">
            <a:avLst/>
          </a:prstGeom>
        </p:spPr>
      </p:pic>
      <p:pic>
        <p:nvPicPr>
          <p:cNvPr id="93" name="Picture 9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03010" y="3911061"/>
            <a:ext cx="1835856" cy="1835856"/>
          </a:xfrm>
          <a:prstGeom prst="rect">
            <a:avLst/>
          </a:prstGeom>
        </p:spPr>
      </p:pic>
      <p:sp>
        <p:nvSpPr>
          <p:cNvPr id="94" name="TextBox 93"/>
          <p:cNvSpPr txBox="1"/>
          <p:nvPr/>
        </p:nvSpPr>
        <p:spPr>
          <a:xfrm rot="16200000">
            <a:off x="-274504" y="4197442"/>
            <a:ext cx="1472339" cy="923330"/>
          </a:xfrm>
          <a:prstGeom prst="rect">
            <a:avLst/>
          </a:prstGeom>
          <a:noFill/>
        </p:spPr>
        <p:txBody>
          <a:bodyPr wrap="square" rtlCol="0">
            <a:spAutoFit/>
          </a:bodyPr>
          <a:lstStyle/>
          <a:p>
            <a:pPr algn="ctr"/>
            <a:r>
              <a:rPr lang="en-US" dirty="0" smtClean="0"/>
              <a:t>Monthly Avg. Wind  (m/s)</a:t>
            </a:r>
            <a:endParaRPr lang="en-US" dirty="0"/>
          </a:p>
        </p:txBody>
      </p:sp>
      <p:sp>
        <p:nvSpPr>
          <p:cNvPr id="101" name="TextBox 100"/>
          <p:cNvSpPr txBox="1"/>
          <p:nvPr/>
        </p:nvSpPr>
        <p:spPr>
          <a:xfrm>
            <a:off x="1129957" y="1469550"/>
            <a:ext cx="1239864" cy="369332"/>
          </a:xfrm>
          <a:prstGeom prst="rect">
            <a:avLst/>
          </a:prstGeom>
          <a:noFill/>
        </p:spPr>
        <p:txBody>
          <a:bodyPr wrap="square" rtlCol="0">
            <a:spAutoFit/>
          </a:bodyPr>
          <a:lstStyle/>
          <a:p>
            <a:pPr algn="ctr"/>
            <a:r>
              <a:rPr lang="en-US" dirty="0" smtClean="0"/>
              <a:t>Palau</a:t>
            </a:r>
            <a:endParaRPr lang="en-US" dirty="0"/>
          </a:p>
        </p:txBody>
      </p:sp>
      <p:sp>
        <p:nvSpPr>
          <p:cNvPr id="102" name="TextBox 101"/>
          <p:cNvSpPr txBox="1"/>
          <p:nvPr/>
        </p:nvSpPr>
        <p:spPr>
          <a:xfrm>
            <a:off x="2808766" y="1469550"/>
            <a:ext cx="1239864" cy="369332"/>
          </a:xfrm>
          <a:prstGeom prst="rect">
            <a:avLst/>
          </a:prstGeom>
          <a:noFill/>
        </p:spPr>
        <p:txBody>
          <a:bodyPr wrap="square" rtlCol="0">
            <a:spAutoFit/>
          </a:bodyPr>
          <a:lstStyle/>
          <a:p>
            <a:pPr algn="ctr"/>
            <a:r>
              <a:rPr lang="en-US" dirty="0" smtClean="0"/>
              <a:t>Guam</a:t>
            </a:r>
            <a:endParaRPr lang="en-US" dirty="0"/>
          </a:p>
        </p:txBody>
      </p:sp>
      <p:sp>
        <p:nvSpPr>
          <p:cNvPr id="103" name="TextBox 102"/>
          <p:cNvSpPr txBox="1"/>
          <p:nvPr/>
        </p:nvSpPr>
        <p:spPr>
          <a:xfrm>
            <a:off x="4519271" y="1372228"/>
            <a:ext cx="1472339" cy="646331"/>
          </a:xfrm>
          <a:prstGeom prst="rect">
            <a:avLst/>
          </a:prstGeom>
          <a:noFill/>
        </p:spPr>
        <p:txBody>
          <a:bodyPr wrap="square" rtlCol="0">
            <a:spAutoFit/>
          </a:bodyPr>
          <a:lstStyle/>
          <a:p>
            <a:pPr algn="ctr"/>
            <a:r>
              <a:rPr lang="en-US" dirty="0" smtClean="0"/>
              <a:t>Palikir, </a:t>
            </a:r>
          </a:p>
          <a:p>
            <a:pPr algn="ctr"/>
            <a:r>
              <a:rPr lang="en-US" dirty="0" smtClean="0"/>
              <a:t>FSM</a:t>
            </a:r>
            <a:endParaRPr lang="en-US" dirty="0"/>
          </a:p>
        </p:txBody>
      </p:sp>
      <p:sp>
        <p:nvSpPr>
          <p:cNvPr id="104" name="TextBox 103"/>
          <p:cNvSpPr txBox="1"/>
          <p:nvPr/>
        </p:nvSpPr>
        <p:spPr>
          <a:xfrm>
            <a:off x="6346607" y="1372228"/>
            <a:ext cx="1628620" cy="646331"/>
          </a:xfrm>
          <a:prstGeom prst="rect">
            <a:avLst/>
          </a:prstGeom>
          <a:noFill/>
        </p:spPr>
        <p:txBody>
          <a:bodyPr wrap="square" rtlCol="0">
            <a:spAutoFit/>
          </a:bodyPr>
          <a:lstStyle/>
          <a:p>
            <a:pPr algn="ctr"/>
            <a:r>
              <a:rPr lang="en-US" dirty="0" smtClean="0"/>
              <a:t>Majuro, </a:t>
            </a:r>
          </a:p>
          <a:p>
            <a:pPr algn="ctr"/>
            <a:r>
              <a:rPr lang="en-US" dirty="0" smtClean="0"/>
              <a:t>RMI</a:t>
            </a:r>
            <a:endParaRPr lang="en-US" dirty="0"/>
          </a:p>
        </p:txBody>
      </p:sp>
      <p:sp>
        <p:nvSpPr>
          <p:cNvPr id="105" name="TextBox 104"/>
          <p:cNvSpPr txBox="1"/>
          <p:nvPr/>
        </p:nvSpPr>
        <p:spPr>
          <a:xfrm>
            <a:off x="8248011" y="1356234"/>
            <a:ext cx="1856075" cy="646331"/>
          </a:xfrm>
          <a:prstGeom prst="rect">
            <a:avLst/>
          </a:prstGeom>
          <a:noFill/>
        </p:spPr>
        <p:txBody>
          <a:bodyPr wrap="square" rtlCol="0">
            <a:spAutoFit/>
          </a:bodyPr>
          <a:lstStyle/>
          <a:p>
            <a:pPr algn="ctr"/>
            <a:r>
              <a:rPr lang="en-US" dirty="0" smtClean="0"/>
              <a:t>Pago Pago, Am. Samoa</a:t>
            </a:r>
            <a:endParaRPr lang="en-US" dirty="0"/>
          </a:p>
        </p:txBody>
      </p:sp>
      <p:sp>
        <p:nvSpPr>
          <p:cNvPr id="106" name="TextBox 105"/>
          <p:cNvSpPr txBox="1"/>
          <p:nvPr/>
        </p:nvSpPr>
        <p:spPr>
          <a:xfrm>
            <a:off x="10260368" y="1356234"/>
            <a:ext cx="1472339" cy="646331"/>
          </a:xfrm>
          <a:prstGeom prst="rect">
            <a:avLst/>
          </a:prstGeom>
          <a:noFill/>
        </p:spPr>
        <p:txBody>
          <a:bodyPr wrap="square" rtlCol="0">
            <a:spAutoFit/>
          </a:bodyPr>
          <a:lstStyle/>
          <a:p>
            <a:pPr algn="ctr"/>
            <a:r>
              <a:rPr lang="en-US" dirty="0" smtClean="0"/>
              <a:t>Honolulu, HI</a:t>
            </a:r>
            <a:endParaRPr lang="en-US" dirty="0"/>
          </a:p>
        </p:txBody>
      </p:sp>
    </p:spTree>
    <p:extLst>
      <p:ext uri="{BB962C8B-B14F-4D97-AF65-F5344CB8AC3E}">
        <p14:creationId xmlns:p14="http://schemas.microsoft.com/office/powerpoint/2010/main" val="1389104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Acknowledgements</a:t>
            </a:r>
            <a:endParaRPr lang="en-US" dirty="0"/>
          </a:p>
        </p:txBody>
      </p:sp>
      <p:sp>
        <p:nvSpPr>
          <p:cNvPr id="7" name="Text Placeholder 16"/>
          <p:cNvSpPr txBox="1">
            <a:spLocks/>
          </p:cNvSpPr>
          <p:nvPr/>
        </p:nvSpPr>
        <p:spPr>
          <a:xfrm>
            <a:off x="4864449" y="2966125"/>
            <a:ext cx="6538451" cy="279098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1200"/>
              </a:spcBef>
              <a:buClr>
                <a:srgbClr val="3E4268"/>
              </a:buClr>
            </a:pPr>
            <a:r>
              <a:rPr lang="en-US" sz="2200" b="1" dirty="0" smtClean="0">
                <a:solidFill>
                  <a:srgbClr val="3E4268"/>
                </a:solidFill>
              </a:rPr>
              <a:t>Michael </a:t>
            </a:r>
            <a:r>
              <a:rPr lang="en-US" sz="2200" b="1" dirty="0">
                <a:solidFill>
                  <a:srgbClr val="3E4268"/>
                </a:solidFill>
              </a:rPr>
              <a:t>Kruk, </a:t>
            </a:r>
            <a:r>
              <a:rPr lang="en-US" sz="2200" dirty="0" smtClean="0">
                <a:solidFill>
                  <a:schemeClr val="tx1">
                    <a:lumMod val="75000"/>
                  </a:schemeClr>
                </a:solidFill>
              </a:rPr>
              <a:t>Science Advisor</a:t>
            </a:r>
            <a:endParaRPr lang="en-US" sz="2200" b="1" dirty="0">
              <a:solidFill>
                <a:schemeClr val="tx1">
                  <a:lumMod val="75000"/>
                </a:schemeClr>
              </a:solidFill>
            </a:endParaRPr>
          </a:p>
          <a:p>
            <a:pPr marL="347663" indent="-347663">
              <a:spcBef>
                <a:spcPts val="1200"/>
              </a:spcBef>
              <a:buClr>
                <a:srgbClr val="3E4268"/>
              </a:buClr>
            </a:pPr>
            <a:r>
              <a:rPr lang="en-US" sz="2200" b="1" dirty="0">
                <a:solidFill>
                  <a:srgbClr val="3E4268"/>
                </a:solidFill>
              </a:rPr>
              <a:t>Matthew </a:t>
            </a:r>
            <a:r>
              <a:rPr lang="en-US" sz="2200" b="1" dirty="0" err="1" smtClean="0">
                <a:solidFill>
                  <a:srgbClr val="3E4268"/>
                </a:solidFill>
              </a:rPr>
              <a:t>Widlansky</a:t>
            </a:r>
            <a:r>
              <a:rPr lang="en-US" sz="2200" b="1" dirty="0" smtClean="0">
                <a:solidFill>
                  <a:srgbClr val="3E4268"/>
                </a:solidFill>
              </a:rPr>
              <a:t>, </a:t>
            </a:r>
            <a:r>
              <a:rPr lang="en-US" sz="2200" dirty="0" smtClean="0"/>
              <a:t>University of Hawaii</a:t>
            </a:r>
            <a:endParaRPr lang="en-US" sz="2200" b="1" dirty="0" smtClean="0"/>
          </a:p>
          <a:p>
            <a:pPr marL="347663" indent="-347663">
              <a:spcBef>
                <a:spcPts val="1200"/>
              </a:spcBef>
              <a:buClr>
                <a:srgbClr val="3E4268"/>
              </a:buClr>
            </a:pPr>
            <a:r>
              <a:rPr lang="en-US" sz="2200" b="1" dirty="0" smtClean="0">
                <a:solidFill>
                  <a:srgbClr val="3E4268"/>
                </a:solidFill>
              </a:rPr>
              <a:t>Jared Rennie, </a:t>
            </a:r>
            <a:r>
              <a:rPr lang="en-US" sz="2200" dirty="0" smtClean="0"/>
              <a:t>North Carolina Institute for Climate Sciences</a:t>
            </a:r>
            <a:endParaRPr lang="en-US" sz="2200" dirty="0"/>
          </a:p>
          <a:p>
            <a:pPr marL="347663" indent="-347663">
              <a:spcBef>
                <a:spcPts val="1200"/>
              </a:spcBef>
              <a:buClr>
                <a:srgbClr val="3E4268"/>
              </a:buClr>
            </a:pPr>
            <a:r>
              <a:rPr lang="en-US" sz="2200" b="1" dirty="0">
                <a:solidFill>
                  <a:srgbClr val="3E4268"/>
                </a:solidFill>
              </a:rPr>
              <a:t>Ryan </a:t>
            </a:r>
            <a:r>
              <a:rPr lang="en-US" sz="2200" b="1" dirty="0" smtClean="0">
                <a:solidFill>
                  <a:srgbClr val="3E4268"/>
                </a:solidFill>
              </a:rPr>
              <a:t>Smith, </a:t>
            </a:r>
            <a:r>
              <a:rPr lang="en-US" sz="2200" dirty="0" smtClean="0"/>
              <a:t>US Air Force, 14</a:t>
            </a:r>
            <a:r>
              <a:rPr lang="en-US" sz="2200" baseline="30000" dirty="0" smtClean="0"/>
              <a:t>th</a:t>
            </a:r>
            <a:r>
              <a:rPr lang="en-US" sz="2200" dirty="0" smtClean="0"/>
              <a:t> </a:t>
            </a:r>
            <a:endParaRPr lang="en-US" sz="2200" dirty="0"/>
          </a:p>
          <a:p>
            <a:pPr marL="0" indent="0">
              <a:spcBef>
                <a:spcPts val="1200"/>
              </a:spcBef>
              <a:buClr>
                <a:srgbClr val="3E4268"/>
              </a:buClr>
              <a:buNone/>
            </a:pPr>
            <a:r>
              <a:rPr lang="en-US" sz="2200" dirty="0" smtClean="0"/>
              <a:t>     Weather Squadron</a:t>
            </a:r>
            <a:endParaRPr lang="en-US" sz="2200" b="1" dirty="0" smtClean="0"/>
          </a:p>
        </p:txBody>
      </p:sp>
      <p:sp>
        <p:nvSpPr>
          <p:cNvPr id="11" name="Text Placeholder 16"/>
          <p:cNvSpPr txBox="1">
            <a:spLocks/>
          </p:cNvSpPr>
          <p:nvPr/>
        </p:nvSpPr>
        <p:spPr>
          <a:xfrm>
            <a:off x="525187" y="2966125"/>
            <a:ext cx="4957764" cy="313388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spcBef>
                <a:spcPts val="1200"/>
              </a:spcBef>
              <a:buClr>
                <a:srgbClr val="3E4268"/>
              </a:buClr>
            </a:pPr>
            <a:r>
              <a:rPr lang="en-US" sz="2200" b="1" dirty="0" smtClean="0">
                <a:solidFill>
                  <a:srgbClr val="3E4268"/>
                </a:solidFill>
              </a:rPr>
              <a:t>James Adams, </a:t>
            </a:r>
            <a:r>
              <a:rPr lang="en-US" sz="2200" dirty="0" smtClean="0"/>
              <a:t>NOAA NCEI</a:t>
            </a:r>
            <a:endParaRPr lang="en-US" sz="2200" b="1" dirty="0" smtClean="0"/>
          </a:p>
          <a:p>
            <a:pPr marL="347663" indent="-347663">
              <a:spcBef>
                <a:spcPts val="1200"/>
              </a:spcBef>
              <a:buClr>
                <a:srgbClr val="3E4268"/>
              </a:buClr>
            </a:pPr>
            <a:r>
              <a:rPr lang="en-US" sz="2200" b="1" dirty="0" err="1" smtClean="0">
                <a:solidFill>
                  <a:srgbClr val="3E4268"/>
                </a:solidFill>
              </a:rPr>
              <a:t>Xungang</a:t>
            </a:r>
            <a:r>
              <a:rPr lang="en-US" sz="2200" b="1" dirty="0" smtClean="0">
                <a:solidFill>
                  <a:srgbClr val="3E4268"/>
                </a:solidFill>
              </a:rPr>
              <a:t> Yin, </a:t>
            </a:r>
            <a:r>
              <a:rPr lang="en-US" sz="2200" dirty="0" smtClean="0"/>
              <a:t>NOAA NCEI</a:t>
            </a:r>
            <a:endParaRPr lang="en-US" sz="2200" b="1" dirty="0" smtClean="0"/>
          </a:p>
          <a:p>
            <a:pPr marL="347663" indent="-347663">
              <a:spcBef>
                <a:spcPts val="1200"/>
              </a:spcBef>
              <a:buClr>
                <a:srgbClr val="3E4268"/>
              </a:buClr>
            </a:pPr>
            <a:r>
              <a:rPr lang="en-US" sz="2200" b="1" dirty="0" err="1" smtClean="0">
                <a:solidFill>
                  <a:srgbClr val="3E4268"/>
                </a:solidFill>
              </a:rPr>
              <a:t>Dongsoo</a:t>
            </a:r>
            <a:r>
              <a:rPr lang="en-US" sz="2200" b="1" dirty="0" smtClean="0">
                <a:solidFill>
                  <a:srgbClr val="3E4268"/>
                </a:solidFill>
              </a:rPr>
              <a:t> Kim, </a:t>
            </a:r>
            <a:r>
              <a:rPr lang="en-US" sz="2200" dirty="0" smtClean="0"/>
              <a:t>NOAA NCEI</a:t>
            </a:r>
            <a:endParaRPr lang="en-US" sz="2200" b="1" dirty="0"/>
          </a:p>
          <a:p>
            <a:pPr marL="347663" indent="-347663">
              <a:spcBef>
                <a:spcPts val="1200"/>
              </a:spcBef>
              <a:buClr>
                <a:srgbClr val="3E4268"/>
              </a:buClr>
            </a:pPr>
            <a:r>
              <a:rPr lang="en-US" sz="2200" b="1" dirty="0" smtClean="0">
                <a:solidFill>
                  <a:srgbClr val="3E4268"/>
                </a:solidFill>
              </a:rPr>
              <a:t>Jonathan </a:t>
            </a:r>
            <a:r>
              <a:rPr lang="en-US" sz="2200" b="1" dirty="0" err="1" smtClean="0">
                <a:solidFill>
                  <a:srgbClr val="3E4268"/>
                </a:solidFill>
              </a:rPr>
              <a:t>Brannock</a:t>
            </a:r>
            <a:r>
              <a:rPr lang="en-US" sz="2200" b="1" dirty="0" smtClean="0">
                <a:solidFill>
                  <a:srgbClr val="3E4268"/>
                </a:solidFill>
              </a:rPr>
              <a:t>, </a:t>
            </a:r>
            <a:r>
              <a:rPr lang="en-US" sz="2200" dirty="0" smtClean="0"/>
              <a:t>North </a:t>
            </a:r>
            <a:r>
              <a:rPr lang="en-US" sz="2200" dirty="0"/>
              <a:t>Carolina </a:t>
            </a:r>
            <a:r>
              <a:rPr lang="en-US" sz="2200" dirty="0" smtClean="0"/>
              <a:t>Institute </a:t>
            </a:r>
            <a:r>
              <a:rPr lang="en-US" sz="2200" dirty="0"/>
              <a:t>for Climate </a:t>
            </a:r>
            <a:r>
              <a:rPr lang="en-US" sz="2200" dirty="0" smtClean="0"/>
              <a:t>Sciences</a:t>
            </a:r>
            <a:endParaRPr lang="en-US" sz="2200" dirty="0"/>
          </a:p>
        </p:txBody>
      </p:sp>
      <p:sp>
        <p:nvSpPr>
          <p:cNvPr id="5" name="contract info"/>
          <p:cNvSpPr/>
          <p:nvPr/>
        </p:nvSpPr>
        <p:spPr>
          <a:xfrm>
            <a:off x="-12032" y="6492409"/>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9493556" y="1535344"/>
            <a:ext cx="365760" cy="8175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9493556" y="2734335"/>
            <a:ext cx="365760" cy="35804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5"/>
          <p:cNvSpPr txBox="1">
            <a:spLocks/>
          </p:cNvSpPr>
          <p:nvPr/>
        </p:nvSpPr>
        <p:spPr>
          <a:xfrm>
            <a:off x="9859316" y="1436940"/>
            <a:ext cx="2302136" cy="9255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1</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Model Selection </a:t>
            </a:r>
            <a:endParaRPr lang="en-US" b="1" dirty="0">
              <a:solidFill>
                <a:srgbClr val="3E4268"/>
              </a:solidFill>
              <a:effectLst>
                <a:outerShdw blurRad="50800" dist="38100" dir="2700000" algn="tl" rotWithShape="0">
                  <a:schemeClr val="bg1"/>
                </a:outerShdw>
              </a:effectLst>
            </a:endParaRPr>
          </a:p>
        </p:txBody>
      </p:sp>
      <p:sp>
        <p:nvSpPr>
          <p:cNvPr id="11" name="Text Placeholder 5"/>
          <p:cNvSpPr txBox="1">
            <a:spLocks/>
          </p:cNvSpPr>
          <p:nvPr/>
        </p:nvSpPr>
        <p:spPr>
          <a:xfrm>
            <a:off x="9817182" y="3556040"/>
            <a:ext cx="2386404" cy="1947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b="1" u="sng" dirty="0" smtClean="0">
                <a:solidFill>
                  <a:srgbClr val="3E4268"/>
                </a:solidFill>
                <a:effectLst>
                  <a:outerShdw blurRad="50800" dist="38100" dir="2700000" algn="tl" rotWithShape="0">
                    <a:schemeClr val="bg1"/>
                  </a:outerShdw>
                </a:effectLst>
              </a:rPr>
              <a:t>Phase 2</a:t>
            </a:r>
            <a:r>
              <a:rPr lang="en-US" sz="2200" b="1" dirty="0" smtClean="0">
                <a:solidFill>
                  <a:srgbClr val="3E4268"/>
                </a:solidFill>
                <a:effectLst>
                  <a:outerShdw blurRad="50800" dist="38100" dir="2700000" algn="tl" rotWithShape="0">
                    <a:schemeClr val="bg1"/>
                  </a:outerShdw>
                </a:effectLst>
              </a:rPr>
              <a:t>:</a:t>
            </a:r>
          </a:p>
          <a:p>
            <a:pPr algn="ctr"/>
            <a:r>
              <a:rPr lang="en-US" sz="2200" b="1" dirty="0" smtClean="0">
                <a:solidFill>
                  <a:srgbClr val="3E4268"/>
                </a:solidFill>
                <a:effectLst>
                  <a:outerShdw blurRad="50800" dist="38100" dir="2700000" algn="tl" rotWithShape="0">
                    <a:schemeClr val="bg1"/>
                  </a:outerShdw>
                </a:effectLst>
              </a:rPr>
              <a:t>Wind and Rain Extremes and Phenomena Projections</a:t>
            </a:r>
            <a:endParaRPr lang="en-US" sz="2200" b="1" dirty="0">
              <a:solidFill>
                <a:srgbClr val="3E4268"/>
              </a:solidFill>
              <a:effectLst>
                <a:outerShdw blurRad="50800" dist="38100" dir="2700000" algn="tl" rotWithShape="0">
                  <a:schemeClr val="bg1"/>
                </a:outerShdw>
              </a:effectLst>
            </a:endParaRPr>
          </a:p>
        </p:txBody>
      </p:sp>
      <p:pic>
        <p:nvPicPr>
          <p:cNvPr id="8" name="Picture 7"/>
          <p:cNvPicPr>
            <a:picLocks noChangeAspect="1"/>
          </p:cNvPicPr>
          <p:nvPr/>
        </p:nvPicPr>
        <p:blipFill>
          <a:blip r:embed="rId3"/>
          <a:stretch>
            <a:fillRect/>
          </a:stretch>
        </p:blipFill>
        <p:spPr>
          <a:xfrm>
            <a:off x="-4349266" y="-140678"/>
            <a:ext cx="7110050" cy="7956065"/>
          </a:xfrm>
          <a:prstGeom prst="rect">
            <a:avLst/>
          </a:prstGeom>
        </p:spPr>
      </p:pic>
      <p:sp>
        <p:nvSpPr>
          <p:cNvPr id="12" name="Rectangle 11"/>
          <p:cNvSpPr/>
          <p:nvPr/>
        </p:nvSpPr>
        <p:spPr>
          <a:xfrm>
            <a:off x="-2233246" y="-1310611"/>
            <a:ext cx="4712677" cy="81143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grpSp>
        <p:nvGrpSpPr>
          <p:cNvPr id="3" name="Group 2"/>
          <p:cNvGrpSpPr/>
          <p:nvPr/>
        </p:nvGrpSpPr>
        <p:grpSpPr>
          <a:xfrm>
            <a:off x="-5202446" y="117003"/>
            <a:ext cx="14696002" cy="7485519"/>
            <a:chOff x="-5202446" y="117003"/>
            <a:chExt cx="14696002" cy="7485519"/>
          </a:xfrm>
        </p:grpSpPr>
        <p:sp>
          <p:nvSpPr>
            <p:cNvPr id="6" name="Rectangle 5"/>
            <p:cNvSpPr/>
            <p:nvPr/>
          </p:nvSpPr>
          <p:spPr>
            <a:xfrm>
              <a:off x="1086187" y="1078989"/>
              <a:ext cx="8407369" cy="5561547"/>
            </a:xfrm>
            <a:prstGeom prst="rect">
              <a:avLst/>
            </a:prstGeom>
            <a:noFill/>
          </p:spPr>
        </p:sp>
        <p:sp>
          <p:nvSpPr>
            <p:cNvPr id="7" name="Block Arc 6"/>
            <p:cNvSpPr/>
            <p:nvPr/>
          </p:nvSpPr>
          <p:spPr>
            <a:xfrm>
              <a:off x="-5202446" y="117003"/>
              <a:ext cx="7485519" cy="7485519"/>
            </a:xfrm>
            <a:prstGeom prst="blockArc">
              <a:avLst>
                <a:gd name="adj1" fmla="val 18900000"/>
                <a:gd name="adj2" fmla="val 2700000"/>
                <a:gd name="adj3" fmla="val 289"/>
              </a:avLst>
            </a:prstGeom>
            <a:solidFill>
              <a:srgbClr val="3E4268"/>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712552" y="1506239"/>
              <a:ext cx="7702164" cy="856230"/>
            </a:xfrm>
            <a:custGeom>
              <a:avLst/>
              <a:gdLst>
                <a:gd name="connsiteX0" fmla="*/ 0 w 7702164"/>
                <a:gd name="connsiteY0" fmla="*/ 0 h 856230"/>
                <a:gd name="connsiteX1" fmla="*/ 7702164 w 7702164"/>
                <a:gd name="connsiteY1" fmla="*/ 0 h 856230"/>
                <a:gd name="connsiteX2" fmla="*/ 7702164 w 7702164"/>
                <a:gd name="connsiteY2" fmla="*/ 856230 h 856230"/>
                <a:gd name="connsiteX3" fmla="*/ 0 w 7702164"/>
                <a:gd name="connsiteY3" fmla="*/ 856230 h 856230"/>
                <a:gd name="connsiteX4" fmla="*/ 0 w 7702164"/>
                <a:gd name="connsiteY4" fmla="*/ 0 h 85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6230">
                  <a:moveTo>
                    <a:pt x="0" y="0"/>
                  </a:moveTo>
                  <a:lnTo>
                    <a:pt x="7702164" y="0"/>
                  </a:lnTo>
                  <a:lnTo>
                    <a:pt x="7702164" y="856230"/>
                  </a:lnTo>
                  <a:lnTo>
                    <a:pt x="0" y="856230"/>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1" kern="1200" dirty="0" smtClean="0"/>
                <a:t>Verify</a:t>
              </a:r>
              <a:r>
                <a:rPr lang="en-US" sz="2500" kern="1200" dirty="0" smtClean="0"/>
                <a:t> Global Climate Models against NOAA datasets</a:t>
              </a:r>
              <a:endParaRPr lang="en-US" sz="2500" kern="1200" dirty="0"/>
            </a:p>
          </p:txBody>
        </p:sp>
        <p:sp>
          <p:nvSpPr>
            <p:cNvPr id="15" name="Hexagon 14"/>
            <p:cNvSpPr/>
            <p:nvPr/>
          </p:nvSpPr>
          <p:spPr>
            <a:xfrm>
              <a:off x="1157291" y="1502063"/>
              <a:ext cx="1000172"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203080" y="2790165"/>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Calculate</a:t>
              </a:r>
              <a:r>
                <a:rPr lang="en-US" sz="2500" kern="1200" baseline="0" dirty="0" smtClean="0"/>
                <a:t> </a:t>
              </a:r>
              <a:r>
                <a:rPr lang="en-US" sz="2500" b="1" kern="1200" baseline="0" dirty="0" smtClean="0"/>
                <a:t>extreme percentile </a:t>
              </a:r>
              <a:r>
                <a:rPr lang="en-US" sz="2500" kern="1200" baseline="0" dirty="0" smtClean="0"/>
                <a:t>values of wind and rain</a:t>
              </a:r>
              <a:endParaRPr lang="en-US" sz="2500" kern="1200" dirty="0"/>
            </a:p>
          </p:txBody>
        </p:sp>
        <p:sp>
          <p:nvSpPr>
            <p:cNvPr id="17" name="Hexagon 16"/>
            <p:cNvSpPr/>
            <p:nvPr/>
          </p:nvSpPr>
          <p:spPr>
            <a:xfrm>
              <a:off x="1707786" y="278566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2203080" y="4073770"/>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Compute </a:t>
              </a:r>
              <a:r>
                <a:rPr lang="en-US" sz="2500" b="1" kern="1200" dirty="0" smtClean="0"/>
                <a:t>return intervals </a:t>
              </a:r>
              <a:r>
                <a:rPr lang="en-US" sz="2500" kern="1200" dirty="0" smtClean="0"/>
                <a:t>of wind and rain events</a:t>
              </a:r>
              <a:endParaRPr lang="en-US" sz="2500" kern="1200" dirty="0"/>
            </a:p>
          </p:txBody>
        </p:sp>
        <p:sp>
          <p:nvSpPr>
            <p:cNvPr id="19" name="Hexagon 18"/>
            <p:cNvSpPr/>
            <p:nvPr/>
          </p:nvSpPr>
          <p:spPr>
            <a:xfrm>
              <a:off x="1707786" y="4069273"/>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1712552" y="5152291"/>
              <a:ext cx="7702164" cy="1188720"/>
            </a:xfrm>
            <a:custGeom>
              <a:avLst/>
              <a:gdLst>
                <a:gd name="connsiteX0" fmla="*/ 0 w 7702164"/>
                <a:gd name="connsiteY0" fmla="*/ 0 h 1265757"/>
                <a:gd name="connsiteX1" fmla="*/ 7702164 w 7702164"/>
                <a:gd name="connsiteY1" fmla="*/ 0 h 1265757"/>
                <a:gd name="connsiteX2" fmla="*/ 7702164 w 7702164"/>
                <a:gd name="connsiteY2" fmla="*/ 1265757 h 1265757"/>
                <a:gd name="connsiteX3" fmla="*/ 0 w 7702164"/>
                <a:gd name="connsiteY3" fmla="*/ 1265757 h 1265757"/>
                <a:gd name="connsiteX4" fmla="*/ 0 w 7702164"/>
                <a:gd name="connsiteY4" fmla="*/ 0 h 1265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1265757">
                  <a:moveTo>
                    <a:pt x="0" y="0"/>
                  </a:moveTo>
                  <a:lnTo>
                    <a:pt x="7702164" y="0"/>
                  </a:lnTo>
                  <a:lnTo>
                    <a:pt x="7702164" y="1265757"/>
                  </a:lnTo>
                  <a:lnTo>
                    <a:pt x="0" y="1265757"/>
                  </a:lnTo>
                  <a:lnTo>
                    <a:pt x="0" y="0"/>
                  </a:lnTo>
                  <a:close/>
                </a:path>
              </a:pathLst>
            </a:custGeom>
            <a:solidFill>
              <a:srgbClr val="7EB76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Create </a:t>
              </a:r>
              <a:r>
                <a:rPr lang="en-US" sz="2500" kern="1200" dirty="0" smtClean="0"/>
                <a:t>projected trend in </a:t>
              </a:r>
              <a:r>
                <a:rPr lang="en-US" sz="2500" b="0" kern="1200" dirty="0" smtClean="0"/>
                <a:t>regional </a:t>
              </a:r>
              <a:r>
                <a:rPr lang="en-US" sz="2500" b="1" kern="1200" dirty="0" smtClean="0"/>
                <a:t>monsoon</a:t>
              </a:r>
              <a:endParaRPr lang="en-US" sz="2500" b="1" kern="1200" dirty="0"/>
            </a:p>
          </p:txBody>
        </p:sp>
        <p:sp>
          <p:nvSpPr>
            <p:cNvPr id="21" name="Hexagon 20"/>
            <p:cNvSpPr/>
            <p:nvPr/>
          </p:nvSpPr>
          <p:spPr>
            <a:xfrm>
              <a:off x="988656" y="5146049"/>
              <a:ext cx="1316736" cy="121615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sp>
        <p:nvSpPr>
          <p:cNvPr id="5" name="Title 4"/>
          <p:cNvSpPr>
            <a:spLocks noGrp="1"/>
          </p:cNvSpPr>
          <p:nvPr>
            <p:ph type="title"/>
          </p:nvPr>
        </p:nvSpPr>
        <p:spPr>
          <a:xfrm>
            <a:off x="1000125" y="314749"/>
            <a:ext cx="10233148" cy="479425"/>
          </a:xfrm>
        </p:spPr>
        <p:txBody>
          <a:bodyPr>
            <a:noAutofit/>
          </a:bodyPr>
          <a:lstStyle/>
          <a:p>
            <a:r>
              <a:rPr lang="en-US" dirty="0" smtClean="0"/>
              <a:t>Project Objectives </a:t>
            </a:r>
            <a:endParaRPr lang="en-US" dirty="0"/>
          </a:p>
        </p:txBody>
      </p:sp>
      <p:pic>
        <p:nvPicPr>
          <p:cNvPr id="22" name="Picture 21"/>
          <p:cNvPicPr>
            <a:picLocks noChangeAspect="1"/>
          </p:cNvPicPr>
          <p:nvPr/>
        </p:nvPicPr>
        <p:blipFill>
          <a:blip r:embed="rId5"/>
          <a:stretch>
            <a:fillRect/>
          </a:stretch>
        </p:blipFill>
        <p:spPr>
          <a:xfrm rot="348851">
            <a:off x="1285884" y="1648414"/>
            <a:ext cx="694833" cy="645037"/>
          </a:xfrm>
          <a:prstGeom prst="rect">
            <a:avLst/>
          </a:prstGeom>
        </p:spPr>
      </p:pic>
      <p:pic>
        <p:nvPicPr>
          <p:cNvPr id="23" name="Picture 22"/>
          <p:cNvPicPr>
            <a:picLocks noChangeAspect="1"/>
          </p:cNvPicPr>
          <p:nvPr/>
        </p:nvPicPr>
        <p:blipFill>
          <a:blip r:embed="rId6"/>
          <a:stretch>
            <a:fillRect/>
          </a:stretch>
        </p:blipFill>
        <p:spPr>
          <a:xfrm>
            <a:off x="1845229" y="2843557"/>
            <a:ext cx="738094" cy="738094"/>
          </a:xfrm>
          <a:prstGeom prst="rect">
            <a:avLst/>
          </a:prstGeom>
        </p:spPr>
      </p:pic>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1200835" y="5169278"/>
            <a:ext cx="854311" cy="1114104"/>
          </a:xfrm>
          <a:prstGeom prst="rect">
            <a:avLst/>
          </a:prstGeom>
        </p:spPr>
      </p:pic>
      <p:grpSp>
        <p:nvGrpSpPr>
          <p:cNvPr id="25" name="Group 24"/>
          <p:cNvGrpSpPr/>
          <p:nvPr/>
        </p:nvGrpSpPr>
        <p:grpSpPr>
          <a:xfrm>
            <a:off x="1946331" y="4057668"/>
            <a:ext cx="590550" cy="892552"/>
            <a:chOff x="1946331" y="4077546"/>
            <a:chExt cx="590550" cy="892552"/>
          </a:xfrm>
        </p:grpSpPr>
        <p:sp>
          <p:nvSpPr>
            <p:cNvPr id="26" name="TextBox 25"/>
            <p:cNvSpPr txBox="1"/>
            <p:nvPr/>
          </p:nvSpPr>
          <p:spPr>
            <a:xfrm>
              <a:off x="1946331" y="4077546"/>
              <a:ext cx="590550" cy="892552"/>
            </a:xfrm>
            <a:prstGeom prst="rect">
              <a:avLst/>
            </a:prstGeom>
            <a:noFill/>
          </p:spPr>
          <p:txBody>
            <a:bodyPr wrap="square" rtlCol="0">
              <a:spAutoFit/>
            </a:bodyPr>
            <a:lstStyle/>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26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27" name="Straight Connector 26"/>
            <p:cNvCxnSpPr/>
            <p:nvPr/>
          </p:nvCxnSpPr>
          <p:spPr>
            <a:xfrm>
              <a:off x="1993956" y="4504772"/>
              <a:ext cx="4253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15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5488"/>
          </a:xfrm>
        </p:spPr>
        <p:txBody>
          <a:bodyPr>
            <a:noAutofit/>
          </a:bodyPr>
          <a:lstStyle/>
          <a:p>
            <a:r>
              <a:rPr lang="en-US" dirty="0" smtClean="0"/>
              <a:t>Background: Monsoons</a:t>
            </a:r>
            <a:endParaRPr lang="en-US" sz="3200" dirty="0"/>
          </a:p>
        </p:txBody>
      </p:sp>
      <p:sp>
        <p:nvSpPr>
          <p:cNvPr id="2" name="TextBox 1"/>
          <p:cNvSpPr txBox="1"/>
          <p:nvPr/>
        </p:nvSpPr>
        <p:spPr>
          <a:xfrm>
            <a:off x="1648143" y="1000941"/>
            <a:ext cx="6114529" cy="584775"/>
          </a:xfrm>
          <a:prstGeom prst="rect">
            <a:avLst/>
          </a:prstGeom>
          <a:noFill/>
        </p:spPr>
        <p:txBody>
          <a:bodyPr wrap="square" rtlCol="0">
            <a:spAutoFit/>
          </a:bodyPr>
          <a:lstStyle/>
          <a:p>
            <a:r>
              <a:rPr lang="en-US" sz="3200" dirty="0" smtClean="0"/>
              <a:t>“seasonal reversal of winds”</a:t>
            </a:r>
            <a:endParaRPr lang="en-US" sz="3200" dirty="0"/>
          </a:p>
        </p:txBody>
      </p:sp>
      <p:pic>
        <p:nvPicPr>
          <p:cNvPr id="4" name="Picture 3"/>
          <p:cNvPicPr>
            <a:picLocks noChangeAspect="1"/>
          </p:cNvPicPr>
          <p:nvPr/>
        </p:nvPicPr>
        <p:blipFill rotWithShape="1">
          <a:blip r:embed="rId3"/>
          <a:srcRect t="32666" r="50151" b="5000"/>
          <a:stretch/>
        </p:blipFill>
        <p:spPr>
          <a:xfrm>
            <a:off x="204426" y="2330644"/>
            <a:ext cx="5042645" cy="4274820"/>
          </a:xfrm>
          <a:prstGeom prst="rect">
            <a:avLst/>
          </a:prstGeom>
        </p:spPr>
      </p:pic>
      <p:pic>
        <p:nvPicPr>
          <p:cNvPr id="6" name="Picture 5"/>
          <p:cNvPicPr>
            <a:picLocks noChangeAspect="1"/>
          </p:cNvPicPr>
          <p:nvPr/>
        </p:nvPicPr>
        <p:blipFill>
          <a:blip r:embed="rId4"/>
          <a:stretch>
            <a:fillRect/>
          </a:stretch>
        </p:blipFill>
        <p:spPr>
          <a:xfrm>
            <a:off x="5790049" y="1585716"/>
            <a:ext cx="5605385" cy="5019748"/>
          </a:xfrm>
          <a:prstGeom prst="rect">
            <a:avLst/>
          </a:prstGeom>
        </p:spPr>
      </p:pic>
      <p:sp>
        <p:nvSpPr>
          <p:cNvPr id="8" name="Oval 7"/>
          <p:cNvSpPr/>
          <p:nvPr/>
        </p:nvSpPr>
        <p:spPr>
          <a:xfrm>
            <a:off x="6123005" y="3520440"/>
            <a:ext cx="4209715" cy="7325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5411150" y="2601714"/>
            <a:ext cx="6635873" cy="3732679"/>
          </a:xfrm>
          <a:prstGeom prst="rect">
            <a:avLst/>
          </a:prstGeom>
        </p:spPr>
      </p:pic>
      <p:pic>
        <p:nvPicPr>
          <p:cNvPr id="11" name="Picture 10"/>
          <p:cNvPicPr>
            <a:picLocks noChangeAspect="1"/>
          </p:cNvPicPr>
          <p:nvPr/>
        </p:nvPicPr>
        <p:blipFill>
          <a:blip r:embed="rId6"/>
          <a:stretch>
            <a:fillRect/>
          </a:stretch>
        </p:blipFill>
        <p:spPr>
          <a:xfrm>
            <a:off x="827098" y="2007489"/>
            <a:ext cx="3797300" cy="3238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775" y="2394529"/>
            <a:ext cx="8373123" cy="4255844"/>
          </a:xfrm>
          <a:prstGeom prst="rect">
            <a:avLst/>
          </a:prstGeom>
        </p:spPr>
      </p:pic>
      <p:sp>
        <p:nvSpPr>
          <p:cNvPr id="9" name="TextBox 8"/>
          <p:cNvSpPr txBox="1"/>
          <p:nvPr/>
        </p:nvSpPr>
        <p:spPr>
          <a:xfrm>
            <a:off x="3676699" y="1705110"/>
            <a:ext cx="4892611" cy="707886"/>
          </a:xfrm>
          <a:prstGeom prst="rect">
            <a:avLst/>
          </a:prstGeom>
          <a:noFill/>
        </p:spPr>
        <p:txBody>
          <a:bodyPr wrap="square" rtlCol="0">
            <a:spAutoFit/>
          </a:bodyPr>
          <a:lstStyle/>
          <a:p>
            <a:r>
              <a:rPr lang="en-US" sz="4000" b="1" dirty="0" smtClean="0"/>
              <a:t>Monsoon Trough</a:t>
            </a:r>
            <a:endParaRPr lang="en-US" sz="4000" b="1" dirty="0"/>
          </a:p>
        </p:txBody>
      </p:sp>
      <p:sp>
        <p:nvSpPr>
          <p:cNvPr id="12" name="TextBox 11"/>
          <p:cNvSpPr txBox="1"/>
          <p:nvPr/>
        </p:nvSpPr>
        <p:spPr>
          <a:xfrm>
            <a:off x="232342" y="2372695"/>
            <a:ext cx="3680439" cy="1431161"/>
          </a:xfrm>
          <a:prstGeom prst="rect">
            <a:avLst/>
          </a:prstGeom>
          <a:noFill/>
        </p:spPr>
        <p:txBody>
          <a:bodyPr wrap="square" rtlCol="0">
            <a:spAutoFit/>
          </a:bodyPr>
          <a:lstStyle/>
          <a:p>
            <a:pPr marL="457200" indent="-457200">
              <a:buFont typeface="Arial" panose="020B0604020202020204" pitchFamily="34" charset="0"/>
              <a:buChar char="•"/>
            </a:pPr>
            <a:r>
              <a:rPr lang="en-US" sz="2900" dirty="0" smtClean="0"/>
              <a:t>band of low pressure</a:t>
            </a:r>
          </a:p>
          <a:p>
            <a:pPr marL="457200" indent="-457200">
              <a:buFont typeface="Arial" panose="020B0604020202020204" pitchFamily="34" charset="0"/>
              <a:buChar char="•"/>
            </a:pPr>
            <a:r>
              <a:rPr lang="en-US" sz="2900" dirty="0"/>
              <a:t>s</a:t>
            </a:r>
            <a:r>
              <a:rPr lang="en-US" sz="2900" dirty="0" smtClean="0"/>
              <a:t>outhwest winds</a:t>
            </a:r>
            <a:endParaRPr lang="en-US" sz="2900" dirty="0"/>
          </a:p>
        </p:txBody>
      </p:sp>
      <p:pic>
        <p:nvPicPr>
          <p:cNvPr id="2050" name="Picture 2" descr="Typhoon Pak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01" y="3876661"/>
            <a:ext cx="3912781" cy="28979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851" y="3787040"/>
            <a:ext cx="4078586" cy="2970708"/>
          </a:xfrm>
          <a:prstGeom prst="rect">
            <a:avLst/>
          </a:prstGeom>
          <a:solidFill>
            <a:schemeClr val="bg1">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12770" y="5120965"/>
            <a:ext cx="3761184" cy="553998"/>
          </a:xfrm>
          <a:prstGeom prst="rect">
            <a:avLst/>
          </a:prstGeom>
          <a:noFill/>
        </p:spPr>
        <p:txBody>
          <a:bodyPr wrap="square" rtlCol="0">
            <a:spAutoFit/>
          </a:bodyPr>
          <a:lstStyle/>
          <a:p>
            <a:r>
              <a:rPr lang="en-US" sz="2900" b="1" dirty="0" smtClean="0"/>
              <a:t>Tropical Cyclones</a:t>
            </a:r>
            <a:endParaRPr lang="en-US" sz="2900" b="1" dirty="0"/>
          </a:p>
        </p:txBody>
      </p:sp>
    </p:spTree>
    <p:extLst>
      <p:ext uri="{BB962C8B-B14F-4D97-AF65-F5344CB8AC3E}">
        <p14:creationId xmlns:p14="http://schemas.microsoft.com/office/powerpoint/2010/main" val="100500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9" grpId="0"/>
      <p:bldP spid="12" grpId="0"/>
      <p:bldP spid="7"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416" b="9773"/>
          <a:stretch/>
        </p:blipFill>
        <p:spPr>
          <a:xfrm>
            <a:off x="-233922" y="4114174"/>
            <a:ext cx="5646473" cy="2681029"/>
          </a:xfrm>
          <a:prstGeom prst="rect">
            <a:avLst/>
          </a:prstGeom>
        </p:spPr>
      </p:pic>
      <p:pic>
        <p:nvPicPr>
          <p:cNvPr id="70" name="Picture 69"/>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6823" y="3327305"/>
            <a:ext cx="1971025" cy="1217014"/>
          </a:xfrm>
          <a:prstGeom prst="rect">
            <a:avLst/>
          </a:prstGeom>
          <a:scene3d>
            <a:camera prst="orthographicFront">
              <a:rot lat="804000" lon="4032000" rev="624000"/>
            </a:camera>
            <a:lightRig rig="threePt" dir="t"/>
          </a:scene3d>
        </p:spPr>
      </p:pic>
      <p:pic>
        <p:nvPicPr>
          <p:cNvPr id="73" name="Picture 72"/>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2192" t="69262" r="61441" b="2007"/>
          <a:stretch/>
        </p:blipFill>
        <p:spPr>
          <a:xfrm rot="17624010">
            <a:off x="5990857" y="3037862"/>
            <a:ext cx="1953986" cy="1222838"/>
          </a:xfrm>
          <a:prstGeom prst="rect">
            <a:avLst/>
          </a:prstGeom>
          <a:scene3d>
            <a:camera prst="orthographicFront">
              <a:rot lat="804000" lon="4032000" rev="624000"/>
            </a:camera>
            <a:lightRig rig="threePt" dir="t"/>
          </a:scene3d>
        </p:spPr>
      </p:pic>
      <p:pic>
        <p:nvPicPr>
          <p:cNvPr id="74" name="Picture 73"/>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74" t="69247" r="61346" b="2158"/>
          <a:stretch/>
        </p:blipFill>
        <p:spPr>
          <a:xfrm rot="17703925">
            <a:off x="5964470" y="2714499"/>
            <a:ext cx="1965347" cy="1217016"/>
          </a:xfrm>
          <a:prstGeom prst="rect">
            <a:avLst/>
          </a:prstGeom>
          <a:scene3d>
            <a:camera prst="orthographicFront">
              <a:rot lat="804000" lon="4032000" rev="624000"/>
            </a:camera>
            <a:lightRig rig="threePt" dir="t"/>
          </a:scene3d>
        </p:spPr>
      </p:pic>
      <p:pic>
        <p:nvPicPr>
          <p:cNvPr id="75" name="Picture 74"/>
          <p:cNvPicPr>
            <a:picLocks noChangeAspect="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2169" t="69095" r="61358" b="2447"/>
          <a:stretch/>
        </p:blipFill>
        <p:spPr>
          <a:xfrm rot="17601074">
            <a:off x="5973514" y="2373768"/>
            <a:ext cx="1959667" cy="1211194"/>
          </a:xfrm>
          <a:prstGeom prst="rect">
            <a:avLst/>
          </a:prstGeom>
          <a:scene3d>
            <a:camera prst="orthographicFront">
              <a:rot lat="803637" lon="4030339" rev="624234"/>
            </a:camera>
            <a:lightRig rig="threePt" dir="t"/>
          </a:scene3d>
        </p:spPr>
      </p:pic>
      <p:pic>
        <p:nvPicPr>
          <p:cNvPr id="76" name="Picture 75"/>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2074" t="69247" r="61346" b="2158"/>
          <a:stretch/>
        </p:blipFill>
        <p:spPr>
          <a:xfrm rot="17703925">
            <a:off x="5990326" y="2070128"/>
            <a:ext cx="1965347" cy="1217016"/>
          </a:xfrm>
          <a:prstGeom prst="rect">
            <a:avLst/>
          </a:prstGeom>
          <a:scene3d>
            <a:camera prst="orthographicFront">
              <a:rot lat="804000" lon="4032000" rev="624000"/>
            </a:camera>
            <a:lightRig rig="threePt" dir="t"/>
          </a:scene3d>
        </p:spPr>
      </p:pic>
      <p:pic>
        <p:nvPicPr>
          <p:cNvPr id="77" name="Picture 76"/>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6489" y="1727167"/>
            <a:ext cx="1971025" cy="1217014"/>
          </a:xfrm>
          <a:prstGeom prst="rect">
            <a:avLst/>
          </a:prstGeom>
          <a:scene3d>
            <a:camera prst="orthographicFront">
              <a:rot lat="804000" lon="4032000" rev="624000"/>
            </a:camera>
            <a:lightRig rig="threePt" dir="t"/>
          </a:scene3d>
        </p:spPr>
      </p:pic>
      <p:pic>
        <p:nvPicPr>
          <p:cNvPr id="78" name="Picture 77"/>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1005" y="1396309"/>
            <a:ext cx="1971025" cy="1217014"/>
          </a:xfrm>
          <a:prstGeom prst="rect">
            <a:avLst/>
          </a:prstGeom>
          <a:scene3d>
            <a:camera prst="orthographicFront">
              <a:rot lat="804000" lon="4032000" rev="624000"/>
            </a:camera>
            <a:lightRig rig="threePt" dir="t"/>
          </a:scene3d>
        </p:spPr>
      </p:pic>
      <p:pic>
        <p:nvPicPr>
          <p:cNvPr id="79" name="Picture 78"/>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56329" y="1100492"/>
            <a:ext cx="1971025" cy="1217014"/>
          </a:xfrm>
          <a:prstGeom prst="rect">
            <a:avLst/>
          </a:prstGeom>
          <a:scene3d>
            <a:camera prst="orthographicFront">
              <a:rot lat="804000" lon="4032000" rev="624000"/>
            </a:camera>
            <a:lightRig rig="threePt" dir="t"/>
          </a:scene3d>
        </p:spPr>
      </p:pic>
      <p:pic>
        <p:nvPicPr>
          <p:cNvPr id="36" name="Picture 35"/>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6823" y="3327305"/>
            <a:ext cx="1971025" cy="1217014"/>
          </a:xfrm>
          <a:prstGeom prst="rect">
            <a:avLst/>
          </a:prstGeom>
          <a:scene3d>
            <a:camera prst="orthographicFront">
              <a:rot lat="804000" lon="4032000" rev="624000"/>
            </a:camera>
            <a:lightRig rig="threePt" dir="t"/>
          </a:scene3d>
        </p:spPr>
      </p:pic>
      <p:pic>
        <p:nvPicPr>
          <p:cNvPr id="37" name="Picture 36"/>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2192" t="69262" r="61441" b="2007"/>
          <a:stretch/>
        </p:blipFill>
        <p:spPr>
          <a:xfrm rot="17624010">
            <a:off x="5990857" y="3037862"/>
            <a:ext cx="1953986" cy="1222838"/>
          </a:xfrm>
          <a:prstGeom prst="rect">
            <a:avLst/>
          </a:prstGeom>
          <a:scene3d>
            <a:camera prst="orthographicFront">
              <a:rot lat="804000" lon="4032000" rev="624000"/>
            </a:camera>
            <a:lightRig rig="threePt" dir="t"/>
          </a:scene3d>
        </p:spPr>
      </p:pic>
      <p:pic>
        <p:nvPicPr>
          <p:cNvPr id="38" name="Picture 37"/>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2074" t="69247" r="61346" b="2158"/>
          <a:stretch/>
        </p:blipFill>
        <p:spPr>
          <a:xfrm rot="17703925">
            <a:off x="5964470" y="2714499"/>
            <a:ext cx="1965347" cy="1217016"/>
          </a:xfrm>
          <a:prstGeom prst="rect">
            <a:avLst/>
          </a:prstGeom>
          <a:scene3d>
            <a:camera prst="orthographicFront">
              <a:rot lat="804000" lon="4032000" rev="624000"/>
            </a:camera>
            <a:lightRig rig="threePt" dir="t"/>
          </a:scene3d>
        </p:spPr>
      </p:pic>
      <p:pic>
        <p:nvPicPr>
          <p:cNvPr id="39" name="Picture 38"/>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169" t="69095" r="61358" b="2447"/>
          <a:stretch/>
        </p:blipFill>
        <p:spPr>
          <a:xfrm rot="17601074">
            <a:off x="5973514" y="2373768"/>
            <a:ext cx="1959667" cy="1211194"/>
          </a:xfrm>
          <a:prstGeom prst="rect">
            <a:avLst/>
          </a:prstGeom>
          <a:scene3d>
            <a:camera prst="orthographicFront">
              <a:rot lat="803637" lon="4030339" rev="624234"/>
            </a:camera>
            <a:lightRig rig="threePt" dir="t"/>
          </a:scene3d>
        </p:spPr>
      </p:pic>
      <p:pic>
        <p:nvPicPr>
          <p:cNvPr id="40" name="Picture 39"/>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2074" t="69247" r="61346" b="2158"/>
          <a:stretch/>
        </p:blipFill>
        <p:spPr>
          <a:xfrm rot="17703925">
            <a:off x="5990326" y="2070128"/>
            <a:ext cx="1965347" cy="1217016"/>
          </a:xfrm>
          <a:prstGeom prst="rect">
            <a:avLst/>
          </a:prstGeom>
          <a:scene3d>
            <a:camera prst="orthographicFront">
              <a:rot lat="804000" lon="4032000" rev="624000"/>
            </a:camera>
            <a:lightRig rig="threePt" dir="t"/>
          </a:scene3d>
        </p:spPr>
      </p:pic>
      <p:pic>
        <p:nvPicPr>
          <p:cNvPr id="41" name="Picture 40"/>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6489" y="1727167"/>
            <a:ext cx="1971025" cy="1217014"/>
          </a:xfrm>
          <a:prstGeom prst="rect">
            <a:avLst/>
          </a:prstGeom>
          <a:scene3d>
            <a:camera prst="orthographicFront">
              <a:rot lat="804000" lon="4032000" rev="624000"/>
            </a:camera>
            <a:lightRig rig="threePt" dir="t"/>
          </a:scene3d>
        </p:spPr>
      </p:pic>
      <p:pic>
        <p:nvPicPr>
          <p:cNvPr id="42" name="Picture 41"/>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81005" y="1396309"/>
            <a:ext cx="1971025" cy="1217014"/>
          </a:xfrm>
          <a:prstGeom prst="rect">
            <a:avLst/>
          </a:prstGeom>
          <a:scene3d>
            <a:camera prst="orthographicFront">
              <a:rot lat="804000" lon="4032000" rev="624000"/>
            </a:camera>
            <a:lightRig rig="threePt" dir="t"/>
          </a:scene3d>
        </p:spPr>
      </p:pic>
      <p:pic>
        <p:nvPicPr>
          <p:cNvPr id="52" name="Picture 51"/>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097" t="69414" r="61218" b="1992"/>
          <a:stretch/>
        </p:blipFill>
        <p:spPr>
          <a:xfrm rot="17617420">
            <a:off x="5956329" y="1100492"/>
            <a:ext cx="1971025" cy="1217014"/>
          </a:xfrm>
          <a:prstGeom prst="rect">
            <a:avLst/>
          </a:prstGeom>
          <a:scene3d>
            <a:camera prst="orthographicFront">
              <a:rot lat="804000" lon="4032000" rev="624000"/>
            </a:camera>
            <a:lightRig rig="threePt" dir="t"/>
          </a:scene3d>
        </p:spPr>
      </p:pic>
      <p:sp>
        <p:nvSpPr>
          <p:cNvPr id="53" name="TextBox 52"/>
          <p:cNvSpPr txBox="1"/>
          <p:nvPr/>
        </p:nvSpPr>
        <p:spPr>
          <a:xfrm>
            <a:off x="5059582" y="4430083"/>
            <a:ext cx="3848100" cy="523220"/>
          </a:xfrm>
          <a:prstGeom prst="rect">
            <a:avLst/>
          </a:prstGeom>
          <a:noFill/>
        </p:spPr>
        <p:txBody>
          <a:bodyPr wrap="square" rtlCol="0">
            <a:spAutoFit/>
          </a:bodyPr>
          <a:lstStyle/>
          <a:p>
            <a:pPr algn="ctr"/>
            <a:r>
              <a:rPr lang="en-US" sz="1400" dirty="0" smtClean="0"/>
              <a:t>ACCESS1-0 daily</a:t>
            </a:r>
          </a:p>
          <a:p>
            <a:pPr algn="ctr"/>
            <a:r>
              <a:rPr lang="en-US" sz="1400" dirty="0" smtClean="0"/>
              <a:t>Wind direction and precipitation rate </a:t>
            </a:r>
            <a:endParaRPr lang="en-US" sz="1400" dirty="0"/>
          </a:p>
        </p:txBody>
      </p:sp>
      <p:pic>
        <p:nvPicPr>
          <p:cNvPr id="6" name="Picture 5"/>
          <p:cNvPicPr>
            <a:picLocks noChangeAspect="1"/>
          </p:cNvPicPr>
          <p:nvPr/>
        </p:nvPicPr>
        <p:blipFill>
          <a:blip r:embed="rId8"/>
          <a:stretch>
            <a:fillRect/>
          </a:stretch>
        </p:blipFill>
        <p:spPr>
          <a:xfrm>
            <a:off x="2514897" y="972896"/>
            <a:ext cx="2075029" cy="2038716"/>
          </a:xfrm>
          <a:prstGeom prst="rect">
            <a:avLst/>
          </a:prstGeom>
        </p:spPr>
      </p:pic>
      <p:sp>
        <p:nvSpPr>
          <p:cNvPr id="5" name="Title 4"/>
          <p:cNvSpPr>
            <a:spLocks noGrp="1"/>
          </p:cNvSpPr>
          <p:nvPr>
            <p:ph type="title"/>
          </p:nvPr>
        </p:nvSpPr>
        <p:spPr>
          <a:xfrm>
            <a:off x="1000124" y="310896"/>
            <a:ext cx="10232136" cy="475488"/>
          </a:xfrm>
        </p:spPr>
        <p:txBody>
          <a:bodyPr>
            <a:noAutofit/>
          </a:bodyPr>
          <a:lstStyle/>
          <a:p>
            <a:r>
              <a:rPr lang="en-US" dirty="0" smtClean="0"/>
              <a:t>Methods: Monsoon</a:t>
            </a:r>
            <a:endParaRPr lang="en-US" sz="4000" dirty="0"/>
          </a:p>
        </p:txBody>
      </p:sp>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1912" t="68906" r="45051" b="2169"/>
          <a:stretch/>
        </p:blipFill>
        <p:spPr>
          <a:xfrm>
            <a:off x="8827676" y="1743704"/>
            <a:ext cx="2924064" cy="1232284"/>
          </a:xfrm>
          <a:prstGeom prst="rect">
            <a:avLst/>
          </a:prstGeom>
          <a:ln>
            <a:solidFill>
              <a:schemeClr val="tx1">
                <a:lumMod val="75000"/>
                <a:lumOff val="25000"/>
              </a:schemeClr>
            </a:solidFill>
          </a:ln>
        </p:spPr>
      </p:pic>
      <p:sp>
        <p:nvSpPr>
          <p:cNvPr id="17" name="TextBox 16"/>
          <p:cNvSpPr txBox="1"/>
          <p:nvPr/>
        </p:nvSpPr>
        <p:spPr>
          <a:xfrm>
            <a:off x="9347157" y="1304444"/>
            <a:ext cx="1885103" cy="338554"/>
          </a:xfrm>
          <a:prstGeom prst="rect">
            <a:avLst/>
          </a:prstGeom>
          <a:noFill/>
        </p:spPr>
        <p:txBody>
          <a:bodyPr wrap="square" rtlCol="0">
            <a:spAutoFit/>
          </a:bodyPr>
          <a:lstStyle/>
          <a:p>
            <a:r>
              <a:rPr lang="en-US" sz="1600" dirty="0" smtClean="0"/>
              <a:t>Frequency Maps</a:t>
            </a:r>
            <a:endParaRPr lang="en-US" sz="1600" dirty="0"/>
          </a:p>
        </p:txBody>
      </p:sp>
      <p:grpSp>
        <p:nvGrpSpPr>
          <p:cNvPr id="66" name="Group 65"/>
          <p:cNvGrpSpPr/>
          <p:nvPr/>
        </p:nvGrpSpPr>
        <p:grpSpPr>
          <a:xfrm>
            <a:off x="759803" y="3110374"/>
            <a:ext cx="3200572" cy="1406620"/>
            <a:chOff x="553817" y="3826562"/>
            <a:chExt cx="3237598" cy="1399057"/>
          </a:xfrm>
        </p:grpSpPr>
        <p:pic>
          <p:nvPicPr>
            <p:cNvPr id="54" name="Picture 53"/>
            <p:cNvPicPr>
              <a:picLocks noChangeAspect="1"/>
            </p:cNvPicPr>
            <p:nvPr/>
          </p:nvPicPr>
          <p:blipFill>
            <a:blip r:embed="rId10">
              <a:extLst>
                <a:ext uri="{BEBA8EAE-BF5A-486C-A8C5-ECC9F3942E4B}">
                  <a14:imgProps xmlns:a14="http://schemas.microsoft.com/office/drawing/2010/main">
                    <a14:imgLayer r:embed="rId11">
                      <a14:imgEffect>
                        <a14:backgroundRemoval t="0" b="84810" l="4519" r="93517">
                          <a14:foregroundMark x1="10216" y1="22574" x2="10216" y2="22574"/>
                          <a14:foregroundMark x1="15324" y1="30591" x2="15324" y2="30591"/>
                          <a14:foregroundMark x1="21415" y1="39030" x2="21415" y2="39030"/>
                          <a14:foregroundMark x1="20432" y1="63924" x2="20432" y2="63924"/>
                          <a14:foregroundMark x1="14538" y1="68354" x2="14538" y2="68354"/>
                          <a14:foregroundMark x1="15324" y1="79325" x2="15324" y2="79325"/>
                          <a14:foregroundMark x1="40472" y1="79958" x2="40472" y2="79958"/>
                          <a14:foregroundMark x1="59332" y1="81435" x2="59332" y2="81435"/>
                          <a14:foregroundMark x1="76031" y1="69409" x2="76031" y2="69409"/>
                          <a14:foregroundMark x1="70923" y1="59494" x2="70923" y2="59494"/>
                          <a14:foregroundMark x1="82515" y1="59916" x2="82515" y2="59916"/>
                          <a14:foregroundMark x1="79764" y1="51055" x2="79764" y2="51055"/>
                          <a14:foregroundMark x1="70530" y1="51477" x2="70530" y2="51477"/>
                          <a14:foregroundMark x1="59332" y1="50000" x2="59332" y2="50000"/>
                          <a14:foregroundMark x1="59332" y1="58017" x2="59332" y2="58017"/>
                          <a14:foregroundMark x1="50098" y1="59916" x2="50098" y2="59916"/>
                          <a14:foregroundMark x1="50098" y1="71519" x2="50098" y2="71519"/>
                          <a14:foregroundMark x1="37721" y1="69409" x2="37721" y2="69409"/>
                          <a14:foregroundMark x1="27898" y1="68987" x2="27898" y2="68987"/>
                          <a14:foregroundMark x1="39489" y1="59494" x2="39489" y2="59494"/>
                          <a14:foregroundMark x1="27505" y1="58017" x2="27505" y2="58017"/>
                          <a14:foregroundMark x1="17289" y1="56962" x2="17289" y2="56962"/>
                          <a14:foregroundMark x1="9823" y1="51055" x2="9823" y2="51055"/>
                          <a14:foregroundMark x1="13556" y1="48101" x2="13556" y2="48101"/>
                          <a14:foregroundMark x1="14538" y1="40084" x2="14538" y2="40084"/>
                          <a14:foregroundMark x1="25540" y1="48945" x2="25540" y2="48945"/>
                          <a14:foregroundMark x1="25540" y1="37975" x2="25540" y2="37975"/>
                          <a14:foregroundMark x1="35756" y1="49578" x2="35756" y2="49578"/>
                          <a14:foregroundMark x1="36739" y1="37553" x2="36739" y2="37553"/>
                          <a14:foregroundMark x1="47348" y1="49578" x2="47348" y2="49578"/>
                          <a14:foregroundMark x1="47741" y1="43038" x2="47741" y2="43038"/>
                          <a14:foregroundMark x1="48330" y1="32489" x2="48330" y2="32489"/>
                          <a14:foregroundMark x1="36149" y1="28059" x2="36149" y2="28059"/>
                          <a14:foregroundMark x1="45580" y1="37975" x2="45580" y2="37975"/>
                          <a14:foregroundMark x1="58939" y1="37975" x2="58939" y2="37975"/>
                          <a14:foregroundMark x1="58939" y1="30591" x2="58939" y2="30591"/>
                          <a14:foregroundMark x1="69548" y1="31013" x2="69548" y2="31013"/>
                          <a14:foregroundMark x1="70138" y1="39662" x2="70138" y2="39662"/>
                          <a14:foregroundMark x1="79371" y1="40506" x2="79371" y2="40506"/>
                          <a14:foregroundMark x1="79764" y1="29536" x2="79764" y2="29536"/>
                        </a14:backgroundRemoval>
                      </a14:imgEffect>
                    </a14:imgLayer>
                  </a14:imgProps>
                </a:ext>
              </a:extLst>
            </a:blip>
            <a:stretch>
              <a:fillRect/>
            </a:stretch>
          </p:blipFill>
          <p:spPr>
            <a:xfrm rot="1085441">
              <a:off x="2403735" y="3914370"/>
              <a:ext cx="1383111" cy="1288005"/>
            </a:xfrm>
            <a:prstGeom prst="rect">
              <a:avLst/>
            </a:prstGeom>
            <a:scene3d>
              <a:camera prst="orthographicFront">
                <a:rot lat="0" lon="0" rev="27033"/>
              </a:camera>
              <a:lightRig rig="threePt" dir="t"/>
            </a:scene3d>
          </p:spPr>
        </p:pic>
        <p:pic>
          <p:nvPicPr>
            <p:cNvPr id="8" name="Picture 7"/>
            <p:cNvPicPr>
              <a:picLocks noChangeAspect="1"/>
            </p:cNvPicPr>
            <p:nvPr/>
          </p:nvPicPr>
          <p:blipFill>
            <a:blip r:embed="rId10">
              <a:extLst>
                <a:ext uri="{BEBA8EAE-BF5A-486C-A8C5-ECC9F3942E4B}">
                  <a14:imgProps xmlns:a14="http://schemas.microsoft.com/office/drawing/2010/main">
                    <a14:imgLayer r:embed="rId12">
                      <a14:imgEffect>
                        <a14:backgroundRemoval t="0" b="84810" l="4519" r="93517">
                          <a14:foregroundMark x1="10216" y1="22574" x2="10216" y2="22574"/>
                          <a14:foregroundMark x1="15324" y1="30591" x2="15324" y2="30591"/>
                          <a14:foregroundMark x1="21415" y1="39030" x2="21415" y2="39030"/>
                          <a14:foregroundMark x1="20432" y1="63924" x2="20432" y2="63924"/>
                          <a14:foregroundMark x1="14538" y1="68354" x2="14538" y2="68354"/>
                          <a14:foregroundMark x1="15324" y1="79325" x2="15324" y2="79325"/>
                          <a14:foregroundMark x1="40472" y1="79958" x2="40472" y2="79958"/>
                          <a14:foregroundMark x1="59332" y1="81435" x2="59332" y2="81435"/>
                          <a14:foregroundMark x1="76031" y1="69409" x2="76031" y2="69409"/>
                          <a14:foregroundMark x1="70923" y1="59494" x2="70923" y2="59494"/>
                          <a14:foregroundMark x1="82515" y1="59916" x2="82515" y2="59916"/>
                          <a14:foregroundMark x1="79764" y1="51055" x2="79764" y2="51055"/>
                          <a14:foregroundMark x1="70530" y1="51477" x2="70530" y2="51477"/>
                          <a14:foregroundMark x1="59332" y1="50000" x2="59332" y2="50000"/>
                          <a14:foregroundMark x1="59332" y1="58017" x2="59332" y2="58017"/>
                          <a14:foregroundMark x1="50098" y1="59916" x2="50098" y2="59916"/>
                          <a14:foregroundMark x1="50098" y1="71519" x2="50098" y2="71519"/>
                          <a14:foregroundMark x1="37721" y1="69409" x2="37721" y2="69409"/>
                          <a14:foregroundMark x1="27898" y1="68987" x2="27898" y2="68987"/>
                          <a14:foregroundMark x1="39489" y1="59494" x2="39489" y2="59494"/>
                          <a14:foregroundMark x1="27505" y1="58017" x2="27505" y2="58017"/>
                          <a14:foregroundMark x1="17289" y1="56962" x2="17289" y2="56962"/>
                          <a14:foregroundMark x1="9823" y1="51055" x2="9823" y2="51055"/>
                          <a14:foregroundMark x1="13556" y1="48101" x2="13556" y2="48101"/>
                          <a14:foregroundMark x1="14538" y1="40084" x2="14538" y2="40084"/>
                          <a14:foregroundMark x1="25540" y1="48945" x2="25540" y2="48945"/>
                          <a14:foregroundMark x1="25540" y1="37975" x2="25540" y2="37975"/>
                          <a14:foregroundMark x1="35756" y1="49578" x2="35756" y2="49578"/>
                          <a14:foregroundMark x1="36739" y1="37553" x2="36739" y2="37553"/>
                          <a14:foregroundMark x1="47348" y1="49578" x2="47348" y2="49578"/>
                          <a14:foregroundMark x1="47741" y1="43038" x2="47741" y2="43038"/>
                          <a14:foregroundMark x1="48330" y1="32489" x2="48330" y2="32489"/>
                          <a14:foregroundMark x1="36149" y1="28059" x2="36149" y2="28059"/>
                          <a14:foregroundMark x1="45580" y1="37975" x2="45580" y2="37975"/>
                          <a14:foregroundMark x1="58939" y1="37975" x2="58939" y2="37975"/>
                          <a14:foregroundMark x1="58939" y1="30591" x2="58939" y2="30591"/>
                          <a14:foregroundMark x1="69548" y1="31013" x2="69548" y2="31013"/>
                          <a14:foregroundMark x1="70138" y1="39662" x2="70138" y2="39662"/>
                          <a14:foregroundMark x1="79371" y1="40506" x2="79371" y2="40506"/>
                          <a14:foregroundMark x1="79764" y1="29536" x2="79764" y2="29536"/>
                        </a14:backgroundRemoval>
                      </a14:imgEffect>
                    </a14:imgLayer>
                  </a14:imgProps>
                </a:ext>
              </a:extLst>
            </a:blip>
            <a:stretch>
              <a:fillRect/>
            </a:stretch>
          </p:blipFill>
          <p:spPr>
            <a:xfrm rot="1222585">
              <a:off x="553817" y="3937614"/>
              <a:ext cx="1383111" cy="1288005"/>
            </a:xfrm>
            <a:prstGeom prst="rect">
              <a:avLst/>
            </a:prstGeom>
            <a:scene3d>
              <a:camera prst="orthographicFront">
                <a:rot lat="0" lon="0" rev="27033"/>
              </a:camera>
              <a:lightRig rig="threePt" dir="t"/>
            </a:scene3d>
          </p:spPr>
        </p:pic>
        <p:cxnSp>
          <p:nvCxnSpPr>
            <p:cNvPr id="55" name="Straight Arrow Connector 54"/>
            <p:cNvCxnSpPr/>
            <p:nvPr/>
          </p:nvCxnSpPr>
          <p:spPr>
            <a:xfrm flipV="1">
              <a:off x="1223070" y="3826562"/>
              <a:ext cx="1732003" cy="5575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1722547" y="4003454"/>
              <a:ext cx="1732003" cy="5575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985064" y="4249917"/>
              <a:ext cx="1806351" cy="54685"/>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1739155" y="4927705"/>
              <a:ext cx="1854223" cy="47918"/>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1818766" y="4600358"/>
              <a:ext cx="1879595" cy="40203"/>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396119" y="3486300"/>
            <a:ext cx="2372738" cy="430887"/>
          </a:xfrm>
          <a:prstGeom prst="rect">
            <a:avLst/>
          </a:prstGeom>
          <a:noFill/>
        </p:spPr>
        <p:txBody>
          <a:bodyPr wrap="square" rtlCol="0">
            <a:spAutoFit/>
          </a:bodyPr>
          <a:lstStyle/>
          <a:p>
            <a:r>
              <a:rPr lang="en-US" sz="2200" b="1" dirty="0" smtClean="0"/>
              <a:t>June – October</a:t>
            </a:r>
          </a:p>
        </p:txBody>
      </p:sp>
      <p:graphicFrame>
        <p:nvGraphicFramePr>
          <p:cNvPr id="10" name="Table 9"/>
          <p:cNvGraphicFramePr>
            <a:graphicFrameLocks noGrp="1"/>
          </p:cNvGraphicFramePr>
          <p:nvPr>
            <p:extLst>
              <p:ext uri="{D42A27DB-BD31-4B8C-83A1-F6EECF244321}">
                <p14:modId xmlns:p14="http://schemas.microsoft.com/office/powerpoint/2010/main" val="1106673461"/>
              </p:ext>
            </p:extLst>
          </p:nvPr>
        </p:nvGraphicFramePr>
        <p:xfrm>
          <a:off x="242704" y="960876"/>
          <a:ext cx="4367830" cy="2087880"/>
        </p:xfrm>
        <a:graphic>
          <a:graphicData uri="http://schemas.openxmlformats.org/drawingml/2006/table">
            <a:tbl>
              <a:tblPr firstRow="1" bandRow="1">
                <a:tableStyleId>{5C22544A-7EE6-4342-B048-85BDC9FD1C3A}</a:tableStyleId>
              </a:tblPr>
              <a:tblGrid>
                <a:gridCol w="4367830"/>
              </a:tblGrid>
              <a:tr h="381247">
                <a:tc>
                  <a:txBody>
                    <a:bodyPr/>
                    <a:lstStyle/>
                    <a:p>
                      <a:pPr algn="ctr"/>
                      <a:r>
                        <a:rPr lang="en-US" sz="2500" dirty="0" smtClean="0"/>
                        <a:t>User’s Monsoon</a:t>
                      </a:r>
                      <a:r>
                        <a:rPr lang="en-US" sz="2500" baseline="0" dirty="0" smtClean="0"/>
                        <a:t> Criteria</a:t>
                      </a:r>
                      <a:endParaRPr lang="en-US" sz="2500" dirty="0"/>
                    </a:p>
                  </a:txBody>
                  <a:tcPr/>
                </a:tc>
              </a:tr>
              <a:tr h="921686">
                <a:tc>
                  <a:txBody>
                    <a:bodyPr/>
                    <a:lstStyle/>
                    <a:p>
                      <a:pPr algn="ctr"/>
                      <a:r>
                        <a:rPr lang="en-US" sz="2500" dirty="0" smtClean="0"/>
                        <a:t>1) Rain</a:t>
                      </a:r>
                      <a:r>
                        <a:rPr lang="en-US" sz="2500" baseline="0" dirty="0" smtClean="0"/>
                        <a:t> rate &gt; 0 mm/</a:t>
                      </a:r>
                      <a:r>
                        <a:rPr lang="en-US" sz="2500" baseline="0" dirty="0" err="1" smtClean="0"/>
                        <a:t>hr</a:t>
                      </a:r>
                      <a:endParaRPr lang="en-US" sz="2500" baseline="0" dirty="0" smtClean="0"/>
                    </a:p>
                    <a:p>
                      <a:pPr marL="342900" indent="-342900" algn="ctr">
                        <a:buFont typeface="Arial" charset="0"/>
                        <a:buChar char="•"/>
                      </a:pPr>
                      <a:r>
                        <a:rPr lang="en-US" sz="2500" baseline="0" dirty="0" smtClean="0"/>
                        <a:t>2 + days</a:t>
                      </a:r>
                    </a:p>
                    <a:p>
                      <a:pPr algn="ctr"/>
                      <a:r>
                        <a:rPr lang="en-US" sz="2500" baseline="0" dirty="0" smtClean="0"/>
                        <a:t>2) Southwest wind direction</a:t>
                      </a:r>
                      <a:endParaRPr lang="en-US" sz="2500" dirty="0"/>
                    </a:p>
                  </a:txBody>
                  <a:tcPr/>
                </a:tc>
              </a:tr>
            </a:tbl>
          </a:graphicData>
        </a:graphic>
      </p:graphicFrame>
      <p:sp>
        <p:nvSpPr>
          <p:cNvPr id="94" name="TextBox 93"/>
          <p:cNvSpPr txBox="1"/>
          <p:nvPr/>
        </p:nvSpPr>
        <p:spPr>
          <a:xfrm>
            <a:off x="7777560" y="3601038"/>
            <a:ext cx="2842191" cy="584775"/>
          </a:xfrm>
          <a:prstGeom prst="rect">
            <a:avLst/>
          </a:prstGeom>
          <a:noFill/>
        </p:spPr>
        <p:txBody>
          <a:bodyPr wrap="square" rtlCol="0">
            <a:spAutoFit/>
          </a:bodyPr>
          <a:lstStyle/>
          <a:p>
            <a:pPr algn="ctr"/>
            <a:r>
              <a:rPr lang="en-US" sz="1600" dirty="0" smtClean="0"/>
              <a:t>Average Number of Monsoon Days Per Year</a:t>
            </a:r>
            <a:endParaRPr lang="en-US" sz="1600" dirty="0"/>
          </a:p>
        </p:txBody>
      </p:sp>
      <p:pic>
        <p:nvPicPr>
          <p:cNvPr id="96" name="Picture 95"/>
          <p:cNvPicPr>
            <a:picLocks noChangeAspect="1"/>
          </p:cNvPicPr>
          <p:nvPr/>
        </p:nvPicPr>
        <p:blipFill rotWithShape="1">
          <a:blip r:embed="rId13">
            <a:extLst>
              <a:ext uri="{28A0092B-C50C-407E-A947-70E740481C1C}">
                <a14:useLocalDpi xmlns:a14="http://schemas.microsoft.com/office/drawing/2010/main" val="0"/>
              </a:ext>
            </a:extLst>
          </a:blip>
          <a:srcRect l="5990" t="35292" r="9422" b="17536"/>
          <a:stretch/>
        </p:blipFill>
        <p:spPr>
          <a:xfrm>
            <a:off x="6522334" y="4252469"/>
            <a:ext cx="5352645" cy="2306587"/>
          </a:xfrm>
          <a:prstGeom prst="rect">
            <a:avLst/>
          </a:prstGeom>
        </p:spPr>
      </p:pic>
    </p:spTree>
    <p:extLst>
      <p:ext uri="{BB962C8B-B14F-4D97-AF65-F5344CB8AC3E}">
        <p14:creationId xmlns:p14="http://schemas.microsoft.com/office/powerpoint/2010/main" val="178537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0938 -0.0037 C 0.0306 -0.04144 0.0707 -0.07917 0.11041 -0.10232 C 0.15026 -0.12546 0.20026 -0.15509 0.22929 -0.14282 C 0.2582 -0.13056 0.27513 -0.08866 0.28476 -0.02894 C 0.2944 0.03102 0.28685 0.15694 0.28698 0.21643 C 0.28711 0.27616 0.30807 0.31944 0.28593 0.32847 C 0.26367 0.3375 0.20234 0.32407 0.15364 0.2706 C 0.10507 0.21713 -0.00612 0.00787 -0.00612 0.0081 " pathEditMode="relative" rAng="0" ptsTypes="AAAAAAAA">
                                      <p:cBhvr>
                                        <p:cTn id="58" dur="2000" fill="hold"/>
                                        <p:tgtEl>
                                          <p:spTgt spid="6"/>
                                        </p:tgtEl>
                                        <p:attrNameLst>
                                          <p:attrName>ppt_x</p:attrName>
                                          <p:attrName>ppt_y</p:attrName>
                                        </p:attrNameLst>
                                      </p:cBhvr>
                                      <p:rCtr x="15260" y="9630"/>
                                    </p:animMotion>
                                  </p:childTnLst>
                                </p:cTn>
                              </p:par>
                              <p:par>
                                <p:cTn id="59" presetID="10" presetClass="exit" presetSubtype="0" fill="hold" nodeType="withEffect">
                                  <p:stCondLst>
                                    <p:cond delay="600"/>
                                  </p:stCondLst>
                                  <p:childTnLst>
                                    <p:animEffect transition="out" filter="fade">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par>
                                <p:cTn id="62" presetID="10" presetClass="exit" presetSubtype="0" fill="hold" nodeType="withEffect">
                                  <p:stCondLst>
                                    <p:cond delay="650"/>
                                  </p:stCondLst>
                                  <p:childTnLst>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cTn>
                              </p:par>
                              <p:par>
                                <p:cTn id="65" presetID="10" presetClass="exit" presetSubtype="0" fill="hold" nodeType="withEffect">
                                  <p:stCondLst>
                                    <p:cond delay="70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par>
                                <p:cTn id="68" presetID="10" presetClass="exit" presetSubtype="0" fill="hold" nodeType="withEffect">
                                  <p:stCondLst>
                                    <p:cond delay="750"/>
                                  </p:stCondLst>
                                  <p:childTnLst>
                                    <p:animEffect transition="out" filter="fade">
                                      <p:cBhvr>
                                        <p:cTn id="69" dur="500"/>
                                        <p:tgtEl>
                                          <p:spTgt spid="40"/>
                                        </p:tgtEl>
                                      </p:cBhvr>
                                    </p:animEffect>
                                    <p:set>
                                      <p:cBhvr>
                                        <p:cTn id="70" dur="1" fill="hold">
                                          <p:stCondLst>
                                            <p:cond delay="499"/>
                                          </p:stCondLst>
                                        </p:cTn>
                                        <p:tgtEl>
                                          <p:spTgt spid="40"/>
                                        </p:tgtEl>
                                        <p:attrNameLst>
                                          <p:attrName>style.visibility</p:attrName>
                                        </p:attrNameLst>
                                      </p:cBhvr>
                                      <p:to>
                                        <p:strVal val="hidden"/>
                                      </p:to>
                                    </p:set>
                                  </p:childTnLst>
                                </p:cTn>
                              </p:par>
                              <p:par>
                                <p:cTn id="71" presetID="10" presetClass="exit" presetSubtype="0" fill="hold" nodeType="withEffect">
                                  <p:stCondLst>
                                    <p:cond delay="80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10" presetClass="exit" presetSubtype="0" fill="hold" nodeType="withEffect">
                                  <p:stCondLst>
                                    <p:cond delay="85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0" presetClass="exit" presetSubtype="0" fill="hold" nodeType="withEffect">
                                  <p:stCondLst>
                                    <p:cond delay="90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par>
                                <p:cTn id="80" presetID="10" presetClass="exit" presetSubtype="0" fill="hold" nodeType="withEffect">
                                  <p:stCondLst>
                                    <p:cond delay="950"/>
                                  </p:stCondLst>
                                  <p:childTnLst>
                                    <p:animEffect transition="out" filter="fade">
                                      <p:cBhvr>
                                        <p:cTn id="81" dur="1000"/>
                                        <p:tgtEl>
                                          <p:spTgt spid="36"/>
                                        </p:tgtEl>
                                      </p:cBhvr>
                                    </p:animEffect>
                                    <p:set>
                                      <p:cBhvr>
                                        <p:cTn id="82" dur="1" fill="hold">
                                          <p:stCondLst>
                                            <p:cond delay="999"/>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1.04167E-6 -4.07407E-6 L 0.00313 0.33936 " pathEditMode="relative" rAng="0" ptsTypes="AA">
                                      <p:cBhvr>
                                        <p:cTn id="86" dur="1000" fill="hold"/>
                                        <p:tgtEl>
                                          <p:spTgt spid="79"/>
                                        </p:tgtEl>
                                        <p:attrNameLst>
                                          <p:attrName>ppt_x</p:attrName>
                                          <p:attrName>ppt_y</p:attrName>
                                        </p:attrNameLst>
                                      </p:cBhvr>
                                      <p:rCtr x="156" y="16968"/>
                                    </p:animMotion>
                                  </p:childTnLst>
                                </p:cTn>
                              </p:par>
                              <p:par>
                                <p:cTn id="87" presetID="42" presetClass="path" presetSubtype="0" accel="50000" decel="50000" fill="hold" nodeType="withEffect">
                                  <p:stCondLst>
                                    <p:cond delay="0"/>
                                  </p:stCondLst>
                                  <p:childTnLst>
                                    <p:animMotion origin="layout" path="M 5E-6 7.40741E-7 L 5E-6 0.25 " pathEditMode="relative" rAng="0" ptsTypes="AA">
                                      <p:cBhvr>
                                        <p:cTn id="88" dur="1000" fill="hold"/>
                                        <p:tgtEl>
                                          <p:spTgt spid="77"/>
                                        </p:tgtEl>
                                        <p:attrNameLst>
                                          <p:attrName>ppt_x</p:attrName>
                                          <p:attrName>ppt_y</p:attrName>
                                        </p:attrNameLst>
                                      </p:cBhvr>
                                      <p:rCtr x="0" y="12500"/>
                                    </p:animMotion>
                                  </p:childTnLst>
                                </p:cTn>
                              </p:par>
                              <p:par>
                                <p:cTn id="89" presetID="42" presetClass="path" presetSubtype="0" accel="50000" decel="50000" fill="hold" nodeType="withEffect">
                                  <p:stCondLst>
                                    <p:cond delay="0"/>
                                  </p:stCondLst>
                                  <p:childTnLst>
                                    <p:animMotion origin="layout" path="M -4.16667E-6 -1.11111E-6 L 0.00105 0.29607 " pathEditMode="relative" rAng="0" ptsTypes="AA">
                                      <p:cBhvr>
                                        <p:cTn id="90" dur="1000" fill="hold"/>
                                        <p:tgtEl>
                                          <p:spTgt spid="78"/>
                                        </p:tgtEl>
                                        <p:attrNameLst>
                                          <p:attrName>ppt_x</p:attrName>
                                          <p:attrName>ppt_y</p:attrName>
                                        </p:attrNameLst>
                                      </p:cBhvr>
                                      <p:rCtr x="52" y="14792"/>
                                    </p:animMotion>
                                  </p:childTnLst>
                                </p:cTn>
                              </p:par>
                              <p:par>
                                <p:cTn id="91" presetID="42" presetClass="path" presetSubtype="0" accel="50000" decel="50000" fill="hold" nodeType="withEffect">
                                  <p:stCondLst>
                                    <p:cond delay="0"/>
                                  </p:stCondLst>
                                  <p:childTnLst>
                                    <p:animMotion origin="layout" path="M 5E-6 7.40741E-7 L 0.00157 0.19792 " pathEditMode="relative" rAng="0" ptsTypes="AA">
                                      <p:cBhvr>
                                        <p:cTn id="92" dur="1000" fill="hold"/>
                                        <p:tgtEl>
                                          <p:spTgt spid="76"/>
                                        </p:tgtEl>
                                        <p:attrNameLst>
                                          <p:attrName>ppt_x</p:attrName>
                                          <p:attrName>ppt_y</p:attrName>
                                        </p:attrNameLst>
                                      </p:cBhvr>
                                      <p:rCtr x="78" y="9884"/>
                                    </p:animMotion>
                                  </p:childTnLst>
                                </p:cTn>
                              </p:par>
                              <p:par>
                                <p:cTn id="93" presetID="42" presetClass="path" presetSubtype="0" accel="50000" decel="50000" fill="hold" nodeType="withEffect">
                                  <p:stCondLst>
                                    <p:cond delay="0"/>
                                  </p:stCondLst>
                                  <p:childTnLst>
                                    <p:animMotion origin="layout" path="M -1.66667E-6 -7.40741E-7 L 0.00365 0.10394 " pathEditMode="relative" rAng="0" ptsTypes="AA">
                                      <p:cBhvr>
                                        <p:cTn id="94" dur="1000" fill="hold"/>
                                        <p:tgtEl>
                                          <p:spTgt spid="74"/>
                                        </p:tgtEl>
                                        <p:attrNameLst>
                                          <p:attrName>ppt_x</p:attrName>
                                          <p:attrName>ppt_y</p:attrName>
                                        </p:attrNameLst>
                                      </p:cBhvr>
                                      <p:rCtr x="182" y="5185"/>
                                    </p:animMotion>
                                  </p:childTnLst>
                                </p:cTn>
                              </p:par>
                              <p:par>
                                <p:cTn id="95" presetID="42" presetClass="path" presetSubtype="0" accel="50000" decel="50000" fill="hold" nodeType="withEffect">
                                  <p:stCondLst>
                                    <p:cond delay="0"/>
                                  </p:stCondLst>
                                  <p:childTnLst>
                                    <p:animMotion origin="layout" path="M -4.375E-6 4.07407E-6 L 0.00209 0.05625 " pathEditMode="relative" rAng="0" ptsTypes="AA">
                                      <p:cBhvr>
                                        <p:cTn id="96" dur="1000" fill="hold"/>
                                        <p:tgtEl>
                                          <p:spTgt spid="73"/>
                                        </p:tgtEl>
                                        <p:attrNameLst>
                                          <p:attrName>ppt_x</p:attrName>
                                          <p:attrName>ppt_y</p:attrName>
                                        </p:attrNameLst>
                                      </p:cBhvr>
                                      <p:rCtr x="104" y="2801"/>
                                    </p:animMotion>
                                  </p:childTnLst>
                                </p:cTn>
                              </p:par>
                              <p:par>
                                <p:cTn id="97" presetID="42" presetClass="path" presetSubtype="0" accel="50000" decel="50000" fill="hold" nodeType="withEffect">
                                  <p:stCondLst>
                                    <p:cond delay="0"/>
                                  </p:stCondLst>
                                  <p:childTnLst>
                                    <p:animMotion origin="layout" path="M -2.5E-6 7.40741E-7 L 0.00326 0.15417 " pathEditMode="relative" rAng="0" ptsTypes="AA">
                                      <p:cBhvr>
                                        <p:cTn id="98" dur="1000" fill="hold"/>
                                        <p:tgtEl>
                                          <p:spTgt spid="75"/>
                                        </p:tgtEl>
                                        <p:attrNameLst>
                                          <p:attrName>ppt_x</p:attrName>
                                          <p:attrName>ppt_y</p:attrName>
                                        </p:attrNameLst>
                                      </p:cBhvr>
                                      <p:rCtr x="156" y="7708"/>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childTnLst>
                                </p:cTn>
                              </p:par>
                              <p:par>
                                <p:cTn id="105" presetID="1" presetClass="exit" presetSubtype="0" fill="hold" grpId="1" nodeType="withEffect">
                                  <p:stCondLst>
                                    <p:cond delay="0"/>
                                  </p:stCondLst>
                                  <p:childTnLst>
                                    <p:set>
                                      <p:cBhvr>
                                        <p:cTn id="106" dur="1" fill="hold">
                                          <p:stCondLst>
                                            <p:cond delay="0"/>
                                          </p:stCondLst>
                                        </p:cTn>
                                        <p:tgtEl>
                                          <p:spTgt spid="53"/>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70"/>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73"/>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7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75"/>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7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77"/>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78"/>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P spid="17" grpId="0"/>
      <p:bldP spid="2" grpId="0"/>
      <p:bldP spid="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5488"/>
          </a:xfrm>
        </p:spPr>
        <p:txBody>
          <a:bodyPr>
            <a:noAutofit/>
          </a:bodyPr>
          <a:lstStyle/>
          <a:p>
            <a:r>
              <a:rPr lang="en-US" dirty="0" smtClean="0"/>
              <a:t>Results: Monsoon</a:t>
            </a:r>
            <a:endParaRPr lang="en-US" sz="40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291" t="4579" r="25709" b="20530"/>
          <a:stretch/>
        </p:blipFill>
        <p:spPr>
          <a:xfrm>
            <a:off x="10226740" y="1222496"/>
            <a:ext cx="1965260" cy="4669593"/>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513" t="80945" r="9180" b="10159"/>
          <a:stretch/>
        </p:blipFill>
        <p:spPr>
          <a:xfrm>
            <a:off x="10115673" y="6074256"/>
            <a:ext cx="2057400" cy="41941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03" t="35292" r="2511" b="14708"/>
          <a:stretch/>
        </p:blipFill>
        <p:spPr>
          <a:xfrm>
            <a:off x="-30857" y="920938"/>
            <a:ext cx="7133079" cy="2944849"/>
          </a:xfrm>
          <a:prstGeom prst="rect">
            <a:avLst/>
          </a:prstGeom>
        </p:spPr>
      </p:pic>
      <p:sp>
        <p:nvSpPr>
          <p:cNvPr id="14" name="TextBox 13"/>
          <p:cNvSpPr txBox="1"/>
          <p:nvPr/>
        </p:nvSpPr>
        <p:spPr>
          <a:xfrm>
            <a:off x="4785015" y="971619"/>
            <a:ext cx="1900299" cy="369332"/>
          </a:xfrm>
          <a:prstGeom prst="rect">
            <a:avLst/>
          </a:prstGeom>
          <a:noFill/>
        </p:spPr>
        <p:txBody>
          <a:bodyPr wrap="square" rtlCol="0">
            <a:spAutoFit/>
          </a:bodyPr>
          <a:lstStyle/>
          <a:p>
            <a:r>
              <a:rPr lang="en-US" b="1" dirty="0" smtClean="0"/>
              <a:t>Historic Period</a:t>
            </a:r>
            <a:endParaRPr lang="en-US" b="1"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79" t="35186" r="2778" b="14259"/>
          <a:stretch/>
        </p:blipFill>
        <p:spPr>
          <a:xfrm>
            <a:off x="3307292" y="3918039"/>
            <a:ext cx="6919448" cy="2892818"/>
          </a:xfrm>
          <a:prstGeom prst="rect">
            <a:avLst/>
          </a:prstGeom>
        </p:spPr>
      </p:pic>
      <p:sp>
        <p:nvSpPr>
          <p:cNvPr id="13" name="TextBox 12"/>
          <p:cNvSpPr txBox="1"/>
          <p:nvPr/>
        </p:nvSpPr>
        <p:spPr>
          <a:xfrm>
            <a:off x="8392069" y="3936286"/>
            <a:ext cx="1463131" cy="369332"/>
          </a:xfrm>
          <a:prstGeom prst="rect">
            <a:avLst/>
          </a:prstGeom>
          <a:noFill/>
        </p:spPr>
        <p:txBody>
          <a:bodyPr wrap="square" rtlCol="0">
            <a:spAutoFit/>
          </a:bodyPr>
          <a:lstStyle/>
          <a:p>
            <a:r>
              <a:rPr lang="en-US" b="1" dirty="0" smtClean="0"/>
              <a:t>2090-2099</a:t>
            </a:r>
            <a:endParaRPr lang="en-US" b="1" dirty="0"/>
          </a:p>
        </p:txBody>
      </p:sp>
      <p:sp>
        <p:nvSpPr>
          <p:cNvPr id="9" name="TextBox 8"/>
          <p:cNvSpPr txBox="1"/>
          <p:nvPr/>
        </p:nvSpPr>
        <p:spPr>
          <a:xfrm>
            <a:off x="0" y="6077321"/>
            <a:ext cx="2645864" cy="584775"/>
          </a:xfrm>
          <a:prstGeom prst="rect">
            <a:avLst/>
          </a:prstGeom>
          <a:noFill/>
        </p:spPr>
        <p:txBody>
          <a:bodyPr wrap="square" rtlCol="0">
            <a:spAutoFit/>
          </a:bodyPr>
          <a:lstStyle/>
          <a:p>
            <a:pPr algn="ctr"/>
            <a:r>
              <a:rPr lang="en-US" sz="1600" dirty="0" smtClean="0"/>
              <a:t>ACCESS1-0 Resolution: </a:t>
            </a:r>
          </a:p>
          <a:p>
            <a:pPr algn="ctr"/>
            <a:r>
              <a:rPr lang="en-US" sz="1600" dirty="0" smtClean="0"/>
              <a:t>1.241 x 1.875 degrees</a:t>
            </a:r>
            <a:endParaRPr lang="en-US" sz="1600" dirty="0"/>
          </a:p>
        </p:txBody>
      </p:sp>
    </p:spTree>
    <p:extLst>
      <p:ext uri="{BB962C8B-B14F-4D97-AF65-F5344CB8AC3E}">
        <p14:creationId xmlns:p14="http://schemas.microsoft.com/office/powerpoint/2010/main" val="3402272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4" y="310896"/>
            <a:ext cx="10232136" cy="475488"/>
          </a:xfrm>
        </p:spPr>
        <p:txBody>
          <a:bodyPr>
            <a:noAutofit/>
          </a:bodyPr>
          <a:lstStyle/>
          <a:p>
            <a:r>
              <a:rPr lang="en-US" dirty="0" smtClean="0"/>
              <a:t>Results: Monsoon</a:t>
            </a:r>
            <a:endParaRPr lang="en-US" sz="40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18" t="959"/>
          <a:stretch/>
        </p:blipFill>
        <p:spPr>
          <a:xfrm>
            <a:off x="9682606" y="4005875"/>
            <a:ext cx="2598294" cy="26828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064" t="35061" r="2206" b="13273"/>
          <a:stretch/>
        </p:blipFill>
        <p:spPr>
          <a:xfrm>
            <a:off x="45720" y="1085861"/>
            <a:ext cx="10382599" cy="4375748"/>
          </a:xfrm>
          <a:prstGeom prst="rect">
            <a:avLst/>
          </a:prstGeom>
        </p:spPr>
      </p:pic>
      <p:sp>
        <p:nvSpPr>
          <p:cNvPr id="7" name="TextBox 6"/>
          <p:cNvSpPr txBox="1"/>
          <p:nvPr/>
        </p:nvSpPr>
        <p:spPr>
          <a:xfrm>
            <a:off x="0" y="6080760"/>
            <a:ext cx="2645864" cy="584775"/>
          </a:xfrm>
          <a:prstGeom prst="rect">
            <a:avLst/>
          </a:prstGeom>
          <a:noFill/>
        </p:spPr>
        <p:txBody>
          <a:bodyPr wrap="square" rtlCol="0">
            <a:spAutoFit/>
          </a:bodyPr>
          <a:lstStyle/>
          <a:p>
            <a:pPr algn="ctr"/>
            <a:r>
              <a:rPr lang="en-US" sz="1600" dirty="0" smtClean="0"/>
              <a:t>ACCESS1-0 Resolution: </a:t>
            </a:r>
          </a:p>
          <a:p>
            <a:pPr algn="ctr"/>
            <a:r>
              <a:rPr lang="en-US" sz="1600" dirty="0" smtClean="0"/>
              <a:t>1.241 x 1.875 degrees</a:t>
            </a:r>
            <a:endParaRPr lang="en-US" sz="1600" dirty="0"/>
          </a:p>
        </p:txBody>
      </p:sp>
    </p:spTree>
    <p:extLst>
      <p:ext uri="{BB962C8B-B14F-4D97-AF65-F5344CB8AC3E}">
        <p14:creationId xmlns:p14="http://schemas.microsoft.com/office/powerpoint/2010/main" val="959780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304" b="4997"/>
          <a:stretch/>
        </p:blipFill>
        <p:spPr>
          <a:xfrm>
            <a:off x="0" y="-34448"/>
            <a:ext cx="12194540" cy="6859428"/>
          </a:xfrm>
          <a:prstGeom prst="rect">
            <a:avLst/>
          </a:prstGeom>
        </p:spPr>
      </p:pic>
      <p:sp>
        <p:nvSpPr>
          <p:cNvPr id="9" name="Rectangle 8"/>
          <p:cNvSpPr/>
          <p:nvPr/>
        </p:nvSpPr>
        <p:spPr>
          <a:xfrm>
            <a:off x="-73738" y="-419100"/>
            <a:ext cx="12357100" cy="7277100"/>
          </a:xfrm>
          <a:prstGeom prst="rect">
            <a:avLst/>
          </a:prstGeom>
          <a:solidFill>
            <a:schemeClr val="bg1">
              <a:alpha val="3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00125" y="307315"/>
            <a:ext cx="10233148" cy="479425"/>
          </a:xfrm>
        </p:spPr>
        <p:txBody>
          <a:bodyPr>
            <a:noAutofit/>
          </a:bodyPr>
          <a:lstStyle/>
          <a:p>
            <a:r>
              <a:rPr lang="en-US" dirty="0" smtClean="0"/>
              <a:t>Discussion</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9654" y="942"/>
            <a:ext cx="1182346" cy="890598"/>
          </a:xfrm>
          <a:prstGeom prst="rect">
            <a:avLst/>
          </a:prstGeom>
        </p:spPr>
      </p:pic>
      <p:graphicFrame>
        <p:nvGraphicFramePr>
          <p:cNvPr id="2" name="Diagram 1"/>
          <p:cNvGraphicFramePr/>
          <p:nvPr>
            <p:extLst/>
          </p:nvPr>
        </p:nvGraphicFramePr>
        <p:xfrm>
          <a:off x="1251285" y="1093113"/>
          <a:ext cx="9288378" cy="49656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21014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100" y="-858586"/>
            <a:ext cx="12357100" cy="7277100"/>
          </a:xfrm>
          <a:prstGeom prst="rect">
            <a:avLst/>
          </a:prstGeom>
          <a:solidFill>
            <a:schemeClr val="bg1">
              <a:alpha val="3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304" b="4997"/>
          <a:stretch/>
        </p:blipFill>
        <p:spPr>
          <a:xfrm>
            <a:off x="0" y="-65157"/>
            <a:ext cx="12194540" cy="6859428"/>
          </a:xfrm>
          <a:prstGeom prst="rect">
            <a:avLst/>
          </a:prstGeom>
        </p:spPr>
      </p:pic>
      <p:sp>
        <p:nvSpPr>
          <p:cNvPr id="4" name="Title 3"/>
          <p:cNvSpPr>
            <a:spLocks noGrp="1"/>
          </p:cNvSpPr>
          <p:nvPr>
            <p:ph type="title"/>
          </p:nvPr>
        </p:nvSpPr>
        <p:spPr>
          <a:xfrm>
            <a:off x="1000125" y="160585"/>
            <a:ext cx="9413277" cy="479425"/>
          </a:xfrm>
        </p:spPr>
        <p:txBody>
          <a:bodyPr>
            <a:normAutofit fontScale="90000"/>
          </a:bodyPr>
          <a:lstStyle/>
          <a:p>
            <a:r>
              <a:rPr lang="en-US" dirty="0" smtClean="0"/>
              <a:t>Conclusions</a:t>
            </a:r>
            <a:endParaRPr lang="en-US" dirty="0"/>
          </a:p>
        </p:txBody>
      </p:sp>
      <p:pic>
        <p:nvPicPr>
          <p:cNvPr id="6" name="Picture 5"/>
          <p:cNvPicPr>
            <a:picLocks noChangeAspect="1"/>
          </p:cNvPicPr>
          <p:nvPr/>
        </p:nvPicPr>
        <p:blipFill>
          <a:blip r:embed="rId4"/>
          <a:stretch>
            <a:fillRect/>
          </a:stretch>
        </p:blipFill>
        <p:spPr>
          <a:xfrm>
            <a:off x="-4243404" y="-571572"/>
            <a:ext cx="7110050" cy="8183833"/>
          </a:xfrm>
          <a:prstGeom prst="rect">
            <a:avLst/>
          </a:prstGeom>
        </p:spPr>
      </p:pic>
      <p:sp>
        <p:nvSpPr>
          <p:cNvPr id="9" name="Block Arc 8"/>
          <p:cNvSpPr/>
          <p:nvPr/>
        </p:nvSpPr>
        <p:spPr>
          <a:xfrm>
            <a:off x="-5553217" y="-404589"/>
            <a:ext cx="7897284" cy="7897284"/>
          </a:xfrm>
          <a:prstGeom prst="blockArc">
            <a:avLst>
              <a:gd name="adj1" fmla="val 18900000"/>
              <a:gd name="adj2" fmla="val 2700000"/>
              <a:gd name="adj3" fmla="val 274"/>
            </a:avLst>
          </a:prstGeom>
          <a:solidFill>
            <a:srgbClr val="57688F"/>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nvGrpSpPr>
          <p:cNvPr id="10" name="Group 9"/>
          <p:cNvGrpSpPr/>
          <p:nvPr/>
        </p:nvGrpSpPr>
        <p:grpSpPr>
          <a:xfrm>
            <a:off x="2266926" y="938927"/>
            <a:ext cx="9925074" cy="5867920"/>
            <a:chOff x="1082040" y="786740"/>
            <a:chExt cx="9925074" cy="5867920"/>
          </a:xfrm>
        </p:grpSpPr>
        <p:sp>
          <p:nvSpPr>
            <p:cNvPr id="11" name="Rectangle 10"/>
            <p:cNvSpPr/>
            <p:nvPr/>
          </p:nvSpPr>
          <p:spPr>
            <a:xfrm>
              <a:off x="1082040" y="786740"/>
              <a:ext cx="9925074" cy="5867920"/>
            </a:xfrm>
            <a:prstGeom prst="rect">
              <a:avLst/>
            </a:prstGeom>
            <a:noFill/>
          </p:spPr>
        </p:sp>
        <p:sp>
          <p:nvSpPr>
            <p:cNvPr id="12" name="Freeform 11"/>
            <p:cNvSpPr/>
            <p:nvPr/>
          </p:nvSpPr>
          <p:spPr>
            <a:xfrm>
              <a:off x="1742414" y="1237865"/>
              <a:ext cx="9181021" cy="902720"/>
            </a:xfrm>
            <a:custGeom>
              <a:avLst/>
              <a:gdLst>
                <a:gd name="connsiteX0" fmla="*/ 0 w 9181021"/>
                <a:gd name="connsiteY0" fmla="*/ 0 h 902720"/>
                <a:gd name="connsiteX1" fmla="*/ 9181021 w 9181021"/>
                <a:gd name="connsiteY1" fmla="*/ 0 h 902720"/>
                <a:gd name="connsiteX2" fmla="*/ 9181021 w 9181021"/>
                <a:gd name="connsiteY2" fmla="*/ 902720 h 902720"/>
                <a:gd name="connsiteX3" fmla="*/ 0 w 9181021"/>
                <a:gd name="connsiteY3" fmla="*/ 902720 h 902720"/>
                <a:gd name="connsiteX4" fmla="*/ 0 w 9181021"/>
                <a:gd name="connsiteY4" fmla="*/ 0 h 90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021" h="902720">
                  <a:moveTo>
                    <a:pt x="0" y="0"/>
                  </a:moveTo>
                  <a:lnTo>
                    <a:pt x="9181021" y="0"/>
                  </a:lnTo>
                  <a:lnTo>
                    <a:pt x="9181021" y="902720"/>
                  </a:lnTo>
                  <a:lnTo>
                    <a:pt x="0" y="902720"/>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535" tIns="68580" rIns="68580" bIns="6858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1"/>
                  </a:solidFill>
                </a:rPr>
                <a:t>GISS-E2-R model </a:t>
              </a:r>
              <a:r>
                <a:rPr lang="en-US" sz="2700" b="1" dirty="0" smtClean="0">
                  <a:solidFill>
                    <a:schemeClr val="bg1"/>
                  </a:solidFill>
                </a:rPr>
                <a:t>best represented </a:t>
              </a:r>
              <a:r>
                <a:rPr lang="en-US" sz="2700" dirty="0" smtClean="0">
                  <a:solidFill>
                    <a:schemeClr val="bg1"/>
                  </a:solidFill>
                </a:rPr>
                <a:t>the climate variables</a:t>
              </a:r>
              <a:r>
                <a:rPr lang="en-US" sz="2700" b="1" kern="1200" dirty="0" smtClean="0">
                  <a:solidFill>
                    <a:schemeClr val="bg1"/>
                  </a:solidFill>
                </a:rPr>
                <a:t> </a:t>
              </a:r>
              <a:r>
                <a:rPr lang="en-US" sz="2700" kern="1200" dirty="0" smtClean="0">
                  <a:solidFill>
                    <a:schemeClr val="bg1"/>
                  </a:solidFill>
                </a:rPr>
                <a:t>against satellite observations</a:t>
              </a:r>
              <a:endParaRPr lang="en-US" sz="2700" kern="1200" dirty="0">
                <a:solidFill>
                  <a:schemeClr val="bg1"/>
                </a:solidFill>
              </a:endParaRPr>
            </a:p>
          </p:txBody>
        </p:sp>
        <p:sp>
          <p:nvSpPr>
            <p:cNvPr id="13" name="Hexagon 12"/>
            <p:cNvSpPr/>
            <p:nvPr/>
          </p:nvSpPr>
          <p:spPr>
            <a:xfrm>
              <a:off x="1156565" y="1233120"/>
              <a:ext cx="1055269" cy="912210"/>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259965" y="2566738"/>
              <a:ext cx="8663471" cy="953607"/>
            </a:xfrm>
            <a:custGeom>
              <a:avLst/>
              <a:gdLst>
                <a:gd name="connsiteX0" fmla="*/ 0 w 8663471"/>
                <a:gd name="connsiteY0" fmla="*/ 0 h 953607"/>
                <a:gd name="connsiteX1" fmla="*/ 8663471 w 8663471"/>
                <a:gd name="connsiteY1" fmla="*/ 0 h 953607"/>
                <a:gd name="connsiteX2" fmla="*/ 8663471 w 8663471"/>
                <a:gd name="connsiteY2" fmla="*/ 953607 h 953607"/>
                <a:gd name="connsiteX3" fmla="*/ 0 w 8663471"/>
                <a:gd name="connsiteY3" fmla="*/ 953607 h 953607"/>
                <a:gd name="connsiteX4" fmla="*/ 0 w 8663471"/>
                <a:gd name="connsiteY4" fmla="*/ 0 h 95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471" h="953607">
                  <a:moveTo>
                    <a:pt x="0" y="0"/>
                  </a:moveTo>
                  <a:lnTo>
                    <a:pt x="8663471" y="0"/>
                  </a:lnTo>
                  <a:lnTo>
                    <a:pt x="8663471" y="953607"/>
                  </a:lnTo>
                  <a:lnTo>
                    <a:pt x="0" y="953607"/>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535"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solidFill>
                    <a:schemeClr val="bg1"/>
                  </a:solidFill>
                </a:rPr>
                <a:t>FSM &amp; and RMI expect to have </a:t>
              </a:r>
              <a:r>
                <a:rPr lang="en-US" sz="2700" b="1" kern="1200" dirty="0" smtClean="0">
                  <a:solidFill>
                    <a:schemeClr val="bg1"/>
                  </a:solidFill>
                </a:rPr>
                <a:t>more days of intense rain</a:t>
              </a:r>
              <a:r>
                <a:rPr lang="en-US" sz="2700" kern="1200" dirty="0" smtClean="0">
                  <a:solidFill>
                    <a:schemeClr val="bg1"/>
                  </a:solidFill>
                </a:rPr>
                <a:t> and </a:t>
              </a:r>
              <a:r>
                <a:rPr lang="en-US" sz="2700" b="1" kern="1200" dirty="0" smtClean="0">
                  <a:solidFill>
                    <a:schemeClr val="bg1"/>
                  </a:solidFill>
                </a:rPr>
                <a:t>less days of intense wind </a:t>
              </a:r>
              <a:endParaRPr lang="en-US" sz="2700" kern="1200" dirty="0">
                <a:solidFill>
                  <a:schemeClr val="bg1"/>
                </a:solidFill>
              </a:endParaRPr>
            </a:p>
          </p:txBody>
        </p:sp>
        <p:sp>
          <p:nvSpPr>
            <p:cNvPr id="15" name="Hexagon 14"/>
            <p:cNvSpPr/>
            <p:nvPr/>
          </p:nvSpPr>
          <p:spPr>
            <a:xfrm>
              <a:off x="1737385" y="2567811"/>
              <a:ext cx="1045158" cy="1000655"/>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259965" y="3946497"/>
              <a:ext cx="8663471" cy="902720"/>
            </a:xfrm>
            <a:custGeom>
              <a:avLst/>
              <a:gdLst>
                <a:gd name="connsiteX0" fmla="*/ 0 w 8663471"/>
                <a:gd name="connsiteY0" fmla="*/ 0 h 902720"/>
                <a:gd name="connsiteX1" fmla="*/ 8663471 w 8663471"/>
                <a:gd name="connsiteY1" fmla="*/ 0 h 902720"/>
                <a:gd name="connsiteX2" fmla="*/ 8663471 w 8663471"/>
                <a:gd name="connsiteY2" fmla="*/ 902720 h 902720"/>
                <a:gd name="connsiteX3" fmla="*/ 0 w 8663471"/>
                <a:gd name="connsiteY3" fmla="*/ 902720 h 902720"/>
                <a:gd name="connsiteX4" fmla="*/ 0 w 8663471"/>
                <a:gd name="connsiteY4" fmla="*/ 0 h 90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471" h="902720">
                  <a:moveTo>
                    <a:pt x="0" y="0"/>
                  </a:moveTo>
                  <a:lnTo>
                    <a:pt x="8663471" y="0"/>
                  </a:lnTo>
                  <a:lnTo>
                    <a:pt x="8663471" y="902720"/>
                  </a:lnTo>
                  <a:lnTo>
                    <a:pt x="0" y="902720"/>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535" tIns="68580" rIns="68580" bIns="68580" numCol="1" spcCol="1270" anchor="ctr" anchorCtr="0">
              <a:noAutofit/>
            </a:bodyPr>
            <a:lstStyle/>
            <a:p>
              <a:pPr lvl="0" algn="l" defTabSz="1200150">
                <a:lnSpc>
                  <a:spcPct val="90000"/>
                </a:lnSpc>
                <a:spcBef>
                  <a:spcPct val="0"/>
                </a:spcBef>
                <a:spcAft>
                  <a:spcPct val="35000"/>
                </a:spcAft>
              </a:pPr>
              <a:r>
                <a:rPr lang="en-US" sz="2700" kern="1200" dirty="0" smtClean="0">
                  <a:solidFill>
                    <a:schemeClr val="bg1"/>
                  </a:solidFill>
                </a:rPr>
                <a:t>50-yr return level rain and wind events </a:t>
              </a:r>
              <a:r>
                <a:rPr lang="en-US" sz="2700" b="1" kern="1200" dirty="0" smtClean="0">
                  <a:solidFill>
                    <a:schemeClr val="bg1"/>
                  </a:solidFill>
                </a:rPr>
                <a:t>vary locally </a:t>
              </a:r>
              <a:r>
                <a:rPr lang="en-US" sz="2700" kern="1200" dirty="0" smtClean="0">
                  <a:solidFill>
                    <a:schemeClr val="bg1"/>
                  </a:solidFill>
                </a:rPr>
                <a:t>and</a:t>
              </a:r>
              <a:r>
                <a:rPr lang="en-US" sz="2700" b="1" kern="1200" dirty="0" smtClean="0">
                  <a:solidFill>
                    <a:schemeClr val="bg1"/>
                  </a:solidFill>
                </a:rPr>
                <a:t> support trends in percentile results</a:t>
              </a:r>
              <a:endParaRPr lang="en-US" sz="2700" b="1" kern="1200" dirty="0">
                <a:solidFill>
                  <a:schemeClr val="bg1"/>
                </a:solidFill>
              </a:endParaRPr>
            </a:p>
          </p:txBody>
        </p:sp>
        <p:sp>
          <p:nvSpPr>
            <p:cNvPr id="17" name="Hexagon 16"/>
            <p:cNvSpPr/>
            <p:nvPr/>
          </p:nvSpPr>
          <p:spPr>
            <a:xfrm>
              <a:off x="1737385" y="3941752"/>
              <a:ext cx="1045158" cy="912210"/>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1742414" y="5301540"/>
              <a:ext cx="9181021" cy="901267"/>
            </a:xfrm>
            <a:custGeom>
              <a:avLst/>
              <a:gdLst>
                <a:gd name="connsiteX0" fmla="*/ 0 w 9181021"/>
                <a:gd name="connsiteY0" fmla="*/ 0 h 901267"/>
                <a:gd name="connsiteX1" fmla="*/ 9181021 w 9181021"/>
                <a:gd name="connsiteY1" fmla="*/ 0 h 901267"/>
                <a:gd name="connsiteX2" fmla="*/ 9181021 w 9181021"/>
                <a:gd name="connsiteY2" fmla="*/ 901267 h 901267"/>
                <a:gd name="connsiteX3" fmla="*/ 0 w 9181021"/>
                <a:gd name="connsiteY3" fmla="*/ 901267 h 901267"/>
                <a:gd name="connsiteX4" fmla="*/ 0 w 9181021"/>
                <a:gd name="connsiteY4" fmla="*/ 0 h 90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1021" h="901267">
                  <a:moveTo>
                    <a:pt x="0" y="0"/>
                  </a:moveTo>
                  <a:lnTo>
                    <a:pt x="9181021" y="0"/>
                  </a:lnTo>
                  <a:lnTo>
                    <a:pt x="9181021" y="901267"/>
                  </a:lnTo>
                  <a:lnTo>
                    <a:pt x="0" y="901267"/>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6535" tIns="68580" rIns="68580" bIns="68580" numCol="1" spcCol="1270" anchor="ctr" anchorCtr="0">
              <a:noAutofit/>
            </a:bodyPr>
            <a:lstStyle/>
            <a:p>
              <a:pPr lvl="0" algn="l" defTabSz="1200150">
                <a:lnSpc>
                  <a:spcPct val="90000"/>
                </a:lnSpc>
                <a:spcBef>
                  <a:spcPct val="0"/>
                </a:spcBef>
                <a:spcAft>
                  <a:spcPct val="35000"/>
                </a:spcAft>
              </a:pPr>
              <a:r>
                <a:rPr lang="en-US" sz="2700" b="1" kern="1200" dirty="0" smtClean="0">
                  <a:solidFill>
                    <a:schemeClr val="bg1"/>
                  </a:solidFill>
                </a:rPr>
                <a:t>Monsoon</a:t>
              </a:r>
              <a:r>
                <a:rPr lang="en-US" sz="2700" kern="1200" dirty="0" smtClean="0">
                  <a:solidFill>
                    <a:schemeClr val="bg1"/>
                  </a:solidFill>
                </a:rPr>
                <a:t> events expect to </a:t>
              </a:r>
              <a:r>
                <a:rPr lang="en-US" sz="2700" b="1" kern="1200" dirty="0" smtClean="0">
                  <a:solidFill>
                    <a:schemeClr val="bg1"/>
                  </a:solidFill>
                </a:rPr>
                <a:t>increase in frequency </a:t>
              </a:r>
              <a:r>
                <a:rPr lang="en-US" sz="2700" kern="1200" dirty="0" smtClean="0">
                  <a:solidFill>
                    <a:schemeClr val="bg1"/>
                  </a:solidFill>
                </a:rPr>
                <a:t>in most of the Western North Pacific</a:t>
              </a:r>
              <a:endParaRPr lang="en-US" sz="2700" b="1" kern="1200" dirty="0"/>
            </a:p>
          </p:txBody>
        </p:sp>
        <p:sp>
          <p:nvSpPr>
            <p:cNvPr id="19" name="Hexagon 18"/>
            <p:cNvSpPr/>
            <p:nvPr/>
          </p:nvSpPr>
          <p:spPr>
            <a:xfrm>
              <a:off x="1219835" y="5296068"/>
              <a:ext cx="1045158" cy="912210"/>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20" name="Picture 19"/>
          <p:cNvPicPr>
            <a:picLocks noChangeAspect="1"/>
          </p:cNvPicPr>
          <p:nvPr/>
        </p:nvPicPr>
        <p:blipFill>
          <a:blip r:embed="rId5"/>
          <a:stretch>
            <a:fillRect/>
          </a:stretch>
        </p:blipFill>
        <p:spPr>
          <a:xfrm rot="348851">
            <a:off x="2449477" y="1521799"/>
            <a:ext cx="694833" cy="645037"/>
          </a:xfrm>
          <a:prstGeom prst="rect">
            <a:avLst/>
          </a:prstGeom>
        </p:spPr>
      </p:pic>
      <p:pic>
        <p:nvPicPr>
          <p:cNvPr id="21" name="Picture 20"/>
          <p:cNvPicPr>
            <a:picLocks noChangeAspect="1"/>
          </p:cNvPicPr>
          <p:nvPr/>
        </p:nvPicPr>
        <p:blipFill>
          <a:blip r:embed="rId6"/>
          <a:stretch>
            <a:fillRect/>
          </a:stretch>
        </p:blipFill>
        <p:spPr>
          <a:xfrm>
            <a:off x="3023110" y="2802666"/>
            <a:ext cx="738094" cy="738094"/>
          </a:xfrm>
          <a:prstGeom prst="rect">
            <a:avLst/>
          </a:prstGeom>
        </p:spPr>
      </p:pic>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2548146" y="5465937"/>
            <a:ext cx="606163" cy="790495"/>
          </a:xfrm>
          <a:prstGeom prst="rect">
            <a:avLst/>
          </a:prstGeom>
        </p:spPr>
      </p:pic>
      <p:grpSp>
        <p:nvGrpSpPr>
          <p:cNvPr id="23" name="Group 22"/>
          <p:cNvGrpSpPr/>
          <p:nvPr/>
        </p:nvGrpSpPr>
        <p:grpSpPr>
          <a:xfrm>
            <a:off x="3124212" y="4073928"/>
            <a:ext cx="590550" cy="892552"/>
            <a:chOff x="1946331" y="4077546"/>
            <a:chExt cx="590550" cy="892552"/>
          </a:xfrm>
        </p:grpSpPr>
        <p:sp>
          <p:nvSpPr>
            <p:cNvPr id="24" name="TextBox 23"/>
            <p:cNvSpPr txBox="1"/>
            <p:nvPr/>
          </p:nvSpPr>
          <p:spPr>
            <a:xfrm>
              <a:off x="1946331" y="4077546"/>
              <a:ext cx="590550" cy="892552"/>
            </a:xfrm>
            <a:prstGeom prst="rect">
              <a:avLst/>
            </a:prstGeom>
            <a:noFill/>
          </p:spPr>
          <p:txBody>
            <a:bodyPr wrap="square" rtlCol="0">
              <a:spAutoFit/>
            </a:bodyPr>
            <a:lstStyle/>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26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25" name="Straight Connector 24"/>
            <p:cNvCxnSpPr/>
            <p:nvPr/>
          </p:nvCxnSpPr>
          <p:spPr>
            <a:xfrm>
              <a:off x="1993956" y="4504772"/>
              <a:ext cx="4253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6400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18" t="6285" r="3092" b="9820"/>
          <a:stretch/>
        </p:blipFill>
        <p:spPr>
          <a:xfrm>
            <a:off x="1111007" y="748452"/>
            <a:ext cx="9985829" cy="6072227"/>
          </a:xfrm>
          <a:prstGeom prst="rect">
            <a:avLst/>
          </a:prstGeom>
        </p:spPr>
      </p:pic>
      <p:sp>
        <p:nvSpPr>
          <p:cNvPr id="5" name="Title 4"/>
          <p:cNvSpPr>
            <a:spLocks noGrp="1"/>
          </p:cNvSpPr>
          <p:nvPr>
            <p:ph type="title"/>
          </p:nvPr>
        </p:nvSpPr>
        <p:spPr>
          <a:xfrm>
            <a:off x="1000125" y="312569"/>
            <a:ext cx="10233148" cy="479425"/>
          </a:xfrm>
        </p:spPr>
        <p:txBody>
          <a:bodyPr>
            <a:noAutofit/>
          </a:bodyPr>
          <a:lstStyle/>
          <a:p>
            <a:r>
              <a:rPr lang="en-US" sz="3600" dirty="0" smtClean="0"/>
              <a:t>Hawaii &amp; US Affiliated Pacific Islands (USAPI)</a:t>
            </a:r>
            <a:endParaRPr lang="en-US" sz="3600" dirty="0"/>
          </a:p>
        </p:txBody>
      </p:sp>
      <p:sp>
        <p:nvSpPr>
          <p:cNvPr id="6" name="Text Placeholder 5"/>
          <p:cNvSpPr>
            <a:spLocks noGrp="1"/>
          </p:cNvSpPr>
          <p:nvPr>
            <p:ph type="body" sz="half" idx="2"/>
          </p:nvPr>
        </p:nvSpPr>
        <p:spPr>
          <a:xfrm>
            <a:off x="7288925" y="2095404"/>
            <a:ext cx="2138854" cy="283780"/>
          </a:xfrm>
        </p:spPr>
        <p:txBody>
          <a:bodyPr>
            <a:normAutofit/>
          </a:bodyPr>
          <a:lstStyle/>
          <a:p>
            <a:pPr algn="ctr"/>
            <a:r>
              <a:rPr lang="en-US" sz="1400" b="1" dirty="0" smtClean="0">
                <a:solidFill>
                  <a:schemeClr val="bg1"/>
                </a:solidFill>
              </a:rPr>
              <a:t>Hawai’i</a:t>
            </a:r>
          </a:p>
        </p:txBody>
      </p:sp>
      <p:sp>
        <p:nvSpPr>
          <p:cNvPr id="11" name="Text Placeholder 5"/>
          <p:cNvSpPr txBox="1">
            <a:spLocks/>
          </p:cNvSpPr>
          <p:nvPr/>
        </p:nvSpPr>
        <p:spPr>
          <a:xfrm>
            <a:off x="6926304" y="5398913"/>
            <a:ext cx="2138854" cy="3941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400" b="1" dirty="0" smtClean="0">
                <a:solidFill>
                  <a:schemeClr val="bg1"/>
                </a:solidFill>
              </a:rPr>
              <a:t>American Sāmoa</a:t>
            </a:r>
          </a:p>
        </p:txBody>
      </p:sp>
      <p:sp>
        <p:nvSpPr>
          <p:cNvPr id="12" name="Text Placeholder 5"/>
          <p:cNvSpPr txBox="1">
            <a:spLocks/>
          </p:cNvSpPr>
          <p:nvPr/>
        </p:nvSpPr>
        <p:spPr>
          <a:xfrm>
            <a:off x="1570983" y="4305995"/>
            <a:ext cx="1781503" cy="60854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400" b="1" dirty="0" smtClean="0">
                <a:solidFill>
                  <a:schemeClr val="bg1"/>
                </a:solidFill>
              </a:rPr>
              <a:t>Republic of </a:t>
            </a:r>
          </a:p>
          <a:p>
            <a:pPr algn="ctr">
              <a:lnSpc>
                <a:spcPct val="100000"/>
              </a:lnSpc>
            </a:pPr>
            <a:r>
              <a:rPr lang="en-US" sz="1400" b="1" dirty="0" smtClean="0">
                <a:solidFill>
                  <a:schemeClr val="bg1"/>
                </a:solidFill>
              </a:rPr>
              <a:t>Palau</a:t>
            </a:r>
          </a:p>
        </p:txBody>
      </p:sp>
      <p:sp>
        <p:nvSpPr>
          <p:cNvPr id="13" name="Text Placeholder 5"/>
          <p:cNvSpPr txBox="1">
            <a:spLocks/>
          </p:cNvSpPr>
          <p:nvPr/>
        </p:nvSpPr>
        <p:spPr>
          <a:xfrm>
            <a:off x="3495440" y="4610266"/>
            <a:ext cx="1781503" cy="6085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400" b="1" dirty="0" smtClean="0">
                <a:solidFill>
                  <a:schemeClr val="bg1"/>
                </a:solidFill>
              </a:rPr>
              <a:t>Federated States of Micronesia</a:t>
            </a:r>
          </a:p>
        </p:txBody>
      </p:sp>
      <p:sp>
        <p:nvSpPr>
          <p:cNvPr id="14" name="Text Placeholder 5"/>
          <p:cNvSpPr txBox="1">
            <a:spLocks/>
          </p:cNvSpPr>
          <p:nvPr/>
        </p:nvSpPr>
        <p:spPr>
          <a:xfrm>
            <a:off x="4709542" y="2842030"/>
            <a:ext cx="1781503" cy="6085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400" b="1" dirty="0" smtClean="0">
                <a:solidFill>
                  <a:schemeClr val="bg1"/>
                </a:solidFill>
              </a:rPr>
              <a:t>Republic of the Marshall Islands</a:t>
            </a:r>
          </a:p>
        </p:txBody>
      </p:sp>
      <p:sp>
        <p:nvSpPr>
          <p:cNvPr id="15" name="Text Placeholder 5"/>
          <p:cNvSpPr txBox="1">
            <a:spLocks/>
          </p:cNvSpPr>
          <p:nvPr/>
        </p:nvSpPr>
        <p:spPr>
          <a:xfrm>
            <a:off x="2258534" y="2458918"/>
            <a:ext cx="1781503" cy="608541"/>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400" b="1" dirty="0" smtClean="0">
                <a:solidFill>
                  <a:schemeClr val="bg1"/>
                </a:solidFill>
              </a:rPr>
              <a:t>Commonwealth of the Northern Mariana Islands</a:t>
            </a:r>
          </a:p>
        </p:txBody>
      </p:sp>
      <p:sp>
        <p:nvSpPr>
          <p:cNvPr id="16" name="Text Placeholder 5"/>
          <p:cNvSpPr txBox="1">
            <a:spLocks/>
          </p:cNvSpPr>
          <p:nvPr/>
        </p:nvSpPr>
        <p:spPr>
          <a:xfrm>
            <a:off x="3076401" y="3465706"/>
            <a:ext cx="1781503" cy="60854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400" b="1" dirty="0" smtClean="0">
                <a:solidFill>
                  <a:schemeClr val="bg1"/>
                </a:solidFill>
              </a:rPr>
              <a:t>Guam</a:t>
            </a:r>
          </a:p>
        </p:txBody>
      </p:sp>
      <p:pic>
        <p:nvPicPr>
          <p:cNvPr id="17" name="Picture 16"/>
          <p:cNvPicPr>
            <a:picLocks noChangeAspect="1"/>
          </p:cNvPicPr>
          <p:nvPr/>
        </p:nvPicPr>
        <p:blipFill rotWithShape="1">
          <a:blip r:embed="rId4" cstate="print">
            <a:clrChange>
              <a:clrFrom>
                <a:srgbClr val="C0C0C0"/>
              </a:clrFrom>
              <a:clrTo>
                <a:srgbClr val="C0C0C0">
                  <a:alpha val="0"/>
                </a:srgbClr>
              </a:clrTo>
            </a:clrChange>
            <a:extLst>
              <a:ext uri="{28A0092B-C50C-407E-A947-70E740481C1C}">
                <a14:useLocalDpi xmlns:a14="http://schemas.microsoft.com/office/drawing/2010/main" val="0"/>
              </a:ext>
            </a:extLst>
          </a:blip>
          <a:srcRect l="16300" t="60733" r="67033" b="12942"/>
          <a:stretch/>
        </p:blipFill>
        <p:spPr>
          <a:xfrm>
            <a:off x="9647010" y="5398913"/>
            <a:ext cx="369058" cy="754397"/>
          </a:xfrm>
          <a:prstGeom prst="rect">
            <a:avLst/>
          </a:prstGeom>
        </p:spPr>
      </p:pic>
      <p:sp>
        <p:nvSpPr>
          <p:cNvPr id="18" name="Text Placeholder 16"/>
          <p:cNvSpPr txBox="1">
            <a:spLocks/>
          </p:cNvSpPr>
          <p:nvPr/>
        </p:nvSpPr>
        <p:spPr>
          <a:xfrm>
            <a:off x="1427721" y="6075156"/>
            <a:ext cx="9144000" cy="608726"/>
          </a:xfrm>
          <a:prstGeom prst="rect">
            <a:avLst/>
          </a:prstGeom>
          <a:solidFill>
            <a:srgbClr val="84A9D6">
              <a:alpha val="74000"/>
            </a:srgbClr>
          </a:solidFill>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spcBef>
                <a:spcPts val="600"/>
              </a:spcBef>
              <a:buClr>
                <a:srgbClr val="3E4268"/>
              </a:buClr>
              <a:buNone/>
            </a:pPr>
            <a:r>
              <a:rPr lang="en-US" sz="1600" b="1" dirty="0">
                <a:solidFill>
                  <a:schemeClr val="accent2">
                    <a:lumMod val="50000"/>
                  </a:schemeClr>
                </a:solidFill>
              </a:rPr>
              <a:t>J</a:t>
            </a:r>
            <a:r>
              <a:rPr lang="en-US" sz="1600" b="1" dirty="0" smtClean="0">
                <a:solidFill>
                  <a:schemeClr val="accent2">
                    <a:lumMod val="50000"/>
                  </a:schemeClr>
                </a:solidFill>
              </a:rPr>
              <a:t>ohn </a:t>
            </a:r>
            <a:r>
              <a:rPr lang="en-US" sz="1600" b="1" dirty="0" err="1" smtClean="0">
                <a:solidFill>
                  <a:schemeClr val="accent2">
                    <a:lumMod val="50000"/>
                  </a:schemeClr>
                </a:solidFill>
              </a:rPr>
              <a:t>Marra</a:t>
            </a:r>
            <a:r>
              <a:rPr lang="en-US" sz="1600" b="1" dirty="0" smtClean="0">
                <a:solidFill>
                  <a:schemeClr val="accent2">
                    <a:lumMod val="50000"/>
                  </a:schemeClr>
                </a:solidFill>
              </a:rPr>
              <a:t> </a:t>
            </a:r>
            <a:r>
              <a:rPr lang="en-US" sz="1600" b="1" dirty="0" smtClean="0">
                <a:solidFill>
                  <a:schemeClr val="accent5">
                    <a:lumMod val="40000"/>
                    <a:lumOff val="60000"/>
                  </a:schemeClr>
                </a:solidFill>
              </a:rPr>
              <a:t>, </a:t>
            </a:r>
            <a:r>
              <a:rPr lang="en-US" sz="1600" b="1" dirty="0" smtClean="0"/>
              <a:t>NOAA </a:t>
            </a:r>
            <a:r>
              <a:rPr lang="en-US" sz="1600" b="1" dirty="0"/>
              <a:t>Regional Climate Services </a:t>
            </a:r>
            <a:r>
              <a:rPr lang="en-US" sz="1600" b="1" dirty="0" smtClean="0"/>
              <a:t>Director (RCSD), </a:t>
            </a:r>
            <a:r>
              <a:rPr lang="en-US" sz="1600" b="1" dirty="0"/>
              <a:t>Pacific </a:t>
            </a:r>
            <a:r>
              <a:rPr lang="en-US" sz="1600" b="1" dirty="0" smtClean="0"/>
              <a:t>Region</a:t>
            </a:r>
          </a:p>
          <a:p>
            <a:pPr marL="0" indent="0" algn="ctr">
              <a:spcBef>
                <a:spcPts val="600"/>
              </a:spcBef>
              <a:buClr>
                <a:srgbClr val="3E4268"/>
              </a:buClr>
              <a:buNone/>
            </a:pPr>
            <a:r>
              <a:rPr lang="en-US" sz="1600" b="1" dirty="0">
                <a:solidFill>
                  <a:schemeClr val="accent2">
                    <a:lumMod val="50000"/>
                  </a:schemeClr>
                </a:solidFill>
              </a:rPr>
              <a:t>Mark </a:t>
            </a:r>
            <a:r>
              <a:rPr lang="en-US" sz="1600" b="1" dirty="0" smtClean="0">
                <a:solidFill>
                  <a:schemeClr val="accent2">
                    <a:lumMod val="50000"/>
                  </a:schemeClr>
                </a:solidFill>
              </a:rPr>
              <a:t>Lander</a:t>
            </a:r>
            <a:r>
              <a:rPr lang="en-US" sz="1600" b="1" dirty="0" smtClean="0">
                <a:solidFill>
                  <a:schemeClr val="accent5">
                    <a:lumMod val="40000"/>
                    <a:lumOff val="60000"/>
                  </a:schemeClr>
                </a:solidFill>
              </a:rPr>
              <a:t>, </a:t>
            </a:r>
            <a:r>
              <a:rPr lang="en-US" sz="1600" b="1" dirty="0"/>
              <a:t>P</a:t>
            </a:r>
            <a:r>
              <a:rPr lang="en-US" sz="1600" b="1" dirty="0" smtClean="0"/>
              <a:t>rofessor</a:t>
            </a:r>
            <a:r>
              <a:rPr lang="en-US" sz="1600" b="1" dirty="0"/>
              <a:t>, University of Guam</a:t>
            </a:r>
          </a:p>
          <a:p>
            <a:pPr marL="0" indent="0" algn="ctr">
              <a:spcBef>
                <a:spcPts val="600"/>
              </a:spcBef>
              <a:buClr>
                <a:srgbClr val="3E4268"/>
              </a:buClr>
              <a:buNone/>
            </a:pPr>
            <a:endParaRPr lang="en-US" sz="1600" b="1" dirty="0">
              <a:solidFill>
                <a:schemeClr val="tx1">
                  <a:lumMod val="75000"/>
                </a:schemeClr>
              </a:solidFill>
            </a:endParaRPr>
          </a:p>
          <a:p>
            <a:pPr marL="347663" indent="-347663" algn="ctr">
              <a:spcBef>
                <a:spcPts val="600"/>
              </a:spcBef>
              <a:buClr>
                <a:srgbClr val="3E4268"/>
              </a:buClr>
            </a:pPr>
            <a:endParaRPr lang="en-US" sz="1600" b="1" dirty="0">
              <a:solidFill>
                <a:schemeClr val="tx1">
                  <a:lumMod val="75000"/>
                </a:schemeClr>
              </a:solidFill>
            </a:endParaRPr>
          </a:p>
        </p:txBody>
      </p:sp>
      <p:sp>
        <p:nvSpPr>
          <p:cNvPr id="19" name="Text Placeholder 5"/>
          <p:cNvSpPr txBox="1">
            <a:spLocks/>
          </p:cNvSpPr>
          <p:nvPr/>
        </p:nvSpPr>
        <p:spPr>
          <a:xfrm>
            <a:off x="6977564" y="3223937"/>
            <a:ext cx="1752729" cy="593722"/>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800" b="1" dirty="0" smtClean="0">
                <a:solidFill>
                  <a:schemeClr val="accent2">
                    <a:lumMod val="50000"/>
                  </a:schemeClr>
                </a:solidFill>
              </a:rPr>
              <a:t>NOAA </a:t>
            </a:r>
          </a:p>
          <a:p>
            <a:pPr algn="ctr">
              <a:lnSpc>
                <a:spcPct val="100000"/>
              </a:lnSpc>
            </a:pPr>
            <a:r>
              <a:rPr lang="en-US" sz="1800" b="1" dirty="0" smtClean="0">
                <a:solidFill>
                  <a:schemeClr val="accent2">
                    <a:lumMod val="50000"/>
                  </a:schemeClr>
                </a:solidFill>
              </a:rPr>
              <a:t>RCSD</a:t>
            </a:r>
          </a:p>
        </p:txBody>
      </p:sp>
      <p:sp>
        <p:nvSpPr>
          <p:cNvPr id="20" name="Text Placeholder 5"/>
          <p:cNvSpPr txBox="1">
            <a:spLocks/>
          </p:cNvSpPr>
          <p:nvPr/>
        </p:nvSpPr>
        <p:spPr>
          <a:xfrm>
            <a:off x="1434301" y="3101778"/>
            <a:ext cx="1752729" cy="5937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1500" b="1" dirty="0" smtClean="0">
                <a:solidFill>
                  <a:schemeClr val="accent2">
                    <a:lumMod val="50000"/>
                  </a:schemeClr>
                </a:solidFill>
              </a:rPr>
              <a:t>University of Guam</a:t>
            </a:r>
          </a:p>
        </p:txBody>
      </p:sp>
      <p:cxnSp>
        <p:nvCxnSpPr>
          <p:cNvPr id="21" name="Straight Arrow Connector 20"/>
          <p:cNvCxnSpPr/>
          <p:nvPr/>
        </p:nvCxnSpPr>
        <p:spPr>
          <a:xfrm>
            <a:off x="2903169" y="3398639"/>
            <a:ext cx="449317" cy="24431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195752" y="3155142"/>
            <a:ext cx="654146" cy="295429"/>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7597" b="13397"/>
          <a:stretch/>
        </p:blipFill>
        <p:spPr>
          <a:xfrm>
            <a:off x="0" y="1387366"/>
            <a:ext cx="12192000" cy="5440636"/>
          </a:xfrm>
          <a:prstGeom prst="rect">
            <a:avLst/>
          </a:prstGeom>
        </p:spPr>
      </p:pic>
      <p:sp>
        <p:nvSpPr>
          <p:cNvPr id="5" name="Title 4"/>
          <p:cNvSpPr>
            <a:spLocks noGrp="1"/>
          </p:cNvSpPr>
          <p:nvPr>
            <p:ph type="title"/>
          </p:nvPr>
        </p:nvSpPr>
        <p:spPr>
          <a:xfrm>
            <a:off x="1000125" y="310896"/>
            <a:ext cx="10233148" cy="475488"/>
          </a:xfrm>
        </p:spPr>
        <p:txBody>
          <a:bodyPr>
            <a:noAutofit/>
          </a:bodyPr>
          <a:lstStyle/>
          <a:p>
            <a:r>
              <a:rPr lang="en-US" sz="3600" dirty="0" smtClean="0"/>
              <a:t>Community Concern </a:t>
            </a:r>
            <a:endParaRPr lang="en-US" sz="3600" dirty="0"/>
          </a:p>
        </p:txBody>
      </p:sp>
      <p:sp>
        <p:nvSpPr>
          <p:cNvPr id="8" name="Text Placeholder 4"/>
          <p:cNvSpPr txBox="1">
            <a:spLocks/>
          </p:cNvSpPr>
          <p:nvPr/>
        </p:nvSpPr>
        <p:spPr>
          <a:xfrm>
            <a:off x="8746998" y="655368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Flickr</a:t>
            </a:r>
            <a:endParaRPr kumimoji="0" lang="en-US" sz="1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0" name="Text Placeholder 5"/>
          <p:cNvSpPr txBox="1">
            <a:spLocks/>
          </p:cNvSpPr>
          <p:nvPr/>
        </p:nvSpPr>
        <p:spPr>
          <a:xfrm>
            <a:off x="0" y="1387366"/>
            <a:ext cx="6453351" cy="4459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err="1" smtClean="0">
                <a:solidFill>
                  <a:srgbClr val="3E4268"/>
                </a:solidFill>
                <a:effectLst>
                  <a:outerShdw blurRad="50800" dist="38100" dir="2700000" algn="tl" rotWithShape="0">
                    <a:schemeClr val="bg1"/>
                  </a:outerShdw>
                </a:effectLst>
              </a:rPr>
              <a:t>Iakwei</a:t>
            </a:r>
            <a:r>
              <a:rPr lang="en-US" b="1" dirty="0" smtClean="0">
                <a:solidFill>
                  <a:srgbClr val="3E4268"/>
                </a:solidFill>
                <a:effectLst>
                  <a:outerShdw blurRad="50800" dist="38100" dir="2700000" algn="tl" rotWithShape="0">
                    <a:schemeClr val="bg1"/>
                  </a:outerShdw>
                </a:effectLst>
              </a:rPr>
              <a:t> Atoll, Marshall Islands </a:t>
            </a:r>
            <a:endParaRPr lang="en-US" b="1" dirty="0">
              <a:solidFill>
                <a:srgbClr val="3E4268"/>
              </a:solidFill>
              <a:effectLst>
                <a:outerShdw blurRad="50800" dist="38100" dir="2700000" algn="tl" rotWithShape="0">
                  <a:schemeClr val="bg1"/>
                </a:outerShdw>
              </a:effectLst>
            </a:endParaRPr>
          </a:p>
        </p:txBody>
      </p:sp>
    </p:spTree>
    <p:extLst>
      <p:ext uri="{BB962C8B-B14F-4D97-AF65-F5344CB8AC3E}">
        <p14:creationId xmlns:p14="http://schemas.microsoft.com/office/powerpoint/2010/main" val="3218979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459714"/>
            <a:ext cx="10233148" cy="479425"/>
          </a:xfrm>
        </p:spPr>
        <p:txBody>
          <a:bodyPr>
            <a:noAutofit/>
          </a:bodyPr>
          <a:lstStyle/>
          <a:p>
            <a:r>
              <a:rPr lang="en-US" sz="3600" dirty="0" smtClean="0"/>
              <a:t>Community Concern</a:t>
            </a:r>
            <a:endParaRPr lang="en-US" sz="36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873" y="1650618"/>
            <a:ext cx="4192959" cy="2784387"/>
          </a:xfrm>
          <a:prstGeom prst="rect">
            <a:avLst/>
          </a:prstGeom>
        </p:spPr>
      </p:pic>
      <p:sp>
        <p:nvSpPr>
          <p:cNvPr id="7" name="Text Placeholder 4"/>
          <p:cNvSpPr txBox="1">
            <a:spLocks/>
          </p:cNvSpPr>
          <p:nvPr/>
        </p:nvSpPr>
        <p:spPr>
          <a:xfrm>
            <a:off x="3627874" y="4160685"/>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Flickr</a:t>
            </a:r>
            <a:endParaRPr kumimoji="0" lang="en-US" sz="1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4" name="Text Placeholder 5"/>
          <p:cNvSpPr txBox="1">
            <a:spLocks/>
          </p:cNvSpPr>
          <p:nvPr/>
        </p:nvSpPr>
        <p:spPr>
          <a:xfrm>
            <a:off x="265846" y="1650618"/>
            <a:ext cx="3242764" cy="7142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smtClean="0">
                <a:solidFill>
                  <a:srgbClr val="3E4268"/>
                </a:solidFill>
              </a:rPr>
              <a:t>Coastal erosion in Marshall Islands</a:t>
            </a:r>
            <a:endParaRPr lang="en-US" b="1" dirty="0">
              <a:solidFill>
                <a:srgbClr val="3E4268"/>
              </a:solidFill>
            </a:endParaRPr>
          </a:p>
        </p:txBody>
      </p:sp>
      <p:grpSp>
        <p:nvGrpSpPr>
          <p:cNvPr id="3" name="Group 2"/>
          <p:cNvGrpSpPr/>
          <p:nvPr/>
        </p:nvGrpSpPr>
        <p:grpSpPr>
          <a:xfrm>
            <a:off x="103524" y="2268336"/>
            <a:ext cx="3462308" cy="4462109"/>
            <a:chOff x="8611612" y="2238700"/>
            <a:chExt cx="3462308" cy="4462109"/>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5334" b="9316"/>
            <a:stretch/>
          </p:blipFill>
          <p:spPr>
            <a:xfrm>
              <a:off x="8611612" y="2238700"/>
              <a:ext cx="3462308" cy="4414346"/>
            </a:xfrm>
            <a:prstGeom prst="rect">
              <a:avLst/>
            </a:prstGeom>
          </p:spPr>
        </p:pic>
        <p:sp>
          <p:nvSpPr>
            <p:cNvPr id="15" name="Text Placeholder 4"/>
            <p:cNvSpPr txBox="1">
              <a:spLocks/>
            </p:cNvSpPr>
            <p:nvPr/>
          </p:nvSpPr>
          <p:spPr>
            <a:xfrm>
              <a:off x="8611612" y="6426489"/>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Flickr</a:t>
              </a:r>
              <a:endParaRPr kumimoji="0" lang="en-US" sz="1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sp>
        <p:nvSpPr>
          <p:cNvPr id="17" name="Text Placeholder 5"/>
          <p:cNvSpPr txBox="1">
            <a:spLocks/>
          </p:cNvSpPr>
          <p:nvPr/>
        </p:nvSpPr>
        <p:spPr>
          <a:xfrm>
            <a:off x="7970805" y="2714016"/>
            <a:ext cx="4197617" cy="4459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dirty="0" smtClean="0">
                <a:solidFill>
                  <a:srgbClr val="3E4268"/>
                </a:solidFill>
              </a:rPr>
              <a:t>Freshwater Reservoirs </a:t>
            </a:r>
            <a:r>
              <a:rPr lang="en-US" b="1" smtClean="0">
                <a:solidFill>
                  <a:srgbClr val="3E4268"/>
                </a:solidFill>
              </a:rPr>
              <a:t>in Majuro</a:t>
            </a:r>
            <a:endParaRPr lang="en-US" b="1" dirty="0">
              <a:solidFill>
                <a:srgbClr val="3E4268"/>
              </a:solidFill>
            </a:endParaRPr>
          </a:p>
        </p:txBody>
      </p:sp>
      <p:sp>
        <p:nvSpPr>
          <p:cNvPr id="18" name="Text Placeholder 5"/>
          <p:cNvSpPr txBox="1">
            <a:spLocks/>
          </p:cNvSpPr>
          <p:nvPr/>
        </p:nvSpPr>
        <p:spPr>
          <a:xfrm>
            <a:off x="3875986" y="4514246"/>
            <a:ext cx="3722624" cy="87089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dirty="0" smtClean="0">
                <a:solidFill>
                  <a:srgbClr val="3E4268"/>
                </a:solidFill>
              </a:rPr>
              <a:t>Infrastructure damage in </a:t>
            </a:r>
            <a:r>
              <a:rPr lang="en-US" b="1" smtClean="0">
                <a:solidFill>
                  <a:srgbClr val="3E4268"/>
                </a:solidFill>
              </a:rPr>
              <a:t>American Samoa</a:t>
            </a:r>
            <a:endParaRPr lang="en-US" b="1" dirty="0">
              <a:solidFill>
                <a:srgbClr val="3E4268"/>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8764" y="3160010"/>
            <a:ext cx="4194280" cy="2345045"/>
          </a:xfrm>
          <a:prstGeom prst="rect">
            <a:avLst/>
          </a:prstGeom>
        </p:spPr>
      </p:pic>
      <p:sp>
        <p:nvSpPr>
          <p:cNvPr id="13" name="Text Placeholder 4"/>
          <p:cNvSpPr txBox="1">
            <a:spLocks/>
          </p:cNvSpPr>
          <p:nvPr/>
        </p:nvSpPr>
        <p:spPr>
          <a:xfrm>
            <a:off x="7908764" y="523815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chemeClr val="bg1"/>
                </a:solidFill>
                <a:effectLst/>
                <a:uLnTx/>
                <a:uFillTx/>
              </a:rPr>
              <a:t>Image Credit: </a:t>
            </a:r>
            <a:r>
              <a:rPr lang="en-US" sz="1000" dirty="0" smtClean="0">
                <a:solidFill>
                  <a:schemeClr val="bg1"/>
                </a:solidFill>
              </a:rPr>
              <a:t>Mike Kruk</a:t>
            </a:r>
            <a:endParaRPr kumimoji="0" lang="en-US" sz="10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558438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35" b="48526"/>
          <a:stretch/>
        </p:blipFill>
        <p:spPr>
          <a:xfrm>
            <a:off x="0" y="-29023"/>
            <a:ext cx="12192000" cy="2467423"/>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1229" b="-478"/>
          <a:stretch/>
        </p:blipFill>
        <p:spPr>
          <a:xfrm>
            <a:off x="0" y="4530436"/>
            <a:ext cx="12192000" cy="2327564"/>
          </a:xfrm>
          <a:prstGeom prst="rect">
            <a:avLst/>
          </a:prstGeom>
        </p:spPr>
      </p:pic>
      <p:sp>
        <p:nvSpPr>
          <p:cNvPr id="6" name="Text Placeholder 5"/>
          <p:cNvSpPr>
            <a:spLocks noGrp="1"/>
          </p:cNvSpPr>
          <p:nvPr>
            <p:ph type="body" sz="half" idx="2"/>
          </p:nvPr>
        </p:nvSpPr>
        <p:spPr>
          <a:xfrm>
            <a:off x="282497" y="2488607"/>
            <a:ext cx="11909503" cy="1809073"/>
          </a:xfrm>
        </p:spPr>
        <p:txBody>
          <a:bodyPr>
            <a:noAutofit/>
          </a:bodyPr>
          <a:lstStyle/>
          <a:p>
            <a:pPr lvl="0" algn="just">
              <a:lnSpc>
                <a:spcPct val="130000"/>
              </a:lnSpc>
              <a:spcBef>
                <a:spcPts val="0"/>
              </a:spcBef>
              <a:defRPr/>
            </a:pPr>
            <a:r>
              <a:rPr lang="en-US" sz="2400" dirty="0">
                <a:solidFill>
                  <a:schemeClr val="tx1"/>
                </a:solidFill>
              </a:rPr>
              <a:t>These natural disasters present a variety of economic, environmental, and human health concerns</a:t>
            </a:r>
            <a:r>
              <a:rPr lang="en-US" sz="2400" b="1" dirty="0">
                <a:solidFill>
                  <a:schemeClr val="tx1"/>
                </a:solidFill>
              </a:rPr>
              <a:t> </a:t>
            </a:r>
            <a:r>
              <a:rPr lang="en-US" sz="2400" dirty="0">
                <a:solidFill>
                  <a:schemeClr val="tx1"/>
                </a:solidFill>
              </a:rPr>
              <a:t>for vulnerable Pacific populations with </a:t>
            </a:r>
            <a:r>
              <a:rPr lang="en-US" sz="2400" b="1" dirty="0">
                <a:solidFill>
                  <a:schemeClr val="tx1"/>
                </a:solidFill>
              </a:rPr>
              <a:t>low adaptive capacity</a:t>
            </a:r>
            <a:r>
              <a:rPr lang="en-US" sz="2400" dirty="0">
                <a:solidFill>
                  <a:schemeClr val="tx1"/>
                </a:solidFill>
              </a:rPr>
              <a:t>. </a:t>
            </a:r>
            <a:r>
              <a:rPr lang="en-US" sz="2400" b="1" dirty="0" smtClean="0">
                <a:solidFill>
                  <a:schemeClr val="tx1"/>
                </a:solidFill>
              </a:rPr>
              <a:t>Wind </a:t>
            </a:r>
            <a:r>
              <a:rPr lang="en-US" sz="2400" b="1" dirty="0">
                <a:solidFill>
                  <a:schemeClr val="tx1"/>
                </a:solidFill>
              </a:rPr>
              <a:t>and rain events are a threat multiplier </a:t>
            </a:r>
            <a:r>
              <a:rPr lang="en-US" sz="2400" dirty="0">
                <a:solidFill>
                  <a:schemeClr val="tx1"/>
                </a:solidFill>
              </a:rPr>
              <a:t>to these disasters, the impacts of which will be seen over the course of the 21</a:t>
            </a:r>
            <a:r>
              <a:rPr lang="en-US" sz="2400" baseline="30000" dirty="0">
                <a:solidFill>
                  <a:schemeClr val="tx1"/>
                </a:solidFill>
              </a:rPr>
              <a:t>st</a:t>
            </a:r>
            <a:r>
              <a:rPr lang="en-US" sz="2400" dirty="0">
                <a:solidFill>
                  <a:schemeClr val="tx1"/>
                </a:solidFill>
              </a:rPr>
              <a:t> century.</a:t>
            </a:r>
          </a:p>
        </p:txBody>
      </p:sp>
      <p:sp>
        <p:nvSpPr>
          <p:cNvPr id="7" name="Text Placeholder 4"/>
          <p:cNvSpPr txBox="1">
            <a:spLocks/>
          </p:cNvSpPr>
          <p:nvPr/>
        </p:nvSpPr>
        <p:spPr>
          <a:xfrm>
            <a:off x="0" y="6583680"/>
            <a:ext cx="372066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w="3175">
                  <a:noFill/>
                </a:ln>
                <a:solidFill>
                  <a:schemeClr val="bg1"/>
                </a:solidFill>
                <a:effectLst>
                  <a:outerShdw blurRad="50800" dist="38100" dir="2700000" algn="tl" rotWithShape="0">
                    <a:prstClr val="black"/>
                  </a:outerShdw>
                </a:effectLst>
                <a:uLnTx/>
                <a:uFillTx/>
                <a:latin typeface="Century Gothic" panose="020B0502020202020204" pitchFamily="34" charset="0"/>
                <a:ea typeface="+mn-ea"/>
                <a:cs typeface="+mn-cs"/>
              </a:rPr>
              <a:t>Image Credit: </a:t>
            </a:r>
            <a:r>
              <a:rPr lang="en-US" dirty="0" smtClean="0">
                <a:ln w="3175">
                  <a:noFill/>
                </a:ln>
                <a:solidFill>
                  <a:schemeClr val="bg1"/>
                </a:solidFill>
                <a:effectLst>
                  <a:outerShdw blurRad="50800" dist="38100" dir="2700000" algn="tl" rotWithShape="0">
                    <a:prstClr val="black"/>
                  </a:outerShdw>
                </a:effectLst>
              </a:rPr>
              <a:t>NASA Goddard Space Flight Center</a:t>
            </a:r>
            <a:endParaRPr kumimoji="0" lang="en-US" sz="1200" b="0" i="0" u="none" strike="noStrike" kern="1200" cap="none" spc="0" normalizeH="0" baseline="0" noProof="0" dirty="0">
              <a:ln w="3175">
                <a:noFill/>
              </a:ln>
              <a:solidFill>
                <a:schemeClr val="bg1"/>
              </a:solidFill>
              <a:effectLst>
                <a:outerShdw blurRad="50800" dist="38100" dir="2700000" algn="tl" rotWithShape="0">
                  <a:prstClr val="black"/>
                </a:outerShdw>
              </a:effectLst>
              <a:uLnTx/>
              <a:uFillTx/>
            </a:endParaRPr>
          </a:p>
        </p:txBody>
      </p:sp>
    </p:spTree>
    <p:extLst>
      <p:ext uri="{BB962C8B-B14F-4D97-AF65-F5344CB8AC3E}">
        <p14:creationId xmlns:p14="http://schemas.microsoft.com/office/powerpoint/2010/main" val="2834354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49266" y="-140678"/>
            <a:ext cx="7110050" cy="7956065"/>
          </a:xfrm>
          <a:prstGeom prst="rect">
            <a:avLst/>
          </a:prstGeom>
        </p:spPr>
      </p:pic>
      <p:sp>
        <p:nvSpPr>
          <p:cNvPr id="6" name="Rectangle 5"/>
          <p:cNvSpPr/>
          <p:nvPr/>
        </p:nvSpPr>
        <p:spPr>
          <a:xfrm>
            <a:off x="-2233246" y="-1310614"/>
            <a:ext cx="4712677" cy="81143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00125" y="314749"/>
            <a:ext cx="10233148" cy="479425"/>
          </a:xfrm>
        </p:spPr>
        <p:txBody>
          <a:bodyPr>
            <a:noAutofit/>
          </a:bodyPr>
          <a:lstStyle/>
          <a:p>
            <a:r>
              <a:rPr lang="en-US" dirty="0" smtClean="0"/>
              <a:t>Project Objectives </a:t>
            </a:r>
            <a:endParaRPr lang="en-US" dirty="0"/>
          </a:p>
        </p:txBody>
      </p:sp>
      <p:grpSp>
        <p:nvGrpSpPr>
          <p:cNvPr id="7" name="Group 6"/>
          <p:cNvGrpSpPr/>
          <p:nvPr/>
        </p:nvGrpSpPr>
        <p:grpSpPr>
          <a:xfrm>
            <a:off x="-5202446" y="117003"/>
            <a:ext cx="14617162" cy="7485519"/>
            <a:chOff x="-5202446" y="117003"/>
            <a:chExt cx="14617162" cy="7485519"/>
          </a:xfrm>
        </p:grpSpPr>
        <p:sp>
          <p:nvSpPr>
            <p:cNvPr id="8" name="Block Arc 7"/>
            <p:cNvSpPr/>
            <p:nvPr/>
          </p:nvSpPr>
          <p:spPr>
            <a:xfrm>
              <a:off x="-5202446" y="117003"/>
              <a:ext cx="7485519" cy="7485519"/>
            </a:xfrm>
            <a:prstGeom prst="blockArc">
              <a:avLst>
                <a:gd name="adj1" fmla="val 18900000"/>
                <a:gd name="adj2" fmla="val 2700000"/>
                <a:gd name="adj3" fmla="val 289"/>
              </a:avLst>
            </a:prstGeom>
            <a:solidFill>
              <a:srgbClr val="3E4268"/>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712552" y="1506560"/>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1" kern="1200" dirty="0" smtClean="0"/>
                <a:t>Verify</a:t>
              </a:r>
              <a:r>
                <a:rPr lang="en-US" sz="2500" kern="1200" dirty="0" smtClean="0"/>
                <a:t> Global Climate Models against NOAA datasets</a:t>
              </a:r>
              <a:endParaRPr lang="en-US" sz="2500" kern="1200" dirty="0"/>
            </a:p>
          </p:txBody>
        </p:sp>
        <p:sp>
          <p:nvSpPr>
            <p:cNvPr id="14" name="Hexagon 13"/>
            <p:cNvSpPr/>
            <p:nvPr/>
          </p:nvSpPr>
          <p:spPr>
            <a:xfrm>
              <a:off x="1157291" y="1502063"/>
              <a:ext cx="1000172"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203080" y="2790165"/>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Calculate</a:t>
              </a:r>
              <a:r>
                <a:rPr lang="en-US" sz="2500" kern="1200" baseline="0" dirty="0" smtClean="0"/>
                <a:t> </a:t>
              </a:r>
              <a:r>
                <a:rPr lang="en-US" sz="2500" b="1" kern="1200" baseline="0" dirty="0" smtClean="0"/>
                <a:t>extreme percentile </a:t>
              </a:r>
              <a:r>
                <a:rPr lang="en-US" sz="2500" kern="1200" baseline="0" dirty="0" smtClean="0"/>
                <a:t>values of wind and rain</a:t>
              </a:r>
              <a:endParaRPr lang="en-US" sz="2500" kern="1200" dirty="0"/>
            </a:p>
          </p:txBody>
        </p:sp>
        <p:sp>
          <p:nvSpPr>
            <p:cNvPr id="16" name="Hexagon 15"/>
            <p:cNvSpPr/>
            <p:nvPr/>
          </p:nvSpPr>
          <p:spPr>
            <a:xfrm>
              <a:off x="1707786" y="278566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203080" y="4073770"/>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Compute </a:t>
              </a:r>
              <a:r>
                <a:rPr lang="en-US" sz="2500" b="1" kern="1200" dirty="0" smtClean="0"/>
                <a:t>return intervals </a:t>
              </a:r>
              <a:r>
                <a:rPr lang="en-US" sz="2500" kern="1200" dirty="0" smtClean="0"/>
                <a:t>of wind and rain events</a:t>
              </a:r>
              <a:endParaRPr lang="en-US" sz="2500" kern="1200" dirty="0"/>
            </a:p>
          </p:txBody>
        </p:sp>
        <p:sp>
          <p:nvSpPr>
            <p:cNvPr id="18" name="Hexagon 17"/>
            <p:cNvSpPr/>
            <p:nvPr/>
          </p:nvSpPr>
          <p:spPr>
            <a:xfrm>
              <a:off x="1707786" y="4069273"/>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712552" y="5357375"/>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Create </a:t>
              </a:r>
              <a:r>
                <a:rPr lang="en-US" sz="2500" kern="1200" dirty="0" smtClean="0"/>
                <a:t>projected trend in </a:t>
              </a:r>
              <a:r>
                <a:rPr lang="en-US" sz="2500" b="0" kern="1200" dirty="0" smtClean="0"/>
                <a:t>regional </a:t>
              </a:r>
              <a:r>
                <a:rPr lang="en-US" sz="2500" b="1" kern="1200" dirty="0" smtClean="0"/>
                <a:t>monsoon</a:t>
              </a:r>
              <a:endParaRPr lang="en-US" sz="2500" b="1" kern="1200" dirty="0"/>
            </a:p>
          </p:txBody>
        </p:sp>
        <p:sp>
          <p:nvSpPr>
            <p:cNvPr id="20" name="Hexagon 19"/>
            <p:cNvSpPr/>
            <p:nvPr/>
          </p:nvSpPr>
          <p:spPr>
            <a:xfrm>
              <a:off x="1217257" y="535287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 name="Right Brace 3"/>
          <p:cNvSpPr/>
          <p:nvPr/>
        </p:nvSpPr>
        <p:spPr>
          <a:xfrm>
            <a:off x="9493556" y="1535344"/>
            <a:ext cx="365760" cy="8175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9493556" y="2734335"/>
            <a:ext cx="365760" cy="35804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5"/>
          <p:cNvSpPr txBox="1">
            <a:spLocks/>
          </p:cNvSpPr>
          <p:nvPr/>
        </p:nvSpPr>
        <p:spPr>
          <a:xfrm>
            <a:off x="9859316" y="1436940"/>
            <a:ext cx="2302136" cy="9255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1</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Model Selection </a:t>
            </a:r>
            <a:endParaRPr lang="en-US" b="1" dirty="0">
              <a:solidFill>
                <a:srgbClr val="3E4268"/>
              </a:solidFill>
              <a:effectLst>
                <a:outerShdw blurRad="50800" dist="38100" dir="2700000" algn="tl" rotWithShape="0">
                  <a:schemeClr val="bg1"/>
                </a:outerShdw>
              </a:effectLst>
            </a:endParaRPr>
          </a:p>
        </p:txBody>
      </p:sp>
      <p:sp>
        <p:nvSpPr>
          <p:cNvPr id="11" name="Text Placeholder 5"/>
          <p:cNvSpPr txBox="1">
            <a:spLocks/>
          </p:cNvSpPr>
          <p:nvPr/>
        </p:nvSpPr>
        <p:spPr>
          <a:xfrm>
            <a:off x="9817182" y="3556040"/>
            <a:ext cx="2386404" cy="1947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2</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Wind and Rain Extremes and Phenomena Projections</a:t>
            </a:r>
            <a:endParaRPr lang="en-US" b="1" dirty="0">
              <a:solidFill>
                <a:srgbClr val="3E4268"/>
              </a:solidFill>
              <a:effectLst>
                <a:outerShdw blurRad="50800" dist="38100" dir="2700000" algn="tl" rotWithShape="0">
                  <a:schemeClr val="bg1"/>
                </a:outerShdw>
              </a:effectLs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pic>
        <p:nvPicPr>
          <p:cNvPr id="21" name="Picture 20"/>
          <p:cNvPicPr>
            <a:picLocks noChangeAspect="1"/>
          </p:cNvPicPr>
          <p:nvPr/>
        </p:nvPicPr>
        <p:blipFill>
          <a:blip r:embed="rId5"/>
          <a:stretch>
            <a:fillRect/>
          </a:stretch>
        </p:blipFill>
        <p:spPr>
          <a:xfrm rot="348851">
            <a:off x="1285884" y="1648414"/>
            <a:ext cx="694833" cy="645037"/>
          </a:xfrm>
          <a:prstGeom prst="rect">
            <a:avLst/>
          </a:prstGeom>
        </p:spPr>
      </p:pic>
      <p:pic>
        <p:nvPicPr>
          <p:cNvPr id="22" name="Picture 21"/>
          <p:cNvPicPr>
            <a:picLocks noChangeAspect="1"/>
          </p:cNvPicPr>
          <p:nvPr/>
        </p:nvPicPr>
        <p:blipFill>
          <a:blip r:embed="rId6"/>
          <a:stretch>
            <a:fillRect/>
          </a:stretch>
        </p:blipFill>
        <p:spPr>
          <a:xfrm>
            <a:off x="1845229" y="2843557"/>
            <a:ext cx="738094" cy="738094"/>
          </a:xfrm>
          <a:prstGeom prst="rect">
            <a:avLst/>
          </a:prstGeom>
        </p:spPr>
      </p:pic>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1413129" y="5378237"/>
            <a:ext cx="606163" cy="790495"/>
          </a:xfrm>
          <a:prstGeom prst="rect">
            <a:avLst/>
          </a:prstGeom>
        </p:spPr>
      </p:pic>
      <p:grpSp>
        <p:nvGrpSpPr>
          <p:cNvPr id="35" name="Group 34"/>
          <p:cNvGrpSpPr/>
          <p:nvPr/>
        </p:nvGrpSpPr>
        <p:grpSpPr>
          <a:xfrm>
            <a:off x="1946331" y="4057668"/>
            <a:ext cx="590550" cy="892552"/>
            <a:chOff x="1946331" y="4077546"/>
            <a:chExt cx="590550" cy="892552"/>
          </a:xfrm>
        </p:grpSpPr>
        <p:sp>
          <p:nvSpPr>
            <p:cNvPr id="25" name="TextBox 24"/>
            <p:cNvSpPr txBox="1"/>
            <p:nvPr/>
          </p:nvSpPr>
          <p:spPr>
            <a:xfrm>
              <a:off x="1946331" y="4077546"/>
              <a:ext cx="590550" cy="892552"/>
            </a:xfrm>
            <a:prstGeom prst="rect">
              <a:avLst/>
            </a:prstGeom>
            <a:noFill/>
          </p:spPr>
          <p:txBody>
            <a:bodyPr wrap="square" rtlCol="0">
              <a:spAutoFit/>
            </a:bodyPr>
            <a:lstStyle/>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26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34" name="Straight Connector 33"/>
            <p:cNvCxnSpPr/>
            <p:nvPr/>
          </p:nvCxnSpPr>
          <p:spPr>
            <a:xfrm>
              <a:off x="1993956" y="4504772"/>
              <a:ext cx="4253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7122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Brace 3"/>
          <p:cNvSpPr/>
          <p:nvPr/>
        </p:nvSpPr>
        <p:spPr>
          <a:xfrm>
            <a:off x="9493556" y="1535344"/>
            <a:ext cx="365760" cy="81758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9493556" y="2734335"/>
            <a:ext cx="365760" cy="3580404"/>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5"/>
          <p:cNvSpPr txBox="1">
            <a:spLocks/>
          </p:cNvSpPr>
          <p:nvPr/>
        </p:nvSpPr>
        <p:spPr>
          <a:xfrm>
            <a:off x="9759464" y="1436940"/>
            <a:ext cx="2507498" cy="9255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200" b="1" u="sng" dirty="0" smtClean="0">
                <a:solidFill>
                  <a:srgbClr val="3E4268"/>
                </a:solidFill>
                <a:effectLst>
                  <a:outerShdw blurRad="50800" dist="38100" dir="2700000" algn="tl" rotWithShape="0">
                    <a:schemeClr val="bg1"/>
                  </a:outerShdw>
                </a:effectLst>
              </a:rPr>
              <a:t>Phase 1</a:t>
            </a:r>
            <a:r>
              <a:rPr lang="en-US" sz="2200" b="1" dirty="0" smtClean="0">
                <a:solidFill>
                  <a:srgbClr val="3E4268"/>
                </a:solidFill>
                <a:effectLst>
                  <a:outerShdw blurRad="50800" dist="38100" dir="2700000" algn="tl" rotWithShape="0">
                    <a:schemeClr val="bg1"/>
                  </a:outerShdw>
                </a:effectLst>
              </a:rPr>
              <a:t>:</a:t>
            </a:r>
          </a:p>
          <a:p>
            <a:pPr algn="ctr"/>
            <a:r>
              <a:rPr lang="en-US" sz="2200" b="1" dirty="0" smtClean="0">
                <a:solidFill>
                  <a:srgbClr val="3E4268"/>
                </a:solidFill>
                <a:effectLst>
                  <a:outerShdw blurRad="50800" dist="38100" dir="2700000" algn="tl" rotWithShape="0">
                    <a:schemeClr val="bg1"/>
                  </a:outerShdw>
                </a:effectLst>
              </a:rPr>
              <a:t>Model Selection </a:t>
            </a:r>
            <a:endParaRPr lang="en-US" sz="2200" b="1" dirty="0">
              <a:solidFill>
                <a:srgbClr val="3E4268"/>
              </a:solidFill>
              <a:effectLst>
                <a:outerShdw blurRad="50800" dist="38100" dir="2700000" algn="tl" rotWithShape="0">
                  <a:schemeClr val="bg1"/>
                </a:outerShdw>
              </a:effectLst>
            </a:endParaRPr>
          </a:p>
        </p:txBody>
      </p:sp>
      <p:sp>
        <p:nvSpPr>
          <p:cNvPr id="11" name="Text Placeholder 5"/>
          <p:cNvSpPr txBox="1">
            <a:spLocks/>
          </p:cNvSpPr>
          <p:nvPr/>
        </p:nvSpPr>
        <p:spPr>
          <a:xfrm>
            <a:off x="9817182" y="3556040"/>
            <a:ext cx="2386404" cy="1947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b="1" u="sng" dirty="0" smtClean="0">
                <a:solidFill>
                  <a:srgbClr val="3E4268"/>
                </a:solidFill>
                <a:effectLst>
                  <a:outerShdw blurRad="50800" dist="38100" dir="2700000" algn="tl" rotWithShape="0">
                    <a:schemeClr val="bg1"/>
                  </a:outerShdw>
                </a:effectLst>
              </a:rPr>
              <a:t>Phase 2</a:t>
            </a:r>
            <a:r>
              <a:rPr lang="en-US" b="1" dirty="0" smtClean="0">
                <a:solidFill>
                  <a:srgbClr val="3E4268"/>
                </a:solidFill>
                <a:effectLst>
                  <a:outerShdw blurRad="50800" dist="38100" dir="2700000" algn="tl" rotWithShape="0">
                    <a:schemeClr val="bg1"/>
                  </a:outerShdw>
                </a:effectLst>
              </a:rPr>
              <a:t>:</a:t>
            </a:r>
          </a:p>
          <a:p>
            <a:pPr algn="ctr"/>
            <a:r>
              <a:rPr lang="en-US" b="1" dirty="0" smtClean="0">
                <a:solidFill>
                  <a:srgbClr val="3E4268"/>
                </a:solidFill>
                <a:effectLst>
                  <a:outerShdw blurRad="50800" dist="38100" dir="2700000" algn="tl" rotWithShape="0">
                    <a:schemeClr val="bg1"/>
                  </a:outerShdw>
                </a:effectLst>
              </a:rPr>
              <a:t>Wind and Rain Extremes and Phenomena Projections</a:t>
            </a:r>
            <a:endParaRPr lang="en-US" b="1" dirty="0">
              <a:solidFill>
                <a:srgbClr val="3E4268"/>
              </a:solidFill>
              <a:effectLst>
                <a:outerShdw blurRad="50800" dist="38100" dir="2700000" algn="tl" rotWithShape="0">
                  <a:schemeClr val="bg1"/>
                </a:outerShdw>
              </a:effectLst>
            </a:endParaRPr>
          </a:p>
        </p:txBody>
      </p:sp>
      <p:pic>
        <p:nvPicPr>
          <p:cNvPr id="8" name="Picture 7"/>
          <p:cNvPicPr>
            <a:picLocks noChangeAspect="1"/>
          </p:cNvPicPr>
          <p:nvPr/>
        </p:nvPicPr>
        <p:blipFill>
          <a:blip r:embed="rId3"/>
          <a:stretch>
            <a:fillRect/>
          </a:stretch>
        </p:blipFill>
        <p:spPr>
          <a:xfrm>
            <a:off x="-4349266" y="-140678"/>
            <a:ext cx="7110050" cy="7956065"/>
          </a:xfrm>
          <a:prstGeom prst="rect">
            <a:avLst/>
          </a:prstGeom>
        </p:spPr>
      </p:pic>
      <p:sp>
        <p:nvSpPr>
          <p:cNvPr id="12" name="Rectangle 11"/>
          <p:cNvSpPr/>
          <p:nvPr/>
        </p:nvSpPr>
        <p:spPr>
          <a:xfrm>
            <a:off x="-2233246" y="-1310612"/>
            <a:ext cx="4712677" cy="81143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082040" cy="982979"/>
          </a:xfrm>
          <a:prstGeom prst="rect">
            <a:avLst/>
          </a:prstGeom>
        </p:spPr>
      </p:pic>
      <p:grpSp>
        <p:nvGrpSpPr>
          <p:cNvPr id="3" name="Group 2"/>
          <p:cNvGrpSpPr/>
          <p:nvPr/>
        </p:nvGrpSpPr>
        <p:grpSpPr>
          <a:xfrm>
            <a:off x="-5202446" y="117003"/>
            <a:ext cx="14617162" cy="7485519"/>
            <a:chOff x="-5202446" y="117003"/>
            <a:chExt cx="14617162" cy="7485519"/>
          </a:xfrm>
        </p:grpSpPr>
        <p:sp>
          <p:nvSpPr>
            <p:cNvPr id="6" name="Block Arc 5"/>
            <p:cNvSpPr/>
            <p:nvPr/>
          </p:nvSpPr>
          <p:spPr>
            <a:xfrm>
              <a:off x="-5202446" y="117003"/>
              <a:ext cx="7485519" cy="7485519"/>
            </a:xfrm>
            <a:prstGeom prst="blockArc">
              <a:avLst>
                <a:gd name="adj1" fmla="val 18900000"/>
                <a:gd name="adj2" fmla="val 2700000"/>
                <a:gd name="adj3" fmla="val 289"/>
              </a:avLst>
            </a:prstGeom>
            <a:solidFill>
              <a:srgbClr val="3E4268"/>
            </a:solidFill>
            <a:ln>
              <a:solidFill>
                <a:srgbClr val="3E4268"/>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6"/>
            <p:cNvSpPr/>
            <p:nvPr/>
          </p:nvSpPr>
          <p:spPr>
            <a:xfrm>
              <a:off x="1712552" y="1336521"/>
              <a:ext cx="7702164" cy="1195667"/>
            </a:xfrm>
            <a:custGeom>
              <a:avLst/>
              <a:gdLst>
                <a:gd name="connsiteX0" fmla="*/ 0 w 7702164"/>
                <a:gd name="connsiteY0" fmla="*/ 0 h 1195667"/>
                <a:gd name="connsiteX1" fmla="*/ 7702164 w 7702164"/>
                <a:gd name="connsiteY1" fmla="*/ 0 h 1195667"/>
                <a:gd name="connsiteX2" fmla="*/ 7702164 w 7702164"/>
                <a:gd name="connsiteY2" fmla="*/ 1195667 h 1195667"/>
                <a:gd name="connsiteX3" fmla="*/ 0 w 7702164"/>
                <a:gd name="connsiteY3" fmla="*/ 1195667 h 1195667"/>
                <a:gd name="connsiteX4" fmla="*/ 0 w 7702164"/>
                <a:gd name="connsiteY4" fmla="*/ 0 h 119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1195667">
                  <a:moveTo>
                    <a:pt x="0" y="0"/>
                  </a:moveTo>
                  <a:lnTo>
                    <a:pt x="7702164" y="0"/>
                  </a:lnTo>
                  <a:lnTo>
                    <a:pt x="7702164" y="1195667"/>
                  </a:lnTo>
                  <a:lnTo>
                    <a:pt x="0" y="1195667"/>
                  </a:lnTo>
                  <a:lnTo>
                    <a:pt x="0" y="0"/>
                  </a:lnTo>
                  <a:close/>
                </a:path>
              </a:pathLst>
            </a:custGeom>
            <a:solidFill>
              <a:srgbClr val="7EB76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1" kern="1200" dirty="0" smtClean="0"/>
                <a:t>Verify</a:t>
              </a:r>
              <a:r>
                <a:rPr lang="en-US" sz="2500" kern="1200" dirty="0" smtClean="0"/>
                <a:t> Global Climate Models against NOAA datasets</a:t>
              </a:r>
              <a:endParaRPr lang="en-US" sz="2500" kern="1200" dirty="0"/>
            </a:p>
          </p:txBody>
        </p:sp>
        <p:sp>
          <p:nvSpPr>
            <p:cNvPr id="14" name="Hexagon 13"/>
            <p:cNvSpPr/>
            <p:nvPr/>
          </p:nvSpPr>
          <p:spPr>
            <a:xfrm>
              <a:off x="1032198" y="1331337"/>
              <a:ext cx="1319625" cy="1214835"/>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Freeform 14"/>
            <p:cNvSpPr/>
            <p:nvPr/>
          </p:nvSpPr>
          <p:spPr>
            <a:xfrm>
              <a:off x="2203080" y="2790165"/>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kern="1200" dirty="0" smtClean="0"/>
                <a:t>Calculate</a:t>
              </a:r>
              <a:r>
                <a:rPr lang="en-US" sz="2500" kern="1200" baseline="0" dirty="0" smtClean="0"/>
                <a:t> </a:t>
              </a:r>
              <a:r>
                <a:rPr lang="en-US" sz="2500" b="1" kern="1200" baseline="0" dirty="0" smtClean="0"/>
                <a:t>extreme percentile </a:t>
              </a:r>
              <a:r>
                <a:rPr lang="en-US" sz="2500" kern="1200" baseline="0" dirty="0" smtClean="0"/>
                <a:t>values of wind and rain</a:t>
              </a:r>
              <a:endParaRPr lang="en-US" sz="2500" kern="1200" dirty="0"/>
            </a:p>
          </p:txBody>
        </p:sp>
        <p:sp>
          <p:nvSpPr>
            <p:cNvPr id="16" name="Hexagon 15"/>
            <p:cNvSpPr/>
            <p:nvPr/>
          </p:nvSpPr>
          <p:spPr>
            <a:xfrm>
              <a:off x="1707786" y="278566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203080" y="4073770"/>
              <a:ext cx="7211636" cy="855588"/>
            </a:xfrm>
            <a:custGeom>
              <a:avLst/>
              <a:gdLst>
                <a:gd name="connsiteX0" fmla="*/ 0 w 7211636"/>
                <a:gd name="connsiteY0" fmla="*/ 0 h 855588"/>
                <a:gd name="connsiteX1" fmla="*/ 7211636 w 7211636"/>
                <a:gd name="connsiteY1" fmla="*/ 0 h 855588"/>
                <a:gd name="connsiteX2" fmla="*/ 7211636 w 7211636"/>
                <a:gd name="connsiteY2" fmla="*/ 855588 h 855588"/>
                <a:gd name="connsiteX3" fmla="*/ 0 w 7211636"/>
                <a:gd name="connsiteY3" fmla="*/ 855588 h 855588"/>
                <a:gd name="connsiteX4" fmla="*/ 0 w 7211636"/>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1636" h="855588">
                  <a:moveTo>
                    <a:pt x="0" y="0"/>
                  </a:moveTo>
                  <a:lnTo>
                    <a:pt x="7211636" y="0"/>
                  </a:lnTo>
                  <a:lnTo>
                    <a:pt x="7211636"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Compute </a:t>
              </a:r>
              <a:r>
                <a:rPr lang="en-US" sz="2500" b="1" kern="1200" dirty="0" smtClean="0"/>
                <a:t>return intervals </a:t>
              </a:r>
              <a:r>
                <a:rPr lang="en-US" sz="2500" kern="1200" dirty="0" smtClean="0"/>
                <a:t>of wind and rain events</a:t>
              </a:r>
              <a:endParaRPr lang="en-US" sz="2500" kern="1200" dirty="0"/>
            </a:p>
          </p:txBody>
        </p:sp>
        <p:sp>
          <p:nvSpPr>
            <p:cNvPr id="18" name="Hexagon 17"/>
            <p:cNvSpPr/>
            <p:nvPr/>
          </p:nvSpPr>
          <p:spPr>
            <a:xfrm>
              <a:off x="1707786" y="4069273"/>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1712552" y="5357375"/>
              <a:ext cx="7702164" cy="855588"/>
            </a:xfrm>
            <a:custGeom>
              <a:avLst/>
              <a:gdLst>
                <a:gd name="connsiteX0" fmla="*/ 0 w 7702164"/>
                <a:gd name="connsiteY0" fmla="*/ 0 h 855588"/>
                <a:gd name="connsiteX1" fmla="*/ 7702164 w 7702164"/>
                <a:gd name="connsiteY1" fmla="*/ 0 h 855588"/>
                <a:gd name="connsiteX2" fmla="*/ 7702164 w 7702164"/>
                <a:gd name="connsiteY2" fmla="*/ 855588 h 855588"/>
                <a:gd name="connsiteX3" fmla="*/ 0 w 7702164"/>
                <a:gd name="connsiteY3" fmla="*/ 855588 h 855588"/>
                <a:gd name="connsiteX4" fmla="*/ 0 w 7702164"/>
                <a:gd name="connsiteY4" fmla="*/ 0 h 855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64" h="855588">
                  <a:moveTo>
                    <a:pt x="0" y="0"/>
                  </a:moveTo>
                  <a:lnTo>
                    <a:pt x="7702164" y="0"/>
                  </a:lnTo>
                  <a:lnTo>
                    <a:pt x="7702164" y="855588"/>
                  </a:lnTo>
                  <a:lnTo>
                    <a:pt x="0" y="855588"/>
                  </a:lnTo>
                  <a:lnTo>
                    <a:pt x="0" y="0"/>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79123" tIns="63500" rIns="63500" bIns="63500" numCol="1" spcCol="1270" anchor="ctr" anchorCtr="0">
              <a:noAutofit/>
            </a:bodyPr>
            <a:lstStyle/>
            <a:p>
              <a:pPr lvl="0" algn="l" defTabSz="1111250">
                <a:lnSpc>
                  <a:spcPct val="90000"/>
                </a:lnSpc>
                <a:spcBef>
                  <a:spcPct val="0"/>
                </a:spcBef>
                <a:spcAft>
                  <a:spcPct val="35000"/>
                </a:spcAft>
              </a:pPr>
              <a:r>
                <a:rPr lang="en-US" sz="2500" b="0" kern="1200" dirty="0" smtClean="0"/>
                <a:t>Create </a:t>
              </a:r>
              <a:r>
                <a:rPr lang="en-US" sz="2500" kern="1200" dirty="0" smtClean="0"/>
                <a:t>projected trend in </a:t>
              </a:r>
              <a:r>
                <a:rPr lang="en-US" sz="2500" b="0" kern="1200" dirty="0" smtClean="0"/>
                <a:t>regional </a:t>
              </a:r>
              <a:r>
                <a:rPr lang="en-US" sz="2500" b="1" kern="1200" dirty="0" smtClean="0"/>
                <a:t>monsoon</a:t>
              </a:r>
              <a:endParaRPr lang="en-US" sz="2500" b="1" kern="1200" dirty="0"/>
            </a:p>
          </p:txBody>
        </p:sp>
        <p:sp>
          <p:nvSpPr>
            <p:cNvPr id="20" name="Hexagon 19"/>
            <p:cNvSpPr/>
            <p:nvPr/>
          </p:nvSpPr>
          <p:spPr>
            <a:xfrm>
              <a:off x="1217257" y="5352878"/>
              <a:ext cx="990589" cy="864582"/>
            </a:xfrm>
            <a:prstGeom prst="hexagon">
              <a:avLst/>
            </a:prstGeom>
            <a:ln>
              <a:solidFill>
                <a:srgbClr val="3E4268"/>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5" name="Title 4"/>
          <p:cNvSpPr>
            <a:spLocks noGrp="1"/>
          </p:cNvSpPr>
          <p:nvPr>
            <p:ph type="title"/>
          </p:nvPr>
        </p:nvSpPr>
        <p:spPr>
          <a:xfrm>
            <a:off x="1000125" y="314749"/>
            <a:ext cx="10233148" cy="479425"/>
          </a:xfrm>
        </p:spPr>
        <p:txBody>
          <a:bodyPr>
            <a:noAutofit/>
          </a:bodyPr>
          <a:lstStyle/>
          <a:p>
            <a:r>
              <a:rPr lang="en-US" dirty="0" smtClean="0"/>
              <a:t>Project Objectives </a:t>
            </a:r>
            <a:endParaRPr lang="en-US" dirty="0"/>
          </a:p>
        </p:txBody>
      </p:sp>
      <p:pic>
        <p:nvPicPr>
          <p:cNvPr id="21" name="Picture 20"/>
          <p:cNvPicPr>
            <a:picLocks noChangeAspect="1"/>
          </p:cNvPicPr>
          <p:nvPr/>
        </p:nvPicPr>
        <p:blipFill>
          <a:blip r:embed="rId5"/>
          <a:stretch>
            <a:fillRect/>
          </a:stretch>
        </p:blipFill>
        <p:spPr>
          <a:xfrm rot="348851">
            <a:off x="1147813" y="1532899"/>
            <a:ext cx="964473" cy="895353"/>
          </a:xfrm>
          <a:prstGeom prst="rect">
            <a:avLst/>
          </a:prstGeom>
        </p:spPr>
      </p:pic>
      <p:pic>
        <p:nvPicPr>
          <p:cNvPr id="22" name="Picture 21"/>
          <p:cNvPicPr>
            <a:picLocks noChangeAspect="1"/>
          </p:cNvPicPr>
          <p:nvPr/>
        </p:nvPicPr>
        <p:blipFill>
          <a:blip r:embed="rId6"/>
          <a:stretch>
            <a:fillRect/>
          </a:stretch>
        </p:blipFill>
        <p:spPr>
          <a:xfrm>
            <a:off x="1845229" y="2843557"/>
            <a:ext cx="738094" cy="738094"/>
          </a:xfrm>
          <a:prstGeom prst="rect">
            <a:avLst/>
          </a:prstGeom>
        </p:spPr>
      </p:pic>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ackgroundRemoval t="5157" b="100000" l="23500" r="78000"/>
                    </a14:imgEffect>
                  </a14:imgLayer>
                </a14:imgProps>
              </a:ext>
            </a:extLst>
          </a:blip>
          <a:srcRect l="20674" r="22327"/>
          <a:stretch/>
        </p:blipFill>
        <p:spPr>
          <a:xfrm>
            <a:off x="1413129" y="5378237"/>
            <a:ext cx="606163" cy="790495"/>
          </a:xfrm>
          <a:prstGeom prst="rect">
            <a:avLst/>
          </a:prstGeom>
        </p:spPr>
      </p:pic>
      <p:grpSp>
        <p:nvGrpSpPr>
          <p:cNvPr id="24" name="Group 23"/>
          <p:cNvGrpSpPr/>
          <p:nvPr/>
        </p:nvGrpSpPr>
        <p:grpSpPr>
          <a:xfrm>
            <a:off x="1946331" y="4057668"/>
            <a:ext cx="590550" cy="892552"/>
            <a:chOff x="1946331" y="4077546"/>
            <a:chExt cx="590550" cy="892552"/>
          </a:xfrm>
        </p:grpSpPr>
        <p:sp>
          <p:nvSpPr>
            <p:cNvPr id="25" name="TextBox 24"/>
            <p:cNvSpPr txBox="1"/>
            <p:nvPr/>
          </p:nvSpPr>
          <p:spPr>
            <a:xfrm>
              <a:off x="1946331" y="4077546"/>
              <a:ext cx="590550" cy="892552"/>
            </a:xfrm>
            <a:prstGeom prst="rect">
              <a:avLst/>
            </a:prstGeom>
            <a:noFill/>
          </p:spPr>
          <p:txBody>
            <a:bodyPr wrap="square" rtlCol="0">
              <a:spAutoFit/>
            </a:bodyPr>
            <a:lstStyle/>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 1</a:t>
              </a:r>
            </a:p>
            <a:p>
              <a:r>
                <a:rPr lang="en-US" sz="2600" b="1" dirty="0" smtClean="0">
                  <a:solidFill>
                    <a:schemeClr val="accent6">
                      <a:lumMod val="75000"/>
                    </a:schemeClr>
                  </a:solidFill>
                  <a:latin typeface="Abadi MT Condensed Extra Bold" charset="0"/>
                  <a:ea typeface="Abadi MT Condensed Extra Bold" charset="0"/>
                  <a:cs typeface="Abadi MT Condensed Extra Bold" charset="0"/>
                </a:rPr>
                <a:t>50</a:t>
              </a:r>
              <a:endParaRPr lang="en-US" sz="2600" b="1" dirty="0">
                <a:solidFill>
                  <a:schemeClr val="accent6">
                    <a:lumMod val="75000"/>
                  </a:schemeClr>
                </a:solidFill>
                <a:latin typeface="Abadi MT Condensed Extra Bold" charset="0"/>
                <a:ea typeface="Abadi MT Condensed Extra Bold" charset="0"/>
                <a:cs typeface="Abadi MT Condensed Extra Bold" charset="0"/>
              </a:endParaRPr>
            </a:p>
          </p:txBody>
        </p:sp>
        <p:cxnSp>
          <p:nvCxnSpPr>
            <p:cNvPr id="26" name="Straight Connector 25"/>
            <p:cNvCxnSpPr/>
            <p:nvPr/>
          </p:nvCxnSpPr>
          <p:spPr>
            <a:xfrm>
              <a:off x="1993956" y="4504772"/>
              <a:ext cx="4253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8026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10896"/>
            <a:ext cx="10233148" cy="475488"/>
          </a:xfrm>
        </p:spPr>
        <p:txBody>
          <a:bodyPr>
            <a:noAutofit/>
          </a:bodyPr>
          <a:lstStyle/>
          <a:p>
            <a:r>
              <a:rPr lang="en-US" dirty="0" smtClean="0"/>
              <a:t>Methods: Model Verification</a:t>
            </a:r>
            <a:endParaRPr lang="en-US" sz="4000" dirty="0"/>
          </a:p>
        </p:txBody>
      </p:sp>
      <p:pic>
        <p:nvPicPr>
          <p:cNvPr id="100" name="Picture 99"/>
          <p:cNvPicPr>
            <a:picLocks noChangeAspect="1"/>
          </p:cNvPicPr>
          <p:nvPr/>
        </p:nvPicPr>
        <p:blipFill rotWithShape="1">
          <a:blip r:embed="rId3" cstate="print">
            <a:extLst>
              <a:ext uri="{28A0092B-C50C-407E-A947-70E740481C1C}">
                <a14:useLocalDpi xmlns:a14="http://schemas.microsoft.com/office/drawing/2010/main" val="0"/>
              </a:ext>
            </a:extLst>
          </a:blip>
          <a:srcRect l="1692" t="29914" r="10229" b="2185"/>
          <a:stretch/>
        </p:blipFill>
        <p:spPr>
          <a:xfrm>
            <a:off x="751177" y="1725462"/>
            <a:ext cx="3193626" cy="1902440"/>
          </a:xfrm>
          <a:prstGeom prst="rect">
            <a:avLst/>
          </a:prstGeom>
          <a:ln>
            <a:solidFill>
              <a:schemeClr val="tx1">
                <a:lumMod val="85000"/>
                <a:lumOff val="15000"/>
              </a:schemeClr>
            </a:solidFill>
          </a:ln>
        </p:spPr>
      </p:pic>
      <p:pic>
        <p:nvPicPr>
          <p:cNvPr id="101" name="Picture 100"/>
          <p:cNvPicPr>
            <a:picLocks noChangeAspect="1"/>
          </p:cNvPicPr>
          <p:nvPr/>
        </p:nvPicPr>
        <p:blipFill rotWithShape="1">
          <a:blip r:embed="rId4" cstate="print">
            <a:extLst>
              <a:ext uri="{28A0092B-C50C-407E-A947-70E740481C1C}">
                <a14:useLocalDpi xmlns:a14="http://schemas.microsoft.com/office/drawing/2010/main" val="0"/>
              </a:ext>
            </a:extLst>
          </a:blip>
          <a:srcRect l="1905" t="29699" r="10016" b="2400"/>
          <a:stretch/>
        </p:blipFill>
        <p:spPr>
          <a:xfrm>
            <a:off x="932979" y="1837957"/>
            <a:ext cx="3193626" cy="1902440"/>
          </a:xfrm>
          <a:prstGeom prst="rect">
            <a:avLst/>
          </a:prstGeom>
          <a:ln>
            <a:solidFill>
              <a:schemeClr val="tx1">
                <a:lumMod val="85000"/>
                <a:lumOff val="15000"/>
              </a:schemeClr>
            </a:solidFill>
          </a:ln>
        </p:spPr>
      </p:pic>
      <p:pic>
        <p:nvPicPr>
          <p:cNvPr id="102" name="Picture 101"/>
          <p:cNvPicPr>
            <a:picLocks noChangeAspect="1"/>
          </p:cNvPicPr>
          <p:nvPr/>
        </p:nvPicPr>
        <p:blipFill rotWithShape="1">
          <a:blip r:embed="rId5" cstate="print">
            <a:extLst>
              <a:ext uri="{28A0092B-C50C-407E-A947-70E740481C1C}">
                <a14:useLocalDpi xmlns:a14="http://schemas.microsoft.com/office/drawing/2010/main" val="0"/>
              </a:ext>
            </a:extLst>
          </a:blip>
          <a:srcRect l="1739" t="29729" r="9992" b="2615"/>
          <a:stretch/>
        </p:blipFill>
        <p:spPr>
          <a:xfrm>
            <a:off x="1107913" y="1957448"/>
            <a:ext cx="3200494" cy="1895572"/>
          </a:xfrm>
          <a:prstGeom prst="rect">
            <a:avLst/>
          </a:prstGeom>
          <a:ln>
            <a:solidFill>
              <a:schemeClr val="tx1">
                <a:lumMod val="85000"/>
                <a:lumOff val="15000"/>
              </a:schemeClr>
            </a:solidFill>
          </a:ln>
        </p:spPr>
      </p:pic>
      <p:pic>
        <p:nvPicPr>
          <p:cNvPr id="103" name="Picture 102"/>
          <p:cNvPicPr>
            <a:picLocks noChangeAspect="1"/>
          </p:cNvPicPr>
          <p:nvPr/>
        </p:nvPicPr>
        <p:blipFill rotWithShape="1">
          <a:blip r:embed="rId6" cstate="print">
            <a:extLst>
              <a:ext uri="{28A0092B-C50C-407E-A947-70E740481C1C}">
                <a14:useLocalDpi xmlns:a14="http://schemas.microsoft.com/office/drawing/2010/main" val="0"/>
              </a:ext>
            </a:extLst>
          </a:blip>
          <a:srcRect l="1888" t="29654" r="10601" b="2200"/>
          <a:stretch/>
        </p:blipFill>
        <p:spPr>
          <a:xfrm>
            <a:off x="751177" y="4061764"/>
            <a:ext cx="3183421" cy="1915565"/>
          </a:xfrm>
          <a:prstGeom prst="rect">
            <a:avLst/>
          </a:prstGeom>
          <a:ln>
            <a:solidFill>
              <a:schemeClr val="tx1">
                <a:lumMod val="85000"/>
                <a:lumOff val="15000"/>
              </a:schemeClr>
            </a:solidFill>
          </a:ln>
        </p:spPr>
      </p:pic>
      <p:pic>
        <p:nvPicPr>
          <p:cNvPr id="104" name="Picture 103"/>
          <p:cNvPicPr>
            <a:picLocks noChangeAspect="1"/>
          </p:cNvPicPr>
          <p:nvPr/>
        </p:nvPicPr>
        <p:blipFill rotWithShape="1">
          <a:blip r:embed="rId7" cstate="print">
            <a:extLst>
              <a:ext uri="{28A0092B-C50C-407E-A947-70E740481C1C}">
                <a14:useLocalDpi xmlns:a14="http://schemas.microsoft.com/office/drawing/2010/main" val="0"/>
              </a:ext>
            </a:extLst>
          </a:blip>
          <a:srcRect l="2101" t="29440" r="10388" b="1924"/>
          <a:stretch/>
        </p:blipFill>
        <p:spPr>
          <a:xfrm>
            <a:off x="1011680" y="4218934"/>
            <a:ext cx="3168019" cy="1920012"/>
          </a:xfrm>
          <a:prstGeom prst="rect">
            <a:avLst/>
          </a:prstGeom>
          <a:ln>
            <a:solidFill>
              <a:schemeClr val="tx1">
                <a:lumMod val="85000"/>
                <a:lumOff val="15000"/>
              </a:schemeClr>
            </a:solidFill>
          </a:ln>
        </p:spPr>
      </p:pic>
      <p:pic>
        <p:nvPicPr>
          <p:cNvPr id="105" name="Picture 104"/>
          <p:cNvPicPr>
            <a:picLocks noChangeAspect="1"/>
          </p:cNvPicPr>
          <p:nvPr/>
        </p:nvPicPr>
        <p:blipFill rotWithShape="1">
          <a:blip r:embed="rId8" cstate="print">
            <a:extLst>
              <a:ext uri="{28A0092B-C50C-407E-A947-70E740481C1C}">
                <a14:useLocalDpi xmlns:a14="http://schemas.microsoft.com/office/drawing/2010/main" val="0"/>
              </a:ext>
            </a:extLst>
          </a:blip>
          <a:srcRect l="1935" t="29471" r="10743" b="2383"/>
          <a:stretch/>
        </p:blipFill>
        <p:spPr>
          <a:xfrm>
            <a:off x="1245672" y="4386624"/>
            <a:ext cx="3184836" cy="1920573"/>
          </a:xfrm>
          <a:prstGeom prst="rect">
            <a:avLst/>
          </a:prstGeom>
          <a:ln>
            <a:solidFill>
              <a:schemeClr val="tx1">
                <a:lumMod val="85000"/>
                <a:lumOff val="15000"/>
              </a:schemeClr>
            </a:solidFill>
          </a:ln>
        </p:spPr>
      </p:pic>
      <p:sp>
        <p:nvSpPr>
          <p:cNvPr id="106" name="TextBox 105"/>
          <p:cNvSpPr txBox="1"/>
          <p:nvPr/>
        </p:nvSpPr>
        <p:spPr>
          <a:xfrm>
            <a:off x="4064328" y="6327049"/>
            <a:ext cx="4013612" cy="461665"/>
          </a:xfrm>
          <a:prstGeom prst="rect">
            <a:avLst/>
          </a:prstGeom>
          <a:noFill/>
        </p:spPr>
        <p:txBody>
          <a:bodyPr wrap="square" rtlCol="0">
            <a:spAutoFit/>
          </a:bodyPr>
          <a:lstStyle/>
          <a:p>
            <a:r>
              <a:rPr lang="en-US" sz="2400" dirty="0" smtClean="0">
                <a:solidFill>
                  <a:schemeClr val="tx1">
                    <a:lumMod val="75000"/>
                  </a:schemeClr>
                </a:solidFill>
              </a:rPr>
              <a:t>Historic Period: 1988-2005</a:t>
            </a:r>
            <a:endParaRPr lang="en-US" sz="2400" dirty="0">
              <a:solidFill>
                <a:schemeClr val="tx1">
                  <a:lumMod val="75000"/>
                </a:schemeClr>
              </a:solidFill>
            </a:endParaRPr>
          </a:p>
        </p:txBody>
      </p:sp>
      <p:sp>
        <p:nvSpPr>
          <p:cNvPr id="107" name="TextBox 106"/>
          <p:cNvSpPr txBox="1"/>
          <p:nvPr/>
        </p:nvSpPr>
        <p:spPr>
          <a:xfrm>
            <a:off x="2307425" y="4483549"/>
            <a:ext cx="2369078" cy="433073"/>
          </a:xfrm>
          <a:prstGeom prst="rect">
            <a:avLst/>
          </a:prstGeom>
          <a:noFill/>
        </p:spPr>
        <p:txBody>
          <a:bodyPr wrap="square" rtlCol="0">
            <a:spAutoFit/>
          </a:bodyPr>
          <a:lstStyle/>
          <a:p>
            <a:pPr algn="ctr"/>
            <a:r>
              <a:rPr lang="en-US" sz="2200" b="1" dirty="0" smtClean="0"/>
              <a:t>PERSIANN</a:t>
            </a:r>
            <a:endParaRPr lang="en-US" sz="2200" b="1" dirty="0"/>
          </a:p>
        </p:txBody>
      </p:sp>
      <p:sp>
        <p:nvSpPr>
          <p:cNvPr id="108" name="TextBox 107"/>
          <p:cNvSpPr txBox="1"/>
          <p:nvPr/>
        </p:nvSpPr>
        <p:spPr>
          <a:xfrm>
            <a:off x="2099001" y="2003245"/>
            <a:ext cx="2369078" cy="433073"/>
          </a:xfrm>
          <a:prstGeom prst="rect">
            <a:avLst/>
          </a:prstGeom>
          <a:noFill/>
        </p:spPr>
        <p:txBody>
          <a:bodyPr wrap="square" rtlCol="0">
            <a:spAutoFit/>
          </a:bodyPr>
          <a:lstStyle/>
          <a:p>
            <a:pPr algn="ctr"/>
            <a:r>
              <a:rPr lang="en-US" sz="2200" b="1" dirty="0" smtClean="0"/>
              <a:t>SSM/I</a:t>
            </a:r>
            <a:endParaRPr lang="en-US" sz="2200" b="1" dirty="0"/>
          </a:p>
        </p:txBody>
      </p:sp>
      <p:sp>
        <p:nvSpPr>
          <p:cNvPr id="109" name="TextBox 108"/>
          <p:cNvSpPr txBox="1"/>
          <p:nvPr/>
        </p:nvSpPr>
        <p:spPr>
          <a:xfrm>
            <a:off x="3201698" y="4837357"/>
            <a:ext cx="1266381" cy="338554"/>
          </a:xfrm>
          <a:prstGeom prst="rect">
            <a:avLst/>
          </a:prstGeom>
          <a:noFill/>
        </p:spPr>
        <p:txBody>
          <a:bodyPr wrap="square" rtlCol="0">
            <a:spAutoFit/>
          </a:bodyPr>
          <a:lstStyle/>
          <a:p>
            <a:r>
              <a:rPr lang="en-US" sz="1600" b="1" dirty="0" smtClean="0"/>
              <a:t>Rain totals</a:t>
            </a:r>
            <a:endParaRPr lang="en-US" sz="1600" b="1" dirty="0"/>
          </a:p>
        </p:txBody>
      </p:sp>
      <p:sp>
        <p:nvSpPr>
          <p:cNvPr id="110" name="TextBox 109"/>
          <p:cNvSpPr txBox="1"/>
          <p:nvPr/>
        </p:nvSpPr>
        <p:spPr>
          <a:xfrm>
            <a:off x="2986134" y="2372565"/>
            <a:ext cx="1356372" cy="338554"/>
          </a:xfrm>
          <a:prstGeom prst="rect">
            <a:avLst/>
          </a:prstGeom>
          <a:noFill/>
        </p:spPr>
        <p:txBody>
          <a:bodyPr wrap="square" rtlCol="0">
            <a:spAutoFit/>
          </a:bodyPr>
          <a:lstStyle/>
          <a:p>
            <a:r>
              <a:rPr lang="en-US" sz="1600" b="1" dirty="0" smtClean="0"/>
              <a:t>Wind speed</a:t>
            </a:r>
            <a:endParaRPr lang="en-US" sz="1600" b="1" dirty="0"/>
          </a:p>
        </p:txBody>
      </p:sp>
      <p:sp>
        <p:nvSpPr>
          <p:cNvPr id="22" name="TextBox 21"/>
          <p:cNvSpPr txBox="1"/>
          <p:nvPr/>
        </p:nvSpPr>
        <p:spPr>
          <a:xfrm>
            <a:off x="9943072" y="4684214"/>
            <a:ext cx="1933926" cy="707886"/>
          </a:xfrm>
          <a:prstGeom prst="rect">
            <a:avLst/>
          </a:prstGeom>
          <a:noFill/>
        </p:spPr>
        <p:txBody>
          <a:bodyPr wrap="square" rtlCol="0">
            <a:spAutoFit/>
          </a:bodyPr>
          <a:lstStyle/>
          <a:p>
            <a:pPr algn="ctr"/>
            <a:r>
              <a:rPr lang="en-US" sz="2000" dirty="0" smtClean="0"/>
              <a:t>6 CMIP5 models</a:t>
            </a:r>
            <a:endParaRPr lang="en-US" sz="2000" dirty="0"/>
          </a:p>
        </p:txBody>
      </p:sp>
      <p:pic>
        <p:nvPicPr>
          <p:cNvPr id="23" name="Picture 22"/>
          <p:cNvPicPr>
            <a:picLocks noChangeAspect="1"/>
          </p:cNvPicPr>
          <p:nvPr/>
        </p:nvPicPr>
        <p:blipFill rotWithShape="1">
          <a:blip r:embed="rId9" cstate="print">
            <a:extLst>
              <a:ext uri="{28A0092B-C50C-407E-A947-70E740481C1C}">
                <a14:useLocalDpi xmlns:a14="http://schemas.microsoft.com/office/drawing/2010/main" val="0"/>
              </a:ext>
            </a:extLst>
          </a:blip>
          <a:srcRect l="2097" t="29516" r="9823" b="2338"/>
          <a:stretch/>
        </p:blipFill>
        <p:spPr>
          <a:xfrm>
            <a:off x="4697375" y="2469024"/>
            <a:ext cx="3318426" cy="1983920"/>
          </a:xfrm>
          <a:prstGeom prst="rect">
            <a:avLst/>
          </a:prstGeom>
          <a:ln>
            <a:solidFill>
              <a:schemeClr val="tx1">
                <a:lumMod val="85000"/>
                <a:lumOff val="15000"/>
              </a:schemeClr>
            </a:solidFill>
          </a:ln>
        </p:spPr>
      </p:pic>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2021" t="29362" r="10657" b="2737"/>
          <a:stretch/>
        </p:blipFill>
        <p:spPr>
          <a:xfrm>
            <a:off x="5506348" y="2563251"/>
            <a:ext cx="3185394" cy="1914000"/>
          </a:xfrm>
          <a:prstGeom prst="rect">
            <a:avLst/>
          </a:prstGeom>
          <a:ln>
            <a:solidFill>
              <a:schemeClr val="tx1">
                <a:lumMod val="85000"/>
                <a:lumOff val="15000"/>
              </a:schemeClr>
            </a:solidFill>
          </a:ln>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1932" t="29547" r="9989" b="2553"/>
          <a:stretch/>
        </p:blipFill>
        <p:spPr>
          <a:xfrm>
            <a:off x="5002176" y="2812794"/>
            <a:ext cx="3318425" cy="1976782"/>
          </a:xfrm>
          <a:prstGeom prst="rect">
            <a:avLst/>
          </a:prstGeom>
          <a:ln>
            <a:solidFill>
              <a:schemeClr val="tx1">
                <a:lumMod val="85000"/>
                <a:lumOff val="15000"/>
              </a:schemeClr>
            </a:solidFill>
          </a:ln>
        </p:spPr>
      </p:pic>
      <p:pic>
        <p:nvPicPr>
          <p:cNvPr id="26" name="Picture 25"/>
          <p:cNvPicPr>
            <a:picLocks noChangeAspect="1"/>
          </p:cNvPicPr>
          <p:nvPr/>
        </p:nvPicPr>
        <p:blipFill rotWithShape="1">
          <a:blip r:embed="rId12" cstate="print">
            <a:extLst>
              <a:ext uri="{28A0092B-C50C-407E-A947-70E740481C1C}">
                <a14:useLocalDpi xmlns:a14="http://schemas.microsoft.com/office/drawing/2010/main" val="0"/>
              </a:ext>
            </a:extLst>
          </a:blip>
          <a:srcRect l="1666" t="29637" r="10444" b="2707"/>
          <a:stretch/>
        </p:blipFill>
        <p:spPr>
          <a:xfrm>
            <a:off x="5753165" y="2867123"/>
            <a:ext cx="3220641" cy="1915726"/>
          </a:xfrm>
          <a:prstGeom prst="rect">
            <a:avLst/>
          </a:prstGeom>
          <a:ln>
            <a:solidFill>
              <a:schemeClr val="tx1">
                <a:lumMod val="85000"/>
                <a:lumOff val="15000"/>
              </a:schemeClr>
            </a:solidFill>
          </a:ln>
        </p:spPr>
      </p:pic>
      <p:sp>
        <p:nvSpPr>
          <p:cNvPr id="27" name="TextBox 26"/>
          <p:cNvSpPr txBox="1"/>
          <p:nvPr/>
        </p:nvSpPr>
        <p:spPr>
          <a:xfrm>
            <a:off x="4992098" y="2792519"/>
            <a:ext cx="742415" cy="338554"/>
          </a:xfrm>
          <a:prstGeom prst="rect">
            <a:avLst/>
          </a:prstGeom>
          <a:noFill/>
        </p:spPr>
        <p:txBody>
          <a:bodyPr wrap="square" rtlCol="0">
            <a:spAutoFit/>
          </a:bodyPr>
          <a:lstStyle/>
          <a:p>
            <a:r>
              <a:rPr lang="en-US" sz="1600" b="1" dirty="0" smtClean="0"/>
              <a:t>Dec</a:t>
            </a:r>
            <a:endParaRPr lang="en-US" sz="1600" b="1" dirty="0"/>
          </a:p>
        </p:txBody>
      </p:sp>
      <p:sp>
        <p:nvSpPr>
          <p:cNvPr id="28" name="TextBox 27"/>
          <p:cNvSpPr txBox="1"/>
          <p:nvPr/>
        </p:nvSpPr>
        <p:spPr>
          <a:xfrm>
            <a:off x="4816518" y="2463713"/>
            <a:ext cx="815531" cy="338554"/>
          </a:xfrm>
          <a:prstGeom prst="rect">
            <a:avLst/>
          </a:prstGeom>
          <a:noFill/>
        </p:spPr>
        <p:txBody>
          <a:bodyPr wrap="square" rtlCol="0">
            <a:spAutoFit/>
          </a:bodyPr>
          <a:lstStyle/>
          <a:p>
            <a:r>
              <a:rPr lang="en-US" sz="1600" b="1" dirty="0" smtClean="0"/>
              <a:t>Jan</a:t>
            </a:r>
            <a:endParaRPr lang="en-US" sz="1600" b="1" dirty="0"/>
          </a:p>
        </p:txBody>
      </p:sp>
      <p:sp>
        <p:nvSpPr>
          <p:cNvPr id="29" name="TextBox 28"/>
          <p:cNvSpPr txBox="1"/>
          <p:nvPr/>
        </p:nvSpPr>
        <p:spPr>
          <a:xfrm>
            <a:off x="5733901" y="2516164"/>
            <a:ext cx="939631" cy="338554"/>
          </a:xfrm>
          <a:prstGeom prst="rect">
            <a:avLst/>
          </a:prstGeom>
          <a:noFill/>
        </p:spPr>
        <p:txBody>
          <a:bodyPr wrap="square" rtlCol="0">
            <a:spAutoFit/>
          </a:bodyPr>
          <a:lstStyle/>
          <a:p>
            <a:r>
              <a:rPr lang="en-US" sz="1600" b="1" dirty="0" smtClean="0"/>
              <a:t>Jan</a:t>
            </a:r>
            <a:endParaRPr lang="en-US" sz="1600" b="1" dirty="0"/>
          </a:p>
        </p:txBody>
      </p:sp>
      <p:sp>
        <p:nvSpPr>
          <p:cNvPr id="30" name="TextBox 29"/>
          <p:cNvSpPr txBox="1"/>
          <p:nvPr/>
        </p:nvSpPr>
        <p:spPr>
          <a:xfrm>
            <a:off x="6017101" y="2834157"/>
            <a:ext cx="774261" cy="338554"/>
          </a:xfrm>
          <a:prstGeom prst="rect">
            <a:avLst/>
          </a:prstGeom>
          <a:noFill/>
        </p:spPr>
        <p:txBody>
          <a:bodyPr wrap="square" rtlCol="0">
            <a:spAutoFit/>
          </a:bodyPr>
          <a:lstStyle/>
          <a:p>
            <a:r>
              <a:rPr lang="en-US" sz="1600" b="1" dirty="0" smtClean="0"/>
              <a:t>Dec</a:t>
            </a:r>
            <a:endParaRPr lang="en-US" sz="1600" b="1" dirty="0"/>
          </a:p>
        </p:txBody>
      </p:sp>
      <p:cxnSp>
        <p:nvCxnSpPr>
          <p:cNvPr id="31" name="Straight Arrow Connector 30"/>
          <p:cNvCxnSpPr/>
          <p:nvPr/>
        </p:nvCxnSpPr>
        <p:spPr>
          <a:xfrm flipH="1">
            <a:off x="4694428" y="3222159"/>
            <a:ext cx="319201" cy="185612"/>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1"/>
          </p:cNvCxnSpPr>
          <p:nvPr/>
        </p:nvCxnSpPr>
        <p:spPr>
          <a:xfrm flipH="1">
            <a:off x="4680036" y="3801185"/>
            <a:ext cx="322140" cy="13844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823064" y="2542393"/>
            <a:ext cx="395961" cy="315105"/>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7482668" y="2550875"/>
            <a:ext cx="357039" cy="321467"/>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23311" y="4843905"/>
            <a:ext cx="2955497" cy="707886"/>
          </a:xfrm>
          <a:prstGeom prst="rect">
            <a:avLst/>
          </a:prstGeom>
          <a:noFill/>
        </p:spPr>
        <p:txBody>
          <a:bodyPr wrap="square" rtlCol="0">
            <a:spAutoFit/>
          </a:bodyPr>
          <a:lstStyle/>
          <a:p>
            <a:pPr algn="ctr"/>
            <a:r>
              <a:rPr lang="en-US" sz="2000" dirty="0" smtClean="0"/>
              <a:t>PERSIANN and SSM/I </a:t>
            </a:r>
            <a:r>
              <a:rPr lang="en-US" sz="2000" dirty="0" err="1" smtClean="0"/>
              <a:t>climatologies</a:t>
            </a:r>
            <a:endParaRPr lang="en-US" sz="2000" dirty="0"/>
          </a:p>
        </p:txBody>
      </p:sp>
      <p:sp>
        <p:nvSpPr>
          <p:cNvPr id="36" name="TextBox 35"/>
          <p:cNvSpPr txBox="1"/>
          <p:nvPr/>
        </p:nvSpPr>
        <p:spPr>
          <a:xfrm>
            <a:off x="9146772" y="3115384"/>
            <a:ext cx="502475" cy="584775"/>
          </a:xfrm>
          <a:prstGeom prst="rect">
            <a:avLst/>
          </a:prstGeom>
          <a:noFill/>
        </p:spPr>
        <p:txBody>
          <a:bodyPr wrap="square" rtlCol="0">
            <a:spAutoFit/>
          </a:bodyPr>
          <a:lstStyle/>
          <a:p>
            <a:r>
              <a:rPr lang="en-US" sz="3200" b="1" dirty="0" smtClean="0"/>
              <a:t>+</a:t>
            </a:r>
            <a:endParaRPr lang="en-US" sz="3200" b="1" dirty="0"/>
          </a:p>
        </p:txBody>
      </p:sp>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2058" t="30058" r="15545" b="2532"/>
          <a:stretch/>
        </p:blipFill>
        <p:spPr>
          <a:xfrm>
            <a:off x="9258165" y="2603528"/>
            <a:ext cx="2010613" cy="1271077"/>
          </a:xfrm>
          <a:prstGeom prst="rect">
            <a:avLst/>
          </a:prstGeom>
          <a:ln>
            <a:solidFill>
              <a:schemeClr val="tx1">
                <a:lumMod val="75000"/>
                <a:lumOff val="25000"/>
              </a:schemeClr>
            </a:solidFill>
          </a:ln>
        </p:spPr>
      </p:pic>
      <p:pic>
        <p:nvPicPr>
          <p:cNvPr id="38" name="Picture 37"/>
          <p:cNvPicPr>
            <a:picLocks noChangeAspect="1"/>
          </p:cNvPicPr>
          <p:nvPr/>
        </p:nvPicPr>
        <p:blipFill rotWithShape="1">
          <a:blip r:embed="rId14" cstate="print">
            <a:extLst>
              <a:ext uri="{28A0092B-C50C-407E-A947-70E740481C1C}">
                <a14:useLocalDpi xmlns:a14="http://schemas.microsoft.com/office/drawing/2010/main" val="0"/>
              </a:ext>
            </a:extLst>
          </a:blip>
          <a:srcRect l="1703" t="29843" r="16090" b="2255"/>
          <a:stretch/>
        </p:blipFill>
        <p:spPr>
          <a:xfrm>
            <a:off x="9373029" y="2735752"/>
            <a:ext cx="2005991" cy="1280322"/>
          </a:xfrm>
          <a:prstGeom prst="rect">
            <a:avLst/>
          </a:prstGeom>
          <a:ln>
            <a:solidFill>
              <a:schemeClr val="tx1">
                <a:lumMod val="75000"/>
                <a:lumOff val="25000"/>
              </a:schemeClr>
            </a:solidFill>
          </a:ln>
        </p:spPr>
      </p:pic>
      <p:pic>
        <p:nvPicPr>
          <p:cNvPr id="39" name="Picture 38"/>
          <p:cNvPicPr>
            <a:picLocks noChangeAspect="1"/>
          </p:cNvPicPr>
          <p:nvPr/>
        </p:nvPicPr>
        <p:blipFill rotWithShape="1">
          <a:blip r:embed="rId15" cstate="print">
            <a:extLst>
              <a:ext uri="{28A0092B-C50C-407E-A947-70E740481C1C}">
                <a14:useLocalDpi xmlns:a14="http://schemas.microsoft.com/office/drawing/2010/main" val="0"/>
              </a:ext>
            </a:extLst>
          </a:blip>
          <a:srcRect l="2105" t="29875" r="15688" b="1980"/>
          <a:stretch/>
        </p:blipFill>
        <p:spPr>
          <a:xfrm>
            <a:off x="9563528" y="2887589"/>
            <a:ext cx="2005992" cy="1284944"/>
          </a:xfrm>
          <a:prstGeom prst="rect">
            <a:avLst/>
          </a:prstGeom>
          <a:ln>
            <a:solidFill>
              <a:schemeClr val="tx1">
                <a:lumMod val="75000"/>
                <a:lumOff val="25000"/>
              </a:schemeClr>
            </a:solidFill>
          </a:ln>
        </p:spPr>
      </p:pic>
      <p:pic>
        <p:nvPicPr>
          <p:cNvPr id="40" name="Picture 39"/>
          <p:cNvPicPr>
            <a:picLocks noChangeAspect="1"/>
          </p:cNvPicPr>
          <p:nvPr/>
        </p:nvPicPr>
        <p:blipFill rotWithShape="1">
          <a:blip r:embed="rId15" cstate="print">
            <a:extLst>
              <a:ext uri="{28A0092B-C50C-407E-A947-70E740481C1C}">
                <a14:useLocalDpi xmlns:a14="http://schemas.microsoft.com/office/drawing/2010/main" val="0"/>
              </a:ext>
            </a:extLst>
          </a:blip>
          <a:srcRect l="1940" t="29905" r="15853" b="2685"/>
          <a:stretch/>
        </p:blipFill>
        <p:spPr>
          <a:xfrm>
            <a:off x="9696879" y="3041678"/>
            <a:ext cx="2005991" cy="1271078"/>
          </a:xfrm>
          <a:prstGeom prst="rect">
            <a:avLst/>
          </a:prstGeom>
          <a:ln>
            <a:solidFill>
              <a:schemeClr val="tx1">
                <a:lumMod val="75000"/>
                <a:lumOff val="25000"/>
              </a:schemeClr>
            </a:solidFill>
          </a:ln>
        </p:spPr>
      </p:pic>
      <p:pic>
        <p:nvPicPr>
          <p:cNvPr id="41" name="Picture 40"/>
          <p:cNvPicPr>
            <a:picLocks noChangeAspect="1"/>
          </p:cNvPicPr>
          <p:nvPr/>
        </p:nvPicPr>
        <p:blipFill rotWithShape="1">
          <a:blip r:embed="rId16" cstate="print">
            <a:extLst>
              <a:ext uri="{28A0092B-C50C-407E-A947-70E740481C1C}">
                <a14:useLocalDpi xmlns:a14="http://schemas.microsoft.com/office/drawing/2010/main" val="0"/>
              </a:ext>
            </a:extLst>
          </a:blip>
          <a:srcRect l="1774" t="29937" r="15830" b="2899"/>
          <a:stretch/>
        </p:blipFill>
        <p:spPr>
          <a:xfrm>
            <a:off x="9866385" y="3172711"/>
            <a:ext cx="2010613" cy="1266455"/>
          </a:xfrm>
          <a:prstGeom prst="rect">
            <a:avLst/>
          </a:prstGeom>
          <a:ln>
            <a:solidFill>
              <a:schemeClr val="tx1">
                <a:lumMod val="75000"/>
                <a:lumOff val="25000"/>
              </a:schemeClr>
            </a:solidFill>
          </a:ln>
        </p:spPr>
      </p:pic>
      <p:pic>
        <p:nvPicPr>
          <p:cNvPr id="42" name="Picture 41"/>
          <p:cNvPicPr>
            <a:picLocks noChangeAspect="1"/>
          </p:cNvPicPr>
          <p:nvPr/>
        </p:nvPicPr>
        <p:blipFill rotWithShape="1">
          <a:blip r:embed="rId17" cstate="print">
            <a:extLst>
              <a:ext uri="{28A0092B-C50C-407E-A947-70E740481C1C}">
                <a14:useLocalDpi xmlns:a14="http://schemas.microsoft.com/office/drawing/2010/main" val="0"/>
              </a:ext>
            </a:extLst>
          </a:blip>
          <a:srcRect l="2216" t="29741" r="15578" b="2114"/>
          <a:stretch/>
        </p:blipFill>
        <p:spPr>
          <a:xfrm>
            <a:off x="10039630" y="3380926"/>
            <a:ext cx="2005992" cy="1284944"/>
          </a:xfrm>
          <a:prstGeom prst="rect">
            <a:avLst/>
          </a:prstGeom>
          <a:ln>
            <a:solidFill>
              <a:schemeClr val="tx1">
                <a:lumMod val="75000"/>
                <a:lumOff val="25000"/>
              </a:schemeClr>
            </a:solidFill>
          </a:ln>
        </p:spPr>
      </p:pic>
      <p:sp>
        <p:nvSpPr>
          <p:cNvPr id="43" name="TextBox 42"/>
          <p:cNvSpPr txBox="1"/>
          <p:nvPr/>
        </p:nvSpPr>
        <p:spPr>
          <a:xfrm>
            <a:off x="6576596" y="1430991"/>
            <a:ext cx="4484730" cy="830997"/>
          </a:xfrm>
          <a:prstGeom prst="rect">
            <a:avLst/>
          </a:prstGeom>
          <a:noFill/>
        </p:spPr>
        <p:txBody>
          <a:bodyPr wrap="square" rtlCol="0">
            <a:spAutoFit/>
          </a:bodyPr>
          <a:lstStyle/>
          <a:p>
            <a:pPr algn="ctr"/>
            <a:r>
              <a:rPr lang="en-US" sz="2400" dirty="0" smtClean="0"/>
              <a:t>Compute Pearson Correlation Coefficient</a:t>
            </a:r>
            <a:endParaRPr lang="en-US" sz="2400" dirty="0"/>
          </a:p>
        </p:txBody>
      </p:sp>
      <p:sp>
        <p:nvSpPr>
          <p:cNvPr id="48" name="TextBox 47"/>
          <p:cNvSpPr txBox="1"/>
          <p:nvPr/>
        </p:nvSpPr>
        <p:spPr>
          <a:xfrm>
            <a:off x="1021618" y="1069822"/>
            <a:ext cx="4484730" cy="461665"/>
          </a:xfrm>
          <a:prstGeom prst="rect">
            <a:avLst/>
          </a:prstGeom>
          <a:noFill/>
        </p:spPr>
        <p:txBody>
          <a:bodyPr wrap="square" rtlCol="0">
            <a:spAutoFit/>
          </a:bodyPr>
          <a:lstStyle/>
          <a:p>
            <a:pPr algn="ctr"/>
            <a:r>
              <a:rPr lang="en-US" sz="2400" dirty="0" smtClean="0"/>
              <a:t>Data Download</a:t>
            </a:r>
            <a:endParaRPr lang="en-US" sz="2400" dirty="0"/>
          </a:p>
        </p:txBody>
      </p:sp>
      <p:cxnSp>
        <p:nvCxnSpPr>
          <p:cNvPr id="8" name="Straight Arrow Connector 7"/>
          <p:cNvCxnSpPr/>
          <p:nvPr/>
        </p:nvCxnSpPr>
        <p:spPr>
          <a:xfrm>
            <a:off x="4690358" y="1328364"/>
            <a:ext cx="2312737" cy="4248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82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5384</TotalTime>
  <Words>2003</Words>
  <Application>Microsoft Office PowerPoint</Application>
  <PresentationFormat>Widescreen</PresentationFormat>
  <Paragraphs>397</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Abadi MT Condensed Extra Bold</vt:lpstr>
      <vt:lpstr>Aharoni</vt:lpstr>
      <vt:lpstr>Arial</vt:lpstr>
      <vt:lpstr>Calibri</vt:lpstr>
      <vt:lpstr>Century Gothic</vt:lpstr>
      <vt:lpstr>Webdings</vt:lpstr>
      <vt:lpstr>Office Theme</vt:lpstr>
      <vt:lpstr>PowerPoint Presentation</vt:lpstr>
      <vt:lpstr>Acknowledgements</vt:lpstr>
      <vt:lpstr>Hawaii &amp; US Affiliated Pacific Islands (USAPI)</vt:lpstr>
      <vt:lpstr>Community Concern </vt:lpstr>
      <vt:lpstr>Community Concern</vt:lpstr>
      <vt:lpstr>PowerPoint Presentation</vt:lpstr>
      <vt:lpstr>Project Objectives </vt:lpstr>
      <vt:lpstr>Project Objectives </vt:lpstr>
      <vt:lpstr>Methods: Model Verification</vt:lpstr>
      <vt:lpstr>Results: Model Verification</vt:lpstr>
      <vt:lpstr>Project Objectives </vt:lpstr>
      <vt:lpstr>Background: Percentiles</vt:lpstr>
      <vt:lpstr>Methods: Percentiles</vt:lpstr>
      <vt:lpstr>Results: Percentiles</vt:lpstr>
      <vt:lpstr>Results: Percentiles</vt:lpstr>
      <vt:lpstr>Project Objectives </vt:lpstr>
      <vt:lpstr>Background: Return Intervals</vt:lpstr>
      <vt:lpstr>Methods: Return Intervals</vt:lpstr>
      <vt:lpstr>Results: Return Intervals</vt:lpstr>
      <vt:lpstr>Project Objectives </vt:lpstr>
      <vt:lpstr>Background: Monsoons</vt:lpstr>
      <vt:lpstr>Methods: Monsoon</vt:lpstr>
      <vt:lpstr>Results: Monsoon</vt:lpstr>
      <vt:lpstr>Results: Monsoon</vt:lpstr>
      <vt:lpstr>Discussion</vt:lpstr>
      <vt:lpstr>Conclusions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320</cp:revision>
  <dcterms:created xsi:type="dcterms:W3CDTF">2017-05-15T13:42:39Z</dcterms:created>
  <dcterms:modified xsi:type="dcterms:W3CDTF">2017-11-22T18:17:31Z</dcterms:modified>
</cp:coreProperties>
</file>