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6A8"/>
    <a:srgbClr val="5B9BD5"/>
    <a:srgbClr val="13416C"/>
    <a:srgbClr val="0067AA"/>
    <a:srgbClr val="9995A8"/>
    <a:srgbClr val="FADF82"/>
    <a:srgbClr val="99A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11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vpedia.developexchange.com/dp/index.php?title=DEVELOP_People_Homep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pedia.developexchang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178" y="779697"/>
            <a:ext cx="10047643" cy="1229100"/>
          </a:xfrm>
        </p:spPr>
        <p:txBody>
          <a:bodyPr/>
          <a:lstStyle/>
          <a:p>
            <a:r>
              <a:rPr lang="en-US" spc="0" dirty="0" smtClean="0"/>
              <a:t>Project Lead </a:t>
            </a:r>
            <a:r>
              <a:rPr lang="en-US" spc="0" dirty="0" smtClean="0"/>
              <a:t>Orientation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470" y="2677130"/>
            <a:ext cx="5661060" cy="1655762"/>
          </a:xfrm>
        </p:spPr>
        <p:txBody>
          <a:bodyPr/>
          <a:lstStyle/>
          <a:p>
            <a:r>
              <a:rPr lang="en-US" dirty="0" smtClean="0"/>
              <a:t>Project Lead Responsibilities, Logistics, and Opportunities!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 Interaction &amp; Communication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21199" y="5268779"/>
            <a:ext cx="1077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Always be honest with your partners. Do not be afraid to give them updates (good or bad) or ask them for assistance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83343"/>
              </p:ext>
            </p:extLst>
          </p:nvPr>
        </p:nvGraphicFramePr>
        <p:xfrm>
          <a:off x="1066800" y="2036887"/>
          <a:ext cx="10058400" cy="2720340"/>
        </p:xfrm>
        <a:graphic>
          <a:graphicData uri="http://schemas.openxmlformats.org/drawingml/2006/table">
            <a:tbl>
              <a:tblPr/>
              <a:tblGrid>
                <a:gridCol w="3429000"/>
                <a:gridCol w="6629400"/>
              </a:tblGrid>
              <a:tr h="4283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Key Things 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Maintain consistency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Establish a regular schedule &amp; follow through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Keep node leadership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informed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node leadership and your team on all partner communication (email &amp;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Represent your team &amp; DEVELOP at all times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 maintain professional email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etiquette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Increase available data/resources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for any data/resources that partners may have that could be useful. And ask early!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9913" y="2478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777" y="1177067"/>
            <a:ext cx="1080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DEVELOP projects are created to meet partners’ needs &amp; build </a:t>
            </a:r>
            <a:r>
              <a:rPr lang="en-US" sz="24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4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Partner Expectations</a:t>
            </a:r>
            <a:endParaRPr lang="en-US" b="1" dirty="0"/>
          </a:p>
        </p:txBody>
      </p:sp>
      <p:pic>
        <p:nvPicPr>
          <p:cNvPr id="8194" name="Picture 2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9"/>
          <a:stretch/>
        </p:blipFill>
        <p:spPr bwMode="auto">
          <a:xfrm>
            <a:off x="3759386" y="958912"/>
            <a:ext cx="335534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7114263" y="1754987"/>
            <a:ext cx="336811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2"/>
          <a:stretch/>
        </p:blipFill>
        <p:spPr bwMode="auto">
          <a:xfrm>
            <a:off x="1687604" y="2316191"/>
            <a:ext cx="328699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 bwMode="auto">
          <a:xfrm>
            <a:off x="5035825" y="3113548"/>
            <a:ext cx="33002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9472" y="3194902"/>
            <a:ext cx="15862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Maintain communication throughout the term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7597" y="1602647"/>
            <a:ext cx="14589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 not over commit on what you can accomplish or provide in one term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6493" y="3961594"/>
            <a:ext cx="14589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Always follow through on promises</a:t>
            </a:r>
          </a:p>
          <a:p>
            <a:pPr algn="ctr"/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5239" y="2527982"/>
            <a:ext cx="14589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Ensure end products meet partner needs</a:t>
            </a:r>
          </a:p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19765" y="5796996"/>
            <a:ext cx="10521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Partners are the ones who will be using the project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50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Hand-Off &amp; Partner Engagement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289993"/>
            <a:ext cx="10510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Hand-offs are important to transition results and methods to </a:t>
            </a:r>
            <a:r>
              <a:rPr lang="en-US" sz="24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end-users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5927" y="1994058"/>
            <a:ext cx="10983817" cy="3907078"/>
          </a:xfrm>
          <a:prstGeom prst="rect">
            <a:avLst/>
          </a:prstGeom>
          <a:solidFill>
            <a:srgbClr val="FADF82"/>
          </a:solidFill>
          <a:ln>
            <a:solidFill>
              <a:srgbClr val="999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78486" y="2343832"/>
            <a:ext cx="534777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Include your final draft deliverables in any hand-off package that you share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Explain the Software Release process &amp; timeline to partners in advance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Follow up with your end-users to receive feedback or answer any questions (especially on multi-term projects)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063" y="2141402"/>
            <a:ext cx="518894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sz="2000" b="1" u="sng" dirty="0">
                <a:solidFill>
                  <a:srgbClr val="13416C"/>
                </a:solidFill>
                <a:latin typeface="Century Gothic" panose="020B0502020202020204" pitchFamily="34" charset="0"/>
              </a:rPr>
              <a:t>Hand-off Best </a:t>
            </a:r>
            <a:r>
              <a:rPr lang="en-US" sz="2000" b="1" u="sng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Practices</a:t>
            </a:r>
            <a:endParaRPr lang="en-US" sz="2000" u="sng" dirty="0">
              <a:solidFill>
                <a:srgbClr val="13416C"/>
              </a:solidFill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Talk with your project partners early on in the term about scheduling a hand-off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Identify what type of hand-off will be most beneficial (feasible) for partners &amp; the team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Coordinate with all partners to ensure all interested parties can attend (</a:t>
            </a:r>
            <a:r>
              <a:rPr lang="en-US" sz="16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keep in mind there may be differences in time zones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Communicating across DEVELOP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95340"/>
              </p:ext>
            </p:extLst>
          </p:nvPr>
        </p:nvGraphicFramePr>
        <p:xfrm>
          <a:off x="627178" y="1417797"/>
          <a:ext cx="6949440" cy="4378823"/>
        </p:xfrm>
        <a:graphic>
          <a:graphicData uri="http://schemas.openxmlformats.org/drawingml/2006/table">
            <a:tbl>
              <a:tblPr/>
              <a:tblGrid>
                <a:gridCol w="3474720"/>
                <a:gridCol w="3474720"/>
              </a:tblGrid>
              <a:tr h="37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 your node….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science advisors...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Talk with node leadership regularly 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Invite your advisors to team &amp; partner meetings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Center Leads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team on all partner interactions (emails, calls, etc.)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Communicate regularly with advisors as their schedules allow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your node leadership for help if you need additional resources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advisors for help in all aspects of the project (including deliverable edits, methodology, &amp; end products)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 your node leadership if you plan on undergoing the publication process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 exercise professional email &amp; telecon etiquette when communicating with advisors 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Fellows for help on tasks related to their Element responsibilities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your advisors in email communication with project partners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73" y="1190071"/>
            <a:ext cx="2643258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>
          <a:xfrm>
            <a:off x="9250257" y="2820748"/>
            <a:ext cx="2834640" cy="181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975"/>
          <a:stretch/>
        </p:blipFill>
        <p:spPr>
          <a:xfrm>
            <a:off x="7832210" y="4280990"/>
            <a:ext cx="2673121" cy="187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Communicating across DEVELOP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65692"/>
              </p:ext>
            </p:extLst>
          </p:nvPr>
        </p:nvGraphicFramePr>
        <p:xfrm>
          <a:off x="638197" y="1758950"/>
          <a:ext cx="6908358" cy="2947548"/>
        </p:xfrm>
        <a:graphic>
          <a:graphicData uri="http://schemas.openxmlformats.org/drawingml/2006/table">
            <a:tbl>
              <a:tblPr/>
              <a:tblGrid>
                <a:gridCol w="1959146"/>
                <a:gridCol w="4949212"/>
              </a:tblGrid>
              <a:tr h="37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 NPO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</a:rPr>
                        <a:t>Ask them about…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402326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Coordination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Deliverables &amp; publishing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Geoinformatics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Coding, technical troubleshooting, &amp; data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Analysis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Program, project, &amp; partner metrics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72877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Graphic design, social media, &amp; creating the project video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66036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DEVELOPedia, software release, licensing, &amp; general computer issues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4588" y="1758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01" t="5418" r="5360" b="2093"/>
          <a:stretch/>
        </p:blipFill>
        <p:spPr>
          <a:xfrm>
            <a:off x="7755882" y="1307259"/>
            <a:ext cx="427437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9707">
            <a:off x="7791967" y="3799812"/>
            <a:ext cx="3217461" cy="201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218" y="5163336"/>
            <a:ext cx="597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  <a:hlinkClick r:id="rId4"/>
              </a:rPr>
              <a:t>NPO Contact Information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Signatures &amp; Résumé/LinkedIn Fodder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1" y="1238491"/>
            <a:ext cx="11512953" cy="35997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Being the lead of your team is great opportunity and you should highlight it!</a:t>
            </a:r>
          </a:p>
          <a:p>
            <a:r>
              <a:rPr lang="en-US" dirty="0" smtClean="0"/>
              <a:t>Colloquially leads are referred to as “Team Lead”, but formally it’s “Project Lead” – this is a bit more clear external to DEVELOP as you are leading a science project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Email Signature:</a:t>
            </a:r>
          </a:p>
          <a:p>
            <a:pPr marL="0" indent="0">
              <a:buNone/>
            </a:pPr>
            <a:r>
              <a:rPr lang="en-US" sz="2000" dirty="0" smtClean="0"/>
              <a:t>Name</a:t>
            </a:r>
          </a:p>
          <a:p>
            <a:pPr marL="0" indent="0">
              <a:buNone/>
            </a:pPr>
            <a:r>
              <a:rPr lang="en-US" sz="2000" dirty="0"/>
              <a:t>Project Short </a:t>
            </a:r>
            <a:r>
              <a:rPr lang="en-US" sz="2000" dirty="0" smtClean="0"/>
              <a:t>Title Project Lead</a:t>
            </a:r>
          </a:p>
          <a:p>
            <a:pPr marL="0" indent="0">
              <a:buNone/>
            </a:pPr>
            <a:r>
              <a:rPr lang="en-US" sz="2000" dirty="0" smtClean="0"/>
              <a:t>Node</a:t>
            </a:r>
          </a:p>
          <a:p>
            <a:pPr marL="0" indent="0">
              <a:buNone/>
            </a:pPr>
            <a:r>
              <a:rPr lang="en-US" sz="2000" dirty="0" smtClean="0"/>
              <a:t>NASA DEVELOP National Program – SSAI / Wise County (whichever you are funded through)</a:t>
            </a:r>
          </a:p>
          <a:p>
            <a:pPr marL="0" indent="0">
              <a:buNone/>
            </a:pPr>
            <a:r>
              <a:rPr lang="en-US" sz="2000" dirty="0" smtClean="0"/>
              <a:t>Office: XXX-XXX-XXXX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28933" y="4421529"/>
            <a:ext cx="7739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latin typeface="Century Gothic" panose="020B0502020202020204" pitchFamily="34" charset="0"/>
              </a:rPr>
              <a:t>Example: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Loretta Landsat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Ohio Ecological Forecasting Project Lead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NASA Langley Research Center 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NASA DEVELOP National Program – SSAI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Office: 757-555-5555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607" y="50986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i="1" dirty="0">
                <a:solidFill>
                  <a:srgbClr val="3E96A8"/>
                </a:solidFill>
                <a:latin typeface="Century Gothic" panose="020B0502020202020204" pitchFamily="34" charset="0"/>
              </a:rPr>
              <a:t>Colors and fonts, etc. are up to you, but the above information and basic format should be used.</a:t>
            </a:r>
          </a:p>
          <a:p>
            <a:endParaRPr lang="en-US" dirty="0">
              <a:solidFill>
                <a:srgbClr val="3E96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2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2703" y="859369"/>
            <a:ext cx="9874786" cy="1229100"/>
          </a:xfrm>
        </p:spPr>
        <p:txBody>
          <a:bodyPr>
            <a:noAutofit/>
          </a:bodyPr>
          <a:lstStyle/>
          <a:p>
            <a:r>
              <a:rPr lang="en-US" sz="4400" b="1" spc="0" dirty="0" smtClean="0"/>
              <a:t>If all else fails, the Handbook &amp; DEVELOPedia are great resources</a:t>
            </a:r>
            <a:endParaRPr lang="en-US" sz="4400" b="1" spc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6250">
            <a:off x="895271" y="2936061"/>
            <a:ext cx="3484950" cy="256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746" y="5596569"/>
            <a:ext cx="246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hlinkClick r:id="rId3"/>
              </a:rPr>
              <a:t>DEVELOPedia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6364" y="4031555"/>
            <a:ext cx="221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Link handbook here!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33561" y="939723"/>
            <a:ext cx="5745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“The </a:t>
            </a: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function of leadership is to produce more leaders, not more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followers”</a:t>
            </a:r>
          </a:p>
          <a:p>
            <a:pPr algn="r"/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- Ralph </a:t>
            </a:r>
            <a:r>
              <a:rPr lang="en-US" sz="2000" dirty="0">
                <a:solidFill>
                  <a:srgbClr val="3E96A8"/>
                </a:solidFill>
                <a:latin typeface="Century Gothic" panose="020B0502020202020204" pitchFamily="34" charset="0"/>
              </a:rPr>
              <a:t>Nader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67483">
            <a:off x="292947" y="1240388"/>
            <a:ext cx="497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“Being positive in negative situations is not naive. It’s leadership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”</a:t>
            </a:r>
          </a:p>
          <a:p>
            <a:pPr algn="r"/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– Ralph Marston</a:t>
            </a:r>
            <a:endParaRPr lang="en-US" sz="2000" dirty="0">
              <a:solidFill>
                <a:srgbClr val="0067A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261892">
            <a:off x="328084" y="3926250"/>
            <a:ext cx="4730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“To lead people, walk behind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them”</a:t>
            </a:r>
          </a:p>
          <a:p>
            <a:pPr algn="r"/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>
                <a:solidFill>
                  <a:srgbClr val="3E96A8"/>
                </a:solidFill>
                <a:latin typeface="Century Gothic" panose="020B0502020202020204" pitchFamily="34" charset="0"/>
              </a:rPr>
              <a:t>Lao </a:t>
            </a:r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Tzu</a:t>
            </a:r>
            <a:endParaRPr lang="en-US" sz="2000" dirty="0">
              <a:solidFill>
                <a:srgbClr val="3E96A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648410">
            <a:off x="7440802" y="3117738"/>
            <a:ext cx="4360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“You get in life what you have the courage to ask </a:t>
            </a:r>
            <a:r>
              <a:rPr lang="en-US" sz="20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for”</a:t>
            </a:r>
          </a:p>
          <a:p>
            <a:pPr algn="r"/>
            <a:r>
              <a:rPr lang="en-US" sz="2000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- Nancy </a:t>
            </a:r>
            <a:r>
              <a:rPr lang="en-US" sz="2000" dirty="0">
                <a:solidFill>
                  <a:srgbClr val="5B9BD5"/>
                </a:solidFill>
                <a:latin typeface="Century Gothic" panose="020B0502020202020204" pitchFamily="34" charset="0"/>
              </a:rPr>
              <a:t>D. </a:t>
            </a:r>
            <a:r>
              <a:rPr lang="en-US" sz="2000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Solomon</a:t>
            </a:r>
            <a:endParaRPr lang="en-US" sz="2000" dirty="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17" y="4864666"/>
            <a:ext cx="5093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“To succeed, jump as quickly at opportunities as you do at conclusions”</a:t>
            </a:r>
          </a:p>
          <a:p>
            <a:pPr algn="r"/>
            <a:r>
              <a:rPr lang="en-US" sz="2000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– Ben Franklin</a:t>
            </a:r>
            <a:endParaRPr lang="en-US" sz="2000" dirty="0">
              <a:solidFill>
                <a:srgbClr val="1341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85" y="2134855"/>
            <a:ext cx="1948098" cy="19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it mean to be a leader?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00" y="1282492"/>
            <a:ext cx="10969078" cy="359798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/>
              <a:t>Possess</a:t>
            </a:r>
            <a:r>
              <a:rPr lang="en-US" sz="2100" dirty="0"/>
              <a:t> a clear vision of the future and be compelled by it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/>
              <a:t>Encourage</a:t>
            </a:r>
            <a:r>
              <a:rPr lang="en-US" sz="2100" dirty="0"/>
              <a:t> people to share ideas, needs, perspectives, dreams, and desires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/>
              <a:t>Stand for</a:t>
            </a:r>
            <a:r>
              <a:rPr lang="en-US" sz="2100" dirty="0"/>
              <a:t>,</a:t>
            </a:r>
            <a:r>
              <a:rPr lang="en-US" sz="2100" b="1" dirty="0"/>
              <a:t> demonstrate</a:t>
            </a:r>
            <a:r>
              <a:rPr lang="en-US" sz="2100" dirty="0"/>
              <a:t>, and </a:t>
            </a:r>
            <a:r>
              <a:rPr lang="en-US" sz="2100" b="1" dirty="0"/>
              <a:t>portray </a:t>
            </a:r>
            <a:r>
              <a:rPr lang="en-US" sz="2100" dirty="0"/>
              <a:t>what you believe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/>
              <a:t>Empower</a:t>
            </a:r>
            <a:r>
              <a:rPr lang="en-US" sz="2100" dirty="0"/>
              <a:t> people with the authority to use their own skills and knowledge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/>
              <a:t>Evaluate</a:t>
            </a:r>
            <a:r>
              <a:rPr lang="en-US" sz="2100" dirty="0"/>
              <a:t> the people who work with them and the performance of the team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/>
              <a:t>Inspire</a:t>
            </a:r>
            <a:r>
              <a:rPr lang="en-US" sz="2100" dirty="0"/>
              <a:t> and </a:t>
            </a:r>
            <a:r>
              <a:rPr lang="en-US" sz="2100" b="1" dirty="0"/>
              <a:t>motivate</a:t>
            </a:r>
            <a:r>
              <a:rPr lang="en-US" sz="2100" dirty="0"/>
              <a:t> others with passion and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49" y="5150967"/>
            <a:ext cx="10969078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“When you include and acknowledge those in your corner, you propel yourself, your teammates, and your supporters to greater heights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.”</a:t>
            </a:r>
          </a:p>
          <a:p>
            <a:pPr algn="ctr">
              <a:spcBef>
                <a:spcPts val="1000"/>
              </a:spcBef>
            </a:pP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- Simon 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Sinek</a:t>
            </a:r>
            <a:endParaRPr lang="en-US" sz="2000" dirty="0">
              <a:solidFill>
                <a:srgbClr val="0067A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03098" y="36995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 Styles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068"/>
              </p:ext>
            </p:extLst>
          </p:nvPr>
        </p:nvGraphicFramePr>
        <p:xfrm>
          <a:off x="627964" y="1176297"/>
          <a:ext cx="10983813" cy="4663961"/>
        </p:xfrm>
        <a:graphic>
          <a:graphicData uri="http://schemas.openxmlformats.org/drawingml/2006/table">
            <a:tbl>
              <a:tblPr/>
              <a:tblGrid>
                <a:gridCol w="327177"/>
                <a:gridCol w="1776106"/>
                <a:gridCol w="1776106"/>
                <a:gridCol w="1776106"/>
                <a:gridCol w="1776106"/>
                <a:gridCol w="1776106"/>
                <a:gridCol w="1776106"/>
              </a:tblGrid>
              <a:tr h="46574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Directive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Authoritative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Affiliative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Pacesetting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Coaching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14821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 smtClean="0">
                          <a:effectLst/>
                        </a:rPr>
                        <a:t>Characteristics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Motivates by discipline,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closely controls participants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Firm but fair, motivates by persuasion and candid feedback on performance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“People first”, avoids conflict and emphasizes personal relationships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“Everyone has input”, encourages decision making and rewards team effort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“Do it myself”, expects participants to follow their example of excellence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Encourages participants to develop strengths, improve performance, and seize opportunity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5626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Good when …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There is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crisis or deviations are risky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Clear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direction and standards are needed and leader is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 other styles, tasks are routine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communicative, experienced, and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highly motivated and competent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Skills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to be developed and participants are motivated to improve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5979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Bad when …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too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underskilled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or too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overskilled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they rebel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coaching and the leader is not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is inadequate and during crisis situations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Employees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to be managed, lack of competency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Workload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requires assistance and coaching is required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Leader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lacks expertise and when discrepancy in skill is too large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mage result for work conflic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" b="16936"/>
          <a:stretch/>
        </p:blipFill>
        <p:spPr bwMode="auto">
          <a:xfrm>
            <a:off x="3722472" y="3802228"/>
            <a:ext cx="4747055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Identifying &amp; Creating Your Own Leadership Style</a:t>
            </a:r>
            <a:endParaRPr lang="en-US" b="1" dirty="0"/>
          </a:p>
        </p:txBody>
      </p:sp>
      <p:pic>
        <p:nvPicPr>
          <p:cNvPr id="2051" name="Picture 3" descr="Image result for personality ty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1" y="1147746"/>
            <a:ext cx="3284265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world lead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2950"/>
          <a:stretch/>
        </p:blipFill>
        <p:spPr bwMode="auto">
          <a:xfrm>
            <a:off x="7480453" y="1147746"/>
            <a:ext cx="4219461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651996" y="5701873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Situational Context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5545" y="3961791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787961" y="3596381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Leadership Style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09294" y="2826717"/>
            <a:ext cx="3393193" cy="1092078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ADF82"/>
                </a:solidFill>
                <a:latin typeface="Century Gothic" panose="020B0502020202020204" pitchFamily="34" charset="0"/>
              </a:rPr>
              <a:t>Response</a:t>
            </a:r>
            <a:endParaRPr lang="en-US" sz="6000" b="1" dirty="0">
              <a:solidFill>
                <a:srgbClr val="FADF8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Duties &amp; Responsibilities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16945" y="1137832"/>
            <a:ext cx="11016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Your primary responsibility is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to ensure the </a:t>
            </a: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project is completed on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time to a high quality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24575"/>
              </p:ext>
            </p:extLst>
          </p:nvPr>
        </p:nvGraphicFramePr>
        <p:xfrm>
          <a:off x="1091128" y="1733614"/>
          <a:ext cx="10058400" cy="3413760"/>
        </p:xfrm>
        <a:graphic>
          <a:graphicData uri="http://schemas.openxmlformats.org/drawingml/2006/table">
            <a:tbl>
              <a:tblPr/>
              <a:tblGrid>
                <a:gridCol w="3425688"/>
                <a:gridCol w="6632712"/>
              </a:tblGrid>
              <a:tr h="4095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Key Things 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management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Make a schedule &amp; keep files &amp; tasks organized</a:t>
                      </a:r>
                      <a:endParaRPr lang="en-US" b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Leading a team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Incorporate feedback from team members and center leads. Delegate to team members.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Managing project challenges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 flexible &amp; build in time to troubleshoot issues with your project methodology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Maintain open and consistent communication with node leadership, NPO, science advisors &amp; all partners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End products &amp; partner hand-off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Begin planning for hand-off &amp; software release early in the term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6088" y="2171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1128" y="5438155"/>
            <a:ext cx="1006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Project Leads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are the main point of contact for project communication with multiple parties during (and after) the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term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5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Deliverables &amp; End Products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80214" y="1099384"/>
            <a:ext cx="10473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Deliverables communicate your project purpose, methodology, and results to a variety of audiences 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35247"/>
              </p:ext>
            </p:extLst>
          </p:nvPr>
        </p:nvGraphicFramePr>
        <p:xfrm>
          <a:off x="1087807" y="2290595"/>
          <a:ext cx="10058400" cy="2933700"/>
        </p:xfrm>
        <a:graphic>
          <a:graphicData uri="http://schemas.openxmlformats.org/drawingml/2006/table">
            <a:tbl>
              <a:tblPr/>
              <a:tblGrid>
                <a:gridCol w="3429000"/>
                <a:gridCol w="6629400"/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 Things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8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 files according to proper file nomenclature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YearTerm_NODE_DeliverableName_RD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FD_Version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Follow deliverable template formatting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Reference DEVELOPedia for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deliverable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templates &amp; checklists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Review deliverables before submission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Quality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 writing, style, accuracy, etc.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Incorporate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feedback from Node leadership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Address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edits &amp; comments from the PC team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Submit deliverables on time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 mindful of deliverable deadlines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0813" y="2646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650612"/>
            <a:ext cx="1085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Remember</a:t>
            </a: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All participants are paid based on deliverable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completion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1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Project Responsibilities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Software Release		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7" y="2243498"/>
            <a:ext cx="5157787" cy="3617476"/>
          </a:xfrm>
          <a:solidFill>
            <a:srgbClr val="FADF8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tIns="182880" anchor="t"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Submit to </a:t>
            </a:r>
            <a:r>
              <a:rPr lang="en-US" b="1" dirty="0" smtClean="0"/>
              <a:t>NPO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Communicate </a:t>
            </a:r>
            <a:r>
              <a:rPr lang="en-US" b="1" dirty="0"/>
              <a:t>with </a:t>
            </a:r>
            <a:r>
              <a:rPr lang="en-US" b="1" dirty="0" smtClean="0"/>
              <a:t>Partners</a:t>
            </a:r>
            <a:endParaRPr lang="en-US" dirty="0" smtClean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Create </a:t>
            </a:r>
            <a:r>
              <a:rPr lang="en-US" b="1" dirty="0"/>
              <a:t>well documented and transferrable </a:t>
            </a:r>
            <a:r>
              <a:rPr lang="en-US" b="1" dirty="0" smtClean="0"/>
              <a:t>code</a:t>
            </a:r>
            <a:endParaRPr lang="en-US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 smtClean="0"/>
              <a:t>Follow-up </a:t>
            </a:r>
            <a:r>
              <a:rPr lang="en-US" b="1" dirty="0"/>
              <a:t>paperwork &amp; code handoff with Partners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Publication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43498"/>
            <a:ext cx="5183188" cy="3617476"/>
          </a:xfrm>
          <a:solidFill>
            <a:srgbClr val="FADF82"/>
          </a:solidFill>
          <a:ln>
            <a:solidFill>
              <a:srgbClr val="9995A8"/>
            </a:solidFill>
          </a:ln>
        </p:spPr>
        <p:txBody>
          <a:bodyPr tIns="182880" anchor="t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Notify </a:t>
            </a:r>
            <a:r>
              <a:rPr lang="en-US" b="1" dirty="0" smtClean="0"/>
              <a:t>NPO</a:t>
            </a:r>
            <a:endParaRPr lang="en-US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Research </a:t>
            </a:r>
            <a:r>
              <a:rPr lang="en-US" b="1" dirty="0"/>
              <a:t>specific Journals’ publication requirements &amp; style </a:t>
            </a:r>
            <a:r>
              <a:rPr lang="en-US" b="1" dirty="0" smtClean="0"/>
              <a:t>guide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Continue </a:t>
            </a:r>
            <a:r>
              <a:rPr lang="en-US" b="1" dirty="0"/>
              <a:t>working with NPO after the term during the publication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 Management &amp; Working with Others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1340" y="1333451"/>
            <a:ext cx="11129319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It is important to know your team’s strengths and interests in the </a:t>
            </a:r>
            <a:r>
              <a:rPr lang="en-US" sz="2200" b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project </a:t>
            </a:r>
            <a:endParaRPr lang="en-US" sz="2200" dirty="0"/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Consider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activities and exercises for team members to get to know each other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Ice breakers at the beginning of the term</a:t>
            </a:r>
          </a:p>
          <a:p>
            <a:pPr marL="742950" lvl="1" indent="-28575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Continue having team activities throughout the term (lunches &amp; outings!)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Understand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team dynamics and delegate tasks accordingly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Know team members’ personalities (NASA 4D and MBTI) and how they interact with others</a:t>
            </a:r>
          </a:p>
          <a:p>
            <a:pPr marL="742950" lvl="1" indent="-28575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Identify the best ways to handle personnel issues when they arise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Find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out the individual goals &amp; expectations of your team members 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Strike a balance between team members’ learning and productivity 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Learn team member objectives for their time with DEVELOP and beyond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Incorporate feedback from team members (mid-term reviews)</a:t>
            </a:r>
          </a:p>
        </p:txBody>
      </p:sp>
      <p:pic>
        <p:nvPicPr>
          <p:cNvPr id="5122" name="Picture 2" descr="noun_939441_c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1"/>
          <a:stretch/>
        </p:blipFill>
        <p:spPr bwMode="auto">
          <a:xfrm>
            <a:off x="9636798" y="1775664"/>
            <a:ext cx="171700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un_962525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 rot="18816334">
            <a:off x="9008381" y="4356671"/>
            <a:ext cx="21274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Conflict Resolution &amp; Personality Typing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55767"/>
              </p:ext>
            </p:extLst>
          </p:nvPr>
        </p:nvGraphicFramePr>
        <p:xfrm>
          <a:off x="1066800" y="1593517"/>
          <a:ext cx="10058400" cy="3737610"/>
        </p:xfrm>
        <a:graphic>
          <a:graphicData uri="http://schemas.openxmlformats.org/drawingml/2006/table">
            <a:tbl>
              <a:tblPr/>
              <a:tblGrid>
                <a:gridCol w="3429000"/>
                <a:gridCol w="6629400"/>
              </a:tblGrid>
              <a:tr h="7090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 Topics to Discuss with Your Team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How This Can Be Applied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Does your NASA 4D color match what you thought you would get? Why or why not?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 this discussion to let your team members know that personality typing is a guide, not a verdict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What are the strengths and weaknesses of each team member’s personality type?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 prepared with some challenge scenarios related to the project and ask each team member how they might handle them (i.e. workload causing stress, collaborating across different work schedules, etc.)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conflict arises how would you try to mitigate it?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Again, come prepared with scenarios: a team member is making inappropriate comments, showing up to work late, etc.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 </a:t>
                      </a:r>
                      <a:r>
                        <a:rPr lang="en-US" sz="1400" b="0" i="1" u="sng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 should let the Center Lead know of any conflict that arises. 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28214" y="1102702"/>
            <a:ext cx="10335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It is important how different people &amp; personalities can come together as a team.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94063" y="5458546"/>
            <a:ext cx="107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Remember</a:t>
            </a: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Communicate with your Center Lead! If personnel issues arise, no matter how minor, you should let your Center Lead know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1511</Words>
  <Application>Microsoft Office PowerPoint</Application>
  <PresentationFormat>Widescreen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Project Lead Orientation</vt:lpstr>
      <vt:lpstr>What does it mean to be a leader?</vt:lpstr>
      <vt:lpstr>Leadership Styles</vt:lpstr>
      <vt:lpstr>Identifying &amp; Creating Your Own Leadership Style</vt:lpstr>
      <vt:lpstr>Project Duties &amp; Responsibilities</vt:lpstr>
      <vt:lpstr>Deliverables &amp; End Products</vt:lpstr>
      <vt:lpstr>Additional Project Responsibilities</vt:lpstr>
      <vt:lpstr>Team Management &amp; Working with Others</vt:lpstr>
      <vt:lpstr>Conflict Resolution &amp; Personality Typing</vt:lpstr>
      <vt:lpstr>Partner Interaction &amp; Communication</vt:lpstr>
      <vt:lpstr>Managing Partner Expectations</vt:lpstr>
      <vt:lpstr>Hand-Off &amp; Partner Engagement</vt:lpstr>
      <vt:lpstr>Communicating across DEVELOP</vt:lpstr>
      <vt:lpstr>Communicating across DEVELOP</vt:lpstr>
      <vt:lpstr>Email Signatures &amp; Résumé/LinkedIn Fodder </vt:lpstr>
      <vt:lpstr>If all else fails, the Handbook &amp; DEVELOPedia are great resources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77</cp:revision>
  <dcterms:created xsi:type="dcterms:W3CDTF">2017-05-02T13:03:18Z</dcterms:created>
  <dcterms:modified xsi:type="dcterms:W3CDTF">2017-06-02T19:45:42Z</dcterms:modified>
</cp:coreProperties>
</file>