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1836" y="108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ctr"/>
          <a:r>
            <a:rPr lang="en-US" sz="3400" b="1" dirty="0" smtClean="0"/>
            <a:t>Data Processing</a:t>
          </a:r>
          <a:endParaRPr lang="en-US" sz="3400" b="1"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ctr"/>
          <a:r>
            <a:rPr lang="en-US" sz="3400" b="1" dirty="0" smtClean="0"/>
            <a:t>Data Analysis</a:t>
          </a:r>
          <a:endParaRPr lang="en-US" sz="3400" b="1"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ctr"/>
          <a:r>
            <a:rPr lang="en-US" sz="3600" b="1" dirty="0" smtClean="0"/>
            <a:t>End </a:t>
          </a:r>
          <a:r>
            <a:rPr lang="en-US" sz="3400" b="1" dirty="0" smtClean="0"/>
            <a:t>Products</a:t>
          </a:r>
          <a:endParaRPr lang="en-US" sz="3400" b="1"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ctr"/>
          <a:r>
            <a:rPr lang="en-US" sz="3400" b="1" dirty="0" smtClean="0"/>
            <a:t>Data Acquisition</a:t>
          </a:r>
          <a:endParaRPr lang="en-US" sz="3400" b="1"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090D9C00-B841-4325-9834-3DF3BEA30A56}">
      <dgm:prSet phldrT="[Text]" custT="1"/>
      <dgm:spPr>
        <a:ln>
          <a:solidFill>
            <a:srgbClr val="389E61"/>
          </a:solidFill>
        </a:ln>
      </dgm:spPr>
      <dgm:t>
        <a:bodyPr/>
        <a:lstStyle/>
        <a:p>
          <a:pPr algn="l"/>
          <a:r>
            <a:rPr lang="en-US" sz="2400" dirty="0" smtClean="0"/>
            <a:t>Open Street Map</a:t>
          </a:r>
        </a:p>
      </dgm:t>
    </dgm:pt>
    <dgm:pt modelId="{3EC6E07C-3549-434A-8709-4E862506C2E4}" type="parTrans" cxnId="{23653A3A-4434-4BF3-9247-DC187032617E}">
      <dgm:prSet/>
      <dgm:spPr/>
      <dgm:t>
        <a:bodyPr/>
        <a:lstStyle/>
        <a:p>
          <a:endParaRPr lang="en-US"/>
        </a:p>
      </dgm:t>
    </dgm:pt>
    <dgm:pt modelId="{5A213B8F-26AB-4C2E-81AE-AA8002983721}" type="sibTrans" cxnId="{23653A3A-4434-4BF3-9247-DC187032617E}">
      <dgm:prSet/>
      <dgm:spPr/>
      <dgm:t>
        <a:bodyPr/>
        <a:lstStyle/>
        <a:p>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custLinFactNeighborX="11" custLinFactNeighborY="20060">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custLinFactNeighborX="2362" custLinFactNeighborY="22827">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64D34A48-B9EC-4336-A650-4047DEB42BC2}" type="presOf" srcId="{090D9C00-B841-4325-9834-3DF3BEA30A56}" destId="{813F7F9C-3651-46BD-9E14-C52A9475007F}" srcOrd="0" destOrd="4"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493B7F81-E830-4CD7-866C-F348BC711FA2}" type="presOf" srcId="{26367E1E-2BFB-4222-BCF7-D0448403FCDE}" destId="{9CEA91DF-8799-4E3A-A25E-F695839406EE}"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099EEF9D-1A02-4FA5-9D5B-E6A330437D80}" srcId="{57B5638C-9773-483D-960C-B137A924D350}" destId="{7C2B244C-EB45-4226-9C96-E47174170373}" srcOrd="1" destOrd="0" parTransId="{DBD0490B-3D6C-4098-8B79-E0BAADDB2597}" sibTransId="{44E7F6F2-A94D-406D-8C8E-C27DA5A8D4DF}"/>
    <dgm:cxn modelId="{23653A3A-4434-4BF3-9247-DC187032617E}" srcId="{65C092FB-8591-45BE-BEED-57FC850EBB91}" destId="{090D9C00-B841-4325-9834-3DF3BEA30A56}" srcOrd="4" destOrd="0" parTransId="{3EC6E07C-3549-434A-8709-4E862506C2E4}" sibTransId="{5A213B8F-26AB-4C2E-81AE-AA8002983721}"/>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945AFB4C-361A-45B9-A7E7-6F123E2C38F2}" srcId="{26367E1E-2BFB-4222-BCF7-D0448403FCDE}" destId="{58B86E38-B77E-423A-A77E-7D0E12C8F940}" srcOrd="0" destOrd="0" parTransId="{18541D6A-1E11-4387-97CB-B112C2EF933F}" sibTransId="{A4F18E30-EBED-48C5-A9DE-E4AB4A8F7139}"/>
    <dgm:cxn modelId="{BAA6E2D2-1E15-46FF-86E6-2967CBB1320F}" srcId="{1AED46C2-7C0A-4C00-994E-2283782BDD73}" destId="{57B5638C-9773-483D-960C-B137A924D350}" srcOrd="2" destOrd="0" parTransId="{00D9461B-BEEC-487A-89F1-D8DDC1C619E2}" sibTransId="{95FD3B98-8739-4E12-B44A-D7152989B2F4}"/>
    <dgm:cxn modelId="{D81F7BB3-6F01-42F0-8859-B9B288E0AF3D}" type="presOf" srcId="{090D9C00-B841-4325-9834-3DF3BEA30A56}" destId="{881A2A45-7CC4-44B1-A29F-926A1C1E2602}" srcOrd="1" destOrd="4" presId="urn:microsoft.com/office/officeart/2005/8/layout/hProcess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a:p>
          <a:pPr marL="228600" lvl="1" indent="-228600" algn="l" defTabSz="1066800">
            <a:lnSpc>
              <a:spcPct val="90000"/>
            </a:lnSpc>
            <a:spcBef>
              <a:spcPct val="0"/>
            </a:spcBef>
            <a:spcAft>
              <a:spcPct val="15000"/>
            </a:spcAft>
            <a:buChar char="••"/>
          </a:pPr>
          <a:r>
            <a:rPr lang="en-US" sz="2400" kern="1200" dirty="0" smtClean="0"/>
            <a:t>Open Street Map</a:t>
          </a:r>
        </a:p>
      </dsp:txBody>
      <dsp:txXfrm>
        <a:off x="79839" y="2408604"/>
        <a:ext cx="3592928" cy="2278499"/>
      </dsp:txXfrm>
    </dsp:sp>
    <dsp:sp modelId="{E48DAD0D-232A-4DE5-A6BA-D3589F54C05B}">
      <dsp:nvSpPr>
        <dsp:cNvPr id="0" name=""/>
        <dsp:cNvSpPr/>
      </dsp:nvSpPr>
      <dsp:spPr>
        <a:xfrm>
          <a:off x="1678840" y="3037537"/>
          <a:ext cx="4974470" cy="4367324"/>
        </a:xfrm>
        <a:prstGeom prst="leftCircularArrow">
          <a:avLst>
            <a:gd name="adj1" fmla="val 3686"/>
            <a:gd name="adj2" fmla="val 459430"/>
            <a:gd name="adj3" fmla="val 1974159"/>
            <a:gd name="adj4" fmla="val 8763707"/>
            <a:gd name="adj5" fmla="val 4301"/>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9251" y="5022813"/>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Acquisition</a:t>
          </a:r>
          <a:endParaRPr lang="en-US" sz="3400" b="1" kern="1200" dirty="0"/>
        </a:p>
      </dsp:txBody>
      <dsp:txXfrm>
        <a:off x="877917" y="5061479"/>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Processing</a:t>
          </a:r>
          <a:endParaRPr lang="en-US" sz="3400" b="1"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07923" y="3120967"/>
          <a:ext cx="4838826" cy="4281313"/>
        </a:xfrm>
        <a:prstGeom prst="leftCircularArrow">
          <a:avLst>
            <a:gd name="adj1" fmla="val 3760"/>
            <a:gd name="adj2" fmla="val 469494"/>
            <a:gd name="adj3" fmla="val 1941658"/>
            <a:gd name="adj4" fmla="val 8721143"/>
            <a:gd name="adj5" fmla="val 4387"/>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749907" y="505934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Analysis</a:t>
          </a:r>
          <a:endParaRPr lang="en-US" sz="3400" b="1" kern="1200" dirty="0"/>
        </a:p>
      </dsp:txBody>
      <dsp:txXfrm>
        <a:off x="10788573" y="509800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t>End </a:t>
          </a:r>
          <a:r>
            <a:rPr lang="en-US" sz="3400" b="1" kern="1200" dirty="0" smtClean="0"/>
            <a:t>Products</a:t>
          </a:r>
          <a:endParaRPr lang="en-US" sz="3400" b="1"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314292900"/>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Forest Degradation 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083924" y="30054329"/>
            <a:ext cx="8340781"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a:t>
            </a:r>
            <a:r>
              <a:rPr lang="en-US" dirty="0" smtClean="0"/>
              <a:t>: Dr. </a:t>
            </a:r>
            <a:r>
              <a:rPr lang="en-US" dirty="0"/>
              <a:t>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20146089"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559543" y="9557282"/>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5 TM </a:t>
            </a: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a:solidFill>
                  <a:schemeClr val="accent1"/>
                </a:solidFill>
              </a:rPr>
              <a:t>Develop</a:t>
            </a:r>
            <a:r>
              <a:rPr lang="en-US" sz="2800" b="1" dirty="0"/>
              <a:t> </a:t>
            </a:r>
            <a:r>
              <a:rPr lang="en-US" sz="2800" dirty="0"/>
              <a:t>methodology for monitoring and forecasting ecological change in study area</a:t>
            </a:r>
          </a:p>
          <a:p>
            <a:pPr fontAlgn="base"/>
            <a:r>
              <a:rPr lang="en-US" sz="2800" b="1" dirty="0">
                <a:solidFill>
                  <a:schemeClr val="accent1"/>
                </a:solidFill>
              </a:rPr>
              <a:t>Delineate </a:t>
            </a:r>
            <a:r>
              <a:rPr lang="en-US" sz="2800" dirty="0"/>
              <a:t>Land Use/Land Cover (LULC) using four predominant land categories: water, rural/non-forest, forest, and urban</a:t>
            </a:r>
          </a:p>
          <a:p>
            <a:pPr fontAlgn="base"/>
            <a:r>
              <a:rPr lang="en-US" sz="2800" b="1" dirty="0">
                <a:solidFill>
                  <a:schemeClr val="accent1"/>
                </a:solidFill>
              </a:rPr>
              <a:t>Quantify</a:t>
            </a:r>
            <a:r>
              <a:rPr lang="en-US" sz="2800" b="1" dirty="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with primary interest in forest cover change</a:t>
            </a:r>
          </a:p>
          <a:p>
            <a:r>
              <a:rPr lang="en-US" sz="2800" b="1" dirty="0">
                <a:solidFill>
                  <a:schemeClr val="accent1"/>
                </a:solidFill>
              </a:rPr>
              <a:t>Forecast</a:t>
            </a:r>
            <a:r>
              <a:rPr lang="en-US" sz="2800" dirty="0"/>
              <a:t> land changes to the 2030 dry season using historical LULC patterns </a:t>
            </a:r>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125120"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2382480" y="5200859"/>
            <a:ext cx="3775291" cy="1446550"/>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a:t>
            </a:r>
          </a:p>
          <a:p>
            <a:pPr algn="ctr"/>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38673" y="29130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083924" y="29140839"/>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584" y="6942328"/>
            <a:ext cx="2811938" cy="2716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38673" y="29988772"/>
            <a:ext cx="8248437"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2575"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448" y="21051646"/>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89518" y="20036271"/>
            <a:ext cx="5551327" cy="954107"/>
          </a:xfrm>
          <a:prstGeom prst="rect">
            <a:avLst/>
          </a:prstGeom>
          <a:noFill/>
        </p:spPr>
        <p:txBody>
          <a:bodyPr wrap="square" rtlCol="0">
            <a:spAutoFit/>
          </a:bodyPr>
          <a:lstStyle/>
          <a:p>
            <a:pPr algn="ctr"/>
            <a:r>
              <a:rPr lang="en-US" sz="2800" b="1" dirty="0" smtClean="0"/>
              <a:t>1986 Dry Season </a:t>
            </a:r>
          </a:p>
          <a:p>
            <a:pPr algn="ctr"/>
            <a:r>
              <a:rPr lang="en-US" sz="2800" b="1" dirty="0" smtClean="0"/>
              <a:t>Random Forest Classification </a:t>
            </a:r>
            <a:endParaRPr lang="en-US" sz="2800" b="1" dirty="0"/>
          </a:p>
        </p:txBody>
      </p:sp>
      <p:sp>
        <p:nvSpPr>
          <p:cNvPr id="51" name="TextBox 50"/>
          <p:cNvSpPr txBox="1"/>
          <p:nvPr/>
        </p:nvSpPr>
        <p:spPr>
          <a:xfrm>
            <a:off x="7790772" y="20006741"/>
            <a:ext cx="5539029" cy="954107"/>
          </a:xfrm>
          <a:prstGeom prst="rect">
            <a:avLst/>
          </a:prstGeom>
          <a:noFill/>
        </p:spPr>
        <p:txBody>
          <a:bodyPr wrap="square" rtlCol="0">
            <a:spAutoFit/>
          </a:bodyPr>
          <a:lstStyle/>
          <a:p>
            <a:pPr algn="ctr"/>
            <a:r>
              <a:rPr lang="en-US" sz="2800" b="1" dirty="0" smtClean="0"/>
              <a:t>2015 Dry Season</a:t>
            </a:r>
          </a:p>
          <a:p>
            <a:pPr algn="ctr"/>
            <a:r>
              <a:rPr lang="en-US" sz="2800" b="1" dirty="0" smtClean="0"/>
              <a:t>Maximum Entropy Classification </a:t>
            </a:r>
            <a:endParaRPr lang="en-US" sz="2800" b="1" dirty="0"/>
          </a:p>
        </p:txBody>
      </p:sp>
      <p:sp>
        <p:nvSpPr>
          <p:cNvPr id="52" name="TextBox 51"/>
          <p:cNvSpPr txBox="1"/>
          <p:nvPr/>
        </p:nvSpPr>
        <p:spPr>
          <a:xfrm>
            <a:off x="14021109" y="20065984"/>
            <a:ext cx="5583571" cy="954107"/>
          </a:xfrm>
          <a:prstGeom prst="rect">
            <a:avLst/>
          </a:prstGeom>
          <a:noFill/>
        </p:spPr>
        <p:txBody>
          <a:bodyPr wrap="square" rtlCol="0">
            <a:spAutoFit/>
          </a:bodyPr>
          <a:lstStyle/>
          <a:p>
            <a:pPr algn="ctr"/>
            <a:r>
              <a:rPr lang="en-US" sz="2800" b="1" dirty="0" smtClean="0"/>
              <a:t>2030 Dry Season</a:t>
            </a:r>
            <a:endParaRPr lang="en-US" sz="2800" b="1" dirty="0"/>
          </a:p>
          <a:p>
            <a:pPr algn="ctr"/>
            <a:r>
              <a:rPr lang="en-US" sz="2800" b="1" dirty="0" smtClean="0"/>
              <a:t>Forecast Model Classification </a:t>
            </a:r>
            <a:endParaRPr lang="en-US" sz="2800" b="1" dirty="0"/>
          </a:p>
        </p:txBody>
      </p:sp>
      <p:pic>
        <p:nvPicPr>
          <p:cNvPr id="1042" name="Picture 18" descr="12 SRT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98202" y="8436390"/>
            <a:ext cx="2511357" cy="2774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0485" y="10570167"/>
            <a:ext cx="2808961" cy="2293029"/>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3051401" y="12664314"/>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8 OLI 	</a:t>
            </a:r>
          </a:p>
        </p:txBody>
      </p:sp>
      <p:sp>
        <p:nvSpPr>
          <p:cNvPr id="55" name="TextBox 54"/>
          <p:cNvSpPr txBox="1"/>
          <p:nvPr/>
        </p:nvSpPr>
        <p:spPr>
          <a:xfrm>
            <a:off x="14725942" y="11396753"/>
            <a:ext cx="2344196" cy="707886"/>
          </a:xfrm>
          <a:prstGeom prst="rect">
            <a:avLst/>
          </a:prstGeom>
          <a:noFill/>
        </p:spPr>
        <p:txBody>
          <a:bodyPr wrap="square" rtlCol="0">
            <a:spAutoFit/>
          </a:bodyPr>
          <a:lstStyle/>
          <a:p>
            <a:pPr algn="ctr"/>
            <a:r>
              <a:rPr lang="en-US" sz="2000" dirty="0">
                <a:solidFill>
                  <a:schemeClr val="tx1">
                    <a:lumMod val="75000"/>
                  </a:schemeClr>
                </a:solidFill>
              </a:rPr>
              <a:t>Shuttle Radar Topography </a:t>
            </a:r>
            <a:r>
              <a:rPr lang="en-US" sz="2000" dirty="0" smtClean="0">
                <a:solidFill>
                  <a:schemeClr val="tx1">
                    <a:lumMod val="75000"/>
                  </a:schemeClr>
                </a:solidFill>
              </a:rPr>
              <a:t>Mission</a:t>
            </a:r>
            <a:endParaRPr lang="en-US" sz="20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386766" y="24017952"/>
            <a:ext cx="646335" cy="5564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22074" y="29991984"/>
            <a:ext cx="1838209" cy="1993362"/>
          </a:xfrm>
          <a:prstGeom prst="ellipse">
            <a:avLst/>
          </a:prstGeom>
          <a:blipFill dpi="0" rotWithShape="1">
            <a:blip r:embed="rId13"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4"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5"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2011680" cy="1920321"/>
          </a:xfrm>
          <a:prstGeom prst="ellipse">
            <a:avLst/>
          </a:prstGeom>
          <a:blipFill dpi="0" rotWithShape="1">
            <a:blip r:embed="rId16" cstate="print">
              <a:extLst>
                <a:ext uri="{28A0092B-C50C-407E-A947-70E740481C1C}">
                  <a14:useLocalDpi xmlns:a14="http://schemas.microsoft.com/office/drawing/2010/main" val="0"/>
                </a:ext>
              </a:extLst>
            </a:blip>
            <a:srcRect/>
            <a:stretch>
              <a:fillRect l="-156818" t="-80947" r="-29546"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7"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8"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
        <p:nvSpPr>
          <p:cNvPr id="18" name="TextBox 17"/>
          <p:cNvSpPr txBox="1"/>
          <p:nvPr/>
        </p:nvSpPr>
        <p:spPr>
          <a:xfrm>
            <a:off x="3266409" y="27790998"/>
            <a:ext cx="4513422" cy="707886"/>
          </a:xfrm>
          <a:prstGeom prst="rect">
            <a:avLst/>
          </a:prstGeom>
          <a:noFill/>
        </p:spPr>
        <p:txBody>
          <a:bodyPr wrap="square" rtlCol="0">
            <a:spAutoFit/>
          </a:bodyPr>
          <a:lstStyle/>
          <a:p>
            <a:r>
              <a:rPr lang="en-US" sz="4000" b="1" dirty="0" smtClean="0"/>
              <a:t>Legend</a:t>
            </a:r>
            <a:endParaRPr lang="en-US" sz="4000" b="1" dirty="0"/>
          </a:p>
        </p:txBody>
      </p:sp>
      <p:sp>
        <p:nvSpPr>
          <p:cNvPr id="7" name="TextBox 6"/>
          <p:cNvSpPr txBox="1"/>
          <p:nvPr/>
        </p:nvSpPr>
        <p:spPr>
          <a:xfrm>
            <a:off x="13025315" y="27803638"/>
            <a:ext cx="5862983" cy="707886"/>
          </a:xfrm>
          <a:prstGeom prst="rect">
            <a:avLst/>
          </a:prstGeom>
          <a:noFill/>
        </p:spPr>
        <p:txBody>
          <a:bodyPr wrap="square" rtlCol="0">
            <a:spAutoFit/>
          </a:bodyPr>
          <a:lstStyle/>
          <a:p>
            <a:pPr marL="285750" indent="-285750">
              <a:buClr>
                <a:srgbClr val="FFC000"/>
              </a:buClr>
              <a:buFont typeface="Garamond" panose="02020404030301010803" pitchFamily="18" charset="0"/>
              <a:buChar char="■"/>
            </a:pPr>
            <a:r>
              <a:rPr lang="en-US" sz="4000" dirty="0" smtClean="0"/>
              <a:t>Rural/Non-Forest </a:t>
            </a:r>
            <a:endParaRPr lang="en-US" sz="4000" dirty="0"/>
          </a:p>
        </p:txBody>
      </p:sp>
      <p:sp>
        <p:nvSpPr>
          <p:cNvPr id="9" name="TextBox 8"/>
          <p:cNvSpPr txBox="1"/>
          <p:nvPr/>
        </p:nvSpPr>
        <p:spPr>
          <a:xfrm>
            <a:off x="8099994" y="27803638"/>
            <a:ext cx="2853046" cy="707886"/>
          </a:xfrm>
          <a:prstGeom prst="rect">
            <a:avLst/>
          </a:prstGeom>
          <a:noFill/>
        </p:spPr>
        <p:txBody>
          <a:bodyPr wrap="square" rtlCol="0">
            <a:spAutoFit/>
          </a:bodyPr>
          <a:lstStyle/>
          <a:p>
            <a:pPr marL="285750" indent="-285750">
              <a:buClr>
                <a:schemeClr val="accent1">
                  <a:lumMod val="75000"/>
                </a:schemeClr>
              </a:buClr>
              <a:buFont typeface="Garamond" panose="02020404030301010803" pitchFamily="18" charset="0"/>
              <a:buChar char="■"/>
            </a:pPr>
            <a:r>
              <a:rPr lang="en-US" sz="4000" dirty="0"/>
              <a:t>Forest</a:t>
            </a:r>
          </a:p>
        </p:txBody>
      </p:sp>
      <p:sp>
        <p:nvSpPr>
          <p:cNvPr id="17" name="TextBox 16"/>
          <p:cNvSpPr txBox="1"/>
          <p:nvPr/>
        </p:nvSpPr>
        <p:spPr>
          <a:xfrm>
            <a:off x="5927058" y="27803638"/>
            <a:ext cx="1651286" cy="707886"/>
          </a:xfrm>
          <a:prstGeom prst="rect">
            <a:avLst/>
          </a:prstGeom>
          <a:noFill/>
        </p:spPr>
        <p:txBody>
          <a:bodyPr wrap="none" rtlCol="0">
            <a:spAutoFit/>
          </a:bodyPr>
          <a:lstStyle/>
          <a:p>
            <a:pPr marL="285750" indent="-285750">
              <a:buClr>
                <a:srgbClr val="0B40B5"/>
              </a:buClr>
              <a:buFont typeface="Garamond" panose="02020404030301010803" pitchFamily="18" charset="0"/>
              <a:buChar char="■"/>
            </a:pPr>
            <a:r>
              <a:rPr lang="en-US" sz="4000" dirty="0" smtClean="0"/>
              <a:t>Water</a:t>
            </a:r>
            <a:endParaRPr lang="en-US" sz="4000" dirty="0"/>
          </a:p>
        </p:txBody>
      </p:sp>
      <p:sp>
        <p:nvSpPr>
          <p:cNvPr id="61" name="TextBox 60"/>
          <p:cNvSpPr txBox="1"/>
          <p:nvPr/>
        </p:nvSpPr>
        <p:spPr>
          <a:xfrm>
            <a:off x="10506507" y="27803638"/>
            <a:ext cx="2853046" cy="707886"/>
          </a:xfrm>
          <a:prstGeom prst="rect">
            <a:avLst/>
          </a:prstGeom>
          <a:noFill/>
        </p:spPr>
        <p:txBody>
          <a:bodyPr wrap="square" rtlCol="0">
            <a:spAutoFit/>
          </a:bodyPr>
          <a:lstStyle/>
          <a:p>
            <a:pPr marL="285750" indent="-285750">
              <a:buClr>
                <a:srgbClr val="FF0000"/>
              </a:buClr>
              <a:buFont typeface="Garamond" panose="02020404030301010803" pitchFamily="18" charset="0"/>
              <a:buChar char="■"/>
            </a:pPr>
            <a:r>
              <a:rPr lang="en-US" sz="4000" dirty="0"/>
              <a:t> Urban</a:t>
            </a:r>
          </a:p>
        </p:txBody>
      </p:sp>
      <p:pic>
        <p:nvPicPr>
          <p:cNvPr id="62" name="Picture 16" descr="198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4750" y="21059948"/>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69" name="Right Arrow 68"/>
          <p:cNvSpPr/>
          <p:nvPr/>
        </p:nvSpPr>
        <p:spPr>
          <a:xfrm>
            <a:off x="7003187" y="24090024"/>
            <a:ext cx="601433" cy="4843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descr="http://cdn5.techchange.org/wp-content/uploads/2012/08/usaid-logo.jpe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86766" y="31610850"/>
            <a:ext cx="3439453" cy="104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2443</TotalTime>
  <Words>617</Words>
  <Application>Microsoft Office PowerPoint</Application>
  <PresentationFormat>Custom</PresentationFormat>
  <Paragraphs>85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155</cp:revision>
  <dcterms:created xsi:type="dcterms:W3CDTF">2015-06-02T14:58:58Z</dcterms:created>
  <dcterms:modified xsi:type="dcterms:W3CDTF">2016-04-12T13:09:32Z</dcterms:modified>
</cp:coreProperties>
</file>