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5"/>
  </p:notesMasterIdLst>
  <p:sldIdLst>
    <p:sldId id="275" r:id="rId2"/>
    <p:sldId id="286" r:id="rId3"/>
    <p:sldId id="305" r:id="rId4"/>
    <p:sldId id="288" r:id="rId5"/>
    <p:sldId id="306" r:id="rId6"/>
    <p:sldId id="289" r:id="rId7"/>
    <p:sldId id="290" r:id="rId8"/>
    <p:sldId id="291" r:id="rId9"/>
    <p:sldId id="294" r:id="rId10"/>
    <p:sldId id="311" r:id="rId11"/>
    <p:sldId id="312" r:id="rId12"/>
    <p:sldId id="307" r:id="rId13"/>
    <p:sldId id="308" r:id="rId14"/>
    <p:sldId id="295" r:id="rId15"/>
    <p:sldId id="313" r:id="rId16"/>
    <p:sldId id="314" r:id="rId17"/>
    <p:sldId id="315" r:id="rId18"/>
    <p:sldId id="316" r:id="rId19"/>
    <p:sldId id="302" r:id="rId20"/>
    <p:sldId id="298" r:id="rId21"/>
    <p:sldId id="303" r:id="rId22"/>
    <p:sldId id="277" r:id="rId23"/>
    <p:sldId id="301" r:id="rId2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iga, Erika Y (329B-Affiliate)" initials="HEY(" lastIdx="1" clrIdx="0">
    <p:extLst>
      <p:ext uri="{19B8F6BF-5375-455C-9EA6-DF929625EA0E}">
        <p15:presenceInfo xmlns:p15="http://schemas.microsoft.com/office/powerpoint/2012/main" userId="S-1-5-21-1608413684-1126320247-1535859923-128899" providerId="AD"/>
      </p:ext>
    </p:extLst>
  </p:cmAuthor>
  <p:cmAuthor id="2" name="Arya, Vishal (LARC)[DEVELOP]" initials="AV(" lastIdx="33" clrIdx="1">
    <p:extLst>
      <p:ext uri="{19B8F6BF-5375-455C-9EA6-DF929625EA0E}">
        <p15:presenceInfo xmlns:p15="http://schemas.microsoft.com/office/powerpoint/2012/main" userId="S-1-5-21-330711430-3775241029-4075259233-665990" providerId="AD"/>
      </p:ext>
    </p:extLst>
  </p:cmAuthor>
  <p:cmAuthor id="3" name="Fenn, Teresa E. (LARC-E3)[SSAI DEVELOP]" initials="FTE(D" lastIdx="3" clrIdx="2">
    <p:extLst>
      <p:ext uri="{19B8F6BF-5375-455C-9EA6-DF929625EA0E}">
        <p15:presenceInfo xmlns:p15="http://schemas.microsoft.com/office/powerpoint/2012/main" userId="S-1-5-21-330711430-3775241029-4075259233-66796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33"/>
    <a:srgbClr val="FFFFFF"/>
    <a:srgbClr val="E9A149"/>
    <a:srgbClr val="F4901A"/>
    <a:srgbClr val="FFFFF5"/>
    <a:srgbClr val="FFFFF3"/>
    <a:srgbClr val="DC7D0A"/>
    <a:srgbClr val="DE8E3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518" autoAdjust="0"/>
    <p:restoredTop sz="81871" autoAdjust="0"/>
  </p:normalViewPr>
  <p:slideViewPr>
    <p:cSldViewPr snapToGrid="0">
      <p:cViewPr varScale="1">
        <p:scale>
          <a:sx n="88" d="100"/>
          <a:sy n="88" d="100"/>
        </p:scale>
        <p:origin x="1014" y="96"/>
      </p:cViewPr>
      <p:guideLst>
        <p:guide orient="horz" pos="2160"/>
        <p:guide pos="2880"/>
      </p:guideLst>
    </p:cSldViewPr>
  </p:slideViewPr>
  <p:outlineViewPr>
    <p:cViewPr>
      <p:scale>
        <a:sx n="33" d="100"/>
        <a:sy n="33" d="100"/>
      </p:scale>
      <p:origin x="0" y="-5922"/>
    </p:cViewPr>
  </p:outlineViewPr>
  <p:notesTextViewPr>
    <p:cViewPr>
      <p:scale>
        <a:sx n="100" d="100"/>
        <a:sy n="100" d="100"/>
      </p:scale>
      <p:origin x="0" y="0"/>
    </p:cViewPr>
  </p:notesTextViewPr>
  <p:notesViewPr>
    <p:cSldViewPr snapToGrid="0">
      <p:cViewPr varScale="1">
        <p:scale>
          <a:sx n="74" d="100"/>
          <a:sy n="74" d="100"/>
        </p:scale>
        <p:origin x="768" y="91"/>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CB7D24-6C88-410E-ACB5-D95ED598E96E}" type="datetimeFigureOut">
              <a:rPr lang="en-US" smtClean="0"/>
              <a:t>4/8/2016</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FCE636-EDCB-4E8F-A496-90D3D4BBB61E}" type="slidenum">
              <a:rPr lang="en-US" smtClean="0"/>
              <a:t>‹#›</a:t>
            </a:fld>
            <a:endParaRPr lang="en-US"/>
          </a:p>
        </p:txBody>
      </p:sp>
    </p:spTree>
    <p:extLst>
      <p:ext uri="{BB962C8B-B14F-4D97-AF65-F5344CB8AC3E}">
        <p14:creationId xmlns:p14="http://schemas.microsoft.com/office/powerpoint/2010/main" val="24078862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We are the Louisiana Ecological Forecasting team II. This spring we participated in a project using UAVSAR, AVIRIS, and </a:t>
            </a:r>
            <a:r>
              <a:rPr lang="en-US" sz="1200" kern="1200" dirty="0" err="1" smtClean="0">
                <a:solidFill>
                  <a:schemeClr val="tx1"/>
                </a:solidFill>
                <a:effectLst/>
                <a:latin typeface="+mn-lt"/>
                <a:ea typeface="+mn-ea"/>
                <a:cs typeface="+mn-cs"/>
              </a:rPr>
              <a:t>AirSWOT</a:t>
            </a:r>
            <a:r>
              <a:rPr lang="en-US" sz="1200" kern="1200" dirty="0" smtClean="0">
                <a:solidFill>
                  <a:schemeClr val="tx1"/>
                </a:solidFill>
                <a:effectLst/>
                <a:latin typeface="+mn-lt"/>
                <a:ea typeface="+mn-ea"/>
                <a:cs typeface="+mn-cs"/>
              </a:rPr>
              <a:t> data to model coupled water flow and sediment transport in the Wax Lake Delta.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FFCE636-EDCB-4E8F-A496-90D3D4BBB61E}" type="slidenum">
              <a:rPr lang="en-US" smtClean="0"/>
              <a:t>1</a:t>
            </a:fld>
            <a:endParaRPr lang="en-US"/>
          </a:p>
        </p:txBody>
      </p:sp>
    </p:spTree>
    <p:extLst>
      <p:ext uri="{BB962C8B-B14F-4D97-AF65-F5344CB8AC3E}">
        <p14:creationId xmlns:p14="http://schemas.microsoft.com/office/powerpoint/2010/main" val="32794764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cloud</a:t>
            </a:r>
            <a:r>
              <a:rPr lang="en-US" baseline="0" dirty="0" smtClean="0"/>
              <a:t> free </a:t>
            </a:r>
            <a:r>
              <a:rPr lang="en-US" dirty="0" smtClean="0"/>
              <a:t>Landsat 8 OLI data from April 19</a:t>
            </a:r>
            <a:r>
              <a:rPr lang="en-US" baseline="30000" dirty="0" smtClean="0"/>
              <a:t>th</a:t>
            </a:r>
            <a:r>
              <a:rPr lang="en-US" baseline="0" dirty="0" smtClean="0"/>
              <a:t>, 2015 was used to do an ISODATA Unsupervised classification on three bands: 3 (Green), 5 (NIR), and 6 (SWIR). Since these 3 bands are the least correlated out of all the Landsat 8 bands, it was optimal to use for classification. </a:t>
            </a:r>
          </a:p>
          <a:p>
            <a:endParaRPr lang="en-US" baseline="0" dirty="0" smtClean="0"/>
          </a:p>
          <a:p>
            <a:r>
              <a:rPr lang="en-US" baseline="0" dirty="0" smtClean="0"/>
              <a:t>The result was 6 generalized land cover classes.</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10</a:t>
            </a:fld>
            <a:endParaRPr lang="en-US"/>
          </a:p>
        </p:txBody>
      </p:sp>
    </p:spTree>
    <p:extLst>
      <p:ext uri="{BB962C8B-B14F-4D97-AF65-F5344CB8AC3E}">
        <p14:creationId xmlns:p14="http://schemas.microsoft.com/office/powerpoint/2010/main" val="27328394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There are clear differences between</a:t>
            </a:r>
            <a:r>
              <a:rPr lang="en-US" sz="1200" kern="1200" baseline="0" dirty="0" smtClean="0">
                <a:solidFill>
                  <a:schemeClr val="tx1"/>
                </a:solidFill>
                <a:effectLst/>
                <a:latin typeface="+mn-lt"/>
                <a:ea typeface="+mn-ea"/>
                <a:cs typeface="+mn-cs"/>
              </a:rPr>
              <a:t> the Landsat 8 and AVIRIS-NG vegetation classes. Landsat 8 is useful for a broad classification of vegetation, while AVIRIS-NG is able to detect and map vegetation on a species level. However, there was no training data and a condensed field data of species type in the study area to identify species and test the accuracy of the vegetation map. Looking at the two maps, AVIRIS-NG shows promise in classifying vegetation on a species level which will be useful in incorporating vegetation roughness based on the species in the Delft3D model. </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FFCE636-EDCB-4E8F-A496-90D3D4BBB61E}" type="slidenum">
              <a:rPr lang="en-US" smtClean="0"/>
              <a:t>11</a:t>
            </a:fld>
            <a:endParaRPr lang="en-US"/>
          </a:p>
        </p:txBody>
      </p:sp>
    </p:spTree>
    <p:extLst>
      <p:ext uri="{BB962C8B-B14F-4D97-AF65-F5344CB8AC3E}">
        <p14:creationId xmlns:p14="http://schemas.microsoft.com/office/powerpoint/2010/main" val="8731884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received</a:t>
            </a:r>
            <a:r>
              <a:rPr lang="en-US" baseline="0" dirty="0" smtClean="0"/>
              <a:t> a processed mosaicked UAVSAR image from Dr. Marc Simard that was collected on May 2015. The image was reclassified into three vegetation classes based on the backscatter values. Water was classified in areas that had a decibel value below -24. Grass was classified in areas that had a value below -17, and trees was classified in areas that had a decibel value below -2. </a:t>
            </a:r>
          </a:p>
          <a:p>
            <a:endParaRPr lang="en-US" baseline="0" dirty="0" smtClean="0"/>
          </a:p>
          <a:p>
            <a:r>
              <a:rPr lang="en-US" baseline="0" dirty="0" smtClean="0"/>
              <a:t>The data was given preliminary elevation values according to the vegetation type— -1 meters for water, -0.40 meters for grass, and 1 meter for trees. These elevation values will be changed later as discussed in the next slides. </a:t>
            </a:r>
          </a:p>
          <a:p>
            <a:endParaRPr lang="en-US" baseline="0" dirty="0" smtClean="0"/>
          </a:p>
          <a:p>
            <a:r>
              <a:rPr lang="en-US" baseline="0" dirty="0" smtClean="0"/>
              <a:t>Note: The UAVSAR data reclassification process was processed through a python script using tools from GDAL with Python. The decibel ranges were chosen by creating Region of Interests (ROIs) on the image for each vegetation class and observing the mean and standard deviation ranges of the decibel value per class. </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12</a:t>
            </a:fld>
            <a:endParaRPr lang="en-US"/>
          </a:p>
        </p:txBody>
      </p:sp>
    </p:spTree>
    <p:extLst>
      <p:ext uri="{BB962C8B-B14F-4D97-AF65-F5344CB8AC3E}">
        <p14:creationId xmlns:p14="http://schemas.microsoft.com/office/powerpoint/2010/main" val="18922555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a:t>
            </a:r>
            <a:r>
              <a:rPr lang="en-US" baseline="0" dirty="0" smtClean="0"/>
              <a:t> created the bathymetry layer by combining three different datasets. We used a Wax Lake Outlet channel bathymetry that was interpolated from the US Army Corps of Engineers (USACE) transect points 1998 Atchafalaya River Hydrographic Survey. Dr. John Shaw from the University of Arkansas created and provided the bathymetry for the Wax Lake Delta. For the offshore bathymetry and middle channel, we used the Coastal National Elevation Database (</a:t>
            </a:r>
            <a:r>
              <a:rPr lang="en-US" baseline="0" dirty="0" err="1" smtClean="0"/>
              <a:t>CoNED</a:t>
            </a:r>
            <a:r>
              <a:rPr lang="en-US" baseline="0" dirty="0" smtClean="0"/>
              <a:t>) </a:t>
            </a:r>
            <a:r>
              <a:rPr lang="en-US" baseline="0" dirty="0" err="1" smtClean="0"/>
              <a:t>Topobathymetric</a:t>
            </a:r>
            <a:r>
              <a:rPr lang="en-US" baseline="0" dirty="0" smtClean="0"/>
              <a:t> Digital Elevation Model (TBDEM) dataset. </a:t>
            </a:r>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13</a:t>
            </a:fld>
            <a:endParaRPr lang="en-US"/>
          </a:p>
        </p:txBody>
      </p:sp>
    </p:spTree>
    <p:extLst>
      <p:ext uri="{BB962C8B-B14F-4D97-AF65-F5344CB8AC3E}">
        <p14:creationId xmlns:p14="http://schemas.microsoft.com/office/powerpoint/2010/main" val="13028797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created this bathymetry</a:t>
            </a:r>
            <a:r>
              <a:rPr lang="en-US" baseline="0" dirty="0" smtClean="0"/>
              <a:t> and vegetation elevation raster by combining the bathymetry and classified UAVSAR data. The areas that were classified as water but were not covered in the bathymetry layer were given an arbitrary value of -1 meter. This value was mainly given to streams and other water bodies located outside of the channel. </a:t>
            </a:r>
          </a:p>
          <a:p>
            <a:endParaRPr lang="en-US" baseline="0" dirty="0" smtClean="0"/>
          </a:p>
          <a:p>
            <a:r>
              <a:rPr lang="en-US" baseline="0" dirty="0" smtClean="0"/>
              <a:t>The areas that were classified as trees (and given an arbitrary elevation value of 1 meter) in the UAVSAR image were replaced with bare earth elevation values from the USGS National Elevation Dataset (NED). </a:t>
            </a:r>
          </a:p>
          <a:p>
            <a:endParaRPr lang="en-US" baseline="0" dirty="0" smtClean="0"/>
          </a:p>
          <a:p>
            <a:r>
              <a:rPr lang="en-US" baseline="0" dirty="0" smtClean="0"/>
              <a:t>The elevation value of -0.40 meters remained for areas that were classified as grass. </a:t>
            </a:r>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14</a:t>
            </a:fld>
            <a:endParaRPr lang="en-US"/>
          </a:p>
        </p:txBody>
      </p:sp>
    </p:spTree>
    <p:extLst>
      <p:ext uri="{BB962C8B-B14F-4D97-AF65-F5344CB8AC3E}">
        <p14:creationId xmlns:p14="http://schemas.microsoft.com/office/powerpoint/2010/main" val="23320554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created</a:t>
            </a:r>
            <a:r>
              <a:rPr lang="en-US" baseline="0" dirty="0" smtClean="0"/>
              <a:t> a hydrological model using </a:t>
            </a:r>
            <a:r>
              <a:rPr lang="en-US" baseline="0" dirty="0" err="1" smtClean="0"/>
              <a:t>Deltares</a:t>
            </a:r>
            <a:r>
              <a:rPr lang="en-US" baseline="0" dirty="0" smtClean="0"/>
              <a:t> Delft3D. Delft 3D is a 2D/</a:t>
            </a:r>
            <a:r>
              <a:rPr lang="en-US" dirty="0" smtClean="0">
                <a:solidFill>
                  <a:srgbClr val="FF0000"/>
                </a:solidFill>
              </a:rPr>
              <a:t>3D modeling suite to investigate hydrodynamics, sediment transport and morphology and water quality for fluvial, estuarine and coastal environments.</a:t>
            </a:r>
            <a:r>
              <a:rPr lang="en-US" baseline="0" dirty="0" smtClean="0">
                <a:solidFill>
                  <a:srgbClr val="FF0000"/>
                </a:solidFill>
              </a:rPr>
              <a:t> The software has a </a:t>
            </a:r>
            <a:r>
              <a:rPr lang="en-US" dirty="0" smtClean="0">
                <a:solidFill>
                  <a:srgbClr val="FF0000"/>
                </a:solidFill>
              </a:rPr>
              <a:t>30 year track record and is frequently used in published scientific research</a:t>
            </a:r>
            <a:r>
              <a:rPr lang="en-US" baseline="0" dirty="0" smtClean="0">
                <a:solidFill>
                  <a:srgbClr val="FF0000"/>
                </a:solidFill>
              </a:rPr>
              <a:t> since it is capable of modeling flow, transport, and morphological changes.</a:t>
            </a:r>
            <a:endParaRPr lang="en-US" dirty="0" smtClean="0">
              <a:solidFill>
                <a:srgbClr val="FF0000"/>
              </a:solidFill>
            </a:endParaRPr>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1919975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model domain was built</a:t>
            </a:r>
            <a:r>
              <a:rPr lang="en-US" baseline="0" dirty="0" smtClean="0"/>
              <a:t> using created bathymetry and a rectangular model grid that encompassed the study area. The model has two open boundary conditions : an upstream discharge boundary based on discharge time series data from the USGS Wax Lake Outlet gage at Calumet, Louisiana and an ocean water level boundary based on data from the NOAA Eugene Island gage. Initial conditions and physical parameters were populated using in situ data.</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30706991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Modeled water level was compared to measured water level using</a:t>
            </a:r>
            <a:r>
              <a:rPr lang="en-US" baseline="0" dirty="0" smtClean="0"/>
              <a:t> observation points in the model domain. Water level at the observation points was compared to water level at corresponding gage stations in the state of Louisiana’s </a:t>
            </a:r>
            <a:r>
              <a:rPr lang="en-US" baseline="0" dirty="0" err="1" smtClean="0"/>
              <a:t>Coastwide</a:t>
            </a:r>
            <a:r>
              <a:rPr lang="en-US" baseline="0" dirty="0" smtClean="0"/>
              <a:t> Reference Monitoring System (CRMS), and water surface height from </a:t>
            </a:r>
            <a:r>
              <a:rPr lang="en-US" baseline="0" dirty="0" err="1" smtClean="0"/>
              <a:t>AirSWOT</a:t>
            </a:r>
            <a:r>
              <a:rPr lang="en-US" baseline="0" dirty="0" smtClean="0"/>
              <a:t> sensor data. </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9213682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is a v</a:t>
            </a:r>
            <a:r>
              <a:rPr lang="en-US" dirty="0" smtClean="0"/>
              <a:t>ideo of the model output time</a:t>
            </a:r>
            <a:r>
              <a:rPr lang="en-US" baseline="0" dirty="0" smtClean="0"/>
              <a:t> series. </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solidFill>
                  <a:prstClr val="black"/>
                </a:solidFill>
              </a:rPr>
              <a:pPr/>
              <a:t>18</a:t>
            </a:fld>
            <a:endParaRPr lang="en-US">
              <a:solidFill>
                <a:prstClr val="black"/>
              </a:solidFill>
            </a:endParaRPr>
          </a:p>
        </p:txBody>
      </p:sp>
    </p:spTree>
    <p:extLst>
      <p:ext uri="{BB962C8B-B14F-4D97-AF65-F5344CB8AC3E}">
        <p14:creationId xmlns:p14="http://schemas.microsoft.com/office/powerpoint/2010/main" val="21610522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future</a:t>
            </a:r>
            <a:r>
              <a:rPr lang="en-US" baseline="0" dirty="0" smtClean="0"/>
              <a:t> work, the model needs to be calibrated further with in situ data and measured water surface height from the </a:t>
            </a:r>
            <a:r>
              <a:rPr lang="en-US" baseline="0" dirty="0" err="1" smtClean="0"/>
              <a:t>AirSWOT</a:t>
            </a:r>
            <a:r>
              <a:rPr lang="en-US" baseline="0" dirty="0" smtClean="0"/>
              <a:t> sensor. The calibration process will help with making the model run better since the flow rates will be similar to the real-world flow rates occurring in the delta. Vegetation roughness will need to be incorporated from AVIRIS-NG data and in situ data in order to simulate the impact of vegetation on water and sediment flow by adding a simulated vegetation plant layer in Delft3D. It is by creating a simulated plant layer in Delft 3D and calibrating the model, the model can further be used to forecast land building and examine potential impacts of sea level rise due to climate change. </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19</a:t>
            </a:fld>
            <a:endParaRPr lang="en-US"/>
          </a:p>
        </p:txBody>
      </p:sp>
    </p:spTree>
    <p:extLst>
      <p:ext uri="{BB962C8B-B14F-4D97-AF65-F5344CB8AC3E}">
        <p14:creationId xmlns:p14="http://schemas.microsoft.com/office/powerpoint/2010/main" val="31348465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Wetlands play a key role in the global environment and are linked to major issues such as climate change, water quality, and the carbon cycle. They act as a buffer zone during severe storms by absorbing water and dissipating wave energy. Additionally, they help in filtering harmful chemicals, and storing large amounts of carbon caused by air pollution.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This makes healthy wetlands crucial to maintaining a balanced hydrological system. Unfortunately, Louisiana’s 3 million acres of its coastal wetlands are currently being lost at a rate of about 75 square kilometers annually. </a:t>
            </a:r>
          </a:p>
          <a:p>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Image provided by Dr.</a:t>
            </a:r>
            <a:r>
              <a:rPr lang="en-US" sz="1200" kern="1200" baseline="0" dirty="0" smtClean="0">
                <a:solidFill>
                  <a:schemeClr val="tx1"/>
                </a:solidFill>
                <a:effectLst/>
                <a:latin typeface="+mn-lt"/>
                <a:ea typeface="+mn-ea"/>
                <a:cs typeface="+mn-cs"/>
              </a:rPr>
              <a:t> Alex </a:t>
            </a:r>
            <a:r>
              <a:rPr lang="en-US" sz="1200" kern="1200" baseline="0" dirty="0" err="1" smtClean="0">
                <a:solidFill>
                  <a:schemeClr val="tx1"/>
                </a:solidFill>
                <a:effectLst/>
                <a:latin typeface="+mn-lt"/>
                <a:ea typeface="+mn-ea"/>
                <a:cs typeface="+mn-cs"/>
              </a:rPr>
              <a:t>Kolker</a:t>
            </a:r>
            <a:endParaRPr lang="en-US" sz="1200" kern="1200" dirty="0" smtClean="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FFCE636-EDCB-4E8F-A496-90D3D4BBB61E}" type="slidenum">
              <a:rPr lang="en-US" smtClean="0"/>
              <a:t>2</a:t>
            </a:fld>
            <a:endParaRPr lang="en-US"/>
          </a:p>
        </p:txBody>
      </p:sp>
    </p:spTree>
    <p:extLst>
      <p:ext uri="{BB962C8B-B14F-4D97-AF65-F5344CB8AC3E}">
        <p14:creationId xmlns:p14="http://schemas.microsoft.com/office/powerpoint/2010/main" val="31488070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aseline="0" dirty="0" smtClean="0"/>
              <a:t>This spring term, we were able to construct a detailed hydrological model of the Wax Lake Delta in Delft3D which included a more extensive bathymetry layer created from UAVSAR and multiple topo-bathymetric datasets. </a:t>
            </a:r>
          </a:p>
          <a:p>
            <a:pPr marL="171450" indent="-171450">
              <a:buFont typeface="Arial" panose="020B0604020202020204" pitchFamily="34" charset="0"/>
              <a:buChar char="•"/>
            </a:pPr>
            <a:r>
              <a:rPr lang="en-US" baseline="0" dirty="0" smtClean="0"/>
              <a:t>Eight generalized land cover types were derived from AVIRIS-NG data and more work needs to be done to include vegetation biomass in Delft3D. </a:t>
            </a:r>
          </a:p>
          <a:p>
            <a:pPr marL="171450" indent="-171450">
              <a:buFont typeface="Arial" panose="020B0604020202020204" pitchFamily="34" charset="0"/>
              <a:buChar char="•"/>
            </a:pPr>
            <a:r>
              <a:rPr lang="en-US" baseline="0" dirty="0" smtClean="0"/>
              <a:t>The Delft3D model can be used to model sediment transport and water flow with a combination of earth observation data and in situ data. </a:t>
            </a:r>
          </a:p>
          <a:p>
            <a:pPr marL="0" indent="0">
              <a:buFontTx/>
              <a:buNone/>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Image provided by Dr.</a:t>
            </a:r>
            <a:r>
              <a:rPr lang="en-US" sz="1200" kern="1200" baseline="0" dirty="0" smtClean="0">
                <a:solidFill>
                  <a:schemeClr val="tx1"/>
                </a:solidFill>
                <a:effectLst/>
                <a:latin typeface="+mn-lt"/>
                <a:ea typeface="+mn-ea"/>
                <a:cs typeface="+mn-cs"/>
              </a:rPr>
              <a:t> Alex </a:t>
            </a:r>
            <a:r>
              <a:rPr lang="en-US" sz="1200" kern="1200" baseline="0" dirty="0" err="1" smtClean="0">
                <a:solidFill>
                  <a:schemeClr val="tx1"/>
                </a:solidFill>
                <a:effectLst/>
                <a:latin typeface="+mn-lt"/>
                <a:ea typeface="+mn-ea"/>
                <a:cs typeface="+mn-cs"/>
              </a:rPr>
              <a:t>Kolker</a:t>
            </a:r>
            <a:endParaRPr lang="en-US" sz="1200" kern="1200" dirty="0" smtClean="0">
              <a:solidFill>
                <a:schemeClr val="tx1"/>
              </a:solidFill>
              <a:effectLst/>
              <a:latin typeface="+mn-lt"/>
              <a:ea typeface="+mn-ea"/>
              <a:cs typeface="+mn-cs"/>
            </a:endParaRPr>
          </a:p>
          <a:p>
            <a:pPr marL="0" indent="0">
              <a:buFontTx/>
              <a:buNone/>
            </a:pPr>
            <a:endParaRPr lang="en-US" baseline="0" dirty="0" smtClean="0"/>
          </a:p>
          <a:p>
            <a:pPr marL="0" indent="0">
              <a:buFontTx/>
              <a:buNone/>
            </a:pPr>
            <a:endParaRPr lang="en-US" baseline="0" dirty="0" smtClean="0"/>
          </a:p>
        </p:txBody>
      </p:sp>
      <p:sp>
        <p:nvSpPr>
          <p:cNvPr id="4" name="Slide Number Placeholder 3"/>
          <p:cNvSpPr>
            <a:spLocks noGrp="1"/>
          </p:cNvSpPr>
          <p:nvPr>
            <p:ph type="sldNum" sz="quarter" idx="10"/>
          </p:nvPr>
        </p:nvSpPr>
        <p:spPr/>
        <p:txBody>
          <a:bodyPr/>
          <a:lstStyle/>
          <a:p>
            <a:fld id="{DFFCE636-EDCB-4E8F-A496-90D3D4BBB61E}" type="slidenum">
              <a:rPr lang="en-US" smtClean="0"/>
              <a:t>20</a:t>
            </a:fld>
            <a:endParaRPr lang="en-US"/>
          </a:p>
        </p:txBody>
      </p:sp>
    </p:spTree>
    <p:extLst>
      <p:ext uri="{BB962C8B-B14F-4D97-AF65-F5344CB8AC3E}">
        <p14:creationId xmlns:p14="http://schemas.microsoft.com/office/powerpoint/2010/main" val="42931745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a:t>
            </a:r>
            <a:r>
              <a:rPr lang="en-US" baseline="0" dirty="0" smtClean="0"/>
              <a:t> project partners in this project includes Dr. Alex </a:t>
            </a:r>
            <a:r>
              <a:rPr lang="en-US" baseline="0" dirty="0" err="1" smtClean="0"/>
              <a:t>Kolker</a:t>
            </a:r>
            <a:r>
              <a:rPr lang="en-US" baseline="0" dirty="0" smtClean="0"/>
              <a:t> of the Louisiana Universities Marine Consortium and Dr. Richard </a:t>
            </a:r>
            <a:r>
              <a:rPr lang="en-US" baseline="0" dirty="0" err="1" smtClean="0"/>
              <a:t>Crout</a:t>
            </a:r>
            <a:r>
              <a:rPr lang="en-US" baseline="0" dirty="0" smtClean="0"/>
              <a:t> of the United States Naval Research Laboratory. </a:t>
            </a:r>
          </a:p>
          <a:p>
            <a:endParaRPr lang="en-US" baseline="0" dirty="0" smtClean="0"/>
          </a:p>
          <a:p>
            <a:r>
              <a:rPr lang="en-US" baseline="0" dirty="0" smtClean="0"/>
              <a:t>Dr. </a:t>
            </a:r>
            <a:r>
              <a:rPr lang="en-US" baseline="0" dirty="0" err="1" smtClean="0"/>
              <a:t>Kolker</a:t>
            </a:r>
            <a:r>
              <a:rPr lang="en-US" baseline="0" dirty="0" smtClean="0"/>
              <a:t> is an academic liaison to the 2017 Louisiana’s Comprehensive Master Plan for a Sustainable Coast. The products from this project will provide Dr. </a:t>
            </a:r>
            <a:r>
              <a:rPr lang="en-US" baseline="0" dirty="0" err="1" smtClean="0"/>
              <a:t>Kolker</a:t>
            </a:r>
            <a:r>
              <a:rPr lang="en-US" baseline="0" dirty="0" smtClean="0"/>
              <a:t> a broad-scale picture of the accretion process to inform the </a:t>
            </a:r>
            <a:r>
              <a:rPr lang="en-US" dirty="0" smtClean="0"/>
              <a:t>development of an improved sediment distribution algorithm that will help these managers understand how to direct land restoration efforts along the Louisiana coast</a:t>
            </a:r>
            <a:r>
              <a:rPr lang="en-US" baseline="0" dirty="0" smtClean="0"/>
              <a:t>. </a:t>
            </a:r>
          </a:p>
          <a:p>
            <a:endParaRPr lang="en-US" baseline="0" dirty="0" smtClean="0"/>
          </a:p>
          <a:p>
            <a:r>
              <a:rPr lang="en-US" baseline="0" dirty="0" smtClean="0"/>
              <a:t>Dr. </a:t>
            </a:r>
            <a:r>
              <a:rPr lang="en-US" baseline="0" dirty="0" err="1" smtClean="0"/>
              <a:t>Crout</a:t>
            </a:r>
            <a:r>
              <a:rPr lang="en-US" baseline="0" dirty="0" smtClean="0"/>
              <a:t> is currently investigating buoyancy plume modulation of coastal processes in the area impacted by the Mississippi and Atchafalaya River discharge. Dr. </a:t>
            </a:r>
            <a:r>
              <a:rPr lang="en-US" baseline="0" dirty="0" err="1" smtClean="0"/>
              <a:t>Crout</a:t>
            </a:r>
            <a:r>
              <a:rPr lang="en-US" baseline="0" dirty="0" smtClean="0"/>
              <a:t> is working on a project that utilizes an ocean circulation model that requires water level and discharge rates from the Atchafalaya Bay. The products from this project will be useful as an input in his model. </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Image provided by Dr.</a:t>
            </a:r>
            <a:r>
              <a:rPr lang="en-US" sz="1200" kern="1200" baseline="0" dirty="0" smtClean="0">
                <a:solidFill>
                  <a:schemeClr val="tx1"/>
                </a:solidFill>
                <a:effectLst/>
                <a:latin typeface="+mn-lt"/>
                <a:ea typeface="+mn-ea"/>
                <a:cs typeface="+mn-cs"/>
              </a:rPr>
              <a:t> Alex </a:t>
            </a:r>
            <a:r>
              <a:rPr lang="en-US" sz="1200" kern="1200" baseline="0" dirty="0" err="1" smtClean="0">
                <a:solidFill>
                  <a:schemeClr val="tx1"/>
                </a:solidFill>
                <a:effectLst/>
                <a:latin typeface="+mn-lt"/>
                <a:ea typeface="+mn-ea"/>
                <a:cs typeface="+mn-cs"/>
              </a:rPr>
              <a:t>Kolker</a:t>
            </a:r>
            <a:endParaRPr lang="en-US" sz="1200" kern="1200" dirty="0" smtClean="0">
              <a:solidFill>
                <a:schemeClr val="tx1"/>
              </a:solidFill>
              <a:effectLst/>
              <a:latin typeface="+mn-lt"/>
              <a:ea typeface="+mn-ea"/>
              <a:cs typeface="+mn-cs"/>
            </a:endParaRPr>
          </a:p>
          <a:p>
            <a:endParaRPr lang="en-US" baseline="0" dirty="0" smtClean="0"/>
          </a:p>
        </p:txBody>
      </p:sp>
      <p:sp>
        <p:nvSpPr>
          <p:cNvPr id="4" name="Slide Number Placeholder 3"/>
          <p:cNvSpPr>
            <a:spLocks noGrp="1"/>
          </p:cNvSpPr>
          <p:nvPr>
            <p:ph type="sldNum" sz="quarter" idx="10"/>
          </p:nvPr>
        </p:nvSpPr>
        <p:spPr/>
        <p:txBody>
          <a:bodyPr/>
          <a:lstStyle/>
          <a:p>
            <a:fld id="{DFFCE636-EDCB-4E8F-A496-90D3D4BBB61E}" type="slidenum">
              <a:rPr lang="en-US" smtClean="0"/>
              <a:t>21</a:t>
            </a:fld>
            <a:endParaRPr lang="en-US"/>
          </a:p>
        </p:txBody>
      </p:sp>
    </p:spTree>
    <p:extLst>
      <p:ext uri="{BB962C8B-B14F-4D97-AF65-F5344CB8AC3E}">
        <p14:creationId xmlns:p14="http://schemas.microsoft.com/office/powerpoint/2010/main" val="29159317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smtClean="0">
                <a:solidFill>
                  <a:schemeClr val="tx1"/>
                </a:solidFill>
                <a:effectLst/>
                <a:latin typeface="+mn-lt"/>
                <a:ea typeface="+mn-ea"/>
                <a:cs typeface="+mn-cs"/>
              </a:rPr>
              <a:t>We would like to thank our advisors, Dr. Marc Simard and Dr. Cathleen Jones for their support and guidance throughout this term. We would also</a:t>
            </a:r>
            <a:r>
              <a:rPr lang="en-US" sz="1200" b="0" i="0" u="none" strike="noStrike" kern="1200" baseline="0" dirty="0" smtClean="0">
                <a:solidFill>
                  <a:schemeClr val="tx1"/>
                </a:solidFill>
                <a:effectLst/>
                <a:latin typeface="+mn-lt"/>
                <a:ea typeface="+mn-ea"/>
                <a:cs typeface="+mn-cs"/>
              </a:rPr>
              <a:t> like to thank our project partners, Dr. Richard </a:t>
            </a:r>
            <a:r>
              <a:rPr lang="en-US" sz="1200" b="0" i="0" u="none" strike="noStrike" kern="1200" baseline="0" dirty="0" err="1" smtClean="0">
                <a:solidFill>
                  <a:schemeClr val="tx1"/>
                </a:solidFill>
                <a:effectLst/>
                <a:latin typeface="+mn-lt"/>
                <a:ea typeface="+mn-ea"/>
                <a:cs typeface="+mn-cs"/>
              </a:rPr>
              <a:t>Crout</a:t>
            </a:r>
            <a:r>
              <a:rPr lang="en-US" sz="1200" b="0" i="0" u="none" strike="noStrike" kern="1200" baseline="0" dirty="0" smtClean="0">
                <a:solidFill>
                  <a:schemeClr val="tx1"/>
                </a:solidFill>
                <a:effectLst/>
                <a:latin typeface="+mn-lt"/>
                <a:ea typeface="+mn-ea"/>
                <a:cs typeface="+mn-cs"/>
              </a:rPr>
              <a:t> and Dr. Alex </a:t>
            </a:r>
            <a:r>
              <a:rPr lang="en-US" sz="1200" b="0" i="0" u="none" strike="noStrike" kern="1200" baseline="0" dirty="0" err="1" smtClean="0">
                <a:solidFill>
                  <a:schemeClr val="tx1"/>
                </a:solidFill>
                <a:effectLst/>
                <a:latin typeface="+mn-lt"/>
                <a:ea typeface="+mn-ea"/>
                <a:cs typeface="+mn-cs"/>
              </a:rPr>
              <a:t>Kolker</a:t>
            </a:r>
            <a:r>
              <a:rPr lang="en-US" sz="1200" b="0" i="0" u="none" strike="noStrike" kern="1200" baseline="0" dirty="0" smtClean="0">
                <a:solidFill>
                  <a:schemeClr val="tx1"/>
                </a:solidFill>
                <a:effectLst/>
                <a:latin typeface="+mn-lt"/>
                <a:ea typeface="+mn-ea"/>
                <a:cs typeface="+mn-cs"/>
              </a:rPr>
              <a:t> for answering our questions and sharing their knowledge on the Wax Lake Delta and wetlands in general.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effectLst/>
                <a:latin typeface="+mn-lt"/>
                <a:ea typeface="+mn-ea"/>
                <a:cs typeface="+mn-cs"/>
              </a:rPr>
              <a:t>Overall, we would like to thank the many others that made our project possible.</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22</a:t>
            </a:fld>
            <a:endParaRPr lang="en-US"/>
          </a:p>
        </p:txBody>
      </p:sp>
    </p:spTree>
    <p:extLst>
      <p:ext uri="{BB962C8B-B14F-4D97-AF65-F5344CB8AC3E}">
        <p14:creationId xmlns:p14="http://schemas.microsoft.com/office/powerpoint/2010/main" val="38665095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Thank you and we would now like to open the floor to any questions you may have.</a:t>
            </a:r>
          </a:p>
          <a:p>
            <a:endParaRPr lang="en-US" baseline="0" dirty="0" smtClean="0"/>
          </a:p>
          <a:p>
            <a:r>
              <a:rPr lang="en-US" baseline="0" dirty="0" smtClean="0"/>
              <a:t>Image source: </a:t>
            </a:r>
            <a:r>
              <a:rPr lang="en-US" dirty="0" smtClean="0">
                <a:solidFill>
                  <a:srgbClr val="333333"/>
                </a:solidFill>
              </a:rPr>
              <a:t>Cindy </a:t>
            </a:r>
            <a:r>
              <a:rPr lang="en-US" dirty="0" err="1" smtClean="0">
                <a:solidFill>
                  <a:srgbClr val="333333"/>
                </a:solidFill>
              </a:rPr>
              <a:t>Gumucio</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23</a:t>
            </a:fld>
            <a:endParaRPr lang="en-US"/>
          </a:p>
        </p:txBody>
      </p:sp>
    </p:spTree>
    <p:extLst>
      <p:ext uri="{BB962C8B-B14F-4D97-AF65-F5344CB8AC3E}">
        <p14:creationId xmlns:p14="http://schemas.microsoft.com/office/powerpoint/2010/main" val="14811592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Louisiana’s coastal wetlands are being lost at a rate equivalent to a football field of wetlands an hour.</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So what does that mean for Louisiana in the long term?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Well with current USGS predictions, Louisiana is likely to lose up to one-third of its coastal wetlands by 2050 due to erosion, land subsidence, and sea level rise. These losses will result the destruction of critical habit for a large variety of unique flora and fauna along Louisiana’s coast as well as a having significant economic impacts to the well-established 1 billion dollar fishing and shrimping industry.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It is also important to keep in mind that between 60 and 70% of the state’s population lives within 50 miles of the coast. Without any adequate coastal restoration and protection, 2 million people are left vulnerable to life-threatening storms and hurricanes.</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Image provided by Dr.</a:t>
            </a:r>
            <a:r>
              <a:rPr lang="en-US" sz="1200" kern="1200" baseline="0" dirty="0" smtClean="0">
                <a:solidFill>
                  <a:schemeClr val="tx1"/>
                </a:solidFill>
                <a:effectLst/>
                <a:latin typeface="+mn-lt"/>
                <a:ea typeface="+mn-ea"/>
                <a:cs typeface="+mn-cs"/>
              </a:rPr>
              <a:t> Alex </a:t>
            </a:r>
            <a:r>
              <a:rPr lang="en-US" sz="1200" kern="1200" baseline="0" dirty="0" err="1" smtClean="0">
                <a:solidFill>
                  <a:schemeClr val="tx1"/>
                </a:solidFill>
                <a:effectLst/>
                <a:latin typeface="+mn-lt"/>
                <a:ea typeface="+mn-ea"/>
                <a:cs typeface="+mn-cs"/>
              </a:rPr>
              <a:t>Kolker</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FFCE636-EDCB-4E8F-A496-90D3D4BBB61E}" type="slidenum">
              <a:rPr lang="en-US" smtClean="0"/>
              <a:t>3</a:t>
            </a:fld>
            <a:endParaRPr lang="en-US"/>
          </a:p>
        </p:txBody>
      </p:sp>
    </p:spTree>
    <p:extLst>
      <p:ext uri="{BB962C8B-B14F-4D97-AF65-F5344CB8AC3E}">
        <p14:creationId xmlns:p14="http://schemas.microsoft.com/office/powerpoint/2010/main" val="24512405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study area for this project is the Wax Lake Delta, located on the southern coast of Louisiana.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FFCE636-EDCB-4E8F-A496-90D3D4BBB61E}" type="slidenum">
              <a:rPr lang="en-US" smtClean="0"/>
              <a:t>4</a:t>
            </a:fld>
            <a:endParaRPr lang="en-US"/>
          </a:p>
        </p:txBody>
      </p:sp>
    </p:spTree>
    <p:extLst>
      <p:ext uri="{BB962C8B-B14F-4D97-AF65-F5344CB8AC3E}">
        <p14:creationId xmlns:p14="http://schemas.microsoft.com/office/powerpoint/2010/main" val="29716542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Wax Lake Delta in Louisiana is a well-studied area due to it being one of only two deltas in the state that is currently building land.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delta was created over time by deposition of sediment which occurred after the creation of a manmade canal through Wax Lake in 1942. The U. S. Army Corps of Engineers created this artificial channel in the outlet to reduce the amount of flooding in Morgan City, this diverted about 30 percent of the flow from the Atchafalaya River.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deltas currently grows at a rate of 1.2 square kilometers per year, but that rate can vary with time and the severity of floods and hurricanes in the area.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Image Credit: http://earthobservatory.nasa.gov/Features/WorldOfChange/wax_lake.php</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FFCE636-EDCB-4E8F-A496-90D3D4BBB61E}" type="slidenum">
              <a:rPr lang="en-US" smtClean="0"/>
              <a:t>5</a:t>
            </a:fld>
            <a:endParaRPr lang="en-US"/>
          </a:p>
        </p:txBody>
      </p:sp>
    </p:spTree>
    <p:extLst>
      <p:ext uri="{BB962C8B-B14F-4D97-AF65-F5344CB8AC3E}">
        <p14:creationId xmlns:p14="http://schemas.microsoft.com/office/powerpoint/2010/main" val="37376418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first objective of this project is to derive vegetation elevation in the delta using UAVSAR imagery with a combination of estuarine bathymetry data to create a full coverage bathymetry image to be used in Delft3D.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second objective is to then model water flow and sediment transport using this layer within Delft3D.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third objective is to calibrate the results from Delft3D with readings from </a:t>
            </a:r>
            <a:r>
              <a:rPr lang="en-US" sz="1200" kern="1200" dirty="0" err="1" smtClean="0">
                <a:solidFill>
                  <a:schemeClr val="tx1"/>
                </a:solidFill>
                <a:effectLst/>
                <a:latin typeface="+mn-lt"/>
                <a:ea typeface="+mn-ea"/>
                <a:cs typeface="+mn-cs"/>
              </a:rPr>
              <a:t>AirSWOT</a:t>
            </a:r>
            <a:r>
              <a:rPr lang="en-US" sz="1200" kern="1200" dirty="0" smtClean="0">
                <a:solidFill>
                  <a:schemeClr val="tx1"/>
                </a:solidFill>
                <a:effectLst/>
                <a:latin typeface="+mn-lt"/>
                <a:ea typeface="+mn-ea"/>
                <a:cs typeface="+mn-cs"/>
              </a:rPr>
              <a:t>.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Lastly, our fourth objective is to examine the delta formation processes within the model to hopefully gain a more detailed understanding of the deltas aggregation process.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FFCE636-EDCB-4E8F-A496-90D3D4BBB61E}" type="slidenum">
              <a:rPr lang="en-US" smtClean="0"/>
              <a:t>6</a:t>
            </a:fld>
            <a:endParaRPr lang="en-US"/>
          </a:p>
        </p:txBody>
      </p:sp>
    </p:spTree>
    <p:extLst>
      <p:ext uri="{BB962C8B-B14F-4D97-AF65-F5344CB8AC3E}">
        <p14:creationId xmlns:p14="http://schemas.microsoft.com/office/powerpoint/2010/main" val="2783806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Four NASA Earth Observations were used in this project, UAVSAR, AVIRIS-NG, </a:t>
            </a:r>
            <a:r>
              <a:rPr lang="en-US" sz="1200" kern="1200" dirty="0" err="1" smtClean="0">
                <a:solidFill>
                  <a:schemeClr val="tx1"/>
                </a:solidFill>
                <a:effectLst/>
                <a:latin typeface="+mn-lt"/>
                <a:ea typeface="+mn-ea"/>
                <a:cs typeface="+mn-cs"/>
              </a:rPr>
              <a:t>AirSWOT</a:t>
            </a:r>
            <a:r>
              <a:rPr lang="en-US" sz="1200" kern="1200" dirty="0" smtClean="0">
                <a:solidFill>
                  <a:schemeClr val="tx1"/>
                </a:solidFill>
                <a:effectLst/>
                <a:latin typeface="+mn-lt"/>
                <a:ea typeface="+mn-ea"/>
                <a:cs typeface="+mn-cs"/>
              </a:rPr>
              <a:t>, and Landsat 8 OLI.</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Uninhabited Aerial Vehicle Synthetic Aperture Radar (</a:t>
            </a:r>
            <a:r>
              <a:rPr lang="en-US" sz="1200" b="1" kern="1200" dirty="0" smtClean="0">
                <a:solidFill>
                  <a:schemeClr val="tx1"/>
                </a:solidFill>
                <a:effectLst/>
                <a:latin typeface="+mn-lt"/>
                <a:ea typeface="+mn-ea"/>
                <a:cs typeface="+mn-cs"/>
              </a:rPr>
              <a:t>UAVSAR</a:t>
            </a:r>
            <a:r>
              <a:rPr lang="en-US" sz="1200" kern="1200" dirty="0" smtClean="0">
                <a:solidFill>
                  <a:schemeClr val="tx1"/>
                </a:solidFill>
                <a:effectLst/>
                <a:latin typeface="+mn-lt"/>
                <a:ea typeface="+mn-ea"/>
                <a:cs typeface="+mn-cs"/>
              </a:rPr>
              <a:t>) is an airborne sensor on a Gulfstream III aircraft and uses an L-band radar which penetrates smoke and clouds. UAVSAR data has a high spatial resolution of 6 meters and is available in multiple forms of polarization. In our study, we focused on the HVHV polarization which shows the most radar backscatter interaction with the vegetation. This data was used to create the vegetation elevation layer in our bathymetry image.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Airborne Visible Infrared Imaging Spectrometer Next Generation (</a:t>
            </a:r>
            <a:r>
              <a:rPr lang="en-US" sz="1200" b="1" kern="1200" dirty="0" smtClean="0">
                <a:solidFill>
                  <a:schemeClr val="tx1"/>
                </a:solidFill>
                <a:effectLst/>
                <a:latin typeface="+mn-lt"/>
                <a:ea typeface="+mn-ea"/>
                <a:cs typeface="+mn-cs"/>
              </a:rPr>
              <a:t>AVIRIS-NG</a:t>
            </a:r>
            <a:r>
              <a:rPr lang="en-US" sz="1200" kern="1200" dirty="0" smtClean="0">
                <a:solidFill>
                  <a:schemeClr val="tx1"/>
                </a:solidFill>
                <a:effectLst/>
                <a:latin typeface="+mn-lt"/>
                <a:ea typeface="+mn-ea"/>
                <a:cs typeface="+mn-cs"/>
              </a:rPr>
              <a:t>) is a hyperspectral sensor aboard an ER-2 Jet. It has a high spatial resolution of 4 meters and is used to identify vegetation types around the delta.</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Air Surface Water Ocean Topography (</a:t>
            </a:r>
            <a:r>
              <a:rPr lang="en-US" sz="1200" b="1" kern="1200" dirty="0" err="1" smtClean="0">
                <a:solidFill>
                  <a:schemeClr val="tx1"/>
                </a:solidFill>
                <a:effectLst/>
                <a:latin typeface="+mn-lt"/>
                <a:ea typeface="+mn-ea"/>
                <a:cs typeface="+mn-cs"/>
              </a:rPr>
              <a:t>AirSWOT</a:t>
            </a:r>
            <a:r>
              <a:rPr lang="en-US" sz="1200" kern="1200" dirty="0" smtClean="0">
                <a:solidFill>
                  <a:schemeClr val="tx1"/>
                </a:solidFill>
                <a:effectLst/>
                <a:latin typeface="+mn-lt"/>
                <a:ea typeface="+mn-ea"/>
                <a:cs typeface="+mn-cs"/>
              </a:rPr>
              <a:t>) is a new airborne sensor, onboard a </a:t>
            </a:r>
            <a:r>
              <a:rPr lang="en-US" sz="1200" kern="1200" dirty="0" err="1" smtClean="0">
                <a:solidFill>
                  <a:schemeClr val="tx1"/>
                </a:solidFill>
                <a:effectLst/>
                <a:latin typeface="+mn-lt"/>
                <a:ea typeface="+mn-ea"/>
                <a:cs typeface="+mn-cs"/>
              </a:rPr>
              <a:t>KingAir</a:t>
            </a:r>
            <a:r>
              <a:rPr lang="en-US" sz="1200" kern="1200" dirty="0" smtClean="0">
                <a:solidFill>
                  <a:schemeClr val="tx1"/>
                </a:solidFill>
                <a:effectLst/>
                <a:latin typeface="+mn-lt"/>
                <a:ea typeface="+mn-ea"/>
                <a:cs typeface="+mn-cs"/>
              </a:rPr>
              <a:t> B200, that can detect water surfaces and flood plains at a centimeter-level. </a:t>
            </a:r>
            <a:r>
              <a:rPr lang="en-US" sz="1200" kern="1200" dirty="0" err="1" smtClean="0">
                <a:solidFill>
                  <a:schemeClr val="tx1"/>
                </a:solidFill>
                <a:effectLst/>
                <a:latin typeface="+mn-lt"/>
                <a:ea typeface="+mn-ea"/>
                <a:cs typeface="+mn-cs"/>
              </a:rPr>
              <a:t>AirSWOT</a:t>
            </a:r>
            <a:r>
              <a:rPr lang="en-US" sz="1200" kern="1200" dirty="0" smtClean="0">
                <a:solidFill>
                  <a:schemeClr val="tx1"/>
                </a:solidFill>
                <a:effectLst/>
                <a:latin typeface="+mn-lt"/>
                <a:ea typeface="+mn-ea"/>
                <a:cs typeface="+mn-cs"/>
              </a:rPr>
              <a:t> data is used to calibrate our modeled results produced from Delft3D. </a:t>
            </a:r>
          </a:p>
          <a:p>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Landsat 8</a:t>
            </a:r>
            <a:r>
              <a:rPr lang="en-US" sz="1200" b="1" kern="1200" baseline="0" dirty="0" smtClean="0">
                <a:solidFill>
                  <a:schemeClr val="tx1"/>
                </a:solidFill>
                <a:effectLst/>
                <a:latin typeface="+mn-lt"/>
                <a:ea typeface="+mn-ea"/>
                <a:cs typeface="+mn-cs"/>
              </a:rPr>
              <a:t> Operational Land Imager (OLI) </a:t>
            </a:r>
            <a:r>
              <a:rPr lang="en-US" sz="1200" kern="1200" baseline="0" dirty="0" smtClean="0">
                <a:solidFill>
                  <a:schemeClr val="tx1"/>
                </a:solidFill>
                <a:effectLst/>
                <a:latin typeface="+mn-lt"/>
                <a:ea typeface="+mn-ea"/>
                <a:cs typeface="+mn-cs"/>
              </a:rPr>
              <a:t>was used to map the land cover in and around the Wax Lake Delta.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FFCE636-EDCB-4E8F-A496-90D3D4BBB61E}" type="slidenum">
              <a:rPr lang="en-US" smtClean="0"/>
              <a:t>7</a:t>
            </a:fld>
            <a:endParaRPr lang="en-US"/>
          </a:p>
        </p:txBody>
      </p:sp>
    </p:spTree>
    <p:extLst>
      <p:ext uri="{BB962C8B-B14F-4D97-AF65-F5344CB8AC3E}">
        <p14:creationId xmlns:p14="http://schemas.microsoft.com/office/powerpoint/2010/main" val="17073987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inputs into the Delft3D Hydrological model include the delta and coastal bathymetry layers which are combined with the Vegetation elevation mask from UAVSAR. Vegetation classification from AVIRIS along with multiple in situ sensors and readings to provide water level and flow rate are then incorporated.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outputs from the Delft3D model are then calibrated using water surface height measurements from the </a:t>
            </a:r>
            <a:r>
              <a:rPr lang="en-US" sz="1200" kern="1200" dirty="0" err="1" smtClean="0">
                <a:solidFill>
                  <a:schemeClr val="tx1"/>
                </a:solidFill>
                <a:effectLst/>
                <a:latin typeface="+mn-lt"/>
                <a:ea typeface="+mn-ea"/>
                <a:cs typeface="+mn-cs"/>
              </a:rPr>
              <a:t>AirSWOT</a:t>
            </a:r>
            <a:r>
              <a:rPr lang="en-US" sz="1200" kern="1200" dirty="0" smtClean="0">
                <a:solidFill>
                  <a:schemeClr val="tx1"/>
                </a:solidFill>
                <a:effectLst/>
                <a:latin typeface="+mn-lt"/>
                <a:ea typeface="+mn-ea"/>
                <a:cs typeface="+mn-cs"/>
              </a:rPr>
              <a:t> sensor. The end products include modeled sediment transport and modeled water flow. </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8</a:t>
            </a:fld>
            <a:endParaRPr lang="en-US"/>
          </a:p>
        </p:txBody>
      </p:sp>
    </p:spTree>
    <p:extLst>
      <p:ext uri="{BB962C8B-B14F-4D97-AF65-F5344CB8AC3E}">
        <p14:creationId xmlns:p14="http://schemas.microsoft.com/office/powerpoint/2010/main" val="23552762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AVIRIS-NG data was collected in </a:t>
            </a:r>
            <a:r>
              <a:rPr lang="en-US" b="0" dirty="0" smtClean="0">
                <a:solidFill>
                  <a:srgbClr val="FF0000"/>
                </a:solidFill>
              </a:rPr>
              <a:t>May 2015.</a:t>
            </a:r>
            <a:r>
              <a:rPr lang="en-US" b="0" baseline="0" dirty="0" smtClean="0">
                <a:solidFill>
                  <a:srgbClr val="FF0000"/>
                </a:solidFill>
              </a:rPr>
              <a:t> Multiple swaths were collected over the study area, but only three calibrated and </a:t>
            </a:r>
            <a:r>
              <a:rPr lang="en-US" b="0" baseline="0" dirty="0" err="1" smtClean="0">
                <a:solidFill>
                  <a:srgbClr val="FF0000"/>
                </a:solidFill>
              </a:rPr>
              <a:t>mosaiced</a:t>
            </a:r>
            <a:r>
              <a:rPr lang="en-US" b="0" baseline="0" dirty="0" smtClean="0">
                <a:solidFill>
                  <a:srgbClr val="FF0000"/>
                </a:solidFill>
              </a:rPr>
              <a:t> swaths were available for use in this project. Clouds, shadows, and water were masked out since these areas would interfere greatly with the classification process.</a:t>
            </a:r>
            <a:endParaRPr lang="en-US" b="1" dirty="0" smtClean="0">
              <a:solidFill>
                <a:srgbClr val="FF0000"/>
              </a:solidFill>
            </a:endParaRPr>
          </a:p>
          <a:p>
            <a:r>
              <a:rPr lang="en-US" dirty="0" smtClean="0"/>
              <a:t>AVIRIS-NG has 432 spectral bands</a:t>
            </a:r>
            <a:r>
              <a:rPr lang="en-US" baseline="0" dirty="0" smtClean="0"/>
              <a:t> and 11 bands that were sensitive to vegetation conditions were chosen to do an ISODATA Unsupervised classification. The end result of the classification process was 8 generalized land cover classes. </a:t>
            </a:r>
          </a:p>
          <a:p>
            <a:endParaRPr lang="en-US" baseline="0" dirty="0" smtClean="0"/>
          </a:p>
          <a:p>
            <a:r>
              <a:rPr lang="en-US" baseline="0" dirty="0" smtClean="0"/>
              <a:t>Since there were holes in the AVIRIS-NG image, a land cover map from Landsat 8 OLI data was created to compare the land cover results.</a:t>
            </a:r>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9</a:t>
            </a:fld>
            <a:endParaRPr lang="en-US"/>
          </a:p>
        </p:txBody>
      </p:sp>
    </p:spTree>
    <p:extLst>
      <p:ext uri="{BB962C8B-B14F-4D97-AF65-F5344CB8AC3E}">
        <p14:creationId xmlns:p14="http://schemas.microsoft.com/office/powerpoint/2010/main" val="311142652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a:extLst>
              <a:ext uri="{28A0092B-C50C-407E-A947-70E740481C1C}">
                <a14:useLocalDpi xmlns:a14="http://schemas.microsoft.com/office/drawing/2010/main" val="0"/>
              </a:ext>
            </a:extLst>
          </a:blip>
          <a:srcRect t="50020" b="11270"/>
          <a:stretch/>
        </p:blipFill>
        <p:spPr>
          <a:xfrm>
            <a:off x="-1" y="4612943"/>
            <a:ext cx="9144000" cy="2245057"/>
          </a:xfrm>
          <a:prstGeom prst="rect">
            <a:avLst/>
          </a:prstGeom>
        </p:spPr>
      </p:pic>
      <p:pic>
        <p:nvPicPr>
          <p:cNvPr id="2" name="app area logo"/>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59471" y="1370901"/>
            <a:ext cx="914400" cy="914400"/>
          </a:xfrm>
          <a:prstGeom prst="rect">
            <a:avLst/>
          </a:prstGeom>
        </p:spPr>
      </p:pic>
      <p:cxnSp>
        <p:nvCxnSpPr>
          <p:cNvPr id="13" name="author rule"/>
          <p:cNvCxnSpPr/>
          <p:nvPr userDrawn="1"/>
        </p:nvCxnSpPr>
        <p:spPr>
          <a:xfrm>
            <a:off x="228600" y="3136336"/>
            <a:ext cx="8686800" cy="0"/>
          </a:xfrm>
          <a:prstGeom prst="line">
            <a:avLst/>
          </a:prstGeom>
          <a:ln w="31750"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25" name="Subtitle"/>
          <p:cNvSpPr>
            <a:spLocks noGrp="1"/>
          </p:cNvSpPr>
          <p:nvPr>
            <p:ph type="body" sz="quarter" idx="17" hasCustomPrompt="1"/>
          </p:nvPr>
        </p:nvSpPr>
        <p:spPr>
          <a:xfrm>
            <a:off x="228600" y="2332453"/>
            <a:ext cx="8686799" cy="740664"/>
          </a:xfrm>
        </p:spPr>
        <p:txBody>
          <a:bodyPr>
            <a:normAutofit/>
          </a:bodyPr>
          <a:lstStyle>
            <a:lvl1pPr marL="0" indent="0" algn="ctr">
              <a:buNone/>
              <a:defRPr sz="2800" i="1" baseline="0"/>
            </a:lvl1pPr>
          </a:lstStyle>
          <a:p>
            <a:pPr lvl="0"/>
            <a:r>
              <a:rPr lang="en-US" dirty="0" smtClean="0"/>
              <a:t>Subtitle Here</a:t>
            </a:r>
            <a:endParaRPr lang="en-US" dirty="0"/>
          </a:p>
        </p:txBody>
      </p:sp>
      <p:sp>
        <p:nvSpPr>
          <p:cNvPr id="12" name="Project Title"/>
          <p:cNvSpPr>
            <a:spLocks noGrp="1"/>
          </p:cNvSpPr>
          <p:nvPr>
            <p:ph type="body" sz="quarter" idx="10" hasCustomPrompt="1"/>
          </p:nvPr>
        </p:nvSpPr>
        <p:spPr>
          <a:xfrm>
            <a:off x="1173871" y="1344612"/>
            <a:ext cx="7741528" cy="940689"/>
          </a:xfrm>
        </p:spPr>
        <p:txBody>
          <a:bodyPr anchor="b">
            <a:noAutofit/>
          </a:bodyPr>
          <a:lstStyle>
            <a:lvl1pPr marL="0" indent="0" algn="l">
              <a:buNone/>
              <a:defRPr sz="4800" b="1" baseline="0">
                <a:solidFill>
                  <a:schemeClr val="accent1"/>
                </a:solidFill>
              </a:defRPr>
            </a:lvl1pPr>
          </a:lstStyle>
          <a:p>
            <a:pPr lvl="0"/>
            <a:r>
              <a:rPr lang="en-US" dirty="0" smtClean="0"/>
              <a:t>Main Project Title Here</a:t>
            </a:r>
            <a:endParaRPr lang="en-US" dirty="0"/>
          </a:p>
        </p:txBody>
      </p:sp>
      <p:grpSp>
        <p:nvGrpSpPr>
          <p:cNvPr id="10" name="NASA logo configuration"/>
          <p:cNvGrpSpPr/>
          <p:nvPr userDrawn="1"/>
        </p:nvGrpSpPr>
        <p:grpSpPr>
          <a:xfrm>
            <a:off x="0" y="-44450"/>
            <a:ext cx="9144000" cy="1077912"/>
            <a:chOff x="0" y="-44450"/>
            <a:chExt cx="9144000" cy="1077912"/>
          </a:xfrm>
        </p:grpSpPr>
        <p:sp>
          <p:nvSpPr>
            <p:cNvPr id="7" name="top background"/>
            <p:cNvSpPr txBox="1"/>
            <p:nvPr userDrawn="1"/>
          </p:nvSpPr>
          <p:spPr>
            <a:xfrm>
              <a:off x="0" y="0"/>
              <a:ext cx="9144000" cy="977899"/>
            </a:xfrm>
            <a:prstGeom prst="rect">
              <a:avLst/>
            </a:prstGeom>
            <a:solidFill>
              <a:schemeClr val="tx1"/>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1800" b="0" i="0" u="none" strike="noStrike" cap="none" baseline="0">
                <a:solidFill>
                  <a:schemeClr val="dk1"/>
                </a:solidFill>
                <a:latin typeface="Questrial"/>
                <a:ea typeface="Questrial"/>
                <a:cs typeface="Questrial"/>
                <a:sym typeface="Questrial"/>
              </a:endParaRPr>
            </a:p>
          </p:txBody>
        </p:sp>
        <p:sp>
          <p:nvSpPr>
            <p:cNvPr id="8" name="NASA text"/>
            <p:cNvSpPr txBox="1"/>
            <p:nvPr userDrawn="1"/>
          </p:nvSpPr>
          <p:spPr>
            <a:xfrm>
              <a:off x="153986" y="260350"/>
              <a:ext cx="2332036" cy="338136"/>
            </a:xfrm>
            <a:prstGeom prst="rect">
              <a:avLst/>
            </a:prstGeom>
            <a:noFill/>
            <a:ln>
              <a:noFill/>
            </a:ln>
          </p:spPr>
          <p:txBody>
            <a:bodyPr lIns="91375" tIns="45675" rIns="91375" bIns="45675" anchor="t" anchorCtr="0">
              <a:noAutofit/>
            </a:bodyPr>
            <a:lstStyle/>
            <a:p>
              <a:pPr marL="0" marR="0" lvl="0" indent="0" algn="ctr" rtl="0">
                <a:lnSpc>
                  <a:spcPct val="100000"/>
                </a:lnSpc>
                <a:spcBef>
                  <a:spcPts val="0"/>
                </a:spcBef>
                <a:spcAft>
                  <a:spcPts val="0"/>
                </a:spcAft>
                <a:buClr>
                  <a:schemeClr val="dk1"/>
                </a:buClr>
                <a:buFont typeface="Questrial"/>
                <a:buNone/>
              </a:pPr>
              <a:endParaRPr sz="800" b="1" i="0" u="none" strike="noStrike" cap="none" baseline="0" dirty="0">
                <a:solidFill>
                  <a:schemeClr val="lt1"/>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chemeClr val="lt1"/>
                </a:buClr>
                <a:buSzPct val="25000"/>
                <a:buFont typeface="Helvetica Neue"/>
                <a:buNone/>
              </a:pPr>
              <a:r>
                <a:rPr lang="en-US" sz="800" b="0" i="0" u="none" strike="noStrike" cap="none" baseline="0" dirty="0">
                  <a:solidFill>
                    <a:schemeClr val="lt1"/>
                  </a:solidFill>
                  <a:latin typeface="Helvetica Neue"/>
                  <a:ea typeface="Helvetica Neue"/>
                  <a:cs typeface="Helvetica Neue"/>
                  <a:sym typeface="Helvetica Neue"/>
                </a:rPr>
                <a:t>National Aeronautics and Space Administration</a:t>
              </a:r>
            </a:p>
          </p:txBody>
        </p:sp>
        <p:pic>
          <p:nvPicPr>
            <p:cNvPr id="9" name="NASA logo"/>
            <p:cNvPicPr preferRelativeResize="0"/>
            <p:nvPr userDrawn="1"/>
          </p:nvPicPr>
          <p:blipFill rotWithShape="1">
            <a:blip r:embed="rId4">
              <a:alphaModFix/>
            </a:blip>
            <a:srcRect/>
            <a:stretch/>
          </p:blipFill>
          <p:spPr>
            <a:xfrm>
              <a:off x="8124825" y="-44450"/>
              <a:ext cx="935037" cy="1077912"/>
            </a:xfrm>
            <a:prstGeom prst="rect">
              <a:avLst/>
            </a:prstGeom>
            <a:noFill/>
            <a:ln>
              <a:noFill/>
            </a:ln>
          </p:spPr>
        </p:pic>
      </p:grpSp>
      <p:sp>
        <p:nvSpPr>
          <p:cNvPr id="24" name="bottom grey"/>
          <p:cNvSpPr/>
          <p:nvPr userDrawn="1"/>
        </p:nvSpPr>
        <p:spPr>
          <a:xfrm>
            <a:off x="0" y="6731000"/>
            <a:ext cx="9144000" cy="127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596936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cknowledgements A">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ontract info"/>
          <p:cNvSpPr/>
          <p:nvPr userDrawn="1"/>
        </p:nvSpPr>
        <p:spPr>
          <a:xfrm>
            <a:off x="0" y="6579440"/>
            <a:ext cx="9144000" cy="246221"/>
          </a:xfrm>
          <a:prstGeom prst="rect">
            <a:avLst/>
          </a:prstGeom>
        </p:spPr>
        <p:txBody>
          <a:bodyPr wrap="square">
            <a:spAutoFit/>
          </a:bodyPr>
          <a:lstStyle/>
          <a:p>
            <a:pPr lvl="0" algn="ctr">
              <a:buClr>
                <a:schemeClr val="dk1"/>
              </a:buClr>
              <a:buSzPct val="25000"/>
            </a:pPr>
            <a:r>
              <a:rPr lang="en-US" sz="10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This material is based upon work supported by NASA </a:t>
            </a:r>
            <a:r>
              <a:rPr lang="en-US" sz="1000" i="1" baseline="0" dirty="0" smtClean="0">
                <a:solidFill>
                  <a:schemeClr val="bg2">
                    <a:lumMod val="50000"/>
                  </a:schemeClr>
                </a:solidFill>
                <a:latin typeface="Arial" panose="020B0604020202020204" pitchFamily="34" charset="0"/>
                <a:ea typeface="Questrial"/>
                <a:cs typeface="Arial" panose="020B0604020202020204" pitchFamily="34" charset="0"/>
                <a:sym typeface="Questrial"/>
              </a:rPr>
              <a:t>through contract </a:t>
            </a:r>
            <a:r>
              <a:rPr lang="en-US" sz="10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NNL11AA00B and cooperative agreement NNX14AB60A.</a:t>
            </a:r>
          </a:p>
        </p:txBody>
      </p:sp>
      <p:sp>
        <p:nvSpPr>
          <p:cNvPr id="15" name="Acknowledgements Head"/>
          <p:cNvSpPr txBox="1"/>
          <p:nvPr userDrawn="1"/>
        </p:nvSpPr>
        <p:spPr>
          <a:xfrm>
            <a:off x="320041" y="242134"/>
            <a:ext cx="8503920" cy="707886"/>
          </a:xfrm>
          <a:prstGeom prst="rect">
            <a:avLst/>
          </a:prstGeom>
          <a:noFill/>
        </p:spPr>
        <p:txBody>
          <a:bodyPr wrap="square" rtlCol="0" anchor="b">
            <a:spAutoFit/>
          </a:bodyPr>
          <a:lstStyle/>
          <a:p>
            <a:pPr algn="ctr"/>
            <a:r>
              <a:rPr lang="en-US" sz="4000" b="1" dirty="0" smtClean="0">
                <a:solidFill>
                  <a:schemeClr val="bg2">
                    <a:lumMod val="75000"/>
                  </a:schemeClr>
                </a:solidFill>
                <a:latin typeface="Century Gothic" panose="020B0502020202020204" pitchFamily="34" charset="0"/>
              </a:rPr>
              <a:t>Acknowledgements</a:t>
            </a:r>
            <a:endParaRPr lang="en-US" sz="4000" b="1" dirty="0">
              <a:solidFill>
                <a:schemeClr val="bg2">
                  <a:lumMod val="75000"/>
                </a:schemeClr>
              </a:solidFill>
              <a:latin typeface="Century Gothic" panose="020B0502020202020204" pitchFamily="34" charset="0"/>
            </a:endParaRPr>
          </a:p>
        </p:txBody>
      </p:sp>
      <p:sp>
        <p:nvSpPr>
          <p:cNvPr id="5" name="Text Placeholder 4"/>
          <p:cNvSpPr>
            <a:spLocks noGrp="1"/>
          </p:cNvSpPr>
          <p:nvPr>
            <p:ph type="body" sz="quarter" idx="10" hasCustomPrompt="1"/>
          </p:nvPr>
        </p:nvSpPr>
        <p:spPr>
          <a:xfrm>
            <a:off x="3511296" y="1220919"/>
            <a:ext cx="5111496" cy="704088"/>
          </a:xfrm>
        </p:spPr>
        <p:txBody>
          <a:bodyPr>
            <a:normAutofit/>
          </a:bodyPr>
          <a:lstStyle>
            <a:lvl1pPr marL="0" indent="0">
              <a:buNone/>
              <a:defRPr sz="2000" baseline="0"/>
            </a:lvl1pPr>
          </a:lstStyle>
          <a:p>
            <a:pPr lvl="0"/>
            <a:r>
              <a:rPr lang="en-US" dirty="0" smtClean="0"/>
              <a:t>Name, Affiliation</a:t>
            </a:r>
          </a:p>
        </p:txBody>
      </p:sp>
      <p:sp>
        <p:nvSpPr>
          <p:cNvPr id="29" name="Text Placeholder 4"/>
          <p:cNvSpPr>
            <a:spLocks noGrp="1"/>
          </p:cNvSpPr>
          <p:nvPr>
            <p:ph type="body" sz="quarter" idx="11" hasCustomPrompt="1"/>
          </p:nvPr>
        </p:nvSpPr>
        <p:spPr>
          <a:xfrm>
            <a:off x="3511296" y="2369945"/>
            <a:ext cx="5111496" cy="704088"/>
          </a:xfrm>
        </p:spPr>
        <p:txBody>
          <a:bodyPr>
            <a:normAutofit/>
          </a:bodyPr>
          <a:lstStyle>
            <a:lvl1pPr marL="0" indent="0">
              <a:buNone/>
              <a:defRPr sz="2000" baseline="0"/>
            </a:lvl1pPr>
          </a:lstStyle>
          <a:p>
            <a:pPr lvl="0"/>
            <a:r>
              <a:rPr lang="en-US" dirty="0" smtClean="0"/>
              <a:t>Name, Affiliation</a:t>
            </a:r>
          </a:p>
        </p:txBody>
      </p:sp>
      <p:sp>
        <p:nvSpPr>
          <p:cNvPr id="30" name="Text Placeholder 4"/>
          <p:cNvSpPr>
            <a:spLocks noGrp="1"/>
          </p:cNvSpPr>
          <p:nvPr>
            <p:ph type="body" sz="quarter" idx="12" hasCustomPrompt="1"/>
          </p:nvPr>
        </p:nvSpPr>
        <p:spPr>
          <a:xfrm>
            <a:off x="3511296" y="4118716"/>
            <a:ext cx="5111496" cy="704088"/>
          </a:xfrm>
        </p:spPr>
        <p:txBody>
          <a:bodyPr>
            <a:normAutofit/>
          </a:bodyPr>
          <a:lstStyle>
            <a:lvl1pPr marL="0" indent="0">
              <a:buNone/>
              <a:defRPr sz="2000" baseline="0"/>
            </a:lvl1pPr>
          </a:lstStyle>
          <a:p>
            <a:pPr lvl="0"/>
            <a:r>
              <a:rPr lang="en-US" dirty="0" smtClean="0"/>
              <a:t>Name, Affiliation</a:t>
            </a:r>
          </a:p>
        </p:txBody>
      </p:sp>
      <p:sp>
        <p:nvSpPr>
          <p:cNvPr id="9" name="Rectangle 8"/>
          <p:cNvSpPr/>
          <p:nvPr userDrawn="1"/>
        </p:nvSpPr>
        <p:spPr>
          <a:xfrm>
            <a:off x="369281" y="6087110"/>
            <a:ext cx="8273561" cy="461665"/>
          </a:xfrm>
          <a:prstGeom prst="rect">
            <a:avLst/>
          </a:prstGeom>
        </p:spPr>
        <p:txBody>
          <a:bodyPr wrap="square">
            <a:spAutoFit/>
          </a:bodyPr>
          <a:lstStyle/>
          <a:p>
            <a:pPr marL="274320" lvl="1" indent="0" algn="ctr">
              <a:buNone/>
            </a:pPr>
            <a:r>
              <a:rPr lang="en-US" sz="1200" b="1" dirty="0"/>
              <a:t>Any opinions, findings, and conclusions or recommendations expressed in this material are those of the author(s) and do not necessarily reflect the views of the National Aeronautics and Space Administration.</a:t>
            </a:r>
          </a:p>
        </p:txBody>
      </p:sp>
    </p:spTree>
    <p:extLst>
      <p:ext uri="{BB962C8B-B14F-4D97-AF65-F5344CB8AC3E}">
        <p14:creationId xmlns:p14="http://schemas.microsoft.com/office/powerpoint/2010/main" val="33518128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cknowledgements B">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cknowledgements Head"/>
          <p:cNvSpPr txBox="1"/>
          <p:nvPr userDrawn="1"/>
        </p:nvSpPr>
        <p:spPr>
          <a:xfrm>
            <a:off x="320041" y="242134"/>
            <a:ext cx="8503920" cy="707886"/>
          </a:xfrm>
          <a:prstGeom prst="rect">
            <a:avLst/>
          </a:prstGeom>
          <a:noFill/>
        </p:spPr>
        <p:txBody>
          <a:bodyPr wrap="square" rtlCol="0" anchor="b">
            <a:spAutoFit/>
          </a:bodyPr>
          <a:lstStyle/>
          <a:p>
            <a:pPr algn="ctr"/>
            <a:r>
              <a:rPr lang="en-US" sz="4000" b="1" dirty="0" smtClean="0">
                <a:solidFill>
                  <a:schemeClr val="bg2">
                    <a:lumMod val="75000"/>
                  </a:schemeClr>
                </a:solidFill>
                <a:latin typeface="Century Gothic" panose="020B0502020202020204" pitchFamily="34" charset="0"/>
              </a:rPr>
              <a:t>Acknowledgements</a:t>
            </a:r>
            <a:endParaRPr lang="en-US" sz="4000" b="1" dirty="0">
              <a:solidFill>
                <a:schemeClr val="bg2">
                  <a:lumMod val="75000"/>
                </a:schemeClr>
              </a:solidFill>
              <a:latin typeface="Century Gothic" panose="020B0502020202020204" pitchFamily="34" charset="0"/>
            </a:endParaRPr>
          </a:p>
        </p:txBody>
      </p:sp>
      <p:sp>
        <p:nvSpPr>
          <p:cNvPr id="5" name="Text Placeholder 4"/>
          <p:cNvSpPr>
            <a:spLocks noGrp="1"/>
          </p:cNvSpPr>
          <p:nvPr>
            <p:ph type="body" sz="quarter" idx="10" hasCustomPrompt="1"/>
          </p:nvPr>
        </p:nvSpPr>
        <p:spPr>
          <a:xfrm>
            <a:off x="571208" y="1421134"/>
            <a:ext cx="8051583" cy="704088"/>
          </a:xfrm>
        </p:spPr>
        <p:txBody>
          <a:bodyPr>
            <a:normAutofit/>
          </a:bodyPr>
          <a:lstStyle>
            <a:lvl1pPr marL="0" indent="0">
              <a:buNone/>
              <a:defRPr sz="2000" baseline="0"/>
            </a:lvl1pPr>
          </a:lstStyle>
          <a:p>
            <a:pPr lvl="0"/>
            <a:r>
              <a:rPr lang="en-US" dirty="0" smtClean="0"/>
              <a:t>Name, Affiliation</a:t>
            </a:r>
          </a:p>
        </p:txBody>
      </p:sp>
      <p:sp>
        <p:nvSpPr>
          <p:cNvPr id="29" name="Text Placeholder 4"/>
          <p:cNvSpPr>
            <a:spLocks noGrp="1"/>
          </p:cNvSpPr>
          <p:nvPr>
            <p:ph type="body" sz="quarter" idx="11" hasCustomPrompt="1"/>
          </p:nvPr>
        </p:nvSpPr>
        <p:spPr>
          <a:xfrm>
            <a:off x="571207" y="3011687"/>
            <a:ext cx="8051583" cy="704088"/>
          </a:xfrm>
        </p:spPr>
        <p:txBody>
          <a:bodyPr>
            <a:normAutofit/>
          </a:bodyPr>
          <a:lstStyle>
            <a:lvl1pPr marL="0" indent="0">
              <a:buNone/>
              <a:defRPr sz="2000" baseline="0"/>
            </a:lvl1pPr>
          </a:lstStyle>
          <a:p>
            <a:pPr lvl="0"/>
            <a:r>
              <a:rPr lang="en-US" dirty="0" smtClean="0"/>
              <a:t>Name, Affiliation</a:t>
            </a:r>
          </a:p>
        </p:txBody>
      </p:sp>
      <p:sp>
        <p:nvSpPr>
          <p:cNvPr id="30" name="Text Placeholder 4"/>
          <p:cNvSpPr>
            <a:spLocks noGrp="1"/>
          </p:cNvSpPr>
          <p:nvPr>
            <p:ph type="body" sz="quarter" idx="12" hasCustomPrompt="1"/>
          </p:nvPr>
        </p:nvSpPr>
        <p:spPr>
          <a:xfrm>
            <a:off x="571208" y="4628567"/>
            <a:ext cx="8051582" cy="704088"/>
          </a:xfrm>
        </p:spPr>
        <p:txBody>
          <a:bodyPr>
            <a:normAutofit/>
          </a:bodyPr>
          <a:lstStyle>
            <a:lvl1pPr marL="0" indent="0">
              <a:buNone/>
              <a:defRPr sz="2000" baseline="0"/>
            </a:lvl1pPr>
          </a:lstStyle>
          <a:p>
            <a:pPr lvl="0"/>
            <a:r>
              <a:rPr lang="en-US" dirty="0" smtClean="0"/>
              <a:t>Name, Affiliation</a:t>
            </a:r>
          </a:p>
        </p:txBody>
      </p:sp>
      <p:sp>
        <p:nvSpPr>
          <p:cNvPr id="9" name="contract info"/>
          <p:cNvSpPr/>
          <p:nvPr userDrawn="1"/>
        </p:nvSpPr>
        <p:spPr>
          <a:xfrm>
            <a:off x="0" y="6579440"/>
            <a:ext cx="9144000" cy="246221"/>
          </a:xfrm>
          <a:prstGeom prst="rect">
            <a:avLst/>
          </a:prstGeom>
        </p:spPr>
        <p:txBody>
          <a:bodyPr wrap="square">
            <a:spAutoFit/>
          </a:bodyPr>
          <a:lstStyle/>
          <a:p>
            <a:pPr lvl="0" algn="ctr">
              <a:buClr>
                <a:schemeClr val="dk1"/>
              </a:buClr>
              <a:buSzPct val="25000"/>
            </a:pPr>
            <a:r>
              <a:rPr lang="en-US" sz="10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This material is based upon work supported by NASA </a:t>
            </a:r>
            <a:r>
              <a:rPr lang="en-US" sz="1000" i="1" baseline="0" dirty="0" smtClean="0">
                <a:solidFill>
                  <a:schemeClr val="bg2">
                    <a:lumMod val="50000"/>
                  </a:schemeClr>
                </a:solidFill>
                <a:latin typeface="Arial" panose="020B0604020202020204" pitchFamily="34" charset="0"/>
                <a:ea typeface="Questrial"/>
                <a:cs typeface="Arial" panose="020B0604020202020204" pitchFamily="34" charset="0"/>
                <a:sym typeface="Questrial"/>
              </a:rPr>
              <a:t>through contract </a:t>
            </a:r>
            <a:r>
              <a:rPr lang="en-US" sz="10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NNL11AA00B and cooperative agreement NNX14AB60A.</a:t>
            </a:r>
          </a:p>
        </p:txBody>
      </p:sp>
      <p:sp>
        <p:nvSpPr>
          <p:cNvPr id="10" name="Rectangle 9"/>
          <p:cNvSpPr/>
          <p:nvPr userDrawn="1"/>
        </p:nvSpPr>
        <p:spPr>
          <a:xfrm>
            <a:off x="369281" y="6087110"/>
            <a:ext cx="8273561" cy="461665"/>
          </a:xfrm>
          <a:prstGeom prst="rect">
            <a:avLst/>
          </a:prstGeom>
        </p:spPr>
        <p:txBody>
          <a:bodyPr wrap="square">
            <a:spAutoFit/>
          </a:bodyPr>
          <a:lstStyle/>
          <a:p>
            <a:pPr marL="274320" lvl="1" indent="0" algn="ctr">
              <a:buNone/>
            </a:pPr>
            <a:r>
              <a:rPr lang="en-US" sz="1200" b="1" dirty="0"/>
              <a:t>Any opinions, findings, and conclusions or recommendations expressed in this material are those of the author(s) and do not necessarily reflect the views of the National Aeronautics and Space Administration.</a:t>
            </a:r>
          </a:p>
        </p:txBody>
      </p:sp>
    </p:spTree>
    <p:extLst>
      <p:ext uri="{BB962C8B-B14F-4D97-AF65-F5344CB8AC3E}">
        <p14:creationId xmlns:p14="http://schemas.microsoft.com/office/powerpoint/2010/main" val="4773409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eft text, Right image">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521208" y="2130552"/>
            <a:ext cx="3593592" cy="3374136"/>
          </a:xfrm>
        </p:spPr>
        <p:txBody>
          <a:bodyPr>
            <a:normAutofit/>
          </a:bodyPr>
          <a:lstStyle>
            <a:lvl1pPr marL="0" indent="0">
              <a:buNone/>
              <a:defRPr sz="2000" baseline="0"/>
            </a:lvl1pPr>
          </a:lstStyle>
          <a:p>
            <a:pPr lvl="0"/>
            <a:r>
              <a:rPr lang="en-US" dirty="0" smtClean="0"/>
              <a:t>Body Text Here</a:t>
            </a:r>
            <a:endParaRPr lang="en-US" dirty="0"/>
          </a:p>
        </p:txBody>
      </p:sp>
      <p:sp>
        <p:nvSpPr>
          <p:cNvPr id="10" name="Section Head"/>
          <p:cNvSpPr>
            <a:spLocks noGrp="1"/>
          </p:cNvSpPr>
          <p:nvPr>
            <p:ph type="body" sz="quarter" idx="10" hasCustomPrompt="1"/>
          </p:nvPr>
        </p:nvSpPr>
        <p:spPr>
          <a:xfrm>
            <a:off x="548640" y="640080"/>
            <a:ext cx="3566160" cy="1325880"/>
          </a:xfrm>
        </p:spPr>
        <p:txBody>
          <a:bodyPr anchor="b">
            <a:normAutofit/>
          </a:bodyPr>
          <a:lstStyle>
            <a:lvl1pPr marL="0" indent="0">
              <a:buNone/>
              <a:defRPr sz="4000" b="1" baseline="0">
                <a:solidFill>
                  <a:schemeClr val="accent1"/>
                </a:solidFill>
              </a:defRPr>
            </a:lvl1pPr>
          </a:lstStyle>
          <a:p>
            <a:pPr lvl="0"/>
            <a:r>
              <a:rPr lang="en-US" sz="4000" b="1" dirty="0" smtClean="0"/>
              <a:t>Section Header Here</a:t>
            </a:r>
            <a:endParaRPr lang="en-US" dirty="0"/>
          </a:p>
        </p:txBody>
      </p:sp>
      <p:sp>
        <p:nvSpPr>
          <p:cNvPr id="15" name="Imagery"/>
          <p:cNvSpPr>
            <a:spLocks noGrp="1"/>
          </p:cNvSpPr>
          <p:nvPr>
            <p:ph type="pic" sz="quarter" idx="12" hasCustomPrompt="1"/>
          </p:nvPr>
        </p:nvSpPr>
        <p:spPr>
          <a:xfrm>
            <a:off x="4572000" y="0"/>
            <a:ext cx="4572000" cy="6858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4572000" y="6583680"/>
            <a:ext cx="1993392" cy="274320"/>
          </a:xfrm>
        </p:spPr>
        <p:txBody>
          <a:bodyPr>
            <a:normAutofit/>
          </a:bodyPr>
          <a:lstStyle>
            <a:lvl1pPr marL="0" indent="0">
              <a:buNone/>
              <a:defRPr sz="1200" baseline="0"/>
            </a:lvl1pPr>
          </a:lstStyle>
          <a:p>
            <a:pPr lvl="0"/>
            <a:r>
              <a:rPr lang="en-US" sz="1200" dirty="0" smtClean="0"/>
              <a:t>Image Credit: Source</a:t>
            </a:r>
            <a:endParaRPr lang="en-US" dirty="0"/>
          </a:p>
        </p:txBody>
      </p:sp>
    </p:spTree>
    <p:extLst>
      <p:ext uri="{BB962C8B-B14F-4D97-AF65-F5344CB8AC3E}">
        <p14:creationId xmlns:p14="http://schemas.microsoft.com/office/powerpoint/2010/main" val="26553286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Right text, Left image">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5102352" y="2130552"/>
            <a:ext cx="3593592" cy="3374136"/>
          </a:xfrm>
        </p:spPr>
        <p:txBody>
          <a:bodyPr>
            <a:normAutofit/>
          </a:bodyPr>
          <a:lstStyle>
            <a:lvl1pPr marL="0" indent="0">
              <a:buNone/>
              <a:defRPr sz="2000" baseline="0"/>
            </a:lvl1pPr>
          </a:lstStyle>
          <a:p>
            <a:pPr lvl="0"/>
            <a:r>
              <a:rPr lang="en-US" dirty="0" smtClean="0"/>
              <a:t>Body Text Here</a:t>
            </a:r>
            <a:endParaRPr lang="en-US" dirty="0"/>
          </a:p>
        </p:txBody>
      </p:sp>
      <p:sp>
        <p:nvSpPr>
          <p:cNvPr id="10" name="Section Head"/>
          <p:cNvSpPr>
            <a:spLocks noGrp="1"/>
          </p:cNvSpPr>
          <p:nvPr>
            <p:ph type="body" sz="quarter" idx="10" hasCustomPrompt="1"/>
          </p:nvPr>
        </p:nvSpPr>
        <p:spPr>
          <a:xfrm>
            <a:off x="5102352" y="640080"/>
            <a:ext cx="3566160" cy="1325880"/>
          </a:xfrm>
        </p:spPr>
        <p:txBody>
          <a:bodyPr anchor="b">
            <a:normAutofit/>
          </a:bodyPr>
          <a:lstStyle>
            <a:lvl1pPr marL="0" indent="0">
              <a:buNone/>
              <a:defRPr sz="4000" b="1" baseline="0">
                <a:solidFill>
                  <a:schemeClr val="accent1"/>
                </a:solidFill>
              </a:defRPr>
            </a:lvl1pPr>
          </a:lstStyle>
          <a:p>
            <a:pPr lvl="0"/>
            <a:r>
              <a:rPr lang="en-US" sz="4000" b="1" dirty="0" smtClean="0"/>
              <a:t>Section Header Here</a:t>
            </a:r>
            <a:endParaRPr lang="en-US" dirty="0"/>
          </a:p>
        </p:txBody>
      </p:sp>
      <p:sp>
        <p:nvSpPr>
          <p:cNvPr id="15" name="Imagery"/>
          <p:cNvSpPr>
            <a:spLocks noGrp="1"/>
          </p:cNvSpPr>
          <p:nvPr>
            <p:ph type="pic" sz="quarter" idx="12" hasCustomPrompt="1"/>
          </p:nvPr>
        </p:nvSpPr>
        <p:spPr>
          <a:xfrm>
            <a:off x="0" y="0"/>
            <a:ext cx="4572000" cy="6858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2578608" y="6583680"/>
            <a:ext cx="1993392" cy="274320"/>
          </a:xfrm>
        </p:spPr>
        <p:txBody>
          <a:bodyPr>
            <a:normAutofit/>
          </a:bodyPr>
          <a:lstStyle>
            <a:lvl1pPr marL="0" indent="0" algn="r">
              <a:buNone/>
              <a:defRPr sz="1200" baseline="0"/>
            </a:lvl1pPr>
          </a:lstStyle>
          <a:p>
            <a:pPr lvl="0"/>
            <a:r>
              <a:rPr lang="en-US" sz="1200" dirty="0" smtClean="0"/>
              <a:t>Image Credit: Source</a:t>
            </a:r>
            <a:endParaRPr lang="en-US" dirty="0"/>
          </a:p>
        </p:txBody>
      </p:sp>
    </p:spTree>
    <p:extLst>
      <p:ext uri="{BB962C8B-B14F-4D97-AF65-F5344CB8AC3E}">
        <p14:creationId xmlns:p14="http://schemas.microsoft.com/office/powerpoint/2010/main" val="31152396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ottom text, Top image A">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4581144" y="4123944"/>
            <a:ext cx="3977640" cy="162763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740664" y="4049486"/>
            <a:ext cx="3108960" cy="1830106"/>
          </a:xfrm>
        </p:spPr>
        <p:txBody>
          <a:bodyPr>
            <a:noAutofit/>
          </a:bodyPr>
          <a:lstStyle>
            <a:lvl1pPr marL="0" indent="0" algn="r">
              <a:buNone/>
              <a:defRPr sz="6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190488" y="342900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42061700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ottom text, Top image B">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576072" y="4814316"/>
            <a:ext cx="7982712" cy="144475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576072" y="3954780"/>
            <a:ext cx="7982712" cy="704088"/>
          </a:xfrm>
        </p:spPr>
        <p:txBody>
          <a:bodyPr>
            <a:noAutofit/>
          </a:bodyPr>
          <a:lstStyle>
            <a:lvl1pPr marL="0" indent="0" algn="l">
              <a:buNone/>
              <a:defRPr sz="4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9" name="Image Credit"/>
          <p:cNvSpPr>
            <a:spLocks noGrp="1"/>
          </p:cNvSpPr>
          <p:nvPr>
            <p:ph type="body" sz="quarter" idx="13" hasCustomPrompt="1"/>
          </p:nvPr>
        </p:nvSpPr>
        <p:spPr>
          <a:xfrm>
            <a:off x="6190488" y="342900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6414337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op text, Bottom image A">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4581144" y="750018"/>
            <a:ext cx="3977640" cy="162763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740664" y="675560"/>
            <a:ext cx="3108960" cy="1830106"/>
          </a:xfrm>
        </p:spPr>
        <p:txBody>
          <a:bodyPr>
            <a:noAutofit/>
          </a:bodyPr>
          <a:lstStyle>
            <a:lvl1pPr marL="0" indent="0" algn="r">
              <a:buNone/>
              <a:defRPr sz="6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342900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190488" y="315468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12354813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op text, Bottom image B">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576072" y="1438656"/>
            <a:ext cx="7982712" cy="144475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576072" y="579120"/>
            <a:ext cx="7982712" cy="704088"/>
          </a:xfrm>
        </p:spPr>
        <p:txBody>
          <a:bodyPr>
            <a:noAutofit/>
          </a:bodyPr>
          <a:lstStyle>
            <a:lvl1pPr marL="0" indent="0" algn="l">
              <a:buNone/>
              <a:defRPr sz="4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342900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190488" y="315468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37749307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Emphasize acronym">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749808" y="2255520"/>
            <a:ext cx="7653528" cy="3706368"/>
          </a:xfrm>
        </p:spPr>
        <p:txBody>
          <a:bodyPr>
            <a:normAutofit/>
          </a:bodyPr>
          <a:lstStyle>
            <a:lvl1pPr marL="0" indent="0" algn="ctr">
              <a:buNone/>
              <a:defRPr sz="6000" b="0" baseline="0"/>
            </a:lvl1pPr>
          </a:lstStyle>
          <a:p>
            <a:pPr lvl="0"/>
            <a:r>
              <a:rPr lang="en-US" dirty="0" smtClean="0"/>
              <a:t>Spell out the components</a:t>
            </a:r>
            <a:endParaRPr lang="en-US" dirty="0"/>
          </a:p>
        </p:txBody>
      </p:sp>
      <p:sp>
        <p:nvSpPr>
          <p:cNvPr id="3" name="Section Head"/>
          <p:cNvSpPr>
            <a:spLocks noGrp="1"/>
          </p:cNvSpPr>
          <p:nvPr>
            <p:ph type="body" sz="quarter" idx="14" hasCustomPrompt="1"/>
          </p:nvPr>
        </p:nvSpPr>
        <p:spPr>
          <a:xfrm>
            <a:off x="749808" y="779403"/>
            <a:ext cx="7653528" cy="1289304"/>
          </a:xfrm>
        </p:spPr>
        <p:txBody>
          <a:bodyPr>
            <a:noAutofit/>
          </a:bodyPr>
          <a:lstStyle>
            <a:lvl1pPr marL="0" indent="0" algn="ctr">
              <a:buNone/>
              <a:defRPr sz="9600" b="1" baseline="0">
                <a:solidFill>
                  <a:schemeClr val="accent1"/>
                </a:solidFill>
              </a:defRPr>
            </a:lvl1pPr>
            <a:lvl2pPr>
              <a:defRPr sz="6000"/>
            </a:lvl2pPr>
            <a:lvl3pPr>
              <a:defRPr sz="6000"/>
            </a:lvl3pPr>
            <a:lvl4pPr>
              <a:defRPr sz="6000"/>
            </a:lvl4pPr>
            <a:lvl5pPr>
              <a:defRPr sz="6000"/>
            </a:lvl5pPr>
          </a:lstStyle>
          <a:p>
            <a:pPr lvl="0"/>
            <a:r>
              <a:rPr lang="en-US" dirty="0" smtClean="0"/>
              <a:t>ACRONYM</a:t>
            </a:r>
            <a:endParaRPr lang="en-US" dirty="0"/>
          </a:p>
        </p:txBody>
      </p:sp>
    </p:spTree>
    <p:extLst>
      <p:ext uri="{BB962C8B-B14F-4D97-AF65-F5344CB8AC3E}">
        <p14:creationId xmlns:p14="http://schemas.microsoft.com/office/powerpoint/2010/main" val="13826518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mphasize key points">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4572000" y="4709160"/>
            <a:ext cx="3950208" cy="704088"/>
          </a:xfrm>
        </p:spPr>
        <p:txBody>
          <a:bodyPr>
            <a:normAutofit/>
          </a:bodyPr>
          <a:lstStyle>
            <a:lvl1pPr marL="0" indent="0">
              <a:buNone/>
              <a:defRPr sz="2000" baseline="0"/>
            </a:lvl1pPr>
          </a:lstStyle>
          <a:p>
            <a:pPr lvl="0"/>
            <a:r>
              <a:rPr lang="en-US" dirty="0" smtClean="0"/>
              <a:t>Point elaboration</a:t>
            </a:r>
            <a:endParaRPr lang="en-US" dirty="0"/>
          </a:p>
        </p:txBody>
      </p:sp>
      <p:sp>
        <p:nvSpPr>
          <p:cNvPr id="3" name="Section Head"/>
          <p:cNvSpPr>
            <a:spLocks noGrp="1"/>
          </p:cNvSpPr>
          <p:nvPr>
            <p:ph type="body" sz="quarter" idx="14" hasCustomPrompt="1"/>
          </p:nvPr>
        </p:nvSpPr>
        <p:spPr>
          <a:xfrm>
            <a:off x="320040" y="548640"/>
            <a:ext cx="8503920" cy="923544"/>
          </a:xfrm>
        </p:spPr>
        <p:txBody>
          <a:bodyPr anchor="b">
            <a:noAutofit/>
          </a:bodyPr>
          <a:lstStyle>
            <a:lvl1pPr marL="0" indent="0" algn="ctr">
              <a:buNone/>
              <a:defRPr sz="5400" b="1" baseline="0">
                <a:solidFill>
                  <a:schemeClr val="bg2">
                    <a:lumMod val="75000"/>
                  </a:schemeClr>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4" name="Text Placeholder 3"/>
          <p:cNvSpPr>
            <a:spLocks noGrp="1"/>
          </p:cNvSpPr>
          <p:nvPr>
            <p:ph type="body" sz="quarter" idx="15" hasCustomPrompt="1"/>
          </p:nvPr>
        </p:nvSpPr>
        <p:spPr>
          <a:xfrm>
            <a:off x="594360" y="2115312"/>
            <a:ext cx="3566160" cy="768096"/>
          </a:xfrm>
        </p:spPr>
        <p:txBody>
          <a:bodyPr>
            <a:normAutofit/>
          </a:bodyPr>
          <a:lstStyle>
            <a:lvl1pPr marL="0" indent="0" algn="r">
              <a:buNone/>
              <a:defRPr sz="4400" b="1" baseline="0">
                <a:solidFill>
                  <a:schemeClr val="accent1"/>
                </a:solidFill>
              </a:defRPr>
            </a:lvl1pPr>
          </a:lstStyle>
          <a:p>
            <a:pPr lvl="0"/>
            <a:r>
              <a:rPr lang="en-US" sz="4400" dirty="0" smtClean="0"/>
              <a:t>Key Point 1</a:t>
            </a:r>
            <a:endParaRPr lang="en-US" dirty="0"/>
          </a:p>
        </p:txBody>
      </p:sp>
      <p:sp>
        <p:nvSpPr>
          <p:cNvPr id="10" name="Section Body Text"/>
          <p:cNvSpPr>
            <a:spLocks noGrp="1"/>
          </p:cNvSpPr>
          <p:nvPr>
            <p:ph type="body" sz="quarter" idx="16" hasCustomPrompt="1"/>
          </p:nvPr>
        </p:nvSpPr>
        <p:spPr>
          <a:xfrm>
            <a:off x="4572000" y="2103120"/>
            <a:ext cx="3950208" cy="704088"/>
          </a:xfrm>
        </p:spPr>
        <p:txBody>
          <a:bodyPr>
            <a:normAutofit/>
          </a:bodyPr>
          <a:lstStyle>
            <a:lvl1pPr marL="0" indent="0">
              <a:buNone/>
              <a:defRPr sz="2000" baseline="0"/>
            </a:lvl1pPr>
          </a:lstStyle>
          <a:p>
            <a:pPr lvl="0"/>
            <a:r>
              <a:rPr lang="en-US" dirty="0" smtClean="0"/>
              <a:t>Point elaboration</a:t>
            </a:r>
            <a:endParaRPr lang="en-US" dirty="0"/>
          </a:p>
        </p:txBody>
      </p:sp>
      <p:sp>
        <p:nvSpPr>
          <p:cNvPr id="11" name="Text Placeholder 3"/>
          <p:cNvSpPr>
            <a:spLocks noGrp="1"/>
          </p:cNvSpPr>
          <p:nvPr>
            <p:ph type="body" sz="quarter" idx="17" hasCustomPrompt="1"/>
          </p:nvPr>
        </p:nvSpPr>
        <p:spPr>
          <a:xfrm>
            <a:off x="594360" y="4721352"/>
            <a:ext cx="3566160" cy="768096"/>
          </a:xfrm>
        </p:spPr>
        <p:txBody>
          <a:bodyPr>
            <a:normAutofit/>
          </a:bodyPr>
          <a:lstStyle>
            <a:lvl1pPr marL="0" indent="0" algn="r">
              <a:buNone/>
              <a:defRPr sz="4400" b="1" baseline="0">
                <a:solidFill>
                  <a:schemeClr val="accent1"/>
                </a:solidFill>
              </a:defRPr>
            </a:lvl1pPr>
          </a:lstStyle>
          <a:p>
            <a:pPr lvl="0"/>
            <a:r>
              <a:rPr lang="en-US" sz="4400" dirty="0" smtClean="0"/>
              <a:t>Key Point 3</a:t>
            </a:r>
            <a:endParaRPr lang="en-US" dirty="0"/>
          </a:p>
        </p:txBody>
      </p:sp>
      <p:sp>
        <p:nvSpPr>
          <p:cNvPr id="13" name="Text Placeholder 3"/>
          <p:cNvSpPr>
            <a:spLocks noGrp="1"/>
          </p:cNvSpPr>
          <p:nvPr>
            <p:ph type="body" sz="quarter" idx="18" hasCustomPrompt="1"/>
          </p:nvPr>
        </p:nvSpPr>
        <p:spPr>
          <a:xfrm>
            <a:off x="594360" y="3418332"/>
            <a:ext cx="3566160" cy="768096"/>
          </a:xfrm>
        </p:spPr>
        <p:txBody>
          <a:bodyPr>
            <a:normAutofit/>
          </a:bodyPr>
          <a:lstStyle>
            <a:lvl1pPr marL="0" indent="0" algn="r">
              <a:buNone/>
              <a:defRPr sz="4400" b="1" baseline="0">
                <a:solidFill>
                  <a:schemeClr val="accent1"/>
                </a:solidFill>
              </a:defRPr>
            </a:lvl1pPr>
          </a:lstStyle>
          <a:p>
            <a:pPr lvl="0"/>
            <a:r>
              <a:rPr lang="en-US" sz="4400" dirty="0" smtClean="0"/>
              <a:t>Key Point 2</a:t>
            </a:r>
            <a:endParaRPr lang="en-US" dirty="0"/>
          </a:p>
        </p:txBody>
      </p:sp>
      <p:sp>
        <p:nvSpPr>
          <p:cNvPr id="14" name="Section Body Text"/>
          <p:cNvSpPr>
            <a:spLocks noGrp="1"/>
          </p:cNvSpPr>
          <p:nvPr>
            <p:ph type="body" sz="quarter" idx="19" hasCustomPrompt="1"/>
          </p:nvPr>
        </p:nvSpPr>
        <p:spPr>
          <a:xfrm>
            <a:off x="4572000" y="3406140"/>
            <a:ext cx="3950208" cy="704088"/>
          </a:xfrm>
        </p:spPr>
        <p:txBody>
          <a:bodyPr>
            <a:normAutofit/>
          </a:bodyPr>
          <a:lstStyle>
            <a:lvl1pPr marL="0" indent="0">
              <a:buNone/>
              <a:defRPr sz="2000" baseline="0"/>
            </a:lvl1pPr>
          </a:lstStyle>
          <a:p>
            <a:pPr lvl="0"/>
            <a:r>
              <a:rPr lang="en-US" dirty="0" smtClean="0"/>
              <a:t>Point elaboration</a:t>
            </a:r>
            <a:endParaRPr lang="en-US" dirty="0"/>
          </a:p>
        </p:txBody>
      </p:sp>
    </p:spTree>
    <p:extLst>
      <p:ext uri="{BB962C8B-B14F-4D97-AF65-F5344CB8AC3E}">
        <p14:creationId xmlns:p14="http://schemas.microsoft.com/office/powerpoint/2010/main" val="3135249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86C5E3-BCDC-405F-8F3C-092E69121BD4}" type="datetimeFigureOut">
              <a:rPr lang="en-US" smtClean="0"/>
              <a:t>4/8/2016</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9C0BE9-6F9F-4714-AB34-61ADAC46375C}" type="slidenum">
              <a:rPr lang="en-US" smtClean="0"/>
              <a:t>‹#›</a:t>
            </a:fld>
            <a:endParaRPr lang="en-US"/>
          </a:p>
        </p:txBody>
      </p:sp>
    </p:spTree>
    <p:extLst>
      <p:ext uri="{BB962C8B-B14F-4D97-AF65-F5344CB8AC3E}">
        <p14:creationId xmlns:p14="http://schemas.microsoft.com/office/powerpoint/2010/main" val="356054418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7" r:id="rId5"/>
    <p:sldLayoutId id="2147483665" r:id="rId6"/>
    <p:sldLayoutId id="2147483666"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5.JPG"/><Relationship Id="rId4" Type="http://schemas.openxmlformats.org/officeDocument/2006/relationships/image" Target="../media/image18.jpeg"/></Relationships>
</file>

<file path=ppt/slides/_rels/slide1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21.jpg"/><Relationship Id="rId4" Type="http://schemas.openxmlformats.org/officeDocument/2006/relationships/image" Target="../media/image20.jpg"/></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3.JPG"/></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27.JPG"/><Relationship Id="rId5" Type="http://schemas.openxmlformats.org/officeDocument/2006/relationships/image" Target="../media/image26.jpeg"/><Relationship Id="rId4" Type="http://schemas.openxmlformats.org/officeDocument/2006/relationships/image" Target="../media/image25.jpeg"/></Relationships>
</file>

<file path=ppt/slides/_rels/slide1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9.JPG"/></Relationships>
</file>

<file path=ppt/slides/_rels/slide16.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2.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9.JP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5.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26749" y="2938509"/>
            <a:ext cx="8937352" cy="3841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
          <p:cNvSpPr>
            <a:spLocks noGrp="1"/>
          </p:cNvSpPr>
          <p:nvPr>
            <p:ph type="body" sz="quarter" idx="10"/>
          </p:nvPr>
        </p:nvSpPr>
        <p:spPr>
          <a:xfrm>
            <a:off x="626885" y="2101268"/>
            <a:ext cx="7890230" cy="715007"/>
          </a:xfrm>
        </p:spPr>
        <p:txBody>
          <a:bodyPr>
            <a:noAutofit/>
          </a:bodyPr>
          <a:lstStyle/>
          <a:p>
            <a:pPr algn="ctr"/>
            <a:r>
              <a:rPr lang="en-US" dirty="0"/>
              <a:t>Louisiana Ecological Forecasting </a:t>
            </a:r>
            <a:r>
              <a:rPr lang="en-US" dirty="0" smtClean="0"/>
              <a:t>II</a:t>
            </a:r>
            <a:endParaRPr lang="en-US" dirty="0"/>
          </a:p>
        </p:txBody>
      </p:sp>
      <p:sp>
        <p:nvSpPr>
          <p:cNvPr id="9" name="Text Placeholder 8"/>
          <p:cNvSpPr>
            <a:spLocks noGrp="1"/>
          </p:cNvSpPr>
          <p:nvPr>
            <p:ph type="body" sz="quarter" idx="17"/>
          </p:nvPr>
        </p:nvSpPr>
        <p:spPr>
          <a:xfrm>
            <a:off x="228600" y="2873689"/>
            <a:ext cx="8686799" cy="606056"/>
          </a:xfrm>
        </p:spPr>
        <p:txBody>
          <a:bodyPr>
            <a:noAutofit/>
          </a:bodyPr>
          <a:lstStyle/>
          <a:p>
            <a:r>
              <a:rPr lang="en-US" sz="2000" dirty="0"/>
              <a:t>Using UAVSAR, AVIRIS, and </a:t>
            </a:r>
            <a:r>
              <a:rPr lang="en-US" sz="2000" dirty="0" err="1"/>
              <a:t>AirSWOT</a:t>
            </a:r>
            <a:r>
              <a:rPr lang="en-US" sz="2000" dirty="0"/>
              <a:t> to Model Coupled Water Flow and Sediment Transport </a:t>
            </a:r>
            <a:r>
              <a:rPr lang="en-US" sz="2000" dirty="0" smtClean="0"/>
              <a:t>for </a:t>
            </a:r>
            <a:r>
              <a:rPr lang="en-US" sz="2000" dirty="0"/>
              <a:t>Delta Building within the Wax Lake Delta, Louisiana to Inform Coastal Restoration </a:t>
            </a:r>
            <a:r>
              <a:rPr lang="en-US" sz="2000" dirty="0" smtClean="0"/>
              <a:t>Efforts</a:t>
            </a:r>
            <a:endParaRPr lang="en-US" sz="2000" dirty="0"/>
          </a:p>
        </p:txBody>
      </p:sp>
      <p:sp>
        <p:nvSpPr>
          <p:cNvPr id="11" name="Text Placeholder 2"/>
          <p:cNvSpPr txBox="1">
            <a:spLocks/>
          </p:cNvSpPr>
          <p:nvPr/>
        </p:nvSpPr>
        <p:spPr>
          <a:xfrm>
            <a:off x="1402672" y="4010661"/>
            <a:ext cx="2677418" cy="322966"/>
          </a:xfrm>
          <a:prstGeom prst="rect">
            <a:avLst/>
          </a:prstGeom>
        </p:spPr>
        <p:txBody>
          <a:bodyPr vert="horz" lIns="91440" tIns="45720" rIns="91440" bIns="45720"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r">
              <a:spcBef>
                <a:spcPts val="0"/>
              </a:spcBef>
              <a:spcAft>
                <a:spcPts val="600"/>
              </a:spcAft>
              <a:buFont typeface="Arial" panose="020B0604020202020204" pitchFamily="34" charset="0"/>
              <a:buNone/>
            </a:pPr>
            <a:r>
              <a:rPr lang="en-US" sz="1600" dirty="0" smtClean="0"/>
              <a:t>Erika </a:t>
            </a:r>
            <a:r>
              <a:rPr lang="en-US" sz="1600" dirty="0" err="1" smtClean="0"/>
              <a:t>Higa</a:t>
            </a:r>
            <a:r>
              <a:rPr lang="en-US" sz="1600" dirty="0" smtClean="0"/>
              <a:t> (Project Lead)</a:t>
            </a:r>
            <a:endParaRPr lang="en-US" sz="1600" dirty="0"/>
          </a:p>
        </p:txBody>
      </p:sp>
      <p:sp>
        <p:nvSpPr>
          <p:cNvPr id="19" name="Text Placeholder 2"/>
          <p:cNvSpPr txBox="1">
            <a:spLocks/>
          </p:cNvSpPr>
          <p:nvPr/>
        </p:nvSpPr>
        <p:spPr>
          <a:xfrm>
            <a:off x="6081204" y="4010661"/>
            <a:ext cx="1381487" cy="322966"/>
          </a:xfrm>
          <a:prstGeom prst="rect">
            <a:avLst/>
          </a:prstGeom>
        </p:spPr>
        <p:txBody>
          <a:bodyPr vert="horz" lIns="91440" tIns="45720" rIns="91440" bIns="45720"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r">
              <a:spcBef>
                <a:spcPts val="0"/>
              </a:spcBef>
              <a:spcAft>
                <a:spcPts val="600"/>
              </a:spcAft>
              <a:buFont typeface="Arial" panose="020B0604020202020204" pitchFamily="34" charset="0"/>
              <a:buNone/>
            </a:pPr>
            <a:r>
              <a:rPr lang="en-US" sz="1600" dirty="0" smtClean="0"/>
              <a:t>Mark Barker</a:t>
            </a:r>
            <a:endParaRPr lang="en-US" sz="1600" dirty="0"/>
          </a:p>
        </p:txBody>
      </p:sp>
      <p:sp>
        <p:nvSpPr>
          <p:cNvPr id="21" name="Text Placeholder 2"/>
          <p:cNvSpPr txBox="1">
            <a:spLocks/>
          </p:cNvSpPr>
          <p:nvPr/>
        </p:nvSpPr>
        <p:spPr>
          <a:xfrm>
            <a:off x="4461628" y="4012425"/>
            <a:ext cx="1238038" cy="322966"/>
          </a:xfrm>
          <a:prstGeom prst="rect">
            <a:avLst/>
          </a:prstGeom>
        </p:spPr>
        <p:txBody>
          <a:bodyPr vert="horz" lIns="91440" tIns="45720" rIns="91440" bIns="45720"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spcBef>
                <a:spcPts val="0"/>
              </a:spcBef>
              <a:spcAft>
                <a:spcPts val="600"/>
              </a:spcAft>
              <a:buFont typeface="Arial" panose="020B0604020202020204" pitchFamily="34" charset="0"/>
              <a:buNone/>
            </a:pPr>
            <a:r>
              <a:rPr lang="en-US" sz="1600" dirty="0" smtClean="0"/>
              <a:t>Emily Beck</a:t>
            </a:r>
            <a:endParaRPr lang="en-US" sz="1600" dirty="0"/>
          </a:p>
        </p:txBody>
      </p:sp>
      <p:cxnSp>
        <p:nvCxnSpPr>
          <p:cNvPr id="4" name="Straight Connector 3"/>
          <p:cNvCxnSpPr/>
          <p:nvPr/>
        </p:nvCxnSpPr>
        <p:spPr>
          <a:xfrm flipH="1">
            <a:off x="228600" y="3874606"/>
            <a:ext cx="8686799" cy="527"/>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3971281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576072" y="350089"/>
            <a:ext cx="7982712" cy="704088"/>
          </a:xfrm>
        </p:spPr>
        <p:txBody>
          <a:bodyPr/>
          <a:lstStyle/>
          <a:p>
            <a:r>
              <a:rPr lang="en-US" dirty="0" smtClean="0"/>
              <a:t>Landsat 8 OLI</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12490" y="0"/>
            <a:ext cx="3931510" cy="6887316"/>
          </a:xfrm>
          <a:prstGeom prst="rect">
            <a:avLst/>
          </a:prstGeom>
        </p:spPr>
      </p:pic>
      <p:sp>
        <p:nvSpPr>
          <p:cNvPr id="8" name="TextBox 7"/>
          <p:cNvSpPr txBox="1"/>
          <p:nvPr/>
        </p:nvSpPr>
        <p:spPr>
          <a:xfrm>
            <a:off x="576072" y="1032742"/>
            <a:ext cx="3494483" cy="5109091"/>
          </a:xfrm>
          <a:prstGeom prst="rect">
            <a:avLst/>
          </a:prstGeom>
          <a:noFill/>
        </p:spPr>
        <p:txBody>
          <a:bodyPr wrap="square" rtlCol="0">
            <a:spAutoFit/>
          </a:bodyPr>
          <a:lstStyle/>
          <a:p>
            <a:r>
              <a:rPr lang="en-US" sz="2000" b="1" dirty="0" smtClean="0"/>
              <a:t>Vegetation Classification</a:t>
            </a:r>
          </a:p>
          <a:p>
            <a:pPr>
              <a:spcBef>
                <a:spcPts val="200"/>
              </a:spcBef>
              <a:buClr>
                <a:schemeClr val="accent1"/>
              </a:buClr>
            </a:pPr>
            <a:endParaRPr lang="en-US" dirty="0"/>
          </a:p>
          <a:p>
            <a:pPr marL="342900" indent="-342900">
              <a:spcBef>
                <a:spcPts val="200"/>
              </a:spcBef>
              <a:buClr>
                <a:schemeClr val="accent1"/>
              </a:buClr>
              <a:buFont typeface="Webdings" panose="05030102010509060703" pitchFamily="18" charset="2"/>
              <a:buChar char="4"/>
            </a:pPr>
            <a:endParaRPr lang="en-US" dirty="0" smtClean="0"/>
          </a:p>
          <a:p>
            <a:pPr marL="342900" indent="-342900">
              <a:spcBef>
                <a:spcPts val="200"/>
              </a:spcBef>
              <a:buClr>
                <a:schemeClr val="accent1"/>
              </a:buClr>
              <a:buFont typeface="Webdings" panose="05030102010509060703" pitchFamily="18" charset="2"/>
              <a:buChar char="4"/>
            </a:pPr>
            <a:r>
              <a:rPr lang="en-US" dirty="0"/>
              <a:t>Cloud free image from April 19</a:t>
            </a:r>
            <a:r>
              <a:rPr lang="en-US" baseline="30000" dirty="0"/>
              <a:t>th</a:t>
            </a:r>
            <a:r>
              <a:rPr lang="en-US" dirty="0"/>
              <a:t>, </a:t>
            </a:r>
            <a:r>
              <a:rPr lang="en-US" dirty="0" smtClean="0"/>
              <a:t>2015</a:t>
            </a:r>
          </a:p>
          <a:p>
            <a:pPr marL="342900" indent="-342900">
              <a:spcBef>
                <a:spcPts val="200"/>
              </a:spcBef>
              <a:buClr>
                <a:schemeClr val="accent1"/>
              </a:buClr>
              <a:buFont typeface="Webdings" panose="05030102010509060703" pitchFamily="18" charset="2"/>
              <a:buChar char="4"/>
            </a:pPr>
            <a:endParaRPr lang="en-US" dirty="0"/>
          </a:p>
          <a:p>
            <a:pPr marL="342900" indent="-342900">
              <a:spcBef>
                <a:spcPts val="200"/>
              </a:spcBef>
              <a:buClr>
                <a:schemeClr val="accent1"/>
              </a:buClr>
              <a:buFont typeface="Webdings" panose="05030102010509060703" pitchFamily="18" charset="2"/>
              <a:buChar char="4"/>
            </a:pPr>
            <a:r>
              <a:rPr lang="en-US" dirty="0" smtClean="0"/>
              <a:t>ISODATA Unsupervised Classification on 3 bands</a:t>
            </a:r>
          </a:p>
          <a:p>
            <a:pPr marL="342900" indent="-342900">
              <a:spcBef>
                <a:spcPts val="200"/>
              </a:spcBef>
              <a:buClr>
                <a:schemeClr val="accent1"/>
              </a:buClr>
              <a:buFont typeface="Webdings" panose="05030102010509060703" pitchFamily="18" charset="2"/>
              <a:buChar char="4"/>
            </a:pPr>
            <a:endParaRPr lang="en-US" dirty="0"/>
          </a:p>
          <a:p>
            <a:pPr marL="342900" indent="-342900">
              <a:spcBef>
                <a:spcPts val="200"/>
              </a:spcBef>
              <a:buClr>
                <a:schemeClr val="accent1"/>
              </a:buClr>
              <a:buFont typeface="Webdings" panose="05030102010509060703" pitchFamily="18" charset="2"/>
              <a:buChar char="4"/>
            </a:pPr>
            <a:r>
              <a:rPr lang="en-US" dirty="0" smtClean="0"/>
              <a:t>Result: 6 generalized classes</a:t>
            </a:r>
          </a:p>
          <a:p>
            <a:pPr marL="342900" indent="-342900">
              <a:spcBef>
                <a:spcPts val="200"/>
              </a:spcBef>
              <a:buClr>
                <a:schemeClr val="accent1"/>
              </a:buClr>
              <a:buFont typeface="Webdings" panose="05030102010509060703" pitchFamily="18" charset="2"/>
              <a:buChar char="4"/>
            </a:pPr>
            <a:endParaRPr lang="en-US" dirty="0" smtClean="0"/>
          </a:p>
          <a:p>
            <a:pPr marL="342900" indent="-342900">
              <a:spcBef>
                <a:spcPts val="200"/>
              </a:spcBef>
              <a:buClr>
                <a:schemeClr val="accent1"/>
              </a:buClr>
              <a:buFont typeface="Webdings" panose="05030102010509060703" pitchFamily="18" charset="2"/>
              <a:buChar char="4"/>
            </a:pPr>
            <a:endParaRPr lang="en-US" dirty="0"/>
          </a:p>
          <a:p>
            <a:pPr marL="342900" indent="-342900">
              <a:spcBef>
                <a:spcPts val="200"/>
              </a:spcBef>
              <a:buClr>
                <a:schemeClr val="accent1"/>
              </a:buClr>
              <a:buFont typeface="Webdings" panose="05030102010509060703" pitchFamily="18" charset="2"/>
              <a:buChar char="4"/>
            </a:pPr>
            <a:endParaRPr lang="en-US" dirty="0" smtClean="0"/>
          </a:p>
          <a:p>
            <a:pPr marL="342900" indent="-342900">
              <a:spcBef>
                <a:spcPts val="200"/>
              </a:spcBef>
              <a:buClr>
                <a:schemeClr val="accent1"/>
              </a:buClr>
              <a:buFont typeface="Webdings" panose="05030102010509060703" pitchFamily="18" charset="2"/>
              <a:buChar char="4"/>
            </a:pPr>
            <a:endParaRPr lang="en-US" dirty="0"/>
          </a:p>
          <a:p>
            <a:pPr marL="342900" indent="-342900">
              <a:spcBef>
                <a:spcPts val="200"/>
              </a:spcBef>
              <a:buClr>
                <a:schemeClr val="accent1"/>
              </a:buClr>
              <a:buFont typeface="Webdings" panose="05030102010509060703" pitchFamily="18" charset="2"/>
              <a:buChar char="4"/>
            </a:pPr>
            <a:endParaRPr lang="en-US" dirty="0" smtClean="0"/>
          </a:p>
          <a:p>
            <a:endParaRPr lang="en-US" dirty="0"/>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09520" y="5076189"/>
            <a:ext cx="1888722" cy="1681096"/>
          </a:xfrm>
          <a:prstGeom prst="rect">
            <a:avLst/>
          </a:prstGeom>
        </p:spPr>
      </p:pic>
    </p:spTree>
    <p:extLst>
      <p:ext uri="{BB962C8B-B14F-4D97-AF65-F5344CB8AC3E}">
        <p14:creationId xmlns:p14="http://schemas.microsoft.com/office/powerpoint/2010/main" val="1578212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576072" y="350089"/>
            <a:ext cx="7982712" cy="704088"/>
          </a:xfrm>
        </p:spPr>
        <p:txBody>
          <a:bodyPr/>
          <a:lstStyle/>
          <a:p>
            <a:r>
              <a:rPr lang="en-US" dirty="0" smtClean="0"/>
              <a:t>Vegetation Classes </a:t>
            </a:r>
            <a:endParaRPr lang="en-US" dirty="0"/>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b="17377"/>
          <a:stretch/>
        </p:blipFill>
        <p:spPr>
          <a:xfrm>
            <a:off x="814007" y="1054177"/>
            <a:ext cx="3617468" cy="5235928"/>
          </a:xfrm>
          <a:prstGeom prst="rect">
            <a:avLst/>
          </a:prstGeom>
        </p:spPr>
      </p:pic>
      <p:sp>
        <p:nvSpPr>
          <p:cNvPr id="8" name="TextBox 7"/>
          <p:cNvSpPr txBox="1"/>
          <p:nvPr/>
        </p:nvSpPr>
        <p:spPr>
          <a:xfrm>
            <a:off x="576072" y="1032742"/>
            <a:ext cx="3494483" cy="2159566"/>
          </a:xfrm>
          <a:prstGeom prst="rect">
            <a:avLst/>
          </a:prstGeom>
          <a:noFill/>
        </p:spPr>
        <p:txBody>
          <a:bodyPr wrap="square" rtlCol="0">
            <a:spAutoFit/>
          </a:bodyPr>
          <a:lstStyle/>
          <a:p>
            <a:pPr>
              <a:spcBef>
                <a:spcPts val="200"/>
              </a:spcBef>
              <a:buClr>
                <a:schemeClr val="accent1"/>
              </a:buClr>
            </a:pPr>
            <a:endParaRPr lang="en-US" dirty="0"/>
          </a:p>
          <a:p>
            <a:pPr>
              <a:spcBef>
                <a:spcPts val="200"/>
              </a:spcBef>
              <a:buClr>
                <a:schemeClr val="accent1"/>
              </a:buClr>
            </a:pPr>
            <a:endParaRPr lang="en-US" dirty="0" smtClean="0"/>
          </a:p>
          <a:p>
            <a:pPr marL="342900" indent="-342900">
              <a:spcBef>
                <a:spcPts val="200"/>
              </a:spcBef>
              <a:buClr>
                <a:schemeClr val="accent1"/>
              </a:buClr>
              <a:buFont typeface="Webdings" panose="05030102010509060703" pitchFamily="18" charset="2"/>
              <a:buChar char="4"/>
            </a:pPr>
            <a:endParaRPr lang="en-US" dirty="0"/>
          </a:p>
          <a:p>
            <a:pPr marL="342900" indent="-342900">
              <a:spcBef>
                <a:spcPts val="200"/>
              </a:spcBef>
              <a:buClr>
                <a:schemeClr val="accent1"/>
              </a:buClr>
              <a:buFont typeface="Webdings" panose="05030102010509060703" pitchFamily="18" charset="2"/>
              <a:buChar char="4"/>
            </a:pPr>
            <a:endParaRPr lang="en-US" dirty="0" smtClean="0"/>
          </a:p>
          <a:p>
            <a:pPr marL="342900" indent="-342900">
              <a:spcBef>
                <a:spcPts val="200"/>
              </a:spcBef>
              <a:buClr>
                <a:schemeClr val="accent1"/>
              </a:buClr>
              <a:buFont typeface="Webdings" panose="05030102010509060703" pitchFamily="18" charset="2"/>
              <a:buChar char="4"/>
            </a:pPr>
            <a:endParaRPr lang="en-US" dirty="0"/>
          </a:p>
          <a:p>
            <a:pPr marL="342900" indent="-342900">
              <a:spcBef>
                <a:spcPts val="200"/>
              </a:spcBef>
              <a:buClr>
                <a:schemeClr val="accent1"/>
              </a:buClr>
              <a:buFont typeface="Webdings" panose="05030102010509060703" pitchFamily="18" charset="2"/>
              <a:buChar char="4"/>
            </a:pPr>
            <a:endParaRPr lang="en-US" dirty="0" smtClean="0"/>
          </a:p>
          <a:p>
            <a:endParaRPr lang="en-US" dirty="0"/>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34113" y="1068134"/>
            <a:ext cx="4024671" cy="5208397"/>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69410" y="1172269"/>
            <a:ext cx="1176151" cy="1384319"/>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5545" y="1172269"/>
            <a:ext cx="1316740" cy="1171992"/>
          </a:xfrm>
          <a:prstGeom prst="rect">
            <a:avLst/>
          </a:prstGeom>
        </p:spPr>
      </p:pic>
      <p:sp>
        <p:nvSpPr>
          <p:cNvPr id="9" name="TextBox 8"/>
          <p:cNvSpPr txBox="1"/>
          <p:nvPr/>
        </p:nvSpPr>
        <p:spPr>
          <a:xfrm>
            <a:off x="1776996" y="6290105"/>
            <a:ext cx="1691489" cy="369332"/>
          </a:xfrm>
          <a:prstGeom prst="rect">
            <a:avLst/>
          </a:prstGeom>
          <a:noFill/>
        </p:spPr>
        <p:txBody>
          <a:bodyPr wrap="none" rtlCol="0">
            <a:spAutoFit/>
          </a:bodyPr>
          <a:lstStyle/>
          <a:p>
            <a:r>
              <a:rPr lang="en-US" dirty="0" smtClean="0"/>
              <a:t>Landsat 8 OLI</a:t>
            </a:r>
            <a:endParaRPr lang="en-US" dirty="0"/>
          </a:p>
        </p:txBody>
      </p:sp>
      <p:sp>
        <p:nvSpPr>
          <p:cNvPr id="10" name="TextBox 9"/>
          <p:cNvSpPr txBox="1"/>
          <p:nvPr/>
        </p:nvSpPr>
        <p:spPr>
          <a:xfrm>
            <a:off x="5881843" y="6276531"/>
            <a:ext cx="1329210" cy="369332"/>
          </a:xfrm>
          <a:prstGeom prst="rect">
            <a:avLst/>
          </a:prstGeom>
          <a:noFill/>
        </p:spPr>
        <p:txBody>
          <a:bodyPr wrap="none" rtlCol="0">
            <a:spAutoFit/>
          </a:bodyPr>
          <a:lstStyle/>
          <a:p>
            <a:r>
              <a:rPr lang="en-US" dirty="0" smtClean="0"/>
              <a:t>AVIRIS-NG</a:t>
            </a:r>
            <a:endParaRPr lang="en-US" dirty="0"/>
          </a:p>
        </p:txBody>
      </p:sp>
    </p:spTree>
    <p:extLst>
      <p:ext uri="{BB962C8B-B14F-4D97-AF65-F5344CB8AC3E}">
        <p14:creationId xmlns:p14="http://schemas.microsoft.com/office/powerpoint/2010/main" val="424287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67783" y="5307632"/>
            <a:ext cx="1724854" cy="901987"/>
          </a:xfrm>
          <a:prstGeom prst="rect">
            <a:avLst/>
          </a:prstGeom>
        </p:spPr>
      </p:pic>
      <p:sp>
        <p:nvSpPr>
          <p:cNvPr id="3" name="Text Placeholder 2"/>
          <p:cNvSpPr>
            <a:spLocks noGrp="1"/>
          </p:cNvSpPr>
          <p:nvPr>
            <p:ph type="body" sz="quarter" idx="14"/>
          </p:nvPr>
        </p:nvSpPr>
        <p:spPr>
          <a:xfrm>
            <a:off x="238446" y="213359"/>
            <a:ext cx="7982712" cy="704088"/>
          </a:xfrm>
        </p:spPr>
        <p:txBody>
          <a:bodyPr/>
          <a:lstStyle/>
          <a:p>
            <a:r>
              <a:rPr lang="en-US" dirty="0" smtClean="0"/>
              <a:t>UAVSAR Classification</a:t>
            </a:r>
            <a:endParaRPr lang="en-US" dirty="0"/>
          </a:p>
        </p:txBody>
      </p:sp>
      <p:sp>
        <p:nvSpPr>
          <p:cNvPr id="6" name="TextBox 5"/>
          <p:cNvSpPr txBox="1"/>
          <p:nvPr/>
        </p:nvSpPr>
        <p:spPr>
          <a:xfrm>
            <a:off x="435395" y="1867426"/>
            <a:ext cx="4547886" cy="707886"/>
          </a:xfrm>
          <a:prstGeom prst="rect">
            <a:avLst/>
          </a:prstGeom>
          <a:noFill/>
        </p:spPr>
        <p:txBody>
          <a:bodyPr wrap="square" rtlCol="0">
            <a:spAutoFit/>
          </a:bodyPr>
          <a:lstStyle/>
          <a:p>
            <a:r>
              <a:rPr lang="en-US" sz="2000" dirty="0" smtClean="0"/>
              <a:t>Decibel values </a:t>
            </a:r>
            <a:r>
              <a:rPr lang="en-US" sz="2000" b="1" dirty="0" err="1" smtClean="0"/>
              <a:t>reclassifed</a:t>
            </a:r>
            <a:r>
              <a:rPr lang="en-US" sz="2000" dirty="0" smtClean="0"/>
              <a:t> into 3 Vegetation-Elevation Classes</a:t>
            </a:r>
          </a:p>
        </p:txBody>
      </p:sp>
      <p:graphicFrame>
        <p:nvGraphicFramePr>
          <p:cNvPr id="7" name="Table 6"/>
          <p:cNvGraphicFramePr>
            <a:graphicFrameLocks noGrp="1"/>
          </p:cNvGraphicFramePr>
          <p:nvPr>
            <p:extLst>
              <p:ext uri="{D42A27DB-BD31-4B8C-83A1-F6EECF244321}">
                <p14:modId xmlns:p14="http://schemas.microsoft.com/office/powerpoint/2010/main" val="2582532649"/>
              </p:ext>
            </p:extLst>
          </p:nvPr>
        </p:nvGraphicFramePr>
        <p:xfrm>
          <a:off x="121360" y="3233013"/>
          <a:ext cx="4966599" cy="1889760"/>
        </p:xfrm>
        <a:graphic>
          <a:graphicData uri="http://schemas.openxmlformats.org/drawingml/2006/table">
            <a:tbl>
              <a:tblPr firstRow="1" bandRow="1">
                <a:tableStyleId>{5C22544A-7EE6-4342-B048-85BDC9FD1C3A}</a:tableStyleId>
              </a:tblPr>
              <a:tblGrid>
                <a:gridCol w="1337135"/>
                <a:gridCol w="1973931"/>
                <a:gridCol w="1655533"/>
              </a:tblGrid>
              <a:tr h="370840">
                <a:tc>
                  <a:txBody>
                    <a:bodyPr/>
                    <a:lstStyle/>
                    <a:p>
                      <a:r>
                        <a:rPr lang="en-US" sz="2000" dirty="0" smtClean="0"/>
                        <a:t>Decibel ranges</a:t>
                      </a:r>
                      <a:endParaRPr lang="en-US" sz="2000" dirty="0"/>
                    </a:p>
                  </a:txBody>
                  <a:tcPr/>
                </a:tc>
                <a:tc>
                  <a:txBody>
                    <a:bodyPr/>
                    <a:lstStyle/>
                    <a:p>
                      <a:r>
                        <a:rPr lang="en-US" sz="2000" dirty="0" smtClean="0"/>
                        <a:t>Vegetation classification</a:t>
                      </a:r>
                      <a:endParaRPr lang="en-US" sz="2000" dirty="0"/>
                    </a:p>
                  </a:txBody>
                  <a:tcPr/>
                </a:tc>
                <a:tc>
                  <a:txBody>
                    <a:bodyPr/>
                    <a:lstStyle/>
                    <a:p>
                      <a:r>
                        <a:rPr lang="en-US" sz="2000" dirty="0" smtClean="0"/>
                        <a:t>Elevation (m)</a:t>
                      </a:r>
                      <a:endParaRPr lang="en-US" sz="2000" dirty="0"/>
                    </a:p>
                  </a:txBody>
                  <a:tcPr/>
                </a:tc>
              </a:tr>
              <a:tr h="370840">
                <a:tc>
                  <a:txBody>
                    <a:bodyPr/>
                    <a:lstStyle/>
                    <a:p>
                      <a:r>
                        <a:rPr lang="en-US" sz="2000" dirty="0" smtClean="0"/>
                        <a:t>&lt; -24</a:t>
                      </a:r>
                      <a:endParaRPr lang="en-US" sz="2000" dirty="0"/>
                    </a:p>
                  </a:txBody>
                  <a:tcPr/>
                </a:tc>
                <a:tc>
                  <a:txBody>
                    <a:bodyPr/>
                    <a:lstStyle/>
                    <a:p>
                      <a:r>
                        <a:rPr lang="en-US" sz="2000" dirty="0" smtClean="0"/>
                        <a:t>Water</a:t>
                      </a:r>
                    </a:p>
                  </a:txBody>
                  <a:tcPr/>
                </a:tc>
                <a:tc>
                  <a:txBody>
                    <a:bodyPr/>
                    <a:lstStyle/>
                    <a:p>
                      <a:r>
                        <a:rPr lang="en-US" sz="2000" dirty="0" smtClean="0"/>
                        <a:t>-1</a:t>
                      </a:r>
                      <a:endParaRPr lang="en-US" sz="2000" dirty="0"/>
                    </a:p>
                  </a:txBody>
                  <a:tcPr/>
                </a:tc>
              </a:tr>
              <a:tr h="370840">
                <a:tc>
                  <a:txBody>
                    <a:bodyPr/>
                    <a:lstStyle/>
                    <a:p>
                      <a:r>
                        <a:rPr lang="en-US" sz="2000" dirty="0" smtClean="0"/>
                        <a:t>&lt; -17</a:t>
                      </a:r>
                      <a:endParaRPr lang="en-US" sz="2000" dirty="0"/>
                    </a:p>
                  </a:txBody>
                  <a:tcPr/>
                </a:tc>
                <a:tc>
                  <a:txBody>
                    <a:bodyPr/>
                    <a:lstStyle/>
                    <a:p>
                      <a:r>
                        <a:rPr lang="en-US" sz="2000" dirty="0" smtClean="0"/>
                        <a:t>Grass</a:t>
                      </a:r>
                      <a:endParaRPr lang="en-US" sz="2000" dirty="0"/>
                    </a:p>
                  </a:txBody>
                  <a:tcPr/>
                </a:tc>
                <a:tc>
                  <a:txBody>
                    <a:bodyPr/>
                    <a:lstStyle/>
                    <a:p>
                      <a:r>
                        <a:rPr lang="en-US" sz="2000" dirty="0" smtClean="0"/>
                        <a:t>-0.40</a:t>
                      </a:r>
                      <a:endParaRPr lang="en-US" sz="2000" dirty="0"/>
                    </a:p>
                  </a:txBody>
                  <a:tcPr/>
                </a:tc>
              </a:tr>
              <a:tr h="370840">
                <a:tc>
                  <a:txBody>
                    <a:bodyPr/>
                    <a:lstStyle/>
                    <a:p>
                      <a:r>
                        <a:rPr lang="en-US" sz="2000" dirty="0" smtClean="0"/>
                        <a:t>&lt; -2</a:t>
                      </a:r>
                      <a:endParaRPr lang="en-US" sz="2000" dirty="0"/>
                    </a:p>
                  </a:txBody>
                  <a:tcPr/>
                </a:tc>
                <a:tc>
                  <a:txBody>
                    <a:bodyPr/>
                    <a:lstStyle/>
                    <a:p>
                      <a:r>
                        <a:rPr lang="en-US" sz="2000" dirty="0" smtClean="0"/>
                        <a:t>Tree</a:t>
                      </a:r>
                      <a:endParaRPr lang="en-US" sz="2000" dirty="0"/>
                    </a:p>
                  </a:txBody>
                  <a:tcPr/>
                </a:tc>
                <a:tc>
                  <a:txBody>
                    <a:bodyPr/>
                    <a:lstStyle/>
                    <a:p>
                      <a:r>
                        <a:rPr lang="en-US" sz="2000" dirty="0" smtClean="0"/>
                        <a:t>1</a:t>
                      </a:r>
                      <a:endParaRPr lang="en-US" sz="2000" dirty="0"/>
                    </a:p>
                  </a:txBody>
                  <a:tcPr/>
                </a:tc>
              </a:tr>
            </a:tbl>
          </a:graphicData>
        </a:graphic>
      </p:graphicFrame>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l="23354" t="32" r="24182" b="144"/>
          <a:stretch/>
        </p:blipFill>
        <p:spPr>
          <a:xfrm>
            <a:off x="5192637" y="1349034"/>
            <a:ext cx="3857126" cy="4813608"/>
          </a:xfrm>
          <a:prstGeom prst="rect">
            <a:avLst/>
          </a:prstGeom>
        </p:spPr>
      </p:pic>
      <p:pic>
        <p:nvPicPr>
          <p:cNvPr id="9" name="Picture 8"/>
          <p:cNvPicPr>
            <a:picLocks noChangeAspect="1"/>
          </p:cNvPicPr>
          <p:nvPr/>
        </p:nvPicPr>
        <p:blipFill rotWithShape="1">
          <a:blip r:embed="rId5">
            <a:extLst>
              <a:ext uri="{28A0092B-C50C-407E-A947-70E740481C1C}">
                <a14:useLocalDpi xmlns:a14="http://schemas.microsoft.com/office/drawing/2010/main" val="0"/>
              </a:ext>
            </a:extLst>
          </a:blip>
          <a:srcRect l="22581" t="39" r="24086" b="193"/>
          <a:stretch/>
        </p:blipFill>
        <p:spPr>
          <a:xfrm>
            <a:off x="5192637" y="1358539"/>
            <a:ext cx="3857126" cy="4794597"/>
          </a:xfrm>
          <a:prstGeom prst="rect">
            <a:avLst/>
          </a:prstGeom>
        </p:spPr>
      </p:pic>
    </p:spTree>
    <p:extLst>
      <p:ext uri="{BB962C8B-B14F-4D97-AF65-F5344CB8AC3E}">
        <p14:creationId xmlns:p14="http://schemas.microsoft.com/office/powerpoint/2010/main" val="219759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9976" y="829662"/>
            <a:ext cx="4507423" cy="5833136"/>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80666" y="5612962"/>
            <a:ext cx="2247886" cy="1049836"/>
          </a:xfrm>
          <a:prstGeom prst="rect">
            <a:avLst/>
          </a:prstGeom>
        </p:spPr>
      </p:pic>
      <p:sp>
        <p:nvSpPr>
          <p:cNvPr id="11" name="Text Placeholder 2"/>
          <p:cNvSpPr>
            <a:spLocks noGrp="1"/>
          </p:cNvSpPr>
          <p:nvPr>
            <p:ph type="body" sz="quarter" idx="14"/>
          </p:nvPr>
        </p:nvSpPr>
        <p:spPr>
          <a:xfrm>
            <a:off x="576072" y="213361"/>
            <a:ext cx="7982712" cy="704088"/>
          </a:xfrm>
        </p:spPr>
        <p:txBody>
          <a:bodyPr/>
          <a:lstStyle/>
          <a:p>
            <a:r>
              <a:rPr lang="en-US" dirty="0" smtClean="0"/>
              <a:t>Bathymetry</a:t>
            </a:r>
            <a:endParaRPr lang="en-US" dirty="0"/>
          </a:p>
        </p:txBody>
      </p:sp>
      <p:cxnSp>
        <p:nvCxnSpPr>
          <p:cNvPr id="3" name="Straight Arrow Connector 2"/>
          <p:cNvCxnSpPr>
            <a:stCxn id="22" idx="1"/>
          </p:cNvCxnSpPr>
          <p:nvPr/>
        </p:nvCxnSpPr>
        <p:spPr>
          <a:xfrm flipH="1" flipV="1">
            <a:off x="3769101" y="1374649"/>
            <a:ext cx="2225038" cy="204740"/>
          </a:xfrm>
          <a:prstGeom prst="straightConnector1">
            <a:avLst/>
          </a:prstGeom>
          <a:ln w="57150">
            <a:tailEnd type="triangle"/>
          </a:ln>
          <a:effectLst>
            <a:outerShdw blurRad="50800" dist="38100" dir="2700000" algn="tl" rotWithShape="0">
              <a:prstClr val="black">
                <a:alpha val="40000"/>
              </a:prstClr>
            </a:outerShdw>
          </a:effectLst>
        </p:spPr>
        <p:style>
          <a:lnRef idx="3">
            <a:schemeClr val="accent1"/>
          </a:lnRef>
          <a:fillRef idx="0">
            <a:schemeClr val="accent1"/>
          </a:fillRef>
          <a:effectRef idx="2">
            <a:schemeClr val="accent1"/>
          </a:effectRef>
          <a:fontRef idx="minor">
            <a:schemeClr val="tx1"/>
          </a:fontRef>
        </p:style>
      </p:cxnSp>
      <p:cxnSp>
        <p:nvCxnSpPr>
          <p:cNvPr id="12" name="Straight Arrow Connector 11"/>
          <p:cNvCxnSpPr>
            <a:stCxn id="24" idx="1"/>
          </p:cNvCxnSpPr>
          <p:nvPr/>
        </p:nvCxnSpPr>
        <p:spPr>
          <a:xfrm flipH="1">
            <a:off x="3291841" y="3113147"/>
            <a:ext cx="2702298" cy="839102"/>
          </a:xfrm>
          <a:prstGeom prst="straightConnector1">
            <a:avLst/>
          </a:prstGeom>
          <a:ln w="57150">
            <a:tailEnd type="triangle"/>
          </a:ln>
          <a:effectLst>
            <a:outerShdw blurRad="50800" dist="38100" dir="2700000" algn="tl" rotWithShape="0">
              <a:prstClr val="black">
                <a:alpha val="40000"/>
              </a:prstClr>
            </a:outerShdw>
          </a:effectLst>
        </p:spPr>
        <p:style>
          <a:lnRef idx="3">
            <a:schemeClr val="accent1"/>
          </a:lnRef>
          <a:fillRef idx="0">
            <a:schemeClr val="accent1"/>
          </a:fillRef>
          <a:effectRef idx="2">
            <a:schemeClr val="accent1"/>
          </a:effectRef>
          <a:fontRef idx="minor">
            <a:schemeClr val="tx1"/>
          </a:fontRef>
        </p:style>
      </p:cxnSp>
      <p:cxnSp>
        <p:nvCxnSpPr>
          <p:cNvPr id="13" name="Straight Arrow Connector 12"/>
          <p:cNvCxnSpPr>
            <a:stCxn id="27" idx="1"/>
          </p:cNvCxnSpPr>
          <p:nvPr/>
        </p:nvCxnSpPr>
        <p:spPr>
          <a:xfrm flipH="1">
            <a:off x="3393440" y="4386839"/>
            <a:ext cx="2600699" cy="936502"/>
          </a:xfrm>
          <a:prstGeom prst="straightConnector1">
            <a:avLst/>
          </a:prstGeom>
          <a:ln w="57150">
            <a:tailEnd type="triangle"/>
          </a:ln>
          <a:effectLst>
            <a:outerShdw blurRad="50800" dist="38100" dir="2700000" algn="tl" rotWithShape="0">
              <a:prstClr val="black">
                <a:alpha val="40000"/>
              </a:prstClr>
            </a:outerShdw>
          </a:effectLst>
        </p:spPr>
        <p:style>
          <a:lnRef idx="3">
            <a:schemeClr val="accent1"/>
          </a:lnRef>
          <a:fillRef idx="0">
            <a:schemeClr val="accent1"/>
          </a:fillRef>
          <a:effectRef idx="2">
            <a:schemeClr val="accent1"/>
          </a:effectRef>
          <a:fontRef idx="minor">
            <a:schemeClr val="tx1"/>
          </a:fontRef>
        </p:style>
      </p:cxnSp>
      <p:sp>
        <p:nvSpPr>
          <p:cNvPr id="22" name="Rounded Rectangle 21"/>
          <p:cNvSpPr/>
          <p:nvPr/>
        </p:nvSpPr>
        <p:spPr>
          <a:xfrm>
            <a:off x="5994139" y="917449"/>
            <a:ext cx="2640741" cy="132388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000" dirty="0"/>
              <a:t>Interpolated channel derived from </a:t>
            </a:r>
            <a:r>
              <a:rPr lang="en-US" sz="2000" dirty="0" smtClean="0"/>
              <a:t>USACE transects </a:t>
            </a:r>
            <a:endParaRPr lang="en-US" sz="2000" dirty="0"/>
          </a:p>
        </p:txBody>
      </p:sp>
      <p:sp>
        <p:nvSpPr>
          <p:cNvPr id="24" name="Rounded Rectangle 23"/>
          <p:cNvSpPr/>
          <p:nvPr/>
        </p:nvSpPr>
        <p:spPr>
          <a:xfrm>
            <a:off x="5994139" y="2599516"/>
            <a:ext cx="2640741" cy="1027261"/>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000" dirty="0"/>
              <a:t>Delta layer from </a:t>
            </a:r>
            <a:r>
              <a:rPr lang="en-US" sz="2000" dirty="0" smtClean="0"/>
              <a:t>Dr. John Shaw (Univ. of Arkansas)</a:t>
            </a:r>
            <a:endParaRPr lang="en-US" sz="2000" dirty="0"/>
          </a:p>
        </p:txBody>
      </p:sp>
      <p:sp>
        <p:nvSpPr>
          <p:cNvPr id="27" name="Rounded Rectangle 26"/>
          <p:cNvSpPr/>
          <p:nvPr/>
        </p:nvSpPr>
        <p:spPr>
          <a:xfrm>
            <a:off x="5994139" y="3929639"/>
            <a:ext cx="2640741" cy="9144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000" dirty="0" err="1" smtClean="0"/>
              <a:t>CoNED</a:t>
            </a:r>
            <a:r>
              <a:rPr lang="en-US" sz="2000" dirty="0" smtClean="0"/>
              <a:t> TBDEM</a:t>
            </a:r>
            <a:endParaRPr lang="en-US" sz="2000" dirty="0"/>
          </a:p>
        </p:txBody>
      </p:sp>
    </p:spTree>
    <p:extLst>
      <p:ext uri="{BB962C8B-B14F-4D97-AF65-F5344CB8AC3E}">
        <p14:creationId xmlns:p14="http://schemas.microsoft.com/office/powerpoint/2010/main" val="326598985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42242" y="1145191"/>
            <a:ext cx="4239490" cy="5486398"/>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42242" y="1145191"/>
            <a:ext cx="4239490" cy="5486398"/>
          </a:xfrm>
          <a:prstGeom prst="rect">
            <a:avLst/>
          </a:prstGeom>
        </p:spPr>
      </p:pic>
      <p:grpSp>
        <p:nvGrpSpPr>
          <p:cNvPr id="8" name="Group 7"/>
          <p:cNvGrpSpPr/>
          <p:nvPr/>
        </p:nvGrpSpPr>
        <p:grpSpPr>
          <a:xfrm>
            <a:off x="4540187" y="1143860"/>
            <a:ext cx="4241545" cy="5489058"/>
            <a:chOff x="4562781" y="1142531"/>
            <a:chExt cx="4241545" cy="5489058"/>
          </a:xfrm>
        </p:grpSpPr>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62781" y="1142531"/>
              <a:ext cx="4241545" cy="5489058"/>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89740" y="5762473"/>
              <a:ext cx="1552021" cy="757446"/>
            </a:xfrm>
            <a:prstGeom prst="rect">
              <a:avLst/>
            </a:prstGeom>
          </p:spPr>
        </p:pic>
      </p:grpSp>
      <p:sp>
        <p:nvSpPr>
          <p:cNvPr id="3" name="Text Placeholder 2"/>
          <p:cNvSpPr>
            <a:spLocks noGrp="1"/>
          </p:cNvSpPr>
          <p:nvPr>
            <p:ph type="body" sz="quarter" idx="14"/>
          </p:nvPr>
        </p:nvSpPr>
        <p:spPr>
          <a:xfrm>
            <a:off x="125906" y="438443"/>
            <a:ext cx="8773838" cy="704088"/>
          </a:xfrm>
        </p:spPr>
        <p:txBody>
          <a:bodyPr/>
          <a:lstStyle/>
          <a:p>
            <a:r>
              <a:rPr lang="en-US" sz="3600" dirty="0" smtClean="0"/>
              <a:t>Bathymetry and Vegetation Elevation</a:t>
            </a:r>
            <a:endParaRPr lang="en-US" sz="3600" dirty="0"/>
          </a:p>
        </p:txBody>
      </p:sp>
      <p:sp>
        <p:nvSpPr>
          <p:cNvPr id="2" name="TextBox 1"/>
          <p:cNvSpPr txBox="1"/>
          <p:nvPr/>
        </p:nvSpPr>
        <p:spPr>
          <a:xfrm>
            <a:off x="498856" y="2183691"/>
            <a:ext cx="3668382" cy="2913618"/>
          </a:xfrm>
          <a:prstGeom prst="rect">
            <a:avLst/>
          </a:prstGeom>
          <a:noFill/>
        </p:spPr>
        <p:txBody>
          <a:bodyPr wrap="square" rtlCol="0">
            <a:spAutoFit/>
          </a:bodyPr>
          <a:lstStyle/>
          <a:p>
            <a:pPr marL="342900" indent="-342900">
              <a:spcBef>
                <a:spcPts val="200"/>
              </a:spcBef>
              <a:buClr>
                <a:schemeClr val="accent1"/>
              </a:buClr>
              <a:buFont typeface="Webdings" panose="05030102010509060703" pitchFamily="18" charset="2"/>
              <a:buChar char="4"/>
            </a:pPr>
            <a:r>
              <a:rPr lang="en-US" sz="2000" dirty="0"/>
              <a:t>Merged the classified UAVSAR image with the Bathymetry layer </a:t>
            </a:r>
            <a:endParaRPr lang="en-US" sz="2000" dirty="0" smtClean="0"/>
          </a:p>
          <a:p>
            <a:pPr marL="342900" indent="-342900">
              <a:spcBef>
                <a:spcPts val="200"/>
              </a:spcBef>
              <a:buClr>
                <a:schemeClr val="accent1"/>
              </a:buClr>
              <a:buFont typeface="Webdings" panose="05030102010509060703" pitchFamily="18" charset="2"/>
              <a:buChar char="4"/>
            </a:pPr>
            <a:endParaRPr lang="en-US" sz="2000" dirty="0" smtClean="0"/>
          </a:p>
          <a:p>
            <a:pPr marL="342900" indent="-342900">
              <a:spcBef>
                <a:spcPts val="200"/>
              </a:spcBef>
              <a:buClr>
                <a:schemeClr val="accent1"/>
              </a:buClr>
              <a:buFont typeface="Webdings" panose="05030102010509060703" pitchFamily="18" charset="2"/>
              <a:buChar char="4"/>
            </a:pPr>
            <a:r>
              <a:rPr lang="en-US" sz="2000" dirty="0"/>
              <a:t>Areas classified as trees in the UAVSAR image were replaced with bare earth elevation values </a:t>
            </a:r>
          </a:p>
          <a:p>
            <a:pPr marL="285750" indent="-285750">
              <a:buFont typeface="Arial" panose="020B0604020202020204" pitchFamily="34" charset="0"/>
              <a:buChar char="•"/>
            </a:pPr>
            <a:endParaRPr lang="en-US" sz="2000" dirty="0"/>
          </a:p>
        </p:txBody>
      </p:sp>
    </p:spTree>
    <p:extLst>
      <p:ext uri="{BB962C8B-B14F-4D97-AF65-F5344CB8AC3E}">
        <p14:creationId xmlns:p14="http://schemas.microsoft.com/office/powerpoint/2010/main" val="4156514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2250"/>
                                  </p:stCondLst>
                                  <p:childTnLst>
                                    <p:animEffect transition="out" filter="fade">
                                      <p:cBhvr>
                                        <p:cTn id="6" dur="1000"/>
                                        <p:tgtEl>
                                          <p:spTgt spid="7"/>
                                        </p:tgtEl>
                                      </p:cBhvr>
                                    </p:animEffect>
                                    <p:set>
                                      <p:cBhvr>
                                        <p:cTn id="7" dur="1" fill="hold">
                                          <p:stCondLst>
                                            <p:cond delay="999"/>
                                          </p:stCondLst>
                                        </p:cTn>
                                        <p:tgtEl>
                                          <p:spTgt spid="7"/>
                                        </p:tgtEl>
                                        <p:attrNameLst>
                                          <p:attrName>style.visibility</p:attrName>
                                        </p:attrNameLst>
                                      </p:cBhvr>
                                      <p:to>
                                        <p:strVal val="hidden"/>
                                      </p:to>
                                    </p:set>
                                  </p:childTnLst>
                                </p:cTn>
                              </p:par>
                            </p:childTnLst>
                          </p:cTn>
                        </p:par>
                        <p:par>
                          <p:cTn id="8" fill="hold">
                            <p:stCondLst>
                              <p:cond delay="3250"/>
                            </p:stCondLst>
                            <p:childTnLst>
                              <p:par>
                                <p:cTn id="9" presetID="10" presetClass="exit" presetSubtype="0" fill="hold" nodeType="afterEffect">
                                  <p:stCondLst>
                                    <p:cond delay="2000"/>
                                  </p:stCondLst>
                                  <p:childTnLst>
                                    <p:animEffect transition="out" filter="fade">
                                      <p:cBhvr>
                                        <p:cTn id="10" dur="1500"/>
                                        <p:tgtEl>
                                          <p:spTgt spid="5"/>
                                        </p:tgtEl>
                                      </p:cBhvr>
                                    </p:animEffect>
                                    <p:set>
                                      <p:cBhvr>
                                        <p:cTn id="11" dur="1" fill="hold">
                                          <p:stCondLst>
                                            <p:cond delay="1499"/>
                                          </p:stCondLst>
                                        </p:cTn>
                                        <p:tgtEl>
                                          <p:spTgt spid="5"/>
                                        </p:tgtEl>
                                        <p:attrNameLst>
                                          <p:attrName>style.visibility</p:attrName>
                                        </p:attrNameLst>
                                      </p:cBhvr>
                                      <p:to>
                                        <p:strVal val="hidden"/>
                                      </p:to>
                                    </p:set>
                                  </p:childTnLst>
                                </p:cTn>
                              </p:par>
                              <p:par>
                                <p:cTn id="12" presetID="10" presetClass="entr" presetSubtype="0" fill="hold" nodeType="withEffect">
                                  <p:stCondLst>
                                    <p:cond delay="200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7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p:txBody>
          <a:bodyPr/>
          <a:lstStyle/>
          <a:p>
            <a:r>
              <a:rPr lang="en-US" dirty="0" smtClean="0"/>
              <a:t>Delft3D</a:t>
            </a:r>
            <a:endParaRPr lang="en-US" dirty="0"/>
          </a:p>
        </p:txBody>
      </p:sp>
      <p:sp>
        <p:nvSpPr>
          <p:cNvPr id="2" name="TextBox 1"/>
          <p:cNvSpPr txBox="1"/>
          <p:nvPr/>
        </p:nvSpPr>
        <p:spPr>
          <a:xfrm>
            <a:off x="144938" y="1987429"/>
            <a:ext cx="3286243" cy="4124206"/>
          </a:xfrm>
          <a:prstGeom prst="rect">
            <a:avLst/>
          </a:prstGeom>
          <a:noFill/>
        </p:spPr>
        <p:txBody>
          <a:bodyPr wrap="square" rtlCol="0">
            <a:spAutoFit/>
          </a:bodyPr>
          <a:lstStyle/>
          <a:p>
            <a:pPr marL="342900" indent="-342900">
              <a:spcBef>
                <a:spcPts val="200"/>
              </a:spcBef>
              <a:buClr>
                <a:srgbClr val="2E8652"/>
              </a:buClr>
              <a:buFont typeface="Webdings" panose="05030102010509060703" pitchFamily="18" charset="2"/>
              <a:buChar char="4"/>
            </a:pPr>
            <a:r>
              <a:rPr lang="en-US" dirty="0">
                <a:solidFill>
                  <a:srgbClr val="767171"/>
                </a:solidFill>
              </a:rPr>
              <a:t>A 2D/3D </a:t>
            </a:r>
            <a:r>
              <a:rPr lang="en-US" b="1" dirty="0">
                <a:solidFill>
                  <a:srgbClr val="767171"/>
                </a:solidFill>
              </a:rPr>
              <a:t>modeling suite </a:t>
            </a:r>
            <a:r>
              <a:rPr lang="en-US" dirty="0">
                <a:solidFill>
                  <a:srgbClr val="767171"/>
                </a:solidFill>
              </a:rPr>
              <a:t>for fluvial, estuarine and coastal </a:t>
            </a:r>
            <a:r>
              <a:rPr lang="en-US" dirty="0" smtClean="0">
                <a:solidFill>
                  <a:srgbClr val="767171"/>
                </a:solidFill>
              </a:rPr>
              <a:t>environments</a:t>
            </a:r>
          </a:p>
          <a:p>
            <a:pPr>
              <a:spcBef>
                <a:spcPts val="200"/>
              </a:spcBef>
              <a:buClr>
                <a:srgbClr val="2E8652"/>
              </a:buClr>
            </a:pPr>
            <a:endParaRPr lang="en-US" dirty="0" smtClean="0">
              <a:solidFill>
                <a:srgbClr val="767171"/>
              </a:solidFill>
            </a:endParaRPr>
          </a:p>
          <a:p>
            <a:pPr marL="342900" indent="-342900">
              <a:spcBef>
                <a:spcPts val="200"/>
              </a:spcBef>
              <a:buClr>
                <a:srgbClr val="2E8652"/>
              </a:buClr>
              <a:buFont typeface="Webdings" panose="05030102010509060703" pitchFamily="18" charset="2"/>
              <a:buChar char="4"/>
            </a:pPr>
            <a:r>
              <a:rPr lang="en-US" dirty="0">
                <a:solidFill>
                  <a:srgbClr val="767171"/>
                </a:solidFill>
              </a:rPr>
              <a:t>FLOW: a hydrodynamic simulation program that calculates </a:t>
            </a:r>
            <a:r>
              <a:rPr lang="en-US" dirty="0" smtClean="0">
                <a:solidFill>
                  <a:srgbClr val="767171"/>
                </a:solidFill>
              </a:rPr>
              <a:t>transport</a:t>
            </a:r>
          </a:p>
          <a:p>
            <a:pPr marL="342900" indent="-342900">
              <a:spcBef>
                <a:spcPts val="200"/>
              </a:spcBef>
              <a:buClr>
                <a:srgbClr val="2E8652"/>
              </a:buClr>
              <a:buFont typeface="Webdings" panose="05030102010509060703" pitchFamily="18" charset="2"/>
              <a:buChar char="4"/>
            </a:pPr>
            <a:endParaRPr lang="en-US" dirty="0">
              <a:solidFill>
                <a:srgbClr val="767171"/>
              </a:solidFill>
            </a:endParaRPr>
          </a:p>
          <a:p>
            <a:pPr marL="342900" indent="-342900">
              <a:spcBef>
                <a:spcPts val="200"/>
              </a:spcBef>
              <a:buClr>
                <a:srgbClr val="2E8652"/>
              </a:buClr>
              <a:buFont typeface="Webdings" panose="05030102010509060703" pitchFamily="18" charset="2"/>
              <a:buChar char="4"/>
            </a:pPr>
            <a:r>
              <a:rPr lang="en-US" dirty="0">
                <a:solidFill>
                  <a:srgbClr val="767171"/>
                </a:solidFill>
              </a:rPr>
              <a:t>Capable of modeling flow, transport and morphological changes</a:t>
            </a:r>
          </a:p>
          <a:p>
            <a:pPr marL="342900" indent="-342900">
              <a:spcBef>
                <a:spcPts val="200"/>
              </a:spcBef>
              <a:buClr>
                <a:srgbClr val="2E8652"/>
              </a:buClr>
              <a:buFont typeface="Webdings" panose="05030102010509060703" pitchFamily="18" charset="2"/>
              <a:buChar char="4"/>
            </a:pPr>
            <a:endParaRPr lang="en-US" dirty="0">
              <a:solidFill>
                <a:srgbClr val="767171"/>
              </a:solidFill>
            </a:endParaRPr>
          </a:p>
          <a:p>
            <a:pPr marL="342900" indent="-342900">
              <a:spcBef>
                <a:spcPts val="200"/>
              </a:spcBef>
              <a:buClr>
                <a:srgbClr val="2E8652"/>
              </a:buClr>
              <a:buFont typeface="Webdings" panose="05030102010509060703" pitchFamily="18" charset="2"/>
              <a:buChar char="4"/>
            </a:pPr>
            <a:endParaRPr lang="en-US" dirty="0" smtClean="0">
              <a:solidFill>
                <a:srgbClr val="FF0000"/>
              </a:solidFill>
            </a:endParaRPr>
          </a:p>
          <a:p>
            <a:endParaRPr lang="en-US" dirty="0">
              <a:solidFill>
                <a:srgbClr val="FF0000"/>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46903" y="579120"/>
            <a:ext cx="4389920" cy="5605272"/>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34611" y="1646315"/>
            <a:ext cx="876300" cy="4465320"/>
          </a:xfrm>
          <a:prstGeom prst="rect">
            <a:avLst/>
          </a:prstGeom>
        </p:spPr>
      </p:pic>
    </p:spTree>
    <p:extLst>
      <p:ext uri="{BB962C8B-B14F-4D97-AF65-F5344CB8AC3E}">
        <p14:creationId xmlns:p14="http://schemas.microsoft.com/office/powerpoint/2010/main" val="335754472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p:txBody>
          <a:bodyPr/>
          <a:lstStyle/>
          <a:p>
            <a:r>
              <a:rPr lang="en-US" dirty="0" smtClean="0"/>
              <a:t>Model Setup</a:t>
            </a:r>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04310" y="579120"/>
            <a:ext cx="4975860" cy="5608320"/>
          </a:xfrm>
          <a:prstGeom prst="rect">
            <a:avLst/>
          </a:prstGeom>
        </p:spPr>
      </p:pic>
      <p:sp>
        <p:nvSpPr>
          <p:cNvPr id="8" name="Rectangle 7"/>
          <p:cNvSpPr/>
          <p:nvPr/>
        </p:nvSpPr>
        <p:spPr>
          <a:xfrm>
            <a:off x="0" y="1611000"/>
            <a:ext cx="3986784" cy="3872855"/>
          </a:xfrm>
          <a:prstGeom prst="rect">
            <a:avLst/>
          </a:prstGeom>
        </p:spPr>
        <p:txBody>
          <a:bodyPr wrap="square">
            <a:spAutoFit/>
          </a:bodyPr>
          <a:lstStyle/>
          <a:p>
            <a:pPr marL="342900" indent="-342900">
              <a:spcBef>
                <a:spcPts val="200"/>
              </a:spcBef>
              <a:buClr>
                <a:srgbClr val="2E8652"/>
              </a:buClr>
              <a:buFont typeface="Webdings" panose="05030102010509060703" pitchFamily="18" charset="2"/>
              <a:buChar char="4"/>
            </a:pPr>
            <a:r>
              <a:rPr lang="en-US" dirty="0">
                <a:solidFill>
                  <a:srgbClr val="767171"/>
                </a:solidFill>
              </a:rPr>
              <a:t>M</a:t>
            </a:r>
            <a:r>
              <a:rPr lang="en-US" dirty="0" smtClean="0">
                <a:solidFill>
                  <a:srgbClr val="767171"/>
                </a:solidFill>
              </a:rPr>
              <a:t>odel domain was built using bathymetry data and a rectangular model grid.</a:t>
            </a:r>
          </a:p>
          <a:p>
            <a:pPr marL="342900" indent="-342900">
              <a:spcBef>
                <a:spcPts val="200"/>
              </a:spcBef>
              <a:buClr>
                <a:srgbClr val="2E8652"/>
              </a:buClr>
              <a:buFont typeface="Webdings" panose="05030102010509060703" pitchFamily="18" charset="2"/>
              <a:buChar char="4"/>
            </a:pPr>
            <a:endParaRPr lang="en-US" dirty="0" smtClean="0">
              <a:solidFill>
                <a:srgbClr val="767171"/>
              </a:solidFill>
            </a:endParaRPr>
          </a:p>
          <a:p>
            <a:pPr marL="342900" indent="-342900">
              <a:spcBef>
                <a:spcPts val="200"/>
              </a:spcBef>
              <a:buClr>
                <a:srgbClr val="2E8652"/>
              </a:buClr>
              <a:buFont typeface="Webdings" panose="05030102010509060703" pitchFamily="18" charset="2"/>
              <a:buChar char="4"/>
            </a:pPr>
            <a:r>
              <a:rPr lang="en-US" dirty="0" smtClean="0">
                <a:solidFill>
                  <a:srgbClr val="767171"/>
                </a:solidFill>
              </a:rPr>
              <a:t>Boundary conditions set using time series data from USGS and NOAA gage stations.</a:t>
            </a:r>
          </a:p>
          <a:p>
            <a:pPr marL="342900" indent="-342900">
              <a:spcBef>
                <a:spcPts val="200"/>
              </a:spcBef>
              <a:buClr>
                <a:srgbClr val="2E8652"/>
              </a:buClr>
              <a:buFont typeface="Webdings" panose="05030102010509060703" pitchFamily="18" charset="2"/>
              <a:buChar char="4"/>
            </a:pPr>
            <a:endParaRPr lang="en-US" dirty="0" smtClean="0">
              <a:solidFill>
                <a:srgbClr val="767171"/>
              </a:solidFill>
            </a:endParaRPr>
          </a:p>
          <a:p>
            <a:pPr marL="342900" indent="-342900">
              <a:spcBef>
                <a:spcPts val="200"/>
              </a:spcBef>
              <a:buClr>
                <a:srgbClr val="2E8652"/>
              </a:buClr>
              <a:buFont typeface="Webdings" panose="05030102010509060703" pitchFamily="18" charset="2"/>
              <a:buChar char="4"/>
            </a:pPr>
            <a:r>
              <a:rPr lang="en-US" dirty="0" smtClean="0">
                <a:solidFill>
                  <a:srgbClr val="767171"/>
                </a:solidFill>
              </a:rPr>
              <a:t>Parameters populated based on in situ data.</a:t>
            </a:r>
          </a:p>
          <a:p>
            <a:pPr>
              <a:spcBef>
                <a:spcPts val="200"/>
              </a:spcBef>
              <a:buClr>
                <a:srgbClr val="2E8652"/>
              </a:buClr>
            </a:pPr>
            <a:endParaRPr lang="en-US" dirty="0">
              <a:solidFill>
                <a:srgbClr val="767171"/>
              </a:solidFill>
            </a:endParaRPr>
          </a:p>
          <a:p>
            <a:pPr marL="342900" indent="-342900">
              <a:spcBef>
                <a:spcPts val="200"/>
              </a:spcBef>
              <a:buClr>
                <a:srgbClr val="2E8652"/>
              </a:buClr>
              <a:buFont typeface="Webdings" panose="05030102010509060703" pitchFamily="18" charset="2"/>
              <a:buChar char="4"/>
            </a:pPr>
            <a:endParaRPr lang="en-US" dirty="0">
              <a:solidFill>
                <a:srgbClr val="767171"/>
              </a:solidFill>
            </a:endParaRPr>
          </a:p>
          <a:p>
            <a:pPr marL="342900" indent="-342900">
              <a:spcBef>
                <a:spcPts val="200"/>
              </a:spcBef>
              <a:buClr>
                <a:srgbClr val="2E8652"/>
              </a:buClr>
              <a:buFont typeface="Webdings" panose="05030102010509060703" pitchFamily="18" charset="2"/>
              <a:buChar char="4"/>
            </a:pPr>
            <a:endParaRPr lang="en-US" dirty="0">
              <a:solidFill>
                <a:srgbClr val="767171"/>
              </a:solidFill>
            </a:endParaRPr>
          </a:p>
        </p:txBody>
      </p:sp>
    </p:spTree>
    <p:extLst>
      <p:ext uri="{BB962C8B-B14F-4D97-AF65-F5344CB8AC3E}">
        <p14:creationId xmlns:p14="http://schemas.microsoft.com/office/powerpoint/2010/main" val="288400533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p:txBody>
          <a:bodyPr/>
          <a:lstStyle/>
          <a:p>
            <a:r>
              <a:rPr lang="en-US" dirty="0" smtClean="0"/>
              <a:t>Calibration</a:t>
            </a:r>
            <a:endParaRPr lang="en-US" dirty="0"/>
          </a:p>
        </p:txBody>
      </p:sp>
      <p:sp>
        <p:nvSpPr>
          <p:cNvPr id="2" name="TextBox 1"/>
          <p:cNvSpPr txBox="1"/>
          <p:nvPr/>
        </p:nvSpPr>
        <p:spPr>
          <a:xfrm>
            <a:off x="576072" y="1806761"/>
            <a:ext cx="3383281" cy="369332"/>
          </a:xfrm>
          <a:prstGeom prst="rect">
            <a:avLst/>
          </a:prstGeom>
          <a:noFill/>
        </p:spPr>
        <p:txBody>
          <a:bodyPr wrap="square" rtlCol="0">
            <a:spAutoFit/>
          </a:bodyPr>
          <a:lstStyle/>
          <a:p>
            <a:endParaRPr lang="en-US" dirty="0">
              <a:solidFill>
                <a:srgbClr val="FF0000"/>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38600" y="584269"/>
            <a:ext cx="4871518" cy="5605272"/>
          </a:xfrm>
          <a:prstGeom prst="rect">
            <a:avLst/>
          </a:prstGeom>
        </p:spPr>
      </p:pic>
      <p:sp>
        <p:nvSpPr>
          <p:cNvPr id="5" name="TextBox 4"/>
          <p:cNvSpPr txBox="1"/>
          <p:nvPr/>
        </p:nvSpPr>
        <p:spPr>
          <a:xfrm>
            <a:off x="144938" y="1987429"/>
            <a:ext cx="3540371" cy="4175502"/>
          </a:xfrm>
          <a:prstGeom prst="rect">
            <a:avLst/>
          </a:prstGeom>
          <a:noFill/>
        </p:spPr>
        <p:txBody>
          <a:bodyPr wrap="square" rtlCol="0">
            <a:spAutoFit/>
          </a:bodyPr>
          <a:lstStyle/>
          <a:p>
            <a:pPr marL="342900" indent="-342900">
              <a:spcBef>
                <a:spcPts val="200"/>
              </a:spcBef>
              <a:buClr>
                <a:srgbClr val="2E8652"/>
              </a:buClr>
              <a:buFont typeface="Webdings" panose="05030102010509060703" pitchFamily="18" charset="2"/>
              <a:buChar char="4"/>
            </a:pPr>
            <a:r>
              <a:rPr lang="en-US" dirty="0" smtClean="0">
                <a:solidFill>
                  <a:srgbClr val="767171"/>
                </a:solidFill>
              </a:rPr>
              <a:t>Calibration efforts involved comparing modeled outputs to measured data</a:t>
            </a:r>
          </a:p>
          <a:p>
            <a:pPr>
              <a:spcBef>
                <a:spcPts val="200"/>
              </a:spcBef>
              <a:buClr>
                <a:srgbClr val="2E8652"/>
              </a:buClr>
            </a:pPr>
            <a:endParaRPr lang="en-US" dirty="0" smtClean="0">
              <a:solidFill>
                <a:srgbClr val="767171"/>
              </a:solidFill>
            </a:endParaRPr>
          </a:p>
          <a:p>
            <a:pPr marL="342900" indent="-342900">
              <a:spcBef>
                <a:spcPts val="200"/>
              </a:spcBef>
              <a:buClr>
                <a:srgbClr val="2E8652"/>
              </a:buClr>
              <a:buFont typeface="Webdings" panose="05030102010509060703" pitchFamily="18" charset="2"/>
              <a:buChar char="4"/>
            </a:pPr>
            <a:r>
              <a:rPr lang="en-US" dirty="0" smtClean="0">
                <a:solidFill>
                  <a:srgbClr val="767171"/>
                </a:solidFill>
              </a:rPr>
              <a:t>Calibration datasets:</a:t>
            </a:r>
          </a:p>
          <a:p>
            <a:pPr marL="800100" lvl="1" indent="-342900">
              <a:spcBef>
                <a:spcPts val="200"/>
              </a:spcBef>
              <a:buClr>
                <a:srgbClr val="2E8652"/>
              </a:buClr>
              <a:buFont typeface="Webdings" panose="05030102010509060703" pitchFamily="18" charset="2"/>
              <a:buChar char="4"/>
            </a:pPr>
            <a:r>
              <a:rPr lang="en-US" dirty="0" smtClean="0">
                <a:solidFill>
                  <a:srgbClr val="767171"/>
                </a:solidFill>
              </a:rPr>
              <a:t>LA CRMS water level data</a:t>
            </a:r>
          </a:p>
          <a:p>
            <a:pPr marL="800100" lvl="1" indent="-342900">
              <a:spcBef>
                <a:spcPts val="200"/>
              </a:spcBef>
              <a:buClr>
                <a:srgbClr val="2E8652"/>
              </a:buClr>
              <a:buFont typeface="Webdings" panose="05030102010509060703" pitchFamily="18" charset="2"/>
              <a:buChar char="4"/>
            </a:pPr>
            <a:r>
              <a:rPr lang="en-US" dirty="0" err="1" smtClean="0">
                <a:solidFill>
                  <a:srgbClr val="767171"/>
                </a:solidFill>
              </a:rPr>
              <a:t>AirSWOT</a:t>
            </a:r>
            <a:endParaRPr lang="en-US" dirty="0" smtClean="0">
              <a:solidFill>
                <a:srgbClr val="767171"/>
              </a:solidFill>
            </a:endParaRPr>
          </a:p>
          <a:p>
            <a:pPr marL="342900" indent="-342900">
              <a:spcBef>
                <a:spcPts val="200"/>
              </a:spcBef>
              <a:buClr>
                <a:srgbClr val="2E8652"/>
              </a:buClr>
              <a:buFont typeface="Webdings" panose="05030102010509060703" pitchFamily="18" charset="2"/>
              <a:buChar char="4"/>
            </a:pPr>
            <a:endParaRPr lang="en-US" dirty="0">
              <a:solidFill>
                <a:srgbClr val="767171"/>
              </a:solidFill>
            </a:endParaRPr>
          </a:p>
          <a:p>
            <a:pPr marL="342900" indent="-342900">
              <a:spcBef>
                <a:spcPts val="200"/>
              </a:spcBef>
              <a:buClr>
                <a:srgbClr val="2E8652"/>
              </a:buClr>
              <a:buFont typeface="Webdings" panose="05030102010509060703" pitchFamily="18" charset="2"/>
              <a:buChar char="4"/>
            </a:pPr>
            <a:r>
              <a:rPr lang="en-US" dirty="0" smtClean="0">
                <a:solidFill>
                  <a:srgbClr val="767171"/>
                </a:solidFill>
              </a:rPr>
              <a:t>Further work is needed to finalize calibration</a:t>
            </a:r>
            <a:endParaRPr lang="en-US" dirty="0">
              <a:solidFill>
                <a:srgbClr val="767171"/>
              </a:solidFill>
            </a:endParaRPr>
          </a:p>
          <a:p>
            <a:pPr marL="342900" indent="-342900">
              <a:spcBef>
                <a:spcPts val="200"/>
              </a:spcBef>
              <a:buClr>
                <a:srgbClr val="2E8652"/>
              </a:buClr>
              <a:buFont typeface="Webdings" panose="05030102010509060703" pitchFamily="18" charset="2"/>
              <a:buChar char="4"/>
            </a:pPr>
            <a:endParaRPr lang="en-US" dirty="0">
              <a:solidFill>
                <a:srgbClr val="767171"/>
              </a:solidFill>
            </a:endParaRPr>
          </a:p>
          <a:p>
            <a:pPr marL="342900" indent="-342900">
              <a:spcBef>
                <a:spcPts val="200"/>
              </a:spcBef>
              <a:buClr>
                <a:srgbClr val="2E8652"/>
              </a:buClr>
              <a:buFont typeface="Webdings" panose="05030102010509060703" pitchFamily="18" charset="2"/>
              <a:buChar char="4"/>
            </a:pPr>
            <a:endParaRPr lang="en-US" dirty="0" smtClean="0">
              <a:solidFill>
                <a:srgbClr val="FF0000"/>
              </a:solidFill>
            </a:endParaRPr>
          </a:p>
          <a:p>
            <a:endParaRPr lang="en-US" dirty="0">
              <a:solidFill>
                <a:srgbClr val="FF0000"/>
              </a:solidFill>
            </a:endParaRPr>
          </a:p>
        </p:txBody>
      </p:sp>
    </p:spTree>
    <p:extLst>
      <p:ext uri="{BB962C8B-B14F-4D97-AF65-F5344CB8AC3E}">
        <p14:creationId xmlns:p14="http://schemas.microsoft.com/office/powerpoint/2010/main" val="24956300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p:txBody>
          <a:bodyPr/>
          <a:lstStyle/>
          <a:p>
            <a:r>
              <a:rPr lang="en-US" dirty="0" smtClean="0"/>
              <a:t>Preliminary Model Output</a:t>
            </a:r>
            <a:endParaRPr lang="en-US" dirty="0"/>
          </a:p>
        </p:txBody>
      </p:sp>
      <p:sp>
        <p:nvSpPr>
          <p:cNvPr id="2" name="TextBox 1"/>
          <p:cNvSpPr txBox="1"/>
          <p:nvPr/>
        </p:nvSpPr>
        <p:spPr>
          <a:xfrm>
            <a:off x="1234374" y="1687889"/>
            <a:ext cx="3831771" cy="646331"/>
          </a:xfrm>
          <a:prstGeom prst="rect">
            <a:avLst/>
          </a:prstGeom>
          <a:noFill/>
        </p:spPr>
        <p:txBody>
          <a:bodyPr wrap="square" rtlCol="0">
            <a:spAutoFit/>
          </a:bodyPr>
          <a:lstStyle/>
          <a:p>
            <a:endParaRPr lang="en-US" dirty="0">
              <a:solidFill>
                <a:srgbClr val="767171"/>
              </a:solidFill>
            </a:endParaRPr>
          </a:p>
          <a:p>
            <a:endParaRPr lang="en-US" dirty="0">
              <a:solidFill>
                <a:srgbClr val="FF0000"/>
              </a:solidFill>
            </a:endParaRPr>
          </a:p>
        </p:txBody>
      </p:sp>
      <p:pic>
        <p:nvPicPr>
          <p:cNvPr id="4" name="10_5_timelapse_test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76072" y="1575268"/>
            <a:ext cx="7318830" cy="4177832"/>
          </a:xfrm>
          <a:prstGeom prst="rect">
            <a:avLst/>
          </a:prstGeom>
        </p:spPr>
      </p:pic>
    </p:spTree>
    <p:extLst>
      <p:ext uri="{BB962C8B-B14F-4D97-AF65-F5344CB8AC3E}">
        <p14:creationId xmlns:p14="http://schemas.microsoft.com/office/powerpoint/2010/main" val="22732038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p:txBody>
          <a:bodyPr/>
          <a:lstStyle/>
          <a:p>
            <a:r>
              <a:rPr lang="en-US" dirty="0" smtClean="0"/>
              <a:t>Future Work</a:t>
            </a:r>
            <a:endParaRPr lang="en-US" dirty="0"/>
          </a:p>
        </p:txBody>
      </p:sp>
      <p:sp>
        <p:nvSpPr>
          <p:cNvPr id="2" name="TextBox 1"/>
          <p:cNvSpPr txBox="1"/>
          <p:nvPr/>
        </p:nvSpPr>
        <p:spPr>
          <a:xfrm>
            <a:off x="775063" y="1584960"/>
            <a:ext cx="8082610" cy="3016210"/>
          </a:xfrm>
          <a:prstGeom prst="rect">
            <a:avLst/>
          </a:prstGeom>
          <a:noFill/>
        </p:spPr>
        <p:txBody>
          <a:bodyPr wrap="square" rtlCol="0">
            <a:spAutoFit/>
          </a:bodyPr>
          <a:lstStyle/>
          <a:p>
            <a:pPr marL="342900" indent="-342900">
              <a:spcBef>
                <a:spcPts val="200"/>
              </a:spcBef>
              <a:buClr>
                <a:srgbClr val="2E8652"/>
              </a:buClr>
              <a:buFont typeface="Webdings" panose="05030102010509060703" pitchFamily="18" charset="2"/>
              <a:buChar char="4"/>
            </a:pPr>
            <a:r>
              <a:rPr lang="en-US" b="1" dirty="0" smtClean="0">
                <a:solidFill>
                  <a:schemeClr val="accent1"/>
                </a:solidFill>
              </a:rPr>
              <a:t>Finalize</a:t>
            </a:r>
            <a:r>
              <a:rPr lang="en-US" dirty="0" smtClean="0">
                <a:solidFill>
                  <a:srgbClr val="767171"/>
                </a:solidFill>
              </a:rPr>
              <a:t> model calibration using in situ data and water surface height from the </a:t>
            </a:r>
            <a:r>
              <a:rPr lang="en-US" dirty="0" err="1" smtClean="0">
                <a:solidFill>
                  <a:srgbClr val="767171"/>
                </a:solidFill>
              </a:rPr>
              <a:t>AirSWOT</a:t>
            </a:r>
            <a:r>
              <a:rPr lang="en-US" dirty="0" smtClean="0">
                <a:solidFill>
                  <a:srgbClr val="767171"/>
                </a:solidFill>
              </a:rPr>
              <a:t> sensor.</a:t>
            </a:r>
          </a:p>
          <a:p>
            <a:pPr marL="342900" indent="-342900">
              <a:spcBef>
                <a:spcPts val="200"/>
              </a:spcBef>
              <a:buClr>
                <a:srgbClr val="2E8652"/>
              </a:buClr>
              <a:buFont typeface="Webdings" panose="05030102010509060703" pitchFamily="18" charset="2"/>
              <a:buChar char="4"/>
            </a:pPr>
            <a:endParaRPr lang="en-US" dirty="0">
              <a:solidFill>
                <a:srgbClr val="767171"/>
              </a:solidFill>
            </a:endParaRPr>
          </a:p>
          <a:p>
            <a:pPr marL="342900" indent="-342900">
              <a:spcBef>
                <a:spcPts val="200"/>
              </a:spcBef>
              <a:buClr>
                <a:srgbClr val="2E8652"/>
              </a:buClr>
              <a:buFont typeface="Webdings" panose="05030102010509060703" pitchFamily="18" charset="2"/>
              <a:buChar char="4"/>
            </a:pPr>
            <a:r>
              <a:rPr lang="en-US" b="1" dirty="0" smtClean="0">
                <a:solidFill>
                  <a:schemeClr val="accent1"/>
                </a:solidFill>
              </a:rPr>
              <a:t>Assess</a:t>
            </a:r>
            <a:r>
              <a:rPr lang="en-US" dirty="0" smtClean="0">
                <a:solidFill>
                  <a:srgbClr val="767171"/>
                </a:solidFill>
              </a:rPr>
              <a:t> the impact of vegetation on water flow using a simulated plant layer in Delft3D.</a:t>
            </a:r>
          </a:p>
          <a:p>
            <a:pPr marL="342900" indent="-342900">
              <a:spcBef>
                <a:spcPts val="200"/>
              </a:spcBef>
              <a:buClr>
                <a:srgbClr val="2E8652"/>
              </a:buClr>
              <a:buFont typeface="Webdings" panose="05030102010509060703" pitchFamily="18" charset="2"/>
              <a:buChar char="4"/>
            </a:pPr>
            <a:endParaRPr lang="en-US" dirty="0">
              <a:solidFill>
                <a:srgbClr val="767171"/>
              </a:solidFill>
            </a:endParaRPr>
          </a:p>
          <a:p>
            <a:pPr marL="342900" indent="-342900">
              <a:spcBef>
                <a:spcPts val="200"/>
              </a:spcBef>
              <a:buClr>
                <a:srgbClr val="2E8652"/>
              </a:buClr>
              <a:buFont typeface="Webdings" panose="05030102010509060703" pitchFamily="18" charset="2"/>
              <a:buChar char="4"/>
            </a:pPr>
            <a:r>
              <a:rPr lang="en-US" b="1" dirty="0" smtClean="0">
                <a:solidFill>
                  <a:schemeClr val="accent1"/>
                </a:solidFill>
              </a:rPr>
              <a:t>Use</a:t>
            </a:r>
            <a:r>
              <a:rPr lang="en-US" dirty="0" smtClean="0">
                <a:solidFill>
                  <a:srgbClr val="767171"/>
                </a:solidFill>
              </a:rPr>
              <a:t> the model to forecast land building and examine potential impacts of sea level rise due to climate change.</a:t>
            </a:r>
            <a:endParaRPr lang="en-US" dirty="0">
              <a:solidFill>
                <a:srgbClr val="767171"/>
              </a:solidFill>
            </a:endParaRPr>
          </a:p>
          <a:p>
            <a:pPr>
              <a:spcBef>
                <a:spcPts val="200"/>
              </a:spcBef>
              <a:buClr>
                <a:srgbClr val="2E8652"/>
              </a:buClr>
            </a:pPr>
            <a:endParaRPr lang="en-US" dirty="0">
              <a:solidFill>
                <a:srgbClr val="767171"/>
              </a:solidFill>
            </a:endParaRPr>
          </a:p>
          <a:p>
            <a:pPr>
              <a:spcBef>
                <a:spcPts val="200"/>
              </a:spcBef>
              <a:buClr>
                <a:srgbClr val="2E8652"/>
              </a:buClr>
            </a:pPr>
            <a:endParaRPr lang="en-US" dirty="0">
              <a:solidFill>
                <a:srgbClr val="767171"/>
              </a:solidFill>
            </a:endParaRPr>
          </a:p>
        </p:txBody>
      </p:sp>
      <p:pic>
        <p:nvPicPr>
          <p:cNvPr id="4" name="Picture Placeholder 5"/>
          <p:cNvPicPr>
            <a:picLocks noGrp="1" noChangeAspect="1"/>
          </p:cNvPicPr>
          <p:nvPr>
            <p:ph type="pic" sz="quarter" idx="12"/>
          </p:nvPr>
        </p:nvPicPr>
        <p:blipFill>
          <a:blip r:embed="rId3" cstate="print">
            <a:extLst>
              <a:ext uri="{28A0092B-C50C-407E-A947-70E740481C1C}">
                <a14:useLocalDpi xmlns:a14="http://schemas.microsoft.com/office/drawing/2010/main" val="0"/>
              </a:ext>
            </a:extLst>
          </a:blip>
          <a:stretch>
            <a:fillRect/>
          </a:stretch>
        </p:blipFill>
        <p:spPr>
          <a:xfrm>
            <a:off x="0" y="4748270"/>
            <a:ext cx="9144000" cy="2109730"/>
          </a:xfrm>
        </p:spPr>
      </p:pic>
      <p:sp>
        <p:nvSpPr>
          <p:cNvPr id="5" name="Text Placeholder 4"/>
          <p:cNvSpPr>
            <a:spLocks noGrp="1"/>
          </p:cNvSpPr>
          <p:nvPr>
            <p:ph type="body" sz="quarter" idx="13"/>
          </p:nvPr>
        </p:nvSpPr>
        <p:spPr>
          <a:xfrm>
            <a:off x="6760721" y="6583680"/>
            <a:ext cx="2295144" cy="274320"/>
          </a:xfrm>
        </p:spPr>
        <p:txBody>
          <a:bodyPr/>
          <a:lstStyle/>
          <a:p>
            <a:r>
              <a:rPr lang="en-US" dirty="0" smtClean="0">
                <a:solidFill>
                  <a:schemeClr val="bg1"/>
                </a:solidFill>
              </a:rPr>
              <a:t>Image Credit: Dr. Alex </a:t>
            </a:r>
            <a:r>
              <a:rPr lang="en-US" dirty="0" err="1" smtClean="0">
                <a:solidFill>
                  <a:schemeClr val="bg1"/>
                </a:solidFill>
              </a:rPr>
              <a:t>Kolker</a:t>
            </a:r>
            <a:endParaRPr lang="en-US" dirty="0">
              <a:solidFill>
                <a:schemeClr val="bg1"/>
              </a:solidFill>
            </a:endParaRPr>
          </a:p>
        </p:txBody>
      </p:sp>
    </p:spTree>
    <p:extLst>
      <p:ext uri="{BB962C8B-B14F-4D97-AF65-F5344CB8AC3E}">
        <p14:creationId xmlns:p14="http://schemas.microsoft.com/office/powerpoint/2010/main" val="136474845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576071" y="1395092"/>
            <a:ext cx="8479793" cy="2483572"/>
          </a:xfrm>
        </p:spPr>
        <p:txBody>
          <a:bodyPr>
            <a:noAutofit/>
          </a:bodyPr>
          <a:lstStyle/>
          <a:p>
            <a:pPr marL="342900" indent="-342900">
              <a:spcBef>
                <a:spcPts val="200"/>
              </a:spcBef>
              <a:buClr>
                <a:schemeClr val="accent1"/>
              </a:buClr>
              <a:buFont typeface="Webdings" panose="05030102010509060703" pitchFamily="18" charset="2"/>
              <a:buChar char="4"/>
            </a:pPr>
            <a:endParaRPr lang="en-US" dirty="0" smtClean="0"/>
          </a:p>
          <a:p>
            <a:pPr marL="342900" indent="-342900">
              <a:spcBef>
                <a:spcPts val="200"/>
              </a:spcBef>
              <a:buClr>
                <a:schemeClr val="accent1"/>
              </a:buClr>
              <a:buFont typeface="Webdings" panose="05030102010509060703" pitchFamily="18" charset="2"/>
              <a:buChar char="4"/>
            </a:pPr>
            <a:r>
              <a:rPr lang="en-US" dirty="0" smtClean="0"/>
              <a:t>Wetlands </a:t>
            </a:r>
            <a:r>
              <a:rPr lang="en-US" b="1" dirty="0" smtClean="0"/>
              <a:t>reduce</a:t>
            </a:r>
            <a:r>
              <a:rPr lang="en-US" dirty="0" smtClean="0"/>
              <a:t> </a:t>
            </a:r>
            <a:r>
              <a:rPr lang="en-US" dirty="0"/>
              <a:t>the impacts from storm damage and flooding. </a:t>
            </a:r>
            <a:endParaRPr lang="en-US" dirty="0" smtClean="0"/>
          </a:p>
          <a:p>
            <a:pPr marL="342900" indent="-342900">
              <a:spcBef>
                <a:spcPts val="200"/>
              </a:spcBef>
              <a:buClr>
                <a:schemeClr val="accent1"/>
              </a:buClr>
              <a:buFont typeface="Webdings" panose="05030102010509060703" pitchFamily="18" charset="2"/>
              <a:buChar char="4"/>
            </a:pPr>
            <a:endParaRPr lang="en-US" dirty="0"/>
          </a:p>
          <a:p>
            <a:pPr marL="342900" indent="-342900">
              <a:spcBef>
                <a:spcPts val="200"/>
              </a:spcBef>
              <a:buClr>
                <a:schemeClr val="accent1"/>
              </a:buClr>
              <a:buFont typeface="Webdings" panose="05030102010509060703" pitchFamily="18" charset="2"/>
              <a:buChar char="4"/>
            </a:pPr>
            <a:r>
              <a:rPr lang="en-US" b="1" dirty="0" smtClean="0"/>
              <a:t>Filter</a:t>
            </a:r>
            <a:r>
              <a:rPr lang="en-US" dirty="0" smtClean="0"/>
              <a:t> harmful pollutants and store large amounts of carbon</a:t>
            </a:r>
          </a:p>
          <a:p>
            <a:pPr marL="342900" indent="-342900">
              <a:spcBef>
                <a:spcPts val="200"/>
              </a:spcBef>
              <a:buClr>
                <a:schemeClr val="accent1"/>
              </a:buClr>
              <a:buFont typeface="Webdings" panose="05030102010509060703" pitchFamily="18" charset="2"/>
              <a:buChar char="4"/>
            </a:pPr>
            <a:endParaRPr lang="en-US" dirty="0" smtClean="0"/>
          </a:p>
          <a:p>
            <a:pPr marL="342900" indent="-342900">
              <a:spcBef>
                <a:spcPts val="200"/>
              </a:spcBef>
              <a:buClr>
                <a:schemeClr val="accent1"/>
              </a:buClr>
              <a:buFont typeface="Webdings" panose="05030102010509060703" pitchFamily="18" charset="2"/>
              <a:buChar char="4"/>
            </a:pPr>
            <a:r>
              <a:rPr lang="en-US" dirty="0" smtClean="0"/>
              <a:t>Louisiana </a:t>
            </a:r>
            <a:r>
              <a:rPr lang="en-US" b="1" dirty="0" smtClean="0"/>
              <a:t>loses</a:t>
            </a:r>
            <a:r>
              <a:rPr lang="en-US" dirty="0" smtClean="0"/>
              <a:t> about </a:t>
            </a:r>
            <a:r>
              <a:rPr lang="en-US" dirty="0"/>
              <a:t>75 </a:t>
            </a:r>
            <a:r>
              <a:rPr lang="en-US" dirty="0" smtClean="0"/>
              <a:t>km</a:t>
            </a:r>
            <a:r>
              <a:rPr lang="en-US" baseline="30000" dirty="0" smtClean="0"/>
              <a:t>2</a:t>
            </a:r>
            <a:r>
              <a:rPr lang="en-US" dirty="0" smtClean="0"/>
              <a:t> of wetlands per year.</a:t>
            </a:r>
          </a:p>
          <a:p>
            <a:pPr marL="342900" indent="-342900">
              <a:spcBef>
                <a:spcPts val="200"/>
              </a:spcBef>
              <a:buClr>
                <a:schemeClr val="accent1"/>
              </a:buClr>
              <a:buFont typeface="Webdings" panose="05030102010509060703" pitchFamily="18" charset="2"/>
              <a:buChar char="4"/>
            </a:pPr>
            <a:endParaRPr lang="en-US" dirty="0" smtClean="0"/>
          </a:p>
          <a:p>
            <a:pPr marL="342900" indent="-342900">
              <a:spcBef>
                <a:spcPts val="200"/>
              </a:spcBef>
              <a:buClr>
                <a:schemeClr val="accent1"/>
              </a:buClr>
              <a:buFont typeface="Webdings" panose="05030102010509060703" pitchFamily="18" charset="2"/>
              <a:buChar char="4"/>
            </a:pPr>
            <a:r>
              <a:rPr lang="en-US" dirty="0"/>
              <a:t>Interestingly, the Wax Lake Delta has </a:t>
            </a:r>
            <a:r>
              <a:rPr lang="en-US" dirty="0" smtClean="0"/>
              <a:t>been steadily </a:t>
            </a:r>
            <a:r>
              <a:rPr lang="en-US" b="1" dirty="0" smtClean="0"/>
              <a:t>aggregating</a:t>
            </a:r>
            <a:r>
              <a:rPr lang="en-US" dirty="0" smtClean="0"/>
              <a:t>.</a:t>
            </a:r>
          </a:p>
          <a:p>
            <a:pPr marL="342900" indent="-342900">
              <a:spcBef>
                <a:spcPts val="200"/>
              </a:spcBef>
              <a:buClr>
                <a:schemeClr val="accent1"/>
              </a:buClr>
              <a:buFont typeface="Webdings" panose="05030102010509060703" pitchFamily="18" charset="2"/>
              <a:buChar char="4"/>
            </a:pPr>
            <a:endParaRPr lang="en-US" dirty="0"/>
          </a:p>
          <a:p>
            <a:pPr marL="342900" indent="-342900">
              <a:buFont typeface="Arial" panose="020B0604020202020204" pitchFamily="34" charset="0"/>
              <a:buChar char="•"/>
            </a:pPr>
            <a:endParaRPr lang="en-US" dirty="0"/>
          </a:p>
        </p:txBody>
      </p:sp>
      <p:sp>
        <p:nvSpPr>
          <p:cNvPr id="3" name="Text Placeholder 2"/>
          <p:cNvSpPr>
            <a:spLocks noGrp="1"/>
          </p:cNvSpPr>
          <p:nvPr>
            <p:ph type="body" sz="quarter" idx="14"/>
          </p:nvPr>
        </p:nvSpPr>
        <p:spPr/>
        <p:txBody>
          <a:bodyPr/>
          <a:lstStyle/>
          <a:p>
            <a:r>
              <a:rPr lang="en-US" dirty="0" smtClean="0"/>
              <a:t>Introduction</a:t>
            </a:r>
            <a:endParaRPr lang="en-US" dirty="0"/>
          </a:p>
        </p:txBody>
      </p:sp>
      <p:pic>
        <p:nvPicPr>
          <p:cNvPr id="6" name="Picture Placeholder 5"/>
          <p:cNvPicPr>
            <a:picLocks noGrp="1" noChangeAspect="1"/>
          </p:cNvPicPr>
          <p:nvPr>
            <p:ph type="pic" sz="quarter" idx="12"/>
          </p:nvPr>
        </p:nvPicPr>
        <p:blipFill>
          <a:blip r:embed="rId3" cstate="print">
            <a:extLst>
              <a:ext uri="{28A0092B-C50C-407E-A947-70E740481C1C}">
                <a14:useLocalDpi xmlns:a14="http://schemas.microsoft.com/office/drawing/2010/main" val="0"/>
              </a:ext>
            </a:extLst>
          </a:blip>
          <a:srcRect t="30417" b="30417"/>
          <a:stretch>
            <a:fillRect/>
          </a:stretch>
        </p:blipFill>
        <p:spPr>
          <a:xfrm>
            <a:off x="0" y="4748270"/>
            <a:ext cx="9144000" cy="2109730"/>
          </a:xfrm>
        </p:spPr>
      </p:pic>
      <p:sp>
        <p:nvSpPr>
          <p:cNvPr id="5" name="Text Placeholder 4"/>
          <p:cNvSpPr>
            <a:spLocks noGrp="1"/>
          </p:cNvSpPr>
          <p:nvPr>
            <p:ph type="body" sz="quarter" idx="13"/>
          </p:nvPr>
        </p:nvSpPr>
        <p:spPr>
          <a:xfrm>
            <a:off x="6760721" y="6583680"/>
            <a:ext cx="2295144" cy="274320"/>
          </a:xfrm>
        </p:spPr>
        <p:txBody>
          <a:bodyPr/>
          <a:lstStyle/>
          <a:p>
            <a:r>
              <a:rPr lang="en-US" dirty="0" smtClean="0">
                <a:solidFill>
                  <a:schemeClr val="bg1"/>
                </a:solidFill>
              </a:rPr>
              <a:t>Image Credit: Dr. Alex </a:t>
            </a:r>
            <a:r>
              <a:rPr lang="en-US" dirty="0" err="1" smtClean="0">
                <a:solidFill>
                  <a:schemeClr val="bg1"/>
                </a:solidFill>
              </a:rPr>
              <a:t>Kolker</a:t>
            </a:r>
            <a:endParaRPr lang="en-US" dirty="0">
              <a:solidFill>
                <a:schemeClr val="bg1"/>
              </a:solidFill>
            </a:endParaRPr>
          </a:p>
        </p:txBody>
      </p:sp>
    </p:spTree>
    <p:extLst>
      <p:ext uri="{BB962C8B-B14F-4D97-AF65-F5344CB8AC3E}">
        <p14:creationId xmlns:p14="http://schemas.microsoft.com/office/powerpoint/2010/main" val="190304385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p:txBody>
          <a:bodyPr/>
          <a:lstStyle/>
          <a:p>
            <a:r>
              <a:rPr lang="en-US" dirty="0" smtClean="0"/>
              <a:t>Conclusions</a:t>
            </a:r>
            <a:endParaRPr lang="en-US" dirty="0"/>
          </a:p>
        </p:txBody>
      </p:sp>
      <p:sp>
        <p:nvSpPr>
          <p:cNvPr id="4" name="TextBox 3"/>
          <p:cNvSpPr txBox="1"/>
          <p:nvPr/>
        </p:nvSpPr>
        <p:spPr>
          <a:xfrm>
            <a:off x="576072" y="1472470"/>
            <a:ext cx="3310502" cy="4980851"/>
          </a:xfrm>
          <a:prstGeom prst="rect">
            <a:avLst/>
          </a:prstGeom>
          <a:noFill/>
        </p:spPr>
        <p:txBody>
          <a:bodyPr wrap="square" rtlCol="0">
            <a:spAutoFit/>
          </a:bodyPr>
          <a:lstStyle/>
          <a:p>
            <a:pPr marL="342900" indent="-342900">
              <a:spcBef>
                <a:spcPts val="200"/>
              </a:spcBef>
              <a:buClr>
                <a:schemeClr val="accent1"/>
              </a:buClr>
              <a:buFont typeface="Webdings" panose="05030102010509060703" pitchFamily="18" charset="2"/>
              <a:buChar char="4"/>
            </a:pPr>
            <a:r>
              <a:rPr lang="en-US" dirty="0"/>
              <a:t>Created an extensive bathymetry layer </a:t>
            </a:r>
            <a:endParaRPr lang="en-US" dirty="0" smtClean="0"/>
          </a:p>
          <a:p>
            <a:pPr marL="342900" indent="-342900">
              <a:spcBef>
                <a:spcPts val="200"/>
              </a:spcBef>
              <a:buClr>
                <a:schemeClr val="accent1"/>
              </a:buClr>
              <a:buFont typeface="Webdings" panose="05030102010509060703" pitchFamily="18" charset="2"/>
              <a:buChar char="4"/>
            </a:pPr>
            <a:endParaRPr lang="en-US" dirty="0"/>
          </a:p>
          <a:p>
            <a:pPr marL="342900" indent="-342900">
              <a:spcBef>
                <a:spcPts val="200"/>
              </a:spcBef>
              <a:buClr>
                <a:schemeClr val="accent1"/>
              </a:buClr>
              <a:buFont typeface="Webdings" panose="05030102010509060703" pitchFamily="18" charset="2"/>
              <a:buChar char="4"/>
            </a:pPr>
            <a:r>
              <a:rPr lang="en-US" dirty="0" smtClean="0"/>
              <a:t>Constructed a detailed hydrological model in Delft3D </a:t>
            </a:r>
          </a:p>
          <a:p>
            <a:pPr>
              <a:spcBef>
                <a:spcPts val="200"/>
              </a:spcBef>
              <a:buClr>
                <a:schemeClr val="accent1"/>
              </a:buClr>
            </a:pPr>
            <a:endParaRPr lang="en-US" dirty="0"/>
          </a:p>
          <a:p>
            <a:pPr marL="342900" indent="-342900">
              <a:spcBef>
                <a:spcPts val="200"/>
              </a:spcBef>
              <a:buClr>
                <a:schemeClr val="accent1"/>
              </a:buClr>
              <a:buFont typeface="Webdings" panose="05030102010509060703" pitchFamily="18" charset="2"/>
              <a:buChar char="4"/>
            </a:pPr>
            <a:r>
              <a:rPr lang="en-US" dirty="0" smtClean="0"/>
              <a:t>Identified 8 generalized land cover types from AVIRIS-NG data</a:t>
            </a:r>
          </a:p>
          <a:p>
            <a:pPr>
              <a:spcBef>
                <a:spcPts val="200"/>
              </a:spcBef>
              <a:buClr>
                <a:schemeClr val="accent1"/>
              </a:buClr>
            </a:pPr>
            <a:endParaRPr lang="en-US" dirty="0" smtClean="0"/>
          </a:p>
          <a:p>
            <a:pPr marL="342900" indent="-342900">
              <a:spcBef>
                <a:spcPts val="200"/>
              </a:spcBef>
              <a:buClr>
                <a:schemeClr val="accent1"/>
              </a:buClr>
              <a:buFont typeface="Webdings" panose="05030102010509060703" pitchFamily="18" charset="2"/>
              <a:buChar char="4"/>
            </a:pPr>
            <a:r>
              <a:rPr lang="en-US" dirty="0" smtClean="0"/>
              <a:t>A more </a:t>
            </a:r>
            <a:r>
              <a:rPr lang="en-US" dirty="0"/>
              <a:t>robust model that will include vegetation biomass </a:t>
            </a:r>
            <a:r>
              <a:rPr lang="en-US" dirty="0" smtClean="0"/>
              <a:t>from </a:t>
            </a:r>
            <a:r>
              <a:rPr lang="en-US" dirty="0"/>
              <a:t>NASA </a:t>
            </a:r>
            <a:r>
              <a:rPr lang="en-US" dirty="0" smtClean="0"/>
              <a:t>AVIRIS-NG still needs to be conducted</a:t>
            </a:r>
          </a:p>
          <a:p>
            <a:pPr marL="342900" indent="-342900">
              <a:spcBef>
                <a:spcPts val="200"/>
              </a:spcBef>
              <a:buClr>
                <a:schemeClr val="accent1"/>
              </a:buClr>
              <a:buFont typeface="Webdings" panose="05030102010509060703" pitchFamily="18" charset="2"/>
              <a:buChar char="4"/>
            </a:pPr>
            <a:endParaRPr lang="en-US" dirty="0"/>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r="53571"/>
          <a:stretch/>
        </p:blipFill>
        <p:spPr>
          <a:xfrm>
            <a:off x="4572001" y="0"/>
            <a:ext cx="4572000" cy="6858000"/>
          </a:xfrm>
          <a:prstGeom prst="rect">
            <a:avLst/>
          </a:prstGeom>
        </p:spPr>
      </p:pic>
      <p:sp>
        <p:nvSpPr>
          <p:cNvPr id="6" name="Text Placeholder 4"/>
          <p:cNvSpPr>
            <a:spLocks noGrp="1"/>
          </p:cNvSpPr>
          <p:nvPr>
            <p:ph type="body" sz="quarter" idx="13"/>
          </p:nvPr>
        </p:nvSpPr>
        <p:spPr>
          <a:xfrm>
            <a:off x="4206241" y="6468177"/>
            <a:ext cx="2710149" cy="274320"/>
          </a:xfrm>
        </p:spPr>
        <p:txBody>
          <a:bodyPr>
            <a:normAutofit/>
          </a:bodyPr>
          <a:lstStyle/>
          <a:p>
            <a:r>
              <a:rPr lang="en-US" dirty="0" smtClean="0">
                <a:solidFill>
                  <a:schemeClr val="bg1"/>
                </a:solidFill>
              </a:rPr>
              <a:t>Image Credit: Dr. Alex </a:t>
            </a:r>
            <a:r>
              <a:rPr lang="en-US" dirty="0" err="1" smtClean="0">
                <a:solidFill>
                  <a:schemeClr val="bg1"/>
                </a:solidFill>
              </a:rPr>
              <a:t>Kolker</a:t>
            </a:r>
            <a:endParaRPr lang="en-US" dirty="0">
              <a:solidFill>
                <a:schemeClr val="bg1"/>
              </a:solidFill>
            </a:endParaRPr>
          </a:p>
        </p:txBody>
      </p:sp>
    </p:spTree>
    <p:extLst>
      <p:ext uri="{BB962C8B-B14F-4D97-AF65-F5344CB8AC3E}">
        <p14:creationId xmlns:p14="http://schemas.microsoft.com/office/powerpoint/2010/main" val="128171565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521208" y="1552483"/>
            <a:ext cx="3593592" cy="4636008"/>
          </a:xfrm>
        </p:spPr>
        <p:txBody>
          <a:bodyPr>
            <a:normAutofit/>
          </a:bodyPr>
          <a:lstStyle/>
          <a:p>
            <a:r>
              <a:rPr lang="en-US" b="1" dirty="0" smtClean="0"/>
              <a:t>Alex </a:t>
            </a:r>
            <a:r>
              <a:rPr lang="en-US" b="1" dirty="0" err="1" smtClean="0"/>
              <a:t>Kolker</a:t>
            </a:r>
            <a:endParaRPr lang="en-US" b="1" dirty="0" smtClean="0"/>
          </a:p>
          <a:p>
            <a:r>
              <a:rPr lang="en-US" dirty="0" smtClean="0"/>
              <a:t>Louisiana Universities </a:t>
            </a:r>
            <a:r>
              <a:rPr lang="en-US" dirty="0"/>
              <a:t>M</a:t>
            </a:r>
            <a:r>
              <a:rPr lang="en-US" dirty="0" smtClean="0"/>
              <a:t>arine Consortium</a:t>
            </a:r>
          </a:p>
          <a:p>
            <a:r>
              <a:rPr lang="en-US" dirty="0" smtClean="0"/>
              <a:t>Working on 2017 Louisiana coastal Master Plan</a:t>
            </a:r>
          </a:p>
          <a:p>
            <a:endParaRPr lang="en-US" dirty="0"/>
          </a:p>
          <a:p>
            <a:r>
              <a:rPr lang="en-US" b="1" dirty="0" smtClean="0"/>
              <a:t>Richard </a:t>
            </a:r>
            <a:r>
              <a:rPr lang="en-US" b="1" dirty="0" err="1"/>
              <a:t>C</a:t>
            </a:r>
            <a:r>
              <a:rPr lang="en-US" b="1" dirty="0" err="1" smtClean="0"/>
              <a:t>rout</a:t>
            </a:r>
            <a:endParaRPr lang="en-US" b="1" dirty="0"/>
          </a:p>
          <a:p>
            <a:r>
              <a:rPr lang="en-US" dirty="0" smtClean="0"/>
              <a:t>United </a:t>
            </a:r>
            <a:r>
              <a:rPr lang="en-US" dirty="0"/>
              <a:t>States Naval Research </a:t>
            </a:r>
            <a:r>
              <a:rPr lang="en-US" dirty="0" smtClean="0"/>
              <a:t>Laboratory, Stennis Space Center</a:t>
            </a:r>
            <a:endParaRPr lang="en-US" dirty="0"/>
          </a:p>
        </p:txBody>
      </p:sp>
      <p:sp>
        <p:nvSpPr>
          <p:cNvPr id="3" name="Text Placeholder 2"/>
          <p:cNvSpPr>
            <a:spLocks noGrp="1"/>
          </p:cNvSpPr>
          <p:nvPr>
            <p:ph type="body" sz="quarter" idx="10"/>
          </p:nvPr>
        </p:nvSpPr>
        <p:spPr>
          <a:xfrm>
            <a:off x="548640" y="640080"/>
            <a:ext cx="3566160" cy="657497"/>
          </a:xfrm>
        </p:spPr>
        <p:txBody>
          <a:bodyPr/>
          <a:lstStyle/>
          <a:p>
            <a:r>
              <a:rPr lang="en-US" dirty="0" smtClean="0"/>
              <a:t>Partners</a:t>
            </a:r>
            <a:endParaRPr lang="en-US" dirty="0"/>
          </a:p>
        </p:txBody>
      </p:sp>
      <p:pic>
        <p:nvPicPr>
          <p:cNvPr id="6" name="Picture Placeholder 5"/>
          <p:cNvPicPr>
            <a:picLocks noGrp="1" noChangeAspect="1"/>
          </p:cNvPicPr>
          <p:nvPr>
            <p:ph type="pic" sz="quarter" idx="12"/>
          </p:nvPr>
        </p:nvPicPr>
        <p:blipFill>
          <a:blip r:embed="rId3" cstate="print">
            <a:extLst>
              <a:ext uri="{28A0092B-C50C-407E-A947-70E740481C1C}">
                <a14:useLocalDpi xmlns:a14="http://schemas.microsoft.com/office/drawing/2010/main" val="0"/>
              </a:ext>
            </a:extLst>
          </a:blip>
          <a:srcRect l="25000" r="25000"/>
          <a:stretch>
            <a:fillRect/>
          </a:stretch>
        </p:blipFill>
        <p:spPr>
          <a:xfrm>
            <a:off x="4571999" y="0"/>
            <a:ext cx="4572001" cy="6858002"/>
          </a:xfrm>
        </p:spPr>
      </p:pic>
      <p:sp>
        <p:nvSpPr>
          <p:cNvPr id="5" name="Text Placeholder 4"/>
          <p:cNvSpPr>
            <a:spLocks noGrp="1"/>
          </p:cNvSpPr>
          <p:nvPr>
            <p:ph type="body" sz="quarter" idx="13"/>
          </p:nvPr>
        </p:nvSpPr>
        <p:spPr>
          <a:xfrm>
            <a:off x="4571999" y="6487428"/>
            <a:ext cx="2710149" cy="274320"/>
          </a:xfrm>
        </p:spPr>
        <p:txBody>
          <a:bodyPr>
            <a:normAutofit/>
          </a:bodyPr>
          <a:lstStyle/>
          <a:p>
            <a:r>
              <a:rPr lang="en-US" dirty="0" smtClean="0">
                <a:solidFill>
                  <a:schemeClr val="bg1"/>
                </a:solidFill>
              </a:rPr>
              <a:t>Image Credit: Dr. Alex </a:t>
            </a:r>
            <a:r>
              <a:rPr lang="en-US" dirty="0" err="1" smtClean="0">
                <a:solidFill>
                  <a:schemeClr val="bg1"/>
                </a:solidFill>
              </a:rPr>
              <a:t>Kolker</a:t>
            </a:r>
            <a:endParaRPr lang="en-US" dirty="0">
              <a:solidFill>
                <a:schemeClr val="bg1"/>
              </a:solidFill>
            </a:endParaRPr>
          </a:p>
        </p:txBody>
      </p:sp>
    </p:spTree>
    <p:extLst>
      <p:ext uri="{BB962C8B-B14F-4D97-AF65-F5344CB8AC3E}">
        <p14:creationId xmlns:p14="http://schemas.microsoft.com/office/powerpoint/2010/main" val="71581926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fontScale="92500" lnSpcReduction="10000"/>
          </a:bodyPr>
          <a:lstStyle/>
          <a:p>
            <a:r>
              <a:rPr lang="en-US" dirty="0"/>
              <a:t>Dr. Cathleen Jones, NASA Jet Propulsion Laboratory</a:t>
            </a:r>
          </a:p>
          <a:p>
            <a:r>
              <a:rPr lang="en-US" dirty="0"/>
              <a:t>Dr. Marc Simard, </a:t>
            </a:r>
            <a:r>
              <a:rPr lang="en-US" dirty="0" smtClean="0"/>
              <a:t>NASA </a:t>
            </a:r>
            <a:r>
              <a:rPr lang="en-US" dirty="0"/>
              <a:t>Jet Propulsion Laboratory</a:t>
            </a:r>
          </a:p>
          <a:p>
            <a:endParaRPr lang="en-US" dirty="0"/>
          </a:p>
        </p:txBody>
      </p:sp>
      <p:sp>
        <p:nvSpPr>
          <p:cNvPr id="3" name="Text Placeholder 2"/>
          <p:cNvSpPr>
            <a:spLocks noGrp="1"/>
          </p:cNvSpPr>
          <p:nvPr>
            <p:ph type="body" sz="quarter" idx="11"/>
          </p:nvPr>
        </p:nvSpPr>
        <p:spPr>
          <a:xfrm>
            <a:off x="571207" y="2603719"/>
            <a:ext cx="8051583" cy="704088"/>
          </a:xfrm>
        </p:spPr>
        <p:txBody>
          <a:bodyPr>
            <a:normAutofit fontScale="92500" lnSpcReduction="10000"/>
          </a:bodyPr>
          <a:lstStyle/>
          <a:p>
            <a:r>
              <a:rPr lang="en-US" dirty="0"/>
              <a:t>Richard </a:t>
            </a:r>
            <a:r>
              <a:rPr lang="en-US" dirty="0" err="1"/>
              <a:t>Crout</a:t>
            </a:r>
            <a:r>
              <a:rPr lang="en-US" dirty="0"/>
              <a:t>, </a:t>
            </a:r>
            <a:r>
              <a:rPr lang="en-US" dirty="0" smtClean="0"/>
              <a:t>US Naval </a:t>
            </a:r>
            <a:r>
              <a:rPr lang="en-US" dirty="0"/>
              <a:t>Research </a:t>
            </a:r>
            <a:r>
              <a:rPr lang="en-US" dirty="0" smtClean="0"/>
              <a:t>Laboratory (NRL)</a:t>
            </a:r>
            <a:endParaRPr lang="en-US" dirty="0"/>
          </a:p>
          <a:p>
            <a:r>
              <a:rPr lang="en-US" dirty="0"/>
              <a:t>Dr. Alexander </a:t>
            </a:r>
            <a:r>
              <a:rPr lang="en-US" dirty="0" err="1"/>
              <a:t>Kolker</a:t>
            </a:r>
            <a:r>
              <a:rPr lang="en-US" dirty="0"/>
              <a:t>, Louisiana Universities Marine Consortium</a:t>
            </a:r>
          </a:p>
          <a:p>
            <a:endParaRPr lang="en-US" dirty="0"/>
          </a:p>
        </p:txBody>
      </p:sp>
      <p:sp>
        <p:nvSpPr>
          <p:cNvPr id="4" name="Text Placeholder 3"/>
          <p:cNvSpPr>
            <a:spLocks noGrp="1"/>
          </p:cNvSpPr>
          <p:nvPr>
            <p:ph type="body" sz="quarter" idx="12"/>
          </p:nvPr>
        </p:nvSpPr>
        <p:spPr>
          <a:xfrm>
            <a:off x="571207" y="3716098"/>
            <a:ext cx="8319574" cy="2600292"/>
          </a:xfrm>
        </p:spPr>
        <p:txBody>
          <a:bodyPr>
            <a:normAutofit fontScale="92500" lnSpcReduction="20000"/>
          </a:bodyPr>
          <a:lstStyle/>
          <a:p>
            <a:r>
              <a:rPr lang="en-US" dirty="0"/>
              <a:t>Gwen Miller, DEVELOP at </a:t>
            </a:r>
            <a:r>
              <a:rPr lang="en-US" dirty="0" smtClean="0"/>
              <a:t>NASA Jet Propulsion Laboratory </a:t>
            </a:r>
            <a:endParaRPr lang="en-US" dirty="0"/>
          </a:p>
          <a:p>
            <a:r>
              <a:rPr lang="en-US" dirty="0"/>
              <a:t>Doug Edmonds, </a:t>
            </a:r>
            <a:r>
              <a:rPr lang="en-US" dirty="0" smtClean="0"/>
              <a:t>Delft3D</a:t>
            </a:r>
          </a:p>
          <a:p>
            <a:r>
              <a:rPr lang="en-US" dirty="0" smtClean="0"/>
              <a:t>John Barras, USGS</a:t>
            </a:r>
          </a:p>
          <a:p>
            <a:r>
              <a:rPr lang="en-US" dirty="0" smtClean="0"/>
              <a:t>Dr. John Shaw, University of Arkansas</a:t>
            </a:r>
          </a:p>
          <a:p>
            <a:r>
              <a:rPr lang="en-US" dirty="0" smtClean="0"/>
              <a:t>Brittany Zajic</a:t>
            </a:r>
            <a:r>
              <a:rPr lang="en-US" dirty="0"/>
              <a:t> </a:t>
            </a:r>
            <a:r>
              <a:rPr lang="en-US" dirty="0" smtClean="0"/>
              <a:t>and Raul Garcia, past DEVELOP team members</a:t>
            </a:r>
          </a:p>
          <a:p>
            <a:r>
              <a:rPr lang="en-US" dirty="0" smtClean="0"/>
              <a:t>Ben Holt, DEVELOP mentor at NASA Jet Propulsion Laboratory</a:t>
            </a:r>
          </a:p>
          <a:p>
            <a:r>
              <a:rPr lang="en-US" dirty="0" smtClean="0"/>
              <a:t>Nick Rousseau, DEVELOP Center Lead at NASA Jet Propulsion Laboratory</a:t>
            </a:r>
          </a:p>
          <a:p>
            <a:endParaRPr lang="en-US" dirty="0"/>
          </a:p>
          <a:p>
            <a:endParaRPr lang="en-US" dirty="0"/>
          </a:p>
        </p:txBody>
      </p:sp>
      <p:sp>
        <p:nvSpPr>
          <p:cNvPr id="5" name="TextBox 4"/>
          <p:cNvSpPr txBox="1"/>
          <p:nvPr/>
        </p:nvSpPr>
        <p:spPr>
          <a:xfrm>
            <a:off x="594359" y="940213"/>
            <a:ext cx="2577819" cy="523220"/>
          </a:xfrm>
          <a:prstGeom prst="rect">
            <a:avLst/>
          </a:prstGeom>
          <a:noFill/>
        </p:spPr>
        <p:txBody>
          <a:bodyPr wrap="square" rtlCol="0">
            <a:spAutoFit/>
          </a:bodyPr>
          <a:lstStyle/>
          <a:p>
            <a:pPr algn="l"/>
            <a:r>
              <a:rPr lang="en-US" sz="2800" b="1" dirty="0">
                <a:solidFill>
                  <a:schemeClr val="accent1"/>
                </a:solidFill>
                <a:latin typeface="Century Gothic" panose="020B0502020202020204" pitchFamily="34" charset="0"/>
              </a:rPr>
              <a:t>A</a:t>
            </a:r>
            <a:r>
              <a:rPr lang="en-US" sz="2800" b="1" dirty="0" smtClean="0">
                <a:solidFill>
                  <a:schemeClr val="accent1"/>
                </a:solidFill>
                <a:latin typeface="Century Gothic" panose="020B0502020202020204" pitchFamily="34" charset="0"/>
              </a:rPr>
              <a:t>dvisors</a:t>
            </a:r>
            <a:endParaRPr lang="en-US" sz="2800" dirty="0" smtClean="0">
              <a:solidFill>
                <a:schemeClr val="accent1"/>
              </a:solidFill>
              <a:latin typeface="Century Gothic" panose="020B0502020202020204" pitchFamily="34" charset="0"/>
            </a:endParaRPr>
          </a:p>
        </p:txBody>
      </p:sp>
      <p:sp>
        <p:nvSpPr>
          <p:cNvPr id="6" name="TextBox 5"/>
          <p:cNvSpPr txBox="1"/>
          <p:nvPr/>
        </p:nvSpPr>
        <p:spPr>
          <a:xfrm>
            <a:off x="594359" y="2139620"/>
            <a:ext cx="2577819" cy="523220"/>
          </a:xfrm>
          <a:prstGeom prst="rect">
            <a:avLst/>
          </a:prstGeom>
          <a:noFill/>
        </p:spPr>
        <p:txBody>
          <a:bodyPr wrap="square" rtlCol="0">
            <a:spAutoFit/>
          </a:bodyPr>
          <a:lstStyle/>
          <a:p>
            <a:pPr algn="l"/>
            <a:r>
              <a:rPr lang="en-US" sz="2800" b="1" dirty="0" smtClean="0">
                <a:solidFill>
                  <a:schemeClr val="accent1"/>
                </a:solidFill>
                <a:latin typeface="Century Gothic" panose="020B0502020202020204" pitchFamily="34" charset="0"/>
              </a:rPr>
              <a:t>Partners</a:t>
            </a:r>
            <a:endParaRPr lang="en-US" sz="2800" dirty="0" smtClean="0">
              <a:solidFill>
                <a:schemeClr val="accent1"/>
              </a:solidFill>
              <a:latin typeface="Century Gothic" panose="020B0502020202020204" pitchFamily="34" charset="0"/>
            </a:endParaRPr>
          </a:p>
        </p:txBody>
      </p:sp>
      <p:sp>
        <p:nvSpPr>
          <p:cNvPr id="7" name="TextBox 6"/>
          <p:cNvSpPr txBox="1"/>
          <p:nvPr/>
        </p:nvSpPr>
        <p:spPr>
          <a:xfrm>
            <a:off x="594359" y="3226930"/>
            <a:ext cx="2577819" cy="523220"/>
          </a:xfrm>
          <a:prstGeom prst="rect">
            <a:avLst/>
          </a:prstGeom>
          <a:noFill/>
        </p:spPr>
        <p:txBody>
          <a:bodyPr wrap="square" rtlCol="0">
            <a:spAutoFit/>
          </a:bodyPr>
          <a:lstStyle/>
          <a:p>
            <a:pPr algn="l"/>
            <a:r>
              <a:rPr lang="en-US" sz="2800" b="1" dirty="0" smtClean="0">
                <a:solidFill>
                  <a:schemeClr val="accent1"/>
                </a:solidFill>
                <a:latin typeface="Century Gothic" panose="020B0502020202020204" pitchFamily="34" charset="0"/>
              </a:rPr>
              <a:t>Others</a:t>
            </a:r>
            <a:endParaRPr lang="en-US" sz="2800" dirty="0" smtClean="0">
              <a:solidFill>
                <a:schemeClr val="accent1"/>
              </a:solidFill>
              <a:latin typeface="Century Gothic" panose="020B0502020202020204" pitchFamily="34" charset="0"/>
            </a:endParaRPr>
          </a:p>
        </p:txBody>
      </p:sp>
    </p:spTree>
    <p:extLst>
      <p:ext uri="{BB962C8B-B14F-4D97-AF65-F5344CB8AC3E}">
        <p14:creationId xmlns:p14="http://schemas.microsoft.com/office/powerpoint/2010/main" val="35140796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1000"/>
            <a:lum/>
          </a:blip>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384686" y="1952441"/>
            <a:ext cx="7982712" cy="959469"/>
          </a:xfrm>
        </p:spPr>
        <p:txBody>
          <a:bodyPr/>
          <a:lstStyle/>
          <a:p>
            <a:pPr algn="ctr"/>
            <a:r>
              <a:rPr lang="en-US" sz="6600" dirty="0" smtClean="0"/>
              <a:t>Questions?</a:t>
            </a:r>
            <a:endParaRPr lang="en-US" sz="6600" dirty="0"/>
          </a:p>
        </p:txBody>
      </p:sp>
      <p:sp>
        <p:nvSpPr>
          <p:cNvPr id="4" name="Text Placeholder 4"/>
          <p:cNvSpPr>
            <a:spLocks noGrp="1"/>
          </p:cNvSpPr>
          <p:nvPr>
            <p:ph type="body" sz="quarter" idx="13"/>
          </p:nvPr>
        </p:nvSpPr>
        <p:spPr>
          <a:xfrm>
            <a:off x="6305112" y="6487428"/>
            <a:ext cx="2710149" cy="274320"/>
          </a:xfrm>
        </p:spPr>
        <p:txBody>
          <a:bodyPr>
            <a:normAutofit/>
          </a:bodyPr>
          <a:lstStyle/>
          <a:p>
            <a:r>
              <a:rPr lang="en-US" dirty="0" smtClean="0">
                <a:solidFill>
                  <a:srgbClr val="333333"/>
                </a:solidFill>
              </a:rPr>
              <a:t>Image Credit: </a:t>
            </a:r>
            <a:r>
              <a:rPr lang="en-US" dirty="0">
                <a:solidFill>
                  <a:srgbClr val="333333"/>
                </a:solidFill>
              </a:rPr>
              <a:t>Cindy </a:t>
            </a:r>
            <a:r>
              <a:rPr lang="en-US" dirty="0" err="1">
                <a:solidFill>
                  <a:srgbClr val="333333"/>
                </a:solidFill>
              </a:rPr>
              <a:t>Gumucio</a:t>
            </a:r>
            <a:endParaRPr lang="en-US" dirty="0">
              <a:solidFill>
                <a:srgbClr val="333333"/>
              </a:solidFill>
            </a:endParaRPr>
          </a:p>
        </p:txBody>
      </p:sp>
    </p:spTree>
    <p:extLst>
      <p:ext uri="{BB962C8B-B14F-4D97-AF65-F5344CB8AC3E}">
        <p14:creationId xmlns:p14="http://schemas.microsoft.com/office/powerpoint/2010/main" val="373891232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37745" y="1515281"/>
            <a:ext cx="8610383" cy="3046671"/>
          </a:xfrm>
        </p:spPr>
        <p:txBody>
          <a:bodyPr>
            <a:normAutofit/>
          </a:bodyPr>
          <a:lstStyle/>
          <a:p>
            <a:endParaRPr lang="en-US" b="1" u="sng" dirty="0" smtClean="0"/>
          </a:p>
          <a:p>
            <a:pPr marL="342900" indent="-342900">
              <a:spcBef>
                <a:spcPts val="200"/>
              </a:spcBef>
              <a:buClr>
                <a:schemeClr val="accent1"/>
              </a:buClr>
              <a:buFont typeface="Webdings" panose="05030102010509060703" pitchFamily="18" charset="2"/>
              <a:buChar char="4"/>
            </a:pPr>
            <a:r>
              <a:rPr lang="en-US" dirty="0"/>
              <a:t>Potential </a:t>
            </a:r>
            <a:r>
              <a:rPr lang="en-US" b="1" dirty="0"/>
              <a:t>loss</a:t>
            </a:r>
            <a:r>
              <a:rPr lang="en-US" dirty="0"/>
              <a:t> of up to 1/3 of Louisiana's coastal wetlands by </a:t>
            </a:r>
            <a:r>
              <a:rPr lang="en-US" dirty="0" smtClean="0"/>
              <a:t>2050</a:t>
            </a:r>
          </a:p>
          <a:p>
            <a:pPr marL="342900" indent="-342900">
              <a:spcBef>
                <a:spcPts val="200"/>
              </a:spcBef>
              <a:buClr>
                <a:schemeClr val="accent1"/>
              </a:buClr>
              <a:buFont typeface="Webdings" panose="05030102010509060703" pitchFamily="18" charset="2"/>
              <a:buChar char="4"/>
            </a:pPr>
            <a:endParaRPr lang="en-US" dirty="0"/>
          </a:p>
          <a:p>
            <a:pPr marL="342900" indent="-342900">
              <a:spcBef>
                <a:spcPts val="200"/>
              </a:spcBef>
              <a:buClr>
                <a:schemeClr val="accent1"/>
              </a:buClr>
              <a:buFont typeface="Webdings" panose="05030102010509060703" pitchFamily="18" charset="2"/>
              <a:buChar char="4"/>
            </a:pPr>
            <a:r>
              <a:rPr lang="en-US" b="1" dirty="0"/>
              <a:t>80 miles </a:t>
            </a:r>
            <a:r>
              <a:rPr lang="en-US" dirty="0"/>
              <a:t>of LA coastline are only 1 ft. above sea </a:t>
            </a:r>
            <a:r>
              <a:rPr lang="en-US" dirty="0" smtClean="0"/>
              <a:t>level</a:t>
            </a:r>
          </a:p>
          <a:p>
            <a:pPr marL="342900" indent="-342900">
              <a:spcBef>
                <a:spcPts val="200"/>
              </a:spcBef>
              <a:buClr>
                <a:schemeClr val="accent1"/>
              </a:buClr>
              <a:buFont typeface="Webdings" panose="05030102010509060703" pitchFamily="18" charset="2"/>
              <a:buChar char="4"/>
            </a:pPr>
            <a:endParaRPr lang="en-US" dirty="0"/>
          </a:p>
          <a:p>
            <a:pPr marL="342900" indent="-342900">
              <a:spcBef>
                <a:spcPts val="200"/>
              </a:spcBef>
              <a:buClr>
                <a:schemeClr val="accent1"/>
              </a:buClr>
              <a:buFont typeface="Webdings" panose="05030102010509060703" pitchFamily="18" charset="2"/>
              <a:buChar char="4"/>
            </a:pPr>
            <a:r>
              <a:rPr lang="en-US" dirty="0"/>
              <a:t>Negative impacts to critical </a:t>
            </a:r>
            <a:r>
              <a:rPr lang="en-US" b="1" dirty="0"/>
              <a:t>habitat</a:t>
            </a:r>
            <a:r>
              <a:rPr lang="en-US" dirty="0"/>
              <a:t> and </a:t>
            </a:r>
            <a:r>
              <a:rPr lang="en-US" b="1" dirty="0" smtClean="0"/>
              <a:t>economy</a:t>
            </a:r>
          </a:p>
          <a:p>
            <a:pPr marL="342900" indent="-342900">
              <a:spcBef>
                <a:spcPts val="200"/>
              </a:spcBef>
              <a:buClr>
                <a:schemeClr val="accent1"/>
              </a:buClr>
              <a:buFont typeface="Webdings" panose="05030102010509060703" pitchFamily="18" charset="2"/>
              <a:buChar char="4"/>
            </a:pPr>
            <a:endParaRPr lang="en-US" dirty="0" smtClean="0"/>
          </a:p>
          <a:p>
            <a:pPr marL="342900" indent="-342900">
              <a:spcBef>
                <a:spcPts val="200"/>
              </a:spcBef>
              <a:buClr>
                <a:schemeClr val="accent1"/>
              </a:buClr>
              <a:buFont typeface="Webdings" panose="05030102010509060703" pitchFamily="18" charset="2"/>
              <a:buChar char="4"/>
            </a:pPr>
            <a:r>
              <a:rPr lang="en-US" b="1" dirty="0"/>
              <a:t>60-70% </a:t>
            </a:r>
            <a:r>
              <a:rPr lang="en-US" dirty="0"/>
              <a:t>of population within 50 miles of the </a:t>
            </a:r>
            <a:r>
              <a:rPr lang="en-US" dirty="0" smtClean="0"/>
              <a:t>coast</a:t>
            </a:r>
            <a:endParaRPr lang="en-US" b="1"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p:txBody>
      </p:sp>
      <p:sp>
        <p:nvSpPr>
          <p:cNvPr id="6" name="TextBox 5"/>
          <p:cNvSpPr txBox="1"/>
          <p:nvPr/>
        </p:nvSpPr>
        <p:spPr>
          <a:xfrm>
            <a:off x="437745" y="516484"/>
            <a:ext cx="8439445" cy="707886"/>
          </a:xfrm>
          <a:prstGeom prst="rect">
            <a:avLst/>
          </a:prstGeom>
          <a:noFill/>
        </p:spPr>
        <p:txBody>
          <a:bodyPr wrap="square" rtlCol="0">
            <a:spAutoFit/>
          </a:bodyPr>
          <a:lstStyle/>
          <a:p>
            <a:r>
              <a:rPr lang="en-US" sz="4000" b="1" dirty="0">
                <a:solidFill>
                  <a:schemeClr val="accent1"/>
                </a:solidFill>
              </a:rPr>
              <a:t>Community </a:t>
            </a:r>
            <a:r>
              <a:rPr lang="en-US" sz="4000" b="1" dirty="0" smtClean="0">
                <a:solidFill>
                  <a:schemeClr val="accent1"/>
                </a:solidFill>
              </a:rPr>
              <a:t>Concerns</a:t>
            </a:r>
            <a:endParaRPr lang="en-US" sz="4000" b="1" dirty="0">
              <a:solidFill>
                <a:schemeClr val="accent1"/>
              </a:solidFill>
            </a:endParaRPr>
          </a:p>
        </p:txBody>
      </p:sp>
      <p:pic>
        <p:nvPicPr>
          <p:cNvPr id="4" name="Picture Placeholder 5"/>
          <p:cNvPicPr>
            <a:picLocks noGrp="1" noChangeAspect="1"/>
          </p:cNvPicPr>
          <p:nvPr>
            <p:ph type="pic" sz="quarter" idx="12"/>
          </p:nvPr>
        </p:nvPicPr>
        <p:blipFill>
          <a:blip r:embed="rId3" cstate="print">
            <a:extLst>
              <a:ext uri="{28A0092B-C50C-407E-A947-70E740481C1C}">
                <a14:useLocalDpi xmlns:a14="http://schemas.microsoft.com/office/drawing/2010/main" val="0"/>
              </a:ext>
            </a:extLst>
          </a:blip>
          <a:stretch>
            <a:fillRect/>
          </a:stretch>
        </p:blipFill>
        <p:spPr>
          <a:xfrm>
            <a:off x="-1" y="4748270"/>
            <a:ext cx="9143999" cy="2109730"/>
          </a:xfrm>
        </p:spPr>
      </p:pic>
      <p:sp>
        <p:nvSpPr>
          <p:cNvPr id="5" name="Text Placeholder 4"/>
          <p:cNvSpPr>
            <a:spLocks noGrp="1"/>
          </p:cNvSpPr>
          <p:nvPr>
            <p:ph type="body" sz="quarter" idx="13"/>
          </p:nvPr>
        </p:nvSpPr>
        <p:spPr>
          <a:xfrm>
            <a:off x="6760721" y="6583680"/>
            <a:ext cx="2295144" cy="274320"/>
          </a:xfrm>
        </p:spPr>
        <p:txBody>
          <a:bodyPr/>
          <a:lstStyle/>
          <a:p>
            <a:r>
              <a:rPr lang="en-US" dirty="0" smtClean="0">
                <a:solidFill>
                  <a:schemeClr val="bg1"/>
                </a:solidFill>
              </a:rPr>
              <a:t>Image Credit: Dr. Alex </a:t>
            </a:r>
            <a:r>
              <a:rPr lang="en-US" dirty="0" err="1" smtClean="0">
                <a:solidFill>
                  <a:schemeClr val="bg1"/>
                </a:solidFill>
              </a:rPr>
              <a:t>Kolker</a:t>
            </a:r>
            <a:endParaRPr lang="en-US" dirty="0">
              <a:solidFill>
                <a:schemeClr val="bg1"/>
              </a:solidFill>
            </a:endParaRPr>
          </a:p>
        </p:txBody>
      </p:sp>
    </p:spTree>
    <p:extLst>
      <p:ext uri="{BB962C8B-B14F-4D97-AF65-F5344CB8AC3E}">
        <p14:creationId xmlns:p14="http://schemas.microsoft.com/office/powerpoint/2010/main" val="137106811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p:txBody>
          <a:bodyPr/>
          <a:lstStyle/>
          <a:p>
            <a:r>
              <a:rPr lang="en-US" dirty="0" smtClean="0"/>
              <a:t>Study Area</a:t>
            </a:r>
            <a:endParaRPr lang="en-US" dirty="0"/>
          </a:p>
        </p:txBody>
      </p:sp>
      <p:grpSp>
        <p:nvGrpSpPr>
          <p:cNvPr id="9" name="Group 8"/>
          <p:cNvGrpSpPr/>
          <p:nvPr/>
        </p:nvGrpSpPr>
        <p:grpSpPr>
          <a:xfrm>
            <a:off x="576072" y="2583051"/>
            <a:ext cx="5325007" cy="4033624"/>
            <a:chOff x="275208" y="1421239"/>
            <a:chExt cx="4393889" cy="3328314"/>
          </a:xfrm>
        </p:grpSpPr>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11653" r="21454" b="9918"/>
            <a:stretch/>
          </p:blipFill>
          <p:spPr>
            <a:xfrm>
              <a:off x="275208" y="1421239"/>
              <a:ext cx="4393889" cy="3328314"/>
            </a:xfrm>
            <a:prstGeom prst="rect">
              <a:avLst/>
            </a:prstGeom>
          </p:spPr>
        </p:pic>
        <p:sp>
          <p:nvSpPr>
            <p:cNvPr id="8" name="Rectangle 7"/>
            <p:cNvSpPr/>
            <p:nvPr/>
          </p:nvSpPr>
          <p:spPr>
            <a:xfrm>
              <a:off x="2393156" y="3890963"/>
              <a:ext cx="145258" cy="223837"/>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Text Placeholder 1"/>
          <p:cNvSpPr>
            <a:spLocks noGrp="1"/>
          </p:cNvSpPr>
          <p:nvPr>
            <p:ph type="body" sz="quarter" idx="11"/>
          </p:nvPr>
        </p:nvSpPr>
        <p:spPr>
          <a:xfrm>
            <a:off x="576072" y="1622286"/>
            <a:ext cx="8301119" cy="858156"/>
          </a:xfrm>
        </p:spPr>
        <p:txBody>
          <a:bodyPr>
            <a:normAutofit/>
          </a:bodyPr>
          <a:lstStyle/>
          <a:p>
            <a:r>
              <a:rPr lang="en-US" b="1" dirty="0" smtClean="0"/>
              <a:t>Wax Lake Delta, Louisiana</a:t>
            </a:r>
          </a:p>
          <a:p>
            <a:r>
              <a:rPr lang="en-US" b="1" dirty="0" smtClean="0"/>
              <a:t>Study Period: April 2015 – May 2015</a:t>
            </a:r>
            <a:endParaRPr lang="en-US" b="1" dirty="0"/>
          </a:p>
          <a:p>
            <a:endParaRPr lang="en-US" dirty="0"/>
          </a:p>
          <a:p>
            <a:endParaRPr lang="en-US" dirty="0" smtClean="0">
              <a:solidFill>
                <a:srgbClr val="333333"/>
              </a:solidFill>
            </a:endParaRPr>
          </a:p>
        </p:txBody>
      </p:sp>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40292" t="10604" r="33883" b="7584"/>
          <a:stretch/>
        </p:blipFill>
        <p:spPr>
          <a:xfrm>
            <a:off x="6295188" y="2583050"/>
            <a:ext cx="2263596" cy="4033625"/>
          </a:xfrm>
          <a:prstGeom prst="rect">
            <a:avLst/>
          </a:prstGeom>
          <a:ln w="28575">
            <a:solidFill>
              <a:srgbClr val="FF0000"/>
            </a:solidFill>
          </a:ln>
        </p:spPr>
      </p:pic>
    </p:spTree>
    <p:extLst>
      <p:ext uri="{BB962C8B-B14F-4D97-AF65-F5344CB8AC3E}">
        <p14:creationId xmlns:p14="http://schemas.microsoft.com/office/powerpoint/2010/main" val="224234925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576071" y="1562344"/>
            <a:ext cx="8266477" cy="2295144"/>
          </a:xfrm>
        </p:spPr>
        <p:txBody>
          <a:bodyPr>
            <a:noAutofit/>
          </a:bodyPr>
          <a:lstStyle/>
          <a:p>
            <a:pPr marL="342900" indent="-342900">
              <a:spcBef>
                <a:spcPts val="200"/>
              </a:spcBef>
              <a:buClr>
                <a:schemeClr val="accent1"/>
              </a:buClr>
              <a:buFont typeface="Webdings" panose="05030102010509060703" pitchFamily="18" charset="2"/>
              <a:buChar char="4"/>
            </a:pPr>
            <a:endParaRPr lang="en-US" dirty="0" smtClean="0"/>
          </a:p>
          <a:p>
            <a:pPr marL="342900" indent="-342900">
              <a:spcBef>
                <a:spcPts val="200"/>
              </a:spcBef>
              <a:buClr>
                <a:schemeClr val="accent1"/>
              </a:buClr>
              <a:buFont typeface="Webdings" panose="05030102010509060703" pitchFamily="18" charset="2"/>
              <a:buChar char="4"/>
            </a:pPr>
            <a:r>
              <a:rPr lang="en-US" dirty="0" smtClean="0"/>
              <a:t>Delta </a:t>
            </a:r>
            <a:r>
              <a:rPr lang="en-US" dirty="0"/>
              <a:t>is built by sediment carried by the Atchafalaya </a:t>
            </a:r>
            <a:r>
              <a:rPr lang="en-US" dirty="0" smtClean="0"/>
              <a:t>River</a:t>
            </a:r>
          </a:p>
          <a:p>
            <a:pPr marL="342900" indent="-342900">
              <a:spcBef>
                <a:spcPts val="200"/>
              </a:spcBef>
              <a:buClr>
                <a:schemeClr val="accent1"/>
              </a:buClr>
              <a:buFont typeface="Webdings" panose="05030102010509060703" pitchFamily="18" charset="2"/>
              <a:buChar char="4"/>
            </a:pPr>
            <a:endParaRPr lang="en-US" dirty="0"/>
          </a:p>
          <a:p>
            <a:pPr marL="342900" indent="-342900">
              <a:spcBef>
                <a:spcPts val="200"/>
              </a:spcBef>
              <a:buClr>
                <a:schemeClr val="accent1"/>
              </a:buClr>
              <a:buFont typeface="Webdings" panose="05030102010509060703" pitchFamily="18" charset="2"/>
              <a:buChar char="4"/>
            </a:pPr>
            <a:r>
              <a:rPr lang="en-US" dirty="0"/>
              <a:t>The delta grows 1.2 </a:t>
            </a:r>
            <a:r>
              <a:rPr lang="en-US" dirty="0" smtClean="0"/>
              <a:t>km</a:t>
            </a:r>
            <a:r>
              <a:rPr lang="en-US" baseline="30000" dirty="0" smtClean="0"/>
              <a:t>2 </a:t>
            </a:r>
            <a:r>
              <a:rPr lang="en-US" dirty="0" smtClean="0"/>
              <a:t>(0.46 m</a:t>
            </a:r>
            <a:r>
              <a:rPr lang="en-US" baseline="30000" dirty="0" smtClean="0"/>
              <a:t>2</a:t>
            </a:r>
            <a:r>
              <a:rPr lang="en-US" dirty="0" smtClean="0"/>
              <a:t>) </a:t>
            </a:r>
            <a:r>
              <a:rPr lang="en-US" dirty="0"/>
              <a:t>per </a:t>
            </a:r>
            <a:r>
              <a:rPr lang="en-US" dirty="0" smtClean="0"/>
              <a:t>year</a:t>
            </a:r>
          </a:p>
          <a:p>
            <a:pPr marL="342900" indent="-342900">
              <a:spcBef>
                <a:spcPts val="200"/>
              </a:spcBef>
              <a:buClr>
                <a:schemeClr val="accent1"/>
              </a:buClr>
              <a:buFont typeface="Webdings" panose="05030102010509060703" pitchFamily="18" charset="2"/>
              <a:buChar char="4"/>
            </a:pPr>
            <a:endParaRPr lang="en-US" dirty="0"/>
          </a:p>
          <a:p>
            <a:pPr marL="342900" indent="-342900">
              <a:spcBef>
                <a:spcPts val="200"/>
              </a:spcBef>
              <a:buClr>
                <a:schemeClr val="accent1"/>
              </a:buClr>
              <a:buFont typeface="Webdings" panose="05030102010509060703" pitchFamily="18" charset="2"/>
              <a:buChar char="4"/>
            </a:pPr>
            <a:r>
              <a:rPr lang="en-US" dirty="0"/>
              <a:t>Rate of growth varies with the timing of floods and hurricanes</a:t>
            </a:r>
          </a:p>
          <a:p>
            <a:pPr marL="342900" indent="-342900">
              <a:buFont typeface="Arial" panose="020B0604020202020204" pitchFamily="34" charset="0"/>
              <a:buChar char="•"/>
            </a:pPr>
            <a:endParaRPr lang="en-US" dirty="0" smtClean="0"/>
          </a:p>
        </p:txBody>
      </p:sp>
      <p:sp>
        <p:nvSpPr>
          <p:cNvPr id="3" name="Text Placeholder 2"/>
          <p:cNvSpPr>
            <a:spLocks noGrp="1"/>
          </p:cNvSpPr>
          <p:nvPr>
            <p:ph type="body" sz="quarter" idx="14"/>
          </p:nvPr>
        </p:nvSpPr>
        <p:spPr/>
        <p:txBody>
          <a:bodyPr/>
          <a:lstStyle/>
          <a:p>
            <a:r>
              <a:rPr lang="en-US" dirty="0" smtClean="0"/>
              <a:t>Wax Lake Delta</a:t>
            </a:r>
            <a:endParaRPr lang="en-US" dirty="0"/>
          </a:p>
        </p:txBody>
      </p:sp>
      <p:sp>
        <p:nvSpPr>
          <p:cNvPr id="5" name="Text Placeholder 4"/>
          <p:cNvSpPr>
            <a:spLocks noGrp="1"/>
          </p:cNvSpPr>
          <p:nvPr>
            <p:ph type="body" sz="quarter" idx="13"/>
          </p:nvPr>
        </p:nvSpPr>
        <p:spPr>
          <a:xfrm>
            <a:off x="5993152" y="6476476"/>
            <a:ext cx="2295144" cy="274320"/>
          </a:xfrm>
        </p:spPr>
        <p:txBody>
          <a:bodyPr/>
          <a:lstStyle/>
          <a:p>
            <a:r>
              <a:rPr lang="en-US" dirty="0" smtClean="0"/>
              <a:t>Image Credit: NASA</a:t>
            </a:r>
            <a:endParaRPr lang="en-US" dirty="0"/>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9539" y="4010393"/>
            <a:ext cx="3653306" cy="2450823"/>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32745" y="4010624"/>
            <a:ext cx="3655551" cy="2450592"/>
          </a:xfrm>
          <a:prstGeom prst="rect">
            <a:avLst/>
          </a:prstGeom>
        </p:spPr>
      </p:pic>
      <p:sp>
        <p:nvSpPr>
          <p:cNvPr id="7" name="TextBox 6"/>
          <p:cNvSpPr txBox="1"/>
          <p:nvPr/>
        </p:nvSpPr>
        <p:spPr>
          <a:xfrm>
            <a:off x="737808" y="4136625"/>
            <a:ext cx="817123" cy="369332"/>
          </a:xfrm>
          <a:prstGeom prst="rect">
            <a:avLst/>
          </a:prstGeom>
          <a:noFill/>
        </p:spPr>
        <p:txBody>
          <a:bodyPr wrap="square" rtlCol="0">
            <a:spAutoFit/>
          </a:bodyPr>
          <a:lstStyle/>
          <a:p>
            <a:r>
              <a:rPr lang="en-US" dirty="0" smtClean="0">
                <a:solidFill>
                  <a:schemeClr val="bg1"/>
                </a:solidFill>
              </a:rPr>
              <a:t>1984</a:t>
            </a:r>
            <a:endParaRPr lang="en-US" dirty="0">
              <a:solidFill>
                <a:schemeClr val="bg1"/>
              </a:solidFill>
            </a:endParaRPr>
          </a:p>
        </p:txBody>
      </p:sp>
      <p:sp>
        <p:nvSpPr>
          <p:cNvPr id="8" name="TextBox 7"/>
          <p:cNvSpPr txBox="1"/>
          <p:nvPr/>
        </p:nvSpPr>
        <p:spPr>
          <a:xfrm>
            <a:off x="4629117" y="4136625"/>
            <a:ext cx="817123" cy="369332"/>
          </a:xfrm>
          <a:prstGeom prst="rect">
            <a:avLst/>
          </a:prstGeom>
          <a:noFill/>
        </p:spPr>
        <p:txBody>
          <a:bodyPr wrap="square" rtlCol="0">
            <a:spAutoFit/>
          </a:bodyPr>
          <a:lstStyle/>
          <a:p>
            <a:r>
              <a:rPr lang="en-US" dirty="0" smtClean="0">
                <a:solidFill>
                  <a:schemeClr val="bg1"/>
                </a:solidFill>
              </a:rPr>
              <a:t>2014</a:t>
            </a:r>
            <a:endParaRPr lang="en-US" dirty="0">
              <a:solidFill>
                <a:schemeClr val="bg1"/>
              </a:solidFill>
            </a:endParaRPr>
          </a:p>
        </p:txBody>
      </p:sp>
    </p:spTree>
    <p:extLst>
      <p:ext uri="{BB962C8B-B14F-4D97-AF65-F5344CB8AC3E}">
        <p14:creationId xmlns:p14="http://schemas.microsoft.com/office/powerpoint/2010/main" val="192756338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p:txBody>
          <a:bodyPr/>
          <a:lstStyle/>
          <a:p>
            <a:r>
              <a:rPr lang="en-US" dirty="0" smtClean="0"/>
              <a:t>Objectives</a:t>
            </a:r>
            <a:endParaRPr lang="en-US" dirty="0"/>
          </a:p>
        </p:txBody>
      </p:sp>
      <p:sp>
        <p:nvSpPr>
          <p:cNvPr id="10" name="TextBox 9"/>
          <p:cNvSpPr txBox="1"/>
          <p:nvPr/>
        </p:nvSpPr>
        <p:spPr>
          <a:xfrm>
            <a:off x="320041" y="1764394"/>
            <a:ext cx="8612944" cy="4324261"/>
          </a:xfrm>
          <a:prstGeom prst="rect">
            <a:avLst/>
          </a:prstGeom>
          <a:noFill/>
        </p:spPr>
        <p:txBody>
          <a:bodyPr wrap="square" rtlCol="0">
            <a:spAutoFit/>
          </a:bodyPr>
          <a:lstStyle/>
          <a:p>
            <a:pPr marL="347663" indent="-347663"/>
            <a:r>
              <a:rPr lang="en-US" sz="2500" b="1" dirty="0" smtClean="0">
                <a:solidFill>
                  <a:schemeClr val="accent1"/>
                </a:solidFill>
              </a:rPr>
              <a:t>Extrapolate </a:t>
            </a:r>
            <a:r>
              <a:rPr lang="en-US" sz="2500" dirty="0"/>
              <a:t>delta vegetation elevations using </a:t>
            </a:r>
            <a:r>
              <a:rPr lang="en-US" sz="2500" dirty="0" smtClean="0"/>
              <a:t>UAVSAR</a:t>
            </a:r>
          </a:p>
          <a:p>
            <a:pPr marL="347663" indent="-347663"/>
            <a:endParaRPr lang="en-US" sz="2500" dirty="0"/>
          </a:p>
          <a:p>
            <a:pPr marL="347663" indent="-347663"/>
            <a:r>
              <a:rPr lang="en-US" sz="2500" b="1" dirty="0">
                <a:solidFill>
                  <a:schemeClr val="accent1"/>
                </a:solidFill>
              </a:rPr>
              <a:t>Model </a:t>
            </a:r>
            <a:r>
              <a:rPr lang="en-US" sz="2500" dirty="0"/>
              <a:t>water flow and sediment transport using </a:t>
            </a:r>
            <a:r>
              <a:rPr lang="en-US" sz="2500" dirty="0" smtClean="0"/>
              <a:t>	  	  </a:t>
            </a:r>
            <a:r>
              <a:rPr lang="en-US" sz="2500" dirty="0" err="1" smtClean="0"/>
              <a:t>Deltares</a:t>
            </a:r>
            <a:r>
              <a:rPr lang="en-US" sz="2500" dirty="0" smtClean="0"/>
              <a:t> </a:t>
            </a:r>
            <a:r>
              <a:rPr lang="en-US" sz="2500" dirty="0"/>
              <a:t>Delft3D </a:t>
            </a:r>
            <a:endParaRPr lang="en-US" sz="2500" dirty="0" smtClean="0"/>
          </a:p>
          <a:p>
            <a:pPr marL="347663" indent="-347663"/>
            <a:endParaRPr lang="en-US" sz="2500" dirty="0"/>
          </a:p>
          <a:p>
            <a:pPr marL="347663" indent="-347663"/>
            <a:r>
              <a:rPr lang="en-US" sz="2500" b="1" dirty="0">
                <a:solidFill>
                  <a:schemeClr val="accent1"/>
                </a:solidFill>
              </a:rPr>
              <a:t>Calibrate</a:t>
            </a:r>
            <a:r>
              <a:rPr lang="en-US" sz="2500" dirty="0"/>
              <a:t> resulting model with </a:t>
            </a:r>
            <a:r>
              <a:rPr lang="en-US" sz="2500" dirty="0" err="1"/>
              <a:t>AirSWOT</a:t>
            </a:r>
            <a:r>
              <a:rPr lang="en-US" sz="2500" dirty="0"/>
              <a:t> </a:t>
            </a:r>
            <a:endParaRPr lang="en-US" sz="2500" dirty="0" smtClean="0"/>
          </a:p>
          <a:p>
            <a:pPr marL="347663" indent="-347663"/>
            <a:endParaRPr lang="en-US" sz="2500" dirty="0"/>
          </a:p>
          <a:p>
            <a:pPr marL="347663" indent="-347663"/>
            <a:r>
              <a:rPr lang="en-US" sz="2500" b="1" dirty="0">
                <a:solidFill>
                  <a:schemeClr val="accent1"/>
                </a:solidFill>
              </a:rPr>
              <a:t>Examine</a:t>
            </a:r>
            <a:r>
              <a:rPr lang="en-US" sz="2500" dirty="0"/>
              <a:t> delta formation processes to gain a better </a:t>
            </a:r>
            <a:r>
              <a:rPr lang="en-US" sz="2500" dirty="0" smtClean="0"/>
              <a:t>	  	      understanding </a:t>
            </a:r>
            <a:r>
              <a:rPr lang="en-US" sz="2500" dirty="0"/>
              <a:t>of why the Wax Lake Delta is </a:t>
            </a:r>
            <a:r>
              <a:rPr lang="en-US" sz="2500" dirty="0" smtClean="0"/>
              <a:t>         	      aggregating</a:t>
            </a:r>
            <a:endParaRPr lang="en-US" sz="2500" dirty="0"/>
          </a:p>
          <a:p>
            <a:r>
              <a:rPr lang="en-US" sz="2500" dirty="0" smtClean="0"/>
              <a:t>  </a:t>
            </a:r>
            <a:endParaRPr lang="en-US" sz="2500" dirty="0"/>
          </a:p>
        </p:txBody>
      </p:sp>
    </p:spTree>
    <p:extLst>
      <p:ext uri="{BB962C8B-B14F-4D97-AF65-F5344CB8AC3E}">
        <p14:creationId xmlns:p14="http://schemas.microsoft.com/office/powerpoint/2010/main" val="416470869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576071" y="579120"/>
            <a:ext cx="8332797" cy="704088"/>
          </a:xfrm>
        </p:spPr>
        <p:txBody>
          <a:bodyPr/>
          <a:lstStyle/>
          <a:p>
            <a:r>
              <a:rPr lang="en-US" dirty="0" smtClean="0"/>
              <a:t>NASA Earth Observation Systems</a:t>
            </a:r>
            <a:endParaRPr lang="en-US" dirty="0"/>
          </a:p>
        </p:txBody>
      </p:sp>
      <p:pic>
        <p:nvPicPr>
          <p:cNvPr id="5" name="Picture 4" descr="21_UAVSAR.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71851" y="1393744"/>
            <a:ext cx="2554134" cy="915231"/>
          </a:xfrm>
          <a:prstGeom prst="rect">
            <a:avLst/>
          </a:prstGeom>
        </p:spPr>
      </p:pic>
      <p:pic>
        <p:nvPicPr>
          <p:cNvPr id="6" name="Content Placeholder 3"/>
          <p:cNvPicPr>
            <a:picLocks noChangeAspect="1"/>
          </p:cNvPicPr>
          <p:nvPr/>
        </p:nvPicPr>
        <p:blipFill>
          <a:blip r:embed="rId4"/>
          <a:stretch>
            <a:fillRect/>
          </a:stretch>
        </p:blipFill>
        <p:spPr>
          <a:xfrm>
            <a:off x="5205178" y="2396947"/>
            <a:ext cx="2551176" cy="2037628"/>
          </a:xfrm>
          <a:prstGeom prst="rect">
            <a:avLst/>
          </a:prstGeom>
        </p:spPr>
      </p:pic>
      <p:sp>
        <p:nvSpPr>
          <p:cNvPr id="9" name="Text Placeholder 8"/>
          <p:cNvSpPr>
            <a:spLocks noGrp="1"/>
          </p:cNvSpPr>
          <p:nvPr>
            <p:ph type="body" sz="quarter" idx="11"/>
          </p:nvPr>
        </p:nvSpPr>
        <p:spPr>
          <a:xfrm>
            <a:off x="576072" y="1283209"/>
            <a:ext cx="3723710" cy="1502522"/>
          </a:xfrm>
        </p:spPr>
        <p:txBody>
          <a:bodyPr>
            <a:noAutofit/>
          </a:bodyPr>
          <a:lstStyle/>
          <a:p>
            <a:r>
              <a:rPr lang="en-US" u="sng" dirty="0" smtClean="0"/>
              <a:t>UAVSAR </a:t>
            </a:r>
          </a:p>
          <a:p>
            <a:pPr marL="342900" indent="-342900">
              <a:spcBef>
                <a:spcPts val="200"/>
              </a:spcBef>
              <a:buClr>
                <a:schemeClr val="accent1"/>
              </a:buClr>
              <a:buFont typeface="Webdings" panose="05030102010509060703" pitchFamily="18" charset="2"/>
              <a:buChar char="4"/>
            </a:pPr>
            <a:r>
              <a:rPr lang="en-US" dirty="0"/>
              <a:t>L- band </a:t>
            </a:r>
            <a:r>
              <a:rPr lang="en-US" dirty="0" smtClean="0"/>
              <a:t>Radar</a:t>
            </a:r>
          </a:p>
          <a:p>
            <a:pPr marL="342900" indent="-342900">
              <a:spcBef>
                <a:spcPts val="200"/>
              </a:spcBef>
              <a:buClr>
                <a:schemeClr val="accent1"/>
              </a:buClr>
              <a:buFont typeface="Webdings" panose="05030102010509060703" pitchFamily="18" charset="2"/>
              <a:buChar char="4"/>
            </a:pPr>
            <a:r>
              <a:rPr lang="en-US" dirty="0" smtClean="0"/>
              <a:t>High </a:t>
            </a:r>
            <a:r>
              <a:rPr lang="en-US" dirty="0"/>
              <a:t>spatial resolution (6m</a:t>
            </a:r>
            <a:r>
              <a:rPr lang="en-US" dirty="0" smtClean="0"/>
              <a:t>)</a:t>
            </a:r>
            <a:endParaRPr lang="en-US" dirty="0"/>
          </a:p>
          <a:p>
            <a:pPr marL="342900" indent="-342900">
              <a:spcBef>
                <a:spcPts val="200"/>
              </a:spcBef>
              <a:buClr>
                <a:schemeClr val="accent1"/>
              </a:buClr>
              <a:buFont typeface="Webdings" panose="05030102010509060703" pitchFamily="18" charset="2"/>
              <a:buChar char="4"/>
            </a:pPr>
            <a:r>
              <a:rPr lang="en-US" dirty="0" smtClean="0"/>
              <a:t>HVHV</a:t>
            </a:r>
          </a:p>
          <a:p>
            <a:pPr marL="342900" indent="-342900">
              <a:spcBef>
                <a:spcPts val="200"/>
              </a:spcBef>
              <a:buClr>
                <a:schemeClr val="accent1"/>
              </a:buClr>
              <a:buFont typeface="Webdings" panose="05030102010509060703" pitchFamily="18" charset="2"/>
              <a:buChar char="4"/>
            </a:pPr>
            <a:endParaRPr lang="en-US" dirty="0"/>
          </a:p>
        </p:txBody>
      </p:sp>
      <p:sp>
        <p:nvSpPr>
          <p:cNvPr id="10" name="Text Placeholder 8"/>
          <p:cNvSpPr txBox="1">
            <a:spLocks/>
          </p:cNvSpPr>
          <p:nvPr/>
        </p:nvSpPr>
        <p:spPr>
          <a:xfrm>
            <a:off x="576068" y="2886047"/>
            <a:ext cx="3525665" cy="144475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u="sng" dirty="0" smtClean="0"/>
              <a:t>AVIRIS-NG </a:t>
            </a:r>
          </a:p>
          <a:p>
            <a:pPr marL="342900" indent="-342900">
              <a:spcBef>
                <a:spcPts val="200"/>
              </a:spcBef>
              <a:buClr>
                <a:schemeClr val="accent1"/>
              </a:buClr>
              <a:buFont typeface="Webdings" panose="05030102010509060703" pitchFamily="18" charset="2"/>
              <a:buChar char="4"/>
            </a:pPr>
            <a:r>
              <a:rPr lang="en-US" dirty="0" smtClean="0"/>
              <a:t>Hyperspectral Sensor</a:t>
            </a:r>
          </a:p>
          <a:p>
            <a:pPr marL="342900" indent="-342900">
              <a:spcBef>
                <a:spcPts val="200"/>
              </a:spcBef>
              <a:buClr>
                <a:schemeClr val="accent1"/>
              </a:buClr>
              <a:buFont typeface="Webdings" panose="05030102010509060703" pitchFamily="18" charset="2"/>
              <a:buChar char="4"/>
            </a:pPr>
            <a:r>
              <a:rPr lang="en-US" dirty="0"/>
              <a:t>High spatial resolution </a:t>
            </a:r>
            <a:r>
              <a:rPr lang="en-US" dirty="0" smtClean="0"/>
              <a:t>(4m)</a:t>
            </a:r>
          </a:p>
          <a:p>
            <a:endParaRPr lang="en-US" dirty="0"/>
          </a:p>
        </p:txBody>
      </p:sp>
      <p:sp>
        <p:nvSpPr>
          <p:cNvPr id="11" name="Text Placeholder 8"/>
          <p:cNvSpPr txBox="1">
            <a:spLocks/>
          </p:cNvSpPr>
          <p:nvPr/>
        </p:nvSpPr>
        <p:spPr>
          <a:xfrm>
            <a:off x="576068" y="4162297"/>
            <a:ext cx="3525665" cy="144475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u="sng" dirty="0" err="1"/>
              <a:t>AirSWOT</a:t>
            </a:r>
            <a:r>
              <a:rPr lang="en-US" u="sng" dirty="0"/>
              <a:t> </a:t>
            </a:r>
          </a:p>
          <a:p>
            <a:pPr marL="342900" indent="-342900">
              <a:spcBef>
                <a:spcPts val="200"/>
              </a:spcBef>
              <a:buClr>
                <a:schemeClr val="accent1"/>
              </a:buClr>
              <a:buFont typeface="Webdings" panose="05030102010509060703" pitchFamily="18" charset="2"/>
              <a:buChar char="4"/>
            </a:pPr>
            <a:r>
              <a:rPr lang="en-US" dirty="0"/>
              <a:t>Centimeter-level water surface detection</a:t>
            </a:r>
          </a:p>
        </p:txBody>
      </p:sp>
      <p:pic>
        <p:nvPicPr>
          <p:cNvPr id="13" name="Picture 12"/>
          <p:cNvPicPr>
            <a:picLocks noChangeAspect="1"/>
          </p:cNvPicPr>
          <p:nvPr/>
        </p:nvPicPr>
        <p:blipFill>
          <a:blip r:embed="rId5"/>
          <a:stretch>
            <a:fillRect/>
          </a:stretch>
        </p:blipFill>
        <p:spPr>
          <a:xfrm flipH="1">
            <a:off x="5276529" y="3790628"/>
            <a:ext cx="2549456" cy="1697757"/>
          </a:xfrm>
          <a:prstGeom prst="rect">
            <a:avLst/>
          </a:prstGeom>
        </p:spPr>
      </p:pic>
      <p:sp>
        <p:nvSpPr>
          <p:cNvPr id="12" name="Text Placeholder 8"/>
          <p:cNvSpPr txBox="1">
            <a:spLocks/>
          </p:cNvSpPr>
          <p:nvPr/>
        </p:nvSpPr>
        <p:spPr>
          <a:xfrm>
            <a:off x="576068" y="5220180"/>
            <a:ext cx="3900240" cy="144475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u="sng" dirty="0" smtClean="0"/>
              <a:t>Landsat 8 OLI</a:t>
            </a:r>
            <a:endParaRPr lang="en-US" u="sng" dirty="0"/>
          </a:p>
          <a:p>
            <a:pPr marL="342900" indent="-342900">
              <a:spcBef>
                <a:spcPts val="200"/>
              </a:spcBef>
              <a:buClr>
                <a:schemeClr val="accent1"/>
              </a:buClr>
              <a:buFont typeface="Webdings" panose="05030102010509060703" pitchFamily="18" charset="2"/>
              <a:buChar char="4"/>
            </a:pPr>
            <a:r>
              <a:rPr lang="en-US" dirty="0" smtClean="0"/>
              <a:t>Space borne, 16 days</a:t>
            </a:r>
          </a:p>
          <a:p>
            <a:pPr marL="342900" indent="-342900">
              <a:spcBef>
                <a:spcPts val="200"/>
              </a:spcBef>
              <a:buClr>
                <a:schemeClr val="accent1"/>
              </a:buClr>
              <a:buFont typeface="Webdings" panose="05030102010509060703" pitchFamily="18" charset="2"/>
              <a:buChar char="4"/>
            </a:pPr>
            <a:r>
              <a:rPr lang="en-US" dirty="0" smtClean="0"/>
              <a:t>Lower spatial resolution (30m)</a:t>
            </a:r>
            <a:endParaRPr lang="en-US" dirty="0"/>
          </a:p>
        </p:txBody>
      </p:sp>
      <p:pic>
        <p:nvPicPr>
          <p:cNvPr id="2" name="Picture 1"/>
          <p:cNvPicPr>
            <a:picLocks noChangeAspect="1"/>
          </p:cNvPicPr>
          <p:nvPr/>
        </p:nvPicPr>
        <p:blipFill>
          <a:blip r:embed="rId6"/>
          <a:stretch>
            <a:fillRect/>
          </a:stretch>
        </p:blipFill>
        <p:spPr>
          <a:xfrm>
            <a:off x="5874520" y="5488385"/>
            <a:ext cx="1212491" cy="1038607"/>
          </a:xfrm>
          <a:prstGeom prst="rect">
            <a:avLst/>
          </a:prstGeom>
        </p:spPr>
      </p:pic>
    </p:spTree>
    <p:extLst>
      <p:ext uri="{BB962C8B-B14F-4D97-AF65-F5344CB8AC3E}">
        <p14:creationId xmlns:p14="http://schemas.microsoft.com/office/powerpoint/2010/main" val="294529709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p:txBody>
          <a:bodyPr/>
          <a:lstStyle/>
          <a:p>
            <a:r>
              <a:rPr lang="en-US" dirty="0" smtClean="0"/>
              <a:t>Methodology</a:t>
            </a:r>
            <a:endParaRPr lang="en-US" dirty="0"/>
          </a:p>
        </p:txBody>
      </p:sp>
      <p:sp>
        <p:nvSpPr>
          <p:cNvPr id="4" name="Rounded Rectangle 3"/>
          <p:cNvSpPr/>
          <p:nvPr/>
        </p:nvSpPr>
        <p:spPr>
          <a:xfrm>
            <a:off x="2741022" y="3283001"/>
            <a:ext cx="1899806" cy="1129706"/>
          </a:xfrm>
          <a:prstGeom prst="roundRect">
            <a:avLst/>
          </a:prstGeom>
          <a:solidFill>
            <a:srgbClr val="008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t>Delft3D Hydrological Model </a:t>
            </a:r>
            <a:endParaRPr lang="en-US" sz="2000" b="1" dirty="0"/>
          </a:p>
        </p:txBody>
      </p:sp>
      <p:cxnSp>
        <p:nvCxnSpPr>
          <p:cNvPr id="5" name="Straight Arrow Connector 4"/>
          <p:cNvCxnSpPr>
            <a:stCxn id="18" idx="3"/>
            <a:endCxn id="4" idx="1"/>
          </p:cNvCxnSpPr>
          <p:nvPr/>
        </p:nvCxnSpPr>
        <p:spPr>
          <a:xfrm>
            <a:off x="1892405" y="2087695"/>
            <a:ext cx="848617" cy="1760159"/>
          </a:xfrm>
          <a:prstGeom prst="straightConnector1">
            <a:avLst/>
          </a:prstGeom>
          <a:ln w="38100">
            <a:solidFill>
              <a:srgbClr val="006400"/>
            </a:solidFill>
            <a:headEnd w="med" len="lg"/>
            <a:tailEnd type="triangle" w="lg" len="lg"/>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a:stCxn id="21" idx="3"/>
            <a:endCxn id="4" idx="1"/>
          </p:cNvCxnSpPr>
          <p:nvPr/>
        </p:nvCxnSpPr>
        <p:spPr>
          <a:xfrm flipV="1">
            <a:off x="1879321" y="3847854"/>
            <a:ext cx="861701" cy="564851"/>
          </a:xfrm>
          <a:prstGeom prst="straightConnector1">
            <a:avLst/>
          </a:prstGeom>
          <a:ln w="38100">
            <a:solidFill>
              <a:srgbClr val="0064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a:stCxn id="15" idx="3"/>
            <a:endCxn id="4" idx="1"/>
          </p:cNvCxnSpPr>
          <p:nvPr/>
        </p:nvCxnSpPr>
        <p:spPr>
          <a:xfrm flipV="1">
            <a:off x="1879321" y="3847854"/>
            <a:ext cx="861701" cy="1701114"/>
          </a:xfrm>
          <a:prstGeom prst="straightConnector1">
            <a:avLst/>
          </a:prstGeom>
          <a:ln w="38100">
            <a:solidFill>
              <a:srgbClr val="0064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a:stCxn id="16" idx="3"/>
            <a:endCxn id="4" idx="1"/>
          </p:cNvCxnSpPr>
          <p:nvPr/>
        </p:nvCxnSpPr>
        <p:spPr>
          <a:xfrm>
            <a:off x="1885863" y="3252256"/>
            <a:ext cx="855159" cy="595598"/>
          </a:xfrm>
          <a:prstGeom prst="straightConnector1">
            <a:avLst/>
          </a:prstGeom>
          <a:ln w="38100">
            <a:solidFill>
              <a:srgbClr val="0064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a:stCxn id="4" idx="3"/>
            <a:endCxn id="12" idx="1"/>
          </p:cNvCxnSpPr>
          <p:nvPr/>
        </p:nvCxnSpPr>
        <p:spPr>
          <a:xfrm>
            <a:off x="4640828" y="3847854"/>
            <a:ext cx="363776" cy="0"/>
          </a:xfrm>
          <a:prstGeom prst="straightConnector1">
            <a:avLst/>
          </a:prstGeom>
          <a:ln w="38100">
            <a:solidFill>
              <a:srgbClr val="0064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a:stCxn id="12" idx="3"/>
            <a:endCxn id="17" idx="1"/>
          </p:cNvCxnSpPr>
          <p:nvPr/>
        </p:nvCxnSpPr>
        <p:spPr>
          <a:xfrm flipV="1">
            <a:off x="6685938" y="3252257"/>
            <a:ext cx="590339" cy="595597"/>
          </a:xfrm>
          <a:prstGeom prst="straightConnector1">
            <a:avLst/>
          </a:prstGeom>
          <a:ln w="38100">
            <a:solidFill>
              <a:srgbClr val="0064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a:stCxn id="12" idx="3"/>
            <a:endCxn id="13" idx="1"/>
          </p:cNvCxnSpPr>
          <p:nvPr/>
        </p:nvCxnSpPr>
        <p:spPr>
          <a:xfrm>
            <a:off x="6685938" y="3847854"/>
            <a:ext cx="590339" cy="564851"/>
          </a:xfrm>
          <a:prstGeom prst="straightConnector1">
            <a:avLst/>
          </a:prstGeom>
          <a:ln w="38100">
            <a:solidFill>
              <a:srgbClr val="006400"/>
            </a:solidFill>
            <a:tailEnd type="triangle" w="lg" len="lg"/>
          </a:ln>
        </p:spPr>
        <p:style>
          <a:lnRef idx="1">
            <a:schemeClr val="accent1"/>
          </a:lnRef>
          <a:fillRef idx="0">
            <a:schemeClr val="accent1"/>
          </a:fillRef>
          <a:effectRef idx="0">
            <a:schemeClr val="accent1"/>
          </a:effectRef>
          <a:fontRef idx="minor">
            <a:schemeClr val="tx1"/>
          </a:fontRef>
        </p:style>
      </p:cxnSp>
      <p:sp>
        <p:nvSpPr>
          <p:cNvPr id="12" name="Rounded Rectangle 11"/>
          <p:cNvSpPr/>
          <p:nvPr/>
        </p:nvSpPr>
        <p:spPr>
          <a:xfrm>
            <a:off x="5004604" y="3077010"/>
            <a:ext cx="1681334" cy="1541687"/>
          </a:xfrm>
          <a:prstGeom prst="roundRect">
            <a:avLst/>
          </a:prstGeom>
          <a:solidFill>
            <a:srgbClr val="008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t>Calibrate Model using AirSWOT Data</a:t>
            </a:r>
            <a:endParaRPr lang="en-US" sz="2000" b="1" dirty="0"/>
          </a:p>
        </p:txBody>
      </p:sp>
      <p:sp>
        <p:nvSpPr>
          <p:cNvPr id="13" name="Rounded Rectangle 12"/>
          <p:cNvSpPr/>
          <p:nvPr/>
        </p:nvSpPr>
        <p:spPr>
          <a:xfrm>
            <a:off x="7276277" y="3906360"/>
            <a:ext cx="1664628" cy="1012689"/>
          </a:xfrm>
          <a:prstGeom prst="roundRect">
            <a:avLst/>
          </a:prstGeom>
          <a:solidFill>
            <a:srgbClr val="008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t>Modeled Water </a:t>
            </a:r>
            <a:r>
              <a:rPr lang="en-US" sz="2000" b="1" dirty="0"/>
              <a:t>F</a:t>
            </a:r>
            <a:r>
              <a:rPr lang="en-US" sz="2000" b="1" dirty="0" smtClean="0"/>
              <a:t>low</a:t>
            </a:r>
            <a:endParaRPr lang="en-US" sz="2000" b="1" dirty="0"/>
          </a:p>
        </p:txBody>
      </p:sp>
      <p:sp>
        <p:nvSpPr>
          <p:cNvPr id="15" name="Rounded Rectangle 14"/>
          <p:cNvSpPr/>
          <p:nvPr/>
        </p:nvSpPr>
        <p:spPr>
          <a:xfrm>
            <a:off x="446319" y="5091075"/>
            <a:ext cx="1433002" cy="915786"/>
          </a:xfrm>
          <a:prstGeom prst="roundRect">
            <a:avLst/>
          </a:prstGeom>
          <a:solidFill>
            <a:srgbClr val="008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t>In Situ </a:t>
            </a:r>
            <a:r>
              <a:rPr lang="en-US" sz="1100" b="1" dirty="0" smtClean="0"/>
              <a:t>Data: Vegetation Species, Water Level, Flow Rate</a:t>
            </a:r>
            <a:endParaRPr lang="en-US" sz="1100" b="1" dirty="0"/>
          </a:p>
        </p:txBody>
      </p:sp>
      <p:sp>
        <p:nvSpPr>
          <p:cNvPr id="16" name="Rounded Rectangle 15"/>
          <p:cNvSpPr/>
          <p:nvPr/>
        </p:nvSpPr>
        <p:spPr>
          <a:xfrm>
            <a:off x="452861" y="2794363"/>
            <a:ext cx="1433002" cy="915786"/>
          </a:xfrm>
          <a:prstGeom prst="roundRect">
            <a:avLst/>
          </a:prstGeom>
          <a:solidFill>
            <a:srgbClr val="008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smtClean="0"/>
              <a:t>Vegetation Elevation Mask from UAVSAR </a:t>
            </a:r>
          </a:p>
          <a:p>
            <a:pPr algn="ctr"/>
            <a:r>
              <a:rPr lang="en-US" sz="1100" b="1" dirty="0" smtClean="0"/>
              <a:t>(Python)</a:t>
            </a:r>
            <a:endParaRPr lang="en-US" sz="1100" b="1" dirty="0"/>
          </a:p>
        </p:txBody>
      </p:sp>
      <p:sp>
        <p:nvSpPr>
          <p:cNvPr id="17" name="Rounded Rectangle 16"/>
          <p:cNvSpPr/>
          <p:nvPr/>
        </p:nvSpPr>
        <p:spPr>
          <a:xfrm>
            <a:off x="7276277" y="2745912"/>
            <a:ext cx="1664628" cy="1012689"/>
          </a:xfrm>
          <a:prstGeom prst="roundRect">
            <a:avLst/>
          </a:prstGeom>
          <a:solidFill>
            <a:srgbClr val="008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t>Modeled </a:t>
            </a:r>
            <a:r>
              <a:rPr lang="en-US" sz="2000" b="1" dirty="0"/>
              <a:t>S</a:t>
            </a:r>
            <a:r>
              <a:rPr lang="en-US" sz="2000" b="1" dirty="0" smtClean="0"/>
              <a:t>ediment </a:t>
            </a:r>
            <a:r>
              <a:rPr lang="en-US" sz="2000" b="1" dirty="0"/>
              <a:t>T</a:t>
            </a:r>
            <a:r>
              <a:rPr lang="en-US" sz="2000" b="1" dirty="0" smtClean="0"/>
              <a:t>ransport</a:t>
            </a:r>
            <a:endParaRPr lang="en-US" sz="2000" b="1" dirty="0"/>
          </a:p>
        </p:txBody>
      </p:sp>
      <p:sp>
        <p:nvSpPr>
          <p:cNvPr id="18" name="Rounded Rectangle 17"/>
          <p:cNvSpPr/>
          <p:nvPr/>
        </p:nvSpPr>
        <p:spPr>
          <a:xfrm>
            <a:off x="459403" y="1629802"/>
            <a:ext cx="1433002" cy="915786"/>
          </a:xfrm>
          <a:prstGeom prst="roundRect">
            <a:avLst/>
          </a:prstGeom>
          <a:solidFill>
            <a:srgbClr val="008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t>Raster Datasets of Bathymetry</a:t>
            </a:r>
          </a:p>
          <a:p>
            <a:pPr algn="ctr"/>
            <a:r>
              <a:rPr lang="en-US" sz="1200" b="1" dirty="0" smtClean="0"/>
              <a:t>(ESRI ArcGIS)</a:t>
            </a:r>
            <a:endParaRPr lang="en-US" sz="1200" b="1" dirty="0"/>
          </a:p>
        </p:txBody>
      </p:sp>
      <p:sp>
        <p:nvSpPr>
          <p:cNvPr id="21" name="Rounded Rectangle 20"/>
          <p:cNvSpPr/>
          <p:nvPr/>
        </p:nvSpPr>
        <p:spPr>
          <a:xfrm>
            <a:off x="446319" y="3954812"/>
            <a:ext cx="1433002" cy="915786"/>
          </a:xfrm>
          <a:prstGeom prst="roundRect">
            <a:avLst/>
          </a:prstGeom>
          <a:solidFill>
            <a:srgbClr val="008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smtClean="0"/>
              <a:t>Vegetation </a:t>
            </a:r>
            <a:r>
              <a:rPr lang="en-US" sz="1100" b="1" dirty="0"/>
              <a:t>Species Classification from AVIRIS </a:t>
            </a:r>
          </a:p>
          <a:p>
            <a:pPr algn="ctr"/>
            <a:r>
              <a:rPr lang="en-US" sz="1100" b="1" dirty="0"/>
              <a:t>(</a:t>
            </a:r>
            <a:r>
              <a:rPr lang="en-US" sz="1100" b="1" dirty="0" err="1"/>
              <a:t>Exelis</a:t>
            </a:r>
            <a:r>
              <a:rPr lang="en-US" sz="1100" b="1" dirty="0"/>
              <a:t> ENVI)</a:t>
            </a:r>
          </a:p>
        </p:txBody>
      </p:sp>
    </p:spTree>
    <p:extLst>
      <p:ext uri="{BB962C8B-B14F-4D97-AF65-F5344CB8AC3E}">
        <p14:creationId xmlns:p14="http://schemas.microsoft.com/office/powerpoint/2010/main" val="366804556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576072" y="350089"/>
            <a:ext cx="7982712" cy="704088"/>
          </a:xfrm>
        </p:spPr>
        <p:txBody>
          <a:bodyPr/>
          <a:lstStyle/>
          <a:p>
            <a:r>
              <a:rPr lang="en-US" dirty="0" smtClean="0"/>
              <a:t>AVIRIS-NG</a:t>
            </a:r>
            <a:endParaRPr lang="en-US" dirty="0"/>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4771" t="295" r="7634" b="-295"/>
          <a:stretch/>
        </p:blipFill>
        <p:spPr>
          <a:xfrm>
            <a:off x="4482156" y="0"/>
            <a:ext cx="4661844" cy="6887316"/>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54811" y="4915883"/>
            <a:ext cx="1525338" cy="1795310"/>
          </a:xfrm>
          <a:prstGeom prst="rect">
            <a:avLst/>
          </a:prstGeom>
        </p:spPr>
      </p:pic>
      <p:sp>
        <p:nvSpPr>
          <p:cNvPr id="8" name="TextBox 7"/>
          <p:cNvSpPr txBox="1"/>
          <p:nvPr/>
        </p:nvSpPr>
        <p:spPr>
          <a:xfrm>
            <a:off x="576072" y="1032742"/>
            <a:ext cx="3494483" cy="4780796"/>
          </a:xfrm>
          <a:prstGeom prst="rect">
            <a:avLst/>
          </a:prstGeom>
          <a:noFill/>
        </p:spPr>
        <p:txBody>
          <a:bodyPr wrap="square" rtlCol="0">
            <a:spAutoFit/>
          </a:bodyPr>
          <a:lstStyle/>
          <a:p>
            <a:r>
              <a:rPr lang="en-US" sz="2000" b="1" dirty="0" smtClean="0"/>
              <a:t>Vegetation Classification</a:t>
            </a:r>
          </a:p>
          <a:p>
            <a:endParaRPr lang="en-US" b="1" dirty="0" smtClean="0"/>
          </a:p>
          <a:p>
            <a:pPr marL="342900" indent="-342900">
              <a:spcBef>
                <a:spcPts val="200"/>
              </a:spcBef>
              <a:buClr>
                <a:schemeClr val="accent1"/>
              </a:buClr>
              <a:buFont typeface="Webdings" panose="05030102010509060703" pitchFamily="18" charset="2"/>
              <a:buChar char="4"/>
            </a:pPr>
            <a:endParaRPr lang="en-US" dirty="0" smtClean="0"/>
          </a:p>
          <a:p>
            <a:pPr marL="342900" indent="-342900">
              <a:spcBef>
                <a:spcPts val="200"/>
              </a:spcBef>
              <a:buClr>
                <a:schemeClr val="accent1"/>
              </a:buClr>
              <a:buFont typeface="Webdings" panose="05030102010509060703" pitchFamily="18" charset="2"/>
              <a:buChar char="4"/>
            </a:pPr>
            <a:r>
              <a:rPr lang="en-US" dirty="0"/>
              <a:t>Clouds, Shadows, and Water masked </a:t>
            </a:r>
            <a:r>
              <a:rPr lang="en-US" dirty="0" smtClean="0"/>
              <a:t>out</a:t>
            </a:r>
          </a:p>
          <a:p>
            <a:pPr marL="342900" indent="-342900">
              <a:spcBef>
                <a:spcPts val="200"/>
              </a:spcBef>
              <a:buClr>
                <a:schemeClr val="accent1"/>
              </a:buClr>
              <a:buFont typeface="Webdings" panose="05030102010509060703" pitchFamily="18" charset="2"/>
              <a:buChar char="4"/>
            </a:pPr>
            <a:endParaRPr lang="en-US" dirty="0"/>
          </a:p>
          <a:p>
            <a:pPr marL="342900" indent="-342900">
              <a:spcBef>
                <a:spcPts val="200"/>
              </a:spcBef>
              <a:buClr>
                <a:schemeClr val="accent1"/>
              </a:buClr>
              <a:buFont typeface="Webdings" panose="05030102010509060703" pitchFamily="18" charset="2"/>
              <a:buChar char="4"/>
            </a:pPr>
            <a:r>
              <a:rPr lang="en-US" dirty="0" smtClean="0"/>
              <a:t>ISODATA Unsupervised Classification on 11 bands</a:t>
            </a:r>
          </a:p>
          <a:p>
            <a:pPr marL="342900" indent="-342900">
              <a:spcBef>
                <a:spcPts val="200"/>
              </a:spcBef>
              <a:buClr>
                <a:schemeClr val="accent1"/>
              </a:buClr>
              <a:buFont typeface="Webdings" panose="05030102010509060703" pitchFamily="18" charset="2"/>
              <a:buChar char="4"/>
            </a:pPr>
            <a:endParaRPr lang="en-US" dirty="0"/>
          </a:p>
          <a:p>
            <a:pPr marL="342900" indent="-342900">
              <a:spcBef>
                <a:spcPts val="200"/>
              </a:spcBef>
              <a:buClr>
                <a:schemeClr val="accent1"/>
              </a:buClr>
              <a:buFont typeface="Webdings" panose="05030102010509060703" pitchFamily="18" charset="2"/>
              <a:buChar char="4"/>
            </a:pPr>
            <a:r>
              <a:rPr lang="en-US" dirty="0" smtClean="0"/>
              <a:t>Result: 8 generalized classes</a:t>
            </a:r>
          </a:p>
          <a:p>
            <a:pPr marL="342900" indent="-342900">
              <a:spcBef>
                <a:spcPts val="200"/>
              </a:spcBef>
              <a:buClr>
                <a:schemeClr val="accent1"/>
              </a:buClr>
              <a:buFont typeface="Webdings" panose="05030102010509060703" pitchFamily="18" charset="2"/>
              <a:buChar char="4"/>
            </a:pPr>
            <a:endParaRPr lang="en-US" dirty="0"/>
          </a:p>
          <a:p>
            <a:pPr marL="342900" indent="-342900">
              <a:spcBef>
                <a:spcPts val="200"/>
              </a:spcBef>
              <a:buClr>
                <a:schemeClr val="accent1"/>
              </a:buClr>
              <a:buFont typeface="Webdings" panose="05030102010509060703" pitchFamily="18" charset="2"/>
              <a:buChar char="4"/>
            </a:pPr>
            <a:endParaRPr lang="en-US" dirty="0" smtClean="0"/>
          </a:p>
          <a:p>
            <a:pPr marL="342900" indent="-342900">
              <a:spcBef>
                <a:spcPts val="200"/>
              </a:spcBef>
              <a:buClr>
                <a:schemeClr val="accent1"/>
              </a:buClr>
              <a:buFont typeface="Webdings" panose="05030102010509060703" pitchFamily="18" charset="2"/>
              <a:buChar char="4"/>
            </a:pPr>
            <a:endParaRPr lang="en-US" dirty="0"/>
          </a:p>
          <a:p>
            <a:pPr marL="342900" indent="-342900">
              <a:spcBef>
                <a:spcPts val="200"/>
              </a:spcBef>
              <a:buClr>
                <a:schemeClr val="accent1"/>
              </a:buClr>
              <a:buFont typeface="Webdings" panose="05030102010509060703" pitchFamily="18" charset="2"/>
              <a:buChar char="4"/>
            </a:pPr>
            <a:endParaRPr lang="en-US" dirty="0" smtClean="0"/>
          </a:p>
          <a:p>
            <a:endParaRPr lang="en-US" dirty="0"/>
          </a:p>
        </p:txBody>
      </p:sp>
    </p:spTree>
    <p:extLst>
      <p:ext uri="{BB962C8B-B14F-4D97-AF65-F5344CB8AC3E}">
        <p14:creationId xmlns:p14="http://schemas.microsoft.com/office/powerpoint/2010/main" val="28872347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Eco Forecasting 15">
      <a:dk1>
        <a:srgbClr val="767171"/>
      </a:dk1>
      <a:lt1>
        <a:srgbClr val="FFFFFF"/>
      </a:lt1>
      <a:dk2>
        <a:srgbClr val="767171"/>
      </a:dk2>
      <a:lt2>
        <a:srgbClr val="FFFFFF"/>
      </a:lt2>
      <a:accent1>
        <a:srgbClr val="2E8652"/>
      </a:accent1>
      <a:accent2>
        <a:srgbClr val="44757B"/>
      </a:accent2>
      <a:accent3>
        <a:srgbClr val="56619C"/>
      </a:accent3>
      <a:accent4>
        <a:srgbClr val="E2C16E"/>
      </a:accent4>
      <a:accent5>
        <a:srgbClr val="CB8954"/>
      </a:accent5>
      <a:accent6>
        <a:srgbClr val="BB5740"/>
      </a:accent6>
      <a:hlink>
        <a:srgbClr val="2E8652"/>
      </a:hlink>
      <a:folHlink>
        <a:srgbClr val="2E8652"/>
      </a:folHlink>
    </a:clrScheme>
    <a:fontScheme name="DEVELOP">
      <a:majorFont>
        <a:latin typeface="Century Gothic"/>
        <a:ea typeface=""/>
        <a:cs typeface=""/>
      </a:majorFont>
      <a:minorFont>
        <a:latin typeface="Century Gothic"/>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4477</TotalTime>
  <Words>3004</Words>
  <Application>Microsoft Office PowerPoint</Application>
  <PresentationFormat>On-screen Show (4:3)</PresentationFormat>
  <Paragraphs>299</Paragraphs>
  <Slides>23</Slides>
  <Notes>23</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23</vt:i4>
      </vt:variant>
    </vt:vector>
  </HeadingPairs>
  <TitlesOfParts>
    <vt:vector size="30" baseType="lpstr">
      <vt:lpstr>Arial</vt:lpstr>
      <vt:lpstr>Calibri</vt:lpstr>
      <vt:lpstr>Century Gothic</vt:lpstr>
      <vt:lpstr>Helvetica Neue</vt:lpstr>
      <vt:lpstr>Questrial</vt:lpstr>
      <vt:lpstr>Webdings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McKeel, Christopher A. (LARC-E3)[SSAI DEVELOP]</dc:creator>
  <cp:lastModifiedBy>Arya, Vishal (LARC)[DEVELOP]</cp:lastModifiedBy>
  <cp:revision>298</cp:revision>
  <dcterms:created xsi:type="dcterms:W3CDTF">2015-05-18T13:26:09Z</dcterms:created>
  <dcterms:modified xsi:type="dcterms:W3CDTF">2016-04-08T15:37:29Z</dcterms:modified>
</cp:coreProperties>
</file>