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3.xml" ContentType="application/vnd.openxmlformats-officedocument.presentationml.comments+xml"/>
  <Override PartName="/ppt/notesSlides/notesSlide7.xml" ContentType="application/vnd.openxmlformats-officedocument.presentationml.notesSlide+xml"/>
  <Override PartName="/ppt/comments/comment4.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5.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6.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
  </p:notesMasterIdLst>
  <p:sldIdLst>
    <p:sldId id="275" r:id="rId2"/>
    <p:sldId id="301" r:id="rId3"/>
    <p:sldId id="294" r:id="rId4"/>
    <p:sldId id="299" r:id="rId5"/>
    <p:sldId id="287" r:id="rId6"/>
    <p:sldId id="293" r:id="rId7"/>
    <p:sldId id="308" r:id="rId8"/>
    <p:sldId id="309" r:id="rId9"/>
    <p:sldId id="310" r:id="rId10"/>
    <p:sldId id="298" r:id="rId11"/>
    <p:sldId id="300" r:id="rId12"/>
    <p:sldId id="303" r:id="rId13"/>
    <p:sldId id="305" r:id="rId14"/>
    <p:sldId id="312" r:id="rId15"/>
    <p:sldId id="302" r:id="rId16"/>
    <p:sldId id="304" r:id="rId17"/>
    <p:sldId id="311" r:id="rId18"/>
    <p:sldId id="313" r:id="rId19"/>
    <p:sldId id="282" r:id="rId20"/>
    <p:sldId id="295" r:id="rId21"/>
    <p:sldId id="28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494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brey Rose" initials="AR" lastIdx="7" clrIdx="6">
    <p:extLst>
      <p:ext uri="{19B8F6BF-5375-455C-9EA6-DF929625EA0E}">
        <p15:presenceInfo xmlns:p15="http://schemas.microsoft.com/office/powerpoint/2012/main" userId="Aubrey Rose" providerId="None"/>
      </p:ext>
    </p:extLst>
  </p:cmAuthor>
  <p:cmAuthor id="1" name="Dylan Thomas" initials="DT" lastIdx="1" clrIdx="0">
    <p:extLst>
      <p:ext uri="{19B8F6BF-5375-455C-9EA6-DF929625EA0E}">
        <p15:presenceInfo xmlns:p15="http://schemas.microsoft.com/office/powerpoint/2012/main" userId="Dylan Thomas" providerId="None"/>
      </p:ext>
    </p:extLst>
  </p:cmAuthor>
  <p:cmAuthor id="2" name="Caitlin Toner" initials="CT" lastIdx="12" clrIdx="1">
    <p:extLst>
      <p:ext uri="{19B8F6BF-5375-455C-9EA6-DF929625EA0E}">
        <p15:presenceInfo xmlns:p15="http://schemas.microsoft.com/office/powerpoint/2012/main" userId="Caitlin Toner" providerId="None"/>
      </p:ext>
    </p:extLst>
  </p:cmAuthor>
  <p:cmAuthor id="3" name="Avery, Ryan B. (LARC-E3)[SSAI DEVELOP]" initials="ARB(D" lastIdx="6" clrIdx="2">
    <p:extLst>
      <p:ext uri="{19B8F6BF-5375-455C-9EA6-DF929625EA0E}">
        <p15:presenceInfo xmlns:p15="http://schemas.microsoft.com/office/powerpoint/2012/main" userId="S-1-5-21-330711430-3775241029-4075259233-721664" providerId="AD"/>
      </p:ext>
    </p:extLst>
  </p:cmAuthor>
  <p:cmAuthor id="4" name="crms" initials="c" lastIdx="4" clrIdx="3">
    <p:extLst>
      <p:ext uri="{19B8F6BF-5375-455C-9EA6-DF929625EA0E}">
        <p15:presenceInfo xmlns:p15="http://schemas.microsoft.com/office/powerpoint/2012/main" userId="crms" providerId="None"/>
      </p:ext>
    </p:extLst>
  </p:cmAuthor>
  <p:cmAuthor id="5" name="Miller, Tiffani N. (LARC-E3)[SSAI DEVELOP]" initials="MTN(D" lastIdx="4" clrIdx="4">
    <p:extLst>
      <p:ext uri="{19B8F6BF-5375-455C-9EA6-DF929625EA0E}">
        <p15:presenceInfo xmlns:p15="http://schemas.microsoft.com/office/powerpoint/2012/main" userId="S-1-5-21-330711430-3775241029-4075259233-555608" providerId="AD"/>
      </p:ext>
    </p:extLst>
  </p:cmAuthor>
  <p:cmAuthor id="6" name="Traci Olson" initials="TO" lastIdx="2" clrIdx="5">
    <p:extLst>
      <p:ext uri="{19B8F6BF-5375-455C-9EA6-DF929625EA0E}">
        <p15:presenceInfo xmlns:p15="http://schemas.microsoft.com/office/powerpoint/2012/main" userId="Traci Ol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A9DB"/>
    <a:srgbClr val="2F8AB4"/>
    <a:srgbClr val="C15442"/>
    <a:srgbClr val="52B37B"/>
    <a:srgbClr val="218754"/>
    <a:srgbClr val="EA7845"/>
    <a:srgbClr val="EAA24A"/>
    <a:srgbClr val="586991"/>
    <a:srgbClr val="7DB86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18" autoAdjust="0"/>
    <p:restoredTop sz="87638" autoAdjust="0"/>
  </p:normalViewPr>
  <p:slideViewPr>
    <p:cSldViewPr snapToGrid="0">
      <p:cViewPr>
        <p:scale>
          <a:sx n="60" d="100"/>
          <a:sy n="60" d="100"/>
        </p:scale>
        <p:origin x="228" y="60"/>
      </p:cViewPr>
      <p:guideLst>
        <p:guide orient="horz"/>
        <p:guide pos="4944"/>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7" dt="2016-11-17T15:31:44.851" idx="5">
    <p:pos x="6252" y="1149"/>
    <p:text>All images on slides need credit in the speakers' notes. Please address this issue throughout the presentation.</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7" dt="2016-11-17T15:25:14.793" idx="1">
    <p:pos x="3493" y="3707"/>
    <p:text>Missing image credit in speaker notes.</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7" dt="2016-11-17T15:27:09.593" idx="2">
    <p:pos x="6963" y="1270"/>
    <p:text>Missing image credits on slide and in speaker notes for Earth Observations and image of team.</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7" dt="2016-11-17T15:28:34.690" idx="3">
    <p:pos x="3027" y="1139"/>
    <p:text>Cannot show any code in this image.</p:text>
    <p:extLst>
      <p:ext uri="{C676402C-5697-4E1C-873F-D02D1690AC5C}">
        <p15:threadingInfo xmlns:p15="http://schemas.microsoft.com/office/powerpoint/2012/main" timeZoneBias="300"/>
      </p:ext>
    </p:extLst>
  </p:cm>
  <p:cm authorId="7" dt="2016-11-17T15:29:48.032" idx="4">
    <p:pos x="3027" y="1235"/>
    <p:text>If you chose to remove the code and keep the GEE platform as the image, you will need an image credit in the speaker notes</p:text>
    <p:extLst>
      <p:ext uri="{C676402C-5697-4E1C-873F-D02D1690AC5C}">
        <p15:threadingInfo xmlns:p15="http://schemas.microsoft.com/office/powerpoint/2012/main" timeZoneBias="300">
          <p15:parentCm authorId="7" idx="3"/>
        </p15:threadingInf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7" dt="2016-11-17T16:16:38.491" idx="7">
    <p:pos x="5982" y="1168"/>
    <p:text>The text in these boxes is very hard to read, even at 100%. Can you make a new version of this graphic with larger text.</p:text>
    <p:extLst>
      <p:ext uri="{C676402C-5697-4E1C-873F-D02D1690AC5C}">
        <p15:threadingInfo xmlns:p15="http://schemas.microsoft.com/office/powerpoint/2012/main" timeZoneBias="30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6" dt="2016-11-09T13:07:22.798" idx="2">
    <p:pos x="10" y="10"/>
    <p:text>Do we need an image citation here?</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11/17/2016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I’m Traci</a:t>
            </a:r>
            <a:r>
              <a:rPr lang="en-US" baseline="0" dirty="0"/>
              <a:t> let me introduce you to our team: </a:t>
            </a:r>
          </a:p>
          <a:p>
            <a:r>
              <a:rPr lang="en-US" baseline="0" dirty="0"/>
              <a:t>I am the project lead</a:t>
            </a:r>
          </a:p>
          <a:p>
            <a:r>
              <a:rPr lang="en-US" baseline="0" dirty="0"/>
              <a:t>Cody O’Dale: Arc and Python</a:t>
            </a:r>
          </a:p>
          <a:p>
            <a:r>
              <a:rPr lang="en-US" baseline="0" dirty="0"/>
              <a:t>Dylan Thomas: video and public relations</a:t>
            </a:r>
          </a:p>
          <a:p>
            <a:r>
              <a:rPr lang="en-US" baseline="0" dirty="0"/>
              <a:t>Caitlin Toner: our assistant center lead and NASA’s communications fellow</a:t>
            </a:r>
          </a:p>
          <a:p>
            <a:r>
              <a:rPr lang="en-US" baseline="0" dirty="0"/>
              <a:t>Courtney Ohr: center lead</a:t>
            </a:r>
          </a:p>
          <a:p>
            <a:endParaRPr lang="en-US" baseline="0" dirty="0"/>
          </a:p>
          <a:p>
            <a:r>
              <a:rPr lang="en-US" baseline="0" dirty="0"/>
              <a:t>Let’s talk about water resources in the desert of southeastern Idaho</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15956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our simplified workflow.</a:t>
            </a:r>
          </a:p>
          <a:p>
            <a:endParaRPr lang="en-US" sz="1200" kern="1200" dirty="0">
              <a:solidFill>
                <a:schemeClr val="tx1"/>
              </a:solidFill>
              <a:effectLst/>
              <a:latin typeface="+mn-lt"/>
              <a:ea typeface="+mn-ea"/>
              <a:cs typeface="+mn-cs"/>
            </a:endParaRPr>
          </a:p>
          <a:p>
            <a:pPr marL="228600" indent="-228600">
              <a:buAutoNum type="arabicPeriod"/>
            </a:pPr>
            <a:r>
              <a:rPr lang="en-US" sz="1200" kern="1200" dirty="0">
                <a:solidFill>
                  <a:schemeClr val="tx1"/>
                </a:solidFill>
                <a:effectLst/>
                <a:latin typeface="+mn-lt"/>
                <a:ea typeface="+mn-ea"/>
                <a:cs typeface="+mn-cs"/>
              </a:rPr>
              <a:t>We</a:t>
            </a:r>
            <a:r>
              <a:rPr lang="en-US" sz="1200" kern="1200" baseline="0" dirty="0">
                <a:solidFill>
                  <a:schemeClr val="tx1"/>
                </a:solidFill>
                <a:effectLst/>
                <a:latin typeface="+mn-lt"/>
                <a:ea typeface="+mn-ea"/>
                <a:cs typeface="+mn-cs"/>
              </a:rPr>
              <a:t> began with Landsat 8 scenes from June 2016 to make the water indices and the secondary variables</a:t>
            </a:r>
          </a:p>
          <a:p>
            <a:pPr marL="228600" indent="-228600">
              <a:buAutoNum type="arabicPeriod"/>
            </a:pPr>
            <a:r>
              <a:rPr lang="en-US" sz="1200" kern="1200" baseline="0" dirty="0">
                <a:solidFill>
                  <a:schemeClr val="tx1"/>
                </a:solidFill>
                <a:effectLst/>
                <a:latin typeface="+mn-lt"/>
                <a:ea typeface="+mn-ea"/>
                <a:cs typeface="+mn-cs"/>
              </a:rPr>
              <a:t>The added slope, aspect, and elevation from the Shuttle Radar Topography Mission (SRTM) is in the same 30 meter resolution as the Landsat scenes. </a:t>
            </a:r>
          </a:p>
          <a:p>
            <a:endParaRPr lang="en-US" baseline="0" dirty="0"/>
          </a:p>
          <a:p>
            <a:r>
              <a:rPr lang="en-US" baseline="0" dirty="0"/>
              <a:t>Our model had each of these layers written into the code and used as a band stack that was sent through the classifier. </a:t>
            </a:r>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1066526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Five</a:t>
            </a:r>
            <a:r>
              <a:rPr lang="en-US" sz="1200" i="0" kern="1200" baseline="0" dirty="0">
                <a:solidFill>
                  <a:schemeClr val="tx1"/>
                </a:solidFill>
                <a:effectLst/>
                <a:latin typeface="+mn-lt"/>
                <a:ea typeface="+mn-ea"/>
                <a:cs typeface="+mn-cs"/>
              </a:rPr>
              <a:t> different water indices were included in this analysis because they all bring different attributes to the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MBSRV and MNSRN</a:t>
            </a:r>
            <a:r>
              <a:rPr lang="en-US" sz="1200" i="0" kern="1200" baseline="0" dirty="0">
                <a:solidFill>
                  <a:schemeClr val="tx1"/>
                </a:solidFill>
                <a:effectLst/>
                <a:latin typeface="+mn-lt"/>
                <a:ea typeface="+mn-ea"/>
                <a:cs typeface="+mn-cs"/>
              </a:rPr>
              <a:t> or multi-band spectral relationship visible and near-infrared were used because the near infrared spectral ranges are absorbed by water making water features appear darker while the visible bands (green and red)  highlights areas of vegetation. These two bands are compared to each other so that when pixels values have MBSRV greater than MBSRN the pixel is more likely to contain more water than vegetation.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baseline="0" dirty="0">
                <a:solidFill>
                  <a:schemeClr val="tx1"/>
                </a:solidFill>
                <a:effectLst/>
                <a:latin typeface="+mn-lt"/>
                <a:ea typeface="+mn-ea"/>
                <a:cs typeface="+mn-cs"/>
              </a:rPr>
              <a:t>Between the NDWI (normalized difference water index ) and MNDWI (modified normalized water index) we considered the MNDWI in this model because unlike NDWI, MNDWI uses the green band with the middle short wave infrared band. NDWI uses the near infrared band and often overestimate the amount of water due to spectral noise caused by vegetation and soil. The MNDWI is able to remove this noise therefore more effectively detect surface water bodies.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baseline="0" dirty="0">
                <a:solidFill>
                  <a:schemeClr val="tx1"/>
                </a:solidFill>
                <a:effectLst/>
                <a:latin typeface="+mn-lt"/>
                <a:ea typeface="+mn-ea"/>
                <a:cs typeface="+mn-cs"/>
              </a:rPr>
              <a:t>Finally AWEsh or the automated water extent with shadow index builds upon the water indices already discussed but it is a multiband index rather than a two band index. This index separates water and non-water dark pixels which allows us to get rid of false water detection when it is caused by shadowing. In other words, when a hill creates a shadow a two band method would show the shadow as a water body while the AWEsh will have a better chance of knowing it is not water body rather it is a shadow. </a:t>
            </a:r>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1958237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Continuing along with the idea that water can</a:t>
            </a:r>
            <a:r>
              <a:rPr lang="en-US" sz="1200" i="0" kern="1200" baseline="0" dirty="0">
                <a:solidFill>
                  <a:schemeClr val="tx1"/>
                </a:solidFill>
                <a:effectLst/>
                <a:latin typeface="+mn-lt"/>
                <a:ea typeface="+mn-ea"/>
                <a:cs typeface="+mn-cs"/>
              </a:rPr>
              <a:t> be overestimated because of darker features, let’s talk about Basalt. The model included two separate layers that helped ensure that basalt was not identified as water – the iron ratio and a thermal band.  So if we look at Craters of the Moon National Monument and some other bare-earth areas with exposed basalt you will see that in B &amp; C basalt is detected as “partial water” when using only one or the other. In image D where both the iron ratio and thermal band are included, basalt is indicated as “not water” as it should be. </a:t>
            </a:r>
            <a:endParaRPr lang="en-US" sz="1200" i="0" kern="1200" dirty="0">
              <a:solidFill>
                <a:schemeClr val="tx1"/>
              </a:solidFill>
              <a:effectLst/>
              <a:latin typeface="+mn-lt"/>
              <a:ea typeface="+mn-ea"/>
              <a:cs typeface="+mn-cs"/>
            </a:endParaRPr>
          </a:p>
          <a:p>
            <a:endParaRPr lang="en-US" baseline="0"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2331327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The classifier method</a:t>
            </a:r>
            <a:r>
              <a:rPr lang="en-US" sz="1200" i="0" kern="1200" baseline="0" dirty="0">
                <a:solidFill>
                  <a:schemeClr val="tx1"/>
                </a:solidFill>
                <a:effectLst/>
                <a:latin typeface="+mn-lt"/>
                <a:ea typeface="+mn-ea"/>
                <a:cs typeface="+mn-cs"/>
              </a:rPr>
              <a:t> used for this research is called Support Vector Machine, or SVM. </a:t>
            </a:r>
            <a:r>
              <a:rPr lang="en-US" sz="1200" i="0" kern="1200" dirty="0">
                <a:solidFill>
                  <a:schemeClr val="tx1"/>
                </a:solidFill>
                <a:effectLst/>
                <a:latin typeface="+mn-lt"/>
                <a:ea typeface="+mn-ea"/>
                <a:cs typeface="+mn-cs"/>
              </a:rPr>
              <a:t>The figure above</a:t>
            </a:r>
            <a:r>
              <a:rPr lang="en-US" sz="1200" i="0" kern="1200" baseline="0" dirty="0">
                <a:solidFill>
                  <a:schemeClr val="tx1"/>
                </a:solidFill>
                <a:effectLst/>
                <a:latin typeface="+mn-lt"/>
                <a:ea typeface="+mn-ea"/>
                <a:cs typeface="+mn-cs"/>
              </a:rPr>
              <a:t> displays how SVM works. The dots represent one data feature (such as water) and the squares are another data feature (non water features) that will be categorized based on how the line classifies them. The line (or classifier) classifies the features based on how we define water (if water has a particular value, while non water features have a different value). When the same data features don’t fit neatly next to each other, and become more mixed, the classifier takes the linear plane the features are on and puts them into a nonlinear feature space (kernelling) to be able to separate them.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baseline="0" dirty="0">
                <a:solidFill>
                  <a:schemeClr val="tx1"/>
                </a:solidFill>
                <a:effectLst/>
                <a:latin typeface="+mn-lt"/>
                <a:ea typeface="+mn-ea"/>
                <a:cs typeface="+mn-cs"/>
              </a:rPr>
              <a:t>This creates a hyperplane in the nonlinear feature space.</a:t>
            </a:r>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2617758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SWIM in ArcMap differs from Google Earth Engine after the </a:t>
            </a:r>
            <a:r>
              <a:rPr lang="en-US" baseline="0" dirty="0" err="1"/>
              <a:t>classifer</a:t>
            </a:r>
            <a:r>
              <a:rPr lang="en-US" baseline="0" dirty="0"/>
              <a:t>. In ArcMap, after the bands have been classified they are converted into water vs. non water and then those bands are combined so that they are given a value of 0-5 where 0 means that the pixel was identified as non water across all of the classified water indices. 1 means that one of the five classified water indices showed that the pixel had water while 2 mean that two of the five classified water indices indicated water and so forth. This gave a degree of confidence for the ArcMap results. For instance, if a pixel is classified as 5 then we are highly confident that water was correctly identified for that pixel where a value of 1 means we have the lowest confidence that water actually exists there.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736571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of our classifications from</a:t>
            </a:r>
            <a:r>
              <a:rPr lang="en-US" baseline="0" dirty="0"/>
              <a:t> </a:t>
            </a:r>
            <a:r>
              <a:rPr lang="en-US" dirty="0"/>
              <a:t>Google Earth Engine. The</a:t>
            </a:r>
            <a:r>
              <a:rPr lang="en-US" baseline="0" dirty="0"/>
              <a:t> to water classes are displayed in dark blue and light blue, while the three other non-water classes are displayed in white. </a:t>
            </a:r>
            <a:endParaRPr lang="en-US" dirty="0"/>
          </a:p>
          <a:p>
            <a:endParaRPr lang="en-US" dirty="0"/>
          </a:p>
          <a:p>
            <a:r>
              <a:rPr lang="en-US" dirty="0"/>
              <a:t>Intuitively I can zoom in on smaller area and think “yeah, I can see</a:t>
            </a:r>
            <a:r>
              <a:rPr lang="en-US" baseline="0" dirty="0"/>
              <a:t> how there might have been water in this area on the day we gathered that Landsat scene” Things to look out for are that clouds may be labeled as water and block the actual land cover type. Additionally, some narrow streams are broken by vegetation but our indicator model usually still gives good impressions of those streams.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3349700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a:t>
            </a:r>
            <a:r>
              <a:rPr lang="en-US" baseline="0" dirty="0"/>
              <a:t> water classification using the python scrip within ArcMap.</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Only one </a:t>
            </a:r>
            <a:r>
              <a:rPr lang="en-US" baseline="0" dirty="0" err="1"/>
              <a:t>landsat</a:t>
            </a:r>
            <a:r>
              <a:rPr lang="en-US" baseline="0" dirty="0"/>
              <a:t> scene was run for this initial analysis, but it does appear that we can already see a difference between the two platforms. As mentioned before, the Arc tool does not have </a:t>
            </a:r>
            <a:r>
              <a:rPr lang="en-US" baseline="0" dirty="0" err="1"/>
              <a:t>landcover</a:t>
            </a:r>
            <a:r>
              <a:rPr lang="en-US" baseline="0" dirty="0"/>
              <a:t> classes, but have classes from 0-5 based on level of confidence of it being water with zero being no confidence in water, and five being high confidence of water. In this map, any pixel that has at least a level one confidence of water is displayed in blue, and white is all the pixels with 0 water of confidence. With just a visual comparison we see the python map matches the GEE map for major water bodies, but some places such as the northern part of the American Reservoir do not show up in python while it showed up in GEE. </a:t>
            </a:r>
          </a:p>
          <a:p>
            <a:endParaRPr lang="en-US" baseline="0"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527298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results from the Earth Engine and ArcMap</a:t>
            </a:r>
            <a:r>
              <a:rPr lang="en-US" baseline="0" dirty="0"/>
              <a:t> are compared we can see that for the most part they agree on where water is not, but there is some variation when it comes to where water is located. This could be caused by two separate things:</a:t>
            </a:r>
          </a:p>
          <a:p>
            <a:pPr marL="228600" indent="-228600">
              <a:buFont typeface="+mj-lt"/>
              <a:buAutoNum type="arabicPeriod"/>
            </a:pPr>
            <a:r>
              <a:rPr lang="en-US" baseline="0" dirty="0"/>
              <a:t>It cold be a difference of platform classifiers. Though SVM was the chosen classifier in each platform it does not mean they will operate the same or have the same abilities.</a:t>
            </a:r>
          </a:p>
          <a:p>
            <a:pPr marL="228600" indent="-228600">
              <a:buFont typeface="+mj-lt"/>
              <a:buAutoNum type="arabicPeriod"/>
            </a:pPr>
            <a:r>
              <a:rPr lang="en-US" baseline="0" dirty="0"/>
              <a:t>It could be that the last step after the classifier causes a difference in what is considered water and what is not.</a:t>
            </a:r>
          </a:p>
          <a:p>
            <a:pPr marL="0" indent="0">
              <a:buFont typeface="+mj-lt"/>
              <a:buNone/>
            </a:pPr>
            <a:endParaRPr lang="en-US" baseline="0" dirty="0"/>
          </a:p>
          <a:p>
            <a:pPr marL="0" indent="0">
              <a:buFont typeface="+mj-lt"/>
              <a:buNone/>
            </a:pPr>
            <a:r>
              <a:rPr lang="en-US" baseline="0" dirty="0"/>
              <a:t>Because most of the disagreement is sourced to when ArcMap says there is not water but GEE says there is water, the cause of disagreement is probably a mix of the two sources. The ArcMap platform itself may not be detecting as much of the partial water when compared to the GEE platform. In addition, those last steps in ArcMap where everything is turned into water vs. </a:t>
            </a:r>
            <a:r>
              <a:rPr lang="en-US" baseline="0" dirty="0" err="1"/>
              <a:t>nonwater</a:t>
            </a:r>
            <a:r>
              <a:rPr lang="en-US" baseline="0" dirty="0"/>
              <a:t> rather than attempting to determine whether or not all classes are consistent across each classified imagery; could result in more of the partial water detections becoming filtered out.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551613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U.S. Geological Survey (USGS) is in the process of creating Dynamic Surface Water Extent (DSWE) products with the aim of providing increased spatial and temporal monitoring of the dynamics of non-ocean surface water extents. These products are being produced to include the entire archived and currently available Landsat imagery. The provisional invalidated data products that matched our study area and period were compared with the results from this project. This comparison included the full Landsat scene to maximize the evaluation. Prior to comparison an agriculture mask produced from the 2011 National Land Cover Dataset (NLCD) was applied the results produced within GEE in such a way that when the two results were compared the mask was also applied to the DSWE results. After this mask was applied the GEE no water, open water, and mixed water classes were compared to the five classes produced in DSWE, no water, high confidence of water, moderate confidence of water, and partial surface water. The classes for each of these results were generalized so that when a pixel was not classified the same between the two results, classes with classified with a confidence level or said to be partial water were shown as water.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Most of the 4.99% disagreement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between DSWE and SWIM are due to DSWE classifying basalt as water and SWIM classifying non-water as water, where 2.15 % of the 2.54% of the No Water / Water comparison is due to partial water classification rather than open water.</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1912877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4178886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Living in a semi-arid region means that water is a very limited resource.</a:t>
            </a:r>
          </a:p>
          <a:p>
            <a:endParaRPr lang="en-US" dirty="0"/>
          </a:p>
          <a:p>
            <a:r>
              <a:rPr lang="en-US" dirty="0"/>
              <a:t>Resource managers have to consider </a:t>
            </a:r>
            <a:r>
              <a:rPr lang="en-US" b="1" dirty="0"/>
              <a:t>economic</a:t>
            </a:r>
            <a:r>
              <a:rPr lang="en-US" dirty="0"/>
              <a:t> concerns like use by domestic</a:t>
            </a:r>
            <a:r>
              <a:rPr lang="en-US" baseline="0" dirty="0"/>
              <a:t> stock or diversion for agricultural irrigation. </a:t>
            </a:r>
          </a:p>
          <a:p>
            <a:endParaRPr lang="en-US" baseline="0" dirty="0"/>
          </a:p>
          <a:p>
            <a:r>
              <a:rPr lang="en-US" baseline="0" dirty="0"/>
              <a:t>…but also we need to protect our resources for </a:t>
            </a:r>
            <a:r>
              <a:rPr lang="en-US" b="1" baseline="0" dirty="0"/>
              <a:t>ecological</a:t>
            </a:r>
            <a:r>
              <a:rPr lang="en-US" baseline="0" dirty="0"/>
              <a:t> benefits. Idahoans love hunting, fishing, and recreation on public lands, and all must be supported by healthy ecosystems.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35306958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more thoroughly understand</a:t>
            </a:r>
            <a:r>
              <a:rPr lang="en-US" baseline="0" dirty="0"/>
              <a:t> how each model (DSWE, GEE, and ArcGIS) performs over time, an analysis will need to be run on more Landsat, and possibly Sentinel 2, scenes. This will establish each model’s robustness over time and determine how much more or less reliable our GEE and ArcGIS models are compared with the USGS’s DSWE. </a:t>
            </a:r>
          </a:p>
          <a:p>
            <a:endParaRPr lang="en-US" baseline="0" dirty="0"/>
          </a:p>
          <a:p>
            <a:r>
              <a:rPr lang="en-US" baseline="0" dirty="0"/>
              <a:t>Testing more scenes will reveal further information about our models’ performance under different seasons.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a:t>
            </a:r>
            <a:r>
              <a:rPr lang="en-US" baseline="0" dirty="0"/>
              <a:t>he model will need to discern between intermittent and perennial waterways. To accomplish this, a probability index will made to assess the likelihood of wet areas falling into one of these categories. </a:t>
            </a:r>
            <a:r>
              <a:rPr lang="en-US" sz="1200" kern="1200" dirty="0">
                <a:solidFill>
                  <a:schemeClr val="tx1"/>
                </a:solidFill>
                <a:effectLst/>
                <a:latin typeface="+mn-lt"/>
                <a:ea typeface="+mn-ea"/>
                <a:cs typeface="+mn-cs"/>
              </a:rPr>
              <a:t>The current results detected disjointed river networks, this problem may be fixed by employing additional variables and/or introducing new methods for boundary detection. For instance, a path-tracking algorithm can be applied to the pixels which indicates the likelihood of the pixel belonging to a linear feature and then connecting the features, this would aid in decreasing fragmentation. In addition, other thresholds may be necessary eliminate falsely identified water pixels. </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429849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mn-lt"/>
                <a:ea typeface="+mn-ea"/>
                <a:cs typeface="+mn-cs"/>
              </a:rPr>
              <a:t>These ecological concerns branch into many areas in a semi-arid climate. Water is a vital resource in fire suppression, but also in protecting all the species diversity.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Over the past couple of decades, water management practices have become more of a concern. Our partners, Eastern Idaho Bureau of Land Management and Idaho Department of Water Resources, focus a lot on water management. To execute effective management practices, it’s important to have reliable data and information about where water exists in the region.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3581750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Bureau of Land Management, or</a:t>
            </a:r>
            <a:r>
              <a:rPr lang="en-US" sz="1200" kern="1200" baseline="0" dirty="0">
                <a:solidFill>
                  <a:schemeClr val="tx1"/>
                </a:solidFill>
                <a:effectLst/>
                <a:latin typeface="+mn-lt"/>
                <a:ea typeface="+mn-ea"/>
                <a:cs typeface="+mn-cs"/>
              </a:rPr>
              <a:t> BLM, needs to know where water bodies exist in order to protect or restore natural habitats. Further, water must be as thoroughly accounted for as possible for water adjudication. Their current methods include: using local knowledge, having people go out into the field (land held assessments), and using the National Hydrography Dataset (NHD). Going out into the field is time consuming and costly, while the National Hydrography Dataset has high amounts of error for our study area.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image shows some downfall of the NHD. </a:t>
            </a:r>
          </a:p>
          <a:p>
            <a:r>
              <a:rPr lang="en-US" sz="1200" kern="1200" dirty="0">
                <a:solidFill>
                  <a:schemeClr val="tx1"/>
                </a:solidFill>
                <a:effectLst/>
                <a:latin typeface="+mn-lt"/>
                <a:ea typeface="+mn-ea"/>
                <a:cs typeface="+mn-cs"/>
              </a:rPr>
              <a:t>(((((((use animation here))))))))</a:t>
            </a:r>
          </a:p>
          <a:p>
            <a:r>
              <a:rPr lang="en-US" sz="1200" kern="1200" dirty="0">
                <a:solidFill>
                  <a:schemeClr val="tx1"/>
                </a:solidFill>
                <a:effectLst/>
                <a:latin typeface="+mn-lt"/>
                <a:ea typeface="+mn-ea"/>
                <a:cs typeface="+mn-cs"/>
              </a:rPr>
              <a:t>1. On the left, the flowline links together several separate ponds and ignores the ridge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created by the old railroad. </a:t>
            </a:r>
          </a:p>
          <a:p>
            <a:r>
              <a:rPr lang="en-US" sz="1200" kern="1200" dirty="0">
                <a:solidFill>
                  <a:schemeClr val="tx1"/>
                </a:solidFill>
                <a:effectLst/>
                <a:latin typeface="+mn-lt"/>
                <a:ea typeface="+mn-ea"/>
                <a:cs typeface="+mn-cs"/>
              </a:rPr>
              <a:t>2. To the right of the current railroad tracks you can see where the NHD flowline</a:t>
            </a:r>
            <a:r>
              <a:rPr lang="en-US" sz="1200" kern="1200" baseline="0" dirty="0">
                <a:solidFill>
                  <a:schemeClr val="tx1"/>
                </a:solidFill>
                <a:effectLst/>
                <a:latin typeface="+mn-lt"/>
                <a:ea typeface="+mn-ea"/>
                <a:cs typeface="+mn-cs"/>
              </a:rPr>
              <a:t> did not follow the river in several places, </a:t>
            </a:r>
          </a:p>
          <a:p>
            <a:r>
              <a:rPr lang="en-US" sz="1200" kern="1200" baseline="0" dirty="0">
                <a:solidFill>
                  <a:schemeClr val="tx1"/>
                </a:solidFill>
                <a:effectLst/>
                <a:latin typeface="+mn-lt"/>
                <a:ea typeface="+mn-ea"/>
                <a:cs typeface="+mn-cs"/>
              </a:rPr>
              <a:t>3. …and it branches off right through farmland and a rural residential area. </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Why NHD is insufficient: As you can see, the NHD is outdated and would need frequent updates </a:t>
            </a:r>
            <a:r>
              <a:rPr lang="en-US" sz="1200" kern="1200" baseline="0" dirty="0">
                <a:solidFill>
                  <a:schemeClr val="tx1"/>
                </a:solidFill>
                <a:effectLst/>
                <a:latin typeface="+mn-lt"/>
                <a:ea typeface="+mn-ea"/>
                <a:cs typeface="+mn-cs"/>
              </a:rPr>
              <a:t>to stay current</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Consequently, </a:t>
            </a:r>
            <a:r>
              <a:rPr lang="en-US" sz="1200" kern="1200" dirty="0">
                <a:solidFill>
                  <a:schemeClr val="tx1"/>
                </a:solidFill>
                <a:effectLst/>
                <a:latin typeface="+mn-lt"/>
                <a:ea typeface="+mn-ea"/>
                <a:cs typeface="+mn-cs"/>
              </a:rPr>
              <a:t>it does not accurately represent the needs for land managers.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instance, the BLM is required to place a buffer around each NHD river or stream before they can implement weed control, even if water does</a:t>
            </a:r>
            <a:r>
              <a:rPr lang="en-US" sz="1200" kern="1200" baseline="0" dirty="0">
                <a:solidFill>
                  <a:schemeClr val="tx1"/>
                </a:solidFill>
                <a:effectLst/>
                <a:latin typeface="+mn-lt"/>
                <a:ea typeface="+mn-ea"/>
                <a:cs typeface="+mn-cs"/>
              </a:rPr>
              <a:t> not </a:t>
            </a:r>
            <a:r>
              <a:rPr lang="en-US" sz="1200" kern="1200" dirty="0">
                <a:solidFill>
                  <a:schemeClr val="tx1"/>
                </a:solidFill>
                <a:effectLst/>
                <a:latin typeface="+mn-lt"/>
                <a:ea typeface="+mn-ea"/>
                <a:cs typeface="+mn-cs"/>
              </a:rPr>
              <a:t>exists in those areas. This can allow for continued inhabitation of invasive species and increase</a:t>
            </a:r>
            <a:r>
              <a:rPr lang="en-US" sz="1200" kern="1200" baseline="0" dirty="0">
                <a:solidFill>
                  <a:schemeClr val="tx1"/>
                </a:solidFill>
                <a:effectLst/>
                <a:latin typeface="+mn-lt"/>
                <a:ea typeface="+mn-ea"/>
                <a:cs typeface="+mn-cs"/>
              </a:rPr>
              <a:t> control costs</a:t>
            </a:r>
            <a:r>
              <a:rPr lang="en-US" sz="1200" kern="1200" dirty="0">
                <a:solidFill>
                  <a:schemeClr val="tx1"/>
                </a:solidFill>
                <a:effectLst/>
                <a:latin typeface="+mn-lt"/>
                <a:ea typeface="+mn-ea"/>
                <a:cs typeface="+mn-cs"/>
              </a:rPr>
              <a:t>. They are also required to claim the water bodies they manage for water rights adjudications, which entails documenting the waterbody location with georeferenced photographic evidence.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Idaho Department of Water Resources (IDWR) also uses the NHD, combined with local knowledge and maps, to identify water sources. Surface water bodies are important to IDWR because these water sources are often tied to many regulations. IDWR uses this information to decide annual allowances of water usage and diversions. The standard use of the NHD increases BLM’s resource costs and the</a:t>
            </a:r>
            <a:r>
              <a:rPr lang="en-US" sz="1200" kern="1200" baseline="0" dirty="0">
                <a:solidFill>
                  <a:schemeClr val="tx1"/>
                </a:solidFill>
                <a:effectLst/>
                <a:latin typeface="+mn-lt"/>
                <a:ea typeface="+mn-ea"/>
                <a:cs typeface="+mn-cs"/>
              </a:rPr>
              <a:t> likelihood of the</a:t>
            </a:r>
            <a:r>
              <a:rPr lang="en-US" sz="1200" kern="1200" dirty="0">
                <a:solidFill>
                  <a:schemeClr val="tx1"/>
                </a:solidFill>
                <a:effectLst/>
                <a:latin typeface="+mn-lt"/>
                <a:ea typeface="+mn-ea"/>
                <a:cs typeface="+mn-cs"/>
              </a:rPr>
              <a:t> IDWR making inaccurate water rights decisions. 	</a:t>
            </a:r>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3116157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bridge these shortcomings, past studies have looked at identifying water bodies using various water indices (</a:t>
            </a:r>
            <a:r>
              <a:rPr lang="en-US" sz="1200" kern="1200" dirty="0" err="1">
                <a:solidFill>
                  <a:schemeClr val="tx1"/>
                </a:solidFill>
                <a:effectLst/>
                <a:latin typeface="+mn-lt"/>
                <a:ea typeface="+mn-ea"/>
                <a:cs typeface="+mn-cs"/>
              </a:rPr>
              <a:t>McFeeters</a:t>
            </a:r>
            <a:r>
              <a:rPr lang="en-US" sz="1200" kern="1200" dirty="0">
                <a:solidFill>
                  <a:schemeClr val="tx1"/>
                </a:solidFill>
                <a:effectLst/>
                <a:latin typeface="+mn-lt"/>
                <a:ea typeface="+mn-ea"/>
                <a:cs typeface="+mn-cs"/>
              </a:rPr>
              <a:t>, 2013) or classification trees (Wright &amp; Gallant, 2007).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Used alone, each </a:t>
            </a:r>
            <a:r>
              <a:rPr lang="en-US" sz="1200" kern="1200" baseline="0" dirty="0">
                <a:solidFill>
                  <a:schemeClr val="tx1"/>
                </a:solidFill>
                <a:effectLst/>
                <a:latin typeface="+mn-lt"/>
                <a:ea typeface="+mn-ea"/>
                <a:cs typeface="+mn-cs"/>
              </a:rPr>
              <a:t> method</a:t>
            </a:r>
            <a:r>
              <a:rPr lang="en-US" sz="1200" kern="1200" dirty="0">
                <a:solidFill>
                  <a:schemeClr val="tx1"/>
                </a:solidFill>
                <a:effectLst/>
                <a:latin typeface="+mn-lt"/>
                <a:ea typeface="+mn-ea"/>
                <a:cs typeface="+mn-cs"/>
              </a:rPr>
              <a:t> falsely identifies water from features like 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shadows of mountains and</a:t>
            </a:r>
            <a:r>
              <a:rPr lang="en-US" sz="1200" kern="1200" baseline="0" dirty="0">
                <a:solidFill>
                  <a:schemeClr val="tx1"/>
                </a:solidFill>
                <a:effectLst/>
                <a:latin typeface="+mn-lt"/>
                <a:ea typeface="+mn-ea"/>
                <a:cs typeface="+mn-cs"/>
              </a:rPr>
              <a:t> clouds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Jin</a:t>
            </a:r>
            <a:r>
              <a:rPr lang="en-US" sz="1200" kern="1200" dirty="0">
                <a:solidFill>
                  <a:schemeClr val="tx1"/>
                </a:solidFill>
                <a:effectLst/>
                <a:latin typeface="+mn-lt"/>
                <a:ea typeface="+mn-ea"/>
                <a:cs typeface="+mn-cs"/>
              </a:rPr>
              <a:t> et al. 2013), urban asphalt (</a:t>
            </a:r>
            <a:r>
              <a:rPr lang="en-US" sz="1200" kern="1200" dirty="0" err="1">
                <a:solidFill>
                  <a:schemeClr val="tx1"/>
                </a:solidFill>
                <a:effectLst/>
                <a:latin typeface="+mn-lt"/>
                <a:ea typeface="+mn-ea"/>
                <a:cs typeface="+mn-cs"/>
              </a:rPr>
              <a:t>Feyisa</a:t>
            </a:r>
            <a:r>
              <a:rPr lang="en-US" sz="1200" kern="1200" dirty="0">
                <a:solidFill>
                  <a:schemeClr val="tx1"/>
                </a:solidFill>
                <a:effectLst/>
                <a:latin typeface="+mn-lt"/>
                <a:ea typeface="+mn-ea"/>
                <a:cs typeface="+mn-cs"/>
              </a:rPr>
              <a:t> et al. 2014), basaltic lava flows, or dark vegetation (</a:t>
            </a:r>
            <a:r>
              <a:rPr lang="en-US" sz="1200" kern="1200" dirty="0" err="1">
                <a:solidFill>
                  <a:schemeClr val="tx1"/>
                </a:solidFill>
                <a:effectLst/>
                <a:latin typeface="+mn-lt"/>
                <a:ea typeface="+mn-ea"/>
                <a:cs typeface="+mn-cs"/>
              </a:rPr>
              <a:t>Jawak</a:t>
            </a:r>
            <a:r>
              <a:rPr lang="en-US" sz="1200" kern="1200" dirty="0">
                <a:solidFill>
                  <a:schemeClr val="tx1"/>
                </a:solidFill>
                <a:effectLst/>
                <a:latin typeface="+mn-lt"/>
                <a:ea typeface="+mn-ea"/>
                <a:cs typeface="+mn-cs"/>
              </a:rPr>
              <a:t> et al. 2015). This study combines each method into a single tool to create a more accurate surface water indicator.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Hence, the</a:t>
            </a:r>
            <a:r>
              <a:rPr lang="en-US" sz="1200" kern="1200" baseline="0" dirty="0">
                <a:solidFill>
                  <a:schemeClr val="tx1"/>
                </a:solidFill>
                <a:effectLst/>
                <a:latin typeface="+mn-lt"/>
                <a:ea typeface="+mn-ea"/>
                <a:cs typeface="+mn-cs"/>
              </a:rPr>
              <a:t> SWIM tool will be used by our partners</a:t>
            </a:r>
            <a:r>
              <a:rPr lang="en-US" sz="1200" kern="1200" dirty="0">
                <a:solidFill>
                  <a:schemeClr val="tx1"/>
                </a:solidFill>
                <a:effectLst/>
                <a:latin typeface="+mn-lt"/>
                <a:ea typeface="+mn-ea"/>
                <a:cs typeface="+mn-cs"/>
              </a:rPr>
              <a:t> to identify surface water in their management area by utilizing the most current NASA Earth Observations. Most importantly, they can create temporal comparisons of surface water to monitor changes in water resources.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(side note: this image is Palisades Reservoir at the dam, September 2016 reported below 25% capacity)</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3110018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create our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Surface Water Indication Model (SWIM):</a:t>
            </a:r>
          </a:p>
          <a:p>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We used </a:t>
            </a:r>
            <a:r>
              <a:rPr lang="en-US" sz="1200" kern="1200" baseline="0" dirty="0">
                <a:solidFill>
                  <a:schemeClr val="tx1"/>
                </a:solidFill>
                <a:effectLst/>
                <a:latin typeface="+mn-lt"/>
                <a:ea typeface="+mn-ea"/>
                <a:cs typeface="+mn-cs"/>
              </a:rPr>
              <a:t>Landsat 8 for spectral bands and SRTM for the topography component.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baseline="0" dirty="0">
                <a:solidFill>
                  <a:schemeClr val="tx1"/>
                </a:solidFill>
                <a:effectLst/>
                <a:latin typeface="+mn-lt"/>
                <a:ea typeface="+mn-ea"/>
                <a:cs typeface="+mn-cs"/>
              </a:rPr>
              <a:t>If you look down here you will see the four Landsat scenes needed to cover the study area: the included paths 38 &amp; 39, rows 30 &amp; 31. </a:t>
            </a:r>
          </a:p>
          <a:p>
            <a:pPr marL="228600" indent="-228600">
              <a:buAutoNum type="arabicPeriod"/>
            </a:pPr>
            <a:r>
              <a:rPr lang="en-US" sz="1200" kern="1200" baseline="0" dirty="0">
                <a:solidFill>
                  <a:schemeClr val="tx1"/>
                </a:solidFill>
                <a:effectLst/>
                <a:latin typeface="+mn-lt"/>
                <a:ea typeface="+mn-ea"/>
                <a:cs typeface="+mn-cs"/>
              </a:rPr>
              <a:t>We also utilized Google Earth Engine and ArcMap 10.4 to create the SWIM tool so that it can be used across two separate platforms. </a:t>
            </a:r>
          </a:p>
          <a:p>
            <a:pPr marL="228600" indent="-228600">
              <a:buAutoNum type="arabicPeriod"/>
            </a:pPr>
            <a:r>
              <a:rPr lang="en-US" sz="1200" kern="1200" baseline="0" dirty="0">
                <a:solidFill>
                  <a:schemeClr val="tx1"/>
                </a:solidFill>
                <a:effectLst/>
                <a:latin typeface="+mn-lt"/>
                <a:ea typeface="+mn-ea"/>
                <a:cs typeface="+mn-cs"/>
              </a:rPr>
              <a:t>Let’s go over each of these platforms</a:t>
            </a:r>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527180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a:solidFill>
                  <a:schemeClr val="tx1"/>
                </a:solidFill>
                <a:effectLst/>
                <a:latin typeface="+mn-lt"/>
                <a:ea typeface="+mn-ea"/>
                <a:cs typeface="+mn-cs"/>
              </a:rPr>
              <a:t>Google’s Earth Engine is an internet-cloud-based geospatial platform that processes remotely sensed data. This platform integrates a variety of available public datasets and utilizes Google’s server capacity to perform a plethora of geospatial processing. Landsat 8 and other image collections which can be seamlessly called into a map and filtered through many types of algorithms. </a:t>
            </a:r>
          </a:p>
          <a:p>
            <a:pPr marL="228600" indent="-228600">
              <a:buAutoNum type="arabicPeriod"/>
            </a:pPr>
            <a:r>
              <a:rPr lang="en-US" sz="1200" kern="1200" dirty="0">
                <a:solidFill>
                  <a:schemeClr val="tx1"/>
                </a:solidFill>
                <a:effectLst/>
                <a:latin typeface="+mn-lt"/>
                <a:ea typeface="+mn-ea"/>
                <a:cs typeface="+mn-cs"/>
              </a:rPr>
              <a:t>We used Earth Engine</a:t>
            </a:r>
            <a:r>
              <a:rPr lang="en-US" sz="1200" kern="1200" baseline="0" dirty="0">
                <a:solidFill>
                  <a:schemeClr val="tx1"/>
                </a:solidFill>
                <a:effectLst/>
                <a:latin typeface="+mn-lt"/>
                <a:ea typeface="+mn-ea"/>
                <a:cs typeface="+mn-cs"/>
              </a:rPr>
              <a:t> because the scripts and tools can be shared easily since it is hosted in a web format. The processing capacity is excellent because it uses the Google servers, and the google server hosts many different datasets. The ones we used for this project was Landsat 8 imagery and Digital Elevation Model imagery. Datasets already archived in the google server saved us time from finding and downloading the images from USGS website. For term two we plan on utilizing Google’s already archived dataset of Sentinel-2 imagery. This is interesting because ESA the host of Sentinel-2 imagery only keeps the data on a rolling 6-month archive. </a:t>
            </a:r>
          </a:p>
          <a:p>
            <a:pPr marL="228600" indent="-228600">
              <a:buAutoNum type="arabicPeriod"/>
            </a:pPr>
            <a:r>
              <a:rPr lang="en-US" sz="1200" kern="1200" baseline="0" dirty="0">
                <a:solidFill>
                  <a:schemeClr val="tx1"/>
                </a:solidFill>
                <a:effectLst/>
                <a:latin typeface="+mn-lt"/>
                <a:ea typeface="+mn-ea"/>
                <a:cs typeface="+mn-cs"/>
              </a:rPr>
              <a:t>There are three major components to the Google Earth Engine API. The top left is where the catalog of scripts are saved. Documents and example scripts are there for reference. The top center is the code editor where all the variables and commands are written. The top right panel provides more information of the data that was processed. Finally, the map below is where the images are displayed. </a:t>
            </a:r>
          </a:p>
          <a:p>
            <a:pPr marL="228600" indent="-228600">
              <a:buAutoNum type="arabicPeriod"/>
            </a:pPr>
            <a:r>
              <a:rPr lang="en-US" sz="1200" kern="1200" baseline="0" dirty="0">
                <a:solidFill>
                  <a:schemeClr val="tx1"/>
                </a:solidFill>
                <a:effectLst/>
                <a:latin typeface="+mn-lt"/>
                <a:ea typeface="+mn-ea"/>
                <a:cs typeface="+mn-cs"/>
              </a:rPr>
              <a:t>This tool will require user to change the time period and </a:t>
            </a:r>
            <a:r>
              <a:rPr lang="en-US" sz="1200" kern="1200" baseline="0" dirty="0" err="1">
                <a:solidFill>
                  <a:schemeClr val="tx1"/>
                </a:solidFill>
                <a:effectLst/>
                <a:latin typeface="+mn-lt"/>
                <a:ea typeface="+mn-ea"/>
                <a:cs typeface="+mn-cs"/>
              </a:rPr>
              <a:t>landsat</a:t>
            </a:r>
            <a:r>
              <a:rPr lang="en-US" sz="1200" kern="1200" baseline="0" dirty="0">
                <a:solidFill>
                  <a:schemeClr val="tx1"/>
                </a:solidFill>
                <a:effectLst/>
                <a:latin typeface="+mn-lt"/>
                <a:ea typeface="+mn-ea"/>
                <a:cs typeface="+mn-cs"/>
              </a:rPr>
              <a:t> scene before running the model. </a:t>
            </a:r>
          </a:p>
          <a:p>
            <a:pPr marL="228600" indent="-228600">
              <a:buAutoNum type="arabicPeriod"/>
            </a:pPr>
            <a:r>
              <a:rPr lang="en-US" sz="1200" kern="1200" baseline="0" dirty="0">
                <a:solidFill>
                  <a:schemeClr val="tx1"/>
                </a:solidFill>
                <a:effectLst/>
                <a:latin typeface="+mn-lt"/>
                <a:ea typeface="+mn-ea"/>
                <a:cs typeface="+mn-cs"/>
              </a:rPr>
              <a:t>A downfall of this platform is that it may inhibit use by persons who are intimidated by editing script, however it does allow users further control over the variables used in the model. </a:t>
            </a:r>
            <a:endParaRPr lang="en-US" sz="1200" kern="1200" dirty="0">
              <a:solidFill>
                <a:schemeClr val="tx1"/>
              </a:solidFill>
              <a:effectLst/>
              <a:latin typeface="+mn-lt"/>
              <a:ea typeface="+mn-ea"/>
              <a:cs typeface="+mn-cs"/>
            </a:endParaRPr>
          </a:p>
          <a:p>
            <a:pPr marL="0" inden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137240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mn-lt"/>
                <a:ea typeface="+mn-ea"/>
                <a:cs typeface="+mn-cs"/>
              </a:rPr>
              <a:t>The ArcMap platform was used because users will not need to edit a script, instead it looks like any other tool within ArcMap.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As you can see here, the tool is added to the catalog. Things to put into the tool are input bands, such as </a:t>
            </a:r>
            <a:r>
              <a:rPr lang="en-US" sz="1200" kern="1200" baseline="0" dirty="0" err="1">
                <a:solidFill>
                  <a:schemeClr val="tx1"/>
                </a:solidFill>
                <a:effectLst/>
                <a:latin typeface="+mn-lt"/>
                <a:ea typeface="+mn-ea"/>
                <a:cs typeface="+mn-cs"/>
              </a:rPr>
              <a:t>landsat</a:t>
            </a:r>
            <a:r>
              <a:rPr lang="en-US" sz="1200" kern="1200" baseline="0" dirty="0">
                <a:solidFill>
                  <a:schemeClr val="tx1"/>
                </a:solidFill>
                <a:effectLst/>
                <a:latin typeface="+mn-lt"/>
                <a:ea typeface="+mn-ea"/>
                <a:cs typeface="+mn-cs"/>
              </a:rPr>
              <a:t> and DEM imagery. Users can import their own shapefile training points and then determine how many of these points will be used as validation points. The tool will then run a classification model that takes into account all of the water indices, elevation, thermal bands, </a:t>
            </a:r>
            <a:r>
              <a:rPr lang="en-US" sz="1200" kern="1200" baseline="0" dirty="0" err="1">
                <a:solidFill>
                  <a:schemeClr val="tx1"/>
                </a:solidFill>
                <a:effectLst/>
                <a:latin typeface="+mn-lt"/>
                <a:ea typeface="+mn-ea"/>
                <a:cs typeface="+mn-cs"/>
              </a:rPr>
              <a:t>etc</a:t>
            </a:r>
            <a:r>
              <a:rPr lang="en-US" sz="1200" kern="1200" baseline="0" dirty="0">
                <a:solidFill>
                  <a:schemeClr val="tx1"/>
                </a:solidFill>
                <a:effectLst/>
                <a:latin typeface="+mn-lt"/>
                <a:ea typeface="+mn-ea"/>
                <a:cs typeface="+mn-cs"/>
              </a:rPr>
              <a:t> to produce a classification map that identifies water bodies. </a:t>
            </a:r>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4212558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Before we show you</a:t>
            </a:r>
            <a:r>
              <a:rPr lang="en-US" sz="1200" kern="1200" baseline="0" dirty="0">
                <a:solidFill>
                  <a:schemeClr val="tx1"/>
                </a:solidFill>
                <a:effectLst/>
                <a:latin typeface="+mn-lt"/>
                <a:ea typeface="+mn-ea"/>
                <a:cs typeface="+mn-cs"/>
              </a:rPr>
              <a:t> the band inputs for the model, let’s talk about the points used to identify features.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The points used to identify features were sampled in the field and then collected within Earth Engine using the </a:t>
            </a:r>
            <a:r>
              <a:rPr lang="en-US" sz="1200" kern="1200" dirty="0">
                <a:solidFill>
                  <a:schemeClr val="tx1"/>
                </a:solidFill>
                <a:effectLst/>
                <a:latin typeface="+mn-lt"/>
                <a:ea typeface="+mn-ea"/>
                <a:cs typeface="+mn-cs"/>
              </a:rPr>
              <a:t>high resolution imagery available provided</a:t>
            </a:r>
            <a:r>
              <a:rPr lang="en-US" sz="1200" kern="1200" baseline="0" dirty="0">
                <a:solidFill>
                  <a:schemeClr val="tx1"/>
                </a:solidFill>
                <a:effectLst/>
                <a:latin typeface="+mn-lt"/>
                <a:ea typeface="+mn-ea"/>
                <a:cs typeface="+mn-cs"/>
              </a:rPr>
              <a:t> by Google. The total points used were more than 2,000. These points were grouped into five classes:</a:t>
            </a:r>
          </a:p>
          <a:p>
            <a:endParaRPr lang="en-US" sz="1200" kern="1200" baseline="0" dirty="0">
              <a:solidFill>
                <a:schemeClr val="tx1"/>
              </a:solidFill>
              <a:effectLst/>
              <a:latin typeface="+mn-lt"/>
              <a:ea typeface="+mn-ea"/>
              <a:cs typeface="+mn-cs"/>
            </a:endParaRPr>
          </a:p>
          <a:p>
            <a:pPr marL="228600" indent="-228600">
              <a:buFont typeface="+mj-lt"/>
              <a:buAutoNum type="arabicPeriod"/>
            </a:pPr>
            <a:r>
              <a:rPr lang="en-US" sz="1200" kern="1200" baseline="0" dirty="0">
                <a:solidFill>
                  <a:schemeClr val="tx1"/>
                </a:solidFill>
                <a:effectLst/>
                <a:latin typeface="+mn-lt"/>
                <a:ea typeface="+mn-ea"/>
                <a:cs typeface="+mn-cs"/>
              </a:rPr>
              <a:t>Basalt: sometimes water and basalt can be easily confused and therefore we thought it best to create a class that represents basalt alone</a:t>
            </a:r>
          </a:p>
          <a:p>
            <a:pPr marL="228600" indent="-228600">
              <a:buFont typeface="+mj-lt"/>
              <a:buAutoNum type="arabicPeriod"/>
            </a:pPr>
            <a:r>
              <a:rPr lang="en-US" sz="1200" kern="1200" baseline="0" dirty="0">
                <a:solidFill>
                  <a:schemeClr val="tx1"/>
                </a:solidFill>
                <a:effectLst/>
                <a:latin typeface="+mn-lt"/>
                <a:ea typeface="+mn-ea"/>
                <a:cs typeface="+mn-cs"/>
              </a:rPr>
              <a:t>Sagebrush Steppe or Soil: this is supposed to represent bare earth or vegetation that is sparse which indicates a lack of available water</a:t>
            </a:r>
          </a:p>
          <a:p>
            <a:pPr marL="228600" indent="-228600">
              <a:buFont typeface="+mj-lt"/>
              <a:buAutoNum type="arabicPeriod"/>
            </a:pPr>
            <a:r>
              <a:rPr lang="en-US" sz="1200" kern="1200" baseline="0" dirty="0">
                <a:solidFill>
                  <a:schemeClr val="tx1"/>
                </a:solidFill>
                <a:effectLst/>
                <a:latin typeface="+mn-lt"/>
                <a:ea typeface="+mn-ea"/>
                <a:cs typeface="+mn-cs"/>
              </a:rPr>
              <a:t>Dark Vegetation: because we want to use this tool to detect water that is not always there but supports a riverine habitat we need a category for lush vegetation </a:t>
            </a:r>
          </a:p>
          <a:p>
            <a:pPr marL="228600" indent="-228600">
              <a:buFont typeface="+mj-lt"/>
              <a:buAutoNum type="arabicPeriod"/>
            </a:pPr>
            <a:r>
              <a:rPr lang="en-US" sz="1200" kern="1200" baseline="0" dirty="0">
                <a:solidFill>
                  <a:schemeClr val="tx1"/>
                </a:solidFill>
                <a:effectLst/>
                <a:latin typeface="+mn-lt"/>
                <a:ea typeface="+mn-ea"/>
                <a:cs typeface="+mn-cs"/>
              </a:rPr>
              <a:t>Partial Water: this is the water bodies that may have a canopy cover</a:t>
            </a:r>
          </a:p>
          <a:p>
            <a:pPr marL="228600" indent="-228600">
              <a:buFont typeface="+mj-lt"/>
              <a:buAutoNum type="arabicPeriod"/>
            </a:pPr>
            <a:r>
              <a:rPr lang="en-US" sz="1200" kern="1200" baseline="0" dirty="0">
                <a:solidFill>
                  <a:schemeClr val="tx1"/>
                </a:solidFill>
                <a:effectLst/>
                <a:latin typeface="+mn-lt"/>
                <a:ea typeface="+mn-ea"/>
                <a:cs typeface="+mn-cs"/>
              </a:rPr>
              <a:t>Open Water: easily detected water</a:t>
            </a:r>
          </a:p>
          <a:p>
            <a:pPr marL="228600" indent="-228600">
              <a:buFont typeface="+mj-lt"/>
              <a:buAutoNum type="arabicPeriod"/>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22028232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9891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a:t>Spell out the components</a:t>
            </a:r>
          </a:p>
        </p:txBody>
      </p:sp>
      <p:sp>
        <p:nvSpPr>
          <p:cNvPr id="6" name="Rectangle 5"/>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a:solidFill>
                  <a:schemeClr val="bg1"/>
                </a:solidFill>
                <a:latin typeface="Century Gothic" panose="020B0502020202020204" pitchFamily="34" charset="0"/>
              </a:rPr>
              <a:t>Acronym</a:t>
            </a: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382651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Tree>
    <p:extLst>
      <p:ext uri="{BB962C8B-B14F-4D97-AF65-F5344CB8AC3E}">
        <p14:creationId xmlns:p14="http://schemas.microsoft.com/office/powerpoint/2010/main" val="2182279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a:t>Image Credit: Source</a:t>
            </a:r>
            <a:endParaRPr lang="en-US"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027618381"/>
      </p:ext>
    </p:extLst>
  </p:cSld>
  <p:clrMapOvr>
    <a:masterClrMapping/>
  </p:clrMapOvr>
  <p:extLst mod="1">
    <p:ext uri="{DCECCB84-F9BA-43D5-87BE-67443E8EF086}">
      <p15:sldGuideLst xmlns:p15="http://schemas.microsoft.com/office/powerpoint/2012/main">
        <p15:guide id="1" orient="horz" pos="30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b="0" dirty="0">
                <a:solidFill>
                  <a:schemeClr val="bg1"/>
                </a:solidFill>
                <a:latin typeface="Century Gothic" panose="020B0502020202020204" pitchFamily="34" charset="0"/>
              </a:rPr>
              <a:t>Acknowledgements</a:t>
            </a: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a:t>Name, Affiliation</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11" name="contract info"/>
          <p:cNvSpPr/>
          <p:nvPr userDrawn="1"/>
        </p:nvSpPr>
        <p:spPr>
          <a:xfrm>
            <a:off x="0" y="6566238"/>
            <a:ext cx="12192000" cy="184666"/>
          </a:xfrm>
          <a:prstGeom prst="rect">
            <a:avLst/>
          </a:prstGeom>
        </p:spPr>
        <p:txBody>
          <a:bodyPr wrap="square">
            <a:spAutoFit/>
          </a:bodyPr>
          <a:lstStyle/>
          <a:p>
            <a:pPr lvl="0" algn="ctr">
              <a:buClr>
                <a:schemeClr val="dk1"/>
              </a:buClr>
              <a:buSzPct val="25000"/>
            </a:pPr>
            <a:r>
              <a:rPr lang="en-US" sz="600" i="1" baseline="0" dirty="0">
                <a:solidFill>
                  <a:schemeClr val="bg1">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 </a:t>
            </a:r>
            <a:r>
              <a:rPr lang="en-US" sz="600" i="1" dirty="0">
                <a:solidFill>
                  <a:schemeClr val="bg1">
                    <a:lumMod val="50000"/>
                  </a:schemeClr>
                </a:solidFill>
                <a:latin typeface="Arial" panose="020B0604020202020204" pitchFamily="34" charset="0"/>
                <a:cs typeface="Arial" panose="020B0604020202020204" pitchFamily="34" charset="0"/>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2884046494"/>
      </p:ext>
    </p:extLst>
  </p:cSld>
  <p:clrMapOvr>
    <a:masterClrMapping/>
  </p:clrMapOvr>
  <p:extLst mod="1">
    <p:ext uri="{DCECCB84-F9BA-43D5-87BE-67443E8EF086}">
      <p15:sldGuideLst xmlns:p15="http://schemas.microsoft.com/office/powerpoint/2012/main">
        <p15:guide id="1" orient="horz" pos="30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a:t>Image Credit: Source</a:t>
            </a:r>
            <a:endParaRPr lang="en-US" dirty="0"/>
          </a:p>
        </p:txBody>
      </p:sp>
      <p:sp>
        <p:nvSpPr>
          <p:cNvPr id="8" name="Rectangle 7"/>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4135916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a:t>Image Credit: Source</a:t>
            </a:r>
            <a:endParaRPr lang="en-US" dirty="0"/>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3012135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Emphasize key points">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096000" y="470916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Point elaboration</a:t>
            </a:r>
          </a:p>
        </p:txBody>
      </p:sp>
      <p:sp>
        <p:nvSpPr>
          <p:cNvPr id="4" name="Text Placeholder 3"/>
          <p:cNvSpPr>
            <a:spLocks noGrp="1"/>
          </p:cNvSpPr>
          <p:nvPr>
            <p:ph type="body" sz="quarter" idx="15" hasCustomPrompt="1"/>
          </p:nvPr>
        </p:nvSpPr>
        <p:spPr>
          <a:xfrm>
            <a:off x="792480" y="2115312"/>
            <a:ext cx="4754880" cy="768096"/>
          </a:xfrm>
          <a:prstGeom prst="rect">
            <a:avLst/>
          </a:prstGeom>
        </p:spPr>
        <p:txBody>
          <a:bodyPr anchor="ctr">
            <a:normAutofit/>
          </a:bodyPr>
          <a:lstStyle>
            <a:lvl1pPr marL="0" indent="0" algn="r">
              <a:buNone/>
              <a:defRPr sz="4400" b="0" baseline="0">
                <a:solidFill>
                  <a:srgbClr val="73A9DB"/>
                </a:solidFill>
                <a:latin typeface="Century Gothic" panose="020B0502020202020204" pitchFamily="34" charset="0"/>
              </a:defRPr>
            </a:lvl1pPr>
          </a:lstStyle>
          <a:p>
            <a:pPr lvl="0"/>
            <a:r>
              <a:rPr lang="en-US" sz="4400" dirty="0"/>
              <a:t>Key Point 1</a:t>
            </a:r>
            <a:endParaRPr lang="en-US" dirty="0"/>
          </a:p>
        </p:txBody>
      </p:sp>
      <p:sp>
        <p:nvSpPr>
          <p:cNvPr id="10" name="Section Body Text"/>
          <p:cNvSpPr>
            <a:spLocks noGrp="1"/>
          </p:cNvSpPr>
          <p:nvPr>
            <p:ph type="body" sz="quarter" idx="16" hasCustomPrompt="1"/>
          </p:nvPr>
        </p:nvSpPr>
        <p:spPr>
          <a:xfrm>
            <a:off x="6096000" y="210312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7" hasCustomPrompt="1"/>
          </p:nvPr>
        </p:nvSpPr>
        <p:spPr>
          <a:xfrm>
            <a:off x="792480" y="4721352"/>
            <a:ext cx="4754880" cy="768096"/>
          </a:xfrm>
          <a:prstGeom prst="rect">
            <a:avLst/>
          </a:prstGeom>
        </p:spPr>
        <p:txBody>
          <a:bodyPr anchor="ctr">
            <a:normAutofit/>
          </a:bodyPr>
          <a:lstStyle>
            <a:lvl1pPr marL="0" indent="0" algn="r">
              <a:buNone/>
              <a:defRPr sz="3600" b="0" baseline="0">
                <a:solidFill>
                  <a:srgbClr val="73A9DB"/>
                </a:solidFill>
                <a:latin typeface="Century Gothic" panose="020B0502020202020204" pitchFamily="34" charset="0"/>
              </a:defRPr>
            </a:lvl1pPr>
          </a:lstStyle>
          <a:p>
            <a:pPr lvl="0"/>
            <a:r>
              <a:rPr lang="en-US" sz="4400" dirty="0"/>
              <a:t>Key Point 3</a:t>
            </a:r>
            <a:endParaRPr lang="en-US" dirty="0"/>
          </a:p>
        </p:txBody>
      </p:sp>
      <p:sp>
        <p:nvSpPr>
          <p:cNvPr id="13" name="Text Placeholder 3"/>
          <p:cNvSpPr>
            <a:spLocks noGrp="1"/>
          </p:cNvSpPr>
          <p:nvPr>
            <p:ph type="body" sz="quarter" idx="18" hasCustomPrompt="1"/>
          </p:nvPr>
        </p:nvSpPr>
        <p:spPr>
          <a:xfrm>
            <a:off x="792480" y="3418332"/>
            <a:ext cx="4754880" cy="768096"/>
          </a:xfrm>
          <a:prstGeom prst="rect">
            <a:avLst/>
          </a:prstGeom>
        </p:spPr>
        <p:txBody>
          <a:bodyPr anchor="ctr">
            <a:normAutofit/>
          </a:bodyPr>
          <a:lstStyle>
            <a:lvl1pPr marL="0" indent="0" algn="r">
              <a:buNone/>
              <a:defRPr sz="4400" b="0" baseline="0">
                <a:solidFill>
                  <a:srgbClr val="73A9DB"/>
                </a:solidFill>
                <a:latin typeface="Century Gothic" panose="020B0502020202020204" pitchFamily="34" charset="0"/>
              </a:defRPr>
            </a:lvl1pPr>
          </a:lstStyle>
          <a:p>
            <a:pPr lvl="0"/>
            <a:r>
              <a:rPr lang="en-US" sz="4400" dirty="0"/>
              <a:t>Key Point 2</a:t>
            </a:r>
            <a:endParaRPr lang="en-US" dirty="0"/>
          </a:p>
        </p:txBody>
      </p:sp>
      <p:sp>
        <p:nvSpPr>
          <p:cNvPr id="14" name="Section Body Text"/>
          <p:cNvSpPr>
            <a:spLocks noGrp="1"/>
          </p:cNvSpPr>
          <p:nvPr>
            <p:ph type="body" sz="quarter" idx="19" hasCustomPrompt="1"/>
          </p:nvPr>
        </p:nvSpPr>
        <p:spPr>
          <a:xfrm>
            <a:off x="6096000" y="340614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Point elaboration</a:t>
            </a:r>
          </a:p>
        </p:txBody>
      </p:sp>
      <p:sp>
        <p:nvSpPr>
          <p:cNvPr id="16" name="Rectangle 15"/>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8" name="Oval 17"/>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34" name="Picture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35" name="Picture 3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399285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a:t>Body Text Here</a:t>
            </a:r>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4206170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a:t>Body Text Here</a:t>
            </a:r>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1235481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631815"/>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92" r:id="rId3"/>
    <p:sldLayoutId id="2147483684" r:id="rId4"/>
    <p:sldLayoutId id="2147483685" r:id="rId5"/>
    <p:sldLayoutId id="2147483686" r:id="rId6"/>
    <p:sldLayoutId id="2147483688" r:id="rId7"/>
    <p:sldLayoutId id="2147483664" r:id="rId8"/>
    <p:sldLayoutId id="2147483665" r:id="rId9"/>
    <p:sldLayoutId id="214748366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22.png"/><Relationship Id="rId12" Type="http://schemas.microsoft.com/office/2007/relationships/hdphoto" Target="../media/hdphoto5.wdp"/><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microsoft.com/office/2007/relationships/hdphoto" Target="../media/hdphoto2.wdp"/><Relationship Id="rId11" Type="http://schemas.openxmlformats.org/officeDocument/2006/relationships/image" Target="../media/image24.png"/><Relationship Id="rId5" Type="http://schemas.openxmlformats.org/officeDocument/2006/relationships/image" Target="../media/image21.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comments" Target="../comments/comment5.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comments" Target="../comments/comment6.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comments" Target="../comments/commen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comments" Target="../comments/comment3.xml"/><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comments" Target="../comments/comment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8"/>
          <p:cNvSpPr txBox="1">
            <a:spLocks/>
          </p:cNvSpPr>
          <p:nvPr/>
        </p:nvSpPr>
        <p:spPr>
          <a:xfrm>
            <a:off x="8416031" y="4000230"/>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2">
                    <a:lumMod val="50000"/>
                  </a:schemeClr>
                </a:solidFill>
                <a:latin typeface="Century Gothic" panose="020B0502020202020204" pitchFamily="34" charset="0"/>
              </a:rPr>
              <a:t>Cody O’Dale</a:t>
            </a:r>
          </a:p>
        </p:txBody>
      </p:sp>
      <p:sp>
        <p:nvSpPr>
          <p:cNvPr id="15" name="Text Placeholder 19"/>
          <p:cNvSpPr txBox="1">
            <a:spLocks/>
          </p:cNvSpPr>
          <p:nvPr/>
        </p:nvSpPr>
        <p:spPr>
          <a:xfrm>
            <a:off x="8416031" y="4405402"/>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2">
                    <a:lumMod val="50000"/>
                  </a:schemeClr>
                </a:solidFill>
                <a:latin typeface="Century Gothic" panose="020B0502020202020204" pitchFamily="34" charset="0"/>
              </a:rPr>
              <a:t>Dylan Thomas</a:t>
            </a:r>
          </a:p>
        </p:txBody>
      </p:sp>
      <p:sp>
        <p:nvSpPr>
          <p:cNvPr id="16" name="Text Placeholder 20"/>
          <p:cNvSpPr txBox="1">
            <a:spLocks/>
          </p:cNvSpPr>
          <p:nvPr/>
        </p:nvSpPr>
        <p:spPr>
          <a:xfrm>
            <a:off x="8416031" y="4810574"/>
            <a:ext cx="3204840" cy="374665"/>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2">
                    <a:lumMod val="50000"/>
                  </a:schemeClr>
                </a:solidFill>
                <a:latin typeface="Century Gothic" panose="020B0502020202020204" pitchFamily="34" charset="0"/>
              </a:rPr>
              <a:t>Caitlin Toner</a:t>
            </a:r>
          </a:p>
        </p:txBody>
      </p:sp>
      <p:sp>
        <p:nvSpPr>
          <p:cNvPr id="24" name="Text Placeholder 21"/>
          <p:cNvSpPr txBox="1">
            <a:spLocks/>
          </p:cNvSpPr>
          <p:nvPr/>
        </p:nvSpPr>
        <p:spPr>
          <a:xfrm>
            <a:off x="8416031" y="5221079"/>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2">
                    <a:lumMod val="50000"/>
                  </a:schemeClr>
                </a:solidFill>
                <a:latin typeface="Century Gothic" panose="020B0502020202020204" pitchFamily="34" charset="0"/>
              </a:rPr>
              <a:t>Courtney Ohr</a:t>
            </a:r>
          </a:p>
        </p:txBody>
      </p:sp>
      <p:sp>
        <p:nvSpPr>
          <p:cNvPr id="18" name="TextBox 17"/>
          <p:cNvSpPr txBox="1"/>
          <p:nvPr/>
        </p:nvSpPr>
        <p:spPr>
          <a:xfrm>
            <a:off x="1061654" y="3078630"/>
            <a:ext cx="6349801" cy="954107"/>
          </a:xfrm>
          <a:prstGeom prst="rect">
            <a:avLst/>
          </a:prstGeom>
          <a:noFill/>
        </p:spPr>
        <p:txBody>
          <a:bodyPr wrap="square" rtlCol="0">
            <a:spAutoFit/>
          </a:bodyPr>
          <a:lstStyle/>
          <a:p>
            <a:pPr algn="ctr"/>
            <a:r>
              <a:rPr lang="en-US" sz="2800" b="1" dirty="0">
                <a:solidFill>
                  <a:schemeClr val="bg1"/>
                </a:solidFill>
                <a:latin typeface="Century Gothic" panose="020B0502020202020204" pitchFamily="34" charset="0"/>
              </a:rPr>
              <a:t>SOUTHEAST IDAHO WATER RESOURCES</a:t>
            </a:r>
            <a:endParaRPr lang="en-US" sz="2800" dirty="0"/>
          </a:p>
        </p:txBody>
      </p:sp>
      <p:sp>
        <p:nvSpPr>
          <p:cNvPr id="19" name="Title 16"/>
          <p:cNvSpPr txBox="1">
            <a:spLocks/>
          </p:cNvSpPr>
          <p:nvPr/>
        </p:nvSpPr>
        <p:spPr>
          <a:xfrm>
            <a:off x="1373506" y="4000230"/>
            <a:ext cx="5726097" cy="1762896"/>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kern="2500" dirty="0">
                <a:solidFill>
                  <a:schemeClr val="bg1"/>
                </a:solidFill>
              </a:rPr>
              <a:t>Leveraging NASA Earth Observations to Identify Existing Surface Water Features and Improve Water Management and Resource Allocation in Southeastern Idaho</a:t>
            </a:r>
          </a:p>
        </p:txBody>
      </p:sp>
      <p:sp>
        <p:nvSpPr>
          <p:cNvPr id="20" name="Text Placeholder 17"/>
          <p:cNvSpPr txBox="1">
            <a:spLocks/>
          </p:cNvSpPr>
          <p:nvPr/>
        </p:nvSpPr>
        <p:spPr>
          <a:xfrm>
            <a:off x="8416031" y="3161274"/>
            <a:ext cx="2929748" cy="7775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chemeClr val="bg2">
                    <a:lumMod val="50000"/>
                  </a:schemeClr>
                </a:solidFill>
                <a:latin typeface="Century Gothic" panose="020B0502020202020204" pitchFamily="34" charset="0"/>
              </a:rPr>
              <a:t>Traci Olson (Project Lead)</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7432" y="-98323"/>
            <a:ext cx="4365523" cy="3259597"/>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531" y="0"/>
            <a:ext cx="8134274" cy="6927575"/>
          </a:xfrm>
          <a:prstGeom prst="rect">
            <a:avLst/>
          </a:prstGeom>
        </p:spPr>
      </p:pic>
      <p:sp>
        <p:nvSpPr>
          <p:cNvPr id="2" name="Rectangle 1"/>
          <p:cNvSpPr/>
          <p:nvPr/>
        </p:nvSpPr>
        <p:spPr>
          <a:xfrm>
            <a:off x="573724" y="2999118"/>
            <a:ext cx="6545764" cy="2609112"/>
          </a:xfrm>
          <a:prstGeom prst="rect">
            <a:avLst/>
          </a:prstGeom>
        </p:spPr>
        <p:txBody>
          <a:bodyPr wrap="square">
            <a:spAutoFit/>
          </a:bodyPr>
          <a:lstStyle/>
          <a:p>
            <a:pPr algn="ctr">
              <a:lnSpc>
                <a:spcPct val="115000"/>
              </a:lnSpc>
            </a:pPr>
            <a:r>
              <a:rPr lang="en-US" sz="3200" b="1" dirty="0">
                <a:solidFill>
                  <a:schemeClr val="bg1"/>
                </a:solidFill>
                <a:latin typeface="+mj-lt"/>
                <a:ea typeface="MS PGothic" panose="020B0600070205080204" pitchFamily="34" charset="-128"/>
                <a:cs typeface="Arial" panose="020B0604020202020204" pitchFamily="34" charset="0"/>
              </a:rPr>
              <a:t>Southeastern Idaho Water Resources </a:t>
            </a:r>
            <a:endParaRPr lang="en-US" sz="1400" b="1" dirty="0">
              <a:solidFill>
                <a:schemeClr val="bg1"/>
              </a:solidFill>
              <a:latin typeface="+mj-lt"/>
              <a:ea typeface="MS PGothic" panose="020B0600070205080204" pitchFamily="34" charset="-128"/>
              <a:cs typeface="Arial" panose="020B0604020202020204" pitchFamily="34" charset="0"/>
            </a:endParaRPr>
          </a:p>
          <a:p>
            <a:pPr algn="ctr">
              <a:lnSpc>
                <a:spcPct val="115000"/>
              </a:lnSpc>
            </a:pPr>
            <a:r>
              <a:rPr lang="en-US" sz="2000" dirty="0">
                <a:solidFill>
                  <a:schemeClr val="bg1"/>
                </a:solidFill>
                <a:latin typeface="+mj-lt"/>
                <a:ea typeface="MS PGothic" panose="020B0600070205080204" pitchFamily="34" charset="-128"/>
                <a:cs typeface="Arial" panose="020B0604020202020204" pitchFamily="34" charset="0"/>
              </a:rPr>
              <a:t>Leveraging NASA Earth Observations to Identify Existing Surface Water Features and Improve Water Management and Resource Allocation in Southeastern Idaho</a:t>
            </a:r>
            <a:endParaRPr lang="en-US" sz="1400" dirty="0">
              <a:solidFill>
                <a:schemeClr val="bg1"/>
              </a:solidFill>
              <a:effectLst/>
              <a:latin typeface="+mj-lt"/>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439712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1139205"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SWIM Workflow</a:t>
            </a:r>
          </a:p>
        </p:txBody>
      </p:sp>
      <p:grpSp>
        <p:nvGrpSpPr>
          <p:cNvPr id="65" name="Group 64"/>
          <p:cNvGrpSpPr/>
          <p:nvPr/>
        </p:nvGrpSpPr>
        <p:grpSpPr>
          <a:xfrm>
            <a:off x="1852779" y="1252603"/>
            <a:ext cx="9771373" cy="5411244"/>
            <a:chOff x="2747227" y="1475423"/>
            <a:chExt cx="6696808" cy="3907156"/>
          </a:xfrm>
        </p:grpSpPr>
        <p:grpSp>
          <p:nvGrpSpPr>
            <p:cNvPr id="46" name="Group 45"/>
            <p:cNvGrpSpPr/>
            <p:nvPr/>
          </p:nvGrpSpPr>
          <p:grpSpPr>
            <a:xfrm>
              <a:off x="2747227" y="1475423"/>
              <a:ext cx="6696808" cy="3907156"/>
              <a:chOff x="-668" y="0"/>
              <a:chExt cx="6089084" cy="4526226"/>
            </a:xfrm>
          </p:grpSpPr>
          <p:grpSp>
            <p:nvGrpSpPr>
              <p:cNvPr id="47" name="Group 46"/>
              <p:cNvGrpSpPr/>
              <p:nvPr/>
            </p:nvGrpSpPr>
            <p:grpSpPr>
              <a:xfrm>
                <a:off x="0" y="3209796"/>
                <a:ext cx="2056732" cy="1316430"/>
                <a:chOff x="0" y="67103"/>
                <a:chExt cx="1732523" cy="863829"/>
              </a:xfrm>
            </p:grpSpPr>
            <p:sp>
              <p:nvSpPr>
                <p:cNvPr id="57" name="Rectangle 56"/>
                <p:cNvSpPr/>
                <p:nvPr/>
              </p:nvSpPr>
              <p:spPr>
                <a:xfrm>
                  <a:off x="0" y="67103"/>
                  <a:ext cx="1732523" cy="287182"/>
                </a:xfrm>
                <a:prstGeom prst="rect">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 lastClr="FFFFFF"/>
                      </a:solidFill>
                      <a:effectLst/>
                      <a:uLnTx/>
                      <a:uFillTx/>
                      <a:latin typeface="Garamond" panose="02020404030301010803" pitchFamily="18" charset="0"/>
                      <a:ea typeface="MS PGothic" panose="020B0600070205080204" pitchFamily="34" charset="-128"/>
                      <a:cs typeface="Arial" panose="020B0604020202020204" pitchFamily="34" charset="0"/>
                    </a:rPr>
                    <a:t>Secondary Variables</a:t>
                  </a:r>
                  <a:endParaRPr kumimoji="0" lang="en-US" sz="2000" b="0" i="0" u="none" strike="noStrike" kern="0" cap="none" spc="0" normalizeH="0" baseline="0" noProof="0" dirty="0">
                    <a:ln>
                      <a:noFill/>
                    </a:ln>
                    <a:solidFill>
                      <a:sysClr val="window" lastClr="FFFFFF"/>
                    </a:solidFill>
                    <a:effectLst/>
                    <a:uLnTx/>
                    <a:uFillTx/>
                    <a:latin typeface="Arial"/>
                    <a:ea typeface="MS PGothic" panose="020B0600070205080204" pitchFamily="34" charset="-128"/>
                    <a:cs typeface="Arial" panose="020B0604020202020204" pitchFamily="34" charset="0"/>
                  </a:endParaRPr>
                </a:p>
              </p:txBody>
            </p:sp>
            <p:sp>
              <p:nvSpPr>
                <p:cNvPr id="58" name="Rectangle 57"/>
                <p:cNvSpPr/>
                <p:nvPr/>
              </p:nvSpPr>
              <p:spPr>
                <a:xfrm>
                  <a:off x="62" y="341221"/>
                  <a:ext cx="1732461" cy="589711"/>
                </a:xfrm>
                <a:prstGeom prst="rect">
                  <a:avLst/>
                </a:prstGeom>
                <a:solidFill>
                  <a:sysClr val="window" lastClr="FFFFFF">
                    <a:lumMod val="95000"/>
                  </a:sysClr>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342900" marR="0" lvl="0" indent="-34290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000" b="0" i="0" u="none" strike="noStrike" kern="0" cap="none" spc="0" normalizeH="0" baseline="0" noProof="0" dirty="0">
                      <a:ln>
                        <a:noFill/>
                      </a:ln>
                      <a:solidFill>
                        <a:srgbClr val="000000"/>
                      </a:solidFill>
                      <a:effectLst>
                        <a:outerShdw blurRad="38100" dist="19050" dir="2700000" algn="tl">
                          <a:sysClr val="windowText" lastClr="000000">
                            <a:alpha val="40000"/>
                          </a:sysClr>
                        </a:outerShdw>
                      </a:effectLst>
                      <a:uLnTx/>
                      <a:uFillTx/>
                      <a:latin typeface="Garamond" panose="02020404030301010803" pitchFamily="18" charset="0"/>
                      <a:ea typeface="MS PGothic" panose="020B0600070205080204" pitchFamily="34" charset="-128"/>
                      <a:cs typeface="Arial" panose="020B0604020202020204" pitchFamily="34" charset="0"/>
                    </a:rPr>
                    <a:t>SAVI</a:t>
                  </a:r>
                  <a:endParaRPr kumimoji="0" lang="en-US" sz="2000" b="0" i="0" u="none" strike="noStrike" kern="0" cap="none" spc="0" normalizeH="0" baseline="0" noProof="0" dirty="0">
                    <a:ln>
                      <a:noFill/>
                    </a:ln>
                    <a:solidFill>
                      <a:sysClr val="window" lastClr="FFFFFF"/>
                    </a:solidFill>
                    <a:effectLst/>
                    <a:uLnTx/>
                    <a:uFillTx/>
                    <a:latin typeface="Arial"/>
                    <a:ea typeface="MS PGothic" panose="020B0600070205080204" pitchFamily="34" charset="-128"/>
                    <a:cs typeface="Arial" panose="020B0604020202020204" pitchFamily="34" charset="0"/>
                  </a:endParaRPr>
                </a:p>
                <a:p>
                  <a:pPr marL="342900" marR="0" lvl="0" indent="-34290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000" b="0" i="0" u="none" strike="noStrike" kern="0" cap="none" spc="0" normalizeH="0" baseline="0" noProof="0" dirty="0">
                      <a:ln>
                        <a:noFill/>
                      </a:ln>
                      <a:solidFill>
                        <a:srgbClr val="000000"/>
                      </a:solidFill>
                      <a:effectLst>
                        <a:outerShdw blurRad="38100" dist="19050" dir="2700000" algn="tl">
                          <a:sysClr val="windowText" lastClr="000000">
                            <a:alpha val="40000"/>
                          </a:sysClr>
                        </a:outerShdw>
                      </a:effectLst>
                      <a:uLnTx/>
                      <a:uFillTx/>
                      <a:latin typeface="Garamond" panose="02020404030301010803" pitchFamily="18" charset="0"/>
                      <a:ea typeface="MS PGothic" panose="020B0600070205080204" pitchFamily="34" charset="-128"/>
                      <a:cs typeface="Arial" panose="020B0604020202020204" pitchFamily="34" charset="0"/>
                    </a:rPr>
                    <a:t>Iron ratio</a:t>
                  </a:r>
                  <a:endParaRPr kumimoji="0" lang="en-US" sz="2000" b="0" i="0" u="none" strike="noStrike" kern="0" cap="none" spc="0" normalizeH="0" baseline="0" noProof="0" dirty="0">
                    <a:ln>
                      <a:noFill/>
                    </a:ln>
                    <a:solidFill>
                      <a:sysClr val="window" lastClr="FFFFFF"/>
                    </a:solidFill>
                    <a:effectLst/>
                    <a:uLnTx/>
                    <a:uFillTx/>
                    <a:latin typeface="Arial"/>
                    <a:ea typeface="MS PGothic" panose="020B0600070205080204" pitchFamily="34" charset="-128"/>
                    <a:cs typeface="Arial" panose="020B0604020202020204" pitchFamily="34" charset="0"/>
                  </a:endParaRPr>
                </a:p>
                <a:p>
                  <a:pPr marL="342900" marR="0" lvl="0" indent="-34290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000" b="0" i="0" u="none" strike="noStrike" kern="0" cap="none" spc="0" normalizeH="0" baseline="0" noProof="0" dirty="0">
                      <a:ln>
                        <a:noFill/>
                      </a:ln>
                      <a:solidFill>
                        <a:srgbClr val="000000"/>
                      </a:solidFill>
                      <a:effectLst>
                        <a:outerShdw blurRad="38100" dist="19050" dir="2700000" algn="tl">
                          <a:sysClr val="windowText" lastClr="000000">
                            <a:alpha val="40000"/>
                          </a:sysClr>
                        </a:outerShdw>
                      </a:effectLst>
                      <a:uLnTx/>
                      <a:uFillTx/>
                      <a:latin typeface="Garamond" panose="02020404030301010803" pitchFamily="18" charset="0"/>
                      <a:ea typeface="MS PGothic" panose="020B0600070205080204" pitchFamily="34" charset="-128"/>
                      <a:cs typeface="Arial" panose="020B0604020202020204" pitchFamily="34" charset="0"/>
                    </a:rPr>
                    <a:t>Thermal band “B10”</a:t>
                  </a:r>
                  <a:endParaRPr kumimoji="0" lang="en-US" sz="2000" b="0" i="0" u="none" strike="noStrike" kern="0" cap="none" spc="0" normalizeH="0" baseline="0" noProof="0" dirty="0">
                    <a:ln>
                      <a:noFill/>
                    </a:ln>
                    <a:solidFill>
                      <a:sysClr val="window" lastClr="FFFFFF"/>
                    </a:solidFill>
                    <a:effectLst/>
                    <a:uLnTx/>
                    <a:uFillTx/>
                    <a:latin typeface="Arial"/>
                    <a:ea typeface="MS PGothic" panose="020B0600070205080204" pitchFamily="34" charset="-128"/>
                    <a:cs typeface="Arial" panose="020B0604020202020204" pitchFamily="34" charset="0"/>
                  </a:endParaRPr>
                </a:p>
              </p:txBody>
            </p:sp>
          </p:grpSp>
          <p:grpSp>
            <p:nvGrpSpPr>
              <p:cNvPr id="48" name="Group 47"/>
              <p:cNvGrpSpPr/>
              <p:nvPr/>
            </p:nvGrpSpPr>
            <p:grpSpPr>
              <a:xfrm>
                <a:off x="0" y="0"/>
                <a:ext cx="2056733" cy="1762703"/>
                <a:chOff x="-1" y="0"/>
                <a:chExt cx="1704340" cy="1011589"/>
              </a:xfrm>
            </p:grpSpPr>
            <p:sp>
              <p:nvSpPr>
                <p:cNvPr id="55" name="Rectangle 54"/>
                <p:cNvSpPr/>
                <p:nvPr/>
              </p:nvSpPr>
              <p:spPr>
                <a:xfrm>
                  <a:off x="0" y="0"/>
                  <a:ext cx="1704338" cy="180384"/>
                </a:xfrm>
                <a:prstGeom prst="rect">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 lastClr="FFFFFF"/>
                      </a:solidFill>
                      <a:effectLst/>
                      <a:uLnTx/>
                      <a:uFillTx/>
                      <a:latin typeface="Garamond" panose="02020404030301010803" pitchFamily="18" charset="0"/>
                      <a:ea typeface="MS PGothic" panose="020B0600070205080204" pitchFamily="34" charset="-128"/>
                      <a:cs typeface="Arial" panose="020B0604020202020204" pitchFamily="34" charset="0"/>
                    </a:rPr>
                    <a:t>Water Indices </a:t>
                  </a:r>
                  <a:endParaRPr kumimoji="0" lang="en-US" sz="2000" b="0" i="0" u="none" strike="noStrike" kern="0" cap="none" spc="0" normalizeH="0" baseline="0" noProof="0" dirty="0">
                    <a:ln>
                      <a:noFill/>
                    </a:ln>
                    <a:solidFill>
                      <a:sysClr val="window" lastClr="FFFFFF"/>
                    </a:solidFill>
                    <a:effectLst/>
                    <a:uLnTx/>
                    <a:uFillTx/>
                    <a:latin typeface="Arial"/>
                    <a:ea typeface="MS PGothic" panose="020B0600070205080204" pitchFamily="34" charset="-128"/>
                    <a:cs typeface="Arial" panose="020B0604020202020204" pitchFamily="34" charset="0"/>
                  </a:endParaRPr>
                </a:p>
              </p:txBody>
            </p:sp>
            <p:sp>
              <p:nvSpPr>
                <p:cNvPr id="56" name="Rectangle 55"/>
                <p:cNvSpPr/>
                <p:nvPr/>
              </p:nvSpPr>
              <p:spPr>
                <a:xfrm>
                  <a:off x="-1" y="180384"/>
                  <a:ext cx="1704340" cy="831205"/>
                </a:xfrm>
                <a:prstGeom prst="rect">
                  <a:avLst/>
                </a:prstGeom>
                <a:solidFill>
                  <a:sysClr val="window" lastClr="FFFFFF">
                    <a:lumMod val="95000"/>
                  </a:sysClr>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342900" marR="0" lvl="0" indent="-342900" defTabSz="91440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000" b="0" i="0" u="none" strike="noStrike" kern="0" cap="none" spc="0" normalizeH="0" baseline="0" noProof="0" dirty="0">
                      <a:ln>
                        <a:noFill/>
                      </a:ln>
                      <a:solidFill>
                        <a:srgbClr val="000000"/>
                      </a:solidFill>
                      <a:effectLst>
                        <a:outerShdw blurRad="38100" dist="19050" dir="2700000" algn="tl">
                          <a:sysClr val="windowText" lastClr="000000">
                            <a:alpha val="40000"/>
                          </a:sysClr>
                        </a:outerShdw>
                      </a:effectLst>
                      <a:uLnTx/>
                      <a:uFillTx/>
                      <a:latin typeface="Garamond" panose="02020404030301010803" pitchFamily="18" charset="0"/>
                      <a:ea typeface="MS PGothic" panose="020B0600070205080204" pitchFamily="34" charset="-128"/>
                      <a:cs typeface="Arial" panose="020B0604020202020204" pitchFamily="34" charset="0"/>
                    </a:rPr>
                    <a:t>MNDWI</a:t>
                  </a:r>
                  <a:endParaRPr kumimoji="0" lang="en-US" sz="2000" b="0" i="0" u="none" strike="noStrike" kern="0" cap="none" spc="0" normalizeH="0" baseline="0" noProof="0" dirty="0">
                    <a:ln>
                      <a:noFill/>
                    </a:ln>
                    <a:solidFill>
                      <a:sysClr val="window" lastClr="FFFFFF"/>
                    </a:solidFill>
                    <a:effectLst/>
                    <a:uLnTx/>
                    <a:uFillTx/>
                    <a:latin typeface="Arial"/>
                    <a:ea typeface="MS PGothic" panose="020B0600070205080204" pitchFamily="34" charset="-128"/>
                    <a:cs typeface="Arial" panose="020B0604020202020204" pitchFamily="34" charset="0"/>
                  </a:endParaRPr>
                </a:p>
                <a:p>
                  <a:pPr marL="342900" marR="0" lvl="0" indent="-342900" defTabSz="91440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000" b="0" i="0" u="none" strike="noStrike" kern="0" cap="none" spc="0" normalizeH="0" baseline="0" noProof="0" dirty="0">
                      <a:ln>
                        <a:noFill/>
                      </a:ln>
                      <a:solidFill>
                        <a:srgbClr val="000000"/>
                      </a:solidFill>
                      <a:effectLst>
                        <a:outerShdw blurRad="38100" dist="19050" dir="2700000" algn="tl">
                          <a:sysClr val="windowText" lastClr="000000">
                            <a:alpha val="40000"/>
                          </a:sysClr>
                        </a:outerShdw>
                      </a:effectLst>
                      <a:uLnTx/>
                      <a:uFillTx/>
                      <a:latin typeface="Garamond" panose="02020404030301010803" pitchFamily="18" charset="0"/>
                      <a:ea typeface="MS PGothic" panose="020B0600070205080204" pitchFamily="34" charset="-128"/>
                      <a:cs typeface="Arial" panose="020B0604020202020204" pitchFamily="34" charset="0"/>
                    </a:rPr>
                    <a:t>AWEsh</a:t>
                  </a:r>
                  <a:endParaRPr kumimoji="0" lang="en-US" sz="2000" b="0" i="0" u="none" strike="noStrike" kern="0" cap="none" spc="0" normalizeH="0" baseline="0" noProof="0" dirty="0">
                    <a:ln>
                      <a:noFill/>
                    </a:ln>
                    <a:solidFill>
                      <a:sysClr val="window" lastClr="FFFFFF"/>
                    </a:solidFill>
                    <a:effectLst/>
                    <a:uLnTx/>
                    <a:uFillTx/>
                    <a:latin typeface="Arial"/>
                    <a:ea typeface="MS PGothic" panose="020B0600070205080204" pitchFamily="34" charset="-128"/>
                    <a:cs typeface="Arial" panose="020B0604020202020204" pitchFamily="34" charset="0"/>
                  </a:endParaRPr>
                </a:p>
                <a:p>
                  <a:pPr marL="342900" marR="0" lvl="0" indent="-342900" defTabSz="91440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000" b="0" i="0" u="none" strike="noStrike" kern="0" cap="none" spc="0" normalizeH="0" baseline="0" noProof="0" dirty="0">
                      <a:ln>
                        <a:noFill/>
                      </a:ln>
                      <a:solidFill>
                        <a:srgbClr val="000000"/>
                      </a:solidFill>
                      <a:effectLst>
                        <a:outerShdw blurRad="38100" dist="19050" dir="2700000" algn="tl">
                          <a:sysClr val="windowText" lastClr="000000">
                            <a:alpha val="40000"/>
                          </a:sysClr>
                        </a:outerShdw>
                      </a:effectLst>
                      <a:uLnTx/>
                      <a:uFillTx/>
                      <a:latin typeface="Garamond" panose="02020404030301010803" pitchFamily="18" charset="0"/>
                      <a:ea typeface="MS PGothic" panose="020B0600070205080204" pitchFamily="34" charset="-128"/>
                      <a:cs typeface="Arial" panose="020B0604020202020204" pitchFamily="34" charset="0"/>
                    </a:rPr>
                    <a:t>MBSRV</a:t>
                  </a:r>
                  <a:endParaRPr kumimoji="0" lang="en-US" sz="2000" b="0" i="0" u="none" strike="noStrike" kern="0" cap="none" spc="0" normalizeH="0" baseline="0" noProof="0" dirty="0">
                    <a:ln>
                      <a:noFill/>
                    </a:ln>
                    <a:solidFill>
                      <a:sysClr val="window" lastClr="FFFFFF"/>
                    </a:solidFill>
                    <a:effectLst/>
                    <a:uLnTx/>
                    <a:uFillTx/>
                    <a:latin typeface="Arial"/>
                    <a:ea typeface="MS PGothic" panose="020B0600070205080204" pitchFamily="34" charset="-128"/>
                    <a:cs typeface="Arial" panose="020B0604020202020204" pitchFamily="34" charset="0"/>
                  </a:endParaRPr>
                </a:p>
                <a:p>
                  <a:pPr marL="342900" marR="0" lvl="0" indent="-342900" defTabSz="91440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000" b="0" i="0" u="none" strike="noStrike" kern="0" cap="none" spc="0" normalizeH="0" baseline="0" noProof="0" dirty="0">
                      <a:ln>
                        <a:noFill/>
                      </a:ln>
                      <a:solidFill>
                        <a:srgbClr val="000000"/>
                      </a:solidFill>
                      <a:effectLst>
                        <a:outerShdw blurRad="38100" dist="19050" dir="2700000" algn="tl">
                          <a:sysClr val="windowText" lastClr="000000">
                            <a:alpha val="40000"/>
                          </a:sysClr>
                        </a:outerShdw>
                      </a:effectLst>
                      <a:uLnTx/>
                      <a:uFillTx/>
                      <a:latin typeface="Garamond" panose="02020404030301010803" pitchFamily="18" charset="0"/>
                      <a:ea typeface="MS PGothic" panose="020B0600070205080204" pitchFamily="34" charset="-128"/>
                      <a:cs typeface="Arial" panose="020B0604020202020204" pitchFamily="34" charset="0"/>
                    </a:rPr>
                    <a:t>MBSRN</a:t>
                  </a:r>
                  <a:endParaRPr kumimoji="0" lang="en-US" sz="2000" b="0" i="0" u="none" strike="noStrike" kern="0" cap="none" spc="0" normalizeH="0" baseline="0" noProof="0" dirty="0">
                    <a:ln>
                      <a:noFill/>
                    </a:ln>
                    <a:solidFill>
                      <a:sysClr val="window" lastClr="FFFFFF"/>
                    </a:solidFill>
                    <a:effectLst/>
                    <a:uLnTx/>
                    <a:uFillTx/>
                    <a:latin typeface="Arial"/>
                    <a:ea typeface="MS PGothic" panose="020B0600070205080204" pitchFamily="34" charset="-128"/>
                    <a:cs typeface="Arial" panose="020B0604020202020204" pitchFamily="34" charset="0"/>
                  </a:endParaRPr>
                </a:p>
                <a:p>
                  <a:pPr marL="342900" marR="0" lvl="0" indent="-342900" defTabSz="914400" eaLnBrk="1" fontAlgn="auto" latinLnBrk="0" hangingPunct="1">
                    <a:lnSpc>
                      <a:spcPct val="115000"/>
                    </a:lnSpc>
                    <a:spcBef>
                      <a:spcPts val="0"/>
                    </a:spcBef>
                    <a:spcAft>
                      <a:spcPts val="1000"/>
                    </a:spcAft>
                    <a:buClrTx/>
                    <a:buSzTx/>
                    <a:buFont typeface="Symbol" panose="05050102010706020507" pitchFamily="18" charset="2"/>
                    <a:buChar char=""/>
                    <a:tabLst/>
                    <a:defRPr/>
                  </a:pPr>
                  <a:r>
                    <a:rPr kumimoji="0" lang="en-US" sz="2000" b="0" i="0" u="none" strike="noStrike" kern="0" cap="none" spc="0" normalizeH="0" baseline="0" noProof="0" dirty="0">
                      <a:ln>
                        <a:noFill/>
                      </a:ln>
                      <a:solidFill>
                        <a:srgbClr val="000000"/>
                      </a:solidFill>
                      <a:effectLst>
                        <a:outerShdw blurRad="38100" dist="19050" dir="2700000" algn="tl">
                          <a:sysClr val="windowText" lastClr="000000">
                            <a:alpha val="40000"/>
                          </a:sysClr>
                        </a:outerShdw>
                      </a:effectLst>
                      <a:uLnTx/>
                      <a:uFillTx/>
                      <a:latin typeface="Garamond" panose="02020404030301010803" pitchFamily="18" charset="0"/>
                      <a:ea typeface="MS PGothic" panose="020B0600070205080204" pitchFamily="34" charset="-128"/>
                      <a:cs typeface="Arial" panose="020B0604020202020204" pitchFamily="34" charset="0"/>
                    </a:rPr>
                    <a:t>MBSRV&gt;MBSRN</a:t>
                  </a:r>
                  <a:endParaRPr kumimoji="0" lang="en-US" sz="2000" b="0" i="0" u="none" strike="noStrike" kern="0" cap="none" spc="0" normalizeH="0" baseline="0" noProof="0" dirty="0">
                    <a:ln>
                      <a:noFill/>
                    </a:ln>
                    <a:solidFill>
                      <a:sysClr val="window" lastClr="FFFFFF"/>
                    </a:solidFill>
                    <a:effectLst/>
                    <a:uLnTx/>
                    <a:uFillTx/>
                    <a:latin typeface="Arial"/>
                    <a:ea typeface="MS PGothic" panose="020B0600070205080204" pitchFamily="34" charset="-128"/>
                    <a:cs typeface="Arial" panose="020B0604020202020204" pitchFamily="34" charset="0"/>
                  </a:endParaRPr>
                </a:p>
              </p:txBody>
            </p:sp>
          </p:grpSp>
          <p:grpSp>
            <p:nvGrpSpPr>
              <p:cNvPr id="49" name="Group 48"/>
              <p:cNvGrpSpPr/>
              <p:nvPr/>
            </p:nvGrpSpPr>
            <p:grpSpPr>
              <a:xfrm>
                <a:off x="-668" y="1761413"/>
                <a:ext cx="2057400" cy="1448381"/>
                <a:chOff x="-368" y="24957"/>
                <a:chExt cx="1133475" cy="1393134"/>
              </a:xfrm>
            </p:grpSpPr>
            <p:sp>
              <p:nvSpPr>
                <p:cNvPr id="53" name="Rectangle 52"/>
                <p:cNvSpPr/>
                <p:nvPr/>
              </p:nvSpPr>
              <p:spPr>
                <a:xfrm>
                  <a:off x="-368" y="24957"/>
                  <a:ext cx="1133475" cy="368189"/>
                </a:xfrm>
                <a:prstGeom prst="rect">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US" sz="2000" b="1" i="0" u="none" strike="noStrike" kern="0" cap="none" spc="0" normalizeH="0" baseline="0" noProof="0">
                      <a:ln>
                        <a:noFill/>
                      </a:ln>
                      <a:solidFill>
                        <a:sysClr val="window" lastClr="FFFFFF"/>
                      </a:solidFill>
                      <a:effectLst/>
                      <a:uLnTx/>
                      <a:uFillTx/>
                      <a:latin typeface="Garamond" panose="02020404030301010803" pitchFamily="18" charset="0"/>
                      <a:ea typeface="MS PGothic" panose="020B0600070205080204" pitchFamily="34" charset="-128"/>
                      <a:cs typeface="Arial" panose="020B0604020202020204" pitchFamily="34" charset="0"/>
                    </a:rPr>
                    <a:t>Topography</a:t>
                  </a:r>
                  <a:endParaRPr kumimoji="0" lang="en-US" sz="2000" b="0" i="0" u="none" strike="noStrike" kern="0" cap="none" spc="0" normalizeH="0" baseline="0" noProof="0">
                    <a:ln>
                      <a:noFill/>
                    </a:ln>
                    <a:solidFill>
                      <a:sysClr val="window" lastClr="FFFFFF"/>
                    </a:solidFill>
                    <a:effectLst/>
                    <a:uLnTx/>
                    <a:uFillTx/>
                    <a:latin typeface="Arial"/>
                    <a:ea typeface="MS PGothic" panose="020B0600070205080204" pitchFamily="34" charset="-128"/>
                    <a:cs typeface="Arial" panose="020B0604020202020204" pitchFamily="34" charset="0"/>
                  </a:endParaRPr>
                </a:p>
              </p:txBody>
            </p:sp>
            <p:sp>
              <p:nvSpPr>
                <p:cNvPr id="54" name="Rectangle 53"/>
                <p:cNvSpPr/>
                <p:nvPr/>
              </p:nvSpPr>
              <p:spPr>
                <a:xfrm>
                  <a:off x="-368" y="419820"/>
                  <a:ext cx="1133475" cy="998271"/>
                </a:xfrm>
                <a:prstGeom prst="rect">
                  <a:avLst/>
                </a:prstGeom>
                <a:solidFill>
                  <a:sysClr val="window" lastClr="FFFFFF">
                    <a:lumMod val="95000"/>
                  </a:sysClr>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342900" marR="0" lvl="0" indent="-342900" defTabSz="91440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000" b="0" i="0" u="none" strike="noStrike" kern="0" cap="none" spc="0" normalizeH="0" baseline="0" noProof="0" dirty="0">
                      <a:ln>
                        <a:noFill/>
                      </a:ln>
                      <a:solidFill>
                        <a:srgbClr val="000000"/>
                      </a:solidFill>
                      <a:effectLst>
                        <a:outerShdw blurRad="38100" dist="19050" dir="2700000" algn="tl">
                          <a:sysClr val="windowText" lastClr="000000">
                            <a:alpha val="40000"/>
                          </a:sysClr>
                        </a:outerShdw>
                      </a:effectLst>
                      <a:uLnTx/>
                      <a:uFillTx/>
                      <a:latin typeface="Garamond" panose="02020404030301010803" pitchFamily="18" charset="0"/>
                      <a:ea typeface="MS PGothic" panose="020B0600070205080204" pitchFamily="34" charset="-128"/>
                      <a:cs typeface="Arial" panose="020B0604020202020204" pitchFamily="34" charset="0"/>
                    </a:rPr>
                    <a:t>Slope</a:t>
                  </a:r>
                  <a:endParaRPr kumimoji="0" lang="en-US" sz="2000" b="0" i="0" u="none" strike="noStrike" kern="0" cap="none" spc="0" normalizeH="0" baseline="0" noProof="0" dirty="0">
                    <a:ln>
                      <a:noFill/>
                    </a:ln>
                    <a:solidFill>
                      <a:sysClr val="window" lastClr="FFFFFF"/>
                    </a:solidFill>
                    <a:effectLst/>
                    <a:uLnTx/>
                    <a:uFillTx/>
                    <a:latin typeface="Arial"/>
                    <a:ea typeface="MS PGothic" panose="020B0600070205080204" pitchFamily="34" charset="-128"/>
                    <a:cs typeface="Arial" panose="020B0604020202020204" pitchFamily="34" charset="0"/>
                  </a:endParaRPr>
                </a:p>
                <a:p>
                  <a:pPr marL="342900" marR="0" lvl="0" indent="-342900" defTabSz="91440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000" b="0" i="0" u="none" strike="noStrike" kern="0" cap="none" spc="0" normalizeH="0" baseline="0" noProof="0" dirty="0">
                      <a:ln>
                        <a:noFill/>
                      </a:ln>
                      <a:solidFill>
                        <a:srgbClr val="000000"/>
                      </a:solidFill>
                      <a:effectLst>
                        <a:outerShdw blurRad="38100" dist="19050" dir="2700000" algn="tl">
                          <a:sysClr val="windowText" lastClr="000000">
                            <a:alpha val="40000"/>
                          </a:sysClr>
                        </a:outerShdw>
                      </a:effectLst>
                      <a:uLnTx/>
                      <a:uFillTx/>
                      <a:latin typeface="Garamond" panose="02020404030301010803" pitchFamily="18" charset="0"/>
                      <a:ea typeface="MS PGothic" panose="020B0600070205080204" pitchFamily="34" charset="-128"/>
                      <a:cs typeface="Arial" panose="020B0604020202020204" pitchFamily="34" charset="0"/>
                    </a:rPr>
                    <a:t>Aspect</a:t>
                  </a:r>
                  <a:endParaRPr kumimoji="0" lang="en-US" sz="2000" b="0" i="0" u="none" strike="noStrike" kern="0" cap="none" spc="0" normalizeH="0" baseline="0" noProof="0" dirty="0">
                    <a:ln>
                      <a:noFill/>
                    </a:ln>
                    <a:solidFill>
                      <a:sysClr val="window" lastClr="FFFFFF"/>
                    </a:solidFill>
                    <a:effectLst/>
                    <a:uLnTx/>
                    <a:uFillTx/>
                    <a:latin typeface="Arial"/>
                    <a:ea typeface="MS PGothic" panose="020B0600070205080204" pitchFamily="34" charset="-128"/>
                    <a:cs typeface="Arial" panose="020B0604020202020204" pitchFamily="34" charset="0"/>
                  </a:endParaRPr>
                </a:p>
                <a:p>
                  <a:pPr marL="342900" marR="0" lvl="0" indent="-342900" defTabSz="91440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000" b="0" i="0" u="none" strike="noStrike" kern="0" cap="none" spc="0" normalizeH="0" baseline="0" noProof="0" dirty="0">
                      <a:ln>
                        <a:noFill/>
                      </a:ln>
                      <a:solidFill>
                        <a:srgbClr val="000000"/>
                      </a:solidFill>
                      <a:effectLst>
                        <a:outerShdw blurRad="38100" dist="19050" dir="2700000" algn="tl">
                          <a:sysClr val="windowText" lastClr="000000">
                            <a:alpha val="40000"/>
                          </a:sysClr>
                        </a:outerShdw>
                      </a:effectLst>
                      <a:uLnTx/>
                      <a:uFillTx/>
                      <a:latin typeface="Garamond" panose="02020404030301010803" pitchFamily="18" charset="0"/>
                      <a:ea typeface="MS PGothic" panose="020B0600070205080204" pitchFamily="34" charset="-128"/>
                      <a:cs typeface="Arial" panose="020B0604020202020204" pitchFamily="34" charset="0"/>
                    </a:rPr>
                    <a:t>Elevation</a:t>
                  </a:r>
                  <a:r>
                    <a:rPr kumimoji="0" lang="en-US" sz="2000" b="0" i="0" u="none" strike="noStrike" kern="0" cap="none" spc="0" normalizeH="0" baseline="0" noProof="0" dirty="0">
                      <a:ln>
                        <a:noFill/>
                      </a:ln>
                      <a:solidFill>
                        <a:sysClr val="window" lastClr="FFFFFF"/>
                      </a:solidFill>
                      <a:effectLst/>
                      <a:uLnTx/>
                      <a:uFillTx/>
                      <a:latin typeface="Garamond" panose="02020404030301010803" pitchFamily="18" charset="0"/>
                      <a:ea typeface="MS PGothic" panose="020B0600070205080204" pitchFamily="34" charset="-128"/>
                      <a:cs typeface="Arial" panose="020B0604020202020204" pitchFamily="34" charset="0"/>
                    </a:rPr>
                    <a:t> </a:t>
                  </a:r>
                  <a:endParaRPr kumimoji="0" lang="en-US" sz="2000" b="0" i="0" u="none" strike="noStrike" kern="0" cap="none" spc="0" normalizeH="0" baseline="0" noProof="0" dirty="0">
                    <a:ln>
                      <a:noFill/>
                    </a:ln>
                    <a:solidFill>
                      <a:sysClr val="window" lastClr="FFFFFF"/>
                    </a:solidFill>
                    <a:effectLst/>
                    <a:uLnTx/>
                    <a:uFillTx/>
                    <a:latin typeface="Arial"/>
                    <a:ea typeface="MS PGothic" panose="020B0600070205080204" pitchFamily="34" charset="-128"/>
                    <a:cs typeface="Arial" panose="020B0604020202020204" pitchFamily="34" charset="0"/>
                  </a:endParaRPr>
                </a:p>
              </p:txBody>
            </p:sp>
          </p:grpSp>
          <p:sp>
            <p:nvSpPr>
              <p:cNvPr id="50" name="Right Arrow 49"/>
              <p:cNvSpPr/>
              <p:nvPr/>
            </p:nvSpPr>
            <p:spPr>
              <a:xfrm>
                <a:off x="2174353" y="2103516"/>
                <a:ext cx="301625" cy="301724"/>
              </a:xfrm>
              <a:prstGeom prst="rightArrow">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51" name="Rectangle 50"/>
              <p:cNvSpPr/>
              <p:nvPr/>
            </p:nvSpPr>
            <p:spPr>
              <a:xfrm>
                <a:off x="4563402" y="827712"/>
                <a:ext cx="1524000" cy="591306"/>
              </a:xfrm>
              <a:prstGeom prst="rect">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 lastClr="FFFFFF"/>
                    </a:solidFill>
                    <a:effectLst/>
                    <a:uLnTx/>
                    <a:uFillTx/>
                    <a:latin typeface="Garamond" panose="02020404030301010803" pitchFamily="18" charset="0"/>
                    <a:ea typeface="MS PGothic" panose="020B0600070205080204" pitchFamily="34" charset="-128"/>
                    <a:cs typeface="Arial" panose="020B0604020202020204" pitchFamily="34" charset="0"/>
                  </a:rPr>
                  <a:t>Final Results </a:t>
                </a:r>
                <a:endParaRPr kumimoji="0" lang="en-US" sz="2000" b="0" i="0" u="none" strike="noStrike" kern="0" cap="none" spc="0" normalizeH="0" baseline="0" noProof="0" dirty="0">
                  <a:ln>
                    <a:noFill/>
                  </a:ln>
                  <a:solidFill>
                    <a:sysClr val="window" lastClr="FFFFFF"/>
                  </a:solidFill>
                  <a:effectLst/>
                  <a:uLnTx/>
                  <a:uFillTx/>
                  <a:latin typeface="Arial"/>
                  <a:ea typeface="MS PGothic" panose="020B0600070205080204" pitchFamily="34" charset="-128"/>
                  <a:cs typeface="Arial" panose="020B0604020202020204" pitchFamily="34" charset="0"/>
                </a:endParaRPr>
              </a:p>
              <a:p>
                <a:pPr marL="0" marR="0" lvl="0" indent="0" algn="ctr" defTabSz="914400" eaLnBrk="1" fontAlgn="auto" latinLnBrk="0" hangingPunct="1">
                  <a:lnSpc>
                    <a:spcPct val="115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 lastClr="FFFFFF"/>
                    </a:solidFill>
                    <a:effectLst/>
                    <a:uLnTx/>
                    <a:uFillTx/>
                    <a:latin typeface="Garamond" panose="02020404030301010803" pitchFamily="18" charset="0"/>
                    <a:ea typeface="MS PGothic" panose="020B0600070205080204" pitchFamily="34" charset="-128"/>
                    <a:cs typeface="Arial" panose="020B0604020202020204" pitchFamily="34" charset="0"/>
                  </a:rPr>
                  <a:t>ArcMap</a:t>
                </a:r>
                <a:endParaRPr kumimoji="0" lang="en-US" sz="2000" b="0" i="0" u="none" strike="noStrike" kern="0" cap="none" spc="0" normalizeH="0" baseline="0" noProof="0" dirty="0">
                  <a:ln>
                    <a:noFill/>
                  </a:ln>
                  <a:solidFill>
                    <a:sysClr val="window" lastClr="FFFFFF"/>
                  </a:solidFill>
                  <a:effectLst/>
                  <a:uLnTx/>
                  <a:uFillTx/>
                  <a:latin typeface="Arial"/>
                  <a:ea typeface="MS PGothic" panose="020B0600070205080204" pitchFamily="34" charset="-128"/>
                  <a:cs typeface="Arial" panose="020B0604020202020204" pitchFamily="34" charset="0"/>
                </a:endParaRPr>
              </a:p>
            </p:txBody>
          </p:sp>
          <p:sp>
            <p:nvSpPr>
              <p:cNvPr id="52" name="Rectangle 51"/>
              <p:cNvSpPr/>
              <p:nvPr/>
            </p:nvSpPr>
            <p:spPr>
              <a:xfrm>
                <a:off x="4564416" y="2430988"/>
                <a:ext cx="1524000" cy="546989"/>
              </a:xfrm>
              <a:prstGeom prst="rect">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US" sz="2000" b="1" i="0" u="none" strike="noStrike" kern="0" cap="none" spc="0" normalizeH="0" baseline="0" noProof="0">
                    <a:ln>
                      <a:noFill/>
                    </a:ln>
                    <a:solidFill>
                      <a:sysClr val="window" lastClr="FFFFFF"/>
                    </a:solidFill>
                    <a:effectLst/>
                    <a:uLnTx/>
                    <a:uFillTx/>
                    <a:latin typeface="Garamond" panose="02020404030301010803" pitchFamily="18" charset="0"/>
                    <a:ea typeface="MS PGothic" panose="020B0600070205080204" pitchFamily="34" charset="-128"/>
                    <a:cs typeface="Arial" panose="020B0604020202020204" pitchFamily="34" charset="0"/>
                  </a:rPr>
                  <a:t>Final Results</a:t>
                </a:r>
                <a:endParaRPr kumimoji="0" lang="en-US" sz="2000" b="0" i="0" u="none" strike="noStrike" kern="0" cap="none" spc="0" normalizeH="0" baseline="0" noProof="0">
                  <a:ln>
                    <a:noFill/>
                  </a:ln>
                  <a:solidFill>
                    <a:sysClr val="window" lastClr="FFFFFF"/>
                  </a:solidFill>
                  <a:effectLst/>
                  <a:uLnTx/>
                  <a:uFillTx/>
                  <a:latin typeface="Arial"/>
                  <a:ea typeface="MS PGothic" panose="020B0600070205080204" pitchFamily="34" charset="-128"/>
                  <a:cs typeface="Arial" panose="020B0604020202020204" pitchFamily="34" charset="0"/>
                </a:endParaRPr>
              </a:p>
              <a:p>
                <a:pPr marL="0" marR="0" lvl="0" indent="0" algn="ctr" defTabSz="914400" eaLnBrk="1" fontAlgn="auto" latinLnBrk="0" hangingPunct="1">
                  <a:lnSpc>
                    <a:spcPct val="115000"/>
                  </a:lnSpc>
                  <a:spcBef>
                    <a:spcPts val="0"/>
                  </a:spcBef>
                  <a:spcAft>
                    <a:spcPts val="0"/>
                  </a:spcAft>
                  <a:buClrTx/>
                  <a:buSzTx/>
                  <a:buFontTx/>
                  <a:buNone/>
                  <a:tabLst/>
                  <a:defRPr/>
                </a:pPr>
                <a:r>
                  <a:rPr kumimoji="0" lang="en-US" sz="2000" b="1" i="0" u="none" strike="noStrike" kern="0" cap="none" spc="0" normalizeH="0" baseline="0" noProof="0">
                    <a:ln>
                      <a:noFill/>
                    </a:ln>
                    <a:solidFill>
                      <a:sysClr val="window" lastClr="FFFFFF"/>
                    </a:solidFill>
                    <a:effectLst/>
                    <a:uLnTx/>
                    <a:uFillTx/>
                    <a:latin typeface="Garamond" panose="02020404030301010803" pitchFamily="18" charset="0"/>
                    <a:ea typeface="MS PGothic" panose="020B0600070205080204" pitchFamily="34" charset="-128"/>
                    <a:cs typeface="Arial" panose="020B0604020202020204" pitchFamily="34" charset="0"/>
                  </a:rPr>
                  <a:t>GEE</a:t>
                </a:r>
                <a:endParaRPr kumimoji="0" lang="en-US" sz="2000" b="0" i="0" u="none" strike="noStrike" kern="0" cap="none" spc="0" normalizeH="0" baseline="0" noProof="0">
                  <a:ln>
                    <a:noFill/>
                  </a:ln>
                  <a:solidFill>
                    <a:sysClr val="window" lastClr="FFFFFF"/>
                  </a:solidFill>
                  <a:effectLst/>
                  <a:uLnTx/>
                  <a:uFillTx/>
                  <a:latin typeface="Arial"/>
                  <a:ea typeface="MS PGothic" panose="020B0600070205080204" pitchFamily="34" charset="-128"/>
                  <a:cs typeface="Arial" panose="020B0604020202020204" pitchFamily="34" charset="0"/>
                </a:endParaRPr>
              </a:p>
            </p:txBody>
          </p:sp>
        </p:grpSp>
        <p:grpSp>
          <p:nvGrpSpPr>
            <p:cNvPr id="61" name="Group 60"/>
            <p:cNvGrpSpPr/>
            <p:nvPr/>
          </p:nvGrpSpPr>
          <p:grpSpPr>
            <a:xfrm>
              <a:off x="5599681" y="2949310"/>
              <a:ext cx="1621790" cy="1204757"/>
              <a:chOff x="5285105" y="3176905"/>
              <a:chExt cx="1621790" cy="1204757"/>
            </a:xfrm>
          </p:grpSpPr>
          <p:sp>
            <p:nvSpPr>
              <p:cNvPr id="59" name="Rectangle 58"/>
              <p:cNvSpPr/>
              <p:nvPr/>
            </p:nvSpPr>
            <p:spPr>
              <a:xfrm>
                <a:off x="5285105" y="3176905"/>
                <a:ext cx="1621790" cy="504190"/>
              </a:xfrm>
              <a:prstGeom prst="rect">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 lastClr="FFFFFF"/>
                    </a:solidFill>
                    <a:effectLst/>
                    <a:uLnTx/>
                    <a:uFillTx/>
                    <a:latin typeface="Garamond" panose="02020404030301010803" pitchFamily="18" charset="0"/>
                    <a:ea typeface="MS PGothic" panose="020B0600070205080204" pitchFamily="34" charset="-128"/>
                    <a:cs typeface="Arial" panose="020B0604020202020204" pitchFamily="34" charset="0"/>
                  </a:rPr>
                  <a:t>Classification of Surface Water</a:t>
                </a:r>
                <a:endParaRPr kumimoji="0" lang="en-US" sz="2000" b="0" i="0" u="none" strike="noStrike" kern="0" cap="none" spc="0" normalizeH="0" baseline="0" noProof="0" dirty="0">
                  <a:ln>
                    <a:noFill/>
                  </a:ln>
                  <a:solidFill>
                    <a:sysClr val="window" lastClr="FFFFFF"/>
                  </a:solidFill>
                  <a:effectLst/>
                  <a:uLnTx/>
                  <a:uFillTx/>
                  <a:latin typeface="Arial"/>
                  <a:ea typeface="MS PGothic" panose="020B0600070205080204" pitchFamily="34" charset="-128"/>
                  <a:cs typeface="Arial" panose="020B0604020202020204" pitchFamily="34" charset="0"/>
                </a:endParaRPr>
              </a:p>
            </p:txBody>
          </p:sp>
          <p:sp>
            <p:nvSpPr>
              <p:cNvPr id="60" name="Rectangle 59"/>
              <p:cNvSpPr/>
              <p:nvPr/>
            </p:nvSpPr>
            <p:spPr>
              <a:xfrm>
                <a:off x="5285105" y="3666017"/>
                <a:ext cx="1621790" cy="715645"/>
              </a:xfrm>
              <a:prstGeom prst="rect">
                <a:avLst/>
              </a:prstGeom>
              <a:solidFill>
                <a:sysClr val="window" lastClr="FFFFFF">
                  <a:lumMod val="95000"/>
                </a:sysClr>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342900" marR="0" lvl="0" indent="-34290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000" b="0" i="0" u="none" strike="noStrike" kern="0" cap="none" spc="0" normalizeH="0" baseline="0" noProof="0" dirty="0">
                    <a:ln>
                      <a:noFill/>
                    </a:ln>
                    <a:solidFill>
                      <a:srgbClr val="000000"/>
                    </a:solidFill>
                    <a:effectLst>
                      <a:outerShdw blurRad="38100" dist="19050" dir="2700000" algn="tl">
                        <a:sysClr val="windowText" lastClr="000000">
                          <a:alpha val="40000"/>
                        </a:sysClr>
                      </a:outerShdw>
                    </a:effectLst>
                    <a:uLnTx/>
                    <a:uFillTx/>
                    <a:latin typeface="Garamond" panose="02020404030301010803" pitchFamily="18" charset="0"/>
                    <a:ea typeface="MS PGothic" panose="020B0600070205080204" pitchFamily="34" charset="-128"/>
                    <a:cs typeface="Arial" panose="020B0604020202020204" pitchFamily="34" charset="0"/>
                  </a:rPr>
                  <a:t>Support Vector Machine (SVM) Classifier</a:t>
                </a:r>
                <a:endParaRPr kumimoji="0" lang="en-US" sz="2000" b="0" i="0" u="none" strike="noStrike" kern="0" cap="none" spc="0" normalizeH="0" baseline="0" noProof="0" dirty="0">
                  <a:ln>
                    <a:noFill/>
                  </a:ln>
                  <a:solidFill>
                    <a:sysClr val="window" lastClr="FFFFFF"/>
                  </a:solidFill>
                  <a:effectLst/>
                  <a:uLnTx/>
                  <a:uFillTx/>
                  <a:latin typeface="Arial"/>
                  <a:ea typeface="MS PGothic" panose="020B0600070205080204" pitchFamily="34" charset="-128"/>
                  <a:cs typeface="Arial" panose="020B0604020202020204" pitchFamily="34" charset="0"/>
                </a:endParaRPr>
              </a:p>
            </p:txBody>
          </p:sp>
        </p:grpSp>
        <p:sp>
          <p:nvSpPr>
            <p:cNvPr id="62" name="Rectangle 61"/>
            <p:cNvSpPr/>
            <p:nvPr/>
          </p:nvSpPr>
          <p:spPr>
            <a:xfrm>
              <a:off x="7766816" y="2700357"/>
              <a:ext cx="1677035" cy="471170"/>
            </a:xfrm>
            <a:prstGeom prst="rect">
              <a:avLst/>
            </a:prstGeom>
            <a:solidFill>
              <a:sysClr val="window" lastClr="FFFFFF">
                <a:lumMod val="95000"/>
              </a:sysClr>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342900" marR="0" lvl="0" indent="-34290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000" b="0" i="0" u="none" strike="noStrike" kern="0" cap="none" spc="0" normalizeH="0" baseline="0" noProof="0" dirty="0">
                  <a:ln>
                    <a:noFill/>
                  </a:ln>
                  <a:solidFill>
                    <a:srgbClr val="000000"/>
                  </a:solidFill>
                  <a:effectLst>
                    <a:outerShdw blurRad="38100" dist="19050" dir="2700000" algn="tl">
                      <a:sysClr val="windowText" lastClr="000000">
                        <a:alpha val="40000"/>
                      </a:sysClr>
                    </a:outerShdw>
                  </a:effectLst>
                  <a:uLnTx/>
                  <a:uFillTx/>
                  <a:latin typeface="Garamond" panose="02020404030301010803" pitchFamily="18" charset="0"/>
                  <a:ea typeface="MS PGothic" panose="020B0600070205080204" pitchFamily="34" charset="-128"/>
                  <a:cs typeface="Arial" panose="020B0604020202020204" pitchFamily="34" charset="0"/>
                </a:rPr>
                <a:t>Accuracy Assessment</a:t>
              </a:r>
              <a:endParaRPr kumimoji="0" lang="en-US" sz="2000" b="0" i="0" u="none" strike="noStrike" kern="0" cap="none" spc="0" normalizeH="0" baseline="0" noProof="0" dirty="0">
                <a:ln>
                  <a:noFill/>
                </a:ln>
                <a:solidFill>
                  <a:sysClr val="window" lastClr="FFFFFF"/>
                </a:solidFill>
                <a:effectLst/>
                <a:uLnTx/>
                <a:uFillTx/>
                <a:latin typeface="Arial"/>
                <a:ea typeface="MS PGothic" panose="020B0600070205080204" pitchFamily="34" charset="-128"/>
                <a:cs typeface="Arial" panose="020B0604020202020204" pitchFamily="34" charset="0"/>
              </a:endParaRPr>
            </a:p>
          </p:txBody>
        </p:sp>
        <p:sp>
          <p:nvSpPr>
            <p:cNvPr id="63" name="Rectangle 62"/>
            <p:cNvSpPr/>
            <p:nvPr/>
          </p:nvSpPr>
          <p:spPr>
            <a:xfrm>
              <a:off x="7765884" y="4045085"/>
              <a:ext cx="1677035" cy="471170"/>
            </a:xfrm>
            <a:prstGeom prst="rect">
              <a:avLst/>
            </a:prstGeom>
            <a:solidFill>
              <a:sysClr val="window" lastClr="FFFFFF">
                <a:lumMod val="95000"/>
              </a:sysClr>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342900" marR="0" lvl="0" indent="-34290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000" b="0" i="0" u="none" strike="noStrike" kern="0" cap="none" spc="0" normalizeH="0" baseline="0" noProof="0" dirty="0">
                  <a:ln>
                    <a:noFill/>
                  </a:ln>
                  <a:solidFill>
                    <a:srgbClr val="000000"/>
                  </a:solidFill>
                  <a:effectLst>
                    <a:outerShdw blurRad="38100" dist="19050" dir="2700000" algn="tl">
                      <a:sysClr val="windowText" lastClr="000000">
                        <a:alpha val="40000"/>
                      </a:sysClr>
                    </a:outerShdw>
                  </a:effectLst>
                  <a:uLnTx/>
                  <a:uFillTx/>
                  <a:latin typeface="Garamond" panose="02020404030301010803" pitchFamily="18" charset="0"/>
                  <a:ea typeface="MS PGothic" panose="020B0600070205080204" pitchFamily="34" charset="-128"/>
                  <a:cs typeface="Arial" panose="020B0604020202020204" pitchFamily="34" charset="0"/>
                </a:rPr>
                <a:t>Accuracy Assessment</a:t>
              </a:r>
              <a:endParaRPr kumimoji="0" lang="en-US" sz="2000" b="0" i="0" u="none" strike="noStrike" kern="0" cap="none" spc="0" normalizeH="0" baseline="0" noProof="0" dirty="0">
                <a:ln>
                  <a:noFill/>
                </a:ln>
                <a:solidFill>
                  <a:sysClr val="window" lastClr="FFFFFF"/>
                </a:solidFill>
                <a:effectLst/>
                <a:uLnTx/>
                <a:uFillTx/>
                <a:latin typeface="Arial"/>
                <a:ea typeface="MS PGothic" panose="020B0600070205080204" pitchFamily="34" charset="-128"/>
                <a:cs typeface="Arial" panose="020B0604020202020204" pitchFamily="34" charset="0"/>
              </a:endParaRPr>
            </a:p>
          </p:txBody>
        </p:sp>
        <p:sp>
          <p:nvSpPr>
            <p:cNvPr id="64" name="Right Arrow 63"/>
            <p:cNvSpPr/>
            <p:nvPr/>
          </p:nvSpPr>
          <p:spPr>
            <a:xfrm>
              <a:off x="7350096" y="3291233"/>
              <a:ext cx="331729" cy="260456"/>
            </a:xfrm>
            <a:prstGeom prst="rightArrow">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 lastClr="FFFFFF"/>
                </a:solidFill>
                <a:effectLst/>
                <a:uLnTx/>
                <a:uFillTx/>
                <a:latin typeface="Arial"/>
                <a:ea typeface="+mn-ea"/>
                <a:cs typeface="+mn-cs"/>
              </a:endParaRPr>
            </a:p>
          </p:txBody>
        </p:sp>
      </p:grpSp>
      <p:pic>
        <p:nvPicPr>
          <p:cNvPr id="23" name="Picture 22"/>
          <p:cNvPicPr>
            <a:picLocks noChangeAspect="1"/>
          </p:cNvPicPr>
          <p:nvPr/>
        </p:nvPicPr>
        <p:blipFill>
          <a:blip r:embed="rId3"/>
          <a:stretch>
            <a:fillRect/>
          </a:stretch>
        </p:blipFill>
        <p:spPr>
          <a:xfrm rot="2160723">
            <a:off x="208328" y="3139953"/>
            <a:ext cx="1787660" cy="1976377"/>
          </a:xfrm>
          <a:prstGeom prst="rect">
            <a:avLst/>
          </a:prstGeom>
        </p:spPr>
      </p:pic>
      <p:pic>
        <p:nvPicPr>
          <p:cNvPr id="24" name="Picture 23"/>
          <p:cNvPicPr>
            <a:picLocks noChangeAspect="1"/>
          </p:cNvPicPr>
          <p:nvPr/>
        </p:nvPicPr>
        <p:blipFill>
          <a:blip r:embed="rId4"/>
          <a:stretch>
            <a:fillRect/>
          </a:stretch>
        </p:blipFill>
        <p:spPr>
          <a:xfrm>
            <a:off x="4998750" y="1514643"/>
            <a:ext cx="1656786" cy="1354534"/>
          </a:xfrm>
          <a:prstGeom prst="rect">
            <a:avLst/>
          </a:prstGeom>
        </p:spPr>
      </p:pic>
    </p:spTree>
    <p:extLst>
      <p:ext uri="{BB962C8B-B14F-4D97-AF65-F5344CB8AC3E}">
        <p14:creationId xmlns:p14="http://schemas.microsoft.com/office/powerpoint/2010/main" val="2515891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p:cNvSpPr txBox="1">
            <a:spLocks/>
          </p:cNvSpPr>
          <p:nvPr/>
        </p:nvSpPr>
        <p:spPr>
          <a:xfrm>
            <a:off x="1139205"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Water Indices</a:t>
            </a:r>
          </a:p>
        </p:txBody>
      </p:sp>
      <p:grpSp>
        <p:nvGrpSpPr>
          <p:cNvPr id="2" name="Group 1"/>
          <p:cNvGrpSpPr/>
          <p:nvPr/>
        </p:nvGrpSpPr>
        <p:grpSpPr>
          <a:xfrm>
            <a:off x="-244930" y="1576579"/>
            <a:ext cx="4762684" cy="4549289"/>
            <a:chOff x="-244930" y="1245517"/>
            <a:chExt cx="4762684" cy="4549289"/>
          </a:xfrm>
        </p:grpSpPr>
        <p:pic>
          <p:nvPicPr>
            <p:cNvPr id="20" name="Picture 1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679" b="94643" l="12742" r="84516">
                          <a14:backgroundMark x1="16452" y1="44048" x2="52097" y2="27976"/>
                          <a14:backgroundMark x1="51129" y1="28571" x2="83387" y2="53274"/>
                          <a14:backgroundMark x1="51290" y1="88690" x2="62581" y2="78869"/>
                          <a14:backgroundMark x1="64194" y1="78274" x2="82903" y2="49107"/>
                          <a14:backgroundMark x1="66613" y1="72917" x2="81452" y2="50595"/>
                          <a14:backgroundMark x1="16129" y1="44643" x2="54516" y2="88095"/>
                        </a14:backgroundRemoval>
                      </a14:imgEffect>
                    </a14:imgLayer>
                  </a14:imgProps>
                </a:ext>
                <a:ext uri="{28A0092B-C50C-407E-A947-70E740481C1C}">
                  <a14:useLocalDpi xmlns:a14="http://schemas.microsoft.com/office/drawing/2010/main" val="0"/>
                </a:ext>
              </a:extLst>
            </a:blip>
            <a:srcRect l="15012" t="20995" r="16797" b="9276"/>
            <a:stretch/>
          </p:blipFill>
          <p:spPr>
            <a:xfrm>
              <a:off x="-244930" y="1245517"/>
              <a:ext cx="4762684" cy="3881634"/>
            </a:xfrm>
            <a:prstGeom prst="rect">
              <a:avLst/>
            </a:prstGeom>
          </p:spPr>
        </p:pic>
        <p:sp>
          <p:nvSpPr>
            <p:cNvPr id="25" name="TextBox 24"/>
            <p:cNvSpPr txBox="1"/>
            <p:nvPr/>
          </p:nvSpPr>
          <p:spPr>
            <a:xfrm rot="2767336">
              <a:off x="1288036" y="5107220"/>
              <a:ext cx="1005840" cy="369332"/>
            </a:xfrm>
            <a:prstGeom prst="rect">
              <a:avLst/>
            </a:prstGeom>
            <a:solidFill>
              <a:schemeClr val="bg1"/>
            </a:solidFill>
          </p:spPr>
          <p:txBody>
            <a:bodyPr wrap="square" rtlCol="0">
              <a:spAutoFit/>
            </a:bodyPr>
            <a:lstStyle/>
            <a:p>
              <a:pPr algn="ctr"/>
              <a:r>
                <a:rPr lang="en-US" dirty="0"/>
                <a:t>MBSRV</a:t>
              </a:r>
            </a:p>
          </p:txBody>
        </p:sp>
      </p:grpSp>
      <p:grpSp>
        <p:nvGrpSpPr>
          <p:cNvPr id="4" name="Group 3"/>
          <p:cNvGrpSpPr/>
          <p:nvPr/>
        </p:nvGrpSpPr>
        <p:grpSpPr>
          <a:xfrm>
            <a:off x="1432273" y="1573325"/>
            <a:ext cx="5000884" cy="4534763"/>
            <a:chOff x="3307475" y="1260504"/>
            <a:chExt cx="5000884" cy="4534763"/>
          </a:xfrm>
        </p:grpSpPr>
        <p:sp>
          <p:nvSpPr>
            <p:cNvPr id="23" name="TextBox 22"/>
            <p:cNvSpPr txBox="1"/>
            <p:nvPr/>
          </p:nvSpPr>
          <p:spPr>
            <a:xfrm rot="2760000">
              <a:off x="5194572" y="5107681"/>
              <a:ext cx="1005840" cy="369332"/>
            </a:xfrm>
            <a:prstGeom prst="rect">
              <a:avLst/>
            </a:prstGeom>
            <a:solidFill>
              <a:schemeClr val="bg1"/>
            </a:solidFill>
          </p:spPr>
          <p:txBody>
            <a:bodyPr wrap="square" rtlCol="0">
              <a:spAutoFit/>
            </a:bodyPr>
            <a:lstStyle/>
            <a:p>
              <a:pPr algn="ctr"/>
              <a:r>
                <a:rPr lang="en-US" dirty="0"/>
                <a:t>MNSRN</a:t>
              </a:r>
            </a:p>
          </p:txBody>
        </p:sp>
        <p:pic>
          <p:nvPicPr>
            <p:cNvPr id="27" name="Picture 2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893" b="74107" l="10000" r="89516">
                          <a14:backgroundMark x1="51613" y1="63393" x2="65968" y2="55952"/>
                          <a14:backgroundMark x1="63387" y1="57143" x2="83871" y2="32143"/>
                          <a14:backgroundMark x1="51452" y1="11607" x2="84839" y2="32440"/>
                          <a14:backgroundMark x1="13871" y1="25298" x2="53548" y2="10714"/>
                          <a14:backgroundMark x1="14677" y1="25298" x2="55000" y2="64286"/>
                        </a14:backgroundRemoval>
                      </a14:imgEffect>
                    </a14:imgLayer>
                  </a14:imgProps>
                </a:ext>
                <a:ext uri="{28A0092B-C50C-407E-A947-70E740481C1C}">
                  <a14:useLocalDpi xmlns:a14="http://schemas.microsoft.com/office/drawing/2010/main" val="0"/>
                </a:ext>
              </a:extLst>
            </a:blip>
            <a:srcRect l="13404" t="6905" r="15593" b="32273"/>
            <a:stretch/>
          </p:blipFill>
          <p:spPr>
            <a:xfrm>
              <a:off x="3307475" y="1260504"/>
              <a:ext cx="5000884" cy="3851661"/>
            </a:xfrm>
            <a:prstGeom prst="rect">
              <a:avLst/>
            </a:prstGeom>
          </p:spPr>
        </p:pic>
      </p:grpSp>
      <p:grpSp>
        <p:nvGrpSpPr>
          <p:cNvPr id="3" name="Group 2"/>
          <p:cNvGrpSpPr/>
          <p:nvPr/>
        </p:nvGrpSpPr>
        <p:grpSpPr>
          <a:xfrm>
            <a:off x="3167913" y="1573835"/>
            <a:ext cx="5363997" cy="4552033"/>
            <a:chOff x="1230616" y="1243234"/>
            <a:chExt cx="5363997" cy="4552033"/>
          </a:xfrm>
        </p:grpSpPr>
        <p:sp>
          <p:nvSpPr>
            <p:cNvPr id="24" name="TextBox 23"/>
            <p:cNvSpPr txBox="1"/>
            <p:nvPr/>
          </p:nvSpPr>
          <p:spPr>
            <a:xfrm rot="2760000">
              <a:off x="3241304" y="5107681"/>
              <a:ext cx="1005840" cy="369332"/>
            </a:xfrm>
            <a:prstGeom prst="rect">
              <a:avLst/>
            </a:prstGeom>
            <a:solidFill>
              <a:schemeClr val="bg1"/>
            </a:solidFill>
          </p:spPr>
          <p:txBody>
            <a:bodyPr wrap="square" rtlCol="0">
              <a:spAutoFit/>
            </a:bodyPr>
            <a:lstStyle/>
            <a:p>
              <a:pPr algn="ctr"/>
              <a:r>
                <a:rPr lang="en-US" dirty="0"/>
                <a:t>NDWI</a:t>
              </a:r>
            </a:p>
          </p:txBody>
        </p:sp>
        <p:pic>
          <p:nvPicPr>
            <p:cNvPr id="26" name="Picture 2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7560" b="87500" l="13710" r="83387">
                          <a14:backgroundMark x1="50645" y1="23810" x2="82258" y2="46726"/>
                          <a14:backgroundMark x1="52097" y1="81845" x2="65161" y2="73214"/>
                          <a14:backgroundMark x1="62258" y1="73512" x2="81774" y2="47321"/>
                          <a14:backgroundMark x1="53548" y1="80952" x2="16452" y2="39881"/>
                          <a14:backgroundMark x1="15000" y1="40179" x2="53710" y2="23512"/>
                        </a14:backgroundRemoval>
                      </a14:imgEffect>
                    </a14:imgLayer>
                  </a14:imgProps>
                </a:ext>
                <a:ext uri="{28A0092B-C50C-407E-A947-70E740481C1C}">
                  <a14:useLocalDpi xmlns:a14="http://schemas.microsoft.com/office/drawing/2010/main" val="0"/>
                </a:ext>
              </a:extLst>
            </a:blip>
            <a:srcRect l="15825" t="17601" r="17276" b="15110"/>
            <a:stretch/>
          </p:blipFill>
          <p:spPr>
            <a:xfrm>
              <a:off x="1230616" y="1243234"/>
              <a:ext cx="5363997" cy="3886200"/>
            </a:xfrm>
            <a:prstGeom prst="rect">
              <a:avLst/>
            </a:prstGeom>
          </p:spPr>
        </p:pic>
      </p:grpSp>
      <p:grpSp>
        <p:nvGrpSpPr>
          <p:cNvPr id="30" name="Group 29"/>
          <p:cNvGrpSpPr/>
          <p:nvPr/>
        </p:nvGrpSpPr>
        <p:grpSpPr>
          <a:xfrm>
            <a:off x="5048423" y="1518618"/>
            <a:ext cx="5266213" cy="4607250"/>
            <a:chOff x="5021221" y="1188017"/>
            <a:chExt cx="5266213" cy="4607250"/>
          </a:xfrm>
        </p:grpSpPr>
        <p:sp>
          <p:nvSpPr>
            <p:cNvPr id="22" name="TextBox 21"/>
            <p:cNvSpPr txBox="1"/>
            <p:nvPr/>
          </p:nvSpPr>
          <p:spPr>
            <a:xfrm rot="2760000">
              <a:off x="7147840" y="5107681"/>
              <a:ext cx="1005840" cy="369332"/>
            </a:xfrm>
            <a:prstGeom prst="rect">
              <a:avLst/>
            </a:prstGeom>
            <a:solidFill>
              <a:schemeClr val="bg1"/>
            </a:solidFill>
          </p:spPr>
          <p:txBody>
            <a:bodyPr wrap="square" rtlCol="0">
              <a:spAutoFit/>
            </a:bodyPr>
            <a:lstStyle/>
            <a:p>
              <a:pPr algn="ctr"/>
              <a:r>
                <a:rPr lang="en-US" dirty="0"/>
                <a:t>MNDWI</a:t>
              </a:r>
            </a:p>
          </p:txBody>
        </p:sp>
        <p:pic>
          <p:nvPicPr>
            <p:cNvPr id="28" name="Picture 2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821" b="77381" l="9839" r="86129">
                          <a14:backgroundMark x1="15161" y1="30357" x2="55323" y2="13690"/>
                          <a14:backgroundMark x1="50484" y1="15476" x2="83710" y2="36905"/>
                          <a14:backgroundMark x1="64677" y1="64286" x2="52097" y2="68750"/>
                          <a14:backgroundMark x1="65000" y1="60714" x2="84032" y2="35417"/>
                          <a14:backgroundMark x1="53065" y1="68750" x2="15000" y2="29464"/>
                          <a14:backgroundMark x1="35161" y1="50000" x2="53387" y2="67857"/>
                          <a14:backgroundMark x1="65484" y1="60119" x2="73871" y2="47619"/>
                        </a14:backgroundRemoval>
                      </a14:imgEffect>
                    </a14:imgLayer>
                  </a14:imgProps>
                </a:ext>
                <a:ext uri="{28A0092B-C50C-407E-A947-70E740481C1C}">
                  <a14:useLocalDpi xmlns:a14="http://schemas.microsoft.com/office/drawing/2010/main" val="0"/>
                </a:ext>
              </a:extLst>
            </a:blip>
            <a:srcRect l="13363" t="7708" r="16369" b="27470"/>
            <a:stretch/>
          </p:blipFill>
          <p:spPr>
            <a:xfrm>
              <a:off x="5021221" y="1188017"/>
              <a:ext cx="5266213" cy="3996635"/>
            </a:xfrm>
            <a:prstGeom prst="rect">
              <a:avLst/>
            </a:prstGeom>
          </p:spPr>
        </p:pic>
      </p:grpSp>
      <p:grpSp>
        <p:nvGrpSpPr>
          <p:cNvPr id="31" name="Group 30"/>
          <p:cNvGrpSpPr/>
          <p:nvPr/>
        </p:nvGrpSpPr>
        <p:grpSpPr>
          <a:xfrm>
            <a:off x="7120616" y="1387420"/>
            <a:ext cx="5220975" cy="4738448"/>
            <a:chOff x="7120616" y="1056819"/>
            <a:chExt cx="5220975" cy="4738448"/>
          </a:xfrm>
        </p:grpSpPr>
        <p:sp>
          <p:nvSpPr>
            <p:cNvPr id="21" name="TextBox 20"/>
            <p:cNvSpPr txBox="1"/>
            <p:nvPr/>
          </p:nvSpPr>
          <p:spPr>
            <a:xfrm rot="2760000">
              <a:off x="9101109" y="5107681"/>
              <a:ext cx="1005840" cy="369332"/>
            </a:xfrm>
            <a:prstGeom prst="rect">
              <a:avLst/>
            </a:prstGeom>
            <a:solidFill>
              <a:schemeClr val="bg1"/>
            </a:solidFill>
          </p:spPr>
          <p:txBody>
            <a:bodyPr wrap="square" rtlCol="0">
              <a:spAutoFit/>
            </a:bodyPr>
            <a:lstStyle/>
            <a:p>
              <a:pPr algn="ctr"/>
              <a:r>
                <a:rPr lang="en-US" dirty="0"/>
                <a:t>AWEsh</a:t>
              </a:r>
            </a:p>
          </p:txBody>
        </p:sp>
        <p:pic>
          <p:nvPicPr>
            <p:cNvPr id="29" name="Picture 28"/>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0" b="62500" l="12581" r="86613">
                          <a14:backgroundMark x1="51613" y1="7738" x2="13226" y2="20833"/>
                          <a14:backgroundMark x1="14516" y1="22321" x2="54516" y2="59226"/>
                          <a14:backgroundMark x1="53871" y1="58631" x2="78065" y2="41964"/>
                          <a14:backgroundMark x1="64032" y1="51190" x2="84355" y2="27083"/>
                          <a14:backgroundMark x1="51129" y1="8036" x2="85323" y2="27976"/>
                        </a14:backgroundRemoval>
                      </a14:imgEffect>
                    </a14:imgLayer>
                  </a14:imgProps>
                </a:ext>
                <a:ext uri="{28A0092B-C50C-407E-A947-70E740481C1C}">
                  <a14:useLocalDpi xmlns:a14="http://schemas.microsoft.com/office/drawing/2010/main" val="0"/>
                </a:ext>
              </a:extLst>
            </a:blip>
            <a:srcRect l="14631" t="-710" r="15687" b="40723"/>
            <a:stretch/>
          </p:blipFill>
          <p:spPr>
            <a:xfrm>
              <a:off x="7120616" y="1056819"/>
              <a:ext cx="5220975" cy="4259030"/>
            </a:xfrm>
            <a:prstGeom prst="rect">
              <a:avLst/>
            </a:prstGeom>
          </p:spPr>
        </p:pic>
      </p:grpSp>
    </p:spTree>
    <p:extLst>
      <p:ext uri="{BB962C8B-B14F-4D97-AF65-F5344CB8AC3E}">
        <p14:creationId xmlns:p14="http://schemas.microsoft.com/office/powerpoint/2010/main" val="63919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1139205"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Basalt bands</a:t>
            </a:r>
          </a:p>
        </p:txBody>
      </p:sp>
      <p:grpSp>
        <p:nvGrpSpPr>
          <p:cNvPr id="10" name="Group 9"/>
          <p:cNvGrpSpPr/>
          <p:nvPr/>
        </p:nvGrpSpPr>
        <p:grpSpPr>
          <a:xfrm>
            <a:off x="7411669" y="1617205"/>
            <a:ext cx="4518838" cy="2338356"/>
            <a:chOff x="7397590" y="1827740"/>
            <a:chExt cx="4518838" cy="2338356"/>
          </a:xfrm>
        </p:grpSpPr>
        <p:grpSp>
          <p:nvGrpSpPr>
            <p:cNvPr id="3" name="Group 2"/>
            <p:cNvGrpSpPr/>
            <p:nvPr/>
          </p:nvGrpSpPr>
          <p:grpSpPr>
            <a:xfrm>
              <a:off x="7397590" y="1827740"/>
              <a:ext cx="4518838" cy="2338356"/>
              <a:chOff x="7397590" y="1827740"/>
              <a:chExt cx="4518838" cy="2338356"/>
            </a:xfrm>
          </p:grpSpPr>
          <p:grpSp>
            <p:nvGrpSpPr>
              <p:cNvPr id="2" name="Group 1"/>
              <p:cNvGrpSpPr/>
              <p:nvPr/>
            </p:nvGrpSpPr>
            <p:grpSpPr>
              <a:xfrm>
                <a:off x="7397590" y="1827740"/>
                <a:ext cx="4518838" cy="2338356"/>
                <a:chOff x="7673162" y="1384297"/>
                <a:chExt cx="4518838" cy="2338356"/>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3162" y="1384297"/>
                  <a:ext cx="4518838" cy="2279199"/>
                </a:xfrm>
                <a:prstGeom prst="rect">
                  <a:avLst/>
                </a:prstGeom>
                <a:ln>
                  <a:noFill/>
                </a:ln>
                <a:effectLst>
                  <a:softEdge rad="112500"/>
                </a:effectLst>
              </p:spPr>
            </p:pic>
            <p:sp>
              <p:nvSpPr>
                <p:cNvPr id="31" name="Oval 30"/>
                <p:cNvSpPr/>
                <p:nvPr/>
              </p:nvSpPr>
              <p:spPr>
                <a:xfrm>
                  <a:off x="8001623" y="3123759"/>
                  <a:ext cx="1041991" cy="598894"/>
                </a:xfrm>
                <a:prstGeom prst="ellipse">
                  <a:avLst/>
                </a:prstGeom>
                <a:noFill/>
                <a:ln w="28575"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Oval 31"/>
                <p:cNvSpPr/>
                <p:nvPr/>
              </p:nvSpPr>
              <p:spPr>
                <a:xfrm>
                  <a:off x="7673162" y="1747696"/>
                  <a:ext cx="857694" cy="1552400"/>
                </a:xfrm>
                <a:prstGeom prst="ellipse">
                  <a:avLst/>
                </a:prstGeom>
                <a:noFill/>
                <a:ln w="28575"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8" name="Oval 27"/>
              <p:cNvSpPr/>
              <p:nvPr/>
            </p:nvSpPr>
            <p:spPr>
              <a:xfrm rot="19958436">
                <a:off x="8954139" y="1911339"/>
                <a:ext cx="1586991" cy="1062659"/>
              </a:xfrm>
              <a:prstGeom prst="ellipse">
                <a:avLst/>
              </a:prstGeom>
              <a:noFill/>
              <a:ln w="28575"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38" name="Rectangle 37"/>
            <p:cNvSpPr/>
            <p:nvPr/>
          </p:nvSpPr>
          <p:spPr>
            <a:xfrm>
              <a:off x="11013706" y="2417046"/>
              <a:ext cx="731290"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C</a:t>
              </a:r>
            </a:p>
          </p:txBody>
        </p:sp>
      </p:grpSp>
      <p:grpSp>
        <p:nvGrpSpPr>
          <p:cNvPr id="9" name="Group 8"/>
          <p:cNvGrpSpPr/>
          <p:nvPr/>
        </p:nvGrpSpPr>
        <p:grpSpPr>
          <a:xfrm>
            <a:off x="168922" y="3985738"/>
            <a:ext cx="4518838" cy="2428782"/>
            <a:chOff x="168922" y="3963660"/>
            <a:chExt cx="4518838" cy="2428782"/>
          </a:xfrm>
        </p:grpSpPr>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922" y="4023500"/>
              <a:ext cx="4518838" cy="2368942"/>
            </a:xfrm>
            <a:prstGeom prst="rect">
              <a:avLst/>
            </a:prstGeom>
            <a:ln>
              <a:noFill/>
            </a:ln>
            <a:effectLst>
              <a:softEdge rad="112500"/>
            </a:effectLst>
          </p:spPr>
        </p:pic>
        <p:sp>
          <p:nvSpPr>
            <p:cNvPr id="33" name="Oval 32"/>
            <p:cNvSpPr/>
            <p:nvPr/>
          </p:nvSpPr>
          <p:spPr>
            <a:xfrm rot="18897437">
              <a:off x="2356282" y="3940980"/>
              <a:ext cx="831862" cy="877221"/>
            </a:xfrm>
            <a:prstGeom prst="ellipse">
              <a:avLst/>
            </a:prstGeom>
            <a:noFill/>
            <a:ln w="28575"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p:cNvSpPr/>
            <p:nvPr/>
          </p:nvSpPr>
          <p:spPr>
            <a:xfrm>
              <a:off x="3941986" y="4688251"/>
              <a:ext cx="593432"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B</a:t>
              </a:r>
            </a:p>
          </p:txBody>
        </p:sp>
      </p:grpSp>
      <p:grpSp>
        <p:nvGrpSpPr>
          <p:cNvPr id="13" name="Group 12"/>
          <p:cNvGrpSpPr/>
          <p:nvPr/>
        </p:nvGrpSpPr>
        <p:grpSpPr>
          <a:xfrm>
            <a:off x="7379401" y="4045578"/>
            <a:ext cx="4436824" cy="2423044"/>
            <a:chOff x="7379401" y="4045578"/>
            <a:chExt cx="4436824" cy="2423044"/>
          </a:xfrm>
        </p:grpSpPr>
        <p:pic>
          <p:nvPicPr>
            <p:cNvPr id="12" name="Picture 11"/>
            <p:cNvPicPr>
              <a:picLocks noChangeAspect="1"/>
            </p:cNvPicPr>
            <p:nvPr/>
          </p:nvPicPr>
          <p:blipFill rotWithShape="1">
            <a:blip r:embed="rId5"/>
            <a:srcRect t="2532"/>
            <a:stretch/>
          </p:blipFill>
          <p:spPr>
            <a:xfrm>
              <a:off x="7379401" y="4045578"/>
              <a:ext cx="4436824" cy="2423044"/>
            </a:xfrm>
            <a:prstGeom prst="rect">
              <a:avLst/>
            </a:prstGeom>
            <a:ln>
              <a:noFill/>
            </a:ln>
            <a:effectLst>
              <a:softEdge rad="112500"/>
            </a:effectLst>
          </p:spPr>
        </p:pic>
        <p:sp>
          <p:nvSpPr>
            <p:cNvPr id="40" name="Rectangle 39"/>
            <p:cNvSpPr/>
            <p:nvPr/>
          </p:nvSpPr>
          <p:spPr>
            <a:xfrm>
              <a:off x="10990727" y="4710329"/>
              <a:ext cx="675185"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D</a:t>
              </a:r>
            </a:p>
          </p:txBody>
        </p:sp>
      </p:grpSp>
      <p:sp>
        <p:nvSpPr>
          <p:cNvPr id="41" name="Subtitle 2"/>
          <p:cNvSpPr txBox="1">
            <a:spLocks/>
          </p:cNvSpPr>
          <p:nvPr/>
        </p:nvSpPr>
        <p:spPr>
          <a:xfrm>
            <a:off x="4620979" y="2226579"/>
            <a:ext cx="2758422" cy="3407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mj-lt"/>
              <a:buAutoNum type="alphaUcPeriod"/>
            </a:pPr>
            <a:r>
              <a:rPr lang="en-US" sz="2000" dirty="0">
                <a:solidFill>
                  <a:prstClr val="black"/>
                </a:solidFill>
                <a:latin typeface="+mj-lt"/>
              </a:rPr>
              <a:t>Starting Landsat 8 scene </a:t>
            </a:r>
          </a:p>
          <a:p>
            <a:pPr marL="342900" indent="-342900" algn="l">
              <a:buFont typeface="+mj-lt"/>
              <a:buAutoNum type="alphaUcPeriod"/>
            </a:pPr>
            <a:r>
              <a:rPr lang="en-US" sz="2000" dirty="0">
                <a:solidFill>
                  <a:prstClr val="black"/>
                </a:solidFill>
                <a:latin typeface="+mj-lt"/>
              </a:rPr>
              <a:t>Without Iron Ratio</a:t>
            </a:r>
          </a:p>
          <a:p>
            <a:pPr marL="342900" indent="-342900" algn="l">
              <a:buFont typeface="+mj-lt"/>
              <a:buAutoNum type="alphaUcPeriod"/>
            </a:pPr>
            <a:r>
              <a:rPr lang="en-US" sz="2000" dirty="0">
                <a:solidFill>
                  <a:prstClr val="black"/>
                </a:solidFill>
                <a:latin typeface="+mj-lt"/>
              </a:rPr>
              <a:t>Without thermal B10 </a:t>
            </a:r>
          </a:p>
          <a:p>
            <a:pPr marL="342900" indent="-342900" algn="l">
              <a:buFont typeface="+mj-lt"/>
              <a:buAutoNum type="alphaUcPeriod"/>
            </a:pPr>
            <a:r>
              <a:rPr lang="en-US" sz="2000" dirty="0">
                <a:solidFill>
                  <a:prstClr val="black"/>
                </a:solidFill>
                <a:latin typeface="+mj-lt"/>
              </a:rPr>
              <a:t>Both Basalt bands included</a:t>
            </a:r>
          </a:p>
          <a:p>
            <a:pPr algn="l"/>
            <a:endParaRPr lang="en-US" sz="1800" dirty="0">
              <a:solidFill>
                <a:prstClr val="black"/>
              </a:solidFill>
              <a:latin typeface="Calibri" panose="020F0502020204030204"/>
            </a:endParaRPr>
          </a:p>
        </p:txBody>
      </p:sp>
      <p:grpSp>
        <p:nvGrpSpPr>
          <p:cNvPr id="8" name="Group 7"/>
          <p:cNvGrpSpPr/>
          <p:nvPr/>
        </p:nvGrpSpPr>
        <p:grpSpPr>
          <a:xfrm>
            <a:off x="87407" y="1597099"/>
            <a:ext cx="4600353" cy="2358462"/>
            <a:chOff x="87407" y="1665039"/>
            <a:chExt cx="4600353" cy="2358462"/>
          </a:xfrm>
        </p:grpSpPr>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923" y="1747696"/>
              <a:ext cx="4518837" cy="2243692"/>
            </a:xfrm>
            <a:prstGeom prst="rect">
              <a:avLst/>
            </a:prstGeom>
            <a:ln>
              <a:noFill/>
            </a:ln>
            <a:effectLst>
              <a:softEdge rad="112500"/>
            </a:effectLst>
          </p:spPr>
        </p:pic>
        <p:sp>
          <p:nvSpPr>
            <p:cNvPr id="27" name="Oval 26"/>
            <p:cNvSpPr/>
            <p:nvPr/>
          </p:nvSpPr>
          <p:spPr>
            <a:xfrm rot="20139400">
              <a:off x="2428564" y="1665039"/>
              <a:ext cx="745108" cy="986173"/>
            </a:xfrm>
            <a:prstGeom prst="ellipse">
              <a:avLst/>
            </a:prstGeom>
            <a:noFill/>
            <a:ln w="28575"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Oval 28"/>
            <p:cNvSpPr/>
            <p:nvPr/>
          </p:nvSpPr>
          <p:spPr>
            <a:xfrm>
              <a:off x="87407" y="1827740"/>
              <a:ext cx="857694" cy="1552400"/>
            </a:xfrm>
            <a:prstGeom prst="ellipse">
              <a:avLst/>
            </a:prstGeom>
            <a:noFill/>
            <a:ln w="28575"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Oval 29"/>
            <p:cNvSpPr/>
            <p:nvPr/>
          </p:nvSpPr>
          <p:spPr>
            <a:xfrm>
              <a:off x="424102" y="3412252"/>
              <a:ext cx="1041991" cy="611249"/>
            </a:xfrm>
            <a:prstGeom prst="ellipse">
              <a:avLst/>
            </a:prstGeom>
            <a:noFill/>
            <a:ln w="28575"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3886683" y="2442668"/>
              <a:ext cx="704039"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A</a:t>
              </a:r>
            </a:p>
          </p:txBody>
        </p:sp>
        <p:sp>
          <p:nvSpPr>
            <p:cNvPr id="6" name="Oval 5"/>
            <p:cNvSpPr/>
            <p:nvPr/>
          </p:nvSpPr>
          <p:spPr>
            <a:xfrm rot="2108061">
              <a:off x="1467387" y="2271679"/>
              <a:ext cx="725962" cy="405043"/>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252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610640" y="1780877"/>
            <a:ext cx="5718810" cy="2009775"/>
            <a:chOff x="0" y="0"/>
            <a:chExt cx="5719098" cy="2009775"/>
          </a:xfrm>
        </p:grpSpPr>
        <p:grpSp>
          <p:nvGrpSpPr>
            <p:cNvPr id="6" name="Group 5"/>
            <p:cNvGrpSpPr/>
            <p:nvPr/>
          </p:nvGrpSpPr>
          <p:grpSpPr>
            <a:xfrm>
              <a:off x="0" y="0"/>
              <a:ext cx="2768864" cy="2009775"/>
              <a:chOff x="0" y="0"/>
              <a:chExt cx="2768864" cy="2009775"/>
            </a:xfrm>
          </p:grpSpPr>
          <p:sp>
            <p:nvSpPr>
              <p:cNvPr id="10" name="Text Box 33"/>
              <p:cNvSpPr txBox="1"/>
              <p:nvPr/>
            </p:nvSpPr>
            <p:spPr>
              <a:xfrm>
                <a:off x="0" y="8626"/>
                <a:ext cx="345057" cy="232913"/>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15000"/>
                  </a:lnSpc>
                  <a:spcBef>
                    <a:spcPts val="0"/>
                  </a:spcBef>
                  <a:spcAft>
                    <a:spcPts val="1000"/>
                  </a:spcAft>
                </a:pPr>
                <a:r>
                  <a:rPr lang="en-US" sz="1100">
                    <a:effectLst/>
                    <a:latin typeface="Garamond" panose="02020404030301010803" pitchFamily="18" charset="0"/>
                    <a:ea typeface="MS PGothic" panose="020B0600070205080204" pitchFamily="34" charset="-128"/>
                    <a:cs typeface="Arial" panose="020B0604020202020204" pitchFamily="34" charset="0"/>
                  </a:rPr>
                  <a:t>A)</a:t>
                </a:r>
                <a:endParaRPr lang="en-US" sz="1100">
                  <a:effectLst/>
                  <a:ea typeface="MS PGothic" panose="020B0600070205080204" pitchFamily="34" charset="-128"/>
                  <a:cs typeface="Arial" panose="020B0604020202020204" pitchFamily="34" charset="0"/>
                </a:endParaRPr>
              </a:p>
            </p:txBody>
          </p:sp>
          <p:pic>
            <p:nvPicPr>
              <p:cNvPr id="11" name="Picture 10" descr="C:\Users\Courtney\AppData\Local\Microsoft\Windows\INetCache\Content.Word\Simple_SVM_Data.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574" y="0"/>
                <a:ext cx="2320290" cy="2009775"/>
              </a:xfrm>
              <a:prstGeom prst="rect">
                <a:avLst/>
              </a:prstGeom>
              <a:noFill/>
              <a:ln>
                <a:noFill/>
              </a:ln>
            </p:spPr>
          </p:pic>
        </p:grpSp>
        <p:grpSp>
          <p:nvGrpSpPr>
            <p:cNvPr id="7" name="Group 6"/>
            <p:cNvGrpSpPr/>
            <p:nvPr/>
          </p:nvGrpSpPr>
          <p:grpSpPr>
            <a:xfrm>
              <a:off x="2881223" y="0"/>
              <a:ext cx="2837875" cy="2009775"/>
              <a:chOff x="0" y="0"/>
              <a:chExt cx="2837875" cy="2009775"/>
            </a:xfrm>
          </p:grpSpPr>
          <p:sp>
            <p:nvSpPr>
              <p:cNvPr id="8" name="Right Arrow 7"/>
              <p:cNvSpPr/>
              <p:nvPr/>
            </p:nvSpPr>
            <p:spPr>
              <a:xfrm>
                <a:off x="0" y="974785"/>
                <a:ext cx="439947" cy="11182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9" name="Picture 8" descr="C:\Users\Courtney\AppData\Local\Microsoft\Windows\INetCache\Content.Word\Simple_SVM_Classifier.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585" y="0"/>
                <a:ext cx="2320290" cy="2009775"/>
              </a:xfrm>
              <a:prstGeom prst="rect">
                <a:avLst/>
              </a:prstGeom>
              <a:noFill/>
              <a:ln>
                <a:noFill/>
              </a:ln>
            </p:spPr>
          </p:pic>
        </p:grpSp>
      </p:grpSp>
      <p:grpSp>
        <p:nvGrpSpPr>
          <p:cNvPr id="12" name="Group 11"/>
          <p:cNvGrpSpPr/>
          <p:nvPr/>
        </p:nvGrpSpPr>
        <p:grpSpPr>
          <a:xfrm>
            <a:off x="2610640" y="3945491"/>
            <a:ext cx="5755639" cy="2279650"/>
            <a:chOff x="0" y="0"/>
            <a:chExt cx="5755687" cy="2280069"/>
          </a:xfrm>
        </p:grpSpPr>
        <p:grpSp>
          <p:nvGrpSpPr>
            <p:cNvPr id="13" name="Group 12"/>
            <p:cNvGrpSpPr/>
            <p:nvPr/>
          </p:nvGrpSpPr>
          <p:grpSpPr>
            <a:xfrm>
              <a:off x="0" y="0"/>
              <a:ext cx="2810510" cy="2280069"/>
              <a:chOff x="-8626" y="-25612"/>
              <a:chExt cx="2812960" cy="2282228"/>
            </a:xfrm>
          </p:grpSpPr>
          <p:pic>
            <p:nvPicPr>
              <p:cNvPr id="17" name="Picture 16" descr="C:\Users\Courtney\AppData\Local\Microsoft\Windows\INetCache\Content.Word\Complex_SVM_Data.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971" y="4045"/>
                <a:ext cx="2419363" cy="2252571"/>
              </a:xfrm>
              <a:prstGeom prst="rect">
                <a:avLst/>
              </a:prstGeom>
              <a:noFill/>
              <a:ln>
                <a:noFill/>
              </a:ln>
            </p:spPr>
          </p:pic>
          <p:sp>
            <p:nvSpPr>
              <p:cNvPr id="18" name="Text Box 40"/>
              <p:cNvSpPr txBox="1"/>
              <p:nvPr/>
            </p:nvSpPr>
            <p:spPr>
              <a:xfrm>
                <a:off x="-8626" y="-25612"/>
                <a:ext cx="345040" cy="232913"/>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15000"/>
                  </a:lnSpc>
                  <a:spcBef>
                    <a:spcPts val="0"/>
                  </a:spcBef>
                  <a:spcAft>
                    <a:spcPts val="1000"/>
                  </a:spcAft>
                </a:pPr>
                <a:r>
                  <a:rPr lang="en-US" sz="1100">
                    <a:effectLst/>
                    <a:latin typeface="Garamond" panose="02020404030301010803" pitchFamily="18" charset="0"/>
                    <a:ea typeface="MS PGothic" panose="020B0600070205080204" pitchFamily="34" charset="-128"/>
                    <a:cs typeface="Arial" panose="020B0604020202020204" pitchFamily="34" charset="0"/>
                  </a:rPr>
                  <a:t>B)</a:t>
                </a:r>
                <a:endParaRPr lang="en-US" sz="1100">
                  <a:effectLst/>
                  <a:ea typeface="MS PGothic" panose="020B0600070205080204" pitchFamily="34" charset="-128"/>
                  <a:cs typeface="Arial" panose="020B0604020202020204" pitchFamily="34" charset="0"/>
                </a:endParaRPr>
              </a:p>
            </p:txBody>
          </p:sp>
        </p:grpSp>
        <p:grpSp>
          <p:nvGrpSpPr>
            <p:cNvPr id="14" name="Group 13"/>
            <p:cNvGrpSpPr/>
            <p:nvPr/>
          </p:nvGrpSpPr>
          <p:grpSpPr>
            <a:xfrm>
              <a:off x="2812211" y="103517"/>
              <a:ext cx="2943476" cy="2148205"/>
              <a:chOff x="-27580" y="0"/>
              <a:chExt cx="2943476" cy="2148205"/>
            </a:xfrm>
          </p:grpSpPr>
          <p:sp>
            <p:nvSpPr>
              <p:cNvPr id="15" name="Right Arrow 14"/>
              <p:cNvSpPr/>
              <p:nvPr/>
            </p:nvSpPr>
            <p:spPr>
              <a:xfrm>
                <a:off x="-27580" y="914400"/>
                <a:ext cx="439420" cy="11176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6" name="Picture 15" descr="C:\Users\Courtney\AppData\Local\Microsoft\Windows\INetCache\Content.Word\Complex_SVM_Classifier.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7366" y="0"/>
                <a:ext cx="2208530" cy="2148205"/>
              </a:xfrm>
              <a:prstGeom prst="rect">
                <a:avLst/>
              </a:prstGeom>
              <a:noFill/>
              <a:ln>
                <a:noFill/>
              </a:ln>
            </p:spPr>
          </p:pic>
        </p:grpSp>
      </p:grpSp>
      <p:sp>
        <p:nvSpPr>
          <p:cNvPr id="19" name="Text Placeholder 2"/>
          <p:cNvSpPr txBox="1">
            <a:spLocks/>
          </p:cNvSpPr>
          <p:nvPr/>
        </p:nvSpPr>
        <p:spPr>
          <a:xfrm>
            <a:off x="1139205"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Support Vector Machine</a:t>
            </a:r>
          </a:p>
        </p:txBody>
      </p:sp>
    </p:spTree>
    <p:extLst>
      <p:ext uri="{BB962C8B-B14F-4D97-AF65-F5344CB8AC3E}">
        <p14:creationId xmlns:p14="http://schemas.microsoft.com/office/powerpoint/2010/main" val="2854178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557248" y="454192"/>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SWIM in ArcMap</a:t>
            </a: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5614" b="8070"/>
          <a:stretch/>
        </p:blipFill>
        <p:spPr>
          <a:xfrm>
            <a:off x="1739778" y="1228203"/>
            <a:ext cx="9233022" cy="5485418"/>
          </a:xfrm>
          <a:prstGeom prst="rect">
            <a:avLst/>
          </a:prstGeom>
        </p:spPr>
      </p:pic>
    </p:spTree>
    <p:extLst>
      <p:ext uri="{BB962C8B-B14F-4D97-AF65-F5344CB8AC3E}">
        <p14:creationId xmlns:p14="http://schemas.microsoft.com/office/powerpoint/2010/main" val="3887821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1139205"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Results &amp; Discussion</a:t>
            </a:r>
          </a:p>
        </p:txBody>
      </p:sp>
      <p:sp>
        <p:nvSpPr>
          <p:cNvPr id="6" name="Text Placeholder 1"/>
          <p:cNvSpPr>
            <a:spLocks noGrp="1"/>
          </p:cNvSpPr>
          <p:nvPr/>
        </p:nvSpPr>
        <p:spPr>
          <a:xfrm>
            <a:off x="6314509" y="1412118"/>
            <a:ext cx="5017121" cy="430781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spcBef>
                <a:spcPts val="200"/>
              </a:spcBef>
              <a:buClr>
                <a:srgbClr val="73A9DB"/>
              </a:buClr>
              <a:buFont typeface="Webdings" panose="05030102010509060703" pitchFamily="18" charset="2"/>
              <a:buChar char="4"/>
            </a:pPr>
            <a:endParaRPr lang="en-US" sz="2400" dirty="0">
              <a:solidFill>
                <a:schemeClr val="bg2">
                  <a:lumMod val="50000"/>
                </a:schemeClr>
              </a:solidFill>
            </a:endParaRPr>
          </a:p>
        </p:txBody>
      </p:sp>
      <p:sp>
        <p:nvSpPr>
          <p:cNvPr id="9" name="Text Placeholder 1"/>
          <p:cNvSpPr>
            <a:spLocks noGrp="1"/>
          </p:cNvSpPr>
          <p:nvPr/>
        </p:nvSpPr>
        <p:spPr>
          <a:xfrm>
            <a:off x="6734578" y="2120411"/>
            <a:ext cx="4597052" cy="23658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200"/>
              </a:spcBef>
              <a:buClr>
                <a:srgbClr val="73A9DB"/>
              </a:buClr>
              <a:buFont typeface="Webdings" panose="05030102010509060703" pitchFamily="18" charset="2"/>
              <a:buChar char="4"/>
            </a:pPr>
            <a:r>
              <a:rPr lang="en-US" sz="2400" dirty="0">
                <a:solidFill>
                  <a:schemeClr val="bg2">
                    <a:lumMod val="50000"/>
                  </a:schemeClr>
                </a:solidFill>
              </a:rPr>
              <a:t>Final classifications tests as 87 percent accurate against validation points.</a:t>
            </a:r>
          </a:p>
          <a:p>
            <a:pPr marL="342900" indent="-342900">
              <a:lnSpc>
                <a:spcPct val="100000"/>
              </a:lnSpc>
              <a:spcBef>
                <a:spcPts val="1800"/>
              </a:spcBef>
              <a:buClr>
                <a:srgbClr val="73A9DB"/>
              </a:buClr>
              <a:buFont typeface="Webdings" panose="05030102010509060703" pitchFamily="18" charset="2"/>
              <a:buChar char="4"/>
            </a:pPr>
            <a:r>
              <a:rPr lang="en-US" sz="2400" dirty="0">
                <a:solidFill>
                  <a:schemeClr val="bg2">
                    <a:lumMod val="50000"/>
                  </a:schemeClr>
                </a:solidFill>
              </a:rPr>
              <a:t>Partial water needs further restricting</a:t>
            </a:r>
          </a:p>
        </p:txBody>
      </p:sp>
      <p:pic>
        <p:nvPicPr>
          <p:cNvPr id="4" name="Picture Placeholder 3"/>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592" t="31080" r="-592" b="596"/>
          <a:stretch/>
        </p:blipFill>
        <p:spPr>
          <a:xfrm>
            <a:off x="218509" y="1287379"/>
            <a:ext cx="6096000" cy="5390148"/>
          </a:xfrm>
        </p:spPr>
      </p:pic>
    </p:spTree>
    <p:extLst>
      <p:ext uri="{BB962C8B-B14F-4D97-AF65-F5344CB8AC3E}">
        <p14:creationId xmlns:p14="http://schemas.microsoft.com/office/powerpoint/2010/main" val="1364693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Courtney\AppData\Local\Microsoft\Windows\INetCache\Content.Word\Python_Results.jpg"/>
          <p:cNvPicPr/>
          <p:nvPr/>
        </p:nvPicPr>
        <p:blipFill rotWithShape="1">
          <a:blip r:embed="rId3" cstate="print">
            <a:extLst>
              <a:ext uri="{28A0092B-C50C-407E-A947-70E740481C1C}">
                <a14:useLocalDpi xmlns:a14="http://schemas.microsoft.com/office/drawing/2010/main" val="0"/>
              </a:ext>
            </a:extLst>
          </a:blip>
          <a:srcRect t="3423" b="26463"/>
          <a:stretch/>
        </p:blipFill>
        <p:spPr bwMode="auto">
          <a:xfrm>
            <a:off x="0" y="1290181"/>
            <a:ext cx="5943600" cy="5385409"/>
          </a:xfrm>
          <a:prstGeom prst="rect">
            <a:avLst/>
          </a:prstGeom>
          <a:noFill/>
          <a:ln>
            <a:noFill/>
          </a:ln>
          <a:extLst>
            <a:ext uri="{53640926-AAD7-44D8-BBD7-CCE9431645EC}">
              <a14:shadowObscured xmlns:a14="http://schemas.microsoft.com/office/drawing/2010/main"/>
            </a:ext>
          </a:extLst>
        </p:spPr>
      </p:pic>
      <p:sp>
        <p:nvSpPr>
          <p:cNvPr id="7" name="Text Placeholder 2"/>
          <p:cNvSpPr txBox="1">
            <a:spLocks/>
          </p:cNvSpPr>
          <p:nvPr/>
        </p:nvSpPr>
        <p:spPr>
          <a:xfrm>
            <a:off x="1139205"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Results &amp; Discussion</a:t>
            </a:r>
          </a:p>
        </p:txBody>
      </p:sp>
      <p:sp>
        <p:nvSpPr>
          <p:cNvPr id="6" name="Text Placeholder 1"/>
          <p:cNvSpPr>
            <a:spLocks noGrp="1"/>
          </p:cNvSpPr>
          <p:nvPr/>
        </p:nvSpPr>
        <p:spPr>
          <a:xfrm>
            <a:off x="6314509" y="1412118"/>
            <a:ext cx="5017121" cy="430781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spcBef>
                <a:spcPts val="200"/>
              </a:spcBef>
              <a:buClr>
                <a:srgbClr val="73A9DB"/>
              </a:buClr>
              <a:buFont typeface="Webdings" panose="05030102010509060703" pitchFamily="18" charset="2"/>
              <a:buChar char="4"/>
            </a:pPr>
            <a:endParaRPr lang="en-US" sz="2400" dirty="0">
              <a:solidFill>
                <a:schemeClr val="bg2">
                  <a:lumMod val="50000"/>
                </a:schemeClr>
              </a:solidFill>
            </a:endParaRPr>
          </a:p>
        </p:txBody>
      </p:sp>
      <p:sp>
        <p:nvSpPr>
          <p:cNvPr id="9" name="Text Placeholder 1"/>
          <p:cNvSpPr>
            <a:spLocks noGrp="1"/>
          </p:cNvSpPr>
          <p:nvPr/>
        </p:nvSpPr>
        <p:spPr>
          <a:xfrm>
            <a:off x="6060510" y="2132442"/>
            <a:ext cx="6131490" cy="23658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200"/>
              </a:spcBef>
              <a:buClr>
                <a:srgbClr val="73A9DB"/>
              </a:buClr>
              <a:buFont typeface="Webdings" panose="05030102010509060703" pitchFamily="18" charset="2"/>
              <a:buChar char="4"/>
            </a:pPr>
            <a:r>
              <a:rPr lang="en-US" sz="2400" dirty="0">
                <a:solidFill>
                  <a:schemeClr val="bg2">
                    <a:lumMod val="50000"/>
                  </a:schemeClr>
                </a:solidFill>
              </a:rPr>
              <a:t>Final classifications tests as ~96 percent accurate against validation points.</a:t>
            </a:r>
          </a:p>
          <a:p>
            <a:pPr marL="342900" indent="-342900">
              <a:lnSpc>
                <a:spcPct val="100000"/>
              </a:lnSpc>
              <a:spcBef>
                <a:spcPts val="200"/>
              </a:spcBef>
              <a:buClr>
                <a:srgbClr val="73A9DB"/>
              </a:buClr>
              <a:buFont typeface="Webdings" panose="05030102010509060703" pitchFamily="18" charset="2"/>
              <a:buChar char="4"/>
            </a:pPr>
            <a:endParaRPr lang="en-US" sz="2400" dirty="0">
              <a:solidFill>
                <a:schemeClr val="bg2">
                  <a:lumMod val="50000"/>
                </a:schemeClr>
              </a:solidFill>
            </a:endParaRPr>
          </a:p>
          <a:p>
            <a:pPr marL="342900" indent="-342900">
              <a:lnSpc>
                <a:spcPct val="100000"/>
              </a:lnSpc>
              <a:spcBef>
                <a:spcPts val="200"/>
              </a:spcBef>
              <a:buClr>
                <a:srgbClr val="73A9DB"/>
              </a:buClr>
              <a:buFont typeface="Webdings" panose="05030102010509060703" pitchFamily="18" charset="2"/>
              <a:buChar char="4"/>
            </a:pPr>
            <a:r>
              <a:rPr lang="en-US" sz="2400" dirty="0">
                <a:solidFill>
                  <a:schemeClr val="bg2">
                    <a:lumMod val="50000"/>
                  </a:schemeClr>
                </a:solidFill>
              </a:rPr>
              <a:t>Partial water class is more restricted however there are visually more areas of water than should be.</a:t>
            </a:r>
          </a:p>
          <a:p>
            <a:pPr marL="342900" indent="-342900">
              <a:lnSpc>
                <a:spcPct val="150000"/>
              </a:lnSpc>
              <a:spcBef>
                <a:spcPts val="200"/>
              </a:spcBef>
              <a:buClr>
                <a:srgbClr val="73A9DB"/>
              </a:buClr>
              <a:buFont typeface="Webdings" panose="05030102010509060703" pitchFamily="18" charset="2"/>
              <a:buChar char="4"/>
            </a:pPr>
            <a:endParaRPr lang="en-US" sz="2400" dirty="0">
              <a:solidFill>
                <a:schemeClr val="bg2">
                  <a:lumMod val="50000"/>
                </a:schemeClr>
              </a:solidFill>
            </a:endParaRPr>
          </a:p>
        </p:txBody>
      </p:sp>
    </p:spTree>
    <p:extLst>
      <p:ext uri="{BB962C8B-B14F-4D97-AF65-F5344CB8AC3E}">
        <p14:creationId xmlns:p14="http://schemas.microsoft.com/office/powerpoint/2010/main" val="4281166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1139205"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Earth Engine vs. ArcMap</a:t>
            </a:r>
          </a:p>
        </p:txBody>
      </p:sp>
      <p:sp>
        <p:nvSpPr>
          <p:cNvPr id="6" name="Text Placeholder 1"/>
          <p:cNvSpPr>
            <a:spLocks noGrp="1"/>
          </p:cNvSpPr>
          <p:nvPr/>
        </p:nvSpPr>
        <p:spPr>
          <a:xfrm>
            <a:off x="6314509" y="1412118"/>
            <a:ext cx="5017121" cy="430781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spcBef>
                <a:spcPts val="200"/>
              </a:spcBef>
              <a:buClr>
                <a:srgbClr val="73A9DB"/>
              </a:buClr>
              <a:buFont typeface="Webdings" panose="05030102010509060703" pitchFamily="18" charset="2"/>
              <a:buChar char="4"/>
            </a:pPr>
            <a:endParaRPr lang="en-US" sz="2400" dirty="0">
              <a:solidFill>
                <a:schemeClr val="bg2">
                  <a:lumMod val="50000"/>
                </a:schemeClr>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0001" b="11052"/>
          <a:stretch/>
        </p:blipFill>
        <p:spPr>
          <a:xfrm>
            <a:off x="318107" y="1251284"/>
            <a:ext cx="5299364" cy="5414211"/>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98447717"/>
              </p:ext>
            </p:extLst>
          </p:nvPr>
        </p:nvGraphicFramePr>
        <p:xfrm>
          <a:off x="5935042" y="1815815"/>
          <a:ext cx="6080081" cy="2606547"/>
        </p:xfrm>
        <a:graphic>
          <a:graphicData uri="http://schemas.openxmlformats.org/drawingml/2006/table">
            <a:tbl>
              <a:tblPr firstRow="1" firstCol="1" bandRow="1">
                <a:tableStyleId>{5C22544A-7EE6-4342-B048-85BDC9FD1C3A}</a:tableStyleId>
              </a:tblPr>
              <a:tblGrid>
                <a:gridCol w="2964309">
                  <a:extLst>
                    <a:ext uri="{9D8B030D-6E8A-4147-A177-3AD203B41FA5}">
                      <a16:colId xmlns:a16="http://schemas.microsoft.com/office/drawing/2014/main" val="20000"/>
                    </a:ext>
                  </a:extLst>
                </a:gridCol>
                <a:gridCol w="1557886">
                  <a:extLst>
                    <a:ext uri="{9D8B030D-6E8A-4147-A177-3AD203B41FA5}">
                      <a16:colId xmlns:a16="http://schemas.microsoft.com/office/drawing/2014/main" val="20001"/>
                    </a:ext>
                  </a:extLst>
                </a:gridCol>
                <a:gridCol w="1557886">
                  <a:extLst>
                    <a:ext uri="{9D8B030D-6E8A-4147-A177-3AD203B41FA5}">
                      <a16:colId xmlns:a16="http://schemas.microsoft.com/office/drawing/2014/main" val="20002"/>
                    </a:ext>
                  </a:extLst>
                </a:gridCol>
              </a:tblGrid>
              <a:tr h="507651">
                <a:tc rowSpan="2">
                  <a:txBody>
                    <a:bodyPr/>
                    <a:lstStyle/>
                    <a:p>
                      <a:pPr marL="0" marR="0" algn="ctr">
                        <a:lnSpc>
                          <a:spcPct val="115000"/>
                        </a:lnSpc>
                        <a:spcBef>
                          <a:spcPts val="0"/>
                        </a:spcBef>
                        <a:spcAft>
                          <a:spcPts val="0"/>
                        </a:spcAft>
                      </a:pPr>
                      <a:r>
                        <a:rPr lang="en-US" sz="1400" b="1" u="sng" dirty="0">
                          <a:effectLst/>
                        </a:rPr>
                        <a:t>ArcMap / GEE</a:t>
                      </a:r>
                      <a:endParaRPr lang="en-US" sz="1400" b="1" u="sng" dirty="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tc>
                <a:tc gridSpan="2">
                  <a:txBody>
                    <a:bodyPr/>
                    <a:lstStyle/>
                    <a:p>
                      <a:pPr marL="0" marR="0" algn="ctr">
                        <a:lnSpc>
                          <a:spcPct val="115000"/>
                        </a:lnSpc>
                        <a:spcBef>
                          <a:spcPts val="0"/>
                        </a:spcBef>
                        <a:spcAft>
                          <a:spcPts val="0"/>
                        </a:spcAft>
                      </a:pPr>
                      <a:r>
                        <a:rPr lang="en-US" sz="1400">
                          <a:effectLst/>
                        </a:rPr>
                        <a:t>Area</a:t>
                      </a:r>
                      <a:endParaRPr lang="en-US" sz="14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10000"/>
                  </a:ext>
                </a:extLst>
              </a:tr>
              <a:tr h="0">
                <a:tc vMerge="1">
                  <a:txBody>
                    <a:bodyPr/>
                    <a:lstStyle/>
                    <a:p>
                      <a:endParaRPr lang="en-US"/>
                    </a:p>
                  </a:txBody>
                  <a:tcPr/>
                </a:tc>
                <a:tc>
                  <a:txBody>
                    <a:bodyPr/>
                    <a:lstStyle/>
                    <a:p>
                      <a:pPr marL="0" marR="0">
                        <a:lnSpc>
                          <a:spcPct val="115000"/>
                        </a:lnSpc>
                        <a:spcBef>
                          <a:spcPts val="0"/>
                        </a:spcBef>
                        <a:spcAft>
                          <a:spcPts val="0"/>
                        </a:spcAft>
                      </a:pPr>
                      <a:r>
                        <a:rPr lang="en-US" sz="1400" dirty="0">
                          <a:effectLst/>
                        </a:rPr>
                        <a:t>Square kilometer</a:t>
                      </a:r>
                      <a:endParaRPr lang="en-US" sz="1400" dirty="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tc>
                  <a:txBody>
                    <a:bodyPr/>
                    <a:lstStyle/>
                    <a:p>
                      <a:pPr marL="0" marR="0">
                        <a:lnSpc>
                          <a:spcPct val="115000"/>
                        </a:lnSpc>
                        <a:spcBef>
                          <a:spcPts val="0"/>
                        </a:spcBef>
                        <a:spcAft>
                          <a:spcPts val="0"/>
                        </a:spcAft>
                      </a:pPr>
                      <a:r>
                        <a:rPr lang="en-US" sz="1400">
                          <a:effectLst/>
                        </a:rPr>
                        <a:t>Percentage</a:t>
                      </a:r>
                      <a:endParaRPr lang="en-US" sz="14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extLst>
                  <a:ext uri="{0D108BD9-81ED-4DB2-BD59-A6C34878D82A}">
                    <a16:rowId xmlns:a16="http://schemas.microsoft.com/office/drawing/2014/main" val="10001"/>
                  </a:ext>
                </a:extLst>
              </a:tr>
              <a:tr h="268028">
                <a:tc>
                  <a:txBody>
                    <a:bodyPr/>
                    <a:lstStyle/>
                    <a:p>
                      <a:pPr marL="0" marR="0">
                        <a:lnSpc>
                          <a:spcPct val="115000"/>
                        </a:lnSpc>
                        <a:spcBef>
                          <a:spcPts val="0"/>
                        </a:spcBef>
                        <a:spcAft>
                          <a:spcPts val="0"/>
                        </a:spcAft>
                      </a:pPr>
                      <a:r>
                        <a:rPr lang="en-US" sz="1400" b="0">
                          <a:effectLst/>
                        </a:rPr>
                        <a:t>No Water</a:t>
                      </a:r>
                      <a:endParaRPr lang="en-US" sz="1400" b="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US" sz="1400">
                          <a:effectLst/>
                        </a:rPr>
                        <a:t>25094.81</a:t>
                      </a:r>
                      <a:endParaRPr lang="en-US" sz="14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US" sz="1400">
                          <a:effectLst/>
                        </a:rPr>
                        <a:t>93.80%</a:t>
                      </a:r>
                      <a:endParaRPr lang="en-US" sz="14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extLst>
                  <a:ext uri="{0D108BD9-81ED-4DB2-BD59-A6C34878D82A}">
                    <a16:rowId xmlns:a16="http://schemas.microsoft.com/office/drawing/2014/main" val="10002"/>
                  </a:ext>
                </a:extLst>
              </a:tr>
              <a:tr h="268028">
                <a:tc>
                  <a:txBody>
                    <a:bodyPr/>
                    <a:lstStyle/>
                    <a:p>
                      <a:pPr marL="0" marR="0">
                        <a:lnSpc>
                          <a:spcPct val="115000"/>
                        </a:lnSpc>
                        <a:spcBef>
                          <a:spcPts val="0"/>
                        </a:spcBef>
                        <a:spcAft>
                          <a:spcPts val="0"/>
                        </a:spcAft>
                      </a:pPr>
                      <a:r>
                        <a:rPr lang="en-US" sz="1400" b="0">
                          <a:effectLst/>
                        </a:rPr>
                        <a:t>Water</a:t>
                      </a:r>
                      <a:endParaRPr lang="en-US" sz="1400" b="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US" sz="1400" dirty="0">
                          <a:effectLst/>
                        </a:rPr>
                        <a:t>333.0243</a:t>
                      </a:r>
                      <a:endParaRPr lang="en-US" sz="1400" dirty="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US" sz="1400">
                          <a:effectLst/>
                        </a:rPr>
                        <a:t>1.24%</a:t>
                      </a:r>
                      <a:endParaRPr lang="en-US" sz="14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extLst>
                  <a:ext uri="{0D108BD9-81ED-4DB2-BD59-A6C34878D82A}">
                    <a16:rowId xmlns:a16="http://schemas.microsoft.com/office/drawing/2014/main" val="10003"/>
                  </a:ext>
                </a:extLst>
              </a:tr>
              <a:tr h="268028">
                <a:tc>
                  <a:txBody>
                    <a:bodyPr/>
                    <a:lstStyle/>
                    <a:p>
                      <a:pPr marL="0" marR="0">
                        <a:lnSpc>
                          <a:spcPct val="115000"/>
                        </a:lnSpc>
                        <a:spcBef>
                          <a:spcPts val="0"/>
                        </a:spcBef>
                        <a:spcAft>
                          <a:spcPts val="0"/>
                        </a:spcAft>
                      </a:pPr>
                      <a:r>
                        <a:rPr lang="en-US" sz="1400" b="0" dirty="0">
                          <a:effectLst/>
                        </a:rPr>
                        <a:t>No Water / Water</a:t>
                      </a:r>
                      <a:endParaRPr lang="en-US" sz="1400" b="0" dirty="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US" sz="1400">
                          <a:effectLst/>
                        </a:rPr>
                        <a:t>930.4983</a:t>
                      </a:r>
                      <a:endParaRPr lang="en-US" sz="14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US" sz="1400">
                          <a:effectLst/>
                        </a:rPr>
                        <a:t>3.48%</a:t>
                      </a:r>
                      <a:endParaRPr lang="en-US" sz="14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extLst>
                  <a:ext uri="{0D108BD9-81ED-4DB2-BD59-A6C34878D82A}">
                    <a16:rowId xmlns:a16="http://schemas.microsoft.com/office/drawing/2014/main" val="10004"/>
                  </a:ext>
                </a:extLst>
              </a:tr>
              <a:tr h="268028">
                <a:tc>
                  <a:txBody>
                    <a:bodyPr/>
                    <a:lstStyle/>
                    <a:p>
                      <a:pPr marL="0" marR="0">
                        <a:lnSpc>
                          <a:spcPct val="115000"/>
                        </a:lnSpc>
                        <a:spcBef>
                          <a:spcPts val="0"/>
                        </a:spcBef>
                        <a:spcAft>
                          <a:spcPts val="0"/>
                        </a:spcAft>
                      </a:pPr>
                      <a:r>
                        <a:rPr lang="en-US" sz="1400" b="0">
                          <a:effectLst/>
                        </a:rPr>
                        <a:t>Water / No Water</a:t>
                      </a:r>
                      <a:endParaRPr lang="en-US" sz="1400" b="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US" sz="1400">
                          <a:effectLst/>
                        </a:rPr>
                        <a:t>394.1712</a:t>
                      </a:r>
                      <a:endParaRPr lang="en-US" sz="14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US" sz="1400">
                          <a:effectLst/>
                        </a:rPr>
                        <a:t>1.47%</a:t>
                      </a:r>
                      <a:endParaRPr lang="en-US" sz="14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extLst>
                  <a:ext uri="{0D108BD9-81ED-4DB2-BD59-A6C34878D82A}">
                    <a16:rowId xmlns:a16="http://schemas.microsoft.com/office/drawing/2014/main" val="10005"/>
                  </a:ext>
                </a:extLst>
              </a:tr>
              <a:tr h="268028">
                <a:tc>
                  <a:txBody>
                    <a:bodyPr/>
                    <a:lstStyle/>
                    <a:p>
                      <a:pPr marL="0" marR="0">
                        <a:lnSpc>
                          <a:spcPct val="115000"/>
                        </a:lnSpc>
                        <a:spcBef>
                          <a:spcPts val="0"/>
                        </a:spcBef>
                        <a:spcAft>
                          <a:spcPts val="0"/>
                        </a:spcAft>
                      </a:pPr>
                      <a:r>
                        <a:rPr lang="en-US" sz="1400" b="0">
                          <a:effectLst/>
                        </a:rPr>
                        <a:t>Total Agreeance</a:t>
                      </a:r>
                      <a:endParaRPr lang="en-US" sz="1400" b="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US" sz="1400">
                          <a:effectLst/>
                        </a:rPr>
                        <a:t>25427.84</a:t>
                      </a:r>
                      <a:endParaRPr lang="en-US" sz="14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US" sz="1400">
                          <a:effectLst/>
                        </a:rPr>
                        <a:t>95.05%</a:t>
                      </a:r>
                      <a:endParaRPr lang="en-US" sz="14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extLst>
                  <a:ext uri="{0D108BD9-81ED-4DB2-BD59-A6C34878D82A}">
                    <a16:rowId xmlns:a16="http://schemas.microsoft.com/office/drawing/2014/main" val="10006"/>
                  </a:ext>
                </a:extLst>
              </a:tr>
              <a:tr h="268028">
                <a:tc>
                  <a:txBody>
                    <a:bodyPr/>
                    <a:lstStyle/>
                    <a:p>
                      <a:pPr marL="0" marR="0">
                        <a:lnSpc>
                          <a:spcPct val="115000"/>
                        </a:lnSpc>
                        <a:spcBef>
                          <a:spcPts val="0"/>
                        </a:spcBef>
                        <a:spcAft>
                          <a:spcPts val="0"/>
                        </a:spcAft>
                      </a:pPr>
                      <a:r>
                        <a:rPr lang="en-US" sz="1400" b="0" dirty="0">
                          <a:effectLst/>
                        </a:rPr>
                        <a:t>Total </a:t>
                      </a:r>
                      <a:r>
                        <a:rPr lang="en-US" sz="1400" b="0" dirty="0" err="1">
                          <a:effectLst/>
                        </a:rPr>
                        <a:t>Disagreeance</a:t>
                      </a:r>
                      <a:endParaRPr lang="en-US" sz="1400" b="0" dirty="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US" sz="1400">
                          <a:effectLst/>
                        </a:rPr>
                        <a:t>1324.67</a:t>
                      </a:r>
                      <a:endParaRPr lang="en-US" sz="14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US" sz="1400" dirty="0">
                          <a:effectLst/>
                        </a:rPr>
                        <a:t>4.95%</a:t>
                      </a:r>
                      <a:endParaRPr lang="en-US" sz="1400" dirty="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extLst>
                  <a:ext uri="{0D108BD9-81ED-4DB2-BD59-A6C34878D82A}">
                    <a16:rowId xmlns:a16="http://schemas.microsoft.com/office/drawing/2014/main" val="10007"/>
                  </a:ext>
                </a:extLst>
              </a:tr>
            </a:tbl>
          </a:graphicData>
        </a:graphic>
      </p:graphicFrame>
      <p:sp>
        <p:nvSpPr>
          <p:cNvPr id="11" name="Text Placeholder 1"/>
          <p:cNvSpPr>
            <a:spLocks noGrp="1"/>
          </p:cNvSpPr>
          <p:nvPr/>
        </p:nvSpPr>
        <p:spPr>
          <a:xfrm>
            <a:off x="6912223" y="4681955"/>
            <a:ext cx="4597052" cy="23658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200"/>
              </a:spcBef>
              <a:buClr>
                <a:srgbClr val="73A9DB"/>
              </a:buClr>
              <a:buNone/>
            </a:pPr>
            <a:r>
              <a:rPr lang="en-US" sz="2400" dirty="0">
                <a:solidFill>
                  <a:schemeClr val="bg2">
                    <a:lumMod val="50000"/>
                  </a:schemeClr>
                </a:solidFill>
              </a:rPr>
              <a:t>Reasons for disagreement</a:t>
            </a:r>
          </a:p>
          <a:p>
            <a:pPr marL="342900" indent="-342900">
              <a:lnSpc>
                <a:spcPct val="150000"/>
              </a:lnSpc>
              <a:spcBef>
                <a:spcPts val="200"/>
              </a:spcBef>
              <a:buClr>
                <a:srgbClr val="73A9DB"/>
              </a:buClr>
              <a:buFont typeface="Webdings" panose="05030102010509060703" pitchFamily="18" charset="2"/>
              <a:buChar char="4"/>
            </a:pPr>
            <a:r>
              <a:rPr lang="en-US" sz="2400" dirty="0">
                <a:solidFill>
                  <a:schemeClr val="bg2">
                    <a:lumMod val="50000"/>
                  </a:schemeClr>
                </a:solidFill>
              </a:rPr>
              <a:t>Classifier Performance</a:t>
            </a:r>
          </a:p>
          <a:p>
            <a:pPr marL="342900" indent="-342900">
              <a:lnSpc>
                <a:spcPct val="150000"/>
              </a:lnSpc>
              <a:spcBef>
                <a:spcPts val="200"/>
              </a:spcBef>
              <a:buClr>
                <a:srgbClr val="73A9DB"/>
              </a:buClr>
              <a:buFont typeface="Webdings" panose="05030102010509060703" pitchFamily="18" charset="2"/>
              <a:buChar char="4"/>
            </a:pPr>
            <a:r>
              <a:rPr lang="en-US" sz="2400" dirty="0">
                <a:solidFill>
                  <a:schemeClr val="bg2">
                    <a:lumMod val="50000"/>
                  </a:schemeClr>
                </a:solidFill>
              </a:rPr>
              <a:t>Model Difference</a:t>
            </a:r>
          </a:p>
          <a:p>
            <a:pPr marL="342900" indent="-342900">
              <a:lnSpc>
                <a:spcPct val="150000"/>
              </a:lnSpc>
              <a:spcBef>
                <a:spcPts val="200"/>
              </a:spcBef>
              <a:buClr>
                <a:srgbClr val="73A9DB"/>
              </a:buClr>
              <a:buFont typeface="Webdings" panose="05030102010509060703" pitchFamily="18" charset="2"/>
              <a:buChar char="4"/>
            </a:pPr>
            <a:endParaRPr lang="en-US" sz="2400" dirty="0">
              <a:solidFill>
                <a:schemeClr val="bg2">
                  <a:lumMod val="50000"/>
                </a:schemeClr>
              </a:solidFill>
            </a:endParaRPr>
          </a:p>
        </p:txBody>
      </p:sp>
    </p:spTree>
    <p:extLst>
      <p:ext uri="{BB962C8B-B14F-4D97-AF65-F5344CB8AC3E}">
        <p14:creationId xmlns:p14="http://schemas.microsoft.com/office/powerpoint/2010/main" val="1665867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1139205"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DSWE vs. ArcMap</a:t>
            </a:r>
          </a:p>
        </p:txBody>
      </p:sp>
      <p:sp>
        <p:nvSpPr>
          <p:cNvPr id="6" name="Text Placeholder 1"/>
          <p:cNvSpPr>
            <a:spLocks noGrp="1"/>
          </p:cNvSpPr>
          <p:nvPr/>
        </p:nvSpPr>
        <p:spPr>
          <a:xfrm>
            <a:off x="6314509" y="1412118"/>
            <a:ext cx="5017121" cy="430781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spcBef>
                <a:spcPts val="200"/>
              </a:spcBef>
              <a:buClr>
                <a:srgbClr val="73A9DB"/>
              </a:buClr>
              <a:buFont typeface="Webdings" panose="05030102010509060703" pitchFamily="18" charset="2"/>
              <a:buChar char="4"/>
            </a:pPr>
            <a:endParaRPr lang="en-US" sz="2400" dirty="0">
              <a:solidFill>
                <a:schemeClr val="bg2">
                  <a:lumMod val="50000"/>
                </a:schemeClr>
              </a:solidFill>
            </a:endParaRPr>
          </a:p>
        </p:txBody>
      </p:sp>
      <p:sp>
        <p:nvSpPr>
          <p:cNvPr id="11" name="Text Placeholder 1"/>
          <p:cNvSpPr>
            <a:spLocks noGrp="1"/>
          </p:cNvSpPr>
          <p:nvPr/>
        </p:nvSpPr>
        <p:spPr>
          <a:xfrm>
            <a:off x="6912223" y="4681955"/>
            <a:ext cx="4597052" cy="23658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200"/>
              </a:spcBef>
              <a:buClr>
                <a:srgbClr val="73A9DB"/>
              </a:buClr>
              <a:buNone/>
            </a:pPr>
            <a:r>
              <a:rPr lang="en-US" sz="2400" dirty="0">
                <a:solidFill>
                  <a:schemeClr val="bg2">
                    <a:lumMod val="50000"/>
                  </a:schemeClr>
                </a:solidFill>
              </a:rPr>
              <a:t>Reasons for disagreement</a:t>
            </a:r>
          </a:p>
          <a:p>
            <a:pPr marL="342900" indent="-342900">
              <a:lnSpc>
                <a:spcPct val="150000"/>
              </a:lnSpc>
              <a:spcBef>
                <a:spcPts val="200"/>
              </a:spcBef>
              <a:buClr>
                <a:srgbClr val="73A9DB"/>
              </a:buClr>
              <a:buFont typeface="Webdings" panose="05030102010509060703" pitchFamily="18" charset="2"/>
              <a:buChar char="4"/>
            </a:pPr>
            <a:r>
              <a:rPr lang="en-US" sz="2400" dirty="0">
                <a:solidFill>
                  <a:schemeClr val="bg2">
                    <a:lumMod val="50000"/>
                  </a:schemeClr>
                </a:solidFill>
              </a:rPr>
              <a:t>Classifier Performance</a:t>
            </a:r>
          </a:p>
          <a:p>
            <a:pPr marL="342900" indent="-342900">
              <a:lnSpc>
                <a:spcPct val="150000"/>
              </a:lnSpc>
              <a:spcBef>
                <a:spcPts val="200"/>
              </a:spcBef>
              <a:buClr>
                <a:srgbClr val="73A9DB"/>
              </a:buClr>
              <a:buFont typeface="Webdings" panose="05030102010509060703" pitchFamily="18" charset="2"/>
              <a:buChar char="4"/>
            </a:pPr>
            <a:r>
              <a:rPr lang="en-US" sz="2400" dirty="0">
                <a:solidFill>
                  <a:schemeClr val="bg2">
                    <a:lumMod val="50000"/>
                  </a:schemeClr>
                </a:solidFill>
              </a:rPr>
              <a:t>Model Difference</a:t>
            </a:r>
          </a:p>
          <a:p>
            <a:pPr marL="342900" indent="-342900">
              <a:lnSpc>
                <a:spcPct val="150000"/>
              </a:lnSpc>
              <a:spcBef>
                <a:spcPts val="200"/>
              </a:spcBef>
              <a:buClr>
                <a:srgbClr val="73A9DB"/>
              </a:buClr>
              <a:buFont typeface="Webdings" panose="05030102010509060703" pitchFamily="18" charset="2"/>
              <a:buChar char="4"/>
            </a:pPr>
            <a:endParaRPr lang="en-US" sz="2400" dirty="0">
              <a:solidFill>
                <a:schemeClr val="bg2">
                  <a:lumMod val="50000"/>
                </a:schemeClr>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5864" b="15014"/>
          <a:stretch/>
        </p:blipFill>
        <p:spPr>
          <a:xfrm>
            <a:off x="438424" y="1275346"/>
            <a:ext cx="5299364" cy="542624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149253643"/>
              </p:ext>
            </p:extLst>
          </p:nvPr>
        </p:nvGraphicFramePr>
        <p:xfrm>
          <a:off x="6314509" y="1690929"/>
          <a:ext cx="5560659" cy="2904744"/>
        </p:xfrm>
        <a:graphic>
          <a:graphicData uri="http://schemas.openxmlformats.org/drawingml/2006/table">
            <a:tbl>
              <a:tblPr firstRow="1" firstCol="1" bandRow="1">
                <a:tableStyleId>{5C22544A-7EE6-4342-B048-85BDC9FD1C3A}</a:tableStyleId>
              </a:tblPr>
              <a:tblGrid>
                <a:gridCol w="2711069">
                  <a:extLst>
                    <a:ext uri="{9D8B030D-6E8A-4147-A177-3AD203B41FA5}">
                      <a16:colId xmlns:a16="http://schemas.microsoft.com/office/drawing/2014/main" val="20000"/>
                    </a:ext>
                  </a:extLst>
                </a:gridCol>
                <a:gridCol w="1424795">
                  <a:extLst>
                    <a:ext uri="{9D8B030D-6E8A-4147-A177-3AD203B41FA5}">
                      <a16:colId xmlns:a16="http://schemas.microsoft.com/office/drawing/2014/main" val="20001"/>
                    </a:ext>
                  </a:extLst>
                </a:gridCol>
                <a:gridCol w="1424795">
                  <a:extLst>
                    <a:ext uri="{9D8B030D-6E8A-4147-A177-3AD203B41FA5}">
                      <a16:colId xmlns:a16="http://schemas.microsoft.com/office/drawing/2014/main" val="20002"/>
                    </a:ext>
                  </a:extLst>
                </a:gridCol>
              </a:tblGrid>
              <a:tr h="381000">
                <a:tc rowSpan="2">
                  <a:txBody>
                    <a:bodyPr/>
                    <a:lstStyle/>
                    <a:p>
                      <a:pPr marL="0" marR="0" algn="ctr">
                        <a:lnSpc>
                          <a:spcPct val="115000"/>
                        </a:lnSpc>
                        <a:spcBef>
                          <a:spcPts val="0"/>
                        </a:spcBef>
                        <a:spcAft>
                          <a:spcPts val="0"/>
                        </a:spcAft>
                      </a:pPr>
                      <a:r>
                        <a:rPr lang="en-US" sz="1600" b="1" u="sng" dirty="0">
                          <a:effectLst/>
                        </a:rPr>
                        <a:t>DSWE / SWIM</a:t>
                      </a:r>
                      <a:endParaRPr lang="en-US" sz="1600" b="1" u="sng" dirty="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tc>
                <a:tc gridSpan="2">
                  <a:txBody>
                    <a:bodyPr/>
                    <a:lstStyle/>
                    <a:p>
                      <a:pPr marL="0" marR="0" algn="ctr">
                        <a:lnSpc>
                          <a:spcPct val="115000"/>
                        </a:lnSpc>
                        <a:spcBef>
                          <a:spcPts val="0"/>
                        </a:spcBef>
                        <a:spcAft>
                          <a:spcPts val="0"/>
                        </a:spcAft>
                      </a:pPr>
                      <a:r>
                        <a:rPr lang="en-US" sz="1600">
                          <a:effectLst/>
                        </a:rPr>
                        <a:t>Area</a:t>
                      </a:r>
                      <a:endParaRPr lang="en-US" sz="16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10000"/>
                  </a:ext>
                </a:extLst>
              </a:tr>
              <a:tr h="381000">
                <a:tc vMerge="1">
                  <a:txBody>
                    <a:bodyPr/>
                    <a:lstStyle/>
                    <a:p>
                      <a:endParaRPr lang="en-US"/>
                    </a:p>
                  </a:txBody>
                  <a:tcPr/>
                </a:tc>
                <a:tc>
                  <a:txBody>
                    <a:bodyPr/>
                    <a:lstStyle/>
                    <a:p>
                      <a:pPr marL="0" marR="0">
                        <a:lnSpc>
                          <a:spcPct val="115000"/>
                        </a:lnSpc>
                        <a:spcBef>
                          <a:spcPts val="0"/>
                        </a:spcBef>
                        <a:spcAft>
                          <a:spcPts val="0"/>
                        </a:spcAft>
                      </a:pPr>
                      <a:r>
                        <a:rPr lang="en-US" sz="1600">
                          <a:effectLst/>
                        </a:rPr>
                        <a:t>Square kilometer</a:t>
                      </a:r>
                      <a:endParaRPr lang="en-US" sz="16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tc>
                  <a:txBody>
                    <a:bodyPr/>
                    <a:lstStyle/>
                    <a:p>
                      <a:pPr marL="0" marR="0">
                        <a:lnSpc>
                          <a:spcPct val="115000"/>
                        </a:lnSpc>
                        <a:spcBef>
                          <a:spcPts val="0"/>
                        </a:spcBef>
                        <a:spcAft>
                          <a:spcPts val="0"/>
                        </a:spcAft>
                      </a:pPr>
                      <a:r>
                        <a:rPr lang="en-US" sz="1600">
                          <a:effectLst/>
                        </a:rPr>
                        <a:t>Percentage</a:t>
                      </a:r>
                      <a:endParaRPr lang="en-US" sz="16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extLst>
                  <a:ext uri="{0D108BD9-81ED-4DB2-BD59-A6C34878D82A}">
                    <a16:rowId xmlns:a16="http://schemas.microsoft.com/office/drawing/2014/main" val="10001"/>
                  </a:ext>
                </a:extLst>
              </a:tr>
              <a:tr h="190500">
                <a:tc>
                  <a:txBody>
                    <a:bodyPr/>
                    <a:lstStyle/>
                    <a:p>
                      <a:pPr marL="0" marR="0">
                        <a:lnSpc>
                          <a:spcPct val="115000"/>
                        </a:lnSpc>
                        <a:spcBef>
                          <a:spcPts val="0"/>
                        </a:spcBef>
                        <a:spcAft>
                          <a:spcPts val="0"/>
                        </a:spcAft>
                      </a:pPr>
                      <a:r>
                        <a:rPr lang="en-US" sz="1600" b="0">
                          <a:effectLst/>
                        </a:rPr>
                        <a:t>Water / No water</a:t>
                      </a:r>
                      <a:endParaRPr lang="en-US" sz="1600" b="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US" sz="1600">
                          <a:effectLst/>
                        </a:rPr>
                        <a:t>872.0361</a:t>
                      </a:r>
                      <a:endParaRPr lang="en-US" sz="16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US" sz="1600">
                          <a:effectLst/>
                        </a:rPr>
                        <a:t>2.46%</a:t>
                      </a:r>
                      <a:endParaRPr lang="en-US" sz="16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extLst>
                  <a:ext uri="{0D108BD9-81ED-4DB2-BD59-A6C34878D82A}">
                    <a16:rowId xmlns:a16="http://schemas.microsoft.com/office/drawing/2014/main" val="10002"/>
                  </a:ext>
                </a:extLst>
              </a:tr>
              <a:tr h="190500">
                <a:tc>
                  <a:txBody>
                    <a:bodyPr/>
                    <a:lstStyle/>
                    <a:p>
                      <a:pPr marL="0" marR="0">
                        <a:lnSpc>
                          <a:spcPct val="115000"/>
                        </a:lnSpc>
                        <a:spcBef>
                          <a:spcPts val="0"/>
                        </a:spcBef>
                        <a:spcAft>
                          <a:spcPts val="0"/>
                        </a:spcAft>
                      </a:pPr>
                      <a:r>
                        <a:rPr lang="en-US" sz="1600" b="0">
                          <a:effectLst/>
                        </a:rPr>
                        <a:t>No Water / Water</a:t>
                      </a:r>
                      <a:endParaRPr lang="en-US" sz="1600" b="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US" sz="1600">
                          <a:effectLst/>
                        </a:rPr>
                        <a:t>900.0621</a:t>
                      </a:r>
                      <a:endParaRPr lang="en-US" sz="16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US" sz="1600">
                          <a:effectLst/>
                        </a:rPr>
                        <a:t>2.54%</a:t>
                      </a:r>
                      <a:endParaRPr lang="en-US" sz="16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extLst>
                  <a:ext uri="{0D108BD9-81ED-4DB2-BD59-A6C34878D82A}">
                    <a16:rowId xmlns:a16="http://schemas.microsoft.com/office/drawing/2014/main" val="10003"/>
                  </a:ext>
                </a:extLst>
              </a:tr>
              <a:tr h="190500">
                <a:tc>
                  <a:txBody>
                    <a:bodyPr/>
                    <a:lstStyle/>
                    <a:p>
                      <a:pPr marL="0" marR="0">
                        <a:lnSpc>
                          <a:spcPct val="115000"/>
                        </a:lnSpc>
                        <a:spcBef>
                          <a:spcPts val="0"/>
                        </a:spcBef>
                        <a:spcAft>
                          <a:spcPts val="0"/>
                        </a:spcAft>
                      </a:pPr>
                      <a:r>
                        <a:rPr lang="en-US" sz="1600" b="0">
                          <a:effectLst/>
                        </a:rPr>
                        <a:t>Partial Water</a:t>
                      </a:r>
                      <a:endParaRPr lang="en-US" sz="1600" b="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US" sz="1600">
                          <a:effectLst/>
                        </a:rPr>
                        <a:t>74.7441</a:t>
                      </a:r>
                      <a:endParaRPr lang="en-US" sz="16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US" sz="1600">
                          <a:effectLst/>
                        </a:rPr>
                        <a:t>0.21%</a:t>
                      </a:r>
                      <a:endParaRPr lang="en-US" sz="16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extLst>
                  <a:ext uri="{0D108BD9-81ED-4DB2-BD59-A6C34878D82A}">
                    <a16:rowId xmlns:a16="http://schemas.microsoft.com/office/drawing/2014/main" val="10004"/>
                  </a:ext>
                </a:extLst>
              </a:tr>
              <a:tr h="190500">
                <a:tc>
                  <a:txBody>
                    <a:bodyPr/>
                    <a:lstStyle/>
                    <a:p>
                      <a:pPr marL="0" marR="0">
                        <a:lnSpc>
                          <a:spcPct val="115000"/>
                        </a:lnSpc>
                        <a:spcBef>
                          <a:spcPts val="0"/>
                        </a:spcBef>
                        <a:spcAft>
                          <a:spcPts val="0"/>
                        </a:spcAft>
                      </a:pPr>
                      <a:r>
                        <a:rPr lang="en-US" sz="1600" b="0">
                          <a:effectLst/>
                        </a:rPr>
                        <a:t>Water</a:t>
                      </a:r>
                      <a:endParaRPr lang="en-US" sz="1600" b="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US" sz="1600">
                          <a:effectLst/>
                        </a:rPr>
                        <a:t>397.7991</a:t>
                      </a:r>
                      <a:endParaRPr lang="en-US" sz="16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US" sz="1600">
                          <a:effectLst/>
                        </a:rPr>
                        <a:t>1.12%</a:t>
                      </a:r>
                      <a:endParaRPr lang="en-US" sz="16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extLst>
                  <a:ext uri="{0D108BD9-81ED-4DB2-BD59-A6C34878D82A}">
                    <a16:rowId xmlns:a16="http://schemas.microsoft.com/office/drawing/2014/main" val="10005"/>
                  </a:ext>
                </a:extLst>
              </a:tr>
              <a:tr h="190500">
                <a:tc>
                  <a:txBody>
                    <a:bodyPr/>
                    <a:lstStyle/>
                    <a:p>
                      <a:pPr marL="0" marR="0">
                        <a:lnSpc>
                          <a:spcPct val="115000"/>
                        </a:lnSpc>
                        <a:spcBef>
                          <a:spcPts val="0"/>
                        </a:spcBef>
                        <a:spcAft>
                          <a:spcPts val="0"/>
                        </a:spcAft>
                      </a:pPr>
                      <a:r>
                        <a:rPr lang="en-US" sz="1600" b="0" dirty="0">
                          <a:effectLst/>
                        </a:rPr>
                        <a:t>No Water</a:t>
                      </a:r>
                      <a:endParaRPr lang="en-US" sz="1600" b="0" dirty="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US" sz="1600">
                          <a:effectLst/>
                        </a:rPr>
                        <a:t>33250.9608</a:t>
                      </a:r>
                      <a:endParaRPr lang="en-US" sz="16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US" sz="1600">
                          <a:effectLst/>
                        </a:rPr>
                        <a:t>93.68%</a:t>
                      </a:r>
                      <a:endParaRPr lang="en-US" sz="16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extLst>
                  <a:ext uri="{0D108BD9-81ED-4DB2-BD59-A6C34878D82A}">
                    <a16:rowId xmlns:a16="http://schemas.microsoft.com/office/drawing/2014/main" val="10006"/>
                  </a:ext>
                </a:extLst>
              </a:tr>
              <a:tr h="190500">
                <a:tc>
                  <a:txBody>
                    <a:bodyPr/>
                    <a:lstStyle/>
                    <a:p>
                      <a:pPr marL="0" marR="0">
                        <a:lnSpc>
                          <a:spcPct val="115000"/>
                        </a:lnSpc>
                        <a:spcBef>
                          <a:spcPts val="0"/>
                        </a:spcBef>
                        <a:spcAft>
                          <a:spcPts val="0"/>
                        </a:spcAft>
                      </a:pPr>
                      <a:r>
                        <a:rPr lang="en-US" sz="1600" b="0">
                          <a:effectLst/>
                        </a:rPr>
                        <a:t>Total Agreeance</a:t>
                      </a:r>
                      <a:endParaRPr lang="en-US" sz="1600" b="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US" sz="1600">
                          <a:effectLst/>
                        </a:rPr>
                        <a:t>33723.504</a:t>
                      </a:r>
                      <a:endParaRPr lang="en-US" sz="16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US" sz="1600">
                          <a:effectLst/>
                        </a:rPr>
                        <a:t>95.01%</a:t>
                      </a:r>
                      <a:endParaRPr lang="en-US" sz="16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extLst>
                  <a:ext uri="{0D108BD9-81ED-4DB2-BD59-A6C34878D82A}">
                    <a16:rowId xmlns:a16="http://schemas.microsoft.com/office/drawing/2014/main" val="10007"/>
                  </a:ext>
                </a:extLst>
              </a:tr>
              <a:tr h="190500">
                <a:tc>
                  <a:txBody>
                    <a:bodyPr/>
                    <a:lstStyle/>
                    <a:p>
                      <a:pPr marL="0" marR="0">
                        <a:lnSpc>
                          <a:spcPct val="115000"/>
                        </a:lnSpc>
                        <a:spcBef>
                          <a:spcPts val="0"/>
                        </a:spcBef>
                        <a:spcAft>
                          <a:spcPts val="0"/>
                        </a:spcAft>
                      </a:pPr>
                      <a:r>
                        <a:rPr lang="en-US" sz="1600" b="0" dirty="0">
                          <a:effectLst/>
                        </a:rPr>
                        <a:t>Total </a:t>
                      </a:r>
                      <a:r>
                        <a:rPr lang="en-US" sz="1600" b="0" dirty="0" err="1">
                          <a:effectLst/>
                        </a:rPr>
                        <a:t>Disagreeance</a:t>
                      </a:r>
                      <a:endParaRPr lang="en-US" sz="1600" b="0" dirty="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US" sz="1600">
                          <a:effectLst/>
                        </a:rPr>
                        <a:t>1772.0982</a:t>
                      </a:r>
                      <a:endParaRPr lang="en-US" sz="160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tc>
                  <a:txBody>
                    <a:bodyPr/>
                    <a:lstStyle/>
                    <a:p>
                      <a:pPr marL="0" marR="0" algn="r">
                        <a:lnSpc>
                          <a:spcPct val="115000"/>
                        </a:lnSpc>
                        <a:spcBef>
                          <a:spcPts val="0"/>
                        </a:spcBef>
                        <a:spcAft>
                          <a:spcPts val="0"/>
                        </a:spcAft>
                      </a:pPr>
                      <a:r>
                        <a:rPr lang="en-US" sz="1600" dirty="0">
                          <a:effectLst/>
                        </a:rPr>
                        <a:t>4.99%</a:t>
                      </a:r>
                      <a:endParaRPr lang="en-US" sz="1600" dirty="0">
                        <a:effectLst/>
                        <a:latin typeface="Arial" panose="020B0604020202020204" pitchFamily="34" charset="0"/>
                        <a:ea typeface="MS PGothic" panose="020B0600070205080204" pitchFamily="34" charset="-128"/>
                        <a:cs typeface="Arial" panose="020B0604020202020204" pitchFamily="34" charset="0"/>
                      </a:endParaRPr>
                    </a:p>
                  </a:txBody>
                  <a:tcPr marL="68580" marR="68580" marT="0" marB="0" anchor="b"/>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0975315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1139205"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Results</a:t>
            </a:r>
          </a:p>
        </p:txBody>
      </p:sp>
      <p:pic>
        <p:nvPicPr>
          <p:cNvPr id="5" name="Picture Placeholder 4"/>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24028" b="24028"/>
          <a:stretch>
            <a:fillRect/>
          </a:stretch>
        </p:blipFill>
        <p:spPr>
          <a:xfrm>
            <a:off x="0" y="1230085"/>
            <a:ext cx="6096000" cy="5519057"/>
          </a:xfrm>
        </p:spPr>
      </p:pic>
      <p:sp>
        <p:nvSpPr>
          <p:cNvPr id="6" name="Text Placeholder 1"/>
          <p:cNvSpPr>
            <a:spLocks noGrp="1"/>
          </p:cNvSpPr>
          <p:nvPr/>
        </p:nvSpPr>
        <p:spPr>
          <a:xfrm>
            <a:off x="6314509" y="1412118"/>
            <a:ext cx="5017121" cy="430781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spcBef>
                <a:spcPts val="200"/>
              </a:spcBef>
              <a:buClr>
                <a:srgbClr val="73A9DB"/>
              </a:buClr>
              <a:buFont typeface="Webdings" panose="05030102010509060703" pitchFamily="18" charset="2"/>
              <a:buChar char="4"/>
            </a:pPr>
            <a:endParaRPr lang="en-US" sz="2400" dirty="0">
              <a:solidFill>
                <a:schemeClr val="bg2">
                  <a:lumMod val="50000"/>
                </a:schemeClr>
              </a:solidFill>
            </a:endParaRPr>
          </a:p>
        </p:txBody>
      </p:sp>
      <p:sp>
        <p:nvSpPr>
          <p:cNvPr id="4" name="Text Placeholder 3"/>
          <p:cNvSpPr>
            <a:spLocks noGrp="1"/>
          </p:cNvSpPr>
          <p:nvPr>
            <p:ph type="body" sz="quarter" idx="13"/>
          </p:nvPr>
        </p:nvSpPr>
        <p:spPr>
          <a:xfrm>
            <a:off x="4256292" y="6474822"/>
            <a:ext cx="2657856" cy="274320"/>
          </a:xfrm>
        </p:spPr>
        <p:txBody>
          <a:bodyPr/>
          <a:lstStyle/>
          <a:p>
            <a:r>
              <a:rPr lang="en-US" dirty="0">
                <a:solidFill>
                  <a:schemeClr val="bg1"/>
                </a:solidFill>
              </a:rPr>
              <a:t>Photo Credit: Evan Ohr</a:t>
            </a:r>
          </a:p>
        </p:txBody>
      </p:sp>
      <p:sp>
        <p:nvSpPr>
          <p:cNvPr id="8" name="Text Placeholder 1"/>
          <p:cNvSpPr>
            <a:spLocks noGrp="1"/>
          </p:cNvSpPr>
          <p:nvPr/>
        </p:nvSpPr>
        <p:spPr>
          <a:xfrm>
            <a:off x="6519046" y="1972128"/>
            <a:ext cx="5332059" cy="49767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1800"/>
              </a:spcBef>
              <a:buClr>
                <a:srgbClr val="73A9DB"/>
              </a:buClr>
              <a:buFont typeface="Webdings" panose="05030102010509060703" pitchFamily="18" charset="2"/>
              <a:buChar char="4"/>
            </a:pPr>
            <a:r>
              <a:rPr lang="en-US" sz="2400" dirty="0">
                <a:solidFill>
                  <a:schemeClr val="bg2">
                    <a:lumMod val="50000"/>
                  </a:schemeClr>
                </a:solidFill>
              </a:rPr>
              <a:t>Overall accuracy is excellent</a:t>
            </a:r>
          </a:p>
          <a:p>
            <a:pPr marL="342900" indent="-342900">
              <a:lnSpc>
                <a:spcPct val="100000"/>
              </a:lnSpc>
              <a:spcBef>
                <a:spcPts val="1800"/>
              </a:spcBef>
              <a:buClr>
                <a:srgbClr val="73A9DB"/>
              </a:buClr>
              <a:buFont typeface="Webdings" panose="05030102010509060703" pitchFamily="18" charset="2"/>
              <a:buChar char="4"/>
            </a:pPr>
            <a:r>
              <a:rPr lang="en-US" sz="2400" dirty="0">
                <a:solidFill>
                  <a:schemeClr val="bg2">
                    <a:lumMod val="50000"/>
                  </a:schemeClr>
                </a:solidFill>
              </a:rPr>
              <a:t>Accuracy of water detection is also excellent</a:t>
            </a:r>
          </a:p>
          <a:p>
            <a:pPr marL="342900" indent="-342900">
              <a:lnSpc>
                <a:spcPct val="100000"/>
              </a:lnSpc>
              <a:spcBef>
                <a:spcPts val="1800"/>
              </a:spcBef>
              <a:buClr>
                <a:srgbClr val="73A9DB"/>
              </a:buClr>
              <a:buFont typeface="Webdings" panose="05030102010509060703" pitchFamily="18" charset="2"/>
              <a:buChar char="4"/>
            </a:pPr>
            <a:r>
              <a:rPr lang="en-US" sz="2400" dirty="0">
                <a:solidFill>
                  <a:schemeClr val="bg2">
                    <a:lumMod val="50000"/>
                  </a:schemeClr>
                </a:solidFill>
              </a:rPr>
              <a:t>There is a need to further restrict detected surface water</a:t>
            </a:r>
          </a:p>
          <a:p>
            <a:pPr marL="342900" indent="-342900">
              <a:lnSpc>
                <a:spcPct val="100000"/>
              </a:lnSpc>
              <a:spcBef>
                <a:spcPts val="1800"/>
              </a:spcBef>
              <a:buClr>
                <a:srgbClr val="73A9DB"/>
              </a:buClr>
              <a:buFont typeface="Webdings" panose="05030102010509060703" pitchFamily="18" charset="2"/>
              <a:buChar char="4"/>
            </a:pPr>
            <a:r>
              <a:rPr lang="en-US" sz="2400" dirty="0">
                <a:solidFill>
                  <a:schemeClr val="bg2">
                    <a:lumMod val="50000"/>
                  </a:schemeClr>
                </a:solidFill>
              </a:rPr>
              <a:t>River fragmentation is present</a:t>
            </a:r>
          </a:p>
        </p:txBody>
      </p:sp>
    </p:spTree>
    <p:extLst>
      <p:ext uri="{BB962C8B-B14F-4D97-AF65-F5344CB8AC3E}">
        <p14:creationId xmlns:p14="http://schemas.microsoft.com/office/powerpoint/2010/main" val="3593827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3999" r="13999"/>
          <a:stretch>
            <a:fillRect/>
          </a:stretch>
        </p:blipFill>
        <p:spPr>
          <a:xfrm>
            <a:off x="0" y="1228722"/>
            <a:ext cx="5383594" cy="4859257"/>
          </a:xfrm>
        </p:spPr>
      </p:pic>
      <p:sp>
        <p:nvSpPr>
          <p:cNvPr id="4" name="Text Placeholder 3"/>
          <p:cNvSpPr>
            <a:spLocks noGrp="1"/>
          </p:cNvSpPr>
          <p:nvPr>
            <p:ph type="body" sz="quarter" idx="13"/>
          </p:nvPr>
        </p:nvSpPr>
        <p:spPr>
          <a:xfrm>
            <a:off x="3184357" y="6432617"/>
            <a:ext cx="2657856" cy="274320"/>
          </a:xfrm>
        </p:spPr>
        <p:txBody>
          <a:bodyPr/>
          <a:lstStyle/>
          <a:p>
            <a:r>
              <a:rPr lang="en-US" dirty="0"/>
              <a:t>Images credit: Traci Olson</a:t>
            </a:r>
          </a:p>
        </p:txBody>
      </p:sp>
      <p:sp>
        <p:nvSpPr>
          <p:cNvPr id="7" name="Text Placeholder 1"/>
          <p:cNvSpPr>
            <a:spLocks noGrp="1"/>
          </p:cNvSpPr>
          <p:nvPr/>
        </p:nvSpPr>
        <p:spPr>
          <a:xfrm>
            <a:off x="5558590" y="1567247"/>
            <a:ext cx="5495691" cy="18325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5000"/>
              </a:lnSpc>
              <a:spcBef>
                <a:spcPts val="200"/>
              </a:spcBef>
              <a:buClr>
                <a:srgbClr val="73A9DB"/>
              </a:buClr>
              <a:buFont typeface="Webdings" panose="05030102010509060703" pitchFamily="18" charset="2"/>
              <a:buChar char="4"/>
            </a:pPr>
            <a:r>
              <a:rPr lang="en-US" sz="2400" dirty="0">
                <a:solidFill>
                  <a:schemeClr val="bg2">
                    <a:lumMod val="50000"/>
                  </a:schemeClr>
                </a:solidFill>
              </a:rPr>
              <a:t>Semi-arid region = limited water</a:t>
            </a:r>
          </a:p>
          <a:p>
            <a:pPr marL="800100" lvl="1" indent="-342900">
              <a:lnSpc>
                <a:spcPct val="125000"/>
              </a:lnSpc>
              <a:spcBef>
                <a:spcPts val="200"/>
              </a:spcBef>
              <a:buClr>
                <a:srgbClr val="73A9DB"/>
              </a:buClr>
              <a:buFont typeface="Webdings" panose="05030102010509060703" pitchFamily="18" charset="2"/>
              <a:buChar char="4"/>
            </a:pPr>
            <a:r>
              <a:rPr lang="en-US" dirty="0">
                <a:solidFill>
                  <a:schemeClr val="bg2">
                    <a:lumMod val="50000"/>
                  </a:schemeClr>
                </a:solidFill>
              </a:rPr>
              <a:t>Economic resource</a:t>
            </a:r>
          </a:p>
          <a:p>
            <a:pPr marL="800100" lvl="1" indent="-342900">
              <a:lnSpc>
                <a:spcPct val="125000"/>
              </a:lnSpc>
              <a:spcBef>
                <a:spcPts val="200"/>
              </a:spcBef>
              <a:buClr>
                <a:srgbClr val="73A9DB"/>
              </a:buClr>
              <a:buFont typeface="Webdings" panose="05030102010509060703" pitchFamily="18" charset="2"/>
              <a:buChar char="4"/>
            </a:pPr>
            <a:r>
              <a:rPr lang="en-US" dirty="0">
                <a:solidFill>
                  <a:schemeClr val="bg2">
                    <a:lumMod val="50000"/>
                  </a:schemeClr>
                </a:solidFill>
              </a:rPr>
              <a:t>Ecological benefits </a:t>
            </a:r>
          </a:p>
        </p:txBody>
      </p:sp>
      <p:sp>
        <p:nvSpPr>
          <p:cNvPr id="8" name="Text Placeholder 2"/>
          <p:cNvSpPr txBox="1">
            <a:spLocks/>
          </p:cNvSpPr>
          <p:nvPr/>
        </p:nvSpPr>
        <p:spPr>
          <a:xfrm>
            <a:off x="1139205"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Background</a:t>
            </a:r>
          </a:p>
        </p:txBody>
      </p:sp>
      <p:pic>
        <p:nvPicPr>
          <p:cNvPr id="9" name="Picture 8"/>
          <p:cNvPicPr>
            <a:picLocks noChangeAspect="1"/>
          </p:cNvPicPr>
          <p:nvPr/>
        </p:nvPicPr>
        <p:blipFill>
          <a:blip r:embed="rId4"/>
          <a:stretch>
            <a:fillRect/>
          </a:stretch>
        </p:blipFill>
        <p:spPr>
          <a:xfrm>
            <a:off x="5383594" y="3530605"/>
            <a:ext cx="6808406" cy="3216972"/>
          </a:xfrm>
          <a:prstGeom prst="rect">
            <a:avLst/>
          </a:prstGeom>
        </p:spPr>
      </p:pic>
    </p:spTree>
    <p:extLst>
      <p:ext uri="{BB962C8B-B14F-4D97-AF65-F5344CB8AC3E}">
        <p14:creationId xmlns:p14="http://schemas.microsoft.com/office/powerpoint/2010/main" val="11887995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997773" y="1549400"/>
            <a:ext cx="4791456" cy="4780280"/>
          </a:xfrm>
        </p:spPr>
        <p:txBody>
          <a:bodyPr/>
          <a:lstStyle/>
          <a:p>
            <a:pPr marL="342900" indent="-342900">
              <a:lnSpc>
                <a:spcPct val="100000"/>
              </a:lnSpc>
              <a:spcBef>
                <a:spcPts val="1800"/>
              </a:spcBef>
              <a:buClr>
                <a:srgbClr val="73A9DB"/>
              </a:buClr>
              <a:buFont typeface="Webdings" panose="05030102010509060703" pitchFamily="18" charset="2"/>
              <a:buChar char="4"/>
            </a:pPr>
            <a:r>
              <a:rPr lang="en-US" dirty="0">
                <a:solidFill>
                  <a:schemeClr val="bg2">
                    <a:lumMod val="50000"/>
                  </a:schemeClr>
                </a:solidFill>
              </a:rPr>
              <a:t>Temporality</a:t>
            </a:r>
          </a:p>
          <a:p>
            <a:pPr marL="342900" indent="-342900">
              <a:lnSpc>
                <a:spcPct val="100000"/>
              </a:lnSpc>
              <a:spcBef>
                <a:spcPts val="1800"/>
              </a:spcBef>
              <a:buClr>
                <a:srgbClr val="73A9DB"/>
              </a:buClr>
              <a:buFont typeface="Webdings" panose="05030102010509060703" pitchFamily="18" charset="2"/>
              <a:buChar char="4"/>
            </a:pPr>
            <a:r>
              <a:rPr lang="en-US" dirty="0">
                <a:solidFill>
                  <a:schemeClr val="bg2">
                    <a:lumMod val="50000"/>
                  </a:schemeClr>
                </a:solidFill>
              </a:rPr>
              <a:t>Seasonality</a:t>
            </a:r>
          </a:p>
          <a:p>
            <a:pPr marL="342900" indent="-342900">
              <a:lnSpc>
                <a:spcPct val="100000"/>
              </a:lnSpc>
              <a:spcBef>
                <a:spcPts val="1800"/>
              </a:spcBef>
              <a:buClr>
                <a:srgbClr val="73A9DB"/>
              </a:buClr>
              <a:buFont typeface="Webdings" panose="05030102010509060703" pitchFamily="18" charset="2"/>
              <a:buChar char="4"/>
            </a:pPr>
            <a:r>
              <a:rPr lang="en-US" dirty="0">
                <a:solidFill>
                  <a:schemeClr val="bg2">
                    <a:lumMod val="50000"/>
                  </a:schemeClr>
                </a:solidFill>
              </a:rPr>
              <a:t>Probability index for intermittent and perennial water</a:t>
            </a:r>
          </a:p>
          <a:p>
            <a:pPr marL="342900" indent="-342900">
              <a:lnSpc>
                <a:spcPct val="100000"/>
              </a:lnSpc>
              <a:spcBef>
                <a:spcPts val="1800"/>
              </a:spcBef>
              <a:buClr>
                <a:srgbClr val="73A9DB"/>
              </a:buClr>
              <a:buFont typeface="Webdings" panose="05030102010509060703" pitchFamily="18" charset="2"/>
              <a:buChar char="4"/>
            </a:pPr>
            <a:r>
              <a:rPr lang="en-US" dirty="0">
                <a:solidFill>
                  <a:schemeClr val="bg2">
                    <a:lumMod val="50000"/>
                  </a:schemeClr>
                </a:solidFill>
              </a:rPr>
              <a:t>Introduction of path-tracking algorithm to solve fragmentation problem</a:t>
            </a:r>
          </a:p>
          <a:p>
            <a:pPr marL="342900" indent="-342900">
              <a:lnSpc>
                <a:spcPct val="100000"/>
              </a:lnSpc>
              <a:spcBef>
                <a:spcPts val="1800"/>
              </a:spcBef>
              <a:buClr>
                <a:srgbClr val="73A9DB"/>
              </a:buClr>
              <a:buFont typeface="Webdings" panose="05030102010509060703" pitchFamily="18" charset="2"/>
              <a:buChar char="4"/>
            </a:pPr>
            <a:r>
              <a:rPr lang="en-US" dirty="0">
                <a:solidFill>
                  <a:schemeClr val="bg2">
                    <a:lumMod val="50000"/>
                  </a:schemeClr>
                </a:solidFill>
              </a:rPr>
              <a:t>Create more thresholds to decrease false water detection</a:t>
            </a:r>
          </a:p>
          <a:p>
            <a:pPr marL="342900" indent="-342900">
              <a:lnSpc>
                <a:spcPct val="100000"/>
              </a:lnSpc>
              <a:spcBef>
                <a:spcPts val="1800"/>
              </a:spcBef>
              <a:buClr>
                <a:srgbClr val="73A9DB"/>
              </a:buClr>
              <a:buFont typeface="Webdings" panose="05030102010509060703" pitchFamily="18" charset="2"/>
              <a:buChar char="4"/>
            </a:pPr>
            <a:endParaRPr lang="en-US" dirty="0"/>
          </a:p>
          <a:p>
            <a:pPr>
              <a:lnSpc>
                <a:spcPct val="100000"/>
              </a:lnSpc>
              <a:spcBef>
                <a:spcPts val="1800"/>
              </a:spcBef>
            </a:pPr>
            <a:endParaRPr lang="en-US" dirty="0"/>
          </a:p>
        </p:txBody>
      </p:sp>
      <p:sp>
        <p:nvSpPr>
          <p:cNvPr id="5" name="Text Placeholder 2"/>
          <p:cNvSpPr txBox="1">
            <a:spLocks/>
          </p:cNvSpPr>
          <p:nvPr/>
        </p:nvSpPr>
        <p:spPr>
          <a:xfrm>
            <a:off x="1139205"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Future Work</a:t>
            </a:r>
          </a:p>
        </p:txBody>
      </p:sp>
      <p:pic>
        <p:nvPicPr>
          <p:cNvPr id="6" name="Picture Placeholder 4"/>
          <p:cNvPicPr>
            <a:picLocks noChangeAspect="1"/>
          </p:cNvPicPr>
          <p:nvPr/>
        </p:nvPicPr>
        <p:blipFill>
          <a:blip r:embed="rId3">
            <a:extLst>
              <a:ext uri="{28A0092B-C50C-407E-A947-70E740481C1C}">
                <a14:useLocalDpi xmlns:a14="http://schemas.microsoft.com/office/drawing/2010/main" val="0"/>
              </a:ext>
            </a:extLst>
          </a:blip>
          <a:srcRect t="9756" b="9756"/>
          <a:stretch>
            <a:fillRect/>
          </a:stretch>
        </p:blipFill>
        <p:spPr>
          <a:xfrm>
            <a:off x="0" y="1228182"/>
            <a:ext cx="6096000" cy="5520418"/>
          </a:xfrm>
          <a:prstGeom prst="rect">
            <a:avLst/>
          </a:prstGeom>
        </p:spPr>
      </p:pic>
      <p:sp>
        <p:nvSpPr>
          <p:cNvPr id="7" name="Text Placeholder 3"/>
          <p:cNvSpPr txBox="1">
            <a:spLocks/>
          </p:cNvSpPr>
          <p:nvPr/>
        </p:nvSpPr>
        <p:spPr>
          <a:xfrm>
            <a:off x="4606114" y="6474280"/>
            <a:ext cx="2657856" cy="27432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Photo Credit: BLM</a:t>
            </a:r>
          </a:p>
        </p:txBody>
      </p:sp>
    </p:spTree>
    <p:extLst>
      <p:ext uri="{BB962C8B-B14F-4D97-AF65-F5344CB8AC3E}">
        <p14:creationId xmlns:p14="http://schemas.microsoft.com/office/powerpoint/2010/main" val="3421649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p:cNvSpPr>
            <a:spLocks noGrp="1"/>
          </p:cNvSpPr>
          <p:nvPr>
            <p:ph type="body" sz="quarter" idx="11"/>
          </p:nvPr>
        </p:nvSpPr>
        <p:spPr>
          <a:xfrm>
            <a:off x="0" y="1478071"/>
            <a:ext cx="12192000" cy="4784943"/>
          </a:xfrm>
        </p:spPr>
        <p:txBody>
          <a:bodyPr>
            <a:normAutofit fontScale="77500" lnSpcReduction="20000"/>
          </a:bodyPr>
          <a:lstStyle/>
          <a:p>
            <a:pPr algn="ctr"/>
            <a:r>
              <a:rPr lang="en-US" i="1" dirty="0">
                <a:solidFill>
                  <a:srgbClr val="666666"/>
                </a:solidFill>
                <a:latin typeface="Century Gothic" panose="020B0502020202020204" pitchFamily="34" charset="0"/>
              </a:rPr>
              <a:t>A special thank you to our contributors for their time and assistance with this project</a:t>
            </a:r>
          </a:p>
          <a:p>
            <a:endParaRPr lang="en-US" dirty="0">
              <a:solidFill>
                <a:schemeClr val="bg2">
                  <a:lumMod val="50000"/>
                </a:schemeClr>
              </a:solidFill>
            </a:endParaRPr>
          </a:p>
          <a:p>
            <a:pPr algn="ctr"/>
            <a:r>
              <a:rPr lang="en-US" b="1" dirty="0">
                <a:solidFill>
                  <a:schemeClr val="bg2">
                    <a:lumMod val="50000"/>
                  </a:schemeClr>
                </a:solidFill>
              </a:rPr>
              <a:t>Advisors</a:t>
            </a:r>
          </a:p>
          <a:p>
            <a:pPr algn="ctr"/>
            <a:r>
              <a:rPr lang="en-US" dirty="0"/>
              <a:t>Keith Weber, Lead Science Advisor (GIS Training and Research Center at Idaho State University)</a:t>
            </a:r>
          </a:p>
          <a:p>
            <a:pPr algn="ctr"/>
            <a:r>
              <a:rPr lang="en-US" dirty="0"/>
              <a:t>Charles Peterson (Biology Department, Idaho State University)</a:t>
            </a:r>
          </a:p>
          <a:p>
            <a:pPr algn="ctr"/>
            <a:r>
              <a:rPr lang="en-US" dirty="0"/>
              <a:t>Mark Carroll (NASA GSFC)</a:t>
            </a:r>
          </a:p>
          <a:p>
            <a:pPr algn="ctr"/>
            <a:endParaRPr lang="en-US" b="1" dirty="0">
              <a:solidFill>
                <a:schemeClr val="bg2">
                  <a:lumMod val="50000"/>
                </a:schemeClr>
              </a:solidFill>
            </a:endParaRPr>
          </a:p>
          <a:p>
            <a:pPr algn="ctr"/>
            <a:r>
              <a:rPr lang="en-US" b="1" dirty="0">
                <a:solidFill>
                  <a:schemeClr val="bg2">
                    <a:lumMod val="50000"/>
                  </a:schemeClr>
                </a:solidFill>
              </a:rPr>
              <a:t>Project Partners</a:t>
            </a:r>
          </a:p>
          <a:p>
            <a:pPr algn="ctr"/>
            <a:r>
              <a:rPr lang="en-US" dirty="0">
                <a:solidFill>
                  <a:schemeClr val="bg2">
                    <a:lumMod val="50000"/>
                  </a:schemeClr>
                </a:solidFill>
              </a:rPr>
              <a:t>Karen Kraus, Bureau of Land Management (BLM), Range Technician</a:t>
            </a:r>
          </a:p>
          <a:p>
            <a:pPr algn="ctr"/>
            <a:r>
              <a:rPr lang="en-US" dirty="0">
                <a:solidFill>
                  <a:schemeClr val="bg2">
                    <a:lumMod val="50000"/>
                  </a:schemeClr>
                </a:solidFill>
              </a:rPr>
              <a:t>Michele </a:t>
            </a:r>
            <a:r>
              <a:rPr lang="en-US" dirty="0" err="1">
                <a:solidFill>
                  <a:schemeClr val="bg2">
                    <a:lumMod val="50000"/>
                  </a:schemeClr>
                </a:solidFill>
              </a:rPr>
              <a:t>Mavor</a:t>
            </a:r>
            <a:r>
              <a:rPr lang="en-US" dirty="0">
                <a:solidFill>
                  <a:schemeClr val="bg2">
                    <a:lumMod val="50000"/>
                  </a:schemeClr>
                </a:solidFill>
              </a:rPr>
              <a:t>, Bureau of Land Management (BLM), Fire Ecologist</a:t>
            </a:r>
          </a:p>
          <a:p>
            <a:pPr algn="ctr"/>
            <a:r>
              <a:rPr lang="en-US" dirty="0">
                <a:solidFill>
                  <a:schemeClr val="bg2">
                    <a:lumMod val="50000"/>
                  </a:schemeClr>
                </a:solidFill>
              </a:rPr>
              <a:t>Linda Davis, Idaho Department of Water Resources (IDWR), Senior GIS Analyst</a:t>
            </a:r>
          </a:p>
          <a:p>
            <a:pPr algn="ctr"/>
            <a:r>
              <a:rPr lang="en-US" dirty="0">
                <a:solidFill>
                  <a:schemeClr val="bg2">
                    <a:lumMod val="50000"/>
                  </a:schemeClr>
                </a:solidFill>
              </a:rPr>
              <a:t>Danielle Bruno-</a:t>
            </a:r>
            <a:r>
              <a:rPr lang="en-US" dirty="0" err="1">
                <a:solidFill>
                  <a:schemeClr val="bg2">
                    <a:lumMod val="50000"/>
                  </a:schemeClr>
                </a:solidFill>
              </a:rPr>
              <a:t>Fayreau</a:t>
            </a:r>
            <a:r>
              <a:rPr lang="en-US" dirty="0">
                <a:solidFill>
                  <a:schemeClr val="bg2">
                    <a:lumMod val="50000"/>
                  </a:schemeClr>
                </a:solidFill>
              </a:rPr>
              <a:t>, Idaho Department of Water Resources (IDWR), GIS Analyst</a:t>
            </a:r>
          </a:p>
          <a:p>
            <a:pPr algn="ctr"/>
            <a:endParaRPr lang="en-US" b="1" dirty="0">
              <a:solidFill>
                <a:schemeClr val="bg2">
                  <a:lumMod val="50000"/>
                </a:schemeClr>
              </a:solidFill>
            </a:endParaRPr>
          </a:p>
          <a:p>
            <a:pPr algn="ctr"/>
            <a:r>
              <a:rPr lang="en-US" b="1" dirty="0">
                <a:solidFill>
                  <a:schemeClr val="bg2">
                    <a:lumMod val="50000"/>
                  </a:schemeClr>
                </a:solidFill>
              </a:rPr>
              <a:t>Others</a:t>
            </a:r>
          </a:p>
          <a:p>
            <a:pPr algn="ctr"/>
            <a:r>
              <a:rPr lang="en-US" dirty="0">
                <a:solidFill>
                  <a:schemeClr val="bg2">
                    <a:lumMod val="50000"/>
                  </a:schemeClr>
                </a:solidFill>
              </a:rPr>
              <a:t>Kelly Meehan, NOAA National Centers for Environmental Health, </a:t>
            </a:r>
            <a:r>
              <a:rPr lang="en-US" dirty="0" err="1">
                <a:solidFill>
                  <a:schemeClr val="bg2">
                    <a:lumMod val="50000"/>
                  </a:schemeClr>
                </a:solidFill>
              </a:rPr>
              <a:t>Geoinformatics</a:t>
            </a:r>
            <a:r>
              <a:rPr lang="en-US" dirty="0">
                <a:solidFill>
                  <a:schemeClr val="bg2">
                    <a:lumMod val="50000"/>
                  </a:schemeClr>
                </a:solidFill>
              </a:rPr>
              <a:t> Fellow</a:t>
            </a:r>
          </a:p>
          <a:p>
            <a:pPr algn="ctr"/>
            <a:r>
              <a:rPr lang="en-US" dirty="0">
                <a:solidFill>
                  <a:schemeClr val="bg2">
                    <a:lumMod val="50000"/>
                  </a:schemeClr>
                </a:solidFill>
              </a:rPr>
              <a:t>David </a:t>
            </a:r>
            <a:r>
              <a:rPr lang="en-US" dirty="0" err="1">
                <a:solidFill>
                  <a:schemeClr val="bg2">
                    <a:lumMod val="50000"/>
                  </a:schemeClr>
                </a:solidFill>
              </a:rPr>
              <a:t>Thau</a:t>
            </a:r>
            <a:r>
              <a:rPr lang="en-US" dirty="0">
                <a:solidFill>
                  <a:schemeClr val="bg2">
                    <a:lumMod val="50000"/>
                  </a:schemeClr>
                </a:solidFill>
              </a:rPr>
              <a:t>, Google, Senior Developer Google Earth Engine</a:t>
            </a:r>
          </a:p>
        </p:txBody>
      </p:sp>
    </p:spTree>
    <p:extLst>
      <p:ext uri="{BB962C8B-B14F-4D97-AF65-F5344CB8AC3E}">
        <p14:creationId xmlns:p14="http://schemas.microsoft.com/office/powerpoint/2010/main" val="3836635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260" b="12473"/>
          <a:stretch/>
        </p:blipFill>
        <p:spPr>
          <a:xfrm>
            <a:off x="27004" y="1239252"/>
            <a:ext cx="4906387" cy="5499301"/>
          </a:xfrm>
          <a:prstGeom prst="rect">
            <a:avLst/>
          </a:prstGeom>
        </p:spPr>
      </p:pic>
      <p:sp>
        <p:nvSpPr>
          <p:cNvPr id="4" name="Text Placeholder 3"/>
          <p:cNvSpPr>
            <a:spLocks noGrp="1"/>
          </p:cNvSpPr>
          <p:nvPr>
            <p:ph type="body" sz="quarter" idx="13"/>
          </p:nvPr>
        </p:nvSpPr>
        <p:spPr>
          <a:xfrm>
            <a:off x="2561477" y="6490791"/>
            <a:ext cx="5169603" cy="233736"/>
          </a:xfrm>
        </p:spPr>
        <p:txBody>
          <a:bodyPr>
            <a:normAutofit fontScale="92500" lnSpcReduction="10000"/>
          </a:bodyPr>
          <a:lstStyle/>
          <a:p>
            <a:r>
              <a:rPr lang="en-US" dirty="0">
                <a:solidFill>
                  <a:schemeClr val="bg1">
                    <a:lumMod val="50000"/>
                  </a:schemeClr>
                </a:solidFill>
              </a:rPr>
              <a:t>Image Source: ESRI, </a:t>
            </a:r>
            <a:r>
              <a:rPr lang="en-US" dirty="0" err="1">
                <a:solidFill>
                  <a:schemeClr val="bg1">
                    <a:lumMod val="50000"/>
                  </a:schemeClr>
                </a:solidFill>
              </a:rPr>
              <a:t>OpenStreeMap</a:t>
            </a:r>
            <a:r>
              <a:rPr lang="en-US" dirty="0">
                <a:solidFill>
                  <a:schemeClr val="bg1">
                    <a:lumMod val="50000"/>
                  </a:schemeClr>
                </a:solidFill>
              </a:rPr>
              <a:t>, GIS user community</a:t>
            </a:r>
          </a:p>
        </p:txBody>
      </p:sp>
      <p:sp>
        <p:nvSpPr>
          <p:cNvPr id="5" name="Text Placeholder 2"/>
          <p:cNvSpPr txBox="1">
            <a:spLocks/>
          </p:cNvSpPr>
          <p:nvPr/>
        </p:nvSpPr>
        <p:spPr>
          <a:xfrm>
            <a:off x="1139205"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Study Area</a:t>
            </a:r>
          </a:p>
        </p:txBody>
      </p:sp>
      <p:sp>
        <p:nvSpPr>
          <p:cNvPr id="6" name="Text Placeholder 1"/>
          <p:cNvSpPr>
            <a:spLocks noGrp="1"/>
          </p:cNvSpPr>
          <p:nvPr/>
        </p:nvSpPr>
        <p:spPr>
          <a:xfrm>
            <a:off x="6355414" y="1711748"/>
            <a:ext cx="5495691" cy="42198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5000"/>
              </a:lnSpc>
              <a:spcBef>
                <a:spcPts val="200"/>
              </a:spcBef>
              <a:buClr>
                <a:srgbClr val="73A9DB"/>
              </a:buClr>
              <a:buFont typeface="Webdings" panose="05030102010509060703" pitchFamily="18" charset="2"/>
              <a:buChar char="4"/>
            </a:pPr>
            <a:r>
              <a:rPr lang="en-US" sz="2400" dirty="0">
                <a:solidFill>
                  <a:schemeClr val="bg2">
                    <a:lumMod val="50000"/>
                  </a:schemeClr>
                </a:solidFill>
              </a:rPr>
              <a:t>Wildfire protection</a:t>
            </a:r>
          </a:p>
          <a:p>
            <a:pPr marL="342900" indent="-342900">
              <a:lnSpc>
                <a:spcPct val="125000"/>
              </a:lnSpc>
              <a:spcBef>
                <a:spcPts val="200"/>
              </a:spcBef>
              <a:buClr>
                <a:srgbClr val="73A9DB"/>
              </a:buClr>
              <a:buFont typeface="Webdings" panose="05030102010509060703" pitchFamily="18" charset="2"/>
              <a:buChar char="4"/>
            </a:pPr>
            <a:endParaRPr lang="en-US" sz="2400" dirty="0">
              <a:solidFill>
                <a:schemeClr val="bg2">
                  <a:lumMod val="50000"/>
                </a:schemeClr>
              </a:solidFill>
            </a:endParaRPr>
          </a:p>
          <a:p>
            <a:pPr marL="342900" indent="-342900">
              <a:lnSpc>
                <a:spcPct val="125000"/>
              </a:lnSpc>
              <a:spcBef>
                <a:spcPts val="200"/>
              </a:spcBef>
              <a:buClr>
                <a:srgbClr val="73A9DB"/>
              </a:buClr>
              <a:buFont typeface="Webdings" panose="05030102010509060703" pitchFamily="18" charset="2"/>
              <a:buChar char="4"/>
            </a:pPr>
            <a:r>
              <a:rPr lang="en-US" sz="2400" dirty="0">
                <a:solidFill>
                  <a:schemeClr val="bg2">
                    <a:lumMod val="50000"/>
                  </a:schemeClr>
                </a:solidFill>
              </a:rPr>
              <a:t>Sensitive species</a:t>
            </a:r>
          </a:p>
          <a:p>
            <a:pPr marL="342900" indent="-342900">
              <a:lnSpc>
                <a:spcPct val="125000"/>
              </a:lnSpc>
              <a:spcBef>
                <a:spcPts val="200"/>
              </a:spcBef>
              <a:buClr>
                <a:srgbClr val="73A9DB"/>
              </a:buClr>
              <a:buFont typeface="Webdings" panose="05030102010509060703" pitchFamily="18" charset="2"/>
              <a:buChar char="4"/>
            </a:pPr>
            <a:endParaRPr lang="en-US" sz="2400" dirty="0">
              <a:solidFill>
                <a:schemeClr val="bg2">
                  <a:lumMod val="50000"/>
                </a:schemeClr>
              </a:solidFill>
            </a:endParaRPr>
          </a:p>
          <a:p>
            <a:pPr marL="342900" indent="-342900">
              <a:lnSpc>
                <a:spcPct val="125000"/>
              </a:lnSpc>
              <a:spcBef>
                <a:spcPts val="200"/>
              </a:spcBef>
              <a:buClr>
                <a:srgbClr val="73A9DB"/>
              </a:buClr>
              <a:buFont typeface="Webdings" panose="05030102010509060703" pitchFamily="18" charset="2"/>
              <a:buChar char="4"/>
            </a:pPr>
            <a:r>
              <a:rPr lang="en-US" sz="2400" dirty="0">
                <a:solidFill>
                  <a:schemeClr val="bg2">
                    <a:lumMod val="50000"/>
                  </a:schemeClr>
                </a:solidFill>
              </a:rPr>
              <a:t> Partners: </a:t>
            </a:r>
          </a:p>
          <a:p>
            <a:pPr marL="800100" lvl="1" indent="-342900">
              <a:lnSpc>
                <a:spcPct val="125000"/>
              </a:lnSpc>
              <a:spcBef>
                <a:spcPts val="200"/>
              </a:spcBef>
              <a:buClr>
                <a:srgbClr val="73A9DB"/>
              </a:buClr>
              <a:buFont typeface="Webdings" panose="05030102010509060703" pitchFamily="18" charset="2"/>
              <a:buChar char="4"/>
            </a:pPr>
            <a:r>
              <a:rPr lang="en-US" sz="2000" dirty="0">
                <a:solidFill>
                  <a:schemeClr val="bg2">
                    <a:lumMod val="50000"/>
                  </a:schemeClr>
                </a:solidFill>
              </a:rPr>
              <a:t>Easter Idaho Bureau of Land Management</a:t>
            </a:r>
          </a:p>
          <a:p>
            <a:pPr marL="800100" lvl="1" indent="-342900">
              <a:lnSpc>
                <a:spcPct val="125000"/>
              </a:lnSpc>
              <a:spcBef>
                <a:spcPts val="200"/>
              </a:spcBef>
              <a:buClr>
                <a:srgbClr val="73A9DB"/>
              </a:buClr>
              <a:buFont typeface="Webdings" panose="05030102010509060703" pitchFamily="18" charset="2"/>
              <a:buChar char="4"/>
            </a:pPr>
            <a:r>
              <a:rPr lang="en-US" sz="2000" dirty="0">
                <a:solidFill>
                  <a:schemeClr val="bg2">
                    <a:lumMod val="50000"/>
                  </a:schemeClr>
                </a:solidFill>
              </a:rPr>
              <a:t>Idaho Department of Water Resources</a:t>
            </a:r>
          </a:p>
          <a:p>
            <a:pPr marL="342900" indent="-342900">
              <a:lnSpc>
                <a:spcPct val="125000"/>
              </a:lnSpc>
              <a:spcBef>
                <a:spcPts val="200"/>
              </a:spcBef>
              <a:buClr>
                <a:srgbClr val="73A9DB"/>
              </a:buClr>
              <a:buFont typeface="Webdings" panose="05030102010509060703" pitchFamily="18" charset="2"/>
              <a:buChar char="4"/>
            </a:pPr>
            <a:endParaRPr lang="en-US" sz="2400" dirty="0">
              <a:solidFill>
                <a:schemeClr val="bg2">
                  <a:lumMod val="50000"/>
                </a:schemeClr>
              </a:solidFill>
            </a:endParaRPr>
          </a:p>
          <a:p>
            <a:pPr marL="342900" indent="-342900">
              <a:lnSpc>
                <a:spcPct val="125000"/>
              </a:lnSpc>
              <a:spcBef>
                <a:spcPts val="200"/>
              </a:spcBef>
              <a:buClr>
                <a:srgbClr val="73A9DB"/>
              </a:buClr>
              <a:buFont typeface="Webdings" panose="05030102010509060703" pitchFamily="18" charset="2"/>
              <a:buChar char="4"/>
            </a:pPr>
            <a:endParaRPr lang="en-US" sz="2400" dirty="0">
              <a:solidFill>
                <a:schemeClr val="bg2">
                  <a:lumMod val="50000"/>
                </a:schemeClr>
              </a:solidFill>
            </a:endParaRPr>
          </a:p>
        </p:txBody>
      </p:sp>
    </p:spTree>
    <p:extLst>
      <p:ext uri="{BB962C8B-B14F-4D97-AF65-F5344CB8AC3E}">
        <p14:creationId xmlns:p14="http://schemas.microsoft.com/office/powerpoint/2010/main" val="1181405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5771583" y="6300644"/>
            <a:ext cx="2657856" cy="450261"/>
          </a:xfrm>
        </p:spPr>
        <p:txBody>
          <a:bodyPr>
            <a:normAutofit lnSpcReduction="10000"/>
          </a:bodyPr>
          <a:lstStyle/>
          <a:p>
            <a:pPr>
              <a:lnSpc>
                <a:spcPct val="100000"/>
              </a:lnSpc>
              <a:spcBef>
                <a:spcPts val="0"/>
              </a:spcBef>
            </a:pPr>
            <a:r>
              <a:rPr lang="en-US" dirty="0">
                <a:solidFill>
                  <a:schemeClr val="bg1">
                    <a:lumMod val="50000"/>
                  </a:schemeClr>
                </a:solidFill>
              </a:rPr>
              <a:t>Image Source: ESRI</a:t>
            </a:r>
          </a:p>
          <a:p>
            <a:pPr>
              <a:lnSpc>
                <a:spcPct val="100000"/>
              </a:lnSpc>
              <a:spcBef>
                <a:spcPts val="0"/>
              </a:spcBef>
            </a:pPr>
            <a:r>
              <a:rPr lang="en-US" dirty="0">
                <a:solidFill>
                  <a:schemeClr val="bg1">
                    <a:lumMod val="50000"/>
                  </a:schemeClr>
                </a:solidFill>
              </a:rPr>
              <a:t>Lines: NHD</a:t>
            </a:r>
          </a:p>
        </p:txBody>
      </p:sp>
      <p:sp>
        <p:nvSpPr>
          <p:cNvPr id="5" name="Text Placeholder 2"/>
          <p:cNvSpPr txBox="1">
            <a:spLocks/>
          </p:cNvSpPr>
          <p:nvPr/>
        </p:nvSpPr>
        <p:spPr>
          <a:xfrm>
            <a:off x="1139205"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Community Concerns</a:t>
            </a:r>
          </a:p>
        </p:txBody>
      </p:sp>
      <p:sp>
        <p:nvSpPr>
          <p:cNvPr id="10" name="Text Placeholder 1"/>
          <p:cNvSpPr>
            <a:spLocks noGrp="1"/>
          </p:cNvSpPr>
          <p:nvPr/>
        </p:nvSpPr>
        <p:spPr>
          <a:xfrm>
            <a:off x="6617368" y="2177776"/>
            <a:ext cx="4171337" cy="430781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spcBef>
                <a:spcPts val="200"/>
              </a:spcBef>
              <a:buClr>
                <a:srgbClr val="73A9DB"/>
              </a:buClr>
              <a:buFont typeface="Webdings" panose="05030102010509060703" pitchFamily="18" charset="2"/>
              <a:buChar char="4"/>
            </a:pPr>
            <a:r>
              <a:rPr lang="en-US" sz="2400" dirty="0">
                <a:solidFill>
                  <a:schemeClr val="bg2">
                    <a:lumMod val="50000"/>
                  </a:schemeClr>
                </a:solidFill>
              </a:rPr>
              <a:t>Local Knowledge</a:t>
            </a:r>
            <a:endParaRPr lang="en-US" sz="1600" dirty="0">
              <a:solidFill>
                <a:schemeClr val="bg2">
                  <a:lumMod val="50000"/>
                </a:schemeClr>
              </a:solidFill>
            </a:endParaRPr>
          </a:p>
          <a:p>
            <a:pPr marL="342900" indent="-342900">
              <a:lnSpc>
                <a:spcPct val="150000"/>
              </a:lnSpc>
              <a:spcBef>
                <a:spcPts val="200"/>
              </a:spcBef>
              <a:buClr>
                <a:srgbClr val="73A9DB"/>
              </a:buClr>
              <a:buFont typeface="Webdings" panose="05030102010509060703" pitchFamily="18" charset="2"/>
              <a:buChar char="4"/>
            </a:pPr>
            <a:r>
              <a:rPr lang="en-US" sz="2400" dirty="0">
                <a:solidFill>
                  <a:schemeClr val="bg2">
                    <a:lumMod val="50000"/>
                  </a:schemeClr>
                </a:solidFill>
              </a:rPr>
              <a:t>Outdated Maps</a:t>
            </a:r>
          </a:p>
          <a:p>
            <a:pPr marL="342900" indent="-342900">
              <a:lnSpc>
                <a:spcPct val="150000"/>
              </a:lnSpc>
              <a:spcBef>
                <a:spcPts val="200"/>
              </a:spcBef>
              <a:buClr>
                <a:srgbClr val="73A9DB"/>
              </a:buClr>
              <a:buFont typeface="Webdings" panose="05030102010509060703" pitchFamily="18" charset="2"/>
              <a:buChar char="4"/>
            </a:pPr>
            <a:r>
              <a:rPr lang="en-US" sz="2400" dirty="0">
                <a:solidFill>
                  <a:schemeClr val="bg2">
                    <a:lumMod val="50000"/>
                  </a:schemeClr>
                </a:solidFill>
              </a:rPr>
              <a:t>Field Research</a:t>
            </a:r>
          </a:p>
          <a:p>
            <a:pPr marL="342900" indent="-342900">
              <a:lnSpc>
                <a:spcPct val="150000"/>
              </a:lnSpc>
              <a:spcBef>
                <a:spcPts val="200"/>
              </a:spcBef>
              <a:buClr>
                <a:srgbClr val="73A9DB"/>
              </a:buClr>
              <a:buFont typeface="Webdings" panose="05030102010509060703" pitchFamily="18" charset="2"/>
              <a:buChar char="4"/>
            </a:pPr>
            <a:r>
              <a:rPr lang="en-US" sz="2400" dirty="0">
                <a:solidFill>
                  <a:schemeClr val="bg2">
                    <a:lumMod val="50000"/>
                  </a:schemeClr>
                </a:solidFill>
              </a:rPr>
              <a:t>National Hydrography Dataset (NHD)</a:t>
            </a:r>
          </a:p>
        </p:txBody>
      </p:sp>
      <p:pic>
        <p:nvPicPr>
          <p:cNvPr id="7" name="Picture Placeholder 6"/>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2671" b="2671"/>
          <a:stretch>
            <a:fillRect/>
          </a:stretch>
        </p:blipFill>
        <p:spPr>
          <a:xfrm>
            <a:off x="-18129" y="1227175"/>
            <a:ext cx="5771586" cy="5523730"/>
          </a:xfrm>
        </p:spPr>
      </p:pic>
      <p:sp>
        <p:nvSpPr>
          <p:cNvPr id="3" name="Oval 2"/>
          <p:cNvSpPr/>
          <p:nvPr/>
        </p:nvSpPr>
        <p:spPr>
          <a:xfrm>
            <a:off x="716692" y="4485503"/>
            <a:ext cx="1087394" cy="852616"/>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19074245">
            <a:off x="2752254" y="3299844"/>
            <a:ext cx="1038184" cy="3223934"/>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06551">
            <a:off x="2308915" y="962235"/>
            <a:ext cx="1525889" cy="3223934"/>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349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1139205"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Objectives</a:t>
            </a:r>
          </a:p>
        </p:txBody>
      </p:sp>
      <p:pic>
        <p:nvPicPr>
          <p:cNvPr id="7" name="Picture 6"/>
          <p:cNvPicPr>
            <a:picLocks noChangeAspect="1"/>
          </p:cNvPicPr>
          <p:nvPr/>
        </p:nvPicPr>
        <p:blipFill>
          <a:blip r:embed="rId3"/>
          <a:stretch>
            <a:fillRect/>
          </a:stretch>
        </p:blipFill>
        <p:spPr>
          <a:xfrm>
            <a:off x="-2" y="1228723"/>
            <a:ext cx="6560289" cy="5520420"/>
          </a:xfrm>
          <a:prstGeom prst="rect">
            <a:avLst/>
          </a:prstGeom>
        </p:spPr>
      </p:pic>
      <p:sp>
        <p:nvSpPr>
          <p:cNvPr id="9" name="Text Placeholder 3"/>
          <p:cNvSpPr txBox="1">
            <a:spLocks/>
          </p:cNvSpPr>
          <p:nvPr/>
        </p:nvSpPr>
        <p:spPr>
          <a:xfrm>
            <a:off x="6560287" y="6474823"/>
            <a:ext cx="2657856" cy="27432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50000"/>
                  </a:schemeClr>
                </a:solidFill>
              </a:rPr>
              <a:t>Photo Credit: Traci Olson</a:t>
            </a:r>
          </a:p>
        </p:txBody>
      </p:sp>
      <p:sp>
        <p:nvSpPr>
          <p:cNvPr id="8" name="Text Placeholder 1"/>
          <p:cNvSpPr>
            <a:spLocks noGrp="1"/>
          </p:cNvSpPr>
          <p:nvPr/>
        </p:nvSpPr>
        <p:spPr>
          <a:xfrm>
            <a:off x="6980208" y="1442029"/>
            <a:ext cx="5017121" cy="622338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spcBef>
                <a:spcPts val="200"/>
              </a:spcBef>
              <a:buClr>
                <a:srgbClr val="73A9DB"/>
              </a:buClr>
              <a:buFont typeface="Webdings" panose="05030102010509060703" pitchFamily="18" charset="2"/>
              <a:buChar char="4"/>
            </a:pPr>
            <a:r>
              <a:rPr lang="en-US" sz="2400" dirty="0">
                <a:solidFill>
                  <a:schemeClr val="bg2">
                    <a:lumMod val="50000"/>
                  </a:schemeClr>
                </a:solidFill>
              </a:rPr>
              <a:t>Improve water monitoring and detection</a:t>
            </a:r>
          </a:p>
          <a:p>
            <a:pPr marL="342900" indent="-342900">
              <a:lnSpc>
                <a:spcPct val="150000"/>
              </a:lnSpc>
              <a:spcBef>
                <a:spcPts val="200"/>
              </a:spcBef>
              <a:buClr>
                <a:srgbClr val="73A9DB"/>
              </a:buClr>
              <a:buFont typeface="Webdings" panose="05030102010509060703" pitchFamily="18" charset="2"/>
              <a:buChar char="4"/>
            </a:pPr>
            <a:r>
              <a:rPr lang="en-US" sz="2400" dirty="0">
                <a:solidFill>
                  <a:schemeClr val="bg2">
                    <a:lumMod val="50000"/>
                  </a:schemeClr>
                </a:solidFill>
              </a:rPr>
              <a:t>Leverage NASA earth observations</a:t>
            </a:r>
          </a:p>
          <a:p>
            <a:pPr marL="342900" indent="-342900">
              <a:lnSpc>
                <a:spcPct val="150000"/>
              </a:lnSpc>
              <a:spcBef>
                <a:spcPts val="200"/>
              </a:spcBef>
              <a:buClr>
                <a:srgbClr val="73A9DB"/>
              </a:buClr>
              <a:buFont typeface="Webdings" panose="05030102010509060703" pitchFamily="18" charset="2"/>
              <a:buChar char="4"/>
            </a:pPr>
            <a:r>
              <a:rPr lang="en-US" sz="2400" dirty="0">
                <a:solidFill>
                  <a:schemeClr val="bg2">
                    <a:lumMod val="50000"/>
                  </a:schemeClr>
                </a:solidFill>
              </a:rPr>
              <a:t>Create </a:t>
            </a:r>
            <a:r>
              <a:rPr lang="en-US" sz="2400" b="1" dirty="0">
                <a:solidFill>
                  <a:srgbClr val="73A9DB"/>
                </a:solidFill>
              </a:rPr>
              <a:t>S</a:t>
            </a:r>
            <a:r>
              <a:rPr lang="en-US" sz="2400" dirty="0">
                <a:solidFill>
                  <a:schemeClr val="bg2">
                    <a:lumMod val="50000"/>
                  </a:schemeClr>
                </a:solidFill>
              </a:rPr>
              <a:t>urface </a:t>
            </a:r>
            <a:r>
              <a:rPr lang="en-US" sz="2400" b="1" dirty="0">
                <a:solidFill>
                  <a:srgbClr val="73A9DB"/>
                </a:solidFill>
              </a:rPr>
              <a:t>W</a:t>
            </a:r>
            <a:r>
              <a:rPr lang="en-US" sz="2400" dirty="0">
                <a:solidFill>
                  <a:schemeClr val="bg2">
                    <a:lumMod val="50000"/>
                  </a:schemeClr>
                </a:solidFill>
              </a:rPr>
              <a:t>ater </a:t>
            </a:r>
            <a:r>
              <a:rPr lang="en-US" sz="2400" b="1" dirty="0">
                <a:solidFill>
                  <a:srgbClr val="73A9DB"/>
                </a:solidFill>
              </a:rPr>
              <a:t>I</a:t>
            </a:r>
            <a:r>
              <a:rPr lang="en-US" sz="2400" dirty="0">
                <a:solidFill>
                  <a:schemeClr val="bg2">
                    <a:lumMod val="50000"/>
                  </a:schemeClr>
                </a:solidFill>
              </a:rPr>
              <a:t>ndication </a:t>
            </a:r>
            <a:r>
              <a:rPr lang="en-US" sz="2400" b="1" dirty="0">
                <a:solidFill>
                  <a:srgbClr val="73A9DB"/>
                </a:solidFill>
              </a:rPr>
              <a:t>M</a:t>
            </a:r>
            <a:r>
              <a:rPr lang="en-US" sz="2400" dirty="0">
                <a:solidFill>
                  <a:schemeClr val="bg2">
                    <a:lumMod val="50000"/>
                  </a:schemeClr>
                </a:solidFill>
              </a:rPr>
              <a:t>odel (</a:t>
            </a:r>
            <a:r>
              <a:rPr lang="en-US" sz="2400" b="1" dirty="0">
                <a:solidFill>
                  <a:srgbClr val="73A9DB"/>
                </a:solidFill>
              </a:rPr>
              <a:t>SWIM</a:t>
            </a:r>
            <a:r>
              <a:rPr lang="en-US" sz="2400" dirty="0">
                <a:solidFill>
                  <a:schemeClr val="bg2">
                    <a:lumMod val="50000"/>
                  </a:schemeClr>
                </a:solidFill>
              </a:rPr>
              <a:t>)</a:t>
            </a:r>
          </a:p>
          <a:p>
            <a:pPr marL="800100" lvl="1" indent="-342900">
              <a:lnSpc>
                <a:spcPct val="150000"/>
              </a:lnSpc>
              <a:spcBef>
                <a:spcPts val="200"/>
              </a:spcBef>
              <a:buClr>
                <a:srgbClr val="73A9DB"/>
              </a:buClr>
              <a:buFont typeface="Webdings" panose="05030102010509060703" pitchFamily="18" charset="2"/>
              <a:buChar char="4"/>
            </a:pPr>
            <a:r>
              <a:rPr lang="en-US" sz="2000" dirty="0">
                <a:solidFill>
                  <a:schemeClr val="bg2">
                    <a:lumMod val="50000"/>
                  </a:schemeClr>
                </a:solidFill>
              </a:rPr>
              <a:t>JavaScript for Google Earth Engine</a:t>
            </a:r>
          </a:p>
          <a:p>
            <a:pPr marL="800100" lvl="1" indent="-342900">
              <a:lnSpc>
                <a:spcPct val="150000"/>
              </a:lnSpc>
              <a:spcBef>
                <a:spcPts val="200"/>
              </a:spcBef>
              <a:buClr>
                <a:srgbClr val="73A9DB"/>
              </a:buClr>
              <a:buFont typeface="Webdings" panose="05030102010509060703" pitchFamily="18" charset="2"/>
              <a:buChar char="4"/>
            </a:pPr>
            <a:r>
              <a:rPr lang="en-US" sz="2000" dirty="0">
                <a:solidFill>
                  <a:schemeClr val="bg2">
                    <a:lumMod val="50000"/>
                  </a:schemeClr>
                </a:solidFill>
              </a:rPr>
              <a:t>Python script in ArcMap 10.3</a:t>
            </a:r>
          </a:p>
        </p:txBody>
      </p:sp>
    </p:spTree>
    <p:extLst>
      <p:ext uri="{BB962C8B-B14F-4D97-AF65-F5344CB8AC3E}">
        <p14:creationId xmlns:p14="http://schemas.microsoft.com/office/powerpoint/2010/main" val="114187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492515" y="468496"/>
            <a:ext cx="9591674" cy="9720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Surface Water </a:t>
            </a:r>
            <a:r>
              <a:rPr lang="en-US" sz="3600" dirty="0">
                <a:solidFill>
                  <a:schemeClr val="bg1"/>
                </a:solidFill>
                <a:latin typeface="Century Gothic" panose="020B0502020202020204" pitchFamily="34" charset="0"/>
              </a:rPr>
              <a:t>Indication</a:t>
            </a:r>
            <a:r>
              <a:rPr lang="en-US" sz="4000" dirty="0">
                <a:solidFill>
                  <a:schemeClr val="bg1"/>
                </a:solidFill>
                <a:latin typeface="Century Gothic" panose="020B0502020202020204" pitchFamily="34" charset="0"/>
              </a:rPr>
              <a:t> Model (</a:t>
            </a:r>
            <a:r>
              <a:rPr lang="en-US" sz="3600" dirty="0">
                <a:solidFill>
                  <a:schemeClr val="bg1"/>
                </a:solidFill>
                <a:latin typeface="Century Gothic" panose="020B0502020202020204" pitchFamily="34" charset="0"/>
              </a:rPr>
              <a:t>SWIM</a:t>
            </a:r>
            <a:r>
              <a:rPr lang="en-US" sz="4000" dirty="0">
                <a:solidFill>
                  <a:schemeClr val="bg1"/>
                </a:solidFill>
                <a:latin typeface="Century Gothic" panose="020B0502020202020204" pitchFamily="34" charset="0"/>
              </a:rPr>
              <a:t>)</a:t>
            </a:r>
          </a:p>
        </p:txBody>
      </p:sp>
      <p:sp>
        <p:nvSpPr>
          <p:cNvPr id="7" name="Text Placeholder 1"/>
          <p:cNvSpPr>
            <a:spLocks noGrp="1"/>
          </p:cNvSpPr>
          <p:nvPr/>
        </p:nvSpPr>
        <p:spPr>
          <a:xfrm>
            <a:off x="2886552" y="1291715"/>
            <a:ext cx="6615793" cy="23658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spcBef>
                <a:spcPts val="200"/>
              </a:spcBef>
              <a:buClr>
                <a:srgbClr val="73A9DB"/>
              </a:buClr>
              <a:buFont typeface="Webdings" panose="05030102010509060703" pitchFamily="18" charset="2"/>
              <a:buChar char="4"/>
            </a:pPr>
            <a:r>
              <a:rPr lang="en-US" sz="2400" dirty="0">
                <a:solidFill>
                  <a:schemeClr val="bg2">
                    <a:lumMod val="50000"/>
                  </a:schemeClr>
                </a:solidFill>
              </a:rPr>
              <a:t>Landsat 8 OLI and TIRS</a:t>
            </a:r>
          </a:p>
          <a:p>
            <a:pPr marL="342900" indent="-342900">
              <a:lnSpc>
                <a:spcPct val="150000"/>
              </a:lnSpc>
              <a:spcBef>
                <a:spcPts val="200"/>
              </a:spcBef>
              <a:buClr>
                <a:srgbClr val="73A9DB"/>
              </a:buClr>
              <a:buFont typeface="Webdings" panose="05030102010509060703" pitchFamily="18" charset="2"/>
              <a:buChar char="4"/>
            </a:pPr>
            <a:r>
              <a:rPr lang="en-US" sz="2400" dirty="0">
                <a:solidFill>
                  <a:schemeClr val="bg2">
                    <a:lumMod val="50000"/>
                  </a:schemeClr>
                </a:solidFill>
              </a:rPr>
              <a:t>Shuttle Radar Topography Mission (SRTM)</a:t>
            </a:r>
          </a:p>
          <a:p>
            <a:pPr marL="342900" indent="-342900">
              <a:lnSpc>
                <a:spcPct val="150000"/>
              </a:lnSpc>
              <a:spcBef>
                <a:spcPts val="200"/>
              </a:spcBef>
              <a:buClr>
                <a:srgbClr val="73A9DB"/>
              </a:buClr>
              <a:buFont typeface="Webdings" panose="05030102010509060703" pitchFamily="18" charset="2"/>
              <a:buChar char="4"/>
            </a:pPr>
            <a:r>
              <a:rPr lang="en-US" sz="2400" dirty="0">
                <a:solidFill>
                  <a:schemeClr val="bg2">
                    <a:lumMod val="50000"/>
                  </a:schemeClr>
                </a:solidFill>
              </a:rPr>
              <a:t>Google Earth Engine and ArcMap</a:t>
            </a:r>
          </a:p>
          <a:p>
            <a:pPr marL="342900" indent="-342900">
              <a:lnSpc>
                <a:spcPct val="150000"/>
              </a:lnSpc>
              <a:spcBef>
                <a:spcPts val="200"/>
              </a:spcBef>
              <a:buClr>
                <a:srgbClr val="73A9DB"/>
              </a:buClr>
              <a:buFont typeface="Webdings" panose="05030102010509060703" pitchFamily="18" charset="2"/>
              <a:buChar char="4"/>
            </a:pPr>
            <a:r>
              <a:rPr lang="en-US" sz="2400" dirty="0">
                <a:solidFill>
                  <a:schemeClr val="bg2">
                    <a:lumMod val="50000"/>
                  </a:schemeClr>
                </a:solidFill>
              </a:rPr>
              <a:t>Georeferenced points from field site</a:t>
            </a:r>
          </a:p>
        </p:txBody>
      </p:sp>
      <p:pic>
        <p:nvPicPr>
          <p:cNvPr id="2" name="Picture 1"/>
          <p:cNvPicPr>
            <a:picLocks noChangeAspect="1"/>
          </p:cNvPicPr>
          <p:nvPr/>
        </p:nvPicPr>
        <p:blipFill>
          <a:blip r:embed="rId3"/>
          <a:stretch>
            <a:fillRect/>
          </a:stretch>
        </p:blipFill>
        <p:spPr>
          <a:xfrm rot="2817184">
            <a:off x="9566457" y="854033"/>
            <a:ext cx="2094758" cy="2315894"/>
          </a:xfrm>
          <a:prstGeom prst="rect">
            <a:avLst/>
          </a:prstGeom>
        </p:spPr>
      </p:pic>
      <p:pic>
        <p:nvPicPr>
          <p:cNvPr id="3" name="Picture 2"/>
          <p:cNvPicPr>
            <a:picLocks noChangeAspect="1"/>
          </p:cNvPicPr>
          <p:nvPr/>
        </p:nvPicPr>
        <p:blipFill>
          <a:blip r:embed="rId4"/>
          <a:stretch>
            <a:fillRect/>
          </a:stretch>
        </p:blipFill>
        <p:spPr>
          <a:xfrm>
            <a:off x="492515" y="1412029"/>
            <a:ext cx="2190528" cy="1790905"/>
          </a:xfrm>
          <a:prstGeom prst="rect">
            <a:avLst/>
          </a:prstGeom>
        </p:spPr>
      </p:pic>
      <p:pic>
        <p:nvPicPr>
          <p:cNvPr id="10" name="Picture 9"/>
          <p:cNvPicPr>
            <a:picLocks noChangeAspect="1"/>
          </p:cNvPicPr>
          <p:nvPr/>
        </p:nvPicPr>
        <p:blipFill>
          <a:blip r:embed="rId5"/>
          <a:stretch>
            <a:fillRect/>
          </a:stretch>
        </p:blipFill>
        <p:spPr>
          <a:xfrm>
            <a:off x="179693" y="3796791"/>
            <a:ext cx="3961534" cy="2865593"/>
          </a:xfrm>
          <a:prstGeom prst="rect">
            <a:avLst/>
          </a:prstGeom>
        </p:spPr>
      </p:pic>
      <p:grpSp>
        <p:nvGrpSpPr>
          <p:cNvPr id="6" name="Group 5"/>
          <p:cNvGrpSpPr/>
          <p:nvPr/>
        </p:nvGrpSpPr>
        <p:grpSpPr>
          <a:xfrm>
            <a:off x="8223437" y="3639473"/>
            <a:ext cx="3820789" cy="2865592"/>
            <a:chOff x="8223437" y="3639473"/>
            <a:chExt cx="3820789" cy="2865592"/>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8223437" y="3639473"/>
              <a:ext cx="3820789" cy="2865592"/>
            </a:xfrm>
            <a:prstGeom prst="rect">
              <a:avLst/>
            </a:prstGeom>
          </p:spPr>
        </p:pic>
        <p:sp>
          <p:nvSpPr>
            <p:cNvPr id="11" name="Oval 10"/>
            <p:cNvSpPr/>
            <p:nvPr/>
          </p:nvSpPr>
          <p:spPr>
            <a:xfrm rot="514361">
              <a:off x="9936396" y="5699547"/>
              <a:ext cx="1354880" cy="643415"/>
            </a:xfrm>
            <a:prstGeom prst="ellipse">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11405910" y="6440350"/>
            <a:ext cx="638316" cy="369332"/>
          </a:xfrm>
          <a:prstGeom prst="rect">
            <a:avLst/>
          </a:prstGeom>
          <a:noFill/>
        </p:spPr>
        <p:txBody>
          <a:bodyPr wrap="none" rtlCol="0">
            <a:spAutoFit/>
          </a:bodyPr>
          <a:lstStyle/>
          <a:p>
            <a:r>
              <a:rPr lang="en-US" dirty="0">
                <a:solidFill>
                  <a:schemeClr val="accent6">
                    <a:lumMod val="75000"/>
                  </a:schemeClr>
                </a:solidFill>
              </a:rPr>
              <a:t>GPS</a:t>
            </a: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07433" y="3772302"/>
            <a:ext cx="3282222" cy="2890082"/>
          </a:xfrm>
          <a:prstGeom prst="rect">
            <a:avLst/>
          </a:prstGeom>
        </p:spPr>
      </p:pic>
    </p:spTree>
    <p:extLst>
      <p:ext uri="{BB962C8B-B14F-4D97-AF65-F5344CB8AC3E}">
        <p14:creationId xmlns:p14="http://schemas.microsoft.com/office/powerpoint/2010/main" val="354932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1173777" y="468496"/>
            <a:ext cx="9591674" cy="9720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SWIM in Google Earth Engine</a:t>
            </a:r>
          </a:p>
        </p:txBody>
      </p:sp>
      <p:sp>
        <p:nvSpPr>
          <p:cNvPr id="13" name="Text Placeholder 1"/>
          <p:cNvSpPr>
            <a:spLocks noGrp="1"/>
          </p:cNvSpPr>
          <p:nvPr/>
        </p:nvSpPr>
        <p:spPr>
          <a:xfrm>
            <a:off x="8027002" y="1307569"/>
            <a:ext cx="4021130" cy="52560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1800"/>
              </a:spcBef>
              <a:buClr>
                <a:srgbClr val="73A9DB"/>
              </a:buClr>
              <a:buFont typeface="Webdings" panose="05030102010509060703" pitchFamily="18" charset="2"/>
              <a:buChar char="4"/>
            </a:pPr>
            <a:r>
              <a:rPr lang="en-US" sz="2300" dirty="0">
                <a:solidFill>
                  <a:schemeClr val="bg2">
                    <a:lumMod val="50000"/>
                  </a:schemeClr>
                </a:solidFill>
              </a:rPr>
              <a:t>Easy sharing ability</a:t>
            </a:r>
          </a:p>
          <a:p>
            <a:pPr marL="342900" indent="-342900">
              <a:lnSpc>
                <a:spcPct val="100000"/>
              </a:lnSpc>
              <a:spcBef>
                <a:spcPts val="1800"/>
              </a:spcBef>
              <a:buClr>
                <a:srgbClr val="73A9DB"/>
              </a:buClr>
              <a:buFont typeface="Webdings" panose="05030102010509060703" pitchFamily="18" charset="2"/>
              <a:buChar char="4"/>
            </a:pPr>
            <a:r>
              <a:rPr lang="en-US" sz="2300" dirty="0">
                <a:solidFill>
                  <a:schemeClr val="bg2">
                    <a:lumMod val="50000"/>
                  </a:schemeClr>
                </a:solidFill>
              </a:rPr>
              <a:t>Powered by Google Servers</a:t>
            </a:r>
          </a:p>
          <a:p>
            <a:pPr marL="342900" indent="-342900">
              <a:lnSpc>
                <a:spcPct val="100000"/>
              </a:lnSpc>
              <a:spcBef>
                <a:spcPts val="1800"/>
              </a:spcBef>
              <a:buClr>
                <a:srgbClr val="73A9DB"/>
              </a:buClr>
              <a:buFont typeface="Webdings" panose="05030102010509060703" pitchFamily="18" charset="2"/>
              <a:buChar char="4"/>
            </a:pPr>
            <a:r>
              <a:rPr lang="en-US" sz="2300" dirty="0">
                <a:solidFill>
                  <a:schemeClr val="bg2">
                    <a:lumMod val="50000"/>
                  </a:schemeClr>
                </a:solidFill>
              </a:rPr>
              <a:t>Hosts many imagery datasets</a:t>
            </a:r>
          </a:p>
          <a:p>
            <a:pPr marL="342900" indent="-342900">
              <a:lnSpc>
                <a:spcPct val="100000"/>
              </a:lnSpc>
              <a:spcBef>
                <a:spcPts val="1800"/>
              </a:spcBef>
              <a:buClr>
                <a:srgbClr val="73A9DB"/>
              </a:buClr>
              <a:buFont typeface="Webdings" panose="05030102010509060703" pitchFamily="18" charset="2"/>
              <a:buChar char="4"/>
            </a:pPr>
            <a:r>
              <a:rPr lang="en-US" sz="2300" dirty="0">
                <a:solidFill>
                  <a:schemeClr val="bg2">
                    <a:lumMod val="50000"/>
                  </a:schemeClr>
                </a:solidFill>
              </a:rPr>
              <a:t>Ability to run large dataset without issue</a:t>
            </a:r>
          </a:p>
          <a:p>
            <a:pPr marL="342900" indent="-342900">
              <a:lnSpc>
                <a:spcPct val="100000"/>
              </a:lnSpc>
              <a:spcBef>
                <a:spcPts val="1800"/>
              </a:spcBef>
              <a:buClr>
                <a:srgbClr val="73A9DB"/>
              </a:buClr>
              <a:buFont typeface="Webdings" panose="05030102010509060703" pitchFamily="18" charset="2"/>
              <a:buChar char="4"/>
            </a:pPr>
            <a:r>
              <a:rPr lang="en-US" sz="2300" dirty="0">
                <a:solidFill>
                  <a:schemeClr val="bg2">
                    <a:lumMod val="50000"/>
                  </a:schemeClr>
                </a:solidFill>
              </a:rPr>
              <a:t>Uses Python and JavaScript API</a:t>
            </a:r>
          </a:p>
          <a:p>
            <a:pPr marL="342900" indent="-342900">
              <a:lnSpc>
                <a:spcPct val="100000"/>
              </a:lnSpc>
              <a:spcBef>
                <a:spcPts val="1800"/>
              </a:spcBef>
              <a:buClr>
                <a:srgbClr val="73A9DB"/>
              </a:buClr>
              <a:buFont typeface="Webdings" panose="05030102010509060703" pitchFamily="18" charset="2"/>
              <a:buChar char="4"/>
            </a:pPr>
            <a:r>
              <a:rPr lang="en-US" sz="2300" dirty="0">
                <a:solidFill>
                  <a:schemeClr val="bg2">
                    <a:lumMod val="50000"/>
                  </a:schemeClr>
                </a:solidFill>
              </a:rPr>
              <a:t>Archives Sentinel – 2 imagery and other datasets</a:t>
            </a:r>
          </a:p>
        </p:txBody>
      </p:sp>
      <p:pic>
        <p:nvPicPr>
          <p:cNvPr id="3" name="Picture 2"/>
          <p:cNvPicPr>
            <a:picLocks noChangeAspect="1"/>
          </p:cNvPicPr>
          <p:nvPr/>
        </p:nvPicPr>
        <p:blipFill>
          <a:blip r:embed="rId3"/>
          <a:stretch>
            <a:fillRect/>
          </a:stretch>
        </p:blipFill>
        <p:spPr>
          <a:xfrm>
            <a:off x="71694" y="1357673"/>
            <a:ext cx="7814816" cy="5256070"/>
          </a:xfrm>
          <a:prstGeom prst="rect">
            <a:avLst/>
          </a:prstGeom>
        </p:spPr>
      </p:pic>
    </p:spTree>
    <p:extLst>
      <p:ext uri="{BB962C8B-B14F-4D97-AF65-F5344CB8AC3E}">
        <p14:creationId xmlns:p14="http://schemas.microsoft.com/office/powerpoint/2010/main" val="2001483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492515" y="410737"/>
            <a:ext cx="9591674" cy="9720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SWIM in ArcMap</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430" y="1251284"/>
            <a:ext cx="6217157" cy="5474367"/>
          </a:xfrm>
          <a:prstGeom prst="rect">
            <a:avLst/>
          </a:prstGeom>
        </p:spPr>
      </p:pic>
      <p:sp>
        <p:nvSpPr>
          <p:cNvPr id="14" name="Text Placeholder 1"/>
          <p:cNvSpPr>
            <a:spLocks noGrp="1"/>
          </p:cNvSpPr>
          <p:nvPr/>
        </p:nvSpPr>
        <p:spPr>
          <a:xfrm>
            <a:off x="7148695" y="2643732"/>
            <a:ext cx="4714441" cy="388232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1800"/>
              </a:spcBef>
              <a:buClr>
                <a:srgbClr val="73A9DB"/>
              </a:buClr>
              <a:buFont typeface="Webdings" panose="05030102010509060703" pitchFamily="18" charset="2"/>
              <a:buChar char="4"/>
            </a:pPr>
            <a:r>
              <a:rPr lang="en-US" sz="2400" dirty="0">
                <a:solidFill>
                  <a:schemeClr val="bg2">
                    <a:lumMod val="50000"/>
                  </a:schemeClr>
                </a:solidFill>
              </a:rPr>
              <a:t>Easy Usage</a:t>
            </a:r>
          </a:p>
          <a:p>
            <a:pPr marL="342900" indent="-342900">
              <a:lnSpc>
                <a:spcPct val="100000"/>
              </a:lnSpc>
              <a:spcBef>
                <a:spcPts val="1800"/>
              </a:spcBef>
              <a:buClr>
                <a:srgbClr val="73A9DB"/>
              </a:buClr>
              <a:buFont typeface="Webdings" panose="05030102010509060703" pitchFamily="18" charset="2"/>
              <a:buChar char="4"/>
            </a:pPr>
            <a:r>
              <a:rPr lang="en-US" sz="2400" dirty="0">
                <a:solidFill>
                  <a:schemeClr val="bg2">
                    <a:lumMod val="50000"/>
                  </a:schemeClr>
                </a:solidFill>
              </a:rPr>
              <a:t>ArcMap is available to many users</a:t>
            </a:r>
          </a:p>
          <a:p>
            <a:pPr marL="342900" indent="-342900">
              <a:lnSpc>
                <a:spcPct val="100000"/>
              </a:lnSpc>
              <a:spcBef>
                <a:spcPts val="1800"/>
              </a:spcBef>
              <a:buClr>
                <a:srgbClr val="73A9DB"/>
              </a:buClr>
              <a:buFont typeface="Webdings" panose="05030102010509060703" pitchFamily="18" charset="2"/>
              <a:buChar char="4"/>
            </a:pPr>
            <a:r>
              <a:rPr lang="en-US" sz="2400" dirty="0">
                <a:solidFill>
                  <a:schemeClr val="bg2">
                    <a:lumMod val="50000"/>
                  </a:schemeClr>
                </a:solidFill>
              </a:rPr>
              <a:t>Does not allow flexibility with editing.</a:t>
            </a:r>
          </a:p>
        </p:txBody>
      </p:sp>
    </p:spTree>
    <p:extLst>
      <p:ext uri="{BB962C8B-B14F-4D97-AF65-F5344CB8AC3E}">
        <p14:creationId xmlns:p14="http://schemas.microsoft.com/office/powerpoint/2010/main" val="3864040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1057999" y="519022"/>
            <a:ext cx="9591674" cy="9720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latin typeface="Century Gothic" panose="020B0502020202020204" pitchFamily="34" charset="0"/>
              </a:rPr>
              <a:t>Georeferenced point</a:t>
            </a:r>
          </a:p>
        </p:txBody>
      </p:sp>
      <p:sp>
        <p:nvSpPr>
          <p:cNvPr id="7" name="Text Placeholder 1"/>
          <p:cNvSpPr>
            <a:spLocks noGrp="1"/>
          </p:cNvSpPr>
          <p:nvPr/>
        </p:nvSpPr>
        <p:spPr>
          <a:xfrm>
            <a:off x="5685002" y="1491073"/>
            <a:ext cx="6615793" cy="49767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73A9DB"/>
              </a:buClr>
              <a:buNone/>
            </a:pPr>
            <a:r>
              <a:rPr lang="en-US" sz="2400" dirty="0">
                <a:solidFill>
                  <a:schemeClr val="bg2">
                    <a:lumMod val="50000"/>
                  </a:schemeClr>
                </a:solidFill>
              </a:rPr>
              <a:t>Identified Features were sampled in Earth Engine and taken in the field. </a:t>
            </a:r>
          </a:p>
          <a:p>
            <a:pPr marL="0" indent="0">
              <a:lnSpc>
                <a:spcPct val="150000"/>
              </a:lnSpc>
              <a:spcBef>
                <a:spcPts val="200"/>
              </a:spcBef>
              <a:buClr>
                <a:srgbClr val="73A9DB"/>
              </a:buClr>
              <a:buNone/>
            </a:pPr>
            <a:r>
              <a:rPr lang="en-US" sz="2400" dirty="0">
                <a:solidFill>
                  <a:schemeClr val="bg2">
                    <a:lumMod val="50000"/>
                  </a:schemeClr>
                </a:solidFill>
              </a:rPr>
              <a:t>Classes:</a:t>
            </a:r>
          </a:p>
          <a:p>
            <a:pPr marL="342900" indent="-342900">
              <a:lnSpc>
                <a:spcPct val="150000"/>
              </a:lnSpc>
              <a:spcBef>
                <a:spcPts val="200"/>
              </a:spcBef>
              <a:buClr>
                <a:srgbClr val="73A9DB"/>
              </a:buClr>
              <a:buFont typeface="Webdings" panose="05030102010509060703" pitchFamily="18" charset="2"/>
              <a:buChar char="4"/>
            </a:pPr>
            <a:r>
              <a:rPr lang="en-US" sz="2400" dirty="0">
                <a:solidFill>
                  <a:schemeClr val="bg2">
                    <a:lumMod val="50000"/>
                  </a:schemeClr>
                </a:solidFill>
              </a:rPr>
              <a:t>Basalt</a:t>
            </a:r>
          </a:p>
          <a:p>
            <a:pPr marL="342900" indent="-342900">
              <a:lnSpc>
                <a:spcPct val="150000"/>
              </a:lnSpc>
              <a:spcBef>
                <a:spcPts val="200"/>
              </a:spcBef>
              <a:buClr>
                <a:srgbClr val="73A9DB"/>
              </a:buClr>
              <a:buFont typeface="Webdings" panose="05030102010509060703" pitchFamily="18" charset="2"/>
              <a:buChar char="4"/>
            </a:pPr>
            <a:r>
              <a:rPr lang="en-US" sz="2400" dirty="0">
                <a:solidFill>
                  <a:schemeClr val="bg2">
                    <a:lumMod val="50000"/>
                  </a:schemeClr>
                </a:solidFill>
              </a:rPr>
              <a:t>Sagebrush steppe or bare soil</a:t>
            </a:r>
          </a:p>
          <a:p>
            <a:pPr marL="342900" indent="-342900">
              <a:lnSpc>
                <a:spcPct val="150000"/>
              </a:lnSpc>
              <a:spcBef>
                <a:spcPts val="200"/>
              </a:spcBef>
              <a:buClr>
                <a:srgbClr val="73A9DB"/>
              </a:buClr>
              <a:buFont typeface="Webdings" panose="05030102010509060703" pitchFamily="18" charset="2"/>
              <a:buChar char="4"/>
            </a:pPr>
            <a:r>
              <a:rPr lang="en-US" sz="2400" dirty="0">
                <a:solidFill>
                  <a:schemeClr val="bg2">
                    <a:lumMod val="50000"/>
                  </a:schemeClr>
                </a:solidFill>
              </a:rPr>
              <a:t>Dark Vegetation</a:t>
            </a:r>
          </a:p>
          <a:p>
            <a:pPr marL="342900" indent="-342900">
              <a:lnSpc>
                <a:spcPct val="150000"/>
              </a:lnSpc>
              <a:spcBef>
                <a:spcPts val="200"/>
              </a:spcBef>
              <a:buClr>
                <a:srgbClr val="73A9DB"/>
              </a:buClr>
              <a:buFont typeface="Webdings" panose="05030102010509060703" pitchFamily="18" charset="2"/>
              <a:buChar char="4"/>
            </a:pPr>
            <a:r>
              <a:rPr lang="en-US" sz="2400" dirty="0">
                <a:solidFill>
                  <a:schemeClr val="bg2">
                    <a:lumMod val="50000"/>
                  </a:schemeClr>
                </a:solidFill>
              </a:rPr>
              <a:t>Partial Water</a:t>
            </a:r>
          </a:p>
          <a:p>
            <a:pPr marL="342900" indent="-342900">
              <a:lnSpc>
                <a:spcPct val="150000"/>
              </a:lnSpc>
              <a:spcBef>
                <a:spcPts val="200"/>
              </a:spcBef>
              <a:buClr>
                <a:srgbClr val="73A9DB"/>
              </a:buClr>
              <a:buFont typeface="Webdings" panose="05030102010509060703" pitchFamily="18" charset="2"/>
              <a:buChar char="4"/>
            </a:pPr>
            <a:r>
              <a:rPr lang="en-US" sz="2400" dirty="0">
                <a:solidFill>
                  <a:schemeClr val="bg2">
                    <a:lumMod val="50000"/>
                  </a:schemeClr>
                </a:solidFill>
              </a:rPr>
              <a:t>Open Water</a:t>
            </a:r>
          </a:p>
        </p:txBody>
      </p:sp>
      <p:grpSp>
        <p:nvGrpSpPr>
          <p:cNvPr id="2" name="Group 1"/>
          <p:cNvGrpSpPr/>
          <p:nvPr/>
        </p:nvGrpSpPr>
        <p:grpSpPr>
          <a:xfrm>
            <a:off x="593070" y="4617419"/>
            <a:ext cx="2726618" cy="2044964"/>
            <a:chOff x="593070" y="4617419"/>
            <a:chExt cx="2726618" cy="2044964"/>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93070" y="4617419"/>
              <a:ext cx="2726618" cy="2044964"/>
            </a:xfrm>
            <a:prstGeom prst="rect">
              <a:avLst/>
            </a:prstGeom>
          </p:spPr>
        </p:pic>
        <p:sp>
          <p:nvSpPr>
            <p:cNvPr id="11" name="Oval 10"/>
            <p:cNvSpPr/>
            <p:nvPr/>
          </p:nvSpPr>
          <p:spPr>
            <a:xfrm rot="514361">
              <a:off x="1839320" y="6064301"/>
              <a:ext cx="1053039" cy="522515"/>
            </a:xfrm>
            <a:prstGeom prst="ellipse">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3632510" y="6321834"/>
            <a:ext cx="638316" cy="369332"/>
          </a:xfrm>
          <a:prstGeom prst="rect">
            <a:avLst/>
          </a:prstGeom>
          <a:noFill/>
        </p:spPr>
        <p:txBody>
          <a:bodyPr wrap="none" rtlCol="0">
            <a:spAutoFit/>
          </a:bodyPr>
          <a:lstStyle/>
          <a:p>
            <a:r>
              <a:rPr lang="en-US" dirty="0">
                <a:solidFill>
                  <a:schemeClr val="accent6">
                    <a:lumMod val="75000"/>
                  </a:schemeClr>
                </a:solidFill>
              </a:rPr>
              <a:t>GPS</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003" y="1271203"/>
            <a:ext cx="4627003" cy="3244389"/>
          </a:xfrm>
          <a:prstGeom prst="rect">
            <a:avLst/>
          </a:prstGeom>
        </p:spPr>
      </p:pic>
    </p:spTree>
    <p:extLst>
      <p:ext uri="{BB962C8B-B14F-4D97-AF65-F5344CB8AC3E}">
        <p14:creationId xmlns:p14="http://schemas.microsoft.com/office/powerpoint/2010/main" val="232598970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5783</TotalTime>
  <Words>3833</Words>
  <Application>Microsoft Office PowerPoint</Application>
  <PresentationFormat>Widescreen</PresentationFormat>
  <Paragraphs>310</Paragraphs>
  <Slides>21</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MS PGothic</vt:lpstr>
      <vt:lpstr>Arial</vt:lpstr>
      <vt:lpstr>Calibri</vt:lpstr>
      <vt:lpstr>Century Gothic</vt:lpstr>
      <vt:lpstr>Garamond</vt:lpstr>
      <vt:lpstr>Questrial</vt:lpstr>
      <vt:lpstr>Symbol</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Aubrey Rose</cp:lastModifiedBy>
  <cp:revision>365</cp:revision>
  <dcterms:created xsi:type="dcterms:W3CDTF">2015-05-18T13:26:09Z</dcterms:created>
  <dcterms:modified xsi:type="dcterms:W3CDTF">2016-11-17T21:19:20Z</dcterms:modified>
</cp:coreProperties>
</file>