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4" clrIdx="0"/>
  <p:cmAuthor id="1" name="s" initials="" lastIdx="0" clrIdx="1"/>
  <p:cmAuthor id="2" name="peter hawman" initials="ph" lastIdx="8" clrIdx="2">
    <p:extLst/>
  </p:cmAuthor>
  <p:cmAuthor id="3" name="Brumbaugh, Beth (LARC-E3)[SSAI DEVELOP]" initials="BB(D"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99"/>
    <a:srgbClr val="FF6666"/>
    <a:srgbClr val="CC6666"/>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0" d="100"/>
          <a:sy n="40" d="100"/>
        </p:scale>
        <p:origin x="-208" y="-80"/>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commentAuthors" Target="commentAuthors.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NASA Jet </a:t>
            </a:r>
            <a:r>
              <a:rPr lang="en-US" dirty="0" smtClean="0"/>
              <a:t>Propulsion Laboratory</a:t>
            </a:r>
            <a:endParaRPr lang="en-US" dirty="0"/>
          </a:p>
        </p:txBody>
      </p:sp>
      <p:sp>
        <p:nvSpPr>
          <p:cNvPr id="4" name="Text Placeholder 3"/>
          <p:cNvSpPr>
            <a:spLocks noGrp="1"/>
          </p:cNvSpPr>
          <p:nvPr>
            <p:ph type="body" sz="quarter" idx="11"/>
          </p:nvPr>
        </p:nvSpPr>
        <p:spPr/>
        <p:txBody>
          <a:bodyPr/>
          <a:lstStyle/>
          <a:p>
            <a:r>
              <a:rPr lang="en-US" dirty="0"/>
              <a:t>Delivering </a:t>
            </a:r>
            <a:r>
              <a:rPr lang="en-US" dirty="0" smtClean="0"/>
              <a:t>automated evapotranspiration data </a:t>
            </a:r>
            <a:r>
              <a:rPr lang="en-US" dirty="0"/>
              <a:t>to the New Mexico Office of the State Engineer for </a:t>
            </a:r>
            <a:r>
              <a:rPr lang="en-US" dirty="0" smtClean="0"/>
              <a:t>enhanced water resource decision making </a:t>
            </a:r>
            <a:r>
              <a:rPr lang="en-US" dirty="0"/>
              <a:t>in New Mexico</a:t>
            </a:r>
          </a:p>
          <a:p>
            <a:endParaRPr lang="en-US" dirty="0"/>
          </a:p>
        </p:txBody>
      </p:sp>
      <p:sp>
        <p:nvSpPr>
          <p:cNvPr id="5" name="Text Placeholder 4"/>
          <p:cNvSpPr>
            <a:spLocks noGrp="1"/>
          </p:cNvSpPr>
          <p:nvPr>
            <p:ph type="body" sz="quarter" idx="10"/>
          </p:nvPr>
        </p:nvSpPr>
        <p:spPr/>
        <p:txBody>
          <a:bodyPr/>
          <a:lstStyle/>
          <a:p>
            <a:r>
              <a:rPr lang="en-US" sz="6000" dirty="0" smtClean="0"/>
              <a:t>New Mexico Water Resources and Agriculture</a:t>
            </a:r>
            <a:endParaRPr lang="en-US" sz="6000" dirty="0"/>
          </a:p>
        </p:txBody>
      </p:sp>
      <p:sp>
        <p:nvSpPr>
          <p:cNvPr id="9" name="Text Placeholder 16"/>
          <p:cNvSpPr txBox="1">
            <a:spLocks/>
          </p:cNvSpPr>
          <p:nvPr/>
        </p:nvSpPr>
        <p:spPr>
          <a:xfrm>
            <a:off x="8940800" y="28460700"/>
            <a:ext cx="7543800" cy="7369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From Left to Right: Agustin Muniz, Trevor McDonald, Sol Kim</a:t>
            </a:r>
          </a:p>
        </p:txBody>
      </p:sp>
      <p:sp>
        <p:nvSpPr>
          <p:cNvPr id="10" name="Text Placeholder 16"/>
          <p:cNvSpPr txBox="1">
            <a:spLocks/>
          </p:cNvSpPr>
          <p:nvPr/>
        </p:nvSpPr>
        <p:spPr>
          <a:xfrm>
            <a:off x="9029700" y="30924500"/>
            <a:ext cx="7829550" cy="76200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New </a:t>
            </a:r>
            <a:r>
              <a:rPr lang="en-US" sz="2800" dirty="0"/>
              <a:t>Mexico Office of the State Engineer, End-</a:t>
            </a:r>
            <a:r>
              <a:rPr lang="en-US" sz="2800" dirty="0" smtClean="0"/>
              <a:t>User</a:t>
            </a:r>
          </a:p>
        </p:txBody>
      </p:sp>
      <p:sp>
        <p:nvSpPr>
          <p:cNvPr id="11" name="Text Placeholder 16"/>
          <p:cNvSpPr txBox="1">
            <a:spLocks/>
          </p:cNvSpPr>
          <p:nvPr/>
        </p:nvSpPr>
        <p:spPr>
          <a:xfrm>
            <a:off x="18288000" y="30956250"/>
            <a:ext cx="8229600" cy="295275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We </a:t>
            </a:r>
            <a:r>
              <a:rPr lang="en-US" sz="2800" dirty="0"/>
              <a:t>thank everyone who helped in our project. Science advisors Joshua Fisher, Greg Moore, and Manish </a:t>
            </a:r>
            <a:r>
              <a:rPr lang="en-US" sz="2800" dirty="0" err="1"/>
              <a:t>Verma</a:t>
            </a:r>
            <a:r>
              <a:rPr lang="en-US" sz="2800" dirty="0"/>
              <a:t> provided insight and expertise that greatly assisted the research. Gwen Miller, Christine Rains, and Daniel Jensen assisted throughout the project guiding us through deliverables and answering research </a:t>
            </a:r>
            <a:r>
              <a:rPr lang="en-US" sz="2800" dirty="0" smtClean="0"/>
              <a:t>questions.</a:t>
            </a:r>
          </a:p>
        </p:txBody>
      </p:sp>
      <p:sp>
        <p:nvSpPr>
          <p:cNvPr id="12" name="Text Placeholder 16"/>
          <p:cNvSpPr txBox="1">
            <a:spLocks/>
          </p:cNvSpPr>
          <p:nvPr/>
        </p:nvSpPr>
        <p:spPr>
          <a:xfrm>
            <a:off x="18288000" y="26760654"/>
            <a:ext cx="8229600" cy="18206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Individual components of the pipeline successfully implemented.</a:t>
            </a:r>
            <a:endParaRPr lang="en-US" dirty="0" smtClean="0"/>
          </a:p>
          <a:p>
            <a:pPr marL="347663" indent="-347663"/>
            <a:r>
              <a:rPr lang="en-US" dirty="0" smtClean="0"/>
              <a:t>Automation and integration of entire pipeline will continue in the next term.</a:t>
            </a:r>
          </a:p>
          <a:p>
            <a:pPr marL="347663" indent="-347663"/>
            <a:r>
              <a:rPr lang="en-US" dirty="0" smtClean="0"/>
              <a:t>Front end web server in the works for next term.</a:t>
            </a:r>
            <a:endParaRPr lang="en-US" dirty="0" smtClean="0"/>
          </a:p>
        </p:txBody>
      </p:sp>
      <p:sp>
        <p:nvSpPr>
          <p:cNvPr id="7" name="Text Placeholder 16"/>
          <p:cNvSpPr txBox="1">
            <a:spLocks/>
          </p:cNvSpPr>
          <p:nvPr/>
        </p:nvSpPr>
        <p:spPr>
          <a:xfrm>
            <a:off x="914400" y="12275155"/>
            <a:ext cx="16262350" cy="144084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A </a:t>
            </a:r>
            <a:r>
              <a:rPr lang="en-US" sz="2800" dirty="0"/>
              <a:t>visual representation of the automated data pipeline architecture. The pipeline initially retrieves the data and sends some data for processing. Once processing is done, all data is fed into an evapotranspiration (ET) algorithm to create ET outputs. The outputs will be hosted on a web server</a:t>
            </a:r>
            <a:r>
              <a:rPr lang="en-US" sz="2800" dirty="0" smtClean="0"/>
              <a:t>.</a:t>
            </a:r>
          </a:p>
          <a:p>
            <a:r>
              <a:rPr lang="en-US" sz="2800" dirty="0" smtClean="0"/>
              <a:t> </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a:p>
            <a:endParaRPr lang="en-US" dirty="0" smtClean="0"/>
          </a:p>
          <a:p>
            <a:endParaRPr lang="en-US" dirty="0" smtClean="0"/>
          </a:p>
        </p:txBody>
      </p:sp>
      <p:sp>
        <p:nvSpPr>
          <p:cNvPr id="15" name="Text Placeholder 16"/>
          <p:cNvSpPr txBox="1">
            <a:spLocks/>
          </p:cNvSpPr>
          <p:nvPr/>
        </p:nvSpPr>
        <p:spPr>
          <a:xfrm>
            <a:off x="18288000" y="6243411"/>
            <a:ext cx="8229600" cy="411978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800" dirty="0" smtClean="0"/>
              <a:t>Automate MODIS data acquisition </a:t>
            </a:r>
          </a:p>
          <a:p>
            <a:pPr marL="347663" indent="-347663"/>
            <a:r>
              <a:rPr lang="en-US" sz="2800" dirty="0"/>
              <a:t>S</a:t>
            </a:r>
            <a:r>
              <a:rPr lang="en-US" sz="2800" dirty="0" smtClean="0"/>
              <a:t>treamline evapotranspiration product generation and delivery to the New Mexico Office of the State Engineer</a:t>
            </a:r>
          </a:p>
          <a:p>
            <a:pPr marL="347663" indent="-347663"/>
            <a:r>
              <a:rPr lang="en-US" sz="2800" dirty="0" smtClean="0"/>
              <a:t>Disseminate products to decision-makers in the ranching, water resources, drought assessment and fire-response communities in the Eastern Plains Region of New Mexico through an easily-accessed online interface. </a:t>
            </a:r>
          </a:p>
          <a:p>
            <a:pPr marL="0" indent="0">
              <a:buNone/>
            </a:pPr>
            <a:endParaRPr lang="en-US" sz="2800" dirty="0"/>
          </a:p>
        </p:txBody>
      </p:sp>
      <p:sp>
        <p:nvSpPr>
          <p:cNvPr id="16" name="TextBox 15"/>
          <p:cNvSpPr txBox="1"/>
          <p:nvPr/>
        </p:nvSpPr>
        <p:spPr>
          <a:xfrm>
            <a:off x="914400" y="551070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1374639"/>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1032751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2168914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971551" y="21592504"/>
            <a:ext cx="87756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338800" y="2582223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99391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9029700" y="2997085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042400" y="216968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Sol Kim (Project Lead), Agustin Muniz, Trevor McDonald</a:t>
            </a:r>
          </a:p>
          <a:p>
            <a:r>
              <a:rPr lang="en-US" sz="2400" dirty="0" smtClean="0"/>
              <a:t>NASA Jet Propulsion Laboratory Summer </a:t>
            </a:r>
            <a:r>
              <a:rPr lang="en-US" sz="2400" dirty="0" smtClean="0"/>
              <a:t>2015</a:t>
            </a:r>
          </a:p>
          <a:p>
            <a:r>
              <a:rPr lang="en-US" sz="2400" dirty="0" smtClean="0"/>
              <a:t>NASA </a:t>
            </a:r>
            <a:r>
              <a:rPr lang="en-US" sz="2400" dirty="0"/>
              <a:t>DEVELOP National Program at NASA Jet Propulsion Laboratory</a:t>
            </a:r>
            <a:endParaRPr lang="en-US" sz="2400" dirty="0" smtClean="0"/>
          </a:p>
          <a:p>
            <a:endParaRPr lang="en-US" sz="2400" dirty="0"/>
          </a:p>
        </p:txBody>
      </p:sp>
      <p:pic>
        <p:nvPicPr>
          <p:cNvPr id="13" name="Picture 12" descr="06_Aqu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8572" y="23121260"/>
            <a:ext cx="3490816" cy="1828800"/>
          </a:xfrm>
          <a:prstGeom prst="rect">
            <a:avLst/>
          </a:prstGeom>
        </p:spPr>
      </p:pic>
      <p:pic>
        <p:nvPicPr>
          <p:cNvPr id="18" name="Picture 17" descr="05_Terr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8102" y="22761777"/>
            <a:ext cx="3048000" cy="2294467"/>
          </a:xfrm>
          <a:prstGeom prst="rect">
            <a:avLst/>
          </a:prstGeom>
        </p:spPr>
      </p:pic>
      <p:sp>
        <p:nvSpPr>
          <p:cNvPr id="53" name="Text Placeholder 16"/>
          <p:cNvSpPr txBox="1">
            <a:spLocks/>
          </p:cNvSpPr>
          <p:nvPr/>
        </p:nvSpPr>
        <p:spPr>
          <a:xfrm>
            <a:off x="19431000" y="24836604"/>
            <a:ext cx="6654800" cy="7284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None/>
            </a:pPr>
            <a:r>
              <a:rPr lang="en-US" dirty="0" smtClean="0"/>
              <a:t>Terra	            Aqua</a:t>
            </a:r>
          </a:p>
        </p:txBody>
      </p:sp>
      <p:sp>
        <p:nvSpPr>
          <p:cNvPr id="54" name="Rectangle 53"/>
          <p:cNvSpPr/>
          <p:nvPr/>
        </p:nvSpPr>
        <p:spPr>
          <a:xfrm>
            <a:off x="1619410" y="14131312"/>
            <a:ext cx="2066466" cy="171328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t>Data Retrieval</a:t>
            </a:r>
            <a:endParaRPr lang="en-US" sz="2800" dirty="0"/>
          </a:p>
        </p:txBody>
      </p:sp>
      <p:sp>
        <p:nvSpPr>
          <p:cNvPr id="55" name="Rectangle 54"/>
          <p:cNvSpPr/>
          <p:nvPr/>
        </p:nvSpPr>
        <p:spPr>
          <a:xfrm>
            <a:off x="5087134" y="16087471"/>
            <a:ext cx="2066466" cy="171328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Data Conversion</a:t>
            </a:r>
            <a:endParaRPr lang="en-US" sz="2000" dirty="0"/>
          </a:p>
        </p:txBody>
      </p:sp>
      <p:sp>
        <p:nvSpPr>
          <p:cNvPr id="56" name="Rectangle 55"/>
          <p:cNvSpPr/>
          <p:nvPr/>
        </p:nvSpPr>
        <p:spPr>
          <a:xfrm>
            <a:off x="7709864" y="18296326"/>
            <a:ext cx="2066466" cy="171328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t>ET Algorithm</a:t>
            </a:r>
            <a:endParaRPr lang="en-US" sz="2800" dirty="0"/>
          </a:p>
        </p:txBody>
      </p:sp>
      <p:sp>
        <p:nvSpPr>
          <p:cNvPr id="57" name="Rectangle 56"/>
          <p:cNvSpPr/>
          <p:nvPr/>
        </p:nvSpPr>
        <p:spPr>
          <a:xfrm>
            <a:off x="14221284" y="18289212"/>
            <a:ext cx="2066466" cy="171328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t>Web Server</a:t>
            </a:r>
            <a:endParaRPr lang="en-US" sz="2800" dirty="0"/>
          </a:p>
        </p:txBody>
      </p:sp>
      <p:sp>
        <p:nvSpPr>
          <p:cNvPr id="58" name="Magnetic Disk 57"/>
          <p:cNvSpPr/>
          <p:nvPr/>
        </p:nvSpPr>
        <p:spPr>
          <a:xfrm>
            <a:off x="4928657" y="14297917"/>
            <a:ext cx="2356871" cy="1443886"/>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Pre-Processed Data</a:t>
            </a:r>
            <a:endParaRPr lang="en-US" sz="2800" dirty="0"/>
          </a:p>
        </p:txBody>
      </p:sp>
      <p:sp>
        <p:nvSpPr>
          <p:cNvPr id="59" name="Magnetic Disk 58"/>
          <p:cNvSpPr/>
          <p:nvPr/>
        </p:nvSpPr>
        <p:spPr>
          <a:xfrm>
            <a:off x="7551407" y="16225130"/>
            <a:ext cx="2356871" cy="1443886"/>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ET Inputs</a:t>
            </a:r>
            <a:endParaRPr lang="en-US" sz="2800" dirty="0"/>
          </a:p>
        </p:txBody>
      </p:sp>
      <p:sp>
        <p:nvSpPr>
          <p:cNvPr id="60" name="Magnetic Disk 59"/>
          <p:cNvSpPr/>
          <p:nvPr/>
        </p:nvSpPr>
        <p:spPr>
          <a:xfrm>
            <a:off x="10823748" y="18428293"/>
            <a:ext cx="2356871" cy="1443886"/>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ET Outputs</a:t>
            </a:r>
            <a:endParaRPr lang="en-US" sz="2800" dirty="0"/>
          </a:p>
        </p:txBody>
      </p:sp>
      <p:sp>
        <p:nvSpPr>
          <p:cNvPr id="61" name="Cloud 60"/>
          <p:cNvSpPr/>
          <p:nvPr/>
        </p:nvSpPr>
        <p:spPr>
          <a:xfrm>
            <a:off x="1262124" y="16596287"/>
            <a:ext cx="2797488" cy="150602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Internet</a:t>
            </a:r>
            <a:endParaRPr lang="en-US" sz="2800" dirty="0"/>
          </a:p>
        </p:txBody>
      </p:sp>
      <p:sp>
        <p:nvSpPr>
          <p:cNvPr id="62" name="Magnetic Disk 61"/>
          <p:cNvSpPr/>
          <p:nvPr/>
        </p:nvSpPr>
        <p:spPr>
          <a:xfrm>
            <a:off x="1402301" y="18562464"/>
            <a:ext cx="874093" cy="935195"/>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200" dirty="0"/>
          </a:p>
        </p:txBody>
      </p:sp>
      <p:sp>
        <p:nvSpPr>
          <p:cNvPr id="63" name="Magnetic Disk 62"/>
          <p:cNvSpPr/>
          <p:nvPr/>
        </p:nvSpPr>
        <p:spPr>
          <a:xfrm>
            <a:off x="3119982" y="18556470"/>
            <a:ext cx="874093" cy="935195"/>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200" dirty="0"/>
          </a:p>
        </p:txBody>
      </p:sp>
      <p:sp>
        <p:nvSpPr>
          <p:cNvPr id="64" name="Magnetic Disk 63"/>
          <p:cNvSpPr/>
          <p:nvPr/>
        </p:nvSpPr>
        <p:spPr>
          <a:xfrm>
            <a:off x="2267181" y="20257952"/>
            <a:ext cx="874093" cy="935195"/>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200" dirty="0"/>
          </a:p>
        </p:txBody>
      </p:sp>
      <p:cxnSp>
        <p:nvCxnSpPr>
          <p:cNvPr id="65" name="Straight Arrow Connector 64"/>
          <p:cNvCxnSpPr>
            <a:stCxn id="61" idx="1"/>
          </p:cNvCxnSpPr>
          <p:nvPr/>
        </p:nvCxnSpPr>
        <p:spPr>
          <a:xfrm>
            <a:off x="2660868" y="18100710"/>
            <a:ext cx="6132" cy="7270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54" idx="3"/>
            <a:endCxn id="58" idx="2"/>
          </p:cNvCxnSpPr>
          <p:nvPr/>
        </p:nvCxnSpPr>
        <p:spPr>
          <a:xfrm>
            <a:off x="3685876" y="14987956"/>
            <a:ext cx="1242781" cy="31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58" idx="3"/>
            <a:endCxn id="55" idx="0"/>
          </p:cNvCxnSpPr>
          <p:nvPr/>
        </p:nvCxnSpPr>
        <p:spPr>
          <a:xfrm>
            <a:off x="6107093" y="15741803"/>
            <a:ext cx="13274" cy="3456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3"/>
            <a:endCxn id="59" idx="2"/>
          </p:cNvCxnSpPr>
          <p:nvPr/>
        </p:nvCxnSpPr>
        <p:spPr>
          <a:xfrm>
            <a:off x="7153600" y="16944115"/>
            <a:ext cx="397807" cy="2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59" idx="3"/>
            <a:endCxn id="56" idx="0"/>
          </p:cNvCxnSpPr>
          <p:nvPr/>
        </p:nvCxnSpPr>
        <p:spPr>
          <a:xfrm>
            <a:off x="8729843" y="17669016"/>
            <a:ext cx="13254" cy="6273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Elbow Connector 69"/>
          <p:cNvCxnSpPr>
            <a:stCxn id="54" idx="0"/>
            <a:endCxn id="59" idx="1"/>
          </p:cNvCxnSpPr>
          <p:nvPr/>
        </p:nvCxnSpPr>
        <p:spPr>
          <a:xfrm rot="16200000" flipH="1">
            <a:off x="4644334" y="12139621"/>
            <a:ext cx="2093818" cy="6077200"/>
          </a:xfrm>
          <a:prstGeom prst="bentConnector3">
            <a:avLst>
              <a:gd name="adj1" fmla="val -1091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56" idx="3"/>
            <a:endCxn id="60" idx="2"/>
          </p:cNvCxnSpPr>
          <p:nvPr/>
        </p:nvCxnSpPr>
        <p:spPr>
          <a:xfrm flipV="1">
            <a:off x="9776330" y="19150236"/>
            <a:ext cx="1047418" cy="27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0" idx="4"/>
            <a:endCxn id="57" idx="1"/>
          </p:cNvCxnSpPr>
          <p:nvPr/>
        </p:nvCxnSpPr>
        <p:spPr>
          <a:xfrm flipV="1">
            <a:off x="13180619" y="19145856"/>
            <a:ext cx="1040665" cy="43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1" idx="3"/>
            <a:endCxn id="54" idx="2"/>
          </p:cNvCxnSpPr>
          <p:nvPr/>
        </p:nvCxnSpPr>
        <p:spPr>
          <a:xfrm flipH="1" flipV="1">
            <a:off x="2652643" y="15844599"/>
            <a:ext cx="8225" cy="83779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958720" y="19483376"/>
            <a:ext cx="3451499" cy="523220"/>
          </a:xfrm>
          <a:prstGeom prst="rect">
            <a:avLst/>
          </a:prstGeom>
          <a:noFill/>
        </p:spPr>
        <p:txBody>
          <a:bodyPr wrap="square" rtlCol="0">
            <a:spAutoFit/>
          </a:bodyPr>
          <a:lstStyle/>
          <a:p>
            <a:pPr algn="ctr"/>
            <a:r>
              <a:rPr lang="en-US" sz="2800" dirty="0" smtClean="0"/>
              <a:t>Databases</a:t>
            </a:r>
            <a:endParaRPr lang="en-US" sz="2800" dirty="0"/>
          </a:p>
        </p:txBody>
      </p:sp>
      <p:pic>
        <p:nvPicPr>
          <p:cNvPr id="20" name="Picture 19" descr="NM_StudyAre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4156" y="11027771"/>
            <a:ext cx="7772400" cy="10058400"/>
          </a:xfrm>
          <a:prstGeom prst="rect">
            <a:avLst/>
          </a:prstGeom>
        </p:spPr>
      </p:pic>
      <p:sp>
        <p:nvSpPr>
          <p:cNvPr id="3" name="Rectangle 2"/>
          <p:cNvSpPr/>
          <p:nvPr/>
        </p:nvSpPr>
        <p:spPr>
          <a:xfrm>
            <a:off x="984250" y="6413498"/>
            <a:ext cx="15557500" cy="4753097"/>
          </a:xfrm>
          <a:prstGeom prst="rect">
            <a:avLst/>
          </a:prstGeom>
        </p:spPr>
        <p:txBody>
          <a:bodyPr wrap="square">
            <a:spAutoFit/>
          </a:bodyPr>
          <a:lstStyle/>
          <a:p>
            <a:pPr>
              <a:lnSpc>
                <a:spcPct val="90000"/>
              </a:lnSpc>
            </a:pPr>
            <a:r>
              <a:rPr lang="en-US" sz="2800" dirty="0"/>
              <a:t>As New Mexico is experiencing some of the most severe drought in the US, equipping water resource management with evapotranspiration data becomes increasingly vital. Knowledge of rangeland conditions is necessary for decisions regarding cattle management, emergency response for rapid rangeland and farmland deterioration, fire management risk decisions, and determining drought severity. New Mexico land managers and decision-makers currently assess rangeland conditions using spatially-limited </a:t>
            </a:r>
            <a:r>
              <a:rPr lang="en-US" sz="2800" i="1" dirty="0"/>
              <a:t>in situ</a:t>
            </a:r>
            <a:r>
              <a:rPr lang="en-US" sz="2800" dirty="0"/>
              <a:t> spot checks which provides limited information. Additionally, weekly Normalized Difference Vegetation Index (NDVI) and evapotranspiration products for New Mexico counties are not widely distributed nor easily accessible. By providing an automated, streamlined, non-proprietary evapotranspiration product to the New Mexico Office of the State Engineer, New Mexico decision makers will have easy access to critical evapotranspiration data which will drive water resource decision making and drought assessment. To create the evapotranspiration product, we utilized the MODIS sensors on NASA’s satellites Aqua and Terra to retrieve several six MODIS land and four MODIS atmosphere datasets.</a:t>
            </a:r>
          </a:p>
        </p:txBody>
      </p:sp>
      <p:pic>
        <p:nvPicPr>
          <p:cNvPr id="80" name="Picture 79" descr="IMG_2775-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2250" y="22701251"/>
            <a:ext cx="7334250" cy="5500688"/>
          </a:xfrm>
          <a:prstGeom prst="rect">
            <a:avLst/>
          </a:prstGeom>
        </p:spPr>
      </p:pic>
      <p:pic>
        <p:nvPicPr>
          <p:cNvPr id="82" name="Picture 81"/>
          <p:cNvPicPr>
            <a:picLocks noChangeAspect="1"/>
          </p:cNvPicPr>
          <p:nvPr/>
        </p:nvPicPr>
        <p:blipFill>
          <a:blip r:embed="rId6"/>
          <a:stretch>
            <a:fillRect/>
          </a:stretch>
        </p:blipFill>
        <p:spPr>
          <a:xfrm>
            <a:off x="920751" y="22592181"/>
            <a:ext cx="7297304" cy="9443570"/>
          </a:xfrm>
          <a:prstGeom prst="rect">
            <a:avLst/>
          </a:prstGeom>
        </p:spPr>
      </p:pic>
      <p:sp>
        <p:nvSpPr>
          <p:cNvPr id="83" name="Text Placeholder 16"/>
          <p:cNvSpPr txBox="1">
            <a:spLocks/>
          </p:cNvSpPr>
          <p:nvPr/>
        </p:nvSpPr>
        <p:spPr>
          <a:xfrm>
            <a:off x="1022350" y="32136443"/>
            <a:ext cx="7264400" cy="209005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Modeled </a:t>
            </a:r>
            <a:r>
              <a:rPr lang="en-US" sz="2800" dirty="0"/>
              <a:t>Evapotranspiration (ET) within New Mexico, Blue indicates high ET while brown indicates low ET. ET was derived using the Priestley–Taylor based Evapotranspiration method and MODIS data. Image Credit: New Mexico Agriculture and Water Team.</a:t>
            </a:r>
            <a:r>
              <a:rPr lang="en-US" sz="2800" dirty="0"/>
              <a:t> </a:t>
            </a:r>
            <a:endParaRPr lang="en-US" sz="2800" dirty="0" smtClean="0"/>
          </a:p>
        </p:txBody>
      </p:sp>
    </p:spTree>
    <p:extLst>
      <p:ext uri="{BB962C8B-B14F-4D97-AF65-F5344CB8AC3E}">
        <p14:creationId xmlns:p14="http://schemas.microsoft.com/office/powerpoint/2010/main" val="5676509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2143</TotalTime>
  <Words>535</Words>
  <Application>Microsoft Macintosh PowerPoint</Application>
  <PresentationFormat>Custom</PresentationFormat>
  <Paragraphs>40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cp:lastModifiedBy>
  <cp:revision>119</cp:revision>
  <dcterms:created xsi:type="dcterms:W3CDTF">2015-06-02T14:58:58Z</dcterms:created>
  <dcterms:modified xsi:type="dcterms:W3CDTF">2015-07-22T22:35:18Z</dcterms:modified>
</cp:coreProperties>
</file>