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
      <p:font typeface="Wingdings 3" panose="05040102010807070707" pitchFamily="18" charset="2"/>
      <p:regular r:id="rId7"/>
    </p:embeddedFont>
    <p:embeddedFont>
      <p:font typeface="Calibri" panose="020F0502020204030204" pitchFamily="34" charset="0"/>
      <p:regular r:id="rId8"/>
      <p:bold r:id="rId9"/>
      <p:italic r:id="rId10"/>
      <p:boldItalic r:id="rId11"/>
    </p:embeddedFont>
    <p:embeddedFont>
      <p:font typeface="Century Gothic" panose="020B0502020202020204" pitchFamily="34" charset="0"/>
      <p:regular r:id="rId12"/>
      <p:bold r:id="rId13"/>
      <p:italic r:id="rId14"/>
      <p:boldItalic r:id="rId15"/>
    </p:embeddedFont>
    <p:embeddedFont>
      <p:font typeface="Century" panose="02040604050505020304" pitchFamily="18" charset="0"/>
      <p:regular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0" userDrawn="1">
          <p15:clr>
            <a:srgbClr val="A4A3A4"/>
          </p15:clr>
        </p15:guide>
        <p15:guide id="2" pos="8640" userDrawn="1">
          <p15:clr>
            <a:srgbClr val="A4A3A4"/>
          </p15:clr>
        </p15:guide>
        <p15:guide id="3" orient="horz" pos="3240" userDrawn="1">
          <p15:clr>
            <a:srgbClr val="A4A3A4"/>
          </p15:clr>
        </p15:guide>
        <p15:guide id="4"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nreluser" initials="n" lastIdx="35" clrIdx="1">
    <p:extLst>
      <p:ext uri="{19B8F6BF-5375-455C-9EA6-DF929625EA0E}">
        <p15:presenceInfo xmlns:p15="http://schemas.microsoft.com/office/powerpoint/2012/main" userId="nreluser" providerId="None"/>
      </p:ext>
    </p:extLst>
  </p:cmAuthor>
  <p:cmAuthor id="2" name="Charles Whittemore" initials="CW" lastIdx="2" clrIdx="2">
    <p:extLst>
      <p:ext uri="{19B8F6BF-5375-455C-9EA6-DF929625EA0E}">
        <p15:presenceInfo xmlns:p15="http://schemas.microsoft.com/office/powerpoint/2012/main" userId="2c66f4eb2d9a44ad" providerId="Windows Live"/>
      </p:ext>
    </p:extLst>
  </p:cmAuthor>
  <p:cmAuthor id="3" name="Lubkin, Sara H. (GSFC-6170)[DEVELOP]" initials="LSH(" lastIdx="3" clrIdx="3">
    <p:extLst>
      <p:ext uri="{19B8F6BF-5375-455C-9EA6-DF929625EA0E}">
        <p15:presenceInfo xmlns:p15="http://schemas.microsoft.com/office/powerpoint/2012/main" userId="S-1-5-21-330711430-3775241029-4075259233-721952" providerId="AD"/>
      </p:ext>
    </p:extLst>
  </p:cmAuthor>
  <p:cmAuthor id="4" name="Clayton, Amanda L. (LARC-E3)[SSAI DEVELOP]" initials="CAL(D" lastIdx="9" clrIdx="4">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662"/>
    <a:srgbClr val="7EF26E"/>
    <a:srgbClr val="E9F3E5"/>
    <a:srgbClr val="E4F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43" autoAdjust="0"/>
    <p:restoredTop sz="96433" autoAdjust="0"/>
  </p:normalViewPr>
  <p:slideViewPr>
    <p:cSldViewPr snapToGrid="0" showGuides="1">
      <p:cViewPr>
        <p:scale>
          <a:sx n="24" d="100"/>
          <a:sy n="24" d="100"/>
        </p:scale>
        <p:origin x="3018" y="-486"/>
      </p:cViewPr>
      <p:guideLst>
        <p:guide orient="horz" pos="21120"/>
        <p:guide pos="8640"/>
        <p:guide orient="horz" pos="3240"/>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presProps" Target="presProps.xml"/><Relationship Id="rId3" Type="http://schemas.openxmlformats.org/officeDocument/2006/relationships/notesMaster" Target="notesMasters/notesMaster1.xml"/><Relationship Id="rId21" Type="http://schemas.openxmlformats.org/officeDocument/2006/relationships/tableStyles" Target="tableStyle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1T16:57:19.641"/>
    </inkml:context>
    <inkml:brush xml:id="br0">
      <inkml:brushProperty name="width" value="0.02333" units="cm"/>
      <inkml:brushProperty name="height" value="0.02333" units="cm"/>
      <inkml:brushProperty name="color" value="#ED1C24"/>
      <inkml:brushProperty name="ignorePressure" value="1"/>
    </inkml:brush>
  </inkml:definitions>
  <inkml:traceGroup>
    <inkml:annotationXML>
      <emma:emma xmlns:emma="http://www.w3.org/2003/04/emma" version="1.0">
        <emma:interpretation id="{3D66F13A-97BC-4569-A868-117307E38C36}" emma:medium="tactile" emma:mode="ink">
          <msink:context xmlns:msink="http://schemas.microsoft.com/ink/2010/main" type="writingRegion" rotatedBoundingBox="8395,31255 8410,31255 8410,31270 8395,31270"/>
        </emma:interpretation>
      </emma:emma>
    </inkml:annotationXML>
    <inkml:traceGroup>
      <inkml:annotationXML>
        <emma:emma xmlns:emma="http://www.w3.org/2003/04/emma" version="1.0">
          <emma:interpretation id="{CC809F36-7548-4380-937E-FC2089A84C73}" emma:medium="tactile" emma:mode="ink">
            <msink:context xmlns:msink="http://schemas.microsoft.com/ink/2010/main" type="paragraph" rotatedBoundingBox="8395,31255 8410,31255 8410,31270 8395,31270" alignmentLevel="1"/>
          </emma:interpretation>
        </emma:emma>
      </inkml:annotationXML>
      <inkml:traceGroup>
        <inkml:annotationXML>
          <emma:emma xmlns:emma="http://www.w3.org/2003/04/emma" version="1.0">
            <emma:interpretation id="{4B20A0C1-FC74-43DC-B01A-F0D69CB63819}" emma:medium="tactile" emma:mode="ink">
              <msink:context xmlns:msink="http://schemas.microsoft.com/ink/2010/main" type="line" rotatedBoundingBox="8395,31255 8410,31255 8410,31270 8395,31270"/>
            </emma:interpretation>
          </emma:emma>
        </inkml:annotationXML>
        <inkml:traceGroup>
          <inkml:annotationXML>
            <emma:emma xmlns:emma="http://www.w3.org/2003/04/emma" version="1.0">
              <emma:interpretation id="{D8E1022C-2D4A-4E20-9189-22B0113C1F30}" emma:medium="tactile" emma:mode="ink">
                <msink:context xmlns:msink="http://schemas.microsoft.com/ink/2010/main" type="inkWord" rotatedBoundingBox="8395,31255 8410,31255 8410,31270 8395,31270"/>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4305 353</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151484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799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275" y="0"/>
            <a:ext cx="27431450" cy="36576000"/>
          </a:xfrm>
          <a:prstGeom prst="rect">
            <a:avLst/>
          </a:prstGeom>
          <a:noFill/>
          <a:ln>
            <a:noFill/>
          </a:ln>
        </p:spPr>
      </p:pic>
      <p:sp>
        <p:nvSpPr>
          <p:cNvPr id="8" name="Shape 8"/>
          <p:cNvSpPr txBox="1">
            <a:spLocks noGrp="1"/>
          </p:cNvSpPr>
          <p:nvPr>
            <p:ph type="body" idx="1"/>
          </p:nvPr>
        </p:nvSpPr>
        <p:spPr>
          <a:xfrm>
            <a:off x="914400" y="438150"/>
            <a:ext cx="17183101" cy="338328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rgbClr val="7FB662"/>
              </a:buClr>
              <a:buSzPts val="6000"/>
              <a:buFont typeface="Arial"/>
              <a:buNone/>
              <a:defRPr sz="6000" b="1" i="0" u="none" strike="noStrike" cap="none">
                <a:solidFill>
                  <a:srgbClr val="7FB662"/>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p:nvPr/>
        </p:nvSpPr>
        <p:spPr>
          <a:xfrm>
            <a:off x="3286898" y="359048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26" Type="http://schemas.openxmlformats.org/officeDocument/2006/relationships/image" Target="../media/image15.jpeg"/><Relationship Id="rId39" Type="http://schemas.openxmlformats.org/officeDocument/2006/relationships/image" Target="../media/image28.png"/><Relationship Id="rId3" Type="http://schemas.openxmlformats.org/officeDocument/2006/relationships/image" Target="../media/image2.png"/><Relationship Id="rId34" Type="http://schemas.openxmlformats.org/officeDocument/2006/relationships/image" Target="../media/image23.png"/><Relationship Id="rId7" Type="http://schemas.openxmlformats.org/officeDocument/2006/relationships/image" Target="../media/image6.png"/><Relationship Id="rId12" Type="http://schemas.openxmlformats.org/officeDocument/2006/relationships/image" Target="../media/image11.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jpg"/><Relationship Id="rId2" Type="http://schemas.openxmlformats.org/officeDocument/2006/relationships/notesSlide" Target="../notesSlides/notesSlide1.xml"/><Relationship Id="rId29"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7.emf"/><Relationship Id="rId32" Type="http://schemas.openxmlformats.org/officeDocument/2006/relationships/image" Target="../media/image21.jpeg"/><Relationship Id="rId37" Type="http://schemas.openxmlformats.org/officeDocument/2006/relationships/image" Target="../media/image26.jpg"/><Relationship Id="rId5" Type="http://schemas.openxmlformats.org/officeDocument/2006/relationships/image" Target="../media/image4.png"/><Relationship Id="rId15" Type="http://schemas.openxmlformats.org/officeDocument/2006/relationships/customXml" Target="../ink/ink1.xml"/><Relationship Id="rId28" Type="http://schemas.openxmlformats.org/officeDocument/2006/relationships/image" Target="../media/image17.jpeg"/><Relationship Id="rId36" Type="http://schemas.openxmlformats.org/officeDocument/2006/relationships/image" Target="../media/image25.jpg"/><Relationship Id="rId10" Type="http://schemas.openxmlformats.org/officeDocument/2006/relationships/image" Target="../media/image9.png"/><Relationship Id="rId31" Type="http://schemas.openxmlformats.org/officeDocument/2006/relationships/image" Target="../media/image20.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7" Type="http://schemas.openxmlformats.org/officeDocument/2006/relationships/image" Target="../media/image16.jpeg"/><Relationship Id="rId30" Type="http://schemas.openxmlformats.org/officeDocument/2006/relationships/image" Target="../media/image19.jpeg"/><Relationship Id="rId3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sp>
        <p:nvSpPr>
          <p:cNvPr id="148" name="Right Arrow 147"/>
          <p:cNvSpPr/>
          <p:nvPr/>
        </p:nvSpPr>
        <p:spPr>
          <a:xfrm>
            <a:off x="17221309" y="22357125"/>
            <a:ext cx="1616605" cy="1025800"/>
          </a:xfrm>
          <a:prstGeom prst="rightArrow">
            <a:avLst/>
          </a:prstGeom>
          <a:solidFill>
            <a:srgbClr val="7FB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p:cNvSpPr/>
          <p:nvPr/>
        </p:nvSpPr>
        <p:spPr>
          <a:xfrm>
            <a:off x="8086448" y="22271273"/>
            <a:ext cx="1616605" cy="1025800"/>
          </a:xfrm>
          <a:prstGeom prst="rightArrow">
            <a:avLst/>
          </a:prstGeom>
          <a:solidFill>
            <a:srgbClr val="7FB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55214" y="11087151"/>
            <a:ext cx="12070080" cy="8349224"/>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Shape 33"/>
          <p:cNvPicPr preferRelativeResize="0"/>
          <p:nvPr/>
        </p:nvPicPr>
        <p:blipFill rotWithShape="1">
          <a:blip r:embed="rId3">
            <a:alphaModFix/>
          </a:blip>
          <a:srcRect/>
          <a:stretch/>
        </p:blipFill>
        <p:spPr>
          <a:xfrm>
            <a:off x="23645470" y="30397721"/>
            <a:ext cx="2057400" cy="2084832"/>
          </a:xfrm>
          <a:prstGeom prst="rect">
            <a:avLst/>
          </a:prstGeom>
          <a:noFill/>
          <a:ln>
            <a:noFill/>
          </a:ln>
        </p:spPr>
      </p:pic>
      <p:pic>
        <p:nvPicPr>
          <p:cNvPr id="87" name="Shape 33"/>
          <p:cNvPicPr preferRelativeResize="0"/>
          <p:nvPr/>
        </p:nvPicPr>
        <p:blipFill rotWithShape="1">
          <a:blip r:embed="rId3">
            <a:alphaModFix/>
          </a:blip>
          <a:srcRect/>
          <a:stretch/>
        </p:blipFill>
        <p:spPr>
          <a:xfrm>
            <a:off x="20127081" y="30397721"/>
            <a:ext cx="2057400" cy="2084832"/>
          </a:xfrm>
          <a:prstGeom prst="rect">
            <a:avLst/>
          </a:prstGeom>
          <a:noFill/>
          <a:ln>
            <a:noFill/>
          </a:ln>
        </p:spPr>
      </p:pic>
      <p:pic>
        <p:nvPicPr>
          <p:cNvPr id="85" name="Shape 33"/>
          <p:cNvPicPr preferRelativeResize="0"/>
          <p:nvPr/>
        </p:nvPicPr>
        <p:blipFill rotWithShape="1">
          <a:blip r:embed="rId3">
            <a:alphaModFix/>
          </a:blip>
          <a:srcRect/>
          <a:stretch/>
        </p:blipFill>
        <p:spPr>
          <a:xfrm>
            <a:off x="16577098" y="30397721"/>
            <a:ext cx="2057400" cy="2084832"/>
          </a:xfrm>
          <a:prstGeom prst="rect">
            <a:avLst/>
          </a:prstGeom>
          <a:noFill/>
          <a:ln>
            <a:noFill/>
          </a:ln>
        </p:spPr>
      </p:pic>
      <p:sp>
        <p:nvSpPr>
          <p:cNvPr id="16" name="Shape 16"/>
          <p:cNvSpPr txBox="1"/>
          <p:nvPr/>
        </p:nvSpPr>
        <p:spPr>
          <a:xfrm>
            <a:off x="13574400" y="5606627"/>
            <a:ext cx="12600851" cy="3333900"/>
          </a:xfrm>
          <a:prstGeom prst="rect">
            <a:avLst/>
          </a:prstGeom>
          <a:noFill/>
          <a:ln>
            <a:noFill/>
          </a:ln>
        </p:spPr>
        <p:txBody>
          <a:bodyPr spcFirstLastPara="1" wrap="square" lIns="91425" tIns="45700" rIns="91425" bIns="45700" anchor="t" anchorCtr="0">
            <a:noAutofit/>
          </a:bodyPr>
          <a:lstStyle/>
          <a:p>
            <a:pPr marL="457200" marR="0" lvl="0" indent="-457200" rtl="0">
              <a:lnSpc>
                <a:spcPct val="100000"/>
              </a:lnSpc>
              <a:spcBef>
                <a:spcPts val="0"/>
              </a:spcBef>
              <a:spcAft>
                <a:spcPts val="0"/>
              </a:spcAft>
              <a:buClr>
                <a:srgbClr val="7FB662"/>
              </a:buClr>
              <a:buSzPts val="2700"/>
              <a:buFont typeface="Wingdings 3" panose="05040102010807070707" pitchFamily="18" charset="2"/>
              <a:buChar char="}"/>
            </a:pPr>
            <a:r>
              <a:rPr lang="en-US" sz="2700" b="1" dirty="0">
                <a:solidFill>
                  <a:srgbClr val="7FB662"/>
                </a:solidFill>
                <a:latin typeface="Garamond"/>
                <a:ea typeface="Garamond"/>
                <a:cs typeface="Garamond"/>
                <a:sym typeface="Garamond"/>
              </a:rPr>
              <a:t>Detect</a:t>
            </a:r>
            <a:r>
              <a:rPr lang="en-US" sz="2700" b="1" dirty="0">
                <a:solidFill>
                  <a:schemeClr val="tx1">
                    <a:lumMod val="75000"/>
                    <a:lumOff val="25000"/>
                  </a:schemeClr>
                </a:solidFill>
                <a:latin typeface="Garamond"/>
                <a:ea typeface="Garamond"/>
                <a:cs typeface="Garamond"/>
                <a:sym typeface="Garamond"/>
              </a:rPr>
              <a:t> </a:t>
            </a:r>
            <a:r>
              <a:rPr lang="en-US" sz="2700" dirty="0">
                <a:solidFill>
                  <a:schemeClr val="tx1">
                    <a:lumMod val="75000"/>
                    <a:lumOff val="25000"/>
                  </a:schemeClr>
                </a:solidFill>
                <a:latin typeface="Garamond"/>
                <a:ea typeface="Garamond"/>
                <a:cs typeface="Garamond"/>
                <a:sym typeface="Garamond"/>
              </a:rPr>
              <a:t>wild rice stands in Minnesota and Texas using NASA Earth observations </a:t>
            </a:r>
            <a:endParaRPr sz="2700" dirty="0">
              <a:solidFill>
                <a:schemeClr val="tx1">
                  <a:lumMod val="75000"/>
                  <a:lumOff val="25000"/>
                </a:schemeClr>
              </a:solidFill>
              <a:latin typeface="Garamond"/>
              <a:ea typeface="Garamond"/>
              <a:cs typeface="Garamond"/>
              <a:sym typeface="Garamond"/>
            </a:endParaRPr>
          </a:p>
          <a:p>
            <a:pPr marL="457200" marR="0" lvl="0" indent="-457200" rtl="0">
              <a:lnSpc>
                <a:spcPct val="100000"/>
              </a:lnSpc>
              <a:spcBef>
                <a:spcPts val="0"/>
              </a:spcBef>
              <a:spcAft>
                <a:spcPts val="0"/>
              </a:spcAft>
              <a:buClr>
                <a:srgbClr val="7FB662"/>
              </a:buClr>
              <a:buSzPts val="2700"/>
              <a:buFont typeface="Wingdings 3" panose="05040102010807070707" pitchFamily="18" charset="2"/>
              <a:buChar char="}"/>
            </a:pPr>
            <a:r>
              <a:rPr lang="en-US" sz="2700" b="1" dirty="0">
                <a:solidFill>
                  <a:srgbClr val="7FB662"/>
                </a:solidFill>
                <a:latin typeface="Garamond"/>
                <a:ea typeface="Garamond"/>
                <a:cs typeface="Garamond"/>
                <a:sym typeface="Garamond"/>
              </a:rPr>
              <a:t>Monitor</a:t>
            </a:r>
            <a:r>
              <a:rPr lang="en-US" sz="2700" b="1" dirty="0">
                <a:solidFill>
                  <a:schemeClr val="tx1">
                    <a:lumMod val="75000"/>
                    <a:lumOff val="25000"/>
                  </a:schemeClr>
                </a:solidFill>
                <a:latin typeface="Garamond"/>
                <a:ea typeface="Garamond"/>
                <a:cs typeface="Garamond"/>
                <a:sym typeface="Garamond"/>
              </a:rPr>
              <a:t> </a:t>
            </a:r>
            <a:r>
              <a:rPr lang="en-US" sz="2700" dirty="0">
                <a:solidFill>
                  <a:schemeClr val="tx1">
                    <a:lumMod val="75000"/>
                    <a:lumOff val="25000"/>
                  </a:schemeClr>
                </a:solidFill>
                <a:latin typeface="Garamond"/>
                <a:ea typeface="Garamond"/>
                <a:cs typeface="Garamond"/>
                <a:sym typeface="Garamond"/>
              </a:rPr>
              <a:t>changes in wild rice distribution over time and across various sensors</a:t>
            </a:r>
            <a:endParaRPr sz="2700" b="1" dirty="0">
              <a:solidFill>
                <a:schemeClr val="tx1">
                  <a:lumMod val="75000"/>
                  <a:lumOff val="25000"/>
                </a:schemeClr>
              </a:solidFill>
              <a:latin typeface="Garamond"/>
              <a:ea typeface="Garamond"/>
              <a:cs typeface="Garamond"/>
              <a:sym typeface="Garamond"/>
            </a:endParaRPr>
          </a:p>
          <a:p>
            <a:pPr marL="457200" indent="-457200">
              <a:buClr>
                <a:srgbClr val="7FB662"/>
              </a:buClr>
              <a:buSzPts val="2700"/>
              <a:buFont typeface="Wingdings 3" panose="05040102010807070707" pitchFamily="18" charset="2"/>
              <a:buChar char="}"/>
            </a:pPr>
            <a:r>
              <a:rPr lang="en-US" sz="2700" b="1" dirty="0">
                <a:solidFill>
                  <a:srgbClr val="7FB662"/>
                </a:solidFill>
                <a:latin typeface="Garamond"/>
                <a:ea typeface="Garamond"/>
                <a:cs typeface="Garamond"/>
                <a:sym typeface="Garamond"/>
              </a:rPr>
              <a:t>Investigate</a:t>
            </a:r>
            <a:r>
              <a:rPr lang="en-US" sz="2700" b="1" dirty="0">
                <a:solidFill>
                  <a:schemeClr val="tx1">
                    <a:lumMod val="75000"/>
                    <a:lumOff val="25000"/>
                  </a:schemeClr>
                </a:solidFill>
                <a:latin typeface="Garamond"/>
                <a:ea typeface="Garamond"/>
                <a:cs typeface="Garamond"/>
                <a:sym typeface="Garamond"/>
              </a:rPr>
              <a:t> </a:t>
            </a:r>
            <a:r>
              <a:rPr lang="en-US" sz="2700" dirty="0">
                <a:solidFill>
                  <a:schemeClr val="tx1">
                    <a:lumMod val="75000"/>
                    <a:lumOff val="25000"/>
                  </a:schemeClr>
                </a:solidFill>
                <a:latin typeface="Garamond"/>
                <a:ea typeface="Garamond"/>
                <a:cs typeface="Garamond"/>
                <a:sym typeface="Garamond"/>
              </a:rPr>
              <a:t>the geographic scale at which this methodology can be successfully</a:t>
            </a:r>
            <a:r>
              <a:rPr lang="en-US" sz="2800" dirty="0">
                <a:solidFill>
                  <a:schemeClr val="tx1">
                    <a:lumMod val="75000"/>
                    <a:lumOff val="25000"/>
                  </a:schemeClr>
                </a:solidFill>
                <a:ea typeface="Garamond"/>
              </a:rPr>
              <a:t> </a:t>
            </a:r>
            <a:r>
              <a:rPr lang="en-US" sz="2700" dirty="0">
                <a:solidFill>
                  <a:schemeClr val="tx1">
                    <a:lumMod val="75000"/>
                    <a:lumOff val="25000"/>
                  </a:schemeClr>
                </a:solidFill>
                <a:latin typeface="Garamond"/>
                <a:ea typeface="Garamond"/>
                <a:cs typeface="Garamond"/>
                <a:sym typeface="Garamond"/>
              </a:rPr>
              <a:t>applied</a:t>
            </a:r>
          </a:p>
          <a:p>
            <a:pPr marL="457200" marR="0" lvl="0" indent="-457200" rtl="0">
              <a:lnSpc>
                <a:spcPct val="100000"/>
              </a:lnSpc>
              <a:spcBef>
                <a:spcPts val="0"/>
              </a:spcBef>
              <a:spcAft>
                <a:spcPts val="0"/>
              </a:spcAft>
              <a:buClr>
                <a:srgbClr val="7FB662"/>
              </a:buClr>
              <a:buSzPts val="2700"/>
              <a:buFont typeface="Wingdings 3" panose="05040102010807070707" pitchFamily="18" charset="2"/>
              <a:buChar char="}"/>
            </a:pPr>
            <a:r>
              <a:rPr lang="en-US" sz="2700" b="1" dirty="0">
                <a:solidFill>
                  <a:srgbClr val="7FB662"/>
                </a:solidFill>
                <a:latin typeface="Garamond"/>
                <a:ea typeface="Garamond"/>
                <a:cs typeface="Garamond"/>
                <a:sym typeface="Garamond"/>
              </a:rPr>
              <a:t>Provide</a:t>
            </a:r>
            <a:r>
              <a:rPr lang="en-US" sz="2700" b="1" dirty="0">
                <a:solidFill>
                  <a:schemeClr val="tx1">
                    <a:lumMod val="75000"/>
                    <a:lumOff val="25000"/>
                  </a:schemeClr>
                </a:solidFill>
                <a:latin typeface="Garamond"/>
                <a:ea typeface="Garamond"/>
                <a:cs typeface="Garamond"/>
                <a:sym typeface="Garamond"/>
              </a:rPr>
              <a:t> </a:t>
            </a:r>
            <a:r>
              <a:rPr lang="en-US" sz="2700" dirty="0">
                <a:solidFill>
                  <a:schemeClr val="tx1">
                    <a:lumMod val="75000"/>
                    <a:lumOff val="25000"/>
                  </a:schemeClr>
                </a:solidFill>
                <a:latin typeface="Garamond"/>
                <a:ea typeface="Garamond"/>
                <a:cs typeface="Garamond"/>
                <a:sym typeface="Garamond"/>
              </a:rPr>
              <a:t>guidance and methodology to allow the project partner to complete this process on their own</a:t>
            </a:r>
            <a:endParaRPr dirty="0">
              <a:solidFill>
                <a:schemeClr val="tx1">
                  <a:lumMod val="75000"/>
                  <a:lumOff val="25000"/>
                </a:schemeClr>
              </a:solidFill>
            </a:endParaRPr>
          </a:p>
        </p:txBody>
      </p:sp>
      <p:sp>
        <p:nvSpPr>
          <p:cNvPr id="18" name="Shape 18"/>
          <p:cNvSpPr txBox="1"/>
          <p:nvPr/>
        </p:nvSpPr>
        <p:spPr>
          <a:xfrm>
            <a:off x="830713" y="19465174"/>
            <a:ext cx="229848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dirty="0">
                <a:solidFill>
                  <a:srgbClr val="7FB662"/>
                </a:solidFill>
                <a:latin typeface="Century Gothic"/>
                <a:ea typeface="Century Gothic"/>
                <a:cs typeface="Century Gothic"/>
                <a:sym typeface="Century Gothic"/>
              </a:rPr>
              <a:t>Results</a:t>
            </a:r>
            <a:endParaRPr dirty="0"/>
          </a:p>
        </p:txBody>
      </p:sp>
      <p:sp>
        <p:nvSpPr>
          <p:cNvPr id="19" name="Shape 19"/>
          <p:cNvSpPr txBox="1"/>
          <p:nvPr/>
        </p:nvSpPr>
        <p:spPr>
          <a:xfrm>
            <a:off x="862392" y="30417372"/>
            <a:ext cx="10972800" cy="2883300"/>
          </a:xfrm>
          <a:prstGeom prst="rect">
            <a:avLst/>
          </a:prstGeom>
          <a:noFill/>
          <a:ln>
            <a:noFill/>
          </a:ln>
        </p:spPr>
        <p:txBody>
          <a:bodyPr spcFirstLastPara="1" wrap="square" lIns="91425" tIns="45700" rIns="91425" bIns="45700" anchor="t" anchorCtr="0">
            <a:noAutofit/>
          </a:bodyPr>
          <a:lstStyle/>
          <a:p>
            <a:pPr>
              <a:lnSpc>
                <a:spcPct val="115000"/>
              </a:lnSpc>
              <a:buClr>
                <a:schemeClr val="dk1"/>
              </a:buClr>
              <a:buSzPts val="1467"/>
            </a:pPr>
            <a:r>
              <a:rPr lang="en-US" sz="2400" dirty="0">
                <a:solidFill>
                  <a:schemeClr val="tx1">
                    <a:lumMod val="75000"/>
                    <a:lumOff val="25000"/>
                  </a:schemeClr>
                </a:solidFill>
                <a:latin typeface="Garamond"/>
                <a:ea typeface="Garamond"/>
                <a:cs typeface="Garamond"/>
                <a:sym typeface="Garamond"/>
              </a:rPr>
              <a:t>Dr. Paul Evangelista (Natural Resource Ecology Laboratory, Colorado State University)</a:t>
            </a:r>
            <a:endParaRPr lang="en-US" sz="2400" dirty="0">
              <a:solidFill>
                <a:schemeClr val="tx1">
                  <a:lumMod val="75000"/>
                  <a:lumOff val="25000"/>
                </a:schemeClr>
              </a:solidFill>
            </a:endParaRPr>
          </a:p>
          <a:p>
            <a:pPr marL="0" lvl="0" indent="0" rtl="0">
              <a:lnSpc>
                <a:spcPct val="115000"/>
              </a:lnSpc>
              <a:spcBef>
                <a:spcPts val="0"/>
              </a:spcBef>
              <a:spcAft>
                <a:spcPts val="0"/>
              </a:spcAft>
              <a:buClr>
                <a:schemeClr val="dk1"/>
              </a:buClr>
              <a:buSzPts val="1467"/>
              <a:buFont typeface="Arial"/>
              <a:buNone/>
            </a:pPr>
            <a:r>
              <a:rPr lang="en-US" sz="2400" dirty="0">
                <a:solidFill>
                  <a:schemeClr val="tx1">
                    <a:lumMod val="75000"/>
                    <a:lumOff val="25000"/>
                  </a:schemeClr>
                </a:solidFill>
                <a:latin typeface="Garamond"/>
                <a:ea typeface="Garamond"/>
                <a:cs typeface="Garamond"/>
                <a:sym typeface="Garamond"/>
              </a:rPr>
              <a:t>Nick Young (Natural Resource Ecology Laboratory, Colorado State University)</a:t>
            </a:r>
            <a:endParaRPr dirty="0">
              <a:solidFill>
                <a:schemeClr val="tx1">
                  <a:lumMod val="75000"/>
                  <a:lumOff val="25000"/>
                </a:schemeClr>
              </a:solidFill>
            </a:endParaRPr>
          </a:p>
          <a:p>
            <a:pPr marL="0" lvl="0" indent="0" rtl="0">
              <a:lnSpc>
                <a:spcPct val="115000"/>
              </a:lnSpc>
              <a:spcBef>
                <a:spcPts val="0"/>
              </a:spcBef>
              <a:spcAft>
                <a:spcPts val="0"/>
              </a:spcAft>
              <a:buClr>
                <a:schemeClr val="dk1"/>
              </a:buClr>
              <a:buSzPts val="1467"/>
              <a:buFont typeface="Arial"/>
              <a:buNone/>
            </a:pPr>
            <a:r>
              <a:rPr lang="en-US" sz="2400" dirty="0">
                <a:solidFill>
                  <a:schemeClr val="tx1">
                    <a:lumMod val="75000"/>
                    <a:lumOff val="25000"/>
                  </a:schemeClr>
                </a:solidFill>
                <a:latin typeface="Garamond"/>
                <a:ea typeface="Garamond"/>
                <a:cs typeface="Garamond"/>
                <a:sym typeface="Garamond"/>
              </a:rPr>
              <a:t>Timothy Mayer (SSAI, NASA DEVELOP)</a:t>
            </a:r>
            <a:endParaRPr dirty="0">
              <a:solidFill>
                <a:schemeClr val="tx1">
                  <a:lumMod val="75000"/>
                  <a:lumOff val="25000"/>
                </a:schemeClr>
              </a:solidFill>
            </a:endParaRPr>
          </a:p>
          <a:p>
            <a:pPr marL="0" lvl="0" indent="0" rtl="0">
              <a:lnSpc>
                <a:spcPct val="115000"/>
              </a:lnSpc>
              <a:spcBef>
                <a:spcPts val="0"/>
              </a:spcBef>
              <a:spcAft>
                <a:spcPts val="0"/>
              </a:spcAft>
              <a:buClr>
                <a:schemeClr val="dk1"/>
              </a:buClr>
              <a:buSzPts val="1467"/>
              <a:buFont typeface="Arial"/>
              <a:buNone/>
            </a:pPr>
            <a:r>
              <a:rPr lang="en-US" sz="2400" dirty="0">
                <a:solidFill>
                  <a:schemeClr val="tx1">
                    <a:lumMod val="75000"/>
                    <a:lumOff val="25000"/>
                  </a:schemeClr>
                </a:solidFill>
                <a:latin typeface="Garamond"/>
                <a:ea typeface="Garamond"/>
                <a:cs typeface="Garamond"/>
                <a:sym typeface="Garamond"/>
              </a:rPr>
              <a:t>Dr. Colin Khoury (US Department of Agriculture, </a:t>
            </a:r>
            <a:r>
              <a:rPr lang="en-US" sz="2400" dirty="0">
                <a:solidFill>
                  <a:schemeClr val="tx1">
                    <a:lumMod val="75000"/>
                    <a:lumOff val="25000"/>
                  </a:schemeClr>
                </a:solidFill>
                <a:highlight>
                  <a:srgbClr val="FFFFFF"/>
                </a:highlight>
                <a:latin typeface="Garamond"/>
                <a:ea typeface="Garamond"/>
                <a:cs typeface="Garamond"/>
                <a:sym typeface="Garamond"/>
              </a:rPr>
              <a:t>Agricultural Research Service</a:t>
            </a:r>
            <a:r>
              <a:rPr lang="en-US" sz="2400" dirty="0">
                <a:solidFill>
                  <a:schemeClr val="tx1">
                    <a:lumMod val="75000"/>
                    <a:lumOff val="25000"/>
                  </a:schemeClr>
                </a:solidFill>
                <a:latin typeface="Garamond"/>
                <a:ea typeface="Garamond"/>
                <a:cs typeface="Garamond"/>
                <a:sym typeface="Garamond"/>
              </a:rPr>
              <a:t>)</a:t>
            </a:r>
            <a:endParaRPr sz="2400" dirty="0">
              <a:solidFill>
                <a:schemeClr val="tx1">
                  <a:lumMod val="75000"/>
                  <a:lumOff val="25000"/>
                </a:schemeClr>
              </a:solidFill>
              <a:latin typeface="Garamond"/>
              <a:ea typeface="Garamond"/>
              <a:cs typeface="Garamond"/>
              <a:sym typeface="Garamond"/>
            </a:endParaRPr>
          </a:p>
          <a:p>
            <a:pPr marL="0" lvl="0" indent="0" rtl="0">
              <a:lnSpc>
                <a:spcPct val="115000"/>
              </a:lnSpc>
              <a:spcBef>
                <a:spcPts val="0"/>
              </a:spcBef>
              <a:spcAft>
                <a:spcPts val="0"/>
              </a:spcAft>
              <a:buClr>
                <a:schemeClr val="dk1"/>
              </a:buClr>
              <a:buSzPts val="1467"/>
              <a:buFont typeface="Arial"/>
              <a:buNone/>
            </a:pPr>
            <a:r>
              <a:rPr lang="en-US" sz="2400" dirty="0">
                <a:solidFill>
                  <a:schemeClr val="tx1">
                    <a:lumMod val="75000"/>
                    <a:lumOff val="25000"/>
                  </a:schemeClr>
                </a:solidFill>
                <a:latin typeface="Garamond"/>
                <a:ea typeface="Garamond"/>
                <a:cs typeface="Garamond"/>
                <a:sym typeface="Garamond"/>
              </a:rPr>
              <a:t>Dr. Scott Herron (Biology Department, Ferris State University)</a:t>
            </a:r>
          </a:p>
          <a:p>
            <a:pPr marL="0" lvl="0" indent="0" rtl="0">
              <a:lnSpc>
                <a:spcPct val="115000"/>
              </a:lnSpc>
              <a:spcBef>
                <a:spcPts val="0"/>
              </a:spcBef>
              <a:spcAft>
                <a:spcPts val="0"/>
              </a:spcAft>
              <a:buClr>
                <a:schemeClr val="dk1"/>
              </a:buClr>
              <a:buSzPts val="1467"/>
              <a:buFont typeface="Arial"/>
              <a:buNone/>
            </a:pPr>
            <a:r>
              <a:rPr lang="en-US" sz="2400" dirty="0">
                <a:solidFill>
                  <a:schemeClr val="tx1">
                    <a:lumMod val="75000"/>
                    <a:lumOff val="25000"/>
                  </a:schemeClr>
                </a:solidFill>
                <a:latin typeface="Garamond"/>
                <a:ea typeface="Garamond"/>
                <a:cs typeface="Garamond"/>
                <a:sym typeface="Garamond"/>
              </a:rPr>
              <a:t>Catherine </a:t>
            </a:r>
            <a:r>
              <a:rPr lang="en-US" sz="2400" dirty="0" err="1">
                <a:solidFill>
                  <a:schemeClr val="tx1">
                    <a:lumMod val="75000"/>
                    <a:lumOff val="25000"/>
                  </a:schemeClr>
                </a:solidFill>
                <a:latin typeface="Garamond"/>
                <a:ea typeface="Garamond"/>
                <a:cs typeface="Garamond"/>
                <a:sym typeface="Garamond"/>
              </a:rPr>
              <a:t>Jarnevich</a:t>
            </a:r>
            <a:r>
              <a:rPr lang="en-US" sz="2400" dirty="0">
                <a:solidFill>
                  <a:schemeClr val="tx1">
                    <a:lumMod val="75000"/>
                    <a:lumOff val="25000"/>
                  </a:schemeClr>
                </a:solidFill>
                <a:latin typeface="Garamond"/>
                <a:ea typeface="Garamond"/>
                <a:cs typeface="Garamond"/>
                <a:sym typeface="Garamond"/>
              </a:rPr>
              <a:t> (US Geological Survey)   </a:t>
            </a:r>
          </a:p>
          <a:p>
            <a:pPr marL="0" lvl="0" indent="0" rtl="0">
              <a:lnSpc>
                <a:spcPct val="115000"/>
              </a:lnSpc>
              <a:spcBef>
                <a:spcPts val="0"/>
              </a:spcBef>
              <a:spcAft>
                <a:spcPts val="0"/>
              </a:spcAft>
              <a:buClr>
                <a:schemeClr val="dk1"/>
              </a:buClr>
              <a:buSzPts val="1467"/>
              <a:buFont typeface="Arial"/>
              <a:buNone/>
            </a:pPr>
            <a:r>
              <a:rPr lang="en-US" sz="2400" dirty="0">
                <a:solidFill>
                  <a:schemeClr val="tx1">
                    <a:lumMod val="75000"/>
                    <a:lumOff val="25000"/>
                  </a:schemeClr>
                </a:solidFill>
                <a:latin typeface="Garamond"/>
                <a:ea typeface="Garamond"/>
                <a:cs typeface="Garamond"/>
                <a:sym typeface="Garamond"/>
              </a:rPr>
              <a:t>Stephanie Greene (Supervisory Plant Physiologist, USDA)</a:t>
            </a:r>
            <a:endParaRPr sz="1100" dirty="0">
              <a:solidFill>
                <a:schemeClr val="tx1">
                  <a:lumMod val="75000"/>
                  <a:lumOff val="25000"/>
                </a:schemeClr>
              </a:solidFill>
              <a:latin typeface="Times New Roman"/>
              <a:ea typeface="Times New Roman"/>
              <a:cs typeface="Times New Roman"/>
              <a:sym typeface="Times New Roman"/>
            </a:endParaRPr>
          </a:p>
          <a:p>
            <a:pPr marL="0" lvl="0" indent="0" rtl="0">
              <a:lnSpc>
                <a:spcPct val="115000"/>
              </a:lnSpc>
              <a:spcBef>
                <a:spcPts val="0"/>
              </a:spcBef>
              <a:spcAft>
                <a:spcPts val="0"/>
              </a:spcAft>
              <a:buClr>
                <a:schemeClr val="dk1"/>
              </a:buClr>
              <a:buSzPts val="1467"/>
              <a:buFont typeface="Arial"/>
              <a:buNone/>
            </a:pPr>
            <a:endParaRPr sz="2400" dirty="0">
              <a:solidFill>
                <a:schemeClr val="tx1">
                  <a:lumMod val="75000"/>
                  <a:lumOff val="25000"/>
                </a:schemeClr>
              </a:solidFill>
              <a:latin typeface="Garamond"/>
              <a:ea typeface="Garamond"/>
              <a:cs typeface="Garamond"/>
              <a:sym typeface="Garamond"/>
            </a:endParaRPr>
          </a:p>
        </p:txBody>
      </p:sp>
      <p:sp>
        <p:nvSpPr>
          <p:cNvPr id="20" name="Shape 20"/>
          <p:cNvSpPr txBox="1"/>
          <p:nvPr/>
        </p:nvSpPr>
        <p:spPr>
          <a:xfrm>
            <a:off x="13663572" y="19183251"/>
            <a:ext cx="1645800" cy="812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r>
              <a:rPr lang="en-US" sz="2400" b="1" dirty="0">
                <a:solidFill>
                  <a:schemeClr val="tx1">
                    <a:lumMod val="75000"/>
                    <a:lumOff val="25000"/>
                  </a:schemeClr>
                </a:solidFill>
                <a:latin typeface="Garamond"/>
                <a:ea typeface="Garamond"/>
                <a:cs typeface="Garamond"/>
                <a:sym typeface="Garamond"/>
              </a:rPr>
              <a:t>Landsat</a:t>
            </a:r>
            <a:r>
              <a:rPr lang="en-US" sz="2400" b="1" dirty="0">
                <a:latin typeface="Garamond"/>
                <a:ea typeface="Garamond"/>
                <a:cs typeface="Garamond"/>
                <a:sym typeface="Garamond"/>
              </a:rPr>
              <a:t> 5 </a:t>
            </a:r>
            <a:endParaRPr sz="2400" b="1" dirty="0">
              <a:latin typeface="Garamond"/>
              <a:ea typeface="Garamond"/>
              <a:cs typeface="Garamond"/>
              <a:sym typeface="Garamond"/>
            </a:endParaRPr>
          </a:p>
        </p:txBody>
      </p:sp>
      <p:sp>
        <p:nvSpPr>
          <p:cNvPr id="21" name="Shape 21"/>
          <p:cNvSpPr txBox="1"/>
          <p:nvPr/>
        </p:nvSpPr>
        <p:spPr>
          <a:xfrm>
            <a:off x="830713" y="4587716"/>
            <a:ext cx="1151634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Abstract</a:t>
            </a:r>
            <a:endParaRPr dirty="0"/>
          </a:p>
        </p:txBody>
      </p:sp>
      <p:sp>
        <p:nvSpPr>
          <p:cNvPr id="22" name="Shape 22"/>
          <p:cNvSpPr txBox="1"/>
          <p:nvPr/>
        </p:nvSpPr>
        <p:spPr>
          <a:xfrm>
            <a:off x="13303538" y="4652679"/>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Objectives</a:t>
            </a:r>
            <a:endParaRPr dirty="0"/>
          </a:p>
        </p:txBody>
      </p:sp>
      <p:sp>
        <p:nvSpPr>
          <p:cNvPr id="23" name="Shape 23"/>
          <p:cNvSpPr txBox="1"/>
          <p:nvPr/>
        </p:nvSpPr>
        <p:spPr>
          <a:xfrm>
            <a:off x="830713" y="10202148"/>
            <a:ext cx="114078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Methodology</a:t>
            </a:r>
            <a:endParaRPr dirty="0"/>
          </a:p>
        </p:txBody>
      </p:sp>
      <p:sp>
        <p:nvSpPr>
          <p:cNvPr id="24" name="Shape 24"/>
          <p:cNvSpPr txBox="1"/>
          <p:nvPr/>
        </p:nvSpPr>
        <p:spPr>
          <a:xfrm>
            <a:off x="13303538" y="8258427"/>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Study Area</a:t>
            </a:r>
            <a:endParaRPr dirty="0"/>
          </a:p>
        </p:txBody>
      </p:sp>
      <p:sp>
        <p:nvSpPr>
          <p:cNvPr id="25" name="Shape 25"/>
          <p:cNvSpPr txBox="1"/>
          <p:nvPr/>
        </p:nvSpPr>
        <p:spPr>
          <a:xfrm>
            <a:off x="13303538" y="16225602"/>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Earth Observations</a:t>
            </a:r>
            <a:endParaRPr dirty="0"/>
          </a:p>
        </p:txBody>
      </p:sp>
      <p:sp>
        <p:nvSpPr>
          <p:cNvPr id="26" name="Shape 26"/>
          <p:cNvSpPr txBox="1"/>
          <p:nvPr/>
        </p:nvSpPr>
        <p:spPr>
          <a:xfrm>
            <a:off x="830713" y="29508442"/>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Acknowledgements</a:t>
            </a:r>
            <a:endParaRPr dirty="0"/>
          </a:p>
        </p:txBody>
      </p:sp>
      <p:sp>
        <p:nvSpPr>
          <p:cNvPr id="27" name="Shape 27"/>
          <p:cNvSpPr txBox="1"/>
          <p:nvPr/>
        </p:nvSpPr>
        <p:spPr>
          <a:xfrm>
            <a:off x="830713" y="26077723"/>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Project Partners</a:t>
            </a:r>
            <a:endParaRPr dirty="0"/>
          </a:p>
        </p:txBody>
      </p:sp>
      <p:sp>
        <p:nvSpPr>
          <p:cNvPr id="28" name="Shape 28"/>
          <p:cNvSpPr txBox="1"/>
          <p:nvPr/>
        </p:nvSpPr>
        <p:spPr>
          <a:xfrm>
            <a:off x="12419774" y="26864610"/>
            <a:ext cx="14023685" cy="3110512"/>
          </a:xfrm>
          <a:prstGeom prst="rect">
            <a:avLst/>
          </a:prstGeom>
          <a:noFill/>
          <a:ln>
            <a:noFill/>
          </a:ln>
        </p:spPr>
        <p:txBody>
          <a:bodyPr spcFirstLastPara="1" wrap="square" lIns="91425" tIns="45700" rIns="91425" bIns="45700" anchor="t" anchorCtr="0">
            <a:noAutofit/>
          </a:bodyPr>
          <a:lstStyle/>
          <a:p>
            <a:pPr marL="342900" lvl="0" indent="-342900">
              <a:buClr>
                <a:srgbClr val="7FB662"/>
              </a:buClr>
              <a:buSzPts val="2000"/>
              <a:buFont typeface="Wingdings 3" panose="05040102010807070707" pitchFamily="18" charset="2"/>
              <a:buChar char="}"/>
            </a:pPr>
            <a:r>
              <a:rPr lang="en-US" sz="2700" dirty="0">
                <a:solidFill>
                  <a:schemeClr val="tx1">
                    <a:lumMod val="75000"/>
                    <a:lumOff val="25000"/>
                  </a:schemeClr>
                </a:solidFill>
                <a:latin typeface="Garamond" panose="02020404030301010803" pitchFamily="18" charset="0"/>
                <a:sym typeface="Century Gothic"/>
              </a:rPr>
              <a:t>The team successfully detected wild rice using NASA Earth </a:t>
            </a:r>
            <a:r>
              <a:rPr lang="en-US" sz="2700" dirty="0" smtClean="0">
                <a:solidFill>
                  <a:schemeClr val="tx1">
                    <a:lumMod val="75000"/>
                    <a:lumOff val="25000"/>
                  </a:schemeClr>
                </a:solidFill>
                <a:latin typeface="Garamond" panose="02020404030301010803" pitchFamily="18" charset="0"/>
                <a:sym typeface="Century Gothic"/>
              </a:rPr>
              <a:t>observations</a:t>
            </a:r>
            <a:r>
              <a:rPr lang="en-US" sz="2700" dirty="0">
                <a:solidFill>
                  <a:schemeClr val="tx1">
                    <a:lumMod val="75000"/>
                    <a:lumOff val="25000"/>
                  </a:schemeClr>
                </a:solidFill>
                <a:latin typeface="Garamond" panose="02020404030301010803" pitchFamily="18" charset="0"/>
                <a:sym typeface="Century Gothic"/>
              </a:rPr>
              <a:t>.</a:t>
            </a:r>
          </a:p>
          <a:p>
            <a:pPr marL="342900" lvl="0" indent="-342900">
              <a:buClr>
                <a:srgbClr val="7FB662"/>
              </a:buClr>
              <a:buSzPts val="2000"/>
              <a:buFont typeface="Wingdings 3" panose="05040102010807070707" pitchFamily="18" charset="2"/>
              <a:buChar char="}"/>
            </a:pPr>
            <a:r>
              <a:rPr lang="en-US" sz="2700" dirty="0">
                <a:solidFill>
                  <a:schemeClr val="tx1">
                    <a:lumMod val="75000"/>
                    <a:lumOff val="25000"/>
                  </a:schemeClr>
                </a:solidFill>
                <a:latin typeface="Garamond" panose="02020404030301010803" pitchFamily="18" charset="0"/>
                <a:sym typeface="Century Gothic"/>
              </a:rPr>
              <a:t>Remote sensing may be a useful tool for the detection of other crop wild relatives.</a:t>
            </a:r>
          </a:p>
          <a:p>
            <a:pPr marL="342900" lvl="0" indent="-342900">
              <a:buClr>
                <a:srgbClr val="7FB662"/>
              </a:buClr>
              <a:buSzPts val="2000"/>
              <a:buFont typeface="Wingdings 3" panose="05040102010807070707" pitchFamily="18" charset="2"/>
              <a:buChar char="}"/>
            </a:pPr>
            <a:r>
              <a:rPr lang="en-US" sz="2700" dirty="0">
                <a:solidFill>
                  <a:schemeClr val="tx1">
                    <a:lumMod val="75000"/>
                    <a:lumOff val="25000"/>
                  </a:schemeClr>
                </a:solidFill>
                <a:latin typeface="Garamond" panose="02020404030301010803" pitchFamily="18" charset="0"/>
                <a:sym typeface="Century Gothic"/>
              </a:rPr>
              <a:t>It is difficult to distinguish wild rice from other emergent aquatic vegetation using NAIP imagery.</a:t>
            </a:r>
          </a:p>
          <a:p>
            <a:pPr marL="342900" lvl="0" indent="-342900">
              <a:buClr>
                <a:srgbClr val="7FB662"/>
              </a:buClr>
              <a:buSzPts val="2000"/>
              <a:buFont typeface="Wingdings 3" panose="05040102010807070707" pitchFamily="18" charset="2"/>
              <a:buChar char="}"/>
            </a:pPr>
            <a:r>
              <a:rPr lang="en-US" sz="2700" dirty="0">
                <a:solidFill>
                  <a:schemeClr val="tx1">
                    <a:lumMod val="75000"/>
                    <a:lumOff val="25000"/>
                  </a:schemeClr>
                </a:solidFill>
                <a:latin typeface="Garamond" panose="02020404030301010803" pitchFamily="18" charset="0"/>
                <a:sym typeface="Century Gothic"/>
              </a:rPr>
              <a:t>Incorporating the phenology of wild rice is necessary.</a:t>
            </a:r>
          </a:p>
          <a:p>
            <a:pPr marL="342900" lvl="0" indent="-342900">
              <a:buClr>
                <a:srgbClr val="7FB662"/>
              </a:buClr>
              <a:buSzPts val="2000"/>
              <a:buFont typeface="Wingdings 3" panose="05040102010807070707" pitchFamily="18" charset="2"/>
              <a:buChar char="}"/>
            </a:pPr>
            <a:r>
              <a:rPr lang="en-US" sz="2700" dirty="0">
                <a:solidFill>
                  <a:schemeClr val="tx1">
                    <a:lumMod val="75000"/>
                    <a:lumOff val="25000"/>
                  </a:schemeClr>
                </a:solidFill>
                <a:latin typeface="Garamond" panose="02020404030301010803" pitchFamily="18" charset="0"/>
                <a:sym typeface="Century Gothic"/>
              </a:rPr>
              <a:t>Using two types of imagery (Sentinel-1 SAR and Landsat Spectral) helps to distinguish the unique spectral signatures and structure of wild rice.</a:t>
            </a:r>
          </a:p>
        </p:txBody>
      </p:sp>
      <p:sp>
        <p:nvSpPr>
          <p:cNvPr id="29" name="Shape 29"/>
          <p:cNvSpPr txBox="1"/>
          <p:nvPr/>
        </p:nvSpPr>
        <p:spPr>
          <a:xfrm>
            <a:off x="12271688" y="26077753"/>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Conclusions</a:t>
            </a:r>
            <a:endParaRPr dirty="0"/>
          </a:p>
        </p:txBody>
      </p:sp>
      <p:sp>
        <p:nvSpPr>
          <p:cNvPr id="30" name="Shape 30"/>
          <p:cNvSpPr txBox="1"/>
          <p:nvPr/>
        </p:nvSpPr>
        <p:spPr>
          <a:xfrm>
            <a:off x="862391" y="5225766"/>
            <a:ext cx="11841365" cy="4938076"/>
          </a:xfrm>
          <a:prstGeom prst="rect">
            <a:avLst/>
          </a:prstGeom>
          <a:noFill/>
          <a:ln>
            <a:noFill/>
          </a:ln>
        </p:spPr>
        <p:txBody>
          <a:bodyPr spcFirstLastPara="1" wrap="square" lIns="91425" tIns="45700" rIns="91425" bIns="45700" anchor="t" anchorCtr="0">
            <a:noAutofit/>
          </a:bodyPr>
          <a:lstStyle/>
          <a:p>
            <a:pPr algn="just"/>
            <a:r>
              <a:rPr lang="en-US" sz="2400" dirty="0">
                <a:solidFill>
                  <a:schemeClr val="tx1">
                    <a:lumMod val="75000"/>
                    <a:lumOff val="25000"/>
                  </a:schemeClr>
                </a:solidFill>
                <a:latin typeface="Garamond" panose="02020404030301010803" pitchFamily="18" charset="0"/>
              </a:rPr>
              <a:t>Northern wild rice (</a:t>
            </a:r>
            <a:r>
              <a:rPr lang="en-US" sz="2400" i="1" dirty="0" err="1">
                <a:solidFill>
                  <a:schemeClr val="tx1">
                    <a:lumMod val="75000"/>
                    <a:lumOff val="25000"/>
                  </a:schemeClr>
                </a:solidFill>
                <a:latin typeface="Garamond" panose="02020404030301010803" pitchFamily="18" charset="0"/>
              </a:rPr>
              <a:t>Zizania</a:t>
            </a:r>
            <a:r>
              <a:rPr lang="en-US" sz="2400" i="1" dirty="0">
                <a:solidFill>
                  <a:schemeClr val="tx1">
                    <a:lumMod val="75000"/>
                    <a:lumOff val="25000"/>
                  </a:schemeClr>
                </a:solidFill>
                <a:latin typeface="Garamond" panose="02020404030301010803" pitchFamily="18" charset="0"/>
              </a:rPr>
              <a:t> </a:t>
            </a:r>
            <a:r>
              <a:rPr lang="en-US" sz="2400" i="1" dirty="0" err="1">
                <a:solidFill>
                  <a:schemeClr val="tx1">
                    <a:lumMod val="75000"/>
                    <a:lumOff val="25000"/>
                  </a:schemeClr>
                </a:solidFill>
                <a:latin typeface="Garamond" panose="02020404030301010803" pitchFamily="18" charset="0"/>
              </a:rPr>
              <a:t>palustris</a:t>
            </a:r>
            <a:r>
              <a:rPr lang="en-US" sz="2400" i="1" dirty="0">
                <a:solidFill>
                  <a:schemeClr val="tx1">
                    <a:lumMod val="75000"/>
                    <a:lumOff val="25000"/>
                  </a:schemeClr>
                </a:solidFill>
                <a:latin typeface="Garamond" panose="02020404030301010803" pitchFamily="18" charset="0"/>
              </a:rPr>
              <a:t> L.) </a:t>
            </a:r>
            <a:r>
              <a:rPr lang="en-US" sz="2400" dirty="0">
                <a:solidFill>
                  <a:schemeClr val="tx1">
                    <a:lumMod val="75000"/>
                    <a:lumOff val="25000"/>
                  </a:schemeClr>
                </a:solidFill>
                <a:latin typeface="Garamond" panose="02020404030301010803" pitchFamily="18" charset="0"/>
              </a:rPr>
              <a:t>and Texas wild rice (</a:t>
            </a:r>
            <a:r>
              <a:rPr lang="en-US" sz="2400" i="1" dirty="0" err="1">
                <a:solidFill>
                  <a:schemeClr val="tx1">
                    <a:lumMod val="75000"/>
                    <a:lumOff val="25000"/>
                  </a:schemeClr>
                </a:solidFill>
                <a:latin typeface="Garamond" panose="02020404030301010803" pitchFamily="18" charset="0"/>
              </a:rPr>
              <a:t>Zizania</a:t>
            </a:r>
            <a:r>
              <a:rPr lang="en-US" sz="2400" i="1" dirty="0">
                <a:solidFill>
                  <a:schemeClr val="tx1">
                    <a:lumMod val="75000"/>
                    <a:lumOff val="25000"/>
                  </a:schemeClr>
                </a:solidFill>
                <a:latin typeface="Garamond" panose="02020404030301010803" pitchFamily="18" charset="0"/>
              </a:rPr>
              <a:t> </a:t>
            </a:r>
            <a:r>
              <a:rPr lang="en-US" sz="2400" i="1" dirty="0" err="1">
                <a:solidFill>
                  <a:schemeClr val="tx1">
                    <a:lumMod val="75000"/>
                    <a:lumOff val="25000"/>
                  </a:schemeClr>
                </a:solidFill>
                <a:latin typeface="Garamond" panose="02020404030301010803" pitchFamily="18" charset="0"/>
              </a:rPr>
              <a:t>texana</a:t>
            </a:r>
            <a:r>
              <a:rPr lang="en-US" sz="2400" dirty="0">
                <a:solidFill>
                  <a:schemeClr val="tx1">
                    <a:lumMod val="75000"/>
                    <a:lumOff val="25000"/>
                  </a:schemeClr>
                </a:solidFill>
                <a:latin typeface="Garamond" panose="02020404030301010803" pitchFamily="18" charset="0"/>
              </a:rPr>
              <a:t>) provide valuable ecosystem services, food sources, economic development, and cultural resources to local populations in Minnesota and Texas. Research on crop wild relatives, wild plants closely related to cultivated plants, is imperative to understanding gene flow and genetic diversity of harvested species. The United States Department of Agriculture (USDA) Agricultural Research Service (ARS) is responsible for conserving the genetic diversity of valuable species, such as wild rice. However, this organization lacks insight to the geographic distribution of </a:t>
            </a:r>
            <a:r>
              <a:rPr lang="en-US" sz="2400" i="1" dirty="0" err="1">
                <a:solidFill>
                  <a:schemeClr val="tx1">
                    <a:lumMod val="75000"/>
                    <a:lumOff val="25000"/>
                  </a:schemeClr>
                </a:solidFill>
                <a:latin typeface="Garamond" panose="02020404030301010803" pitchFamily="18" charset="0"/>
              </a:rPr>
              <a:t>Zizania</a:t>
            </a:r>
            <a:r>
              <a:rPr lang="en-US" sz="2400" dirty="0">
                <a:solidFill>
                  <a:schemeClr val="tx1">
                    <a:lumMod val="75000"/>
                    <a:lumOff val="25000"/>
                  </a:schemeClr>
                </a:solidFill>
                <a:latin typeface="Garamond" panose="02020404030301010803" pitchFamily="18" charset="0"/>
              </a:rPr>
              <a:t> populations. NASA Earth observations, including Landsat 5 Thematic Mapper, Landsat 8 Operational Land Imager and the Shuttle Radar Topography Mission version 3 were used to create models to detect wild rice presence. The team provided partners at the USDA ARS with distribution maps for northern wild rice and Texas wild rice populations in 2005 and 2015. Partners at USDA ARS will apply the end products to effectively enable strategic ecological planning, and better target field collections for species conservation.</a:t>
            </a:r>
            <a:endParaRPr lang="en-US" sz="2400" dirty="0">
              <a:solidFill>
                <a:schemeClr val="tx1">
                  <a:lumMod val="75000"/>
                  <a:lumOff val="25000"/>
                </a:schemeClr>
              </a:solidFill>
            </a:endParaRPr>
          </a:p>
          <a:p>
            <a:r>
              <a:rPr lang="en-US" sz="2400" dirty="0">
                <a:solidFill>
                  <a:schemeClr val="tx1">
                    <a:lumMod val="75000"/>
                    <a:lumOff val="25000"/>
                  </a:schemeClr>
                </a:solidFill>
              </a:rPr>
              <a:t/>
            </a:r>
            <a:br>
              <a:rPr lang="en-US" sz="2400" dirty="0">
                <a:solidFill>
                  <a:schemeClr val="tx1">
                    <a:lumMod val="75000"/>
                    <a:lumOff val="25000"/>
                  </a:schemeClr>
                </a:solidFill>
              </a:rPr>
            </a:br>
            <a:endParaRPr sz="2400" dirty="0">
              <a:solidFill>
                <a:schemeClr val="tx1">
                  <a:lumMod val="75000"/>
                  <a:lumOff val="25000"/>
                </a:schemeClr>
              </a:solidFill>
              <a:latin typeface="Garamond" panose="02020404030301010803" pitchFamily="18" charset="0"/>
            </a:endParaRPr>
          </a:p>
        </p:txBody>
      </p:sp>
      <p:sp>
        <p:nvSpPr>
          <p:cNvPr id="31" name="Shape 31"/>
          <p:cNvSpPr txBox="1"/>
          <p:nvPr/>
        </p:nvSpPr>
        <p:spPr>
          <a:xfrm>
            <a:off x="12271688" y="29508412"/>
            <a:ext cx="4542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Team Members</a:t>
            </a:r>
            <a:endParaRPr dirty="0"/>
          </a:p>
        </p:txBody>
      </p:sp>
      <p:sp>
        <p:nvSpPr>
          <p:cNvPr id="32" name="Shape 32"/>
          <p:cNvSpPr txBox="1"/>
          <p:nvPr/>
        </p:nvSpPr>
        <p:spPr>
          <a:xfrm>
            <a:off x="12635488" y="32695151"/>
            <a:ext cx="2947412" cy="123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Katie Walker</a:t>
            </a:r>
            <a:endParaRPr dirty="0"/>
          </a:p>
          <a:p>
            <a:pPr marL="0" marR="0" lvl="0" indent="0" algn="ctr" rtl="0">
              <a:lnSpc>
                <a:spcPct val="100000"/>
              </a:lnSpc>
              <a:spcBef>
                <a:spcPts val="0"/>
              </a:spcBef>
              <a:spcAft>
                <a:spcPts val="0"/>
              </a:spcAft>
              <a:buClr>
                <a:srgbClr val="3F3F3F"/>
              </a:buClr>
              <a:buSzPts val="2700"/>
              <a:buFont typeface="Arial"/>
              <a:buNone/>
            </a:pPr>
            <a:r>
              <a:rPr lang="en-US" sz="2700" b="0" u="none" dirty="0">
                <a:solidFill>
                  <a:srgbClr val="3F3F3F"/>
                </a:solidFill>
                <a:latin typeface="Garamond"/>
                <a:ea typeface="Garamond"/>
                <a:cs typeface="Garamond"/>
                <a:sym typeface="Garamond"/>
              </a:rPr>
              <a:t>Project Lead</a:t>
            </a:r>
            <a:endParaRPr dirty="0"/>
          </a:p>
        </p:txBody>
      </p:sp>
      <p:pic>
        <p:nvPicPr>
          <p:cNvPr id="33" name="Shape 33"/>
          <p:cNvPicPr preferRelativeResize="0"/>
          <p:nvPr/>
        </p:nvPicPr>
        <p:blipFill rotWithShape="1">
          <a:blip r:embed="rId3">
            <a:alphaModFix/>
          </a:blip>
          <a:srcRect/>
          <a:stretch/>
        </p:blipFill>
        <p:spPr>
          <a:xfrm>
            <a:off x="13042914" y="30397721"/>
            <a:ext cx="2057400" cy="2084832"/>
          </a:xfrm>
          <a:prstGeom prst="rect">
            <a:avLst/>
          </a:prstGeom>
          <a:noFill/>
          <a:ln>
            <a:noFill/>
          </a:ln>
        </p:spPr>
      </p:pic>
      <p:sp>
        <p:nvSpPr>
          <p:cNvPr id="35" name="Shape 35"/>
          <p:cNvSpPr txBox="1"/>
          <p:nvPr/>
        </p:nvSpPr>
        <p:spPr>
          <a:xfrm>
            <a:off x="16169673" y="32695150"/>
            <a:ext cx="2872251" cy="8725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Daniel Carver</a:t>
            </a:r>
            <a:endParaRPr dirty="0"/>
          </a:p>
        </p:txBody>
      </p:sp>
      <p:sp>
        <p:nvSpPr>
          <p:cNvPr id="37" name="Shape 37"/>
          <p:cNvSpPr txBox="1"/>
          <p:nvPr/>
        </p:nvSpPr>
        <p:spPr>
          <a:xfrm>
            <a:off x="19638905" y="32695149"/>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Jillian </a:t>
            </a:r>
            <a:r>
              <a:rPr lang="en-US" sz="2700" dirty="0" err="1">
                <a:solidFill>
                  <a:srgbClr val="3F3F3F"/>
                </a:solidFill>
                <a:latin typeface="Garamond"/>
                <a:ea typeface="Garamond"/>
                <a:cs typeface="Garamond"/>
                <a:sym typeface="Garamond"/>
              </a:rPr>
              <a:t>LaRoe</a:t>
            </a:r>
            <a:endParaRPr dirty="0"/>
          </a:p>
        </p:txBody>
      </p:sp>
      <p:sp>
        <p:nvSpPr>
          <p:cNvPr id="39" name="Shape 39"/>
          <p:cNvSpPr txBox="1"/>
          <p:nvPr/>
        </p:nvSpPr>
        <p:spPr>
          <a:xfrm>
            <a:off x="23173091" y="32695148"/>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Charles Nicholas Whittemore</a:t>
            </a:r>
            <a:endParaRPr sz="2700" dirty="0">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endParaRPr sz="2700" dirty="0">
              <a:solidFill>
                <a:srgbClr val="3F3F3F"/>
              </a:solidFill>
              <a:latin typeface="Garamond"/>
              <a:ea typeface="Garamond"/>
              <a:cs typeface="Garamond"/>
              <a:sym typeface="Garamond"/>
            </a:endParaRPr>
          </a:p>
        </p:txBody>
      </p:sp>
      <p:sp>
        <p:nvSpPr>
          <p:cNvPr id="40" name="Shape 40"/>
          <p:cNvSpPr txBox="1"/>
          <p:nvPr/>
        </p:nvSpPr>
        <p:spPr>
          <a:xfrm>
            <a:off x="16026464" y="34662770"/>
            <a:ext cx="10109200" cy="81280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000" dirty="0">
                <a:solidFill>
                  <a:schemeClr val="lt1"/>
                </a:solidFill>
                <a:latin typeface="Century Gothic"/>
                <a:ea typeface="Century Gothic"/>
                <a:cs typeface="Century Gothic"/>
                <a:sym typeface="Century Gothic"/>
              </a:rPr>
              <a:t>Colorado – Fort Collins| Spring 2018</a:t>
            </a:r>
            <a:endParaRPr dirty="0"/>
          </a:p>
        </p:txBody>
      </p:sp>
      <p:sp>
        <p:nvSpPr>
          <p:cNvPr id="41" name="Shape 41"/>
          <p:cNvSpPr txBox="1"/>
          <p:nvPr/>
        </p:nvSpPr>
        <p:spPr>
          <a:xfrm>
            <a:off x="3406439" y="34647893"/>
            <a:ext cx="12144334" cy="8542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dirty="0">
                <a:solidFill>
                  <a:schemeClr val="lt1"/>
                </a:solidFill>
                <a:latin typeface="Century Gothic"/>
                <a:ea typeface="Century Gothic"/>
                <a:cs typeface="Century Gothic"/>
                <a:sym typeface="Century Gothic"/>
              </a:rPr>
              <a:t>Minnesota &amp; Texas Agriculture &amp; Food Security</a:t>
            </a:r>
            <a:endParaRPr dirty="0"/>
          </a:p>
        </p:txBody>
      </p:sp>
      <p:sp>
        <p:nvSpPr>
          <p:cNvPr id="42" name="Shape 42"/>
          <p:cNvSpPr txBox="1">
            <a:spLocks noGrp="1"/>
          </p:cNvSpPr>
          <p:nvPr>
            <p:ph type="body" idx="1"/>
          </p:nvPr>
        </p:nvSpPr>
        <p:spPr>
          <a:xfrm>
            <a:off x="936530" y="785411"/>
            <a:ext cx="17491233" cy="302987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FB662"/>
              </a:buClr>
              <a:buSzPts val="6000"/>
              <a:buFont typeface="Arial"/>
              <a:buNone/>
            </a:pPr>
            <a:r>
              <a:rPr lang="en-US" sz="5000" dirty="0"/>
              <a:t>Employing NASA Earth Observations to Model Current and Historic Distribution of Crop Wild Relative, in Support of USDA ARS Genetic Resource Conservation Efforts </a:t>
            </a:r>
            <a:endParaRPr sz="5000" dirty="0"/>
          </a:p>
          <a:p>
            <a:pPr marL="0" marR="0" lvl="0" indent="0" algn="l" rtl="0">
              <a:lnSpc>
                <a:spcPct val="90000"/>
              </a:lnSpc>
              <a:spcBef>
                <a:spcPts val="0"/>
              </a:spcBef>
              <a:spcAft>
                <a:spcPts val="0"/>
              </a:spcAft>
              <a:buClr>
                <a:srgbClr val="7FB662"/>
              </a:buClr>
              <a:buSzPts val="6000"/>
              <a:buFont typeface="Arial"/>
              <a:buNone/>
            </a:pPr>
            <a:endParaRPr sz="5000" dirty="0"/>
          </a:p>
        </p:txBody>
      </p:sp>
      <p:pic>
        <p:nvPicPr>
          <p:cNvPr id="43" name="Shape 43"/>
          <p:cNvPicPr preferRelativeResize="0"/>
          <p:nvPr/>
        </p:nvPicPr>
        <p:blipFill>
          <a:blip r:embed="rId4">
            <a:alphaModFix/>
          </a:blip>
          <a:stretch>
            <a:fillRect/>
          </a:stretch>
        </p:blipFill>
        <p:spPr>
          <a:xfrm>
            <a:off x="1053694" y="27033967"/>
            <a:ext cx="3298632" cy="2135367"/>
          </a:xfrm>
          <a:prstGeom prst="rect">
            <a:avLst/>
          </a:prstGeom>
          <a:noFill/>
          <a:ln>
            <a:noFill/>
          </a:ln>
        </p:spPr>
      </p:pic>
      <p:pic>
        <p:nvPicPr>
          <p:cNvPr id="44" name="Shape 44"/>
          <p:cNvPicPr preferRelativeResize="0"/>
          <p:nvPr/>
        </p:nvPicPr>
        <p:blipFill>
          <a:blip r:embed="rId5">
            <a:alphaModFix/>
          </a:blip>
          <a:stretch>
            <a:fillRect/>
          </a:stretch>
        </p:blipFill>
        <p:spPr>
          <a:xfrm>
            <a:off x="13415221" y="17214620"/>
            <a:ext cx="2057423" cy="1987722"/>
          </a:xfrm>
          <a:prstGeom prst="rect">
            <a:avLst/>
          </a:prstGeom>
          <a:noFill/>
          <a:ln>
            <a:noFill/>
          </a:ln>
        </p:spPr>
      </p:pic>
      <p:pic>
        <p:nvPicPr>
          <p:cNvPr id="45" name="Shape 45"/>
          <p:cNvPicPr preferRelativeResize="0"/>
          <p:nvPr/>
        </p:nvPicPr>
        <p:blipFill>
          <a:blip r:embed="rId6">
            <a:alphaModFix/>
          </a:blip>
          <a:stretch>
            <a:fillRect/>
          </a:stretch>
        </p:blipFill>
        <p:spPr>
          <a:xfrm>
            <a:off x="16492458" y="17405601"/>
            <a:ext cx="2057424" cy="1681533"/>
          </a:xfrm>
          <a:prstGeom prst="rect">
            <a:avLst/>
          </a:prstGeom>
          <a:noFill/>
          <a:ln>
            <a:noFill/>
          </a:ln>
        </p:spPr>
      </p:pic>
      <p:pic>
        <p:nvPicPr>
          <p:cNvPr id="46" name="Shape 46"/>
          <p:cNvPicPr preferRelativeResize="0"/>
          <p:nvPr/>
        </p:nvPicPr>
        <p:blipFill>
          <a:blip r:embed="rId7">
            <a:alphaModFix/>
          </a:blip>
          <a:stretch>
            <a:fillRect/>
          </a:stretch>
        </p:blipFill>
        <p:spPr>
          <a:xfrm rot="10800000">
            <a:off x="19782789" y="17187497"/>
            <a:ext cx="2402775" cy="1968922"/>
          </a:xfrm>
          <a:prstGeom prst="rect">
            <a:avLst/>
          </a:prstGeom>
          <a:noFill/>
          <a:ln>
            <a:noFill/>
          </a:ln>
        </p:spPr>
      </p:pic>
      <p:sp>
        <p:nvSpPr>
          <p:cNvPr id="47" name="Shape 47"/>
          <p:cNvSpPr txBox="1"/>
          <p:nvPr/>
        </p:nvSpPr>
        <p:spPr>
          <a:xfrm>
            <a:off x="16963901" y="19183251"/>
            <a:ext cx="1645800" cy="812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r>
              <a:rPr lang="en-US" sz="2400" b="1" dirty="0">
                <a:solidFill>
                  <a:schemeClr val="tx1">
                    <a:lumMod val="75000"/>
                    <a:lumOff val="25000"/>
                  </a:schemeClr>
                </a:solidFill>
                <a:latin typeface="Garamond"/>
                <a:ea typeface="Garamond"/>
                <a:cs typeface="Garamond"/>
                <a:sym typeface="Garamond"/>
              </a:rPr>
              <a:t>Landsat 8 </a:t>
            </a:r>
            <a:endParaRPr sz="2400" b="1" dirty="0">
              <a:solidFill>
                <a:schemeClr val="tx1">
                  <a:lumMod val="75000"/>
                  <a:lumOff val="25000"/>
                </a:schemeClr>
              </a:solidFill>
              <a:latin typeface="Garamond"/>
              <a:ea typeface="Garamond"/>
              <a:cs typeface="Garamond"/>
              <a:sym typeface="Garamond"/>
            </a:endParaRPr>
          </a:p>
        </p:txBody>
      </p:sp>
      <p:sp>
        <p:nvSpPr>
          <p:cNvPr id="48" name="Shape 48"/>
          <p:cNvSpPr txBox="1"/>
          <p:nvPr/>
        </p:nvSpPr>
        <p:spPr>
          <a:xfrm>
            <a:off x="20258164" y="19183251"/>
            <a:ext cx="1645800" cy="812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r>
              <a:rPr lang="en-US" sz="2400" b="1" dirty="0">
                <a:solidFill>
                  <a:schemeClr val="tx1">
                    <a:lumMod val="75000"/>
                    <a:lumOff val="25000"/>
                  </a:schemeClr>
                </a:solidFill>
                <a:latin typeface="Garamond"/>
                <a:ea typeface="Garamond"/>
                <a:cs typeface="Garamond"/>
                <a:sym typeface="Garamond"/>
              </a:rPr>
              <a:t>Sentinel-1</a:t>
            </a:r>
            <a:endParaRPr sz="2400" b="1" dirty="0">
              <a:solidFill>
                <a:schemeClr val="tx1">
                  <a:lumMod val="75000"/>
                  <a:lumOff val="25000"/>
                </a:schemeClr>
              </a:solidFill>
              <a:latin typeface="Garamond"/>
              <a:ea typeface="Garamond"/>
              <a:cs typeface="Garamond"/>
              <a:sym typeface="Garamond"/>
            </a:endParaRPr>
          </a:p>
        </p:txBody>
      </p:sp>
      <p:pic>
        <p:nvPicPr>
          <p:cNvPr id="49" name="Shape 49"/>
          <p:cNvPicPr preferRelativeResize="0"/>
          <p:nvPr/>
        </p:nvPicPr>
        <p:blipFill>
          <a:blip r:embed="rId8">
            <a:alphaModFix/>
          </a:blip>
          <a:stretch>
            <a:fillRect/>
          </a:stretch>
        </p:blipFill>
        <p:spPr>
          <a:xfrm>
            <a:off x="16783838" y="30594962"/>
            <a:ext cx="1643925" cy="1690349"/>
          </a:xfrm>
          <a:prstGeom prst="ellipse">
            <a:avLst/>
          </a:prstGeom>
          <a:noFill/>
          <a:ln>
            <a:noFill/>
          </a:ln>
        </p:spPr>
      </p:pic>
      <p:pic>
        <p:nvPicPr>
          <p:cNvPr id="50" name="Shape 50"/>
          <p:cNvPicPr preferRelativeResize="0"/>
          <p:nvPr/>
        </p:nvPicPr>
        <p:blipFill>
          <a:blip r:embed="rId9">
            <a:alphaModFix/>
          </a:blip>
          <a:stretch>
            <a:fillRect/>
          </a:stretch>
        </p:blipFill>
        <p:spPr>
          <a:xfrm>
            <a:off x="20318646" y="30594962"/>
            <a:ext cx="1674269" cy="1690088"/>
          </a:xfrm>
          <a:prstGeom prst="ellipse">
            <a:avLst/>
          </a:prstGeom>
          <a:noFill/>
          <a:ln>
            <a:noFill/>
          </a:ln>
        </p:spPr>
      </p:pic>
      <p:pic>
        <p:nvPicPr>
          <p:cNvPr id="51" name="Shape 51"/>
          <p:cNvPicPr preferRelativeResize="0"/>
          <p:nvPr/>
        </p:nvPicPr>
        <p:blipFill>
          <a:blip r:embed="rId10">
            <a:alphaModFix/>
          </a:blip>
          <a:stretch>
            <a:fillRect/>
          </a:stretch>
        </p:blipFill>
        <p:spPr>
          <a:xfrm>
            <a:off x="13231703" y="30599979"/>
            <a:ext cx="1670520" cy="1685071"/>
          </a:xfrm>
          <a:prstGeom prst="ellipse">
            <a:avLst/>
          </a:prstGeom>
          <a:noFill/>
          <a:ln>
            <a:noFill/>
          </a:ln>
        </p:spPr>
      </p:pic>
      <p:grpSp>
        <p:nvGrpSpPr>
          <p:cNvPr id="53" name="Shape 53"/>
          <p:cNvGrpSpPr/>
          <p:nvPr/>
        </p:nvGrpSpPr>
        <p:grpSpPr>
          <a:xfrm>
            <a:off x="1213130" y="11415840"/>
            <a:ext cx="7061760" cy="1977440"/>
            <a:chOff x="-19507" y="11340976"/>
            <a:chExt cx="15590240" cy="3473065"/>
          </a:xfrm>
        </p:grpSpPr>
        <p:pic>
          <p:nvPicPr>
            <p:cNvPr id="58" name="Shape 58"/>
            <p:cNvPicPr preferRelativeResize="0"/>
            <p:nvPr/>
          </p:nvPicPr>
          <p:blipFill>
            <a:blip r:embed="rId11">
              <a:alphaModFix/>
            </a:blip>
            <a:stretch>
              <a:fillRect/>
            </a:stretch>
          </p:blipFill>
          <p:spPr>
            <a:xfrm>
              <a:off x="-19507" y="11877292"/>
              <a:ext cx="2867596" cy="2837371"/>
            </a:xfrm>
            <a:prstGeom prst="rect">
              <a:avLst/>
            </a:prstGeom>
            <a:noFill/>
            <a:ln>
              <a:solidFill>
                <a:schemeClr val="tx1">
                  <a:lumMod val="75000"/>
                  <a:lumOff val="25000"/>
                </a:schemeClr>
              </a:solidFill>
            </a:ln>
          </p:spPr>
        </p:pic>
        <p:pic>
          <p:nvPicPr>
            <p:cNvPr id="59" name="Shape 59"/>
            <p:cNvPicPr preferRelativeResize="0"/>
            <p:nvPr/>
          </p:nvPicPr>
          <p:blipFill>
            <a:blip r:embed="rId12">
              <a:alphaModFix/>
            </a:blip>
            <a:stretch>
              <a:fillRect/>
            </a:stretch>
          </p:blipFill>
          <p:spPr>
            <a:xfrm>
              <a:off x="2873482" y="11870052"/>
              <a:ext cx="2832562" cy="2844608"/>
            </a:xfrm>
            <a:prstGeom prst="rect">
              <a:avLst/>
            </a:prstGeom>
            <a:noFill/>
            <a:ln>
              <a:solidFill>
                <a:schemeClr val="tx1">
                  <a:lumMod val="75000"/>
                  <a:lumOff val="25000"/>
                </a:schemeClr>
              </a:solidFill>
            </a:ln>
          </p:spPr>
        </p:pic>
        <p:pic>
          <p:nvPicPr>
            <p:cNvPr id="55" name="Shape 55"/>
            <p:cNvPicPr preferRelativeResize="0"/>
            <p:nvPr/>
          </p:nvPicPr>
          <p:blipFill rotWithShape="1">
            <a:blip r:embed="rId13">
              <a:alphaModFix/>
            </a:blip>
            <a:srcRect t="10754"/>
            <a:stretch/>
          </p:blipFill>
          <p:spPr>
            <a:xfrm>
              <a:off x="12399797" y="11820296"/>
              <a:ext cx="3170936" cy="2993745"/>
            </a:xfrm>
            <a:prstGeom prst="rect">
              <a:avLst/>
            </a:prstGeom>
            <a:noFill/>
            <a:ln>
              <a:solidFill>
                <a:schemeClr val="tx1">
                  <a:lumMod val="75000"/>
                  <a:lumOff val="25000"/>
                </a:schemeClr>
              </a:solidFill>
            </a:ln>
          </p:spPr>
        </p:pic>
        <p:sp>
          <p:nvSpPr>
            <p:cNvPr id="56" name="Shape 56"/>
            <p:cNvSpPr/>
            <p:nvPr/>
          </p:nvSpPr>
          <p:spPr>
            <a:xfrm rot="8940376">
              <a:off x="3342172" y="12530499"/>
              <a:ext cx="1977416" cy="1004098"/>
            </a:xfrm>
            <a:custGeom>
              <a:avLst/>
              <a:gdLst/>
              <a:ahLst/>
              <a:cxnLst/>
              <a:rect l="0" t="0" r="0" b="0"/>
              <a:pathLst>
                <a:path w="99314" h="44753" extrusionOk="0">
                  <a:moveTo>
                    <a:pt x="0" y="44140"/>
                  </a:moveTo>
                  <a:lnTo>
                    <a:pt x="7356" y="0"/>
                  </a:lnTo>
                  <a:lnTo>
                    <a:pt x="99314" y="1226"/>
                  </a:lnTo>
                  <a:lnTo>
                    <a:pt x="7356" y="44753"/>
                  </a:lnTo>
                  <a:close/>
                </a:path>
              </a:pathLst>
            </a:custGeom>
            <a:noFill/>
            <a:ln w="38100" cap="flat" cmpd="sng">
              <a:solidFill>
                <a:srgbClr val="7EF26E"/>
              </a:solidFill>
              <a:prstDash val="solid"/>
              <a:round/>
              <a:headEnd type="none" w="med" len="med"/>
              <a:tailEnd type="none" w="med" len="med"/>
            </a:ln>
          </p:spPr>
          <p:txBody>
            <a:bodyPr/>
            <a:lstStyle/>
            <a:p>
              <a:endParaRPr lang="en-US" dirty="0">
                <a:solidFill>
                  <a:srgbClr val="7EF26E"/>
                </a:solidFill>
              </a:endParaRPr>
            </a:p>
          </p:txBody>
        </p:sp>
        <p:pic>
          <p:nvPicPr>
            <p:cNvPr id="60" name="Shape 60"/>
            <p:cNvPicPr preferRelativeResize="0"/>
            <p:nvPr/>
          </p:nvPicPr>
          <p:blipFill rotWithShape="1">
            <a:blip r:embed="rId14">
              <a:alphaModFix/>
            </a:blip>
            <a:srcRect r="21826"/>
            <a:stretch/>
          </p:blipFill>
          <p:spPr>
            <a:xfrm>
              <a:off x="4682183" y="11340976"/>
              <a:ext cx="2349647" cy="1802678"/>
            </a:xfrm>
            <a:prstGeom prst="rect">
              <a:avLst/>
            </a:prstGeom>
            <a:noFill/>
            <a:ln>
              <a:solidFill>
                <a:srgbClr val="7EF26E"/>
              </a:solidFill>
            </a:ln>
          </p:spPr>
        </p:pic>
      </p:grpSp>
      <p:sp>
        <p:nvSpPr>
          <p:cNvPr id="4" name="TextBox 3">
            <a:extLst>
              <a:ext uri="{FF2B5EF4-FFF2-40B4-BE49-F238E27FC236}">
                <a16:creationId xmlns:a16="http://schemas.microsoft.com/office/drawing/2014/main" xmlns="" id="{458A66A2-6A9B-4CD5-9C93-D298135A77FD}"/>
              </a:ext>
            </a:extLst>
          </p:cNvPr>
          <p:cNvSpPr txBox="1"/>
          <p:nvPr/>
        </p:nvSpPr>
        <p:spPr>
          <a:xfrm flipH="1">
            <a:off x="23029980" y="19358769"/>
            <a:ext cx="1927661"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Garamond" panose="02020404030301010803" pitchFamily="18" charset="0"/>
              </a:rPr>
              <a:t>SRTM</a:t>
            </a:r>
          </a:p>
        </p:txBody>
      </p:sp>
      <p:sp>
        <p:nvSpPr>
          <p:cNvPr id="6" name="Rectangle 5">
            <a:extLst>
              <a:ext uri="{FF2B5EF4-FFF2-40B4-BE49-F238E27FC236}">
                <a16:creationId xmlns:a16="http://schemas.microsoft.com/office/drawing/2014/main" xmlns="" id="{4522D301-9CE2-4EE6-A454-E37B04B59854}"/>
              </a:ext>
            </a:extLst>
          </p:cNvPr>
          <p:cNvSpPr/>
          <p:nvPr/>
        </p:nvSpPr>
        <p:spPr>
          <a:xfrm>
            <a:off x="5103362" y="27807811"/>
            <a:ext cx="4717215" cy="830997"/>
          </a:xfrm>
          <a:prstGeom prst="rect">
            <a:avLst/>
          </a:prstGeom>
        </p:spPr>
        <p:txBody>
          <a:bodyPr wrap="square">
            <a:spAutoFit/>
          </a:bodyPr>
          <a:lstStyle/>
          <a:p>
            <a:r>
              <a:rPr lang="en-US" sz="2400" dirty="0" smtClean="0">
                <a:solidFill>
                  <a:schemeClr val="tx1">
                    <a:lumMod val="75000"/>
                    <a:lumOff val="25000"/>
                  </a:schemeClr>
                </a:solidFill>
                <a:latin typeface="Garamond" panose="02020404030301010803" pitchFamily="18" charset="0"/>
              </a:rPr>
              <a:t>USDA, Agricultural Research Service, National Plant </a:t>
            </a:r>
            <a:r>
              <a:rPr lang="en-US" sz="2400" dirty="0" err="1" smtClean="0">
                <a:solidFill>
                  <a:schemeClr val="tx1">
                    <a:lumMod val="75000"/>
                    <a:lumOff val="25000"/>
                  </a:schemeClr>
                </a:solidFill>
                <a:latin typeface="Garamond" panose="02020404030301010803" pitchFamily="18" charset="0"/>
              </a:rPr>
              <a:t>Germplasm</a:t>
            </a:r>
            <a:r>
              <a:rPr lang="en-US" sz="2400" dirty="0" smtClean="0">
                <a:solidFill>
                  <a:schemeClr val="tx1">
                    <a:lumMod val="75000"/>
                    <a:lumOff val="25000"/>
                  </a:schemeClr>
                </a:solidFill>
                <a:latin typeface="Garamond" panose="02020404030301010803" pitchFamily="18" charset="0"/>
              </a:rPr>
              <a:t> System</a:t>
            </a:r>
            <a:endParaRPr lang="en-US" sz="2400" dirty="0">
              <a:solidFill>
                <a:schemeClr val="tx1">
                  <a:lumMod val="75000"/>
                  <a:lumOff val="25000"/>
                </a:schemeClr>
              </a:solidFill>
              <a:latin typeface="Garamond" panose="02020404030301010803" pitchFamily="18" charset="0"/>
            </a:endParaRPr>
          </a:p>
        </p:txBody>
      </p:sp>
      <mc:AlternateContent xmlns:mc="http://schemas.openxmlformats.org/markup-compatibility/2006" xmlns:p14="http://schemas.microsoft.com/office/powerpoint/2010/main">
        <mc:Choice Requires="p14">
          <p:contentPart p14:bwMode="auto" r:id="rId15">
            <p14:nvContentPartPr>
              <p14:cNvPr id="80" name="Ink 79">
                <a:extLst>
                  <a:ext uri="{FF2B5EF4-FFF2-40B4-BE49-F238E27FC236}">
                    <a16:creationId xmlns:a16="http://schemas.microsoft.com/office/drawing/2014/main" xmlns="" id="{2E38671D-F67B-4988-ADA7-F76EFA05929C}"/>
                  </a:ext>
                </a:extLst>
              </p14:cNvPr>
              <p14:cNvContentPartPr/>
              <p14:nvPr/>
            </p14:nvContentPartPr>
            <p14:xfrm>
              <a:off x="-12225064" y="17078541"/>
              <a:ext cx="240" cy="240"/>
            </p14:xfrm>
          </p:contentPart>
        </mc:Choice>
        <mc:Fallback xmlns="">
          <p:pic>
            <p:nvPicPr>
              <p:cNvPr id="80" name="Ink 79">
                <a:extLst>
                  <a:ext uri="{FF2B5EF4-FFF2-40B4-BE49-F238E27FC236}">
                    <a16:creationId xmlns="" xmlns:a16="http://schemas.microsoft.com/office/drawing/2014/main" xmlns:p14="http://schemas.microsoft.com/office/powerpoint/2010/main" id="{2E38671D-F67B-4988-ADA7-F76EFA05929C}"/>
                  </a:ext>
                </a:extLst>
              </p:cNvPr>
              <p:cNvPicPr/>
              <p:nvPr/>
            </p:nvPicPr>
            <p:blipFill>
              <a:blip r:embed="rId24"/>
              <a:stretch>
                <a:fillRect/>
              </a:stretch>
            </p:blipFill>
            <p:spPr>
              <a:xfrm>
                <a:off x="-12227944" y="17075661"/>
                <a:ext cx="6000" cy="6000"/>
              </a:xfrm>
              <a:prstGeom prst="rect">
                <a:avLst/>
              </a:prstGeom>
            </p:spPr>
          </p:pic>
        </mc:Fallback>
      </mc:AlternateContent>
      <p:sp>
        <p:nvSpPr>
          <p:cNvPr id="88" name="Oval 87">
            <a:extLst>
              <a:ext uri="{FF2B5EF4-FFF2-40B4-BE49-F238E27FC236}">
                <a16:creationId xmlns:a16="http://schemas.microsoft.com/office/drawing/2014/main" xmlns="" id="{05B622F5-FD10-4484-87BC-895001141B70}"/>
              </a:ext>
            </a:extLst>
          </p:cNvPr>
          <p:cNvSpPr/>
          <p:nvPr/>
        </p:nvSpPr>
        <p:spPr>
          <a:xfrm>
            <a:off x="23847575" y="30613691"/>
            <a:ext cx="1653189" cy="1672452"/>
          </a:xfrm>
          <a:prstGeom prst="ellipse">
            <a:avLst/>
          </a:prstGeom>
          <a:blipFill>
            <a:blip r:embed="rId2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hape 102">
            <a:extLst>
              <a:ext uri="{FF2B5EF4-FFF2-40B4-BE49-F238E27FC236}">
                <a16:creationId xmlns:a16="http://schemas.microsoft.com/office/drawing/2014/main" xmlns="" id="{028AAD58-A3D1-4813-9C62-C83FF3758943}"/>
              </a:ext>
            </a:extLst>
          </p:cNvPr>
          <p:cNvSpPr txBox="1"/>
          <p:nvPr/>
        </p:nvSpPr>
        <p:spPr>
          <a:xfrm>
            <a:off x="13574400" y="9138761"/>
            <a:ext cx="3765884" cy="4332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700" b="1" i="0" u="none" strike="noStrike" cap="none" dirty="0">
                <a:solidFill>
                  <a:schemeClr val="tx1">
                    <a:lumMod val="75000"/>
                    <a:lumOff val="25000"/>
                  </a:schemeClr>
                </a:solidFill>
                <a:latin typeface="Garamond" panose="02020404030301010803" pitchFamily="18" charset="0"/>
                <a:ea typeface="Century"/>
                <a:cs typeface="Century"/>
                <a:sym typeface="Century"/>
              </a:rPr>
              <a:t>Hays County, Texas</a:t>
            </a:r>
            <a:endParaRPr sz="2700" b="1" i="0" u="none" strike="noStrike" cap="none" dirty="0">
              <a:solidFill>
                <a:schemeClr val="tx1">
                  <a:lumMod val="75000"/>
                  <a:lumOff val="25000"/>
                </a:schemeClr>
              </a:solidFill>
              <a:latin typeface="Garamond" panose="02020404030301010803" pitchFamily="18" charset="0"/>
              <a:ea typeface="Century"/>
              <a:cs typeface="Century"/>
              <a:sym typeface="Century"/>
            </a:endParaRPr>
          </a:p>
        </p:txBody>
      </p:sp>
      <p:sp>
        <p:nvSpPr>
          <p:cNvPr id="101" name="Shape 103">
            <a:extLst>
              <a:ext uri="{FF2B5EF4-FFF2-40B4-BE49-F238E27FC236}">
                <a16:creationId xmlns:a16="http://schemas.microsoft.com/office/drawing/2014/main" xmlns="" id="{A54385AF-3D60-4285-953C-F3751D49A53D}"/>
              </a:ext>
            </a:extLst>
          </p:cNvPr>
          <p:cNvSpPr txBox="1"/>
          <p:nvPr/>
        </p:nvSpPr>
        <p:spPr>
          <a:xfrm>
            <a:off x="21155780" y="9142337"/>
            <a:ext cx="5933662" cy="590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700" b="1" i="0" u="none" strike="noStrike" cap="none" dirty="0">
                <a:solidFill>
                  <a:schemeClr val="tx1">
                    <a:lumMod val="75000"/>
                    <a:lumOff val="25000"/>
                  </a:schemeClr>
                </a:solidFill>
                <a:latin typeface="Garamond" panose="02020404030301010803" pitchFamily="18" charset="0"/>
                <a:ea typeface="Century"/>
                <a:cs typeface="Century"/>
                <a:sym typeface="Century"/>
              </a:rPr>
              <a:t>Wild Rice Areas, Minnesota</a:t>
            </a:r>
            <a:endParaRPr sz="2700" b="1" i="0" u="none" strike="noStrike" cap="none" dirty="0">
              <a:solidFill>
                <a:schemeClr val="tx1">
                  <a:lumMod val="75000"/>
                  <a:lumOff val="25000"/>
                </a:schemeClr>
              </a:solidFill>
              <a:latin typeface="Garamond" panose="02020404030301010803" pitchFamily="18" charset="0"/>
              <a:ea typeface="Century"/>
              <a:cs typeface="Century"/>
              <a:sym typeface="Century"/>
            </a:endParaRPr>
          </a:p>
        </p:txBody>
      </p:sp>
      <p:pic>
        <p:nvPicPr>
          <p:cNvPr id="173" name="Picture 172"/>
          <p:cNvPicPr>
            <a:picLocks noChangeAspect="1"/>
          </p:cNvPicPr>
          <p:nvPr/>
        </p:nvPicPr>
        <p:blipFill rotWithShape="1">
          <a:blip r:embed="rId26" cstate="print">
            <a:extLst>
              <a:ext uri="{28A0092B-C50C-407E-A947-70E740481C1C}">
                <a14:useLocalDpi xmlns:a14="http://schemas.microsoft.com/office/drawing/2010/main" val="0"/>
              </a:ext>
            </a:extLst>
          </a:blip>
          <a:srcRect l="10400" t="19728" r="9293" b="19553"/>
          <a:stretch/>
        </p:blipFill>
        <p:spPr>
          <a:xfrm>
            <a:off x="13996043" y="9906327"/>
            <a:ext cx="5879997" cy="5753506"/>
          </a:xfrm>
          <a:prstGeom prst="rect">
            <a:avLst/>
          </a:prstGeom>
        </p:spPr>
      </p:pic>
      <p:pic>
        <p:nvPicPr>
          <p:cNvPr id="174" name="Picture 173"/>
          <p:cNvPicPr>
            <a:picLocks noChangeAspect="1"/>
          </p:cNvPicPr>
          <p:nvPr/>
        </p:nvPicPr>
        <p:blipFill rotWithShape="1">
          <a:blip r:embed="rId27" cstate="print">
            <a:extLst>
              <a:ext uri="{28A0092B-C50C-407E-A947-70E740481C1C}">
                <a14:useLocalDpi xmlns:a14="http://schemas.microsoft.com/office/drawing/2010/main" val="0"/>
              </a:ext>
            </a:extLst>
          </a:blip>
          <a:srcRect l="22103" t="28762" r="22259" b="29382"/>
          <a:stretch/>
        </p:blipFill>
        <p:spPr>
          <a:xfrm>
            <a:off x="17931330" y="10224950"/>
            <a:ext cx="1944711" cy="1893194"/>
          </a:xfrm>
          <a:prstGeom prst="rect">
            <a:avLst/>
          </a:prstGeom>
          <a:ln>
            <a:solidFill>
              <a:sysClr val="windowText" lastClr="000000">
                <a:lumMod val="75000"/>
                <a:lumOff val="25000"/>
              </a:sysClr>
            </a:solidFill>
          </a:ln>
        </p:spPr>
      </p:pic>
      <p:pic>
        <p:nvPicPr>
          <p:cNvPr id="175" name="Picture 174"/>
          <p:cNvPicPr>
            <a:picLocks noChangeAspect="1"/>
          </p:cNvPicPr>
          <p:nvPr/>
        </p:nvPicPr>
        <p:blipFill rotWithShape="1">
          <a:blip r:embed="rId28" cstate="print">
            <a:extLst>
              <a:ext uri="{28A0092B-C50C-407E-A947-70E740481C1C}">
                <a14:useLocalDpi xmlns:a14="http://schemas.microsoft.com/office/drawing/2010/main" val="0"/>
              </a:ext>
            </a:extLst>
          </a:blip>
          <a:srcRect l="9091" t="93451" r="46554"/>
          <a:stretch/>
        </p:blipFill>
        <p:spPr>
          <a:xfrm>
            <a:off x="14088989" y="14815749"/>
            <a:ext cx="3247623" cy="620608"/>
          </a:xfrm>
          <a:prstGeom prst="rect">
            <a:avLst/>
          </a:prstGeom>
        </p:spPr>
      </p:pic>
      <p:sp>
        <p:nvSpPr>
          <p:cNvPr id="176" name="Rectangle 175"/>
          <p:cNvSpPr/>
          <p:nvPr/>
        </p:nvSpPr>
        <p:spPr>
          <a:xfrm>
            <a:off x="17404775" y="12922988"/>
            <a:ext cx="366963" cy="360948"/>
          </a:xfrm>
          <a:prstGeom prst="rect">
            <a:avLst/>
          </a:prstGeom>
          <a:no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7" name="Straight Connector 176"/>
          <p:cNvCxnSpPr/>
          <p:nvPr/>
        </p:nvCxnSpPr>
        <p:spPr>
          <a:xfrm flipH="1">
            <a:off x="17404776" y="10224950"/>
            <a:ext cx="526554" cy="2698038"/>
          </a:xfrm>
          <a:prstGeom prst="line">
            <a:avLst/>
          </a:prstGeom>
          <a:noFill/>
          <a:ln w="6350" cap="flat" cmpd="sng" algn="ctr">
            <a:solidFill>
              <a:sysClr val="windowText" lastClr="000000">
                <a:lumMod val="75000"/>
                <a:lumOff val="25000"/>
              </a:sysClr>
            </a:solidFill>
            <a:prstDash val="solid"/>
            <a:miter lim="800000"/>
          </a:ln>
          <a:effectLst/>
        </p:spPr>
      </p:cxnSp>
      <p:cxnSp>
        <p:nvCxnSpPr>
          <p:cNvPr id="178" name="Straight Connector 177"/>
          <p:cNvCxnSpPr/>
          <p:nvPr/>
        </p:nvCxnSpPr>
        <p:spPr>
          <a:xfrm flipH="1">
            <a:off x="17771738" y="12118144"/>
            <a:ext cx="2104303" cy="1165792"/>
          </a:xfrm>
          <a:prstGeom prst="line">
            <a:avLst/>
          </a:prstGeom>
          <a:noFill/>
          <a:ln w="6350" cap="flat" cmpd="sng" algn="ctr">
            <a:solidFill>
              <a:sysClr val="windowText" lastClr="000000">
                <a:lumMod val="75000"/>
                <a:lumOff val="25000"/>
              </a:sysClr>
            </a:solidFill>
            <a:prstDash val="solid"/>
            <a:miter lim="800000"/>
          </a:ln>
          <a:effectLst/>
        </p:spPr>
      </p:cxnSp>
      <p:pic>
        <p:nvPicPr>
          <p:cNvPr id="8" name="Picture 7"/>
          <p:cNvPicPr>
            <a:picLocks noChangeAspect="1"/>
          </p:cNvPicPr>
          <p:nvPr/>
        </p:nvPicPr>
        <p:blipFill rotWithShape="1">
          <a:blip r:embed="rId29">
            <a:extLst>
              <a:ext uri="{28A0092B-C50C-407E-A947-70E740481C1C}">
                <a14:useLocalDpi xmlns:a14="http://schemas.microsoft.com/office/drawing/2010/main" val="0"/>
              </a:ext>
            </a:extLst>
          </a:blip>
          <a:srcRect l="17279" t="55674" r="10294" b="17046"/>
          <a:stretch/>
        </p:blipFill>
        <p:spPr>
          <a:xfrm>
            <a:off x="13344117" y="10500526"/>
            <a:ext cx="2247900" cy="1095747"/>
          </a:xfrm>
          <a:prstGeom prst="rect">
            <a:avLst/>
          </a:prstGeom>
        </p:spPr>
      </p:pic>
      <p:pic>
        <p:nvPicPr>
          <p:cNvPr id="179" name="Picture 178"/>
          <p:cNvPicPr>
            <a:picLocks noChangeAspect="1"/>
          </p:cNvPicPr>
          <p:nvPr/>
        </p:nvPicPr>
        <p:blipFill rotWithShape="1">
          <a:blip r:embed="rId30" cstate="print">
            <a:extLst>
              <a:ext uri="{28A0092B-C50C-407E-A947-70E740481C1C}">
                <a14:useLocalDpi xmlns:a14="http://schemas.microsoft.com/office/drawing/2010/main" val="0"/>
              </a:ext>
            </a:extLst>
          </a:blip>
          <a:srcRect l="11168" t="17485" r="10970" b="16306"/>
          <a:stretch/>
        </p:blipFill>
        <p:spPr>
          <a:xfrm>
            <a:off x="21271740" y="10569269"/>
            <a:ext cx="4747460" cy="5224311"/>
          </a:xfrm>
          <a:prstGeom prst="rect">
            <a:avLst/>
          </a:prstGeom>
        </p:spPr>
      </p:pic>
      <p:pic>
        <p:nvPicPr>
          <p:cNvPr id="180" name="Picture 179"/>
          <p:cNvPicPr>
            <a:picLocks noChangeAspect="1"/>
          </p:cNvPicPr>
          <p:nvPr/>
        </p:nvPicPr>
        <p:blipFill rotWithShape="1">
          <a:blip r:embed="rId31" cstate="print">
            <a:extLst>
              <a:ext uri="{28A0092B-C50C-407E-A947-70E740481C1C}">
                <a14:useLocalDpi xmlns:a14="http://schemas.microsoft.com/office/drawing/2010/main" val="0"/>
              </a:ext>
            </a:extLst>
          </a:blip>
          <a:srcRect l="9392" t="93463" r="43341" b="476"/>
          <a:stretch/>
        </p:blipFill>
        <p:spPr>
          <a:xfrm>
            <a:off x="21200087" y="14886902"/>
            <a:ext cx="2881955" cy="478303"/>
          </a:xfrm>
          <a:prstGeom prst="rect">
            <a:avLst/>
          </a:prstGeom>
        </p:spPr>
      </p:pic>
      <p:pic>
        <p:nvPicPr>
          <p:cNvPr id="181" name="Picture 180"/>
          <p:cNvPicPr>
            <a:picLocks noChangeAspect="1"/>
          </p:cNvPicPr>
          <p:nvPr/>
        </p:nvPicPr>
        <p:blipFill rotWithShape="1">
          <a:blip r:embed="rId32" cstate="print">
            <a:extLst>
              <a:ext uri="{28A0092B-C50C-407E-A947-70E740481C1C}">
                <a14:useLocalDpi xmlns:a14="http://schemas.microsoft.com/office/drawing/2010/main" val="0"/>
              </a:ext>
            </a:extLst>
          </a:blip>
          <a:srcRect l="9278" t="46546" r="9002" b="33784"/>
          <a:stretch/>
        </p:blipFill>
        <p:spPr>
          <a:xfrm>
            <a:off x="20856480" y="10460334"/>
            <a:ext cx="2537863" cy="790508"/>
          </a:xfrm>
          <a:prstGeom prst="rect">
            <a:avLst/>
          </a:prstGeom>
        </p:spPr>
      </p:pic>
      <p:sp>
        <p:nvSpPr>
          <p:cNvPr id="306" name="Shape 168"/>
          <p:cNvSpPr/>
          <p:nvPr/>
        </p:nvSpPr>
        <p:spPr>
          <a:xfrm rot="5400000">
            <a:off x="7603574" y="14391280"/>
            <a:ext cx="1038157" cy="1494792"/>
          </a:xfrm>
          <a:prstGeom prst="triangle">
            <a:avLst>
              <a:gd name="adj" fmla="val 50000"/>
            </a:avLst>
          </a:prstGeom>
          <a:solidFill>
            <a:srgbClr val="95D91B">
              <a:alpha val="72000"/>
            </a:srgb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algn="ctr"/>
            <a:endParaRPr kern="1200">
              <a:solidFill>
                <a:prstClr val="white"/>
              </a:solidFill>
              <a:latin typeface="Century Gothic"/>
              <a:ea typeface="Century Gothic"/>
              <a:cs typeface="Century Gothic"/>
              <a:sym typeface="Century Gothic"/>
            </a:endParaRPr>
          </a:p>
        </p:txBody>
      </p:sp>
      <p:sp>
        <p:nvSpPr>
          <p:cNvPr id="307" name="Shape 169"/>
          <p:cNvSpPr/>
          <p:nvPr/>
        </p:nvSpPr>
        <p:spPr>
          <a:xfrm rot="4050870">
            <a:off x="3141221" y="13458328"/>
            <a:ext cx="861034" cy="3003380"/>
          </a:xfrm>
          <a:prstGeom prst="triangle">
            <a:avLst>
              <a:gd name="adj" fmla="val 92143"/>
            </a:avLst>
          </a:prstGeom>
          <a:solidFill>
            <a:srgbClr val="5B9BD5">
              <a:alpha val="52000"/>
            </a:srgbClr>
          </a:solidFill>
          <a:ln w="12700" cap="flat" cmpd="sng">
            <a:solidFill>
              <a:srgbClr val="3289B4"/>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08" name="Shape 169"/>
          <p:cNvSpPr/>
          <p:nvPr/>
        </p:nvSpPr>
        <p:spPr>
          <a:xfrm rot="1618327">
            <a:off x="4915707" y="14270973"/>
            <a:ext cx="861034" cy="2071856"/>
          </a:xfrm>
          <a:prstGeom prst="triangle">
            <a:avLst>
              <a:gd name="adj" fmla="val 50000"/>
            </a:avLst>
          </a:prstGeom>
          <a:solidFill>
            <a:srgbClr val="5B9BD5">
              <a:alpha val="52000"/>
            </a:srgbClr>
          </a:solidFill>
          <a:ln w="12700" cap="flat" cmpd="sng">
            <a:solidFill>
              <a:srgbClr val="3289B4"/>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09" name="Shape 169"/>
          <p:cNvSpPr/>
          <p:nvPr/>
        </p:nvSpPr>
        <p:spPr>
          <a:xfrm rot="3325676">
            <a:off x="4192020" y="14200969"/>
            <a:ext cx="861034" cy="2318801"/>
          </a:xfrm>
          <a:prstGeom prst="triangle">
            <a:avLst>
              <a:gd name="adj" fmla="val 50000"/>
            </a:avLst>
          </a:prstGeom>
          <a:solidFill>
            <a:srgbClr val="5B9BD5">
              <a:alpha val="52000"/>
            </a:srgbClr>
          </a:solidFill>
          <a:ln w="12700" cap="flat" cmpd="sng">
            <a:solidFill>
              <a:srgbClr val="3289B4"/>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grpSp>
        <p:nvGrpSpPr>
          <p:cNvPr id="310" name="Group 309"/>
          <p:cNvGrpSpPr/>
          <p:nvPr/>
        </p:nvGrpSpPr>
        <p:grpSpPr>
          <a:xfrm>
            <a:off x="2504314" y="18182017"/>
            <a:ext cx="7499804" cy="336582"/>
            <a:chOff x="1201133" y="4425036"/>
            <a:chExt cx="4795889" cy="218400"/>
          </a:xfrm>
        </p:grpSpPr>
        <p:sp>
          <p:nvSpPr>
            <p:cNvPr id="311"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algn="r">
                <a:buClr>
                  <a:srgbClr val="3A3A3A"/>
                </a:buClr>
                <a:buSzPct val="25000"/>
                <a:buFont typeface="Century Gothic"/>
                <a:buNone/>
              </a:pPr>
              <a:endParaRPr lang="en" sz="1500" kern="1200" dirty="0">
                <a:solidFill>
                  <a:srgbClr val="3A3A3A"/>
                </a:solidFill>
                <a:latin typeface="Century Gothic"/>
                <a:ea typeface="Century Gothic"/>
                <a:cs typeface="Century Gothic"/>
                <a:sym typeface="Century Gothic"/>
              </a:endParaRPr>
            </a:p>
          </p:txBody>
        </p:sp>
        <p:sp>
          <p:nvSpPr>
            <p:cNvPr id="312"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algn="r">
                <a:buClr>
                  <a:srgbClr val="3A3A3A"/>
                </a:buClr>
                <a:buSzPct val="25000"/>
                <a:buFont typeface="Century Gothic"/>
                <a:buNone/>
              </a:pPr>
              <a:r>
                <a:rPr lang="en" sz="1500" kern="1200" dirty="0">
                  <a:solidFill>
                    <a:srgbClr val="3A3A3A"/>
                  </a:solidFill>
                  <a:latin typeface="Century Gothic"/>
                  <a:ea typeface="Century Gothic"/>
                  <a:cs typeface="Century Gothic"/>
                  <a:sym typeface="Century Gothic"/>
                </a:rPr>
                <a:t>Data</a:t>
              </a:r>
            </a:p>
          </p:txBody>
        </p:sp>
        <p:sp>
          <p:nvSpPr>
            <p:cNvPr id="313"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algn="r">
                <a:buClr>
                  <a:srgbClr val="3A3A3A"/>
                </a:buClr>
                <a:buSzPct val="25000"/>
                <a:buFont typeface="Century Gothic"/>
                <a:buNone/>
              </a:pPr>
              <a:r>
                <a:rPr lang="en" sz="1500" kern="1200" dirty="0">
                  <a:solidFill>
                    <a:srgbClr val="3A3A3A"/>
                  </a:solidFill>
                  <a:latin typeface="Century Gothic"/>
                  <a:ea typeface="Century Gothic"/>
                  <a:cs typeface="Century Gothic"/>
                  <a:sym typeface="Century Gothic"/>
                </a:rPr>
                <a:t>Software</a:t>
              </a:r>
            </a:p>
          </p:txBody>
        </p:sp>
        <p:sp>
          <p:nvSpPr>
            <p:cNvPr id="314"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algn="r">
                <a:buClr>
                  <a:srgbClr val="3A3A3A"/>
                </a:buClr>
                <a:buSzPct val="25000"/>
                <a:buFont typeface="Century Gothic"/>
                <a:buNone/>
              </a:pPr>
              <a:r>
                <a:rPr lang="en" sz="1500" kern="1200" dirty="0">
                  <a:solidFill>
                    <a:srgbClr val="3A3A3A"/>
                  </a:solidFill>
                  <a:latin typeface="Century Gothic"/>
                  <a:ea typeface="Century Gothic"/>
                  <a:cs typeface="Century Gothic"/>
                  <a:sym typeface="Century Gothic"/>
                </a:rPr>
                <a:t>Algorithm</a:t>
              </a:r>
            </a:p>
          </p:txBody>
        </p:sp>
        <p:sp>
          <p:nvSpPr>
            <p:cNvPr id="315"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algn="r">
                <a:buClr>
                  <a:srgbClr val="3A3A3A"/>
                </a:buClr>
                <a:buSzPct val="25000"/>
                <a:buFont typeface="Century Gothic"/>
                <a:buNone/>
              </a:pPr>
              <a:r>
                <a:rPr lang="en" sz="1500" kern="1200" dirty="0">
                  <a:solidFill>
                    <a:srgbClr val="3A3A3A"/>
                  </a:solidFill>
                  <a:latin typeface="Century Gothic"/>
                  <a:ea typeface="Century Gothic"/>
                  <a:cs typeface="Century Gothic"/>
                  <a:sym typeface="Century Gothic"/>
                </a:rPr>
                <a:t>Output</a:t>
              </a:r>
            </a:p>
          </p:txBody>
        </p:sp>
      </p:grpSp>
      <p:grpSp>
        <p:nvGrpSpPr>
          <p:cNvPr id="316" name="Group 315"/>
          <p:cNvGrpSpPr/>
          <p:nvPr/>
        </p:nvGrpSpPr>
        <p:grpSpPr>
          <a:xfrm>
            <a:off x="4377174" y="18607351"/>
            <a:ext cx="5631181" cy="605706"/>
            <a:chOff x="2295436" y="4739543"/>
            <a:chExt cx="3606490" cy="403200"/>
          </a:xfrm>
        </p:grpSpPr>
        <p:cxnSp>
          <p:nvCxnSpPr>
            <p:cNvPr id="317" name="Shape 172"/>
            <p:cNvCxnSpPr>
              <a:stCxn id="318" idx="0"/>
            </p:cNvCxnSpPr>
            <p:nvPr/>
          </p:nvCxnSpPr>
          <p:spPr>
            <a:xfrm flipV="1">
              <a:off x="2801536" y="4941088"/>
              <a:ext cx="3100390" cy="55"/>
            </a:xfrm>
            <a:prstGeom prst="straightConnector1">
              <a:avLst/>
            </a:prstGeom>
            <a:noFill/>
            <a:ln w="38100" cap="flat" cmpd="sng">
              <a:solidFill>
                <a:srgbClr val="ED7D31"/>
              </a:solidFill>
              <a:prstDash val="dash"/>
              <a:miter lim="8000"/>
              <a:headEnd type="none" w="med" len="med"/>
              <a:tailEnd type="none" w="med" len="med"/>
            </a:ln>
          </p:spPr>
        </p:cxnSp>
        <p:sp>
          <p:nvSpPr>
            <p:cNvPr id="318" name="Shape 192"/>
            <p:cNvSpPr/>
            <p:nvPr/>
          </p:nvSpPr>
          <p:spPr>
            <a:xfrm>
              <a:off x="2295436" y="4739543"/>
              <a:ext cx="506100" cy="403200"/>
            </a:xfrm>
            <a:prstGeom prst="hexagon">
              <a:avLst>
                <a:gd name="adj" fmla="val 25000"/>
                <a:gd name="vf" fmla="val 115470"/>
              </a:avLst>
            </a:prstGeom>
            <a:solidFill>
              <a:srgbClr val="5B9BD5"/>
            </a:solidFill>
            <a:ln w="12700" cap="flat" cmpd="sng">
              <a:solidFill>
                <a:srgbClr val="0070C0"/>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US"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lang="en"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319" name="Shape 194"/>
            <p:cNvSpPr/>
            <p:nvPr/>
          </p:nvSpPr>
          <p:spPr>
            <a:xfrm>
              <a:off x="3328948" y="4739543"/>
              <a:ext cx="506100" cy="403200"/>
            </a:xfrm>
            <a:prstGeom prst="hexagon">
              <a:avLst>
                <a:gd name="adj" fmla="val 25000"/>
                <a:gd name="vf" fmla="val 115470"/>
              </a:avLst>
            </a:prstGeom>
            <a:solidFill>
              <a:srgbClr val="38AA5E"/>
            </a:solidFill>
            <a:ln w="12700" cap="flat" cmpd="sng">
              <a:solidFill>
                <a:srgbClr val="70AD47">
                  <a:lumMod val="75000"/>
                </a:srgbClr>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US"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lang="en"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320" name="Shape 195"/>
            <p:cNvSpPr/>
            <p:nvPr/>
          </p:nvSpPr>
          <p:spPr>
            <a:xfrm>
              <a:off x="4362460" y="4739543"/>
              <a:ext cx="506100" cy="403200"/>
            </a:xfrm>
            <a:prstGeom prst="hexagon">
              <a:avLst>
                <a:gd name="adj" fmla="val 25000"/>
                <a:gd name="vf" fmla="val 115470"/>
              </a:avLst>
            </a:prstGeom>
            <a:solidFill>
              <a:srgbClr val="95D91B"/>
            </a:solidFill>
            <a:ln w="12700" cap="flat" cmpd="sng">
              <a:solidFill>
                <a:srgbClr val="70AD47"/>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US"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lang="en"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321" name="Shape 196"/>
            <p:cNvSpPr/>
            <p:nvPr/>
          </p:nvSpPr>
          <p:spPr>
            <a:xfrm>
              <a:off x="5389241" y="4739543"/>
              <a:ext cx="506100" cy="403200"/>
            </a:xfrm>
            <a:prstGeom prst="hexagon">
              <a:avLst>
                <a:gd name="adj" fmla="val 25000"/>
                <a:gd name="vf" fmla="val 115470"/>
              </a:avLst>
            </a:prstGeom>
            <a:solidFill>
              <a:srgbClr val="DECF08"/>
            </a:solidFill>
            <a:ln w="12700" cap="flat" cmpd="sng">
              <a:solidFill>
                <a:srgbClr val="E6AB04"/>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US"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lang="en" sz="12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p:txBody>
        </p:sp>
      </p:grpSp>
      <p:grpSp>
        <p:nvGrpSpPr>
          <p:cNvPr id="322" name="Group 321"/>
          <p:cNvGrpSpPr/>
          <p:nvPr/>
        </p:nvGrpSpPr>
        <p:grpSpPr>
          <a:xfrm>
            <a:off x="2225103" y="13655172"/>
            <a:ext cx="10688204" cy="4112475"/>
            <a:chOff x="-85299" y="1590163"/>
            <a:chExt cx="12184853" cy="3898048"/>
          </a:xfrm>
        </p:grpSpPr>
        <p:grpSp>
          <p:nvGrpSpPr>
            <p:cNvPr id="323" name="Group 322"/>
            <p:cNvGrpSpPr/>
            <p:nvPr/>
          </p:nvGrpSpPr>
          <p:grpSpPr>
            <a:xfrm>
              <a:off x="135049" y="1775775"/>
              <a:ext cx="11964505" cy="3712436"/>
              <a:chOff x="135049" y="1775775"/>
              <a:chExt cx="11964505" cy="3712436"/>
            </a:xfrm>
          </p:grpSpPr>
          <p:sp>
            <p:nvSpPr>
              <p:cNvPr id="325" name="Shape 171"/>
              <p:cNvSpPr/>
              <p:nvPr/>
            </p:nvSpPr>
            <p:spPr>
              <a:xfrm rot="5400000">
                <a:off x="2076957" y="1841431"/>
                <a:ext cx="1071690" cy="1311598"/>
              </a:xfrm>
              <a:prstGeom prst="triangle">
                <a:avLst>
                  <a:gd name="adj" fmla="val 50000"/>
                </a:avLst>
              </a:prstGeom>
              <a:solidFill>
                <a:srgbClr val="5B9BD5">
                  <a:alpha val="70000"/>
                </a:srgbClr>
              </a:solidFill>
              <a:ln w="12700" cap="flat" cmpd="sng">
                <a:solidFill>
                  <a:srgbClr val="3289B4"/>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26" name="Shape 170"/>
              <p:cNvSpPr/>
              <p:nvPr/>
            </p:nvSpPr>
            <p:spPr>
              <a:xfrm rot="1704912">
                <a:off x="6039951" y="2794043"/>
                <a:ext cx="1591483" cy="1705224"/>
              </a:xfrm>
              <a:prstGeom prst="triangle">
                <a:avLst>
                  <a:gd name="adj" fmla="val 50000"/>
                </a:avLst>
              </a:prstGeom>
              <a:solidFill>
                <a:srgbClr val="5B9BD5">
                  <a:alpha val="61000"/>
                </a:srgbClr>
              </a:solidFill>
              <a:ln w="12700" cap="flat" cmpd="sng">
                <a:solidFill>
                  <a:srgbClr val="3289B4"/>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27" name="Shape 183"/>
              <p:cNvSpPr/>
              <p:nvPr/>
            </p:nvSpPr>
            <p:spPr>
              <a:xfrm>
                <a:off x="4825129" y="3845595"/>
                <a:ext cx="2335566" cy="1642616"/>
              </a:xfrm>
              <a:prstGeom prst="hexagon">
                <a:avLst>
                  <a:gd name="adj" fmla="val 25000"/>
                  <a:gd name="vf" fmla="val 115470"/>
                </a:avLst>
              </a:prstGeom>
              <a:solidFill>
                <a:srgbClr val="468CCC"/>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 sz="17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ESA Sentinel-1 SAR</a:t>
                </a:r>
              </a:p>
            </p:txBody>
          </p:sp>
          <p:sp>
            <p:nvSpPr>
              <p:cNvPr id="328" name="Shape 183"/>
              <p:cNvSpPr/>
              <p:nvPr/>
            </p:nvSpPr>
            <p:spPr>
              <a:xfrm>
                <a:off x="135049" y="3453403"/>
                <a:ext cx="1755352" cy="1250705"/>
              </a:xfrm>
              <a:prstGeom prst="hexagon">
                <a:avLst>
                  <a:gd name="adj" fmla="val 25000"/>
                  <a:gd name="vf" fmla="val 115470"/>
                </a:avLst>
              </a:prstGeom>
              <a:solidFill>
                <a:srgbClr val="5B9BD5"/>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endParaRPr kumimoji="0" lang="en" sz="17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329" name="Shape 169"/>
              <p:cNvSpPr/>
              <p:nvPr/>
            </p:nvSpPr>
            <p:spPr>
              <a:xfrm rot="6695208">
                <a:off x="4126634" y="1862410"/>
                <a:ext cx="1326455" cy="2055563"/>
              </a:xfrm>
              <a:prstGeom prst="triangle">
                <a:avLst>
                  <a:gd name="adj" fmla="val 50000"/>
                </a:avLst>
              </a:prstGeom>
              <a:solidFill>
                <a:srgbClr val="38AA5E">
                  <a:alpha val="60000"/>
                </a:srgbClr>
              </a:solidFill>
              <a:ln w="12700" cap="flat" cmpd="sng">
                <a:solidFill>
                  <a:srgbClr val="38AA5E"/>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30" name="Shape 183"/>
              <p:cNvSpPr/>
              <p:nvPr/>
            </p:nvSpPr>
            <p:spPr>
              <a:xfrm>
                <a:off x="2536721" y="1775775"/>
                <a:ext cx="2050683" cy="1413562"/>
              </a:xfrm>
              <a:prstGeom prst="hexagon">
                <a:avLst>
                  <a:gd name="adj" fmla="val 25000"/>
                  <a:gd name="vf" fmla="val 115470"/>
                </a:avLst>
              </a:prstGeom>
              <a:solidFill>
                <a:srgbClr val="38AA5E"/>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 sz="1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Google Earth Engine</a:t>
                </a:r>
              </a:p>
            </p:txBody>
          </p:sp>
          <p:sp>
            <p:nvSpPr>
              <p:cNvPr id="331" name="Shape 166"/>
              <p:cNvSpPr/>
              <p:nvPr/>
            </p:nvSpPr>
            <p:spPr>
              <a:xfrm rot="6452009">
                <a:off x="7506658" y="2496944"/>
                <a:ext cx="924179" cy="1513089"/>
              </a:xfrm>
              <a:prstGeom prst="triangle">
                <a:avLst>
                  <a:gd name="adj" fmla="val 50000"/>
                </a:avLst>
              </a:prstGeom>
              <a:solidFill>
                <a:srgbClr val="38AA5E">
                  <a:alpha val="78000"/>
                </a:srgbClr>
              </a:solidFill>
              <a:ln w="12700" cap="flat" cmpd="sng">
                <a:solidFill>
                  <a:srgbClr val="38AA5E"/>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32" name="Shape 168"/>
              <p:cNvSpPr/>
              <p:nvPr/>
            </p:nvSpPr>
            <p:spPr>
              <a:xfrm rot="17368351">
                <a:off x="7500612" y="1929084"/>
                <a:ext cx="984027" cy="1704105"/>
              </a:xfrm>
              <a:prstGeom prst="triangle">
                <a:avLst>
                  <a:gd name="adj" fmla="val 50000"/>
                </a:avLst>
              </a:prstGeom>
              <a:solidFill>
                <a:srgbClr val="95D91B">
                  <a:alpha val="72000"/>
                </a:srgb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33" name="Shape 176"/>
              <p:cNvSpPr/>
              <p:nvPr/>
            </p:nvSpPr>
            <p:spPr>
              <a:xfrm>
                <a:off x="6393003" y="2383098"/>
                <a:ext cx="1687012" cy="1206819"/>
              </a:xfrm>
              <a:prstGeom prst="hexagon">
                <a:avLst>
                  <a:gd name="adj" fmla="val 25000"/>
                  <a:gd name="vf" fmla="val 115470"/>
                </a:avLst>
              </a:prstGeom>
              <a:solidFill>
                <a:srgbClr val="38AA5E"/>
              </a:solidFill>
              <a:ln w="12700" cap="flat" cmpd="sng">
                <a:solidFill>
                  <a:sysClr val="window" lastClr="FFFFFF">
                    <a:lumMod val="50000"/>
                  </a:sysClr>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 sz="1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R</a:t>
                </a:r>
              </a:p>
            </p:txBody>
          </p:sp>
          <p:sp>
            <p:nvSpPr>
              <p:cNvPr id="334" name="Shape 168"/>
              <p:cNvSpPr/>
              <p:nvPr/>
            </p:nvSpPr>
            <p:spPr>
              <a:xfrm rot="17368351">
                <a:off x="9163174" y="1896484"/>
                <a:ext cx="984027" cy="1704105"/>
              </a:xfrm>
              <a:prstGeom prst="triangle">
                <a:avLst>
                  <a:gd name="adj" fmla="val 0"/>
                </a:avLst>
              </a:prstGeom>
              <a:solidFill>
                <a:srgbClr val="DECF08">
                  <a:alpha val="72000"/>
                </a:srgbClr>
              </a:solidFill>
              <a:ln w="12700" cap="flat" cmpd="sng">
                <a:solidFill>
                  <a:srgbClr val="DECF08"/>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335" name="Shape 185"/>
              <p:cNvSpPr/>
              <p:nvPr/>
            </p:nvSpPr>
            <p:spPr>
              <a:xfrm>
                <a:off x="9944582" y="2226241"/>
                <a:ext cx="2154972" cy="1522155"/>
              </a:xfrm>
              <a:prstGeom prst="hexagon">
                <a:avLst>
                  <a:gd name="adj" fmla="val 25000"/>
                  <a:gd name="vf" fmla="val 115470"/>
                </a:avLst>
              </a:prstGeom>
              <a:solidFill>
                <a:srgbClr val="DECF08"/>
              </a:solidFill>
              <a:ln w="12700" cap="flat" cmpd="sng">
                <a:solidFill>
                  <a:srgbClr val="E6AB04"/>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endParaRPr kumimoji="0" lang="en" sz="1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336" name="Shape 176"/>
              <p:cNvSpPr/>
              <p:nvPr/>
            </p:nvSpPr>
            <p:spPr>
              <a:xfrm>
                <a:off x="8215647" y="2386664"/>
                <a:ext cx="1631730" cy="1211816"/>
              </a:xfrm>
              <a:prstGeom prst="hexagon">
                <a:avLst>
                  <a:gd name="adj" fmla="val 25000"/>
                  <a:gd name="vf" fmla="val 115470"/>
                </a:avLst>
              </a:prstGeom>
              <a:solidFill>
                <a:srgbClr val="95D91B"/>
              </a:solidFill>
              <a:ln w="12700" cap="flat" cmpd="sng">
                <a:solidFill>
                  <a:srgbClr val="70AD47"/>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 sz="1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Random Forest Model</a:t>
                </a:r>
              </a:p>
            </p:txBody>
          </p:sp>
        </p:grpSp>
        <p:sp>
          <p:nvSpPr>
            <p:cNvPr id="324" name="Shape 179"/>
            <p:cNvSpPr/>
            <p:nvPr/>
          </p:nvSpPr>
          <p:spPr>
            <a:xfrm>
              <a:off x="-85299" y="1590163"/>
              <a:ext cx="2483649" cy="1755172"/>
            </a:xfrm>
            <a:prstGeom prst="hexagon">
              <a:avLst>
                <a:gd name="adj" fmla="val 25000"/>
                <a:gd name="vf" fmla="val 115470"/>
              </a:avLst>
            </a:prstGeom>
            <a:solidFill>
              <a:srgbClr val="468CCC"/>
            </a:solidFill>
            <a:ln w="9525" cap="flat" cmpd="sng">
              <a:solidFill>
                <a:sysClr val="window" lastClr="FFFFFF">
                  <a:lumMod val="50000"/>
                </a:sysClr>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 sz="1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NASA Earth Observations</a:t>
              </a:r>
            </a:p>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 sz="1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Landsat 8</a:t>
              </a:r>
            </a:p>
          </p:txBody>
        </p:sp>
      </p:grpSp>
      <p:sp>
        <p:nvSpPr>
          <p:cNvPr id="337" name="Rectangle 336"/>
          <p:cNvSpPr/>
          <p:nvPr/>
        </p:nvSpPr>
        <p:spPr>
          <a:xfrm>
            <a:off x="2570154" y="15953689"/>
            <a:ext cx="1224745" cy="646331"/>
          </a:xfrm>
          <a:prstGeom prst="rect">
            <a:avLst/>
          </a:prstGeom>
        </p:spPr>
        <p:txBody>
          <a:bodyPr wrap="square">
            <a:spAutoFit/>
          </a:bodyPr>
          <a:lstStyle/>
          <a:p>
            <a:pPr algn="ctr">
              <a:buClr>
                <a:prstClr val="white"/>
              </a:buClr>
              <a:buSzPct val="25000"/>
              <a:buFontTx/>
              <a:buNone/>
            </a:pPr>
            <a:r>
              <a:rPr lang="en" sz="1800" b="1" kern="1200" dirty="0">
                <a:solidFill>
                  <a:prstClr val="white"/>
                </a:solidFill>
                <a:latin typeface="Century Gothic" panose="020F0302020204030204"/>
                <a:ea typeface="Century Gothic"/>
                <a:cs typeface="Century Gothic"/>
                <a:sym typeface="Century Gothic"/>
              </a:rPr>
              <a:t>Habitat masks</a:t>
            </a:r>
          </a:p>
        </p:txBody>
      </p:sp>
      <p:pic>
        <p:nvPicPr>
          <p:cNvPr id="338" name="Picture 337"/>
          <p:cNvPicPr>
            <a:picLocks noChangeAspect="1"/>
          </p:cNvPicPr>
          <p:nvPr/>
        </p:nvPicPr>
        <p:blipFill>
          <a:blip r:embed="rId33"/>
          <a:stretch>
            <a:fillRect/>
          </a:stretch>
        </p:blipFill>
        <p:spPr>
          <a:xfrm>
            <a:off x="4079638" y="15652287"/>
            <a:ext cx="1478779" cy="1288125"/>
          </a:xfrm>
          <a:prstGeom prst="rect">
            <a:avLst/>
          </a:prstGeom>
        </p:spPr>
      </p:pic>
      <p:sp>
        <p:nvSpPr>
          <p:cNvPr id="339" name="Rectangle 338"/>
          <p:cNvSpPr/>
          <p:nvPr/>
        </p:nvSpPr>
        <p:spPr>
          <a:xfrm>
            <a:off x="4210528" y="15956282"/>
            <a:ext cx="1224745" cy="646331"/>
          </a:xfrm>
          <a:prstGeom prst="rect">
            <a:avLst/>
          </a:prstGeom>
        </p:spPr>
        <p:txBody>
          <a:bodyPr wrap="square">
            <a:spAutoFit/>
          </a:bodyPr>
          <a:lstStyle/>
          <a:p>
            <a:pPr algn="ctr">
              <a:buClr>
                <a:prstClr val="white"/>
              </a:buClr>
              <a:buSzPct val="25000"/>
              <a:buFontTx/>
              <a:buNone/>
            </a:pPr>
            <a:r>
              <a:rPr lang="en" sz="1800" b="1" kern="1200" dirty="0">
                <a:solidFill>
                  <a:prstClr val="white"/>
                </a:solidFill>
                <a:latin typeface="Century Gothic" panose="020F0302020204030204"/>
                <a:ea typeface="Century Gothic"/>
                <a:cs typeface="Century Gothic"/>
                <a:sym typeface="Century Gothic"/>
              </a:rPr>
              <a:t>Field Data</a:t>
            </a:r>
          </a:p>
        </p:txBody>
      </p:sp>
      <p:sp>
        <p:nvSpPr>
          <p:cNvPr id="340" name="Rectangle 339"/>
          <p:cNvSpPr/>
          <p:nvPr/>
        </p:nvSpPr>
        <p:spPr>
          <a:xfrm>
            <a:off x="11337690" y="14666663"/>
            <a:ext cx="1326685" cy="923330"/>
          </a:xfrm>
          <a:prstGeom prst="rect">
            <a:avLst/>
          </a:prstGeom>
        </p:spPr>
        <p:txBody>
          <a:bodyPr wrap="square">
            <a:spAutoFit/>
          </a:bodyPr>
          <a:lstStyle/>
          <a:p>
            <a:pPr algn="ctr">
              <a:buClr>
                <a:prstClr val="white"/>
              </a:buClr>
              <a:buSzPct val="25000"/>
              <a:buFontTx/>
              <a:buNone/>
            </a:pPr>
            <a:r>
              <a:rPr lang="en" sz="1800" b="1" kern="1200" dirty="0">
                <a:solidFill>
                  <a:prstClr val="white"/>
                </a:solidFill>
                <a:latin typeface="Century Gothic" panose="020F0302020204030204"/>
                <a:ea typeface="Century Gothic"/>
                <a:cs typeface="Century Gothic"/>
                <a:sym typeface="Century Gothic"/>
              </a:rPr>
              <a:t>Wild Rice Presence Map</a:t>
            </a:r>
          </a:p>
        </p:txBody>
      </p:sp>
      <p:sp>
        <p:nvSpPr>
          <p:cNvPr id="341" name="Shape 183"/>
          <p:cNvSpPr/>
          <p:nvPr/>
        </p:nvSpPr>
        <p:spPr>
          <a:xfrm>
            <a:off x="1069464" y="14943392"/>
            <a:ext cx="1539744" cy="1319505"/>
          </a:xfrm>
          <a:prstGeom prst="hexagon">
            <a:avLst>
              <a:gd name="adj" fmla="val 25000"/>
              <a:gd name="vf" fmla="val 115470"/>
            </a:avLst>
          </a:prstGeom>
          <a:solidFill>
            <a:srgbClr val="5B9BD5"/>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endParaRPr kumimoji="0" lang="en" sz="17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342" name="Rectangle 341"/>
          <p:cNvSpPr/>
          <p:nvPr/>
        </p:nvSpPr>
        <p:spPr>
          <a:xfrm>
            <a:off x="1226963" y="15288190"/>
            <a:ext cx="1224745" cy="646331"/>
          </a:xfrm>
          <a:prstGeom prst="rect">
            <a:avLst/>
          </a:prstGeom>
        </p:spPr>
        <p:txBody>
          <a:bodyPr wrap="square">
            <a:spAutoFit/>
          </a:bodyPr>
          <a:lstStyle/>
          <a:p>
            <a:pPr algn="ctr">
              <a:buClr>
                <a:prstClr val="white"/>
              </a:buClr>
              <a:buSzPct val="25000"/>
              <a:buFontTx/>
              <a:buNone/>
            </a:pPr>
            <a:r>
              <a:rPr lang="en" sz="1800" b="1" kern="1200" dirty="0">
                <a:solidFill>
                  <a:prstClr val="white"/>
                </a:solidFill>
                <a:latin typeface="Century Gothic" panose="020F0302020204030204"/>
                <a:ea typeface="Century Gothic"/>
                <a:cs typeface="Century Gothic"/>
                <a:sym typeface="Century Gothic"/>
              </a:rPr>
              <a:t>NAIP Imagery</a:t>
            </a:r>
          </a:p>
        </p:txBody>
      </p:sp>
      <p:sp>
        <p:nvSpPr>
          <p:cNvPr id="343" name="Shape 176"/>
          <p:cNvSpPr/>
          <p:nvPr/>
        </p:nvSpPr>
        <p:spPr>
          <a:xfrm>
            <a:off x="6254216" y="14499392"/>
            <a:ext cx="1547441" cy="1257870"/>
          </a:xfrm>
          <a:prstGeom prst="hexagon">
            <a:avLst>
              <a:gd name="adj" fmla="val 25000"/>
              <a:gd name="vf" fmla="val 115470"/>
            </a:avLst>
          </a:prstGeom>
          <a:solidFill>
            <a:srgbClr val="95D91B"/>
          </a:solidFill>
          <a:ln w="12700" cap="flat" cmpd="sng">
            <a:solidFill>
              <a:srgbClr val="70AD47"/>
            </a:solidFill>
            <a:prstDash val="solid"/>
            <a:miter lim="8000"/>
            <a:headEnd type="none" w="med" len="med"/>
            <a:tailEnd type="none" w="med" len="med"/>
          </a:ln>
        </p:spPr>
        <p:txBody>
          <a:bodyPr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ct val="25000"/>
              <a:buFont typeface="Century Gothic"/>
              <a:buNone/>
              <a:tabLst/>
              <a:defRPr/>
            </a:pPr>
            <a:r>
              <a:rPr kumimoji="0" lang="en" sz="16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Compute Predictor Indices</a:t>
            </a:r>
          </a:p>
        </p:txBody>
      </p:sp>
      <p:pic>
        <p:nvPicPr>
          <p:cNvPr id="11" name="Picture 10"/>
          <p:cNvPicPr>
            <a:picLocks noChangeAspect="1"/>
          </p:cNvPicPr>
          <p:nvPr/>
        </p:nvPicPr>
        <p:blipFill>
          <a:blip r:embed="rId34"/>
          <a:stretch>
            <a:fillRect/>
          </a:stretch>
        </p:blipFill>
        <p:spPr>
          <a:xfrm>
            <a:off x="9219873" y="11762205"/>
            <a:ext cx="1995054" cy="1557619"/>
          </a:xfrm>
          <a:prstGeom prst="rect">
            <a:avLst/>
          </a:prstGeom>
          <a:ln>
            <a:solidFill>
              <a:schemeClr val="tx1">
                <a:lumMod val="50000"/>
                <a:lumOff val="50000"/>
              </a:schemeClr>
            </a:solidFill>
          </a:ln>
        </p:spPr>
      </p:pic>
      <p:cxnSp>
        <p:nvCxnSpPr>
          <p:cNvPr id="13" name="Straight Connector 12"/>
          <p:cNvCxnSpPr>
            <a:stCxn id="59" idx="3"/>
            <a:endCxn id="55" idx="1"/>
          </p:cNvCxnSpPr>
          <p:nvPr/>
        </p:nvCxnSpPr>
        <p:spPr>
          <a:xfrm>
            <a:off x="3806577" y="12526887"/>
            <a:ext cx="3032005" cy="14127"/>
          </a:xfrm>
          <a:prstGeom prst="line">
            <a:avLst/>
          </a:prstGeom>
        </p:spPr>
        <p:style>
          <a:lnRef idx="1">
            <a:schemeClr val="accent6"/>
          </a:lnRef>
          <a:fillRef idx="0">
            <a:schemeClr val="accent6"/>
          </a:fillRef>
          <a:effectRef idx="0">
            <a:schemeClr val="accent6"/>
          </a:effectRef>
          <a:fontRef idx="minor">
            <a:schemeClr val="tx1"/>
          </a:fontRef>
        </p:style>
      </p:cxnSp>
      <p:cxnSp>
        <p:nvCxnSpPr>
          <p:cNvPr id="403" name="Straight Connector 402"/>
          <p:cNvCxnSpPr>
            <a:stCxn id="55" idx="3"/>
            <a:endCxn id="11" idx="1"/>
          </p:cNvCxnSpPr>
          <p:nvPr/>
        </p:nvCxnSpPr>
        <p:spPr>
          <a:xfrm>
            <a:off x="8274890" y="12541014"/>
            <a:ext cx="944983" cy="1"/>
          </a:xfrm>
          <a:prstGeom prst="line">
            <a:avLst/>
          </a:prstGeom>
        </p:spPr>
        <p:style>
          <a:lnRef idx="1">
            <a:schemeClr val="accent6"/>
          </a:lnRef>
          <a:fillRef idx="0">
            <a:schemeClr val="accent6"/>
          </a:fillRef>
          <a:effectRef idx="0">
            <a:schemeClr val="accent6"/>
          </a:effectRef>
          <a:fontRef idx="minor">
            <a:schemeClr val="tx1"/>
          </a:fontRef>
        </p:style>
      </p:cxnSp>
      <p:pic>
        <p:nvPicPr>
          <p:cNvPr id="1026" name="Picture 2" descr="http://www.devpedia.developexchange.com/dp/images/a/ab/12_SRTM.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2949764" y="16977295"/>
            <a:ext cx="1924819" cy="2126872"/>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Straight Connector 106"/>
          <p:cNvCxnSpPr>
            <a:stCxn id="58" idx="2"/>
          </p:cNvCxnSpPr>
          <p:nvPr/>
        </p:nvCxnSpPr>
        <p:spPr>
          <a:xfrm flipH="1">
            <a:off x="1834958" y="13336697"/>
            <a:ext cx="27626" cy="1623117"/>
          </a:xfrm>
          <a:prstGeom prst="line">
            <a:avLst/>
          </a:prstGeom>
        </p:spPr>
        <p:style>
          <a:lnRef idx="1">
            <a:schemeClr val="accent6"/>
          </a:lnRef>
          <a:fillRef idx="0">
            <a:schemeClr val="accent6"/>
          </a:fillRef>
          <a:effectRef idx="0">
            <a:schemeClr val="accent6"/>
          </a:effectRef>
          <a:fontRef idx="minor">
            <a:schemeClr val="tx1"/>
          </a:fontRef>
        </p:style>
      </p:cxnSp>
      <p:cxnSp>
        <p:nvCxnSpPr>
          <p:cNvPr id="123" name="Straight Connector 122"/>
          <p:cNvCxnSpPr/>
          <p:nvPr/>
        </p:nvCxnSpPr>
        <p:spPr>
          <a:xfrm>
            <a:off x="7523812" y="13417783"/>
            <a:ext cx="41107" cy="2628928"/>
          </a:xfrm>
          <a:prstGeom prst="line">
            <a:avLst/>
          </a:prstGeom>
        </p:spPr>
        <p:style>
          <a:lnRef idx="1">
            <a:schemeClr val="accent6"/>
          </a:lnRef>
          <a:fillRef idx="0">
            <a:schemeClr val="accent6"/>
          </a:fillRef>
          <a:effectRef idx="0">
            <a:schemeClr val="accent6"/>
          </a:effectRef>
          <a:fontRef idx="minor">
            <a:schemeClr val="tx1"/>
          </a:fontRef>
        </p:style>
      </p:cxnSp>
      <p:cxnSp>
        <p:nvCxnSpPr>
          <p:cNvPr id="132" name="Straight Connector 131"/>
          <p:cNvCxnSpPr/>
          <p:nvPr/>
        </p:nvCxnSpPr>
        <p:spPr>
          <a:xfrm>
            <a:off x="10217400" y="13319824"/>
            <a:ext cx="0" cy="1187717"/>
          </a:xfrm>
          <a:prstGeom prst="line">
            <a:avLst/>
          </a:prstGeom>
        </p:spPr>
        <p:style>
          <a:lnRef idx="1">
            <a:schemeClr val="accent6"/>
          </a:lnRef>
          <a:fillRef idx="0">
            <a:schemeClr val="accent6"/>
          </a:fillRef>
          <a:effectRef idx="0">
            <a:schemeClr val="accent6"/>
          </a:effectRef>
          <a:fontRef idx="minor">
            <a:schemeClr val="tx1"/>
          </a:fontRef>
        </p:style>
      </p:cxnSp>
      <p:pic>
        <p:nvPicPr>
          <p:cNvPr id="77" name="Picture 76"/>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77729" y="20363934"/>
            <a:ext cx="7145864" cy="4888314"/>
          </a:xfrm>
          <a:prstGeom prst="rect">
            <a:avLst/>
          </a:prstGeom>
        </p:spPr>
      </p:pic>
      <p:sp>
        <p:nvSpPr>
          <p:cNvPr id="78" name="TextBox 77"/>
          <p:cNvSpPr txBox="1"/>
          <p:nvPr/>
        </p:nvSpPr>
        <p:spPr>
          <a:xfrm>
            <a:off x="2084715" y="25504160"/>
            <a:ext cx="5131892" cy="430887"/>
          </a:xfrm>
          <a:prstGeom prst="rect">
            <a:avLst/>
          </a:prstGeom>
          <a:noFill/>
        </p:spPr>
        <p:txBody>
          <a:bodyPr wrap="square" rtlCol="0">
            <a:spAutoFit/>
          </a:bodyPr>
          <a:lstStyle/>
          <a:p>
            <a:r>
              <a:rPr lang="en-US" sz="2200" dirty="0">
                <a:solidFill>
                  <a:schemeClr val="tx1">
                    <a:lumMod val="75000"/>
                    <a:lumOff val="25000"/>
                  </a:schemeClr>
                </a:solidFill>
                <a:latin typeface="Garamond" panose="02020404030301010803" pitchFamily="18" charset="0"/>
              </a:rPr>
              <a:t>Wild Rice Binary Map: Rice Lake, MN (2015)</a:t>
            </a:r>
          </a:p>
        </p:txBody>
      </p:sp>
      <p:pic>
        <p:nvPicPr>
          <p:cNvPr id="86" name="Picture 85"/>
          <p:cNvPicPr>
            <a:picLocks noChangeAspect="1"/>
          </p:cNvPicPr>
          <p:nvPr/>
        </p:nvPicPr>
        <p:blipFill rotWithShape="1">
          <a:blip r:embed="rId37">
            <a:extLst>
              <a:ext uri="{28A0092B-C50C-407E-A947-70E740481C1C}">
                <a14:useLocalDpi xmlns:a14="http://schemas.microsoft.com/office/drawing/2010/main" val="0"/>
              </a:ext>
            </a:extLst>
          </a:blip>
          <a:srcRect l="3504" t="4624" r="3411"/>
          <a:stretch/>
        </p:blipFill>
        <p:spPr>
          <a:xfrm>
            <a:off x="10132541" y="20363934"/>
            <a:ext cx="7241060" cy="5240231"/>
          </a:xfrm>
          <a:prstGeom prst="rect">
            <a:avLst/>
          </a:prstGeom>
        </p:spPr>
      </p:pic>
      <p:pic>
        <p:nvPicPr>
          <p:cNvPr id="90" name="Picture 89"/>
          <p:cNvPicPr>
            <a:picLocks noChangeAspect="1"/>
          </p:cNvPicPr>
          <p:nvPr/>
        </p:nvPicPr>
        <p:blipFill rotWithShape="1">
          <a:blip r:embed="rId38">
            <a:extLst>
              <a:ext uri="{28A0092B-C50C-407E-A947-70E740481C1C}">
                <a14:useLocalDpi xmlns:a14="http://schemas.microsoft.com/office/drawing/2010/main" val="0"/>
              </a:ext>
            </a:extLst>
          </a:blip>
          <a:srcRect l="3277" t="4862"/>
          <a:stretch/>
        </p:blipFill>
        <p:spPr>
          <a:xfrm>
            <a:off x="19301253" y="20363934"/>
            <a:ext cx="7552863" cy="5247152"/>
          </a:xfrm>
          <a:prstGeom prst="rect">
            <a:avLst/>
          </a:prstGeom>
        </p:spPr>
      </p:pic>
      <p:sp>
        <p:nvSpPr>
          <p:cNvPr id="145" name="TextBox 144"/>
          <p:cNvSpPr txBox="1"/>
          <p:nvPr/>
        </p:nvSpPr>
        <p:spPr>
          <a:xfrm>
            <a:off x="10159548" y="25505377"/>
            <a:ext cx="7421550" cy="430887"/>
          </a:xfrm>
          <a:prstGeom prst="rect">
            <a:avLst/>
          </a:prstGeom>
          <a:noFill/>
        </p:spPr>
        <p:txBody>
          <a:bodyPr wrap="square" rtlCol="0">
            <a:spAutoFit/>
          </a:bodyPr>
          <a:lstStyle/>
          <a:p>
            <a:r>
              <a:rPr lang="en-US" sz="2200" dirty="0">
                <a:solidFill>
                  <a:schemeClr val="tx1">
                    <a:lumMod val="75000"/>
                    <a:lumOff val="25000"/>
                  </a:schemeClr>
                </a:solidFill>
                <a:latin typeface="Garamond" panose="02020404030301010803" pitchFamily="18" charset="0"/>
              </a:rPr>
              <a:t>Binary SAR Variance Based on Threshold: Rice Lake, MN (2015)</a:t>
            </a:r>
          </a:p>
        </p:txBody>
      </p:sp>
      <p:sp>
        <p:nvSpPr>
          <p:cNvPr id="146" name="TextBox 145"/>
          <p:cNvSpPr txBox="1"/>
          <p:nvPr/>
        </p:nvSpPr>
        <p:spPr>
          <a:xfrm>
            <a:off x="19569585" y="25550718"/>
            <a:ext cx="7207011" cy="430887"/>
          </a:xfrm>
          <a:prstGeom prst="rect">
            <a:avLst/>
          </a:prstGeom>
          <a:noFill/>
        </p:spPr>
        <p:txBody>
          <a:bodyPr wrap="square" rtlCol="0">
            <a:spAutoFit/>
          </a:bodyPr>
          <a:lstStyle/>
          <a:p>
            <a:r>
              <a:rPr lang="en-US" sz="2200" dirty="0">
                <a:solidFill>
                  <a:schemeClr val="tx1">
                    <a:lumMod val="75000"/>
                    <a:lumOff val="25000"/>
                  </a:schemeClr>
                </a:solidFill>
                <a:latin typeface="Garamond" panose="02020404030301010803" pitchFamily="18" charset="0"/>
              </a:rPr>
              <a:t>Wild Rice Presence Masked by Variance: Rice Lake, MN (2015)</a:t>
            </a:r>
          </a:p>
        </p:txBody>
      </p:sp>
      <p:pic>
        <p:nvPicPr>
          <p:cNvPr id="149" name="Picture 148"/>
          <p:cNvPicPr>
            <a:picLocks noChangeAspect="1"/>
          </p:cNvPicPr>
          <p:nvPr/>
        </p:nvPicPr>
        <p:blipFill rotWithShape="1">
          <a:blip r:embed="rId37">
            <a:extLst>
              <a:ext uri="{28A0092B-C50C-407E-A947-70E740481C1C}">
                <a14:useLocalDpi xmlns:a14="http://schemas.microsoft.com/office/drawing/2010/main" val="0"/>
              </a:ext>
            </a:extLst>
          </a:blip>
          <a:srcRect l="6460" t="79663" r="74375" b="8988"/>
          <a:stretch/>
        </p:blipFill>
        <p:spPr>
          <a:xfrm>
            <a:off x="10235320" y="24392945"/>
            <a:ext cx="2070096" cy="865751"/>
          </a:xfrm>
          <a:prstGeom prst="rect">
            <a:avLst/>
          </a:prstGeom>
        </p:spPr>
      </p:pic>
      <p:pic>
        <p:nvPicPr>
          <p:cNvPr id="150" name="Picture 149"/>
          <p:cNvPicPr>
            <a:picLocks noChangeAspect="1"/>
          </p:cNvPicPr>
          <p:nvPr/>
        </p:nvPicPr>
        <p:blipFill rotWithShape="1">
          <a:blip r:embed="rId37">
            <a:extLst>
              <a:ext uri="{28A0092B-C50C-407E-A947-70E740481C1C}">
                <a14:useLocalDpi xmlns:a14="http://schemas.microsoft.com/office/drawing/2010/main" val="0"/>
              </a:ext>
            </a:extLst>
          </a:blip>
          <a:srcRect l="3504" t="94940" r="62096" b="112"/>
          <a:stretch/>
        </p:blipFill>
        <p:spPr>
          <a:xfrm>
            <a:off x="1022595" y="25332316"/>
            <a:ext cx="2676018" cy="271849"/>
          </a:xfrm>
          <a:prstGeom prst="rect">
            <a:avLst/>
          </a:prstGeom>
        </p:spPr>
      </p:pic>
      <p:pic>
        <p:nvPicPr>
          <p:cNvPr id="152" name="Picture 151"/>
          <p:cNvPicPr>
            <a:picLocks noChangeAspect="1"/>
          </p:cNvPicPr>
          <p:nvPr/>
        </p:nvPicPr>
        <p:blipFill rotWithShape="1">
          <a:blip r:embed="rId38">
            <a:extLst>
              <a:ext uri="{28A0092B-C50C-407E-A947-70E740481C1C}">
                <a14:useLocalDpi xmlns:a14="http://schemas.microsoft.com/office/drawing/2010/main" val="0"/>
              </a:ext>
            </a:extLst>
          </a:blip>
          <a:srcRect l="6508" t="79222" r="61338" b="9156"/>
          <a:stretch/>
        </p:blipFill>
        <p:spPr>
          <a:xfrm>
            <a:off x="19404391" y="24465729"/>
            <a:ext cx="3120233" cy="796545"/>
          </a:xfrm>
          <a:prstGeom prst="rect">
            <a:avLst/>
          </a:prstGeom>
        </p:spPr>
      </p:pic>
      <p:pic>
        <p:nvPicPr>
          <p:cNvPr id="153" name="Picture 152"/>
          <p:cNvPicPr>
            <a:picLocks noChangeAspect="1"/>
          </p:cNvPicPr>
          <p:nvPr/>
        </p:nvPicPr>
        <p:blipFill rotWithShape="1">
          <a:blip r:embed="rId36">
            <a:extLst>
              <a:ext uri="{28A0092B-C50C-407E-A947-70E740481C1C}">
                <a14:useLocalDpi xmlns:a14="http://schemas.microsoft.com/office/drawing/2010/main" val="0"/>
              </a:ext>
            </a:extLst>
          </a:blip>
          <a:srcRect l="3380" t="83308" r="79115" b="4047"/>
          <a:stretch/>
        </p:blipFill>
        <p:spPr>
          <a:xfrm>
            <a:off x="1222880" y="24317533"/>
            <a:ext cx="1762575" cy="870920"/>
          </a:xfrm>
          <a:prstGeom prst="rect">
            <a:avLst/>
          </a:prstGeom>
        </p:spPr>
      </p:pic>
      <p:sp>
        <p:nvSpPr>
          <p:cNvPr id="92" name="TextBox 91"/>
          <p:cNvSpPr txBox="1"/>
          <p:nvPr/>
        </p:nvSpPr>
        <p:spPr>
          <a:xfrm>
            <a:off x="1222880" y="24176066"/>
            <a:ext cx="1768582" cy="569387"/>
          </a:xfrm>
          <a:prstGeom prst="rect">
            <a:avLst/>
          </a:prstGeom>
          <a:solidFill>
            <a:schemeClr val="bg1"/>
          </a:solidFill>
        </p:spPr>
        <p:txBody>
          <a:bodyPr wrap="square" rtlCol="0">
            <a:spAutoFit/>
          </a:bodyPr>
          <a:lstStyle/>
          <a:p>
            <a:r>
              <a:rPr lang="en-US" sz="1550" b="1" dirty="0"/>
              <a:t>Wild Rice Model Distribution</a:t>
            </a:r>
          </a:p>
        </p:txBody>
      </p:sp>
      <p:pic>
        <p:nvPicPr>
          <p:cNvPr id="2" name="Picture 1"/>
          <p:cNvPicPr>
            <a:picLocks noChangeAspect="1"/>
          </p:cNvPicPr>
          <p:nvPr/>
        </p:nvPicPr>
        <p:blipFill>
          <a:blip r:embed="rId39"/>
          <a:stretch>
            <a:fillRect/>
          </a:stretch>
        </p:blipFill>
        <p:spPr>
          <a:xfrm>
            <a:off x="20873244" y="10794002"/>
            <a:ext cx="533481" cy="31928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9160</TotalTime>
  <Words>567</Words>
  <Application>Microsoft Office PowerPoint</Application>
  <PresentationFormat>Custom</PresentationFormat>
  <Paragraphs>66</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Garamond</vt:lpstr>
      <vt:lpstr>Wingdings 3</vt:lpstr>
      <vt:lpstr>Calibri</vt:lpstr>
      <vt:lpstr>Century Gothic</vt:lpstr>
      <vt:lpstr>Century</vt:lpstr>
      <vt:lpstr>Times New Roman</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nreluser</dc:creator>
  <cp:lastModifiedBy>Clayton, Amanda L. (LARC-E3)[SSAI DEVELOP]</cp:lastModifiedBy>
  <cp:revision>108</cp:revision>
  <dcterms:modified xsi:type="dcterms:W3CDTF">2018-04-04T15:59:10Z</dcterms:modified>
</cp:coreProperties>
</file>