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75" r:id="rId5"/>
    <p:sldId id="274" r:id="rId6"/>
    <p:sldId id="270" r:id="rId7"/>
    <p:sldId id="271" r:id="rId8"/>
    <p:sldId id="272"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16C"/>
    <a:srgbClr val="FADF82"/>
    <a:srgbClr val="5B9BD5"/>
    <a:srgbClr val="3E96A8"/>
    <a:srgbClr val="99A893"/>
    <a:srgbClr val="9995A8"/>
    <a:srgbClr val="006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00" d="100"/>
          <a:sy n="100" d="100"/>
        </p:scale>
        <p:origin x="186" y="3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E726E-F270-4F81-A73A-D4CF2F9CE6FD}" type="datetimeFigureOut">
              <a:rPr lang="en-US" smtClean="0"/>
              <a:t>8/27/2018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17376-AF74-42AA-8ACC-793A1B257805}" type="slidenum">
              <a:rPr lang="en-US" smtClean="0"/>
              <a:t>‹#›</a:t>
            </a:fld>
            <a:endParaRPr lang="en-US"/>
          </a:p>
        </p:txBody>
      </p:sp>
    </p:spTree>
    <p:extLst>
      <p:ext uri="{BB962C8B-B14F-4D97-AF65-F5344CB8AC3E}">
        <p14:creationId xmlns:p14="http://schemas.microsoft.com/office/powerpoint/2010/main" val="170202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need updating.</a:t>
            </a:r>
            <a:endParaRPr lang="en-US" dirty="0"/>
          </a:p>
        </p:txBody>
      </p:sp>
      <p:sp>
        <p:nvSpPr>
          <p:cNvPr id="4" name="Slide Number Placeholder 3"/>
          <p:cNvSpPr>
            <a:spLocks noGrp="1"/>
          </p:cNvSpPr>
          <p:nvPr>
            <p:ph type="sldNum" sz="quarter" idx="10"/>
          </p:nvPr>
        </p:nvSpPr>
        <p:spPr/>
        <p:txBody>
          <a:bodyPr/>
          <a:lstStyle/>
          <a:p>
            <a:fld id="{F5081050-724F-F64C-A79E-5AB91F9CC453}" type="slidenum">
              <a:rPr lang="en-US" smtClean="0"/>
              <a:t>5</a:t>
            </a:fld>
            <a:endParaRPr lang="en-US"/>
          </a:p>
        </p:txBody>
      </p:sp>
    </p:spTree>
    <p:extLst>
      <p:ext uri="{BB962C8B-B14F-4D97-AF65-F5344CB8AC3E}">
        <p14:creationId xmlns:p14="http://schemas.microsoft.com/office/powerpoint/2010/main" val="1780023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0" y="2407389"/>
            <a:ext cx="12192000" cy="196959"/>
          </a:xfrm>
          <a:prstGeom prst="rect">
            <a:avLst/>
          </a:prstGeom>
        </p:spPr>
      </p:pic>
      <p:sp>
        <p:nvSpPr>
          <p:cNvPr id="30" name="Rectangle 29"/>
          <p:cNvSpPr/>
          <p:nvPr userDrawn="1"/>
        </p:nvSpPr>
        <p:spPr>
          <a:xfrm>
            <a:off x="0" y="0"/>
            <a:ext cx="12192000" cy="2408758"/>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86521" y="788406"/>
            <a:ext cx="10047643" cy="1229100"/>
          </a:xfrm>
          <a:noFill/>
        </p:spPr>
        <p:txBody>
          <a:bodyPr anchor="b">
            <a:normAutofit/>
          </a:bodyPr>
          <a:lstStyle>
            <a:lvl1pPr algn="ctr">
              <a:defRPr sz="5400" kern="1200" spc="800" baseline="0">
                <a:solidFill>
                  <a:schemeClr val="bg1"/>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263096"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in fact,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24537" y="4624733"/>
            <a:ext cx="1338177" cy="1354142"/>
          </a:xfrm>
          <a:prstGeom prst="rect">
            <a:avLst/>
          </a:prstGeom>
        </p:spPr>
      </p:pic>
    </p:spTree>
    <p:extLst>
      <p:ext uri="{BB962C8B-B14F-4D97-AF65-F5344CB8AC3E}">
        <p14:creationId xmlns:p14="http://schemas.microsoft.com/office/powerpoint/2010/main" val="39347511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err="1" smtClean="0"/>
              <a:t>Woah</a:t>
            </a:r>
            <a:r>
              <a:rPr lang="en-US" dirty="0" smtClean="0"/>
              <a:t> Wait</a:t>
            </a:r>
            <a:endParaRPr lang="en-US" dirty="0"/>
          </a:p>
        </p:txBody>
      </p:sp>
      <p:sp>
        <p:nvSpPr>
          <p:cNvPr id="3" name="Vertical Text Placeholder 2"/>
          <p:cNvSpPr>
            <a:spLocks noGrp="1"/>
          </p:cNvSpPr>
          <p:nvPr>
            <p:ph type="body" orient="vert" idx="1" hasCustomPrompt="1"/>
          </p:nvPr>
        </p:nvSpPr>
        <p:spPr>
          <a:xfrm>
            <a:off x="764221" y="1044329"/>
            <a:ext cx="10668245" cy="5081788"/>
          </a:xfrm>
        </p:spPr>
        <p:txBody>
          <a:bodyPr vert="eaVert"/>
          <a:lstStyle>
            <a:lvl1pPr>
              <a:defRPr baseline="0"/>
            </a:lvl1pPr>
            <a:lvl2pPr>
              <a:defRPr/>
            </a:lvl2pPr>
            <a:lvl3pPr>
              <a:defRPr/>
            </a:lvl3pPr>
            <a:lvl4pPr>
              <a:defRPr/>
            </a:lvl4pPr>
            <a:lvl5pPr>
              <a:defRPr baseline="0"/>
            </a:lvl5pPr>
          </a:lstStyle>
          <a:p>
            <a:pPr lvl="0"/>
            <a:r>
              <a:rPr lang="en-US" dirty="0" smtClean="0"/>
              <a:t>OH NO</a:t>
            </a:r>
          </a:p>
          <a:p>
            <a:pPr lvl="1"/>
            <a:r>
              <a:rPr lang="en-US" dirty="0" smtClean="0"/>
              <a:t>WHY IS EVERYTHING SIDEWAYS</a:t>
            </a:r>
          </a:p>
          <a:p>
            <a:pPr lvl="2"/>
            <a:r>
              <a:rPr lang="en-US" dirty="0" smtClean="0"/>
              <a:t>OH JEEZE SOMEONE HELP</a:t>
            </a:r>
          </a:p>
          <a:p>
            <a:pPr lvl="3"/>
            <a:r>
              <a:rPr lang="en-US" dirty="0" smtClean="0"/>
              <a:t>AAAAAAA</a:t>
            </a:r>
          </a:p>
          <a:p>
            <a:pPr lvl="4"/>
            <a:r>
              <a:rPr lang="en-US" dirty="0" smtClean="0"/>
              <a:t>ISAAC NEWTON WAS WROOOOOONG</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11" name="Group 10"/>
          <p:cNvGrpSpPr/>
          <p:nvPr userDrawn="1"/>
        </p:nvGrpSpPr>
        <p:grpSpPr>
          <a:xfrm>
            <a:off x="-40395" y="978947"/>
            <a:ext cx="12263351" cy="52134"/>
            <a:chOff x="-651448" y="1830457"/>
            <a:chExt cx="12005248" cy="46687"/>
          </a:xfrm>
        </p:grpSpPr>
        <p:sp>
          <p:nvSpPr>
            <p:cNvPr id="12" name="Parallelogram 11"/>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92763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13821"/>
          </a:xfrm>
        </p:spPr>
        <p:txBody>
          <a:bodyPr>
            <a:normAutofit/>
          </a:bodyPr>
          <a:lstStyle>
            <a:lvl1pPr>
              <a:defRPr sz="3200">
                <a:solidFill>
                  <a:srgbClr val="13416C"/>
                </a:solidFill>
              </a:defRPr>
            </a:lvl1pPr>
          </a:lstStyle>
          <a:p>
            <a:r>
              <a:rPr lang="en-US" dirty="0" smtClean="0"/>
              <a:t>Slide Title</a:t>
            </a:r>
            <a:endParaRPr lang="en-US" dirty="0"/>
          </a:p>
        </p:txBody>
      </p:sp>
      <p:sp>
        <p:nvSpPr>
          <p:cNvPr id="3" name="Content Placeholder 2"/>
          <p:cNvSpPr>
            <a:spLocks noGrp="1"/>
          </p:cNvSpPr>
          <p:nvPr>
            <p:ph idx="1" hasCustomPrompt="1"/>
          </p:nvPr>
        </p:nvSpPr>
        <p:spPr>
          <a:xfrm>
            <a:off x="838200" y="1183341"/>
            <a:ext cx="10515600" cy="4993622"/>
          </a:xfrm>
        </p:spPr>
        <p:txBody>
          <a:bodyPr/>
          <a:lstStyle>
            <a:lvl1pPr>
              <a:defRPr/>
            </a:lvl1pPr>
            <a:lvl2pPr>
              <a:defRPr/>
            </a:lvl2pPr>
            <a:lvl3pPr>
              <a:defRPr/>
            </a:lvl3pPr>
            <a:lvl4pPr>
              <a:defRPr baseline="0"/>
            </a:lvl4pPr>
            <a:lvl5pPr>
              <a:defRPr/>
            </a:lvl5p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7" name="Group 6"/>
          <p:cNvGrpSpPr/>
          <p:nvPr userDrawn="1"/>
        </p:nvGrpSpPr>
        <p:grpSpPr>
          <a:xfrm>
            <a:off x="-40395" y="978947"/>
            <a:ext cx="12263351" cy="52134"/>
            <a:chOff x="-651448" y="1830457"/>
            <a:chExt cx="12005248" cy="46687"/>
          </a:xfrm>
        </p:grpSpPr>
        <p:sp>
          <p:nvSpPr>
            <p:cNvPr id="8" name="Parallelogram 7"/>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61373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815302"/>
            <a:ext cx="9144000" cy="1229100"/>
          </a:xfrm>
          <a:noFill/>
        </p:spPr>
        <p:txBody>
          <a:bodyPr anchor="b">
            <a:normAutofit/>
          </a:bodyPr>
          <a:lstStyle>
            <a:lvl1pPr algn="ctr">
              <a:defRPr sz="5400" kern="1200" spc="800" baseline="0">
                <a:solidFill>
                  <a:srgbClr val="13416C"/>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grpSp>
        <p:nvGrpSpPr>
          <p:cNvPr id="10" name="Group 9"/>
          <p:cNvGrpSpPr/>
          <p:nvPr userDrawn="1"/>
        </p:nvGrpSpPr>
        <p:grpSpPr>
          <a:xfrm>
            <a:off x="-40395" y="2375948"/>
            <a:ext cx="12263351" cy="52134"/>
            <a:chOff x="-651448" y="1830457"/>
            <a:chExt cx="12005248" cy="46687"/>
          </a:xfrm>
        </p:grpSpPr>
        <p:sp>
          <p:nvSpPr>
            <p:cNvPr id="11" name="Parallelogram 10"/>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88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smtClean="0"/>
              <a:t>Slide Title, Too</a:t>
            </a:r>
            <a:endParaRPr lang="en-US" dirty="0"/>
          </a:p>
        </p:txBody>
      </p:sp>
      <p:sp>
        <p:nvSpPr>
          <p:cNvPr id="3" name="Content Placeholder 2"/>
          <p:cNvSpPr>
            <a:spLocks noGrp="1"/>
          </p:cNvSpPr>
          <p:nvPr>
            <p:ph sz="half" idx="1" hasCustomPrompt="1"/>
          </p:nvPr>
        </p:nvSpPr>
        <p:spPr>
          <a:xfrm>
            <a:off x="764221" y="1132827"/>
            <a:ext cx="5255579"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4" name="Content Placeholder 3"/>
          <p:cNvSpPr>
            <a:spLocks noGrp="1"/>
          </p:cNvSpPr>
          <p:nvPr>
            <p:ph sz="half" idx="2" hasCustomPrompt="1"/>
          </p:nvPr>
        </p:nvSpPr>
        <p:spPr>
          <a:xfrm>
            <a:off x="6172200" y="1132827"/>
            <a:ext cx="5260266"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6" name="Footer Placeholder 5"/>
          <p:cNvSpPr>
            <a:spLocks noGrp="1"/>
          </p:cNvSpPr>
          <p:nvPr>
            <p:ph type="ftr" sz="quarter" idx="11"/>
          </p:nvPr>
        </p:nvSpPr>
        <p:spPr/>
        <p:txBody>
          <a:bodyPr/>
          <a:lstStyle/>
          <a:p>
            <a:r>
              <a:rPr lang="en-US" dirty="0" smtClean="0"/>
              <a:t>This is where your footer goes</a:t>
            </a:r>
            <a:endParaRPr lang="en-US" dirty="0"/>
          </a:p>
        </p:txBody>
      </p:sp>
      <p:grpSp>
        <p:nvGrpSpPr>
          <p:cNvPr id="12" name="Group 11"/>
          <p:cNvGrpSpPr/>
          <p:nvPr userDrawn="1"/>
        </p:nvGrpSpPr>
        <p:grpSpPr>
          <a:xfrm>
            <a:off x="-40395" y="978947"/>
            <a:ext cx="12263351" cy="52134"/>
            <a:chOff x="-651448" y="1830457"/>
            <a:chExt cx="12005248" cy="46687"/>
          </a:xfrm>
        </p:grpSpPr>
        <p:sp>
          <p:nvSpPr>
            <p:cNvPr id="13" name="Parallelogram 12"/>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5453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p:cNvGrpSpPr/>
          <p:nvPr userDrawn="1"/>
        </p:nvGrpSpPr>
        <p:grpSpPr>
          <a:xfrm>
            <a:off x="-29358" y="995286"/>
            <a:ext cx="12263351" cy="52134"/>
            <a:chOff x="-651448" y="1830457"/>
            <a:chExt cx="12005248" cy="46687"/>
          </a:xfrm>
        </p:grpSpPr>
        <p:sp>
          <p:nvSpPr>
            <p:cNvPr id="29" name="Parallelogram 28"/>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userDrawn="1"/>
        </p:nvSpPr>
        <p:spPr>
          <a:xfrm>
            <a:off x="0" y="1044328"/>
            <a:ext cx="12192000" cy="823912"/>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365126"/>
            <a:ext cx="10515600" cy="633484"/>
          </a:xfrm>
        </p:spPr>
        <p:txBody>
          <a:bodyPr>
            <a:normAutofit/>
          </a:bodyPr>
          <a:lstStyle>
            <a:lvl1pPr>
              <a:defRPr sz="3200" baseline="0">
                <a:solidFill>
                  <a:srgbClr val="13416C"/>
                </a:solidFill>
              </a:defRPr>
            </a:lvl1pPr>
          </a:lstStyle>
          <a:p>
            <a:r>
              <a:rPr lang="en-US" dirty="0" smtClean="0"/>
              <a:t>Compare These Things</a:t>
            </a:r>
            <a:endParaRPr lang="en-US" dirty="0"/>
          </a:p>
        </p:txBody>
      </p:sp>
      <p:sp>
        <p:nvSpPr>
          <p:cNvPr id="3" name="Text Placeholder 2"/>
          <p:cNvSpPr>
            <a:spLocks noGrp="1"/>
          </p:cNvSpPr>
          <p:nvPr>
            <p:ph type="body" idx="1" hasCustomPrompt="1"/>
          </p:nvPr>
        </p:nvSpPr>
        <p:spPr>
          <a:xfrm>
            <a:off x="839788" y="1044328"/>
            <a:ext cx="5157787"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Check this out</a:t>
            </a:r>
          </a:p>
        </p:txBody>
      </p:sp>
      <p:sp>
        <p:nvSpPr>
          <p:cNvPr id="4" name="Content Placeholder 3"/>
          <p:cNvSpPr>
            <a:spLocks noGrp="1"/>
          </p:cNvSpPr>
          <p:nvPr>
            <p:ph sz="half" idx="2" hasCustomPrompt="1"/>
          </p:nvPr>
        </p:nvSpPr>
        <p:spPr>
          <a:xfrm>
            <a:off x="839788" y="1912991"/>
            <a:ext cx="5157787"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Text Placeholder 4"/>
          <p:cNvSpPr>
            <a:spLocks noGrp="1"/>
          </p:cNvSpPr>
          <p:nvPr>
            <p:ph type="body" sz="quarter" idx="3" hasCustomPrompt="1"/>
          </p:nvPr>
        </p:nvSpPr>
        <p:spPr>
          <a:xfrm>
            <a:off x="6172200" y="1044328"/>
            <a:ext cx="5183188"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But at the same time, look at this</a:t>
            </a:r>
          </a:p>
        </p:txBody>
      </p:sp>
      <p:sp>
        <p:nvSpPr>
          <p:cNvPr id="6" name="Content Placeholder 5"/>
          <p:cNvSpPr>
            <a:spLocks noGrp="1"/>
          </p:cNvSpPr>
          <p:nvPr>
            <p:ph sz="quarter" idx="4" hasCustomPrompt="1"/>
          </p:nvPr>
        </p:nvSpPr>
        <p:spPr>
          <a:xfrm>
            <a:off x="6172200" y="1912991"/>
            <a:ext cx="5183188"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37007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1321349"/>
            <a:ext cx="10668245" cy="1325563"/>
          </a:xfrm>
        </p:spPr>
        <p:txBody>
          <a:bodyPr/>
          <a:lstStyle>
            <a:lvl1pPr>
              <a:defRPr b="1" i="0" spc="800" baseline="0">
                <a:solidFill>
                  <a:srgbClr val="13416C"/>
                </a:solidFill>
              </a:defRPr>
            </a:lvl1pPr>
          </a:lstStyle>
          <a:p>
            <a:r>
              <a:rPr lang="en-US" dirty="0" smtClean="0"/>
              <a:t>This is a Big Title</a:t>
            </a:r>
            <a:endParaRPr lang="en-US" dirty="0"/>
          </a:p>
        </p:txBody>
      </p:sp>
      <p:sp>
        <p:nvSpPr>
          <p:cNvPr id="4" name="Footer Placeholder 3"/>
          <p:cNvSpPr>
            <a:spLocks noGrp="1"/>
          </p:cNvSpPr>
          <p:nvPr>
            <p:ph type="ftr" sz="quarter" idx="11"/>
          </p:nvPr>
        </p:nvSpPr>
        <p:spPr/>
        <p:txBody>
          <a:bodyPr/>
          <a:lstStyle/>
          <a:p>
            <a:r>
              <a:rPr lang="en-US" dirty="0" smtClean="0"/>
              <a:t>This is where your footer goes</a:t>
            </a:r>
            <a:endParaRPr lang="en-US" dirty="0"/>
          </a:p>
        </p:txBody>
      </p:sp>
      <p:grpSp>
        <p:nvGrpSpPr>
          <p:cNvPr id="9" name="Group 8"/>
          <p:cNvGrpSpPr/>
          <p:nvPr userDrawn="1"/>
        </p:nvGrpSpPr>
        <p:grpSpPr>
          <a:xfrm>
            <a:off x="-40395" y="2375945"/>
            <a:ext cx="12263351" cy="52134"/>
            <a:chOff x="-651448" y="1830457"/>
            <a:chExt cx="12005248" cy="46687"/>
          </a:xfrm>
        </p:grpSpPr>
        <p:sp>
          <p:nvSpPr>
            <p:cNvPr id="10" name="Parallelogram 9"/>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1490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This is where your footer goes</a:t>
            </a:r>
            <a:endParaRPr lang="en-US" dirty="0"/>
          </a:p>
        </p:txBody>
      </p:sp>
    </p:spTree>
    <p:extLst>
      <p:ext uri="{BB962C8B-B14F-4D97-AF65-F5344CB8AC3E}">
        <p14:creationId xmlns:p14="http://schemas.microsoft.com/office/powerpoint/2010/main" val="9155408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This is where your footer goes</a:t>
            </a:r>
          </a:p>
        </p:txBody>
      </p:sp>
      <p:sp>
        <p:nvSpPr>
          <p:cNvPr id="22" name="Rectangle 21"/>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40396" y="1046407"/>
            <a:ext cx="3069345" cy="51239"/>
            <a:chOff x="-651448" y="1830457"/>
            <a:chExt cx="2974546" cy="46218"/>
          </a:xfrm>
        </p:grpSpPr>
        <p:sp>
          <p:nvSpPr>
            <p:cNvPr id="24" name="Parallelogram 23"/>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30"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31" name="Rectangle 30"/>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a:spLocks noGrp="1"/>
          </p:cNvSpPr>
          <p:nvPr>
            <p:ph idx="1" hasCustomPrompt="1"/>
          </p:nvPr>
        </p:nvSpPr>
        <p:spPr>
          <a:xfrm>
            <a:off x="3649131" y="203198"/>
            <a:ext cx="7857067" cy="5908538"/>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sym typeface="Wingdings" panose="05000000000000000000" pitchFamily="2" charset="2"/>
              </a:defRPr>
            </a:lvl4pPr>
            <a:lvl5pPr>
              <a:defRPr sz="1800">
                <a:solidFill>
                  <a:schemeClr val="tx1"/>
                </a:solidFill>
              </a:defRPr>
            </a:lvl5pPr>
            <a:lvl6pPr>
              <a:defRPr sz="2000"/>
            </a:lvl6pPr>
            <a:lvl7pPr>
              <a:defRPr sz="2000"/>
            </a:lvl7pPr>
            <a:lvl8pPr>
              <a:defRPr sz="2000"/>
            </a:lvl8pPr>
            <a:lvl9pPr>
              <a:defRPr sz="2000"/>
            </a:lvl9pPr>
          </a:lstStyle>
          <a:p>
            <a:pPr lvl="0"/>
            <a:r>
              <a:rPr lang="en-US" dirty="0" smtClean="0"/>
              <a:t>And here’s a whole bunch of content</a:t>
            </a:r>
          </a:p>
          <a:p>
            <a:pPr lvl="1"/>
            <a:r>
              <a:rPr lang="en-US" dirty="0" smtClean="0"/>
              <a:t>That you wanted to caption</a:t>
            </a:r>
          </a:p>
          <a:p>
            <a:pPr lvl="2"/>
            <a:r>
              <a:rPr lang="en-US" dirty="0" smtClean="0"/>
              <a:t>Over there</a:t>
            </a:r>
          </a:p>
          <a:p>
            <a:pPr lvl="3"/>
            <a:r>
              <a:rPr lang="en-US" dirty="0" smtClean="0"/>
              <a:t></a:t>
            </a:r>
          </a:p>
          <a:p>
            <a:pPr lvl="4"/>
            <a:r>
              <a:rPr lang="en-US" dirty="0" smtClean="0"/>
              <a:t>For some reason</a:t>
            </a:r>
          </a:p>
          <a:p>
            <a:pPr lvl="5"/>
            <a:r>
              <a:rPr lang="en-US" dirty="0" smtClean="0"/>
              <a:t>I’m not </a:t>
            </a:r>
            <a:r>
              <a:rPr lang="en-US" dirty="0" err="1" smtClean="0"/>
              <a:t>gonna</a:t>
            </a:r>
            <a:r>
              <a:rPr lang="en-US" dirty="0" smtClean="0"/>
              <a:t> judge you, it’s your life</a:t>
            </a:r>
            <a:endParaRPr lang="en-US" dirty="0"/>
          </a:p>
        </p:txBody>
      </p:sp>
    </p:spTree>
    <p:extLst>
      <p:ext uri="{BB962C8B-B14F-4D97-AF65-F5344CB8AC3E}">
        <p14:creationId xmlns:p14="http://schemas.microsoft.com/office/powerpoint/2010/main" val="12514656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40396" y="1046407"/>
            <a:ext cx="3069345" cy="51239"/>
            <a:chOff x="-651448" y="1830457"/>
            <a:chExt cx="2974546" cy="46218"/>
          </a:xfrm>
        </p:grpSpPr>
        <p:sp>
          <p:nvSpPr>
            <p:cNvPr id="15" name="Parallelogram 14"/>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4"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6" name="Footer Placeholder 5"/>
          <p:cNvSpPr>
            <a:spLocks noGrp="1"/>
          </p:cNvSpPr>
          <p:nvPr>
            <p:ph type="ftr" sz="quarter" idx="11"/>
          </p:nvPr>
        </p:nvSpPr>
        <p:spPr/>
        <p:txBody>
          <a:bodyPr/>
          <a:lstStyle/>
          <a:p>
            <a:r>
              <a:rPr lang="en-US" dirty="0" smtClean="0"/>
              <a:t>This is where your footer goes</a:t>
            </a:r>
          </a:p>
        </p:txBody>
      </p:sp>
      <p:sp>
        <p:nvSpPr>
          <p:cNvPr id="17" name="Picture Placeholder 2"/>
          <p:cNvSpPr>
            <a:spLocks noGrp="1"/>
          </p:cNvSpPr>
          <p:nvPr>
            <p:ph type="pic" idx="13" hasCustomPrompt="1"/>
          </p:nvPr>
        </p:nvSpPr>
        <p:spPr>
          <a:xfrm>
            <a:off x="3733801" y="186264"/>
            <a:ext cx="7698666" cy="5961629"/>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Put a picture here, </a:t>
            </a:r>
            <a:r>
              <a:rPr lang="en-US" dirty="0" err="1" smtClean="0"/>
              <a:t>yo</a:t>
            </a:r>
            <a:endParaRPr lang="en-US" dirty="0"/>
          </a:p>
        </p:txBody>
      </p:sp>
      <p:sp>
        <p:nvSpPr>
          <p:cNvPr id="3" name="Rectangle 2"/>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214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6305550"/>
            <a:ext cx="12192000" cy="560661"/>
          </a:xfrm>
          <a:prstGeom prst="rect">
            <a:avLst/>
          </a:prstGeom>
        </p:spPr>
      </p:pic>
      <p:sp>
        <p:nvSpPr>
          <p:cNvPr id="2" name="Title Placeholder 1"/>
          <p:cNvSpPr>
            <a:spLocks noGrp="1"/>
          </p:cNvSpPr>
          <p:nvPr>
            <p:ph type="title"/>
          </p:nvPr>
        </p:nvSpPr>
        <p:spPr>
          <a:xfrm>
            <a:off x="764221" y="365125"/>
            <a:ext cx="10668245"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4221" y="1825625"/>
            <a:ext cx="10668245" cy="4300491"/>
          </a:xfrm>
          <a:prstGeom prst="rect">
            <a:avLst/>
          </a:prstGeom>
        </p:spPr>
        <p:txBody>
          <a:bodyPr vert="horz" lIns="91440" tIns="45720" rIns="91440" bIns="45720" rtlCol="0">
            <a:normAutofit/>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3"/>
          </p:nvPr>
        </p:nvSpPr>
        <p:spPr>
          <a:xfrm>
            <a:off x="839247" y="6305550"/>
            <a:ext cx="4114800" cy="365125"/>
          </a:xfrm>
          <a:prstGeom prst="rect">
            <a:avLst/>
          </a:prstGeom>
          <a:ln>
            <a:noFill/>
          </a:ln>
        </p:spPr>
        <p:txBody>
          <a:bodyPr vert="horz" lIns="91440" tIns="45720" rIns="91440" bIns="45720" rtlCol="0" anchor="ctr"/>
          <a:lstStyle>
            <a:lvl1pPr algn="l">
              <a:defRPr sz="1200" b="0">
                <a:ln>
                  <a:noFill/>
                </a:ln>
                <a:solidFill>
                  <a:schemeClr val="bg1"/>
                </a:solidFill>
                <a:latin typeface="Century Gothic" panose="020B0502020202020204" pitchFamily="34" charset="0"/>
              </a:defRPr>
            </a:lvl1pPr>
          </a:lstStyle>
          <a:p>
            <a:r>
              <a:rPr lang="en-US" dirty="0" smtClean="0"/>
              <a:t>This is where your footer goes.</a:t>
            </a:r>
            <a:endParaRPr lang="en-US" dirty="0"/>
          </a:p>
        </p:txBody>
      </p:sp>
    </p:spTree>
    <p:extLst>
      <p:ext uri="{BB962C8B-B14F-4D97-AF65-F5344CB8AC3E}">
        <p14:creationId xmlns:p14="http://schemas.microsoft.com/office/powerpoint/2010/main" val="157206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61"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devpedia.developexchange.com/dp/index.php?title=Training_Resources_Homepag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roups.google.com/d/forum/developesc"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mailto:DEVELOP.ProjectCoordination@gmail.com" TargetMode="External"/><Relationship Id="rId13"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2.png"/><Relationship Id="rId17" Type="http://schemas.openxmlformats.org/officeDocument/2006/relationships/image" Target="../media/image16.jpe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4.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mailto:DEVELOP.Communication@gmail.com" TargetMode="Externa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mailto:Amanda.L.Clayton@nasa.gov" TargetMode="External"/><Relationship Id="rId13" Type="http://schemas.openxmlformats.org/officeDocument/2006/relationships/image" Target="../media/image7.png"/><Relationship Id="rId3" Type="http://schemas.openxmlformats.org/officeDocument/2006/relationships/image" Target="../media/image18.tiff"/><Relationship Id="rId7" Type="http://schemas.openxmlformats.org/officeDocument/2006/relationships/hyperlink" Target="mailto:Danielle.L.Quick@nasa.gov" TargetMode="External"/><Relationship Id="rId12" Type="http://schemas.openxmlformats.org/officeDocument/2006/relationships/hyperlink" Target="mailto:Lauren.M.Childs@nasa.gov"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mailto:Lindsay.M.Rogers@nasa.gov" TargetMode="External"/><Relationship Id="rId11" Type="http://schemas.openxmlformats.org/officeDocument/2006/relationships/hyperlink" Target="mailto:Austin.H.Stone@nasa.gov" TargetMode="External"/><Relationship Id="rId5" Type="http://schemas.openxmlformats.org/officeDocument/2006/relationships/image" Target="../media/image20.jpeg"/><Relationship Id="rId15" Type="http://schemas.openxmlformats.org/officeDocument/2006/relationships/image" Target="../media/image22.jpeg"/><Relationship Id="rId10" Type="http://schemas.openxmlformats.org/officeDocument/2006/relationships/hyperlink" Target="mailto:Karen.N.Allsbrook@nasa.gov" TargetMode="External"/><Relationship Id="rId4" Type="http://schemas.openxmlformats.org/officeDocument/2006/relationships/image" Target="../media/image19.jpeg"/><Relationship Id="rId9" Type="http://schemas.openxmlformats.org/officeDocument/2006/relationships/hyperlink" Target="mailto:Jordan.S.Vaa@nasa.gov" TargetMode="External"/><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earthdata.nasa.gov/about" TargetMode="External"/><Relationship Id="rId1" Type="http://schemas.openxmlformats.org/officeDocument/2006/relationships/slideLayout" Target="../slideLayouts/slideLayout2.xml"/><Relationship Id="rId5" Type="http://schemas.openxmlformats.org/officeDocument/2006/relationships/hyperlink" Target="https://search.earthdata.nasa.gov/search" TargetMode="External"/><Relationship Id="rId4" Type="http://schemas.openxmlformats.org/officeDocument/2006/relationships/hyperlink" Target="https://earthdata.nasa.gov/about/daac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rset.gsfc.nasa.gov/" TargetMode="External"/><Relationship Id="rId2" Type="http://schemas.openxmlformats.org/officeDocument/2006/relationships/hyperlink" Target="https://arset.gsfc.nasa.gov/webinars/fundamentals-remote-sensi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469" y="788406"/>
            <a:ext cx="11401063" cy="1229100"/>
          </a:xfrm>
        </p:spPr>
        <p:txBody>
          <a:bodyPr>
            <a:noAutofit/>
          </a:bodyPr>
          <a:lstStyle/>
          <a:p>
            <a:r>
              <a:rPr lang="en-US" sz="4000" dirty="0" smtClean="0"/>
              <a:t>NASA DEVELOP National Program</a:t>
            </a:r>
            <a:endParaRPr lang="en-US" sz="4000" dirty="0"/>
          </a:p>
        </p:txBody>
      </p:sp>
      <p:sp>
        <p:nvSpPr>
          <p:cNvPr id="3" name="Subtitle 2"/>
          <p:cNvSpPr>
            <a:spLocks noGrp="1"/>
          </p:cNvSpPr>
          <p:nvPr>
            <p:ph type="subTitle" idx="1"/>
          </p:nvPr>
        </p:nvSpPr>
        <p:spPr/>
        <p:txBody>
          <a:bodyPr/>
          <a:lstStyle/>
          <a:p>
            <a:r>
              <a:rPr lang="en-US" sz="4000" dirty="0" smtClean="0">
                <a:solidFill>
                  <a:schemeClr val="tx1">
                    <a:lumMod val="75000"/>
                    <a:lumOff val="25000"/>
                  </a:schemeClr>
                </a:solidFill>
              </a:rPr>
              <a:t>DEVELOP Resources</a:t>
            </a:r>
          </a:p>
          <a:p>
            <a:r>
              <a:rPr lang="en-US" dirty="0" smtClean="0">
                <a:solidFill>
                  <a:schemeClr val="tx1">
                    <a:lumMod val="75000"/>
                    <a:lumOff val="25000"/>
                  </a:schemeClr>
                </a:solidFill>
              </a:rPr>
              <a:t>What’s Available?</a:t>
            </a:r>
            <a:endParaRPr lang="en-US" dirty="0">
              <a:solidFill>
                <a:schemeClr val="tx1">
                  <a:lumMod val="75000"/>
                  <a:lumOff val="25000"/>
                </a:schemeClr>
              </a:solidFill>
            </a:endParaRPr>
          </a:p>
        </p:txBody>
      </p:sp>
    </p:spTree>
    <p:extLst>
      <p:ext uri="{BB962C8B-B14F-4D97-AF65-F5344CB8AC3E}">
        <p14:creationId xmlns:p14="http://schemas.microsoft.com/office/powerpoint/2010/main" val="54744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DEVELOPedia</a:t>
            </a:r>
            <a:endParaRPr lang="en-US" dirty="0"/>
          </a:p>
        </p:txBody>
      </p:sp>
      <p:sp>
        <p:nvSpPr>
          <p:cNvPr id="6" name="Content Placeholder 1"/>
          <p:cNvSpPr>
            <a:spLocks noGrp="1"/>
          </p:cNvSpPr>
          <p:nvPr>
            <p:ph idx="1"/>
          </p:nvPr>
        </p:nvSpPr>
        <p:spPr>
          <a:xfrm>
            <a:off x="279133" y="1270535"/>
            <a:ext cx="11569566" cy="4906427"/>
          </a:xfrm>
        </p:spPr>
        <p:txBody>
          <a:bodyPr>
            <a:noAutofit/>
          </a:bodyPr>
          <a:lstStyle/>
          <a:p>
            <a:pPr marL="346075" indent="-346075">
              <a:buClr>
                <a:srgbClr val="13416C"/>
              </a:buClr>
              <a:buFont typeface="Webdings" panose="05030102010509060703" pitchFamily="18" charset="2"/>
              <a:buChar char="4"/>
            </a:pPr>
            <a:r>
              <a:rPr lang="en-US" sz="1800" b="1" dirty="0" err="1">
                <a:solidFill>
                  <a:schemeClr val="tx1">
                    <a:lumMod val="75000"/>
                    <a:lumOff val="25000"/>
                  </a:schemeClr>
                </a:solidFill>
              </a:rPr>
              <a:t>DEVELOPedia</a:t>
            </a:r>
            <a:r>
              <a:rPr lang="en-US" sz="1800" b="1" dirty="0">
                <a:solidFill>
                  <a:schemeClr val="tx1">
                    <a:lumMod val="75000"/>
                    <a:lumOff val="25000"/>
                  </a:schemeClr>
                </a:solidFill>
              </a:rPr>
              <a:t> is an internal wiki intended to serve three purposes:</a:t>
            </a:r>
          </a:p>
          <a:p>
            <a:pPr marL="568325" lvl="1" indent="-222250">
              <a:buClr>
                <a:srgbClr val="13416C"/>
              </a:buClr>
            </a:pPr>
            <a:r>
              <a:rPr lang="en-US" sz="1600" dirty="0">
                <a:solidFill>
                  <a:schemeClr val="tx1">
                    <a:lumMod val="75000"/>
                    <a:lumOff val="25000"/>
                  </a:schemeClr>
                </a:solidFill>
              </a:rPr>
              <a:t>Enhance project workflow</a:t>
            </a:r>
          </a:p>
          <a:p>
            <a:pPr marL="568325" lvl="1" indent="-222250">
              <a:buClr>
                <a:srgbClr val="13416C"/>
              </a:buClr>
            </a:pPr>
            <a:r>
              <a:rPr lang="en-US" sz="1600" dirty="0">
                <a:solidFill>
                  <a:schemeClr val="tx1">
                    <a:lumMod val="75000"/>
                    <a:lumOff val="25000"/>
                  </a:schemeClr>
                </a:solidFill>
              </a:rPr>
              <a:t>Capture lessons learned and make them available to future project teams</a:t>
            </a:r>
          </a:p>
          <a:p>
            <a:pPr marL="568325" lvl="1" indent="-222250">
              <a:buClr>
                <a:srgbClr val="13416C"/>
              </a:buClr>
            </a:pPr>
            <a:r>
              <a:rPr lang="en-US" sz="1600" dirty="0">
                <a:solidFill>
                  <a:schemeClr val="tx1">
                    <a:lumMod val="75000"/>
                    <a:lumOff val="25000"/>
                  </a:schemeClr>
                </a:solidFill>
              </a:rPr>
              <a:t>Record data required for operational metrics</a:t>
            </a:r>
          </a:p>
          <a:p>
            <a:pPr marL="346075" indent="-346075">
              <a:buClr>
                <a:srgbClr val="13416C"/>
              </a:buClr>
              <a:buFont typeface="Webdings" panose="05030102010509060703" pitchFamily="18" charset="2"/>
              <a:buChar char="4"/>
            </a:pPr>
            <a:r>
              <a:rPr lang="en-US" sz="1800" b="1" dirty="0" err="1">
                <a:solidFill>
                  <a:schemeClr val="tx1">
                    <a:lumMod val="75000"/>
                    <a:lumOff val="25000"/>
                  </a:schemeClr>
                </a:solidFill>
              </a:rPr>
              <a:t>DEVELOPedia</a:t>
            </a:r>
            <a:r>
              <a:rPr lang="en-US" sz="1800" b="1" dirty="0">
                <a:solidFill>
                  <a:schemeClr val="tx1">
                    <a:lumMod val="75000"/>
                    <a:lumOff val="25000"/>
                  </a:schemeClr>
                </a:solidFill>
              </a:rPr>
              <a:t> is a collaborative effort whose utility is directly related to the efforts of previous DEVELOP participants.</a:t>
            </a:r>
          </a:p>
          <a:p>
            <a:pPr marL="346075" indent="-346075">
              <a:buClr>
                <a:srgbClr val="13416C"/>
              </a:buClr>
              <a:buFont typeface="Webdings" panose="05030102010509060703" pitchFamily="18" charset="2"/>
              <a:buChar char="4"/>
            </a:pPr>
            <a:r>
              <a:rPr lang="en-US" sz="1800" b="1" dirty="0" err="1">
                <a:solidFill>
                  <a:schemeClr val="tx1">
                    <a:lumMod val="75000"/>
                    <a:lumOff val="25000"/>
                  </a:schemeClr>
                </a:solidFill>
              </a:rPr>
              <a:t>DEVELOPedia</a:t>
            </a:r>
            <a:r>
              <a:rPr lang="en-US" sz="1800" b="1" dirty="0">
                <a:solidFill>
                  <a:schemeClr val="tx1">
                    <a:lumMod val="75000"/>
                    <a:lumOff val="25000"/>
                  </a:schemeClr>
                </a:solidFill>
              </a:rPr>
              <a:t> is a living document, constantly adapting to meet the needs of the NASA DEVELOP National Program and the people that make the program </a:t>
            </a:r>
            <a:r>
              <a:rPr lang="en-US" sz="1800" b="1" dirty="0" smtClean="0">
                <a:solidFill>
                  <a:schemeClr val="tx1">
                    <a:lumMod val="75000"/>
                    <a:lumOff val="25000"/>
                  </a:schemeClr>
                </a:solidFill>
              </a:rPr>
              <a:t>great </a:t>
            </a:r>
            <a:r>
              <a:rPr lang="en-US" sz="1800" b="1" dirty="0">
                <a:solidFill>
                  <a:schemeClr val="tx1">
                    <a:lumMod val="75000"/>
                    <a:lumOff val="25000"/>
                  </a:schemeClr>
                </a:solidFill>
              </a:rPr>
              <a:t>(That’s you</a:t>
            </a:r>
            <a:r>
              <a:rPr lang="en-US" sz="1800" b="1" dirty="0" smtClean="0">
                <a:solidFill>
                  <a:schemeClr val="tx1">
                    <a:lumMod val="75000"/>
                    <a:lumOff val="25000"/>
                  </a:schemeClr>
                </a:solidFill>
              </a:rPr>
              <a:t>!).</a:t>
            </a:r>
            <a:endParaRPr lang="en-US" sz="1800" b="1" dirty="0">
              <a:solidFill>
                <a:schemeClr val="tx1">
                  <a:lumMod val="75000"/>
                  <a:lumOff val="25000"/>
                </a:schemeClr>
              </a:solidFill>
            </a:endParaRPr>
          </a:p>
          <a:p>
            <a:pPr marL="0" indent="0">
              <a:buNone/>
            </a:pPr>
            <a:endParaRPr lang="en-US" sz="1800" b="1" dirty="0" smtClean="0">
              <a:solidFill>
                <a:schemeClr val="tx1">
                  <a:lumMod val="75000"/>
                  <a:lumOff val="25000"/>
                </a:schemeClr>
              </a:solidFill>
            </a:endParaRPr>
          </a:p>
          <a:p>
            <a:pPr marL="0" indent="0">
              <a:buNone/>
            </a:pPr>
            <a:r>
              <a:rPr lang="en-US" sz="1800" b="1" dirty="0" smtClean="0">
                <a:solidFill>
                  <a:schemeClr val="tx1">
                    <a:lumMod val="75000"/>
                    <a:lumOff val="25000"/>
                  </a:schemeClr>
                </a:solidFill>
              </a:rPr>
              <a:t>Training </a:t>
            </a:r>
            <a:r>
              <a:rPr lang="en-US" sz="1800" b="1" dirty="0">
                <a:solidFill>
                  <a:schemeClr val="tx1">
                    <a:lumMod val="75000"/>
                    <a:lumOff val="25000"/>
                  </a:schemeClr>
                </a:solidFill>
              </a:rPr>
              <a:t>Resources </a:t>
            </a:r>
            <a:r>
              <a:rPr lang="en-US" sz="1800" b="1" dirty="0" smtClean="0">
                <a:solidFill>
                  <a:schemeClr val="tx1">
                    <a:lumMod val="75000"/>
                    <a:lumOff val="25000"/>
                  </a:schemeClr>
                </a:solidFill>
              </a:rPr>
              <a:t>Homepage:</a:t>
            </a:r>
            <a:endParaRPr lang="en-US" sz="1800" b="1" dirty="0">
              <a:solidFill>
                <a:schemeClr val="tx1">
                  <a:lumMod val="75000"/>
                  <a:lumOff val="25000"/>
                </a:schemeClr>
              </a:solidFill>
            </a:endParaRPr>
          </a:p>
          <a:p>
            <a:pPr marL="0" indent="0">
              <a:buNone/>
            </a:pPr>
            <a:r>
              <a:rPr lang="en-US" sz="1800" dirty="0" smtClean="0">
                <a:solidFill>
                  <a:schemeClr val="bg2">
                    <a:lumMod val="25000"/>
                  </a:schemeClr>
                </a:solidFill>
                <a:hlinkClick r:id="rId2"/>
              </a:rPr>
              <a:t>http</a:t>
            </a:r>
            <a:r>
              <a:rPr lang="en-US" sz="1800" dirty="0">
                <a:solidFill>
                  <a:schemeClr val="bg2">
                    <a:lumMod val="25000"/>
                  </a:schemeClr>
                </a:solidFill>
                <a:hlinkClick r:id="rId2"/>
              </a:rPr>
              <a:t>://</a:t>
            </a:r>
            <a:r>
              <a:rPr lang="en-US" sz="1800" dirty="0" smtClean="0">
                <a:solidFill>
                  <a:schemeClr val="bg2">
                    <a:lumMod val="25000"/>
                  </a:schemeClr>
                </a:solidFill>
                <a:hlinkClick r:id="rId2"/>
              </a:rPr>
              <a:t>www.devpedia.developexchange.com/dp/index.php?title=Training_Resources_Homepage</a:t>
            </a:r>
            <a:r>
              <a:rPr lang="en-US" sz="1800" dirty="0" smtClean="0">
                <a:solidFill>
                  <a:schemeClr val="bg2">
                    <a:lumMod val="25000"/>
                  </a:schemeClr>
                </a:solidFill>
              </a:rPr>
              <a:t> </a:t>
            </a:r>
          </a:p>
          <a:p>
            <a:pPr lvl="1"/>
            <a:r>
              <a:rPr lang="en-US" sz="1600" dirty="0" smtClean="0">
                <a:solidFill>
                  <a:schemeClr val="tx1">
                    <a:lumMod val="75000"/>
                    <a:lumOff val="25000"/>
                  </a:schemeClr>
                </a:solidFill>
              </a:rPr>
              <a:t>Geospatial Programs and Methods</a:t>
            </a:r>
          </a:p>
          <a:p>
            <a:pPr lvl="1"/>
            <a:r>
              <a:rPr lang="en-US" sz="1600" dirty="0" smtClean="0">
                <a:solidFill>
                  <a:schemeClr val="tx1">
                    <a:lumMod val="75000"/>
                    <a:lumOff val="25000"/>
                  </a:schemeClr>
                </a:solidFill>
              </a:rPr>
              <a:t>Remote Sensing</a:t>
            </a:r>
          </a:p>
          <a:p>
            <a:pPr lvl="1"/>
            <a:r>
              <a:rPr lang="en-US" sz="1600" dirty="0" smtClean="0">
                <a:solidFill>
                  <a:schemeClr val="tx1">
                    <a:lumMod val="75000"/>
                    <a:lumOff val="25000"/>
                  </a:schemeClr>
                </a:solidFill>
              </a:rPr>
              <a:t>Code and Programming Tutorials</a:t>
            </a:r>
          </a:p>
          <a:p>
            <a:pPr lvl="1"/>
            <a:r>
              <a:rPr lang="en-US" sz="1600" dirty="0" smtClean="0">
                <a:solidFill>
                  <a:schemeClr val="tx1">
                    <a:lumMod val="75000"/>
                    <a:lumOff val="25000"/>
                  </a:schemeClr>
                </a:solidFill>
              </a:rPr>
              <a:t>Technical Skill Development</a:t>
            </a:r>
          </a:p>
          <a:p>
            <a:pPr lvl="1"/>
            <a:r>
              <a:rPr lang="en-US" sz="1600" dirty="0" smtClean="0">
                <a:solidFill>
                  <a:schemeClr val="tx1">
                    <a:lumMod val="75000"/>
                    <a:lumOff val="25000"/>
                  </a:schemeClr>
                </a:solidFill>
              </a:rPr>
              <a:t>Professional Development: </a:t>
            </a:r>
            <a:r>
              <a:rPr lang="en-US" sz="1600" dirty="0" err="1" smtClean="0">
                <a:solidFill>
                  <a:schemeClr val="tx1">
                    <a:lumMod val="75000"/>
                    <a:lumOff val="25000"/>
                  </a:schemeClr>
                </a:solidFill>
              </a:rPr>
              <a:t>EdX</a:t>
            </a:r>
            <a:r>
              <a:rPr lang="en-US" sz="1600" dirty="0" smtClean="0">
                <a:solidFill>
                  <a:schemeClr val="tx1">
                    <a:lumMod val="75000"/>
                    <a:lumOff val="25000"/>
                  </a:schemeClr>
                </a:solidFill>
              </a:rPr>
              <a:t> Classes, Coursera Classes, Alison Classes</a:t>
            </a:r>
          </a:p>
        </p:txBody>
      </p:sp>
      <p:sp>
        <p:nvSpPr>
          <p:cNvPr id="3" name="Rectangle 2"/>
          <p:cNvSpPr/>
          <p:nvPr/>
        </p:nvSpPr>
        <p:spPr>
          <a:xfrm>
            <a:off x="9492414" y="1270535"/>
            <a:ext cx="2513830" cy="400110"/>
          </a:xfrm>
          <a:prstGeom prst="rect">
            <a:avLst/>
          </a:prstGeom>
        </p:spPr>
        <p:txBody>
          <a:bodyPr wrap="none">
            <a:spAutoFit/>
          </a:bodyPr>
          <a:lstStyle/>
          <a:p>
            <a:pPr algn="ctr"/>
            <a:r>
              <a:rPr lang="en-US" sz="2000" dirty="0">
                <a:solidFill>
                  <a:schemeClr val="tx1">
                    <a:lumMod val="75000"/>
                    <a:lumOff val="25000"/>
                  </a:schemeClr>
                </a:solidFill>
                <a:latin typeface="Century Gothic" panose="020B0502020202020204" pitchFamily="34" charset="0"/>
              </a:rPr>
              <a:t>POC – Jordan </a:t>
            </a:r>
            <a:r>
              <a:rPr lang="en-US" sz="2000" dirty="0" err="1">
                <a:solidFill>
                  <a:schemeClr val="tx1">
                    <a:lumMod val="75000"/>
                    <a:lumOff val="25000"/>
                  </a:schemeClr>
                </a:solidFill>
                <a:latin typeface="Century Gothic" panose="020B0502020202020204" pitchFamily="34" charset="0"/>
              </a:rPr>
              <a:t>Vaa</a:t>
            </a:r>
            <a:endParaRPr lang="en-US" sz="2000" dirty="0">
              <a:solidFill>
                <a:schemeClr val="tx1">
                  <a:lumMod val="75000"/>
                  <a:lumOff val="25000"/>
                </a:schemeClr>
              </a:solidFill>
              <a:latin typeface="Century Gothic" panose="020B0502020202020204" pitchFamily="34" charset="0"/>
            </a:endParaRPr>
          </a:p>
        </p:txBody>
      </p:sp>
      <p:sp>
        <p:nvSpPr>
          <p:cNvPr id="4" name="Rectangle 3"/>
          <p:cNvSpPr/>
          <p:nvPr/>
        </p:nvSpPr>
        <p:spPr>
          <a:xfrm>
            <a:off x="219376" y="6401115"/>
            <a:ext cx="5397632" cy="369332"/>
          </a:xfrm>
          <a:prstGeom prst="rect">
            <a:avLst/>
          </a:prstGeom>
        </p:spPr>
        <p:txBody>
          <a:bodyPr wrap="none">
            <a:spAutoFit/>
          </a:bodyPr>
          <a:lstStyle/>
          <a:p>
            <a:pPr algn="ctr"/>
            <a:r>
              <a:rPr lang="en-US" dirty="0">
                <a:solidFill>
                  <a:schemeClr val="bg1"/>
                </a:solidFill>
                <a:latin typeface="Century Gothic" panose="020B0502020202020204" pitchFamily="34" charset="0"/>
              </a:rPr>
              <a:t>http://www.devpedia.developexchange.com</a:t>
            </a:r>
          </a:p>
        </p:txBody>
      </p:sp>
    </p:spTree>
    <p:extLst>
      <p:ext uri="{BB962C8B-B14F-4D97-AF65-F5344CB8AC3E}">
        <p14:creationId xmlns:p14="http://schemas.microsoft.com/office/powerpoint/2010/main" val="113691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1" dirty="0" smtClean="0">
                <a:solidFill>
                  <a:schemeClr val="accent6"/>
                </a:solidFill>
              </a:rPr>
              <a:t>D</a:t>
            </a:r>
            <a:r>
              <a:rPr lang="en-US" dirty="0" smtClean="0"/>
              <a:t>EVELOP </a:t>
            </a:r>
            <a:r>
              <a:rPr lang="en-US" b="1" dirty="0" smtClean="0">
                <a:solidFill>
                  <a:schemeClr val="accent6"/>
                </a:solidFill>
              </a:rPr>
              <a:t>E</a:t>
            </a:r>
            <a:r>
              <a:rPr lang="en-US" dirty="0" smtClean="0"/>
              <a:t>arth </a:t>
            </a:r>
            <a:r>
              <a:rPr lang="en-US" b="1" dirty="0" smtClean="0">
                <a:solidFill>
                  <a:schemeClr val="accent6"/>
                </a:solidFill>
              </a:rPr>
              <a:t>S</a:t>
            </a:r>
            <a:r>
              <a:rPr lang="en-US" dirty="0" smtClean="0"/>
              <a:t>cience </a:t>
            </a:r>
            <a:r>
              <a:rPr lang="en-US" b="1" dirty="0" smtClean="0">
                <a:solidFill>
                  <a:schemeClr val="accent6"/>
                </a:solidFill>
              </a:rPr>
              <a:t>C</a:t>
            </a:r>
            <a:r>
              <a:rPr lang="en-US" dirty="0" smtClean="0"/>
              <a:t>ollaborative</a:t>
            </a:r>
            <a:endParaRPr lang="en-US" dirty="0"/>
          </a:p>
        </p:txBody>
      </p:sp>
      <p:pic>
        <p:nvPicPr>
          <p:cNvPr id="27"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b="11770"/>
          <a:stretch/>
        </p:blipFill>
        <p:spPr>
          <a:xfrm>
            <a:off x="4554417" y="1370922"/>
            <a:ext cx="7286530" cy="3583014"/>
          </a:xfrm>
          <a:prstGeom prst="rect">
            <a:avLst/>
          </a:prstGeom>
          <a:ln w="28575">
            <a:solidFill>
              <a:srgbClr val="538BC3"/>
            </a:solidFill>
            <a:prstDash val="sysDash"/>
          </a:ln>
        </p:spPr>
      </p:pic>
      <p:sp>
        <p:nvSpPr>
          <p:cNvPr id="28" name="TextBox 27"/>
          <p:cNvSpPr txBox="1"/>
          <p:nvPr/>
        </p:nvSpPr>
        <p:spPr>
          <a:xfrm>
            <a:off x="838199" y="1545267"/>
            <a:ext cx="3351835"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lumMod val="75000"/>
                    <a:lumOff val="25000"/>
                  </a:schemeClr>
                </a:solidFill>
                <a:latin typeface="Century Gothic" charset="0"/>
                <a:ea typeface="Century Gothic" charset="0"/>
                <a:cs typeface="Century Gothic" charset="0"/>
              </a:rPr>
              <a:t>A forum for software, geospatial, and coding questions</a:t>
            </a:r>
          </a:p>
          <a:p>
            <a:pPr marL="285750" indent="-285750">
              <a:buFont typeface="Arial" panose="020B0604020202020204" pitchFamily="34" charset="0"/>
              <a:buChar char="•"/>
            </a:pPr>
            <a:endParaRPr lang="en-US" dirty="0">
              <a:solidFill>
                <a:schemeClr val="tx1">
                  <a:lumMod val="75000"/>
                  <a:lumOff val="25000"/>
                </a:schemeClr>
              </a:solidFill>
              <a:latin typeface="Century Gothic" charset="0"/>
              <a:ea typeface="Century Gothic" charset="0"/>
              <a:cs typeface="Century Gothic" charset="0"/>
            </a:endParaRPr>
          </a:p>
          <a:p>
            <a:pPr marL="285750" indent="-285750">
              <a:buFont typeface="Arial" panose="020B0604020202020204" pitchFamily="34" charset="0"/>
              <a:buChar char="•"/>
            </a:pPr>
            <a:r>
              <a:rPr lang="en-US" dirty="0" smtClean="0">
                <a:solidFill>
                  <a:schemeClr val="tx1">
                    <a:lumMod val="75000"/>
                    <a:lumOff val="25000"/>
                  </a:schemeClr>
                </a:solidFill>
                <a:latin typeface="Century Gothic" charset="0"/>
                <a:ea typeface="Century Gothic" charset="0"/>
                <a:cs typeface="Century Gothic" charset="0"/>
              </a:rPr>
              <a:t>Can email forum directly like a regular email address</a:t>
            </a:r>
          </a:p>
          <a:p>
            <a:pPr marL="285750" indent="-285750">
              <a:buFont typeface="Arial" panose="020B0604020202020204" pitchFamily="34" charset="0"/>
              <a:buChar char="•"/>
            </a:pPr>
            <a:endParaRPr lang="en-US" dirty="0">
              <a:solidFill>
                <a:schemeClr val="tx1">
                  <a:lumMod val="75000"/>
                  <a:lumOff val="25000"/>
                </a:schemeClr>
              </a:solidFill>
              <a:latin typeface="Century Gothic" charset="0"/>
              <a:ea typeface="Century Gothic" charset="0"/>
              <a:cs typeface="Century Gothic" charset="0"/>
            </a:endParaRPr>
          </a:p>
          <a:p>
            <a:pPr marL="285750" indent="-285750">
              <a:buFont typeface="Arial" panose="020B0604020202020204" pitchFamily="34" charset="0"/>
              <a:buChar char="•"/>
            </a:pPr>
            <a:r>
              <a:rPr lang="en-US" dirty="0" smtClean="0">
                <a:solidFill>
                  <a:schemeClr val="tx1">
                    <a:lumMod val="75000"/>
                    <a:lumOff val="25000"/>
                  </a:schemeClr>
                </a:solidFill>
                <a:latin typeface="Century Gothic" charset="0"/>
                <a:ea typeface="Century Gothic" charset="0"/>
                <a:cs typeface="Century Gothic" charset="0"/>
              </a:rPr>
              <a:t>Moderated by the </a:t>
            </a:r>
            <a:r>
              <a:rPr lang="en-US" dirty="0" err="1" smtClean="0">
                <a:solidFill>
                  <a:schemeClr val="tx1">
                    <a:lumMod val="75000"/>
                    <a:lumOff val="25000"/>
                  </a:schemeClr>
                </a:solidFill>
                <a:latin typeface="Century Gothic" charset="0"/>
                <a:ea typeface="Century Gothic" charset="0"/>
                <a:cs typeface="Century Gothic" charset="0"/>
              </a:rPr>
              <a:t>Geoinformatics</a:t>
            </a:r>
            <a:r>
              <a:rPr lang="en-US" dirty="0" smtClean="0">
                <a:solidFill>
                  <a:schemeClr val="tx1">
                    <a:lumMod val="75000"/>
                    <a:lumOff val="25000"/>
                  </a:schemeClr>
                </a:solidFill>
                <a:latin typeface="Century Gothic" charset="0"/>
                <a:ea typeface="Century Gothic" charset="0"/>
                <a:cs typeface="Century Gothic" charset="0"/>
              </a:rPr>
              <a:t> Team</a:t>
            </a:r>
            <a:endParaRPr lang="en-US" dirty="0">
              <a:solidFill>
                <a:schemeClr val="tx1">
                  <a:lumMod val="75000"/>
                  <a:lumOff val="25000"/>
                </a:schemeClr>
              </a:solidFill>
              <a:latin typeface="Century Gothic" charset="0"/>
              <a:ea typeface="Century Gothic" charset="0"/>
              <a:cs typeface="Century Gothic" charset="0"/>
            </a:endParaRPr>
          </a:p>
        </p:txBody>
      </p:sp>
      <p:sp>
        <p:nvSpPr>
          <p:cNvPr id="29" name="TextBox 28"/>
          <p:cNvSpPr txBox="1"/>
          <p:nvPr/>
        </p:nvSpPr>
        <p:spPr>
          <a:xfrm>
            <a:off x="991501" y="4867524"/>
            <a:ext cx="3432048" cy="830997"/>
          </a:xfrm>
          <a:prstGeom prst="rect">
            <a:avLst/>
          </a:prstGeom>
          <a:noFill/>
        </p:spPr>
        <p:txBody>
          <a:bodyPr wrap="square" rtlCol="0">
            <a:spAutoFit/>
          </a:bodyPr>
          <a:lstStyle/>
          <a:p>
            <a:r>
              <a:rPr lang="en-US" sz="1600" b="1" dirty="0" smtClean="0">
                <a:solidFill>
                  <a:schemeClr val="tx1">
                    <a:lumMod val="75000"/>
                    <a:lumOff val="25000"/>
                  </a:schemeClr>
                </a:solidFill>
                <a:latin typeface="Century Gothic" charset="0"/>
                <a:ea typeface="Century Gothic" charset="0"/>
                <a:cs typeface="Century Gothic" charset="0"/>
              </a:rPr>
              <a:t>Copy link, go join, and bookmark the DESC on your favorite browser! </a:t>
            </a:r>
            <a:endParaRPr lang="en-US" sz="1600" b="1" dirty="0">
              <a:solidFill>
                <a:schemeClr val="tx1">
                  <a:lumMod val="75000"/>
                  <a:lumOff val="25000"/>
                </a:schemeClr>
              </a:solidFill>
              <a:latin typeface="Century Gothic" charset="0"/>
              <a:ea typeface="Century Gothic" charset="0"/>
              <a:cs typeface="Century Gothic" charset="0"/>
            </a:endParaRPr>
          </a:p>
        </p:txBody>
      </p:sp>
      <p:sp>
        <p:nvSpPr>
          <p:cNvPr id="30" name="Rectangle 29">
            <a:hlinkClick r:id="rId3"/>
          </p:cNvPr>
          <p:cNvSpPr/>
          <p:nvPr/>
        </p:nvSpPr>
        <p:spPr>
          <a:xfrm>
            <a:off x="4652148" y="5585832"/>
            <a:ext cx="5048177" cy="338554"/>
          </a:xfrm>
          <a:prstGeom prst="rect">
            <a:avLst/>
          </a:prstGeom>
        </p:spPr>
        <p:txBody>
          <a:bodyPr wrap="none">
            <a:spAutoFit/>
          </a:bodyPr>
          <a:lstStyle/>
          <a:p>
            <a:r>
              <a:rPr lang="en-US" sz="1600" b="1" dirty="0">
                <a:solidFill>
                  <a:schemeClr val="accent6">
                    <a:lumMod val="75000"/>
                  </a:schemeClr>
                </a:solidFill>
                <a:latin typeface="Century Gothic" charset="0"/>
                <a:ea typeface="Century Gothic" charset="0"/>
                <a:cs typeface="Century Gothic" charset="0"/>
                <a:hlinkClick r:id="rId3"/>
              </a:rPr>
              <a:t>https://groups.google.com/d/forum/developesc</a:t>
            </a:r>
            <a:endParaRPr lang="en-US" sz="1600" dirty="0">
              <a:solidFill>
                <a:schemeClr val="accent6">
                  <a:lumMod val="75000"/>
                </a:schemeClr>
              </a:solidFill>
              <a:latin typeface="Century Gothic" charset="0"/>
              <a:ea typeface="Century Gothic" charset="0"/>
              <a:cs typeface="Century Gothic" charset="0"/>
            </a:endParaRPr>
          </a:p>
        </p:txBody>
      </p:sp>
      <p:sp>
        <p:nvSpPr>
          <p:cNvPr id="31" name="Right Arrow 30"/>
          <p:cNvSpPr/>
          <p:nvPr/>
        </p:nvSpPr>
        <p:spPr>
          <a:xfrm rot="1336694">
            <a:off x="4080552" y="5424284"/>
            <a:ext cx="452845" cy="200055"/>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40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FY18 Fellow Class</a:t>
            </a:r>
            <a:endParaRPr lang="en-US" dirty="0"/>
          </a:p>
        </p:txBody>
      </p:sp>
      <p:sp>
        <p:nvSpPr>
          <p:cNvPr id="4" name="Content Placeholder 1"/>
          <p:cNvSpPr>
            <a:spLocks noGrp="1"/>
          </p:cNvSpPr>
          <p:nvPr>
            <p:ph idx="1"/>
          </p:nvPr>
        </p:nvSpPr>
        <p:spPr>
          <a:xfrm>
            <a:off x="423434" y="1039548"/>
            <a:ext cx="11359586" cy="486755"/>
          </a:xfrm>
        </p:spPr>
        <p:txBody>
          <a:bodyPr>
            <a:noAutofit/>
          </a:bodyPr>
          <a:lstStyle/>
          <a:p>
            <a:pPr marL="0" indent="0" algn="ctr">
              <a:buNone/>
            </a:pPr>
            <a:r>
              <a:rPr lang="en-US" sz="2000" dirty="0" smtClean="0">
                <a:solidFill>
                  <a:schemeClr val="tx1">
                    <a:lumMod val="75000"/>
                    <a:lumOff val="25000"/>
                  </a:schemeClr>
                </a:solidFill>
              </a:rPr>
              <a:t>Fellow Elements are here to assist teams, feel free to reach out to them with questions!</a:t>
            </a:r>
          </a:p>
        </p:txBody>
      </p:sp>
      <p:sp>
        <p:nvSpPr>
          <p:cNvPr id="116" name="Content Placeholder 3"/>
          <p:cNvSpPr txBox="1">
            <a:spLocks/>
          </p:cNvSpPr>
          <p:nvPr/>
        </p:nvSpPr>
        <p:spPr>
          <a:xfrm>
            <a:off x="5612699" y="3166383"/>
            <a:ext cx="1713046" cy="5856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i="1" dirty="0" err="1">
                <a:solidFill>
                  <a:prstClr val="black">
                    <a:lumMod val="75000"/>
                    <a:lumOff val="25000"/>
                  </a:prstClr>
                </a:solidFill>
                <a:latin typeface="Century Gothic" panose="020F0302020204030204"/>
              </a:rPr>
              <a:t>Neda</a:t>
            </a:r>
            <a:r>
              <a:rPr lang="en-US" sz="1200" b="1" i="1" dirty="0">
                <a:solidFill>
                  <a:prstClr val="black">
                    <a:lumMod val="75000"/>
                    <a:lumOff val="25000"/>
                  </a:prstClr>
                </a:solidFill>
                <a:latin typeface="Century Gothic" panose="020F0302020204030204"/>
              </a:rPr>
              <a:t> </a:t>
            </a:r>
            <a:r>
              <a:rPr lang="en-US" sz="1200" b="1" i="1" dirty="0" err="1">
                <a:solidFill>
                  <a:prstClr val="black">
                    <a:lumMod val="75000"/>
                    <a:lumOff val="25000"/>
                  </a:prstClr>
                </a:solidFill>
                <a:latin typeface="Century Gothic" panose="020F0302020204030204"/>
              </a:rPr>
              <a:t>Kasraee</a:t>
            </a:r>
            <a:endParaRPr lang="en-US" sz="1200" b="1" i="1" dirty="0">
              <a:solidFill>
                <a:prstClr val="black">
                  <a:lumMod val="75000"/>
                  <a:lumOff val="25000"/>
                </a:prstClr>
              </a:solidFill>
              <a:latin typeface="Century Gothic" panose="020F0302020204030204"/>
            </a:endParaRPr>
          </a:p>
          <a:p>
            <a:pPr marL="0" indent="0">
              <a:spcBef>
                <a:spcPts val="0"/>
              </a:spcBef>
              <a:buNone/>
            </a:pPr>
            <a:r>
              <a:rPr lang="en-US" sz="1200" i="1" dirty="0">
                <a:solidFill>
                  <a:prstClr val="black">
                    <a:lumMod val="75000"/>
                    <a:lumOff val="25000"/>
                  </a:prstClr>
                </a:solidFill>
                <a:latin typeface="Century Gothic" panose="020F0302020204030204"/>
              </a:rPr>
              <a:t>California - JPL</a:t>
            </a:r>
          </a:p>
          <a:p>
            <a:pPr marL="0" indent="0">
              <a:spcBef>
                <a:spcPts val="0"/>
              </a:spcBef>
              <a:buNone/>
            </a:pPr>
            <a:r>
              <a:rPr lang="en-US" sz="1200" i="1" dirty="0">
                <a:solidFill>
                  <a:prstClr val="black">
                    <a:lumMod val="75000"/>
                    <a:lumOff val="25000"/>
                  </a:prstClr>
                </a:solidFill>
                <a:latin typeface="Century Gothic" panose="020F0302020204030204"/>
              </a:rPr>
              <a:t>IA Fellow</a:t>
            </a:r>
            <a:endParaRPr lang="en-US" sz="1400" i="1" dirty="0">
              <a:solidFill>
                <a:prstClr val="black">
                  <a:lumMod val="75000"/>
                  <a:lumOff val="25000"/>
                </a:prstClr>
              </a:solidFill>
              <a:latin typeface="Century Gothic" panose="020F0302020204030204"/>
            </a:endParaRPr>
          </a:p>
        </p:txBody>
      </p:sp>
      <p:pic>
        <p:nvPicPr>
          <p:cNvPr id="126" name="Picture 125"/>
          <p:cNvPicPr>
            <a:picLocks noChangeAspect="1"/>
          </p:cNvPicPr>
          <p:nvPr/>
        </p:nvPicPr>
        <p:blipFill>
          <a:blip r:embed="rId2" cstate="screen">
            <a:duotone>
              <a:srgbClr val="ED7D31">
                <a:shade val="45000"/>
                <a:satMod val="135000"/>
              </a:srgbClr>
              <a:prstClr val="white"/>
            </a:duotone>
            <a:extLst>
              <a:ext uri="{28A0092B-C50C-407E-A947-70E740481C1C}">
                <a14:useLocalDpi xmlns:a14="http://schemas.microsoft.com/office/drawing/2010/main"/>
              </a:ext>
            </a:extLst>
          </a:blip>
          <a:stretch>
            <a:fillRect/>
          </a:stretch>
        </p:blipFill>
        <p:spPr>
          <a:xfrm>
            <a:off x="1961238" y="4251461"/>
            <a:ext cx="1005168" cy="1005840"/>
          </a:xfrm>
          <a:prstGeom prst="rect">
            <a:avLst/>
          </a:prstGeom>
        </p:spPr>
      </p:pic>
      <p:pic>
        <p:nvPicPr>
          <p:cNvPr id="127" name="Picture 1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342" y="4342901"/>
            <a:ext cx="822960" cy="822960"/>
          </a:xfrm>
          <a:prstGeom prst="ellipse">
            <a:avLst/>
          </a:prstGeom>
        </p:spPr>
      </p:pic>
      <p:sp>
        <p:nvSpPr>
          <p:cNvPr id="136" name="Content Placeholder 3"/>
          <p:cNvSpPr txBox="1">
            <a:spLocks/>
          </p:cNvSpPr>
          <p:nvPr/>
        </p:nvSpPr>
        <p:spPr>
          <a:xfrm>
            <a:off x="3020567" y="4398087"/>
            <a:ext cx="1685569" cy="712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Austin Stone</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a:t>
            </a:r>
            <a:r>
              <a:rPr lang="en-US" sz="1100" i="1" dirty="0" smtClean="0">
                <a:solidFill>
                  <a:schemeClr val="tx1">
                    <a:lumMod val="75000"/>
                    <a:lumOff val="25000"/>
                  </a:schemeClr>
                </a:solidFill>
                <a:latin typeface="Century Gothic" panose="020F0302020204030204"/>
              </a:rPr>
              <a:t>– Langley</a:t>
            </a:r>
            <a:endParaRPr lang="en-US" sz="1100" i="1" dirty="0" smtClean="0">
              <a:solidFill>
                <a:schemeClr val="tx1">
                  <a:lumMod val="75000"/>
                  <a:lumOff val="25000"/>
                </a:schemeClr>
              </a:solidFill>
              <a:latin typeface="Century Gothic" panose="020F0302020204030204"/>
            </a:endParaRPr>
          </a:p>
          <a:p>
            <a:pPr marL="0" indent="0">
              <a:spcBef>
                <a:spcPts val="0"/>
              </a:spcBef>
              <a:buFont typeface="Arial" panose="020B0604020202020204" pitchFamily="34" charset="0"/>
              <a:buNone/>
            </a:pPr>
            <a:r>
              <a:rPr lang="en-US" sz="1100" i="1" dirty="0" err="1" smtClean="0">
                <a:solidFill>
                  <a:schemeClr val="tx1">
                    <a:lumMod val="75000"/>
                    <a:lumOff val="25000"/>
                  </a:schemeClr>
                </a:solidFill>
                <a:latin typeface="Century Gothic" panose="020F0302020204030204"/>
              </a:rPr>
              <a:t>Comm</a:t>
            </a:r>
            <a:r>
              <a:rPr lang="en-US" sz="1100" i="1" dirty="0" smtClean="0">
                <a:solidFill>
                  <a:schemeClr val="tx1">
                    <a:lumMod val="75000"/>
                    <a:lumOff val="25000"/>
                  </a:schemeClr>
                </a:solidFill>
                <a:latin typeface="Century Gothic" panose="020F0302020204030204"/>
              </a:rPr>
              <a:t> Senior Fellow</a:t>
            </a:r>
            <a:endParaRPr lang="en-US" sz="1200" i="1" dirty="0">
              <a:solidFill>
                <a:schemeClr val="tx1">
                  <a:lumMod val="75000"/>
                  <a:lumOff val="25000"/>
                </a:schemeClr>
              </a:solidFill>
              <a:latin typeface="Century Gothic" panose="020F0302020204030204"/>
            </a:endParaRPr>
          </a:p>
        </p:txBody>
      </p:sp>
      <p:grpSp>
        <p:nvGrpSpPr>
          <p:cNvPr id="153" name="Group 152"/>
          <p:cNvGrpSpPr/>
          <p:nvPr/>
        </p:nvGrpSpPr>
        <p:grpSpPr>
          <a:xfrm>
            <a:off x="4583898" y="1934572"/>
            <a:ext cx="1005168" cy="1005840"/>
            <a:chOff x="8624141" y="4630221"/>
            <a:chExt cx="1005168" cy="1005840"/>
          </a:xfrm>
        </p:grpSpPr>
        <p:pic>
          <p:nvPicPr>
            <p:cNvPr id="154" name="Picture 153"/>
            <p:cNvPicPr>
              <a:picLocks noChangeAspect="1"/>
            </p:cNvPicPr>
            <p:nvPr/>
          </p:nvPicPr>
          <p:blipFill>
            <a:blip r:embed="rId2"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8624141" y="4630221"/>
              <a:ext cx="1005168" cy="1005840"/>
            </a:xfrm>
            <a:prstGeom prst="rect">
              <a:avLst/>
            </a:prstGeom>
          </p:spPr>
        </p:pic>
        <p:pic>
          <p:nvPicPr>
            <p:cNvPr id="155" name="Picture 1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5245" y="4721661"/>
              <a:ext cx="822960" cy="822960"/>
            </a:xfrm>
            <a:prstGeom prst="rect">
              <a:avLst/>
            </a:prstGeom>
          </p:spPr>
        </p:pic>
      </p:grpSp>
      <p:sp>
        <p:nvSpPr>
          <p:cNvPr id="160" name="Content Placeholder 3"/>
          <p:cNvSpPr txBox="1">
            <a:spLocks/>
          </p:cNvSpPr>
          <p:nvPr/>
        </p:nvSpPr>
        <p:spPr>
          <a:xfrm>
            <a:off x="5612699" y="1943833"/>
            <a:ext cx="1614154" cy="98731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200" b="1" i="1" dirty="0">
                <a:solidFill>
                  <a:schemeClr val="tx1">
                    <a:lumMod val="75000"/>
                    <a:lumOff val="25000"/>
                  </a:schemeClr>
                </a:solidFill>
                <a:latin typeface="Century Gothic" panose="020F0302020204030204"/>
              </a:rPr>
              <a:t>Danielle Quick</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IA Senior Fellow</a:t>
            </a:r>
            <a:endParaRPr lang="en-US" sz="1100" i="1" dirty="0">
              <a:solidFill>
                <a:schemeClr val="tx1">
                  <a:lumMod val="75000"/>
                  <a:lumOff val="25000"/>
                </a:schemeClr>
              </a:solidFill>
              <a:latin typeface="Century Gothic" panose="020F0302020204030204"/>
            </a:endParaRPr>
          </a:p>
        </p:txBody>
      </p:sp>
      <p:grpSp>
        <p:nvGrpSpPr>
          <p:cNvPr id="164" name="Group 163"/>
          <p:cNvGrpSpPr/>
          <p:nvPr/>
        </p:nvGrpSpPr>
        <p:grpSpPr>
          <a:xfrm>
            <a:off x="8786971" y="1934572"/>
            <a:ext cx="1005168" cy="1005840"/>
            <a:chOff x="9771111" y="1042340"/>
            <a:chExt cx="1005168" cy="1005840"/>
          </a:xfrm>
        </p:grpSpPr>
        <p:pic>
          <p:nvPicPr>
            <p:cNvPr id="165" name="Picture 164"/>
            <p:cNvPicPr>
              <a:picLocks noChangeAspect="1"/>
            </p:cNvPicPr>
            <p:nvPr/>
          </p:nvPicPr>
          <p:blipFill>
            <a:blip r:embed="rId5" cstate="screen">
              <a:duotone>
                <a:srgbClr val="A5A5A5">
                  <a:shade val="45000"/>
                  <a:satMod val="135000"/>
                </a:srgbClr>
                <a:prstClr val="white"/>
              </a:duotone>
              <a:extLst>
                <a:ext uri="{28A0092B-C50C-407E-A947-70E740481C1C}">
                  <a14:useLocalDpi xmlns:a14="http://schemas.microsoft.com/office/drawing/2010/main"/>
                </a:ext>
              </a:extLst>
            </a:blip>
            <a:stretch>
              <a:fillRect/>
            </a:stretch>
          </p:blipFill>
          <p:spPr>
            <a:xfrm>
              <a:off x="9771111" y="1042340"/>
              <a:ext cx="1005168" cy="1005840"/>
            </a:xfrm>
            <a:prstGeom prst="rect">
              <a:avLst/>
            </a:prstGeom>
          </p:spPr>
        </p:pic>
        <p:pic>
          <p:nvPicPr>
            <p:cNvPr id="166" name="Picture 165"/>
            <p:cNvPicPr>
              <a:picLocks/>
            </p:cNvPicPr>
            <p:nvPr/>
          </p:nvPicPr>
          <p:blipFill>
            <a:blip r:embed="rId6" cstate="screen">
              <a:extLst>
                <a:ext uri="{28A0092B-C50C-407E-A947-70E740481C1C}">
                  <a14:useLocalDpi xmlns:a14="http://schemas.microsoft.com/office/drawing/2010/main"/>
                </a:ext>
              </a:extLst>
            </a:blip>
            <a:stretch>
              <a:fillRect/>
            </a:stretch>
          </p:blipFill>
          <p:spPr>
            <a:xfrm>
              <a:off x="9862215" y="1133780"/>
              <a:ext cx="822960" cy="822960"/>
            </a:xfrm>
            <a:prstGeom prst="rect">
              <a:avLst/>
            </a:prstGeom>
          </p:spPr>
        </p:pic>
      </p:grpSp>
      <p:sp>
        <p:nvSpPr>
          <p:cNvPr id="167" name="Content Placeholder 3"/>
          <p:cNvSpPr txBox="1">
            <a:spLocks/>
          </p:cNvSpPr>
          <p:nvPr/>
        </p:nvSpPr>
        <p:spPr>
          <a:xfrm>
            <a:off x="9771206" y="1986406"/>
            <a:ext cx="1885941" cy="902173"/>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Jordan </a:t>
            </a:r>
            <a:r>
              <a:rPr lang="en-US" sz="1200" b="1" i="1" dirty="0" err="1" smtClean="0">
                <a:solidFill>
                  <a:schemeClr val="tx1">
                    <a:lumMod val="75000"/>
                    <a:lumOff val="25000"/>
                  </a:schemeClr>
                </a:solidFill>
                <a:latin typeface="Century Gothic" panose="020F0302020204030204"/>
              </a:rPr>
              <a:t>Vaa</a:t>
            </a:r>
            <a:endParaRPr lang="en-US" sz="1200" b="1" i="1" dirty="0" smtClean="0">
              <a:solidFill>
                <a:schemeClr val="tx1">
                  <a:lumMod val="75000"/>
                  <a:lumOff val="25000"/>
                </a:schemeClr>
              </a:solidFill>
              <a:latin typeface="Century Gothic" panose="020F0302020204030204"/>
            </a:endParaRP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IT Senior Fellow</a:t>
            </a:r>
            <a:endParaRPr lang="en-US" sz="1100" i="1" dirty="0">
              <a:solidFill>
                <a:schemeClr val="tx1">
                  <a:lumMod val="75000"/>
                  <a:lumOff val="25000"/>
                </a:schemeClr>
              </a:solidFill>
              <a:latin typeface="Century Gothic" panose="020F0302020204030204"/>
            </a:endParaRPr>
          </a:p>
        </p:txBody>
      </p:sp>
      <p:sp>
        <p:nvSpPr>
          <p:cNvPr id="168" name="Content Placeholder 3"/>
          <p:cNvSpPr txBox="1">
            <a:spLocks/>
          </p:cNvSpPr>
          <p:nvPr/>
        </p:nvSpPr>
        <p:spPr>
          <a:xfrm>
            <a:off x="1252606" y="1943833"/>
            <a:ext cx="2071705" cy="98731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schemeClr val="tx1">
                    <a:lumMod val="75000"/>
                    <a:lumOff val="25000"/>
                  </a:schemeClr>
                </a:solidFill>
                <a:latin typeface="Century Gothic" panose="020F0302020204030204"/>
              </a:rPr>
              <a:t>Amanda Clayton</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schemeClr val="tx1">
                    <a:lumMod val="75000"/>
                    <a:lumOff val="25000"/>
                  </a:schemeClr>
                </a:solidFill>
                <a:latin typeface="Century Gothic" panose="020F0302020204030204"/>
              </a:rPr>
              <a:t>PC Senior Fellow</a:t>
            </a:r>
            <a:endParaRPr lang="en-US" sz="1100" i="1" dirty="0">
              <a:solidFill>
                <a:schemeClr val="tx1">
                  <a:lumMod val="75000"/>
                  <a:lumOff val="25000"/>
                </a:schemeClr>
              </a:solidFill>
              <a:latin typeface="Century Gothic" panose="020F0302020204030204"/>
            </a:endParaRPr>
          </a:p>
        </p:txBody>
      </p:sp>
      <p:grpSp>
        <p:nvGrpSpPr>
          <p:cNvPr id="169" name="Group 168"/>
          <p:cNvGrpSpPr/>
          <p:nvPr/>
        </p:nvGrpSpPr>
        <p:grpSpPr>
          <a:xfrm>
            <a:off x="271614" y="1934572"/>
            <a:ext cx="1005168" cy="1005840"/>
            <a:chOff x="6111781" y="1042340"/>
            <a:chExt cx="1005168" cy="1005840"/>
          </a:xfrm>
        </p:grpSpPr>
        <p:pic>
          <p:nvPicPr>
            <p:cNvPr id="170" name="Picture 169"/>
            <p:cNvPicPr>
              <a:picLocks noChangeAspect="1"/>
            </p:cNvPicPr>
            <p:nvPr/>
          </p:nvPicPr>
          <p:blipFill>
            <a:blip r:embed="rId5"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6111781" y="1042340"/>
              <a:ext cx="1005168" cy="1005840"/>
            </a:xfrm>
            <a:prstGeom prst="rect">
              <a:avLst/>
            </a:prstGeom>
          </p:spPr>
        </p:pic>
        <p:pic>
          <p:nvPicPr>
            <p:cNvPr id="171" name="Picture 17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02885" y="1133780"/>
              <a:ext cx="822960" cy="822960"/>
            </a:xfrm>
            <a:prstGeom prst="ellipse">
              <a:avLst/>
            </a:prstGeom>
          </p:spPr>
        </p:pic>
      </p:grpSp>
      <p:sp>
        <p:nvSpPr>
          <p:cNvPr id="172" name="Content Placeholder 1"/>
          <p:cNvSpPr txBox="1">
            <a:spLocks/>
          </p:cNvSpPr>
          <p:nvPr/>
        </p:nvSpPr>
        <p:spPr>
          <a:xfrm>
            <a:off x="72860" y="1448480"/>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Project Coordination</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8"/>
              </a:rPr>
              <a:t>DEVELOP.ProjectCoordination@gmail.com</a:t>
            </a:r>
            <a:r>
              <a:rPr lang="en-US" sz="1050" dirty="0" smtClean="0">
                <a:solidFill>
                  <a:schemeClr val="tx1">
                    <a:lumMod val="75000"/>
                    <a:lumOff val="25000"/>
                  </a:schemeClr>
                </a:solidFill>
              </a:rPr>
              <a:t> </a:t>
            </a:r>
          </a:p>
        </p:txBody>
      </p:sp>
      <p:sp>
        <p:nvSpPr>
          <p:cNvPr id="176" name="Content Placeholder 1"/>
          <p:cNvSpPr txBox="1">
            <a:spLocks/>
          </p:cNvSpPr>
          <p:nvPr/>
        </p:nvSpPr>
        <p:spPr>
          <a:xfrm>
            <a:off x="1723515" y="3777277"/>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Communications</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9"/>
              </a:rPr>
              <a:t>DEVELOP.Communication@gmail.com</a:t>
            </a:r>
            <a:r>
              <a:rPr lang="en-US" sz="1050" dirty="0" smtClean="0">
                <a:solidFill>
                  <a:schemeClr val="tx1">
                    <a:lumMod val="75000"/>
                    <a:lumOff val="25000"/>
                  </a:schemeClr>
                </a:solidFill>
              </a:rPr>
              <a:t> </a:t>
            </a:r>
          </a:p>
        </p:txBody>
      </p:sp>
      <p:sp>
        <p:nvSpPr>
          <p:cNvPr id="177" name="Content Placeholder 1"/>
          <p:cNvSpPr txBox="1">
            <a:spLocks/>
          </p:cNvSpPr>
          <p:nvPr/>
        </p:nvSpPr>
        <p:spPr>
          <a:xfrm>
            <a:off x="6064570" y="3777277"/>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err="1" smtClean="0">
                <a:solidFill>
                  <a:schemeClr val="tx1">
                    <a:lumMod val="75000"/>
                    <a:lumOff val="25000"/>
                  </a:schemeClr>
                </a:solidFill>
              </a:rPr>
              <a:t>Geoinformatics</a:t>
            </a:r>
            <a:endParaRPr lang="en-US" sz="1800" b="1" dirty="0" smtClean="0">
              <a:solidFill>
                <a:schemeClr val="tx1">
                  <a:lumMod val="75000"/>
                  <a:lumOff val="25000"/>
                </a:schemeClr>
              </a:solidFill>
            </a:endParaRP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8"/>
              </a:rPr>
              <a:t>DEVELOP.Geoinformatics@gmail.com</a:t>
            </a:r>
            <a:r>
              <a:rPr lang="en-US" sz="1050" dirty="0" smtClean="0">
                <a:solidFill>
                  <a:schemeClr val="tx1">
                    <a:lumMod val="75000"/>
                    <a:lumOff val="25000"/>
                  </a:schemeClr>
                </a:solidFill>
              </a:rPr>
              <a:t> </a:t>
            </a:r>
          </a:p>
        </p:txBody>
      </p:sp>
      <p:sp>
        <p:nvSpPr>
          <p:cNvPr id="178" name="Content Placeholder 1"/>
          <p:cNvSpPr txBox="1">
            <a:spLocks/>
          </p:cNvSpPr>
          <p:nvPr/>
        </p:nvSpPr>
        <p:spPr>
          <a:xfrm>
            <a:off x="4400103" y="1448480"/>
            <a:ext cx="3005119"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Impact Analysis</a:t>
            </a:r>
          </a:p>
          <a:p>
            <a:pPr marL="0" indent="0" algn="ctr">
              <a:spcBef>
                <a:spcPts val="0"/>
              </a:spcBef>
              <a:buFont typeface="Arial" panose="020B0604020202020204" pitchFamily="34" charset="0"/>
              <a:buNone/>
            </a:pPr>
            <a:r>
              <a:rPr lang="en-US" sz="1050" dirty="0" smtClean="0">
                <a:solidFill>
                  <a:schemeClr val="tx1">
                    <a:lumMod val="75000"/>
                    <a:lumOff val="25000"/>
                  </a:schemeClr>
                </a:solidFill>
                <a:hlinkClick r:id="rId8"/>
              </a:rPr>
              <a:t>DEVELOP.ImpactAnalysis@gmail.com</a:t>
            </a:r>
            <a:r>
              <a:rPr lang="en-US" sz="1050" dirty="0" smtClean="0">
                <a:solidFill>
                  <a:schemeClr val="tx1">
                    <a:lumMod val="75000"/>
                    <a:lumOff val="25000"/>
                  </a:schemeClr>
                </a:solidFill>
              </a:rPr>
              <a:t> </a:t>
            </a:r>
          </a:p>
        </p:txBody>
      </p:sp>
      <p:sp>
        <p:nvSpPr>
          <p:cNvPr id="64" name="Content Placeholder 3"/>
          <p:cNvSpPr txBox="1">
            <a:spLocks/>
          </p:cNvSpPr>
          <p:nvPr/>
        </p:nvSpPr>
        <p:spPr>
          <a:xfrm>
            <a:off x="1252606" y="3141500"/>
            <a:ext cx="1619716" cy="6353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Jerrold </a:t>
            </a:r>
            <a:r>
              <a:rPr lang="en-US" sz="1200" b="1" i="1" dirty="0" err="1" smtClean="0">
                <a:solidFill>
                  <a:prstClr val="black">
                    <a:lumMod val="75000"/>
                    <a:lumOff val="25000"/>
                  </a:prstClr>
                </a:solidFill>
                <a:latin typeface="Century Gothic" panose="020F0302020204030204"/>
              </a:rPr>
              <a:t>Acdan</a:t>
            </a:r>
            <a:endParaRPr lang="en-US" sz="1200" b="1"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California – </a:t>
            </a:r>
            <a:r>
              <a:rPr lang="en-US" sz="1100" i="1" dirty="0" smtClean="0">
                <a:solidFill>
                  <a:prstClr val="black">
                    <a:lumMod val="75000"/>
                    <a:lumOff val="25000"/>
                  </a:prstClr>
                </a:solidFill>
                <a:latin typeface="Century Gothic" panose="020F0302020204030204"/>
              </a:rPr>
              <a:t>Ames</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PC Fellow</a:t>
            </a:r>
            <a:endParaRPr lang="en-US" sz="1200" i="1" dirty="0">
              <a:solidFill>
                <a:prstClr val="black">
                  <a:lumMod val="75000"/>
                  <a:lumOff val="25000"/>
                </a:prstClr>
              </a:solidFill>
              <a:latin typeface="Century Gothic" panose="020F0302020204030204"/>
            </a:endParaRPr>
          </a:p>
        </p:txBody>
      </p:sp>
      <p:pic>
        <p:nvPicPr>
          <p:cNvPr id="65" name="Picture 64"/>
          <p:cNvPicPr>
            <a:picLocks noChangeAspect="1"/>
          </p:cNvPicPr>
          <p:nvPr/>
        </p:nvPicPr>
        <p:blipFill>
          <a:blip r:embed="rId2"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271614" y="2956264"/>
            <a:ext cx="1005168" cy="1005840"/>
          </a:xfrm>
          <a:prstGeom prst="rect">
            <a:avLst/>
          </a:prstGeom>
        </p:spPr>
      </p:pic>
      <p:pic>
        <p:nvPicPr>
          <p:cNvPr id="66" name="Picture 65"/>
          <p:cNvPicPr>
            <a:picLocks noChangeAspect="1"/>
          </p:cNvPicPr>
          <p:nvPr/>
        </p:nvPicPr>
        <p:blipFill>
          <a:blip r:embed="rId2"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4583898" y="2956264"/>
            <a:ext cx="1005168" cy="1005840"/>
          </a:xfrm>
          <a:prstGeom prst="rect">
            <a:avLst/>
          </a:prstGeom>
        </p:spPr>
      </p:pic>
      <p:sp>
        <p:nvSpPr>
          <p:cNvPr id="67" name="Content Placeholder 3"/>
          <p:cNvSpPr txBox="1">
            <a:spLocks/>
          </p:cNvSpPr>
          <p:nvPr/>
        </p:nvSpPr>
        <p:spPr>
          <a:xfrm>
            <a:off x="3020567" y="5456694"/>
            <a:ext cx="1937953" cy="6605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err="1" smtClean="0">
                <a:solidFill>
                  <a:prstClr val="black">
                    <a:lumMod val="75000"/>
                    <a:lumOff val="25000"/>
                  </a:prstClr>
                </a:solidFill>
                <a:latin typeface="Century Gothic" panose="020F0302020204030204"/>
              </a:rPr>
              <a:t>Kathrene</a:t>
            </a:r>
            <a:r>
              <a:rPr lang="en-US" sz="1200" b="1" i="1" dirty="0" smtClean="0">
                <a:solidFill>
                  <a:prstClr val="black">
                    <a:lumMod val="75000"/>
                    <a:lumOff val="25000"/>
                  </a:prstClr>
                </a:solidFill>
                <a:latin typeface="Century Gothic" panose="020F0302020204030204"/>
              </a:rPr>
              <a:t> Garcia</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Alabama – </a:t>
            </a:r>
            <a:r>
              <a:rPr lang="en-US" sz="1100" i="1" dirty="0" smtClean="0">
                <a:solidFill>
                  <a:prstClr val="black">
                    <a:lumMod val="75000"/>
                    <a:lumOff val="25000"/>
                  </a:prstClr>
                </a:solidFill>
                <a:latin typeface="Century Gothic" panose="020F0302020204030204"/>
              </a:rPr>
              <a:t>Marshall</a:t>
            </a:r>
          </a:p>
          <a:p>
            <a:pPr marL="0" indent="0">
              <a:spcBef>
                <a:spcPts val="0"/>
              </a:spcBef>
              <a:buFont typeface="Arial" panose="020B0604020202020204" pitchFamily="34" charset="0"/>
              <a:buNone/>
            </a:pPr>
            <a:r>
              <a:rPr lang="en-US" sz="1100" i="1" dirty="0" err="1" smtClean="0">
                <a:solidFill>
                  <a:prstClr val="black">
                    <a:lumMod val="75000"/>
                    <a:lumOff val="25000"/>
                  </a:prstClr>
                </a:solidFill>
                <a:latin typeface="Century Gothic" panose="020F0302020204030204"/>
              </a:rPr>
              <a:t>Comm</a:t>
            </a:r>
            <a:r>
              <a:rPr lang="en-US" sz="1100" i="1" dirty="0" smtClean="0">
                <a:solidFill>
                  <a:prstClr val="black">
                    <a:lumMod val="75000"/>
                    <a:lumOff val="25000"/>
                  </a:prstClr>
                </a:solidFill>
                <a:latin typeface="Century Gothic" panose="020F0302020204030204"/>
              </a:rPr>
              <a:t> Fellow</a:t>
            </a:r>
            <a:endParaRPr lang="en-US" sz="1200" i="1" dirty="0">
              <a:solidFill>
                <a:prstClr val="black">
                  <a:lumMod val="75000"/>
                  <a:lumOff val="25000"/>
                </a:prstClr>
              </a:solidFill>
              <a:latin typeface="Century Gothic" panose="020F0302020204030204"/>
            </a:endParaRPr>
          </a:p>
        </p:txBody>
      </p:sp>
      <p:pic>
        <p:nvPicPr>
          <p:cNvPr id="68" name="Picture 67"/>
          <p:cNvPicPr>
            <a:picLocks noChangeAspect="1"/>
          </p:cNvPicPr>
          <p:nvPr/>
        </p:nvPicPr>
        <p:blipFill>
          <a:blip r:embed="rId2" cstate="screen">
            <a:duotone>
              <a:srgbClr val="ED7D31">
                <a:shade val="45000"/>
                <a:satMod val="135000"/>
              </a:srgbClr>
              <a:prstClr val="white"/>
            </a:duotone>
            <a:extLst>
              <a:ext uri="{28A0092B-C50C-407E-A947-70E740481C1C}">
                <a14:useLocalDpi xmlns:a14="http://schemas.microsoft.com/office/drawing/2010/main"/>
              </a:ext>
            </a:extLst>
          </a:blip>
          <a:stretch>
            <a:fillRect/>
          </a:stretch>
        </p:blipFill>
        <p:spPr>
          <a:xfrm>
            <a:off x="1961238" y="5284064"/>
            <a:ext cx="1005168" cy="1005840"/>
          </a:xfrm>
          <a:prstGeom prst="rect">
            <a:avLst/>
          </a:prstGeom>
        </p:spPr>
      </p:pic>
      <p:sp>
        <p:nvSpPr>
          <p:cNvPr id="73" name="Content Placeholder 3"/>
          <p:cNvSpPr txBox="1">
            <a:spLocks/>
          </p:cNvSpPr>
          <p:nvPr/>
        </p:nvSpPr>
        <p:spPr>
          <a:xfrm>
            <a:off x="7546223" y="4392906"/>
            <a:ext cx="1865008" cy="722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Dane Coats</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Idaho – Pocatello</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Geo Fellow</a:t>
            </a:r>
            <a:endParaRPr lang="en-US" sz="1200" i="1" dirty="0">
              <a:solidFill>
                <a:prstClr val="black">
                  <a:lumMod val="75000"/>
                  <a:lumOff val="25000"/>
                </a:prstClr>
              </a:solidFill>
              <a:latin typeface="Century Gothic" panose="020F0302020204030204"/>
            </a:endParaRPr>
          </a:p>
        </p:txBody>
      </p:sp>
      <p:pic>
        <p:nvPicPr>
          <p:cNvPr id="74" name="Picture 73"/>
          <p:cNvPicPr>
            <a:picLocks noChangeAspect="1"/>
          </p:cNvPicPr>
          <p:nvPr/>
        </p:nvPicPr>
        <p:blipFill>
          <a:blip r:embed="rId2"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6502953" y="4251461"/>
            <a:ext cx="1005168" cy="1005840"/>
          </a:xfrm>
          <a:prstGeom prst="rect">
            <a:avLst/>
          </a:prstGeom>
        </p:spPr>
      </p:pic>
      <p:sp>
        <p:nvSpPr>
          <p:cNvPr id="75" name="Content Placeholder 3"/>
          <p:cNvSpPr txBox="1">
            <a:spLocks/>
          </p:cNvSpPr>
          <p:nvPr/>
        </p:nvSpPr>
        <p:spPr>
          <a:xfrm>
            <a:off x="7546223" y="5513146"/>
            <a:ext cx="1713046" cy="5476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Megs Seeley</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Arizona - </a:t>
            </a:r>
            <a:r>
              <a:rPr lang="en-US" sz="1100" i="1" dirty="0" smtClean="0">
                <a:solidFill>
                  <a:prstClr val="black">
                    <a:lumMod val="75000"/>
                    <a:lumOff val="25000"/>
                  </a:prstClr>
                </a:solidFill>
                <a:latin typeface="Century Gothic" panose="020F0302020204030204"/>
              </a:rPr>
              <a:t>Tempe</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Geo Fellow</a:t>
            </a:r>
            <a:endParaRPr lang="en-US" sz="1200" i="1" dirty="0">
              <a:solidFill>
                <a:prstClr val="black">
                  <a:lumMod val="75000"/>
                  <a:lumOff val="25000"/>
                </a:prstClr>
              </a:solidFill>
              <a:latin typeface="Century Gothic" panose="020F0302020204030204"/>
            </a:endParaRPr>
          </a:p>
        </p:txBody>
      </p:sp>
      <p:pic>
        <p:nvPicPr>
          <p:cNvPr id="76" name="Picture 75"/>
          <p:cNvPicPr>
            <a:picLocks noChangeAspect="1"/>
          </p:cNvPicPr>
          <p:nvPr/>
        </p:nvPicPr>
        <p:blipFill>
          <a:blip r:embed="rId2"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6497818" y="5284064"/>
            <a:ext cx="1005168" cy="1005840"/>
          </a:xfrm>
          <a:prstGeom prst="rect">
            <a:avLst/>
          </a:prstGeom>
        </p:spPr>
      </p:pic>
      <p:pic>
        <p:nvPicPr>
          <p:cNvPr id="83" name="Picture 82"/>
          <p:cNvPicPr>
            <a:picLocks noChangeAspect="1"/>
          </p:cNvPicPr>
          <p:nvPr/>
        </p:nvPicPr>
        <p:blipFill>
          <a:blip r:embed="rId5" cstate="screen">
            <a:duotone>
              <a:srgbClr val="A5A5A5">
                <a:shade val="45000"/>
                <a:satMod val="135000"/>
              </a:srgbClr>
              <a:prstClr val="white"/>
            </a:duotone>
            <a:extLst>
              <a:ext uri="{28A0092B-C50C-407E-A947-70E740481C1C}">
                <a14:useLocalDpi xmlns:a14="http://schemas.microsoft.com/office/drawing/2010/main"/>
              </a:ext>
            </a:extLst>
          </a:blip>
          <a:stretch>
            <a:fillRect/>
          </a:stretch>
        </p:blipFill>
        <p:spPr>
          <a:xfrm>
            <a:off x="8786971" y="2956264"/>
            <a:ext cx="1005168" cy="1005840"/>
          </a:xfrm>
          <a:prstGeom prst="rect">
            <a:avLst/>
          </a:prstGeom>
        </p:spPr>
      </p:pic>
      <p:sp>
        <p:nvSpPr>
          <p:cNvPr id="84" name="Content Placeholder 3"/>
          <p:cNvSpPr txBox="1">
            <a:spLocks/>
          </p:cNvSpPr>
          <p:nvPr/>
        </p:nvSpPr>
        <p:spPr>
          <a:xfrm>
            <a:off x="9771206" y="3047704"/>
            <a:ext cx="1885941" cy="82296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smtClean="0">
                <a:solidFill>
                  <a:prstClr val="black">
                    <a:lumMod val="75000"/>
                    <a:lumOff val="25000"/>
                  </a:prstClr>
                </a:solidFill>
                <a:latin typeface="Century Gothic" panose="020F0302020204030204"/>
              </a:rPr>
              <a:t>Madison </a:t>
            </a:r>
            <a:r>
              <a:rPr lang="en-US" sz="1200" b="1" i="1" dirty="0" err="1" smtClean="0">
                <a:solidFill>
                  <a:prstClr val="black">
                    <a:lumMod val="75000"/>
                    <a:lumOff val="25000"/>
                  </a:prstClr>
                </a:solidFill>
                <a:latin typeface="Century Gothic" panose="020F0302020204030204"/>
              </a:rPr>
              <a:t>Broddle</a:t>
            </a:r>
            <a:endParaRPr lang="en-US" sz="1200" b="1" i="1" dirty="0" smtClean="0">
              <a:solidFill>
                <a:prstClr val="black">
                  <a:lumMod val="75000"/>
                  <a:lumOff val="25000"/>
                </a:prstClr>
              </a:solidFill>
              <a:latin typeface="Century Gothic" panose="020F0302020204030204"/>
            </a:endParaRP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Virginia – Langley </a:t>
            </a:r>
          </a:p>
          <a:p>
            <a:pPr marL="0" indent="0">
              <a:spcBef>
                <a:spcPts val="0"/>
              </a:spcBef>
              <a:buFont typeface="Arial" panose="020B0604020202020204" pitchFamily="34" charset="0"/>
              <a:buNone/>
            </a:pPr>
            <a:r>
              <a:rPr lang="en-US" sz="1100" i="1" dirty="0" smtClean="0">
                <a:solidFill>
                  <a:prstClr val="black">
                    <a:lumMod val="75000"/>
                    <a:lumOff val="25000"/>
                  </a:prstClr>
                </a:solidFill>
                <a:latin typeface="Century Gothic" panose="020F0302020204030204"/>
              </a:rPr>
              <a:t>IT Fellow</a:t>
            </a:r>
            <a:endParaRPr lang="en-US" sz="1100" i="1" dirty="0">
              <a:solidFill>
                <a:prstClr val="black">
                  <a:lumMod val="75000"/>
                  <a:lumOff val="25000"/>
                </a:prstClr>
              </a:solidFill>
              <a:latin typeface="Century Gothic" panose="020F0302020204030204"/>
            </a:endParaRPr>
          </a:p>
        </p:txBody>
      </p:sp>
      <p:pic>
        <p:nvPicPr>
          <p:cNvPr id="85" name="Shape 57">
            <a:extLst>
              <a:ext uri="{FF2B5EF4-FFF2-40B4-BE49-F238E27FC236}">
                <a16:creationId xmlns:a16="http://schemas.microsoft.com/office/drawing/2014/main" xmlns="" id="{09D35A94-6356-4EFE-A191-FA5BAED68879}"/>
              </a:ext>
            </a:extLst>
          </p:cNvPr>
          <p:cNvPicPr preferRelativeResize="0"/>
          <p:nvPr/>
        </p:nvPicPr>
        <p:blipFill rotWithShape="1">
          <a:blip r:embed="rId10">
            <a:extLst>
              <a:ext uri="{BEBA8EAE-BF5A-486C-A8C5-ECC9F3942E4B}">
                <a14:imgProps xmlns:a14="http://schemas.microsoft.com/office/drawing/2010/main">
                  <a14:imgLayer r:embed="rId11">
                    <a14:imgEffect>
                      <a14:brightnessContrast bright="20000"/>
                    </a14:imgEffect>
                  </a14:imgLayer>
                </a14:imgProps>
              </a:ext>
            </a:extLst>
          </a:blip>
          <a:srcRect l="18937" t="27876" r="14777" b="3662"/>
          <a:stretch/>
        </p:blipFill>
        <p:spPr>
          <a:xfrm>
            <a:off x="6588922" y="5375504"/>
            <a:ext cx="822960" cy="822960"/>
          </a:xfrm>
          <a:prstGeom prst="ellipse">
            <a:avLst/>
          </a:prstGeom>
          <a:noFill/>
          <a:ln>
            <a:noFill/>
          </a:ln>
        </p:spPr>
      </p:pic>
      <p:pic>
        <p:nvPicPr>
          <p:cNvPr id="86" name="Google Shape;150;p3">
            <a:extLst>
              <a:ext uri="{FF2B5EF4-FFF2-40B4-BE49-F238E27FC236}">
                <a16:creationId xmlns:a16="http://schemas.microsoft.com/office/drawing/2014/main" xmlns="" id="{489A4857-2C36-4D43-80F9-09CEE9F2BCF6}"/>
              </a:ext>
            </a:extLst>
          </p:cNvPr>
          <p:cNvPicPr preferRelativeResize="0"/>
          <p:nvPr/>
        </p:nvPicPr>
        <p:blipFill rotWithShape="1">
          <a:blip r:embed="rId12">
            <a:alphaModFix/>
            <a:extLst>
              <a:ext uri="{BEBA8EAE-BF5A-486C-A8C5-ECC9F3942E4B}">
                <a14:imgProps xmlns:a14="http://schemas.microsoft.com/office/drawing/2010/main">
                  <a14:imgLayer r:embed="rId13">
                    <a14:imgEffect>
                      <a14:brightnessContrast bright="20000"/>
                    </a14:imgEffect>
                  </a14:imgLayer>
                </a14:imgProps>
              </a:ext>
            </a:extLst>
          </a:blip>
          <a:srcRect l="28542" t="57728" r="46164" b="9306"/>
          <a:stretch/>
        </p:blipFill>
        <p:spPr>
          <a:xfrm>
            <a:off x="362718" y="3047704"/>
            <a:ext cx="822960" cy="822960"/>
          </a:xfrm>
          <a:prstGeom prst="ellipse">
            <a:avLst/>
          </a:prstGeom>
          <a:noFill/>
          <a:ln>
            <a:noFill/>
          </a:ln>
          <a:effectLst/>
        </p:spPr>
      </p:pic>
      <p:pic>
        <p:nvPicPr>
          <p:cNvPr id="87" name="Picture 86">
            <a:extLst>
              <a:ext uri="{FF2B5EF4-FFF2-40B4-BE49-F238E27FC236}">
                <a16:creationId xmlns:a16="http://schemas.microsoft.com/office/drawing/2014/main" xmlns="" id="{EC334409-0F8D-4835-8A43-39AA69E33C3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77313" y="3047704"/>
            <a:ext cx="824485" cy="822960"/>
          </a:xfrm>
          <a:prstGeom prst="ellipse">
            <a:avLst/>
          </a:prstGeom>
        </p:spPr>
      </p:pic>
      <p:pic>
        <p:nvPicPr>
          <p:cNvPr id="88" name="Picture 87">
            <a:extLst>
              <a:ext uri="{FF2B5EF4-FFF2-40B4-BE49-F238E27FC236}">
                <a16:creationId xmlns:a16="http://schemas.microsoft.com/office/drawing/2014/main" xmlns="" id="{8AA926BE-1314-492E-B8C3-0106427B8048}"/>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2052342" y="5375504"/>
            <a:ext cx="822960" cy="822960"/>
          </a:xfrm>
          <a:prstGeom prst="ellipse">
            <a:avLst/>
          </a:prstGeom>
        </p:spPr>
      </p:pic>
      <p:pic>
        <p:nvPicPr>
          <p:cNvPr id="89" name="Picture 88">
            <a:extLst>
              <a:ext uri="{FF2B5EF4-FFF2-40B4-BE49-F238E27FC236}">
                <a16:creationId xmlns:a16="http://schemas.microsoft.com/office/drawing/2014/main" xmlns="" id="{A4C6BC3D-246D-4AEF-AAF8-717DA718DB3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95580" y="4342901"/>
            <a:ext cx="821439" cy="822960"/>
          </a:xfrm>
          <a:prstGeom prst="ellipse">
            <a:avLst/>
          </a:prstGeom>
        </p:spPr>
      </p:pic>
      <p:pic>
        <p:nvPicPr>
          <p:cNvPr id="90" name="Picture 89">
            <a:extLst>
              <a:ext uri="{FF2B5EF4-FFF2-40B4-BE49-F238E27FC236}">
                <a16:creationId xmlns:a16="http://schemas.microsoft.com/office/drawing/2014/main" xmlns="" id="{F729B625-444D-4CD5-99CD-C8480F7257D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72576" y="3047704"/>
            <a:ext cx="827812" cy="822960"/>
          </a:xfrm>
          <a:prstGeom prst="ellipse">
            <a:avLst/>
          </a:prstGeom>
        </p:spPr>
      </p:pic>
      <p:sp>
        <p:nvSpPr>
          <p:cNvPr id="41" name="Content Placeholder 1"/>
          <p:cNvSpPr txBox="1">
            <a:spLocks/>
          </p:cNvSpPr>
          <p:nvPr/>
        </p:nvSpPr>
        <p:spPr>
          <a:xfrm>
            <a:off x="8659126" y="1448480"/>
            <a:ext cx="3200400" cy="486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b="1" dirty="0" smtClean="0">
                <a:solidFill>
                  <a:schemeClr val="tx1">
                    <a:lumMod val="75000"/>
                    <a:lumOff val="25000"/>
                  </a:schemeClr>
                </a:solidFill>
              </a:rPr>
              <a:t>Information Technology</a:t>
            </a:r>
            <a:endParaRPr lang="en-US" sz="1800" b="1" dirty="0" smtClean="0">
              <a:solidFill>
                <a:schemeClr val="tx1">
                  <a:lumMod val="75000"/>
                  <a:lumOff val="25000"/>
                </a:schemeClr>
              </a:solidFill>
            </a:endParaRPr>
          </a:p>
          <a:p>
            <a:pPr marL="0" indent="0" algn="ctr">
              <a:spcBef>
                <a:spcPts val="0"/>
              </a:spcBef>
              <a:buFont typeface="Arial" panose="020B0604020202020204" pitchFamily="34" charset="0"/>
              <a:buNone/>
            </a:pPr>
            <a:r>
              <a:rPr lang="en-US" sz="1050" dirty="0" err="1" smtClean="0">
                <a:solidFill>
                  <a:schemeClr val="tx1">
                    <a:lumMod val="75000"/>
                    <a:lumOff val="25000"/>
                  </a:schemeClr>
                </a:solidFill>
                <a:hlinkClick r:id="rId8"/>
              </a:rPr>
              <a:t>DEVELOP.Information</a:t>
            </a:r>
            <a:r>
              <a:rPr lang="en-US" sz="1050" dirty="0" smtClean="0">
                <a:solidFill>
                  <a:schemeClr val="tx1">
                    <a:lumMod val="75000"/>
                    <a:lumOff val="25000"/>
                  </a:schemeClr>
                </a:solidFill>
                <a:hlinkClick r:id="rId8"/>
              </a:rPr>
              <a:t> Technology@gmail.com</a:t>
            </a:r>
            <a:r>
              <a:rPr lang="en-US" sz="1050" dirty="0" smtClean="0">
                <a:solidFill>
                  <a:schemeClr val="tx1">
                    <a:lumMod val="75000"/>
                    <a:lumOff val="25000"/>
                  </a:schemeClr>
                </a:solidFill>
              </a:rPr>
              <a:t> </a:t>
            </a:r>
            <a:endParaRPr lang="en-US" sz="1050" dirty="0" smtClean="0">
              <a:solidFill>
                <a:schemeClr val="tx1">
                  <a:lumMod val="75000"/>
                  <a:lumOff val="25000"/>
                </a:schemeClr>
              </a:solidFill>
            </a:endParaRPr>
          </a:p>
        </p:txBody>
      </p:sp>
    </p:spTree>
    <p:extLst>
      <p:ext uri="{BB962C8B-B14F-4D97-AF65-F5344CB8AC3E}">
        <p14:creationId xmlns:p14="http://schemas.microsoft.com/office/powerpoint/2010/main" val="1577394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POCs</a:t>
            </a:r>
            <a:endParaRPr lang="en-US" dirty="0"/>
          </a:p>
        </p:txBody>
      </p:sp>
      <p:sp>
        <p:nvSpPr>
          <p:cNvPr id="32" name="Rounded Rectangle 31"/>
          <p:cNvSpPr/>
          <p:nvPr/>
        </p:nvSpPr>
        <p:spPr>
          <a:xfrm>
            <a:off x="838200" y="3408488"/>
            <a:ext cx="10615863" cy="2655938"/>
          </a:xfrm>
          <a:prstGeom prst="roundRect">
            <a:avLst>
              <a:gd name="adj" fmla="val 5916"/>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Century Gothic" charset="0"/>
              <a:ea typeface="Century Gothic" charset="0"/>
              <a:cs typeface="Century Gothic" charset="0"/>
            </a:endParaRPr>
          </a:p>
        </p:txBody>
      </p:sp>
      <p:sp>
        <p:nvSpPr>
          <p:cNvPr id="38" name="TextBox 37"/>
          <p:cNvSpPr txBox="1"/>
          <p:nvPr/>
        </p:nvSpPr>
        <p:spPr>
          <a:xfrm>
            <a:off x="1043830" y="3565551"/>
            <a:ext cx="1984247" cy="646331"/>
          </a:xfrm>
          <a:prstGeom prst="rect">
            <a:avLst/>
          </a:prstGeom>
          <a:noFill/>
        </p:spPr>
        <p:txBody>
          <a:bodyPr wrap="square" rtlCol="0">
            <a:spAutoFit/>
          </a:bodyPr>
          <a:lstStyle/>
          <a:p>
            <a:r>
              <a:rPr lang="en-US" b="1" dirty="0" smtClean="0">
                <a:solidFill>
                  <a:schemeClr val="bg1"/>
                </a:solidFill>
                <a:latin typeface="Century Gothic" charset="0"/>
                <a:ea typeface="Century Gothic" charset="0"/>
                <a:cs typeface="Century Gothic" charset="0"/>
              </a:rPr>
              <a:t>DEVELOP Node Leadership </a:t>
            </a:r>
            <a:endParaRPr lang="en-US" b="1" dirty="0">
              <a:solidFill>
                <a:schemeClr val="bg1"/>
              </a:solidFill>
              <a:latin typeface="Century Gothic" charset="0"/>
              <a:ea typeface="Century Gothic" charset="0"/>
              <a:cs typeface="Century Gothic" charset="0"/>
            </a:endParaRPr>
          </a:p>
        </p:txBody>
      </p:sp>
      <p:sp>
        <p:nvSpPr>
          <p:cNvPr id="39" name="Rounded Rectangular Callout 38"/>
          <p:cNvSpPr/>
          <p:nvPr/>
        </p:nvSpPr>
        <p:spPr>
          <a:xfrm>
            <a:off x="838200" y="2383931"/>
            <a:ext cx="10615863" cy="891464"/>
          </a:xfrm>
          <a:prstGeom prst="wedgeRoundRectCallout">
            <a:avLst>
              <a:gd name="adj1" fmla="val -20210"/>
              <a:gd name="adj2" fmla="val 76469"/>
              <a:gd name="adj3" fmla="val 16667"/>
            </a:avLst>
          </a:prstGeom>
          <a:solidFill>
            <a:srgbClr val="386DA2"/>
          </a:solidFill>
          <a:ln w="2540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40" name="Rectangle 39"/>
          <p:cNvSpPr/>
          <p:nvPr/>
        </p:nvSpPr>
        <p:spPr>
          <a:xfrm>
            <a:off x="2977587" y="2657960"/>
            <a:ext cx="2362200" cy="461610"/>
          </a:xfrm>
          <a:prstGeom prst="rect">
            <a:avLst/>
          </a:prstGeom>
        </p:spPr>
        <p:txBody>
          <a:bodyPr wrap="square" lIns="91387" tIns="45693" rIns="91387" bIns="45693">
            <a:spAutoFit/>
          </a:bodyPr>
          <a:lstStyle/>
          <a:p>
            <a:pPr marL="119063" indent="-119063" defTabSz="1018229">
              <a:buFont typeface="Arial" pitchFamily="34" charset="0"/>
              <a:buChar char="•"/>
            </a:pPr>
            <a:r>
              <a:rPr lang="en-US" sz="1200" b="1" dirty="0" err="1" smtClean="0">
                <a:solidFill>
                  <a:schemeClr val="bg1"/>
                </a:solidFill>
                <a:latin typeface="Century Gothic" charset="0"/>
                <a:ea typeface="Century Gothic" charset="0"/>
                <a:cs typeface="Century Gothic" charset="0"/>
              </a:rPr>
              <a:t>Kathrene</a:t>
            </a:r>
            <a:r>
              <a:rPr lang="en-US" sz="1200" b="1" dirty="0" smtClean="0">
                <a:solidFill>
                  <a:schemeClr val="bg1"/>
                </a:solidFill>
                <a:latin typeface="Century Gothic" charset="0"/>
                <a:ea typeface="Century Gothic" charset="0"/>
                <a:cs typeface="Century Gothic" charset="0"/>
              </a:rPr>
              <a:t> Garcia (</a:t>
            </a:r>
            <a:r>
              <a:rPr lang="en-US" sz="1200" b="1" dirty="0" err="1" smtClean="0">
                <a:solidFill>
                  <a:schemeClr val="bg1"/>
                </a:solidFill>
                <a:latin typeface="Century Gothic" charset="0"/>
                <a:ea typeface="Century Gothic" charset="0"/>
                <a:cs typeface="Century Gothic" charset="0"/>
              </a:rPr>
              <a:t>Comm</a:t>
            </a:r>
            <a:r>
              <a:rPr lang="en-US" sz="1200" b="1" dirty="0" smtClean="0">
                <a:solidFill>
                  <a:schemeClr val="bg1"/>
                </a:solidFill>
                <a:latin typeface="Century Gothic" charset="0"/>
                <a:ea typeface="Century Gothic" charset="0"/>
                <a:cs typeface="Century Gothic" charset="0"/>
              </a:rPr>
              <a:t>)</a:t>
            </a:r>
          </a:p>
          <a:p>
            <a:pPr marL="119063" indent="-119063" defTabSz="1018229">
              <a:buFont typeface="Arial" pitchFamily="34" charset="0"/>
              <a:buChar char="•"/>
            </a:pPr>
            <a:r>
              <a:rPr lang="en-US" sz="1200" b="1" dirty="0" smtClean="0">
                <a:solidFill>
                  <a:schemeClr val="bg1"/>
                </a:solidFill>
                <a:latin typeface="Century Gothic" charset="0"/>
                <a:ea typeface="Century Gothic" charset="0"/>
                <a:cs typeface="Century Gothic" charset="0"/>
              </a:rPr>
              <a:t>Dane Coats (Geo)</a:t>
            </a:r>
          </a:p>
        </p:txBody>
      </p:sp>
      <p:sp>
        <p:nvSpPr>
          <p:cNvPr id="41" name="TextBox 40"/>
          <p:cNvSpPr txBox="1"/>
          <p:nvPr/>
        </p:nvSpPr>
        <p:spPr>
          <a:xfrm>
            <a:off x="1320425" y="2486951"/>
            <a:ext cx="1281120" cy="707886"/>
          </a:xfrm>
          <a:prstGeom prst="rect">
            <a:avLst/>
          </a:prstGeom>
          <a:noFill/>
        </p:spPr>
        <p:txBody>
          <a:bodyPr wrap="none" rtlCol="0">
            <a:spAutoFit/>
          </a:bodyPr>
          <a:lstStyle/>
          <a:p>
            <a:pPr algn="ctr"/>
            <a:r>
              <a:rPr lang="en-US" sz="2000" b="1" dirty="0" smtClean="0">
                <a:solidFill>
                  <a:schemeClr val="bg1"/>
                </a:solidFill>
                <a:latin typeface="Century Gothic" charset="0"/>
                <a:ea typeface="Century Gothic" charset="0"/>
                <a:cs typeface="Century Gothic" charset="0"/>
              </a:rPr>
              <a:t>DEVELOP</a:t>
            </a:r>
          </a:p>
          <a:p>
            <a:pPr algn="ctr"/>
            <a:r>
              <a:rPr lang="en-US" sz="2000" b="1" dirty="0" smtClean="0">
                <a:solidFill>
                  <a:schemeClr val="bg1"/>
                </a:solidFill>
                <a:latin typeface="Century Gothic" charset="0"/>
                <a:ea typeface="Century Gothic" charset="0"/>
                <a:cs typeface="Century Gothic" charset="0"/>
              </a:rPr>
              <a:t>Fellows</a:t>
            </a:r>
          </a:p>
        </p:txBody>
      </p:sp>
      <p:sp>
        <p:nvSpPr>
          <p:cNvPr id="42" name="Rounded Rectangular Callout 41"/>
          <p:cNvSpPr/>
          <p:nvPr/>
        </p:nvSpPr>
        <p:spPr>
          <a:xfrm>
            <a:off x="838200" y="1332332"/>
            <a:ext cx="10615863" cy="927748"/>
          </a:xfrm>
          <a:prstGeom prst="wedgeRoundRectCallout">
            <a:avLst>
              <a:gd name="adj1" fmla="val -20210"/>
              <a:gd name="adj2" fmla="val 76469"/>
              <a:gd name="adj3" fmla="val 16667"/>
            </a:avLst>
          </a:prstGeom>
          <a:solidFill>
            <a:srgbClr val="234567"/>
          </a:solidFill>
          <a:ln w="2540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charset="0"/>
              <a:ea typeface="Century Gothic" charset="0"/>
              <a:cs typeface="Century Gothic" charset="0"/>
            </a:endParaRPr>
          </a:p>
        </p:txBody>
      </p:sp>
      <p:sp>
        <p:nvSpPr>
          <p:cNvPr id="43" name="TextBox 42"/>
          <p:cNvSpPr txBox="1"/>
          <p:nvPr/>
        </p:nvSpPr>
        <p:spPr>
          <a:xfrm>
            <a:off x="1269099" y="1479160"/>
            <a:ext cx="1349057" cy="707886"/>
          </a:xfrm>
          <a:prstGeom prst="rect">
            <a:avLst/>
          </a:prstGeom>
          <a:noFill/>
        </p:spPr>
        <p:txBody>
          <a:bodyPr wrap="square" rtlCol="0">
            <a:spAutoFit/>
          </a:bodyPr>
          <a:lstStyle/>
          <a:p>
            <a:pPr algn="ctr"/>
            <a:r>
              <a:rPr lang="en-US" sz="2000" b="1" dirty="0" smtClean="0">
                <a:solidFill>
                  <a:schemeClr val="bg1"/>
                </a:solidFill>
                <a:latin typeface="Century Gothic" charset="0"/>
                <a:ea typeface="Century Gothic" charset="0"/>
                <a:cs typeface="Century Gothic" charset="0"/>
              </a:rPr>
              <a:t>DEVELOP</a:t>
            </a:r>
          </a:p>
          <a:p>
            <a:pPr algn="ctr"/>
            <a:r>
              <a:rPr lang="en-US" sz="2000" b="1" dirty="0" smtClean="0">
                <a:solidFill>
                  <a:schemeClr val="bg1"/>
                </a:solidFill>
                <a:latin typeface="Century Gothic" charset="0"/>
                <a:ea typeface="Century Gothic" charset="0"/>
                <a:cs typeface="Century Gothic" charset="0"/>
              </a:rPr>
              <a:t>NPO</a:t>
            </a:r>
            <a:endParaRPr lang="en-US" sz="2000" b="1" dirty="0">
              <a:solidFill>
                <a:schemeClr val="bg1"/>
              </a:solidFill>
              <a:latin typeface="Century Gothic" charset="0"/>
              <a:ea typeface="Century Gothic" charset="0"/>
              <a:cs typeface="Century Gothic" charset="0"/>
            </a:endParaRPr>
          </a:p>
        </p:txBody>
      </p:sp>
      <p:sp>
        <p:nvSpPr>
          <p:cNvPr id="44" name="Rectangle 43"/>
          <p:cNvSpPr/>
          <p:nvPr/>
        </p:nvSpPr>
        <p:spPr>
          <a:xfrm>
            <a:off x="6933350" y="1435141"/>
            <a:ext cx="2405929" cy="707832"/>
          </a:xfrm>
          <a:prstGeom prst="rect">
            <a:avLst/>
          </a:prstGeom>
        </p:spPr>
        <p:txBody>
          <a:bodyPr wrap="square" lIns="91387" tIns="45693" rIns="91387" bIns="45693">
            <a:spAutoFit/>
          </a:bodyPr>
          <a:lstStyle/>
          <a:p>
            <a:pPr defTabSz="1018229"/>
            <a:r>
              <a:rPr lang="en-US" sz="1400" b="1" i="1" dirty="0" smtClean="0">
                <a:solidFill>
                  <a:schemeClr val="bg1"/>
                </a:solidFill>
                <a:latin typeface="Century Gothic" charset="0"/>
                <a:ea typeface="Century Gothic" charset="0"/>
                <a:cs typeface="Century Gothic" charset="0"/>
              </a:rPr>
              <a:t>Senior Fellows</a:t>
            </a: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Amanda Clayton (PC)</a:t>
            </a:r>
            <a:endParaRPr lang="en-US" sz="1300" dirty="0">
              <a:solidFill>
                <a:schemeClr val="bg1"/>
              </a:solidFill>
              <a:latin typeface="Century Gothic" charset="0"/>
              <a:ea typeface="Century Gothic" charset="0"/>
              <a:cs typeface="Century Gothic" charset="0"/>
            </a:endParaRP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Danielle Quick (IA)</a:t>
            </a:r>
          </a:p>
        </p:txBody>
      </p:sp>
      <p:sp>
        <p:nvSpPr>
          <p:cNvPr id="45" name="Rectangle 44"/>
          <p:cNvSpPr/>
          <p:nvPr/>
        </p:nvSpPr>
        <p:spPr>
          <a:xfrm>
            <a:off x="9259741" y="1653562"/>
            <a:ext cx="2068340" cy="292333"/>
          </a:xfrm>
          <a:prstGeom prst="rect">
            <a:avLst/>
          </a:prstGeom>
        </p:spPr>
        <p:txBody>
          <a:bodyPr wrap="square" lIns="91387" tIns="45693" rIns="91387" bIns="45693">
            <a:spAutoFit/>
          </a:bodyPr>
          <a:lstStyle/>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Austin Stone (</a:t>
            </a:r>
            <a:r>
              <a:rPr lang="en-US" sz="1300" b="1" dirty="0" err="1" smtClean="0">
                <a:solidFill>
                  <a:schemeClr val="bg1"/>
                </a:solidFill>
                <a:latin typeface="Century Gothic" charset="0"/>
                <a:ea typeface="Century Gothic" charset="0"/>
                <a:cs typeface="Century Gothic" charset="0"/>
              </a:rPr>
              <a:t>Comm</a:t>
            </a:r>
            <a:r>
              <a:rPr lang="en-US" sz="1300" b="1" dirty="0" smtClean="0">
                <a:solidFill>
                  <a:schemeClr val="bg1"/>
                </a:solidFill>
                <a:latin typeface="Century Gothic" charset="0"/>
                <a:ea typeface="Century Gothic" charset="0"/>
                <a:cs typeface="Century Gothic" charset="0"/>
              </a:rPr>
              <a:t>)</a:t>
            </a:r>
            <a:endParaRPr lang="en-US" sz="1300" dirty="0">
              <a:solidFill>
                <a:schemeClr val="bg1"/>
              </a:solidFill>
              <a:latin typeface="Century Gothic" charset="0"/>
              <a:ea typeface="Century Gothic" charset="0"/>
              <a:cs typeface="Century Gothic" charset="0"/>
            </a:endParaRPr>
          </a:p>
        </p:txBody>
      </p:sp>
      <p:sp>
        <p:nvSpPr>
          <p:cNvPr id="46" name="Rectangle 45"/>
          <p:cNvSpPr/>
          <p:nvPr/>
        </p:nvSpPr>
        <p:spPr>
          <a:xfrm>
            <a:off x="5641201" y="2657960"/>
            <a:ext cx="2362200" cy="461610"/>
          </a:xfrm>
          <a:prstGeom prst="rect">
            <a:avLst/>
          </a:prstGeom>
        </p:spPr>
        <p:txBody>
          <a:bodyPr wrap="square" lIns="91387" tIns="45693" rIns="91387" bIns="45693">
            <a:spAutoFit/>
          </a:bodyPr>
          <a:lstStyle/>
          <a:p>
            <a:pPr marL="119063" indent="-119063" defTabSz="1018229">
              <a:buFont typeface="Arial" pitchFamily="34" charset="0"/>
              <a:buChar char="•"/>
            </a:pPr>
            <a:r>
              <a:rPr lang="en-US" sz="1200" b="1" dirty="0" smtClean="0">
                <a:solidFill>
                  <a:schemeClr val="bg1"/>
                </a:solidFill>
                <a:latin typeface="Century Gothic" charset="0"/>
                <a:ea typeface="Century Gothic" charset="0"/>
                <a:cs typeface="Century Gothic" charset="0"/>
              </a:rPr>
              <a:t>Jerrold </a:t>
            </a:r>
            <a:r>
              <a:rPr lang="en-US" sz="1200" b="1" dirty="0" err="1" smtClean="0">
                <a:solidFill>
                  <a:schemeClr val="bg1"/>
                </a:solidFill>
                <a:latin typeface="Century Gothic" charset="0"/>
                <a:ea typeface="Century Gothic" charset="0"/>
                <a:cs typeface="Century Gothic" charset="0"/>
              </a:rPr>
              <a:t>Acdan</a:t>
            </a:r>
            <a:r>
              <a:rPr lang="en-US" sz="1200" b="1" dirty="0" smtClean="0">
                <a:solidFill>
                  <a:schemeClr val="bg1"/>
                </a:solidFill>
                <a:latin typeface="Century Gothic" charset="0"/>
                <a:ea typeface="Century Gothic" charset="0"/>
                <a:cs typeface="Century Gothic" charset="0"/>
              </a:rPr>
              <a:t> (PC)</a:t>
            </a:r>
          </a:p>
          <a:p>
            <a:pPr marL="119063" indent="-119063" defTabSz="1018229">
              <a:buFont typeface="Arial" pitchFamily="34" charset="0"/>
              <a:buChar char="•"/>
            </a:pPr>
            <a:r>
              <a:rPr lang="en-US" sz="1200" b="1" dirty="0" smtClean="0">
                <a:solidFill>
                  <a:schemeClr val="bg1"/>
                </a:solidFill>
                <a:latin typeface="Century Gothic" charset="0"/>
                <a:ea typeface="Century Gothic" charset="0"/>
                <a:cs typeface="Century Gothic" charset="0"/>
              </a:rPr>
              <a:t>Megs Seeley (Geo)</a:t>
            </a:r>
          </a:p>
        </p:txBody>
      </p:sp>
      <p:sp>
        <p:nvSpPr>
          <p:cNvPr id="47" name="Rectangle 46"/>
          <p:cNvSpPr/>
          <p:nvPr/>
        </p:nvSpPr>
        <p:spPr>
          <a:xfrm>
            <a:off x="8304814" y="2636328"/>
            <a:ext cx="2362200" cy="830942"/>
          </a:xfrm>
          <a:prstGeom prst="rect">
            <a:avLst/>
          </a:prstGeom>
        </p:spPr>
        <p:txBody>
          <a:bodyPr wrap="square" lIns="91387" tIns="45693" rIns="91387" bIns="45693">
            <a:spAutoFit/>
          </a:bodyPr>
          <a:lstStyle/>
          <a:p>
            <a:pPr marL="119063" indent="-119063" defTabSz="1018229">
              <a:buFont typeface="Arial" pitchFamily="34" charset="0"/>
              <a:buChar char="•"/>
            </a:pPr>
            <a:r>
              <a:rPr lang="en-US" sz="1200" b="1" dirty="0" smtClean="0">
                <a:solidFill>
                  <a:schemeClr val="bg1"/>
                </a:solidFill>
                <a:latin typeface="Century Gothic" charset="0"/>
                <a:ea typeface="Century Gothic" charset="0"/>
                <a:cs typeface="Century Gothic" charset="0"/>
              </a:rPr>
              <a:t>Madison </a:t>
            </a:r>
            <a:r>
              <a:rPr lang="en-US" sz="1200" b="1" dirty="0" err="1" smtClean="0">
                <a:solidFill>
                  <a:schemeClr val="bg1"/>
                </a:solidFill>
                <a:latin typeface="Century Gothic" charset="0"/>
                <a:ea typeface="Century Gothic" charset="0"/>
                <a:cs typeface="Century Gothic" charset="0"/>
              </a:rPr>
              <a:t>Broddle</a:t>
            </a:r>
            <a:r>
              <a:rPr lang="en-US" sz="1200" b="1" dirty="0" smtClean="0">
                <a:solidFill>
                  <a:schemeClr val="bg1"/>
                </a:solidFill>
                <a:latin typeface="Century Gothic" charset="0"/>
                <a:ea typeface="Century Gothic" charset="0"/>
                <a:cs typeface="Century Gothic" charset="0"/>
              </a:rPr>
              <a:t> (IT)</a:t>
            </a:r>
          </a:p>
          <a:p>
            <a:pPr marL="119063" indent="-119063" defTabSz="1018229">
              <a:buFont typeface="Arial" pitchFamily="34" charset="0"/>
              <a:buChar char="•"/>
            </a:pPr>
            <a:r>
              <a:rPr lang="en-US" sz="1200" b="1" dirty="0" err="1">
                <a:solidFill>
                  <a:schemeClr val="bg1"/>
                </a:solidFill>
                <a:latin typeface="Century Gothic" charset="0"/>
                <a:ea typeface="Century Gothic" charset="0"/>
                <a:cs typeface="Century Gothic" charset="0"/>
              </a:rPr>
              <a:t>Neda</a:t>
            </a:r>
            <a:r>
              <a:rPr lang="en-US" sz="1200" b="1" dirty="0">
                <a:solidFill>
                  <a:schemeClr val="bg1"/>
                </a:solidFill>
                <a:latin typeface="Century Gothic" charset="0"/>
                <a:ea typeface="Century Gothic" charset="0"/>
                <a:cs typeface="Century Gothic" charset="0"/>
              </a:rPr>
              <a:t> </a:t>
            </a:r>
            <a:r>
              <a:rPr lang="en-US" sz="1200" b="1" dirty="0" err="1">
                <a:solidFill>
                  <a:schemeClr val="bg1"/>
                </a:solidFill>
                <a:latin typeface="Century Gothic" charset="0"/>
                <a:ea typeface="Century Gothic" charset="0"/>
                <a:cs typeface="Century Gothic" charset="0"/>
              </a:rPr>
              <a:t>Kasraee</a:t>
            </a:r>
            <a:r>
              <a:rPr lang="en-US" sz="1200" b="1" dirty="0">
                <a:solidFill>
                  <a:schemeClr val="bg1"/>
                </a:solidFill>
                <a:latin typeface="Century Gothic" charset="0"/>
                <a:ea typeface="Century Gothic" charset="0"/>
                <a:cs typeface="Century Gothic" charset="0"/>
              </a:rPr>
              <a:t> </a:t>
            </a:r>
            <a:r>
              <a:rPr lang="en-US" sz="1200" b="1" dirty="0" smtClean="0">
                <a:solidFill>
                  <a:schemeClr val="bg1"/>
                </a:solidFill>
                <a:latin typeface="Century Gothic" charset="0"/>
                <a:ea typeface="Century Gothic" charset="0"/>
                <a:cs typeface="Century Gothic" charset="0"/>
              </a:rPr>
              <a:t>(IA)</a:t>
            </a:r>
            <a:endParaRPr lang="en-US" sz="1200" b="1" dirty="0">
              <a:solidFill>
                <a:schemeClr val="bg1"/>
              </a:solidFill>
              <a:latin typeface="Century Gothic" charset="0"/>
              <a:ea typeface="Century Gothic" charset="0"/>
              <a:cs typeface="Century Gothic" charset="0"/>
            </a:endParaRPr>
          </a:p>
          <a:p>
            <a:pPr marL="119063" indent="-119063" defTabSz="1018229">
              <a:buFont typeface="Arial" pitchFamily="34" charset="0"/>
              <a:buChar char="•"/>
            </a:pPr>
            <a:endParaRPr lang="en-US" sz="1200" b="1" dirty="0" smtClean="0">
              <a:solidFill>
                <a:schemeClr val="bg1"/>
              </a:solidFill>
              <a:latin typeface="Century Gothic" charset="0"/>
              <a:ea typeface="Century Gothic" charset="0"/>
              <a:cs typeface="Century Gothic" charset="0"/>
            </a:endParaRPr>
          </a:p>
          <a:p>
            <a:pPr marL="119063" indent="-119063" defTabSz="1018229">
              <a:buFont typeface="Arial" pitchFamily="34" charset="0"/>
              <a:buChar char="•"/>
            </a:pPr>
            <a:endParaRPr lang="en-US" sz="1200" b="1" dirty="0" smtClean="0">
              <a:solidFill>
                <a:schemeClr val="bg1"/>
              </a:solidFill>
              <a:latin typeface="Century Gothic" charset="0"/>
              <a:ea typeface="Century Gothic" charset="0"/>
              <a:cs typeface="Century Gothic" charset="0"/>
            </a:endParaRPr>
          </a:p>
        </p:txBody>
      </p:sp>
      <p:sp>
        <p:nvSpPr>
          <p:cNvPr id="48" name="Rectangle 47"/>
          <p:cNvSpPr/>
          <p:nvPr/>
        </p:nvSpPr>
        <p:spPr>
          <a:xfrm>
            <a:off x="2977587" y="1483932"/>
            <a:ext cx="1794370" cy="892498"/>
          </a:xfrm>
          <a:prstGeom prst="rect">
            <a:avLst/>
          </a:prstGeom>
        </p:spPr>
        <p:txBody>
          <a:bodyPr wrap="square" lIns="91387" tIns="45693" rIns="91387" bIns="45693">
            <a:spAutoFit/>
          </a:bodyPr>
          <a:lstStyle/>
          <a:p>
            <a:pPr marL="119063" indent="-119063" defTabSz="1018229">
              <a:buFont typeface="Arial" pitchFamily="34" charset="0"/>
              <a:buChar char="•"/>
            </a:pPr>
            <a:r>
              <a:rPr lang="en-US" sz="1300" b="1" dirty="0">
                <a:solidFill>
                  <a:schemeClr val="bg1"/>
                </a:solidFill>
                <a:latin typeface="Century Gothic" charset="0"/>
                <a:ea typeface="Century Gothic" charset="0"/>
                <a:cs typeface="Century Gothic" charset="0"/>
              </a:rPr>
              <a:t>Mike Ruiz</a:t>
            </a: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Lindsay Rogers</a:t>
            </a:r>
          </a:p>
          <a:p>
            <a:pPr marL="119063" indent="-119063" defTabSz="1018229">
              <a:buFont typeface="Arial" pitchFamily="34" charset="0"/>
              <a:buChar char="•"/>
            </a:pPr>
            <a:r>
              <a:rPr lang="en-US" sz="1300" b="1" dirty="0">
                <a:solidFill>
                  <a:schemeClr val="bg1"/>
                </a:solidFill>
                <a:latin typeface="Century Gothic" charset="0"/>
                <a:ea typeface="Century Gothic" charset="0"/>
                <a:cs typeface="Century Gothic" charset="0"/>
              </a:rPr>
              <a:t>Dr. Kenton Ross</a:t>
            </a:r>
          </a:p>
          <a:p>
            <a:pPr defTabSz="1018229"/>
            <a:r>
              <a:rPr lang="en-US" sz="1300" b="1" dirty="0" smtClean="0">
                <a:solidFill>
                  <a:schemeClr val="bg1"/>
                </a:solidFill>
                <a:latin typeface="Century Gothic" charset="0"/>
                <a:ea typeface="Century Gothic" charset="0"/>
                <a:cs typeface="Century Gothic" charset="0"/>
              </a:rPr>
              <a:t> </a:t>
            </a:r>
          </a:p>
        </p:txBody>
      </p:sp>
      <p:sp>
        <p:nvSpPr>
          <p:cNvPr id="49" name="Rectangle 48"/>
          <p:cNvSpPr/>
          <p:nvPr/>
        </p:nvSpPr>
        <p:spPr>
          <a:xfrm>
            <a:off x="4692420" y="1483932"/>
            <a:ext cx="2320467" cy="692443"/>
          </a:xfrm>
          <a:prstGeom prst="rect">
            <a:avLst/>
          </a:prstGeom>
        </p:spPr>
        <p:txBody>
          <a:bodyPr wrap="square" lIns="91387" tIns="45693" rIns="91387" bIns="45693">
            <a:spAutoFit/>
          </a:bodyPr>
          <a:lstStyle/>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Lauren Childs-Gleason </a:t>
            </a:r>
          </a:p>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Karen </a:t>
            </a:r>
            <a:r>
              <a:rPr lang="en-US" sz="1300" b="1" dirty="0">
                <a:solidFill>
                  <a:schemeClr val="bg1"/>
                </a:solidFill>
                <a:latin typeface="Century Gothic" charset="0"/>
                <a:ea typeface="Century Gothic" charset="0"/>
                <a:cs typeface="Century Gothic" charset="0"/>
              </a:rPr>
              <a:t>Allsbrook</a:t>
            </a:r>
          </a:p>
          <a:p>
            <a:pPr marL="119063" indent="-119063" defTabSz="1018229">
              <a:buFont typeface="Arial" pitchFamily="34" charset="0"/>
              <a:buChar char="•"/>
            </a:pPr>
            <a:endParaRPr lang="en-US" sz="1300" b="1" dirty="0" smtClean="0">
              <a:solidFill>
                <a:schemeClr val="bg1"/>
              </a:solidFill>
              <a:latin typeface="Century Gothic" charset="0"/>
              <a:ea typeface="Century Gothic" charset="0"/>
              <a:cs typeface="Century Gothic" charset="0"/>
            </a:endParaRPr>
          </a:p>
        </p:txBody>
      </p:sp>
      <p:sp>
        <p:nvSpPr>
          <p:cNvPr id="50" name="Rectangle 49"/>
          <p:cNvSpPr/>
          <p:nvPr/>
        </p:nvSpPr>
        <p:spPr>
          <a:xfrm>
            <a:off x="2973095" y="4433635"/>
            <a:ext cx="3540802" cy="646276"/>
          </a:xfrm>
          <a:prstGeom prst="rect">
            <a:avLst/>
          </a:prstGeom>
        </p:spPr>
        <p:txBody>
          <a:bodyPr wrap="square" lIns="91387" tIns="45693" rIns="91387" bIns="45693">
            <a:spAutoFit/>
          </a:bodyPr>
          <a:lstStyle/>
          <a:p>
            <a:pPr defTabSz="1018229"/>
            <a:r>
              <a:rPr lang="en-US" sz="1200" b="1" u="sng" dirty="0">
                <a:solidFill>
                  <a:schemeClr val="bg1"/>
                </a:solidFill>
                <a:latin typeface="Century Gothic" charset="0"/>
                <a:ea typeface="Century Gothic" charset="0"/>
                <a:cs typeface="Century Gothic" charset="0"/>
              </a:rPr>
              <a:t>Colorado – Fort </a:t>
            </a:r>
            <a:r>
              <a:rPr lang="en-US" sz="1200" b="1" u="sng" dirty="0" smtClean="0">
                <a:solidFill>
                  <a:schemeClr val="bg1"/>
                </a:solidFill>
                <a:latin typeface="Century Gothic" charset="0"/>
                <a:ea typeface="Century Gothic" charset="0"/>
                <a:cs typeface="Century Gothic" charset="0"/>
              </a:rPr>
              <a:t>Collins &amp; Idaho </a:t>
            </a:r>
            <a:r>
              <a:rPr lang="en-US" sz="1200" b="1" u="sng" dirty="0" smtClean="0">
                <a:solidFill>
                  <a:schemeClr val="bg1"/>
                </a:solidFill>
                <a:latin typeface="Century Gothic" charset="0"/>
                <a:ea typeface="Century Gothic" charset="0"/>
                <a:cs typeface="Century Gothic" charset="0"/>
              </a:rPr>
              <a:t>– Pocatello</a:t>
            </a:r>
            <a:endParaRPr lang="en-US" sz="1200" b="1" u="sng" dirty="0">
              <a:solidFill>
                <a:schemeClr val="bg1"/>
              </a:solidFill>
              <a:latin typeface="Century Gothic" charset="0"/>
              <a:ea typeface="Century Gothic" charset="0"/>
              <a:cs typeface="Century Gothic" charset="0"/>
            </a:endParaRPr>
          </a:p>
          <a:p>
            <a:pPr defTabSz="1018229"/>
            <a:r>
              <a:rPr lang="en-US" sz="1200" dirty="0">
                <a:solidFill>
                  <a:schemeClr val="bg1"/>
                </a:solidFill>
                <a:latin typeface="Century Gothic" charset="0"/>
                <a:ea typeface="Century Gothic" charset="0"/>
                <a:cs typeface="Century Gothic" charset="0"/>
              </a:rPr>
              <a:t>Timothy Mayer (CL</a:t>
            </a:r>
            <a:r>
              <a:rPr lang="en-US" sz="1200" dirty="0" smtClean="0">
                <a:solidFill>
                  <a:schemeClr val="bg1"/>
                </a:solidFill>
                <a:latin typeface="Century Gothic" charset="0"/>
                <a:ea typeface="Century Gothic" charset="0"/>
                <a:cs typeface="Century Gothic" charset="0"/>
              </a:rPr>
              <a:t>)*</a:t>
            </a:r>
          </a:p>
          <a:p>
            <a:pPr defTabSz="1018229"/>
            <a:r>
              <a:rPr lang="en-US" sz="1200" dirty="0" smtClean="0">
                <a:solidFill>
                  <a:schemeClr val="bg1"/>
                </a:solidFill>
                <a:latin typeface="Century Gothic" charset="0"/>
                <a:ea typeface="Century Gothic" charset="0"/>
                <a:cs typeface="Century Gothic" charset="0"/>
              </a:rPr>
              <a:t>Dane Coats (F – ID)</a:t>
            </a:r>
          </a:p>
        </p:txBody>
      </p:sp>
      <p:sp>
        <p:nvSpPr>
          <p:cNvPr id="51" name="Rectangle 50"/>
          <p:cNvSpPr/>
          <p:nvPr/>
        </p:nvSpPr>
        <p:spPr>
          <a:xfrm>
            <a:off x="6362695" y="3816696"/>
            <a:ext cx="2145238" cy="1938938"/>
          </a:xfrm>
          <a:prstGeom prst="rect">
            <a:avLst/>
          </a:prstGeom>
        </p:spPr>
        <p:txBody>
          <a:bodyPr wrap="square" lIns="91387" tIns="45693" rIns="91387" bIns="45693">
            <a:spAutoFit/>
          </a:bodyPr>
          <a:lstStyle/>
          <a:p>
            <a:pPr defTabSz="1018229"/>
            <a:r>
              <a:rPr lang="en-US" sz="1200" b="1" u="sng" dirty="0">
                <a:solidFill>
                  <a:schemeClr val="bg1"/>
                </a:solidFill>
                <a:latin typeface="Century Gothic" charset="0"/>
                <a:ea typeface="Century Gothic" charset="0"/>
                <a:cs typeface="Century Gothic" charset="0"/>
              </a:rPr>
              <a:t>Maryland – Goddard </a:t>
            </a:r>
          </a:p>
          <a:p>
            <a:pPr defTabSz="1018229"/>
            <a:r>
              <a:rPr lang="en-US" sz="1200" dirty="0">
                <a:solidFill>
                  <a:schemeClr val="bg1"/>
                </a:solidFill>
                <a:latin typeface="Century Gothic" charset="0"/>
                <a:ea typeface="Century Gothic" charset="0"/>
                <a:cs typeface="Century Gothic" charset="0"/>
              </a:rPr>
              <a:t>Victor Lenske (CL</a:t>
            </a:r>
            <a:r>
              <a:rPr lang="en-US" sz="1200" dirty="0" smtClean="0">
                <a:solidFill>
                  <a:schemeClr val="bg1"/>
                </a:solidFill>
                <a:latin typeface="Century Gothic" charset="0"/>
                <a:ea typeface="Century Gothic" charset="0"/>
                <a:cs typeface="Century Gothic" charset="0"/>
              </a:rPr>
              <a:t>)</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North Carolina – NCEI </a:t>
            </a:r>
          </a:p>
          <a:p>
            <a:pPr defTabSz="1018229"/>
            <a:r>
              <a:rPr lang="en-US" sz="1200" dirty="0" smtClean="0">
                <a:solidFill>
                  <a:schemeClr val="bg1"/>
                </a:solidFill>
                <a:latin typeface="Century Gothic" charset="0"/>
                <a:ea typeface="Century Gothic" charset="0"/>
                <a:cs typeface="Century Gothic" charset="0"/>
              </a:rPr>
              <a:t>Aaron Mackey (CL)</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smtClean="0">
                <a:solidFill>
                  <a:schemeClr val="bg1"/>
                </a:solidFill>
                <a:latin typeface="Century Gothic" charset="0"/>
                <a:ea typeface="Century Gothic" charset="0"/>
                <a:cs typeface="Century Gothic" charset="0"/>
              </a:rPr>
              <a:t>Virginia </a:t>
            </a:r>
            <a:r>
              <a:rPr lang="en-US" sz="1200" b="1" u="sng" dirty="0">
                <a:solidFill>
                  <a:schemeClr val="bg1"/>
                </a:solidFill>
                <a:latin typeface="Century Gothic" charset="0"/>
                <a:ea typeface="Century Gothic" charset="0"/>
                <a:cs typeface="Century Gothic" charset="0"/>
              </a:rPr>
              <a:t>– Langley </a:t>
            </a:r>
          </a:p>
          <a:p>
            <a:pPr defTabSz="1018229"/>
            <a:r>
              <a:rPr lang="en-US" sz="1200" dirty="0">
                <a:solidFill>
                  <a:schemeClr val="bg1"/>
                </a:solidFill>
                <a:latin typeface="Century Gothic" charset="0"/>
                <a:ea typeface="Century Gothic" charset="0"/>
                <a:cs typeface="Century Gothic" charset="0"/>
              </a:rPr>
              <a:t>Patrick </a:t>
            </a:r>
            <a:r>
              <a:rPr lang="en-US" sz="1200" dirty="0" err="1">
                <a:solidFill>
                  <a:schemeClr val="bg1"/>
                </a:solidFill>
                <a:latin typeface="Century Gothic" charset="0"/>
                <a:ea typeface="Century Gothic" charset="0"/>
                <a:cs typeface="Century Gothic" charset="0"/>
              </a:rPr>
              <a:t>Frier</a:t>
            </a:r>
            <a:r>
              <a:rPr lang="en-US" sz="1200" dirty="0">
                <a:solidFill>
                  <a:schemeClr val="bg1"/>
                </a:solidFill>
                <a:latin typeface="Century Gothic" charset="0"/>
                <a:ea typeface="Century Gothic" charset="0"/>
                <a:cs typeface="Century Gothic" charset="0"/>
              </a:rPr>
              <a:t> (CL)</a:t>
            </a:r>
          </a:p>
          <a:p>
            <a:pPr defTabSz="1018229"/>
            <a:r>
              <a:rPr lang="en-US" sz="1200" dirty="0">
                <a:solidFill>
                  <a:schemeClr val="bg1"/>
                </a:solidFill>
                <a:latin typeface="Century Gothic" charset="0"/>
                <a:ea typeface="Century Gothic" charset="0"/>
                <a:cs typeface="Century Gothic" charset="0"/>
              </a:rPr>
              <a:t>Madison </a:t>
            </a:r>
            <a:r>
              <a:rPr lang="en-US" sz="1200" dirty="0" err="1">
                <a:solidFill>
                  <a:schemeClr val="bg1"/>
                </a:solidFill>
                <a:latin typeface="Century Gothic" charset="0"/>
                <a:ea typeface="Century Gothic" charset="0"/>
                <a:cs typeface="Century Gothic" charset="0"/>
              </a:rPr>
              <a:t>Broddle</a:t>
            </a:r>
            <a:r>
              <a:rPr lang="en-US" sz="1200" dirty="0">
                <a:solidFill>
                  <a:schemeClr val="bg1"/>
                </a:solidFill>
                <a:latin typeface="Century Gothic" charset="0"/>
                <a:ea typeface="Century Gothic" charset="0"/>
                <a:cs typeface="Century Gothic" charset="0"/>
              </a:rPr>
              <a:t> (F)</a:t>
            </a:r>
          </a:p>
          <a:p>
            <a:pPr defTabSz="1018229"/>
            <a:endParaRPr lang="en-US" sz="1200" dirty="0">
              <a:solidFill>
                <a:schemeClr val="bg1"/>
              </a:solidFill>
              <a:latin typeface="Century Gothic" charset="0"/>
              <a:ea typeface="Century Gothic" charset="0"/>
              <a:cs typeface="Century Gothic" charset="0"/>
            </a:endParaRPr>
          </a:p>
        </p:txBody>
      </p:sp>
      <p:sp>
        <p:nvSpPr>
          <p:cNvPr id="52" name="Rectangle 51"/>
          <p:cNvSpPr/>
          <p:nvPr/>
        </p:nvSpPr>
        <p:spPr>
          <a:xfrm>
            <a:off x="8848609" y="3816696"/>
            <a:ext cx="1969562" cy="2123604"/>
          </a:xfrm>
          <a:prstGeom prst="rect">
            <a:avLst/>
          </a:prstGeom>
        </p:spPr>
        <p:txBody>
          <a:bodyPr wrap="square" lIns="91387" tIns="45693" rIns="91387" bIns="45693">
            <a:spAutoFit/>
          </a:bodyPr>
          <a:lstStyle/>
          <a:p>
            <a:pPr defTabSz="1018229"/>
            <a:r>
              <a:rPr lang="en-US" sz="1200" b="1" u="sng" dirty="0">
                <a:solidFill>
                  <a:schemeClr val="bg1"/>
                </a:solidFill>
                <a:latin typeface="Century Gothic" charset="0"/>
                <a:ea typeface="Century Gothic" charset="0"/>
                <a:cs typeface="Century Gothic" charset="0"/>
              </a:rPr>
              <a:t>Massachusetts </a:t>
            </a:r>
            <a:r>
              <a:rPr lang="en-US" sz="1200" b="1" u="sng" dirty="0" smtClean="0">
                <a:solidFill>
                  <a:schemeClr val="bg1"/>
                </a:solidFill>
                <a:latin typeface="Century Gothic" charset="0"/>
                <a:ea typeface="Century Gothic" charset="0"/>
                <a:cs typeface="Century Gothic" charset="0"/>
              </a:rPr>
              <a:t>– Boston</a:t>
            </a:r>
            <a:endParaRPr lang="en-US" sz="1200" b="1" u="sng" dirty="0">
              <a:solidFill>
                <a:schemeClr val="bg1"/>
              </a:solidFill>
              <a:latin typeface="Century Gothic" charset="0"/>
              <a:ea typeface="Century Gothic" charset="0"/>
              <a:cs typeface="Century Gothic" charset="0"/>
            </a:endParaRPr>
          </a:p>
          <a:p>
            <a:pPr defTabSz="1018229"/>
            <a:r>
              <a:rPr lang="en-US" sz="1200" dirty="0">
                <a:solidFill>
                  <a:schemeClr val="bg1"/>
                </a:solidFill>
                <a:latin typeface="Century Gothic" charset="0"/>
                <a:ea typeface="Century Gothic" charset="0"/>
                <a:cs typeface="Century Gothic" charset="0"/>
              </a:rPr>
              <a:t>Zach </a:t>
            </a:r>
            <a:r>
              <a:rPr lang="en-US" sz="1200" dirty="0" err="1">
                <a:solidFill>
                  <a:schemeClr val="bg1"/>
                </a:solidFill>
                <a:latin typeface="Century Gothic" charset="0"/>
                <a:ea typeface="Century Gothic" charset="0"/>
                <a:cs typeface="Century Gothic" charset="0"/>
              </a:rPr>
              <a:t>Bengtsson</a:t>
            </a:r>
            <a:r>
              <a:rPr lang="en-US" sz="1200" dirty="0">
                <a:solidFill>
                  <a:schemeClr val="bg1"/>
                </a:solidFill>
                <a:latin typeface="Century Gothic" charset="0"/>
                <a:ea typeface="Century Gothic" charset="0"/>
                <a:cs typeface="Century Gothic" charset="0"/>
              </a:rPr>
              <a:t> (CL)</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Georgia – Athens </a:t>
            </a:r>
          </a:p>
          <a:p>
            <a:pPr defTabSz="1018229"/>
            <a:r>
              <a:rPr lang="en-US" sz="1200" dirty="0">
                <a:solidFill>
                  <a:schemeClr val="bg1"/>
                </a:solidFill>
                <a:latin typeface="Century Gothic" charset="0"/>
                <a:ea typeface="Century Gothic" charset="0"/>
                <a:cs typeface="Century Gothic" charset="0"/>
              </a:rPr>
              <a:t>Marie </a:t>
            </a:r>
            <a:r>
              <a:rPr lang="en-US" sz="1200" dirty="0" err="1">
                <a:solidFill>
                  <a:schemeClr val="bg1"/>
                </a:solidFill>
                <a:latin typeface="Century Gothic" charset="0"/>
                <a:ea typeface="Century Gothic" charset="0"/>
                <a:cs typeface="Century Gothic" charset="0"/>
              </a:rPr>
              <a:t>Bouffard</a:t>
            </a:r>
            <a:r>
              <a:rPr lang="en-US" sz="1200" dirty="0">
                <a:solidFill>
                  <a:schemeClr val="bg1"/>
                </a:solidFill>
                <a:latin typeface="Century Gothic" charset="0"/>
                <a:ea typeface="Century Gothic" charset="0"/>
                <a:cs typeface="Century Gothic" charset="0"/>
              </a:rPr>
              <a:t>(CL</a:t>
            </a:r>
            <a:r>
              <a:rPr lang="en-US" sz="1200" dirty="0" smtClean="0">
                <a:solidFill>
                  <a:schemeClr val="bg1"/>
                </a:solidFill>
                <a:latin typeface="Century Gothic" charset="0"/>
                <a:ea typeface="Century Gothic" charset="0"/>
                <a:cs typeface="Century Gothic" charset="0"/>
              </a:rPr>
              <a:t>)</a:t>
            </a:r>
          </a:p>
          <a:p>
            <a:pPr defTabSz="1018229"/>
            <a:endParaRPr lang="en-US" sz="1200" dirty="0">
              <a:solidFill>
                <a:schemeClr val="bg1"/>
              </a:solidFill>
              <a:latin typeface="Century Gothic" charset="0"/>
              <a:ea typeface="Century Gothic" charset="0"/>
              <a:cs typeface="Century Gothic" charset="0"/>
            </a:endParaRPr>
          </a:p>
          <a:p>
            <a:pPr defTabSz="1018229"/>
            <a:r>
              <a:rPr lang="en-US" sz="1200" b="1" u="sng" dirty="0">
                <a:solidFill>
                  <a:schemeClr val="bg1"/>
                </a:solidFill>
                <a:latin typeface="Century Gothic" charset="0"/>
                <a:ea typeface="Century Gothic" charset="0"/>
                <a:cs typeface="Century Gothic" charset="0"/>
              </a:rPr>
              <a:t>California – Ames </a:t>
            </a:r>
          </a:p>
          <a:p>
            <a:pPr defTabSz="1018229"/>
            <a:r>
              <a:rPr lang="en-US" sz="1200" dirty="0" err="1">
                <a:solidFill>
                  <a:schemeClr val="bg1"/>
                </a:solidFill>
                <a:latin typeface="Century Gothic" charset="0"/>
                <a:ea typeface="Century Gothic" charset="0"/>
                <a:cs typeface="Century Gothic" charset="0"/>
              </a:rPr>
              <a:t>Farnaz</a:t>
            </a:r>
            <a:r>
              <a:rPr lang="en-US" sz="1200" dirty="0">
                <a:solidFill>
                  <a:schemeClr val="bg1"/>
                </a:solidFill>
                <a:latin typeface="Century Gothic" charset="0"/>
                <a:ea typeface="Century Gothic" charset="0"/>
                <a:cs typeface="Century Gothic" charset="0"/>
              </a:rPr>
              <a:t> </a:t>
            </a:r>
            <a:r>
              <a:rPr lang="en-US" sz="1200" dirty="0" err="1">
                <a:solidFill>
                  <a:schemeClr val="bg1"/>
                </a:solidFill>
                <a:latin typeface="Century Gothic" charset="0"/>
                <a:ea typeface="Century Gothic" charset="0"/>
                <a:cs typeface="Century Gothic" charset="0"/>
              </a:rPr>
              <a:t>Bayat</a:t>
            </a:r>
            <a:r>
              <a:rPr lang="en-US" sz="1200" dirty="0">
                <a:solidFill>
                  <a:schemeClr val="bg1"/>
                </a:solidFill>
                <a:latin typeface="Century Gothic" charset="0"/>
                <a:ea typeface="Century Gothic" charset="0"/>
                <a:cs typeface="Century Gothic" charset="0"/>
              </a:rPr>
              <a:t> (CL</a:t>
            </a:r>
            <a:r>
              <a:rPr lang="en-US" sz="1200" dirty="0" smtClean="0">
                <a:solidFill>
                  <a:schemeClr val="bg1"/>
                </a:solidFill>
                <a:latin typeface="Century Gothic" charset="0"/>
                <a:ea typeface="Century Gothic" charset="0"/>
                <a:cs typeface="Century Gothic" charset="0"/>
              </a:rPr>
              <a:t>)</a:t>
            </a:r>
          </a:p>
          <a:p>
            <a:pPr defTabSz="1018229"/>
            <a:r>
              <a:rPr lang="en-US" sz="1200" dirty="0" smtClean="0">
                <a:solidFill>
                  <a:schemeClr val="bg1"/>
                </a:solidFill>
                <a:latin typeface="Century Gothic" charset="0"/>
                <a:ea typeface="Century Gothic" charset="0"/>
                <a:cs typeface="Century Gothic" charset="0"/>
              </a:rPr>
              <a:t>Jerrold </a:t>
            </a:r>
            <a:r>
              <a:rPr lang="en-US" sz="1200" dirty="0" err="1" smtClean="0">
                <a:solidFill>
                  <a:schemeClr val="bg1"/>
                </a:solidFill>
                <a:latin typeface="Century Gothic" charset="0"/>
                <a:ea typeface="Century Gothic" charset="0"/>
                <a:cs typeface="Century Gothic" charset="0"/>
              </a:rPr>
              <a:t>Acdan</a:t>
            </a:r>
            <a:r>
              <a:rPr lang="en-US" sz="1200" dirty="0" smtClean="0">
                <a:solidFill>
                  <a:schemeClr val="bg1"/>
                </a:solidFill>
                <a:latin typeface="Century Gothic" charset="0"/>
                <a:ea typeface="Century Gothic" charset="0"/>
                <a:cs typeface="Century Gothic" charset="0"/>
              </a:rPr>
              <a:t> (F)</a:t>
            </a:r>
            <a:endParaRPr lang="en-US" sz="1200" dirty="0">
              <a:solidFill>
                <a:schemeClr val="bg1"/>
              </a:solidFill>
              <a:latin typeface="Century Gothic" charset="0"/>
              <a:ea typeface="Century Gothic" charset="0"/>
              <a:cs typeface="Century Gothic" charset="0"/>
            </a:endParaRPr>
          </a:p>
          <a:p>
            <a:pPr defTabSz="1018229"/>
            <a:endParaRPr lang="en-US" sz="1200" dirty="0">
              <a:solidFill>
                <a:schemeClr val="bg1"/>
              </a:solidFill>
              <a:latin typeface="Century Gothic" charset="0"/>
              <a:ea typeface="Century Gothic" charset="0"/>
              <a:cs typeface="Century Gothic" charset="0"/>
            </a:endParaRPr>
          </a:p>
          <a:p>
            <a:pPr defTabSz="1018229"/>
            <a:endParaRPr lang="en-US" sz="1200" dirty="0" smtClean="0">
              <a:solidFill>
                <a:schemeClr val="bg1"/>
              </a:solidFill>
              <a:latin typeface="Century Gothic" charset="0"/>
              <a:ea typeface="Century Gothic" charset="0"/>
              <a:cs typeface="Century Gothic" charset="0"/>
            </a:endParaRPr>
          </a:p>
        </p:txBody>
      </p:sp>
      <p:sp>
        <p:nvSpPr>
          <p:cNvPr id="53" name="Rectangle 52"/>
          <p:cNvSpPr/>
          <p:nvPr/>
        </p:nvSpPr>
        <p:spPr>
          <a:xfrm>
            <a:off x="2980419" y="5052461"/>
            <a:ext cx="4502852" cy="830942"/>
          </a:xfrm>
          <a:prstGeom prst="rect">
            <a:avLst/>
          </a:prstGeom>
        </p:spPr>
        <p:txBody>
          <a:bodyPr wrap="square" lIns="91387" tIns="45693" rIns="91387" bIns="45693">
            <a:spAutoFit/>
          </a:bodyPr>
          <a:lstStyle/>
          <a:p>
            <a:pPr defTabSz="1018229"/>
            <a:r>
              <a:rPr lang="en-US" sz="1200" b="1" u="sng" dirty="0">
                <a:solidFill>
                  <a:schemeClr val="bg1"/>
                </a:solidFill>
                <a:latin typeface="Century Gothic" charset="0"/>
                <a:ea typeface="Century Gothic" charset="0"/>
                <a:cs typeface="Century Gothic" charset="0"/>
              </a:rPr>
              <a:t>California – </a:t>
            </a:r>
            <a:r>
              <a:rPr lang="en-US" sz="1200" b="1" u="sng" dirty="0" smtClean="0">
                <a:solidFill>
                  <a:schemeClr val="bg1"/>
                </a:solidFill>
                <a:latin typeface="Century Gothic" charset="0"/>
                <a:ea typeface="Century Gothic" charset="0"/>
                <a:cs typeface="Century Gothic" charset="0"/>
              </a:rPr>
              <a:t>JPL &amp; Arizona </a:t>
            </a:r>
            <a:r>
              <a:rPr lang="en-US" sz="1200" b="1" u="sng" dirty="0" smtClean="0">
                <a:solidFill>
                  <a:schemeClr val="bg1"/>
                </a:solidFill>
                <a:latin typeface="Century Gothic" charset="0"/>
                <a:ea typeface="Century Gothic" charset="0"/>
                <a:cs typeface="Century Gothic" charset="0"/>
              </a:rPr>
              <a:t>– Tempe </a:t>
            </a:r>
            <a:endParaRPr lang="en-US" sz="1200" b="1" u="sng" dirty="0">
              <a:solidFill>
                <a:schemeClr val="bg1"/>
              </a:solidFill>
              <a:latin typeface="Century Gothic" charset="0"/>
              <a:ea typeface="Century Gothic" charset="0"/>
              <a:cs typeface="Century Gothic" charset="0"/>
            </a:endParaRPr>
          </a:p>
          <a:p>
            <a:pPr defTabSz="1018229"/>
            <a:r>
              <a:rPr lang="en-US" sz="1200" dirty="0" smtClean="0">
                <a:solidFill>
                  <a:schemeClr val="bg1"/>
                </a:solidFill>
                <a:latin typeface="Century Gothic" charset="0"/>
                <a:ea typeface="Century Gothic" charset="0"/>
                <a:cs typeface="Century Gothic" charset="0"/>
              </a:rPr>
              <a:t>Erika </a:t>
            </a:r>
            <a:r>
              <a:rPr lang="en-US" sz="1200" dirty="0" err="1">
                <a:solidFill>
                  <a:schemeClr val="bg1"/>
                </a:solidFill>
                <a:latin typeface="Century Gothic" charset="0"/>
                <a:ea typeface="Century Gothic" charset="0"/>
                <a:cs typeface="Century Gothic" charset="0"/>
              </a:rPr>
              <a:t>Higa</a:t>
            </a:r>
            <a:r>
              <a:rPr lang="en-US" sz="1200" dirty="0">
                <a:solidFill>
                  <a:schemeClr val="bg1"/>
                </a:solidFill>
                <a:latin typeface="Century Gothic" charset="0"/>
                <a:ea typeface="Century Gothic" charset="0"/>
                <a:cs typeface="Century Gothic" charset="0"/>
              </a:rPr>
              <a:t> (CL</a:t>
            </a:r>
            <a:r>
              <a:rPr lang="en-US" sz="1200" dirty="0" smtClean="0">
                <a:solidFill>
                  <a:schemeClr val="bg1"/>
                </a:solidFill>
                <a:latin typeface="Century Gothic" charset="0"/>
                <a:ea typeface="Century Gothic" charset="0"/>
                <a:cs typeface="Century Gothic" charset="0"/>
              </a:rPr>
              <a:t>)*</a:t>
            </a:r>
          </a:p>
          <a:p>
            <a:pPr defTabSz="1018229"/>
            <a:r>
              <a:rPr lang="en-US" sz="1200" dirty="0" err="1" smtClean="0">
                <a:solidFill>
                  <a:schemeClr val="bg1"/>
                </a:solidFill>
                <a:latin typeface="Century Gothic" charset="0"/>
                <a:ea typeface="Century Gothic" charset="0"/>
                <a:cs typeface="Century Gothic" charset="0"/>
              </a:rPr>
              <a:t>Neda</a:t>
            </a:r>
            <a:r>
              <a:rPr lang="en-US" sz="1200" dirty="0" smtClean="0">
                <a:solidFill>
                  <a:schemeClr val="bg1"/>
                </a:solidFill>
                <a:latin typeface="Century Gothic" charset="0"/>
                <a:ea typeface="Century Gothic" charset="0"/>
                <a:cs typeface="Century Gothic" charset="0"/>
              </a:rPr>
              <a:t> </a:t>
            </a:r>
            <a:r>
              <a:rPr lang="en-US" sz="1200" dirty="0" err="1" smtClean="0">
                <a:solidFill>
                  <a:schemeClr val="bg1"/>
                </a:solidFill>
                <a:latin typeface="Century Gothic" charset="0"/>
                <a:ea typeface="Century Gothic" charset="0"/>
                <a:cs typeface="Century Gothic" charset="0"/>
              </a:rPr>
              <a:t>Kasraee</a:t>
            </a:r>
            <a:r>
              <a:rPr lang="en-US" sz="1200" dirty="0" smtClean="0">
                <a:solidFill>
                  <a:schemeClr val="bg1"/>
                </a:solidFill>
                <a:latin typeface="Century Gothic" charset="0"/>
                <a:ea typeface="Century Gothic" charset="0"/>
                <a:cs typeface="Century Gothic" charset="0"/>
              </a:rPr>
              <a:t> (F – JPL)</a:t>
            </a:r>
          </a:p>
          <a:p>
            <a:pPr defTabSz="1018229"/>
            <a:r>
              <a:rPr lang="en-US" sz="1200" dirty="0" smtClean="0">
                <a:solidFill>
                  <a:schemeClr val="bg1"/>
                </a:solidFill>
                <a:latin typeface="Century Gothic" charset="0"/>
                <a:ea typeface="Century Gothic" charset="0"/>
                <a:cs typeface="Century Gothic" charset="0"/>
              </a:rPr>
              <a:t>Megs Seeley (F – AZ)</a:t>
            </a:r>
            <a:endParaRPr lang="en-US" sz="1200" dirty="0">
              <a:solidFill>
                <a:schemeClr val="bg1"/>
              </a:solidFill>
              <a:latin typeface="Century Gothic" charset="0"/>
              <a:ea typeface="Century Gothic" charset="0"/>
              <a:cs typeface="Century Gothic" charset="0"/>
            </a:endParaRPr>
          </a:p>
        </p:txBody>
      </p:sp>
      <p:sp>
        <p:nvSpPr>
          <p:cNvPr id="54" name="Rectangle 53"/>
          <p:cNvSpPr/>
          <p:nvPr/>
        </p:nvSpPr>
        <p:spPr>
          <a:xfrm>
            <a:off x="2973095" y="3812977"/>
            <a:ext cx="3489424" cy="646276"/>
          </a:xfrm>
          <a:prstGeom prst="rect">
            <a:avLst/>
          </a:prstGeom>
        </p:spPr>
        <p:txBody>
          <a:bodyPr wrap="square" lIns="91387" tIns="45693" rIns="91387" bIns="45693">
            <a:spAutoFit/>
          </a:bodyPr>
          <a:lstStyle/>
          <a:p>
            <a:pPr defTabSz="1018229"/>
            <a:r>
              <a:rPr lang="en-US" sz="1200" b="1" u="sng" dirty="0">
                <a:solidFill>
                  <a:schemeClr val="bg1"/>
                </a:solidFill>
                <a:latin typeface="Century Gothic" charset="0"/>
                <a:ea typeface="Century Gothic" charset="0"/>
                <a:cs typeface="Century Gothic" charset="0"/>
              </a:rPr>
              <a:t>Alabama – Marshall &amp; Alabama – Mobile </a:t>
            </a:r>
          </a:p>
          <a:p>
            <a:pPr defTabSz="1018229"/>
            <a:r>
              <a:rPr lang="en-US" sz="1200" dirty="0" smtClean="0">
                <a:solidFill>
                  <a:schemeClr val="bg1"/>
                </a:solidFill>
                <a:latin typeface="Century Gothic" charset="0"/>
                <a:ea typeface="Century Gothic" charset="0"/>
                <a:cs typeface="Century Gothic" charset="0"/>
              </a:rPr>
              <a:t>Helen </a:t>
            </a:r>
            <a:r>
              <a:rPr lang="en-US" sz="1200" dirty="0">
                <a:solidFill>
                  <a:schemeClr val="bg1"/>
                </a:solidFill>
                <a:latin typeface="Century Gothic" charset="0"/>
                <a:ea typeface="Century Gothic" charset="0"/>
                <a:cs typeface="Century Gothic" charset="0"/>
              </a:rPr>
              <a:t>Baldwin (CL</a:t>
            </a:r>
            <a:r>
              <a:rPr lang="en-US" sz="1200" dirty="0" smtClean="0">
                <a:solidFill>
                  <a:schemeClr val="bg1"/>
                </a:solidFill>
                <a:latin typeface="Century Gothic" charset="0"/>
                <a:ea typeface="Century Gothic" charset="0"/>
                <a:cs typeface="Century Gothic" charset="0"/>
              </a:rPr>
              <a:t>)*</a:t>
            </a:r>
          </a:p>
          <a:p>
            <a:pPr defTabSz="1018229"/>
            <a:r>
              <a:rPr lang="en-US" sz="1200" dirty="0" err="1" smtClean="0">
                <a:solidFill>
                  <a:schemeClr val="bg1"/>
                </a:solidFill>
                <a:latin typeface="Century Gothic" charset="0"/>
                <a:ea typeface="Century Gothic" charset="0"/>
                <a:cs typeface="Century Gothic" charset="0"/>
              </a:rPr>
              <a:t>Kathrene</a:t>
            </a:r>
            <a:r>
              <a:rPr lang="en-US" sz="1200" dirty="0" smtClean="0">
                <a:solidFill>
                  <a:schemeClr val="bg1"/>
                </a:solidFill>
                <a:latin typeface="Century Gothic" charset="0"/>
                <a:ea typeface="Century Gothic" charset="0"/>
                <a:cs typeface="Century Gothic" charset="0"/>
              </a:rPr>
              <a:t> Garcia (F</a:t>
            </a:r>
            <a:r>
              <a:rPr lang="en-US" sz="1200" dirty="0">
                <a:solidFill>
                  <a:schemeClr val="bg1"/>
                </a:solidFill>
                <a:latin typeface="Century Gothic" charset="0"/>
                <a:ea typeface="Century Gothic" charset="0"/>
                <a:cs typeface="Century Gothic" charset="0"/>
              </a:rPr>
              <a:t> – </a:t>
            </a:r>
            <a:r>
              <a:rPr lang="en-US" sz="1200" dirty="0" smtClean="0">
                <a:solidFill>
                  <a:schemeClr val="bg1"/>
                </a:solidFill>
                <a:latin typeface="Century Gothic" charset="0"/>
                <a:ea typeface="Century Gothic" charset="0"/>
                <a:cs typeface="Century Gothic" charset="0"/>
              </a:rPr>
              <a:t>MSFC)</a:t>
            </a:r>
            <a:endParaRPr lang="en-US" sz="1200" dirty="0">
              <a:solidFill>
                <a:schemeClr val="bg1"/>
              </a:solidFill>
              <a:latin typeface="Century Gothic" charset="0"/>
              <a:ea typeface="Century Gothic" charset="0"/>
              <a:cs typeface="Century Gothic" charset="0"/>
            </a:endParaRPr>
          </a:p>
        </p:txBody>
      </p:sp>
      <p:sp>
        <p:nvSpPr>
          <p:cNvPr id="55" name="Rectangle 54"/>
          <p:cNvSpPr/>
          <p:nvPr/>
        </p:nvSpPr>
        <p:spPr>
          <a:xfrm>
            <a:off x="9259741" y="1847598"/>
            <a:ext cx="1558430" cy="292333"/>
          </a:xfrm>
          <a:prstGeom prst="rect">
            <a:avLst/>
          </a:prstGeom>
        </p:spPr>
        <p:txBody>
          <a:bodyPr wrap="square" lIns="91387" tIns="45693" rIns="91387" bIns="45693">
            <a:spAutoFit/>
          </a:bodyPr>
          <a:lstStyle/>
          <a:p>
            <a:pPr marL="119063" indent="-119063" defTabSz="1018229">
              <a:buFont typeface="Arial" pitchFamily="34" charset="0"/>
              <a:buChar char="•"/>
            </a:pPr>
            <a:r>
              <a:rPr lang="en-US" sz="1300" b="1" dirty="0" smtClean="0">
                <a:solidFill>
                  <a:schemeClr val="bg1"/>
                </a:solidFill>
                <a:latin typeface="Century Gothic" charset="0"/>
                <a:ea typeface="Century Gothic" charset="0"/>
                <a:cs typeface="Century Gothic" charset="0"/>
              </a:rPr>
              <a:t>Jordan </a:t>
            </a:r>
            <a:r>
              <a:rPr lang="en-US" sz="1300" b="1" dirty="0" err="1" smtClean="0">
                <a:solidFill>
                  <a:schemeClr val="bg1"/>
                </a:solidFill>
                <a:latin typeface="Century Gothic" charset="0"/>
                <a:ea typeface="Century Gothic" charset="0"/>
                <a:cs typeface="Century Gothic" charset="0"/>
              </a:rPr>
              <a:t>Vaa</a:t>
            </a:r>
            <a:r>
              <a:rPr lang="en-US" sz="1300" b="1" dirty="0" smtClean="0">
                <a:solidFill>
                  <a:schemeClr val="bg1"/>
                </a:solidFill>
                <a:latin typeface="Century Gothic" charset="0"/>
                <a:ea typeface="Century Gothic" charset="0"/>
                <a:cs typeface="Century Gothic" charset="0"/>
              </a:rPr>
              <a:t> (IT)</a:t>
            </a:r>
            <a:endParaRPr lang="en-US" sz="1300" dirty="0">
              <a:solidFill>
                <a:schemeClr val="bg1"/>
              </a:solidFill>
              <a:latin typeface="Century Gothic" charset="0"/>
              <a:ea typeface="Century Gothic" charset="0"/>
              <a:cs typeface="Century Gothic" charset="0"/>
            </a:endParaRPr>
          </a:p>
        </p:txBody>
      </p:sp>
      <p:sp>
        <p:nvSpPr>
          <p:cNvPr id="56" name="Rectangle 55"/>
          <p:cNvSpPr/>
          <p:nvPr/>
        </p:nvSpPr>
        <p:spPr>
          <a:xfrm>
            <a:off x="1070168" y="4535289"/>
            <a:ext cx="1518257" cy="276944"/>
          </a:xfrm>
          <a:prstGeom prst="rect">
            <a:avLst/>
          </a:prstGeom>
        </p:spPr>
        <p:txBody>
          <a:bodyPr wrap="square" lIns="91387" tIns="45693" rIns="91387" bIns="45693">
            <a:spAutoFit/>
          </a:bodyPr>
          <a:lstStyle/>
          <a:p>
            <a:pPr defTabSz="1018229"/>
            <a:r>
              <a:rPr lang="en-US" sz="1200" i="1" dirty="0" smtClean="0">
                <a:solidFill>
                  <a:schemeClr val="bg1"/>
                </a:solidFill>
                <a:latin typeface="Century Gothic" charset="0"/>
                <a:ea typeface="Century Gothic" charset="0"/>
                <a:cs typeface="Century Gothic" charset="0"/>
              </a:rPr>
              <a:t>CL – Center Lead</a:t>
            </a:r>
          </a:p>
        </p:txBody>
      </p:sp>
      <p:sp>
        <p:nvSpPr>
          <p:cNvPr id="57" name="Rectangle 56"/>
          <p:cNvSpPr/>
          <p:nvPr/>
        </p:nvSpPr>
        <p:spPr>
          <a:xfrm>
            <a:off x="1077106" y="5154115"/>
            <a:ext cx="883879" cy="276944"/>
          </a:xfrm>
          <a:prstGeom prst="rect">
            <a:avLst/>
          </a:prstGeom>
        </p:spPr>
        <p:txBody>
          <a:bodyPr wrap="square" lIns="91387" tIns="45693" rIns="91387" bIns="45693">
            <a:spAutoFit/>
          </a:bodyPr>
          <a:lstStyle/>
          <a:p>
            <a:pPr defTabSz="1018229"/>
            <a:r>
              <a:rPr lang="en-US" sz="1200" i="1" dirty="0">
                <a:solidFill>
                  <a:schemeClr val="bg1"/>
                </a:solidFill>
                <a:latin typeface="Century Gothic" charset="0"/>
                <a:ea typeface="Century Gothic" charset="0"/>
                <a:cs typeface="Century Gothic" charset="0"/>
              </a:rPr>
              <a:t>F – Fellow</a:t>
            </a:r>
          </a:p>
        </p:txBody>
      </p:sp>
      <p:sp>
        <p:nvSpPr>
          <p:cNvPr id="58" name="Rectangle 57"/>
          <p:cNvSpPr/>
          <p:nvPr/>
        </p:nvSpPr>
        <p:spPr>
          <a:xfrm>
            <a:off x="1043830" y="4798508"/>
            <a:ext cx="1773548" cy="369332"/>
          </a:xfrm>
          <a:prstGeom prst="rect">
            <a:avLst/>
          </a:prstGeom>
        </p:spPr>
        <p:txBody>
          <a:bodyPr wrap="square">
            <a:spAutoFit/>
          </a:bodyPr>
          <a:lstStyle/>
          <a:p>
            <a:pPr defTabSz="1018229"/>
            <a:r>
              <a:rPr lang="en-US" sz="1200" i="1" dirty="0">
                <a:solidFill>
                  <a:schemeClr val="bg1"/>
                </a:solidFill>
                <a:latin typeface="Century Gothic" charset="0"/>
                <a:ea typeface="Century Gothic" charset="0"/>
                <a:cs typeface="Century Gothic" charset="0"/>
              </a:rPr>
              <a:t>*</a:t>
            </a:r>
            <a:r>
              <a:rPr lang="en-US" dirty="0">
                <a:solidFill>
                  <a:schemeClr val="bg1"/>
                </a:solidFill>
                <a:latin typeface="Century Gothic" charset="0"/>
                <a:ea typeface="Century Gothic" charset="0"/>
                <a:cs typeface="Century Gothic" charset="0"/>
              </a:rPr>
              <a:t> </a:t>
            </a:r>
            <a:r>
              <a:rPr lang="en-US" sz="1200" i="1" dirty="0">
                <a:solidFill>
                  <a:schemeClr val="bg1"/>
                </a:solidFill>
                <a:latin typeface="Century Gothic" charset="0"/>
                <a:ea typeface="Century Gothic" charset="0"/>
                <a:cs typeface="Century Gothic" charset="0"/>
              </a:rPr>
              <a:t>– CL multiple nodes</a:t>
            </a:r>
          </a:p>
        </p:txBody>
      </p:sp>
    </p:spTree>
    <p:extLst>
      <p:ext uri="{BB962C8B-B14F-4D97-AF65-F5344CB8AC3E}">
        <p14:creationId xmlns:p14="http://schemas.microsoft.com/office/powerpoint/2010/main" val="2052127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1696" y="2384654"/>
            <a:ext cx="1253934" cy="1253933"/>
          </a:xfrm>
          <a:prstGeom prst="ellipse">
            <a:avLst/>
          </a:prstGeom>
          <a:effectLst>
            <a:outerShdw blurRad="76200" dir="13500000" sy="23000" kx="1200000" algn="br" rotWithShape="0">
              <a:prstClr val="black">
                <a:alpha val="20000"/>
              </a:prstClr>
            </a:outerShdw>
          </a:effectLst>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599" y="3035826"/>
            <a:ext cx="1251489" cy="1253933"/>
          </a:xfrm>
          <a:prstGeom prst="ellipse">
            <a:avLst/>
          </a:prstGeom>
          <a:effectLst>
            <a:outerShdw blurRad="76200" dir="13500000" sy="23000" kx="1200000" algn="br" rotWithShape="0">
              <a:prstClr val="black">
                <a:alpha val="20000"/>
              </a:prstClr>
            </a:outerShdw>
          </a:effectLst>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26042" y="3702958"/>
            <a:ext cx="1254572" cy="1253933"/>
          </a:xfrm>
          <a:prstGeom prst="ellipse">
            <a:avLst/>
          </a:prstGeom>
          <a:effectLst>
            <a:outerShdw blurRad="76200" dir="13500000" sy="23000" kx="1200000" algn="br" rotWithShape="0">
              <a:prstClr val="black">
                <a:alpha val="20000"/>
              </a:prstClr>
            </a:outerShdw>
          </a:effectLst>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3432" y="1075469"/>
            <a:ext cx="1251489" cy="1251489"/>
          </a:xfrm>
          <a:prstGeom prst="ellipse">
            <a:avLst/>
          </a:prstGeom>
          <a:effectLst>
            <a:outerShdw blurRad="76200" dir="13500000" sy="23000" kx="1200000" algn="br" rotWithShape="0">
              <a:prstClr val="black">
                <a:alpha val="20000"/>
              </a:prstClr>
            </a:outerShdw>
          </a:effectLst>
        </p:spPr>
      </p:pic>
      <p:sp>
        <p:nvSpPr>
          <p:cNvPr id="22" name="TextBox 21"/>
          <p:cNvSpPr txBox="1"/>
          <p:nvPr/>
        </p:nvSpPr>
        <p:spPr>
          <a:xfrm>
            <a:off x="3029165" y="978946"/>
            <a:ext cx="8783066" cy="5186035"/>
          </a:xfrm>
          <a:prstGeom prst="rect">
            <a:avLst/>
          </a:prstGeom>
          <a:noFill/>
        </p:spPr>
        <p:txBody>
          <a:bodyPr wrap="square" rtlCol="0">
            <a:spAutoFit/>
          </a:bodyPr>
          <a:lstStyle/>
          <a:p>
            <a:pPr marL="285750" indent="-285750">
              <a:lnSpc>
                <a:spcPct val="250000"/>
              </a:lnSpc>
              <a:spcAft>
                <a:spcPts val="600"/>
              </a:spcAft>
              <a:buClr>
                <a:srgbClr val="3550A7"/>
              </a:buClr>
              <a:buFont typeface="Webdings" panose="05030102010509060703" pitchFamily="18" charset="2"/>
              <a:buChar char="4"/>
            </a:pPr>
            <a:r>
              <a:rPr lang="en-US" sz="1600" b="1" dirty="0" smtClean="0">
                <a:solidFill>
                  <a:schemeClr val="tx1">
                    <a:lumMod val="75000"/>
                    <a:lumOff val="25000"/>
                  </a:schemeClr>
                </a:solidFill>
                <a:latin typeface="Century Gothic" panose="020F0302020204030204"/>
              </a:rPr>
              <a:t>Lindsay Rogers</a:t>
            </a:r>
            <a:r>
              <a:rPr lang="en-US" sz="1600" dirty="0" smtClean="0">
                <a:solidFill>
                  <a:schemeClr val="tx1">
                    <a:lumMod val="75000"/>
                    <a:lumOff val="25000"/>
                  </a:schemeClr>
                </a:solidFill>
                <a:latin typeface="Century Gothic" panose="020F0302020204030204"/>
              </a:rPr>
              <a:t>: </a:t>
            </a:r>
            <a:r>
              <a:rPr lang="en-US" sz="1600" dirty="0">
                <a:solidFill>
                  <a:schemeClr val="tx1">
                    <a:lumMod val="75000"/>
                    <a:lumOff val="25000"/>
                  </a:schemeClr>
                </a:solidFill>
                <a:latin typeface="Century Gothic" panose="020F0302020204030204"/>
                <a:hlinkClick r:id="rId6"/>
              </a:rPr>
              <a:t>Lindsay.M.Rogers@nasa.gov</a:t>
            </a:r>
            <a:r>
              <a:rPr lang="en-US" sz="1600" dirty="0">
                <a:solidFill>
                  <a:schemeClr val="tx1">
                    <a:lumMod val="75000"/>
                    <a:lumOff val="25000"/>
                  </a:schemeClr>
                </a:solidFill>
                <a:latin typeface="Century Gothic" panose="020F0302020204030204"/>
              </a:rPr>
              <a:t>, 757-864-7283</a:t>
            </a:r>
          </a:p>
          <a:p>
            <a:pPr marL="285750" indent="-285750">
              <a:lnSpc>
                <a:spcPct val="250000"/>
              </a:lnSpc>
              <a:spcAft>
                <a:spcPts val="600"/>
              </a:spcAft>
              <a:buClr>
                <a:srgbClr val="3550A7"/>
              </a:buClr>
              <a:buFont typeface="Webdings" panose="05030102010509060703" pitchFamily="18" charset="2"/>
              <a:buChar char="4"/>
            </a:pPr>
            <a:r>
              <a:rPr lang="en-US" sz="1600" b="1" dirty="0" smtClean="0">
                <a:solidFill>
                  <a:schemeClr val="tx1">
                    <a:lumMod val="75000"/>
                    <a:lumOff val="25000"/>
                  </a:schemeClr>
                </a:solidFill>
                <a:latin typeface="Century Gothic" panose="020F0302020204030204"/>
              </a:rPr>
              <a:t>Danielle Quick</a:t>
            </a:r>
            <a:r>
              <a:rPr lang="en-US" sz="1600" dirty="0" smtClean="0">
                <a:solidFill>
                  <a:schemeClr val="tx1">
                    <a:lumMod val="75000"/>
                    <a:lumOff val="25000"/>
                  </a:schemeClr>
                </a:solidFill>
                <a:latin typeface="Century Gothic" panose="020F0302020204030204"/>
              </a:rPr>
              <a:t>:</a:t>
            </a:r>
            <a:r>
              <a:rPr lang="en-US" sz="1600" dirty="0">
                <a:solidFill>
                  <a:schemeClr val="tx1">
                    <a:lumMod val="75000"/>
                    <a:lumOff val="25000"/>
                  </a:schemeClr>
                </a:solidFill>
                <a:latin typeface="Century Gothic" panose="020F0302020204030204"/>
              </a:rPr>
              <a:t> </a:t>
            </a:r>
            <a:r>
              <a:rPr lang="en-US" sz="1600" dirty="0">
                <a:solidFill>
                  <a:schemeClr val="tx1">
                    <a:lumMod val="75000"/>
                    <a:lumOff val="25000"/>
                  </a:schemeClr>
                </a:solidFill>
                <a:latin typeface="Century Gothic" panose="020F0302020204030204"/>
                <a:hlinkClick r:id="rId7"/>
              </a:rPr>
              <a:t>Danielle.L.Quick@nasa.gov</a:t>
            </a:r>
            <a:r>
              <a:rPr lang="en-US" sz="1600" dirty="0" smtClean="0"/>
              <a:t>, </a:t>
            </a:r>
            <a:r>
              <a:rPr lang="en-US" sz="1600" dirty="0">
                <a:solidFill>
                  <a:schemeClr val="tx1">
                    <a:lumMod val="75000"/>
                    <a:lumOff val="25000"/>
                  </a:schemeClr>
                </a:solidFill>
                <a:latin typeface="Century Gothic" panose="020F0302020204030204"/>
              </a:rPr>
              <a:t>757-864-5548</a:t>
            </a:r>
          </a:p>
          <a:p>
            <a:pPr marL="285750" indent="-285750">
              <a:lnSpc>
                <a:spcPct val="250000"/>
              </a:lnSpc>
              <a:spcAft>
                <a:spcPts val="600"/>
              </a:spcAft>
              <a:buClr>
                <a:srgbClr val="3550A7"/>
              </a:buClr>
              <a:buFont typeface="Webdings" panose="05030102010509060703" pitchFamily="18" charset="2"/>
              <a:buChar char="4"/>
            </a:pPr>
            <a:r>
              <a:rPr lang="en-US" sz="1600" b="1" dirty="0" smtClean="0">
                <a:solidFill>
                  <a:schemeClr val="tx1">
                    <a:lumMod val="75000"/>
                    <a:lumOff val="25000"/>
                  </a:schemeClr>
                </a:solidFill>
                <a:latin typeface="Century Gothic" panose="020F0302020204030204"/>
              </a:rPr>
              <a:t>Amanda Clayton</a:t>
            </a:r>
            <a:r>
              <a:rPr lang="en-US" sz="1600" dirty="0" smtClean="0">
                <a:solidFill>
                  <a:schemeClr val="tx1">
                    <a:lumMod val="75000"/>
                    <a:lumOff val="25000"/>
                  </a:schemeClr>
                </a:solidFill>
                <a:latin typeface="Century Gothic" panose="020F0302020204030204"/>
              </a:rPr>
              <a:t>: </a:t>
            </a:r>
            <a:r>
              <a:rPr lang="en-US" sz="1600" dirty="0" smtClean="0">
                <a:solidFill>
                  <a:schemeClr val="tx1">
                    <a:lumMod val="75000"/>
                    <a:lumOff val="25000"/>
                  </a:schemeClr>
                </a:solidFill>
                <a:latin typeface="Century Gothic" panose="020F0302020204030204"/>
                <a:hlinkClick r:id="rId8"/>
              </a:rPr>
              <a:t>Amanda.L.Clayton@nasa.gov</a:t>
            </a:r>
            <a:r>
              <a:rPr lang="en-US" sz="1600" dirty="0" smtClean="0">
                <a:solidFill>
                  <a:schemeClr val="tx1">
                    <a:lumMod val="75000"/>
                    <a:lumOff val="25000"/>
                  </a:schemeClr>
                </a:solidFill>
                <a:latin typeface="Century Gothic" panose="020F0302020204030204"/>
              </a:rPr>
              <a:t>, 757-864-5552</a:t>
            </a:r>
          </a:p>
          <a:p>
            <a:pPr marL="285750" indent="-285750">
              <a:lnSpc>
                <a:spcPct val="250000"/>
              </a:lnSpc>
              <a:spcAft>
                <a:spcPts val="600"/>
              </a:spcAft>
              <a:buClr>
                <a:srgbClr val="3550A7"/>
              </a:buClr>
              <a:buFont typeface="Webdings" panose="05030102010509060703" pitchFamily="18" charset="2"/>
              <a:buChar char="4"/>
            </a:pPr>
            <a:r>
              <a:rPr lang="en-US" sz="1600" b="1" dirty="0" smtClean="0">
                <a:solidFill>
                  <a:schemeClr val="tx1">
                    <a:lumMod val="75000"/>
                    <a:lumOff val="25000"/>
                  </a:schemeClr>
                </a:solidFill>
                <a:latin typeface="Century Gothic" panose="020F0302020204030204"/>
              </a:rPr>
              <a:t>Jordan </a:t>
            </a:r>
            <a:r>
              <a:rPr lang="en-US" sz="1600" b="1" dirty="0" err="1" smtClean="0">
                <a:solidFill>
                  <a:schemeClr val="tx1">
                    <a:lumMod val="75000"/>
                    <a:lumOff val="25000"/>
                  </a:schemeClr>
                </a:solidFill>
                <a:latin typeface="Century Gothic" panose="020F0302020204030204"/>
              </a:rPr>
              <a:t>Vaa</a:t>
            </a:r>
            <a:r>
              <a:rPr lang="en-US" sz="1600" dirty="0" smtClean="0">
                <a:solidFill>
                  <a:schemeClr val="tx1">
                    <a:lumMod val="75000"/>
                    <a:lumOff val="25000"/>
                  </a:schemeClr>
                </a:solidFill>
                <a:latin typeface="Century Gothic" panose="020F0302020204030204"/>
              </a:rPr>
              <a:t>: </a:t>
            </a:r>
            <a:r>
              <a:rPr lang="en-US" sz="1600" dirty="0" smtClean="0">
                <a:solidFill>
                  <a:schemeClr val="tx1">
                    <a:lumMod val="75000"/>
                    <a:lumOff val="25000"/>
                  </a:schemeClr>
                </a:solidFill>
                <a:latin typeface="Century Gothic" panose="020F0302020204030204"/>
                <a:hlinkClick r:id="rId9"/>
              </a:rPr>
              <a:t>Jordan.S.Vaa@nasa.gov</a:t>
            </a:r>
            <a:r>
              <a:rPr lang="en-US" sz="1600" dirty="0" smtClean="0">
                <a:solidFill>
                  <a:schemeClr val="tx1">
                    <a:lumMod val="75000"/>
                    <a:lumOff val="25000"/>
                  </a:schemeClr>
                </a:solidFill>
                <a:latin typeface="Century Gothic" panose="020F0302020204030204"/>
              </a:rPr>
              <a:t>, 757-864-4554</a:t>
            </a:r>
          </a:p>
          <a:p>
            <a:pPr marL="285750" indent="-285750">
              <a:lnSpc>
                <a:spcPct val="250000"/>
              </a:lnSpc>
              <a:spcAft>
                <a:spcPts val="600"/>
              </a:spcAft>
              <a:buClr>
                <a:srgbClr val="3550A7"/>
              </a:buClr>
              <a:buFont typeface="Webdings" panose="05030102010509060703" pitchFamily="18" charset="2"/>
              <a:buChar char="4"/>
            </a:pPr>
            <a:r>
              <a:rPr lang="en-US" sz="1600" b="1" dirty="0" smtClean="0">
                <a:solidFill>
                  <a:schemeClr val="tx1">
                    <a:lumMod val="75000"/>
                    <a:lumOff val="25000"/>
                  </a:schemeClr>
                </a:solidFill>
                <a:latin typeface="Century Gothic" panose="020F0302020204030204"/>
              </a:rPr>
              <a:t>Karen </a:t>
            </a:r>
            <a:r>
              <a:rPr lang="en-US" sz="1600" b="1" dirty="0" err="1" smtClean="0">
                <a:solidFill>
                  <a:schemeClr val="tx1">
                    <a:lumMod val="75000"/>
                    <a:lumOff val="25000"/>
                  </a:schemeClr>
                </a:solidFill>
                <a:latin typeface="Century Gothic" panose="020F0302020204030204"/>
              </a:rPr>
              <a:t>Allsbrook</a:t>
            </a:r>
            <a:r>
              <a:rPr lang="en-US" sz="1600" b="1" dirty="0" smtClean="0">
                <a:solidFill>
                  <a:schemeClr val="tx1">
                    <a:lumMod val="75000"/>
                    <a:lumOff val="25000"/>
                  </a:schemeClr>
                </a:solidFill>
                <a:latin typeface="Century Gothic" panose="020F0302020204030204"/>
              </a:rPr>
              <a:t>: </a:t>
            </a:r>
            <a:r>
              <a:rPr lang="en-US" sz="1600" dirty="0" smtClean="0">
                <a:solidFill>
                  <a:schemeClr val="tx1">
                    <a:lumMod val="75000"/>
                    <a:lumOff val="25000"/>
                  </a:schemeClr>
                </a:solidFill>
                <a:latin typeface="Century Gothic" panose="020F0302020204030204"/>
                <a:hlinkClick r:id="rId10"/>
              </a:rPr>
              <a:t>Karen.N.Allsbrook@nasa.gov</a:t>
            </a:r>
            <a:r>
              <a:rPr lang="en-US" sz="1600" dirty="0" smtClean="0">
                <a:solidFill>
                  <a:schemeClr val="tx1">
                    <a:lumMod val="75000"/>
                    <a:lumOff val="25000"/>
                  </a:schemeClr>
                </a:solidFill>
                <a:latin typeface="Century Gothic" panose="020F0302020204030204"/>
              </a:rPr>
              <a:t>, 757-864-1276</a:t>
            </a:r>
            <a:endParaRPr lang="en-US" sz="1600" b="1" dirty="0" smtClean="0">
              <a:solidFill>
                <a:schemeClr val="tx1">
                  <a:lumMod val="75000"/>
                  <a:lumOff val="25000"/>
                </a:schemeClr>
              </a:solidFill>
              <a:latin typeface="Century Gothic" panose="020F0302020204030204"/>
            </a:endParaRPr>
          </a:p>
          <a:p>
            <a:pPr marL="285750" indent="-285750">
              <a:lnSpc>
                <a:spcPct val="250000"/>
              </a:lnSpc>
              <a:spcAft>
                <a:spcPts val="600"/>
              </a:spcAft>
              <a:buClr>
                <a:srgbClr val="3550A7"/>
              </a:buClr>
              <a:buFont typeface="Webdings" panose="05030102010509060703" pitchFamily="18" charset="2"/>
              <a:buChar char="4"/>
            </a:pPr>
            <a:r>
              <a:rPr lang="en-US" sz="1600" b="1" dirty="0" smtClean="0">
                <a:solidFill>
                  <a:schemeClr val="tx1">
                    <a:lumMod val="75000"/>
                    <a:lumOff val="25000"/>
                  </a:schemeClr>
                </a:solidFill>
                <a:latin typeface="Century Gothic" panose="020F0302020204030204"/>
              </a:rPr>
              <a:t>Austin Stone</a:t>
            </a:r>
            <a:r>
              <a:rPr lang="en-US" sz="1600" dirty="0" smtClean="0">
                <a:solidFill>
                  <a:schemeClr val="tx1">
                    <a:lumMod val="75000"/>
                    <a:lumOff val="25000"/>
                  </a:schemeClr>
                </a:solidFill>
                <a:latin typeface="Century Gothic" panose="020F0302020204030204"/>
              </a:rPr>
              <a:t>: </a:t>
            </a:r>
            <a:r>
              <a:rPr lang="en-US" sz="1600" dirty="0" smtClean="0">
                <a:solidFill>
                  <a:schemeClr val="tx1">
                    <a:lumMod val="75000"/>
                    <a:lumOff val="25000"/>
                  </a:schemeClr>
                </a:solidFill>
                <a:latin typeface="Century Gothic" panose="020F0302020204030204"/>
                <a:hlinkClick r:id="rId11"/>
              </a:rPr>
              <a:t>Austin.H.Stone@nasa.gov</a:t>
            </a:r>
            <a:r>
              <a:rPr lang="en-US" sz="1600" dirty="0" smtClean="0">
                <a:solidFill>
                  <a:schemeClr val="tx1">
                    <a:lumMod val="75000"/>
                    <a:lumOff val="25000"/>
                  </a:schemeClr>
                </a:solidFill>
                <a:latin typeface="Century Gothic" panose="020F0302020204030204"/>
              </a:rPr>
              <a:t>, 757-864-3762</a:t>
            </a:r>
          </a:p>
          <a:p>
            <a:pPr marL="285750" indent="-285750">
              <a:lnSpc>
                <a:spcPct val="250000"/>
              </a:lnSpc>
              <a:spcAft>
                <a:spcPts val="600"/>
              </a:spcAft>
              <a:buClr>
                <a:srgbClr val="3550A7"/>
              </a:buClr>
              <a:buFont typeface="Webdings" panose="05030102010509060703" pitchFamily="18" charset="2"/>
              <a:buChar char="4"/>
            </a:pPr>
            <a:r>
              <a:rPr lang="en-US" sz="1600" b="1" dirty="0" smtClean="0">
                <a:solidFill>
                  <a:schemeClr val="tx1">
                    <a:lumMod val="75000"/>
                    <a:lumOff val="25000"/>
                  </a:schemeClr>
                </a:solidFill>
                <a:latin typeface="Century Gothic" panose="020F0302020204030204"/>
              </a:rPr>
              <a:t>Lauren Childs-Gleason: </a:t>
            </a:r>
            <a:r>
              <a:rPr lang="en-US" sz="1600" dirty="0">
                <a:solidFill>
                  <a:schemeClr val="tx1">
                    <a:lumMod val="75000"/>
                    <a:lumOff val="25000"/>
                  </a:schemeClr>
                </a:solidFill>
                <a:latin typeface="Century Gothic" panose="020F0302020204030204"/>
                <a:hlinkClick r:id="rId12"/>
              </a:rPr>
              <a:t>Lauren.M.Childs@nasa.gov</a:t>
            </a:r>
            <a:r>
              <a:rPr lang="en-US" sz="1600" dirty="0">
                <a:solidFill>
                  <a:schemeClr val="tx1">
                    <a:lumMod val="75000"/>
                    <a:lumOff val="25000"/>
                  </a:schemeClr>
                </a:solidFill>
                <a:latin typeface="Century Gothic" panose="020F0302020204030204"/>
              </a:rPr>
              <a:t>, 757-864-4204</a:t>
            </a:r>
          </a:p>
          <a:p>
            <a:pPr marL="285750" indent="-285750">
              <a:spcAft>
                <a:spcPts val="4200"/>
              </a:spcAft>
              <a:buClr>
                <a:srgbClr val="3550A7"/>
              </a:buClr>
              <a:buFont typeface="Webdings" panose="05030102010509060703" pitchFamily="18" charset="2"/>
              <a:buChar char="4"/>
            </a:pPr>
            <a:endParaRPr lang="en-US" sz="1600" b="1" dirty="0" smtClean="0">
              <a:solidFill>
                <a:schemeClr val="tx1">
                  <a:lumMod val="75000"/>
                  <a:lumOff val="25000"/>
                </a:schemeClr>
              </a:solidFill>
              <a:latin typeface="Century Gothic" panose="020F0302020204030204"/>
            </a:endParaRPr>
          </a:p>
        </p:txBody>
      </p:sp>
      <p:sp>
        <p:nvSpPr>
          <p:cNvPr id="23" name="Content Placeholder 2"/>
          <p:cNvSpPr txBox="1">
            <a:spLocks/>
          </p:cNvSpPr>
          <p:nvPr/>
        </p:nvSpPr>
        <p:spPr>
          <a:xfrm>
            <a:off x="3448161" y="4289760"/>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Contracts, payroll, status reports/invoices, schedule adjustments, online application system, travel, employment verifications, SSAI</a:t>
            </a:r>
          </a:p>
        </p:txBody>
      </p:sp>
      <p:sp>
        <p:nvSpPr>
          <p:cNvPr id="24" name="Content Placeholder 2"/>
          <p:cNvSpPr txBox="1">
            <a:spLocks/>
          </p:cNvSpPr>
          <p:nvPr/>
        </p:nvSpPr>
        <p:spPr>
          <a:xfrm>
            <a:off x="3448161" y="4949143"/>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Communications Team-related items, social media, newsletter, recruiting, military engagement, outreach activities, Ambassador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Corps, media requests</a:t>
            </a:r>
            <a:endPar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5" name="Content Placeholder 2"/>
          <p:cNvSpPr txBox="1">
            <a:spLocks/>
          </p:cNvSpPr>
          <p:nvPr/>
        </p:nvSpPr>
        <p:spPr>
          <a:xfrm>
            <a:off x="3414328" y="3564359"/>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IT Team-related items, DEVELOPedia, DEVELOP website, DEVELOP Exchange, software, hardware, software release authority</a:t>
            </a:r>
          </a:p>
        </p:txBody>
      </p:sp>
      <p:sp>
        <p:nvSpPr>
          <p:cNvPr id="26" name="Content Placeholder 2"/>
          <p:cNvSpPr txBox="1">
            <a:spLocks/>
          </p:cNvSpPr>
          <p:nvPr/>
        </p:nvSpPr>
        <p:spPr>
          <a:xfrm>
            <a:off x="3392078" y="2862338"/>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Project Coordination Team-related items, publications,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deliverables, deadlines, webinars, DEVELOPedia project pages</a:t>
            </a:r>
            <a:endPar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7" name="Content Placeholder 2"/>
          <p:cNvSpPr txBox="1">
            <a:spLocks/>
          </p:cNvSpPr>
          <p:nvPr/>
        </p:nvSpPr>
        <p:spPr>
          <a:xfrm>
            <a:off x="3392078" y="2175348"/>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Impact Analysis Team-related items, tracking metrics, indicators, socioeconomic impact analysis, PSI, participant surveys, alumni survey, using the national telecon line</a:t>
            </a:r>
            <a:endPar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8" name="Content Placeholder 2"/>
          <p:cNvSpPr txBox="1">
            <a:spLocks/>
          </p:cNvSpPr>
          <p:nvPr/>
        </p:nvSpPr>
        <p:spPr>
          <a:xfrm>
            <a:off x="3380495" y="1399985"/>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9" name="Content Placeholder 2"/>
          <p:cNvSpPr txBox="1">
            <a:spLocks/>
          </p:cNvSpPr>
          <p:nvPr/>
        </p:nvSpPr>
        <p:spPr>
          <a:xfrm>
            <a:off x="3326251" y="1488358"/>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Deadlines</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a:t>
            </a:r>
            <a:r>
              <a:rPr kumimoji="0" lang="en-US" sz="1400" b="0" i="0" u="none" strike="noStrike" kern="1200" cap="none" spc="0" normalizeH="0" baseline="0" noProof="0" dirty="0" err="1" smtClean="0">
                <a:ln>
                  <a:noFill/>
                </a:ln>
                <a:solidFill>
                  <a:schemeClr val="tx1">
                    <a:lumMod val="75000"/>
                    <a:lumOff val="25000"/>
                  </a:schemeClr>
                </a:solidFill>
                <a:effectLst/>
                <a:uLnTx/>
                <a:uFillTx/>
                <a:latin typeface="Century Gothic" panose="020B0502020202020204" pitchFamily="34" charset="0"/>
                <a:ea typeface="+mn-ea"/>
                <a:cs typeface="+mn-cs"/>
              </a:rPr>
              <a:t>telecons</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Fellow class, CL position competition,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print </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materials, recruiting,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VPS, Capacity Building Program activities</a:t>
            </a:r>
          </a:p>
        </p:txBody>
      </p:sp>
      <p:pic>
        <p:nvPicPr>
          <p:cNvPr id="30" name="Picture 2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599" y="1626197"/>
            <a:ext cx="1253933" cy="1253933"/>
          </a:xfrm>
          <a:prstGeom prst="ellipse">
            <a:avLst/>
          </a:prstGeom>
          <a:effectLst>
            <a:outerShdw blurRad="76200" dir="13500000" sy="23000" kx="1200000" algn="br" rotWithShape="0">
              <a:prstClr val="black">
                <a:alpha val="20000"/>
              </a:prstClr>
            </a:outerShdw>
          </a:effectLst>
        </p:spPr>
      </p:pic>
      <p:pic>
        <p:nvPicPr>
          <p:cNvPr id="31" name="Picture 30"/>
          <p:cNvPicPr>
            <a:picLocks noChangeAspect="1"/>
          </p:cNvPicPr>
          <p:nvPr/>
        </p:nvPicPr>
        <p:blipFill rotWithShape="1">
          <a:blip r:embed="rId14" cstate="print">
            <a:extLst>
              <a:ext uri="{28A0092B-C50C-407E-A947-70E740481C1C}">
                <a14:useLocalDpi xmlns:a14="http://schemas.microsoft.com/office/drawing/2010/main" val="0"/>
              </a:ext>
            </a:extLst>
          </a:blip>
          <a:srcRect l="16862" t="28931" r="38781" b="6576"/>
          <a:stretch/>
        </p:blipFill>
        <p:spPr>
          <a:xfrm>
            <a:off x="299752" y="4445953"/>
            <a:ext cx="1325123" cy="1284435"/>
          </a:xfrm>
          <a:prstGeom prst="ellipse">
            <a:avLst/>
          </a:prstGeom>
          <a:effectLst>
            <a:outerShdw blurRad="76200" dir="13500000" sy="23000" kx="1200000" algn="br" rotWithShape="0">
              <a:prstClr val="black">
                <a:alpha val="20000"/>
              </a:prstClr>
            </a:outerShdw>
          </a:effectLst>
        </p:spPr>
      </p:pic>
      <p:pic>
        <p:nvPicPr>
          <p:cNvPr id="32" name="Picture 31"/>
          <p:cNvPicPr>
            <a:picLocks noChangeAspect="1"/>
          </p:cNvPicPr>
          <p:nvPr/>
        </p:nvPicPr>
        <p:blipFill rotWithShape="1">
          <a:blip r:embed="rId15" cstate="screen">
            <a:extLst>
              <a:ext uri="{28A0092B-C50C-407E-A947-70E740481C1C}">
                <a14:useLocalDpi xmlns:a14="http://schemas.microsoft.com/office/drawing/2010/main"/>
              </a:ext>
            </a:extLst>
          </a:blip>
          <a:srcRect l="-1"/>
          <a:stretch/>
        </p:blipFill>
        <p:spPr>
          <a:xfrm>
            <a:off x="1750305" y="5020708"/>
            <a:ext cx="1261508" cy="1256901"/>
          </a:xfrm>
          <a:prstGeom prst="ellipse">
            <a:avLst/>
          </a:prstGeom>
          <a:effectLst>
            <a:outerShdw blurRad="76200" dir="13500000" sy="23000" kx="1200000" algn="br" rotWithShape="0">
              <a:prstClr val="black">
                <a:alpha val="20000"/>
              </a:prstClr>
            </a:outerShdw>
          </a:effectLst>
        </p:spPr>
      </p:pic>
      <p:sp>
        <p:nvSpPr>
          <p:cNvPr id="33" name="Content Placeholder 2"/>
          <p:cNvSpPr txBox="1">
            <a:spLocks/>
          </p:cNvSpPr>
          <p:nvPr/>
        </p:nvSpPr>
        <p:spPr>
          <a:xfrm>
            <a:off x="3445346" y="5629756"/>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400"/>
              </a:spcBef>
              <a:spcAft>
                <a:spcPts val="600"/>
              </a:spcAft>
              <a:buClr>
                <a:srgbClr val="0A1E8A"/>
              </a:buClr>
              <a:defRPr/>
            </a:pPr>
            <a:r>
              <a:rPr lang="en-US" sz="1400" dirty="0" smtClean="0">
                <a:solidFill>
                  <a:schemeClr val="tx1">
                    <a:lumMod val="75000"/>
                    <a:lumOff val="25000"/>
                  </a:schemeClr>
                </a:solidFill>
              </a:rPr>
              <a:t>Conferences, publications</a:t>
            </a:r>
            <a:r>
              <a:rPr lang="en-US" sz="1400" dirty="0">
                <a:solidFill>
                  <a:schemeClr val="tx1">
                    <a:lumMod val="75000"/>
                    <a:lumOff val="25000"/>
                  </a:schemeClr>
                </a:solidFill>
              </a:rPr>
              <a:t>, international activities, partner engagement, project hand-offs, graphic design support, print materials, </a:t>
            </a:r>
            <a:r>
              <a:rPr lang="en-US" sz="1400" dirty="0" smtClean="0">
                <a:solidFill>
                  <a:schemeClr val="tx1">
                    <a:lumMod val="75000"/>
                    <a:lumOff val="25000"/>
                  </a:schemeClr>
                </a:solidFill>
              </a:rPr>
              <a:t>recruiting</a:t>
            </a:r>
            <a:endParaRPr lang="en-US" sz="1400" dirty="0">
              <a:solidFill>
                <a:schemeClr val="tx1">
                  <a:lumMod val="75000"/>
                  <a:lumOff val="25000"/>
                </a:schemeClr>
              </a:solidFill>
            </a:endParaRPr>
          </a:p>
        </p:txBody>
      </p:sp>
      <p:sp>
        <p:nvSpPr>
          <p:cNvPr id="34" name="Rectangle 33"/>
          <p:cNvSpPr/>
          <p:nvPr/>
        </p:nvSpPr>
        <p:spPr>
          <a:xfrm>
            <a:off x="838200" y="6341306"/>
            <a:ext cx="7165572" cy="523220"/>
          </a:xfrm>
          <a:prstGeom prst="rect">
            <a:avLst/>
          </a:prstGeom>
        </p:spPr>
        <p:txBody>
          <a:bodyPr wrap="square">
            <a:spAutoFit/>
          </a:bodyPr>
          <a:lstStyle/>
          <a:p>
            <a:pPr algn="ctr">
              <a:spcBef>
                <a:spcPts val="400"/>
              </a:spcBef>
              <a:spcAft>
                <a:spcPts val="600"/>
              </a:spcAft>
              <a:buClr>
                <a:srgbClr val="0A1E8A"/>
              </a:buClr>
            </a:pPr>
            <a:r>
              <a:rPr lang="en-US" sz="1400" b="1" dirty="0">
                <a:solidFill>
                  <a:schemeClr val="bg1"/>
                </a:solidFill>
                <a:latin typeface="Century Gothic" panose="020F0302020204030204"/>
              </a:rPr>
              <a:t>Topics Not Listed Here: </a:t>
            </a:r>
            <a:r>
              <a:rPr lang="en-US" sz="1400" dirty="0">
                <a:solidFill>
                  <a:schemeClr val="bg1"/>
                </a:solidFill>
                <a:latin typeface="Century Gothic" panose="020F0302020204030204"/>
              </a:rPr>
              <a:t>ANYONE! We love answering questions and will direct you to the right person if we can’t answer </a:t>
            </a:r>
            <a:r>
              <a:rPr lang="en-US" sz="1400" dirty="0">
                <a:solidFill>
                  <a:schemeClr val="bg1"/>
                </a:solidFill>
                <a:latin typeface="Century Gothic" panose="020F0302020204030204"/>
                <a:sym typeface="Wingdings" panose="05000000000000000000" pitchFamily="2" charset="2"/>
              </a:rPr>
              <a:t></a:t>
            </a:r>
            <a:endParaRPr lang="en-US" sz="1400" dirty="0">
              <a:solidFill>
                <a:schemeClr val="bg1"/>
              </a:solidFill>
              <a:latin typeface="Century Gothic" panose="020F0302020204030204"/>
            </a:endParaRPr>
          </a:p>
        </p:txBody>
      </p:sp>
    </p:spTree>
    <p:extLst>
      <p:ext uri="{BB962C8B-B14F-4D97-AF65-F5344CB8AC3E}">
        <p14:creationId xmlns:p14="http://schemas.microsoft.com/office/powerpoint/2010/main" val="1155664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Data Centers</a:t>
            </a:r>
            <a:endParaRPr lang="en-US" dirty="0"/>
          </a:p>
        </p:txBody>
      </p:sp>
      <p:sp>
        <p:nvSpPr>
          <p:cNvPr id="18" name="Content Placeholder 1"/>
          <p:cNvSpPr>
            <a:spLocks noGrp="1"/>
          </p:cNvSpPr>
          <p:nvPr>
            <p:ph idx="1"/>
          </p:nvPr>
        </p:nvSpPr>
        <p:spPr>
          <a:xfrm>
            <a:off x="127000" y="1153051"/>
            <a:ext cx="11725366" cy="3545949"/>
          </a:xfrm>
        </p:spPr>
        <p:txBody>
          <a:bodyPr>
            <a:normAutofit fontScale="92500" lnSpcReduction="10000"/>
          </a:bodyPr>
          <a:lstStyle/>
          <a:p>
            <a:pPr marL="0" indent="0">
              <a:lnSpc>
                <a:spcPct val="110000"/>
              </a:lnSpc>
              <a:buNone/>
            </a:pPr>
            <a:r>
              <a:rPr lang="en-US" sz="2000" dirty="0" smtClean="0">
                <a:solidFill>
                  <a:schemeClr val="tx1">
                    <a:lumMod val="75000"/>
                    <a:lumOff val="25000"/>
                  </a:schemeClr>
                </a:solidFill>
                <a:hlinkClick r:id="rId2"/>
              </a:rPr>
              <a:t>Earth </a:t>
            </a:r>
            <a:r>
              <a:rPr lang="en-US" sz="2000" dirty="0">
                <a:solidFill>
                  <a:schemeClr val="tx1">
                    <a:lumMod val="75000"/>
                    <a:lumOff val="25000"/>
                  </a:schemeClr>
                </a:solidFill>
                <a:hlinkClick r:id="rId2"/>
              </a:rPr>
              <a:t>Observing System Data and Information System (EOSDIS)</a:t>
            </a:r>
            <a:r>
              <a:rPr lang="en-US" sz="2000" dirty="0">
                <a:solidFill>
                  <a:schemeClr val="tx1">
                    <a:lumMod val="75000"/>
                    <a:lumOff val="25000"/>
                  </a:schemeClr>
                </a:solidFill>
              </a:rPr>
              <a:t> is designed as a distributed system, with major facilities at Distributed Active Archive Centers (DAACs) located throughout the United States. These institutions are custodians of EOS mission data and ensure that data will be easily accessible to users. The EOSDIS DAACs process, archive, document, and distribute data from NASA's past and current Earth-observing satellites and field measurement programs. Acting in concert, the DAACs provide reliable, robust services to users whose needs may cross the traditional boundaries of a science discipline, while continuing to support the particular needs of users within the discipline communities. User services include:</a:t>
            </a:r>
          </a:p>
          <a:p>
            <a:pPr lvl="1"/>
            <a:r>
              <a:rPr lang="en-US" sz="1600" dirty="0">
                <a:solidFill>
                  <a:schemeClr val="tx1">
                    <a:lumMod val="75000"/>
                    <a:lumOff val="25000"/>
                  </a:schemeClr>
                </a:solidFill>
              </a:rPr>
              <a:t>Assistance in selecting and obtaining data</a:t>
            </a:r>
          </a:p>
          <a:p>
            <a:pPr lvl="1"/>
            <a:r>
              <a:rPr lang="en-US" sz="1600" dirty="0">
                <a:solidFill>
                  <a:schemeClr val="tx1">
                    <a:lumMod val="75000"/>
                    <a:lumOff val="25000"/>
                  </a:schemeClr>
                </a:solidFill>
              </a:rPr>
              <a:t>Access to data-handling and visualization tools</a:t>
            </a:r>
          </a:p>
          <a:p>
            <a:pPr lvl="1"/>
            <a:r>
              <a:rPr lang="en-US" sz="1600" dirty="0">
                <a:solidFill>
                  <a:schemeClr val="tx1">
                    <a:lumMod val="75000"/>
                    <a:lumOff val="25000"/>
                  </a:schemeClr>
                </a:solidFill>
              </a:rPr>
              <a:t>Notification of data-related news</a:t>
            </a:r>
          </a:p>
          <a:p>
            <a:pPr lvl="1"/>
            <a:r>
              <a:rPr lang="en-US" sz="1600" dirty="0">
                <a:solidFill>
                  <a:schemeClr val="tx1">
                    <a:lumMod val="75000"/>
                    <a:lumOff val="25000"/>
                  </a:schemeClr>
                </a:solidFill>
              </a:rPr>
              <a:t>Technical support and referrals</a:t>
            </a:r>
          </a:p>
          <a:p>
            <a:pPr>
              <a:buClr>
                <a:srgbClr val="13416C"/>
              </a:buClr>
              <a:buFont typeface="Webdings" panose="05030102010509060703" pitchFamily="18" charset="2"/>
              <a:buChar char="4"/>
            </a:pPr>
            <a:endParaRPr lang="en-US" sz="2200" dirty="0">
              <a:solidFill>
                <a:schemeClr val="tx1">
                  <a:lumMod val="75000"/>
                  <a:lumOff val="25000"/>
                </a:schemeClr>
              </a:solidFill>
            </a:endParaRPr>
          </a:p>
        </p:txBody>
      </p:sp>
      <p:pic>
        <p:nvPicPr>
          <p:cNvPr id="1026" name="Picture 2" descr="Data Center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3359413"/>
            <a:ext cx="4413553" cy="33009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8803" y="4793045"/>
            <a:ext cx="6096000" cy="1477328"/>
          </a:xfrm>
          <a:prstGeom prst="rect">
            <a:avLst/>
          </a:prstGeom>
        </p:spPr>
        <p:txBody>
          <a:bodyPr>
            <a:spAutoFit/>
          </a:bodyPr>
          <a:lstStyle/>
          <a:p>
            <a:pPr>
              <a:buClr>
                <a:srgbClr val="13416C"/>
              </a:buClr>
            </a:pPr>
            <a:r>
              <a:rPr lang="en-US" b="1" dirty="0">
                <a:solidFill>
                  <a:schemeClr val="tx1">
                    <a:lumMod val="75000"/>
                    <a:lumOff val="25000"/>
                  </a:schemeClr>
                </a:solidFill>
                <a:latin typeface="Century Gothic" panose="020B0502020202020204" pitchFamily="34" charset="0"/>
              </a:rPr>
              <a:t>EOSDIS Distributed Active Archive Centers (DAACs)</a:t>
            </a:r>
          </a:p>
          <a:p>
            <a:pPr>
              <a:buClr>
                <a:srgbClr val="13416C"/>
              </a:buClr>
              <a:buFont typeface="Webdings" panose="05030102010509060703" pitchFamily="18" charset="2"/>
              <a:buChar char="4"/>
            </a:pPr>
            <a:r>
              <a:rPr lang="en-US" dirty="0" smtClean="0">
                <a:solidFill>
                  <a:schemeClr val="tx1">
                    <a:lumMod val="75000"/>
                    <a:lumOff val="25000"/>
                  </a:schemeClr>
                </a:solidFill>
                <a:latin typeface="Century Gothic" panose="020B0502020202020204" pitchFamily="34" charset="0"/>
                <a:hlinkClick r:id="rId4"/>
              </a:rPr>
              <a:t>https</a:t>
            </a:r>
            <a:r>
              <a:rPr lang="en-US" dirty="0">
                <a:solidFill>
                  <a:schemeClr val="tx1">
                    <a:lumMod val="75000"/>
                    <a:lumOff val="25000"/>
                  </a:schemeClr>
                </a:solidFill>
                <a:latin typeface="Century Gothic" panose="020B0502020202020204" pitchFamily="34" charset="0"/>
                <a:hlinkClick r:id="rId4"/>
              </a:rPr>
              <a:t>://earthdata.nasa.gov/about/daacs</a:t>
            </a:r>
            <a:r>
              <a:rPr lang="en-US" dirty="0">
                <a:solidFill>
                  <a:schemeClr val="tx1">
                    <a:lumMod val="75000"/>
                    <a:lumOff val="25000"/>
                  </a:schemeClr>
                </a:solidFill>
                <a:latin typeface="Century Gothic" panose="020B0502020202020204" pitchFamily="34" charset="0"/>
              </a:rPr>
              <a:t> </a:t>
            </a:r>
            <a:endParaRPr lang="en-US" dirty="0" smtClean="0">
              <a:solidFill>
                <a:schemeClr val="tx1">
                  <a:lumMod val="75000"/>
                  <a:lumOff val="25000"/>
                </a:schemeClr>
              </a:solidFill>
              <a:latin typeface="Century Gothic" panose="020B0502020202020204" pitchFamily="34" charset="0"/>
            </a:endParaRPr>
          </a:p>
          <a:p>
            <a:pPr>
              <a:buClr>
                <a:srgbClr val="13416C"/>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a:buClr>
                <a:srgbClr val="13416C"/>
              </a:buClr>
            </a:pPr>
            <a:r>
              <a:rPr lang="en-US" b="1" dirty="0" smtClean="0">
                <a:solidFill>
                  <a:schemeClr val="tx1">
                    <a:lumMod val="75000"/>
                    <a:lumOff val="25000"/>
                  </a:schemeClr>
                </a:solidFill>
                <a:latin typeface="Century Gothic" panose="020B0502020202020204" pitchFamily="34" charset="0"/>
              </a:rPr>
              <a:t>Earth Data Search</a:t>
            </a:r>
          </a:p>
          <a:p>
            <a:pPr>
              <a:buClr>
                <a:srgbClr val="13416C"/>
              </a:buClr>
              <a:buFont typeface="Webdings" panose="05030102010509060703" pitchFamily="18" charset="2"/>
              <a:buChar char="4"/>
            </a:pPr>
            <a:r>
              <a:rPr lang="en-US" dirty="0" smtClean="0">
                <a:solidFill>
                  <a:schemeClr val="tx1">
                    <a:lumMod val="75000"/>
                    <a:lumOff val="25000"/>
                  </a:schemeClr>
                </a:solidFill>
                <a:latin typeface="Century Gothic" panose="020B0502020202020204" pitchFamily="34" charset="0"/>
                <a:hlinkClick r:id="rId5"/>
              </a:rPr>
              <a:t>https</a:t>
            </a:r>
            <a:r>
              <a:rPr lang="en-US" dirty="0">
                <a:solidFill>
                  <a:schemeClr val="tx1">
                    <a:lumMod val="75000"/>
                    <a:lumOff val="25000"/>
                  </a:schemeClr>
                </a:solidFill>
                <a:latin typeface="Century Gothic" panose="020B0502020202020204" pitchFamily="34" charset="0"/>
                <a:hlinkClick r:id="rId5"/>
              </a:rPr>
              <a:t>://search.earthdata.nasa.gov/search</a:t>
            </a:r>
            <a:r>
              <a:rPr lang="en-US" dirty="0">
                <a:solidFill>
                  <a:schemeClr val="tx1">
                    <a:lumMod val="75000"/>
                    <a:lumOff val="25000"/>
                  </a:schemeClr>
                </a:solidFill>
                <a:latin typeface="Century Gothic" panose="020B0502020202020204" pitchFamily="34" charset="0"/>
              </a:rPr>
              <a:t> </a:t>
            </a:r>
          </a:p>
        </p:txBody>
      </p:sp>
    </p:spTree>
    <p:extLst>
      <p:ext uri="{BB962C8B-B14F-4D97-AF65-F5344CB8AC3E}">
        <p14:creationId xmlns:p14="http://schemas.microsoft.com/office/powerpoint/2010/main" val="761897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ARSET Trainings</a:t>
            </a:r>
            <a:endParaRPr lang="en-US" dirty="0"/>
          </a:p>
        </p:txBody>
      </p:sp>
      <p:sp>
        <p:nvSpPr>
          <p:cNvPr id="18" name="Content Placeholder 1"/>
          <p:cNvSpPr>
            <a:spLocks noGrp="1"/>
          </p:cNvSpPr>
          <p:nvPr>
            <p:ph idx="1"/>
          </p:nvPr>
        </p:nvSpPr>
        <p:spPr>
          <a:xfrm>
            <a:off x="193766" y="1153052"/>
            <a:ext cx="11658600" cy="5003908"/>
          </a:xfrm>
        </p:spPr>
        <p:txBody>
          <a:bodyPr>
            <a:normAutofit/>
          </a:bodyPr>
          <a:lstStyle/>
          <a:p>
            <a:pPr marL="0" indent="0" fontAlgn="ctr">
              <a:buNone/>
            </a:pPr>
            <a:r>
              <a:rPr lang="en-US" sz="2000" b="1" dirty="0" smtClean="0">
                <a:solidFill>
                  <a:schemeClr val="tx1">
                    <a:lumMod val="75000"/>
                    <a:lumOff val="25000"/>
                  </a:schemeClr>
                </a:solidFill>
              </a:rPr>
              <a:t>Through </a:t>
            </a:r>
            <a:r>
              <a:rPr lang="en-US" sz="2000" b="1" dirty="0">
                <a:solidFill>
                  <a:schemeClr val="tx1">
                    <a:lumMod val="75000"/>
                    <a:lumOff val="25000"/>
                  </a:schemeClr>
                </a:solidFill>
              </a:rPr>
              <a:t>ARSET trainings, you can learn how to: </a:t>
            </a:r>
          </a:p>
          <a:p>
            <a:pPr>
              <a:buClr>
                <a:srgbClr val="13416C"/>
              </a:buClr>
              <a:buFont typeface="Webdings" panose="05030102010509060703" pitchFamily="18" charset="2"/>
              <a:buChar char="4"/>
            </a:pPr>
            <a:r>
              <a:rPr lang="en-US" sz="2000" dirty="0" smtClean="0">
                <a:solidFill>
                  <a:schemeClr val="tx1">
                    <a:lumMod val="75000"/>
                    <a:lumOff val="25000"/>
                  </a:schemeClr>
                </a:solidFill>
              </a:rPr>
              <a:t>Use </a:t>
            </a:r>
            <a:r>
              <a:rPr lang="en-US" sz="2000" dirty="0">
                <a:solidFill>
                  <a:schemeClr val="tx1">
                    <a:lumMod val="75000"/>
                    <a:lumOff val="25000"/>
                  </a:schemeClr>
                </a:solidFill>
              </a:rPr>
              <a:t>NASA data for environmental management</a:t>
            </a:r>
          </a:p>
          <a:p>
            <a:pPr>
              <a:buClr>
                <a:srgbClr val="13416C"/>
              </a:buClr>
              <a:buFont typeface="Webdings" panose="05030102010509060703" pitchFamily="18" charset="2"/>
              <a:buChar char="4"/>
            </a:pPr>
            <a:r>
              <a:rPr lang="en-US" sz="2000" dirty="0" smtClean="0">
                <a:solidFill>
                  <a:schemeClr val="tx1">
                    <a:lumMod val="75000"/>
                    <a:lumOff val="25000"/>
                  </a:schemeClr>
                </a:solidFill>
              </a:rPr>
              <a:t>Search </a:t>
            </a:r>
            <a:r>
              <a:rPr lang="en-US" sz="2000" dirty="0">
                <a:solidFill>
                  <a:schemeClr val="tx1">
                    <a:lumMod val="75000"/>
                    <a:lumOff val="25000"/>
                  </a:schemeClr>
                </a:solidFill>
              </a:rPr>
              <a:t>and access NASA resources relevant to your needs</a:t>
            </a:r>
          </a:p>
          <a:p>
            <a:pPr>
              <a:buClr>
                <a:srgbClr val="13416C"/>
              </a:buClr>
              <a:buFont typeface="Webdings" panose="05030102010509060703" pitchFamily="18" charset="2"/>
              <a:buChar char="4"/>
            </a:pPr>
            <a:r>
              <a:rPr lang="en-US" sz="2000" dirty="0" smtClean="0">
                <a:solidFill>
                  <a:schemeClr val="tx1">
                    <a:lumMod val="75000"/>
                    <a:lumOff val="25000"/>
                  </a:schemeClr>
                </a:solidFill>
              </a:rPr>
              <a:t>Visualize</a:t>
            </a:r>
            <a:r>
              <a:rPr lang="en-US" sz="2000" dirty="0">
                <a:solidFill>
                  <a:schemeClr val="tx1">
                    <a:lumMod val="75000"/>
                    <a:lumOff val="25000"/>
                  </a:schemeClr>
                </a:solidFill>
              </a:rPr>
              <a:t>, interpret, and apply remote sensing data and imagery</a:t>
            </a:r>
          </a:p>
          <a:p>
            <a:pPr marL="0" indent="0">
              <a:buNone/>
            </a:pPr>
            <a:endParaRPr lang="en-US" sz="2000" dirty="0">
              <a:solidFill>
                <a:schemeClr val="tx1">
                  <a:lumMod val="75000"/>
                  <a:lumOff val="25000"/>
                </a:schemeClr>
              </a:solidFill>
            </a:endParaRPr>
          </a:p>
          <a:p>
            <a:pPr marL="0" indent="0">
              <a:buNone/>
            </a:pPr>
            <a:r>
              <a:rPr lang="en-US" sz="2000" b="1" dirty="0" smtClean="0">
                <a:solidFill>
                  <a:schemeClr val="tx1">
                    <a:lumMod val="75000"/>
                    <a:lumOff val="25000"/>
                  </a:schemeClr>
                </a:solidFill>
              </a:rPr>
              <a:t>Remote </a:t>
            </a:r>
            <a:r>
              <a:rPr lang="en-US" sz="2000" b="1" dirty="0">
                <a:solidFill>
                  <a:schemeClr val="tx1">
                    <a:lumMod val="75000"/>
                    <a:lumOff val="25000"/>
                  </a:schemeClr>
                </a:solidFill>
              </a:rPr>
              <a:t>Sensing </a:t>
            </a:r>
            <a:r>
              <a:rPr lang="en-US" sz="2000" b="1" dirty="0" smtClean="0">
                <a:solidFill>
                  <a:schemeClr val="tx1">
                    <a:lumMod val="75000"/>
                    <a:lumOff val="25000"/>
                  </a:schemeClr>
                </a:solidFill>
              </a:rPr>
              <a:t>Fundamentals</a:t>
            </a:r>
            <a:r>
              <a:rPr lang="en-US" sz="2000" dirty="0" smtClean="0">
                <a:solidFill>
                  <a:schemeClr val="tx1">
                    <a:lumMod val="75000"/>
                    <a:lumOff val="25000"/>
                  </a:schemeClr>
                </a:solidFill>
              </a:rPr>
              <a:t>: </a:t>
            </a:r>
            <a:r>
              <a:rPr lang="en-US" sz="2000" dirty="0">
                <a:solidFill>
                  <a:schemeClr val="tx1">
                    <a:lumMod val="75000"/>
                    <a:lumOff val="25000"/>
                  </a:schemeClr>
                </a:solidFill>
              </a:rPr>
              <a:t>These webinars are available for viewing at any time. They provide basic information about the fundamentals of remote sensing, and are often a prerequisite for other ARSET trainings</a:t>
            </a:r>
            <a:r>
              <a:rPr lang="en-US" sz="2000" dirty="0" smtClean="0">
                <a:solidFill>
                  <a:schemeClr val="tx1">
                    <a:lumMod val="75000"/>
                    <a:lumOff val="25000"/>
                  </a:schemeClr>
                </a:solidFill>
              </a:rPr>
              <a:t>. </a:t>
            </a:r>
            <a:r>
              <a:rPr lang="en-US" sz="2000" dirty="0">
                <a:solidFill>
                  <a:schemeClr val="tx1">
                    <a:lumMod val="75000"/>
                    <a:lumOff val="25000"/>
                  </a:schemeClr>
                </a:solidFill>
                <a:hlinkClick r:id="rId2"/>
              </a:rPr>
              <a:t>https://</a:t>
            </a:r>
            <a:r>
              <a:rPr lang="en-US" sz="2000" dirty="0" smtClean="0">
                <a:solidFill>
                  <a:schemeClr val="tx1">
                    <a:lumMod val="75000"/>
                    <a:lumOff val="25000"/>
                  </a:schemeClr>
                </a:solidFill>
                <a:hlinkClick r:id="rId2"/>
              </a:rPr>
              <a:t>arset.gsfc.nasa.gov/webinars/fundamentals-remote-sensing</a:t>
            </a:r>
            <a:endParaRPr lang="en-US" sz="2000" dirty="0" smtClean="0">
              <a:solidFill>
                <a:schemeClr val="tx1">
                  <a:lumMod val="75000"/>
                  <a:lumOff val="25000"/>
                </a:schemeClr>
              </a:solidFill>
            </a:endParaRPr>
          </a:p>
          <a:p>
            <a:pPr>
              <a:buClr>
                <a:srgbClr val="13416C"/>
              </a:buClr>
              <a:buFont typeface="Webdings" panose="05030102010509060703" pitchFamily="18" charset="2"/>
              <a:buChar char="4"/>
            </a:pPr>
            <a:r>
              <a:rPr lang="en-US" sz="1700" dirty="0">
                <a:solidFill>
                  <a:schemeClr val="tx1">
                    <a:lumMod val="75000"/>
                    <a:lumOff val="25000"/>
                  </a:schemeClr>
                </a:solidFill>
              </a:rPr>
              <a:t>Session 1: </a:t>
            </a:r>
            <a:r>
              <a:rPr lang="en-US" sz="1700" dirty="0" smtClean="0">
                <a:solidFill>
                  <a:schemeClr val="tx1">
                    <a:lumMod val="75000"/>
                    <a:lumOff val="25000"/>
                  </a:schemeClr>
                </a:solidFill>
              </a:rPr>
              <a:t>Fundamentals </a:t>
            </a:r>
            <a:r>
              <a:rPr lang="en-US" sz="1700" dirty="0">
                <a:solidFill>
                  <a:schemeClr val="tx1">
                    <a:lumMod val="75000"/>
                    <a:lumOff val="25000"/>
                  </a:schemeClr>
                </a:solidFill>
              </a:rPr>
              <a:t>of Remote </a:t>
            </a:r>
            <a:r>
              <a:rPr lang="en-US" sz="1700" dirty="0" smtClean="0">
                <a:solidFill>
                  <a:schemeClr val="tx1">
                    <a:lumMod val="75000"/>
                    <a:lumOff val="25000"/>
                  </a:schemeClr>
                </a:solidFill>
              </a:rPr>
              <a:t>Sensing</a:t>
            </a:r>
          </a:p>
          <a:p>
            <a:pPr>
              <a:buClr>
                <a:srgbClr val="13416C"/>
              </a:buClr>
              <a:buFont typeface="Webdings" panose="05030102010509060703" pitchFamily="18" charset="2"/>
              <a:buChar char="4"/>
            </a:pPr>
            <a:r>
              <a:rPr lang="en-US" sz="1700" dirty="0">
                <a:solidFill>
                  <a:schemeClr val="tx1">
                    <a:lumMod val="75000"/>
                    <a:lumOff val="25000"/>
                  </a:schemeClr>
                </a:solidFill>
              </a:rPr>
              <a:t>Session 2A: Satellites, Sensors, Data and Tools for Land Management and Wildfire </a:t>
            </a:r>
            <a:r>
              <a:rPr lang="en-US" sz="1700" dirty="0" smtClean="0">
                <a:solidFill>
                  <a:schemeClr val="tx1">
                    <a:lumMod val="75000"/>
                    <a:lumOff val="25000"/>
                  </a:schemeClr>
                </a:solidFill>
              </a:rPr>
              <a:t>Applications</a:t>
            </a:r>
          </a:p>
          <a:p>
            <a:pPr>
              <a:buClr>
                <a:srgbClr val="13416C"/>
              </a:buClr>
              <a:buFont typeface="Webdings" panose="05030102010509060703" pitchFamily="18" charset="2"/>
              <a:buChar char="4"/>
            </a:pPr>
            <a:r>
              <a:rPr lang="en-US" sz="1700" dirty="0">
                <a:solidFill>
                  <a:schemeClr val="tx1">
                    <a:lumMod val="75000"/>
                    <a:lumOff val="25000"/>
                  </a:schemeClr>
                </a:solidFill>
              </a:rPr>
              <a:t>Session 2B: Satellites, Sensors, and Earth Systems Models for Water Resources </a:t>
            </a:r>
            <a:r>
              <a:rPr lang="en-US" sz="1700" dirty="0" smtClean="0">
                <a:solidFill>
                  <a:schemeClr val="tx1">
                    <a:lumMod val="75000"/>
                    <a:lumOff val="25000"/>
                  </a:schemeClr>
                </a:solidFill>
              </a:rPr>
              <a:t>Management</a:t>
            </a:r>
          </a:p>
          <a:p>
            <a:pPr>
              <a:buClr>
                <a:srgbClr val="13416C"/>
              </a:buClr>
              <a:buFont typeface="Webdings" panose="05030102010509060703" pitchFamily="18" charset="2"/>
              <a:buChar char="4"/>
            </a:pPr>
            <a:r>
              <a:rPr lang="en-US" sz="1700" dirty="0">
                <a:solidFill>
                  <a:schemeClr val="tx1">
                    <a:lumMod val="75000"/>
                    <a:lumOff val="25000"/>
                  </a:schemeClr>
                </a:solidFill>
              </a:rPr>
              <a:t>Session 2C: Fundamentals of Aquatic Remote Sensing</a:t>
            </a:r>
          </a:p>
        </p:txBody>
      </p:sp>
      <p:sp>
        <p:nvSpPr>
          <p:cNvPr id="3" name="Rectangle 2"/>
          <p:cNvSpPr/>
          <p:nvPr/>
        </p:nvSpPr>
        <p:spPr>
          <a:xfrm>
            <a:off x="7503886" y="365125"/>
            <a:ext cx="4688114" cy="461665"/>
          </a:xfrm>
          <a:prstGeom prst="rect">
            <a:avLst/>
          </a:prstGeom>
        </p:spPr>
        <p:txBody>
          <a:bodyPr wrap="square">
            <a:spAutoFit/>
          </a:bodyPr>
          <a:lstStyle/>
          <a:p>
            <a:pPr>
              <a:buClr>
                <a:srgbClr val="13416C"/>
              </a:buClr>
            </a:pPr>
            <a:r>
              <a:rPr lang="en-US" sz="2400" dirty="0" smtClean="0">
                <a:solidFill>
                  <a:schemeClr val="bg2">
                    <a:lumMod val="25000"/>
                  </a:schemeClr>
                </a:solidFill>
                <a:latin typeface="Century Gothic" panose="020B0502020202020204" pitchFamily="34" charset="0"/>
                <a:hlinkClick r:id="rId3"/>
              </a:rPr>
              <a:t>https</a:t>
            </a:r>
            <a:r>
              <a:rPr lang="en-US" sz="2400" dirty="0">
                <a:solidFill>
                  <a:schemeClr val="bg2">
                    <a:lumMod val="25000"/>
                  </a:schemeClr>
                </a:solidFill>
                <a:latin typeface="Century Gothic" panose="020B0502020202020204" pitchFamily="34" charset="0"/>
                <a:hlinkClick r:id="rId3"/>
              </a:rPr>
              <a:t>://arset.gsfc.nasa.gov</a:t>
            </a:r>
            <a:r>
              <a:rPr lang="en-US" sz="2400" dirty="0" smtClean="0">
                <a:solidFill>
                  <a:schemeClr val="bg2">
                    <a:lumMod val="25000"/>
                  </a:schemeClr>
                </a:solidFill>
                <a:latin typeface="Century Gothic" panose="020B0502020202020204" pitchFamily="34" charset="0"/>
                <a:hlinkClick r:id="rId3"/>
              </a:rPr>
              <a:t>/</a:t>
            </a:r>
            <a:r>
              <a:rPr lang="en-US" sz="2400" dirty="0" smtClean="0">
                <a:solidFill>
                  <a:schemeClr val="bg2">
                    <a:lumMod val="25000"/>
                  </a:schemeClr>
                </a:solidFill>
                <a:latin typeface="Century Gothic" panose="020B0502020202020204" pitchFamily="34" charset="0"/>
              </a:rPr>
              <a:t> </a:t>
            </a:r>
            <a:endParaRPr lang="en-US" sz="2400" dirty="0">
              <a:solidFill>
                <a:schemeClr val="bg2">
                  <a:lumMod val="25000"/>
                </a:schemeClr>
              </a:solidFill>
              <a:latin typeface="Century Gothic" panose="020B0502020202020204" pitchFamily="34" charset="0"/>
            </a:endParaRPr>
          </a:p>
        </p:txBody>
      </p:sp>
    </p:spTree>
    <p:extLst>
      <p:ext uri="{BB962C8B-B14F-4D97-AF65-F5344CB8AC3E}">
        <p14:creationId xmlns:p14="http://schemas.microsoft.com/office/powerpoint/2010/main" val="1118562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32411" y="1321349"/>
            <a:ext cx="10100055" cy="1325563"/>
          </a:xfrm>
        </p:spPr>
        <p:txBody>
          <a:bodyPr/>
          <a:lstStyle/>
          <a:p>
            <a:r>
              <a:rPr lang="en-US" dirty="0" smtClean="0"/>
              <a:t>Thank You!</a:t>
            </a:r>
            <a:endParaRPr lang="en-US" dirty="0"/>
          </a:p>
        </p:txBody>
      </p:sp>
      <p:sp>
        <p:nvSpPr>
          <p:cNvPr id="10" name="Text Placeholder 5"/>
          <p:cNvSpPr txBox="1">
            <a:spLocks/>
          </p:cNvSpPr>
          <p:nvPr/>
        </p:nvSpPr>
        <p:spPr>
          <a:xfrm>
            <a:off x="0" y="3490489"/>
            <a:ext cx="6794338" cy="1673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smtClean="0">
                <a:solidFill>
                  <a:schemeClr val="tx1">
                    <a:lumMod val="75000"/>
                    <a:lumOff val="25000"/>
                  </a:schemeClr>
                </a:solidFill>
              </a:rPr>
              <a:t>Ask lots </a:t>
            </a:r>
            <a:r>
              <a:rPr lang="en-US" sz="2200" smtClean="0">
                <a:solidFill>
                  <a:schemeClr val="tx1">
                    <a:lumMod val="75000"/>
                    <a:lumOff val="25000"/>
                  </a:schemeClr>
                </a:solidFill>
              </a:rPr>
              <a:t>of questions</a:t>
            </a:r>
            <a:r>
              <a:rPr lang="en-US" sz="2200" dirty="0" smtClean="0">
                <a:solidFill>
                  <a:schemeClr val="tx1">
                    <a:lumMod val="75000"/>
                    <a:lumOff val="25000"/>
                  </a:schemeClr>
                </a:solidFill>
              </a:rPr>
              <a:t>!</a:t>
            </a:r>
            <a:endParaRPr lang="en-US" sz="2200" dirty="0">
              <a:solidFill>
                <a:schemeClr val="tx1">
                  <a:lumMod val="75000"/>
                  <a:lumOff val="25000"/>
                </a:schemeClr>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08624" y="0"/>
            <a:ext cx="5983376" cy="6309360"/>
          </a:xfrm>
          <a:prstGeom prst="rect">
            <a:avLst/>
          </a:prstGeom>
        </p:spPr>
      </p:pic>
    </p:spTree>
    <p:extLst>
      <p:ext uri="{BB962C8B-B14F-4D97-AF65-F5344CB8AC3E}">
        <p14:creationId xmlns:p14="http://schemas.microsoft.com/office/powerpoint/2010/main" val="207327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682</TotalTime>
  <Words>765</Words>
  <Application>Microsoft Office PowerPoint</Application>
  <PresentationFormat>Widescreen</PresentationFormat>
  <Paragraphs>167</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Webdings</vt:lpstr>
      <vt:lpstr>Wingdings</vt:lpstr>
      <vt:lpstr>Office Theme</vt:lpstr>
      <vt:lpstr>NASA DEVELOP National Program</vt:lpstr>
      <vt:lpstr>DEVELOPedia</vt:lpstr>
      <vt:lpstr>The DEVELOP Earth Science Collaborative</vt:lpstr>
      <vt:lpstr>FY18 Fellow Class</vt:lpstr>
      <vt:lpstr>National POCs</vt:lpstr>
      <vt:lpstr>Questions? </vt:lpstr>
      <vt:lpstr>NASA Data Centers</vt:lpstr>
      <vt:lpstr>ARSET Trainings</vt:lpstr>
      <vt:lpstr>Thank You!</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78</cp:revision>
  <dcterms:created xsi:type="dcterms:W3CDTF">2017-05-02T13:03:18Z</dcterms:created>
  <dcterms:modified xsi:type="dcterms:W3CDTF">2018-08-27T20:52:23Z</dcterms:modified>
</cp:coreProperties>
</file>