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Questrial" panose="020B0604020202020204" charset="0"/>
      <p:regular r:id="rId5"/>
    </p:embeddedFont>
    <p:embeddedFont>
      <p:font typeface="Garamond" panose="02020404030301010803" pitchFamily="18" charset="0"/>
      <p:regular r:id="rId6"/>
      <p:bold r:id="rId7"/>
      <p:italic r:id="rId8"/>
    </p:embeddedFont>
    <p:embeddedFont>
      <p:font typeface="Cambria Math" panose="02040503050406030204" pitchFamily="18" charset="0"/>
      <p:regular r:id="rId9"/>
    </p:embeddedFont>
    <p:embeddedFont>
      <p:font typeface="Century Gothic" panose="020B0502020202020204" pitchFamily="34" charset="0"/>
      <p:regular r:id="rId10"/>
      <p:bold r:id="rId11"/>
      <p:italic r:id="rId12"/>
      <p:boldItalic r:id="rId1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6" clrIdx="0">
    <p:extLst/>
  </p:cmAuthor>
  <p:cmAuthor id="2" name="Childs, Lauren M. (LARC-E3)[DEVELOP - Wise County (LaRC)]" initials="CLM(-WC(" lastIdx="1" clrIdx="1">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981" autoAdjust="0"/>
    <p:restoredTop sz="94660"/>
  </p:normalViewPr>
  <p:slideViewPr>
    <p:cSldViewPr>
      <p:cViewPr varScale="1">
        <p:scale>
          <a:sx n="21" d="100"/>
          <a:sy n="21" d="100"/>
        </p:scale>
        <p:origin x="1536" y="8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6T09:21:01.001" idx="2">
    <p:pos x="3016" y="7897"/>
    <p:text>Good job representing data processing and analysis, but data acquisition should be in the methods as well (What data was used for LULC, vegetation, and thermal analysis?</p:text>
    <p:extLst>
      <p:ext uri="{C676402C-5697-4E1C-873F-D02D1690AC5C}">
        <p15:threadingInfo xmlns:p15="http://schemas.microsoft.com/office/powerpoint/2012/main" timeZoneBias="240"/>
      </p:ext>
    </p:extLst>
  </p:cm>
  <p:cm authorId="1" dt="2015-10-16T09:23:38.127" idx="3">
    <p:pos x="15097" y="17553"/>
    <p:text>The acknowledgments should be either left justified, or center justified with the heading centered as well.</p:text>
    <p:extLst mod="1">
      <p:ext uri="{C676402C-5697-4E1C-873F-D02D1690AC5C}">
        <p15:threadingInfo xmlns:p15="http://schemas.microsoft.com/office/powerpoint/2012/main" timeZoneBias="240"/>
      </p:ext>
    </p:extLst>
  </p:cm>
  <p:cm authorId="1" dt="2015-10-16T09:27:00.491" idx="4">
    <p:pos x="12204" y="10080"/>
    <p:text>The inset map should be bigger. It is not legible at its current size.</p:text>
    <p:extLst>
      <p:ext uri="{C676402C-5697-4E1C-873F-D02D1690AC5C}">
        <p15:threadingInfo xmlns:p15="http://schemas.microsoft.com/office/powerpoint/2012/main" timeZoneBias="240"/>
      </p:ext>
    </p:extLst>
  </p:cm>
  <p:cm authorId="1" dt="2015-10-16T09:28:41.172" idx="5">
    <p:pos x="16128" y="3960"/>
    <p:text>Try to use a better action word for the first word of a bullet.  Maybe change the first bullet to "Investigate the relationship ... with remote sensing technologies"</p:text>
    <p:extLst mod="1">
      <p:ext uri="{C676402C-5697-4E1C-873F-D02D1690AC5C}">
        <p15:threadingInfo xmlns:p15="http://schemas.microsoft.com/office/powerpoint/2012/main" timeZoneBias="240"/>
      </p:ext>
    </p:extLst>
  </p:cm>
  <p:cm authorId="1" dt="2015-10-16T11:15:41.643" idx="6">
    <p:pos x="9545" y="18528"/>
    <p:text>Line up the NPS image under the Project Partners heading.</p:text>
    <p:extLst>
      <p:ext uri="{C676402C-5697-4E1C-873F-D02D1690AC5C}">
        <p15:threadingInfo xmlns:p15="http://schemas.microsoft.com/office/powerpoint/2012/main" timeZoneBias="240"/>
      </p:ext>
    </p:extLst>
  </p:cm>
  <p:cm authorId="2" dt="2015-10-23T13:07:34.074" idx="1">
    <p:pos x="2775" y="845"/>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213223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 name="Shape 5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427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3600" b="1" i="0" u="none" strike="noStrike" cap="none" baseline="0" dirty="0" smtClean="0">
                <a:solidFill>
                  <a:schemeClr val="dk1"/>
                </a:solidFill>
                <a:latin typeface="Century Gothic" pitchFamily="34" charset="0"/>
                <a:sym typeface="Questrial"/>
              </a:rPr>
              <a:t>Mobile County Health Department</a:t>
            </a:r>
            <a:endParaRPr sz="3600" b="1" i="0" u="none" strike="noStrike" cap="none" baseline="0" dirty="0">
              <a:solidFill>
                <a:schemeClr val="dk1"/>
              </a:solidFill>
              <a:latin typeface="Century Gothic" pitchFamily="34" charset="0"/>
              <a:sym typeface="Questrial"/>
            </a:endParaRP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solidFill>
                  <a:schemeClr val="dk1"/>
                </a:solidFill>
                <a:latin typeface="Century Gothic" pitchFamily="34" charset="0"/>
              </a:rPr>
              <a:t>Using NASA Earth </a:t>
            </a:r>
            <a:r>
              <a:rPr lang="en-US" dirty="0" smtClean="0">
                <a:solidFill>
                  <a:schemeClr val="dk1"/>
                </a:solidFill>
                <a:latin typeface="Century Gothic" pitchFamily="34" charset="0"/>
              </a:rPr>
              <a:t>observations </a:t>
            </a:r>
            <a:r>
              <a:rPr lang="en-US" dirty="0">
                <a:solidFill>
                  <a:schemeClr val="dk1"/>
                </a:solidFill>
                <a:latin typeface="Century Gothic" pitchFamily="34" charset="0"/>
              </a:rPr>
              <a:t>to </a:t>
            </a:r>
            <a:r>
              <a:rPr lang="en-US" dirty="0" smtClean="0">
                <a:solidFill>
                  <a:schemeClr val="dk1"/>
                </a:solidFill>
                <a:latin typeface="Century Gothic" pitchFamily="34" charset="0"/>
              </a:rPr>
              <a:t>assess </a:t>
            </a:r>
            <a:r>
              <a:rPr lang="en-US" dirty="0">
                <a:solidFill>
                  <a:schemeClr val="dk1"/>
                </a:solidFill>
                <a:latin typeface="Century Gothic" pitchFamily="34" charset="0"/>
              </a:rPr>
              <a:t>the </a:t>
            </a:r>
            <a:r>
              <a:rPr lang="en-US" dirty="0" smtClean="0">
                <a:solidFill>
                  <a:schemeClr val="dk1"/>
                </a:solidFill>
                <a:latin typeface="Century Gothic" pitchFamily="34" charset="0"/>
              </a:rPr>
              <a:t>health </a:t>
            </a:r>
            <a:r>
              <a:rPr lang="en-US" dirty="0">
                <a:solidFill>
                  <a:schemeClr val="dk1"/>
                </a:solidFill>
                <a:latin typeface="Century Gothic" pitchFamily="34" charset="0"/>
              </a:rPr>
              <a:t>of the Laguna Madre through </a:t>
            </a:r>
            <a:r>
              <a:rPr lang="en-US" dirty="0" smtClean="0">
                <a:solidFill>
                  <a:schemeClr val="dk1"/>
                </a:solidFill>
                <a:latin typeface="Century Gothic" pitchFamily="34" charset="0"/>
              </a:rPr>
              <a:t>land cover mapping </a:t>
            </a:r>
            <a:r>
              <a:rPr lang="en-US" dirty="0">
                <a:solidFill>
                  <a:schemeClr val="dk1"/>
                </a:solidFill>
                <a:latin typeface="Century Gothic" pitchFamily="34" charset="0"/>
              </a:rPr>
              <a:t>and </a:t>
            </a:r>
            <a:r>
              <a:rPr lang="en-US" dirty="0" smtClean="0">
                <a:solidFill>
                  <a:schemeClr val="dk1"/>
                </a:solidFill>
                <a:latin typeface="Century Gothic" pitchFamily="34" charset="0"/>
              </a:rPr>
              <a:t>thermal analysis</a:t>
            </a:r>
            <a:endParaRPr lang="en-US" dirty="0">
              <a:solidFill>
                <a:schemeClr val="dk1"/>
              </a:solidFill>
              <a:latin typeface="Century Gothic" pitchFamily="34" charset="0"/>
            </a:endParaRP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itchFamily="34" charset="0"/>
              </a:rPr>
              <a:t>Coastal Texas Water Resources II</a:t>
            </a:r>
          </a:p>
        </p:txBody>
      </p:sp>
      <p:sp>
        <p:nvSpPr>
          <p:cNvPr id="18" name="Shape 18"/>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TBD</a:t>
            </a:r>
            <a:endParaRPr lang="en-US" sz="2700" b="0" i="0" u="none" strike="noStrike" cap="none" baseline="0" dirty="0">
              <a:solidFill>
                <a:schemeClr val="dk1"/>
              </a:solidFill>
              <a:latin typeface="Garamond"/>
              <a:ea typeface="Garamond"/>
              <a:cs typeface="Garamond"/>
              <a:sym typeface="Garamond"/>
            </a:endParaRPr>
          </a:p>
        </p:txBody>
      </p:sp>
      <p:sp>
        <p:nvSpPr>
          <p:cNvPr id="19" name="Shape 19"/>
          <p:cNvSpPr txBox="1"/>
          <p:nvPr/>
        </p:nvSpPr>
        <p:spPr>
          <a:xfrm>
            <a:off x="96012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sz="2700">
              <a:solidFill>
                <a:schemeClr val="dk1"/>
              </a:solidFill>
              <a:latin typeface="Garamond"/>
              <a:ea typeface="Garamond"/>
              <a:cs typeface="Garamond"/>
              <a:sym typeface="Garamond"/>
            </a:endParaRPr>
          </a:p>
        </p:txBody>
      </p:sp>
      <p:sp>
        <p:nvSpPr>
          <p:cNvPr id="20" name="Shape 20"/>
          <p:cNvSpPr txBox="1"/>
          <p:nvPr/>
        </p:nvSpPr>
        <p:spPr>
          <a:xfrm>
            <a:off x="18288000" y="28555050"/>
            <a:ext cx="8229600" cy="63336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Dr. Bernard </a:t>
            </a:r>
            <a:r>
              <a:rPr lang="en-US" sz="2800" b="1" dirty="0" err="1">
                <a:solidFill>
                  <a:schemeClr val="dk1"/>
                </a:solidFill>
                <a:latin typeface="Garamond" panose="02020404030301010803" pitchFamily="18" charset="0"/>
                <a:ea typeface="Century Gothic"/>
                <a:cs typeface="Century Gothic"/>
                <a:sym typeface="Century Gothic"/>
              </a:rPr>
              <a:t>Eichold</a:t>
            </a:r>
            <a:r>
              <a:rPr lang="en-US" sz="2800" b="1" dirty="0">
                <a:solidFill>
                  <a:schemeClr val="dk1"/>
                </a:solidFill>
                <a:latin typeface="Garamond" panose="02020404030301010803" pitchFamily="18" charset="0"/>
                <a:ea typeface="Century Gothic"/>
                <a:cs typeface="Century Gothic"/>
                <a:sym typeface="Century Gothic"/>
              </a:rPr>
              <a:t>, M.D., Dr. PH</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Mobile County Health Department</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Joe Spruce</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CSC, NASA Stennis Space Center</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James “Doc” Smoot</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CSC, NASA Stennis Space Center</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Dr. Kenton Ross</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NASA Langley Research Center </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Joe </a:t>
            </a:r>
            <a:r>
              <a:rPr lang="en-US" sz="2800" b="1" dirty="0" err="1" smtClean="0">
                <a:solidFill>
                  <a:schemeClr val="dk1"/>
                </a:solidFill>
                <a:latin typeface="Garamond" panose="02020404030301010803" pitchFamily="18" charset="0"/>
                <a:ea typeface="Century Gothic"/>
                <a:cs typeface="Century Gothic"/>
                <a:sym typeface="Century Gothic"/>
              </a:rPr>
              <a:t>Meiman</a:t>
            </a:r>
            <a:endParaRPr lang="en-US" sz="2800" b="1" dirty="0">
              <a:solidFill>
                <a:schemeClr val="dk1"/>
              </a:solidFill>
              <a:latin typeface="Garamond" panose="02020404030301010803" pitchFamily="18" charset="0"/>
              <a:ea typeface="Century Gothic"/>
              <a:cs typeface="Century Gothic"/>
              <a:sym typeface="Century Gothic"/>
            </a:endParaRP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National Park Service</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Dr. </a:t>
            </a:r>
            <a:r>
              <a:rPr lang="en-US" sz="2800" b="1" dirty="0" err="1">
                <a:solidFill>
                  <a:schemeClr val="dk1"/>
                </a:solidFill>
                <a:latin typeface="Garamond" panose="02020404030301010803" pitchFamily="18" charset="0"/>
                <a:ea typeface="Century Gothic"/>
                <a:cs typeface="Century Gothic"/>
                <a:sym typeface="Century Gothic"/>
              </a:rPr>
              <a:t>Dorina</a:t>
            </a:r>
            <a:r>
              <a:rPr lang="en-US" sz="2800" b="1" dirty="0">
                <a:solidFill>
                  <a:schemeClr val="dk1"/>
                </a:solidFill>
                <a:latin typeface="Garamond" panose="02020404030301010803" pitchFamily="18" charset="0"/>
                <a:ea typeface="Century Gothic"/>
                <a:cs typeface="Century Gothic"/>
                <a:sym typeface="Century Gothic"/>
              </a:rPr>
              <a:t> </a:t>
            </a:r>
            <a:r>
              <a:rPr lang="en-US" sz="2800" b="1" dirty="0" err="1">
                <a:solidFill>
                  <a:schemeClr val="dk1"/>
                </a:solidFill>
                <a:latin typeface="Garamond" panose="02020404030301010803" pitchFamily="18" charset="0"/>
                <a:ea typeface="Century Gothic"/>
                <a:cs typeface="Century Gothic"/>
                <a:sym typeface="Century Gothic"/>
              </a:rPr>
              <a:t>Murgulet</a:t>
            </a:r>
            <a:endParaRPr lang="en-US" sz="2800" b="1" dirty="0">
              <a:solidFill>
                <a:schemeClr val="dk1"/>
              </a:solidFill>
              <a:latin typeface="Garamond" panose="02020404030301010803" pitchFamily="18" charset="0"/>
              <a:ea typeface="Century Gothic"/>
              <a:cs typeface="Century Gothic"/>
              <a:sym typeface="Century Gothic"/>
            </a:endParaRP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panose="02020404030301010803" pitchFamily="18" charset="0"/>
                <a:ea typeface="Century Gothic"/>
                <a:cs typeface="Century Gothic"/>
                <a:sym typeface="Century Gothic"/>
              </a:rPr>
              <a:t>	</a:t>
            </a:r>
            <a:r>
              <a:rPr lang="en-US" sz="2800" i="1" dirty="0">
                <a:solidFill>
                  <a:schemeClr val="dk1"/>
                </a:solidFill>
                <a:latin typeface="Garamond" panose="02020404030301010803" pitchFamily="18" charset="0"/>
                <a:ea typeface="Century Gothic"/>
                <a:cs typeface="Century Gothic"/>
                <a:sym typeface="Century Gothic"/>
              </a:rPr>
              <a:t>Texas A&amp;M, Corpus Christi, Texas</a:t>
            </a:r>
          </a:p>
          <a:p>
            <a:pPr marL="0" marR="0" lvl="0" indent="0" algn="ctr" rtl="0">
              <a:lnSpc>
                <a:spcPct val="90000"/>
              </a:lnSpc>
              <a:spcBef>
                <a:spcPts val="0"/>
              </a:spcBef>
              <a:buClr>
                <a:schemeClr val="dk1"/>
              </a:buClr>
              <a:buSzPct val="25000"/>
              <a:buFont typeface="Arial"/>
              <a:buNone/>
            </a:pPr>
            <a:r>
              <a:rPr lang="en-US" sz="2800" b="1" dirty="0">
                <a:solidFill>
                  <a:schemeClr val="dk1"/>
                </a:solidFill>
                <a:latin typeface="Garamond" panose="02020404030301010803" pitchFamily="18" charset="0"/>
                <a:ea typeface="Century Gothic"/>
                <a:cs typeface="Century Gothic"/>
                <a:sym typeface="Century Gothic"/>
              </a:rPr>
              <a:t>Georgina </a:t>
            </a:r>
            <a:r>
              <a:rPr lang="en-US" sz="2800" b="1" dirty="0" err="1">
                <a:solidFill>
                  <a:schemeClr val="dk1"/>
                </a:solidFill>
                <a:latin typeface="Garamond" panose="02020404030301010803" pitchFamily="18" charset="0"/>
                <a:ea typeface="Century Gothic"/>
                <a:cs typeface="Century Gothic"/>
                <a:sym typeface="Century Gothic"/>
              </a:rPr>
              <a:t>Crepps</a:t>
            </a:r>
            <a:r>
              <a:rPr lang="en-US" sz="2800" b="1" dirty="0">
                <a:solidFill>
                  <a:schemeClr val="dk1"/>
                </a:solidFill>
                <a:latin typeface="Garamond" panose="02020404030301010803" pitchFamily="18" charset="0"/>
                <a:ea typeface="Century Gothic"/>
                <a:cs typeface="Century Gothic"/>
                <a:sym typeface="Century Gothic"/>
              </a:rPr>
              <a:t>, Tyler Lynn, Rodrigo Pereira da Silva, and Ryan Schick</a:t>
            </a:r>
          </a:p>
          <a:p>
            <a:pPr marL="0" marR="0" lvl="0" indent="457200" algn="ctr" rtl="0">
              <a:lnSpc>
                <a:spcPct val="90000"/>
              </a:lnSpc>
              <a:spcBef>
                <a:spcPts val="0"/>
              </a:spcBef>
              <a:buClr>
                <a:schemeClr val="dk1"/>
              </a:buClr>
              <a:buSzPct val="25000"/>
              <a:buFont typeface="Arial"/>
              <a:buNone/>
            </a:pPr>
            <a:r>
              <a:rPr lang="en-US" sz="2800" i="1" dirty="0">
                <a:solidFill>
                  <a:schemeClr val="dk1"/>
                </a:solidFill>
                <a:latin typeface="Garamond" panose="02020404030301010803" pitchFamily="18" charset="0"/>
                <a:ea typeface="Century Gothic"/>
                <a:cs typeface="Century Gothic"/>
                <a:sym typeface="Century Gothic"/>
              </a:rPr>
              <a:t>Previous Project Participants of the DEVELOP National Program at the Mobile County Health Department	</a:t>
            </a:r>
          </a:p>
        </p:txBody>
      </p:sp>
      <p:sp>
        <p:nvSpPr>
          <p:cNvPr id="21" name="Shape 21"/>
          <p:cNvSpPr txBox="1"/>
          <p:nvPr/>
        </p:nvSpPr>
        <p:spPr>
          <a:xfrm>
            <a:off x="914400"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TBD</a:t>
            </a:r>
          </a:p>
        </p:txBody>
      </p:sp>
      <p:sp>
        <p:nvSpPr>
          <p:cNvPr id="22" name="Shape 22"/>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TBD</a:t>
            </a:r>
          </a:p>
        </p:txBody>
      </p:sp>
      <p:sp>
        <p:nvSpPr>
          <p:cNvPr id="23" name="Shape 23"/>
          <p:cNvSpPr txBox="1"/>
          <p:nvPr/>
        </p:nvSpPr>
        <p:spPr>
          <a:xfrm>
            <a:off x="21336000" y="13487400"/>
            <a:ext cx="3962400" cy="2293650"/>
          </a:xfrm>
          <a:prstGeom prst="rect">
            <a:avLst/>
          </a:prstGeom>
          <a:noFill/>
          <a:ln>
            <a:noFill/>
          </a:ln>
        </p:spPr>
        <p:txBody>
          <a:bodyPr lIns="91425" tIns="45700" rIns="91425" bIns="45700" anchor="t" anchorCtr="0">
            <a:noAutofit/>
          </a:bodyPr>
          <a:lstStyle/>
          <a:p>
            <a:pPr marL="0" marR="0" lvl="0" indent="0" algn="l" rtl="0">
              <a:lnSpc>
                <a:spcPct val="5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Laguna Madre</a:t>
            </a:r>
          </a:p>
          <a:p>
            <a:pPr marL="0" marR="0" lvl="0" indent="0" algn="l" rtl="0">
              <a:lnSpc>
                <a:spcPct val="50000"/>
              </a:lnSpc>
              <a:spcBef>
                <a:spcPts val="1800"/>
              </a:spcBef>
              <a:buClr>
                <a:schemeClr val="dk1"/>
              </a:buClr>
              <a:buSzPct val="25000"/>
              <a:buFont typeface="Arial"/>
              <a:buNone/>
            </a:pPr>
            <a:r>
              <a:rPr lang="en-US" sz="2400" dirty="0" smtClean="0">
                <a:solidFill>
                  <a:schemeClr val="dk1"/>
                </a:solidFill>
                <a:latin typeface="Garamond"/>
                <a:ea typeface="Garamond"/>
                <a:cs typeface="Garamond"/>
                <a:sym typeface="Garamond"/>
              </a:rPr>
              <a:t>Padre Island National Seashore</a:t>
            </a:r>
          </a:p>
          <a:p>
            <a:pPr marL="0" marR="0" lvl="0" indent="0" algn="l" rtl="0">
              <a:lnSpc>
                <a:spcPct val="5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Study Period:</a:t>
            </a:r>
          </a:p>
          <a:p>
            <a:pPr marL="0" marR="0" lvl="0" indent="0" algn="l" rtl="0">
              <a:lnSpc>
                <a:spcPct val="50000"/>
              </a:lnSpc>
              <a:spcBef>
                <a:spcPts val="1800"/>
              </a:spcBef>
              <a:buClr>
                <a:schemeClr val="dk1"/>
              </a:buClr>
              <a:buSzPct val="25000"/>
              <a:buFont typeface="Arial"/>
              <a:buNone/>
            </a:pPr>
            <a:r>
              <a:rPr lang="en-US" sz="2400" dirty="0" smtClean="0">
                <a:solidFill>
                  <a:schemeClr val="dk1"/>
                </a:solidFill>
                <a:latin typeface="Garamond"/>
                <a:ea typeface="Garamond"/>
                <a:cs typeface="Garamond"/>
                <a:sym typeface="Garamond"/>
              </a:rPr>
              <a:t>1984-2000</a:t>
            </a:r>
          </a:p>
          <a:p>
            <a:pPr marL="0" marR="0" lvl="0" indent="0" algn="l" rtl="0">
              <a:lnSpc>
                <a:spcPct val="90000"/>
              </a:lnSpc>
              <a:spcBef>
                <a:spcPts val="1800"/>
              </a:spcBef>
              <a:buClr>
                <a:schemeClr val="dk1"/>
              </a:buClr>
              <a:buSzPct val="25000"/>
              <a:buFont typeface="Arial"/>
              <a:buNone/>
            </a:pPr>
            <a:endParaRPr lang="en-US" sz="2700" dirty="0" smtClean="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SzPct val="25000"/>
              <a:buFont typeface="Arial"/>
              <a:buNone/>
            </a:pPr>
            <a:endParaRPr lang="en-US" sz="2400" b="0" i="0" u="none" strike="noStrike" cap="none" baseline="0" dirty="0">
              <a:solidFill>
                <a:schemeClr val="dk1"/>
              </a:solidFill>
              <a:latin typeface="Garamond"/>
              <a:ea typeface="Garamond"/>
              <a:cs typeface="Garamond"/>
              <a:sym typeface="Garamond"/>
            </a:endParaRPr>
          </a:p>
        </p:txBody>
      </p:sp>
      <p:sp>
        <p:nvSpPr>
          <p:cNvPr id="24" name="Shape 24"/>
          <p:cNvSpPr txBox="1"/>
          <p:nvPr/>
        </p:nvSpPr>
        <p:spPr>
          <a:xfrm>
            <a:off x="18288000" y="17650312"/>
            <a:ext cx="8229600" cy="30233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25" name="Shape 25"/>
          <p:cNvSpPr txBox="1"/>
          <p:nvPr/>
        </p:nvSpPr>
        <p:spPr>
          <a:xfrm>
            <a:off x="914400" y="62434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Keep this blank for now.</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Body text point size should be at least 24.</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bg1"/>
                </a:solidFill>
                <a:latin typeface="Garamond"/>
                <a:ea typeface="Garamond"/>
                <a:cs typeface="Garamond"/>
                <a:sym typeface="Garamond"/>
              </a:rPr>
              <a:t>Feel free to rename, move, and resize sections as needed.</a:t>
            </a:r>
          </a:p>
        </p:txBody>
      </p:sp>
      <p:sp>
        <p:nvSpPr>
          <p:cNvPr id="26" name="Shape 26"/>
          <p:cNvSpPr txBox="1"/>
          <p:nvPr/>
        </p:nvSpPr>
        <p:spPr>
          <a:xfrm>
            <a:off x="18288000" y="6243410"/>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Use remote sensing technologies to investigate the relationship between the salinity of the Laguna Madre and the increase in honey mesquite trees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Identify potential areas of groundwater inflow to the Laguna Madre using thermal imagery</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Compare areas of mesquite tree coverage and underlying geology to investigate relationship between soil type and tree presence</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Predict possible tree expansion to forecast how future groundwater resources for the Laguna Madre may be affected</a:t>
            </a:r>
          </a:p>
        </p:txBody>
      </p:sp>
      <p:sp>
        <p:nvSpPr>
          <p:cNvPr id="27" name="Shape 27"/>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smtClean="0">
                <a:solidFill>
                  <a:schemeClr val="accent1"/>
                </a:solidFill>
                <a:latin typeface="Century Gothic" pitchFamily="34" charset="0"/>
                <a:ea typeface="Questrial"/>
                <a:cs typeface="Questrial"/>
                <a:sym typeface="Questrial"/>
              </a:rPr>
              <a:t>Abstract</a:t>
            </a:r>
            <a:endParaRPr lang="en-US" sz="4400" b="1" i="0" u="none" strike="noStrike" cap="none" baseline="0" dirty="0">
              <a:solidFill>
                <a:schemeClr val="accent1"/>
              </a:solidFill>
              <a:latin typeface="Century Gothic" pitchFamily="34" charset="0"/>
              <a:ea typeface="Questrial"/>
              <a:cs typeface="Questrial"/>
              <a:sym typeface="Questrial"/>
            </a:endParaRPr>
          </a:p>
        </p:txBody>
      </p:sp>
      <p:sp>
        <p:nvSpPr>
          <p:cNvPr id="28" name="Shape 28"/>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Objectives</a:t>
            </a:r>
          </a:p>
        </p:txBody>
      </p:sp>
      <p:sp>
        <p:nvSpPr>
          <p:cNvPr id="29" name="Shape 29"/>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Methodology</a:t>
            </a:r>
          </a:p>
        </p:txBody>
      </p:sp>
      <p:sp>
        <p:nvSpPr>
          <p:cNvPr id="30" name="Shape 30"/>
          <p:cNvSpPr txBox="1"/>
          <p:nvPr/>
        </p:nvSpPr>
        <p:spPr>
          <a:xfrm>
            <a:off x="18287998" y="1251191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Study Area</a:t>
            </a:r>
          </a:p>
        </p:txBody>
      </p:sp>
      <p:sp>
        <p:nvSpPr>
          <p:cNvPr id="31" name="Shape 31"/>
          <p:cNvSpPr txBox="1"/>
          <p:nvPr/>
        </p:nvSpPr>
        <p:spPr>
          <a:xfrm>
            <a:off x="18288000" y="16729798"/>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Earth Observations</a:t>
            </a:r>
          </a:p>
        </p:txBody>
      </p:sp>
      <p:sp>
        <p:nvSpPr>
          <p:cNvPr id="32" name="Shape 32"/>
          <p:cNvSpPr txBox="1"/>
          <p:nvPr/>
        </p:nvSpPr>
        <p:spPr>
          <a:xfrm>
            <a:off x="914400" y="20830504"/>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Results</a:t>
            </a:r>
          </a:p>
        </p:txBody>
      </p:sp>
      <p:sp>
        <p:nvSpPr>
          <p:cNvPr id="33" name="Shape 33"/>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Conclusions</a:t>
            </a:r>
          </a:p>
        </p:txBody>
      </p:sp>
      <p:sp>
        <p:nvSpPr>
          <p:cNvPr id="34" name="Shape 34"/>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Acknowledgements</a:t>
            </a:r>
          </a:p>
        </p:txBody>
      </p:sp>
      <p:sp>
        <p:nvSpPr>
          <p:cNvPr id="35" name="Shape 35"/>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Project Partners</a:t>
            </a:r>
          </a:p>
        </p:txBody>
      </p:sp>
      <p:sp>
        <p:nvSpPr>
          <p:cNvPr id="36" name="Shape 36"/>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dirty="0">
                <a:solidFill>
                  <a:schemeClr val="dk1"/>
                </a:solidFill>
                <a:latin typeface="Garamond"/>
                <a:ea typeface="Garamond"/>
                <a:cs typeface="Garamond"/>
                <a:sym typeface="Garamond"/>
              </a:rPr>
              <a:t>Elaina </a:t>
            </a:r>
            <a:r>
              <a:rPr lang="en-US" sz="3200" dirty="0" err="1">
                <a:solidFill>
                  <a:schemeClr val="dk1"/>
                </a:solidFill>
                <a:latin typeface="Garamond"/>
                <a:ea typeface="Garamond"/>
                <a:cs typeface="Garamond"/>
                <a:sym typeface="Garamond"/>
              </a:rPr>
              <a:t>Gonsoroski</a:t>
            </a:r>
            <a:r>
              <a:rPr lang="en-US" sz="3200" b="0" i="0" u="none" strike="noStrike" cap="none" baseline="0" dirty="0">
                <a:solidFill>
                  <a:schemeClr val="dk1"/>
                </a:solidFill>
                <a:latin typeface="Garamond"/>
                <a:ea typeface="Garamond"/>
                <a:cs typeface="Garamond"/>
                <a:sym typeface="Garamond"/>
              </a:rPr>
              <a:t> (Project Lead), </a:t>
            </a:r>
            <a:r>
              <a:rPr lang="en-US" sz="3200" dirty="0">
                <a:solidFill>
                  <a:schemeClr val="dk1"/>
                </a:solidFill>
                <a:latin typeface="Garamond"/>
                <a:ea typeface="Garamond"/>
                <a:cs typeface="Garamond"/>
                <a:sym typeface="Garamond"/>
              </a:rPr>
              <a:t>Vishal Arya</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Jennifer Boyd</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a:ea typeface="Garamond"/>
                <a:cs typeface="Garamond"/>
                <a:sym typeface="Garamond"/>
              </a:rPr>
              <a:t>DEVELOP National Program at the Mobile County Health Department</a:t>
            </a:r>
          </a:p>
        </p:txBody>
      </p:sp>
      <p:pic>
        <p:nvPicPr>
          <p:cNvPr id="38" name="Shape 38"/>
          <p:cNvPicPr preferRelativeResize="0"/>
          <p:nvPr/>
        </p:nvPicPr>
        <p:blipFill>
          <a:blip r:embed="rId3">
            <a:alphaModFix/>
          </a:blip>
          <a:stretch>
            <a:fillRect/>
          </a:stretch>
        </p:blipFill>
        <p:spPr>
          <a:xfrm>
            <a:off x="11582400" y="29413200"/>
            <a:ext cx="3570159" cy="4666133"/>
          </a:xfrm>
          <a:prstGeom prst="rect">
            <a:avLst/>
          </a:prstGeom>
          <a:noFill/>
          <a:ln>
            <a:noFill/>
          </a:ln>
        </p:spPr>
      </p:pic>
      <p:pic>
        <p:nvPicPr>
          <p:cNvPr id="39" name="Shape 39"/>
          <p:cNvPicPr preferRelativeResize="0"/>
          <p:nvPr/>
        </p:nvPicPr>
        <p:blipFill>
          <a:blip r:embed="rId4">
            <a:alphaModFix/>
          </a:blip>
          <a:stretch>
            <a:fillRect/>
          </a:stretch>
        </p:blipFill>
        <p:spPr>
          <a:xfrm>
            <a:off x="18288004" y="18025323"/>
            <a:ext cx="2786945" cy="2692499"/>
          </a:xfrm>
          <a:prstGeom prst="rect">
            <a:avLst/>
          </a:prstGeom>
          <a:noFill/>
          <a:ln>
            <a:noFill/>
          </a:ln>
        </p:spPr>
      </p:pic>
      <p:sp>
        <p:nvSpPr>
          <p:cNvPr id="40" name="Shape 40"/>
          <p:cNvSpPr txBox="1"/>
          <p:nvPr/>
        </p:nvSpPr>
        <p:spPr>
          <a:xfrm>
            <a:off x="19931950" y="18654425"/>
            <a:ext cx="1656300" cy="594300"/>
          </a:xfrm>
          <a:prstGeom prst="rect">
            <a:avLst/>
          </a:prstGeom>
          <a:noFill/>
          <a:ln>
            <a:noFill/>
          </a:ln>
        </p:spPr>
        <p:txBody>
          <a:bodyPr lIns="91425" tIns="91425" rIns="91425" bIns="91425" anchor="t" anchorCtr="0">
            <a:noAutofit/>
          </a:bodyPr>
          <a:lstStyle/>
          <a:p>
            <a:pPr rtl="0">
              <a:spcBef>
                <a:spcPts val="0"/>
              </a:spcBef>
              <a:buNone/>
            </a:pPr>
            <a:r>
              <a:rPr lang="en-US" sz="2700" dirty="0">
                <a:solidFill>
                  <a:schemeClr val="dk1"/>
                </a:solidFill>
                <a:latin typeface="Garamond"/>
                <a:ea typeface="Garamond"/>
                <a:cs typeface="Garamond"/>
                <a:sym typeface="Garamond"/>
              </a:rPr>
              <a:t>Landsat 5</a:t>
            </a:r>
          </a:p>
          <a:p>
            <a:pPr>
              <a:spcBef>
                <a:spcPts val="0"/>
              </a:spcBef>
              <a:buNone/>
            </a:pPr>
            <a:endParaRPr dirty="0"/>
          </a:p>
        </p:txBody>
      </p:sp>
      <p:pic>
        <p:nvPicPr>
          <p:cNvPr id="41" name="Shape 41"/>
          <p:cNvPicPr preferRelativeResize="0"/>
          <p:nvPr/>
        </p:nvPicPr>
        <p:blipFill>
          <a:blip r:embed="rId5">
            <a:alphaModFix/>
          </a:blip>
          <a:stretch>
            <a:fillRect/>
          </a:stretch>
        </p:blipFill>
        <p:spPr>
          <a:xfrm>
            <a:off x="21907675" y="17517950"/>
            <a:ext cx="4609926" cy="2159650"/>
          </a:xfrm>
          <a:prstGeom prst="rect">
            <a:avLst/>
          </a:prstGeom>
          <a:noFill/>
          <a:ln>
            <a:noFill/>
          </a:ln>
        </p:spPr>
      </p:pic>
      <p:sp>
        <p:nvSpPr>
          <p:cNvPr id="42" name="Shape 42"/>
          <p:cNvSpPr txBox="1"/>
          <p:nvPr/>
        </p:nvSpPr>
        <p:spPr>
          <a:xfrm>
            <a:off x="24200175" y="19226125"/>
            <a:ext cx="1656300" cy="594300"/>
          </a:xfrm>
          <a:prstGeom prst="rect">
            <a:avLst/>
          </a:prstGeom>
          <a:noFill/>
          <a:ln>
            <a:noFill/>
          </a:ln>
        </p:spPr>
        <p:txBody>
          <a:bodyPr lIns="91425" tIns="91425" rIns="91425" bIns="91425" anchor="t" anchorCtr="0">
            <a:noAutofit/>
          </a:bodyPr>
          <a:lstStyle/>
          <a:p>
            <a:pPr>
              <a:spcBef>
                <a:spcPts val="0"/>
              </a:spcBef>
              <a:buNone/>
            </a:pPr>
            <a:r>
              <a:rPr lang="en-US" sz="2700" dirty="0">
                <a:solidFill>
                  <a:schemeClr val="dk1"/>
                </a:solidFill>
                <a:latin typeface="Garamond"/>
                <a:ea typeface="Garamond"/>
                <a:cs typeface="Garamond"/>
                <a:sym typeface="Garamond"/>
              </a:rPr>
              <a:t>Landsat 7</a:t>
            </a:r>
          </a:p>
        </p:txBody>
      </p:sp>
      <p:sp>
        <p:nvSpPr>
          <p:cNvPr id="43" name="Shape 43"/>
          <p:cNvSpPr txBox="1"/>
          <p:nvPr/>
        </p:nvSpPr>
        <p:spPr>
          <a:xfrm>
            <a:off x="970175" y="13410071"/>
            <a:ext cx="4031100" cy="1217329"/>
          </a:xfrm>
          <a:prstGeom prst="rect">
            <a:avLst/>
          </a:prstGeom>
          <a:solidFill>
            <a:schemeClr val="accent1"/>
          </a:solidFill>
          <a:ln>
            <a:noFill/>
          </a:ln>
        </p:spPr>
        <p:txBody>
          <a:bodyPr lIns="91425" tIns="91425" rIns="91425" bIns="91425" anchor="t" anchorCtr="0">
            <a:noAutofit/>
          </a:bodyPr>
          <a:lstStyle/>
          <a:p>
            <a:pPr algn="ctr">
              <a:spcBef>
                <a:spcPts val="0"/>
              </a:spcBef>
              <a:buNone/>
            </a:pPr>
            <a:r>
              <a:rPr lang="en-US" sz="3600" dirty="0">
                <a:latin typeface="Garamond" panose="02020404030301010803" pitchFamily="18" charset="0"/>
                <a:ea typeface="Century Gothic"/>
                <a:cs typeface="Century Gothic"/>
                <a:sym typeface="Century Gothic"/>
              </a:rPr>
              <a:t>Land Use/Land Cover (LULC)</a:t>
            </a:r>
          </a:p>
        </p:txBody>
      </p:sp>
      <p:sp>
        <p:nvSpPr>
          <p:cNvPr id="44" name="Shape 44"/>
          <p:cNvSpPr txBox="1"/>
          <p:nvPr/>
        </p:nvSpPr>
        <p:spPr>
          <a:xfrm>
            <a:off x="7086600" y="13411200"/>
            <a:ext cx="4031100" cy="12162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3600" dirty="0">
                <a:latin typeface="Garamond" panose="02020404030301010803" pitchFamily="18" charset="0"/>
                <a:ea typeface="Century Gothic"/>
                <a:cs typeface="Century Gothic"/>
                <a:sym typeface="Century Gothic"/>
              </a:rPr>
              <a:t>Vegetation Indices</a:t>
            </a:r>
          </a:p>
        </p:txBody>
      </p:sp>
      <p:sp>
        <p:nvSpPr>
          <p:cNvPr id="45" name="Shape 45"/>
          <p:cNvSpPr txBox="1"/>
          <p:nvPr/>
        </p:nvSpPr>
        <p:spPr>
          <a:xfrm>
            <a:off x="13571100" y="13411200"/>
            <a:ext cx="4031100" cy="12162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3600" dirty="0">
                <a:latin typeface="Garamond" panose="02020404030301010803" pitchFamily="18" charset="0"/>
                <a:ea typeface="Century Gothic"/>
                <a:cs typeface="Century Gothic"/>
                <a:sym typeface="Century Gothic"/>
              </a:rPr>
              <a:t>Thermal Analysis</a:t>
            </a:r>
          </a:p>
        </p:txBody>
      </p:sp>
      <mc:AlternateContent xmlns:mc="http://schemas.openxmlformats.org/markup-compatibility/2006" xmlns:a14="http://schemas.microsoft.com/office/drawing/2010/main">
        <mc:Choice Requires="a14">
          <p:sp>
            <p:nvSpPr>
              <p:cNvPr id="46" name="Shape 46"/>
              <p:cNvSpPr txBox="1"/>
              <p:nvPr/>
            </p:nvSpPr>
            <p:spPr>
              <a:xfrm>
                <a:off x="5715000" y="17452800"/>
                <a:ext cx="3277490" cy="12162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400" dirty="0" smtClean="0">
                    <a:latin typeface="Garamond" panose="02020404030301010803" pitchFamily="18" charset="0"/>
                    <a:ea typeface="Century Gothic"/>
                    <a:cs typeface="Century Gothic"/>
                    <a:sym typeface="Century Gothic"/>
                  </a:rPr>
                  <a:t>NDII = </a:t>
                </a:r>
                <a14:m>
                  <m:oMath xmlns:m="http://schemas.openxmlformats.org/officeDocument/2006/math">
                    <m:f>
                      <m:fPr>
                        <m:ctrlPr>
                          <a:rPr lang="en-US" sz="3600" b="0" i="1" smtClean="0">
                            <a:latin typeface="Cambria Math" panose="02040503050406030204" pitchFamily="18" charset="0"/>
                            <a:sym typeface="Century Gothic"/>
                          </a:rPr>
                        </m:ctrlPr>
                      </m:fPr>
                      <m:num>
                        <m:r>
                          <a:rPr lang="en-US" sz="3600" b="0" i="1" smtClean="0">
                            <a:latin typeface="Cambria Math"/>
                            <a:sym typeface="Century Gothic"/>
                          </a:rPr>
                          <m:t>𝑁𝐼𝑅</m:t>
                        </m:r>
                        <m:r>
                          <a:rPr lang="en-US" sz="3600" b="0" i="1" smtClean="0">
                            <a:latin typeface="Cambria Math"/>
                            <a:sym typeface="Century Gothic"/>
                          </a:rPr>
                          <m:t> −</m:t>
                        </m:r>
                        <m:r>
                          <a:rPr lang="en-US" sz="3600" b="0" i="1" smtClean="0">
                            <a:latin typeface="Cambria Math"/>
                            <a:sym typeface="Century Gothic"/>
                          </a:rPr>
                          <m:t>𝑆𝑊𝐼𝑅</m:t>
                        </m:r>
                      </m:num>
                      <m:den>
                        <m:r>
                          <a:rPr lang="en-US" sz="3600" b="0" i="1" smtClean="0">
                            <a:latin typeface="Cambria Math"/>
                            <a:sym typeface="Century Gothic"/>
                          </a:rPr>
                          <m:t>𝑁𝐼𝑅</m:t>
                        </m:r>
                        <m:r>
                          <a:rPr lang="en-US" sz="3600" b="0" i="1" smtClean="0">
                            <a:latin typeface="Cambria Math"/>
                            <a:sym typeface="Century Gothic"/>
                          </a:rPr>
                          <m:t>+</m:t>
                        </m:r>
                        <m:r>
                          <a:rPr lang="en-US" sz="3600" b="0" i="1" smtClean="0">
                            <a:latin typeface="Cambria Math"/>
                            <a:sym typeface="Century Gothic"/>
                          </a:rPr>
                          <m:t>𝑆𝑊𝐼𝑅</m:t>
                        </m:r>
                      </m:den>
                    </m:f>
                  </m:oMath>
                </a14:m>
                <a:r>
                  <a:rPr lang="en-US" sz="3600" dirty="0" smtClean="0">
                    <a:latin typeface="Garamond" panose="02020404030301010803" pitchFamily="18" charset="0"/>
                    <a:ea typeface="Century Gothic"/>
                    <a:cs typeface="Century Gothic"/>
                    <a:sym typeface="Century Gothic"/>
                  </a:rPr>
                  <a:t> </a:t>
                </a:r>
                <a:endParaRPr lang="en-US" sz="3600" dirty="0">
                  <a:latin typeface="Garamond" panose="02020404030301010803" pitchFamily="18" charset="0"/>
                  <a:ea typeface="Century Gothic"/>
                  <a:cs typeface="Century Gothic"/>
                  <a:sym typeface="Century Gothic"/>
                </a:endParaRPr>
              </a:p>
            </p:txBody>
          </p:sp>
        </mc:Choice>
        <mc:Fallback xmlns="">
          <p:sp>
            <p:nvSpPr>
              <p:cNvPr id="46" name="Shape 46"/>
              <p:cNvSpPr txBox="1">
                <a:spLocks noRot="1" noChangeAspect="1" noMove="1" noResize="1" noEditPoints="1" noAdjustHandles="1" noChangeArrowheads="1" noChangeShapeType="1" noTextEdit="1"/>
              </p:cNvSpPr>
              <p:nvPr/>
            </p:nvSpPr>
            <p:spPr>
              <a:xfrm>
                <a:off x="5715000" y="17452800"/>
                <a:ext cx="3277490" cy="1216200"/>
              </a:xfrm>
              <a:prstGeom prst="rect">
                <a:avLst/>
              </a:prstGeom>
              <a:blipFill rotWithShape="1">
                <a:blip r:embed="rId6"/>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2535" y="14723776"/>
            <a:ext cx="2528230" cy="2345024"/>
          </a:xfrm>
          <a:prstGeom prst="rect">
            <a:avLst/>
          </a:prstGeom>
        </p:spPr>
      </p:pic>
      <p:sp>
        <p:nvSpPr>
          <p:cNvPr id="48" name="Down Arrow 47"/>
          <p:cNvSpPr/>
          <p:nvPr/>
        </p:nvSpPr>
        <p:spPr>
          <a:xfrm>
            <a:off x="15011400" y="17145000"/>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wn Arrow 50"/>
          <p:cNvSpPr/>
          <p:nvPr/>
        </p:nvSpPr>
        <p:spPr>
          <a:xfrm>
            <a:off x="6934200" y="16535400"/>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wn Arrow 51"/>
          <p:cNvSpPr/>
          <p:nvPr/>
        </p:nvSpPr>
        <p:spPr>
          <a:xfrm>
            <a:off x="10363200" y="16535400"/>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Shape 44"/>
          <p:cNvSpPr txBox="1"/>
          <p:nvPr/>
        </p:nvSpPr>
        <p:spPr>
          <a:xfrm>
            <a:off x="13639800" y="18059400"/>
            <a:ext cx="4031100" cy="1216200"/>
          </a:xfrm>
          <a:prstGeom prst="rect">
            <a:avLst/>
          </a:prstGeom>
          <a:solidFill>
            <a:schemeClr val="accent1"/>
          </a:solidFill>
          <a:ln>
            <a:noFill/>
          </a:ln>
        </p:spPr>
        <p:txBody>
          <a:bodyPr lIns="91425" tIns="91425" rIns="91425" bIns="91425" anchor="t" anchorCtr="0">
            <a:noAutofit/>
          </a:bodyPr>
          <a:lstStyle/>
          <a:p>
            <a:pPr lvl="0" algn="ctr" rtl="0">
              <a:spcBef>
                <a:spcPts val="0"/>
              </a:spcBef>
              <a:buNone/>
            </a:pPr>
            <a:r>
              <a:rPr lang="en-US" sz="3600" dirty="0" smtClean="0">
                <a:latin typeface="Garamond" panose="02020404030301010803" pitchFamily="18" charset="0"/>
                <a:ea typeface="Century Gothic"/>
                <a:cs typeface="Century Gothic"/>
                <a:sym typeface="Century Gothic"/>
              </a:rPr>
              <a:t>DN to TOA Radiance to Celsius</a:t>
            </a:r>
            <a:endParaRPr lang="en-US" sz="3600" dirty="0">
              <a:latin typeface="Garamond" panose="02020404030301010803" pitchFamily="18" charset="0"/>
              <a:ea typeface="Century Gothic"/>
              <a:cs typeface="Century Gothic"/>
              <a:sym typeface="Century Gothic"/>
            </a:endParaRPr>
          </a:p>
        </p:txBody>
      </p:sp>
      <mc:AlternateContent xmlns:mc="http://schemas.openxmlformats.org/markup-compatibility/2006" xmlns:a14="http://schemas.microsoft.com/office/drawing/2010/main">
        <mc:Choice Requires="a14">
          <p:sp>
            <p:nvSpPr>
              <p:cNvPr id="55" name="Shape 46"/>
              <p:cNvSpPr txBox="1"/>
              <p:nvPr/>
            </p:nvSpPr>
            <p:spPr>
              <a:xfrm>
                <a:off x="9372155" y="17449800"/>
                <a:ext cx="3277490" cy="12162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sz="2400" dirty="0" smtClean="0">
                    <a:latin typeface="Garamond" panose="02020404030301010803" pitchFamily="18" charset="0"/>
                    <a:ea typeface="Century Gothic"/>
                    <a:cs typeface="Century Gothic"/>
                    <a:sym typeface="Century Gothic"/>
                  </a:rPr>
                  <a:t>NDII = </a:t>
                </a:r>
                <a14:m>
                  <m:oMath xmlns:m="http://schemas.openxmlformats.org/officeDocument/2006/math">
                    <m:f>
                      <m:fPr>
                        <m:ctrlPr>
                          <a:rPr lang="en-US" sz="3600" b="0" i="1" smtClean="0">
                            <a:latin typeface="Cambria Math" panose="02040503050406030204" pitchFamily="18" charset="0"/>
                            <a:sym typeface="Century Gothic"/>
                          </a:rPr>
                        </m:ctrlPr>
                      </m:fPr>
                      <m:num>
                        <m:r>
                          <a:rPr lang="en-US" sz="3600" b="0" i="1" smtClean="0">
                            <a:latin typeface="Cambria Math"/>
                            <a:sym typeface="Century Gothic"/>
                          </a:rPr>
                          <m:t>𝑁𝐼𝑅</m:t>
                        </m:r>
                        <m:r>
                          <a:rPr lang="en-US" sz="3600" b="0" i="1" smtClean="0">
                            <a:latin typeface="Cambria Math"/>
                            <a:sym typeface="Century Gothic"/>
                          </a:rPr>
                          <m:t> −</m:t>
                        </m:r>
                        <m:r>
                          <a:rPr lang="en-US" sz="3600" b="0" i="1" smtClean="0">
                            <a:latin typeface="Cambria Math"/>
                            <a:sym typeface="Century Gothic"/>
                          </a:rPr>
                          <m:t>𝑅𝑒𝑑</m:t>
                        </m:r>
                      </m:num>
                      <m:den>
                        <m:r>
                          <a:rPr lang="en-US" sz="3600" b="0" i="1" smtClean="0">
                            <a:latin typeface="Cambria Math"/>
                            <a:sym typeface="Century Gothic"/>
                          </a:rPr>
                          <m:t>𝑁𝐼𝑅</m:t>
                        </m:r>
                        <m:r>
                          <a:rPr lang="en-US" sz="3600" b="0" i="1" smtClean="0">
                            <a:latin typeface="Cambria Math"/>
                            <a:sym typeface="Century Gothic"/>
                          </a:rPr>
                          <m:t>+</m:t>
                        </m:r>
                        <m:r>
                          <a:rPr lang="en-US" sz="3600" b="0" i="1" smtClean="0">
                            <a:latin typeface="Cambria Math"/>
                            <a:sym typeface="Century Gothic"/>
                          </a:rPr>
                          <m:t>𝑅𝑒𝑑</m:t>
                        </m:r>
                      </m:den>
                    </m:f>
                  </m:oMath>
                </a14:m>
                <a:r>
                  <a:rPr lang="en-US" sz="3600" dirty="0" smtClean="0">
                    <a:latin typeface="Garamond" panose="02020404030301010803" pitchFamily="18" charset="0"/>
                    <a:ea typeface="Century Gothic"/>
                    <a:cs typeface="Century Gothic"/>
                    <a:sym typeface="Century Gothic"/>
                  </a:rPr>
                  <a:t> </a:t>
                </a:r>
                <a:endParaRPr lang="en-US" sz="3600" dirty="0">
                  <a:latin typeface="Garamond" panose="02020404030301010803" pitchFamily="18" charset="0"/>
                  <a:ea typeface="Century Gothic"/>
                  <a:cs typeface="Century Gothic"/>
                  <a:sym typeface="Century Gothic"/>
                </a:endParaRPr>
              </a:p>
            </p:txBody>
          </p:sp>
        </mc:Choice>
        <mc:Fallback xmlns="">
          <p:sp>
            <p:nvSpPr>
              <p:cNvPr id="55" name="Shape 46"/>
              <p:cNvSpPr txBox="1">
                <a:spLocks noRot="1" noChangeAspect="1" noMove="1" noResize="1" noEditPoints="1" noAdjustHandles="1" noChangeArrowheads="1" noChangeShapeType="1" noTextEdit="1"/>
              </p:cNvSpPr>
              <p:nvPr/>
            </p:nvSpPr>
            <p:spPr>
              <a:xfrm>
                <a:off x="9372155" y="17449800"/>
                <a:ext cx="3277490" cy="1216200"/>
              </a:xfrm>
              <a:prstGeom prst="rect">
                <a:avLst/>
              </a:prstGeom>
              <a:blipFill rotWithShape="1">
                <a:blip r:embed="rId8"/>
                <a:stretch>
                  <a:fillRect/>
                </a:stretch>
              </a:blipFill>
              <a:ln>
                <a:noFill/>
              </a:ln>
            </p:spPr>
            <p:txBody>
              <a:bodyPr/>
              <a:lstStyle/>
              <a:p>
                <a:r>
                  <a:rPr lang="en-US">
                    <a:noFill/>
                  </a:rPr>
                  <a:t> </a:t>
                </a:r>
              </a:p>
            </p:txBody>
          </p:sp>
        </mc:Fallback>
      </mc:AlternateContent>
      <p:pic>
        <p:nvPicPr>
          <p:cNvPr id="47" name="Picture 46" descr="study_area.jpg"/>
          <p:cNvPicPr>
            <a:picLocks noChangeAspect="1"/>
          </p:cNvPicPr>
          <p:nvPr/>
        </p:nvPicPr>
        <p:blipFill>
          <a:blip r:embed="rId9"/>
          <a:stretch>
            <a:fillRect/>
          </a:stretch>
        </p:blipFill>
        <p:spPr>
          <a:xfrm>
            <a:off x="18745200" y="13258800"/>
            <a:ext cx="2165464" cy="3352800"/>
          </a:xfrm>
          <a:prstGeom prst="rect">
            <a:avLst/>
          </a:prstGeom>
        </p:spPr>
      </p:pic>
      <p:pic>
        <p:nvPicPr>
          <p:cNvPr id="56" name="Picture 55" descr="StudyArea_TXInset.jpg"/>
          <p:cNvPicPr>
            <a:picLocks noChangeAspect="1"/>
          </p:cNvPicPr>
          <p:nvPr/>
        </p:nvPicPr>
        <p:blipFill>
          <a:blip r:embed="rId10"/>
          <a:stretch>
            <a:fillRect/>
          </a:stretch>
        </p:blipFill>
        <p:spPr>
          <a:xfrm>
            <a:off x="18821400" y="16002000"/>
            <a:ext cx="552377" cy="533400"/>
          </a:xfrm>
          <a:prstGeom prst="rect">
            <a:avLst/>
          </a:prstGeom>
        </p:spPr>
      </p:pic>
      <p:pic>
        <p:nvPicPr>
          <p:cNvPr id="61" name="Picture 60" descr="NDVIstack.jpg"/>
          <p:cNvPicPr>
            <a:picLocks noChangeAspect="1"/>
          </p:cNvPicPr>
          <p:nvPr/>
        </p:nvPicPr>
        <p:blipFill>
          <a:blip r:embed="rId11"/>
          <a:stretch>
            <a:fillRect/>
          </a:stretch>
        </p:blipFill>
        <p:spPr>
          <a:xfrm rot="21232490">
            <a:off x="9224420" y="14650516"/>
            <a:ext cx="3323808" cy="1685238"/>
          </a:xfrm>
          <a:prstGeom prst="rect">
            <a:avLst/>
          </a:prstGeom>
        </p:spPr>
      </p:pic>
      <p:pic>
        <p:nvPicPr>
          <p:cNvPr id="58" name="Picture 57" descr="NDIIstack_NoBackground.jpg"/>
          <p:cNvPicPr>
            <a:picLocks noChangeAspect="1"/>
          </p:cNvPicPr>
          <p:nvPr/>
        </p:nvPicPr>
        <p:blipFill>
          <a:blip r:embed="rId12"/>
          <a:stretch>
            <a:fillRect/>
          </a:stretch>
        </p:blipFill>
        <p:spPr>
          <a:xfrm>
            <a:off x="5867400" y="14630400"/>
            <a:ext cx="3352800" cy="1913549"/>
          </a:xfrm>
          <a:prstGeom prst="rect">
            <a:avLst/>
          </a:prstGeom>
        </p:spPr>
      </p:pic>
      <p:sp>
        <p:nvSpPr>
          <p:cNvPr id="62" name="Shape 43"/>
          <p:cNvSpPr txBox="1"/>
          <p:nvPr/>
        </p:nvSpPr>
        <p:spPr>
          <a:xfrm>
            <a:off x="998100" y="16078200"/>
            <a:ext cx="4031100" cy="1217329"/>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3600" dirty="0" smtClean="0">
                <a:latin typeface="Garamond" panose="02020404030301010803" pitchFamily="18" charset="0"/>
                <a:ea typeface="Century Gothic"/>
                <a:cs typeface="Century Gothic"/>
                <a:sym typeface="Century Gothic"/>
              </a:rPr>
              <a:t>TOA Reflectance</a:t>
            </a:r>
            <a:endParaRPr lang="en-US" sz="3600" dirty="0">
              <a:latin typeface="Garamond" panose="02020404030301010803" pitchFamily="18" charset="0"/>
              <a:ea typeface="Century Gothic"/>
              <a:cs typeface="Century Gothic"/>
              <a:sym typeface="Century Gothic"/>
            </a:endParaRPr>
          </a:p>
        </p:txBody>
      </p:sp>
      <p:sp>
        <p:nvSpPr>
          <p:cNvPr id="63" name="Shape 43"/>
          <p:cNvSpPr txBox="1"/>
          <p:nvPr/>
        </p:nvSpPr>
        <p:spPr>
          <a:xfrm>
            <a:off x="1066800" y="18592800"/>
            <a:ext cx="4031100" cy="1217329"/>
          </a:xfrm>
          <a:prstGeom prst="rect">
            <a:avLst/>
          </a:prstGeom>
          <a:solidFill>
            <a:schemeClr val="accent1"/>
          </a:solidFill>
          <a:ln>
            <a:noFill/>
          </a:ln>
        </p:spPr>
        <p:txBody>
          <a:bodyPr lIns="91425" tIns="91425" rIns="91425" bIns="91425" anchor="ctr" anchorCtr="0">
            <a:noAutofit/>
          </a:bodyPr>
          <a:lstStyle/>
          <a:p>
            <a:pPr algn="ctr">
              <a:spcBef>
                <a:spcPts val="0"/>
              </a:spcBef>
              <a:buNone/>
            </a:pPr>
            <a:r>
              <a:rPr lang="en-US" sz="3600" dirty="0" smtClean="0">
                <a:latin typeface="Garamond" panose="02020404030301010803" pitchFamily="18" charset="0"/>
                <a:ea typeface="Century Gothic"/>
                <a:cs typeface="Century Gothic"/>
                <a:sym typeface="Century Gothic"/>
              </a:rPr>
              <a:t>LULC Map</a:t>
            </a:r>
            <a:endParaRPr lang="en-US" sz="3600" dirty="0">
              <a:latin typeface="Garamond" panose="02020404030301010803" pitchFamily="18" charset="0"/>
              <a:ea typeface="Century Gothic"/>
              <a:cs typeface="Century Gothic"/>
              <a:sym typeface="Century Gothic"/>
            </a:endParaRPr>
          </a:p>
        </p:txBody>
      </p:sp>
      <p:sp>
        <p:nvSpPr>
          <p:cNvPr id="64" name="Down Arrow 63"/>
          <p:cNvSpPr/>
          <p:nvPr/>
        </p:nvSpPr>
        <p:spPr>
          <a:xfrm>
            <a:off x="2438400" y="14859000"/>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Down Arrow 64"/>
          <p:cNvSpPr/>
          <p:nvPr/>
        </p:nvSpPr>
        <p:spPr>
          <a:xfrm>
            <a:off x="2438400" y="17526000"/>
            <a:ext cx="990600" cy="838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222</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Webdings</vt:lpstr>
      <vt:lpstr>Questrial</vt:lpstr>
      <vt:lpstr>Garamond</vt:lpstr>
      <vt:lpstr>Cambria Math</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Baghel</dc:creator>
  <cp:lastModifiedBy>Childs, Lauren M. (LARC-E3)[DEVELOP - Wise County (LaRC)]</cp:lastModifiedBy>
  <cp:revision>44</cp:revision>
  <dcterms:modified xsi:type="dcterms:W3CDTF">2015-10-23T17:08:13Z</dcterms:modified>
</cp:coreProperties>
</file>