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23_75E30DCD.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32_21FA0BA6.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1A_66BDF715.xml" ContentType="application/vnd.ms-powerpoint.comments+xml"/>
  <Override PartName="/ppt/notesSlides/notesSlide14.xml" ContentType="application/vnd.openxmlformats-officedocument.presentationml.notesSlide+xml"/>
  <Override PartName="/ppt/comments/modernComment_133_2D3D4CCC.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24_DBFCD789.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1"/>
  </p:notesMasterIdLst>
  <p:sldIdLst>
    <p:sldId id="256" r:id="rId5"/>
    <p:sldId id="290" r:id="rId6"/>
    <p:sldId id="268" r:id="rId7"/>
    <p:sldId id="274" r:id="rId8"/>
    <p:sldId id="291" r:id="rId9"/>
    <p:sldId id="305" r:id="rId10"/>
    <p:sldId id="278" r:id="rId11"/>
    <p:sldId id="269" r:id="rId12"/>
    <p:sldId id="306" r:id="rId13"/>
    <p:sldId id="279" r:id="rId14"/>
    <p:sldId id="280" r:id="rId15"/>
    <p:sldId id="281" r:id="rId16"/>
    <p:sldId id="282" r:id="rId17"/>
    <p:sldId id="307" r:id="rId18"/>
    <p:sldId id="283" r:id="rId19"/>
    <p:sldId id="292" r:id="rId20"/>
    <p:sldId id="293" r:id="rId21"/>
    <p:sldId id="294" r:id="rId22"/>
    <p:sldId id="295" r:id="rId23"/>
    <p:sldId id="302" r:id="rId24"/>
    <p:sldId id="284" r:id="rId25"/>
    <p:sldId id="277" r:id="rId26"/>
    <p:sldId id="304" r:id="rId27"/>
    <p:sldId id="297" r:id="rId28"/>
    <p:sldId id="300" r:id="rId29"/>
    <p:sldId id="25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3ACE24-CE07-3DA7-0C1D-CFD0E1628C80}" name="Grayson Shanley-Barr" initials="" userId="S::grayson.shanleybarr@ama-inc.com::dc05c049-595c-4ff2-8379-2119db2a05ed" providerId="AD"/>
  <p188:author id="{7682193C-BB9E-E956-0B3A-C012E7FA750D}" name="Kathryn Caruso" initials="" userId="S::kathryn.caruso@ama-inc.com::44b946e9-a4b7-4f09-a24a-fed7f49a6b49" providerId="AD"/>
  <p188:author id="{291C175D-665C-E15C-5906-8F801A209BAC}" name="Ross, Kenton W. (LARC-E3)" initials="RKW(E" userId="S::kwross@ndc.nasa.gov::73e742de-0059-4beb-8279-f6afc2201575" providerId="AD"/>
  <p188:author id="{5617F66E-9885-27E6-5E39-41F00D75ADC9}" name="Devon V. Maloney" initials="" userId="S::devon.v.maloney@ama-inc.com::94485028-5b3d-4a6e-b185-33d589fe66b7" providerId="AD"/>
  <p188:author id="{177D41A2-F56C-FF34-B97A-5ECCBCCEE1E5}" name="Cai, Xia (LARC-E3)" initials="C(" userId="S::xcai@ndc.nasa.gov::f9c25d30-4701-47ef-ac6b-4ceee25d5e9d" providerId="AD"/>
  <p188:author id="{808C37AA-FBE4-657D-3B06-B32E6F95157D}" name="Manpreet K. Singh" initials="MS" userId="S::manpreet.k.singh@ama-inc.com::2084b410-0985-471d-aad9-497ff75d1748" providerId="AD"/>
  <p188:author id="{65B509C2-FE1C-BFC2-1290-9AA86498F60B}" name="Sofya S. Goncharenko" initials="" userId="S::sofya.s.goncharenko@ama-inc.com::a019d60a-88f7-40c0-a5eb-7f3a0211d6a6" providerId="AD"/>
  <p188:author id="{43E0A9DF-F0D8-D5B5-6098-D909BBD1A78E}" name="Maya L. Hall" initials="" userId="S::maya.l.hall@ama-inc.com::2c85cfb8-5a55-4584-ae40-979e7ca382ed" providerId="AD"/>
  <p188:author id="{187A59E1-34AD-20BF-D391-94DEC6FC2AAF}" name="Allsbrook, Karen N. (LARC-E3)" initials="A(" userId="S::klivesay@ndc.nasa.gov::ec7b9486-b2a5-4c9b-8220-77a115ac1dc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AEBB"/>
    <a:srgbClr val="1200FF"/>
    <a:srgbClr val="008001"/>
    <a:srgbClr val="31A65E"/>
    <a:srgbClr val="FFFFFF"/>
    <a:srgbClr val="D2672B"/>
    <a:srgbClr val="E4211C"/>
    <a:srgbClr val="377EB8"/>
    <a:srgbClr val="984EA4"/>
    <a:srgbClr val="4CAF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34AD8C-7259-3642-ABD8-2DF44BBBF0EA}" v="713" dt="2024-03-26T17:45:21.4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omments/modernComment_11A_66BDF715.xml><?xml version="1.0" encoding="utf-8"?>
<p188:cmLst xmlns:a="http://schemas.openxmlformats.org/drawingml/2006/main" xmlns:r="http://schemas.openxmlformats.org/officeDocument/2006/relationships" xmlns:p188="http://schemas.microsoft.com/office/powerpoint/2018/8/main">
  <p188:cm id="{3B4080EC-E0B5-4335-8320-1E534BBF455E}" authorId="{177D41A2-F56C-FF34-B97A-5ECCBCCEE1E5}" created="2024-03-18T21:28:07.585">
    <pc:sldMkLst xmlns:pc="http://schemas.microsoft.com/office/powerpoint/2013/main/command">
      <pc:docMk/>
      <pc:sldMk cId="1723725589" sldId="282"/>
    </pc:sldMkLst>
    <p188:txBody>
      <a:bodyPr/>
      <a:lstStyle/>
      <a:p>
        <a:r>
          <a:rPr lang="en-US"/>
          <a:t>Does the gray shaded area represent average +/- standard deviation? </a:t>
        </a:r>
      </a:p>
    </p188:txBody>
  </p188:cm>
</p188:cmLst>
</file>

<file path=ppt/comments/modernComment_123_75E30DCD.xml><?xml version="1.0" encoding="utf-8"?>
<p188:cmLst xmlns:a="http://schemas.openxmlformats.org/drawingml/2006/main" xmlns:r="http://schemas.openxmlformats.org/officeDocument/2006/relationships" xmlns:p188="http://schemas.microsoft.com/office/powerpoint/2018/8/main">
  <p188:cm id="{4D69CC29-88DD-4ED5-8D13-12B0A3C723AE}" authorId="{187A59E1-34AD-20BF-D391-94DEC6FC2AAF}" created="2024-03-18T18:18:34.719">
    <pc:sldMkLst xmlns:pc="http://schemas.microsoft.com/office/powerpoint/2013/main/command">
      <pc:docMk/>
      <pc:sldMk cId="1977814477" sldId="291"/>
    </pc:sldMkLst>
    <p188:replyLst>
      <p188:reply id="{AB8F7BF1-E43D-4A60-929C-9C537F167604}" authorId="{177D41A2-F56C-FF34-B97A-5ECCBCCEE1E5}" created="2024-03-18T21:18:06.110">
        <p188:txBody>
          <a:bodyPr/>
          <a:lstStyle/>
          <a:p>
            <a:r>
              <a:rPr lang="en-US"/>
              <a:t>Indeed! Maybe slide 5 and 6 can be consolidated somehow? </a:t>
            </a:r>
          </a:p>
        </p188:txBody>
      </p188:reply>
    </p188:replyLst>
    <p188:txBody>
      <a:bodyPr/>
      <a:lstStyle/>
      <a:p>
        <a:r>
          <a:rPr lang="en-US"/>
          <a:t>Same photo as slide 5?</a:t>
        </a:r>
      </a:p>
    </p188:txBody>
  </p188:cm>
</p188:cmLst>
</file>

<file path=ppt/comments/modernComment_124_DBFCD789.xml><?xml version="1.0" encoding="utf-8"?>
<p188:cmLst xmlns:a="http://schemas.openxmlformats.org/drawingml/2006/main" xmlns:r="http://schemas.openxmlformats.org/officeDocument/2006/relationships" xmlns:p188="http://schemas.microsoft.com/office/powerpoint/2018/8/main">
  <p188:cm id="{3790F266-4518-43A7-8CBB-0E5434EA1CC9}" authorId="{291C175D-665C-E15C-5906-8F801A209BAC}" status="resolved" created="2024-03-18T23:48:48.201" complete="100000">
    <ac:deMkLst xmlns:ac="http://schemas.microsoft.com/office/drawing/2013/main/command">
      <pc:docMk xmlns:pc="http://schemas.microsoft.com/office/powerpoint/2013/main/command"/>
      <pc:sldMk xmlns:pc="http://schemas.microsoft.com/office/powerpoint/2013/main/command" cId="3690780553" sldId="292"/>
      <ac:spMk id="8" creationId="{9649A61A-D5B5-51DB-AC10-9BE0F691412A}"/>
    </ac:deMkLst>
    <p188:txBody>
      <a:bodyPr/>
      <a:lstStyle/>
      <a:p>
        <a:r>
          <a:rPr lang="en-US"/>
          <a:t>I think what is called autocorrelation on 17 and 18 is cross-correlation</a:t>
        </a:r>
      </a:p>
    </p188:txBody>
  </p188:cm>
</p188:cmLst>
</file>

<file path=ppt/comments/modernComment_132_21FA0BA6.xml><?xml version="1.0" encoding="utf-8"?>
<p188:cmLst xmlns:a="http://schemas.openxmlformats.org/drawingml/2006/main" xmlns:r="http://schemas.openxmlformats.org/officeDocument/2006/relationships" xmlns:p188="http://schemas.microsoft.com/office/powerpoint/2018/8/main">
  <p188:cm id="{A4494039-C40C-474A-BB21-58EDBD4B1686}" authorId="{177D41A2-F56C-FF34-B97A-5ECCBCCEE1E5}" status="resolved" created="2024-03-18T21:20:44.002" complete="100000">
    <pc:sldMkLst xmlns:pc="http://schemas.microsoft.com/office/powerpoint/2013/main/command">
      <pc:docMk/>
      <pc:sldMk cId="570035110" sldId="306"/>
    </pc:sldMkLst>
    <p188:txBody>
      <a:bodyPr/>
      <a:lstStyle/>
      <a:p>
        <a:r>
          <a:rPr lang="en-US"/>
          <a:t>Bottom panels: are these annual averages or one specific year? </a:t>
        </a:r>
      </a:p>
    </p188:txBody>
  </p188:cm>
</p188:cmLst>
</file>

<file path=ppt/comments/modernComment_133_2D3D4CCC.xml><?xml version="1.0" encoding="utf-8"?>
<p188:cmLst xmlns:a="http://schemas.openxmlformats.org/drawingml/2006/main" xmlns:r="http://schemas.openxmlformats.org/officeDocument/2006/relationships" xmlns:p188="http://schemas.microsoft.com/office/powerpoint/2018/8/main">
  <p188:cm id="{F9EA2187-4EF0-47A7-B07E-BC110D1F6D5D}" authorId="{187A59E1-34AD-20BF-D391-94DEC6FC2AAF}" status="resolved" created="2024-03-18T18:24:16.191" complete="100000">
    <pc:sldMkLst xmlns:pc="http://schemas.microsoft.com/office/powerpoint/2013/main/command">
      <pc:docMk/>
      <pc:sldMk cId="758992076" sldId="307"/>
    </pc:sldMkLst>
    <p188:replyLst>
      <p188:reply id="{88A2BFCD-E91C-4F8E-AE6D-327CA6C351CA}" authorId="{177D41A2-F56C-FF34-B97A-5ECCBCCEE1E5}" created="2024-03-18T21:37:08.903">
        <p188:txBody>
          <a:bodyPr/>
          <a:lstStyle/>
          <a:p>
            <a:r>
              <a:rPr lang="en-US"/>
              <a:t>Agreed!</a:t>
            </a:r>
          </a:p>
        </p188:txBody>
      </p188:reply>
    </p188:replyLst>
    <p188:txBody>
      <a:bodyPr/>
      <a:lstStyle/>
      <a:p>
        <a:r>
          <a:rPr lang="en-US"/>
          <a:t>Should graph 1 X-axis be labeled "Year"?</a:t>
        </a:r>
      </a:p>
    </p188:txBody>
  </p188:cm>
  <p188:cm id="{E0FBADCE-1BB1-4B4A-8014-048EE6B7A334}" authorId="{187A59E1-34AD-20BF-D391-94DEC6FC2AAF}" status="resolved" created="2024-03-18T18:24:35.425" complete="100000">
    <pc:sldMkLst xmlns:pc="http://schemas.microsoft.com/office/powerpoint/2013/main/command">
      <pc:docMk/>
      <pc:sldMk cId="758992076" sldId="307"/>
    </pc:sldMkLst>
    <p188:replyLst>
      <p188:reply id="{D3D9FCA6-6CEC-4D2E-8BB1-99EE9B966C1E}" authorId="{177D41A2-F56C-FF34-B97A-5ECCBCCEE1E5}" created="2024-03-18T21:37:14.700">
        <p188:txBody>
          <a:bodyPr/>
          <a:lstStyle/>
          <a:p>
            <a:r>
              <a:rPr lang="en-US"/>
              <a:t>Agreed!</a:t>
            </a:r>
          </a:p>
        </p188:txBody>
      </p188:reply>
    </p188:replyLst>
    <p188:txBody>
      <a:bodyPr/>
      <a:lstStyle/>
      <a:p>
        <a:r>
          <a:rPr lang="en-US"/>
          <a:t>Should graph 2 X-axis be labeled "Month"?</a:t>
        </a:r>
      </a:p>
    </p188:txBody>
  </p188:cm>
  <p188:cm id="{BC2A8D2A-4A94-4C1C-84DA-20AE1A8EB0A6}" authorId="{177D41A2-F56C-FF34-B97A-5ECCBCCEE1E5}" created="2024-03-18T21:39:13.498">
    <pc:sldMkLst xmlns:pc="http://schemas.microsoft.com/office/powerpoint/2013/main/command">
      <pc:docMk/>
      <pc:sldMk cId="758992076" sldId="307"/>
    </pc:sldMkLst>
    <p188:txBody>
      <a:bodyPr/>
      <a:lstStyle/>
      <a:p>
        <a:r>
          <a:rPr lang="en-US"/>
          <a:t>How is monthly El Nino anomaly calculated? What does the shaded area mean?</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ata2.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54.svg"/></Relationships>
</file>

<file path=ppt/diagrams/_rels/data3.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image" Target="../media/image57.svg"/><Relationship Id="rId1" Type="http://schemas.openxmlformats.org/officeDocument/2006/relationships/image" Target="../media/image49.png"/><Relationship Id="rId6" Type="http://schemas.openxmlformats.org/officeDocument/2006/relationships/image" Target="../media/image60.svg"/><Relationship Id="rId5" Type="http://schemas.openxmlformats.org/officeDocument/2006/relationships/image" Target="../media/image45.png"/><Relationship Id="rId4" Type="http://schemas.openxmlformats.org/officeDocument/2006/relationships/image" Target="../media/image5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54.svg"/></Relationships>
</file>

<file path=ppt/diagrams/_rels/drawing3.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image" Target="../media/image57.svg"/><Relationship Id="rId1" Type="http://schemas.openxmlformats.org/officeDocument/2006/relationships/image" Target="../media/image49.png"/><Relationship Id="rId6" Type="http://schemas.openxmlformats.org/officeDocument/2006/relationships/image" Target="../media/image60.svg"/><Relationship Id="rId5" Type="http://schemas.openxmlformats.org/officeDocument/2006/relationships/image" Target="../media/image45.png"/><Relationship Id="rId4" Type="http://schemas.openxmlformats.org/officeDocument/2006/relationships/image" Target="../media/image59.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07CBAF-947D-4615-8675-AFDA3CE3415A}"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5B055BA9-4E38-49E6-84A9-C203820F7C8C}">
      <dgm:prSet custT="1"/>
      <dgm:spPr/>
      <dgm:t>
        <a:bodyPr/>
        <a:lstStyle/>
        <a:p>
          <a:pPr>
            <a:defRPr cap="all"/>
          </a:pPr>
          <a:r>
            <a:rPr lang="en-US" sz="2000" cap="none">
              <a:solidFill>
                <a:schemeClr val="tx1">
                  <a:lumMod val="75000"/>
                  <a:lumOff val="25000"/>
                </a:schemeClr>
              </a:solidFill>
              <a:latin typeface="+mj-lt"/>
            </a:rPr>
            <a:t>Challenges using ENSO conditions to forecast soybean crop productivity</a:t>
          </a:r>
        </a:p>
      </dgm:t>
    </dgm:pt>
    <dgm:pt modelId="{3944236F-8E4E-43F9-8862-82F94F9BFC45}" type="parTrans" cxnId="{1D334C7A-80BD-4926-8DBD-D807B9EF28C2}">
      <dgm:prSet/>
      <dgm:spPr/>
      <dgm:t>
        <a:bodyPr/>
        <a:lstStyle/>
        <a:p>
          <a:endParaRPr lang="en-US"/>
        </a:p>
      </dgm:t>
    </dgm:pt>
    <dgm:pt modelId="{B3FB7E92-4D72-4F42-9D1D-44B0F2BC309D}" type="sibTrans" cxnId="{1D334C7A-80BD-4926-8DBD-D807B9EF28C2}">
      <dgm:prSet/>
      <dgm:spPr/>
      <dgm:t>
        <a:bodyPr/>
        <a:lstStyle/>
        <a:p>
          <a:endParaRPr lang="en-US"/>
        </a:p>
      </dgm:t>
    </dgm:pt>
    <dgm:pt modelId="{B2A2E265-FBCB-4F1C-861D-1DD90D08729B}">
      <dgm:prSet custT="1"/>
      <dgm:spPr/>
      <dgm:t>
        <a:bodyPr/>
        <a:lstStyle/>
        <a:p>
          <a:pPr>
            <a:defRPr cap="all"/>
          </a:pPr>
          <a:r>
            <a:rPr lang="en-US" sz="2000" cap="none">
              <a:solidFill>
                <a:schemeClr val="tx1">
                  <a:lumMod val="75000"/>
                  <a:lumOff val="25000"/>
                </a:schemeClr>
              </a:solidFill>
              <a:latin typeface="+mj-lt"/>
            </a:rPr>
            <a:t>Temperature and precipitation data is viable to examine relationships between NDVI and seasonality</a:t>
          </a:r>
        </a:p>
      </dgm:t>
    </dgm:pt>
    <dgm:pt modelId="{5ABA485A-43CB-42D9-97E5-CD86A63B7FA8}" type="parTrans" cxnId="{4C6CABB0-DF3B-422B-98EB-CEC04BA17CE4}">
      <dgm:prSet/>
      <dgm:spPr/>
      <dgm:t>
        <a:bodyPr/>
        <a:lstStyle/>
        <a:p>
          <a:endParaRPr lang="en-US"/>
        </a:p>
      </dgm:t>
    </dgm:pt>
    <dgm:pt modelId="{74D1EBD9-BD8C-46DC-8A73-5488A714A6CA}" type="sibTrans" cxnId="{4C6CABB0-DF3B-422B-98EB-CEC04BA17CE4}">
      <dgm:prSet/>
      <dgm:spPr/>
      <dgm:t>
        <a:bodyPr/>
        <a:lstStyle/>
        <a:p>
          <a:endParaRPr lang="en-US"/>
        </a:p>
      </dgm:t>
    </dgm:pt>
    <dgm:pt modelId="{B6E98E14-4CC4-443A-A35E-EED5D0B0E1DD}">
      <dgm:prSet custT="1"/>
      <dgm:spPr/>
      <dgm:t>
        <a:bodyPr/>
        <a:lstStyle/>
        <a:p>
          <a:pPr>
            <a:defRPr cap="all"/>
          </a:pPr>
          <a:r>
            <a:rPr lang="en-US" sz="2000" cap="none">
              <a:solidFill>
                <a:schemeClr val="tx1">
                  <a:lumMod val="75000"/>
                  <a:lumOff val="25000"/>
                </a:schemeClr>
              </a:solidFill>
              <a:latin typeface="+mj-lt"/>
            </a:rPr>
            <a:t>Correlation analyses can assist with producing time series and crop yield maps to examine factors that affect production yield </a:t>
          </a:r>
        </a:p>
      </dgm:t>
    </dgm:pt>
    <dgm:pt modelId="{F9CD77AC-55D3-40B4-B498-EDE2410943B4}" type="parTrans" cxnId="{ECE12E0D-9322-4255-BF08-33455A8AD75A}">
      <dgm:prSet/>
      <dgm:spPr/>
      <dgm:t>
        <a:bodyPr/>
        <a:lstStyle/>
        <a:p>
          <a:endParaRPr lang="en-US"/>
        </a:p>
      </dgm:t>
    </dgm:pt>
    <dgm:pt modelId="{39B822E1-0BD3-4790-92C6-D3865E223AA5}" type="sibTrans" cxnId="{ECE12E0D-9322-4255-BF08-33455A8AD75A}">
      <dgm:prSet/>
      <dgm:spPr/>
      <dgm:t>
        <a:bodyPr/>
        <a:lstStyle/>
        <a:p>
          <a:endParaRPr lang="en-US"/>
        </a:p>
      </dgm:t>
    </dgm:pt>
    <dgm:pt modelId="{2D2B518D-DAA9-427B-899D-A962D72F8445}" type="pres">
      <dgm:prSet presAssocID="{3107CBAF-947D-4615-8675-AFDA3CE3415A}" presName="root" presStyleCnt="0">
        <dgm:presLayoutVars>
          <dgm:dir/>
          <dgm:resizeHandles val="exact"/>
        </dgm:presLayoutVars>
      </dgm:prSet>
      <dgm:spPr/>
    </dgm:pt>
    <dgm:pt modelId="{3596DDD0-C4B2-47FE-9885-F28479058356}" type="pres">
      <dgm:prSet presAssocID="{5B055BA9-4E38-49E6-84A9-C203820F7C8C}" presName="compNode" presStyleCnt="0"/>
      <dgm:spPr/>
    </dgm:pt>
    <dgm:pt modelId="{95A5DA4A-B9F9-4B68-BA06-ABB9A9CDE0C2}" type="pres">
      <dgm:prSet presAssocID="{5B055BA9-4E38-49E6-84A9-C203820F7C8C}" presName="iconBgRect" presStyleLbl="bgShp" presStyleIdx="0" presStyleCnt="3"/>
      <dgm:spPr/>
    </dgm:pt>
    <dgm:pt modelId="{091EAE8D-D75F-4720-B8A4-DABE6D3D5301}" type="pres">
      <dgm:prSet presAssocID="{5B055BA9-4E38-49E6-84A9-C203820F7C8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lant"/>
        </a:ext>
      </dgm:extLst>
    </dgm:pt>
    <dgm:pt modelId="{BF2042A3-8E4D-462E-B0B8-E3356102EB13}" type="pres">
      <dgm:prSet presAssocID="{5B055BA9-4E38-49E6-84A9-C203820F7C8C}" presName="spaceRect" presStyleCnt="0"/>
      <dgm:spPr/>
    </dgm:pt>
    <dgm:pt modelId="{909BC191-019B-4B45-AF23-0096E549F8D8}" type="pres">
      <dgm:prSet presAssocID="{5B055BA9-4E38-49E6-84A9-C203820F7C8C}" presName="textRect" presStyleLbl="revTx" presStyleIdx="0" presStyleCnt="3" custLinFactNeighborX="-296" custLinFactNeighborY="-6911">
        <dgm:presLayoutVars>
          <dgm:chMax val="1"/>
          <dgm:chPref val="1"/>
        </dgm:presLayoutVars>
      </dgm:prSet>
      <dgm:spPr/>
    </dgm:pt>
    <dgm:pt modelId="{0157EAC1-399B-4DE4-8705-4A718582FE46}" type="pres">
      <dgm:prSet presAssocID="{B3FB7E92-4D72-4F42-9D1D-44B0F2BC309D}" presName="sibTrans" presStyleCnt="0"/>
      <dgm:spPr/>
    </dgm:pt>
    <dgm:pt modelId="{035871BD-7A87-498B-ACA9-1B8A0035A7E5}" type="pres">
      <dgm:prSet presAssocID="{B2A2E265-FBCB-4F1C-861D-1DD90D08729B}" presName="compNode" presStyleCnt="0"/>
      <dgm:spPr/>
    </dgm:pt>
    <dgm:pt modelId="{59E2125E-C36D-4E78-B850-C34EAE71821D}" type="pres">
      <dgm:prSet presAssocID="{B2A2E265-FBCB-4F1C-861D-1DD90D08729B}" presName="iconBgRect" presStyleLbl="bgShp" presStyleIdx="1" presStyleCnt="3"/>
      <dgm:spPr/>
    </dgm:pt>
    <dgm:pt modelId="{3F9414D4-B595-4B7C-A4E9-B68EB096AA66}" type="pres">
      <dgm:prSet presAssocID="{B2A2E265-FBCB-4F1C-861D-1DD90D08729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hermometer"/>
        </a:ext>
      </dgm:extLst>
    </dgm:pt>
    <dgm:pt modelId="{37F9FC11-76BF-4A15-87E4-4255FB83F6D8}" type="pres">
      <dgm:prSet presAssocID="{B2A2E265-FBCB-4F1C-861D-1DD90D08729B}" presName="spaceRect" presStyleCnt="0"/>
      <dgm:spPr/>
    </dgm:pt>
    <dgm:pt modelId="{74B98E25-0E34-45AE-9B90-42A34766AED9}" type="pres">
      <dgm:prSet presAssocID="{B2A2E265-FBCB-4F1C-861D-1DD90D08729B}" presName="textRect" presStyleLbl="revTx" presStyleIdx="1" presStyleCnt="3" custLinFactNeighborX="-296" custLinFactNeighborY="-6911">
        <dgm:presLayoutVars>
          <dgm:chMax val="1"/>
          <dgm:chPref val="1"/>
        </dgm:presLayoutVars>
      </dgm:prSet>
      <dgm:spPr/>
    </dgm:pt>
    <dgm:pt modelId="{E5F262D7-D2BD-46C2-86B6-CEC5DB9DBC92}" type="pres">
      <dgm:prSet presAssocID="{74D1EBD9-BD8C-46DC-8A73-5488A714A6CA}" presName="sibTrans" presStyleCnt="0"/>
      <dgm:spPr/>
    </dgm:pt>
    <dgm:pt modelId="{0444FFAF-C6E3-4865-90E9-6850B5033946}" type="pres">
      <dgm:prSet presAssocID="{B6E98E14-4CC4-443A-A35E-EED5D0B0E1DD}" presName="compNode" presStyleCnt="0"/>
      <dgm:spPr/>
    </dgm:pt>
    <dgm:pt modelId="{14D6E4CE-ECB8-466A-82CC-551573EF4942}" type="pres">
      <dgm:prSet presAssocID="{B6E98E14-4CC4-443A-A35E-EED5D0B0E1DD}" presName="iconBgRect" presStyleLbl="bgShp" presStyleIdx="2" presStyleCnt="3"/>
      <dgm:spPr/>
    </dgm:pt>
    <dgm:pt modelId="{8B1E9838-7779-4ACF-A8F9-3429F9084C79}" type="pres">
      <dgm:prSet presAssocID="{B6E98E14-4CC4-443A-A35E-EED5D0B0E1D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r chart"/>
        </a:ext>
      </dgm:extLst>
    </dgm:pt>
    <dgm:pt modelId="{B7B32C3C-F750-44C6-9D4C-92486A9FBAE8}" type="pres">
      <dgm:prSet presAssocID="{B6E98E14-4CC4-443A-A35E-EED5D0B0E1DD}" presName="spaceRect" presStyleCnt="0"/>
      <dgm:spPr/>
    </dgm:pt>
    <dgm:pt modelId="{EC4854F2-DEF3-415A-B344-C6B46DFE6964}" type="pres">
      <dgm:prSet presAssocID="{B6E98E14-4CC4-443A-A35E-EED5D0B0E1DD}" presName="textRect" presStyleLbl="revTx" presStyleIdx="2" presStyleCnt="3" custLinFactNeighborX="-296" custLinFactNeighborY="-6911">
        <dgm:presLayoutVars>
          <dgm:chMax val="1"/>
          <dgm:chPref val="1"/>
        </dgm:presLayoutVars>
      </dgm:prSet>
      <dgm:spPr/>
    </dgm:pt>
  </dgm:ptLst>
  <dgm:cxnLst>
    <dgm:cxn modelId="{ECE12E0D-9322-4255-BF08-33455A8AD75A}" srcId="{3107CBAF-947D-4615-8675-AFDA3CE3415A}" destId="{B6E98E14-4CC4-443A-A35E-EED5D0B0E1DD}" srcOrd="2" destOrd="0" parTransId="{F9CD77AC-55D3-40B4-B498-EDE2410943B4}" sibTransId="{39B822E1-0BD3-4790-92C6-D3865E223AA5}"/>
    <dgm:cxn modelId="{82A8465E-C216-49EE-8FEB-7E1C31A5EC6D}" type="presOf" srcId="{5B055BA9-4E38-49E6-84A9-C203820F7C8C}" destId="{909BC191-019B-4B45-AF23-0096E549F8D8}" srcOrd="0" destOrd="0" presId="urn:microsoft.com/office/officeart/2018/5/layout/IconCircleLabelList"/>
    <dgm:cxn modelId="{E9CA5341-4EB7-4931-8B94-20558D5BF6B4}" type="presOf" srcId="{B2A2E265-FBCB-4F1C-861D-1DD90D08729B}" destId="{74B98E25-0E34-45AE-9B90-42A34766AED9}" srcOrd="0" destOrd="0" presId="urn:microsoft.com/office/officeart/2018/5/layout/IconCircleLabelList"/>
    <dgm:cxn modelId="{0152A045-82F4-4CC5-B22A-A59F9C7D40A3}" type="presOf" srcId="{B6E98E14-4CC4-443A-A35E-EED5D0B0E1DD}" destId="{EC4854F2-DEF3-415A-B344-C6B46DFE6964}" srcOrd="0" destOrd="0" presId="urn:microsoft.com/office/officeart/2018/5/layout/IconCircleLabelList"/>
    <dgm:cxn modelId="{1D334C7A-80BD-4926-8DBD-D807B9EF28C2}" srcId="{3107CBAF-947D-4615-8675-AFDA3CE3415A}" destId="{5B055BA9-4E38-49E6-84A9-C203820F7C8C}" srcOrd="0" destOrd="0" parTransId="{3944236F-8E4E-43F9-8862-82F94F9BFC45}" sibTransId="{B3FB7E92-4D72-4F42-9D1D-44B0F2BC309D}"/>
    <dgm:cxn modelId="{9B08EC95-A341-4614-990D-1EE7D91C91AD}" type="presOf" srcId="{3107CBAF-947D-4615-8675-AFDA3CE3415A}" destId="{2D2B518D-DAA9-427B-899D-A962D72F8445}" srcOrd="0" destOrd="0" presId="urn:microsoft.com/office/officeart/2018/5/layout/IconCircleLabelList"/>
    <dgm:cxn modelId="{4C6CABB0-DF3B-422B-98EB-CEC04BA17CE4}" srcId="{3107CBAF-947D-4615-8675-AFDA3CE3415A}" destId="{B2A2E265-FBCB-4F1C-861D-1DD90D08729B}" srcOrd="1" destOrd="0" parTransId="{5ABA485A-43CB-42D9-97E5-CD86A63B7FA8}" sibTransId="{74D1EBD9-BD8C-46DC-8A73-5488A714A6CA}"/>
    <dgm:cxn modelId="{9A01E5DA-3883-44ED-9482-877B10754124}" type="presParOf" srcId="{2D2B518D-DAA9-427B-899D-A962D72F8445}" destId="{3596DDD0-C4B2-47FE-9885-F28479058356}" srcOrd="0" destOrd="0" presId="urn:microsoft.com/office/officeart/2018/5/layout/IconCircleLabelList"/>
    <dgm:cxn modelId="{7338C688-8D45-44FF-8516-3DE3A876E659}" type="presParOf" srcId="{3596DDD0-C4B2-47FE-9885-F28479058356}" destId="{95A5DA4A-B9F9-4B68-BA06-ABB9A9CDE0C2}" srcOrd="0" destOrd="0" presId="urn:microsoft.com/office/officeart/2018/5/layout/IconCircleLabelList"/>
    <dgm:cxn modelId="{804FFA68-BC3F-4658-B27B-C967FEE68B21}" type="presParOf" srcId="{3596DDD0-C4B2-47FE-9885-F28479058356}" destId="{091EAE8D-D75F-4720-B8A4-DABE6D3D5301}" srcOrd="1" destOrd="0" presId="urn:microsoft.com/office/officeart/2018/5/layout/IconCircleLabelList"/>
    <dgm:cxn modelId="{94E8737C-778C-4D91-87A6-2957A4EF5BE5}" type="presParOf" srcId="{3596DDD0-C4B2-47FE-9885-F28479058356}" destId="{BF2042A3-8E4D-462E-B0B8-E3356102EB13}" srcOrd="2" destOrd="0" presId="urn:microsoft.com/office/officeart/2018/5/layout/IconCircleLabelList"/>
    <dgm:cxn modelId="{F4DF5817-A075-45E3-A499-B529028AF3F0}" type="presParOf" srcId="{3596DDD0-C4B2-47FE-9885-F28479058356}" destId="{909BC191-019B-4B45-AF23-0096E549F8D8}" srcOrd="3" destOrd="0" presId="urn:microsoft.com/office/officeart/2018/5/layout/IconCircleLabelList"/>
    <dgm:cxn modelId="{E8E93958-B554-4180-B1DB-5A01E8AF42B6}" type="presParOf" srcId="{2D2B518D-DAA9-427B-899D-A962D72F8445}" destId="{0157EAC1-399B-4DE4-8705-4A718582FE46}" srcOrd="1" destOrd="0" presId="urn:microsoft.com/office/officeart/2018/5/layout/IconCircleLabelList"/>
    <dgm:cxn modelId="{7B0280C4-A846-4F68-89E9-BE0D7E66061D}" type="presParOf" srcId="{2D2B518D-DAA9-427B-899D-A962D72F8445}" destId="{035871BD-7A87-498B-ACA9-1B8A0035A7E5}" srcOrd="2" destOrd="0" presId="urn:microsoft.com/office/officeart/2018/5/layout/IconCircleLabelList"/>
    <dgm:cxn modelId="{09BACD9C-C4D6-4486-8426-4BFA03A56071}" type="presParOf" srcId="{035871BD-7A87-498B-ACA9-1B8A0035A7E5}" destId="{59E2125E-C36D-4E78-B850-C34EAE71821D}" srcOrd="0" destOrd="0" presId="urn:microsoft.com/office/officeart/2018/5/layout/IconCircleLabelList"/>
    <dgm:cxn modelId="{2CCE4CBE-EFD2-473C-95A9-3EEA740C824E}" type="presParOf" srcId="{035871BD-7A87-498B-ACA9-1B8A0035A7E5}" destId="{3F9414D4-B595-4B7C-A4E9-B68EB096AA66}" srcOrd="1" destOrd="0" presId="urn:microsoft.com/office/officeart/2018/5/layout/IconCircleLabelList"/>
    <dgm:cxn modelId="{B87A19A4-0A85-4F01-AD80-86BF81C1B97C}" type="presParOf" srcId="{035871BD-7A87-498B-ACA9-1B8A0035A7E5}" destId="{37F9FC11-76BF-4A15-87E4-4255FB83F6D8}" srcOrd="2" destOrd="0" presId="urn:microsoft.com/office/officeart/2018/5/layout/IconCircleLabelList"/>
    <dgm:cxn modelId="{65CE0C95-A480-425A-9EF1-628DD9A2E6DD}" type="presParOf" srcId="{035871BD-7A87-498B-ACA9-1B8A0035A7E5}" destId="{74B98E25-0E34-45AE-9B90-42A34766AED9}" srcOrd="3" destOrd="0" presId="urn:microsoft.com/office/officeart/2018/5/layout/IconCircleLabelList"/>
    <dgm:cxn modelId="{D57789B2-1FCF-4E86-809D-9C0DE8FC7764}" type="presParOf" srcId="{2D2B518D-DAA9-427B-899D-A962D72F8445}" destId="{E5F262D7-D2BD-46C2-86B6-CEC5DB9DBC92}" srcOrd="3" destOrd="0" presId="urn:microsoft.com/office/officeart/2018/5/layout/IconCircleLabelList"/>
    <dgm:cxn modelId="{3B5A248A-CDE4-4911-82D0-687B5B7C3FBE}" type="presParOf" srcId="{2D2B518D-DAA9-427B-899D-A962D72F8445}" destId="{0444FFAF-C6E3-4865-90E9-6850B5033946}" srcOrd="4" destOrd="0" presId="urn:microsoft.com/office/officeart/2018/5/layout/IconCircleLabelList"/>
    <dgm:cxn modelId="{1C618EF5-E313-4986-9BF1-CC61B8AC766B}" type="presParOf" srcId="{0444FFAF-C6E3-4865-90E9-6850B5033946}" destId="{14D6E4CE-ECB8-466A-82CC-551573EF4942}" srcOrd="0" destOrd="0" presId="urn:microsoft.com/office/officeart/2018/5/layout/IconCircleLabelList"/>
    <dgm:cxn modelId="{FE4C72A0-8AA5-42DD-B174-C7741A8B776F}" type="presParOf" srcId="{0444FFAF-C6E3-4865-90E9-6850B5033946}" destId="{8B1E9838-7779-4ACF-A8F9-3429F9084C79}" srcOrd="1" destOrd="0" presId="urn:microsoft.com/office/officeart/2018/5/layout/IconCircleLabelList"/>
    <dgm:cxn modelId="{3EEEF05D-83D8-41C3-862C-00B3F1611E58}" type="presParOf" srcId="{0444FFAF-C6E3-4865-90E9-6850B5033946}" destId="{B7B32C3C-F750-44C6-9D4C-92486A9FBAE8}" srcOrd="2" destOrd="0" presId="urn:microsoft.com/office/officeart/2018/5/layout/IconCircleLabelList"/>
    <dgm:cxn modelId="{185D1416-147A-44FC-A4A1-E1CCB9E60FE3}" type="presParOf" srcId="{0444FFAF-C6E3-4865-90E9-6850B5033946}" destId="{EC4854F2-DEF3-415A-B344-C6B46DFE6964}"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4D2A5F-8FEC-4881-9254-D45D352D6AC1}"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1ED73482-FA26-49B2-9C2B-CFCC8F9031BA}">
      <dgm:prSet custT="1"/>
      <dgm:spPr/>
      <dgm:t>
        <a:bodyPr/>
        <a:lstStyle/>
        <a:p>
          <a:pPr rtl="0"/>
          <a:r>
            <a:rPr lang="en-US" sz="2000">
              <a:solidFill>
                <a:schemeClr val="tx1">
                  <a:lumMod val="75000"/>
                  <a:lumOff val="25000"/>
                </a:schemeClr>
              </a:solidFill>
              <a:latin typeface="+mj-lt"/>
            </a:rPr>
            <a:t>Correlation and time-series analysis can identify trends and determine which factors are affecting soy NDVI </a:t>
          </a:r>
        </a:p>
      </dgm:t>
    </dgm:pt>
    <dgm:pt modelId="{C2430A37-5C39-4349-A41D-1530855F6826}" type="parTrans" cxnId="{A7FF0EF2-BAA7-43E7-AE6E-290CDBA5BE04}">
      <dgm:prSet/>
      <dgm:spPr/>
      <dgm:t>
        <a:bodyPr/>
        <a:lstStyle/>
        <a:p>
          <a:endParaRPr lang="en-US"/>
        </a:p>
      </dgm:t>
    </dgm:pt>
    <dgm:pt modelId="{E4F788C3-4488-42D6-A69F-041114C8D4CF}" type="sibTrans" cxnId="{A7FF0EF2-BAA7-43E7-AE6E-290CDBA5BE04}">
      <dgm:prSet/>
      <dgm:spPr/>
      <dgm:t>
        <a:bodyPr/>
        <a:lstStyle/>
        <a:p>
          <a:endParaRPr lang="en-US"/>
        </a:p>
      </dgm:t>
    </dgm:pt>
    <dgm:pt modelId="{5F1EC9BA-D3AC-402A-A414-271C0E211188}">
      <dgm:prSet custT="1"/>
      <dgm:spPr/>
      <dgm:t>
        <a:bodyPr/>
        <a:lstStyle/>
        <a:p>
          <a:r>
            <a:rPr lang="en-US" sz="2000">
              <a:solidFill>
                <a:schemeClr val="tx1">
                  <a:lumMod val="75000"/>
                  <a:lumOff val="25000"/>
                </a:schemeClr>
              </a:solidFill>
              <a:latin typeface="+mj-lt"/>
            </a:rPr>
            <a:t>Temperature and precipitation data can provide insights into the relationships between NDVI and seasonality through a temporal analysis </a:t>
          </a:r>
        </a:p>
      </dgm:t>
    </dgm:pt>
    <dgm:pt modelId="{428290E3-4E72-40E2-A628-96EFBE9A0BFF}" type="parTrans" cxnId="{87BB3D24-401C-4B12-8E1C-87141B413767}">
      <dgm:prSet/>
      <dgm:spPr/>
      <dgm:t>
        <a:bodyPr/>
        <a:lstStyle/>
        <a:p>
          <a:endParaRPr lang="en-US"/>
        </a:p>
      </dgm:t>
    </dgm:pt>
    <dgm:pt modelId="{F954105F-8547-466A-B9BB-05E71AEF1FB1}" type="sibTrans" cxnId="{87BB3D24-401C-4B12-8E1C-87141B413767}">
      <dgm:prSet/>
      <dgm:spPr/>
      <dgm:t>
        <a:bodyPr/>
        <a:lstStyle/>
        <a:p>
          <a:endParaRPr lang="en-US"/>
        </a:p>
      </dgm:t>
    </dgm:pt>
    <dgm:pt modelId="{33033DBE-471B-4DBD-BFED-1B3B154ED2B8}">
      <dgm:prSet custT="1"/>
      <dgm:spPr/>
      <dgm:t>
        <a:bodyPr/>
        <a:lstStyle/>
        <a:p>
          <a:pPr rtl="0"/>
          <a:r>
            <a:rPr lang="en-US" sz="2000">
              <a:solidFill>
                <a:schemeClr val="tx1">
                  <a:lumMod val="75000"/>
                  <a:lumOff val="25000"/>
                </a:schemeClr>
              </a:solidFill>
              <a:latin typeface="+mj-lt"/>
            </a:rPr>
            <a:t> Monthly soy NDVI anomaly had little to no correlation with monthly ENSO anomaly. ENSO have complex impact on soy in the study area and period warranting further study</a:t>
          </a:r>
        </a:p>
      </dgm:t>
    </dgm:pt>
    <dgm:pt modelId="{BD361F8C-4C88-4E93-8E04-9AADBA82890C}" type="parTrans" cxnId="{C77F2C8A-F766-4F3A-B919-D56CE1CAD017}">
      <dgm:prSet/>
      <dgm:spPr/>
      <dgm:t>
        <a:bodyPr/>
        <a:lstStyle/>
        <a:p>
          <a:endParaRPr lang="en-US"/>
        </a:p>
      </dgm:t>
    </dgm:pt>
    <dgm:pt modelId="{965C4CC2-26BE-4AF7-8800-022663A86EB2}" type="sibTrans" cxnId="{C77F2C8A-F766-4F3A-B919-D56CE1CAD017}">
      <dgm:prSet/>
      <dgm:spPr/>
      <dgm:t>
        <a:bodyPr/>
        <a:lstStyle/>
        <a:p>
          <a:endParaRPr lang="en-US"/>
        </a:p>
      </dgm:t>
    </dgm:pt>
    <dgm:pt modelId="{9B30F4EB-4478-4400-A0D1-2362222250E4}">
      <dgm:prSet custT="1"/>
      <dgm:spPr/>
      <dgm:t>
        <a:bodyPr/>
        <a:lstStyle/>
        <a:p>
          <a:pPr rtl="0"/>
          <a:r>
            <a:rPr lang="en-US" sz="2000">
              <a:solidFill>
                <a:schemeClr val="tx1">
                  <a:lumMod val="75000"/>
                  <a:lumOff val="25000"/>
                </a:schemeClr>
              </a:solidFill>
              <a:latin typeface="+mj-lt"/>
            </a:rPr>
            <a:t>Monthly ENSO anomaly cannot be used to forecast monthly soy NDVI anomaly nor soy yearly production yield</a:t>
          </a:r>
        </a:p>
      </dgm:t>
    </dgm:pt>
    <dgm:pt modelId="{4F8D00C4-B9BB-4429-9DCD-4083A761EF9D}" type="parTrans" cxnId="{8FAC7B29-346F-4EF4-835B-5FCA0297F6B6}">
      <dgm:prSet/>
      <dgm:spPr/>
      <dgm:t>
        <a:bodyPr/>
        <a:lstStyle/>
        <a:p>
          <a:endParaRPr lang="en-US"/>
        </a:p>
      </dgm:t>
    </dgm:pt>
    <dgm:pt modelId="{6643EB39-69FF-4FE5-98EE-56056FD7F312}" type="sibTrans" cxnId="{8FAC7B29-346F-4EF4-835B-5FCA0297F6B6}">
      <dgm:prSet/>
      <dgm:spPr/>
      <dgm:t>
        <a:bodyPr/>
        <a:lstStyle/>
        <a:p>
          <a:endParaRPr lang="en-US"/>
        </a:p>
      </dgm:t>
    </dgm:pt>
    <dgm:pt modelId="{749C4A14-1BE4-4F84-9E1F-616F5ECC8A8F}" type="pres">
      <dgm:prSet presAssocID="{5B4D2A5F-8FEC-4881-9254-D45D352D6AC1}" presName="root" presStyleCnt="0">
        <dgm:presLayoutVars>
          <dgm:dir/>
          <dgm:resizeHandles val="exact"/>
        </dgm:presLayoutVars>
      </dgm:prSet>
      <dgm:spPr/>
    </dgm:pt>
    <dgm:pt modelId="{841F6756-CDB3-44A6-AD32-BEDD233C5C56}" type="pres">
      <dgm:prSet presAssocID="{5B4D2A5F-8FEC-4881-9254-D45D352D6AC1}" presName="container" presStyleCnt="0">
        <dgm:presLayoutVars>
          <dgm:dir/>
          <dgm:resizeHandles val="exact"/>
        </dgm:presLayoutVars>
      </dgm:prSet>
      <dgm:spPr/>
    </dgm:pt>
    <dgm:pt modelId="{7891D6F1-79C9-4780-9A25-B94B5A6ACAA3}" type="pres">
      <dgm:prSet presAssocID="{1ED73482-FA26-49B2-9C2B-CFCC8F9031BA}" presName="compNode" presStyleCnt="0"/>
      <dgm:spPr/>
    </dgm:pt>
    <dgm:pt modelId="{2E420E44-914E-4E47-ADE5-C17131330847}" type="pres">
      <dgm:prSet presAssocID="{1ED73482-FA26-49B2-9C2B-CFCC8F9031BA}" presName="iconBgRect" presStyleLbl="bgShp" presStyleIdx="0" presStyleCnt="4"/>
      <dgm:spPr/>
    </dgm:pt>
    <dgm:pt modelId="{ACB0FD1A-7CCD-4DA1-9A8C-D25D97947FFE}" type="pres">
      <dgm:prSet presAssocID="{1ED73482-FA26-49B2-9C2B-CFCC8F9031B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5F4FE90C-3F70-4F70-AC9C-C2BFA5232DE6}" type="pres">
      <dgm:prSet presAssocID="{1ED73482-FA26-49B2-9C2B-CFCC8F9031BA}" presName="spaceRect" presStyleCnt="0"/>
      <dgm:spPr/>
    </dgm:pt>
    <dgm:pt modelId="{53D8F602-854B-42D8-B7D1-07D1540A71D9}" type="pres">
      <dgm:prSet presAssocID="{1ED73482-FA26-49B2-9C2B-CFCC8F9031BA}" presName="textRect" presStyleLbl="revTx" presStyleIdx="0" presStyleCnt="4">
        <dgm:presLayoutVars>
          <dgm:chMax val="1"/>
          <dgm:chPref val="1"/>
        </dgm:presLayoutVars>
      </dgm:prSet>
      <dgm:spPr/>
    </dgm:pt>
    <dgm:pt modelId="{952A2BCC-2D6D-4214-8017-62C3B5FEFC11}" type="pres">
      <dgm:prSet presAssocID="{E4F788C3-4488-42D6-A69F-041114C8D4CF}" presName="sibTrans" presStyleLbl="sibTrans2D1" presStyleIdx="0" presStyleCnt="0"/>
      <dgm:spPr/>
    </dgm:pt>
    <dgm:pt modelId="{96C713A8-587A-4D8C-B4C0-8805E6520CB1}" type="pres">
      <dgm:prSet presAssocID="{5F1EC9BA-D3AC-402A-A414-271C0E211188}" presName="compNode" presStyleCnt="0"/>
      <dgm:spPr/>
    </dgm:pt>
    <dgm:pt modelId="{5D2DEE44-6523-4521-91FF-59604B0A61A5}" type="pres">
      <dgm:prSet presAssocID="{5F1EC9BA-D3AC-402A-A414-271C0E211188}" presName="iconBgRect" presStyleLbl="bgShp" presStyleIdx="1" presStyleCnt="4"/>
      <dgm:spPr/>
    </dgm:pt>
    <dgm:pt modelId="{46FE229D-D5B0-4756-9B38-FA8590D66AD4}" type="pres">
      <dgm:prSet presAssocID="{5F1EC9BA-D3AC-402A-A414-271C0E21118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ainy scene"/>
        </a:ext>
      </dgm:extLst>
    </dgm:pt>
    <dgm:pt modelId="{8CD6132B-3B1B-4A61-A6B4-2012BC18AB6E}" type="pres">
      <dgm:prSet presAssocID="{5F1EC9BA-D3AC-402A-A414-271C0E211188}" presName="spaceRect" presStyleCnt="0"/>
      <dgm:spPr/>
    </dgm:pt>
    <dgm:pt modelId="{6C9C6608-AFA1-48CE-9401-D0E9AE36FB9A}" type="pres">
      <dgm:prSet presAssocID="{5F1EC9BA-D3AC-402A-A414-271C0E211188}" presName="textRect" presStyleLbl="revTx" presStyleIdx="1" presStyleCnt="4">
        <dgm:presLayoutVars>
          <dgm:chMax val="1"/>
          <dgm:chPref val="1"/>
        </dgm:presLayoutVars>
      </dgm:prSet>
      <dgm:spPr/>
    </dgm:pt>
    <dgm:pt modelId="{FD10DA93-C789-48DB-AEAD-E39F25361A6A}" type="pres">
      <dgm:prSet presAssocID="{F954105F-8547-466A-B9BB-05E71AEF1FB1}" presName="sibTrans" presStyleLbl="sibTrans2D1" presStyleIdx="0" presStyleCnt="0"/>
      <dgm:spPr/>
    </dgm:pt>
    <dgm:pt modelId="{B37806EB-245F-45FC-89FC-5792F8D158C5}" type="pres">
      <dgm:prSet presAssocID="{33033DBE-471B-4DBD-BFED-1B3B154ED2B8}" presName="compNode" presStyleCnt="0"/>
      <dgm:spPr/>
    </dgm:pt>
    <dgm:pt modelId="{7E400A1C-01AE-4E09-A72B-6253449C1872}" type="pres">
      <dgm:prSet presAssocID="{33033DBE-471B-4DBD-BFED-1B3B154ED2B8}" presName="iconBgRect" presStyleLbl="bgShp" presStyleIdx="2" presStyleCnt="4"/>
      <dgm:spPr/>
    </dgm:pt>
    <dgm:pt modelId="{30C6E479-8965-4C6B-8F12-2C89D9305835}" type="pres">
      <dgm:prSet presAssocID="{33033DBE-471B-4DBD-BFED-1B3B154ED2B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lant"/>
        </a:ext>
      </dgm:extLst>
    </dgm:pt>
    <dgm:pt modelId="{C626FAE6-F7F6-4941-82EC-5C2B87BC51CD}" type="pres">
      <dgm:prSet presAssocID="{33033DBE-471B-4DBD-BFED-1B3B154ED2B8}" presName="spaceRect" presStyleCnt="0"/>
      <dgm:spPr/>
    </dgm:pt>
    <dgm:pt modelId="{0C7D7B46-FABA-4493-87FE-920372F2B3C4}" type="pres">
      <dgm:prSet presAssocID="{33033DBE-471B-4DBD-BFED-1B3B154ED2B8}" presName="textRect" presStyleLbl="revTx" presStyleIdx="2" presStyleCnt="4">
        <dgm:presLayoutVars>
          <dgm:chMax val="1"/>
          <dgm:chPref val="1"/>
        </dgm:presLayoutVars>
      </dgm:prSet>
      <dgm:spPr/>
    </dgm:pt>
    <dgm:pt modelId="{1CE39B17-B215-4906-BD43-82B9B56827D8}" type="pres">
      <dgm:prSet presAssocID="{965C4CC2-26BE-4AF7-8800-022663A86EB2}" presName="sibTrans" presStyleLbl="sibTrans2D1" presStyleIdx="0" presStyleCnt="0"/>
      <dgm:spPr/>
    </dgm:pt>
    <dgm:pt modelId="{095139F5-FC77-4A18-BC88-8E5504D29EC4}" type="pres">
      <dgm:prSet presAssocID="{9B30F4EB-4478-4400-A0D1-2362222250E4}" presName="compNode" presStyleCnt="0"/>
      <dgm:spPr/>
    </dgm:pt>
    <dgm:pt modelId="{B40DCB8F-6410-4D09-9D9B-62C47CBCBF51}" type="pres">
      <dgm:prSet presAssocID="{9B30F4EB-4478-4400-A0D1-2362222250E4}" presName="iconBgRect" presStyleLbl="bgShp" presStyleIdx="3" presStyleCnt="4"/>
      <dgm:spPr/>
    </dgm:pt>
    <dgm:pt modelId="{1D1E5EB2-AF42-4223-AE84-AE0B3D50E2EE}" type="pres">
      <dgm:prSet presAssocID="{9B30F4EB-4478-4400-A0D1-2362222250E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arning"/>
        </a:ext>
      </dgm:extLst>
    </dgm:pt>
    <dgm:pt modelId="{3C1CB62A-B832-484C-820A-B6A148D5BDAA}" type="pres">
      <dgm:prSet presAssocID="{9B30F4EB-4478-4400-A0D1-2362222250E4}" presName="spaceRect" presStyleCnt="0"/>
      <dgm:spPr/>
    </dgm:pt>
    <dgm:pt modelId="{8B050BD5-8F89-49AB-9764-E4D376B58748}" type="pres">
      <dgm:prSet presAssocID="{9B30F4EB-4478-4400-A0D1-2362222250E4}" presName="textRect" presStyleLbl="revTx" presStyleIdx="3" presStyleCnt="4">
        <dgm:presLayoutVars>
          <dgm:chMax val="1"/>
          <dgm:chPref val="1"/>
        </dgm:presLayoutVars>
      </dgm:prSet>
      <dgm:spPr/>
    </dgm:pt>
  </dgm:ptLst>
  <dgm:cxnLst>
    <dgm:cxn modelId="{A3210508-CF49-4083-A66B-CD3CB280F27F}" type="presOf" srcId="{1ED73482-FA26-49B2-9C2B-CFCC8F9031BA}" destId="{53D8F602-854B-42D8-B7D1-07D1540A71D9}" srcOrd="0" destOrd="0" presId="urn:microsoft.com/office/officeart/2018/2/layout/IconCircleList"/>
    <dgm:cxn modelId="{87BB3D24-401C-4B12-8E1C-87141B413767}" srcId="{5B4D2A5F-8FEC-4881-9254-D45D352D6AC1}" destId="{5F1EC9BA-D3AC-402A-A414-271C0E211188}" srcOrd="1" destOrd="0" parTransId="{428290E3-4E72-40E2-A628-96EFBE9A0BFF}" sibTransId="{F954105F-8547-466A-B9BB-05E71AEF1FB1}"/>
    <dgm:cxn modelId="{8FAC7B29-346F-4EF4-835B-5FCA0297F6B6}" srcId="{5B4D2A5F-8FEC-4881-9254-D45D352D6AC1}" destId="{9B30F4EB-4478-4400-A0D1-2362222250E4}" srcOrd="3" destOrd="0" parTransId="{4F8D00C4-B9BB-4429-9DCD-4083A761EF9D}" sibTransId="{6643EB39-69FF-4FE5-98EE-56056FD7F312}"/>
    <dgm:cxn modelId="{C21C3C66-32DE-47E2-BB0D-7DB790FA32DB}" type="presOf" srcId="{9B30F4EB-4478-4400-A0D1-2362222250E4}" destId="{8B050BD5-8F89-49AB-9764-E4D376B58748}" srcOrd="0" destOrd="0" presId="urn:microsoft.com/office/officeart/2018/2/layout/IconCircleList"/>
    <dgm:cxn modelId="{F0434A4D-2B17-4D9F-8B13-A703C1A91635}" type="presOf" srcId="{5F1EC9BA-D3AC-402A-A414-271C0E211188}" destId="{6C9C6608-AFA1-48CE-9401-D0E9AE36FB9A}" srcOrd="0" destOrd="0" presId="urn:microsoft.com/office/officeart/2018/2/layout/IconCircleList"/>
    <dgm:cxn modelId="{E89C5B50-8E7C-4E20-9303-91B2A0AD0AF6}" type="presOf" srcId="{33033DBE-471B-4DBD-BFED-1B3B154ED2B8}" destId="{0C7D7B46-FABA-4493-87FE-920372F2B3C4}" srcOrd="0" destOrd="0" presId="urn:microsoft.com/office/officeart/2018/2/layout/IconCircleList"/>
    <dgm:cxn modelId="{F6C54E54-547F-4EE1-8B6C-73ED2535D35F}" type="presOf" srcId="{965C4CC2-26BE-4AF7-8800-022663A86EB2}" destId="{1CE39B17-B215-4906-BD43-82B9B56827D8}" srcOrd="0" destOrd="0" presId="urn:microsoft.com/office/officeart/2018/2/layout/IconCircleList"/>
    <dgm:cxn modelId="{C77F2C8A-F766-4F3A-B919-D56CE1CAD017}" srcId="{5B4D2A5F-8FEC-4881-9254-D45D352D6AC1}" destId="{33033DBE-471B-4DBD-BFED-1B3B154ED2B8}" srcOrd="2" destOrd="0" parTransId="{BD361F8C-4C88-4E93-8E04-9AADBA82890C}" sibTransId="{965C4CC2-26BE-4AF7-8800-022663A86EB2}"/>
    <dgm:cxn modelId="{8865B3CA-138D-4F68-9096-9A1D847F6C1C}" type="presOf" srcId="{E4F788C3-4488-42D6-A69F-041114C8D4CF}" destId="{952A2BCC-2D6D-4214-8017-62C3B5FEFC11}" srcOrd="0" destOrd="0" presId="urn:microsoft.com/office/officeart/2018/2/layout/IconCircleList"/>
    <dgm:cxn modelId="{D7E43FCB-CFBB-4290-B3F5-D6D313BC492A}" type="presOf" srcId="{5B4D2A5F-8FEC-4881-9254-D45D352D6AC1}" destId="{749C4A14-1BE4-4F84-9E1F-616F5ECC8A8F}" srcOrd="0" destOrd="0" presId="urn:microsoft.com/office/officeart/2018/2/layout/IconCircleList"/>
    <dgm:cxn modelId="{A7FF0EF2-BAA7-43E7-AE6E-290CDBA5BE04}" srcId="{5B4D2A5F-8FEC-4881-9254-D45D352D6AC1}" destId="{1ED73482-FA26-49B2-9C2B-CFCC8F9031BA}" srcOrd="0" destOrd="0" parTransId="{C2430A37-5C39-4349-A41D-1530855F6826}" sibTransId="{E4F788C3-4488-42D6-A69F-041114C8D4CF}"/>
    <dgm:cxn modelId="{F43E3FF7-A36E-4101-9FBB-86B3D647818B}" type="presOf" srcId="{F954105F-8547-466A-B9BB-05E71AEF1FB1}" destId="{FD10DA93-C789-48DB-AEAD-E39F25361A6A}" srcOrd="0" destOrd="0" presId="urn:microsoft.com/office/officeart/2018/2/layout/IconCircleList"/>
    <dgm:cxn modelId="{C6492413-FC5F-4586-A505-3941BBE91965}" type="presParOf" srcId="{749C4A14-1BE4-4F84-9E1F-616F5ECC8A8F}" destId="{841F6756-CDB3-44A6-AD32-BEDD233C5C56}" srcOrd="0" destOrd="0" presId="urn:microsoft.com/office/officeart/2018/2/layout/IconCircleList"/>
    <dgm:cxn modelId="{5E11716A-7E8E-41B0-8C6F-7422957D0530}" type="presParOf" srcId="{841F6756-CDB3-44A6-AD32-BEDD233C5C56}" destId="{7891D6F1-79C9-4780-9A25-B94B5A6ACAA3}" srcOrd="0" destOrd="0" presId="urn:microsoft.com/office/officeart/2018/2/layout/IconCircleList"/>
    <dgm:cxn modelId="{063CEB1E-F36C-47F3-AB37-B4E7C4DCC536}" type="presParOf" srcId="{7891D6F1-79C9-4780-9A25-B94B5A6ACAA3}" destId="{2E420E44-914E-4E47-ADE5-C17131330847}" srcOrd="0" destOrd="0" presId="urn:microsoft.com/office/officeart/2018/2/layout/IconCircleList"/>
    <dgm:cxn modelId="{F012F4B4-828B-4B35-A32F-E409C63F3D7C}" type="presParOf" srcId="{7891D6F1-79C9-4780-9A25-B94B5A6ACAA3}" destId="{ACB0FD1A-7CCD-4DA1-9A8C-D25D97947FFE}" srcOrd="1" destOrd="0" presId="urn:microsoft.com/office/officeart/2018/2/layout/IconCircleList"/>
    <dgm:cxn modelId="{EF0B74F8-CC4F-4610-A2E0-C284A50CA2F0}" type="presParOf" srcId="{7891D6F1-79C9-4780-9A25-B94B5A6ACAA3}" destId="{5F4FE90C-3F70-4F70-AC9C-C2BFA5232DE6}" srcOrd="2" destOrd="0" presId="urn:microsoft.com/office/officeart/2018/2/layout/IconCircleList"/>
    <dgm:cxn modelId="{D729EAFD-7826-4194-9D17-46462B89F975}" type="presParOf" srcId="{7891D6F1-79C9-4780-9A25-B94B5A6ACAA3}" destId="{53D8F602-854B-42D8-B7D1-07D1540A71D9}" srcOrd="3" destOrd="0" presId="urn:microsoft.com/office/officeart/2018/2/layout/IconCircleList"/>
    <dgm:cxn modelId="{FF366CCA-7E14-434A-A0FC-A8629D9DBFAA}" type="presParOf" srcId="{841F6756-CDB3-44A6-AD32-BEDD233C5C56}" destId="{952A2BCC-2D6D-4214-8017-62C3B5FEFC11}" srcOrd="1" destOrd="0" presId="urn:microsoft.com/office/officeart/2018/2/layout/IconCircleList"/>
    <dgm:cxn modelId="{0CE5E687-9AF9-4805-8BF4-1E312444947E}" type="presParOf" srcId="{841F6756-CDB3-44A6-AD32-BEDD233C5C56}" destId="{96C713A8-587A-4D8C-B4C0-8805E6520CB1}" srcOrd="2" destOrd="0" presId="urn:microsoft.com/office/officeart/2018/2/layout/IconCircleList"/>
    <dgm:cxn modelId="{0D32EB8E-7419-4232-BE74-827F158BDF30}" type="presParOf" srcId="{96C713A8-587A-4D8C-B4C0-8805E6520CB1}" destId="{5D2DEE44-6523-4521-91FF-59604B0A61A5}" srcOrd="0" destOrd="0" presId="urn:microsoft.com/office/officeart/2018/2/layout/IconCircleList"/>
    <dgm:cxn modelId="{1FD1BFFB-0949-4CC9-8A68-25BEB3190A54}" type="presParOf" srcId="{96C713A8-587A-4D8C-B4C0-8805E6520CB1}" destId="{46FE229D-D5B0-4756-9B38-FA8590D66AD4}" srcOrd="1" destOrd="0" presId="urn:microsoft.com/office/officeart/2018/2/layout/IconCircleList"/>
    <dgm:cxn modelId="{1ED3D786-E856-437D-BB4A-1E0F1A61E28F}" type="presParOf" srcId="{96C713A8-587A-4D8C-B4C0-8805E6520CB1}" destId="{8CD6132B-3B1B-4A61-A6B4-2012BC18AB6E}" srcOrd="2" destOrd="0" presId="urn:microsoft.com/office/officeart/2018/2/layout/IconCircleList"/>
    <dgm:cxn modelId="{EB705368-1BB0-4205-8637-60D53DC05765}" type="presParOf" srcId="{96C713A8-587A-4D8C-B4C0-8805E6520CB1}" destId="{6C9C6608-AFA1-48CE-9401-D0E9AE36FB9A}" srcOrd="3" destOrd="0" presId="urn:microsoft.com/office/officeart/2018/2/layout/IconCircleList"/>
    <dgm:cxn modelId="{9E2E734F-C083-49D4-9662-0D7D5E454224}" type="presParOf" srcId="{841F6756-CDB3-44A6-AD32-BEDD233C5C56}" destId="{FD10DA93-C789-48DB-AEAD-E39F25361A6A}" srcOrd="3" destOrd="0" presId="urn:microsoft.com/office/officeart/2018/2/layout/IconCircleList"/>
    <dgm:cxn modelId="{F9EEDF2A-02E8-45B0-9902-664A6945B4AA}" type="presParOf" srcId="{841F6756-CDB3-44A6-AD32-BEDD233C5C56}" destId="{B37806EB-245F-45FC-89FC-5792F8D158C5}" srcOrd="4" destOrd="0" presId="urn:microsoft.com/office/officeart/2018/2/layout/IconCircleList"/>
    <dgm:cxn modelId="{649AEAC6-87ED-4A96-A551-3EC56601CB96}" type="presParOf" srcId="{B37806EB-245F-45FC-89FC-5792F8D158C5}" destId="{7E400A1C-01AE-4E09-A72B-6253449C1872}" srcOrd="0" destOrd="0" presId="urn:microsoft.com/office/officeart/2018/2/layout/IconCircleList"/>
    <dgm:cxn modelId="{67A6869E-5F1E-4350-A06C-4C2ADB4EB069}" type="presParOf" srcId="{B37806EB-245F-45FC-89FC-5792F8D158C5}" destId="{30C6E479-8965-4C6B-8F12-2C89D9305835}" srcOrd="1" destOrd="0" presId="urn:microsoft.com/office/officeart/2018/2/layout/IconCircleList"/>
    <dgm:cxn modelId="{3CAD94A7-3875-44C7-81D0-ABDE6816BC57}" type="presParOf" srcId="{B37806EB-245F-45FC-89FC-5792F8D158C5}" destId="{C626FAE6-F7F6-4941-82EC-5C2B87BC51CD}" srcOrd="2" destOrd="0" presId="urn:microsoft.com/office/officeart/2018/2/layout/IconCircleList"/>
    <dgm:cxn modelId="{3BBA4378-EC9D-44A4-8A36-B85D2BD28BCA}" type="presParOf" srcId="{B37806EB-245F-45FC-89FC-5792F8D158C5}" destId="{0C7D7B46-FABA-4493-87FE-920372F2B3C4}" srcOrd="3" destOrd="0" presId="urn:microsoft.com/office/officeart/2018/2/layout/IconCircleList"/>
    <dgm:cxn modelId="{AEA290B0-EC1E-4DB6-AEF1-4B5C48C45C95}" type="presParOf" srcId="{841F6756-CDB3-44A6-AD32-BEDD233C5C56}" destId="{1CE39B17-B215-4906-BD43-82B9B56827D8}" srcOrd="5" destOrd="0" presId="urn:microsoft.com/office/officeart/2018/2/layout/IconCircleList"/>
    <dgm:cxn modelId="{8CE9FD9A-0157-4C4C-9E6B-84ABC2FF4B45}" type="presParOf" srcId="{841F6756-CDB3-44A6-AD32-BEDD233C5C56}" destId="{095139F5-FC77-4A18-BC88-8E5504D29EC4}" srcOrd="6" destOrd="0" presId="urn:microsoft.com/office/officeart/2018/2/layout/IconCircleList"/>
    <dgm:cxn modelId="{80D03501-B8C0-43BF-A8D6-590F60D2DF0F}" type="presParOf" srcId="{095139F5-FC77-4A18-BC88-8E5504D29EC4}" destId="{B40DCB8F-6410-4D09-9D9B-62C47CBCBF51}" srcOrd="0" destOrd="0" presId="urn:microsoft.com/office/officeart/2018/2/layout/IconCircleList"/>
    <dgm:cxn modelId="{3AA47B25-8B03-460D-8343-3C23838FEC0B}" type="presParOf" srcId="{095139F5-FC77-4A18-BC88-8E5504D29EC4}" destId="{1D1E5EB2-AF42-4223-AE84-AE0B3D50E2EE}" srcOrd="1" destOrd="0" presId="urn:microsoft.com/office/officeart/2018/2/layout/IconCircleList"/>
    <dgm:cxn modelId="{D9B63047-F770-4CC0-8BCC-16F7B50223E3}" type="presParOf" srcId="{095139F5-FC77-4A18-BC88-8E5504D29EC4}" destId="{3C1CB62A-B832-484C-820A-B6A148D5BDAA}" srcOrd="2" destOrd="0" presId="urn:microsoft.com/office/officeart/2018/2/layout/IconCircleList"/>
    <dgm:cxn modelId="{3DAC62B4-0C6A-4D56-A056-7B1BEE14F9B4}" type="presParOf" srcId="{095139F5-FC77-4A18-BC88-8E5504D29EC4}" destId="{8B050BD5-8F89-49AB-9764-E4D376B58748}"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A4C3ED-8CB2-4D8E-9299-78498A67DDA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ADA0358B-9FD0-489C-BF6C-9186F44AF768}">
      <dgm:prSet/>
      <dgm:spPr/>
      <dgm:t>
        <a:bodyPr/>
        <a:lstStyle/>
        <a:p>
          <a:r>
            <a:rPr lang="en-US">
              <a:solidFill>
                <a:schemeClr val="tx1">
                  <a:lumMod val="75000"/>
                  <a:lumOff val="25000"/>
                </a:schemeClr>
              </a:solidFill>
              <a:latin typeface="+mj-lt"/>
            </a:rPr>
            <a:t>Conduct analysis with a multivariate ENSO index</a:t>
          </a:r>
        </a:p>
      </dgm:t>
    </dgm:pt>
    <dgm:pt modelId="{612CAC7A-E296-4E22-950E-4C7593A435C1}" type="parTrans" cxnId="{1D36C6C8-2B2F-4D04-91E6-3F617604347D}">
      <dgm:prSet/>
      <dgm:spPr/>
      <dgm:t>
        <a:bodyPr/>
        <a:lstStyle/>
        <a:p>
          <a:endParaRPr lang="en-US"/>
        </a:p>
      </dgm:t>
    </dgm:pt>
    <dgm:pt modelId="{083B23F4-4A5D-4112-B9AA-1436D8D6F84C}" type="sibTrans" cxnId="{1D36C6C8-2B2F-4D04-91E6-3F617604347D}">
      <dgm:prSet/>
      <dgm:spPr/>
      <dgm:t>
        <a:bodyPr/>
        <a:lstStyle/>
        <a:p>
          <a:endParaRPr lang="en-US"/>
        </a:p>
      </dgm:t>
    </dgm:pt>
    <dgm:pt modelId="{79B342B8-842F-4B26-A8FE-EF26C2EE26E1}">
      <dgm:prSet/>
      <dgm:spPr/>
      <dgm:t>
        <a:bodyPr/>
        <a:lstStyle/>
        <a:p>
          <a:r>
            <a:rPr lang="en-US">
              <a:solidFill>
                <a:schemeClr val="tx1">
                  <a:lumMod val="75000"/>
                  <a:lumOff val="25000"/>
                </a:schemeClr>
              </a:solidFill>
              <a:latin typeface="+mj-lt"/>
            </a:rPr>
            <a:t>Examine multi-year events</a:t>
          </a:r>
        </a:p>
      </dgm:t>
    </dgm:pt>
    <dgm:pt modelId="{526FD087-015D-4F0F-BD8B-DEEA7689209C}" type="parTrans" cxnId="{021D5583-9F11-4C53-835F-22414851D012}">
      <dgm:prSet/>
      <dgm:spPr/>
      <dgm:t>
        <a:bodyPr/>
        <a:lstStyle/>
        <a:p>
          <a:endParaRPr lang="en-US"/>
        </a:p>
      </dgm:t>
    </dgm:pt>
    <dgm:pt modelId="{9CE3F28A-286B-4133-B8BB-8723ACED5C54}" type="sibTrans" cxnId="{021D5583-9F11-4C53-835F-22414851D012}">
      <dgm:prSet/>
      <dgm:spPr/>
      <dgm:t>
        <a:bodyPr/>
        <a:lstStyle/>
        <a:p>
          <a:endParaRPr lang="en-US"/>
        </a:p>
      </dgm:t>
    </dgm:pt>
    <dgm:pt modelId="{06C61BE1-431D-4A80-B6CB-4CC77B051435}">
      <dgm:prSet/>
      <dgm:spPr/>
      <dgm:t>
        <a:bodyPr/>
        <a:lstStyle/>
        <a:p>
          <a:r>
            <a:rPr lang="en-US">
              <a:solidFill>
                <a:schemeClr val="tx1">
                  <a:lumMod val="75000"/>
                  <a:lumOff val="25000"/>
                </a:schemeClr>
              </a:solidFill>
              <a:latin typeface="+mj-lt"/>
            </a:rPr>
            <a:t>Assess methods on 2nd season corn production</a:t>
          </a:r>
        </a:p>
      </dgm:t>
    </dgm:pt>
    <dgm:pt modelId="{0E210DEB-8186-4749-8108-208D6CFA6203}" type="parTrans" cxnId="{77646B52-C4CE-45F9-9631-D835AE263BD4}">
      <dgm:prSet/>
      <dgm:spPr/>
      <dgm:t>
        <a:bodyPr/>
        <a:lstStyle/>
        <a:p>
          <a:endParaRPr lang="en-US"/>
        </a:p>
      </dgm:t>
    </dgm:pt>
    <dgm:pt modelId="{E2708E3E-A458-4A69-B895-918CE6F6CAAF}" type="sibTrans" cxnId="{77646B52-C4CE-45F9-9631-D835AE263BD4}">
      <dgm:prSet/>
      <dgm:spPr/>
      <dgm:t>
        <a:bodyPr/>
        <a:lstStyle/>
        <a:p>
          <a:endParaRPr lang="en-US"/>
        </a:p>
      </dgm:t>
    </dgm:pt>
    <dgm:pt modelId="{6932A55D-1D6B-4D06-A13F-A80526B77AC7}">
      <dgm:prSet/>
      <dgm:spPr/>
      <dgm:t>
        <a:bodyPr/>
        <a:lstStyle/>
        <a:p>
          <a:r>
            <a:rPr lang="en-US">
              <a:solidFill>
                <a:schemeClr val="tx1">
                  <a:lumMod val="75000"/>
                  <a:lumOff val="25000"/>
                </a:schemeClr>
              </a:solidFill>
              <a:latin typeface="+mj-lt"/>
            </a:rPr>
            <a:t>Focus on a smaller geographic region – state, sub-state level</a:t>
          </a:r>
        </a:p>
      </dgm:t>
    </dgm:pt>
    <dgm:pt modelId="{2888EFC1-CD82-434C-B31A-ED9AB2543392}" type="parTrans" cxnId="{AA21DAF7-8287-4DF8-8661-C89C9ED5EFA1}">
      <dgm:prSet/>
      <dgm:spPr/>
      <dgm:t>
        <a:bodyPr/>
        <a:lstStyle/>
        <a:p>
          <a:endParaRPr lang="en-US"/>
        </a:p>
      </dgm:t>
    </dgm:pt>
    <dgm:pt modelId="{8E411ADB-BB6C-41A1-A5DF-E05868EC8D53}" type="sibTrans" cxnId="{AA21DAF7-8287-4DF8-8661-C89C9ED5EFA1}">
      <dgm:prSet/>
      <dgm:spPr/>
      <dgm:t>
        <a:bodyPr/>
        <a:lstStyle/>
        <a:p>
          <a:endParaRPr lang="en-US"/>
        </a:p>
      </dgm:t>
    </dgm:pt>
    <dgm:pt modelId="{A69BD38B-1096-4C76-84AB-6810C27549A5}" type="pres">
      <dgm:prSet presAssocID="{78A4C3ED-8CB2-4D8E-9299-78498A67DDA9}" presName="root" presStyleCnt="0">
        <dgm:presLayoutVars>
          <dgm:dir/>
          <dgm:resizeHandles val="exact"/>
        </dgm:presLayoutVars>
      </dgm:prSet>
      <dgm:spPr/>
    </dgm:pt>
    <dgm:pt modelId="{F43F28AF-E20E-47E7-98B3-9556CCCD1EE0}" type="pres">
      <dgm:prSet presAssocID="{ADA0358B-9FD0-489C-BF6C-9186F44AF768}" presName="compNode" presStyleCnt="0"/>
      <dgm:spPr/>
    </dgm:pt>
    <dgm:pt modelId="{087AAD91-0C47-4E48-9FE3-3F9AD78F6C3A}" type="pres">
      <dgm:prSet presAssocID="{ADA0358B-9FD0-489C-BF6C-9186F44AF768}" presName="bgRect" presStyleLbl="bgShp" presStyleIdx="0" presStyleCnt="4"/>
      <dgm:spPr/>
    </dgm:pt>
    <dgm:pt modelId="{122FB8B6-F60C-43A5-B7D7-516E1ECFC263}" type="pres">
      <dgm:prSet presAssocID="{ADA0358B-9FD0-489C-BF6C-9186F44AF76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pt>
    <dgm:pt modelId="{FA7B1BEA-3E36-490A-910D-BE6AF801055D}" type="pres">
      <dgm:prSet presAssocID="{ADA0358B-9FD0-489C-BF6C-9186F44AF768}" presName="spaceRect" presStyleCnt="0"/>
      <dgm:spPr/>
    </dgm:pt>
    <dgm:pt modelId="{2C8A36CB-BD27-4031-9662-B2495F2F4C89}" type="pres">
      <dgm:prSet presAssocID="{ADA0358B-9FD0-489C-BF6C-9186F44AF768}" presName="parTx" presStyleLbl="revTx" presStyleIdx="0" presStyleCnt="4">
        <dgm:presLayoutVars>
          <dgm:chMax val="0"/>
          <dgm:chPref val="0"/>
        </dgm:presLayoutVars>
      </dgm:prSet>
      <dgm:spPr/>
    </dgm:pt>
    <dgm:pt modelId="{0CF1EE2D-5000-46AA-AC14-27985E64D2A6}" type="pres">
      <dgm:prSet presAssocID="{083B23F4-4A5D-4112-B9AA-1436D8D6F84C}" presName="sibTrans" presStyleCnt="0"/>
      <dgm:spPr/>
    </dgm:pt>
    <dgm:pt modelId="{1F607747-11B8-403A-881D-88C085C4BAD8}" type="pres">
      <dgm:prSet presAssocID="{79B342B8-842F-4B26-A8FE-EF26C2EE26E1}" presName="compNode" presStyleCnt="0"/>
      <dgm:spPr/>
    </dgm:pt>
    <dgm:pt modelId="{E00A6EB0-7A1A-4651-B5E7-456391F36E4E}" type="pres">
      <dgm:prSet presAssocID="{79B342B8-842F-4B26-A8FE-EF26C2EE26E1}" presName="bgRect" presStyleLbl="bgShp" presStyleIdx="1" presStyleCnt="4"/>
      <dgm:spPr/>
    </dgm:pt>
    <dgm:pt modelId="{BE384792-0123-481F-9DA4-04A687F3D7B0}" type="pres">
      <dgm:prSet presAssocID="{79B342B8-842F-4B26-A8FE-EF26C2EE26E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pt>
    <dgm:pt modelId="{C7C63D41-53D7-4E45-B507-537AF5AA1738}" type="pres">
      <dgm:prSet presAssocID="{79B342B8-842F-4B26-A8FE-EF26C2EE26E1}" presName="spaceRect" presStyleCnt="0"/>
      <dgm:spPr/>
    </dgm:pt>
    <dgm:pt modelId="{5BBBBC71-E268-42BB-BBD6-2C137DBEA512}" type="pres">
      <dgm:prSet presAssocID="{79B342B8-842F-4B26-A8FE-EF26C2EE26E1}" presName="parTx" presStyleLbl="revTx" presStyleIdx="1" presStyleCnt="4">
        <dgm:presLayoutVars>
          <dgm:chMax val="0"/>
          <dgm:chPref val="0"/>
        </dgm:presLayoutVars>
      </dgm:prSet>
      <dgm:spPr/>
    </dgm:pt>
    <dgm:pt modelId="{487AFDBA-F425-4517-A462-E990C537A0CF}" type="pres">
      <dgm:prSet presAssocID="{9CE3F28A-286B-4133-B8BB-8723ACED5C54}" presName="sibTrans" presStyleCnt="0"/>
      <dgm:spPr/>
    </dgm:pt>
    <dgm:pt modelId="{948B2017-57B1-485B-AB48-89B9CF4339D6}" type="pres">
      <dgm:prSet presAssocID="{06C61BE1-431D-4A80-B6CB-4CC77B051435}" presName="compNode" presStyleCnt="0"/>
      <dgm:spPr/>
    </dgm:pt>
    <dgm:pt modelId="{0E3EFC2C-2414-45D9-98C0-42B44CC94ED2}" type="pres">
      <dgm:prSet presAssocID="{06C61BE1-431D-4A80-B6CB-4CC77B051435}" presName="bgRect" presStyleLbl="bgShp" presStyleIdx="2" presStyleCnt="4"/>
      <dgm:spPr/>
    </dgm:pt>
    <dgm:pt modelId="{94F4FA63-E851-4D2F-9F10-09905AFDFE68}" type="pres">
      <dgm:prSet presAssocID="{06C61BE1-431D-4A80-B6CB-4CC77B05143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pt>
    <dgm:pt modelId="{DBAEDCCE-3E5A-4C1C-8CA9-E9172169D27E}" type="pres">
      <dgm:prSet presAssocID="{06C61BE1-431D-4A80-B6CB-4CC77B051435}" presName="spaceRect" presStyleCnt="0"/>
      <dgm:spPr/>
    </dgm:pt>
    <dgm:pt modelId="{EDEE1730-2BAB-40F5-A8D6-0A2063200480}" type="pres">
      <dgm:prSet presAssocID="{06C61BE1-431D-4A80-B6CB-4CC77B051435}" presName="parTx" presStyleLbl="revTx" presStyleIdx="2" presStyleCnt="4">
        <dgm:presLayoutVars>
          <dgm:chMax val="0"/>
          <dgm:chPref val="0"/>
        </dgm:presLayoutVars>
      </dgm:prSet>
      <dgm:spPr/>
    </dgm:pt>
    <dgm:pt modelId="{3BBB2383-0F09-433D-99EE-BDA91E1FA7A1}" type="pres">
      <dgm:prSet presAssocID="{E2708E3E-A458-4A69-B895-918CE6F6CAAF}" presName="sibTrans" presStyleCnt="0"/>
      <dgm:spPr/>
    </dgm:pt>
    <dgm:pt modelId="{BA53A96E-CCD8-4685-BCF0-B23037F076CA}" type="pres">
      <dgm:prSet presAssocID="{6932A55D-1D6B-4D06-A13F-A80526B77AC7}" presName="compNode" presStyleCnt="0"/>
      <dgm:spPr/>
    </dgm:pt>
    <dgm:pt modelId="{05D0BC03-3926-457C-8479-AE9AC32F7ABE}" type="pres">
      <dgm:prSet presAssocID="{6932A55D-1D6B-4D06-A13F-A80526B77AC7}" presName="bgRect" presStyleLbl="bgShp" presStyleIdx="3" presStyleCnt="4"/>
      <dgm:spPr/>
    </dgm:pt>
    <dgm:pt modelId="{E03B6BF5-F85A-4B87-9A3A-B7FF4DDF87D4}" type="pres">
      <dgm:prSet presAssocID="{6932A55D-1D6B-4D06-A13F-A80526B77AC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gnifying glass"/>
        </a:ext>
      </dgm:extLst>
    </dgm:pt>
    <dgm:pt modelId="{D5269BF2-06A7-49DE-B084-C843553251B5}" type="pres">
      <dgm:prSet presAssocID="{6932A55D-1D6B-4D06-A13F-A80526B77AC7}" presName="spaceRect" presStyleCnt="0"/>
      <dgm:spPr/>
    </dgm:pt>
    <dgm:pt modelId="{F9991A15-0968-49F5-86E0-3342DEC03EC8}" type="pres">
      <dgm:prSet presAssocID="{6932A55D-1D6B-4D06-A13F-A80526B77AC7}" presName="parTx" presStyleLbl="revTx" presStyleIdx="3" presStyleCnt="4">
        <dgm:presLayoutVars>
          <dgm:chMax val="0"/>
          <dgm:chPref val="0"/>
        </dgm:presLayoutVars>
      </dgm:prSet>
      <dgm:spPr/>
    </dgm:pt>
  </dgm:ptLst>
  <dgm:cxnLst>
    <dgm:cxn modelId="{77646B52-C4CE-45F9-9631-D835AE263BD4}" srcId="{78A4C3ED-8CB2-4D8E-9299-78498A67DDA9}" destId="{06C61BE1-431D-4A80-B6CB-4CC77B051435}" srcOrd="2" destOrd="0" parTransId="{0E210DEB-8186-4749-8108-208D6CFA6203}" sibTransId="{E2708E3E-A458-4A69-B895-918CE6F6CAAF}"/>
    <dgm:cxn modelId="{DF4C027E-6CA8-924D-BBCA-500703DBF505}" type="presOf" srcId="{79B342B8-842F-4B26-A8FE-EF26C2EE26E1}" destId="{5BBBBC71-E268-42BB-BBD6-2C137DBEA512}" srcOrd="0" destOrd="0" presId="urn:microsoft.com/office/officeart/2018/2/layout/IconVerticalSolidList"/>
    <dgm:cxn modelId="{021D5583-9F11-4C53-835F-22414851D012}" srcId="{78A4C3ED-8CB2-4D8E-9299-78498A67DDA9}" destId="{79B342B8-842F-4B26-A8FE-EF26C2EE26E1}" srcOrd="1" destOrd="0" parTransId="{526FD087-015D-4F0F-BD8B-DEEA7689209C}" sibTransId="{9CE3F28A-286B-4133-B8BB-8723ACED5C54}"/>
    <dgm:cxn modelId="{83D00AA1-EF2E-3B40-A005-E8E6A9742338}" type="presOf" srcId="{6932A55D-1D6B-4D06-A13F-A80526B77AC7}" destId="{F9991A15-0968-49F5-86E0-3342DEC03EC8}" srcOrd="0" destOrd="0" presId="urn:microsoft.com/office/officeart/2018/2/layout/IconVerticalSolidList"/>
    <dgm:cxn modelId="{1D36C6C8-2B2F-4D04-91E6-3F617604347D}" srcId="{78A4C3ED-8CB2-4D8E-9299-78498A67DDA9}" destId="{ADA0358B-9FD0-489C-BF6C-9186F44AF768}" srcOrd="0" destOrd="0" parTransId="{612CAC7A-E296-4E22-950E-4C7593A435C1}" sibTransId="{083B23F4-4A5D-4112-B9AA-1436D8D6F84C}"/>
    <dgm:cxn modelId="{33F114CB-B19A-6645-98FD-8D9968073E4E}" type="presOf" srcId="{06C61BE1-431D-4A80-B6CB-4CC77B051435}" destId="{EDEE1730-2BAB-40F5-A8D6-0A2063200480}" srcOrd="0" destOrd="0" presId="urn:microsoft.com/office/officeart/2018/2/layout/IconVerticalSolidList"/>
    <dgm:cxn modelId="{B4CC00CE-B978-7646-83A8-65DA7EA98DFA}" type="presOf" srcId="{ADA0358B-9FD0-489C-BF6C-9186F44AF768}" destId="{2C8A36CB-BD27-4031-9662-B2495F2F4C89}" srcOrd="0" destOrd="0" presId="urn:microsoft.com/office/officeart/2018/2/layout/IconVerticalSolidList"/>
    <dgm:cxn modelId="{AA21DAF7-8287-4DF8-8661-C89C9ED5EFA1}" srcId="{78A4C3ED-8CB2-4D8E-9299-78498A67DDA9}" destId="{6932A55D-1D6B-4D06-A13F-A80526B77AC7}" srcOrd="3" destOrd="0" parTransId="{2888EFC1-CD82-434C-B31A-ED9AB2543392}" sibTransId="{8E411ADB-BB6C-41A1-A5DF-E05868EC8D53}"/>
    <dgm:cxn modelId="{C31B72FE-5BEC-2F4B-B9BD-B1C2BC73E70C}" type="presOf" srcId="{78A4C3ED-8CB2-4D8E-9299-78498A67DDA9}" destId="{A69BD38B-1096-4C76-84AB-6810C27549A5}" srcOrd="0" destOrd="0" presId="urn:microsoft.com/office/officeart/2018/2/layout/IconVerticalSolidList"/>
    <dgm:cxn modelId="{548C5D10-182B-2243-B293-C6B40577F46F}" type="presParOf" srcId="{A69BD38B-1096-4C76-84AB-6810C27549A5}" destId="{F43F28AF-E20E-47E7-98B3-9556CCCD1EE0}" srcOrd="0" destOrd="0" presId="urn:microsoft.com/office/officeart/2018/2/layout/IconVerticalSolidList"/>
    <dgm:cxn modelId="{03647D50-1AA6-8D4A-8948-A7A1F72DB2F9}" type="presParOf" srcId="{F43F28AF-E20E-47E7-98B3-9556CCCD1EE0}" destId="{087AAD91-0C47-4E48-9FE3-3F9AD78F6C3A}" srcOrd="0" destOrd="0" presId="urn:microsoft.com/office/officeart/2018/2/layout/IconVerticalSolidList"/>
    <dgm:cxn modelId="{89E8430F-99EB-6D46-AB79-ACEC629EAC82}" type="presParOf" srcId="{F43F28AF-E20E-47E7-98B3-9556CCCD1EE0}" destId="{122FB8B6-F60C-43A5-B7D7-516E1ECFC263}" srcOrd="1" destOrd="0" presId="urn:microsoft.com/office/officeart/2018/2/layout/IconVerticalSolidList"/>
    <dgm:cxn modelId="{303BF44E-7816-2F48-8865-A77305022C58}" type="presParOf" srcId="{F43F28AF-E20E-47E7-98B3-9556CCCD1EE0}" destId="{FA7B1BEA-3E36-490A-910D-BE6AF801055D}" srcOrd="2" destOrd="0" presId="urn:microsoft.com/office/officeart/2018/2/layout/IconVerticalSolidList"/>
    <dgm:cxn modelId="{6387EF24-0769-954C-B4D6-696179F0FCC9}" type="presParOf" srcId="{F43F28AF-E20E-47E7-98B3-9556CCCD1EE0}" destId="{2C8A36CB-BD27-4031-9662-B2495F2F4C89}" srcOrd="3" destOrd="0" presId="urn:microsoft.com/office/officeart/2018/2/layout/IconVerticalSolidList"/>
    <dgm:cxn modelId="{3A8DCAE6-0447-DC44-9672-9923190950A3}" type="presParOf" srcId="{A69BD38B-1096-4C76-84AB-6810C27549A5}" destId="{0CF1EE2D-5000-46AA-AC14-27985E64D2A6}" srcOrd="1" destOrd="0" presId="urn:microsoft.com/office/officeart/2018/2/layout/IconVerticalSolidList"/>
    <dgm:cxn modelId="{59464D94-76C7-6041-98AB-8ADF5E283BC9}" type="presParOf" srcId="{A69BD38B-1096-4C76-84AB-6810C27549A5}" destId="{1F607747-11B8-403A-881D-88C085C4BAD8}" srcOrd="2" destOrd="0" presId="urn:microsoft.com/office/officeart/2018/2/layout/IconVerticalSolidList"/>
    <dgm:cxn modelId="{EB2E14C9-1048-8041-9BBB-A26A8FB4E87A}" type="presParOf" srcId="{1F607747-11B8-403A-881D-88C085C4BAD8}" destId="{E00A6EB0-7A1A-4651-B5E7-456391F36E4E}" srcOrd="0" destOrd="0" presId="urn:microsoft.com/office/officeart/2018/2/layout/IconVerticalSolidList"/>
    <dgm:cxn modelId="{E5F988BB-949D-2748-BB6E-C4B7C8B2C179}" type="presParOf" srcId="{1F607747-11B8-403A-881D-88C085C4BAD8}" destId="{BE384792-0123-481F-9DA4-04A687F3D7B0}" srcOrd="1" destOrd="0" presId="urn:microsoft.com/office/officeart/2018/2/layout/IconVerticalSolidList"/>
    <dgm:cxn modelId="{7AFA3CD4-718A-D349-8726-498123C967E4}" type="presParOf" srcId="{1F607747-11B8-403A-881D-88C085C4BAD8}" destId="{C7C63D41-53D7-4E45-B507-537AF5AA1738}" srcOrd="2" destOrd="0" presId="urn:microsoft.com/office/officeart/2018/2/layout/IconVerticalSolidList"/>
    <dgm:cxn modelId="{30A17601-BA93-9248-8F3F-9128244261B6}" type="presParOf" srcId="{1F607747-11B8-403A-881D-88C085C4BAD8}" destId="{5BBBBC71-E268-42BB-BBD6-2C137DBEA512}" srcOrd="3" destOrd="0" presId="urn:microsoft.com/office/officeart/2018/2/layout/IconVerticalSolidList"/>
    <dgm:cxn modelId="{F3C1CE27-4F33-504E-BF67-8B69E0CD4D52}" type="presParOf" srcId="{A69BD38B-1096-4C76-84AB-6810C27549A5}" destId="{487AFDBA-F425-4517-A462-E990C537A0CF}" srcOrd="3" destOrd="0" presId="urn:microsoft.com/office/officeart/2018/2/layout/IconVerticalSolidList"/>
    <dgm:cxn modelId="{D740EE7D-BCEA-164F-B90A-C080911EED6F}" type="presParOf" srcId="{A69BD38B-1096-4C76-84AB-6810C27549A5}" destId="{948B2017-57B1-485B-AB48-89B9CF4339D6}" srcOrd="4" destOrd="0" presId="urn:microsoft.com/office/officeart/2018/2/layout/IconVerticalSolidList"/>
    <dgm:cxn modelId="{D817BEF2-56BC-484C-A3EE-2C4457572BF9}" type="presParOf" srcId="{948B2017-57B1-485B-AB48-89B9CF4339D6}" destId="{0E3EFC2C-2414-45D9-98C0-42B44CC94ED2}" srcOrd="0" destOrd="0" presId="urn:microsoft.com/office/officeart/2018/2/layout/IconVerticalSolidList"/>
    <dgm:cxn modelId="{BD2B1992-F52D-CA4C-A746-6D798D1BB49E}" type="presParOf" srcId="{948B2017-57B1-485B-AB48-89B9CF4339D6}" destId="{94F4FA63-E851-4D2F-9F10-09905AFDFE68}" srcOrd="1" destOrd="0" presId="urn:microsoft.com/office/officeart/2018/2/layout/IconVerticalSolidList"/>
    <dgm:cxn modelId="{E7662064-B407-B64C-8477-33E7F06204E6}" type="presParOf" srcId="{948B2017-57B1-485B-AB48-89B9CF4339D6}" destId="{DBAEDCCE-3E5A-4C1C-8CA9-E9172169D27E}" srcOrd="2" destOrd="0" presId="urn:microsoft.com/office/officeart/2018/2/layout/IconVerticalSolidList"/>
    <dgm:cxn modelId="{B53A51D0-696D-E848-BA74-6A7F9C9DAC3F}" type="presParOf" srcId="{948B2017-57B1-485B-AB48-89B9CF4339D6}" destId="{EDEE1730-2BAB-40F5-A8D6-0A2063200480}" srcOrd="3" destOrd="0" presId="urn:microsoft.com/office/officeart/2018/2/layout/IconVerticalSolidList"/>
    <dgm:cxn modelId="{4348DE43-E623-6049-81A2-C26C1F5673FB}" type="presParOf" srcId="{A69BD38B-1096-4C76-84AB-6810C27549A5}" destId="{3BBB2383-0F09-433D-99EE-BDA91E1FA7A1}" srcOrd="5" destOrd="0" presId="urn:microsoft.com/office/officeart/2018/2/layout/IconVerticalSolidList"/>
    <dgm:cxn modelId="{0BD4C339-1172-C341-99E1-208C95E13F57}" type="presParOf" srcId="{A69BD38B-1096-4C76-84AB-6810C27549A5}" destId="{BA53A96E-CCD8-4685-BCF0-B23037F076CA}" srcOrd="6" destOrd="0" presId="urn:microsoft.com/office/officeart/2018/2/layout/IconVerticalSolidList"/>
    <dgm:cxn modelId="{F40BB6F0-D75F-CE4C-8904-66B82EB89C64}" type="presParOf" srcId="{BA53A96E-CCD8-4685-BCF0-B23037F076CA}" destId="{05D0BC03-3926-457C-8479-AE9AC32F7ABE}" srcOrd="0" destOrd="0" presId="urn:microsoft.com/office/officeart/2018/2/layout/IconVerticalSolidList"/>
    <dgm:cxn modelId="{C2D2D5F8-8754-F04E-A53C-C2EAC0F24B10}" type="presParOf" srcId="{BA53A96E-CCD8-4685-BCF0-B23037F076CA}" destId="{E03B6BF5-F85A-4B87-9A3A-B7FF4DDF87D4}" srcOrd="1" destOrd="0" presId="urn:microsoft.com/office/officeart/2018/2/layout/IconVerticalSolidList"/>
    <dgm:cxn modelId="{7D955A87-C76A-3746-A2C0-16A6B56B5388}" type="presParOf" srcId="{BA53A96E-CCD8-4685-BCF0-B23037F076CA}" destId="{D5269BF2-06A7-49DE-B084-C843553251B5}" srcOrd="2" destOrd="0" presId="urn:microsoft.com/office/officeart/2018/2/layout/IconVerticalSolidList"/>
    <dgm:cxn modelId="{BE43F475-2232-8F45-AB17-E1371B93B734}" type="presParOf" srcId="{BA53A96E-CCD8-4685-BCF0-B23037F076CA}" destId="{F9991A15-0968-49F5-86E0-3342DEC03EC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A5DA4A-B9F9-4B68-BA06-ABB9A9CDE0C2}">
      <dsp:nvSpPr>
        <dsp:cNvPr id="0" name=""/>
        <dsp:cNvSpPr/>
      </dsp:nvSpPr>
      <dsp:spPr>
        <a:xfrm>
          <a:off x="677837" y="492129"/>
          <a:ext cx="2024437" cy="202443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1EAE8D-D75F-4720-B8A4-DABE6D3D5301}">
      <dsp:nvSpPr>
        <dsp:cNvPr id="0" name=""/>
        <dsp:cNvSpPr/>
      </dsp:nvSpPr>
      <dsp:spPr>
        <a:xfrm>
          <a:off x="1109274" y="923567"/>
          <a:ext cx="1161562" cy="1161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9BC191-019B-4B45-AF23-0096E549F8D8}">
      <dsp:nvSpPr>
        <dsp:cNvPr id="0" name=""/>
        <dsp:cNvSpPr/>
      </dsp:nvSpPr>
      <dsp:spPr>
        <a:xfrm>
          <a:off x="20857" y="3051839"/>
          <a:ext cx="3318750" cy="1378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cap="none">
              <a:solidFill>
                <a:schemeClr val="tx1">
                  <a:lumMod val="75000"/>
                  <a:lumOff val="25000"/>
                </a:schemeClr>
              </a:solidFill>
              <a:latin typeface="+mj-lt"/>
            </a:rPr>
            <a:t>Challenges using ENSO conditions to forecast soybean crop productivity</a:t>
          </a:r>
        </a:p>
      </dsp:txBody>
      <dsp:txXfrm>
        <a:off x="20857" y="3051839"/>
        <a:ext cx="3318750" cy="1378828"/>
      </dsp:txXfrm>
    </dsp:sp>
    <dsp:sp modelId="{59E2125E-C36D-4E78-B850-C34EAE71821D}">
      <dsp:nvSpPr>
        <dsp:cNvPr id="0" name=""/>
        <dsp:cNvSpPr/>
      </dsp:nvSpPr>
      <dsp:spPr>
        <a:xfrm>
          <a:off x="4577368" y="492129"/>
          <a:ext cx="2024437" cy="202443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9414D4-B595-4B7C-A4E9-B68EB096AA66}">
      <dsp:nvSpPr>
        <dsp:cNvPr id="0" name=""/>
        <dsp:cNvSpPr/>
      </dsp:nvSpPr>
      <dsp:spPr>
        <a:xfrm>
          <a:off x="5008806" y="923567"/>
          <a:ext cx="1161562" cy="1161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B98E25-0E34-45AE-9B90-42A34766AED9}">
      <dsp:nvSpPr>
        <dsp:cNvPr id="0" name=""/>
        <dsp:cNvSpPr/>
      </dsp:nvSpPr>
      <dsp:spPr>
        <a:xfrm>
          <a:off x="3920389" y="3051839"/>
          <a:ext cx="3318750" cy="1378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cap="none">
              <a:solidFill>
                <a:schemeClr val="tx1">
                  <a:lumMod val="75000"/>
                  <a:lumOff val="25000"/>
                </a:schemeClr>
              </a:solidFill>
              <a:latin typeface="+mj-lt"/>
            </a:rPr>
            <a:t>Temperature and precipitation data is viable to examine relationships between NDVI and seasonality</a:t>
          </a:r>
        </a:p>
      </dsp:txBody>
      <dsp:txXfrm>
        <a:off x="3920389" y="3051839"/>
        <a:ext cx="3318750" cy="1378828"/>
      </dsp:txXfrm>
    </dsp:sp>
    <dsp:sp modelId="{14D6E4CE-ECB8-466A-82CC-551573EF4942}">
      <dsp:nvSpPr>
        <dsp:cNvPr id="0" name=""/>
        <dsp:cNvSpPr/>
      </dsp:nvSpPr>
      <dsp:spPr>
        <a:xfrm>
          <a:off x="8476900" y="492129"/>
          <a:ext cx="2024437" cy="202443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1E9838-7779-4ACF-A8F9-3429F9084C79}">
      <dsp:nvSpPr>
        <dsp:cNvPr id="0" name=""/>
        <dsp:cNvSpPr/>
      </dsp:nvSpPr>
      <dsp:spPr>
        <a:xfrm>
          <a:off x="8908337" y="923567"/>
          <a:ext cx="1161562" cy="1161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4854F2-DEF3-415A-B344-C6B46DFE6964}">
      <dsp:nvSpPr>
        <dsp:cNvPr id="0" name=""/>
        <dsp:cNvSpPr/>
      </dsp:nvSpPr>
      <dsp:spPr>
        <a:xfrm>
          <a:off x="7819920" y="3051839"/>
          <a:ext cx="3318750" cy="1378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cap="none">
              <a:solidFill>
                <a:schemeClr val="tx1">
                  <a:lumMod val="75000"/>
                  <a:lumOff val="25000"/>
                </a:schemeClr>
              </a:solidFill>
              <a:latin typeface="+mj-lt"/>
            </a:rPr>
            <a:t>Correlation analyses can assist with producing time series and crop yield maps to examine factors that affect production yield </a:t>
          </a:r>
        </a:p>
      </dsp:txBody>
      <dsp:txXfrm>
        <a:off x="7819920" y="3051839"/>
        <a:ext cx="3318750" cy="13788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420E44-914E-4E47-ADE5-C17131330847}">
      <dsp:nvSpPr>
        <dsp:cNvPr id="0" name=""/>
        <dsp:cNvSpPr/>
      </dsp:nvSpPr>
      <dsp:spPr>
        <a:xfrm>
          <a:off x="26776" y="609610"/>
          <a:ext cx="1472895" cy="147289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B0FD1A-7CCD-4DA1-9A8C-D25D97947FFE}">
      <dsp:nvSpPr>
        <dsp:cNvPr id="0" name=""/>
        <dsp:cNvSpPr/>
      </dsp:nvSpPr>
      <dsp:spPr>
        <a:xfrm>
          <a:off x="336084" y="918919"/>
          <a:ext cx="854279" cy="8542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D8F602-854B-42D8-B7D1-07D1540A71D9}">
      <dsp:nvSpPr>
        <dsp:cNvPr id="0" name=""/>
        <dsp:cNvSpPr/>
      </dsp:nvSpPr>
      <dsp:spPr>
        <a:xfrm>
          <a:off x="1815292" y="609610"/>
          <a:ext cx="3471825" cy="1472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rtl="0">
            <a:lnSpc>
              <a:spcPct val="90000"/>
            </a:lnSpc>
            <a:spcBef>
              <a:spcPct val="0"/>
            </a:spcBef>
            <a:spcAft>
              <a:spcPct val="35000"/>
            </a:spcAft>
            <a:buNone/>
          </a:pPr>
          <a:r>
            <a:rPr lang="en-US" sz="2000" kern="1200">
              <a:solidFill>
                <a:schemeClr val="tx1">
                  <a:lumMod val="75000"/>
                  <a:lumOff val="25000"/>
                </a:schemeClr>
              </a:solidFill>
              <a:latin typeface="+mj-lt"/>
            </a:rPr>
            <a:t>Correlation and time-series analysis can identify trends and determine which factors are affecting soy NDVI </a:t>
          </a:r>
        </a:p>
      </dsp:txBody>
      <dsp:txXfrm>
        <a:off x="1815292" y="609610"/>
        <a:ext cx="3471825" cy="1472895"/>
      </dsp:txXfrm>
    </dsp:sp>
    <dsp:sp modelId="{5D2DEE44-6523-4521-91FF-59604B0A61A5}">
      <dsp:nvSpPr>
        <dsp:cNvPr id="0" name=""/>
        <dsp:cNvSpPr/>
      </dsp:nvSpPr>
      <dsp:spPr>
        <a:xfrm>
          <a:off x="5892057" y="609610"/>
          <a:ext cx="1472895" cy="147289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FE229D-D5B0-4756-9B38-FA8590D66AD4}">
      <dsp:nvSpPr>
        <dsp:cNvPr id="0" name=""/>
        <dsp:cNvSpPr/>
      </dsp:nvSpPr>
      <dsp:spPr>
        <a:xfrm>
          <a:off x="6201365" y="918919"/>
          <a:ext cx="854279" cy="8542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9C6608-AFA1-48CE-9401-D0E9AE36FB9A}">
      <dsp:nvSpPr>
        <dsp:cNvPr id="0" name=""/>
        <dsp:cNvSpPr/>
      </dsp:nvSpPr>
      <dsp:spPr>
        <a:xfrm>
          <a:off x="7680573" y="609610"/>
          <a:ext cx="3471825" cy="1472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lumMod val="75000"/>
                  <a:lumOff val="25000"/>
                </a:schemeClr>
              </a:solidFill>
              <a:latin typeface="+mj-lt"/>
            </a:rPr>
            <a:t>Temperature and precipitation data can provide insights into the relationships between NDVI and seasonality through a temporal analysis </a:t>
          </a:r>
        </a:p>
      </dsp:txBody>
      <dsp:txXfrm>
        <a:off x="7680573" y="609610"/>
        <a:ext cx="3471825" cy="1472895"/>
      </dsp:txXfrm>
    </dsp:sp>
    <dsp:sp modelId="{7E400A1C-01AE-4E09-A72B-6253449C1872}">
      <dsp:nvSpPr>
        <dsp:cNvPr id="0" name=""/>
        <dsp:cNvSpPr/>
      </dsp:nvSpPr>
      <dsp:spPr>
        <a:xfrm>
          <a:off x="26776" y="2935581"/>
          <a:ext cx="1472895" cy="147289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C6E479-8965-4C6B-8F12-2C89D9305835}">
      <dsp:nvSpPr>
        <dsp:cNvPr id="0" name=""/>
        <dsp:cNvSpPr/>
      </dsp:nvSpPr>
      <dsp:spPr>
        <a:xfrm>
          <a:off x="336084" y="3244889"/>
          <a:ext cx="854279" cy="85427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7D7B46-FABA-4493-87FE-920372F2B3C4}">
      <dsp:nvSpPr>
        <dsp:cNvPr id="0" name=""/>
        <dsp:cNvSpPr/>
      </dsp:nvSpPr>
      <dsp:spPr>
        <a:xfrm>
          <a:off x="1815292" y="2935581"/>
          <a:ext cx="3471825" cy="1472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rtl="0">
            <a:lnSpc>
              <a:spcPct val="90000"/>
            </a:lnSpc>
            <a:spcBef>
              <a:spcPct val="0"/>
            </a:spcBef>
            <a:spcAft>
              <a:spcPct val="35000"/>
            </a:spcAft>
            <a:buNone/>
          </a:pPr>
          <a:r>
            <a:rPr lang="en-US" sz="2000" kern="1200">
              <a:solidFill>
                <a:schemeClr val="tx1">
                  <a:lumMod val="75000"/>
                  <a:lumOff val="25000"/>
                </a:schemeClr>
              </a:solidFill>
              <a:latin typeface="+mj-lt"/>
            </a:rPr>
            <a:t> Monthly soy NDVI anomaly had little to no correlation with monthly ENSO anomaly. ENSO have complex impact on soy in the study area and period warranting further study</a:t>
          </a:r>
        </a:p>
      </dsp:txBody>
      <dsp:txXfrm>
        <a:off x="1815292" y="2935581"/>
        <a:ext cx="3471825" cy="1472895"/>
      </dsp:txXfrm>
    </dsp:sp>
    <dsp:sp modelId="{B40DCB8F-6410-4D09-9D9B-62C47CBCBF51}">
      <dsp:nvSpPr>
        <dsp:cNvPr id="0" name=""/>
        <dsp:cNvSpPr/>
      </dsp:nvSpPr>
      <dsp:spPr>
        <a:xfrm>
          <a:off x="5892057" y="2935581"/>
          <a:ext cx="1472895" cy="147289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1E5EB2-AF42-4223-AE84-AE0B3D50E2EE}">
      <dsp:nvSpPr>
        <dsp:cNvPr id="0" name=""/>
        <dsp:cNvSpPr/>
      </dsp:nvSpPr>
      <dsp:spPr>
        <a:xfrm>
          <a:off x="6201365" y="3244889"/>
          <a:ext cx="854279" cy="85427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050BD5-8F89-49AB-9764-E4D376B58748}">
      <dsp:nvSpPr>
        <dsp:cNvPr id="0" name=""/>
        <dsp:cNvSpPr/>
      </dsp:nvSpPr>
      <dsp:spPr>
        <a:xfrm>
          <a:off x="7680573" y="2935581"/>
          <a:ext cx="3471825" cy="1472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rtl="0">
            <a:lnSpc>
              <a:spcPct val="90000"/>
            </a:lnSpc>
            <a:spcBef>
              <a:spcPct val="0"/>
            </a:spcBef>
            <a:spcAft>
              <a:spcPct val="35000"/>
            </a:spcAft>
            <a:buNone/>
          </a:pPr>
          <a:r>
            <a:rPr lang="en-US" sz="2000" kern="1200">
              <a:solidFill>
                <a:schemeClr val="tx1">
                  <a:lumMod val="75000"/>
                  <a:lumOff val="25000"/>
                </a:schemeClr>
              </a:solidFill>
              <a:latin typeface="+mj-lt"/>
            </a:rPr>
            <a:t>Monthly ENSO anomaly cannot be used to forecast monthly soy NDVI anomaly nor soy yearly production yield</a:t>
          </a:r>
        </a:p>
      </dsp:txBody>
      <dsp:txXfrm>
        <a:off x="7680573" y="2935581"/>
        <a:ext cx="3471825" cy="14728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7AAD91-0C47-4E48-9FE3-3F9AD78F6C3A}">
      <dsp:nvSpPr>
        <dsp:cNvPr id="0" name=""/>
        <dsp:cNvSpPr/>
      </dsp:nvSpPr>
      <dsp:spPr>
        <a:xfrm>
          <a:off x="0" y="2082"/>
          <a:ext cx="11179175" cy="105556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2FB8B6-F60C-43A5-B7D7-516E1ECFC263}">
      <dsp:nvSpPr>
        <dsp:cNvPr id="0" name=""/>
        <dsp:cNvSpPr/>
      </dsp:nvSpPr>
      <dsp:spPr>
        <a:xfrm>
          <a:off x="319307" y="239584"/>
          <a:ext cx="580559" cy="5805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8A36CB-BD27-4031-9662-B2495F2F4C89}">
      <dsp:nvSpPr>
        <dsp:cNvPr id="0" name=""/>
        <dsp:cNvSpPr/>
      </dsp:nvSpPr>
      <dsp:spPr>
        <a:xfrm>
          <a:off x="1219174" y="2082"/>
          <a:ext cx="9960000" cy="1055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714" tIns="111714" rIns="111714" bIns="111714" numCol="1" spcCol="1270" anchor="ctr" anchorCtr="0">
          <a:noAutofit/>
        </a:bodyPr>
        <a:lstStyle/>
        <a:p>
          <a:pPr marL="0" lvl="0" indent="0" algn="l" defTabSz="977900">
            <a:lnSpc>
              <a:spcPct val="90000"/>
            </a:lnSpc>
            <a:spcBef>
              <a:spcPct val="0"/>
            </a:spcBef>
            <a:spcAft>
              <a:spcPct val="35000"/>
            </a:spcAft>
            <a:buNone/>
          </a:pPr>
          <a:r>
            <a:rPr lang="en-US" sz="2200" kern="1200">
              <a:solidFill>
                <a:schemeClr val="tx1">
                  <a:lumMod val="75000"/>
                  <a:lumOff val="25000"/>
                </a:schemeClr>
              </a:solidFill>
              <a:latin typeface="+mj-lt"/>
            </a:rPr>
            <a:t>Conduct analysis with a multivariate ENSO index</a:t>
          </a:r>
        </a:p>
      </dsp:txBody>
      <dsp:txXfrm>
        <a:off x="1219174" y="2082"/>
        <a:ext cx="9960000" cy="1055562"/>
      </dsp:txXfrm>
    </dsp:sp>
    <dsp:sp modelId="{E00A6EB0-7A1A-4651-B5E7-456391F36E4E}">
      <dsp:nvSpPr>
        <dsp:cNvPr id="0" name=""/>
        <dsp:cNvSpPr/>
      </dsp:nvSpPr>
      <dsp:spPr>
        <a:xfrm>
          <a:off x="0" y="1321536"/>
          <a:ext cx="11179175" cy="105556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384792-0123-481F-9DA4-04A687F3D7B0}">
      <dsp:nvSpPr>
        <dsp:cNvPr id="0" name=""/>
        <dsp:cNvSpPr/>
      </dsp:nvSpPr>
      <dsp:spPr>
        <a:xfrm>
          <a:off x="319307" y="1559037"/>
          <a:ext cx="580559" cy="5805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BBBC71-E268-42BB-BBD6-2C137DBEA512}">
      <dsp:nvSpPr>
        <dsp:cNvPr id="0" name=""/>
        <dsp:cNvSpPr/>
      </dsp:nvSpPr>
      <dsp:spPr>
        <a:xfrm>
          <a:off x="1219174" y="1321536"/>
          <a:ext cx="9960000" cy="1055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714" tIns="111714" rIns="111714" bIns="111714" numCol="1" spcCol="1270" anchor="ctr" anchorCtr="0">
          <a:noAutofit/>
        </a:bodyPr>
        <a:lstStyle/>
        <a:p>
          <a:pPr marL="0" lvl="0" indent="0" algn="l" defTabSz="977900">
            <a:lnSpc>
              <a:spcPct val="90000"/>
            </a:lnSpc>
            <a:spcBef>
              <a:spcPct val="0"/>
            </a:spcBef>
            <a:spcAft>
              <a:spcPct val="35000"/>
            </a:spcAft>
            <a:buNone/>
          </a:pPr>
          <a:r>
            <a:rPr lang="en-US" sz="2200" kern="1200">
              <a:solidFill>
                <a:schemeClr val="tx1">
                  <a:lumMod val="75000"/>
                  <a:lumOff val="25000"/>
                </a:schemeClr>
              </a:solidFill>
              <a:latin typeface="+mj-lt"/>
            </a:rPr>
            <a:t>Examine multi-year events</a:t>
          </a:r>
        </a:p>
      </dsp:txBody>
      <dsp:txXfrm>
        <a:off x="1219174" y="1321536"/>
        <a:ext cx="9960000" cy="1055562"/>
      </dsp:txXfrm>
    </dsp:sp>
    <dsp:sp modelId="{0E3EFC2C-2414-45D9-98C0-42B44CC94ED2}">
      <dsp:nvSpPr>
        <dsp:cNvPr id="0" name=""/>
        <dsp:cNvSpPr/>
      </dsp:nvSpPr>
      <dsp:spPr>
        <a:xfrm>
          <a:off x="0" y="2640989"/>
          <a:ext cx="11179175" cy="105556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F4FA63-E851-4D2F-9F10-09905AFDFE68}">
      <dsp:nvSpPr>
        <dsp:cNvPr id="0" name=""/>
        <dsp:cNvSpPr/>
      </dsp:nvSpPr>
      <dsp:spPr>
        <a:xfrm>
          <a:off x="319307" y="2878490"/>
          <a:ext cx="580559" cy="5805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EE1730-2BAB-40F5-A8D6-0A2063200480}">
      <dsp:nvSpPr>
        <dsp:cNvPr id="0" name=""/>
        <dsp:cNvSpPr/>
      </dsp:nvSpPr>
      <dsp:spPr>
        <a:xfrm>
          <a:off x="1219174" y="2640989"/>
          <a:ext cx="9960000" cy="1055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714" tIns="111714" rIns="111714" bIns="111714" numCol="1" spcCol="1270" anchor="ctr" anchorCtr="0">
          <a:noAutofit/>
        </a:bodyPr>
        <a:lstStyle/>
        <a:p>
          <a:pPr marL="0" lvl="0" indent="0" algn="l" defTabSz="977900">
            <a:lnSpc>
              <a:spcPct val="90000"/>
            </a:lnSpc>
            <a:spcBef>
              <a:spcPct val="0"/>
            </a:spcBef>
            <a:spcAft>
              <a:spcPct val="35000"/>
            </a:spcAft>
            <a:buNone/>
          </a:pPr>
          <a:r>
            <a:rPr lang="en-US" sz="2200" kern="1200">
              <a:solidFill>
                <a:schemeClr val="tx1">
                  <a:lumMod val="75000"/>
                  <a:lumOff val="25000"/>
                </a:schemeClr>
              </a:solidFill>
              <a:latin typeface="+mj-lt"/>
            </a:rPr>
            <a:t>Assess methods on 2nd season corn production</a:t>
          </a:r>
        </a:p>
      </dsp:txBody>
      <dsp:txXfrm>
        <a:off x="1219174" y="2640989"/>
        <a:ext cx="9960000" cy="1055562"/>
      </dsp:txXfrm>
    </dsp:sp>
    <dsp:sp modelId="{05D0BC03-3926-457C-8479-AE9AC32F7ABE}">
      <dsp:nvSpPr>
        <dsp:cNvPr id="0" name=""/>
        <dsp:cNvSpPr/>
      </dsp:nvSpPr>
      <dsp:spPr>
        <a:xfrm>
          <a:off x="0" y="3960442"/>
          <a:ext cx="11179175" cy="105556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3B6BF5-F85A-4B87-9A3A-B7FF4DDF87D4}">
      <dsp:nvSpPr>
        <dsp:cNvPr id="0" name=""/>
        <dsp:cNvSpPr/>
      </dsp:nvSpPr>
      <dsp:spPr>
        <a:xfrm>
          <a:off x="319307" y="4197944"/>
          <a:ext cx="580559" cy="58055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991A15-0968-49F5-86E0-3342DEC03EC8}">
      <dsp:nvSpPr>
        <dsp:cNvPr id="0" name=""/>
        <dsp:cNvSpPr/>
      </dsp:nvSpPr>
      <dsp:spPr>
        <a:xfrm>
          <a:off x="1219174" y="3960442"/>
          <a:ext cx="9960000" cy="1055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714" tIns="111714" rIns="111714" bIns="111714" numCol="1" spcCol="1270" anchor="ctr" anchorCtr="0">
          <a:noAutofit/>
        </a:bodyPr>
        <a:lstStyle/>
        <a:p>
          <a:pPr marL="0" lvl="0" indent="0" algn="l" defTabSz="977900">
            <a:lnSpc>
              <a:spcPct val="90000"/>
            </a:lnSpc>
            <a:spcBef>
              <a:spcPct val="0"/>
            </a:spcBef>
            <a:spcAft>
              <a:spcPct val="35000"/>
            </a:spcAft>
            <a:buNone/>
          </a:pPr>
          <a:r>
            <a:rPr lang="en-US" sz="2200" kern="1200">
              <a:solidFill>
                <a:schemeClr val="tx1">
                  <a:lumMod val="75000"/>
                  <a:lumOff val="25000"/>
                </a:schemeClr>
              </a:solidFill>
              <a:latin typeface="+mj-lt"/>
            </a:rPr>
            <a:t>Focus on a smaller geographic region – state, sub-state level</a:t>
          </a:r>
        </a:p>
      </dsp:txBody>
      <dsp:txXfrm>
        <a:off x="1219174" y="3960442"/>
        <a:ext cx="9960000" cy="1055562"/>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881C13-EFD6-4AD4-BC52-18C38B984E79}" type="datetimeFigureOut">
              <a:t>3/27/2024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347EAB-7F3D-4BB9-9895-2B9B7D309A8B}" type="slidenum">
              <a:t>‹#›</a:t>
            </a:fld>
            <a:endParaRPr lang="en-US"/>
          </a:p>
        </p:txBody>
      </p:sp>
    </p:spTree>
    <p:extLst>
      <p:ext uri="{BB962C8B-B14F-4D97-AF65-F5344CB8AC3E}">
        <p14:creationId xmlns:p14="http://schemas.microsoft.com/office/powerpoint/2010/main" val="1048805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nsplash.com/@projetocafegatomourisco?utm_content=creditCopyText&amp;utm_medium=referral&amp;utm_source=unsplash"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unsplash.com/photos/a-landscape-with-trees-and-bushes-YFvjs8-JTVU" TargetMode="External"/><Relationship Id="rId4" Type="http://schemas.openxmlformats.org/officeDocument/2006/relationships/hyperlink" Target="https://unsplash.com/photos/a-landscape-with-trees-and-bushes-YFvjs8-JTVU?utm_content=creditCopyText&amp;utm_medium=referral&amp;utm_source=unsplash"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nsplash.com/@projetocafegatomourisco?utm_content=creditCopyText&amp;utm_medium=referral&amp;utm_source=unsplash"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unsplash.com/photos/a-landscape-with-trees-and-bushes-YFvjs8-JTVU" TargetMode="External"/><Relationship Id="rId4" Type="http://schemas.openxmlformats.org/officeDocument/2006/relationships/hyperlink" Target="https://unsplash.com/photos/a-landscape-with-trees-and-bushes-YFvjs8-JTVU?utm_content=creditCopyText&amp;utm_medium=referral&amp;utm_source=unsplash"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mdpi.com/2073-445X/6/3/62"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ers.usda.gov/amber-waves/2022/september/brazil-s-momentum-as-a-global-agricultural-supplier-faces-headwinds/#:~:text=The%20University%20of%20S%C3%A3o%20Paulo's,at%20%241.8%20trillion%20in%202021"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a:solidFill>
                  <a:srgbClr val="000000"/>
                </a:solidFill>
                <a:effectLst/>
                <a:latin typeface="Calibri"/>
                <a:ea typeface="Calibri"/>
                <a:cs typeface="Calibri"/>
              </a:rPr>
              <a:t>Good afternoon everyone, and welcome to the Northern and Central Brazil Agriculture presentation. Thank you all for joining us today. My name is </a:t>
            </a:r>
            <a:r>
              <a:rPr lang="en-US">
                <a:solidFill>
                  <a:srgbClr val="000000"/>
                </a:solidFill>
                <a:latin typeface="Calibri"/>
                <a:ea typeface="Calibri"/>
                <a:cs typeface="Calibri"/>
              </a:rPr>
              <a:t>Devon and </a:t>
            </a:r>
            <a:r>
              <a:rPr lang="en-US" sz="1200" b="0" i="0" u="none" strike="noStrike">
                <a:solidFill>
                  <a:srgbClr val="000000"/>
                </a:solidFill>
                <a:effectLst/>
                <a:latin typeface="Calibri"/>
                <a:ea typeface="Calibri"/>
                <a:cs typeface="Calibri"/>
              </a:rPr>
              <a:t>I am the Team Lead for this project. </a:t>
            </a:r>
            <a:endParaRPr lang="en-US"/>
          </a:p>
        </p:txBody>
      </p:sp>
      <p:sp>
        <p:nvSpPr>
          <p:cNvPr id="4" name="Slide Number Placeholder 3"/>
          <p:cNvSpPr>
            <a:spLocks noGrp="1"/>
          </p:cNvSpPr>
          <p:nvPr>
            <p:ph type="sldNum" sz="quarter" idx="5"/>
          </p:nvPr>
        </p:nvSpPr>
        <p:spPr/>
        <p:txBody>
          <a:bodyPr/>
          <a:lstStyle/>
          <a:p>
            <a:fld id="{E2347EAB-7F3D-4BB9-9895-2B9B7D309A8B}" type="slidenum">
              <a:rPr lang="en-US" smtClean="0"/>
              <a:t>1</a:t>
            </a:fld>
            <a:endParaRPr lang="en-US"/>
          </a:p>
        </p:txBody>
      </p:sp>
    </p:spTree>
    <p:extLst>
      <p:ext uri="{BB962C8B-B14F-4D97-AF65-F5344CB8AC3E}">
        <p14:creationId xmlns:p14="http://schemas.microsoft.com/office/powerpoint/2010/main" val="4286489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Garamond"/>
                <a:ea typeface="Times New Roman" panose="02020603050405020304" pitchFamily="18" charset="0"/>
                <a:cs typeface="Arial" panose="020B0604020202020204" pitchFamily="34" charset="0"/>
              </a:rPr>
              <a:t>[GRAYSON]: To isolate soybean growing areas, the team used the MapBiomas</a:t>
            </a:r>
            <a:r>
              <a:rPr lang="en-US" sz="1800">
                <a:latin typeface="Garamond"/>
                <a:ea typeface="Times New Roman" panose="02020603050405020304" pitchFamily="18" charset="0"/>
                <a:cs typeface="Arial" panose="020B0604020202020204" pitchFamily="34" charset="0"/>
              </a:rPr>
              <a:t> land use/land cover (LULC)</a:t>
            </a:r>
            <a:r>
              <a:rPr lang="en-US" sz="1800">
                <a:effectLst/>
                <a:latin typeface="Garamond"/>
                <a:ea typeface="Times New Roman" panose="02020603050405020304" pitchFamily="18" charset="0"/>
                <a:cs typeface="Arial" panose="020B0604020202020204" pitchFamily="34" charset="0"/>
              </a:rPr>
              <a:t> classification and created a mask of pixels classified as soybean for each year in the study period. Using the annual soybean growing area mask, NDVI monthly mean values of soybean were extracted per year within the study region. The team then calculated mean monthly NDVI for soybean growing areas per state.</a:t>
            </a:r>
            <a:r>
              <a:rPr lang="en-US" sz="1800"/>
              <a:t> </a:t>
            </a:r>
          </a:p>
        </p:txBody>
      </p:sp>
      <p:sp>
        <p:nvSpPr>
          <p:cNvPr id="4" name="Slide Number Placeholder 3"/>
          <p:cNvSpPr>
            <a:spLocks noGrp="1"/>
          </p:cNvSpPr>
          <p:nvPr>
            <p:ph type="sldNum" sz="quarter" idx="5"/>
          </p:nvPr>
        </p:nvSpPr>
        <p:spPr/>
        <p:txBody>
          <a:bodyPr/>
          <a:lstStyle/>
          <a:p>
            <a:fld id="{E2347EAB-7F3D-4BB9-9895-2B9B7D309A8B}" type="slidenum">
              <a:rPr lang="en-US" smtClean="0"/>
              <a:t>10</a:t>
            </a:fld>
            <a:endParaRPr lang="en-US"/>
          </a:p>
        </p:txBody>
      </p:sp>
    </p:spTree>
    <p:extLst>
      <p:ext uri="{BB962C8B-B14F-4D97-AF65-F5344CB8AC3E}">
        <p14:creationId xmlns:p14="http://schemas.microsoft.com/office/powerpoint/2010/main" val="2928406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Garamond" panose="02020404030301010803" pitchFamily="18" charset="0"/>
                <a:ea typeface="MS PGothic" panose="020B0600070205080204" pitchFamily="34" charset="-128"/>
                <a:cs typeface="Arial" panose="020B0604020202020204" pitchFamily="34" charset="0"/>
              </a:rPr>
              <a:t>[GRAYSON]: Next, temperature and precipitation data were filtered to the study dates and aggregated into monthly means for each study state. As there were some gaps in the ERA5 dataset, the team filled in gaps with the CHIRPS daily precipitation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Garamond" panose="02020404030301010803" pitchFamily="18"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Garamond" panose="02020404030301010803" pitchFamily="18" charset="0"/>
                <a:ea typeface="MS PGothic" panose="020B0600070205080204" pitchFamily="34" charset="-128"/>
                <a:cs typeface="Arial" panose="020B0604020202020204" pitchFamily="34" charset="0"/>
              </a:rPr>
              <a:t>Finally, ENSO anomaly data from the </a:t>
            </a:r>
            <a:r>
              <a:rPr lang="en-US" sz="1800">
                <a:effectLst/>
                <a:latin typeface="Garamond" panose="02020404030301010803" pitchFamily="18" charset="0"/>
                <a:ea typeface="Garamond" panose="02020404030301010803" pitchFamily="18" charset="0"/>
                <a:cs typeface="Garamond" panose="02020404030301010803" pitchFamily="18" charset="0"/>
              </a:rPr>
              <a:t>El Niño 3.4 dataset required no additional processing for this project. </a:t>
            </a:r>
            <a:endParaRPr lang="en-US" sz="1800">
              <a:effectLst/>
              <a:latin typeface="Arial" panose="020B0604020202020204" pitchFamily="34" charset="0"/>
              <a:ea typeface="MS PGothic" panose="020B0600070205080204" pitchFamily="34" charset="-128"/>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E2347EAB-7F3D-4BB9-9895-2B9B7D309A8B}" type="slidenum">
              <a:rPr lang="en-US" smtClean="0"/>
              <a:t>11</a:t>
            </a:fld>
            <a:endParaRPr lang="en-US"/>
          </a:p>
        </p:txBody>
      </p:sp>
    </p:spTree>
    <p:extLst>
      <p:ext uri="{BB962C8B-B14F-4D97-AF65-F5344CB8AC3E}">
        <p14:creationId xmlns:p14="http://schemas.microsoft.com/office/powerpoint/2010/main" val="1360177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[DEVON]: For the data analysis, our first step was to aggregate our collected data, which included the detrended annual soybean crop yield, sum of NDVI for soybean harvest, monthly mean temperature and precipitation, and the ENSO anomaly data, to conduct a correlation analysis using R. Our goal was to create both geospatial maps showcasing relationship between NDVI and crop yield along with a time series analysis to showcase relationships among our variables.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E2347EAB-7F3D-4BB9-9895-2B9B7D309A8B}" type="slidenum">
              <a:rPr lang="en-US"/>
              <a:t>12</a:t>
            </a:fld>
            <a:endParaRPr lang="en-US"/>
          </a:p>
        </p:txBody>
      </p:sp>
    </p:spTree>
    <p:extLst>
      <p:ext uri="{BB962C8B-B14F-4D97-AF65-F5344CB8AC3E}">
        <p14:creationId xmlns:p14="http://schemas.microsoft.com/office/powerpoint/2010/main" val="1986084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sz="1800"/>
              <a:t>[GRAYSON]: Utilizing our research methodology, our results include the following.</a:t>
            </a:r>
          </a:p>
          <a:p>
            <a:pPr>
              <a:lnSpc>
                <a:spcPct val="90000"/>
              </a:lnSpc>
              <a:spcBef>
                <a:spcPts val="1000"/>
              </a:spcBef>
            </a:pPr>
            <a:endParaRPr lang="en-US" sz="1800"/>
          </a:p>
          <a:p>
            <a:pPr>
              <a:lnSpc>
                <a:spcPct val="90000"/>
              </a:lnSpc>
              <a:spcBef>
                <a:spcPts val="1000"/>
              </a:spcBef>
            </a:pPr>
            <a:r>
              <a:rPr lang="en-US" sz="1800"/>
              <a:t>For NDVI Seasonality: Monthly soybean NDVI trends from 1985-2021 are consistent with the planting/harvesting calendar for each of the states. Higher NDVI values correspond to each state's growing season.</a:t>
            </a:r>
            <a:endParaRPr lang="en-US" sz="1800">
              <a:ea typeface="Calibri"/>
              <a:cs typeface="Calibri"/>
            </a:endParaRPr>
          </a:p>
        </p:txBody>
      </p:sp>
      <p:sp>
        <p:nvSpPr>
          <p:cNvPr id="4" name="Slide Number Placeholder 3"/>
          <p:cNvSpPr>
            <a:spLocks noGrp="1"/>
          </p:cNvSpPr>
          <p:nvPr>
            <p:ph type="sldNum" sz="quarter" idx="5"/>
          </p:nvPr>
        </p:nvSpPr>
        <p:spPr/>
        <p:txBody>
          <a:bodyPr/>
          <a:lstStyle/>
          <a:p>
            <a:fld id="{E2347EAB-7F3D-4BB9-9895-2B9B7D309A8B}" type="slidenum">
              <a:rPr lang="en-US"/>
              <a:t>13</a:t>
            </a:fld>
            <a:endParaRPr lang="en-US"/>
          </a:p>
        </p:txBody>
      </p:sp>
    </p:spTree>
    <p:extLst>
      <p:ext uri="{BB962C8B-B14F-4D97-AF65-F5344CB8AC3E}">
        <p14:creationId xmlns:p14="http://schemas.microsoft.com/office/powerpoint/2010/main" val="2843476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u="none" strike="noStrike">
                <a:solidFill>
                  <a:srgbClr val="000000"/>
                </a:solidFill>
                <a:effectLst/>
                <a:latin typeface="Arial" panose="020B0604020202020204" pitchFamily="34" charset="0"/>
              </a:rPr>
              <a:t>[GRAYSON]: This slide shows the El Nino Anomalies based on the sea surface temperature from 1984-2023. As you can see in the figure on the left, areas </a:t>
            </a:r>
            <a:r>
              <a:rPr lang="en-US" sz="1800"/>
              <a:t>represented in red represent El Nino periods, or periods with higher sea surface temperatures in the Pacific, while blue areas represent periods of La Nina. </a:t>
            </a:r>
          </a:p>
          <a:p>
            <a:endParaRPr lang="en-US" sz="180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a:solidFill>
                  <a:srgbClr val="000000"/>
                </a:solidFill>
                <a:effectLst/>
                <a:latin typeface="Arial" panose="020B0604020202020204" pitchFamily="34" charset="0"/>
              </a:rPr>
              <a:t>The figure additionally shows that El Nino conditions were particularly strong in the late 1990s, around 2015 and the onset of 2023. Meanwhile, La Nina conditions were observed during the late 1980s, around the early 2000s, and early 2020s. This helped to identify years of focus for our project.  </a:t>
            </a:r>
            <a:endParaRPr lang="en-US" sz="1800">
              <a:effectLst/>
            </a:endParaRPr>
          </a:p>
          <a:p>
            <a:endParaRPr lang="en-US" sz="1800"/>
          </a:p>
          <a:p>
            <a:endParaRPr lang="en-US" sz="1800"/>
          </a:p>
          <a:p>
            <a:pPr rtl="0">
              <a:spcBef>
                <a:spcPts val="0"/>
              </a:spcBef>
              <a:spcAft>
                <a:spcPts val="1200"/>
              </a:spcAft>
            </a:pPr>
            <a:r>
              <a:rPr lang="en-US" sz="1800"/>
              <a:t>These sea surface temperature anomalies are often seasonality concentrated. On the right, this graphic demonstrates that anomalies often peak </a:t>
            </a:r>
            <a:r>
              <a:rPr lang="en-US" sz="2800" b="0" i="0" u="none" strike="noStrike">
                <a:solidFill>
                  <a:srgbClr val="595959"/>
                </a:solidFill>
                <a:effectLst/>
                <a:latin typeface="Century Gothic" panose="020B0502020202020204" pitchFamily="34" charset="0"/>
              </a:rPr>
              <a:t>in November – February and tend to be less intense in April – June. </a:t>
            </a:r>
            <a:endParaRPr lang="en-US" sz="1800">
              <a:effectLst/>
            </a:endParaRPr>
          </a:p>
          <a:p>
            <a:endParaRPr lang="en-US"/>
          </a:p>
        </p:txBody>
      </p:sp>
      <p:sp>
        <p:nvSpPr>
          <p:cNvPr id="4" name="Slide Number Placeholder 3"/>
          <p:cNvSpPr>
            <a:spLocks noGrp="1"/>
          </p:cNvSpPr>
          <p:nvPr>
            <p:ph type="sldNum" sz="quarter" idx="5"/>
          </p:nvPr>
        </p:nvSpPr>
        <p:spPr/>
        <p:txBody>
          <a:bodyPr/>
          <a:lstStyle/>
          <a:p>
            <a:fld id="{E2347EAB-7F3D-4BB9-9895-2B9B7D309A8B}" type="slidenum">
              <a:rPr lang="en-US" smtClean="0"/>
              <a:t>14</a:t>
            </a:fld>
            <a:endParaRPr lang="en-US"/>
          </a:p>
        </p:txBody>
      </p:sp>
    </p:spTree>
    <p:extLst>
      <p:ext uri="{BB962C8B-B14F-4D97-AF65-F5344CB8AC3E}">
        <p14:creationId xmlns:p14="http://schemas.microsoft.com/office/powerpoint/2010/main" val="1949838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[MANPREET]: This slide focuses primarily on climactic data including temperature and precipitation. </a:t>
            </a:r>
          </a:p>
          <a:p>
            <a:r>
              <a:rPr lang="en-US"/>
              <a:t> </a:t>
            </a:r>
            <a:endParaRPr lang="en-US">
              <a:cs typeface="Calibri"/>
            </a:endParaRPr>
          </a:p>
          <a:p>
            <a:r>
              <a:rPr lang="en-US"/>
              <a:t>Temperature varies significantly between states throughout the calendar year. Overall, as seen on the left, we find that temperature has been steadily increasing from 1985-2020.  Some states and months experienced higher rates of warming. For example, in this region, August - October is experiencing the highest rates of warming overall. </a:t>
            </a:r>
            <a:endParaRPr lang="en-US">
              <a:cs typeface="Calibri"/>
            </a:endParaRPr>
          </a:p>
          <a:p>
            <a:r>
              <a:rPr lang="en-US"/>
              <a:t> </a:t>
            </a:r>
            <a:endParaRPr lang="en-US">
              <a:cs typeface="Calibri"/>
            </a:endParaRPr>
          </a:p>
          <a:p>
            <a:pPr>
              <a:defRPr/>
            </a:pPr>
            <a:r>
              <a:rPr lang="en-US"/>
              <a:t>Precipitation, on the other hand which is located on the right, is found to be seasonal— as summer yields the least rainfall. Total precipitation has decreased for every state aside from Para from 1985 - 2020. It is important to note that precipitation measurements are significantly decreasing in December, which is an important month for the soy growing season, in both Tocantins and Bahia.  We also saw increased precipitation in Para for March and April.</a:t>
            </a:r>
            <a:endParaRPr lang="en-US">
              <a:cs typeface="Calibri"/>
            </a:endParaRPr>
          </a:p>
          <a:p>
            <a:pPr marL="0" marR="0" lvl="0" indent="0" algn="l" defTabSz="914400">
              <a:lnSpc>
                <a:spcPct val="90000"/>
              </a:lnSpc>
              <a:spcBef>
                <a:spcPts val="1000"/>
              </a:spcBef>
              <a:spcAft>
                <a:spcPts val="0"/>
              </a:spcAft>
              <a:buClrTx/>
              <a:buSzTx/>
              <a:buFontTx/>
              <a:buNone/>
              <a:tabLst/>
              <a:defRPr/>
            </a:pPr>
            <a:endParaRPr lang="en-US">
              <a:ea typeface="Calibri" panose="020F0502020204030204"/>
              <a:cs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lang="en-US">
              <a:ea typeface="Calibri" panose="020F0502020204030204"/>
              <a:cs typeface="Calibri" panose="020F0502020204030204"/>
            </a:endParaRPr>
          </a:p>
          <a:p>
            <a:pPr>
              <a:lnSpc>
                <a:spcPct val="90000"/>
              </a:lnSpc>
              <a:spcBef>
                <a:spcPts val="1000"/>
              </a:spcBef>
            </a:pPr>
            <a:endParaRPr lang="en-US"/>
          </a:p>
          <a:p>
            <a:pPr>
              <a:lnSpc>
                <a:spcPct val="90000"/>
              </a:lnSpc>
              <a:spcBef>
                <a:spcPts val="1000"/>
              </a:spcBef>
            </a:pPr>
            <a:endParaRPr lang="en-US"/>
          </a:p>
        </p:txBody>
      </p:sp>
      <p:sp>
        <p:nvSpPr>
          <p:cNvPr id="4" name="Slide Number Placeholder 3"/>
          <p:cNvSpPr>
            <a:spLocks noGrp="1"/>
          </p:cNvSpPr>
          <p:nvPr>
            <p:ph type="sldNum" sz="quarter" idx="5"/>
          </p:nvPr>
        </p:nvSpPr>
        <p:spPr/>
        <p:txBody>
          <a:bodyPr/>
          <a:lstStyle/>
          <a:p>
            <a:fld id="{E2347EAB-7F3D-4BB9-9895-2B9B7D309A8B}" type="slidenum">
              <a:rPr lang="en-US"/>
              <a:t>15</a:t>
            </a:fld>
            <a:endParaRPr lang="en-US"/>
          </a:p>
        </p:txBody>
      </p:sp>
    </p:spTree>
    <p:extLst>
      <p:ext uri="{BB962C8B-B14F-4D97-AF65-F5344CB8AC3E}">
        <p14:creationId xmlns:p14="http://schemas.microsoft.com/office/powerpoint/2010/main" val="3614346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[MANPREET]: Based on published literature showing a temporal lag between ENSO warm events and vegetation greenness, we decided to test this temporal or lagged relationship in our project between ENSO, temperature, and precipitation. As you can see on your left, higher ENSO anomalies are correlated with high temperatures 8 months later. </a:t>
            </a:r>
          </a:p>
          <a:p>
            <a:r>
              <a:rPr lang="en-US"/>
              <a:t> </a:t>
            </a:r>
            <a:endParaRPr lang="en-US">
              <a:cs typeface="Calibri"/>
            </a:endParaRPr>
          </a:p>
          <a:p>
            <a:r>
              <a:rPr lang="en-US"/>
              <a:t>On the right, we found that higher ENSO anomalies were correlated with lower precipitation rates at approximately 8 months later. Both of these results suggest that ENSO effects impact weather conditions 8 months after sea surface temperatures are measured in the Pacific. </a:t>
            </a:r>
          </a:p>
          <a:p>
            <a:endParaRPr lang="en-US">
              <a:ea typeface="Calibri"/>
              <a:cs typeface="Calibri"/>
            </a:endParaRPr>
          </a:p>
          <a:p>
            <a:r>
              <a:rPr lang="en-US"/>
              <a:t> </a:t>
            </a:r>
            <a:endParaRPr lang="en-US">
              <a:ea typeface="Calibri"/>
              <a:cs typeface="Calibri"/>
            </a:endParaRPr>
          </a:p>
        </p:txBody>
      </p:sp>
      <p:sp>
        <p:nvSpPr>
          <p:cNvPr id="4" name="Slide Number Placeholder 3"/>
          <p:cNvSpPr>
            <a:spLocks noGrp="1"/>
          </p:cNvSpPr>
          <p:nvPr>
            <p:ph type="sldNum" sz="quarter" idx="5"/>
          </p:nvPr>
        </p:nvSpPr>
        <p:spPr/>
        <p:txBody>
          <a:bodyPr/>
          <a:lstStyle/>
          <a:p>
            <a:fld id="{E2347EAB-7F3D-4BB9-9895-2B9B7D309A8B}" type="slidenum">
              <a:rPr lang="en-US" smtClean="0"/>
              <a:t>16</a:t>
            </a:fld>
            <a:endParaRPr lang="en-US"/>
          </a:p>
        </p:txBody>
      </p:sp>
    </p:spTree>
    <p:extLst>
      <p:ext uri="{BB962C8B-B14F-4D97-AF65-F5344CB8AC3E}">
        <p14:creationId xmlns:p14="http://schemas.microsoft.com/office/powerpoint/2010/main" val="4182290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[MANPREET]: We ran these tests again to see if there was any temporal lag between NDVI and temperature/precipitation.  </a:t>
            </a:r>
          </a:p>
          <a:p>
            <a:r>
              <a:rPr lang="en-US"/>
              <a:t> </a:t>
            </a:r>
          </a:p>
          <a:p>
            <a:r>
              <a:rPr lang="en-US"/>
              <a:t>We found the highest correlation was at approximately 0 months lag with a, meaning there was no lagged relationship between NDVI and temperature/precipitation. This shows a real time relationship between NDVI and the climactic conditions.   </a:t>
            </a:r>
          </a:p>
          <a:p>
            <a:endParaRPr lang="en-US">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E2347EAB-7F3D-4BB9-9895-2B9B7D309A8B}" type="slidenum">
              <a:rPr lang="en-US" smtClean="0"/>
              <a:t>17</a:t>
            </a:fld>
            <a:endParaRPr lang="en-US"/>
          </a:p>
        </p:txBody>
      </p:sp>
    </p:spTree>
    <p:extLst>
      <p:ext uri="{BB962C8B-B14F-4D97-AF65-F5344CB8AC3E}">
        <p14:creationId xmlns:p14="http://schemas.microsoft.com/office/powerpoint/2010/main" val="4070868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[DEVON]: Finally, we tested the lagged relationship between ENSO and NDVI (as seen on the figure on the left). Given that we saw an 8-month lag between ENSO and temperature/precipitation and no lag between temperature/precipitation and NDVI, we assumed we would see a correlation between ENSO and NDVI at 8 months lag.</a:t>
            </a:r>
          </a:p>
          <a:p>
            <a:endParaRPr lang="en-US"/>
          </a:p>
          <a:p>
            <a:r>
              <a:rPr lang="en-US"/>
              <a:t>However, we did not find a strong correlation between ENSO and NDVI when testing various lag times. When analyzing the data at the state level at an 8-month lag (as seen on the right), we still did not see a linear relationship between NDVI and the lagged ENSO anomalies in any of the states. </a:t>
            </a:r>
            <a:endParaRPr lang="en-US">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E2347EAB-7F3D-4BB9-9895-2B9B7D309A8B}" type="slidenum">
              <a:rPr lang="en-US" smtClean="0"/>
              <a:t>18</a:t>
            </a:fld>
            <a:endParaRPr lang="en-US"/>
          </a:p>
        </p:txBody>
      </p:sp>
    </p:spTree>
    <p:extLst>
      <p:ext uri="{BB962C8B-B14F-4D97-AF65-F5344CB8AC3E}">
        <p14:creationId xmlns:p14="http://schemas.microsoft.com/office/powerpoint/2010/main" val="2493453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[DEVON]: </a:t>
            </a:r>
            <a:r>
              <a:rPr lang="en-US">
                <a:latin typeface="Calibri"/>
                <a:ea typeface="Calibri"/>
                <a:cs typeface="Calibri"/>
              </a:rPr>
              <a:t>With this understanding of the lagged relationship between ENSO and locally experienced effects in our study area, we conducted a PCA analysis to </a:t>
            </a:r>
            <a:r>
              <a:rPr lang="en-US"/>
              <a:t>identify any meaningful</a:t>
            </a:r>
            <a:r>
              <a:rPr lang="en-US">
                <a:latin typeface="Calibri"/>
                <a:ea typeface="Calibri"/>
                <a:cs typeface="Calibri"/>
              </a:rPr>
              <a:t> relationships between our variables. The results revealed</a:t>
            </a:r>
            <a:r>
              <a:rPr lang="en-US" sz="1200">
                <a:latin typeface="+mj-lt"/>
              </a:rPr>
              <a:t> </a:t>
            </a:r>
            <a:r>
              <a:rPr lang="en-US">
                <a:latin typeface="+mj-lt"/>
              </a:rPr>
              <a:t>positive correlation</a:t>
            </a:r>
            <a:r>
              <a:rPr lang="en-US" sz="1200">
                <a:latin typeface="+mj-lt"/>
              </a:rPr>
              <a:t> between 8-month lagged ENSO and temperature</a:t>
            </a:r>
            <a:r>
              <a:rPr lang="en-US">
                <a:latin typeface="+mj-lt"/>
              </a:rPr>
              <a:t> and slight negative correlation between ENSO anomaly and precipitation</a:t>
            </a:r>
            <a:r>
              <a:rPr lang="en-US" sz="1200">
                <a:latin typeface="+mj-lt"/>
              </a:rPr>
              <a:t> AND</a:t>
            </a:r>
            <a:r>
              <a:rPr lang="en-US">
                <a:latin typeface="+mj-lt"/>
              </a:rPr>
              <a:t> a negative correlation</a:t>
            </a:r>
            <a:r>
              <a:rPr lang="en-US" sz="1200">
                <a:latin typeface="+mj-lt"/>
              </a:rPr>
              <a:t> between precipitation </a:t>
            </a:r>
            <a:r>
              <a:rPr lang="en-US">
                <a:latin typeface="+mj-lt"/>
              </a:rPr>
              <a:t>anomaly and</a:t>
            </a:r>
            <a:r>
              <a:rPr lang="en-US" sz="1200">
                <a:latin typeface="+mj-lt"/>
              </a:rPr>
              <a:t> </a:t>
            </a:r>
            <a:r>
              <a:rPr lang="en-US">
                <a:latin typeface="+mj-lt"/>
              </a:rPr>
              <a:t>soy NDVI anomaly but little to no relationship between temperature anomaly and soy NDVI anomaly. We also found a strong negative correlation between temperature anomaly and precipitation anomaly. Finally, we found little to no</a:t>
            </a:r>
            <a:r>
              <a:rPr lang="en-US" sz="1200">
                <a:latin typeface="+mj-lt"/>
              </a:rPr>
              <a:t> correlation between NDVI and the 8-month lagged ENSO</a:t>
            </a:r>
            <a:r>
              <a:rPr lang="en-US">
                <a:latin typeface="+mj-lt"/>
              </a:rPr>
              <a:t>, suggesting it is not feasible to use ENSO anomaly to forecast soy NDVI anomaly. </a:t>
            </a:r>
            <a:endParaRPr lang="en-US">
              <a:ea typeface="Calibri" panose="020F0502020204030204"/>
              <a:cs typeface="Calibri" panose="020F0502020204030204"/>
            </a:endParaRPr>
          </a:p>
          <a:p>
            <a:endParaRPr lang="en-US" sz="1200">
              <a:latin typeface="+mj-lt"/>
              <a:ea typeface="Calibri Light"/>
              <a:cs typeface="Calibri Light"/>
            </a:endParaRPr>
          </a:p>
          <a:p>
            <a:endParaRPr lang="en-US">
              <a:latin typeface="Calibri" panose="020F0502020204030204"/>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E2347EAB-7F3D-4BB9-9895-2B9B7D309A8B}" type="slidenum">
              <a:rPr lang="en-US" smtClean="0"/>
              <a:t>19</a:t>
            </a:fld>
            <a:endParaRPr lang="en-US"/>
          </a:p>
        </p:txBody>
      </p:sp>
    </p:spTree>
    <p:extLst>
      <p:ext uri="{BB962C8B-B14F-4D97-AF65-F5344CB8AC3E}">
        <p14:creationId xmlns:p14="http://schemas.microsoft.com/office/powerpoint/2010/main" val="4196305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had an amazing team for this project with a diversity of disciplinary backgrounds and educational levels which made our collaboration really exciting and enriching. Our team consisted of Manpreet, Grayson, </a:t>
            </a:r>
            <a:r>
              <a:rPr lang="en-US" err="1"/>
              <a:t>Sofya</a:t>
            </a:r>
            <a:r>
              <a:rPr lang="en-US"/>
              <a:t>, and myself. </a:t>
            </a:r>
          </a:p>
        </p:txBody>
      </p:sp>
      <p:sp>
        <p:nvSpPr>
          <p:cNvPr id="4" name="Slide Number Placeholder 3"/>
          <p:cNvSpPr>
            <a:spLocks noGrp="1"/>
          </p:cNvSpPr>
          <p:nvPr>
            <p:ph type="sldNum" sz="quarter" idx="5"/>
          </p:nvPr>
        </p:nvSpPr>
        <p:spPr/>
        <p:txBody>
          <a:bodyPr/>
          <a:lstStyle/>
          <a:p>
            <a:fld id="{E2347EAB-7F3D-4BB9-9895-2B9B7D309A8B}" type="slidenum">
              <a:rPr lang="en-US" smtClean="0"/>
              <a:t>2</a:t>
            </a:fld>
            <a:endParaRPr lang="en-US"/>
          </a:p>
        </p:txBody>
      </p:sp>
    </p:spTree>
    <p:extLst>
      <p:ext uri="{BB962C8B-B14F-4D97-AF65-F5344CB8AC3E}">
        <p14:creationId xmlns:p14="http://schemas.microsoft.com/office/powerpoint/2010/main" val="388404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[DEVON]: With these results, we wanted to explore potential reasons why we don’t see a strong relationship between ENSO and soy NDVI and we wanted to explore potential reasons why. </a:t>
            </a:r>
          </a:p>
          <a:p>
            <a:r>
              <a:rPr lang="en-US"/>
              <a:t>In this visualization, we overlay the seasonal NDVI curves for soy croplands with the monthly ENSO anomalies. The ENSO anomalies are shown here with an 8-month lag to reflect locally experienced ENSO effects. </a:t>
            </a:r>
            <a:endParaRPr lang="en-US">
              <a:ea typeface="Calibri" panose="020F0502020204030204"/>
              <a:cs typeface="Calibri" panose="020F0502020204030204"/>
            </a:endParaRPr>
          </a:p>
          <a:p>
            <a:endParaRPr lang="en-US"/>
          </a:p>
          <a:p>
            <a:r>
              <a:rPr lang="en-US"/>
              <a:t>As seen here, there the soy NDVI curves peak at different times of the year than the months that are most effected by ENSO in this region. This </a:t>
            </a:r>
            <a:r>
              <a:rPr lang="en-US" err="1"/>
              <a:t>sugguests</a:t>
            </a:r>
            <a:r>
              <a:rPr lang="en-US"/>
              <a:t> that there is a seasonal mismatch between locally experienced ENSO effects and the soy growing season, suggesting that also the ENSO may more strongly impact crops grown at different times of the year, the impact on soy production in the region may be more limited. </a:t>
            </a:r>
            <a:endParaRPr lang="en-US">
              <a:ea typeface="Calibri"/>
              <a:cs typeface="Calibri"/>
            </a:endParaRPr>
          </a:p>
        </p:txBody>
      </p:sp>
      <p:sp>
        <p:nvSpPr>
          <p:cNvPr id="4" name="Slide Number Placeholder 3"/>
          <p:cNvSpPr>
            <a:spLocks noGrp="1"/>
          </p:cNvSpPr>
          <p:nvPr>
            <p:ph type="sldNum" sz="quarter" idx="5"/>
          </p:nvPr>
        </p:nvSpPr>
        <p:spPr/>
        <p:txBody>
          <a:bodyPr/>
          <a:lstStyle/>
          <a:p>
            <a:fld id="{E2347EAB-7F3D-4BB9-9895-2B9B7D309A8B}" type="slidenum">
              <a:rPr lang="en-US" smtClean="0"/>
              <a:t>20</a:t>
            </a:fld>
            <a:endParaRPr lang="en-US"/>
          </a:p>
        </p:txBody>
      </p:sp>
    </p:spTree>
    <p:extLst>
      <p:ext uri="{BB962C8B-B14F-4D97-AF65-F5344CB8AC3E}">
        <p14:creationId xmlns:p14="http://schemas.microsoft.com/office/powerpoint/2010/main" val="1608449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[DEVON]: Finally, we also wanted to understand the relationship between soy NDVI and soy production yield to determine whether NDVI can be used to forecast annual production yield. When we tested for a linear relationship between the two variables, we found no statistically significant relationship between soy cumulative growing season NDVI and production yield within our study period and area. </a:t>
            </a:r>
            <a:endParaRPr lang="en-US">
              <a:cs typeface="Calibri"/>
            </a:endParaRPr>
          </a:p>
        </p:txBody>
      </p:sp>
      <p:sp>
        <p:nvSpPr>
          <p:cNvPr id="4" name="Slide Number Placeholder 3"/>
          <p:cNvSpPr>
            <a:spLocks noGrp="1"/>
          </p:cNvSpPr>
          <p:nvPr>
            <p:ph type="sldNum" sz="quarter" idx="5"/>
          </p:nvPr>
        </p:nvSpPr>
        <p:spPr/>
        <p:txBody>
          <a:bodyPr/>
          <a:lstStyle/>
          <a:p>
            <a:fld id="{E2347EAB-7F3D-4BB9-9895-2B9B7D309A8B}" type="slidenum">
              <a:rPr lang="en-US"/>
              <a:t>21</a:t>
            </a:fld>
            <a:endParaRPr lang="en-US"/>
          </a:p>
        </p:txBody>
      </p:sp>
    </p:spTree>
    <p:extLst>
      <p:ext uri="{BB962C8B-B14F-4D97-AF65-F5344CB8AC3E}">
        <p14:creationId xmlns:p14="http://schemas.microsoft.com/office/powerpoint/2010/main" val="42641548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[SOFYA]: Some sources of errors and uncertainty include our data and methodological limitations.</a:t>
            </a:r>
            <a:r>
              <a:rPr lang="en-US"/>
              <a:t> First, we encountered missing monthly NDVI values due to clouds, so we relied on averaged gap filling </a:t>
            </a:r>
            <a:br>
              <a:rPr lang="en-US">
                <a:ea typeface="Calibri"/>
                <a:cs typeface="+mn-lt"/>
              </a:rPr>
            </a:br>
            <a:endParaRPr lang="en-US">
              <a:ea typeface="Calibri"/>
              <a:cs typeface="+mn-lt"/>
            </a:endParaRPr>
          </a:p>
          <a:p>
            <a:r>
              <a:rPr lang="en-US">
                <a:ea typeface="Calibri"/>
                <a:cs typeface="+mn-lt"/>
              </a:rPr>
              <a:t>Additionally, due to missing</a:t>
            </a:r>
            <a:r>
              <a:rPr lang="en-US"/>
              <a:t> temperature and precipitation years in the ERA5 dataset, we supplemented with data from CHIRPS. Both these data limitations created potential for error. </a:t>
            </a:r>
            <a:endParaRPr lang="en-US">
              <a:ea typeface="Calibri"/>
              <a:cs typeface="Calibri"/>
            </a:endParaRPr>
          </a:p>
          <a:p>
            <a:endParaRPr lang="en-US">
              <a:ea typeface="Calibri"/>
              <a:cs typeface="Calibri"/>
            </a:endParaRPr>
          </a:p>
          <a:p>
            <a:r>
              <a:rPr lang="en-US">
                <a:ea typeface="Calibri"/>
                <a:cs typeface="Calibri"/>
              </a:rPr>
              <a:t>Methodologically, our analysis also relied on an external, machine-learning produced land use/land class (LULC) classification from MapBiomas which creates uncertainty as we were unable to validate their classification. </a:t>
            </a:r>
          </a:p>
          <a:p>
            <a:endParaRPr lang="en-US">
              <a:ea typeface="Calibri"/>
              <a:cs typeface="Calibri"/>
            </a:endParaRPr>
          </a:p>
          <a:p>
            <a:r>
              <a:rPr lang="en-US">
                <a:ea typeface="Calibri"/>
                <a:cs typeface="Calibri"/>
              </a:rPr>
              <a:t>Finally, changing crop seasonality in the region creates uncertainty around our cumulative growing season NDVI metric. </a:t>
            </a:r>
          </a:p>
          <a:p>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------------------------------------------Image Information Below-----------------------------------------</a:t>
            </a:r>
            <a:endParaRPr lang="en-US">
              <a:ea typeface="Calibri"/>
              <a:cs typeface="Calibri"/>
            </a:endParaRPr>
          </a:p>
          <a:p>
            <a:endParaRPr lang="en-US">
              <a:ea typeface="Calibri"/>
              <a:cs typeface="Calibri"/>
            </a:endParaRPr>
          </a:p>
          <a:p>
            <a:r>
              <a:rPr lang="en-US">
                <a:ea typeface="Calibri"/>
                <a:cs typeface="Calibri"/>
              </a:rPr>
              <a:t>Image credit: MapBiomas</a:t>
            </a:r>
          </a:p>
          <a:p>
            <a:r>
              <a:rPr lang="en-US">
                <a:ea typeface="Calibri"/>
                <a:cs typeface="Calibri"/>
              </a:rPr>
              <a:t>Image source: https://</a:t>
            </a:r>
            <a:r>
              <a:rPr lang="en-US" err="1">
                <a:ea typeface="Calibri"/>
                <a:cs typeface="Calibri"/>
              </a:rPr>
              <a:t>cloud.google.com</a:t>
            </a:r>
            <a:r>
              <a:rPr lang="en-US">
                <a:ea typeface="Calibri"/>
                <a:cs typeface="Calibri"/>
              </a:rPr>
              <a:t>/customers/</a:t>
            </a:r>
            <a:r>
              <a:rPr lang="en-US" err="1">
                <a:ea typeface="Calibri"/>
                <a:cs typeface="Calibri"/>
              </a:rPr>
              <a:t>mapbiomas</a:t>
            </a:r>
            <a:r>
              <a:rPr lang="en-US">
                <a:ea typeface="Calibri"/>
                <a:cs typeface="Calibri"/>
              </a:rPr>
              <a:t> </a:t>
            </a:r>
          </a:p>
        </p:txBody>
      </p:sp>
      <p:sp>
        <p:nvSpPr>
          <p:cNvPr id="4" name="Slide Number Placeholder 3"/>
          <p:cNvSpPr>
            <a:spLocks noGrp="1"/>
          </p:cNvSpPr>
          <p:nvPr>
            <p:ph type="sldNum" sz="quarter" idx="5"/>
          </p:nvPr>
        </p:nvSpPr>
        <p:spPr/>
        <p:txBody>
          <a:bodyPr/>
          <a:lstStyle/>
          <a:p>
            <a:fld id="{E2347EAB-7F3D-4BB9-9895-2B9B7D309A8B}" type="slidenum">
              <a:rPr lang="en-US"/>
              <a:t>22</a:t>
            </a:fld>
            <a:endParaRPr lang="en-US"/>
          </a:p>
        </p:txBody>
      </p:sp>
    </p:spTree>
    <p:extLst>
      <p:ext uri="{BB962C8B-B14F-4D97-AF65-F5344CB8AC3E}">
        <p14:creationId xmlns:p14="http://schemas.microsoft.com/office/powerpoint/2010/main" val="4444298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E4D2A-95AF-2712-F839-5AC9F2E7F2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3AFA53-106D-7122-A27C-0D948504BD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BA7D16-9252-E412-9C3F-ED21EC866842}"/>
              </a:ext>
            </a:extLst>
          </p:cNvPr>
          <p:cNvSpPr>
            <a:spLocks noGrp="1"/>
          </p:cNvSpPr>
          <p:nvPr>
            <p:ph type="body" idx="1"/>
          </p:nvPr>
        </p:nvSpPr>
        <p:spPr/>
        <p:txBody>
          <a:bodyPr/>
          <a:lstStyle/>
          <a:p>
            <a:r>
              <a:rPr lang="en-US">
                <a:ea typeface="Calibri"/>
                <a:cs typeface="Calibri"/>
              </a:rPr>
              <a:t>[SOFYA]: </a:t>
            </a:r>
            <a:r>
              <a:rPr lang="en-US"/>
              <a:t>Given our results that NDVI is not correlated with ENSO, there are challenges in using ENSO conditions to forecast soybean crop productivity. </a:t>
            </a:r>
          </a:p>
          <a:p>
            <a:endParaRPr lang="en-US"/>
          </a:p>
          <a:p>
            <a:r>
              <a:rPr lang="en-US"/>
              <a:t>Nevertheless, the methodology developed in this project may be useful for examining the impact of temperature and precipitation on crop productivity.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latin typeface="+mn-lt"/>
                <a:ea typeface="+mn-ea"/>
                <a:cs typeface="+mn-cs"/>
              </a:rPr>
              <a:t>Furthermore, </a:t>
            </a:r>
            <a:r>
              <a:rPr lang="en-US">
                <a:solidFill>
                  <a:schemeClr val="tx1">
                    <a:lumMod val="75000"/>
                    <a:lumOff val="25000"/>
                  </a:schemeClr>
                </a:solidFill>
                <a:latin typeface="Garamond"/>
                <a:ea typeface="+mn-lt"/>
                <a:cs typeface="+mn-lt"/>
              </a:rPr>
              <a:t>a combination of temperature and precipitation data is viable to ascertain relationships between NDVI, seasonality, and progression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lumMod val="75000"/>
                  <a:lumOff val="25000"/>
                </a:schemeClr>
              </a:solidFill>
              <a:latin typeface="Garamond"/>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75000"/>
                    <a:lumOff val="25000"/>
                  </a:schemeClr>
                </a:solidFill>
                <a:latin typeface="Garamond"/>
                <a:ea typeface="+mn-lt"/>
                <a:cs typeface="+mn-lt"/>
              </a:rPr>
              <a:t>And finally, correlation analyses producing time series and NDVI or crop yield maps provide a means of obtaining accurate trends and determining which factors affect crop production yield.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lumMod val="75000"/>
                  <a:lumOff val="25000"/>
                </a:schemeClr>
              </a:solidFill>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mj-lt"/>
            </a:endParaRPr>
          </a:p>
          <a:p>
            <a:r>
              <a:rPr lang="en-US"/>
              <a:t>------------------------------Image Information Below ------------------------------</a:t>
            </a:r>
            <a:endParaRPr lang="en-US">
              <a:ea typeface="Calibri"/>
              <a:cs typeface="Calibri"/>
            </a:endParaRPr>
          </a:p>
          <a:p>
            <a:r>
              <a:rPr lang="en-US"/>
              <a:t>•Image Credit: Microsoft Icons</a:t>
            </a:r>
            <a:endParaRPr lang="en-US">
              <a:ea typeface="Calibri" panose="020F0502020204030204"/>
              <a:cs typeface="Calibri"/>
            </a:endParaRPr>
          </a:p>
          <a:p>
            <a:endParaRPr lang="en-US"/>
          </a:p>
          <a:p>
            <a:endParaRPr lang="en-US"/>
          </a:p>
          <a:p>
            <a:endParaRPr lang="en-US"/>
          </a:p>
        </p:txBody>
      </p:sp>
      <p:sp>
        <p:nvSpPr>
          <p:cNvPr id="4" name="Slide Number Placeholder 3">
            <a:extLst>
              <a:ext uri="{FF2B5EF4-FFF2-40B4-BE49-F238E27FC236}">
                <a16:creationId xmlns:a16="http://schemas.microsoft.com/office/drawing/2014/main" id="{B39DD608-9D06-739E-4681-5626BA7E0DD6}"/>
              </a:ext>
            </a:extLst>
          </p:cNvPr>
          <p:cNvSpPr>
            <a:spLocks noGrp="1"/>
          </p:cNvSpPr>
          <p:nvPr>
            <p:ph type="sldNum" sz="quarter" idx="5"/>
          </p:nvPr>
        </p:nvSpPr>
        <p:spPr/>
        <p:txBody>
          <a:bodyPr/>
          <a:lstStyle/>
          <a:p>
            <a:fld id="{E2347EAB-7F3D-4BB9-9895-2B9B7D309A8B}" type="slidenum">
              <a:rPr lang="en-US" smtClean="0"/>
              <a:t>23</a:t>
            </a:fld>
            <a:endParaRPr lang="en-US"/>
          </a:p>
        </p:txBody>
      </p:sp>
    </p:spTree>
    <p:extLst>
      <p:ext uri="{BB962C8B-B14F-4D97-AF65-F5344CB8AC3E}">
        <p14:creationId xmlns:p14="http://schemas.microsoft.com/office/powerpoint/2010/main" val="2534537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[GRAYSON]: In conclusion, </a:t>
            </a:r>
            <a:r>
              <a:rPr lang="en-US" sz="1200">
                <a:latin typeface="+mj-lt"/>
                <a:cs typeface="Calibri"/>
              </a:rPr>
              <a:t>c</a:t>
            </a:r>
            <a:r>
              <a:rPr lang="en-US" sz="1200">
                <a:latin typeface="+mj-lt"/>
              </a:rPr>
              <a:t>orrelation and time-series analysis can identify trends and can determine factors affecting soybean NDVI. </a:t>
            </a:r>
          </a:p>
          <a:p>
            <a:endParaRPr lang="en-US">
              <a:ea typeface="Calibri" panose="020F0502020204030204"/>
              <a:cs typeface="Calibri"/>
            </a:endParaRPr>
          </a:p>
          <a:p>
            <a:r>
              <a:rPr lang="en-US"/>
              <a:t>Temperature and precipitation data, especially, are viable for determining how NDVI, seasonality, and time correlate to one another. </a:t>
            </a:r>
          </a:p>
          <a:p>
            <a:endParaRPr lang="en-US"/>
          </a:p>
          <a:p>
            <a:r>
              <a:rPr lang="en-US"/>
              <a:t>However, we found that using NDVI as a measure of ENSO is not an effective method to determine whether crop production yield is affected by ENSO conditions. As we have seen in our results, there is little to no relationship between ENSO and NDVI.</a:t>
            </a:r>
            <a:endParaRPr lang="en-US">
              <a:ea typeface="Calibri" panose="020F0502020204030204"/>
              <a:cs typeface="Calibri"/>
            </a:endParaRPr>
          </a:p>
          <a:p>
            <a:endParaRPr lang="en-US">
              <a:ea typeface="Calibri" panose="020F0502020204030204"/>
              <a:cs typeface="Calibri"/>
            </a:endParaRPr>
          </a:p>
          <a:p>
            <a:endParaRPr lang="en-US">
              <a:cs typeface="Calibri"/>
            </a:endParaRPr>
          </a:p>
          <a:p>
            <a:r>
              <a:rPr lang="en-US">
                <a:cs typeface="Calibri"/>
              </a:rPr>
              <a:t>(notes) </a:t>
            </a: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the correlation analyses performed on annual soybean crop yield data, the sum of soybean harvest NDVI, the monthly mean temperature and precipitation, as well as ENSO anomaly data disclose trends and factors affecting climate conditions and crop production yield in each of the four Brazilian study areas of </a:t>
            </a:r>
            <a:r>
              <a:rPr lang="en-US"/>
              <a:t>Pará, Mato Grosso, Tocantins, and Bahia</a:t>
            </a:r>
            <a:endParaRPr lang="en-US">
              <a:cs typeface="Calibri"/>
            </a:endParaRPr>
          </a:p>
          <a:p>
            <a:endParaRPr lang="en-US">
              <a:cs typeface="Calibri"/>
            </a:endParaRPr>
          </a:p>
          <a:p>
            <a:r>
              <a:rPr lang="en-US">
                <a:cs typeface="Calibri"/>
              </a:rPr>
              <a:t>Furthermore, based on our results, this includes the following key takeaways:</a:t>
            </a:r>
          </a:p>
          <a:p>
            <a:pPr marL="171450" indent="-171450">
              <a:buFont typeface="Arial"/>
              <a:buChar char="•"/>
            </a:pPr>
            <a:r>
              <a:rPr lang="en-US">
                <a:solidFill>
                  <a:srgbClr val="3F3F3F"/>
                </a:solidFill>
                <a:latin typeface="Helvetica"/>
                <a:cs typeface="Helvetica"/>
              </a:rPr>
              <a:t>NDVI was not correlated with ENSO, indicating that changes in ENSO conditions have a complex relationship with soy NDVI in the study area and period</a:t>
            </a:r>
            <a:endParaRPr lang="en-US"/>
          </a:p>
          <a:p>
            <a:pPr marL="171450" indent="-171450">
              <a:buFont typeface="Arial"/>
              <a:buChar char="•"/>
            </a:pPr>
            <a:r>
              <a:rPr lang="en-US">
                <a:cs typeface="Calibri"/>
              </a:rPr>
              <a:t>NDVI does not serve as a sufficient indicator for crop production yield due to no relationship between the detrended production yield and the cumulative growing season. </a:t>
            </a:r>
            <a:endParaRPr lang="en-US"/>
          </a:p>
          <a:p>
            <a:pPr marL="171450" indent="-171450">
              <a:buFont typeface="Arial"/>
              <a:buChar char="•"/>
            </a:pPr>
            <a:r>
              <a:rPr lang="en-US">
                <a:cs typeface="Calibri"/>
              </a:rPr>
              <a:t>Although ENSO anomalies are correlated with higher temperatures and lower precipitation with an 8-month lag, ENSO anomaly cannot be used to forecast NDVI anomaly. </a:t>
            </a:r>
            <a:endParaRPr lang="en-US"/>
          </a:p>
          <a:p>
            <a:pPr marL="171450" indent="-171450">
              <a:buFont typeface="Arial"/>
              <a:buChar char="•"/>
            </a:pPr>
            <a:r>
              <a:rPr lang="en-US">
                <a:cs typeface="Calibri"/>
              </a:rPr>
              <a:t>Both NDVI and climactic conditions such as temperature and precipitation occurs in real time with no lag. </a:t>
            </a:r>
            <a:endParaRPr lang="en-US"/>
          </a:p>
          <a:p>
            <a:pPr marL="171450" indent="-171450">
              <a:buFont typeface="Arial"/>
              <a:buChar char="•"/>
            </a:pPr>
            <a:r>
              <a:rPr lang="en-US">
                <a:cs typeface="Calibri"/>
              </a:rPr>
              <a:t>High NDVI's are correlated with each states growing season</a:t>
            </a:r>
            <a:endParaRPr lang="en-US"/>
          </a:p>
          <a:p>
            <a:pPr marL="171450" indent="-171450">
              <a:buFont typeface="Arial"/>
              <a:buChar char="•"/>
            </a:pPr>
            <a:r>
              <a:rPr lang="en-US">
                <a:cs typeface="Calibri"/>
              </a:rPr>
              <a:t>Temperature and precipitation varies with each state, but overall temperature has been increasing and precipitation has been decreasing, except for Para. </a:t>
            </a:r>
            <a:endParaRPr lang="en-US"/>
          </a:p>
          <a:p>
            <a:pPr marL="171450" indent="-171450">
              <a:buFont typeface="Arial"/>
              <a:buChar char="•"/>
            </a:pPr>
            <a:r>
              <a:rPr lang="en-US">
                <a:cs typeface="Calibri"/>
              </a:rPr>
              <a:t>ENSO effects impact weather conditions 8 months after sea surface temperatures are measured in the Pacific</a:t>
            </a:r>
            <a:endParaRPr lang="en-US"/>
          </a:p>
          <a:p>
            <a:pPr marL="171450" indent="-171450">
              <a:buFont typeface="Arial"/>
              <a:buChar char="•"/>
            </a:pPr>
            <a:endParaRPr lang="en-US"/>
          </a:p>
          <a:p>
            <a:r>
              <a:rPr lang="en-US"/>
              <a:t>------------------------------Image Information Below ------------------------------</a:t>
            </a:r>
            <a:endParaRPr lang="en-US">
              <a:ea typeface="Calibri"/>
              <a:cs typeface="Calibri"/>
            </a:endParaRPr>
          </a:p>
          <a:p>
            <a:r>
              <a:rPr lang="en-US"/>
              <a:t>•Image Credit: Microsoft Icons</a:t>
            </a:r>
            <a:endParaRPr lang="en-US">
              <a:ea typeface="Calibri" panose="020F0502020204030204"/>
              <a:cs typeface="Calibri"/>
            </a:endParaRPr>
          </a:p>
          <a:p>
            <a:endParaRPr lang="en-US"/>
          </a:p>
        </p:txBody>
      </p:sp>
      <p:sp>
        <p:nvSpPr>
          <p:cNvPr id="4" name="Slide Number Placeholder 3"/>
          <p:cNvSpPr>
            <a:spLocks noGrp="1"/>
          </p:cNvSpPr>
          <p:nvPr>
            <p:ph type="sldNum" sz="quarter" idx="5"/>
          </p:nvPr>
        </p:nvSpPr>
        <p:spPr/>
        <p:txBody>
          <a:bodyPr/>
          <a:lstStyle/>
          <a:p>
            <a:fld id="{E2347EAB-7F3D-4BB9-9895-2B9B7D309A8B}" type="slidenum">
              <a:rPr lang="en-US" smtClean="0"/>
              <a:t>24</a:t>
            </a:fld>
            <a:endParaRPr lang="en-US"/>
          </a:p>
        </p:txBody>
      </p:sp>
    </p:spTree>
    <p:extLst>
      <p:ext uri="{BB962C8B-B14F-4D97-AF65-F5344CB8AC3E}">
        <p14:creationId xmlns:p14="http://schemas.microsoft.com/office/powerpoint/2010/main" val="11120152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9BE2A-F46B-22CA-4272-FF621AC167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698C3A-8814-734B-EE12-A6DB3509DB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BFFCE1-1517-F46F-0A53-113BF5BFBF6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[GRAYSON]: In the future, it will be beneficial to fine tune the methodology and conduct an analysis using a multivariate index for SST and ENSO conditions.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 addition, it will be interesting to examine multi-year events where multiple growing seasons are impacted to assess longer temporal trends and impacts. </a:t>
            </a:r>
          </a:p>
          <a:p>
            <a:endParaRPr lang="en-US"/>
          </a:p>
          <a:p>
            <a:r>
              <a:rPr lang="en-US"/>
              <a:t>It will also be useful to test the methods on an additional crop, such as second planting corn, to examine if the findings are consistent across crops planted during different parts of the growing season. </a:t>
            </a:r>
          </a:p>
          <a:p>
            <a:endParaRPr lang="en-US"/>
          </a:p>
          <a:p>
            <a:r>
              <a:rPr lang="en-US"/>
              <a:t>Finally, it will be helpful to implement the methodology on a smaller geographic region, such as northern Mato Grosso, as there can be significant climatic variation which can impact crop production within states. </a:t>
            </a:r>
          </a:p>
          <a:p>
            <a:endParaRPr lang="en-US"/>
          </a:p>
          <a:p>
            <a:r>
              <a:rPr lang="en-US"/>
              <a:t>------------------------------Image Information Below ------------------------------</a:t>
            </a:r>
            <a:endParaRPr lang="en-US">
              <a:ea typeface="Calibri"/>
              <a:cs typeface="Calibri"/>
            </a:endParaRPr>
          </a:p>
          <a:p>
            <a:r>
              <a:rPr lang="en-US"/>
              <a:t>•Image Credit: Microsoft Icons</a:t>
            </a:r>
            <a:endParaRPr lang="en-US">
              <a:ea typeface="Calibri" panose="020F0502020204030204"/>
              <a:cs typeface="Calibri"/>
            </a:endParaRPr>
          </a:p>
          <a:p>
            <a:endParaRPr lang="en-US"/>
          </a:p>
        </p:txBody>
      </p:sp>
      <p:sp>
        <p:nvSpPr>
          <p:cNvPr id="4" name="Slide Number Placeholder 3">
            <a:extLst>
              <a:ext uri="{FF2B5EF4-FFF2-40B4-BE49-F238E27FC236}">
                <a16:creationId xmlns:a16="http://schemas.microsoft.com/office/drawing/2014/main" id="{A21EF46E-B43E-F1F3-56E6-CEE4EFC62F92}"/>
              </a:ext>
            </a:extLst>
          </p:cNvPr>
          <p:cNvSpPr>
            <a:spLocks noGrp="1"/>
          </p:cNvSpPr>
          <p:nvPr>
            <p:ph type="sldNum" sz="quarter" idx="5"/>
          </p:nvPr>
        </p:nvSpPr>
        <p:spPr/>
        <p:txBody>
          <a:bodyPr/>
          <a:lstStyle/>
          <a:p>
            <a:fld id="{E2347EAB-7F3D-4BB9-9895-2B9B7D309A8B}" type="slidenum">
              <a:rPr lang="en-US" smtClean="0"/>
              <a:t>25</a:t>
            </a:fld>
            <a:endParaRPr lang="en-US"/>
          </a:p>
        </p:txBody>
      </p:sp>
    </p:spTree>
    <p:extLst>
      <p:ext uri="{BB962C8B-B14F-4D97-AF65-F5344CB8AC3E}">
        <p14:creationId xmlns:p14="http://schemas.microsoft.com/office/powerpoint/2010/main" val="2797214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[SOFYA]: Thank you very much for your attention through this presentation. To conclude, we would like to thank everyone that has helped to make this project possible!</a:t>
            </a:r>
          </a:p>
          <a:p>
            <a:endParaRPr lang="en-US"/>
          </a:p>
          <a:p>
            <a:r>
              <a:rPr lang="en-US"/>
              <a:t>First, we would like to thank our project Lead, Katie Caruso. Her insightful comments and feedback throughout our term were invaluable. </a:t>
            </a:r>
          </a:p>
          <a:p>
            <a:endParaRPr lang="en-US"/>
          </a:p>
          <a:p>
            <a:r>
              <a:rPr lang="en-US"/>
              <a:t>Next, we would like to thank our project partners, Dr. Sunita Yadav-</a:t>
            </a:r>
            <a:r>
              <a:rPr lang="en-US" err="1"/>
              <a:t>Pauletto</a:t>
            </a:r>
            <a:r>
              <a:rPr lang="en-US"/>
              <a:t> and Dr. Mark </a:t>
            </a:r>
            <a:r>
              <a:rPr lang="en-US" err="1"/>
              <a:t>Brusberg</a:t>
            </a:r>
            <a:r>
              <a:rPr lang="en-US"/>
              <a:t>. Thank you very much for your time and feedback. </a:t>
            </a:r>
          </a:p>
          <a:p>
            <a:endParaRPr lang="en-US"/>
          </a:p>
          <a:p>
            <a:r>
              <a:rPr lang="en-US"/>
              <a:t>Finally, we would like to thank our science advisors, Dr. Garrett Graham, Dr. Boyin Huang, and Molly </a:t>
            </a:r>
            <a:r>
              <a:rPr lang="en-US" err="1"/>
              <a:t>Wolosyzn</a:t>
            </a:r>
            <a:r>
              <a:rPr lang="en-US"/>
              <a:t>. Thank you for your guidance and support throughout this project. </a:t>
            </a:r>
          </a:p>
        </p:txBody>
      </p:sp>
      <p:sp>
        <p:nvSpPr>
          <p:cNvPr id="4" name="Slide Number Placeholder 3"/>
          <p:cNvSpPr>
            <a:spLocks noGrp="1"/>
          </p:cNvSpPr>
          <p:nvPr>
            <p:ph type="sldNum" sz="quarter" idx="5"/>
          </p:nvPr>
        </p:nvSpPr>
        <p:spPr/>
        <p:txBody>
          <a:bodyPr/>
          <a:lstStyle/>
          <a:p>
            <a:fld id="{E2347EAB-7F3D-4BB9-9895-2B9B7D309A8B}" type="slidenum">
              <a:rPr lang="en-US" smtClean="0"/>
              <a:t>26</a:t>
            </a:fld>
            <a:endParaRPr lang="en-US"/>
          </a:p>
        </p:txBody>
      </p:sp>
    </p:spTree>
    <p:extLst>
      <p:ext uri="{BB962C8B-B14F-4D97-AF65-F5344CB8AC3E}">
        <p14:creationId xmlns:p14="http://schemas.microsoft.com/office/powerpoint/2010/main" val="533341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a:ea typeface="Calibri"/>
                <a:cs typeface="Calibri"/>
              </a:rPr>
              <a:t>[GRAYSON]: In our project, we focused on Northern and Central Brazil. We specifically analyzed the states of </a:t>
            </a:r>
            <a:r>
              <a:rPr lang="en-US"/>
              <a:t>Pará, Mato Grosso, Tocantins, and Bahia as these states are some of the largest producers of soybeans in Brazil. </a:t>
            </a:r>
          </a:p>
          <a:p>
            <a:pPr fontAlgn="base"/>
            <a:endParaRPr lang="en-US">
              <a:ea typeface="Calibri"/>
              <a:cs typeface="Calibri"/>
            </a:endParaRPr>
          </a:p>
          <a:p>
            <a:r>
              <a:rPr lang="en-US">
                <a:ea typeface="Calibri"/>
                <a:cs typeface="Calibri"/>
              </a:rPr>
              <a:t>Our study period spans from 1984-2023, the time period for which Landsat data is available. We specifically examine indices of soybean production through crop yield and the normalized difference vegetation index, or NDVI, which serves as a crucial indicator of crop health. </a:t>
            </a:r>
          </a:p>
          <a:p>
            <a:endParaRPr lang="en-US">
              <a:ea typeface="Calibri"/>
              <a:cs typeface="Calibri"/>
            </a:endParaRPr>
          </a:p>
          <a:p>
            <a:r>
              <a:rPr lang="en-US">
                <a:ea typeface="Calibri"/>
                <a:cs typeface="Calibri"/>
              </a:rPr>
              <a:t>Our aim is to understand how these factors vary with El </a:t>
            </a:r>
            <a:r>
              <a:rPr lang="en-US"/>
              <a:t>Niño-Southern Oscillation, or ENSO, conditions.</a:t>
            </a:r>
          </a:p>
          <a:p>
            <a:endParaRPr lang="en-US">
              <a:cs typeface="Calibri"/>
            </a:endParaRPr>
          </a:p>
          <a:p>
            <a:endParaRPr lang="en-US">
              <a:cs typeface="Calibri"/>
            </a:endParaRPr>
          </a:p>
          <a:p>
            <a:r>
              <a:rPr lang="en-US">
                <a:cs typeface="Calibri"/>
              </a:rPr>
              <a:t>------------------------------------------Image Information Below-----------------------------------------</a:t>
            </a:r>
            <a:endParaRPr lang="en-US">
              <a:ea typeface="Calibri"/>
              <a:cs typeface="Calibri"/>
            </a:endParaRPr>
          </a:p>
          <a:p>
            <a:pPr algn="l" rtl="0" fontAlgn="base"/>
            <a:r>
              <a:rPr lang="en-US" b="0" i="0" u="none" strike="noStrike">
                <a:solidFill>
                  <a:srgbClr val="000000"/>
                </a:solidFill>
                <a:effectLst/>
                <a:latin typeface="Calibri"/>
                <a:ea typeface="Calibri"/>
                <a:cs typeface="Calibri"/>
              </a:rPr>
              <a:t>Study area map created by Grayson Shanley Barr</a:t>
            </a:r>
            <a:endParaRPr lang="en-US" b="0" i="0" u="none" strike="noStrike">
              <a:solidFill>
                <a:srgbClr val="444444"/>
              </a:solidFill>
              <a:effectLst/>
              <a:latin typeface="Calibri"/>
              <a:ea typeface="Calibri"/>
              <a:cs typeface="Calibri"/>
            </a:endParaRPr>
          </a:p>
          <a:p>
            <a:r>
              <a:rPr lang="en-US"/>
              <a:t>Cite map base layer: Google Satellite</a:t>
            </a:r>
            <a:endParaRPr lang="en-US">
              <a:ea typeface="Calibri"/>
              <a:cs typeface="Calibri"/>
            </a:endParaRPr>
          </a:p>
        </p:txBody>
      </p:sp>
      <p:sp>
        <p:nvSpPr>
          <p:cNvPr id="4" name="Slide Number Placeholder 3"/>
          <p:cNvSpPr>
            <a:spLocks noGrp="1"/>
          </p:cNvSpPr>
          <p:nvPr>
            <p:ph type="sldNum" sz="quarter" idx="5"/>
          </p:nvPr>
        </p:nvSpPr>
        <p:spPr/>
        <p:txBody>
          <a:bodyPr/>
          <a:lstStyle/>
          <a:p>
            <a:fld id="{E2347EAB-7F3D-4BB9-9895-2B9B7D309A8B}" type="slidenum">
              <a:rPr lang="en-US" smtClean="0"/>
              <a:t>3</a:t>
            </a:fld>
            <a:endParaRPr lang="en-US"/>
          </a:p>
        </p:txBody>
      </p:sp>
    </p:spTree>
    <p:extLst>
      <p:ext uri="{BB962C8B-B14F-4D97-AF65-F5344CB8AC3E}">
        <p14:creationId xmlns:p14="http://schemas.microsoft.com/office/powerpoint/2010/main" val="881369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000000"/>
                </a:solidFill>
                <a:latin typeface="Garamond"/>
              </a:rPr>
              <a:t>[Manpreet]: Brazil, due to its role as a top global agriculture producer, plays a crucial role in the global food supply. Agriculture products are grown all throughout Brazil but in recent years, corn and soybean production have expanded towards the northern and central areas of Brazil.</a:t>
            </a:r>
            <a:r>
              <a:rPr lang="en-US" sz="1200">
                <a:solidFill>
                  <a:srgbClr val="000000"/>
                </a:solidFill>
                <a:latin typeface="Garamond"/>
                <a:cs typeface="Calibri" panose="020F0502020204030204"/>
              </a:rPr>
              <a:t> The region faces reductions of agricultural productivity due to climactic variability caused by ENSO conditions. In particular, the northeastern region of Brazil faces challenges due to El Niño conditions that lead to drier weather and lower levels of participation which result from irregular variations in winds and seas surface temperatures over the tropical Pacific Ocean. Currently, this region is expecting the return of El Niño, conditions which is why we are interested in assessing the impact of ENSO conditions on crop production to inform estimates of agricultural production in the country.  </a:t>
            </a:r>
            <a:r>
              <a:rPr lang="en-US">
                <a:solidFill>
                  <a:srgbClr val="000000"/>
                </a:solidFill>
                <a:latin typeface="Calibri" panose="020F0502020204030204"/>
                <a:cs typeface="Calibri" panose="020F0502020204030204"/>
              </a:rPr>
              <a:t> </a:t>
            </a:r>
            <a:endParaRPr lang="en-US">
              <a:cs typeface="Calibri" panose="020F0502020204030204"/>
            </a:endParaRPr>
          </a:p>
          <a:p>
            <a:endParaRPr lang="en-US" b="0" i="0" u="none" strike="noStrike">
              <a:solidFill>
                <a:srgbClr val="000000"/>
              </a:solidFill>
              <a:effectLst/>
              <a:latin typeface="Calibri" panose="020F0502020204030204" pitchFamily="34" charset="0"/>
              <a:cs typeface="Calibri"/>
            </a:endParaRPr>
          </a:p>
          <a:p>
            <a:r>
              <a:rPr lang="en-US">
                <a:solidFill>
                  <a:srgbClr val="000000"/>
                </a:solidFill>
              </a:rPr>
              <a:t>------------------------------------------Image Information Below-----------------------------------------</a:t>
            </a:r>
            <a:endParaRPr lang="en-US">
              <a:solidFill>
                <a:srgbClr val="000000"/>
              </a:solidFill>
              <a:ea typeface="Calibri"/>
              <a:cs typeface="Calibri"/>
            </a:endParaRPr>
          </a:p>
          <a:p>
            <a:pPr marL="171450" indent="-171450">
              <a:buFont typeface="Arial,Sans-Serif"/>
              <a:buChar char="•"/>
            </a:pPr>
            <a:r>
              <a:rPr lang="en-US">
                <a:solidFill>
                  <a:srgbClr val="000000"/>
                </a:solidFill>
              </a:rPr>
              <a:t>Image Credit: Photo by </a:t>
            </a:r>
            <a:r>
              <a:rPr lang="en-US">
                <a:solidFill>
                  <a:srgbClr val="000000"/>
                </a:solidFill>
                <a:hlinkClick r:id="rId3"/>
              </a:rPr>
              <a:t>PROJETO CAFÉ GATO-MOURISCO</a:t>
            </a:r>
            <a:r>
              <a:rPr lang="en-US">
                <a:solidFill>
                  <a:srgbClr val="000000"/>
                </a:solidFill>
              </a:rPr>
              <a:t> on </a:t>
            </a:r>
            <a:r>
              <a:rPr lang="en-US">
                <a:solidFill>
                  <a:srgbClr val="000000"/>
                </a:solidFill>
                <a:hlinkClick r:id="rId4"/>
              </a:rPr>
              <a:t>Unsplash</a:t>
            </a:r>
            <a:r>
              <a:rPr lang="en-US">
                <a:solidFill>
                  <a:srgbClr val="000000"/>
                </a:solidFill>
              </a:rPr>
              <a:t> </a:t>
            </a:r>
            <a:endParaRPr lang="en-US">
              <a:solidFill>
                <a:srgbClr val="000000"/>
              </a:solidFill>
              <a:ea typeface="Calibri"/>
              <a:cs typeface="Calibri"/>
            </a:endParaRPr>
          </a:p>
          <a:p>
            <a:pPr marL="171450" indent="-171450">
              <a:buFont typeface="Arial,Sans-Serif"/>
              <a:buChar char="•"/>
            </a:pPr>
            <a:r>
              <a:rPr lang="en-US">
                <a:solidFill>
                  <a:srgbClr val="000000"/>
                </a:solidFill>
                <a:cs typeface="Calibri" panose="020F0502020204030204"/>
              </a:rPr>
              <a:t>Image Source: </a:t>
            </a:r>
            <a:r>
              <a:rPr lang="en-US">
                <a:solidFill>
                  <a:srgbClr val="000000"/>
                </a:solidFill>
                <a:hlinkClick r:id="rId5"/>
              </a:rPr>
              <a:t>https://unsplash.com/photos/a-landscape-with-trees-and-bushes-YFvjs8-JTVU</a:t>
            </a:r>
            <a:r>
              <a:rPr lang="en-US">
                <a:solidFill>
                  <a:srgbClr val="000000"/>
                </a:solidFill>
              </a:rPr>
              <a:t> (CCO License) </a:t>
            </a:r>
            <a:endParaRPr lang="en-US">
              <a:solidFill>
                <a:srgbClr val="000000"/>
              </a:solidFill>
              <a:cs typeface="Calibri" panose="020F0502020204030204"/>
            </a:endParaRPr>
          </a:p>
          <a:p>
            <a:pPr marL="171450" indent="-171450">
              <a:buFont typeface="Arial,Sans-Serif"/>
              <a:buChar char="•"/>
            </a:pPr>
            <a:endParaRPr lang="en-US">
              <a:cs typeface="Calibri" panose="020F0502020204030204"/>
            </a:endParaRPr>
          </a:p>
          <a:p>
            <a:pPr marL="171450" indent="-171450">
              <a:buFont typeface="Arial,Sans-Serif"/>
              <a:buChar char="•"/>
            </a:pPr>
            <a:endParaRPr lang="en-US">
              <a:cs typeface="Calibri" panose="020F0502020204030204"/>
            </a:endParaRPr>
          </a:p>
          <a:p>
            <a:pPr marL="171450" indent="-171450">
              <a:buFont typeface="Arial,Sans-Serif"/>
              <a:buChar char="•"/>
            </a:pPr>
            <a:endParaRPr lang="en-US">
              <a:solidFill>
                <a:srgbClr val="000000"/>
              </a:solidFill>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E2347EAB-7F3D-4BB9-9895-2B9B7D309A8B}" type="slidenum">
              <a:rPr lang="en-US" smtClean="0"/>
              <a:t>4</a:t>
            </a:fld>
            <a:endParaRPr lang="en-US"/>
          </a:p>
        </p:txBody>
      </p:sp>
    </p:spTree>
    <p:extLst>
      <p:ext uri="{BB962C8B-B14F-4D97-AF65-F5344CB8AC3E}">
        <p14:creationId xmlns:p14="http://schemas.microsoft.com/office/powerpoint/2010/main" val="287080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AA4BD-DA2F-4A2F-D944-D59B6EF996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8BEB63-ED15-6B98-45BD-3DA8E10ED0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9ADE15-8B8E-7551-E7CA-DA62C9409A4E}"/>
              </a:ext>
            </a:extLst>
          </p:cNvPr>
          <p:cNvSpPr>
            <a:spLocks noGrp="1"/>
          </p:cNvSpPr>
          <p:nvPr>
            <p:ph type="body" idx="1"/>
          </p:nvPr>
        </p:nvSpPr>
        <p:spPr/>
        <p:txBody>
          <a:bodyPr/>
          <a:lstStyle/>
          <a:p>
            <a:r>
              <a:rPr lang="en-US">
                <a:solidFill>
                  <a:srgbClr val="000000"/>
                </a:solidFill>
                <a:ea typeface="Calibri"/>
                <a:cs typeface="Calibri"/>
              </a:rPr>
              <a:t>[DEVON]: The main objectives of this feasibility study included the following:</a:t>
            </a:r>
            <a:endParaRPr lang="en-US">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a:buChar char="•"/>
            </a:pPr>
            <a:r>
              <a:rPr lang="en-US">
                <a:solidFill>
                  <a:srgbClr val="000000"/>
                </a:solidFill>
                <a:ea typeface="Calibri"/>
                <a:cs typeface="Calibri"/>
              </a:rPr>
              <a:t>First, we sought to examine the relationship between soybean production yield, NDVI, and ENSO conditions which include precipitation and temperature using correlation analysis</a:t>
            </a:r>
          </a:p>
          <a:p>
            <a:pPr marL="171450" indent="-171450">
              <a:buFont typeface="Arial"/>
              <a:buChar char="•"/>
            </a:pPr>
            <a:r>
              <a:rPr lang="en-US">
                <a:solidFill>
                  <a:srgbClr val="000000"/>
                </a:solidFill>
                <a:ea typeface="Calibri"/>
                <a:cs typeface="Calibri"/>
              </a:rPr>
              <a:t>Next, we aimed to produce a time series analysis from 1984 to 2023 comparing crop yield and climate conditions during ENSO phases. This involved plotting the relationship over time to determine temporal trends.</a:t>
            </a:r>
          </a:p>
          <a:p>
            <a:pPr marL="171450" indent="-171450">
              <a:buFont typeface="Arial"/>
              <a:buChar char="•"/>
            </a:pPr>
            <a:r>
              <a:rPr lang="en-US">
                <a:solidFill>
                  <a:srgbClr val="000000"/>
                </a:solidFill>
                <a:ea typeface="Calibri"/>
                <a:cs typeface="Calibri"/>
              </a:rPr>
              <a:t>And finally, we aimed to conduct a statistical analysis to examine relationship between soybean crop yield, NDVI, temperature, precipitation, and ENSO conditions to determine spatial trends</a:t>
            </a:r>
          </a:p>
          <a:p>
            <a:endParaRPr lang="en-US">
              <a:solidFill>
                <a:srgbClr val="000000"/>
              </a:solidFill>
            </a:endParaRPr>
          </a:p>
          <a:p>
            <a:r>
              <a:rPr lang="en-US">
                <a:solidFill>
                  <a:srgbClr val="000000"/>
                </a:solidFill>
              </a:rPr>
              <a:t>------------------------------------------Image Information Below-----------------------------------------</a:t>
            </a:r>
            <a:endParaRPr lang="en-US">
              <a:solidFill>
                <a:srgbClr val="000000"/>
              </a:solidFill>
              <a:ea typeface="Calibri"/>
              <a:cs typeface="Calibri"/>
            </a:endParaRPr>
          </a:p>
          <a:p>
            <a:pPr marL="171450" indent="-171450">
              <a:buFont typeface="Arial"/>
              <a:buChar char="•"/>
            </a:pPr>
            <a:r>
              <a:rPr lang="en-US">
                <a:solidFill>
                  <a:srgbClr val="000000"/>
                </a:solidFill>
              </a:rPr>
              <a:t>Image Credit: Photo by </a:t>
            </a:r>
            <a:r>
              <a:rPr lang="en-US">
                <a:solidFill>
                  <a:srgbClr val="000000"/>
                </a:solidFill>
                <a:hlinkClick r:id="rId3"/>
              </a:rPr>
              <a:t>PROJETO CAFÉ GATO-MOURISCO</a:t>
            </a:r>
            <a:r>
              <a:rPr lang="en-US">
                <a:solidFill>
                  <a:srgbClr val="000000"/>
                </a:solidFill>
              </a:rPr>
              <a:t> on </a:t>
            </a:r>
            <a:r>
              <a:rPr lang="en-US">
                <a:solidFill>
                  <a:srgbClr val="000000"/>
                </a:solidFill>
                <a:hlinkClick r:id="rId4"/>
              </a:rPr>
              <a:t>Unsplash</a:t>
            </a:r>
            <a:r>
              <a:rPr lang="en-US">
                <a:solidFill>
                  <a:srgbClr val="000000"/>
                </a:solidFill>
              </a:rPr>
              <a:t> </a:t>
            </a:r>
            <a:endParaRPr lang="en-US">
              <a:solidFill>
                <a:srgbClr val="000000"/>
              </a:solidFill>
              <a:ea typeface="Calibri"/>
              <a:cs typeface="Calibri"/>
            </a:endParaRPr>
          </a:p>
          <a:p>
            <a:pPr marL="171450" indent="-171450">
              <a:buFont typeface="Arial"/>
              <a:buChar char="•"/>
            </a:pPr>
            <a:r>
              <a:rPr lang="en-US">
                <a:solidFill>
                  <a:srgbClr val="000000"/>
                </a:solidFill>
                <a:cs typeface="Calibri" panose="020F0502020204030204"/>
              </a:rPr>
              <a:t>Image Source: </a:t>
            </a:r>
            <a:r>
              <a:rPr lang="en-US">
                <a:solidFill>
                  <a:srgbClr val="000000"/>
                </a:solidFill>
                <a:hlinkClick r:id="rId5"/>
              </a:rPr>
              <a:t>https://unsplash.com/photos/a-landscape-with-trees-and-bushes-YFvjs8-JTVU</a:t>
            </a:r>
            <a:r>
              <a:rPr lang="en-US">
                <a:solidFill>
                  <a:srgbClr val="000000"/>
                </a:solidFill>
              </a:rPr>
              <a:t> (CCO License) </a:t>
            </a:r>
            <a:endParaRPr lang="en-US">
              <a:solidFill>
                <a:srgbClr val="000000"/>
              </a:solidFill>
              <a:ea typeface="Calibri"/>
              <a:cs typeface="Calibri"/>
            </a:endParaRPr>
          </a:p>
          <a:p>
            <a:pPr marL="171450" indent="-171450">
              <a:buFont typeface="Arial"/>
              <a:buChar char="•"/>
            </a:pPr>
            <a:endParaRPr lang="en-US">
              <a:ea typeface="Calibri" panose="020F0502020204030204"/>
              <a:cs typeface="Calibri" panose="020F0502020204030204"/>
            </a:endParaRPr>
          </a:p>
          <a:p>
            <a:pPr marL="171450" indent="-171450">
              <a:buFont typeface="Arial"/>
              <a:buChar char="•"/>
            </a:pPr>
            <a:endParaRPr lang="en-US">
              <a:ea typeface="Calibri" panose="020F0502020204030204"/>
              <a:cs typeface="Calibri" panose="020F0502020204030204"/>
            </a:endParaRPr>
          </a:p>
          <a:p>
            <a:endParaRPr lang="en-US" b="0" i="0" u="none" strike="noStrike">
              <a:solidFill>
                <a:srgbClr val="000000"/>
              </a:solidFill>
              <a:effectLst/>
              <a:latin typeface="Calibri" panose="020F0502020204030204" pitchFamily="34" charset="0"/>
            </a:endParaRPr>
          </a:p>
        </p:txBody>
      </p:sp>
      <p:sp>
        <p:nvSpPr>
          <p:cNvPr id="4" name="Slide Number Placeholder 3">
            <a:extLst>
              <a:ext uri="{FF2B5EF4-FFF2-40B4-BE49-F238E27FC236}">
                <a16:creationId xmlns:a16="http://schemas.microsoft.com/office/drawing/2014/main" id="{B31433C5-882C-A727-8AD4-79D547D1D1CA}"/>
              </a:ext>
            </a:extLst>
          </p:cNvPr>
          <p:cNvSpPr>
            <a:spLocks noGrp="1"/>
          </p:cNvSpPr>
          <p:nvPr>
            <p:ph type="sldNum" sz="quarter" idx="5"/>
          </p:nvPr>
        </p:nvSpPr>
        <p:spPr/>
        <p:txBody>
          <a:bodyPr/>
          <a:lstStyle/>
          <a:p>
            <a:fld id="{E2347EAB-7F3D-4BB9-9895-2B9B7D309A8B}" type="slidenum">
              <a:rPr lang="en-US" smtClean="0"/>
              <a:t>5</a:t>
            </a:fld>
            <a:endParaRPr lang="en-US"/>
          </a:p>
        </p:txBody>
      </p:sp>
    </p:spTree>
    <p:extLst>
      <p:ext uri="{BB962C8B-B14F-4D97-AF65-F5344CB8AC3E}">
        <p14:creationId xmlns:p14="http://schemas.microsoft.com/office/powerpoint/2010/main" val="4125624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[SOFYA]: With anthropogenic climate change impacting agriculture production globally, food security is a growing issue that is affecting many communities around the world. Brazil plays a crucial role in the global food supply as </a:t>
            </a:r>
            <a:r>
              <a:rPr lang="en-US"/>
              <a:t>top 3 exporter of agriculture products, that serves over 200 countries and territories. For example, Brazil provides 50% of the world's soybean exports and serves as one of the top producers of corn. </a:t>
            </a:r>
          </a:p>
          <a:p>
            <a:endParaRPr lang="en-US"/>
          </a:p>
          <a:p>
            <a:r>
              <a:rPr lang="en-US"/>
              <a:t>Domestically, the agriculture sector of Brazil composed 29% of Brazil's GDP in 2021 and serves not only the source of national food security, but also as a source of employment for the country's citizens. As Brazil expands agriculture production into the northern part of the country, climactic variability, including dry weather and extreme precipitation, threatens food production nationally as well as in countries that rely on Brazil’s food commodity exports, making this a global food security issue. </a:t>
            </a:r>
            <a:endParaRPr lang="en-US">
              <a:cs typeface="Calibri"/>
            </a:endParaRPr>
          </a:p>
          <a:p>
            <a:endParaRPr lang="en-US">
              <a:cs typeface="Calibri"/>
            </a:endParaRPr>
          </a:p>
          <a:p>
            <a:r>
              <a:rPr lang="en-US">
                <a:cs typeface="Calibri"/>
              </a:rPr>
              <a:t>------------------------------------------Image Information Below-----------------------------------------</a:t>
            </a:r>
            <a:endParaRPr lang="en-US">
              <a:ea typeface="Calibri"/>
              <a:cs typeface="Calibri"/>
            </a:endParaRPr>
          </a:p>
          <a:p>
            <a:pPr marL="171450" indent="-171450">
              <a:buFont typeface="Arial"/>
              <a:buChar char="•"/>
            </a:pPr>
            <a:r>
              <a:rPr lang="en-US">
                <a:ea typeface="Calibri"/>
                <a:cs typeface="Calibri"/>
              </a:rPr>
              <a:t>Image Credit: USDA, R. </a:t>
            </a:r>
            <a:r>
              <a:rPr lang="en-US"/>
              <a:t>Martinelli, L. A., </a:t>
            </a:r>
            <a:r>
              <a:rPr lang="en-US" err="1"/>
              <a:t>Batistella</a:t>
            </a:r>
            <a:r>
              <a:rPr lang="en-US"/>
              <a:t>, M., Silva, R. F. B. D., &amp; Moran, E. (2017). Soy expansion and socioeconomic development in municipalities of Brazil. </a:t>
            </a:r>
            <a:r>
              <a:rPr lang="en-US" i="1"/>
              <a:t>Land</a:t>
            </a:r>
            <a:r>
              <a:rPr lang="en-US"/>
              <a:t>, </a:t>
            </a:r>
            <a:r>
              <a:rPr lang="en-US" i="1"/>
              <a:t>6</a:t>
            </a:r>
            <a:r>
              <a:rPr lang="en-US"/>
              <a:t>(3), 62.</a:t>
            </a:r>
            <a:endParaRPr lang="en-US">
              <a:cs typeface="Calibri"/>
            </a:endParaRPr>
          </a:p>
          <a:p>
            <a:pPr marL="171450" indent="-171450">
              <a:buFont typeface="Arial"/>
              <a:buChar char="•"/>
            </a:pPr>
            <a:r>
              <a:rPr lang="en-US">
                <a:ea typeface="Calibri"/>
                <a:cs typeface="Calibri"/>
              </a:rPr>
              <a:t>Image Source: </a:t>
            </a:r>
            <a:r>
              <a:rPr lang="en-US">
                <a:hlinkClick r:id="rId3"/>
              </a:rPr>
              <a:t>https://www.mdpi.com/2073-445X/6/3/62</a:t>
            </a:r>
            <a:endParaRPr lang="en-US">
              <a:cs typeface="Calibri"/>
            </a:endParaRPr>
          </a:p>
          <a:p>
            <a:pPr marL="171450" indent="-171450">
              <a:buFont typeface="Arial"/>
              <a:buChar char="•"/>
            </a:pPr>
            <a:endParaRPr lang="en-US">
              <a:ea typeface="Calibri" panose="020F0502020204030204"/>
              <a:cs typeface="Calibri"/>
            </a:endParaRPr>
          </a:p>
          <a:p>
            <a:r>
              <a:rPr lang="en-US">
                <a:cs typeface="Calibri"/>
              </a:rPr>
              <a:t>--------------------------------------Information Sources--------------------------------------------------</a:t>
            </a:r>
            <a:endParaRPr lang="en-US">
              <a:ea typeface="Calibri"/>
              <a:cs typeface="Calibri"/>
            </a:endParaRPr>
          </a:p>
          <a:p>
            <a:r>
              <a:rPr lang="en-US">
                <a:hlinkClick r:id="rId4"/>
              </a:rPr>
              <a:t>https://www.ers.usda.gov/amber-waves/2022/september/brazil-s-momentum-as-a-global-agricultural-supplier-faces-headwinds/#:~:text=The%20University%20of%20S%C3%A3o%20Paulo's,at%20%241.8%20trillion%20in%202021</a:t>
            </a:r>
            <a:r>
              <a:rPr lang="en-US"/>
              <a:t>.</a:t>
            </a:r>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2347EAB-7F3D-4BB9-9895-2B9B7D309A8B}" type="slidenum">
              <a:t>6</a:t>
            </a:fld>
            <a:endParaRPr lang="en-US"/>
          </a:p>
        </p:txBody>
      </p:sp>
    </p:spTree>
    <p:extLst>
      <p:ext uri="{BB962C8B-B14F-4D97-AF65-F5344CB8AC3E}">
        <p14:creationId xmlns:p14="http://schemas.microsoft.com/office/powerpoint/2010/main" val="3487123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[DEVON]: For this analysis, we used data from multiple earth observations. As the longest-running, moderate-resolution satellite mission, we choose to use multispectral Landsat imagery for this analysis. </a:t>
            </a:r>
            <a:endParaRPr lang="en-US"/>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------------------------------------------Image Information Below-----------------------------------------</a:t>
            </a: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solidFill>
                  <a:srgbClr val="000000"/>
                </a:solidFill>
                <a:effectLst/>
                <a:latin typeface="Calibri"/>
                <a:cs typeface="Calibri"/>
              </a:rPr>
              <a:t>Credits for </a:t>
            </a:r>
            <a:r>
              <a:rPr lang="en-US">
                <a:solidFill>
                  <a:srgbClr val="000000"/>
                </a:solidFill>
                <a:latin typeface="Calibri"/>
                <a:cs typeface="Calibri"/>
              </a:rPr>
              <a:t>satellite images of Landsat 5,7, and 8: NASA</a:t>
            </a:r>
            <a:endParaRPr lang="en-US" sz="1200" b="0" i="0" u="none" strike="noStrike">
              <a:solidFill>
                <a:srgbClr val="000000"/>
              </a:solidFill>
              <a:effectLst/>
              <a:latin typeface="Calibri"/>
              <a:ea typeface="Calibri"/>
              <a:cs typeface="Calibri"/>
            </a:endParaRPr>
          </a:p>
        </p:txBody>
      </p:sp>
      <p:sp>
        <p:nvSpPr>
          <p:cNvPr id="4" name="Slide Number Placeholder 3"/>
          <p:cNvSpPr>
            <a:spLocks noGrp="1"/>
          </p:cNvSpPr>
          <p:nvPr>
            <p:ph type="sldNum" sz="quarter" idx="5"/>
          </p:nvPr>
        </p:nvSpPr>
        <p:spPr/>
        <p:txBody>
          <a:bodyPr/>
          <a:lstStyle/>
          <a:p>
            <a:fld id="{E2347EAB-7F3D-4BB9-9895-2B9B7D309A8B}" type="slidenum">
              <a:rPr lang="en-US" smtClean="0"/>
              <a:t>7</a:t>
            </a:fld>
            <a:endParaRPr lang="en-US"/>
          </a:p>
        </p:txBody>
      </p:sp>
    </p:spTree>
    <p:extLst>
      <p:ext uri="{BB962C8B-B14F-4D97-AF65-F5344CB8AC3E}">
        <p14:creationId xmlns:p14="http://schemas.microsoft.com/office/powerpoint/2010/main" val="3064886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[SOFYA]: </a:t>
            </a:r>
            <a:r>
              <a:rPr lang="en-US"/>
              <a:t>This project collaborated with the Untied States Department of Agriculture, specifically the Foreign Agricultural Services (USDA FAS). The USDA partners initiated this project as they were interested in assessing the impact of ENSO on this region of Brazil's crop production and how its yield would be affected by changing climate conditions, particularly those of ENSO. Furthermore, they wanted to understand the feasibility of using NDVI to forecast crop production yield to enhance their forecasting models. </a:t>
            </a:r>
            <a:endParaRPr lang="en-US">
              <a:ea typeface="Calibri"/>
              <a:cs typeface="Calibri"/>
            </a:endParaRPr>
          </a:p>
          <a:p>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------------------------------------------Image Information Below-----------------------------------------</a:t>
            </a:r>
            <a:endParaRPr lang="en-US">
              <a:ea typeface="Calibri"/>
              <a:cs typeface="Calibri"/>
            </a:endParaRPr>
          </a:p>
          <a:p>
            <a:pPr>
              <a:defRPr/>
            </a:pPr>
            <a:r>
              <a:rPr lang="en-US">
                <a:solidFill>
                  <a:srgbClr val="000000"/>
                </a:solidFill>
                <a:latin typeface="Calibri"/>
                <a:ea typeface="Calibri"/>
                <a:cs typeface="Calibri"/>
              </a:rPr>
              <a:t>Image Credit: US Department of Agriculture</a:t>
            </a:r>
          </a:p>
          <a:p>
            <a:pPr>
              <a:defRPr/>
            </a:pPr>
            <a:endParaRPr lang="en-US">
              <a:solidFill>
                <a:srgbClr val="000000"/>
              </a:solidFill>
              <a:latin typeface="Calibri"/>
              <a:ea typeface="Calibri"/>
              <a:cs typeface="Calibri"/>
            </a:endParaRPr>
          </a:p>
        </p:txBody>
      </p:sp>
      <p:sp>
        <p:nvSpPr>
          <p:cNvPr id="4" name="Slide Number Placeholder 3"/>
          <p:cNvSpPr>
            <a:spLocks noGrp="1"/>
          </p:cNvSpPr>
          <p:nvPr>
            <p:ph type="sldNum" sz="quarter" idx="5"/>
          </p:nvPr>
        </p:nvSpPr>
        <p:spPr/>
        <p:txBody>
          <a:bodyPr/>
          <a:lstStyle/>
          <a:p>
            <a:fld id="{E2347EAB-7F3D-4BB9-9895-2B9B7D309A8B}" type="slidenum">
              <a:rPr lang="en-US"/>
              <a:t>8</a:t>
            </a:fld>
            <a:endParaRPr lang="en-US"/>
          </a:p>
        </p:txBody>
      </p:sp>
    </p:spTree>
    <p:extLst>
      <p:ext uri="{BB962C8B-B14F-4D97-AF65-F5344CB8AC3E}">
        <p14:creationId xmlns:p14="http://schemas.microsoft.com/office/powerpoint/2010/main" val="1703879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ea typeface="Calibri"/>
                <a:cs typeface="Calibri"/>
              </a:rPr>
              <a:t>[MANPREET]: </a:t>
            </a:r>
            <a:r>
              <a:rPr lang="en-US"/>
              <a:t>For our project, we used several datasets to derive multispectral imagery, climactic data (which includes temperature and precipitation), land use/land cover classification, and annual crop yield. </a:t>
            </a:r>
            <a:endParaRPr lang="en-US">
              <a:cs typeface="Calibri" panose="020F0502020204030204"/>
            </a:endParaRPr>
          </a:p>
          <a:p>
            <a:endParaRPr lang="en-US"/>
          </a:p>
          <a:p>
            <a:r>
              <a:rPr lang="en-US"/>
              <a:t>More specifically, we used multispectral imagery from Landsat 5, 7, and 8 to calculate the NDVI. </a:t>
            </a:r>
          </a:p>
          <a:p>
            <a:endParaRPr lang="en-US">
              <a:cs typeface="Calibri"/>
            </a:endParaRPr>
          </a:p>
          <a:p>
            <a:r>
              <a:rPr lang="en-US"/>
              <a:t>For state level temperature data, we used the ERA5 Monthly Aggregates by European Centre for Medium-Range Weather Forecasts and their Copernicus Climate Change Service.</a:t>
            </a:r>
            <a:endParaRPr lang="en-US">
              <a:cs typeface="Calibri"/>
            </a:endParaRPr>
          </a:p>
          <a:p>
            <a:endParaRPr lang="en-US"/>
          </a:p>
          <a:p>
            <a:r>
              <a:rPr lang="en-US"/>
              <a:t>For precipitation data, we used the Climate Hazards Group InfraRed Precipitation with Station (CHIRPS) data.</a:t>
            </a:r>
            <a:endParaRPr lang="en-US">
              <a:cs typeface="Calibri"/>
            </a:endParaRPr>
          </a:p>
          <a:p>
            <a:endParaRPr lang="en-US"/>
          </a:p>
          <a:p>
            <a:r>
              <a:rPr lang="en-US"/>
              <a:t>The ENSO 3.4 sea surface temperature Anomaly dataset from NOAA NCEI was used to determine El Nino conditions. </a:t>
            </a:r>
            <a:endParaRPr lang="en-US">
              <a:cs typeface="Calibri"/>
            </a:endParaRPr>
          </a:p>
          <a:p>
            <a:endParaRPr lang="en-US"/>
          </a:p>
          <a:p>
            <a:r>
              <a:rPr lang="en-US"/>
              <a:t>We used the land use land cover classification by </a:t>
            </a:r>
            <a:r>
              <a:rPr lang="en-US" err="1"/>
              <a:t>MapBiomas</a:t>
            </a:r>
            <a:r>
              <a:rPr lang="en-US"/>
              <a:t> (which was derived from Landsat).</a:t>
            </a:r>
            <a:endParaRPr lang="en-US">
              <a:cs typeface="Calibri"/>
            </a:endParaRPr>
          </a:p>
          <a:p>
            <a:endParaRPr lang="en-US"/>
          </a:p>
          <a:p>
            <a:r>
              <a:rPr lang="en-US"/>
              <a:t>And finally, annual crop yield data was derived from the Brazilian Institute of Geography and Statistics Municipal Agricultural Production.  </a:t>
            </a:r>
            <a:endParaRPr lang="en-US">
              <a:cs typeface="Calibri" panose="020F0502020204030204"/>
            </a:endParaRPr>
          </a:p>
          <a:p>
            <a:endParaRPr lang="en-US">
              <a:ea typeface="Calibri"/>
              <a:cs typeface="Calibri"/>
            </a:endParaRPr>
          </a:p>
          <a:p>
            <a:pPr>
              <a:defRPr/>
            </a:pPr>
            <a:r>
              <a:rPr lang="en-US">
                <a:cs typeface="Calibri"/>
              </a:rPr>
              <a:t>These data sets were used in our methodology, results, and to make geospatial images as shown in the bottom panel of this slide which showcase NDVI, land use/land cover, and precipitation for the study region during 2021. </a:t>
            </a:r>
          </a:p>
          <a:p>
            <a:pPr>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------------------------------------------Image Information Below-----------------------------------------</a:t>
            </a:r>
            <a:endParaRPr lang="en-US">
              <a:ea typeface="Calibri"/>
              <a:cs typeface="Calibri"/>
            </a:endParaRPr>
          </a:p>
          <a:p>
            <a:pPr algn="l" rtl="0" fontAlgn="base"/>
            <a:r>
              <a:rPr lang="en-US" b="0" i="0" u="none" strike="noStrike">
                <a:solidFill>
                  <a:srgbClr val="000000"/>
                </a:solidFill>
                <a:effectLst/>
                <a:latin typeface="Calibri"/>
                <a:ea typeface="Calibri"/>
                <a:cs typeface="Calibri"/>
              </a:rPr>
              <a:t>Maps created by Devon Maloney in Google Earth Engine</a:t>
            </a:r>
            <a:endParaRPr lang="en-US" b="0" i="0" u="none" strike="noStrike">
              <a:solidFill>
                <a:srgbClr val="444444"/>
              </a:solidFill>
              <a:effectLst/>
              <a:latin typeface="Calibri"/>
              <a:ea typeface="Calibri"/>
              <a:cs typeface="Calibri"/>
            </a:endParaRPr>
          </a:p>
          <a:p>
            <a:r>
              <a:rPr lang="en-US"/>
              <a:t>Cite map base layer: Google Satellite</a:t>
            </a:r>
            <a:endParaRPr lang="en-US">
              <a:ea typeface="Calibri"/>
              <a:cs typeface="Calibri"/>
            </a:endParaRPr>
          </a:p>
          <a:p>
            <a:pPr>
              <a:lnSpc>
                <a:spcPct val="90000"/>
              </a:lnSpc>
              <a:spcBef>
                <a:spcPts val="1000"/>
              </a:spcBef>
            </a:pPr>
            <a:endParaRPr lang="en-US">
              <a:ea typeface="Calibri"/>
              <a:cs typeface="Calibri"/>
            </a:endParaRPr>
          </a:p>
          <a:p>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------------------------------------------Image Information Below-----------------------------------------</a:t>
            </a:r>
            <a:endParaRPr lang="en-US">
              <a:ea typeface="Calibri"/>
              <a:cs typeface="Calibri"/>
            </a:endParaRPr>
          </a:p>
          <a:p>
            <a:pPr algn="l" rtl="0" fontAlgn="base"/>
            <a:r>
              <a:rPr lang="en-US" b="0" i="0" u="none" strike="noStrike">
                <a:solidFill>
                  <a:srgbClr val="000000"/>
                </a:solidFill>
                <a:effectLst/>
                <a:latin typeface="Calibri"/>
                <a:ea typeface="Calibri"/>
                <a:cs typeface="Calibri"/>
              </a:rPr>
              <a:t>Map Credit: Maps created by Devon Maloney in Google Earth Engine</a:t>
            </a:r>
            <a:endParaRPr lang="en-US" b="0" i="0" u="none" strike="noStrike">
              <a:solidFill>
                <a:srgbClr val="444444"/>
              </a:solidFill>
              <a:effectLst/>
              <a:latin typeface="Calibri"/>
              <a:ea typeface="Calibri"/>
              <a:cs typeface="Calibri"/>
            </a:endParaRPr>
          </a:p>
          <a:p>
            <a:r>
              <a:rPr lang="en-US" err="1"/>
              <a:t>Basemap</a:t>
            </a:r>
            <a:r>
              <a:rPr lang="en-US"/>
              <a:t> Credit: Google Satellite</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E2347EAB-7F3D-4BB9-9895-2B9B7D309A8B}" type="slidenum">
              <a:rPr lang="en-US"/>
              <a:t>9</a:t>
            </a:fld>
            <a:endParaRPr lang="en-US"/>
          </a:p>
        </p:txBody>
      </p:sp>
    </p:spTree>
    <p:extLst>
      <p:ext uri="{BB962C8B-B14F-4D97-AF65-F5344CB8AC3E}">
        <p14:creationId xmlns:p14="http://schemas.microsoft.com/office/powerpoint/2010/main" val="22681165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8" name="Picture 7" descr="A aerial view of a river&#10;&#10;Description automatically generated">
            <a:extLst>
              <a:ext uri="{FF2B5EF4-FFF2-40B4-BE49-F238E27FC236}">
                <a16:creationId xmlns:a16="http://schemas.microsoft.com/office/drawing/2014/main" id="{755E4824-A4A8-C5F0-0DC4-3AEDC1A84F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087" t="-193" r="15029" b="193"/>
          <a:stretch/>
        </p:blipFill>
        <p:spPr>
          <a:xfrm>
            <a:off x="0" y="-14164"/>
            <a:ext cx="5972175" cy="6903352"/>
          </a:xfrm>
          <a:prstGeom prst="rect">
            <a:avLst/>
          </a:prstGeom>
          <a:effectLst>
            <a:outerShdw blurRad="50800" dist="38100" algn="l" rotWithShape="0">
              <a:prstClr val="black">
                <a:alpha val="40000"/>
              </a:prstClr>
            </a:outerShdw>
          </a:effectLst>
        </p:spPr>
      </p:pic>
      <p:sp>
        <p:nvSpPr>
          <p:cNvPr id="33" name="Parallelogram 32" hidden="1">
            <a:extLst>
              <a:ext uri="{FF2B5EF4-FFF2-40B4-BE49-F238E27FC236}">
                <a16:creationId xmlns:a16="http://schemas.microsoft.com/office/drawing/2014/main" id="{30F2A8E2-7B7A-52E8-1469-DF65D54F9371}"/>
              </a:ext>
            </a:extLst>
          </p:cNvPr>
          <p:cNvSpPr/>
          <p:nvPr userDrawn="1"/>
        </p:nvSpPr>
        <p:spPr>
          <a:xfrm>
            <a:off x="1903344" y="-20320"/>
            <a:ext cx="4439916" cy="6878320"/>
          </a:xfrm>
          <a:prstGeom prst="parallelogram">
            <a:avLst>
              <a:gd name="adj" fmla="val 47883"/>
            </a:avLst>
          </a:prstGeom>
          <a:gradFill flip="none" rotWithShape="1">
            <a:gsLst>
              <a:gs pos="0">
                <a:srgbClr val="4DAEB3">
                  <a:shade val="30000"/>
                  <a:satMod val="115000"/>
                </a:srgbClr>
              </a:gs>
              <a:gs pos="50000">
                <a:srgbClr val="4DAEB3">
                  <a:shade val="67500"/>
                  <a:satMod val="115000"/>
                </a:srgbClr>
              </a:gs>
              <a:gs pos="100000">
                <a:srgbClr val="4DAEB3">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24044-F600-0F26-1399-F9615538037E}"/>
              </a:ext>
            </a:extLst>
          </p:cNvPr>
          <p:cNvSpPr>
            <a:spLocks noGrp="1"/>
          </p:cNvSpPr>
          <p:nvPr>
            <p:ph type="title" hasCustomPrompt="1"/>
          </p:nvPr>
        </p:nvSpPr>
        <p:spPr>
          <a:xfrm>
            <a:off x="6379770" y="1282064"/>
            <a:ext cx="5551788" cy="1991533"/>
          </a:xfrm>
        </p:spPr>
        <p:txBody>
          <a:bodyPr>
            <a:normAutofit/>
          </a:bodyPr>
          <a:lstStyle>
            <a:lvl1pPr>
              <a:defRPr sz="4000">
                <a:solidFill>
                  <a:srgbClr val="D2672B"/>
                </a:solidFill>
              </a:defRPr>
            </a:lvl1pPr>
          </a:lstStyle>
          <a:p>
            <a:r>
              <a:rPr lang="en-US"/>
              <a:t>STUDY AREA</a:t>
            </a:r>
            <a:br>
              <a:rPr lang="en-US"/>
            </a:br>
            <a:r>
              <a:rPr lang="en-US"/>
              <a:t>AGRICULTURE</a:t>
            </a:r>
            <a:br>
              <a:rPr lang="en-US"/>
            </a:br>
            <a:r>
              <a:rPr lang="en-US"/>
              <a:t>(ALL CAPS)</a:t>
            </a:r>
          </a:p>
        </p:txBody>
      </p:sp>
      <p:sp>
        <p:nvSpPr>
          <p:cNvPr id="3" name="Content Placeholder 2">
            <a:extLst>
              <a:ext uri="{FF2B5EF4-FFF2-40B4-BE49-F238E27FC236}">
                <a16:creationId xmlns:a16="http://schemas.microsoft.com/office/drawing/2014/main" id="{2081B911-6836-70D9-3D3F-5E7D8864E9A7}"/>
              </a:ext>
            </a:extLst>
          </p:cNvPr>
          <p:cNvSpPr>
            <a:spLocks noGrp="1"/>
          </p:cNvSpPr>
          <p:nvPr>
            <p:ph idx="1" hasCustomPrompt="1"/>
          </p:nvPr>
        </p:nvSpPr>
        <p:spPr>
          <a:xfrm>
            <a:off x="6379770" y="3358733"/>
            <a:ext cx="5545530" cy="512040"/>
          </a:xfrm>
          <a:prstGeom prst="rect">
            <a:avLst/>
          </a:prstGeom>
        </p:spPr>
        <p:txBody>
          <a:bodyPr/>
          <a:lstStyle>
            <a:lvl1pPr>
              <a:defRPr>
                <a:solidFill>
                  <a:srgbClr val="D2672B"/>
                </a:solidFill>
              </a:defRPr>
            </a:lvl1pPr>
          </a:lstStyle>
          <a:p>
            <a:pPr lvl="0"/>
            <a:r>
              <a:rPr lang="en-US"/>
              <a:t>Project Long Title (Title Case)</a:t>
            </a:r>
          </a:p>
        </p:txBody>
      </p:sp>
      <p:grpSp>
        <p:nvGrpSpPr>
          <p:cNvPr id="10" name="Group 9">
            <a:extLst>
              <a:ext uri="{FF2B5EF4-FFF2-40B4-BE49-F238E27FC236}">
                <a16:creationId xmlns:a16="http://schemas.microsoft.com/office/drawing/2014/main" id="{C686A37E-4511-7883-7B85-68DAE1ECC968}"/>
              </a:ext>
            </a:extLst>
          </p:cNvPr>
          <p:cNvGrpSpPr/>
          <p:nvPr userDrawn="1"/>
        </p:nvGrpSpPr>
        <p:grpSpPr>
          <a:xfrm>
            <a:off x="9322544" y="381671"/>
            <a:ext cx="2609014" cy="741586"/>
            <a:chOff x="9147470" y="238125"/>
            <a:chExt cx="2609014" cy="741586"/>
          </a:xfrm>
        </p:grpSpPr>
        <p:pic>
          <p:nvPicPr>
            <p:cNvPr id="11" name="Picture 10">
              <a:extLst>
                <a:ext uri="{FF2B5EF4-FFF2-40B4-BE49-F238E27FC236}">
                  <a16:creationId xmlns:a16="http://schemas.microsoft.com/office/drawing/2014/main" id="{A25EADDE-DA27-DAF8-8CB3-2F023FA946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12" name="TextBox 11">
              <a:extLst>
                <a:ext uri="{FF2B5EF4-FFF2-40B4-BE49-F238E27FC236}">
                  <a16:creationId xmlns:a16="http://schemas.microsoft.com/office/drawing/2014/main" id="{EC985A66-2CD4-2569-320D-CB51B8C3DDD1}"/>
                </a:ext>
              </a:extLst>
            </p:cNvPr>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BC9CE837-41AB-5993-883A-4CF4EAAE591B}"/>
                </a:ext>
              </a:extLst>
            </p:cNvPr>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01E2F97F-EA63-1247-DA93-DEE3ADEFA101}"/>
              </a:ext>
            </a:extLst>
          </p:cNvPr>
          <p:cNvCxnSpPr>
            <a:cxnSpLocks/>
          </p:cNvCxnSpPr>
          <p:nvPr userDrawn="1"/>
        </p:nvCxnSpPr>
        <p:spPr>
          <a:xfrm>
            <a:off x="6350873" y="4053075"/>
            <a:ext cx="5574427"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C465560D-224E-6477-5001-6F202A108419}"/>
              </a:ext>
            </a:extLst>
          </p:cNvPr>
          <p:cNvSpPr>
            <a:spLocks noGrp="1"/>
          </p:cNvSpPr>
          <p:nvPr>
            <p:ph type="body" sz="quarter" idx="17" hasCustomPrompt="1"/>
          </p:nvPr>
        </p:nvSpPr>
        <p:spPr>
          <a:xfrm>
            <a:off x="6350873" y="4240201"/>
            <a:ext cx="2595384" cy="512064"/>
          </a:xfrm>
          <a:prstGeom prst="rect">
            <a:avLst/>
          </a:prstGeom>
        </p:spPr>
        <p:txBody>
          <a:bodyPr>
            <a:normAutofit/>
          </a:bodyPr>
          <a:lstStyle>
            <a:lvl1pPr>
              <a:defRPr sz="2200"/>
            </a:lvl1pPr>
          </a:lstStyle>
          <a:p>
            <a:pPr lvl="0"/>
            <a:r>
              <a:rPr lang="en-US"/>
              <a:t>Team Member</a:t>
            </a:r>
          </a:p>
        </p:txBody>
      </p:sp>
      <p:sp>
        <p:nvSpPr>
          <p:cNvPr id="26" name="Text Placeholder 24">
            <a:extLst>
              <a:ext uri="{FF2B5EF4-FFF2-40B4-BE49-F238E27FC236}">
                <a16:creationId xmlns:a16="http://schemas.microsoft.com/office/drawing/2014/main" id="{E0C96220-BC1F-B0F4-CF26-971C3715066B}"/>
              </a:ext>
            </a:extLst>
          </p:cNvPr>
          <p:cNvSpPr>
            <a:spLocks noGrp="1"/>
          </p:cNvSpPr>
          <p:nvPr>
            <p:ph type="body" sz="quarter" idx="18" hasCustomPrompt="1"/>
          </p:nvPr>
        </p:nvSpPr>
        <p:spPr>
          <a:xfrm>
            <a:off x="6350873" y="4752265"/>
            <a:ext cx="2595384" cy="512064"/>
          </a:xfrm>
          <a:prstGeom prst="rect">
            <a:avLst/>
          </a:prstGeom>
        </p:spPr>
        <p:txBody>
          <a:bodyPr>
            <a:normAutofit/>
          </a:bodyPr>
          <a:lstStyle>
            <a:lvl1pPr>
              <a:defRPr sz="2200"/>
            </a:lvl1pPr>
          </a:lstStyle>
          <a:p>
            <a:pPr lvl="0"/>
            <a:r>
              <a:rPr lang="en-US"/>
              <a:t>Team Member</a:t>
            </a:r>
          </a:p>
        </p:txBody>
      </p:sp>
      <p:sp>
        <p:nvSpPr>
          <p:cNvPr id="27" name="Text Placeholder 24">
            <a:extLst>
              <a:ext uri="{FF2B5EF4-FFF2-40B4-BE49-F238E27FC236}">
                <a16:creationId xmlns:a16="http://schemas.microsoft.com/office/drawing/2014/main" id="{43E057FB-DE24-C87C-5A9A-8F60A7CF79E9}"/>
              </a:ext>
            </a:extLst>
          </p:cNvPr>
          <p:cNvSpPr>
            <a:spLocks noGrp="1"/>
          </p:cNvSpPr>
          <p:nvPr>
            <p:ph type="body" sz="quarter" idx="19" hasCustomPrompt="1"/>
          </p:nvPr>
        </p:nvSpPr>
        <p:spPr>
          <a:xfrm>
            <a:off x="6350873" y="5258712"/>
            <a:ext cx="2595384" cy="512064"/>
          </a:xfrm>
          <a:prstGeom prst="rect">
            <a:avLst/>
          </a:prstGeom>
        </p:spPr>
        <p:txBody>
          <a:bodyPr>
            <a:normAutofit/>
          </a:bodyPr>
          <a:lstStyle>
            <a:lvl1pPr>
              <a:defRPr sz="2200"/>
            </a:lvl1pPr>
          </a:lstStyle>
          <a:p>
            <a:pPr lvl="0"/>
            <a:r>
              <a:rPr lang="en-US"/>
              <a:t>Team Member</a:t>
            </a:r>
          </a:p>
        </p:txBody>
      </p:sp>
      <p:sp>
        <p:nvSpPr>
          <p:cNvPr id="28" name="Text Placeholder 24">
            <a:extLst>
              <a:ext uri="{FF2B5EF4-FFF2-40B4-BE49-F238E27FC236}">
                <a16:creationId xmlns:a16="http://schemas.microsoft.com/office/drawing/2014/main" id="{E11CC762-C0B0-A50C-B94F-4CC962378B40}"/>
              </a:ext>
            </a:extLst>
          </p:cNvPr>
          <p:cNvSpPr>
            <a:spLocks noGrp="1"/>
          </p:cNvSpPr>
          <p:nvPr>
            <p:ph type="body" sz="quarter" idx="20" hasCustomPrompt="1"/>
          </p:nvPr>
        </p:nvSpPr>
        <p:spPr>
          <a:xfrm>
            <a:off x="9322544" y="4240201"/>
            <a:ext cx="2595385" cy="512064"/>
          </a:xfrm>
          <a:prstGeom prst="rect">
            <a:avLst/>
          </a:prstGeom>
        </p:spPr>
        <p:txBody>
          <a:bodyPr>
            <a:normAutofit/>
          </a:bodyPr>
          <a:lstStyle>
            <a:lvl1pPr>
              <a:defRPr sz="2200"/>
            </a:lvl1pPr>
          </a:lstStyle>
          <a:p>
            <a:pPr lvl="0"/>
            <a:r>
              <a:rPr lang="en-US"/>
              <a:t>Team Member</a:t>
            </a:r>
          </a:p>
        </p:txBody>
      </p:sp>
      <p:sp>
        <p:nvSpPr>
          <p:cNvPr id="29" name="Text Placeholder 24">
            <a:extLst>
              <a:ext uri="{FF2B5EF4-FFF2-40B4-BE49-F238E27FC236}">
                <a16:creationId xmlns:a16="http://schemas.microsoft.com/office/drawing/2014/main" id="{757D0F30-2AE7-01E5-2D87-31F421834949}"/>
              </a:ext>
            </a:extLst>
          </p:cNvPr>
          <p:cNvSpPr>
            <a:spLocks noGrp="1"/>
          </p:cNvSpPr>
          <p:nvPr>
            <p:ph type="body" sz="quarter" idx="21" hasCustomPrompt="1"/>
          </p:nvPr>
        </p:nvSpPr>
        <p:spPr>
          <a:xfrm>
            <a:off x="9322544" y="4752265"/>
            <a:ext cx="2595385" cy="512064"/>
          </a:xfrm>
          <a:prstGeom prst="rect">
            <a:avLst/>
          </a:prstGeom>
        </p:spPr>
        <p:txBody>
          <a:bodyPr>
            <a:normAutofit/>
          </a:bodyPr>
          <a:lstStyle>
            <a:lvl1pPr>
              <a:defRPr sz="2200"/>
            </a:lvl1pPr>
          </a:lstStyle>
          <a:p>
            <a:pPr lvl="0"/>
            <a:r>
              <a:rPr lang="en-US"/>
              <a:t>Team Member</a:t>
            </a:r>
          </a:p>
        </p:txBody>
      </p:sp>
      <p:sp>
        <p:nvSpPr>
          <p:cNvPr id="30" name="Text Placeholder 24">
            <a:extLst>
              <a:ext uri="{FF2B5EF4-FFF2-40B4-BE49-F238E27FC236}">
                <a16:creationId xmlns:a16="http://schemas.microsoft.com/office/drawing/2014/main" id="{63585C19-6978-573D-6282-A058FE8120D1}"/>
              </a:ext>
            </a:extLst>
          </p:cNvPr>
          <p:cNvSpPr>
            <a:spLocks noGrp="1"/>
          </p:cNvSpPr>
          <p:nvPr>
            <p:ph type="body" sz="quarter" idx="22" hasCustomPrompt="1"/>
          </p:nvPr>
        </p:nvSpPr>
        <p:spPr>
          <a:xfrm>
            <a:off x="9322544" y="5258712"/>
            <a:ext cx="2595385" cy="512064"/>
          </a:xfrm>
          <a:prstGeom prst="rect">
            <a:avLst/>
          </a:prstGeom>
        </p:spPr>
        <p:txBody>
          <a:bodyPr>
            <a:normAutofit/>
          </a:bodyPr>
          <a:lstStyle>
            <a:lvl1pPr>
              <a:defRPr sz="2200"/>
            </a:lvl1pPr>
          </a:lstStyle>
          <a:p>
            <a:pPr lvl="0"/>
            <a:r>
              <a:rPr lang="en-US"/>
              <a:t>Team Member</a:t>
            </a:r>
          </a:p>
        </p:txBody>
      </p:sp>
      <p:grpSp>
        <p:nvGrpSpPr>
          <p:cNvPr id="34" name="Group 33" hidden="1">
            <a:extLst>
              <a:ext uri="{FF2B5EF4-FFF2-40B4-BE49-F238E27FC236}">
                <a16:creationId xmlns:a16="http://schemas.microsoft.com/office/drawing/2014/main" id="{D2697244-63D3-7E7B-5820-0B6E37B8452F}"/>
              </a:ext>
            </a:extLst>
          </p:cNvPr>
          <p:cNvGrpSpPr/>
          <p:nvPr userDrawn="1"/>
        </p:nvGrpSpPr>
        <p:grpSpPr>
          <a:xfrm>
            <a:off x="-1449781" y="-1473777"/>
            <a:ext cx="7545781" cy="10299576"/>
            <a:chOff x="-1449781" y="-1473777"/>
            <a:chExt cx="7545781" cy="10299576"/>
          </a:xfrm>
          <a:blipFill dpi="0" rotWithShape="1">
            <a:blip r:embed="rId4"/>
            <a:srcRect/>
            <a:stretch>
              <a:fillRect/>
            </a:stretch>
          </a:blipFill>
        </p:grpSpPr>
        <p:sp>
          <p:nvSpPr>
            <p:cNvPr id="5" name="Picture Placeholder 2">
              <a:extLst>
                <a:ext uri="{FF2B5EF4-FFF2-40B4-BE49-F238E27FC236}">
                  <a16:creationId xmlns:a16="http://schemas.microsoft.com/office/drawing/2014/main" id="{2E03D62D-9263-B984-489C-EDBE3ECA5893}"/>
                </a:ext>
              </a:extLst>
            </p:cNvPr>
            <p:cNvSpPr txBox="1">
              <a:spLocks/>
            </p:cNvSpPr>
            <p:nvPr userDrawn="1"/>
          </p:nvSpPr>
          <p:spPr>
            <a:xfrm>
              <a:off x="-1449781" y="2403061"/>
              <a:ext cx="2867054" cy="2505452"/>
            </a:xfrm>
            <a:prstGeom prst="hexagon">
              <a:avLst/>
            </a:prstGeom>
            <a:grpFill/>
            <a:ln>
              <a:noFill/>
            </a:ln>
            <a:effectLst>
              <a:outerShdw blurRad="50800" dist="38100" dir="2700000" algn="tl" rotWithShape="0">
                <a:prstClr val="black">
                  <a:alpha val="40000"/>
                </a:prstClr>
              </a:outerShdw>
            </a:effectLst>
          </p:spPr>
        </p:sp>
        <p:sp>
          <p:nvSpPr>
            <p:cNvPr id="6" name="Picture Placeholder 2">
              <a:extLst>
                <a:ext uri="{FF2B5EF4-FFF2-40B4-BE49-F238E27FC236}">
                  <a16:creationId xmlns:a16="http://schemas.microsoft.com/office/drawing/2014/main" id="{6FBFC9D8-99B7-4258-AA3A-DBE0625DBD7B}"/>
                </a:ext>
              </a:extLst>
            </p:cNvPr>
            <p:cNvSpPr txBox="1">
              <a:spLocks/>
            </p:cNvSpPr>
            <p:nvPr userDrawn="1"/>
          </p:nvSpPr>
          <p:spPr>
            <a:xfrm>
              <a:off x="-1449781" y="5013525"/>
              <a:ext cx="2867054" cy="2505452"/>
            </a:xfrm>
            <a:prstGeom prst="hexagon">
              <a:avLst/>
            </a:prstGeom>
            <a:grpFill/>
            <a:ln>
              <a:noFill/>
            </a:ln>
            <a:effectLst>
              <a:outerShdw blurRad="50800" dist="38100" dir="2700000" algn="tl" rotWithShape="0">
                <a:prstClr val="black">
                  <a:alpha val="40000"/>
                </a:prstClr>
              </a:outerShdw>
            </a:effectLst>
          </p:spPr>
        </p:sp>
        <p:sp>
          <p:nvSpPr>
            <p:cNvPr id="7" name="Picture Placeholder 2">
              <a:extLst>
                <a:ext uri="{FF2B5EF4-FFF2-40B4-BE49-F238E27FC236}">
                  <a16:creationId xmlns:a16="http://schemas.microsoft.com/office/drawing/2014/main" id="{21D35522-8119-0FF8-21CE-9904B0921E38}"/>
                </a:ext>
              </a:extLst>
            </p:cNvPr>
            <p:cNvSpPr txBox="1">
              <a:spLocks/>
            </p:cNvSpPr>
            <p:nvPr userDrawn="1"/>
          </p:nvSpPr>
          <p:spPr>
            <a:xfrm>
              <a:off x="886707" y="1124064"/>
              <a:ext cx="2867054" cy="2505452"/>
            </a:xfrm>
            <a:prstGeom prst="hexagon">
              <a:avLst/>
            </a:prstGeom>
            <a:grpFill/>
            <a:ln>
              <a:noFill/>
            </a:ln>
            <a:effectLst>
              <a:outerShdw blurRad="50800" dist="38100" dir="2700000" algn="tl" rotWithShape="0">
                <a:prstClr val="black">
                  <a:alpha val="40000"/>
                </a:prstClr>
              </a:outerShdw>
            </a:effectLst>
          </p:spPr>
        </p:sp>
        <p:sp>
          <p:nvSpPr>
            <p:cNvPr id="14" name="Picture Placeholder 2">
              <a:extLst>
                <a:ext uri="{FF2B5EF4-FFF2-40B4-BE49-F238E27FC236}">
                  <a16:creationId xmlns:a16="http://schemas.microsoft.com/office/drawing/2014/main" id="{1503D125-72F7-57F7-0008-0C76D01DE6B4}"/>
                </a:ext>
              </a:extLst>
            </p:cNvPr>
            <p:cNvSpPr txBox="1">
              <a:spLocks/>
            </p:cNvSpPr>
            <p:nvPr userDrawn="1"/>
          </p:nvSpPr>
          <p:spPr>
            <a:xfrm>
              <a:off x="886707" y="3721905"/>
              <a:ext cx="2867054" cy="2505452"/>
            </a:xfrm>
            <a:prstGeom prst="hexagon">
              <a:avLst/>
            </a:prstGeom>
            <a:grpFill/>
            <a:ln>
              <a:noFill/>
            </a:ln>
            <a:effectLst>
              <a:outerShdw blurRad="50800" dist="38100" dir="2700000" algn="tl" rotWithShape="0">
                <a:prstClr val="black">
                  <a:alpha val="40000"/>
                </a:prstClr>
              </a:outerShdw>
            </a:effectLst>
          </p:spPr>
        </p:sp>
        <p:sp>
          <p:nvSpPr>
            <p:cNvPr id="15" name="Picture Placeholder 2">
              <a:extLst>
                <a:ext uri="{FF2B5EF4-FFF2-40B4-BE49-F238E27FC236}">
                  <a16:creationId xmlns:a16="http://schemas.microsoft.com/office/drawing/2014/main" id="{DE5F4962-473D-4B8A-BF61-968FBE514B6A}"/>
                </a:ext>
              </a:extLst>
            </p:cNvPr>
            <p:cNvSpPr txBox="1">
              <a:spLocks/>
            </p:cNvSpPr>
            <p:nvPr userDrawn="1"/>
          </p:nvSpPr>
          <p:spPr>
            <a:xfrm>
              <a:off x="886707" y="6320347"/>
              <a:ext cx="2867054" cy="2505452"/>
            </a:xfrm>
            <a:prstGeom prst="hexagon">
              <a:avLst/>
            </a:prstGeom>
            <a:grpFill/>
            <a:ln>
              <a:noFill/>
            </a:ln>
            <a:effectLst>
              <a:outerShdw blurRad="50800" dist="38100" dir="2700000" algn="tl" rotWithShape="0">
                <a:prstClr val="black">
                  <a:alpha val="40000"/>
                </a:prstClr>
              </a:outerShdw>
            </a:effectLst>
          </p:spPr>
        </p:sp>
        <p:sp>
          <p:nvSpPr>
            <p:cNvPr id="16" name="Picture Placeholder 2">
              <a:extLst>
                <a:ext uri="{FF2B5EF4-FFF2-40B4-BE49-F238E27FC236}">
                  <a16:creationId xmlns:a16="http://schemas.microsoft.com/office/drawing/2014/main" id="{BE27875C-0BBE-F963-D4E0-AD59DD4B3E6C}"/>
                </a:ext>
              </a:extLst>
            </p:cNvPr>
            <p:cNvSpPr txBox="1">
              <a:spLocks/>
            </p:cNvSpPr>
            <p:nvPr userDrawn="1"/>
          </p:nvSpPr>
          <p:spPr>
            <a:xfrm>
              <a:off x="886707" y="-1473777"/>
              <a:ext cx="2867054" cy="2505452"/>
            </a:xfrm>
            <a:prstGeom prst="hexagon">
              <a:avLst/>
            </a:prstGeom>
            <a:grpFill/>
            <a:ln>
              <a:noFill/>
            </a:ln>
            <a:effectLst>
              <a:outerShdw blurRad="50800" dist="38100" dir="2700000" algn="tl" rotWithShape="0">
                <a:prstClr val="black">
                  <a:alpha val="40000"/>
                </a:prstClr>
              </a:outerShdw>
            </a:effectLst>
          </p:spPr>
        </p:sp>
        <p:sp>
          <p:nvSpPr>
            <p:cNvPr id="17" name="Picture Placeholder 2">
              <a:extLst>
                <a:ext uri="{FF2B5EF4-FFF2-40B4-BE49-F238E27FC236}">
                  <a16:creationId xmlns:a16="http://schemas.microsoft.com/office/drawing/2014/main" id="{19FD3A28-426C-6DD7-97BF-C0D5641AFF4E}"/>
                </a:ext>
              </a:extLst>
            </p:cNvPr>
            <p:cNvSpPr txBox="1">
              <a:spLocks/>
            </p:cNvSpPr>
            <p:nvPr userDrawn="1"/>
          </p:nvSpPr>
          <p:spPr>
            <a:xfrm>
              <a:off x="3223195" y="-166955"/>
              <a:ext cx="2867054" cy="2505452"/>
            </a:xfrm>
            <a:prstGeom prst="hexagon">
              <a:avLst/>
            </a:prstGeom>
            <a:grpFill/>
            <a:ln>
              <a:noFill/>
            </a:ln>
            <a:effectLst>
              <a:outerShdw blurRad="50800" dist="38100" dir="2700000" algn="tl" rotWithShape="0">
                <a:prstClr val="black">
                  <a:alpha val="40000"/>
                </a:prstClr>
              </a:outerShdw>
            </a:effectLst>
          </p:spPr>
        </p:sp>
        <p:sp>
          <p:nvSpPr>
            <p:cNvPr id="18" name="Picture Placeholder 2">
              <a:extLst>
                <a:ext uri="{FF2B5EF4-FFF2-40B4-BE49-F238E27FC236}">
                  <a16:creationId xmlns:a16="http://schemas.microsoft.com/office/drawing/2014/main" id="{455EDC6E-3AF2-35B6-8EB3-8D6CAD071577}"/>
                </a:ext>
              </a:extLst>
            </p:cNvPr>
            <p:cNvSpPr txBox="1">
              <a:spLocks/>
            </p:cNvSpPr>
            <p:nvPr userDrawn="1"/>
          </p:nvSpPr>
          <p:spPr>
            <a:xfrm>
              <a:off x="3223195" y="2430886"/>
              <a:ext cx="2867054" cy="2505452"/>
            </a:xfrm>
            <a:prstGeom prst="hexagon">
              <a:avLst/>
            </a:prstGeom>
            <a:grpFill/>
            <a:ln>
              <a:noFill/>
            </a:ln>
            <a:effectLst>
              <a:outerShdw blurRad="50800" dist="38100" dir="2700000" algn="tl" rotWithShape="0">
                <a:prstClr val="black">
                  <a:alpha val="40000"/>
                </a:prstClr>
              </a:outerShdw>
            </a:effectLst>
          </p:spPr>
        </p:sp>
        <p:sp>
          <p:nvSpPr>
            <p:cNvPr id="19" name="Picture Placeholder 2">
              <a:extLst>
                <a:ext uri="{FF2B5EF4-FFF2-40B4-BE49-F238E27FC236}">
                  <a16:creationId xmlns:a16="http://schemas.microsoft.com/office/drawing/2014/main" id="{AA763E78-E63A-F968-A0BB-B0A3ADE5193C}"/>
                </a:ext>
              </a:extLst>
            </p:cNvPr>
            <p:cNvSpPr txBox="1">
              <a:spLocks/>
            </p:cNvSpPr>
            <p:nvPr userDrawn="1"/>
          </p:nvSpPr>
          <p:spPr>
            <a:xfrm>
              <a:off x="3228946" y="5028727"/>
              <a:ext cx="2867054" cy="2505452"/>
            </a:xfrm>
            <a:prstGeom prst="hexagon">
              <a:avLst/>
            </a:prstGeom>
            <a:grpFill/>
            <a:ln>
              <a:noFill/>
            </a:ln>
            <a:effectLst>
              <a:outerShdw blurRad="50800" dist="38100" dir="2700000" algn="tl" rotWithShape="0">
                <a:prstClr val="black">
                  <a:alpha val="40000"/>
                </a:prstClr>
              </a:outerShdw>
            </a:effectLst>
          </p:spPr>
        </p:sp>
        <p:sp>
          <p:nvSpPr>
            <p:cNvPr id="22" name="Picture Placeholder 2">
              <a:extLst>
                <a:ext uri="{FF2B5EF4-FFF2-40B4-BE49-F238E27FC236}">
                  <a16:creationId xmlns:a16="http://schemas.microsoft.com/office/drawing/2014/main" id="{4556ADE3-6C94-2DA4-18BC-AD315B83CA3F}"/>
                </a:ext>
              </a:extLst>
            </p:cNvPr>
            <p:cNvSpPr txBox="1">
              <a:spLocks/>
            </p:cNvSpPr>
            <p:nvPr userDrawn="1"/>
          </p:nvSpPr>
          <p:spPr>
            <a:xfrm>
              <a:off x="-1449781" y="-194780"/>
              <a:ext cx="2867054" cy="2505452"/>
            </a:xfrm>
            <a:prstGeom prst="hexagon">
              <a:avLst/>
            </a:prstGeom>
            <a:grpFill/>
            <a:ln>
              <a:noFill/>
            </a:ln>
            <a:effectLst>
              <a:outerShdw blurRad="50800" dist="38100" dir="2700000" algn="tl" rotWithShape="0">
                <a:prstClr val="black">
                  <a:alpha val="40000"/>
                </a:prstClr>
              </a:outerShdw>
            </a:effectLst>
          </p:spPr>
          <p:txBody>
            <a:bodyPr vert="horz" lIns="91440" tIns="45720" rIns="91440" bIns="45720" rtlCol="0">
              <a:normAutofit/>
            </a:bodyPr>
            <a:lstStyle/>
            <a:p>
              <a:endParaRPr lang="en-US"/>
            </a:p>
          </p:txBody>
        </p:sp>
      </p:grpSp>
      <p:pic>
        <p:nvPicPr>
          <p:cNvPr id="37" name="Picture 36" descr="A picture containing map&#10;&#10;Description automatically generated" hidden="1">
            <a:extLst>
              <a:ext uri="{FF2B5EF4-FFF2-40B4-BE49-F238E27FC236}">
                <a16:creationId xmlns:a16="http://schemas.microsoft.com/office/drawing/2014/main" id="{D0D98052-EAC5-C17F-CADF-684D628A133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83273" y="-745540"/>
            <a:ext cx="11666816" cy="8750112"/>
          </a:xfrm>
          <a:prstGeom prst="rect">
            <a:avLst/>
          </a:prstGeom>
        </p:spPr>
      </p:pic>
      <p:sp>
        <p:nvSpPr>
          <p:cNvPr id="68" name="Oval 67">
            <a:extLst>
              <a:ext uri="{FF2B5EF4-FFF2-40B4-BE49-F238E27FC236}">
                <a16:creationId xmlns:a16="http://schemas.microsoft.com/office/drawing/2014/main" id="{73954BEF-EFD6-258D-6C72-D87AD910E1F4}"/>
              </a:ext>
            </a:extLst>
          </p:cNvPr>
          <p:cNvSpPr/>
          <p:nvPr userDrawn="1"/>
        </p:nvSpPr>
        <p:spPr>
          <a:xfrm>
            <a:off x="216921" y="5792418"/>
            <a:ext cx="984624" cy="984624"/>
          </a:xfrm>
          <a:prstGeom prst="ellipse">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665DF3D7-767B-B8BF-E72E-AC149607E780}"/>
              </a:ext>
            </a:extLst>
          </p:cNvPr>
          <p:cNvGrpSpPr/>
          <p:nvPr userDrawn="1"/>
        </p:nvGrpSpPr>
        <p:grpSpPr>
          <a:xfrm>
            <a:off x="-59779" y="5848350"/>
            <a:ext cx="12438744" cy="870324"/>
            <a:chOff x="-59779" y="5848350"/>
            <a:chExt cx="12438744" cy="870324"/>
          </a:xfrm>
        </p:grpSpPr>
        <p:sp>
          <p:nvSpPr>
            <p:cNvPr id="61" name="Rectangle 60">
              <a:extLst>
                <a:ext uri="{FF2B5EF4-FFF2-40B4-BE49-F238E27FC236}">
                  <a16:creationId xmlns:a16="http://schemas.microsoft.com/office/drawing/2014/main" id="{43BEEE8B-6BC5-54B7-F825-6720672287F9}"/>
                </a:ext>
              </a:extLst>
            </p:cNvPr>
            <p:cNvSpPr/>
            <p:nvPr userDrawn="1"/>
          </p:nvSpPr>
          <p:spPr>
            <a:xfrm>
              <a:off x="-59779" y="6094782"/>
              <a:ext cx="12438744" cy="510818"/>
            </a:xfrm>
            <a:prstGeom prst="rect">
              <a:avLst/>
            </a:prstGeom>
            <a:solidFill>
              <a:srgbClr val="D2672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75F4561D-61DF-AB2A-B8B3-8181F1227BC4}"/>
                </a:ext>
              </a:extLst>
            </p:cNvPr>
            <p:cNvGrpSpPr/>
            <p:nvPr userDrawn="1"/>
          </p:nvGrpSpPr>
          <p:grpSpPr>
            <a:xfrm>
              <a:off x="274071" y="5848350"/>
              <a:ext cx="870324" cy="870324"/>
              <a:chOff x="274071" y="5848350"/>
              <a:chExt cx="870324" cy="870324"/>
            </a:xfrm>
          </p:grpSpPr>
          <p:sp>
            <p:nvSpPr>
              <p:cNvPr id="62" name="Oval 61">
                <a:extLst>
                  <a:ext uri="{FF2B5EF4-FFF2-40B4-BE49-F238E27FC236}">
                    <a16:creationId xmlns:a16="http://schemas.microsoft.com/office/drawing/2014/main" id="{1479EDB3-B190-B55E-6CE4-6918D3CAD30A}"/>
                  </a:ext>
                </a:extLst>
              </p:cNvPr>
              <p:cNvSpPr/>
              <p:nvPr userDrawn="1"/>
            </p:nvSpPr>
            <p:spPr>
              <a:xfrm>
                <a:off x="274071" y="5848350"/>
                <a:ext cx="870324" cy="870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text, sign, device, meter&#10;&#10;Description automatically generated">
                <a:extLst>
                  <a:ext uri="{FF2B5EF4-FFF2-40B4-BE49-F238E27FC236}">
                    <a16:creationId xmlns:a16="http://schemas.microsoft.com/office/drawing/2014/main" id="{580299C6-538E-C527-E331-3A00354C03E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9211" y="5908429"/>
                <a:ext cx="751158" cy="759845"/>
              </a:xfrm>
              <a:prstGeom prst="rect">
                <a:avLst/>
              </a:prstGeom>
            </p:spPr>
          </p:pic>
        </p:grpSp>
        <p:grpSp>
          <p:nvGrpSpPr>
            <p:cNvPr id="66" name="Group 65">
              <a:extLst>
                <a:ext uri="{FF2B5EF4-FFF2-40B4-BE49-F238E27FC236}">
                  <a16:creationId xmlns:a16="http://schemas.microsoft.com/office/drawing/2014/main" id="{5AED782F-6D26-6A89-5C24-F8D8156AAF8D}"/>
                </a:ext>
              </a:extLst>
            </p:cNvPr>
            <p:cNvGrpSpPr/>
            <p:nvPr userDrawn="1"/>
          </p:nvGrpSpPr>
          <p:grpSpPr>
            <a:xfrm>
              <a:off x="11084866" y="5868349"/>
              <a:ext cx="833063" cy="833063"/>
              <a:chOff x="11084866" y="5868349"/>
              <a:chExt cx="833063" cy="833063"/>
            </a:xfrm>
          </p:grpSpPr>
          <p:sp>
            <p:nvSpPr>
              <p:cNvPr id="63" name="Oval 62">
                <a:extLst>
                  <a:ext uri="{FF2B5EF4-FFF2-40B4-BE49-F238E27FC236}">
                    <a16:creationId xmlns:a16="http://schemas.microsoft.com/office/drawing/2014/main" id="{778F140C-FDD9-2CE2-AC2E-B56EA3FF4E18}"/>
                  </a:ext>
                </a:extLst>
              </p:cNvPr>
              <p:cNvSpPr/>
              <p:nvPr userDrawn="1"/>
            </p:nvSpPr>
            <p:spPr>
              <a:xfrm>
                <a:off x="11084866" y="5868349"/>
                <a:ext cx="833063" cy="833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86F95DF2-A59A-8AB5-10FF-28A787D7689E}"/>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144709" y="5920009"/>
                <a:ext cx="721056" cy="721056"/>
              </a:xfrm>
              <a:prstGeom prst="rect">
                <a:avLst/>
              </a:prstGeom>
            </p:spPr>
          </p:pic>
        </p:grpSp>
      </p:grpSp>
      <p:sp>
        <p:nvSpPr>
          <p:cNvPr id="57" name="Text Placeholder 56">
            <a:extLst>
              <a:ext uri="{FF2B5EF4-FFF2-40B4-BE49-F238E27FC236}">
                <a16:creationId xmlns:a16="http://schemas.microsoft.com/office/drawing/2014/main" id="{9E4751E8-0010-5B28-6309-50D9712EC4E1}"/>
              </a:ext>
            </a:extLst>
          </p:cNvPr>
          <p:cNvSpPr>
            <a:spLocks noGrp="1"/>
          </p:cNvSpPr>
          <p:nvPr>
            <p:ph type="body" sz="quarter" idx="23" hasCustomPrompt="1"/>
          </p:nvPr>
        </p:nvSpPr>
        <p:spPr>
          <a:xfrm>
            <a:off x="1257185" y="6094782"/>
            <a:ext cx="4308249" cy="510818"/>
          </a:xfrm>
          <a:prstGeom prst="rect">
            <a:avLst/>
          </a:prstGeom>
        </p:spPr>
        <p:txBody>
          <a:bodyPr anchor="ctr">
            <a:noAutofit/>
          </a:bodyPr>
          <a:lstStyle>
            <a:lvl1pPr>
              <a:defRPr sz="2200" b="1">
                <a:solidFill>
                  <a:schemeClr val="bg1"/>
                </a:solidFill>
              </a:defRPr>
            </a:lvl1pPr>
          </a:lstStyle>
          <a:p>
            <a:pPr lvl="0"/>
            <a:r>
              <a:rPr lang="en-US"/>
              <a:t>Node Location | Term &amp; Year</a:t>
            </a:r>
          </a:p>
        </p:txBody>
      </p:sp>
    </p:spTree>
    <p:extLst>
      <p:ext uri="{BB962C8B-B14F-4D97-AF65-F5344CB8AC3E}">
        <p14:creationId xmlns:p14="http://schemas.microsoft.com/office/powerpoint/2010/main" val="421513840"/>
      </p:ext>
    </p:extLst>
  </p:cSld>
  <p:clrMapOvr>
    <a:masterClrMapping/>
  </p:clrMapOvr>
  <p:extLst>
    <p:ext uri="{DCECCB84-F9BA-43D5-87BE-67443E8EF086}">
      <p15:sldGuideLst xmlns:p15="http://schemas.microsoft.com/office/powerpoint/2012/main">
        <p15:guide id="1" orient="horz" pos="3696" userDrawn="1">
          <p15:clr>
            <a:srgbClr val="FBAE40"/>
          </p15:clr>
        </p15:guide>
        <p15:guide id="2" orient="horz" pos="4224" userDrawn="1">
          <p15:clr>
            <a:srgbClr val="FBAE40"/>
          </p15:clr>
        </p15:guide>
        <p15:guide id="3" pos="751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mplate 1">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D2672B"/>
                </a:solidFill>
              </a:defRPr>
            </a:lvl1pPr>
          </a:lstStyle>
          <a:p>
            <a:r>
              <a:rPr lang="en-US"/>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8681837"/>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D2672B"/>
                </a:solidFill>
              </a:defRPr>
            </a:lvl1pPr>
          </a:lstStyle>
          <a:p>
            <a:r>
              <a:rPr lang="en-US"/>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A8369D19-BFA9-4BB8-6F47-46606B11B03E}"/>
              </a:ext>
            </a:extLst>
          </p:cNvPr>
          <p:cNvCxnSpPr>
            <a:cxnSpLocks/>
          </p:cNvCxnSpPr>
          <p:nvPr userDrawn="1"/>
        </p:nvCxnSpPr>
        <p:spPr>
          <a:xfrm>
            <a:off x="506895" y="1020147"/>
            <a:ext cx="11178209"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949256"/>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mplate 3">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04FADD02-D13D-9026-9FFF-55F748AEE95D}"/>
              </a:ext>
            </a:extLst>
          </p:cNvPr>
          <p:cNvSpPr/>
          <p:nvPr userDrawn="1"/>
        </p:nvSpPr>
        <p:spPr>
          <a:xfrm>
            <a:off x="0" y="-17532"/>
            <a:ext cx="12192000" cy="855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244F5C8-F0C5-D490-1ADB-34D1B4D19D10}"/>
              </a:ext>
            </a:extLst>
          </p:cNvPr>
          <p:cNvSpPr>
            <a:spLocks noGrp="1"/>
          </p:cNvSpPr>
          <p:nvPr>
            <p:ph type="title" hasCustomPrompt="1"/>
          </p:nvPr>
        </p:nvSpPr>
        <p:spPr>
          <a:xfrm>
            <a:off x="1" y="256268"/>
            <a:ext cx="12239626" cy="825844"/>
          </a:xfrm>
          <a:solidFill>
            <a:srgbClr val="D2672B"/>
          </a:solidFill>
          <a:effectLst>
            <a:outerShdw blurRad="50800" dist="38100" dir="5400000" algn="t" rotWithShape="0">
              <a:prstClr val="black">
                <a:alpha val="40000"/>
              </a:prstClr>
            </a:outerShdw>
          </a:effectLst>
        </p:spPr>
        <p:txBody>
          <a:bodyPr anchor="ctr">
            <a:normAutofit/>
          </a:bodyPr>
          <a:lstStyle>
            <a:lvl1pPr marL="502920">
              <a:defRPr sz="4400">
                <a:solidFill>
                  <a:schemeClr val="bg1"/>
                </a:solidFill>
              </a:defRPr>
            </a:lvl1pPr>
          </a:lstStyle>
          <a:p>
            <a:r>
              <a:rPr lang="en-US"/>
              <a:t>Slide Header</a:t>
            </a:r>
          </a:p>
        </p:txBody>
      </p:sp>
      <p:grpSp>
        <p:nvGrpSpPr>
          <p:cNvPr id="24" name="Group 23" hidden="1">
            <a:extLst>
              <a:ext uri="{FF2B5EF4-FFF2-40B4-BE49-F238E27FC236}">
                <a16:creationId xmlns:a16="http://schemas.microsoft.com/office/drawing/2014/main" id="{3ABC1DB5-53A8-A8EF-3AA0-ABCEA23F4CD5}"/>
              </a:ext>
            </a:extLst>
          </p:cNvPr>
          <p:cNvGrpSpPr/>
          <p:nvPr userDrawn="1"/>
        </p:nvGrpSpPr>
        <p:grpSpPr>
          <a:xfrm>
            <a:off x="11558104" y="6223000"/>
            <a:ext cx="892004" cy="908790"/>
            <a:chOff x="-136377" y="-748660"/>
            <a:chExt cx="1398014" cy="1424321"/>
          </a:xfrm>
        </p:grpSpPr>
        <p:sp>
          <p:nvSpPr>
            <p:cNvPr id="25" name="Hexagon 24">
              <a:extLst>
                <a:ext uri="{FF2B5EF4-FFF2-40B4-BE49-F238E27FC236}">
                  <a16:creationId xmlns:a16="http://schemas.microsoft.com/office/drawing/2014/main" id="{DF813A7B-A4EC-392C-607F-86969C77A75D}"/>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4790DFB-8B0D-0E89-6D5B-81C8E6AB0C6E}"/>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36BFF2BB-2709-061A-A344-74FCE8C9CBFC}"/>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descr="A black and white logo&#10;&#10;Description automatically generated with low confidence" hidden="1">
            <a:extLst>
              <a:ext uri="{FF2B5EF4-FFF2-40B4-BE49-F238E27FC236}">
                <a16:creationId xmlns:a16="http://schemas.microsoft.com/office/drawing/2014/main" id="{E2647D46-68D1-5179-674C-EF14C91EAC9D}"/>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643361" y="6285395"/>
            <a:ext cx="305840" cy="305840"/>
          </a:xfrm>
          <a:prstGeom prst="rect">
            <a:avLst/>
          </a:prstGeom>
        </p:spPr>
      </p:pic>
      <p:sp>
        <p:nvSpPr>
          <p:cNvPr id="7" name="Content Placeholder 21">
            <a:extLst>
              <a:ext uri="{FF2B5EF4-FFF2-40B4-BE49-F238E27FC236}">
                <a16:creationId xmlns:a16="http://schemas.microsoft.com/office/drawing/2014/main" id="{F817FFB6-3762-D691-C241-AF601D94FEEF}"/>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6069512"/>
      </p:ext>
    </p:extLst>
  </p:cSld>
  <p:clrMapOvr>
    <a:masterClrMapping/>
  </p:clrMapOvr>
  <p:extLst>
    <p:ext uri="{DCECCB84-F9BA-43D5-87BE-67443E8EF086}">
      <p15:sldGuideLst xmlns:p15="http://schemas.microsoft.com/office/powerpoint/2012/main">
        <p15:guide id="1" orient="horz" pos="5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mplate 4">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2D33F3-DDD8-5A8F-7556-07012382B9F8}"/>
              </a:ext>
            </a:extLst>
          </p:cNvPr>
          <p:cNvSpPr/>
          <p:nvPr userDrawn="1"/>
        </p:nvSpPr>
        <p:spPr>
          <a:xfrm>
            <a:off x="11049419" y="0"/>
            <a:ext cx="1142580" cy="6858000"/>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a:extLst>
              <a:ext uri="{FF2B5EF4-FFF2-40B4-BE49-F238E27FC236}">
                <a16:creationId xmlns:a16="http://schemas.microsoft.com/office/drawing/2014/main" id="{4008541E-0C5D-667E-ABCE-E7AEECAD3EC0}"/>
              </a:ext>
            </a:extLst>
          </p:cNvPr>
          <p:cNvGrpSpPr/>
          <p:nvPr userDrawn="1"/>
        </p:nvGrpSpPr>
        <p:grpSpPr>
          <a:xfrm>
            <a:off x="10062388" y="5499148"/>
            <a:ext cx="2825197" cy="1590505"/>
            <a:chOff x="-84721" y="6584685"/>
            <a:chExt cx="2496809" cy="1405630"/>
          </a:xfrm>
          <a:noFill/>
        </p:grpSpPr>
        <p:sp>
          <p:nvSpPr>
            <p:cNvPr id="103" name="Hexagon 102">
              <a:extLst>
                <a:ext uri="{FF2B5EF4-FFF2-40B4-BE49-F238E27FC236}">
                  <a16:creationId xmlns:a16="http://schemas.microsoft.com/office/drawing/2014/main" id="{E1999ED7-11CE-94EC-0F80-6B68C7E52B37}"/>
                </a:ext>
              </a:extLst>
            </p:cNvPr>
            <p:cNvSpPr/>
            <p:nvPr userDrawn="1"/>
          </p:nvSpPr>
          <p:spPr>
            <a:xfrm rot="5400000">
              <a:off x="1314884"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Hexagon 104">
              <a:extLst>
                <a:ext uri="{FF2B5EF4-FFF2-40B4-BE49-F238E27FC236}">
                  <a16:creationId xmlns:a16="http://schemas.microsoft.com/office/drawing/2014/main" id="{70520965-F8BB-BE04-BAA0-BD2A291E289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exagon 105">
              <a:extLst>
                <a:ext uri="{FF2B5EF4-FFF2-40B4-BE49-F238E27FC236}">
                  <a16:creationId xmlns:a16="http://schemas.microsoft.com/office/drawing/2014/main" id="{FE86AE59-0020-FDBB-2439-9243E268DA06}"/>
                </a:ext>
              </a:extLst>
            </p:cNvPr>
            <p:cNvSpPr/>
            <p:nvPr userDrawn="1"/>
          </p:nvSpPr>
          <p:spPr>
            <a:xfrm rot="5400000">
              <a:off x="590059"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exagon 106">
              <a:extLst>
                <a:ext uri="{FF2B5EF4-FFF2-40B4-BE49-F238E27FC236}">
                  <a16:creationId xmlns:a16="http://schemas.microsoft.com/office/drawing/2014/main" id="{34452725-3E50-E661-249A-527D95CC50B8}"/>
                </a:ext>
              </a:extLst>
            </p:cNvPr>
            <p:cNvSpPr/>
            <p:nvPr userDrawn="1"/>
          </p:nvSpPr>
          <p:spPr>
            <a:xfrm rot="5400000">
              <a:off x="1697259"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Hexagon 108">
              <a:extLst>
                <a:ext uri="{FF2B5EF4-FFF2-40B4-BE49-F238E27FC236}">
                  <a16:creationId xmlns:a16="http://schemas.microsoft.com/office/drawing/2014/main" id="{F826EBA8-D902-2DDC-ECE6-AE1425ACE647}"/>
                </a:ext>
              </a:extLst>
            </p:cNvPr>
            <p:cNvSpPr/>
            <p:nvPr userDrawn="1"/>
          </p:nvSpPr>
          <p:spPr>
            <a:xfrm rot="5400000">
              <a:off x="23248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Hexagon 109">
              <a:extLst>
                <a:ext uri="{FF2B5EF4-FFF2-40B4-BE49-F238E27FC236}">
                  <a16:creationId xmlns:a16="http://schemas.microsoft.com/office/drawing/2014/main" id="{FA916CF3-8F97-6F7C-C972-1CA8508A7193}"/>
                </a:ext>
              </a:extLst>
            </p:cNvPr>
            <p:cNvSpPr/>
            <p:nvPr userDrawn="1"/>
          </p:nvSpPr>
          <p:spPr>
            <a:xfrm rot="5400000">
              <a:off x="947178"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D6BEE349-D434-C3A7-1E58-904EA5528EC1}"/>
              </a:ext>
            </a:extLst>
          </p:cNvPr>
          <p:cNvGrpSpPr/>
          <p:nvPr userDrawn="1"/>
        </p:nvGrpSpPr>
        <p:grpSpPr>
          <a:xfrm>
            <a:off x="10037765" y="-307852"/>
            <a:ext cx="2834722" cy="1590505"/>
            <a:chOff x="-84721" y="6584685"/>
            <a:chExt cx="2505227" cy="1405630"/>
          </a:xfrm>
          <a:noFill/>
        </p:grpSpPr>
        <p:sp>
          <p:nvSpPr>
            <p:cNvPr id="31" name="Hexagon 30">
              <a:extLst>
                <a:ext uri="{FF2B5EF4-FFF2-40B4-BE49-F238E27FC236}">
                  <a16:creationId xmlns:a16="http://schemas.microsoft.com/office/drawing/2014/main" id="{855CFDB3-2BF7-EF93-F8FF-97183BD7E31F}"/>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32">
              <a:extLst>
                <a:ext uri="{FF2B5EF4-FFF2-40B4-BE49-F238E27FC236}">
                  <a16:creationId xmlns:a16="http://schemas.microsoft.com/office/drawing/2014/main" id="{A1C094DB-1CA1-7C59-9287-C812846F2382}"/>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a:extLst>
                <a:ext uri="{FF2B5EF4-FFF2-40B4-BE49-F238E27FC236}">
                  <a16:creationId xmlns:a16="http://schemas.microsoft.com/office/drawing/2014/main" id="{43F901D1-BB0B-50DE-EC98-9EC3DAB1C534}"/>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a:extLst>
                <a:ext uri="{FF2B5EF4-FFF2-40B4-BE49-F238E27FC236}">
                  <a16:creationId xmlns:a16="http://schemas.microsoft.com/office/drawing/2014/main" id="{ECD95275-B356-437F-9C0B-7CEEA96D0C7B}"/>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a:extLst>
                <a:ext uri="{FF2B5EF4-FFF2-40B4-BE49-F238E27FC236}">
                  <a16:creationId xmlns:a16="http://schemas.microsoft.com/office/drawing/2014/main" id="{934BB05E-6294-C1ED-CF5B-26FC55F035B6}"/>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a:extLst>
                <a:ext uri="{FF2B5EF4-FFF2-40B4-BE49-F238E27FC236}">
                  <a16:creationId xmlns:a16="http://schemas.microsoft.com/office/drawing/2014/main" id="{F58B4FB4-83D9-1840-0710-E973D035D229}"/>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9F93176B-37C7-35E6-19B0-BA3166E0A466}"/>
              </a:ext>
            </a:extLst>
          </p:cNvPr>
          <p:cNvGrpSpPr/>
          <p:nvPr userDrawn="1"/>
        </p:nvGrpSpPr>
        <p:grpSpPr>
          <a:xfrm>
            <a:off x="10037765" y="1149304"/>
            <a:ext cx="2834722" cy="1590505"/>
            <a:chOff x="-84721" y="6584685"/>
            <a:chExt cx="2505227" cy="1405630"/>
          </a:xfrm>
          <a:noFill/>
        </p:grpSpPr>
        <p:sp>
          <p:nvSpPr>
            <p:cNvPr id="76" name="Hexagon 75">
              <a:extLst>
                <a:ext uri="{FF2B5EF4-FFF2-40B4-BE49-F238E27FC236}">
                  <a16:creationId xmlns:a16="http://schemas.microsoft.com/office/drawing/2014/main" id="{09311B5F-EA17-89A5-DBD5-46D6ED983777}"/>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exagon 77">
              <a:extLst>
                <a:ext uri="{FF2B5EF4-FFF2-40B4-BE49-F238E27FC236}">
                  <a16:creationId xmlns:a16="http://schemas.microsoft.com/office/drawing/2014/main" id="{B49A8879-79E4-28B0-DBB5-0739B4DA46B3}"/>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Hexagon 78">
              <a:extLst>
                <a:ext uri="{FF2B5EF4-FFF2-40B4-BE49-F238E27FC236}">
                  <a16:creationId xmlns:a16="http://schemas.microsoft.com/office/drawing/2014/main" id="{5C53638C-F843-7276-E0A8-AB1A3D09A47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exagon 79">
              <a:extLst>
                <a:ext uri="{FF2B5EF4-FFF2-40B4-BE49-F238E27FC236}">
                  <a16:creationId xmlns:a16="http://schemas.microsoft.com/office/drawing/2014/main" id="{E4162E6A-0FBD-ACAF-5BC1-6D7DE7D94B99}"/>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Hexagon 81">
              <a:extLst>
                <a:ext uri="{FF2B5EF4-FFF2-40B4-BE49-F238E27FC236}">
                  <a16:creationId xmlns:a16="http://schemas.microsoft.com/office/drawing/2014/main" id="{C1BB6E33-5BE8-11C5-21CB-FD1077EC0FC8}"/>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Hexagon 82">
              <a:extLst>
                <a:ext uri="{FF2B5EF4-FFF2-40B4-BE49-F238E27FC236}">
                  <a16:creationId xmlns:a16="http://schemas.microsoft.com/office/drawing/2014/main" id="{6521AE67-0B01-3F16-95BF-2DF46A50D966}"/>
                </a:ext>
              </a:extLst>
            </p:cNvPr>
            <p:cNvSpPr/>
            <p:nvPr userDrawn="1"/>
          </p:nvSpPr>
          <p:spPr>
            <a:xfrm rot="5400000">
              <a:off x="972432"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055C3CB5-8E6E-A3FF-4AD1-A03181C03F38}"/>
              </a:ext>
            </a:extLst>
          </p:cNvPr>
          <p:cNvGrpSpPr/>
          <p:nvPr userDrawn="1"/>
        </p:nvGrpSpPr>
        <p:grpSpPr>
          <a:xfrm>
            <a:off x="10037765" y="2595648"/>
            <a:ext cx="2834722" cy="1590505"/>
            <a:chOff x="-84721" y="6584685"/>
            <a:chExt cx="2505227" cy="1405630"/>
          </a:xfrm>
          <a:noFill/>
        </p:grpSpPr>
        <p:sp>
          <p:nvSpPr>
            <p:cNvPr id="85" name="Hexagon 84">
              <a:extLst>
                <a:ext uri="{FF2B5EF4-FFF2-40B4-BE49-F238E27FC236}">
                  <a16:creationId xmlns:a16="http://schemas.microsoft.com/office/drawing/2014/main" id="{122A98AB-E2F5-7991-C264-300153632FF3}"/>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Hexagon 86">
              <a:extLst>
                <a:ext uri="{FF2B5EF4-FFF2-40B4-BE49-F238E27FC236}">
                  <a16:creationId xmlns:a16="http://schemas.microsoft.com/office/drawing/2014/main" id="{FA62EEE8-9C2D-43A0-7B56-9F0C8D73BE5D}"/>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Hexagon 87">
              <a:extLst>
                <a:ext uri="{FF2B5EF4-FFF2-40B4-BE49-F238E27FC236}">
                  <a16:creationId xmlns:a16="http://schemas.microsoft.com/office/drawing/2014/main" id="{3DE868D4-490E-4CB9-4009-809C3B5841A3}"/>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Hexagon 88">
              <a:extLst>
                <a:ext uri="{FF2B5EF4-FFF2-40B4-BE49-F238E27FC236}">
                  <a16:creationId xmlns:a16="http://schemas.microsoft.com/office/drawing/2014/main" id="{920BC924-60E0-9A73-0028-C8B8BAA30185}"/>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exagon 90">
              <a:extLst>
                <a:ext uri="{FF2B5EF4-FFF2-40B4-BE49-F238E27FC236}">
                  <a16:creationId xmlns:a16="http://schemas.microsoft.com/office/drawing/2014/main" id="{2DC19D0E-75D2-9DDA-A707-A98DA976E9EE}"/>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exagon 91">
              <a:extLst>
                <a:ext uri="{FF2B5EF4-FFF2-40B4-BE49-F238E27FC236}">
                  <a16:creationId xmlns:a16="http://schemas.microsoft.com/office/drawing/2014/main" id="{0DE1D996-3C5A-1AAA-46F6-B5C0087C81E2}"/>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a:extLst>
              <a:ext uri="{FF2B5EF4-FFF2-40B4-BE49-F238E27FC236}">
                <a16:creationId xmlns:a16="http://schemas.microsoft.com/office/drawing/2014/main" id="{EF6AC336-9B61-DEF1-89F6-0BD962476923}"/>
              </a:ext>
            </a:extLst>
          </p:cNvPr>
          <p:cNvGrpSpPr/>
          <p:nvPr userDrawn="1"/>
        </p:nvGrpSpPr>
        <p:grpSpPr>
          <a:xfrm>
            <a:off x="10037765" y="4052804"/>
            <a:ext cx="2834722" cy="1590505"/>
            <a:chOff x="-84721" y="6584685"/>
            <a:chExt cx="2505227" cy="1405630"/>
          </a:xfrm>
          <a:noFill/>
        </p:grpSpPr>
        <p:sp>
          <p:nvSpPr>
            <p:cNvPr id="94" name="Hexagon 93">
              <a:extLst>
                <a:ext uri="{FF2B5EF4-FFF2-40B4-BE49-F238E27FC236}">
                  <a16:creationId xmlns:a16="http://schemas.microsoft.com/office/drawing/2014/main" id="{C43796AC-265D-9BF2-F514-923CF56CFB94}"/>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a:extLst>
                <a:ext uri="{FF2B5EF4-FFF2-40B4-BE49-F238E27FC236}">
                  <a16:creationId xmlns:a16="http://schemas.microsoft.com/office/drawing/2014/main" id="{A669E070-5B2E-234A-C0CF-4CF1D27EF43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a:extLst>
                <a:ext uri="{FF2B5EF4-FFF2-40B4-BE49-F238E27FC236}">
                  <a16:creationId xmlns:a16="http://schemas.microsoft.com/office/drawing/2014/main" id="{6D094AEB-9518-F082-347E-2C46B49552F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a:extLst>
                <a:ext uri="{FF2B5EF4-FFF2-40B4-BE49-F238E27FC236}">
                  <a16:creationId xmlns:a16="http://schemas.microsoft.com/office/drawing/2014/main" id="{E8263F7C-86E0-304D-0F31-C11818B6662F}"/>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Hexagon 99">
              <a:extLst>
                <a:ext uri="{FF2B5EF4-FFF2-40B4-BE49-F238E27FC236}">
                  <a16:creationId xmlns:a16="http://schemas.microsoft.com/office/drawing/2014/main" id="{C1845CF7-6365-9AA3-6BB6-D5FD017F5481}"/>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Hexagon 100">
              <a:extLst>
                <a:ext uri="{FF2B5EF4-FFF2-40B4-BE49-F238E27FC236}">
                  <a16:creationId xmlns:a16="http://schemas.microsoft.com/office/drawing/2014/main" id="{7AF47CC6-16C4-5D0C-02E7-16F89A4AACFD}"/>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Rectangle 110">
            <a:extLst>
              <a:ext uri="{FF2B5EF4-FFF2-40B4-BE49-F238E27FC236}">
                <a16:creationId xmlns:a16="http://schemas.microsoft.com/office/drawing/2014/main" id="{535772C4-96E0-643F-5B61-F933FF3B155C}"/>
              </a:ext>
            </a:extLst>
          </p:cNvPr>
          <p:cNvSpPr/>
          <p:nvPr userDrawn="1"/>
        </p:nvSpPr>
        <p:spPr>
          <a:xfrm>
            <a:off x="0" y="0"/>
            <a:ext cx="11045527" cy="6858000"/>
          </a:xfrm>
          <a:prstGeom prst="rect">
            <a:avLst/>
          </a:prstGeom>
          <a:solidFill>
            <a:schemeClr val="bg1"/>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0218940" cy="690466"/>
          </a:xfrm>
        </p:spPr>
        <p:txBody>
          <a:bodyPr anchor="t">
            <a:normAutofit/>
          </a:bodyPr>
          <a:lstStyle>
            <a:lvl1pPr>
              <a:defRPr sz="4400">
                <a:solidFill>
                  <a:srgbClr val="D2672B"/>
                </a:solidFill>
              </a:defRPr>
            </a:lvl1pPr>
          </a:lstStyle>
          <a:p>
            <a:r>
              <a:rPr lang="en-US"/>
              <a:t>Slide Header</a:t>
            </a:r>
          </a:p>
        </p:txBody>
      </p:sp>
      <p:sp>
        <p:nvSpPr>
          <p:cNvPr id="3" name="Content Placeholder 21">
            <a:extLst>
              <a:ext uri="{FF2B5EF4-FFF2-40B4-BE49-F238E27FC236}">
                <a16:creationId xmlns:a16="http://schemas.microsoft.com/office/drawing/2014/main" id="{DEEF9AAA-56D5-E6F6-3827-B32C0BF23EEC}"/>
              </a:ext>
            </a:extLst>
          </p:cNvPr>
          <p:cNvSpPr>
            <a:spLocks noGrp="1"/>
          </p:cNvSpPr>
          <p:nvPr>
            <p:ph sz="quarter" idx="10"/>
          </p:nvPr>
        </p:nvSpPr>
        <p:spPr>
          <a:xfrm>
            <a:off x="506897" y="1295400"/>
            <a:ext cx="10209414"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9089036"/>
      </p:ext>
    </p:extLst>
  </p:cSld>
  <p:clrMapOvr>
    <a:masterClrMapping/>
  </p:clrMapOvr>
  <p:extLst>
    <p:ext uri="{DCECCB84-F9BA-43D5-87BE-67443E8EF086}">
      <p15:sldGuideLst xmlns:p15="http://schemas.microsoft.com/office/powerpoint/2012/main">
        <p15:guide id="1" pos="763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mplate 5">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1179175" cy="690466"/>
          </a:xfrm>
        </p:spPr>
        <p:txBody>
          <a:bodyPr anchor="t">
            <a:normAutofit/>
          </a:bodyPr>
          <a:lstStyle>
            <a:lvl1pPr>
              <a:defRPr sz="4400">
                <a:solidFill>
                  <a:srgbClr val="D2672B"/>
                </a:solidFill>
              </a:defRPr>
            </a:lvl1pPr>
          </a:lstStyle>
          <a:p>
            <a:r>
              <a:rPr lang="en-US"/>
              <a:t>Slide Header</a:t>
            </a:r>
          </a:p>
        </p:txBody>
      </p:sp>
      <p:pic>
        <p:nvPicPr>
          <p:cNvPr id="19" name="Picture 18" descr="A black and white logo&#10;&#10;Description automatically generated with low confidence">
            <a:extLst>
              <a:ext uri="{FF2B5EF4-FFF2-40B4-BE49-F238E27FC236}">
                <a16:creationId xmlns:a16="http://schemas.microsoft.com/office/drawing/2014/main" id="{68B3E7C2-9A12-6357-E537-36FA627B56CB}"/>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166706" y="6075533"/>
            <a:ext cx="567983" cy="567983"/>
          </a:xfrm>
          <a:prstGeom prst="rect">
            <a:avLst/>
          </a:prstGeom>
        </p:spPr>
      </p:pic>
      <p:sp>
        <p:nvSpPr>
          <p:cNvPr id="3" name="Content Placeholder 21">
            <a:extLst>
              <a:ext uri="{FF2B5EF4-FFF2-40B4-BE49-F238E27FC236}">
                <a16:creationId xmlns:a16="http://schemas.microsoft.com/office/drawing/2014/main" id="{2A761A5E-8729-ADC9-50FF-1A446907793D}"/>
              </a:ext>
            </a:extLst>
          </p:cNvPr>
          <p:cNvSpPr>
            <a:spLocks noGrp="1"/>
          </p:cNvSpPr>
          <p:nvPr userDrawn="1">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 name="Freeform: Shape 50">
            <a:extLst>
              <a:ext uri="{FF2B5EF4-FFF2-40B4-BE49-F238E27FC236}">
                <a16:creationId xmlns:a16="http://schemas.microsoft.com/office/drawing/2014/main" id="{F52E3164-2D35-C28F-DA1A-025903CD875C}"/>
              </a:ext>
            </a:extLst>
          </p:cNvPr>
          <p:cNvSpPr/>
          <p:nvPr userDrawn="1"/>
        </p:nvSpPr>
        <p:spPr>
          <a:xfrm>
            <a:off x="-25399" y="66676"/>
            <a:ext cx="529521" cy="1228725"/>
          </a:xfrm>
          <a:custGeom>
            <a:avLst/>
            <a:gdLst>
              <a:gd name="connsiteX0" fmla="*/ 25047 w 529521"/>
              <a:gd name="connsiteY0" fmla="*/ 0 h 1228725"/>
              <a:gd name="connsiteX1" fmla="*/ 529521 w 529521"/>
              <a:gd name="connsiteY1" fmla="*/ 252237 h 1228725"/>
              <a:gd name="connsiteX2" fmla="*/ 529521 w 529521"/>
              <a:gd name="connsiteY2" fmla="*/ 976489 h 1228725"/>
              <a:gd name="connsiteX3" fmla="*/ 25047 w 529521"/>
              <a:gd name="connsiteY3" fmla="*/ 1228725 h 1228725"/>
              <a:gd name="connsiteX4" fmla="*/ 0 w 529521"/>
              <a:gd name="connsiteY4" fmla="*/ 1216202 h 1228725"/>
              <a:gd name="connsiteX5" fmla="*/ 0 w 529521"/>
              <a:gd name="connsiteY5" fmla="*/ 12524 h 1228725"/>
              <a:gd name="connsiteX6" fmla="*/ 25047 w 529521"/>
              <a:gd name="connsiteY6" fmla="*/ 0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521" h="1228725">
                <a:moveTo>
                  <a:pt x="25047" y="0"/>
                </a:moveTo>
                <a:lnTo>
                  <a:pt x="529521" y="252237"/>
                </a:lnTo>
                <a:lnTo>
                  <a:pt x="529521" y="976489"/>
                </a:lnTo>
                <a:lnTo>
                  <a:pt x="25047" y="1228725"/>
                </a:lnTo>
                <a:lnTo>
                  <a:pt x="0" y="1216202"/>
                </a:lnTo>
                <a:lnTo>
                  <a:pt x="0" y="12524"/>
                </a:lnTo>
                <a:lnTo>
                  <a:pt x="25047" y="0"/>
                </a:lnTo>
                <a:close/>
              </a:path>
            </a:pathLst>
          </a:cu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90223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ments">
    <p:spTree>
      <p:nvGrpSpPr>
        <p:cNvPr id="1" name=""/>
        <p:cNvGrpSpPr/>
        <p:nvPr/>
      </p:nvGrpSpPr>
      <p:grpSpPr>
        <a:xfrm>
          <a:off x="0" y="0"/>
          <a:ext cx="0" cy="0"/>
          <a:chOff x="0" y="0"/>
          <a:chExt cx="0" cy="0"/>
        </a:xfrm>
      </p:grpSpPr>
      <p:sp>
        <p:nvSpPr>
          <p:cNvPr id="11" name="Arrow: Pentagon 10">
            <a:extLst>
              <a:ext uri="{FF2B5EF4-FFF2-40B4-BE49-F238E27FC236}">
                <a16:creationId xmlns:a16="http://schemas.microsoft.com/office/drawing/2014/main" id="{B09BF83D-67AF-A36F-0D52-1CD9978F2BB2}"/>
              </a:ext>
            </a:extLst>
          </p:cNvPr>
          <p:cNvSpPr/>
          <p:nvPr userDrawn="1"/>
        </p:nvSpPr>
        <p:spPr>
          <a:xfrm rot="5400000">
            <a:off x="8604114" y="2281136"/>
            <a:ext cx="5632315" cy="1070042"/>
          </a:xfrm>
          <a:prstGeom prst="homePlate">
            <a:avLst/>
          </a:prstGeom>
          <a:solidFill>
            <a:srgbClr val="D2672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AB94F48-FCCF-4E37-0A54-49ED64B9A791}"/>
              </a:ext>
            </a:extLst>
          </p:cNvPr>
          <p:cNvSpPr/>
          <p:nvPr userDrawn="1"/>
        </p:nvSpPr>
        <p:spPr>
          <a:xfrm>
            <a:off x="380998" y="6222354"/>
            <a:ext cx="10391777" cy="453970"/>
          </a:xfrm>
          <a:prstGeom prst="rect">
            <a:avLst/>
          </a:prstGeom>
        </p:spPr>
        <p:txBody>
          <a:bodyPr wrap="square">
            <a:spAutoFit/>
          </a:bodyPr>
          <a:lstStyle/>
          <a:p>
            <a:pPr algn="ctr">
              <a:buClr>
                <a:prstClr val="black"/>
              </a:buClr>
              <a:buSzPct val="25000"/>
              <a:defRPr/>
            </a:pPr>
            <a:r>
              <a:rPr lang="en-US" sz="750" i="1">
                <a:solidFill>
                  <a:schemeClr val="tx1">
                    <a:lumMod val="75000"/>
                    <a:lumOff val="25000"/>
                  </a:schemeClr>
                </a:solidFill>
                <a:latin typeface="+mj-lt"/>
              </a:rPr>
              <a:t>This material is based upon work supported by NASA through contract 80LARC23FA024.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pic>
        <p:nvPicPr>
          <p:cNvPr id="8" name="Picture 7" descr="A picture containing text, sign, device, meter&#10;&#10;Description automatically generated">
            <a:extLst>
              <a:ext uri="{FF2B5EF4-FFF2-40B4-BE49-F238E27FC236}">
                <a16:creationId xmlns:a16="http://schemas.microsoft.com/office/drawing/2014/main" id="{8E2C8C4E-F03E-79B2-F29A-B1BB3E6FCA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9844" y="5842431"/>
            <a:ext cx="751158" cy="759845"/>
          </a:xfrm>
          <a:prstGeom prst="rect">
            <a:avLst/>
          </a:prstGeom>
        </p:spPr>
      </p:pic>
      <p:pic>
        <p:nvPicPr>
          <p:cNvPr id="10" name="Picture 9">
            <a:extLst>
              <a:ext uri="{FF2B5EF4-FFF2-40B4-BE49-F238E27FC236}">
                <a16:creationId xmlns:a16="http://schemas.microsoft.com/office/drawing/2014/main" id="{C8C90640-7C33-80F4-69B5-960CA01E93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25642" y="255724"/>
            <a:ext cx="764423" cy="764423"/>
          </a:xfrm>
          <a:prstGeom prst="rect">
            <a:avLst/>
          </a:prstGeom>
        </p:spPr>
      </p:pic>
      <p:sp>
        <p:nvSpPr>
          <p:cNvPr id="4" name="Title 1">
            <a:extLst>
              <a:ext uri="{FF2B5EF4-FFF2-40B4-BE49-F238E27FC236}">
                <a16:creationId xmlns:a16="http://schemas.microsoft.com/office/drawing/2014/main" id="{778AA538-93EB-5999-ACD7-17F87DFC8152}"/>
              </a:ext>
            </a:extLst>
          </p:cNvPr>
          <p:cNvSpPr txBox="1">
            <a:spLocks/>
          </p:cNvSpPr>
          <p:nvPr userDrawn="1"/>
        </p:nvSpPr>
        <p:spPr>
          <a:xfrm>
            <a:off x="506895" y="329681"/>
            <a:ext cx="10320761" cy="69046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4DAEB3"/>
                </a:solidFill>
                <a:latin typeface="+mj-lt"/>
                <a:ea typeface="+mj-ea"/>
                <a:cs typeface="+mj-cs"/>
              </a:defRPr>
            </a:lvl1pPr>
          </a:lstStyle>
          <a:p>
            <a:r>
              <a:rPr lang="en-US">
                <a:solidFill>
                  <a:srgbClr val="D2672B"/>
                </a:solidFill>
              </a:rPr>
              <a:t>Acknowledgments</a:t>
            </a:r>
          </a:p>
        </p:txBody>
      </p:sp>
      <p:sp>
        <p:nvSpPr>
          <p:cNvPr id="6" name="Text Placeholder 5">
            <a:extLst>
              <a:ext uri="{FF2B5EF4-FFF2-40B4-BE49-F238E27FC236}">
                <a16:creationId xmlns:a16="http://schemas.microsoft.com/office/drawing/2014/main" id="{B8BB4FF0-9FE6-EE5E-D204-F45A707BCF9E}"/>
              </a:ext>
            </a:extLst>
          </p:cNvPr>
          <p:cNvSpPr>
            <a:spLocks noGrp="1"/>
          </p:cNvSpPr>
          <p:nvPr>
            <p:ph type="body" sz="quarter" idx="10"/>
          </p:nvPr>
        </p:nvSpPr>
        <p:spPr>
          <a:xfrm>
            <a:off x="506895" y="1295400"/>
            <a:ext cx="10213975" cy="4757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579466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E20B6-997D-7207-E530-00F862A31900}"/>
              </a:ext>
            </a:extLst>
          </p:cNvPr>
          <p:cNvSpPr>
            <a:spLocks noGrp="1"/>
          </p:cNvSpPr>
          <p:nvPr>
            <p:ph type="title"/>
          </p:nvPr>
        </p:nvSpPr>
        <p:spPr>
          <a:xfrm>
            <a:off x="5162549" y="1289050"/>
            <a:ext cx="5753100" cy="1325563"/>
          </a:xfrm>
          <a:prstGeom prst="rect">
            <a:avLst/>
          </a:prstGeom>
        </p:spPr>
        <p:txBody>
          <a:bodyPr vert="horz" lIns="91440" tIns="45720" rIns="91440" bIns="45720" rtlCol="0" anchor="ctr">
            <a:normAutofit/>
          </a:bodyPr>
          <a:lstStyle/>
          <a:p>
            <a:r>
              <a:rPr lang="en-US"/>
              <a:t>PROJECT SHORT TITLE (ALL CAPS)</a:t>
            </a:r>
          </a:p>
        </p:txBody>
      </p:sp>
      <p:sp>
        <p:nvSpPr>
          <p:cNvPr id="6" name="Text Placeholder 5">
            <a:extLst>
              <a:ext uri="{FF2B5EF4-FFF2-40B4-BE49-F238E27FC236}">
                <a16:creationId xmlns:a16="http://schemas.microsoft.com/office/drawing/2014/main" id="{8D346387-C5EA-58A9-32AA-202FDE7B05AC}"/>
              </a:ext>
            </a:extLst>
          </p:cNvPr>
          <p:cNvSpPr>
            <a:spLocks noGrp="1"/>
          </p:cNvSpPr>
          <p:nvPr>
            <p:ph type="body" idx="1"/>
          </p:nvPr>
        </p:nvSpPr>
        <p:spPr>
          <a:xfrm>
            <a:off x="5162549" y="2867025"/>
            <a:ext cx="5753100" cy="33099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4673419"/>
      </p:ext>
    </p:extLst>
  </p:cSld>
  <p:clrMap bg1="lt1" tx1="dk1" bg2="lt2" tx2="dk2" accent1="accent1" accent2="accent2" accent3="accent3" accent4="accent4" accent5="accent5" accent6="accent6" hlink="hlink" folHlink="folHlink"/>
  <p:sldLayoutIdLst>
    <p:sldLayoutId id="2147483673" r:id="rId1"/>
    <p:sldLayoutId id="2147483668" r:id="rId2"/>
    <p:sldLayoutId id="2147483679" r:id="rId3"/>
    <p:sldLayoutId id="2147483666" r:id="rId4"/>
    <p:sldLayoutId id="2147483674" r:id="rId5"/>
    <p:sldLayoutId id="2147483678" r:id="rId6"/>
    <p:sldLayoutId id="2147483663" r:id="rId7"/>
  </p:sldLayoutIdLst>
  <p:txStyles>
    <p:titleStyle>
      <a:lvl1pPr marL="0" indent="0" algn="l" defTabSz="914400" rtl="0" eaLnBrk="1" latinLnBrk="0" hangingPunct="1">
        <a:lnSpc>
          <a:spcPct val="90000"/>
        </a:lnSpc>
        <a:spcBef>
          <a:spcPct val="0"/>
        </a:spcBef>
        <a:buClr>
          <a:srgbClr val="4DAEB3"/>
        </a:buClr>
        <a:buFont typeface="Arial" panose="020B0604020202020204" pitchFamily="34" charset="0"/>
        <a:buNone/>
        <a:defRPr sz="4400" b="1" kern="120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D2672B"/>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D2672B"/>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D2672B"/>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D2672B"/>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11A_66BDF715.xm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133_2D3D4CCC.xml"/><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microsoft.com/office/2018/10/relationships/comments" Target="../comments/modernComment_124_DBFCD789.xml"/><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unsplash.com/@projetocafegatomourisco?utm_content=creditCopyText&amp;utm_medium=referral&amp;utm_source=unsplash"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hyperlink" Target="https://unsplash.com/photos/a-landscape-with-trees-and-bushes-YFvjs8-JTVU?utm_content=creditCopyText&amp;utm_medium=referral&amp;utm_source=unsplash" TargetMode="External"/></Relationships>
</file>

<file path=ppt/slides/_rels/slide5.xml.rels><?xml version="1.0" encoding="UTF-8" standalone="yes"?>
<Relationships xmlns="http://schemas.openxmlformats.org/package/2006/relationships"><Relationship Id="rId3" Type="http://schemas.microsoft.com/office/2018/10/relationships/comments" Target="../comments/modernComment_123_75E30DCD.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s://unsplash.com/photos/a-landscape-with-trees-and-bushes-YFvjs8-JTVU?utm_content=creditCopyText&amp;utm_medium=referral&amp;utm_source=unsplash" TargetMode="External"/><Relationship Id="rId5" Type="http://schemas.openxmlformats.org/officeDocument/2006/relationships/hyperlink" Target="https://unsplash.com/@projetocafegatomourisco?utm_content=creditCopyText&amp;utm_medium=referral&amp;utm_source=unsplash" TargetMode="Externa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18/10/relationships/comments" Target="../comments/modernComment_132_21FA0BA6.xml"/><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2EFCFCEF-41EA-16EE-4BCC-BF587D092343}"/>
              </a:ext>
            </a:extLst>
          </p:cNvPr>
          <p:cNvSpPr>
            <a:spLocks noGrp="1"/>
          </p:cNvSpPr>
          <p:nvPr>
            <p:ph type="title"/>
          </p:nvPr>
        </p:nvSpPr>
        <p:spPr>
          <a:xfrm>
            <a:off x="6373512" y="853198"/>
            <a:ext cx="5818488" cy="1991533"/>
          </a:xfrm>
        </p:spPr>
        <p:txBody>
          <a:bodyPr/>
          <a:lstStyle/>
          <a:p>
            <a:r>
              <a:rPr lang="en-US"/>
              <a:t>NORTHERN BRAZIL AGRICULTURE</a:t>
            </a:r>
          </a:p>
        </p:txBody>
      </p:sp>
      <p:sp>
        <p:nvSpPr>
          <p:cNvPr id="35" name="Content Placeholder 34">
            <a:extLst>
              <a:ext uri="{FF2B5EF4-FFF2-40B4-BE49-F238E27FC236}">
                <a16:creationId xmlns:a16="http://schemas.microsoft.com/office/drawing/2014/main" id="{03C51CF1-EF5E-F40F-9DD0-4AAD46204D3A}"/>
              </a:ext>
            </a:extLst>
          </p:cNvPr>
          <p:cNvSpPr>
            <a:spLocks noGrp="1"/>
          </p:cNvSpPr>
          <p:nvPr>
            <p:ph idx="1"/>
          </p:nvPr>
        </p:nvSpPr>
        <p:spPr>
          <a:xfrm>
            <a:off x="6379770" y="2504661"/>
            <a:ext cx="5545530" cy="1098093"/>
          </a:xfrm>
        </p:spPr>
        <p:txBody>
          <a:bodyPr vert="horz" lIns="91440" tIns="45720" rIns="91440" bIns="45720" rtlCol="0" anchor="t">
            <a:noAutofit/>
          </a:bodyPr>
          <a:lstStyle/>
          <a:p>
            <a:r>
              <a:rPr lang="en-US" sz="2000"/>
              <a:t>Measuring Soybean Yields in Northern Brazil During El Niño-Southern Oscillation Conditions to Evaluate Trends in Agricultural Production and Support Crop Forecasting, 1984 </a:t>
            </a:r>
            <a:r>
              <a:rPr lang="en-US" sz="2000">
                <a:ea typeface="+mj-lt"/>
                <a:cs typeface="+mj-lt"/>
              </a:rPr>
              <a:t>–</a:t>
            </a:r>
            <a:r>
              <a:rPr lang="en-US" sz="2000">
                <a:solidFill>
                  <a:srgbClr val="333333"/>
                </a:solidFill>
                <a:ea typeface="+mj-lt"/>
                <a:cs typeface="+mj-lt"/>
              </a:rPr>
              <a:t> </a:t>
            </a:r>
            <a:r>
              <a:rPr lang="en-US" sz="2000"/>
              <a:t>2023</a:t>
            </a:r>
          </a:p>
        </p:txBody>
      </p:sp>
      <p:sp>
        <p:nvSpPr>
          <p:cNvPr id="36" name="Text Placeholder 35">
            <a:extLst>
              <a:ext uri="{FF2B5EF4-FFF2-40B4-BE49-F238E27FC236}">
                <a16:creationId xmlns:a16="http://schemas.microsoft.com/office/drawing/2014/main" id="{E64E20C6-46C5-4F6B-6EDC-775A43D9F554}"/>
              </a:ext>
            </a:extLst>
          </p:cNvPr>
          <p:cNvSpPr>
            <a:spLocks noGrp="1"/>
          </p:cNvSpPr>
          <p:nvPr>
            <p:ph type="body" sz="quarter" idx="17"/>
          </p:nvPr>
        </p:nvSpPr>
        <p:spPr>
          <a:xfrm>
            <a:off x="6379627" y="4240201"/>
            <a:ext cx="4090630" cy="1777271"/>
          </a:xfrm>
        </p:spPr>
        <p:txBody>
          <a:bodyPr vert="horz" lIns="91440" tIns="45720" rIns="91440" bIns="45720" rtlCol="0" anchor="t">
            <a:noAutofit/>
          </a:bodyPr>
          <a:lstStyle/>
          <a:p>
            <a:r>
              <a:rPr lang="en-US" sz="2000"/>
              <a:t>Devon V. Maloney</a:t>
            </a:r>
          </a:p>
          <a:p>
            <a:r>
              <a:rPr lang="en-US" sz="2000">
                <a:ea typeface="+mj-lt"/>
                <a:cs typeface="+mj-lt"/>
              </a:rPr>
              <a:t>Manpreet K. Singh</a:t>
            </a:r>
            <a:endParaRPr lang="en-US" sz="2000">
              <a:solidFill>
                <a:srgbClr val="404040"/>
              </a:solidFill>
              <a:ea typeface="+mj-lt"/>
              <a:cs typeface="+mj-lt"/>
            </a:endParaRPr>
          </a:p>
          <a:p>
            <a:r>
              <a:rPr lang="en-US" sz="2000">
                <a:ea typeface="+mj-lt"/>
                <a:cs typeface="+mj-lt"/>
              </a:rPr>
              <a:t>Grayson Shanley Barr</a:t>
            </a:r>
            <a:endParaRPr lang="en-US" sz="2000">
              <a:solidFill>
                <a:srgbClr val="000000"/>
              </a:solidFill>
              <a:ea typeface="+mj-lt"/>
              <a:cs typeface="+mj-lt"/>
            </a:endParaRPr>
          </a:p>
          <a:p>
            <a:r>
              <a:rPr lang="en-US" sz="2000" err="1">
                <a:ea typeface="+mj-lt"/>
                <a:cs typeface="+mj-lt"/>
              </a:rPr>
              <a:t>Sofya</a:t>
            </a:r>
            <a:r>
              <a:rPr lang="en-US" sz="2000">
                <a:ea typeface="+mj-lt"/>
                <a:cs typeface="+mj-lt"/>
              </a:rPr>
              <a:t> </a:t>
            </a:r>
            <a:r>
              <a:rPr lang="en-US" sz="2000" err="1">
                <a:ea typeface="+mj-lt"/>
                <a:cs typeface="+mj-lt"/>
              </a:rPr>
              <a:t>Goncharenko</a:t>
            </a:r>
            <a:r>
              <a:rPr lang="en-US" sz="2000">
                <a:ea typeface="+mj-lt"/>
                <a:cs typeface="+mj-lt"/>
              </a:rPr>
              <a:t> </a:t>
            </a:r>
            <a:endParaRPr lang="en-US" sz="2000">
              <a:solidFill>
                <a:srgbClr val="000000"/>
              </a:solidFill>
              <a:ea typeface="+mj-lt"/>
              <a:cs typeface="+mj-lt"/>
            </a:endParaRPr>
          </a:p>
          <a:p>
            <a:endParaRPr lang="en-US">
              <a:solidFill>
                <a:srgbClr val="404040"/>
              </a:solidFill>
              <a:ea typeface="+mj-lt"/>
              <a:cs typeface="+mj-lt"/>
            </a:endParaRPr>
          </a:p>
          <a:p>
            <a:endParaRPr lang="en-US"/>
          </a:p>
        </p:txBody>
      </p:sp>
      <p:sp>
        <p:nvSpPr>
          <p:cNvPr id="42" name="Text Placeholder 41">
            <a:extLst>
              <a:ext uri="{FF2B5EF4-FFF2-40B4-BE49-F238E27FC236}">
                <a16:creationId xmlns:a16="http://schemas.microsoft.com/office/drawing/2014/main" id="{7B3FE8F8-A0C4-7E52-6FD1-EB79A54A977F}"/>
              </a:ext>
            </a:extLst>
          </p:cNvPr>
          <p:cNvSpPr>
            <a:spLocks noGrp="1"/>
          </p:cNvSpPr>
          <p:nvPr>
            <p:ph type="body" sz="quarter" idx="23"/>
          </p:nvPr>
        </p:nvSpPr>
        <p:spPr>
          <a:xfrm>
            <a:off x="1208643" y="6096028"/>
            <a:ext cx="5093687" cy="510818"/>
          </a:xfrm>
        </p:spPr>
        <p:txBody>
          <a:bodyPr/>
          <a:lstStyle/>
          <a:p>
            <a:r>
              <a:rPr lang="en-US"/>
              <a:t>North Carolina – NCEI | Spring 2024 </a:t>
            </a:r>
          </a:p>
        </p:txBody>
      </p:sp>
    </p:spTree>
    <p:extLst>
      <p:ext uri="{BB962C8B-B14F-4D97-AF65-F5344CB8AC3E}">
        <p14:creationId xmlns:p14="http://schemas.microsoft.com/office/powerpoint/2010/main" val="2640687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3D08F-D671-296E-076C-F9565D2F23BB}"/>
              </a:ext>
            </a:extLst>
          </p:cNvPr>
          <p:cNvSpPr>
            <a:spLocks noGrp="1"/>
          </p:cNvSpPr>
          <p:nvPr>
            <p:ph type="title"/>
          </p:nvPr>
        </p:nvSpPr>
        <p:spPr/>
        <p:txBody>
          <a:bodyPr/>
          <a:lstStyle/>
          <a:p>
            <a:r>
              <a:rPr lang="en-US"/>
              <a:t>Methods: Calculating NDVI &amp; Crop Yield  </a:t>
            </a:r>
          </a:p>
        </p:txBody>
      </p:sp>
      <p:sp>
        <p:nvSpPr>
          <p:cNvPr id="4" name="Flowchart: Data 5">
            <a:extLst>
              <a:ext uri="{FF2B5EF4-FFF2-40B4-BE49-F238E27FC236}">
                <a16:creationId xmlns:a16="http://schemas.microsoft.com/office/drawing/2014/main" id="{F6987B83-EFFE-C268-9B50-39864DB3A3E5}"/>
              </a:ext>
            </a:extLst>
          </p:cNvPr>
          <p:cNvSpPr/>
          <p:nvPr/>
        </p:nvSpPr>
        <p:spPr>
          <a:xfrm>
            <a:off x="328075" y="1891184"/>
            <a:ext cx="3301904" cy="929796"/>
          </a:xfrm>
          <a:prstGeom prst="flowChartInputOutpu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err="1">
                <a:solidFill>
                  <a:schemeClr val="tx1">
                    <a:lumMod val="75000"/>
                    <a:lumOff val="25000"/>
                  </a:schemeClr>
                </a:solidFill>
                <a:latin typeface="Century Gothic"/>
                <a:cs typeface="Times New Roman"/>
              </a:rPr>
              <a:t>MapBiomas</a:t>
            </a:r>
            <a:r>
              <a:rPr lang="en-US" sz="2000">
                <a:solidFill>
                  <a:schemeClr val="tx1">
                    <a:lumMod val="75000"/>
                    <a:lumOff val="25000"/>
                  </a:schemeClr>
                </a:solidFill>
                <a:latin typeface="Century Gothic"/>
                <a:cs typeface="Times New Roman"/>
              </a:rPr>
              <a:t> </a:t>
            </a:r>
          </a:p>
          <a:p>
            <a:pPr algn="ctr"/>
            <a:r>
              <a:rPr lang="en-US" sz="2000">
                <a:solidFill>
                  <a:schemeClr val="tx1">
                    <a:lumMod val="75000"/>
                    <a:lumOff val="25000"/>
                  </a:schemeClr>
                </a:solidFill>
                <a:latin typeface="Century Gothic"/>
                <a:cs typeface="Times New Roman"/>
              </a:rPr>
              <a:t>Annual LULC Classification</a:t>
            </a:r>
            <a:endParaRPr lang="en-US">
              <a:solidFill>
                <a:schemeClr val="tx1">
                  <a:lumMod val="75000"/>
                  <a:lumOff val="25000"/>
                </a:schemeClr>
              </a:solidFill>
              <a:latin typeface="Century Gothic"/>
            </a:endParaRPr>
          </a:p>
        </p:txBody>
      </p:sp>
      <p:sp>
        <p:nvSpPr>
          <p:cNvPr id="5" name="Oval 4">
            <a:extLst>
              <a:ext uri="{FF2B5EF4-FFF2-40B4-BE49-F238E27FC236}">
                <a16:creationId xmlns:a16="http://schemas.microsoft.com/office/drawing/2014/main" id="{53100F6F-4632-90E0-E73B-523E2074F0EF}"/>
              </a:ext>
            </a:extLst>
          </p:cNvPr>
          <p:cNvSpPr/>
          <p:nvPr/>
        </p:nvSpPr>
        <p:spPr>
          <a:xfrm>
            <a:off x="3584084" y="1770208"/>
            <a:ext cx="2324396" cy="1107318"/>
          </a:xfrm>
          <a:prstGeom prst="ellipse">
            <a:avLst/>
          </a:prstGeom>
          <a:solidFill>
            <a:schemeClr val="accent4">
              <a:lumMod val="60000"/>
              <a:lumOff val="40000"/>
            </a:schemeClr>
          </a:solidFill>
          <a:ln/>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algn="ctr"/>
            <a:r>
              <a:rPr lang="en-US">
                <a:solidFill>
                  <a:schemeClr val="tx1">
                    <a:lumMod val="75000"/>
                    <a:lumOff val="25000"/>
                  </a:schemeClr>
                </a:solidFill>
                <a:latin typeface="Century Gothic"/>
                <a:cs typeface="Times New Roman"/>
              </a:rPr>
              <a:t>Mask soybean pixels </a:t>
            </a:r>
            <a:endParaRPr lang="en-US">
              <a:solidFill>
                <a:schemeClr val="tx1">
                  <a:lumMod val="75000"/>
                  <a:lumOff val="25000"/>
                </a:schemeClr>
              </a:solidFill>
              <a:latin typeface="Century Gothic"/>
            </a:endParaRPr>
          </a:p>
        </p:txBody>
      </p:sp>
      <p:grpSp>
        <p:nvGrpSpPr>
          <p:cNvPr id="6" name="Group 5">
            <a:extLst>
              <a:ext uri="{FF2B5EF4-FFF2-40B4-BE49-F238E27FC236}">
                <a16:creationId xmlns:a16="http://schemas.microsoft.com/office/drawing/2014/main" id="{3F9B6C2B-4461-CFA5-DCA3-9B993570A1E7}"/>
              </a:ext>
            </a:extLst>
          </p:cNvPr>
          <p:cNvGrpSpPr/>
          <p:nvPr/>
        </p:nvGrpSpPr>
        <p:grpSpPr>
          <a:xfrm>
            <a:off x="115974" y="3182656"/>
            <a:ext cx="3473377" cy="1102335"/>
            <a:chOff x="154815" y="1453450"/>
            <a:chExt cx="3028472" cy="1098279"/>
          </a:xfrm>
        </p:grpSpPr>
        <p:sp>
          <p:nvSpPr>
            <p:cNvPr id="7" name="Flowchart: Data 57">
              <a:extLst>
                <a:ext uri="{FF2B5EF4-FFF2-40B4-BE49-F238E27FC236}">
                  <a16:creationId xmlns:a16="http://schemas.microsoft.com/office/drawing/2014/main" id="{640DA966-7B63-7A5E-8718-8805EECCD549}"/>
                </a:ext>
              </a:extLst>
            </p:cNvPr>
            <p:cNvSpPr/>
            <p:nvPr/>
          </p:nvSpPr>
          <p:spPr>
            <a:xfrm>
              <a:off x="304324" y="1625355"/>
              <a:ext cx="2878963" cy="926374"/>
            </a:xfrm>
            <a:prstGeom prst="flowChartInputOutpu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chemeClr val="tx1">
                    <a:lumMod val="75000"/>
                    <a:lumOff val="25000"/>
                  </a:schemeClr>
                </a:solidFill>
                <a:latin typeface="Century Gothic" panose="020B0502020202020204" pitchFamily="34" charset="0"/>
                <a:cs typeface="Times New Roman"/>
              </a:endParaRPr>
            </a:p>
          </p:txBody>
        </p:sp>
        <p:sp>
          <p:nvSpPr>
            <p:cNvPr id="8" name="Flowchart: Data 58">
              <a:extLst>
                <a:ext uri="{FF2B5EF4-FFF2-40B4-BE49-F238E27FC236}">
                  <a16:creationId xmlns:a16="http://schemas.microsoft.com/office/drawing/2014/main" id="{2F9849E9-C840-6B36-E115-7777FE4B39C0}"/>
                </a:ext>
              </a:extLst>
            </p:cNvPr>
            <p:cNvSpPr/>
            <p:nvPr/>
          </p:nvSpPr>
          <p:spPr>
            <a:xfrm>
              <a:off x="223675" y="1522343"/>
              <a:ext cx="2878963" cy="926374"/>
            </a:xfrm>
            <a:prstGeom prst="flowChartInputOutpu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chemeClr val="tx1">
                    <a:lumMod val="75000"/>
                    <a:lumOff val="25000"/>
                  </a:schemeClr>
                </a:solidFill>
                <a:latin typeface="Century Gothic" panose="020B0502020202020204" pitchFamily="34" charset="0"/>
                <a:cs typeface="Times New Roman"/>
              </a:endParaRPr>
            </a:p>
          </p:txBody>
        </p:sp>
        <p:sp>
          <p:nvSpPr>
            <p:cNvPr id="9" name="Flowchart: Data 59">
              <a:extLst>
                <a:ext uri="{FF2B5EF4-FFF2-40B4-BE49-F238E27FC236}">
                  <a16:creationId xmlns:a16="http://schemas.microsoft.com/office/drawing/2014/main" id="{971D6D4A-B135-F4AD-9A70-1703CCDB44E7}"/>
                </a:ext>
              </a:extLst>
            </p:cNvPr>
            <p:cNvSpPr/>
            <p:nvPr/>
          </p:nvSpPr>
          <p:spPr>
            <a:xfrm>
              <a:off x="154815" y="1453450"/>
              <a:ext cx="2878963" cy="926374"/>
            </a:xfrm>
            <a:prstGeom prst="flowChartInputOutpu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solidFill>
                    <a:schemeClr val="tx1">
                      <a:lumMod val="75000"/>
                      <a:lumOff val="25000"/>
                    </a:schemeClr>
                  </a:solidFill>
                  <a:latin typeface="Century Gothic"/>
                  <a:cs typeface="Times New Roman"/>
                </a:rPr>
                <a:t>Landsat 5,7,8</a:t>
              </a:r>
              <a:endParaRPr lang="en-US" sz="2000">
                <a:solidFill>
                  <a:schemeClr val="tx1">
                    <a:lumMod val="75000"/>
                    <a:lumOff val="25000"/>
                  </a:schemeClr>
                </a:solidFill>
                <a:latin typeface="Century Gothic"/>
              </a:endParaRPr>
            </a:p>
          </p:txBody>
        </p:sp>
      </p:grpSp>
      <p:sp>
        <p:nvSpPr>
          <p:cNvPr id="14" name="Oval 13">
            <a:extLst>
              <a:ext uri="{FF2B5EF4-FFF2-40B4-BE49-F238E27FC236}">
                <a16:creationId xmlns:a16="http://schemas.microsoft.com/office/drawing/2014/main" id="{1E9C6764-D6BB-D045-55F3-30CA84E0D135}"/>
              </a:ext>
            </a:extLst>
          </p:cNvPr>
          <p:cNvSpPr/>
          <p:nvPr/>
        </p:nvSpPr>
        <p:spPr>
          <a:xfrm>
            <a:off x="5944764" y="2288339"/>
            <a:ext cx="2501111" cy="1594720"/>
          </a:xfrm>
          <a:prstGeom prst="ellipse">
            <a:avLst/>
          </a:prstGeom>
          <a:solidFill>
            <a:schemeClr val="accent4">
              <a:lumMod val="60000"/>
              <a:lumOff val="40000"/>
            </a:schemeClr>
          </a:solidFill>
          <a:ln/>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algn="ctr"/>
            <a:r>
              <a:rPr lang="en-US">
                <a:solidFill>
                  <a:schemeClr val="tx1">
                    <a:lumMod val="75000"/>
                    <a:lumOff val="25000"/>
                  </a:schemeClr>
                </a:solidFill>
                <a:latin typeface="Century Gothic"/>
                <a:cs typeface="Times New Roman"/>
              </a:rPr>
              <a:t>Calculate monthly mean NDVI of soybean areas</a:t>
            </a:r>
            <a:endParaRPr lang="en-US">
              <a:solidFill>
                <a:schemeClr val="tx1">
                  <a:lumMod val="75000"/>
                  <a:lumOff val="25000"/>
                </a:schemeClr>
              </a:solidFill>
              <a:latin typeface="Century Gothic"/>
            </a:endParaRPr>
          </a:p>
        </p:txBody>
      </p:sp>
      <p:sp>
        <p:nvSpPr>
          <p:cNvPr id="15" name="Oval 14">
            <a:extLst>
              <a:ext uri="{FF2B5EF4-FFF2-40B4-BE49-F238E27FC236}">
                <a16:creationId xmlns:a16="http://schemas.microsoft.com/office/drawing/2014/main" id="{67908049-E9E7-1285-7491-4CB41C8CEC0E}"/>
              </a:ext>
            </a:extLst>
          </p:cNvPr>
          <p:cNvSpPr/>
          <p:nvPr/>
        </p:nvSpPr>
        <p:spPr>
          <a:xfrm>
            <a:off x="8184325" y="3420419"/>
            <a:ext cx="2803425" cy="1466791"/>
          </a:xfrm>
          <a:prstGeom prst="ellipse">
            <a:avLst/>
          </a:prstGeom>
          <a:solidFill>
            <a:schemeClr val="accent4">
              <a:lumMod val="60000"/>
              <a:lumOff val="40000"/>
            </a:schemeClr>
          </a:solidFill>
          <a:ln/>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algn="ctr"/>
            <a:r>
              <a:rPr lang="en-US">
                <a:solidFill>
                  <a:schemeClr val="tx1">
                    <a:lumMod val="75000"/>
                    <a:lumOff val="25000"/>
                  </a:schemeClr>
                </a:solidFill>
                <a:latin typeface="Century Gothic"/>
                <a:cs typeface="Times New Roman"/>
              </a:rPr>
              <a:t>Sum NDVI for each soybean growing season by state</a:t>
            </a:r>
            <a:endParaRPr lang="en-US">
              <a:solidFill>
                <a:schemeClr val="tx1">
                  <a:lumMod val="75000"/>
                  <a:lumOff val="25000"/>
                </a:schemeClr>
              </a:solidFill>
              <a:latin typeface="Century Gothic"/>
            </a:endParaRPr>
          </a:p>
        </p:txBody>
      </p:sp>
      <p:cxnSp>
        <p:nvCxnSpPr>
          <p:cNvPr id="17" name="Straight Arrow Connector 16">
            <a:extLst>
              <a:ext uri="{FF2B5EF4-FFF2-40B4-BE49-F238E27FC236}">
                <a16:creationId xmlns:a16="http://schemas.microsoft.com/office/drawing/2014/main" id="{91DAFC94-B605-786A-F83D-C0F430391BFC}"/>
              </a:ext>
            </a:extLst>
          </p:cNvPr>
          <p:cNvCxnSpPr>
            <a:cxnSpLocks/>
          </p:cNvCxnSpPr>
          <p:nvPr/>
        </p:nvCxnSpPr>
        <p:spPr>
          <a:xfrm>
            <a:off x="8277220" y="3530250"/>
            <a:ext cx="152900" cy="895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4419C34-D5AE-41F9-E43A-42C9C46FEBB3}"/>
              </a:ext>
            </a:extLst>
          </p:cNvPr>
          <p:cNvCxnSpPr>
            <a:cxnSpLocks/>
            <a:endCxn id="14" idx="1"/>
          </p:cNvCxnSpPr>
          <p:nvPr/>
        </p:nvCxnSpPr>
        <p:spPr>
          <a:xfrm>
            <a:off x="5919941" y="2432746"/>
            <a:ext cx="236643" cy="1560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6982EFD-D577-CC62-A427-CD61CA07D18A}"/>
              </a:ext>
            </a:extLst>
          </p:cNvPr>
          <p:cNvCxnSpPr>
            <a:cxnSpLocks/>
          </p:cNvCxnSpPr>
          <p:nvPr/>
        </p:nvCxnSpPr>
        <p:spPr>
          <a:xfrm>
            <a:off x="5940956" y="5533024"/>
            <a:ext cx="5802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Flowchart: Data 6">
            <a:extLst>
              <a:ext uri="{FF2B5EF4-FFF2-40B4-BE49-F238E27FC236}">
                <a16:creationId xmlns:a16="http://schemas.microsoft.com/office/drawing/2014/main" id="{B514BB50-E118-1643-AF53-D8DAC4DCC1E4}"/>
              </a:ext>
            </a:extLst>
          </p:cNvPr>
          <p:cNvSpPr/>
          <p:nvPr/>
        </p:nvSpPr>
        <p:spPr>
          <a:xfrm>
            <a:off x="190042" y="4935652"/>
            <a:ext cx="3301894" cy="929793"/>
          </a:xfrm>
          <a:prstGeom prst="flowChartInputOutpu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solidFill>
                  <a:schemeClr val="tx1">
                    <a:lumMod val="75000"/>
                    <a:lumOff val="25000"/>
                  </a:schemeClr>
                </a:solidFill>
                <a:latin typeface="Century Gothic"/>
                <a:cs typeface="Times New Roman"/>
              </a:rPr>
              <a:t>Soybean Crop Yield</a:t>
            </a:r>
            <a:endParaRPr lang="en-US" sz="2000">
              <a:solidFill>
                <a:schemeClr val="tx1">
                  <a:lumMod val="75000"/>
                  <a:lumOff val="25000"/>
                </a:schemeClr>
              </a:solidFill>
              <a:latin typeface="Century Gothic"/>
            </a:endParaRPr>
          </a:p>
        </p:txBody>
      </p:sp>
      <p:sp>
        <p:nvSpPr>
          <p:cNvPr id="30" name="Oval 29">
            <a:extLst>
              <a:ext uri="{FF2B5EF4-FFF2-40B4-BE49-F238E27FC236}">
                <a16:creationId xmlns:a16="http://schemas.microsoft.com/office/drawing/2014/main" id="{2EB763E9-B9A5-A739-4663-7AE6AFBCF515}"/>
              </a:ext>
            </a:extLst>
          </p:cNvPr>
          <p:cNvSpPr/>
          <p:nvPr/>
        </p:nvSpPr>
        <p:spPr>
          <a:xfrm>
            <a:off x="3616561" y="4898583"/>
            <a:ext cx="2324395" cy="1131365"/>
          </a:xfrm>
          <a:prstGeom prst="ellipse">
            <a:avLst/>
          </a:prstGeom>
          <a:solidFill>
            <a:schemeClr val="accent4">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a:solidFill>
                  <a:schemeClr val="tx1">
                    <a:lumMod val="75000"/>
                    <a:lumOff val="25000"/>
                  </a:schemeClr>
                </a:solidFill>
                <a:latin typeface="Century Gothic"/>
                <a:cs typeface="Times New Roman"/>
              </a:rPr>
              <a:t>Detrend Annual Yield Data</a:t>
            </a:r>
            <a:endParaRPr lang="en-US">
              <a:solidFill>
                <a:schemeClr val="tx1">
                  <a:lumMod val="75000"/>
                  <a:lumOff val="25000"/>
                </a:schemeClr>
              </a:solidFill>
              <a:latin typeface="Century Gothic"/>
            </a:endParaRPr>
          </a:p>
        </p:txBody>
      </p:sp>
      <p:cxnSp>
        <p:nvCxnSpPr>
          <p:cNvPr id="31" name="Straight Arrow Connector 30">
            <a:extLst>
              <a:ext uri="{FF2B5EF4-FFF2-40B4-BE49-F238E27FC236}">
                <a16:creationId xmlns:a16="http://schemas.microsoft.com/office/drawing/2014/main" id="{E26B4639-2E72-E130-ECD1-F87F4C2C5922}"/>
              </a:ext>
            </a:extLst>
          </p:cNvPr>
          <p:cNvCxnSpPr>
            <a:cxnSpLocks/>
          </p:cNvCxnSpPr>
          <p:nvPr/>
        </p:nvCxnSpPr>
        <p:spPr>
          <a:xfrm>
            <a:off x="3177796" y="5411224"/>
            <a:ext cx="4521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7A2F02B2-25A2-C9B9-6A2B-B6269AEC8483}"/>
              </a:ext>
            </a:extLst>
          </p:cNvPr>
          <p:cNvSpPr/>
          <p:nvPr/>
        </p:nvSpPr>
        <p:spPr>
          <a:xfrm>
            <a:off x="8522824" y="1501187"/>
            <a:ext cx="3553202" cy="1657046"/>
          </a:xfrm>
          <a:prstGeom prst="ellipse">
            <a:avLst/>
          </a:prstGeom>
          <a:solidFill>
            <a:schemeClr val="accent6">
              <a:lumMod val="60000"/>
              <a:lumOff val="40000"/>
            </a:schemeClr>
          </a:solidFill>
          <a:ln/>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Times New Roman"/>
              </a:rPr>
              <a:t>Cumulative annual growing season NDVI for soybean planted areas by state</a:t>
            </a:r>
            <a:endParaRPr lang="en-US" sz="2000">
              <a:solidFill>
                <a:schemeClr val="tx1">
                  <a:lumMod val="75000"/>
                  <a:lumOff val="25000"/>
                </a:schemeClr>
              </a:solidFill>
              <a:latin typeface="Century Gothic"/>
            </a:endParaRPr>
          </a:p>
        </p:txBody>
      </p:sp>
      <p:sp>
        <p:nvSpPr>
          <p:cNvPr id="33" name="Oval 32">
            <a:extLst>
              <a:ext uri="{FF2B5EF4-FFF2-40B4-BE49-F238E27FC236}">
                <a16:creationId xmlns:a16="http://schemas.microsoft.com/office/drawing/2014/main" id="{4EA6DDFC-7293-1DA3-B871-6CBDCC1E2D7B}"/>
              </a:ext>
            </a:extLst>
          </p:cNvPr>
          <p:cNvSpPr/>
          <p:nvPr/>
        </p:nvSpPr>
        <p:spPr>
          <a:xfrm>
            <a:off x="6521160" y="4918642"/>
            <a:ext cx="3162013" cy="1317971"/>
          </a:xfrm>
          <a:prstGeom prst="ellipse">
            <a:avLst/>
          </a:prstGeom>
          <a:solidFill>
            <a:schemeClr val="accent6">
              <a:lumMod val="60000"/>
              <a:lumOff val="40000"/>
            </a:schemeClr>
          </a:solidFill>
          <a:ln/>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Times New Roman"/>
              </a:rPr>
              <a:t>Detrended annual soybean crop yield by state</a:t>
            </a:r>
            <a:endParaRPr lang="en-US" sz="2000">
              <a:solidFill>
                <a:schemeClr val="tx1">
                  <a:lumMod val="75000"/>
                  <a:lumOff val="25000"/>
                </a:schemeClr>
              </a:solidFill>
              <a:latin typeface="Century Gothic"/>
            </a:endParaRPr>
          </a:p>
        </p:txBody>
      </p:sp>
      <p:cxnSp>
        <p:nvCxnSpPr>
          <p:cNvPr id="34" name="Straight Arrow Connector 33">
            <a:extLst>
              <a:ext uri="{FF2B5EF4-FFF2-40B4-BE49-F238E27FC236}">
                <a16:creationId xmlns:a16="http://schemas.microsoft.com/office/drawing/2014/main" id="{47EAB353-8CD7-CE50-928F-C50E2A2BEFF1}"/>
              </a:ext>
            </a:extLst>
          </p:cNvPr>
          <p:cNvCxnSpPr>
            <a:cxnSpLocks/>
            <a:endCxn id="3" idx="2"/>
          </p:cNvCxnSpPr>
          <p:nvPr/>
        </p:nvCxnSpPr>
        <p:spPr>
          <a:xfrm>
            <a:off x="3307053" y="3790384"/>
            <a:ext cx="189801" cy="41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5DA6B00D-EC5A-BC38-21D8-7E5389B6361E}"/>
              </a:ext>
            </a:extLst>
          </p:cNvPr>
          <p:cNvSpPr/>
          <p:nvPr/>
        </p:nvSpPr>
        <p:spPr>
          <a:xfrm>
            <a:off x="3496854" y="3167273"/>
            <a:ext cx="2324395" cy="1254540"/>
          </a:xfrm>
          <a:prstGeom prst="ellipse">
            <a:avLst/>
          </a:prstGeom>
          <a:solidFill>
            <a:schemeClr val="accent4">
              <a:lumMod val="60000"/>
              <a:lumOff val="40000"/>
            </a:schemeClr>
          </a:solidFill>
          <a:ln/>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algn="ctr"/>
            <a:r>
              <a:rPr lang="en-US">
                <a:solidFill>
                  <a:schemeClr val="tx1">
                    <a:lumMod val="75000"/>
                    <a:lumOff val="25000"/>
                  </a:schemeClr>
                </a:solidFill>
                <a:latin typeface="Century Gothic"/>
                <a:cs typeface="Times New Roman"/>
              </a:rPr>
              <a:t>Filter dataset annually for cloud-free pixels</a:t>
            </a:r>
          </a:p>
        </p:txBody>
      </p:sp>
      <p:cxnSp>
        <p:nvCxnSpPr>
          <p:cNvPr id="10" name="Straight Arrow Connector 9">
            <a:extLst>
              <a:ext uri="{FF2B5EF4-FFF2-40B4-BE49-F238E27FC236}">
                <a16:creationId xmlns:a16="http://schemas.microsoft.com/office/drawing/2014/main" id="{EC18AF4E-549A-4000-2334-1712DB674D89}"/>
              </a:ext>
            </a:extLst>
          </p:cNvPr>
          <p:cNvCxnSpPr>
            <a:cxnSpLocks/>
            <a:endCxn id="5" idx="2"/>
          </p:cNvCxnSpPr>
          <p:nvPr/>
        </p:nvCxnSpPr>
        <p:spPr>
          <a:xfrm>
            <a:off x="3372721" y="2292880"/>
            <a:ext cx="211363" cy="30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1999FA6-A211-4738-9964-795A96204AA8}"/>
              </a:ext>
            </a:extLst>
          </p:cNvPr>
          <p:cNvCxnSpPr>
            <a:cxnSpLocks/>
          </p:cNvCxnSpPr>
          <p:nvPr/>
        </p:nvCxnSpPr>
        <p:spPr>
          <a:xfrm flipV="1">
            <a:off x="5709293" y="3444726"/>
            <a:ext cx="216452" cy="120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3B96C0D-9E13-07EC-2806-475B8769B4E7}"/>
              </a:ext>
            </a:extLst>
          </p:cNvPr>
          <p:cNvCxnSpPr>
            <a:cxnSpLocks/>
          </p:cNvCxnSpPr>
          <p:nvPr/>
        </p:nvCxnSpPr>
        <p:spPr>
          <a:xfrm flipV="1">
            <a:off x="9722388" y="3160355"/>
            <a:ext cx="89358" cy="1911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7285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57864-E1E3-1B47-D2CA-8E1B6B9A0A67}"/>
              </a:ext>
            </a:extLst>
          </p:cNvPr>
          <p:cNvSpPr>
            <a:spLocks noGrp="1"/>
          </p:cNvSpPr>
          <p:nvPr>
            <p:ph type="title"/>
          </p:nvPr>
        </p:nvSpPr>
        <p:spPr/>
        <p:txBody>
          <a:bodyPr/>
          <a:lstStyle/>
          <a:p>
            <a:r>
              <a:rPr lang="en-US"/>
              <a:t>Methods: Temperature &amp; Precipitation </a:t>
            </a:r>
          </a:p>
        </p:txBody>
      </p:sp>
      <p:sp>
        <p:nvSpPr>
          <p:cNvPr id="4" name="Flowchart: Data 17">
            <a:extLst>
              <a:ext uri="{FF2B5EF4-FFF2-40B4-BE49-F238E27FC236}">
                <a16:creationId xmlns:a16="http://schemas.microsoft.com/office/drawing/2014/main" id="{BB80210B-FE35-5F83-59D6-4C1871107EE5}"/>
              </a:ext>
            </a:extLst>
          </p:cNvPr>
          <p:cNvSpPr/>
          <p:nvPr/>
        </p:nvSpPr>
        <p:spPr>
          <a:xfrm>
            <a:off x="0" y="5337648"/>
            <a:ext cx="2814543" cy="792558"/>
          </a:xfrm>
          <a:prstGeom prst="flowChartInputOutpu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solidFill>
                  <a:schemeClr val="tx1">
                    <a:lumMod val="75000"/>
                    <a:lumOff val="25000"/>
                  </a:schemeClr>
                </a:solidFill>
                <a:latin typeface="Century Gothic"/>
                <a:cs typeface="Times New Roman"/>
              </a:rPr>
              <a:t>CHIRPS</a:t>
            </a:r>
            <a:endParaRPr lang="en-US">
              <a:solidFill>
                <a:schemeClr val="tx1">
                  <a:lumMod val="75000"/>
                  <a:lumOff val="25000"/>
                </a:schemeClr>
              </a:solidFill>
              <a:latin typeface="Century Gothic"/>
            </a:endParaRPr>
          </a:p>
        </p:txBody>
      </p:sp>
      <p:sp>
        <p:nvSpPr>
          <p:cNvPr id="5" name="Flowchart: Data 9">
            <a:extLst>
              <a:ext uri="{FF2B5EF4-FFF2-40B4-BE49-F238E27FC236}">
                <a16:creationId xmlns:a16="http://schemas.microsoft.com/office/drawing/2014/main" id="{6419B60F-7752-4FB4-F23B-E9BFBE7C618E}"/>
              </a:ext>
            </a:extLst>
          </p:cNvPr>
          <p:cNvSpPr/>
          <p:nvPr/>
        </p:nvSpPr>
        <p:spPr>
          <a:xfrm>
            <a:off x="194430" y="1716512"/>
            <a:ext cx="2814543" cy="792558"/>
          </a:xfrm>
          <a:prstGeom prst="flowChartInputOutpu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solidFill>
                  <a:schemeClr val="tx1">
                    <a:lumMod val="75000"/>
                    <a:lumOff val="25000"/>
                  </a:schemeClr>
                </a:solidFill>
                <a:latin typeface="Century Gothic"/>
                <a:cs typeface="Times New Roman"/>
              </a:rPr>
              <a:t>El Niño 3.4 Dataset</a:t>
            </a:r>
          </a:p>
        </p:txBody>
      </p:sp>
      <p:sp>
        <p:nvSpPr>
          <p:cNvPr id="7" name="Flowchart: Data 9">
            <a:extLst>
              <a:ext uri="{FF2B5EF4-FFF2-40B4-BE49-F238E27FC236}">
                <a16:creationId xmlns:a16="http://schemas.microsoft.com/office/drawing/2014/main" id="{68A021D3-6011-104B-89E2-15871057D088}"/>
              </a:ext>
            </a:extLst>
          </p:cNvPr>
          <p:cNvSpPr/>
          <p:nvPr/>
        </p:nvSpPr>
        <p:spPr>
          <a:xfrm>
            <a:off x="197641" y="3473891"/>
            <a:ext cx="2814543" cy="792558"/>
          </a:xfrm>
          <a:prstGeom prst="flowChartInputOutpu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solidFill>
                  <a:schemeClr val="tx1">
                    <a:lumMod val="75000"/>
                    <a:lumOff val="25000"/>
                  </a:schemeClr>
                </a:solidFill>
                <a:latin typeface="Century Gothic"/>
                <a:cs typeface="Times New Roman"/>
              </a:rPr>
              <a:t>ERA5 Data</a:t>
            </a:r>
            <a:endParaRPr lang="en-US">
              <a:solidFill>
                <a:schemeClr val="tx1">
                  <a:lumMod val="75000"/>
                  <a:lumOff val="25000"/>
                </a:schemeClr>
              </a:solidFill>
            </a:endParaRPr>
          </a:p>
        </p:txBody>
      </p:sp>
      <p:sp>
        <p:nvSpPr>
          <p:cNvPr id="8" name="Oval 7">
            <a:extLst>
              <a:ext uri="{FF2B5EF4-FFF2-40B4-BE49-F238E27FC236}">
                <a16:creationId xmlns:a16="http://schemas.microsoft.com/office/drawing/2014/main" id="{743F80DD-9244-A7F4-290A-80220345B98F}"/>
              </a:ext>
            </a:extLst>
          </p:cNvPr>
          <p:cNvSpPr/>
          <p:nvPr/>
        </p:nvSpPr>
        <p:spPr>
          <a:xfrm>
            <a:off x="4001277" y="1582367"/>
            <a:ext cx="2569193" cy="1158560"/>
          </a:xfrm>
          <a:prstGeom prst="ellipse">
            <a:avLst/>
          </a:prstGeom>
          <a:solidFill>
            <a:schemeClr val="accent6">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a:solidFill>
                  <a:schemeClr val="tx1">
                    <a:lumMod val="75000"/>
                    <a:lumOff val="25000"/>
                  </a:schemeClr>
                </a:solidFill>
                <a:latin typeface="Century Gothic"/>
                <a:cs typeface="Times New Roman"/>
              </a:rPr>
              <a:t>ENSO SST temperature anomalies</a:t>
            </a:r>
            <a:endParaRPr lang="en-US" sz="2000">
              <a:solidFill>
                <a:schemeClr val="tx1">
                  <a:lumMod val="75000"/>
                  <a:lumOff val="25000"/>
                </a:schemeClr>
              </a:solidFill>
              <a:latin typeface="Century Gothic"/>
            </a:endParaRPr>
          </a:p>
        </p:txBody>
      </p:sp>
      <p:sp>
        <p:nvSpPr>
          <p:cNvPr id="9" name="Oval 8">
            <a:extLst>
              <a:ext uri="{FF2B5EF4-FFF2-40B4-BE49-F238E27FC236}">
                <a16:creationId xmlns:a16="http://schemas.microsoft.com/office/drawing/2014/main" id="{71A84018-B610-F580-2BA7-689512799C22}"/>
              </a:ext>
            </a:extLst>
          </p:cNvPr>
          <p:cNvSpPr/>
          <p:nvPr/>
        </p:nvSpPr>
        <p:spPr>
          <a:xfrm>
            <a:off x="6199527" y="2469174"/>
            <a:ext cx="2691013" cy="2039594"/>
          </a:xfrm>
          <a:prstGeom prst="ellipse">
            <a:avLst/>
          </a:prstGeom>
          <a:solidFill>
            <a:schemeClr val="accent4">
              <a:lumMod val="60000"/>
              <a:lumOff val="40000"/>
            </a:schemeClr>
          </a:solidFill>
          <a:ln/>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Times New Roman"/>
              </a:rPr>
              <a:t>Measure monthly total  precipitation and temperature </a:t>
            </a:r>
          </a:p>
        </p:txBody>
      </p:sp>
      <p:sp>
        <p:nvSpPr>
          <p:cNvPr id="10" name="Oval 9">
            <a:extLst>
              <a:ext uri="{FF2B5EF4-FFF2-40B4-BE49-F238E27FC236}">
                <a16:creationId xmlns:a16="http://schemas.microsoft.com/office/drawing/2014/main" id="{39505B88-FC88-FD54-5754-6018F671CE9C}"/>
              </a:ext>
            </a:extLst>
          </p:cNvPr>
          <p:cNvSpPr/>
          <p:nvPr/>
        </p:nvSpPr>
        <p:spPr>
          <a:xfrm>
            <a:off x="3128637" y="3488377"/>
            <a:ext cx="2517809" cy="844735"/>
          </a:xfrm>
          <a:prstGeom prst="ellipse">
            <a:avLst/>
          </a:prstGeom>
          <a:solidFill>
            <a:schemeClr val="accent4">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a:solidFill>
                  <a:schemeClr val="tx1">
                    <a:lumMod val="75000"/>
                    <a:lumOff val="25000"/>
                  </a:schemeClr>
                </a:solidFill>
                <a:latin typeface="Century Gothic"/>
              </a:rPr>
              <a:t>Filter by study states</a:t>
            </a:r>
          </a:p>
        </p:txBody>
      </p:sp>
      <p:sp>
        <p:nvSpPr>
          <p:cNvPr id="11" name="Oval 10">
            <a:extLst>
              <a:ext uri="{FF2B5EF4-FFF2-40B4-BE49-F238E27FC236}">
                <a16:creationId xmlns:a16="http://schemas.microsoft.com/office/drawing/2014/main" id="{B6AF18EC-E0C5-77C5-B2EA-E1F48FCED270}"/>
              </a:ext>
            </a:extLst>
          </p:cNvPr>
          <p:cNvSpPr/>
          <p:nvPr/>
        </p:nvSpPr>
        <p:spPr>
          <a:xfrm>
            <a:off x="4630955" y="5135713"/>
            <a:ext cx="3161391" cy="1545612"/>
          </a:xfrm>
          <a:prstGeom prst="ellipse">
            <a:avLst/>
          </a:prstGeom>
          <a:solidFill>
            <a:schemeClr val="accent4">
              <a:lumMod val="60000"/>
              <a:lumOff val="40000"/>
            </a:schemeClr>
          </a:solidFill>
          <a:ln/>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Times New Roman"/>
              </a:rPr>
              <a:t>Measure temperature and total precipitation</a:t>
            </a:r>
          </a:p>
        </p:txBody>
      </p:sp>
      <p:sp>
        <p:nvSpPr>
          <p:cNvPr id="12" name="Oval 11">
            <a:extLst>
              <a:ext uri="{FF2B5EF4-FFF2-40B4-BE49-F238E27FC236}">
                <a16:creationId xmlns:a16="http://schemas.microsoft.com/office/drawing/2014/main" id="{2601A9BA-FF05-843D-CDFA-267834368376}"/>
              </a:ext>
            </a:extLst>
          </p:cNvPr>
          <p:cNvSpPr/>
          <p:nvPr/>
        </p:nvSpPr>
        <p:spPr>
          <a:xfrm>
            <a:off x="2838514" y="5342796"/>
            <a:ext cx="1586964" cy="787410"/>
          </a:xfrm>
          <a:prstGeom prst="ellipse">
            <a:avLst/>
          </a:prstGeom>
          <a:solidFill>
            <a:schemeClr val="accent4">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a:solidFill>
                  <a:schemeClr val="tx1">
                    <a:lumMod val="75000"/>
                    <a:lumOff val="25000"/>
                  </a:schemeClr>
                </a:solidFill>
                <a:latin typeface="Century Gothic"/>
                <a:cs typeface="Times New Roman"/>
              </a:rPr>
              <a:t>Gap-fill data</a:t>
            </a:r>
            <a:endParaRPr lang="en-US" sz="2000">
              <a:solidFill>
                <a:schemeClr val="tx1">
                  <a:lumMod val="75000"/>
                  <a:lumOff val="25000"/>
                </a:schemeClr>
              </a:solidFill>
              <a:latin typeface="Century Gothic"/>
            </a:endParaRPr>
          </a:p>
        </p:txBody>
      </p:sp>
      <p:cxnSp>
        <p:nvCxnSpPr>
          <p:cNvPr id="14" name="Straight Arrow Connector 13">
            <a:extLst>
              <a:ext uri="{FF2B5EF4-FFF2-40B4-BE49-F238E27FC236}">
                <a16:creationId xmlns:a16="http://schemas.microsoft.com/office/drawing/2014/main" id="{AEB43675-EAB8-64BE-C5AE-C64C20C12FFB}"/>
              </a:ext>
            </a:extLst>
          </p:cNvPr>
          <p:cNvCxnSpPr>
            <a:cxnSpLocks/>
            <a:stCxn id="5" idx="5"/>
          </p:cNvCxnSpPr>
          <p:nvPr/>
        </p:nvCxnSpPr>
        <p:spPr>
          <a:xfrm flipV="1">
            <a:off x="2727519" y="2102102"/>
            <a:ext cx="1313456" cy="106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284E460-71F4-3E1F-F822-B409CC2A6B24}"/>
              </a:ext>
            </a:extLst>
          </p:cNvPr>
          <p:cNvCxnSpPr>
            <a:cxnSpLocks/>
          </p:cNvCxnSpPr>
          <p:nvPr/>
        </p:nvCxnSpPr>
        <p:spPr>
          <a:xfrm>
            <a:off x="2737866" y="3931364"/>
            <a:ext cx="35706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92717DF-2F4B-44A5-8AF1-CC53967F3BBF}"/>
              </a:ext>
            </a:extLst>
          </p:cNvPr>
          <p:cNvCxnSpPr>
            <a:cxnSpLocks/>
          </p:cNvCxnSpPr>
          <p:nvPr/>
        </p:nvCxnSpPr>
        <p:spPr>
          <a:xfrm flipV="1">
            <a:off x="5615554" y="3556923"/>
            <a:ext cx="378026" cy="2162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0EDC873-76D4-C2B4-95E3-185A06334C10}"/>
              </a:ext>
            </a:extLst>
          </p:cNvPr>
          <p:cNvCxnSpPr>
            <a:cxnSpLocks/>
          </p:cNvCxnSpPr>
          <p:nvPr/>
        </p:nvCxnSpPr>
        <p:spPr>
          <a:xfrm>
            <a:off x="4953073" y="4410184"/>
            <a:ext cx="703670" cy="733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6AD50E3-1714-C68F-5DF7-5B530F3CBC6B}"/>
              </a:ext>
            </a:extLst>
          </p:cNvPr>
          <p:cNvCxnSpPr>
            <a:cxnSpLocks/>
          </p:cNvCxnSpPr>
          <p:nvPr/>
        </p:nvCxnSpPr>
        <p:spPr>
          <a:xfrm>
            <a:off x="2510506" y="5730891"/>
            <a:ext cx="3570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A0E66B0-A15B-851A-211E-BA776425B7DC}"/>
              </a:ext>
            </a:extLst>
          </p:cNvPr>
          <p:cNvCxnSpPr>
            <a:cxnSpLocks/>
          </p:cNvCxnSpPr>
          <p:nvPr/>
        </p:nvCxnSpPr>
        <p:spPr>
          <a:xfrm>
            <a:off x="4427936" y="5731363"/>
            <a:ext cx="2072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0EA1B443-45A3-BBD5-BD7F-E2BFA8C0D6B7}"/>
              </a:ext>
            </a:extLst>
          </p:cNvPr>
          <p:cNvSpPr/>
          <p:nvPr/>
        </p:nvSpPr>
        <p:spPr>
          <a:xfrm>
            <a:off x="8352481" y="5408942"/>
            <a:ext cx="2481359" cy="1138209"/>
          </a:xfrm>
          <a:prstGeom prst="ellipse">
            <a:avLst/>
          </a:prstGeom>
          <a:solidFill>
            <a:schemeClr val="accent4">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a:solidFill>
                  <a:schemeClr val="tx1">
                    <a:lumMod val="75000"/>
                    <a:lumOff val="25000"/>
                  </a:schemeClr>
                </a:solidFill>
                <a:latin typeface="Century Gothic"/>
                <a:cs typeface="Times New Roman"/>
              </a:rPr>
              <a:t>Aggregate into monthly means</a:t>
            </a:r>
            <a:endParaRPr lang="en-US" sz="2000">
              <a:solidFill>
                <a:schemeClr val="tx1">
                  <a:lumMod val="75000"/>
                  <a:lumOff val="25000"/>
                </a:schemeClr>
              </a:solidFill>
              <a:latin typeface="Century Gothic"/>
            </a:endParaRPr>
          </a:p>
        </p:txBody>
      </p:sp>
      <p:sp>
        <p:nvSpPr>
          <p:cNvPr id="35" name="Oval 34">
            <a:extLst>
              <a:ext uri="{FF2B5EF4-FFF2-40B4-BE49-F238E27FC236}">
                <a16:creationId xmlns:a16="http://schemas.microsoft.com/office/drawing/2014/main" id="{F1B56216-A46A-636F-A6C5-A834E3142E6D}"/>
              </a:ext>
            </a:extLst>
          </p:cNvPr>
          <p:cNvSpPr/>
          <p:nvPr/>
        </p:nvSpPr>
        <p:spPr>
          <a:xfrm>
            <a:off x="9258185" y="3100871"/>
            <a:ext cx="2779980" cy="2110695"/>
          </a:xfrm>
          <a:prstGeom prst="ellipse">
            <a:avLst/>
          </a:prstGeom>
          <a:solidFill>
            <a:schemeClr val="accent6">
              <a:lumMod val="60000"/>
              <a:lumOff val="40000"/>
            </a:schemeClr>
          </a:solidFill>
          <a:ln/>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Times New Roman"/>
              </a:rPr>
              <a:t>Mean monthly temperature and total  precipitation</a:t>
            </a:r>
            <a:endParaRPr lang="en-US" sz="2000">
              <a:solidFill>
                <a:schemeClr val="tx1">
                  <a:lumMod val="75000"/>
                  <a:lumOff val="25000"/>
                </a:schemeClr>
              </a:solidFill>
              <a:latin typeface="Century Gothic"/>
            </a:endParaRPr>
          </a:p>
        </p:txBody>
      </p:sp>
      <p:cxnSp>
        <p:nvCxnSpPr>
          <p:cNvPr id="37" name="Straight Arrow Connector 36">
            <a:extLst>
              <a:ext uri="{FF2B5EF4-FFF2-40B4-BE49-F238E27FC236}">
                <a16:creationId xmlns:a16="http://schemas.microsoft.com/office/drawing/2014/main" id="{3938C5AA-1C38-E540-CD2D-09BBB47F4EFA}"/>
              </a:ext>
            </a:extLst>
          </p:cNvPr>
          <p:cNvCxnSpPr>
            <a:cxnSpLocks/>
          </p:cNvCxnSpPr>
          <p:nvPr/>
        </p:nvCxnSpPr>
        <p:spPr>
          <a:xfrm>
            <a:off x="7823238" y="5936837"/>
            <a:ext cx="522961" cy="15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646660F0-80BF-5EC4-1C21-C7894A930A0E}"/>
              </a:ext>
            </a:extLst>
          </p:cNvPr>
          <p:cNvCxnSpPr>
            <a:cxnSpLocks/>
          </p:cNvCxnSpPr>
          <p:nvPr/>
        </p:nvCxnSpPr>
        <p:spPr>
          <a:xfrm flipV="1">
            <a:off x="10504217" y="5307840"/>
            <a:ext cx="93958" cy="1980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B9C9ABA-FCC3-0645-A254-0B31AA02C6F4}"/>
              </a:ext>
            </a:extLst>
          </p:cNvPr>
          <p:cNvCxnSpPr>
            <a:cxnSpLocks/>
          </p:cNvCxnSpPr>
          <p:nvPr/>
        </p:nvCxnSpPr>
        <p:spPr>
          <a:xfrm>
            <a:off x="8848084" y="3796813"/>
            <a:ext cx="350849" cy="1515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3290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6FC74-3D81-33AC-A226-1BC6D48AF4A3}"/>
              </a:ext>
            </a:extLst>
          </p:cNvPr>
          <p:cNvSpPr>
            <a:spLocks noGrp="1"/>
          </p:cNvSpPr>
          <p:nvPr>
            <p:ph type="title"/>
          </p:nvPr>
        </p:nvSpPr>
        <p:spPr/>
        <p:txBody>
          <a:bodyPr/>
          <a:lstStyle/>
          <a:p>
            <a:r>
              <a:rPr lang="en-US"/>
              <a:t>Methods: Data Analysis</a:t>
            </a:r>
          </a:p>
        </p:txBody>
      </p:sp>
      <p:cxnSp>
        <p:nvCxnSpPr>
          <p:cNvPr id="46" name="Curved Connector 45">
            <a:extLst>
              <a:ext uri="{FF2B5EF4-FFF2-40B4-BE49-F238E27FC236}">
                <a16:creationId xmlns:a16="http://schemas.microsoft.com/office/drawing/2014/main" id="{8FBFBB79-36A1-9BCB-B2D9-4186C8B4B5ED}"/>
              </a:ext>
            </a:extLst>
          </p:cNvPr>
          <p:cNvCxnSpPr>
            <a:cxnSpLocks/>
            <a:stCxn id="7" idx="6"/>
          </p:cNvCxnSpPr>
          <p:nvPr/>
        </p:nvCxnSpPr>
        <p:spPr>
          <a:xfrm flipV="1">
            <a:off x="3668676" y="4092448"/>
            <a:ext cx="897297" cy="1117970"/>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358A1B6A-836D-81F7-915A-E18C22652DBB}"/>
              </a:ext>
            </a:extLst>
          </p:cNvPr>
          <p:cNvSpPr/>
          <p:nvPr/>
        </p:nvSpPr>
        <p:spPr>
          <a:xfrm>
            <a:off x="179947" y="1099683"/>
            <a:ext cx="3717329" cy="1250653"/>
          </a:xfrm>
          <a:prstGeom prst="ellipse">
            <a:avLst/>
          </a:prstGeom>
          <a:solidFill>
            <a:schemeClr val="accent6">
              <a:lumMod val="60000"/>
              <a:lumOff val="40000"/>
            </a:schemeClr>
          </a:solidFill>
          <a:ln/>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Times New Roman"/>
              </a:rPr>
              <a:t>Detrended annual soybean crop yield by state</a:t>
            </a:r>
            <a:endParaRPr lang="en-US" sz="2000">
              <a:solidFill>
                <a:schemeClr val="tx1">
                  <a:lumMod val="75000"/>
                  <a:lumOff val="25000"/>
                </a:schemeClr>
              </a:solidFill>
              <a:latin typeface="Century Gothic"/>
            </a:endParaRPr>
          </a:p>
        </p:txBody>
      </p:sp>
      <p:sp>
        <p:nvSpPr>
          <p:cNvPr id="5" name="Oval 4">
            <a:extLst>
              <a:ext uri="{FF2B5EF4-FFF2-40B4-BE49-F238E27FC236}">
                <a16:creationId xmlns:a16="http://schemas.microsoft.com/office/drawing/2014/main" id="{1CFB7A1F-E175-0BA0-69B1-6B3863F82C03}"/>
              </a:ext>
            </a:extLst>
          </p:cNvPr>
          <p:cNvSpPr/>
          <p:nvPr/>
        </p:nvSpPr>
        <p:spPr>
          <a:xfrm>
            <a:off x="179947" y="2210944"/>
            <a:ext cx="3717324" cy="1421930"/>
          </a:xfrm>
          <a:prstGeom prst="ellipse">
            <a:avLst/>
          </a:prstGeom>
          <a:solidFill>
            <a:schemeClr val="accent6">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a:solidFill>
                  <a:schemeClr val="tx1">
                    <a:lumMod val="75000"/>
                    <a:lumOff val="25000"/>
                  </a:schemeClr>
                </a:solidFill>
                <a:latin typeface="Century Gothic"/>
                <a:cs typeface="Times New Roman"/>
              </a:rPr>
              <a:t>Sum of soybean harvest NDVI by state</a:t>
            </a:r>
            <a:endParaRPr lang="en-US" sz="2000">
              <a:solidFill>
                <a:schemeClr val="tx1">
                  <a:lumMod val="75000"/>
                  <a:lumOff val="25000"/>
                </a:schemeClr>
              </a:solidFill>
              <a:latin typeface="Century Gothic"/>
            </a:endParaRPr>
          </a:p>
        </p:txBody>
      </p:sp>
      <p:sp>
        <p:nvSpPr>
          <p:cNvPr id="6" name="Oval 5">
            <a:extLst>
              <a:ext uri="{FF2B5EF4-FFF2-40B4-BE49-F238E27FC236}">
                <a16:creationId xmlns:a16="http://schemas.microsoft.com/office/drawing/2014/main" id="{0DF259E4-27BA-AC39-42E5-F3FDA04E1A5C}"/>
              </a:ext>
            </a:extLst>
          </p:cNvPr>
          <p:cNvSpPr/>
          <p:nvPr/>
        </p:nvSpPr>
        <p:spPr>
          <a:xfrm>
            <a:off x="147477" y="3410668"/>
            <a:ext cx="3717329" cy="1250653"/>
          </a:xfrm>
          <a:prstGeom prst="ellipse">
            <a:avLst/>
          </a:prstGeom>
          <a:solidFill>
            <a:schemeClr val="accent6">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a:solidFill>
                  <a:schemeClr val="tx1">
                    <a:lumMod val="75000"/>
                    <a:lumOff val="25000"/>
                  </a:schemeClr>
                </a:solidFill>
                <a:latin typeface="Century Gothic"/>
                <a:cs typeface="Times New Roman"/>
              </a:rPr>
              <a:t>Monthly mean temperature per state</a:t>
            </a:r>
            <a:endParaRPr lang="en-US" sz="2000">
              <a:solidFill>
                <a:schemeClr val="tx1">
                  <a:lumMod val="75000"/>
                  <a:lumOff val="25000"/>
                </a:schemeClr>
              </a:solidFill>
              <a:latin typeface="Century Gothic"/>
            </a:endParaRPr>
          </a:p>
        </p:txBody>
      </p:sp>
      <p:sp>
        <p:nvSpPr>
          <p:cNvPr id="7" name="Oval 6">
            <a:extLst>
              <a:ext uri="{FF2B5EF4-FFF2-40B4-BE49-F238E27FC236}">
                <a16:creationId xmlns:a16="http://schemas.microsoft.com/office/drawing/2014/main" id="{B0FDACC3-FA64-5AE6-811C-382EAD87970A}"/>
              </a:ext>
            </a:extLst>
          </p:cNvPr>
          <p:cNvSpPr/>
          <p:nvPr/>
        </p:nvSpPr>
        <p:spPr>
          <a:xfrm>
            <a:off x="179947" y="4519776"/>
            <a:ext cx="3717329" cy="1250653"/>
          </a:xfrm>
          <a:prstGeom prst="ellipse">
            <a:avLst/>
          </a:prstGeom>
          <a:solidFill>
            <a:schemeClr val="accent6">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a:solidFill>
                  <a:schemeClr val="tx1">
                    <a:lumMod val="75000"/>
                    <a:lumOff val="25000"/>
                  </a:schemeClr>
                </a:solidFill>
                <a:latin typeface="Century Gothic"/>
                <a:cs typeface="Times New Roman"/>
              </a:rPr>
              <a:t>Monthly mean precipitation per state</a:t>
            </a:r>
            <a:endParaRPr lang="en-US" sz="2000">
              <a:solidFill>
                <a:schemeClr val="tx1">
                  <a:lumMod val="75000"/>
                  <a:lumOff val="25000"/>
                </a:schemeClr>
              </a:solidFill>
              <a:latin typeface="Century Gothic"/>
            </a:endParaRPr>
          </a:p>
        </p:txBody>
      </p:sp>
      <p:sp>
        <p:nvSpPr>
          <p:cNvPr id="9" name="Flowchart: Data 5">
            <a:extLst>
              <a:ext uri="{FF2B5EF4-FFF2-40B4-BE49-F238E27FC236}">
                <a16:creationId xmlns:a16="http://schemas.microsoft.com/office/drawing/2014/main" id="{56CD6930-6AEA-B4A7-7D7B-1A2FF162D9BE}"/>
              </a:ext>
            </a:extLst>
          </p:cNvPr>
          <p:cNvSpPr/>
          <p:nvPr/>
        </p:nvSpPr>
        <p:spPr>
          <a:xfrm>
            <a:off x="3973484" y="3095927"/>
            <a:ext cx="3410334" cy="960329"/>
          </a:xfrm>
          <a:prstGeom prst="flowChartInputOutpu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latin typeface="Century Gothic"/>
                <a:cs typeface="Times New Roman"/>
              </a:rPr>
              <a:t>Correlation Analysis</a:t>
            </a:r>
            <a:endParaRPr lang="en-US" sz="1200">
              <a:solidFill>
                <a:srgbClr val="FFFFFF"/>
              </a:solidFill>
              <a:latin typeface="Century Gothic"/>
            </a:endParaRPr>
          </a:p>
        </p:txBody>
      </p:sp>
      <p:sp>
        <p:nvSpPr>
          <p:cNvPr id="10" name="Flowchart: Data 5">
            <a:extLst>
              <a:ext uri="{FF2B5EF4-FFF2-40B4-BE49-F238E27FC236}">
                <a16:creationId xmlns:a16="http://schemas.microsoft.com/office/drawing/2014/main" id="{BABF623C-AB1E-64C7-BA48-64E7C5F69496}"/>
              </a:ext>
            </a:extLst>
          </p:cNvPr>
          <p:cNvSpPr/>
          <p:nvPr/>
        </p:nvSpPr>
        <p:spPr>
          <a:xfrm>
            <a:off x="3902910" y="2948835"/>
            <a:ext cx="3410334" cy="960329"/>
          </a:xfrm>
          <a:prstGeom prst="flowChartInputOutpu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latin typeface="Century Gothic"/>
                <a:cs typeface="Times New Roman"/>
              </a:rPr>
              <a:t>Correlation Analysis</a:t>
            </a:r>
            <a:endParaRPr lang="en-US" sz="1200">
              <a:solidFill>
                <a:srgbClr val="FFFFFF"/>
              </a:solidFill>
              <a:latin typeface="Century Gothic"/>
            </a:endParaRPr>
          </a:p>
        </p:txBody>
      </p:sp>
      <p:sp>
        <p:nvSpPr>
          <p:cNvPr id="11" name="Flowchart: Data 5">
            <a:extLst>
              <a:ext uri="{FF2B5EF4-FFF2-40B4-BE49-F238E27FC236}">
                <a16:creationId xmlns:a16="http://schemas.microsoft.com/office/drawing/2014/main" id="{948BE0E2-EE95-489D-450D-1FDDCFFBC93C}"/>
              </a:ext>
            </a:extLst>
          </p:cNvPr>
          <p:cNvSpPr/>
          <p:nvPr/>
        </p:nvSpPr>
        <p:spPr>
          <a:xfrm>
            <a:off x="3832336" y="2762421"/>
            <a:ext cx="3410334" cy="960329"/>
          </a:xfrm>
          <a:prstGeom prst="flowChartInputOutput">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latin typeface="Century Gothic"/>
                <a:cs typeface="Times New Roman"/>
              </a:rPr>
              <a:t>Correlation Analysis</a:t>
            </a:r>
            <a:endParaRPr lang="en-US" sz="1200">
              <a:solidFill>
                <a:srgbClr val="FFFFFF"/>
              </a:solidFill>
              <a:latin typeface="Century Gothic"/>
            </a:endParaRPr>
          </a:p>
        </p:txBody>
      </p:sp>
      <p:sp>
        <p:nvSpPr>
          <p:cNvPr id="12" name="Flowchart: Data 5">
            <a:extLst>
              <a:ext uri="{FF2B5EF4-FFF2-40B4-BE49-F238E27FC236}">
                <a16:creationId xmlns:a16="http://schemas.microsoft.com/office/drawing/2014/main" id="{7DE0CB61-48B2-26C1-7B98-4E757AD4B7CC}"/>
              </a:ext>
            </a:extLst>
          </p:cNvPr>
          <p:cNvSpPr/>
          <p:nvPr/>
        </p:nvSpPr>
        <p:spPr>
          <a:xfrm>
            <a:off x="3713532" y="2615762"/>
            <a:ext cx="3410334" cy="960329"/>
          </a:xfrm>
          <a:prstGeom prst="flowChartInputOutput">
            <a:avLst/>
          </a:prstGeom>
          <a:solidFill>
            <a:srgbClr val="A1AE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solidFill>
                  <a:schemeClr val="tx1">
                    <a:lumMod val="75000"/>
                    <a:lumOff val="25000"/>
                  </a:schemeClr>
                </a:solidFill>
                <a:latin typeface="Century Gothic"/>
                <a:cs typeface="Times New Roman"/>
              </a:rPr>
              <a:t>Correlation Analysis</a:t>
            </a:r>
            <a:endParaRPr lang="en-US" sz="2000">
              <a:solidFill>
                <a:schemeClr val="tx1">
                  <a:lumMod val="75000"/>
                  <a:lumOff val="25000"/>
                </a:schemeClr>
              </a:solidFill>
              <a:latin typeface="Century Gothic"/>
            </a:endParaRPr>
          </a:p>
        </p:txBody>
      </p:sp>
      <p:cxnSp>
        <p:nvCxnSpPr>
          <p:cNvPr id="43" name="Curved Connector 42">
            <a:extLst>
              <a:ext uri="{FF2B5EF4-FFF2-40B4-BE49-F238E27FC236}">
                <a16:creationId xmlns:a16="http://schemas.microsoft.com/office/drawing/2014/main" id="{8AB125B7-7160-D18C-EFAE-25998EAB829C}"/>
              </a:ext>
            </a:extLst>
          </p:cNvPr>
          <p:cNvCxnSpPr>
            <a:cxnSpLocks/>
          </p:cNvCxnSpPr>
          <p:nvPr/>
        </p:nvCxnSpPr>
        <p:spPr>
          <a:xfrm flipV="1">
            <a:off x="3782793" y="4096011"/>
            <a:ext cx="1196248" cy="2250206"/>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Rounded Rectangle 61">
            <a:extLst>
              <a:ext uri="{FF2B5EF4-FFF2-40B4-BE49-F238E27FC236}">
                <a16:creationId xmlns:a16="http://schemas.microsoft.com/office/drawing/2014/main" id="{9D978C55-34EF-8A2F-D89C-9A53BF8B78BA}"/>
              </a:ext>
            </a:extLst>
          </p:cNvPr>
          <p:cNvSpPr/>
          <p:nvPr/>
        </p:nvSpPr>
        <p:spPr>
          <a:xfrm>
            <a:off x="8512233" y="1811356"/>
            <a:ext cx="3142211" cy="1399228"/>
          </a:xfrm>
          <a:prstGeom prst="roundRect">
            <a:avLst/>
          </a:prstGeom>
          <a:solidFill>
            <a:srgbClr val="8C8BC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75000"/>
                    <a:lumOff val="25000"/>
                  </a:schemeClr>
                </a:solidFill>
                <a:latin typeface="Century Gothic"/>
                <a:cs typeface="Times New Roman"/>
              </a:rPr>
              <a:t>NDVI &amp; Crop Yield Maps</a:t>
            </a:r>
            <a:endParaRPr lang="en-US" sz="2000">
              <a:solidFill>
                <a:schemeClr val="tx1">
                  <a:lumMod val="75000"/>
                  <a:lumOff val="25000"/>
                </a:schemeClr>
              </a:solidFill>
              <a:latin typeface="Century Gothic"/>
            </a:endParaRPr>
          </a:p>
        </p:txBody>
      </p:sp>
      <p:sp>
        <p:nvSpPr>
          <p:cNvPr id="63" name="Rounded Rectangle 62">
            <a:extLst>
              <a:ext uri="{FF2B5EF4-FFF2-40B4-BE49-F238E27FC236}">
                <a16:creationId xmlns:a16="http://schemas.microsoft.com/office/drawing/2014/main" id="{D1125453-5620-1BB3-77CC-C9A8E8325F6B}"/>
              </a:ext>
            </a:extLst>
          </p:cNvPr>
          <p:cNvSpPr/>
          <p:nvPr/>
        </p:nvSpPr>
        <p:spPr>
          <a:xfrm>
            <a:off x="8553796" y="3753088"/>
            <a:ext cx="3142211" cy="1399228"/>
          </a:xfrm>
          <a:prstGeom prst="roundRect">
            <a:avLst/>
          </a:prstGeom>
          <a:solidFill>
            <a:srgbClr val="8C8BC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75000"/>
                    <a:lumOff val="25000"/>
                  </a:schemeClr>
                </a:solidFill>
                <a:latin typeface="Century Gothic"/>
                <a:cs typeface="Times New Roman"/>
              </a:rPr>
              <a:t>Time Series Analysis</a:t>
            </a:r>
            <a:endParaRPr lang="en-US" sz="2000">
              <a:solidFill>
                <a:schemeClr val="tx1">
                  <a:lumMod val="75000"/>
                  <a:lumOff val="25000"/>
                </a:schemeClr>
              </a:solidFill>
              <a:latin typeface="Century Gothic"/>
            </a:endParaRPr>
          </a:p>
        </p:txBody>
      </p:sp>
      <p:cxnSp>
        <p:nvCxnSpPr>
          <p:cNvPr id="65" name="Elbow Connector 64">
            <a:extLst>
              <a:ext uri="{FF2B5EF4-FFF2-40B4-BE49-F238E27FC236}">
                <a16:creationId xmlns:a16="http://schemas.microsoft.com/office/drawing/2014/main" id="{A4CC54D8-04DF-4661-47DC-A44D1A1C5CD5}"/>
              </a:ext>
            </a:extLst>
          </p:cNvPr>
          <p:cNvCxnSpPr>
            <a:cxnSpLocks/>
            <a:stCxn id="9" idx="5"/>
            <a:endCxn id="63" idx="1"/>
          </p:cNvCxnSpPr>
          <p:nvPr/>
        </p:nvCxnSpPr>
        <p:spPr>
          <a:xfrm>
            <a:off x="7042785" y="3576092"/>
            <a:ext cx="1511011" cy="87661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Elbow Connector 66">
            <a:extLst>
              <a:ext uri="{FF2B5EF4-FFF2-40B4-BE49-F238E27FC236}">
                <a16:creationId xmlns:a16="http://schemas.microsoft.com/office/drawing/2014/main" id="{123575C6-9565-217E-6F0B-044B47F23127}"/>
              </a:ext>
            </a:extLst>
          </p:cNvPr>
          <p:cNvCxnSpPr>
            <a:cxnSpLocks/>
            <a:endCxn id="62" idx="1"/>
          </p:cNvCxnSpPr>
          <p:nvPr/>
        </p:nvCxnSpPr>
        <p:spPr>
          <a:xfrm flipV="1">
            <a:off x="7213302" y="2510970"/>
            <a:ext cx="1298931" cy="786692"/>
          </a:xfrm>
          <a:prstGeom prst="bentConnector3">
            <a:avLst>
              <a:gd name="adj1" fmla="val 436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Curved Connector 34">
            <a:extLst>
              <a:ext uri="{FF2B5EF4-FFF2-40B4-BE49-F238E27FC236}">
                <a16:creationId xmlns:a16="http://schemas.microsoft.com/office/drawing/2014/main" id="{20CE8C69-CF1A-F164-1DCB-980A499BA530}"/>
              </a:ext>
            </a:extLst>
          </p:cNvPr>
          <p:cNvCxnSpPr>
            <a:cxnSpLocks/>
          </p:cNvCxnSpPr>
          <p:nvPr/>
        </p:nvCxnSpPr>
        <p:spPr>
          <a:xfrm>
            <a:off x="3586833" y="1868818"/>
            <a:ext cx="677518" cy="961338"/>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5F0F72C-6E0E-5031-DF47-3B392242BB52}"/>
              </a:ext>
            </a:extLst>
          </p:cNvPr>
          <p:cNvCxnSpPr>
            <a:cxnSpLocks/>
            <a:stCxn id="5" idx="6"/>
            <a:endCxn id="12" idx="2"/>
          </p:cNvCxnSpPr>
          <p:nvPr/>
        </p:nvCxnSpPr>
        <p:spPr>
          <a:xfrm>
            <a:off x="3897271" y="2921909"/>
            <a:ext cx="157294" cy="1740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7E44568C-B96D-08FC-D2E1-A3FE9492F72D}"/>
              </a:ext>
            </a:extLst>
          </p:cNvPr>
          <p:cNvCxnSpPr>
            <a:cxnSpLocks/>
            <a:stCxn id="6" idx="6"/>
          </p:cNvCxnSpPr>
          <p:nvPr/>
        </p:nvCxnSpPr>
        <p:spPr>
          <a:xfrm flipV="1">
            <a:off x="3864806" y="3929179"/>
            <a:ext cx="189759" cy="1068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E4433308-A6FB-31BB-D0F1-55EF462E73B2}"/>
              </a:ext>
            </a:extLst>
          </p:cNvPr>
          <p:cNvSpPr/>
          <p:nvPr/>
        </p:nvSpPr>
        <p:spPr>
          <a:xfrm>
            <a:off x="250521" y="5644690"/>
            <a:ext cx="3717329" cy="1250653"/>
          </a:xfrm>
          <a:prstGeom prst="ellipse">
            <a:avLst/>
          </a:prstGeom>
          <a:solidFill>
            <a:schemeClr val="accent6">
              <a:lumMod val="60000"/>
              <a:lumOff val="40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a:solidFill>
                  <a:schemeClr val="tx1">
                    <a:lumMod val="75000"/>
                    <a:lumOff val="25000"/>
                  </a:schemeClr>
                </a:solidFill>
                <a:latin typeface="Century Gothic"/>
                <a:cs typeface="Times New Roman"/>
              </a:rPr>
              <a:t>ENSO anomaly data</a:t>
            </a:r>
            <a:endParaRPr lang="en-US" sz="2000">
              <a:solidFill>
                <a:schemeClr val="tx1">
                  <a:lumMod val="75000"/>
                  <a:lumOff val="25000"/>
                </a:schemeClr>
              </a:solidFill>
              <a:latin typeface="Century Gothic"/>
            </a:endParaRPr>
          </a:p>
        </p:txBody>
      </p:sp>
    </p:spTree>
    <p:extLst>
      <p:ext uri="{BB962C8B-B14F-4D97-AF65-F5344CB8AC3E}">
        <p14:creationId xmlns:p14="http://schemas.microsoft.com/office/powerpoint/2010/main" val="712134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C0E10-C971-ED85-812F-FE227E15E13E}"/>
            </a:ext>
          </a:extLst>
        </p:cNvPr>
        <p:cNvGrpSpPr/>
        <p:nvPr/>
      </p:nvGrpSpPr>
      <p:grpSpPr>
        <a:xfrm>
          <a:off x="0" y="0"/>
          <a:ext cx="0" cy="0"/>
          <a:chOff x="0" y="0"/>
          <a:chExt cx="0" cy="0"/>
        </a:xfrm>
      </p:grpSpPr>
      <p:pic>
        <p:nvPicPr>
          <p:cNvPr id="7" name="Picture 6" descr="A graph of different colored lines&#10;&#10;Description automatically generated">
            <a:extLst>
              <a:ext uri="{FF2B5EF4-FFF2-40B4-BE49-F238E27FC236}">
                <a16:creationId xmlns:a16="http://schemas.microsoft.com/office/drawing/2014/main" id="{1CF8690F-E6F2-6B20-E86A-DB47C84D1246}"/>
              </a:ext>
            </a:extLst>
          </p:cNvPr>
          <p:cNvPicPr>
            <a:picLocks noChangeAspect="1"/>
          </p:cNvPicPr>
          <p:nvPr/>
        </p:nvPicPr>
        <p:blipFill rotWithShape="1">
          <a:blip r:embed="rId4"/>
          <a:srcRect l="6980" t="7992" r="17386" b="9016"/>
          <a:stretch/>
        </p:blipFill>
        <p:spPr>
          <a:xfrm>
            <a:off x="4692316" y="1693224"/>
            <a:ext cx="6126079" cy="4176134"/>
          </a:xfrm>
          <a:prstGeom prst="rect">
            <a:avLst/>
          </a:prstGeom>
        </p:spPr>
      </p:pic>
      <p:sp>
        <p:nvSpPr>
          <p:cNvPr id="2" name="Title 1">
            <a:extLst>
              <a:ext uri="{FF2B5EF4-FFF2-40B4-BE49-F238E27FC236}">
                <a16:creationId xmlns:a16="http://schemas.microsoft.com/office/drawing/2014/main" id="{21BF9F49-83DE-6055-C284-90DF49ED1482}"/>
              </a:ext>
            </a:extLst>
          </p:cNvPr>
          <p:cNvSpPr>
            <a:spLocks noGrp="1"/>
          </p:cNvSpPr>
          <p:nvPr>
            <p:ph type="title"/>
          </p:nvPr>
        </p:nvSpPr>
        <p:spPr/>
        <p:txBody>
          <a:bodyPr/>
          <a:lstStyle/>
          <a:p>
            <a:r>
              <a:rPr lang="en-US"/>
              <a:t>Results: NDVI Seasonality </a:t>
            </a:r>
          </a:p>
        </p:txBody>
      </p:sp>
      <p:graphicFrame>
        <p:nvGraphicFramePr>
          <p:cNvPr id="5" name="Table 4">
            <a:extLst>
              <a:ext uri="{FF2B5EF4-FFF2-40B4-BE49-F238E27FC236}">
                <a16:creationId xmlns:a16="http://schemas.microsoft.com/office/drawing/2014/main" id="{C4CA9C0F-3F01-05A5-3DEA-ADAD6053CF18}"/>
              </a:ext>
            </a:extLst>
          </p:cNvPr>
          <p:cNvGraphicFramePr>
            <a:graphicFrameLocks noGrp="1"/>
          </p:cNvGraphicFramePr>
          <p:nvPr>
            <p:extLst>
              <p:ext uri="{D42A27DB-BD31-4B8C-83A1-F6EECF244321}">
                <p14:modId xmlns:p14="http://schemas.microsoft.com/office/powerpoint/2010/main" val="1492881420"/>
              </p:ext>
            </p:extLst>
          </p:nvPr>
        </p:nvGraphicFramePr>
        <p:xfrm>
          <a:off x="726449" y="1466248"/>
          <a:ext cx="3094388" cy="3139440"/>
        </p:xfrm>
        <a:graphic>
          <a:graphicData uri="http://schemas.openxmlformats.org/drawingml/2006/table">
            <a:tbl>
              <a:tblPr bandRow="1">
                <a:tableStyleId>{5C22544A-7EE6-4342-B048-85BDC9FD1C3A}</a:tableStyleId>
              </a:tblPr>
              <a:tblGrid>
                <a:gridCol w="1631323">
                  <a:extLst>
                    <a:ext uri="{9D8B030D-6E8A-4147-A177-3AD203B41FA5}">
                      <a16:colId xmlns:a16="http://schemas.microsoft.com/office/drawing/2014/main" val="2401344892"/>
                    </a:ext>
                  </a:extLst>
                </a:gridCol>
                <a:gridCol w="1463065">
                  <a:extLst>
                    <a:ext uri="{9D8B030D-6E8A-4147-A177-3AD203B41FA5}">
                      <a16:colId xmlns:a16="http://schemas.microsoft.com/office/drawing/2014/main" val="634914420"/>
                    </a:ext>
                  </a:extLst>
                </a:gridCol>
              </a:tblGrid>
              <a:tr h="209550">
                <a:tc>
                  <a:txBody>
                    <a:bodyPr/>
                    <a:lstStyle/>
                    <a:p>
                      <a:pPr algn="ctr" fontAlgn="t"/>
                      <a:endParaRPr lang="en-US" sz="1600">
                        <a:effectLst/>
                        <a:highlight>
                          <a:srgbClr val="548DD4"/>
                        </a:highlight>
                        <a:latin typeface="Century Gothic"/>
                      </a:endParaRPr>
                    </a:p>
                    <a:p>
                      <a:pPr algn="ctr" rtl="0" fontAlgn="base"/>
                      <a:r>
                        <a:rPr lang="en-US" sz="1600" b="1">
                          <a:solidFill>
                            <a:srgbClr val="FFFFFF"/>
                          </a:solidFill>
                          <a:effectLst/>
                          <a:highlight>
                            <a:srgbClr val="ED7D31"/>
                          </a:highlight>
                          <a:latin typeface="Century Gothic"/>
                        </a:rPr>
                        <a:t>State</a:t>
                      </a:r>
                      <a:r>
                        <a:rPr lang="en-US" sz="1600">
                          <a:solidFill>
                            <a:srgbClr val="FFFFFF"/>
                          </a:solidFill>
                          <a:effectLst/>
                          <a:highlight>
                            <a:srgbClr val="ED7D31"/>
                          </a:highlight>
                          <a:latin typeface="Century Gothic"/>
                        </a:rPr>
                        <a:t> </a:t>
                      </a:r>
                      <a:endParaRPr lang="en-US" sz="1600">
                        <a:effectLst/>
                        <a:highlight>
                          <a:srgbClr val="ED7D31"/>
                        </a:highlight>
                        <a:latin typeface="Century Gothic"/>
                      </a:endParaRPr>
                    </a:p>
                  </a:txBody>
                  <a:tcPr marL="19050" marR="19050">
                    <a:lnL w="12700">
                      <a:solidFill>
                        <a:schemeClr val="tx1"/>
                      </a:solidFill>
                    </a:lnL>
                    <a:lnR w="12700">
                      <a:solidFill>
                        <a:schemeClr val="tx1"/>
                      </a:solidFill>
                    </a:lnR>
                    <a:lnT w="12700">
                      <a:solidFill>
                        <a:schemeClr val="tx1"/>
                      </a:solidFill>
                    </a:lnT>
                    <a:lnB w="12700">
                      <a:solidFill>
                        <a:schemeClr val="tx1"/>
                      </a:solidFill>
                    </a:lnB>
                    <a:solidFill>
                      <a:srgbClr val="ED7D31"/>
                    </a:solidFill>
                  </a:tcPr>
                </a:tc>
                <a:tc>
                  <a:txBody>
                    <a:bodyPr/>
                    <a:lstStyle/>
                    <a:p>
                      <a:pPr algn="ctr" fontAlgn="t"/>
                      <a:endParaRPr lang="en-US" sz="1600">
                        <a:effectLst/>
                        <a:highlight>
                          <a:srgbClr val="548DD4"/>
                        </a:highlight>
                        <a:latin typeface="Century Gothic"/>
                      </a:endParaRPr>
                    </a:p>
                    <a:p>
                      <a:pPr algn="ctr" rtl="0" fontAlgn="base"/>
                      <a:r>
                        <a:rPr lang="en-US" sz="1600" b="1">
                          <a:solidFill>
                            <a:srgbClr val="FFFFFF"/>
                          </a:solidFill>
                          <a:effectLst/>
                          <a:highlight>
                            <a:srgbClr val="ED7D31"/>
                          </a:highlight>
                          <a:latin typeface="Century Gothic"/>
                        </a:rPr>
                        <a:t>Growing Season </a:t>
                      </a:r>
                    </a:p>
                  </a:txBody>
                  <a:tcPr marL="19050" marR="19050">
                    <a:lnL w="12700">
                      <a:solidFill>
                        <a:schemeClr val="tx1"/>
                      </a:solidFill>
                    </a:lnL>
                    <a:lnR w="12700">
                      <a:solidFill>
                        <a:schemeClr val="tx1"/>
                      </a:solidFill>
                    </a:lnR>
                    <a:lnT w="12700">
                      <a:solidFill>
                        <a:schemeClr val="tx1"/>
                      </a:solidFill>
                    </a:lnT>
                    <a:lnB w="12700">
                      <a:solidFill>
                        <a:schemeClr val="tx1"/>
                      </a:solidFill>
                    </a:lnB>
                    <a:solidFill>
                      <a:srgbClr val="ED7D31"/>
                    </a:solidFill>
                  </a:tcPr>
                </a:tc>
                <a:extLst>
                  <a:ext uri="{0D108BD9-81ED-4DB2-BD59-A6C34878D82A}">
                    <a16:rowId xmlns:a16="http://schemas.microsoft.com/office/drawing/2014/main" val="1164864013"/>
                  </a:ext>
                </a:extLst>
              </a:tr>
              <a:tr h="209550">
                <a:tc>
                  <a:txBody>
                    <a:bodyPr/>
                    <a:lstStyle/>
                    <a:p>
                      <a:pPr algn="ctr" fontAlgn="t"/>
                      <a:endParaRPr lang="en-US" sz="1600">
                        <a:effectLst/>
                        <a:latin typeface="Century Gothic"/>
                      </a:endParaRPr>
                    </a:p>
                    <a:p>
                      <a:pPr algn="ctr" rtl="0" fontAlgn="base"/>
                      <a:r>
                        <a:rPr lang="en-US" sz="1600" b="1">
                          <a:effectLst/>
                          <a:latin typeface="Century Gothic"/>
                        </a:rPr>
                        <a:t>Pará</a:t>
                      </a:r>
                      <a:r>
                        <a:rPr lang="en-US" sz="1600">
                          <a:effectLst/>
                          <a:latin typeface="Century Gothic"/>
                        </a:rPr>
                        <a:t> </a:t>
                      </a:r>
                    </a:p>
                  </a:txBody>
                  <a:tcPr marL="19050" marR="1905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fontAlgn="t"/>
                      <a:endParaRPr lang="en-US" sz="1600">
                        <a:effectLst/>
                        <a:latin typeface="Century Gothic"/>
                      </a:endParaRPr>
                    </a:p>
                    <a:p>
                      <a:pPr algn="ctr" rtl="0" fontAlgn="base"/>
                      <a:r>
                        <a:rPr lang="en-US" sz="1600">
                          <a:effectLst/>
                          <a:latin typeface="Century Gothic"/>
                        </a:rPr>
                        <a:t>Nov–July </a:t>
                      </a:r>
                    </a:p>
                  </a:txBody>
                  <a:tcPr marL="19050" marR="19050">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872646399"/>
                  </a:ext>
                </a:extLst>
              </a:tr>
              <a:tr h="209550">
                <a:tc>
                  <a:txBody>
                    <a:bodyPr/>
                    <a:lstStyle/>
                    <a:p>
                      <a:pPr algn="ctr" fontAlgn="t"/>
                      <a:endParaRPr lang="en-US" sz="1600">
                        <a:effectLst/>
                        <a:latin typeface="Century Gothic"/>
                      </a:endParaRPr>
                    </a:p>
                    <a:p>
                      <a:pPr algn="ctr" rtl="0" fontAlgn="base"/>
                      <a:r>
                        <a:rPr lang="en-US" sz="1600" b="1">
                          <a:effectLst/>
                          <a:latin typeface="Century Gothic"/>
                        </a:rPr>
                        <a:t>Mato Grosso</a:t>
                      </a:r>
                      <a:r>
                        <a:rPr lang="en-US" sz="1600">
                          <a:effectLst/>
                          <a:latin typeface="Century Gothic"/>
                        </a:rPr>
                        <a:t> </a:t>
                      </a:r>
                    </a:p>
                  </a:txBody>
                  <a:tcPr marL="19050" marR="1905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fontAlgn="t"/>
                      <a:endParaRPr lang="en-US" sz="1600">
                        <a:effectLst/>
                        <a:latin typeface="Century Gothic"/>
                      </a:endParaRPr>
                    </a:p>
                    <a:p>
                      <a:pPr algn="ctr" rtl="0" fontAlgn="base"/>
                      <a:r>
                        <a:rPr lang="en-US" sz="1600">
                          <a:effectLst/>
                          <a:latin typeface="Century Gothic"/>
                        </a:rPr>
                        <a:t>Oct–June </a:t>
                      </a:r>
                    </a:p>
                  </a:txBody>
                  <a:tcPr marL="19050" marR="19050">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239480776"/>
                  </a:ext>
                </a:extLst>
              </a:tr>
              <a:tr h="209550">
                <a:tc>
                  <a:txBody>
                    <a:bodyPr/>
                    <a:lstStyle/>
                    <a:p>
                      <a:pPr algn="ctr" fontAlgn="t"/>
                      <a:endParaRPr lang="en-US" sz="1600">
                        <a:effectLst/>
                        <a:latin typeface="Century Gothic"/>
                      </a:endParaRPr>
                    </a:p>
                    <a:p>
                      <a:pPr algn="ctr" rtl="0" fontAlgn="base"/>
                      <a:r>
                        <a:rPr lang="en-US" sz="1600" b="1">
                          <a:effectLst/>
                          <a:latin typeface="Century Gothic"/>
                        </a:rPr>
                        <a:t>Tocantins</a:t>
                      </a:r>
                      <a:r>
                        <a:rPr lang="en-US" sz="1600">
                          <a:effectLst/>
                          <a:latin typeface="Century Gothic"/>
                        </a:rPr>
                        <a:t> </a:t>
                      </a:r>
                    </a:p>
                  </a:txBody>
                  <a:tcPr marL="19050" marR="1905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fontAlgn="t"/>
                      <a:endParaRPr lang="en-US" sz="1600">
                        <a:effectLst/>
                        <a:latin typeface="Century Gothic"/>
                      </a:endParaRPr>
                    </a:p>
                    <a:p>
                      <a:pPr algn="ctr" rtl="0" fontAlgn="base"/>
                      <a:r>
                        <a:rPr lang="en-US" sz="1600">
                          <a:effectLst/>
                          <a:latin typeface="Century Gothic"/>
                        </a:rPr>
                        <a:t>Oct–June </a:t>
                      </a:r>
                    </a:p>
                  </a:txBody>
                  <a:tcPr marL="19050" marR="19050">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951765644"/>
                  </a:ext>
                </a:extLst>
              </a:tr>
              <a:tr h="209550">
                <a:tc>
                  <a:txBody>
                    <a:bodyPr/>
                    <a:lstStyle/>
                    <a:p>
                      <a:pPr algn="ctr" fontAlgn="t"/>
                      <a:endParaRPr lang="en-US" sz="1600">
                        <a:effectLst/>
                        <a:latin typeface="Century Gothic"/>
                      </a:endParaRPr>
                    </a:p>
                    <a:p>
                      <a:pPr algn="ctr" rtl="0" fontAlgn="base"/>
                      <a:r>
                        <a:rPr lang="en-US" sz="1600" b="1">
                          <a:effectLst/>
                          <a:latin typeface="Century Gothic"/>
                        </a:rPr>
                        <a:t>Bahia</a:t>
                      </a:r>
                      <a:r>
                        <a:rPr lang="en-US" sz="1600">
                          <a:effectLst/>
                          <a:latin typeface="Century Gothic"/>
                        </a:rPr>
                        <a:t> </a:t>
                      </a:r>
                    </a:p>
                  </a:txBody>
                  <a:tcPr marL="19050" marR="1905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fontAlgn="t"/>
                      <a:endParaRPr lang="en-US" sz="1600">
                        <a:effectLst/>
                        <a:latin typeface="Century Gothic"/>
                      </a:endParaRPr>
                    </a:p>
                    <a:p>
                      <a:pPr algn="ctr" rtl="0" fontAlgn="base"/>
                      <a:r>
                        <a:rPr lang="en-US" sz="1600">
                          <a:effectLst/>
                          <a:latin typeface="Century Gothic"/>
                        </a:rPr>
                        <a:t>Oct–June </a:t>
                      </a:r>
                    </a:p>
                  </a:txBody>
                  <a:tcPr marL="19050" marR="19050">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93589784"/>
                  </a:ext>
                </a:extLst>
              </a:tr>
            </a:tbl>
          </a:graphicData>
        </a:graphic>
      </p:graphicFrame>
      <p:grpSp>
        <p:nvGrpSpPr>
          <p:cNvPr id="20" name="Group 19">
            <a:extLst>
              <a:ext uri="{FF2B5EF4-FFF2-40B4-BE49-F238E27FC236}">
                <a16:creationId xmlns:a16="http://schemas.microsoft.com/office/drawing/2014/main" id="{4E37CBC5-208F-4F9F-3CD8-E8BFDABCFAB0}"/>
              </a:ext>
            </a:extLst>
          </p:cNvPr>
          <p:cNvGrpSpPr/>
          <p:nvPr/>
        </p:nvGrpSpPr>
        <p:grpSpPr>
          <a:xfrm>
            <a:off x="10674451" y="3480538"/>
            <a:ext cx="1530388" cy="1549067"/>
            <a:chOff x="10693649" y="3508715"/>
            <a:chExt cx="1530388" cy="1549067"/>
          </a:xfrm>
        </p:grpSpPr>
        <p:cxnSp>
          <p:nvCxnSpPr>
            <p:cNvPr id="6" name="Straight Connector 5">
              <a:extLst>
                <a:ext uri="{FF2B5EF4-FFF2-40B4-BE49-F238E27FC236}">
                  <a16:creationId xmlns:a16="http://schemas.microsoft.com/office/drawing/2014/main" id="{6B8C2664-B458-2BE7-5B52-1C3B67E6DFFF}"/>
                </a:ext>
              </a:extLst>
            </p:cNvPr>
            <p:cNvCxnSpPr>
              <a:cxnSpLocks/>
            </p:cNvCxnSpPr>
            <p:nvPr/>
          </p:nvCxnSpPr>
          <p:spPr>
            <a:xfrm>
              <a:off x="10723285" y="3979387"/>
              <a:ext cx="21642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FDC02F1-4087-DD36-102E-7C1B2D95C73C}"/>
                </a:ext>
              </a:extLst>
            </p:cNvPr>
            <p:cNvCxnSpPr>
              <a:cxnSpLocks/>
            </p:cNvCxnSpPr>
            <p:nvPr/>
          </p:nvCxnSpPr>
          <p:spPr>
            <a:xfrm>
              <a:off x="10723285" y="4292921"/>
              <a:ext cx="216426" cy="0"/>
            </a:xfrm>
            <a:prstGeom prst="line">
              <a:avLst/>
            </a:prstGeom>
            <a:ln w="28575">
              <a:solidFill>
                <a:srgbClr val="2078B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9CACB8-200E-5953-5C63-27544F7B6FD7}"/>
                </a:ext>
              </a:extLst>
            </p:cNvPr>
            <p:cNvCxnSpPr>
              <a:cxnSpLocks/>
            </p:cNvCxnSpPr>
            <p:nvPr/>
          </p:nvCxnSpPr>
          <p:spPr>
            <a:xfrm>
              <a:off x="10723285" y="4594166"/>
              <a:ext cx="216426" cy="0"/>
            </a:xfrm>
            <a:prstGeom prst="line">
              <a:avLst/>
            </a:prstGeom>
            <a:ln w="28575">
              <a:solidFill>
                <a:srgbClr val="34A02B"/>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007BD04-215B-DC4E-5295-C60A11641168}"/>
                </a:ext>
              </a:extLst>
            </p:cNvPr>
            <p:cNvCxnSpPr>
              <a:cxnSpLocks/>
            </p:cNvCxnSpPr>
            <p:nvPr/>
          </p:nvCxnSpPr>
          <p:spPr>
            <a:xfrm>
              <a:off x="10723285" y="4903893"/>
              <a:ext cx="216426"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77C5611-5E68-E8DA-9B16-491D00D9FDF2}"/>
                </a:ext>
              </a:extLst>
            </p:cNvPr>
            <p:cNvSpPr txBox="1"/>
            <p:nvPr/>
          </p:nvSpPr>
          <p:spPr>
            <a:xfrm>
              <a:off x="10939711" y="3824724"/>
              <a:ext cx="678391"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Bahia</a:t>
              </a:r>
            </a:p>
          </p:txBody>
        </p:sp>
        <p:sp>
          <p:nvSpPr>
            <p:cNvPr id="12" name="TextBox 11">
              <a:extLst>
                <a:ext uri="{FF2B5EF4-FFF2-40B4-BE49-F238E27FC236}">
                  <a16:creationId xmlns:a16="http://schemas.microsoft.com/office/drawing/2014/main" id="{5CD15DD9-4270-5E87-DC15-36E24209E6F8}"/>
                </a:ext>
              </a:extLst>
            </p:cNvPr>
            <p:cNvSpPr txBox="1"/>
            <p:nvPr/>
          </p:nvSpPr>
          <p:spPr>
            <a:xfrm>
              <a:off x="10939711" y="4134451"/>
              <a:ext cx="1284326"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Mato Grosso</a:t>
              </a:r>
            </a:p>
          </p:txBody>
        </p:sp>
        <p:sp>
          <p:nvSpPr>
            <p:cNvPr id="13" name="TextBox 12">
              <a:extLst>
                <a:ext uri="{FF2B5EF4-FFF2-40B4-BE49-F238E27FC236}">
                  <a16:creationId xmlns:a16="http://schemas.microsoft.com/office/drawing/2014/main" id="{549754B0-40A6-CEE5-DD7B-AACE4D8F88D8}"/>
                </a:ext>
              </a:extLst>
            </p:cNvPr>
            <p:cNvSpPr txBox="1"/>
            <p:nvPr/>
          </p:nvSpPr>
          <p:spPr>
            <a:xfrm>
              <a:off x="10945366" y="4440278"/>
              <a:ext cx="591829"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Pará</a:t>
              </a:r>
            </a:p>
          </p:txBody>
        </p:sp>
        <p:sp>
          <p:nvSpPr>
            <p:cNvPr id="14" name="TextBox 13">
              <a:extLst>
                <a:ext uri="{FF2B5EF4-FFF2-40B4-BE49-F238E27FC236}">
                  <a16:creationId xmlns:a16="http://schemas.microsoft.com/office/drawing/2014/main" id="{A7522632-92E2-CDA9-2A07-95AFF0FE74DC}"/>
                </a:ext>
              </a:extLst>
            </p:cNvPr>
            <p:cNvSpPr txBox="1"/>
            <p:nvPr/>
          </p:nvSpPr>
          <p:spPr>
            <a:xfrm>
              <a:off x="10939711" y="4750005"/>
              <a:ext cx="1000595"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Tocantins</a:t>
              </a:r>
            </a:p>
          </p:txBody>
        </p:sp>
        <p:sp>
          <p:nvSpPr>
            <p:cNvPr id="15" name="TextBox 14">
              <a:extLst>
                <a:ext uri="{FF2B5EF4-FFF2-40B4-BE49-F238E27FC236}">
                  <a16:creationId xmlns:a16="http://schemas.microsoft.com/office/drawing/2014/main" id="{10A84F31-F762-20F1-1D35-ED4C152022CB}"/>
                </a:ext>
              </a:extLst>
            </p:cNvPr>
            <p:cNvSpPr txBox="1"/>
            <p:nvPr/>
          </p:nvSpPr>
          <p:spPr>
            <a:xfrm>
              <a:off x="10693649" y="3508715"/>
              <a:ext cx="681597" cy="338554"/>
            </a:xfrm>
            <a:prstGeom prst="rect">
              <a:avLst/>
            </a:prstGeom>
            <a:noFill/>
          </p:spPr>
          <p:txBody>
            <a:bodyPr wrap="none" rtlCol="0">
              <a:spAutoFit/>
            </a:bodyPr>
            <a:lstStyle/>
            <a:p>
              <a:r>
                <a:rPr lang="en-US" sz="1600" b="1">
                  <a:solidFill>
                    <a:schemeClr val="tx1">
                      <a:lumMod val="75000"/>
                      <a:lumOff val="25000"/>
                    </a:schemeClr>
                  </a:solidFill>
                  <a:latin typeface="Century Gothic" panose="020B0502020202020204" pitchFamily="34" charset="0"/>
                </a:rPr>
                <a:t>State</a:t>
              </a:r>
            </a:p>
          </p:txBody>
        </p:sp>
      </p:grpSp>
      <p:sp>
        <p:nvSpPr>
          <p:cNvPr id="21" name="TextBox 20">
            <a:extLst>
              <a:ext uri="{FF2B5EF4-FFF2-40B4-BE49-F238E27FC236}">
                <a16:creationId xmlns:a16="http://schemas.microsoft.com/office/drawing/2014/main" id="{52EE0FB1-4461-32CE-F609-34CCF6B76991}"/>
              </a:ext>
            </a:extLst>
          </p:cNvPr>
          <p:cNvSpPr txBox="1"/>
          <p:nvPr/>
        </p:nvSpPr>
        <p:spPr>
          <a:xfrm>
            <a:off x="7287222" y="6180342"/>
            <a:ext cx="827471" cy="338554"/>
          </a:xfrm>
          <a:prstGeom prst="rect">
            <a:avLst/>
          </a:prstGeom>
          <a:noFill/>
        </p:spPr>
        <p:txBody>
          <a:bodyPr wrap="none" rtlCol="0">
            <a:spAutoFit/>
          </a:bodyPr>
          <a:lstStyle/>
          <a:p>
            <a:pPr algn="ctr"/>
            <a:r>
              <a:rPr lang="en-US" sz="1600">
                <a:solidFill>
                  <a:schemeClr val="tx1">
                    <a:lumMod val="75000"/>
                    <a:lumOff val="25000"/>
                  </a:schemeClr>
                </a:solidFill>
                <a:latin typeface="Century Gothic" panose="020B0502020202020204" pitchFamily="34" charset="0"/>
              </a:rPr>
              <a:t>Month</a:t>
            </a:r>
          </a:p>
        </p:txBody>
      </p:sp>
      <p:sp>
        <p:nvSpPr>
          <p:cNvPr id="22" name="TextBox 21">
            <a:extLst>
              <a:ext uri="{FF2B5EF4-FFF2-40B4-BE49-F238E27FC236}">
                <a16:creationId xmlns:a16="http://schemas.microsoft.com/office/drawing/2014/main" id="{9919956C-34EC-DB54-0331-F2296940D481}"/>
              </a:ext>
            </a:extLst>
          </p:cNvPr>
          <p:cNvSpPr txBox="1"/>
          <p:nvPr/>
        </p:nvSpPr>
        <p:spPr>
          <a:xfrm rot="16200000">
            <a:off x="3791425" y="3539077"/>
            <a:ext cx="766557" cy="338554"/>
          </a:xfrm>
          <a:prstGeom prst="rect">
            <a:avLst/>
          </a:prstGeom>
          <a:noFill/>
        </p:spPr>
        <p:txBody>
          <a:bodyPr wrap="none" rtlCol="0">
            <a:spAutoFit/>
          </a:bodyPr>
          <a:lstStyle/>
          <a:p>
            <a:pPr algn="ctr"/>
            <a:r>
              <a:rPr lang="en-US" sz="1600">
                <a:solidFill>
                  <a:schemeClr val="tx1">
                    <a:lumMod val="75000"/>
                    <a:lumOff val="25000"/>
                  </a:schemeClr>
                </a:solidFill>
                <a:latin typeface="Century Gothic" panose="020B0502020202020204" pitchFamily="34" charset="0"/>
              </a:rPr>
              <a:t>NDVI*</a:t>
            </a:r>
          </a:p>
        </p:txBody>
      </p:sp>
      <p:sp>
        <p:nvSpPr>
          <p:cNvPr id="23" name="TextBox 22">
            <a:extLst>
              <a:ext uri="{FF2B5EF4-FFF2-40B4-BE49-F238E27FC236}">
                <a16:creationId xmlns:a16="http://schemas.microsoft.com/office/drawing/2014/main" id="{959BC7F1-6B83-218C-133E-101B9C057268}"/>
              </a:ext>
            </a:extLst>
          </p:cNvPr>
          <p:cNvSpPr txBox="1"/>
          <p:nvPr/>
        </p:nvSpPr>
        <p:spPr>
          <a:xfrm>
            <a:off x="6214374" y="5877805"/>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01</a:t>
            </a:r>
          </a:p>
        </p:txBody>
      </p:sp>
      <p:sp>
        <p:nvSpPr>
          <p:cNvPr id="24" name="TextBox 23">
            <a:extLst>
              <a:ext uri="{FF2B5EF4-FFF2-40B4-BE49-F238E27FC236}">
                <a16:creationId xmlns:a16="http://schemas.microsoft.com/office/drawing/2014/main" id="{6E7ED11D-B43B-C0BC-455E-B31DC8BEB9B5}"/>
              </a:ext>
            </a:extLst>
          </p:cNvPr>
          <p:cNvSpPr txBox="1"/>
          <p:nvPr/>
        </p:nvSpPr>
        <p:spPr>
          <a:xfrm>
            <a:off x="6708093" y="5877805"/>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02</a:t>
            </a:r>
          </a:p>
        </p:txBody>
      </p:sp>
      <p:sp>
        <p:nvSpPr>
          <p:cNvPr id="25" name="TextBox 24">
            <a:extLst>
              <a:ext uri="{FF2B5EF4-FFF2-40B4-BE49-F238E27FC236}">
                <a16:creationId xmlns:a16="http://schemas.microsoft.com/office/drawing/2014/main" id="{4890418A-D7FA-AE7D-4C5B-7927B5A30B80}"/>
              </a:ext>
            </a:extLst>
          </p:cNvPr>
          <p:cNvSpPr txBox="1"/>
          <p:nvPr/>
        </p:nvSpPr>
        <p:spPr>
          <a:xfrm>
            <a:off x="7201812" y="5877803"/>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03</a:t>
            </a:r>
          </a:p>
        </p:txBody>
      </p:sp>
      <p:sp>
        <p:nvSpPr>
          <p:cNvPr id="26" name="TextBox 25">
            <a:extLst>
              <a:ext uri="{FF2B5EF4-FFF2-40B4-BE49-F238E27FC236}">
                <a16:creationId xmlns:a16="http://schemas.microsoft.com/office/drawing/2014/main" id="{255EA41C-BCE4-0EAA-4313-C399D20AF301}"/>
              </a:ext>
            </a:extLst>
          </p:cNvPr>
          <p:cNvSpPr txBox="1"/>
          <p:nvPr/>
        </p:nvSpPr>
        <p:spPr>
          <a:xfrm>
            <a:off x="7695531" y="5877803"/>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04</a:t>
            </a:r>
          </a:p>
        </p:txBody>
      </p:sp>
      <p:sp>
        <p:nvSpPr>
          <p:cNvPr id="27" name="TextBox 26">
            <a:extLst>
              <a:ext uri="{FF2B5EF4-FFF2-40B4-BE49-F238E27FC236}">
                <a16:creationId xmlns:a16="http://schemas.microsoft.com/office/drawing/2014/main" id="{6DBFB9F4-1ECE-5994-7278-3637D17D9872}"/>
              </a:ext>
            </a:extLst>
          </p:cNvPr>
          <p:cNvSpPr txBox="1"/>
          <p:nvPr/>
        </p:nvSpPr>
        <p:spPr>
          <a:xfrm>
            <a:off x="8189250" y="5877803"/>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05</a:t>
            </a:r>
          </a:p>
        </p:txBody>
      </p:sp>
      <p:sp>
        <p:nvSpPr>
          <p:cNvPr id="28" name="TextBox 27">
            <a:extLst>
              <a:ext uri="{FF2B5EF4-FFF2-40B4-BE49-F238E27FC236}">
                <a16:creationId xmlns:a16="http://schemas.microsoft.com/office/drawing/2014/main" id="{CE567439-1EB7-7A72-BCB2-E9D350BDB494}"/>
              </a:ext>
            </a:extLst>
          </p:cNvPr>
          <p:cNvSpPr txBox="1"/>
          <p:nvPr/>
        </p:nvSpPr>
        <p:spPr>
          <a:xfrm>
            <a:off x="8682969" y="5877802"/>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06</a:t>
            </a:r>
          </a:p>
        </p:txBody>
      </p:sp>
      <p:sp>
        <p:nvSpPr>
          <p:cNvPr id="29" name="TextBox 28">
            <a:extLst>
              <a:ext uri="{FF2B5EF4-FFF2-40B4-BE49-F238E27FC236}">
                <a16:creationId xmlns:a16="http://schemas.microsoft.com/office/drawing/2014/main" id="{3B89C458-CA1C-33F9-C074-A4DCCF164978}"/>
              </a:ext>
            </a:extLst>
          </p:cNvPr>
          <p:cNvSpPr txBox="1"/>
          <p:nvPr/>
        </p:nvSpPr>
        <p:spPr>
          <a:xfrm>
            <a:off x="9172556" y="5877802"/>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07</a:t>
            </a:r>
          </a:p>
        </p:txBody>
      </p:sp>
      <p:sp>
        <p:nvSpPr>
          <p:cNvPr id="30" name="TextBox 29">
            <a:extLst>
              <a:ext uri="{FF2B5EF4-FFF2-40B4-BE49-F238E27FC236}">
                <a16:creationId xmlns:a16="http://schemas.microsoft.com/office/drawing/2014/main" id="{3028CDA0-8CD8-25EE-E381-BC4FFBAB94F3}"/>
              </a:ext>
            </a:extLst>
          </p:cNvPr>
          <p:cNvSpPr txBox="1"/>
          <p:nvPr/>
        </p:nvSpPr>
        <p:spPr>
          <a:xfrm>
            <a:off x="9661522" y="5877801"/>
            <a:ext cx="393056"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08</a:t>
            </a:r>
          </a:p>
        </p:txBody>
      </p:sp>
      <p:sp>
        <p:nvSpPr>
          <p:cNvPr id="31" name="TextBox 30">
            <a:extLst>
              <a:ext uri="{FF2B5EF4-FFF2-40B4-BE49-F238E27FC236}">
                <a16:creationId xmlns:a16="http://schemas.microsoft.com/office/drawing/2014/main" id="{413E44D1-F681-CD8A-BDBA-5FB6EF2F86FF}"/>
              </a:ext>
            </a:extLst>
          </p:cNvPr>
          <p:cNvSpPr txBox="1"/>
          <p:nvPr/>
        </p:nvSpPr>
        <p:spPr>
          <a:xfrm>
            <a:off x="10150488" y="5873643"/>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09</a:t>
            </a:r>
          </a:p>
        </p:txBody>
      </p:sp>
      <p:sp>
        <p:nvSpPr>
          <p:cNvPr id="32" name="TextBox 31">
            <a:extLst>
              <a:ext uri="{FF2B5EF4-FFF2-40B4-BE49-F238E27FC236}">
                <a16:creationId xmlns:a16="http://schemas.microsoft.com/office/drawing/2014/main" id="{98D7642C-46A1-8348-7C5E-0751C8258C00}"/>
              </a:ext>
            </a:extLst>
          </p:cNvPr>
          <p:cNvSpPr txBox="1"/>
          <p:nvPr/>
        </p:nvSpPr>
        <p:spPr>
          <a:xfrm>
            <a:off x="4737296" y="5874373"/>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10</a:t>
            </a:r>
          </a:p>
        </p:txBody>
      </p:sp>
      <p:sp>
        <p:nvSpPr>
          <p:cNvPr id="33" name="TextBox 32">
            <a:extLst>
              <a:ext uri="{FF2B5EF4-FFF2-40B4-BE49-F238E27FC236}">
                <a16:creationId xmlns:a16="http://schemas.microsoft.com/office/drawing/2014/main" id="{B1702759-3C36-C049-EE96-6977E6473D4F}"/>
              </a:ext>
            </a:extLst>
          </p:cNvPr>
          <p:cNvSpPr txBox="1"/>
          <p:nvPr/>
        </p:nvSpPr>
        <p:spPr>
          <a:xfrm>
            <a:off x="5226262" y="5883668"/>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11</a:t>
            </a:r>
          </a:p>
        </p:txBody>
      </p:sp>
      <p:sp>
        <p:nvSpPr>
          <p:cNvPr id="34" name="TextBox 33">
            <a:extLst>
              <a:ext uri="{FF2B5EF4-FFF2-40B4-BE49-F238E27FC236}">
                <a16:creationId xmlns:a16="http://schemas.microsoft.com/office/drawing/2014/main" id="{DAE19A6A-2115-C5E6-5852-3036A2632688}"/>
              </a:ext>
            </a:extLst>
          </p:cNvPr>
          <p:cNvSpPr txBox="1"/>
          <p:nvPr/>
        </p:nvSpPr>
        <p:spPr>
          <a:xfrm>
            <a:off x="5715228" y="5877994"/>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12</a:t>
            </a:r>
          </a:p>
        </p:txBody>
      </p:sp>
      <p:sp>
        <p:nvSpPr>
          <p:cNvPr id="35" name="TextBox 34">
            <a:extLst>
              <a:ext uri="{FF2B5EF4-FFF2-40B4-BE49-F238E27FC236}">
                <a16:creationId xmlns:a16="http://schemas.microsoft.com/office/drawing/2014/main" id="{0AD18E84-C7B7-5823-9BC3-0AAA948B4670}"/>
              </a:ext>
            </a:extLst>
          </p:cNvPr>
          <p:cNvSpPr txBox="1"/>
          <p:nvPr/>
        </p:nvSpPr>
        <p:spPr>
          <a:xfrm>
            <a:off x="4196741" y="3977946"/>
            <a:ext cx="53251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0.10</a:t>
            </a:r>
          </a:p>
        </p:txBody>
      </p:sp>
      <p:sp>
        <p:nvSpPr>
          <p:cNvPr id="36" name="TextBox 35">
            <a:extLst>
              <a:ext uri="{FF2B5EF4-FFF2-40B4-BE49-F238E27FC236}">
                <a16:creationId xmlns:a16="http://schemas.microsoft.com/office/drawing/2014/main" id="{8AA6A11B-6B0D-F065-7187-08F66EE483A7}"/>
              </a:ext>
            </a:extLst>
          </p:cNvPr>
          <p:cNvSpPr txBox="1"/>
          <p:nvPr/>
        </p:nvSpPr>
        <p:spPr>
          <a:xfrm>
            <a:off x="4227153" y="3130985"/>
            <a:ext cx="53251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0.15</a:t>
            </a:r>
          </a:p>
        </p:txBody>
      </p:sp>
      <p:sp>
        <p:nvSpPr>
          <p:cNvPr id="37" name="TextBox 36">
            <a:extLst>
              <a:ext uri="{FF2B5EF4-FFF2-40B4-BE49-F238E27FC236}">
                <a16:creationId xmlns:a16="http://schemas.microsoft.com/office/drawing/2014/main" id="{871F7E96-02EA-78D0-B148-E910F69F54AA}"/>
              </a:ext>
            </a:extLst>
          </p:cNvPr>
          <p:cNvSpPr txBox="1"/>
          <p:nvPr/>
        </p:nvSpPr>
        <p:spPr>
          <a:xfrm>
            <a:off x="4249382" y="2285441"/>
            <a:ext cx="53251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0.20</a:t>
            </a:r>
          </a:p>
        </p:txBody>
      </p:sp>
      <p:sp>
        <p:nvSpPr>
          <p:cNvPr id="38" name="TextBox 37">
            <a:extLst>
              <a:ext uri="{FF2B5EF4-FFF2-40B4-BE49-F238E27FC236}">
                <a16:creationId xmlns:a16="http://schemas.microsoft.com/office/drawing/2014/main" id="{D99B0C5D-281C-CFAA-5AAE-EE8AD55F02A1}"/>
              </a:ext>
            </a:extLst>
          </p:cNvPr>
          <p:cNvSpPr txBox="1"/>
          <p:nvPr/>
        </p:nvSpPr>
        <p:spPr>
          <a:xfrm>
            <a:off x="4397973" y="1303878"/>
            <a:ext cx="7204215" cy="369332"/>
          </a:xfrm>
          <a:prstGeom prst="rect">
            <a:avLst/>
          </a:prstGeom>
          <a:noFill/>
        </p:spPr>
        <p:txBody>
          <a:bodyPr wrap="none" rtlCol="0">
            <a:spAutoFit/>
          </a:bodyPr>
          <a:lstStyle/>
          <a:p>
            <a:pPr algn="ctr"/>
            <a:r>
              <a:rPr lang="en-US">
                <a:solidFill>
                  <a:schemeClr val="tx1">
                    <a:lumMod val="75000"/>
                    <a:lumOff val="25000"/>
                  </a:schemeClr>
                </a:solidFill>
                <a:latin typeface="Century Gothic" panose="020B0502020202020204" pitchFamily="34" charset="0"/>
              </a:rPr>
              <a:t>Average NDVI of Soybean Planted Areas per Month 1985–2021</a:t>
            </a:r>
          </a:p>
        </p:txBody>
      </p:sp>
      <p:sp>
        <p:nvSpPr>
          <p:cNvPr id="4" name="TextBox 3">
            <a:extLst>
              <a:ext uri="{FF2B5EF4-FFF2-40B4-BE49-F238E27FC236}">
                <a16:creationId xmlns:a16="http://schemas.microsoft.com/office/drawing/2014/main" id="{CBFABAB4-6E5E-6EC0-B366-50CE7DC3CF8C}"/>
              </a:ext>
            </a:extLst>
          </p:cNvPr>
          <p:cNvSpPr txBox="1"/>
          <p:nvPr/>
        </p:nvSpPr>
        <p:spPr>
          <a:xfrm>
            <a:off x="726449" y="5067902"/>
            <a:ext cx="3094388" cy="1169551"/>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*Scale of -1 to 1, values between 0 and 1 represent vegetation greenness, with higher values corresponding with increased greenness  </a:t>
            </a:r>
          </a:p>
        </p:txBody>
      </p:sp>
      <p:sp>
        <p:nvSpPr>
          <p:cNvPr id="16" name="TextBox 15">
            <a:extLst>
              <a:ext uri="{FF2B5EF4-FFF2-40B4-BE49-F238E27FC236}">
                <a16:creationId xmlns:a16="http://schemas.microsoft.com/office/drawing/2014/main" id="{62E57621-9634-CEB9-577C-753888763AFD}"/>
              </a:ext>
            </a:extLst>
          </p:cNvPr>
          <p:cNvSpPr txBox="1"/>
          <p:nvPr/>
        </p:nvSpPr>
        <p:spPr>
          <a:xfrm>
            <a:off x="4236986" y="4865747"/>
            <a:ext cx="53251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0.05</a:t>
            </a:r>
          </a:p>
        </p:txBody>
      </p:sp>
    </p:spTree>
    <p:extLst>
      <p:ext uri="{BB962C8B-B14F-4D97-AF65-F5344CB8AC3E}">
        <p14:creationId xmlns:p14="http://schemas.microsoft.com/office/powerpoint/2010/main" val="1723725589"/>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C7B13-ABBB-B245-D0A6-FD646B6C82FF}"/>
              </a:ext>
            </a:extLst>
          </p:cNvPr>
          <p:cNvSpPr>
            <a:spLocks noGrp="1"/>
          </p:cNvSpPr>
          <p:nvPr>
            <p:ph type="title"/>
          </p:nvPr>
        </p:nvSpPr>
        <p:spPr/>
        <p:txBody>
          <a:bodyPr/>
          <a:lstStyle/>
          <a:p>
            <a:r>
              <a:rPr lang="en-US" b="1">
                <a:latin typeface="Century Gothic" panose="020B0502020202020204" pitchFamily="34" charset="0"/>
              </a:rPr>
              <a:t>Results: ENSO Anomaly</a:t>
            </a:r>
          </a:p>
        </p:txBody>
      </p:sp>
      <p:pic>
        <p:nvPicPr>
          <p:cNvPr id="5" name="Content Placeholder 4" descr="A graph showing the number of data&#10;&#10;Description automatically generated with medium confidence">
            <a:extLst>
              <a:ext uri="{FF2B5EF4-FFF2-40B4-BE49-F238E27FC236}">
                <a16:creationId xmlns:a16="http://schemas.microsoft.com/office/drawing/2014/main" id="{CDFEC581-6109-CE59-B32C-483CD771C84C}"/>
              </a:ext>
            </a:extLst>
          </p:cNvPr>
          <p:cNvPicPr>
            <a:picLocks noGrp="1" noChangeAspect="1"/>
          </p:cNvPicPr>
          <p:nvPr>
            <p:ph sz="quarter" idx="10"/>
          </p:nvPr>
        </p:nvPicPr>
        <p:blipFill rotWithShape="1">
          <a:blip r:embed="rId4">
            <a:extLst>
              <a:ext uri="{28A0092B-C50C-407E-A947-70E740481C1C}">
                <a14:useLocalDpi xmlns:a14="http://schemas.microsoft.com/office/drawing/2010/main" val="0"/>
              </a:ext>
            </a:extLst>
          </a:blip>
          <a:srcRect l="5714" t="7139" b="9158"/>
          <a:stretch/>
        </p:blipFill>
        <p:spPr>
          <a:xfrm>
            <a:off x="638239" y="2388632"/>
            <a:ext cx="5184842" cy="2853293"/>
          </a:xfrm>
        </p:spPr>
      </p:pic>
      <p:pic>
        <p:nvPicPr>
          <p:cNvPr id="7" name="Picture 6" descr="A graph showing the number of months&#10;&#10;Description automatically generated with medium confidence">
            <a:extLst>
              <a:ext uri="{FF2B5EF4-FFF2-40B4-BE49-F238E27FC236}">
                <a16:creationId xmlns:a16="http://schemas.microsoft.com/office/drawing/2014/main" id="{B44BF038-F358-5997-9DEC-272041D2BE20}"/>
              </a:ext>
            </a:extLst>
          </p:cNvPr>
          <p:cNvPicPr>
            <a:picLocks noChangeAspect="1"/>
          </p:cNvPicPr>
          <p:nvPr/>
        </p:nvPicPr>
        <p:blipFill rotWithShape="1">
          <a:blip r:embed="rId5">
            <a:extLst>
              <a:ext uri="{28A0092B-C50C-407E-A947-70E740481C1C}">
                <a14:useLocalDpi xmlns:a14="http://schemas.microsoft.com/office/drawing/2010/main" val="0"/>
              </a:ext>
            </a:extLst>
          </a:blip>
          <a:srcRect l="6113" t="1996" b="8570"/>
          <a:stretch/>
        </p:blipFill>
        <p:spPr>
          <a:xfrm>
            <a:off x="6254460" y="1936694"/>
            <a:ext cx="5759740" cy="3367901"/>
          </a:xfrm>
          <a:prstGeom prst="rect">
            <a:avLst/>
          </a:prstGeom>
        </p:spPr>
      </p:pic>
      <p:sp>
        <p:nvSpPr>
          <p:cNvPr id="8" name="TextBox 7">
            <a:extLst>
              <a:ext uri="{FF2B5EF4-FFF2-40B4-BE49-F238E27FC236}">
                <a16:creationId xmlns:a16="http://schemas.microsoft.com/office/drawing/2014/main" id="{AC0DBB94-F583-3AC8-722E-0F1CF1BE677E}"/>
              </a:ext>
            </a:extLst>
          </p:cNvPr>
          <p:cNvSpPr txBox="1"/>
          <p:nvPr/>
        </p:nvSpPr>
        <p:spPr>
          <a:xfrm>
            <a:off x="649636" y="1921326"/>
            <a:ext cx="4847801" cy="646331"/>
          </a:xfrm>
          <a:prstGeom prst="rect">
            <a:avLst/>
          </a:prstGeom>
          <a:solidFill>
            <a:schemeClr val="bg1"/>
          </a:solidFill>
          <a:ln>
            <a:noFill/>
          </a:ln>
        </p:spPr>
        <p:txBody>
          <a:bodyPr wrap="none" rtlCol="0">
            <a:spAutoFit/>
          </a:bodyPr>
          <a:lstStyle/>
          <a:p>
            <a:pPr algn="ctr"/>
            <a:r>
              <a:rPr lang="en-US">
                <a:solidFill>
                  <a:schemeClr val="tx1">
                    <a:lumMod val="75000"/>
                    <a:lumOff val="25000"/>
                  </a:schemeClr>
                </a:solidFill>
                <a:latin typeface="Century Gothic" panose="020B0502020202020204" pitchFamily="34" charset="0"/>
              </a:rPr>
              <a:t>El Nino 3.4 Sea Surface Temperature (SST) </a:t>
            </a:r>
            <a:br>
              <a:rPr lang="en-US">
                <a:solidFill>
                  <a:schemeClr val="tx1">
                    <a:lumMod val="75000"/>
                    <a:lumOff val="25000"/>
                  </a:schemeClr>
                </a:solidFill>
                <a:latin typeface="Century Gothic" panose="020B0502020202020204" pitchFamily="34" charset="0"/>
              </a:rPr>
            </a:br>
            <a:r>
              <a:rPr lang="en-US">
                <a:solidFill>
                  <a:schemeClr val="tx1">
                    <a:lumMod val="75000"/>
                    <a:lumOff val="25000"/>
                  </a:schemeClr>
                </a:solidFill>
                <a:latin typeface="Century Gothic" panose="020B0502020202020204" pitchFamily="34" charset="0"/>
              </a:rPr>
              <a:t>Anomaly, 1984-2023</a:t>
            </a:r>
          </a:p>
        </p:txBody>
      </p:sp>
      <p:sp>
        <p:nvSpPr>
          <p:cNvPr id="9" name="TextBox 8">
            <a:extLst>
              <a:ext uri="{FF2B5EF4-FFF2-40B4-BE49-F238E27FC236}">
                <a16:creationId xmlns:a16="http://schemas.microsoft.com/office/drawing/2014/main" id="{506C5050-1F47-7C98-1E71-E332183F2B0D}"/>
              </a:ext>
            </a:extLst>
          </p:cNvPr>
          <p:cNvSpPr txBox="1"/>
          <p:nvPr/>
        </p:nvSpPr>
        <p:spPr>
          <a:xfrm rot="-5400000">
            <a:off x="-368019" y="3617423"/>
            <a:ext cx="1430200" cy="338554"/>
          </a:xfrm>
          <a:prstGeom prst="rect">
            <a:avLst/>
          </a:prstGeom>
          <a:solidFill>
            <a:schemeClr val="bg1"/>
          </a:solidFill>
          <a:ln>
            <a:noFill/>
          </a:ln>
        </p:spPr>
        <p:txBody>
          <a:bodyPr wrap="none" lIns="91440" tIns="45720" rIns="91440" bIns="45720" rtlCol="0" anchor="t">
            <a:spAutoFit/>
          </a:bodyPr>
          <a:lstStyle/>
          <a:p>
            <a:pPr algn="ctr"/>
            <a:r>
              <a:rPr lang="en-US" sz="1600">
                <a:solidFill>
                  <a:schemeClr val="tx1">
                    <a:lumMod val="75000"/>
                    <a:lumOff val="25000"/>
                  </a:schemeClr>
                </a:solidFill>
                <a:latin typeface="Century Gothic"/>
              </a:rPr>
              <a:t>SST Anomaly</a:t>
            </a:r>
            <a:endParaRPr lang="en-US"/>
          </a:p>
        </p:txBody>
      </p:sp>
      <p:sp>
        <p:nvSpPr>
          <p:cNvPr id="10" name="TextBox 9">
            <a:extLst>
              <a:ext uri="{FF2B5EF4-FFF2-40B4-BE49-F238E27FC236}">
                <a16:creationId xmlns:a16="http://schemas.microsoft.com/office/drawing/2014/main" id="{65F96001-B3F4-B3F5-BA0A-8EFEF5632FFB}"/>
              </a:ext>
            </a:extLst>
          </p:cNvPr>
          <p:cNvSpPr txBox="1"/>
          <p:nvPr/>
        </p:nvSpPr>
        <p:spPr>
          <a:xfrm rot="-5400000">
            <a:off x="5226116" y="3680381"/>
            <a:ext cx="1486305" cy="338554"/>
          </a:xfrm>
          <a:prstGeom prst="rect">
            <a:avLst/>
          </a:prstGeom>
          <a:solidFill>
            <a:schemeClr val="bg1"/>
          </a:solidFill>
          <a:ln>
            <a:noFill/>
          </a:ln>
        </p:spPr>
        <p:txBody>
          <a:bodyPr wrap="none" lIns="91440" tIns="45720" rIns="91440" bIns="45720" rtlCol="0" anchor="t">
            <a:spAutoFit/>
          </a:bodyPr>
          <a:lstStyle/>
          <a:p>
            <a:pPr algn="ctr"/>
            <a:r>
              <a:rPr lang="en-US" sz="1600">
                <a:solidFill>
                  <a:schemeClr val="tx1">
                    <a:lumMod val="75000"/>
                    <a:lumOff val="25000"/>
                  </a:schemeClr>
                </a:solidFill>
                <a:latin typeface="Century Gothic"/>
              </a:rPr>
              <a:t>SST Anomaly </a:t>
            </a:r>
            <a:endParaRPr lang="en-US"/>
          </a:p>
        </p:txBody>
      </p:sp>
      <p:sp>
        <p:nvSpPr>
          <p:cNvPr id="11" name="TextBox 10">
            <a:extLst>
              <a:ext uri="{FF2B5EF4-FFF2-40B4-BE49-F238E27FC236}">
                <a16:creationId xmlns:a16="http://schemas.microsoft.com/office/drawing/2014/main" id="{13D151C1-DF4A-9255-6D8F-E682D11D8599}"/>
              </a:ext>
            </a:extLst>
          </p:cNvPr>
          <p:cNvSpPr txBox="1"/>
          <p:nvPr/>
        </p:nvSpPr>
        <p:spPr>
          <a:xfrm>
            <a:off x="6334873" y="1960553"/>
            <a:ext cx="4964821" cy="369332"/>
          </a:xfrm>
          <a:prstGeom prst="rect">
            <a:avLst/>
          </a:prstGeom>
          <a:solidFill>
            <a:schemeClr val="bg1"/>
          </a:solidFill>
          <a:ln>
            <a:noFill/>
          </a:ln>
        </p:spPr>
        <p:txBody>
          <a:bodyPr wrap="none" rtlCol="0">
            <a:spAutoFit/>
          </a:bodyPr>
          <a:lstStyle/>
          <a:p>
            <a:pPr algn="ctr"/>
            <a:r>
              <a:rPr lang="en-US">
                <a:solidFill>
                  <a:schemeClr val="tx1">
                    <a:lumMod val="75000"/>
                    <a:lumOff val="25000"/>
                  </a:schemeClr>
                </a:solidFill>
                <a:latin typeface="Century Gothic" panose="020B0502020202020204" pitchFamily="34" charset="0"/>
              </a:rPr>
              <a:t>Monthly El Nino 3.4 SST Anomaly, 1984-2023</a:t>
            </a:r>
          </a:p>
        </p:txBody>
      </p:sp>
      <p:sp>
        <p:nvSpPr>
          <p:cNvPr id="12" name="TextBox 11">
            <a:extLst>
              <a:ext uri="{FF2B5EF4-FFF2-40B4-BE49-F238E27FC236}">
                <a16:creationId xmlns:a16="http://schemas.microsoft.com/office/drawing/2014/main" id="{1C7FEE4F-F8FA-73B1-35DC-E5C7DBC751E4}"/>
              </a:ext>
            </a:extLst>
          </p:cNvPr>
          <p:cNvSpPr txBox="1"/>
          <p:nvPr/>
        </p:nvSpPr>
        <p:spPr>
          <a:xfrm>
            <a:off x="2899670" y="5400211"/>
            <a:ext cx="585418" cy="307777"/>
          </a:xfrm>
          <a:prstGeom prst="rect">
            <a:avLst/>
          </a:prstGeom>
          <a:noFill/>
        </p:spPr>
        <p:txBody>
          <a:bodyPr wrap="none" lIns="91440" tIns="45720" rIns="91440" bIns="45720" rtlCol="0" anchor="t">
            <a:spAutoFit/>
          </a:bodyPr>
          <a:lstStyle/>
          <a:p>
            <a:pPr algn="ctr"/>
            <a:r>
              <a:rPr lang="en-US" sz="1400">
                <a:solidFill>
                  <a:schemeClr val="tx1">
                    <a:lumMod val="75000"/>
                    <a:lumOff val="25000"/>
                  </a:schemeClr>
                </a:solidFill>
                <a:latin typeface="Century Gothic"/>
              </a:rPr>
              <a:t>Year</a:t>
            </a:r>
            <a:endParaRPr lang="en-US">
              <a:solidFill>
                <a:schemeClr val="tx1">
                  <a:lumMod val="75000"/>
                  <a:lumOff val="25000"/>
                </a:schemeClr>
              </a:solidFill>
            </a:endParaRPr>
          </a:p>
        </p:txBody>
      </p:sp>
      <p:sp>
        <p:nvSpPr>
          <p:cNvPr id="13" name="TextBox 12">
            <a:extLst>
              <a:ext uri="{FF2B5EF4-FFF2-40B4-BE49-F238E27FC236}">
                <a16:creationId xmlns:a16="http://schemas.microsoft.com/office/drawing/2014/main" id="{94B8C628-A3FD-ECED-4B05-7B6E19864E71}"/>
              </a:ext>
            </a:extLst>
          </p:cNvPr>
          <p:cNvSpPr txBox="1"/>
          <p:nvPr/>
        </p:nvSpPr>
        <p:spPr>
          <a:xfrm>
            <a:off x="8607561" y="5636382"/>
            <a:ext cx="745717" cy="307777"/>
          </a:xfrm>
          <a:prstGeom prst="rect">
            <a:avLst/>
          </a:prstGeom>
          <a:noFill/>
        </p:spPr>
        <p:txBody>
          <a:bodyPr wrap="none" lIns="91440" tIns="45720" rIns="91440" bIns="45720" rtlCol="0" anchor="t">
            <a:spAutoFit/>
          </a:bodyPr>
          <a:lstStyle/>
          <a:p>
            <a:pPr algn="ctr"/>
            <a:r>
              <a:rPr lang="en-US" sz="1400">
                <a:solidFill>
                  <a:schemeClr val="tx1">
                    <a:lumMod val="75000"/>
                    <a:lumOff val="25000"/>
                  </a:schemeClr>
                </a:solidFill>
                <a:latin typeface="Century Gothic"/>
              </a:rPr>
              <a:t>Month</a:t>
            </a:r>
            <a:endParaRPr lang="en-US" sz="1400">
              <a:solidFill>
                <a:schemeClr val="tx1">
                  <a:lumMod val="75000"/>
                  <a:lumOff val="25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1157B89C-1FE4-5337-7945-D03CB9EF12E5}"/>
              </a:ext>
            </a:extLst>
          </p:cNvPr>
          <p:cNvSpPr txBox="1"/>
          <p:nvPr/>
        </p:nvSpPr>
        <p:spPr>
          <a:xfrm>
            <a:off x="1224833" y="5218487"/>
            <a:ext cx="524503"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1990</a:t>
            </a:r>
          </a:p>
        </p:txBody>
      </p:sp>
      <p:sp>
        <p:nvSpPr>
          <p:cNvPr id="15" name="TextBox 14">
            <a:extLst>
              <a:ext uri="{FF2B5EF4-FFF2-40B4-BE49-F238E27FC236}">
                <a16:creationId xmlns:a16="http://schemas.microsoft.com/office/drawing/2014/main" id="{8BB953DE-152A-0C8F-5BB0-CF7B839CC56B}"/>
              </a:ext>
            </a:extLst>
          </p:cNvPr>
          <p:cNvSpPr txBox="1"/>
          <p:nvPr/>
        </p:nvSpPr>
        <p:spPr>
          <a:xfrm>
            <a:off x="2413557" y="5213644"/>
            <a:ext cx="524503"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2000</a:t>
            </a:r>
          </a:p>
        </p:txBody>
      </p:sp>
      <p:sp>
        <p:nvSpPr>
          <p:cNvPr id="16" name="TextBox 15">
            <a:extLst>
              <a:ext uri="{FF2B5EF4-FFF2-40B4-BE49-F238E27FC236}">
                <a16:creationId xmlns:a16="http://schemas.microsoft.com/office/drawing/2014/main" id="{F24EE6B3-3650-5F4C-7C40-5F3CED36D2A9}"/>
              </a:ext>
            </a:extLst>
          </p:cNvPr>
          <p:cNvSpPr txBox="1"/>
          <p:nvPr/>
        </p:nvSpPr>
        <p:spPr>
          <a:xfrm>
            <a:off x="3602281" y="5209342"/>
            <a:ext cx="524503"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2010</a:t>
            </a:r>
          </a:p>
        </p:txBody>
      </p:sp>
      <p:sp>
        <p:nvSpPr>
          <p:cNvPr id="17" name="TextBox 16">
            <a:extLst>
              <a:ext uri="{FF2B5EF4-FFF2-40B4-BE49-F238E27FC236}">
                <a16:creationId xmlns:a16="http://schemas.microsoft.com/office/drawing/2014/main" id="{623573CD-CD29-46C5-8F63-A37DF12FFFFD}"/>
              </a:ext>
            </a:extLst>
          </p:cNvPr>
          <p:cNvSpPr txBox="1"/>
          <p:nvPr/>
        </p:nvSpPr>
        <p:spPr>
          <a:xfrm>
            <a:off x="4765383" y="5205040"/>
            <a:ext cx="524503"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2020</a:t>
            </a:r>
          </a:p>
        </p:txBody>
      </p:sp>
      <p:sp>
        <p:nvSpPr>
          <p:cNvPr id="18" name="TextBox 17">
            <a:extLst>
              <a:ext uri="{FF2B5EF4-FFF2-40B4-BE49-F238E27FC236}">
                <a16:creationId xmlns:a16="http://schemas.microsoft.com/office/drawing/2014/main" id="{F384A802-2153-06C6-D3A7-481DED076C60}"/>
              </a:ext>
            </a:extLst>
          </p:cNvPr>
          <p:cNvSpPr txBox="1"/>
          <p:nvPr/>
        </p:nvSpPr>
        <p:spPr>
          <a:xfrm>
            <a:off x="6390162" y="5304595"/>
            <a:ext cx="354584"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01</a:t>
            </a:r>
          </a:p>
        </p:txBody>
      </p:sp>
      <p:sp>
        <p:nvSpPr>
          <p:cNvPr id="19" name="TextBox 18">
            <a:extLst>
              <a:ext uri="{FF2B5EF4-FFF2-40B4-BE49-F238E27FC236}">
                <a16:creationId xmlns:a16="http://schemas.microsoft.com/office/drawing/2014/main" id="{6C9984FE-73E3-A816-4CA1-0E4103C97C62}"/>
              </a:ext>
            </a:extLst>
          </p:cNvPr>
          <p:cNvSpPr txBox="1"/>
          <p:nvPr/>
        </p:nvSpPr>
        <p:spPr>
          <a:xfrm>
            <a:off x="6831704" y="5304599"/>
            <a:ext cx="354584"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02</a:t>
            </a:r>
          </a:p>
        </p:txBody>
      </p:sp>
      <p:sp>
        <p:nvSpPr>
          <p:cNvPr id="20" name="TextBox 19">
            <a:extLst>
              <a:ext uri="{FF2B5EF4-FFF2-40B4-BE49-F238E27FC236}">
                <a16:creationId xmlns:a16="http://schemas.microsoft.com/office/drawing/2014/main" id="{63487E84-45BE-13C0-3456-11A5AF52D866}"/>
              </a:ext>
            </a:extLst>
          </p:cNvPr>
          <p:cNvSpPr txBox="1"/>
          <p:nvPr/>
        </p:nvSpPr>
        <p:spPr>
          <a:xfrm>
            <a:off x="7309027" y="5304597"/>
            <a:ext cx="354584"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03</a:t>
            </a:r>
          </a:p>
        </p:txBody>
      </p:sp>
      <p:sp>
        <p:nvSpPr>
          <p:cNvPr id="21" name="TextBox 20">
            <a:extLst>
              <a:ext uri="{FF2B5EF4-FFF2-40B4-BE49-F238E27FC236}">
                <a16:creationId xmlns:a16="http://schemas.microsoft.com/office/drawing/2014/main" id="{40F8E177-E93D-038D-0A0C-0E1BD5069E1E}"/>
              </a:ext>
            </a:extLst>
          </p:cNvPr>
          <p:cNvSpPr txBox="1"/>
          <p:nvPr/>
        </p:nvSpPr>
        <p:spPr>
          <a:xfrm>
            <a:off x="7750902" y="5304597"/>
            <a:ext cx="354584"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04</a:t>
            </a:r>
          </a:p>
        </p:txBody>
      </p:sp>
      <p:sp>
        <p:nvSpPr>
          <p:cNvPr id="22" name="TextBox 21">
            <a:extLst>
              <a:ext uri="{FF2B5EF4-FFF2-40B4-BE49-F238E27FC236}">
                <a16:creationId xmlns:a16="http://schemas.microsoft.com/office/drawing/2014/main" id="{46462351-0749-3F26-1572-B14C7C3B8F3F}"/>
              </a:ext>
            </a:extLst>
          </p:cNvPr>
          <p:cNvSpPr txBox="1"/>
          <p:nvPr/>
        </p:nvSpPr>
        <p:spPr>
          <a:xfrm>
            <a:off x="8209814" y="5304597"/>
            <a:ext cx="354584"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05</a:t>
            </a:r>
          </a:p>
        </p:txBody>
      </p:sp>
      <p:sp>
        <p:nvSpPr>
          <p:cNvPr id="23" name="TextBox 22">
            <a:extLst>
              <a:ext uri="{FF2B5EF4-FFF2-40B4-BE49-F238E27FC236}">
                <a16:creationId xmlns:a16="http://schemas.microsoft.com/office/drawing/2014/main" id="{0DABBDC3-5D0E-940E-4733-01CAB82A66E0}"/>
              </a:ext>
            </a:extLst>
          </p:cNvPr>
          <p:cNvSpPr txBox="1"/>
          <p:nvPr/>
        </p:nvSpPr>
        <p:spPr>
          <a:xfrm>
            <a:off x="8659200" y="5304596"/>
            <a:ext cx="354584"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06</a:t>
            </a:r>
          </a:p>
        </p:txBody>
      </p:sp>
      <p:sp>
        <p:nvSpPr>
          <p:cNvPr id="24" name="TextBox 23">
            <a:extLst>
              <a:ext uri="{FF2B5EF4-FFF2-40B4-BE49-F238E27FC236}">
                <a16:creationId xmlns:a16="http://schemas.microsoft.com/office/drawing/2014/main" id="{FE663D56-688B-34BB-57A0-374A807B2229}"/>
              </a:ext>
            </a:extLst>
          </p:cNvPr>
          <p:cNvSpPr txBox="1"/>
          <p:nvPr/>
        </p:nvSpPr>
        <p:spPr>
          <a:xfrm>
            <a:off x="9120117" y="5304596"/>
            <a:ext cx="354584"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07</a:t>
            </a:r>
          </a:p>
        </p:txBody>
      </p:sp>
      <p:sp>
        <p:nvSpPr>
          <p:cNvPr id="25" name="TextBox 24">
            <a:extLst>
              <a:ext uri="{FF2B5EF4-FFF2-40B4-BE49-F238E27FC236}">
                <a16:creationId xmlns:a16="http://schemas.microsoft.com/office/drawing/2014/main" id="{235006D6-82D9-01F3-BEE5-3F818BB9F10A}"/>
              </a:ext>
            </a:extLst>
          </p:cNvPr>
          <p:cNvSpPr txBox="1"/>
          <p:nvPr/>
        </p:nvSpPr>
        <p:spPr>
          <a:xfrm>
            <a:off x="9571574" y="5304595"/>
            <a:ext cx="354584"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08</a:t>
            </a:r>
          </a:p>
        </p:txBody>
      </p:sp>
      <p:sp>
        <p:nvSpPr>
          <p:cNvPr id="26" name="TextBox 25">
            <a:extLst>
              <a:ext uri="{FF2B5EF4-FFF2-40B4-BE49-F238E27FC236}">
                <a16:creationId xmlns:a16="http://schemas.microsoft.com/office/drawing/2014/main" id="{27D4C5FB-131E-FF01-361A-93A4FBD2EF70}"/>
              </a:ext>
            </a:extLst>
          </p:cNvPr>
          <p:cNvSpPr txBox="1"/>
          <p:nvPr/>
        </p:nvSpPr>
        <p:spPr>
          <a:xfrm>
            <a:off x="10028435" y="5300437"/>
            <a:ext cx="354584"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09</a:t>
            </a:r>
          </a:p>
        </p:txBody>
      </p:sp>
      <p:sp>
        <p:nvSpPr>
          <p:cNvPr id="27" name="TextBox 26">
            <a:extLst>
              <a:ext uri="{FF2B5EF4-FFF2-40B4-BE49-F238E27FC236}">
                <a16:creationId xmlns:a16="http://schemas.microsoft.com/office/drawing/2014/main" id="{4192BE63-5016-7BBD-46FC-A624750BEDCF}"/>
              </a:ext>
            </a:extLst>
          </p:cNvPr>
          <p:cNvSpPr txBox="1"/>
          <p:nvPr/>
        </p:nvSpPr>
        <p:spPr>
          <a:xfrm>
            <a:off x="10448268" y="5296816"/>
            <a:ext cx="354584"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10</a:t>
            </a:r>
          </a:p>
        </p:txBody>
      </p:sp>
      <p:sp>
        <p:nvSpPr>
          <p:cNvPr id="28" name="TextBox 27">
            <a:extLst>
              <a:ext uri="{FF2B5EF4-FFF2-40B4-BE49-F238E27FC236}">
                <a16:creationId xmlns:a16="http://schemas.microsoft.com/office/drawing/2014/main" id="{03697537-053D-4F8E-FEC9-25BBC151C574}"/>
              </a:ext>
            </a:extLst>
          </p:cNvPr>
          <p:cNvSpPr txBox="1"/>
          <p:nvPr/>
        </p:nvSpPr>
        <p:spPr>
          <a:xfrm>
            <a:off x="10909938" y="5306111"/>
            <a:ext cx="354584"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11</a:t>
            </a:r>
          </a:p>
        </p:txBody>
      </p:sp>
      <p:sp>
        <p:nvSpPr>
          <p:cNvPr id="29" name="TextBox 28">
            <a:extLst>
              <a:ext uri="{FF2B5EF4-FFF2-40B4-BE49-F238E27FC236}">
                <a16:creationId xmlns:a16="http://schemas.microsoft.com/office/drawing/2014/main" id="{A5A23726-E043-4C45-C6FA-D1BDF5ACE4B7}"/>
              </a:ext>
            </a:extLst>
          </p:cNvPr>
          <p:cNvSpPr txBox="1"/>
          <p:nvPr/>
        </p:nvSpPr>
        <p:spPr>
          <a:xfrm>
            <a:off x="11344312" y="5300437"/>
            <a:ext cx="354584"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12</a:t>
            </a:r>
          </a:p>
        </p:txBody>
      </p:sp>
      <p:sp>
        <p:nvSpPr>
          <p:cNvPr id="30" name="TextBox 29">
            <a:extLst>
              <a:ext uri="{FF2B5EF4-FFF2-40B4-BE49-F238E27FC236}">
                <a16:creationId xmlns:a16="http://schemas.microsoft.com/office/drawing/2014/main" id="{0A06463D-0263-8004-2493-32E5D1255C62}"/>
              </a:ext>
            </a:extLst>
          </p:cNvPr>
          <p:cNvSpPr txBox="1"/>
          <p:nvPr/>
        </p:nvSpPr>
        <p:spPr>
          <a:xfrm>
            <a:off x="422976" y="4900989"/>
            <a:ext cx="320922"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-2</a:t>
            </a:r>
            <a:endParaRPr lang="en-US" sz="1400">
              <a:solidFill>
                <a:schemeClr val="tx1">
                  <a:lumMod val="75000"/>
                  <a:lumOff val="25000"/>
                </a:schemeClr>
              </a:solidFill>
              <a:latin typeface="Century Gothic" panose="020B0502020202020204" pitchFamily="34" charset="0"/>
            </a:endParaRPr>
          </a:p>
        </p:txBody>
      </p:sp>
      <p:sp>
        <p:nvSpPr>
          <p:cNvPr id="31" name="TextBox 30">
            <a:extLst>
              <a:ext uri="{FF2B5EF4-FFF2-40B4-BE49-F238E27FC236}">
                <a16:creationId xmlns:a16="http://schemas.microsoft.com/office/drawing/2014/main" id="{91B284AA-ED04-6C88-CE8E-52840908AC6F}"/>
              </a:ext>
            </a:extLst>
          </p:cNvPr>
          <p:cNvSpPr txBox="1"/>
          <p:nvPr/>
        </p:nvSpPr>
        <p:spPr>
          <a:xfrm>
            <a:off x="424317" y="4379574"/>
            <a:ext cx="320922"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-1</a:t>
            </a:r>
            <a:endParaRPr lang="en-US" sz="1400">
              <a:solidFill>
                <a:schemeClr val="tx1">
                  <a:lumMod val="75000"/>
                  <a:lumOff val="25000"/>
                </a:schemeClr>
              </a:solidFill>
              <a:latin typeface="Century Gothic" panose="020B0502020202020204" pitchFamily="34" charset="0"/>
            </a:endParaRPr>
          </a:p>
        </p:txBody>
      </p:sp>
      <p:sp>
        <p:nvSpPr>
          <p:cNvPr id="32" name="TextBox 31">
            <a:extLst>
              <a:ext uri="{FF2B5EF4-FFF2-40B4-BE49-F238E27FC236}">
                <a16:creationId xmlns:a16="http://schemas.microsoft.com/office/drawing/2014/main" id="{7E99BEAB-CBCB-BDFA-B694-757A248FFD6D}"/>
              </a:ext>
            </a:extLst>
          </p:cNvPr>
          <p:cNvSpPr txBox="1"/>
          <p:nvPr/>
        </p:nvSpPr>
        <p:spPr>
          <a:xfrm>
            <a:off x="449965" y="3844604"/>
            <a:ext cx="269626"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0</a:t>
            </a:r>
            <a:endParaRPr lang="en-US" sz="1400">
              <a:solidFill>
                <a:schemeClr val="tx1">
                  <a:lumMod val="75000"/>
                  <a:lumOff val="25000"/>
                </a:schemeClr>
              </a:solidFill>
              <a:latin typeface="Century Gothic" panose="020B0502020202020204" pitchFamily="34" charset="0"/>
            </a:endParaRPr>
          </a:p>
        </p:txBody>
      </p:sp>
      <p:sp>
        <p:nvSpPr>
          <p:cNvPr id="33" name="TextBox 32">
            <a:extLst>
              <a:ext uri="{FF2B5EF4-FFF2-40B4-BE49-F238E27FC236}">
                <a16:creationId xmlns:a16="http://schemas.microsoft.com/office/drawing/2014/main" id="{5CC279C4-4EA7-A159-8675-E27E5A991E90}"/>
              </a:ext>
            </a:extLst>
          </p:cNvPr>
          <p:cNvSpPr txBox="1"/>
          <p:nvPr/>
        </p:nvSpPr>
        <p:spPr>
          <a:xfrm>
            <a:off x="450996" y="3306898"/>
            <a:ext cx="269626"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1</a:t>
            </a:r>
            <a:endParaRPr lang="en-US" sz="1400">
              <a:solidFill>
                <a:schemeClr val="tx1">
                  <a:lumMod val="75000"/>
                  <a:lumOff val="25000"/>
                </a:schemeClr>
              </a:solidFill>
              <a:latin typeface="Century Gothic" panose="020B0502020202020204" pitchFamily="34" charset="0"/>
            </a:endParaRPr>
          </a:p>
        </p:txBody>
      </p:sp>
      <p:sp>
        <p:nvSpPr>
          <p:cNvPr id="34" name="TextBox 33">
            <a:extLst>
              <a:ext uri="{FF2B5EF4-FFF2-40B4-BE49-F238E27FC236}">
                <a16:creationId xmlns:a16="http://schemas.microsoft.com/office/drawing/2014/main" id="{35E5EBC9-1DB3-265A-70C1-B39536C9ABFB}"/>
              </a:ext>
            </a:extLst>
          </p:cNvPr>
          <p:cNvSpPr txBox="1"/>
          <p:nvPr/>
        </p:nvSpPr>
        <p:spPr>
          <a:xfrm>
            <a:off x="450826" y="2762129"/>
            <a:ext cx="269626"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2</a:t>
            </a:r>
            <a:endParaRPr lang="en-US" sz="1400">
              <a:solidFill>
                <a:schemeClr val="tx1">
                  <a:lumMod val="75000"/>
                  <a:lumOff val="25000"/>
                </a:schemeClr>
              </a:solidFill>
              <a:latin typeface="Century Gothic" panose="020B0502020202020204" pitchFamily="34" charset="0"/>
            </a:endParaRPr>
          </a:p>
        </p:txBody>
      </p:sp>
      <p:sp>
        <p:nvSpPr>
          <p:cNvPr id="35" name="TextBox 34">
            <a:extLst>
              <a:ext uri="{FF2B5EF4-FFF2-40B4-BE49-F238E27FC236}">
                <a16:creationId xmlns:a16="http://schemas.microsoft.com/office/drawing/2014/main" id="{CB321515-C97A-F52B-0B85-C08A632B9AEA}"/>
              </a:ext>
            </a:extLst>
          </p:cNvPr>
          <p:cNvSpPr txBox="1"/>
          <p:nvPr/>
        </p:nvSpPr>
        <p:spPr>
          <a:xfrm>
            <a:off x="6033494" y="4946599"/>
            <a:ext cx="320922"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-2</a:t>
            </a:r>
            <a:endParaRPr lang="en-US" sz="1400">
              <a:solidFill>
                <a:schemeClr val="tx1">
                  <a:lumMod val="75000"/>
                  <a:lumOff val="25000"/>
                </a:schemeClr>
              </a:solidFill>
              <a:latin typeface="Century Gothic" panose="020B0502020202020204" pitchFamily="34" charset="0"/>
            </a:endParaRPr>
          </a:p>
        </p:txBody>
      </p:sp>
      <p:sp>
        <p:nvSpPr>
          <p:cNvPr id="36" name="TextBox 35">
            <a:extLst>
              <a:ext uri="{FF2B5EF4-FFF2-40B4-BE49-F238E27FC236}">
                <a16:creationId xmlns:a16="http://schemas.microsoft.com/office/drawing/2014/main" id="{62A65C53-5465-34E4-36F3-B01585F7C9BC}"/>
              </a:ext>
            </a:extLst>
          </p:cNvPr>
          <p:cNvSpPr txBox="1"/>
          <p:nvPr/>
        </p:nvSpPr>
        <p:spPr>
          <a:xfrm>
            <a:off x="6034835" y="4369951"/>
            <a:ext cx="320922"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-1</a:t>
            </a:r>
            <a:endParaRPr lang="en-US" sz="1400">
              <a:solidFill>
                <a:schemeClr val="tx1">
                  <a:lumMod val="75000"/>
                  <a:lumOff val="25000"/>
                </a:schemeClr>
              </a:solidFill>
              <a:latin typeface="Century Gothic" panose="020B0502020202020204" pitchFamily="34" charset="0"/>
            </a:endParaRPr>
          </a:p>
        </p:txBody>
      </p:sp>
      <p:sp>
        <p:nvSpPr>
          <p:cNvPr id="37" name="TextBox 36">
            <a:extLst>
              <a:ext uri="{FF2B5EF4-FFF2-40B4-BE49-F238E27FC236}">
                <a16:creationId xmlns:a16="http://schemas.microsoft.com/office/drawing/2014/main" id="{A85BB75B-BA77-4CAD-8E57-2396D3363F0C}"/>
              </a:ext>
            </a:extLst>
          </p:cNvPr>
          <p:cNvSpPr txBox="1"/>
          <p:nvPr/>
        </p:nvSpPr>
        <p:spPr>
          <a:xfrm>
            <a:off x="6060483" y="3785885"/>
            <a:ext cx="269626"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0</a:t>
            </a:r>
            <a:endParaRPr lang="en-US" sz="1400">
              <a:solidFill>
                <a:schemeClr val="tx1">
                  <a:lumMod val="75000"/>
                  <a:lumOff val="25000"/>
                </a:schemeClr>
              </a:solidFill>
              <a:latin typeface="Century Gothic" panose="020B0502020202020204" pitchFamily="34" charset="0"/>
            </a:endParaRPr>
          </a:p>
        </p:txBody>
      </p:sp>
      <p:sp>
        <p:nvSpPr>
          <p:cNvPr id="38" name="TextBox 37">
            <a:extLst>
              <a:ext uri="{FF2B5EF4-FFF2-40B4-BE49-F238E27FC236}">
                <a16:creationId xmlns:a16="http://schemas.microsoft.com/office/drawing/2014/main" id="{18129692-052E-2B66-6240-4725A7FFA1C9}"/>
              </a:ext>
            </a:extLst>
          </p:cNvPr>
          <p:cNvSpPr txBox="1"/>
          <p:nvPr/>
        </p:nvSpPr>
        <p:spPr>
          <a:xfrm>
            <a:off x="6061514" y="3168398"/>
            <a:ext cx="269626"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1</a:t>
            </a:r>
            <a:endParaRPr lang="en-US" sz="1400">
              <a:solidFill>
                <a:schemeClr val="tx1">
                  <a:lumMod val="75000"/>
                  <a:lumOff val="25000"/>
                </a:schemeClr>
              </a:solidFill>
              <a:latin typeface="Century Gothic" panose="020B0502020202020204" pitchFamily="34" charset="0"/>
            </a:endParaRPr>
          </a:p>
        </p:txBody>
      </p:sp>
      <p:sp>
        <p:nvSpPr>
          <p:cNvPr id="39" name="TextBox 38">
            <a:extLst>
              <a:ext uri="{FF2B5EF4-FFF2-40B4-BE49-F238E27FC236}">
                <a16:creationId xmlns:a16="http://schemas.microsoft.com/office/drawing/2014/main" id="{2A4D5C04-EC86-4D13-ADA1-C11D58A2F68A}"/>
              </a:ext>
            </a:extLst>
          </p:cNvPr>
          <p:cNvSpPr txBox="1"/>
          <p:nvPr/>
        </p:nvSpPr>
        <p:spPr>
          <a:xfrm>
            <a:off x="6061344" y="2623629"/>
            <a:ext cx="269626"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2</a:t>
            </a:r>
            <a:endParaRPr lang="en-US" sz="1400">
              <a:solidFill>
                <a:schemeClr val="tx1">
                  <a:lumMod val="75000"/>
                  <a:lumOff val="25000"/>
                </a:schemeClr>
              </a:solidFill>
              <a:latin typeface="Century Gothic" panose="020B0502020202020204" pitchFamily="34" charset="0"/>
            </a:endParaRPr>
          </a:p>
        </p:txBody>
      </p:sp>
      <p:grpSp>
        <p:nvGrpSpPr>
          <p:cNvPr id="41" name="Group 40">
            <a:extLst>
              <a:ext uri="{FF2B5EF4-FFF2-40B4-BE49-F238E27FC236}">
                <a16:creationId xmlns:a16="http://schemas.microsoft.com/office/drawing/2014/main" id="{8B51C0A4-2EF1-E073-BDC3-BC034DE0F010}"/>
              </a:ext>
            </a:extLst>
          </p:cNvPr>
          <p:cNvGrpSpPr/>
          <p:nvPr/>
        </p:nvGrpSpPr>
        <p:grpSpPr>
          <a:xfrm>
            <a:off x="2675808" y="5790270"/>
            <a:ext cx="1145587" cy="588991"/>
            <a:chOff x="1611974" y="5717305"/>
            <a:chExt cx="1145587" cy="588991"/>
          </a:xfrm>
        </p:grpSpPr>
        <p:sp>
          <p:nvSpPr>
            <p:cNvPr id="3" name="Rectangle 2">
              <a:extLst>
                <a:ext uri="{FF2B5EF4-FFF2-40B4-BE49-F238E27FC236}">
                  <a16:creationId xmlns:a16="http://schemas.microsoft.com/office/drawing/2014/main" id="{34BE3F8E-B526-1C1A-6DE5-36AFD282374B}"/>
                </a:ext>
              </a:extLst>
            </p:cNvPr>
            <p:cNvSpPr/>
            <p:nvPr/>
          </p:nvSpPr>
          <p:spPr>
            <a:xfrm>
              <a:off x="1611975" y="5790270"/>
              <a:ext cx="274721" cy="157494"/>
            </a:xfrm>
            <a:prstGeom prst="rect">
              <a:avLst/>
            </a:prstGeom>
            <a:solidFill>
              <a:srgbClr val="FF7E7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D45B4354-2046-9756-4C0C-7B94EE168A64}"/>
                </a:ext>
              </a:extLst>
            </p:cNvPr>
            <p:cNvSpPr txBox="1"/>
            <p:nvPr/>
          </p:nvSpPr>
          <p:spPr>
            <a:xfrm>
              <a:off x="1915664" y="5717305"/>
              <a:ext cx="760144"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El Nino</a:t>
              </a:r>
            </a:p>
          </p:txBody>
        </p:sp>
        <p:sp>
          <p:nvSpPr>
            <p:cNvPr id="6" name="TextBox 5">
              <a:extLst>
                <a:ext uri="{FF2B5EF4-FFF2-40B4-BE49-F238E27FC236}">
                  <a16:creationId xmlns:a16="http://schemas.microsoft.com/office/drawing/2014/main" id="{9A792844-AFA8-2330-470F-71BFB92711A6}"/>
                </a:ext>
              </a:extLst>
            </p:cNvPr>
            <p:cNvSpPr txBox="1"/>
            <p:nvPr/>
          </p:nvSpPr>
          <p:spPr>
            <a:xfrm>
              <a:off x="1915664" y="5998519"/>
              <a:ext cx="841897"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La Nina</a:t>
              </a:r>
            </a:p>
          </p:txBody>
        </p:sp>
        <p:sp>
          <p:nvSpPr>
            <p:cNvPr id="40" name="Rectangle 39">
              <a:extLst>
                <a:ext uri="{FF2B5EF4-FFF2-40B4-BE49-F238E27FC236}">
                  <a16:creationId xmlns:a16="http://schemas.microsoft.com/office/drawing/2014/main" id="{34297711-D034-A2BD-E615-2B162E8DE3D0}"/>
                </a:ext>
              </a:extLst>
            </p:cNvPr>
            <p:cNvSpPr/>
            <p:nvPr/>
          </p:nvSpPr>
          <p:spPr>
            <a:xfrm>
              <a:off x="1611974" y="6073660"/>
              <a:ext cx="274721" cy="157494"/>
            </a:xfrm>
            <a:prstGeom prst="rect">
              <a:avLst/>
            </a:prstGeom>
            <a:solidFill>
              <a:srgbClr val="7A80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758992076"/>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87631-7D00-D7DE-2B63-F62F29F827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538774-D53A-2842-8508-6FE01802B45B}"/>
              </a:ext>
            </a:extLst>
          </p:cNvPr>
          <p:cNvSpPr>
            <a:spLocks noGrp="1"/>
          </p:cNvSpPr>
          <p:nvPr>
            <p:ph type="title"/>
          </p:nvPr>
        </p:nvSpPr>
        <p:spPr/>
        <p:txBody>
          <a:bodyPr>
            <a:normAutofit fontScale="90000"/>
          </a:bodyPr>
          <a:lstStyle/>
          <a:p>
            <a:r>
              <a:rPr lang="en-US"/>
              <a:t>Results: Temperature and Precipitation Trends</a:t>
            </a:r>
          </a:p>
        </p:txBody>
      </p:sp>
      <p:pic>
        <p:nvPicPr>
          <p:cNvPr id="21" name="Picture 20">
            <a:extLst>
              <a:ext uri="{FF2B5EF4-FFF2-40B4-BE49-F238E27FC236}">
                <a16:creationId xmlns:a16="http://schemas.microsoft.com/office/drawing/2014/main" id="{5218FF43-51FE-F094-3D95-8C8DA0811796}"/>
              </a:ext>
            </a:extLst>
          </p:cNvPr>
          <p:cNvPicPr>
            <a:picLocks noChangeAspect="1"/>
          </p:cNvPicPr>
          <p:nvPr/>
        </p:nvPicPr>
        <p:blipFill rotWithShape="1">
          <a:blip r:embed="rId3"/>
          <a:srcRect l="755" t="-25" r="-76" b="110"/>
          <a:stretch/>
        </p:blipFill>
        <p:spPr>
          <a:xfrm>
            <a:off x="774980" y="1732705"/>
            <a:ext cx="5380706" cy="3736660"/>
          </a:xfrm>
          <a:prstGeom prst="rect">
            <a:avLst/>
          </a:prstGeom>
        </p:spPr>
      </p:pic>
      <p:grpSp>
        <p:nvGrpSpPr>
          <p:cNvPr id="70" name="Group 69">
            <a:extLst>
              <a:ext uri="{FF2B5EF4-FFF2-40B4-BE49-F238E27FC236}">
                <a16:creationId xmlns:a16="http://schemas.microsoft.com/office/drawing/2014/main" id="{42B15BD3-5F62-BA70-888F-776431BDCB7E}"/>
              </a:ext>
            </a:extLst>
          </p:cNvPr>
          <p:cNvGrpSpPr/>
          <p:nvPr/>
        </p:nvGrpSpPr>
        <p:grpSpPr>
          <a:xfrm>
            <a:off x="4176094" y="5912984"/>
            <a:ext cx="3651720" cy="640125"/>
            <a:chOff x="3968600" y="5895333"/>
            <a:chExt cx="3651720" cy="640125"/>
          </a:xfrm>
        </p:grpSpPr>
        <p:cxnSp>
          <p:nvCxnSpPr>
            <p:cNvPr id="24" name="Straight Connector 23">
              <a:extLst>
                <a:ext uri="{FF2B5EF4-FFF2-40B4-BE49-F238E27FC236}">
                  <a16:creationId xmlns:a16="http://schemas.microsoft.com/office/drawing/2014/main" id="{9B7EBD72-15EB-742D-44FA-68A09302F2B9}"/>
                </a:ext>
              </a:extLst>
            </p:cNvPr>
            <p:cNvCxnSpPr>
              <a:cxnSpLocks/>
            </p:cNvCxnSpPr>
            <p:nvPr/>
          </p:nvCxnSpPr>
          <p:spPr>
            <a:xfrm>
              <a:off x="4850724" y="6386151"/>
              <a:ext cx="216426" cy="0"/>
            </a:xfrm>
            <a:prstGeom prst="line">
              <a:avLst/>
            </a:prstGeom>
            <a:ln w="28575">
              <a:solidFill>
                <a:srgbClr val="377EB8"/>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B2E5AA2-FCAE-260D-D3EE-404E8CCFE0B2}"/>
                </a:ext>
              </a:extLst>
            </p:cNvPr>
            <p:cNvCxnSpPr>
              <a:cxnSpLocks/>
            </p:cNvCxnSpPr>
            <p:nvPr/>
          </p:nvCxnSpPr>
          <p:spPr>
            <a:xfrm>
              <a:off x="6403299" y="6049221"/>
              <a:ext cx="216426" cy="0"/>
            </a:xfrm>
            <a:prstGeom prst="line">
              <a:avLst/>
            </a:prstGeom>
            <a:ln w="28575">
              <a:solidFill>
                <a:srgbClr val="4CAF4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A5C284-E3F4-E2FA-2EAD-047557927AFA}"/>
                </a:ext>
              </a:extLst>
            </p:cNvPr>
            <p:cNvCxnSpPr>
              <a:cxnSpLocks/>
            </p:cNvCxnSpPr>
            <p:nvPr/>
          </p:nvCxnSpPr>
          <p:spPr>
            <a:xfrm>
              <a:off x="6403299" y="6358948"/>
              <a:ext cx="216426" cy="0"/>
            </a:xfrm>
            <a:prstGeom prst="line">
              <a:avLst/>
            </a:prstGeom>
            <a:ln w="28575">
              <a:solidFill>
                <a:srgbClr val="984EA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5B63BFE-5A06-5CCE-D6B5-338B2F8461B5}"/>
                </a:ext>
              </a:extLst>
            </p:cNvPr>
            <p:cNvCxnSpPr>
              <a:cxnSpLocks/>
            </p:cNvCxnSpPr>
            <p:nvPr/>
          </p:nvCxnSpPr>
          <p:spPr>
            <a:xfrm>
              <a:off x="4850724" y="6072617"/>
              <a:ext cx="216426" cy="0"/>
            </a:xfrm>
            <a:prstGeom prst="line">
              <a:avLst/>
            </a:prstGeom>
            <a:ln w="28575">
              <a:solidFill>
                <a:srgbClr val="E4211C"/>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DDAB48A-E884-DE8A-BB84-1E99D223C365}"/>
                </a:ext>
              </a:extLst>
            </p:cNvPr>
            <p:cNvSpPr txBox="1"/>
            <p:nvPr/>
          </p:nvSpPr>
          <p:spPr>
            <a:xfrm>
              <a:off x="5067150" y="5917954"/>
              <a:ext cx="678391"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Bahia</a:t>
              </a:r>
            </a:p>
          </p:txBody>
        </p:sp>
        <p:sp>
          <p:nvSpPr>
            <p:cNvPr id="28" name="TextBox 27">
              <a:extLst>
                <a:ext uri="{FF2B5EF4-FFF2-40B4-BE49-F238E27FC236}">
                  <a16:creationId xmlns:a16="http://schemas.microsoft.com/office/drawing/2014/main" id="{392CB430-AEBF-E530-895E-DC928EFED97B}"/>
                </a:ext>
              </a:extLst>
            </p:cNvPr>
            <p:cNvSpPr txBox="1"/>
            <p:nvPr/>
          </p:nvSpPr>
          <p:spPr>
            <a:xfrm>
              <a:off x="5067150" y="6227681"/>
              <a:ext cx="1284326"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Mato Grosso</a:t>
              </a:r>
            </a:p>
          </p:txBody>
        </p:sp>
        <p:sp>
          <p:nvSpPr>
            <p:cNvPr id="29" name="TextBox 28">
              <a:extLst>
                <a:ext uri="{FF2B5EF4-FFF2-40B4-BE49-F238E27FC236}">
                  <a16:creationId xmlns:a16="http://schemas.microsoft.com/office/drawing/2014/main" id="{E5DDA121-A0ED-438C-1FBB-E36996E9C8B3}"/>
                </a:ext>
              </a:extLst>
            </p:cNvPr>
            <p:cNvSpPr txBox="1"/>
            <p:nvPr/>
          </p:nvSpPr>
          <p:spPr>
            <a:xfrm>
              <a:off x="6625380" y="5895333"/>
              <a:ext cx="591829"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Pará</a:t>
              </a:r>
            </a:p>
          </p:txBody>
        </p:sp>
        <p:sp>
          <p:nvSpPr>
            <p:cNvPr id="30" name="TextBox 29">
              <a:extLst>
                <a:ext uri="{FF2B5EF4-FFF2-40B4-BE49-F238E27FC236}">
                  <a16:creationId xmlns:a16="http://schemas.microsoft.com/office/drawing/2014/main" id="{ED066DF1-B1C7-AA22-0BE8-F0C27C46C2C3}"/>
                </a:ext>
              </a:extLst>
            </p:cNvPr>
            <p:cNvSpPr txBox="1"/>
            <p:nvPr/>
          </p:nvSpPr>
          <p:spPr>
            <a:xfrm>
              <a:off x="6619725" y="6205060"/>
              <a:ext cx="1000595"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Tocantins</a:t>
              </a:r>
            </a:p>
          </p:txBody>
        </p:sp>
        <p:sp>
          <p:nvSpPr>
            <p:cNvPr id="31" name="TextBox 30">
              <a:extLst>
                <a:ext uri="{FF2B5EF4-FFF2-40B4-BE49-F238E27FC236}">
                  <a16:creationId xmlns:a16="http://schemas.microsoft.com/office/drawing/2014/main" id="{F9045D58-CE98-E19A-AF12-DCAC0B4F5DDD}"/>
                </a:ext>
              </a:extLst>
            </p:cNvPr>
            <p:cNvSpPr txBox="1"/>
            <p:nvPr/>
          </p:nvSpPr>
          <p:spPr>
            <a:xfrm>
              <a:off x="3968600" y="6059145"/>
              <a:ext cx="681597" cy="338554"/>
            </a:xfrm>
            <a:prstGeom prst="rect">
              <a:avLst/>
            </a:prstGeom>
            <a:noFill/>
          </p:spPr>
          <p:txBody>
            <a:bodyPr wrap="none" rtlCol="0">
              <a:spAutoFit/>
            </a:bodyPr>
            <a:lstStyle/>
            <a:p>
              <a:r>
                <a:rPr lang="en-US" sz="1600" b="1">
                  <a:solidFill>
                    <a:schemeClr val="tx1">
                      <a:lumMod val="75000"/>
                      <a:lumOff val="25000"/>
                    </a:schemeClr>
                  </a:solidFill>
                  <a:latin typeface="Century Gothic" panose="020B0502020202020204" pitchFamily="34" charset="0"/>
                </a:rPr>
                <a:t>State</a:t>
              </a:r>
            </a:p>
          </p:txBody>
        </p:sp>
      </p:grpSp>
      <p:grpSp>
        <p:nvGrpSpPr>
          <p:cNvPr id="71" name="Group 70">
            <a:extLst>
              <a:ext uri="{FF2B5EF4-FFF2-40B4-BE49-F238E27FC236}">
                <a16:creationId xmlns:a16="http://schemas.microsoft.com/office/drawing/2014/main" id="{D136E7A4-86C0-E401-3070-D22234486CE4}"/>
              </a:ext>
            </a:extLst>
          </p:cNvPr>
          <p:cNvGrpSpPr/>
          <p:nvPr/>
        </p:nvGrpSpPr>
        <p:grpSpPr>
          <a:xfrm>
            <a:off x="427724" y="1444283"/>
            <a:ext cx="5639686" cy="4313504"/>
            <a:chOff x="433731" y="1425327"/>
            <a:chExt cx="5639686" cy="4313504"/>
          </a:xfrm>
        </p:grpSpPr>
        <p:sp>
          <p:nvSpPr>
            <p:cNvPr id="17" name="TextBox 16">
              <a:extLst>
                <a:ext uri="{FF2B5EF4-FFF2-40B4-BE49-F238E27FC236}">
                  <a16:creationId xmlns:a16="http://schemas.microsoft.com/office/drawing/2014/main" id="{BD93FF8C-42BC-83F1-FD7B-7DB8F2A1103C}"/>
                </a:ext>
              </a:extLst>
            </p:cNvPr>
            <p:cNvSpPr txBox="1"/>
            <p:nvPr/>
          </p:nvSpPr>
          <p:spPr>
            <a:xfrm rot="16200000">
              <a:off x="-264537" y="3217128"/>
              <a:ext cx="1704313" cy="307777"/>
            </a:xfrm>
            <a:prstGeom prst="rect">
              <a:avLst/>
            </a:prstGeom>
            <a:noFill/>
          </p:spPr>
          <p:txBody>
            <a:bodyPr wrap="none" lIns="91440" tIns="45720" rIns="91440" bIns="45720" rtlCol="0" anchor="t">
              <a:spAutoFit/>
            </a:bodyPr>
            <a:lstStyle/>
            <a:p>
              <a:pPr algn="ctr"/>
              <a:r>
                <a:rPr lang="en-US" sz="1400">
                  <a:solidFill>
                    <a:schemeClr val="tx1">
                      <a:lumMod val="75000"/>
                      <a:lumOff val="25000"/>
                    </a:schemeClr>
                  </a:solidFill>
                  <a:latin typeface="Century Gothic"/>
                </a:rPr>
                <a:t>Temperature (°C)</a:t>
              </a:r>
            </a:p>
          </p:txBody>
        </p:sp>
        <p:sp>
          <p:nvSpPr>
            <p:cNvPr id="18" name="TextBox 17">
              <a:extLst>
                <a:ext uri="{FF2B5EF4-FFF2-40B4-BE49-F238E27FC236}">
                  <a16:creationId xmlns:a16="http://schemas.microsoft.com/office/drawing/2014/main" id="{D3098953-A1B0-BEA9-1B29-F9B2217FDD4C}"/>
                </a:ext>
              </a:extLst>
            </p:cNvPr>
            <p:cNvSpPr txBox="1"/>
            <p:nvPr/>
          </p:nvSpPr>
          <p:spPr>
            <a:xfrm>
              <a:off x="3178631" y="5431054"/>
              <a:ext cx="585418" cy="307777"/>
            </a:xfrm>
            <a:prstGeom prst="rect">
              <a:avLst/>
            </a:prstGeom>
            <a:noFill/>
          </p:spPr>
          <p:txBody>
            <a:bodyPr wrap="none" lIns="91440" tIns="45720" rIns="91440" bIns="45720" rtlCol="0" anchor="t">
              <a:spAutoFit/>
            </a:bodyPr>
            <a:lstStyle/>
            <a:p>
              <a:pPr algn="ctr"/>
              <a:r>
                <a:rPr lang="en-US" sz="1400">
                  <a:solidFill>
                    <a:schemeClr val="tx1">
                      <a:lumMod val="75000"/>
                      <a:lumOff val="25000"/>
                    </a:schemeClr>
                  </a:solidFill>
                  <a:latin typeface="Century Gothic"/>
                </a:rPr>
                <a:t>Year</a:t>
              </a:r>
              <a:endParaRPr lang="en-US" sz="1400">
                <a:solidFill>
                  <a:schemeClr val="tx1">
                    <a:lumMod val="75000"/>
                    <a:lumOff val="25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id="{A8D0F3EE-E7B0-8599-FB42-DAAB9382011E}"/>
                </a:ext>
              </a:extLst>
            </p:cNvPr>
            <p:cNvSpPr/>
            <p:nvPr/>
          </p:nvSpPr>
          <p:spPr>
            <a:xfrm>
              <a:off x="1202267" y="1846143"/>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8FAB4A0-9856-457B-0A10-D6AA1CADFB9D}"/>
                </a:ext>
              </a:extLst>
            </p:cNvPr>
            <p:cNvSpPr txBox="1"/>
            <p:nvPr/>
          </p:nvSpPr>
          <p:spPr>
            <a:xfrm>
              <a:off x="1049285" y="1425327"/>
              <a:ext cx="5024132" cy="369332"/>
            </a:xfrm>
            <a:prstGeom prst="rect">
              <a:avLst/>
            </a:prstGeom>
            <a:noFill/>
          </p:spPr>
          <p:txBody>
            <a:bodyPr wrap="none" rtlCol="0">
              <a:spAutoFit/>
            </a:bodyPr>
            <a:lstStyle/>
            <a:p>
              <a:pPr algn="ctr"/>
              <a:r>
                <a:rPr lang="en-US">
                  <a:solidFill>
                    <a:schemeClr val="tx1">
                      <a:lumMod val="75000"/>
                      <a:lumOff val="25000"/>
                    </a:schemeClr>
                  </a:solidFill>
                  <a:latin typeface="Century Gothic" panose="020B0502020202020204" pitchFamily="34" charset="0"/>
                </a:rPr>
                <a:t>Average Temperature per State, 1985–2020</a:t>
              </a:r>
            </a:p>
          </p:txBody>
        </p:sp>
        <p:sp>
          <p:nvSpPr>
            <p:cNvPr id="4" name="TextBox 3">
              <a:extLst>
                <a:ext uri="{FF2B5EF4-FFF2-40B4-BE49-F238E27FC236}">
                  <a16:creationId xmlns:a16="http://schemas.microsoft.com/office/drawing/2014/main" id="{CB26494C-BECE-A9F2-CD65-70ADFC5D9F2A}"/>
                </a:ext>
              </a:extLst>
            </p:cNvPr>
            <p:cNvSpPr txBox="1"/>
            <p:nvPr/>
          </p:nvSpPr>
          <p:spPr>
            <a:xfrm>
              <a:off x="1452357" y="1779718"/>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Jan</a:t>
              </a:r>
            </a:p>
          </p:txBody>
        </p:sp>
        <p:sp>
          <p:nvSpPr>
            <p:cNvPr id="5" name="Rectangle 4">
              <a:extLst>
                <a:ext uri="{FF2B5EF4-FFF2-40B4-BE49-F238E27FC236}">
                  <a16:creationId xmlns:a16="http://schemas.microsoft.com/office/drawing/2014/main" id="{56339C22-F2C9-209B-59B9-50081126FCCF}"/>
                </a:ext>
              </a:extLst>
            </p:cNvPr>
            <p:cNvSpPr/>
            <p:nvPr/>
          </p:nvSpPr>
          <p:spPr>
            <a:xfrm>
              <a:off x="2457399" y="1828846"/>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AE0B094-0291-BB69-6A12-1C7EE4137CE6}"/>
                </a:ext>
              </a:extLst>
            </p:cNvPr>
            <p:cNvSpPr txBox="1"/>
            <p:nvPr/>
          </p:nvSpPr>
          <p:spPr>
            <a:xfrm>
              <a:off x="2707489" y="1781491"/>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Feb</a:t>
              </a:r>
            </a:p>
          </p:txBody>
        </p:sp>
        <p:sp>
          <p:nvSpPr>
            <p:cNvPr id="7" name="Rectangle 6">
              <a:extLst>
                <a:ext uri="{FF2B5EF4-FFF2-40B4-BE49-F238E27FC236}">
                  <a16:creationId xmlns:a16="http://schemas.microsoft.com/office/drawing/2014/main" id="{942FD297-1C81-F412-E5B5-ACAC2EBD7FDA}"/>
                </a:ext>
              </a:extLst>
            </p:cNvPr>
            <p:cNvSpPr/>
            <p:nvPr/>
          </p:nvSpPr>
          <p:spPr>
            <a:xfrm>
              <a:off x="3699503" y="1836341"/>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737E48C-01C9-8340-4599-61AD490E419E}"/>
                </a:ext>
              </a:extLst>
            </p:cNvPr>
            <p:cNvSpPr txBox="1"/>
            <p:nvPr/>
          </p:nvSpPr>
          <p:spPr>
            <a:xfrm>
              <a:off x="3949593" y="1781491"/>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Mar</a:t>
              </a:r>
            </a:p>
          </p:txBody>
        </p:sp>
        <p:sp>
          <p:nvSpPr>
            <p:cNvPr id="9" name="Rectangle 8">
              <a:extLst>
                <a:ext uri="{FF2B5EF4-FFF2-40B4-BE49-F238E27FC236}">
                  <a16:creationId xmlns:a16="http://schemas.microsoft.com/office/drawing/2014/main" id="{BA9F1A9B-D64A-8EA3-05AB-24F59FF7DD36}"/>
                </a:ext>
              </a:extLst>
            </p:cNvPr>
            <p:cNvSpPr/>
            <p:nvPr/>
          </p:nvSpPr>
          <p:spPr>
            <a:xfrm>
              <a:off x="4960920" y="1836860"/>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1003FFF-7D45-16D3-5827-E479A3BC39BC}"/>
                </a:ext>
              </a:extLst>
            </p:cNvPr>
            <p:cNvSpPr txBox="1"/>
            <p:nvPr/>
          </p:nvSpPr>
          <p:spPr>
            <a:xfrm>
              <a:off x="5211010" y="1774515"/>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Apr</a:t>
              </a:r>
            </a:p>
          </p:txBody>
        </p:sp>
        <p:sp>
          <p:nvSpPr>
            <p:cNvPr id="11" name="Rectangle 10">
              <a:extLst>
                <a:ext uri="{FF2B5EF4-FFF2-40B4-BE49-F238E27FC236}">
                  <a16:creationId xmlns:a16="http://schemas.microsoft.com/office/drawing/2014/main" id="{D338C8A6-2983-88BF-7AA8-801F90F9ACE0}"/>
                </a:ext>
              </a:extLst>
            </p:cNvPr>
            <p:cNvSpPr/>
            <p:nvPr/>
          </p:nvSpPr>
          <p:spPr>
            <a:xfrm>
              <a:off x="1202267" y="3031900"/>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761C00F-C81D-AC09-28BA-4DEC8C00EF1C}"/>
                </a:ext>
              </a:extLst>
            </p:cNvPr>
            <p:cNvSpPr txBox="1"/>
            <p:nvPr/>
          </p:nvSpPr>
          <p:spPr>
            <a:xfrm>
              <a:off x="1452357" y="2949891"/>
              <a:ext cx="530219"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May</a:t>
              </a:r>
            </a:p>
          </p:txBody>
        </p:sp>
        <p:sp>
          <p:nvSpPr>
            <p:cNvPr id="13" name="Rectangle 12">
              <a:extLst>
                <a:ext uri="{FF2B5EF4-FFF2-40B4-BE49-F238E27FC236}">
                  <a16:creationId xmlns:a16="http://schemas.microsoft.com/office/drawing/2014/main" id="{91C3AE4A-3160-90E6-B148-3F92293B031F}"/>
                </a:ext>
              </a:extLst>
            </p:cNvPr>
            <p:cNvSpPr/>
            <p:nvPr/>
          </p:nvSpPr>
          <p:spPr>
            <a:xfrm>
              <a:off x="2443321" y="3031900"/>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EEFFC3B-EFF7-7B3F-C3E5-53598741A284}"/>
                </a:ext>
              </a:extLst>
            </p:cNvPr>
            <p:cNvSpPr txBox="1"/>
            <p:nvPr/>
          </p:nvSpPr>
          <p:spPr>
            <a:xfrm>
              <a:off x="2693411" y="2949891"/>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Jul</a:t>
              </a:r>
            </a:p>
          </p:txBody>
        </p:sp>
        <p:sp>
          <p:nvSpPr>
            <p:cNvPr id="22" name="Rectangle 21">
              <a:extLst>
                <a:ext uri="{FF2B5EF4-FFF2-40B4-BE49-F238E27FC236}">
                  <a16:creationId xmlns:a16="http://schemas.microsoft.com/office/drawing/2014/main" id="{8656A078-3B6A-4C4B-AF28-7756ECD5EC1F}"/>
                </a:ext>
              </a:extLst>
            </p:cNvPr>
            <p:cNvSpPr/>
            <p:nvPr/>
          </p:nvSpPr>
          <p:spPr>
            <a:xfrm>
              <a:off x="3714582" y="3022068"/>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AA3659CF-162D-867A-282A-B8F8C47A1180}"/>
                </a:ext>
              </a:extLst>
            </p:cNvPr>
            <p:cNvSpPr txBox="1"/>
            <p:nvPr/>
          </p:nvSpPr>
          <p:spPr>
            <a:xfrm>
              <a:off x="3964672" y="2949891"/>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Jun</a:t>
              </a:r>
            </a:p>
          </p:txBody>
        </p:sp>
        <p:sp>
          <p:nvSpPr>
            <p:cNvPr id="34" name="Rectangle 33">
              <a:extLst>
                <a:ext uri="{FF2B5EF4-FFF2-40B4-BE49-F238E27FC236}">
                  <a16:creationId xmlns:a16="http://schemas.microsoft.com/office/drawing/2014/main" id="{0C0895D1-D12D-B1A0-AE0D-C54B69C1E46F}"/>
                </a:ext>
              </a:extLst>
            </p:cNvPr>
            <p:cNvSpPr/>
            <p:nvPr/>
          </p:nvSpPr>
          <p:spPr>
            <a:xfrm>
              <a:off x="4985841" y="3033341"/>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1F0EB124-70A4-0CDC-0DDC-B6BD7305788B}"/>
                </a:ext>
              </a:extLst>
            </p:cNvPr>
            <p:cNvSpPr txBox="1"/>
            <p:nvPr/>
          </p:nvSpPr>
          <p:spPr>
            <a:xfrm>
              <a:off x="5235931" y="2951332"/>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Aug</a:t>
              </a:r>
            </a:p>
          </p:txBody>
        </p:sp>
        <p:sp>
          <p:nvSpPr>
            <p:cNvPr id="36" name="Rectangle 35">
              <a:extLst>
                <a:ext uri="{FF2B5EF4-FFF2-40B4-BE49-F238E27FC236}">
                  <a16:creationId xmlns:a16="http://schemas.microsoft.com/office/drawing/2014/main" id="{1BEFC74B-E118-43C5-9D89-7BA2FA24BBAE}"/>
                </a:ext>
              </a:extLst>
            </p:cNvPr>
            <p:cNvSpPr/>
            <p:nvPr/>
          </p:nvSpPr>
          <p:spPr>
            <a:xfrm>
              <a:off x="1202267" y="4200150"/>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D1B5505-B400-187D-3163-B98AF97191D8}"/>
                </a:ext>
              </a:extLst>
            </p:cNvPr>
            <p:cNvSpPr txBox="1"/>
            <p:nvPr/>
          </p:nvSpPr>
          <p:spPr>
            <a:xfrm>
              <a:off x="1452357" y="4137805"/>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Sep</a:t>
              </a:r>
            </a:p>
          </p:txBody>
        </p:sp>
        <p:sp>
          <p:nvSpPr>
            <p:cNvPr id="38" name="Rectangle 37">
              <a:extLst>
                <a:ext uri="{FF2B5EF4-FFF2-40B4-BE49-F238E27FC236}">
                  <a16:creationId xmlns:a16="http://schemas.microsoft.com/office/drawing/2014/main" id="{1391D114-A157-BC87-AE28-F5D8646B2916}"/>
                </a:ext>
              </a:extLst>
            </p:cNvPr>
            <p:cNvSpPr/>
            <p:nvPr/>
          </p:nvSpPr>
          <p:spPr>
            <a:xfrm>
              <a:off x="2457399" y="4209464"/>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E04E8B85-C4AF-A064-D147-63ABB27F8A8B}"/>
                </a:ext>
              </a:extLst>
            </p:cNvPr>
            <p:cNvSpPr txBox="1"/>
            <p:nvPr/>
          </p:nvSpPr>
          <p:spPr>
            <a:xfrm>
              <a:off x="2707489" y="4139624"/>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Oct</a:t>
              </a:r>
            </a:p>
          </p:txBody>
        </p:sp>
        <p:sp>
          <p:nvSpPr>
            <p:cNvPr id="40" name="Rectangle 39">
              <a:extLst>
                <a:ext uri="{FF2B5EF4-FFF2-40B4-BE49-F238E27FC236}">
                  <a16:creationId xmlns:a16="http://schemas.microsoft.com/office/drawing/2014/main" id="{F97785FA-722A-67DB-A8FD-F94A6C075DE8}"/>
                </a:ext>
              </a:extLst>
            </p:cNvPr>
            <p:cNvSpPr/>
            <p:nvPr/>
          </p:nvSpPr>
          <p:spPr>
            <a:xfrm>
              <a:off x="3730113" y="4196363"/>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A28AB790-2575-EC81-2E8D-137F564D798E}"/>
                </a:ext>
              </a:extLst>
            </p:cNvPr>
            <p:cNvSpPr txBox="1"/>
            <p:nvPr/>
          </p:nvSpPr>
          <p:spPr>
            <a:xfrm>
              <a:off x="3980203" y="4126523"/>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Nov</a:t>
              </a:r>
            </a:p>
          </p:txBody>
        </p:sp>
        <p:sp>
          <p:nvSpPr>
            <p:cNvPr id="42" name="Rectangle 41">
              <a:extLst>
                <a:ext uri="{FF2B5EF4-FFF2-40B4-BE49-F238E27FC236}">
                  <a16:creationId xmlns:a16="http://schemas.microsoft.com/office/drawing/2014/main" id="{B6021ADE-AA14-B250-B7B4-F6DC1D78BAC7}"/>
                </a:ext>
              </a:extLst>
            </p:cNvPr>
            <p:cNvSpPr/>
            <p:nvPr/>
          </p:nvSpPr>
          <p:spPr>
            <a:xfrm>
              <a:off x="4994487" y="4203410"/>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CF82409E-97E1-B531-7060-1871A004797B}"/>
                </a:ext>
              </a:extLst>
            </p:cNvPr>
            <p:cNvSpPr txBox="1"/>
            <p:nvPr/>
          </p:nvSpPr>
          <p:spPr>
            <a:xfrm>
              <a:off x="5244577" y="4141065"/>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Dec</a:t>
              </a:r>
            </a:p>
          </p:txBody>
        </p:sp>
      </p:grpSp>
      <p:pic>
        <p:nvPicPr>
          <p:cNvPr id="73" name="Picture 72" descr="A graph of different colored lines&#10;&#10;Description automatically generated">
            <a:extLst>
              <a:ext uri="{FF2B5EF4-FFF2-40B4-BE49-F238E27FC236}">
                <a16:creationId xmlns:a16="http://schemas.microsoft.com/office/drawing/2014/main" id="{F6F512F7-E289-B080-C69A-C42142A4A907}"/>
              </a:ext>
            </a:extLst>
          </p:cNvPr>
          <p:cNvPicPr>
            <a:picLocks noChangeAspect="1"/>
          </p:cNvPicPr>
          <p:nvPr/>
        </p:nvPicPr>
        <p:blipFill rotWithShape="1">
          <a:blip r:embed="rId4"/>
          <a:srcRect l="811" t="2143" b="455"/>
          <a:stretch/>
        </p:blipFill>
        <p:spPr>
          <a:xfrm>
            <a:off x="6469377" y="1765461"/>
            <a:ext cx="5337834" cy="3712222"/>
          </a:xfrm>
          <a:prstGeom prst="rect">
            <a:avLst/>
          </a:prstGeom>
        </p:spPr>
      </p:pic>
      <p:grpSp>
        <p:nvGrpSpPr>
          <p:cNvPr id="74" name="Group 73">
            <a:extLst>
              <a:ext uri="{FF2B5EF4-FFF2-40B4-BE49-F238E27FC236}">
                <a16:creationId xmlns:a16="http://schemas.microsoft.com/office/drawing/2014/main" id="{9129035A-8232-DE48-83CA-7DD93ED3BBF2}"/>
              </a:ext>
            </a:extLst>
          </p:cNvPr>
          <p:cNvGrpSpPr/>
          <p:nvPr/>
        </p:nvGrpSpPr>
        <p:grpSpPr>
          <a:xfrm>
            <a:off x="6161541" y="1472189"/>
            <a:ext cx="5483688" cy="4273099"/>
            <a:chOff x="6129712" y="1419641"/>
            <a:chExt cx="5483688" cy="4273099"/>
          </a:xfrm>
        </p:grpSpPr>
        <p:sp>
          <p:nvSpPr>
            <p:cNvPr id="75" name="TextBox 74">
              <a:extLst>
                <a:ext uri="{FF2B5EF4-FFF2-40B4-BE49-F238E27FC236}">
                  <a16:creationId xmlns:a16="http://schemas.microsoft.com/office/drawing/2014/main" id="{C75FD189-A7FA-E345-62DB-D65DCDF707FE}"/>
                </a:ext>
              </a:extLst>
            </p:cNvPr>
            <p:cNvSpPr txBox="1"/>
            <p:nvPr/>
          </p:nvSpPr>
          <p:spPr>
            <a:xfrm>
              <a:off x="6619725" y="1419641"/>
              <a:ext cx="4993675" cy="369332"/>
            </a:xfrm>
            <a:prstGeom prst="rect">
              <a:avLst/>
            </a:prstGeom>
            <a:noFill/>
          </p:spPr>
          <p:txBody>
            <a:bodyPr wrap="none" rtlCol="0">
              <a:spAutoFit/>
            </a:bodyPr>
            <a:lstStyle/>
            <a:p>
              <a:pPr algn="ctr"/>
              <a:r>
                <a:rPr lang="en-US">
                  <a:solidFill>
                    <a:schemeClr val="tx1">
                      <a:lumMod val="75000"/>
                      <a:lumOff val="25000"/>
                    </a:schemeClr>
                  </a:solidFill>
                  <a:latin typeface="Century Gothic" panose="020B0502020202020204" pitchFamily="34" charset="0"/>
                </a:rPr>
                <a:t>Average Precipitation per State, 1985–2020</a:t>
              </a:r>
            </a:p>
          </p:txBody>
        </p:sp>
        <p:sp>
          <p:nvSpPr>
            <p:cNvPr id="76" name="TextBox 75">
              <a:extLst>
                <a:ext uri="{FF2B5EF4-FFF2-40B4-BE49-F238E27FC236}">
                  <a16:creationId xmlns:a16="http://schemas.microsoft.com/office/drawing/2014/main" id="{EF4988DF-D555-FBA8-8E76-416B6B107AFB}"/>
                </a:ext>
              </a:extLst>
            </p:cNvPr>
            <p:cNvSpPr txBox="1"/>
            <p:nvPr/>
          </p:nvSpPr>
          <p:spPr>
            <a:xfrm>
              <a:off x="9027681" y="5384963"/>
              <a:ext cx="585418" cy="307777"/>
            </a:xfrm>
            <a:prstGeom prst="rect">
              <a:avLst/>
            </a:prstGeom>
            <a:noFill/>
          </p:spPr>
          <p:txBody>
            <a:bodyPr wrap="none" lIns="91440" tIns="45720" rIns="91440" bIns="45720" rtlCol="0" anchor="t">
              <a:spAutoFit/>
            </a:bodyPr>
            <a:lstStyle/>
            <a:p>
              <a:pPr algn="ctr"/>
              <a:r>
                <a:rPr lang="en-US" sz="1400">
                  <a:solidFill>
                    <a:schemeClr val="tx1">
                      <a:lumMod val="75000"/>
                      <a:lumOff val="25000"/>
                    </a:schemeClr>
                  </a:solidFill>
                  <a:latin typeface="Century Gothic"/>
                </a:rPr>
                <a:t>Year</a:t>
              </a:r>
              <a:endParaRPr lang="en-US" sz="1400">
                <a:solidFill>
                  <a:schemeClr val="tx1">
                    <a:lumMod val="75000"/>
                    <a:lumOff val="25000"/>
                  </a:schemeClr>
                </a:solidFill>
                <a:latin typeface="Century Gothic" panose="020B0502020202020204" pitchFamily="34" charset="0"/>
              </a:endParaRPr>
            </a:p>
          </p:txBody>
        </p:sp>
        <p:sp>
          <p:nvSpPr>
            <p:cNvPr id="77" name="TextBox 76">
              <a:extLst>
                <a:ext uri="{FF2B5EF4-FFF2-40B4-BE49-F238E27FC236}">
                  <a16:creationId xmlns:a16="http://schemas.microsoft.com/office/drawing/2014/main" id="{CF13BA58-3FE7-0C46-09E9-5F0BA2E80DFF}"/>
                </a:ext>
              </a:extLst>
            </p:cNvPr>
            <p:cNvSpPr txBox="1"/>
            <p:nvPr/>
          </p:nvSpPr>
          <p:spPr>
            <a:xfrm rot="16200000">
              <a:off x="5005045" y="3213700"/>
              <a:ext cx="2557111" cy="307777"/>
            </a:xfrm>
            <a:prstGeom prst="rect">
              <a:avLst/>
            </a:prstGeom>
            <a:noFill/>
          </p:spPr>
          <p:txBody>
            <a:bodyPr wrap="none" lIns="91440" tIns="45720" rIns="91440" bIns="45720" rtlCol="0" anchor="t">
              <a:spAutoFit/>
            </a:bodyPr>
            <a:lstStyle/>
            <a:p>
              <a:pPr algn="ctr"/>
              <a:r>
                <a:rPr lang="en-US" sz="1400">
                  <a:solidFill>
                    <a:schemeClr val="tx1">
                      <a:lumMod val="75000"/>
                      <a:lumOff val="25000"/>
                    </a:schemeClr>
                  </a:solidFill>
                  <a:latin typeface="Century Gothic"/>
                </a:rPr>
                <a:t>Total Precipitation (meters) </a:t>
              </a:r>
            </a:p>
          </p:txBody>
        </p:sp>
        <p:grpSp>
          <p:nvGrpSpPr>
            <p:cNvPr id="78" name="Group 77">
              <a:extLst>
                <a:ext uri="{FF2B5EF4-FFF2-40B4-BE49-F238E27FC236}">
                  <a16:creationId xmlns:a16="http://schemas.microsoft.com/office/drawing/2014/main" id="{3D4BBB7C-18A8-75CD-64A7-243A7A164D6A}"/>
                </a:ext>
              </a:extLst>
            </p:cNvPr>
            <p:cNvGrpSpPr/>
            <p:nvPr/>
          </p:nvGrpSpPr>
          <p:grpSpPr>
            <a:xfrm>
              <a:off x="6816466" y="1769353"/>
              <a:ext cx="4757419" cy="2619025"/>
              <a:chOff x="6816466" y="1769353"/>
              <a:chExt cx="4757419" cy="2619025"/>
            </a:xfrm>
          </p:grpSpPr>
          <p:sp>
            <p:nvSpPr>
              <p:cNvPr id="79" name="Rectangle 78">
                <a:extLst>
                  <a:ext uri="{FF2B5EF4-FFF2-40B4-BE49-F238E27FC236}">
                    <a16:creationId xmlns:a16="http://schemas.microsoft.com/office/drawing/2014/main" id="{33775622-D989-8B96-E2EF-C9291A059A0F}"/>
                  </a:ext>
                </a:extLst>
              </p:cNvPr>
              <p:cNvSpPr/>
              <p:nvPr/>
            </p:nvSpPr>
            <p:spPr>
              <a:xfrm>
                <a:off x="6816466" y="1844396"/>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481EA2FB-636C-0EFB-66CE-E2773FA7A9FE}"/>
                  </a:ext>
                </a:extLst>
              </p:cNvPr>
              <p:cNvSpPr txBox="1"/>
              <p:nvPr/>
            </p:nvSpPr>
            <p:spPr>
              <a:xfrm>
                <a:off x="7066556" y="1774556"/>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Jan</a:t>
                </a:r>
              </a:p>
            </p:txBody>
          </p:sp>
          <p:sp>
            <p:nvSpPr>
              <p:cNvPr id="81" name="Rectangle 80">
                <a:extLst>
                  <a:ext uri="{FF2B5EF4-FFF2-40B4-BE49-F238E27FC236}">
                    <a16:creationId xmlns:a16="http://schemas.microsoft.com/office/drawing/2014/main" id="{417A147E-D43C-DF28-A61F-6C5932EFCCFA}"/>
                  </a:ext>
                </a:extLst>
              </p:cNvPr>
              <p:cNvSpPr/>
              <p:nvPr/>
            </p:nvSpPr>
            <p:spPr>
              <a:xfrm>
                <a:off x="8071598" y="1848506"/>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167746EF-0936-82C0-ED85-009A483F192C}"/>
                  </a:ext>
                </a:extLst>
              </p:cNvPr>
              <p:cNvSpPr txBox="1"/>
              <p:nvPr/>
            </p:nvSpPr>
            <p:spPr>
              <a:xfrm>
                <a:off x="8321688" y="1776329"/>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Feb</a:t>
                </a:r>
              </a:p>
            </p:txBody>
          </p:sp>
          <p:sp>
            <p:nvSpPr>
              <p:cNvPr id="83" name="Rectangle 82">
                <a:extLst>
                  <a:ext uri="{FF2B5EF4-FFF2-40B4-BE49-F238E27FC236}">
                    <a16:creationId xmlns:a16="http://schemas.microsoft.com/office/drawing/2014/main" id="{AC5DDD8C-AC5B-804C-3E3E-F6AAB8B61CA6}"/>
                  </a:ext>
                </a:extLst>
              </p:cNvPr>
              <p:cNvSpPr/>
              <p:nvPr/>
            </p:nvSpPr>
            <p:spPr>
              <a:xfrm>
                <a:off x="9313702" y="1846169"/>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A5E9328E-9E2A-52B4-6E40-78D1900B1DED}"/>
                  </a:ext>
                </a:extLst>
              </p:cNvPr>
              <p:cNvSpPr txBox="1"/>
              <p:nvPr/>
            </p:nvSpPr>
            <p:spPr>
              <a:xfrm>
                <a:off x="9563792" y="1776329"/>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Mar</a:t>
                </a:r>
              </a:p>
            </p:txBody>
          </p:sp>
          <p:sp>
            <p:nvSpPr>
              <p:cNvPr id="85" name="Rectangle 84">
                <a:extLst>
                  <a:ext uri="{FF2B5EF4-FFF2-40B4-BE49-F238E27FC236}">
                    <a16:creationId xmlns:a16="http://schemas.microsoft.com/office/drawing/2014/main" id="{16184777-ECB1-2493-8CE3-0234F149DECF}"/>
                  </a:ext>
                </a:extLst>
              </p:cNvPr>
              <p:cNvSpPr/>
              <p:nvPr/>
            </p:nvSpPr>
            <p:spPr>
              <a:xfrm>
                <a:off x="10575119" y="1846688"/>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FE2338DE-2D2D-5805-F57E-DFF9A5A4D792}"/>
                  </a:ext>
                </a:extLst>
              </p:cNvPr>
              <p:cNvSpPr txBox="1"/>
              <p:nvPr/>
            </p:nvSpPr>
            <p:spPr>
              <a:xfrm>
                <a:off x="10825209" y="1769353"/>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Apr</a:t>
                </a:r>
              </a:p>
            </p:txBody>
          </p:sp>
          <p:sp>
            <p:nvSpPr>
              <p:cNvPr id="87" name="Rectangle 86">
                <a:extLst>
                  <a:ext uri="{FF2B5EF4-FFF2-40B4-BE49-F238E27FC236}">
                    <a16:creationId xmlns:a16="http://schemas.microsoft.com/office/drawing/2014/main" id="{DF1E606B-BA6C-D661-DF9D-8FCF12AB4D1E}"/>
                  </a:ext>
                </a:extLst>
              </p:cNvPr>
              <p:cNvSpPr/>
              <p:nvPr/>
            </p:nvSpPr>
            <p:spPr>
              <a:xfrm>
                <a:off x="6816466" y="3018649"/>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0C7A4ACB-4C64-9D9A-63E7-DB39CDA6619A}"/>
                  </a:ext>
                </a:extLst>
              </p:cNvPr>
              <p:cNvSpPr txBox="1"/>
              <p:nvPr/>
            </p:nvSpPr>
            <p:spPr>
              <a:xfrm>
                <a:off x="7066556" y="2944729"/>
                <a:ext cx="562200"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May</a:t>
                </a:r>
              </a:p>
            </p:txBody>
          </p:sp>
          <p:sp>
            <p:nvSpPr>
              <p:cNvPr id="89" name="Rectangle 88">
                <a:extLst>
                  <a:ext uri="{FF2B5EF4-FFF2-40B4-BE49-F238E27FC236}">
                    <a16:creationId xmlns:a16="http://schemas.microsoft.com/office/drawing/2014/main" id="{587095C7-A14F-5759-813B-DD6D611BF7B6}"/>
                  </a:ext>
                </a:extLst>
              </p:cNvPr>
              <p:cNvSpPr/>
              <p:nvPr/>
            </p:nvSpPr>
            <p:spPr>
              <a:xfrm>
                <a:off x="8057520" y="3028481"/>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AAC66F35-5806-86F1-8FC9-35FCF4444240}"/>
                  </a:ext>
                </a:extLst>
              </p:cNvPr>
              <p:cNvSpPr txBox="1"/>
              <p:nvPr/>
            </p:nvSpPr>
            <p:spPr>
              <a:xfrm>
                <a:off x="8307610" y="2944729"/>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Jul</a:t>
                </a:r>
              </a:p>
            </p:txBody>
          </p:sp>
          <p:sp>
            <p:nvSpPr>
              <p:cNvPr id="91" name="Rectangle 90">
                <a:extLst>
                  <a:ext uri="{FF2B5EF4-FFF2-40B4-BE49-F238E27FC236}">
                    <a16:creationId xmlns:a16="http://schemas.microsoft.com/office/drawing/2014/main" id="{47EAC82C-7CBE-9E38-9CE1-0DB9D8C08D73}"/>
                  </a:ext>
                </a:extLst>
              </p:cNvPr>
              <p:cNvSpPr/>
              <p:nvPr/>
            </p:nvSpPr>
            <p:spPr>
              <a:xfrm>
                <a:off x="9328781" y="3007074"/>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BA532F4F-6BD2-BA02-08AD-630990529A14}"/>
                  </a:ext>
                </a:extLst>
              </p:cNvPr>
              <p:cNvSpPr txBox="1"/>
              <p:nvPr/>
            </p:nvSpPr>
            <p:spPr>
              <a:xfrm>
                <a:off x="9578871" y="2944729"/>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Jun</a:t>
                </a:r>
              </a:p>
            </p:txBody>
          </p:sp>
          <p:sp>
            <p:nvSpPr>
              <p:cNvPr id="93" name="Rectangle 92">
                <a:extLst>
                  <a:ext uri="{FF2B5EF4-FFF2-40B4-BE49-F238E27FC236}">
                    <a16:creationId xmlns:a16="http://schemas.microsoft.com/office/drawing/2014/main" id="{FEECDD56-2365-F6E7-5BFA-34048AEE78CC}"/>
                  </a:ext>
                </a:extLst>
              </p:cNvPr>
              <p:cNvSpPr/>
              <p:nvPr/>
            </p:nvSpPr>
            <p:spPr>
              <a:xfrm>
                <a:off x="10600040" y="3028179"/>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52F3B9EA-9270-0178-2CFF-DBAD224B14FA}"/>
                  </a:ext>
                </a:extLst>
              </p:cNvPr>
              <p:cNvSpPr txBox="1"/>
              <p:nvPr/>
            </p:nvSpPr>
            <p:spPr>
              <a:xfrm>
                <a:off x="10850130" y="2946170"/>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Aug</a:t>
                </a:r>
              </a:p>
            </p:txBody>
          </p:sp>
          <p:sp>
            <p:nvSpPr>
              <p:cNvPr id="95" name="Rectangle 94">
                <a:extLst>
                  <a:ext uri="{FF2B5EF4-FFF2-40B4-BE49-F238E27FC236}">
                    <a16:creationId xmlns:a16="http://schemas.microsoft.com/office/drawing/2014/main" id="{34CD7B5C-6A24-A1AD-D708-F237BD9114C9}"/>
                  </a:ext>
                </a:extLst>
              </p:cNvPr>
              <p:cNvSpPr/>
              <p:nvPr/>
            </p:nvSpPr>
            <p:spPr>
              <a:xfrm>
                <a:off x="6816466" y="4194988"/>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C4885FCF-CE15-9F58-28D0-60D60DE9C1F6}"/>
                  </a:ext>
                </a:extLst>
              </p:cNvPr>
              <p:cNvSpPr txBox="1"/>
              <p:nvPr/>
            </p:nvSpPr>
            <p:spPr>
              <a:xfrm>
                <a:off x="7066556" y="4132643"/>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Sep</a:t>
                </a:r>
              </a:p>
            </p:txBody>
          </p:sp>
          <p:sp>
            <p:nvSpPr>
              <p:cNvPr id="97" name="Rectangle 96">
                <a:extLst>
                  <a:ext uri="{FF2B5EF4-FFF2-40B4-BE49-F238E27FC236}">
                    <a16:creationId xmlns:a16="http://schemas.microsoft.com/office/drawing/2014/main" id="{44078774-AC1F-D81C-462E-354B13B20EFD}"/>
                  </a:ext>
                </a:extLst>
              </p:cNvPr>
              <p:cNvSpPr/>
              <p:nvPr/>
            </p:nvSpPr>
            <p:spPr>
              <a:xfrm>
                <a:off x="8071598" y="4192727"/>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5FBAF3A6-DC82-BC0E-C31B-13059F2B3091}"/>
                  </a:ext>
                </a:extLst>
              </p:cNvPr>
              <p:cNvSpPr txBox="1"/>
              <p:nvPr/>
            </p:nvSpPr>
            <p:spPr>
              <a:xfrm>
                <a:off x="8321688" y="4134462"/>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Oct</a:t>
                </a:r>
              </a:p>
            </p:txBody>
          </p:sp>
          <p:sp>
            <p:nvSpPr>
              <p:cNvPr id="99" name="Rectangle 98">
                <a:extLst>
                  <a:ext uri="{FF2B5EF4-FFF2-40B4-BE49-F238E27FC236}">
                    <a16:creationId xmlns:a16="http://schemas.microsoft.com/office/drawing/2014/main" id="{C7D843A9-D879-D4C9-BC2B-C6D6CD789864}"/>
                  </a:ext>
                </a:extLst>
              </p:cNvPr>
              <p:cNvSpPr/>
              <p:nvPr/>
            </p:nvSpPr>
            <p:spPr>
              <a:xfrm>
                <a:off x="9344312" y="4191201"/>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a:extLst>
                  <a:ext uri="{FF2B5EF4-FFF2-40B4-BE49-F238E27FC236}">
                    <a16:creationId xmlns:a16="http://schemas.microsoft.com/office/drawing/2014/main" id="{901B85BE-2DF0-B24F-B978-BCCB4C72B3D1}"/>
                  </a:ext>
                </a:extLst>
              </p:cNvPr>
              <p:cNvSpPr txBox="1"/>
              <p:nvPr/>
            </p:nvSpPr>
            <p:spPr>
              <a:xfrm>
                <a:off x="9594402" y="4121361"/>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Nov</a:t>
                </a:r>
              </a:p>
            </p:txBody>
          </p:sp>
          <p:sp>
            <p:nvSpPr>
              <p:cNvPr id="101" name="Rectangle 100">
                <a:extLst>
                  <a:ext uri="{FF2B5EF4-FFF2-40B4-BE49-F238E27FC236}">
                    <a16:creationId xmlns:a16="http://schemas.microsoft.com/office/drawing/2014/main" id="{11A1EE7D-5BB9-9E69-8DA6-F6C5055447D7}"/>
                  </a:ext>
                </a:extLst>
              </p:cNvPr>
              <p:cNvSpPr/>
              <p:nvPr/>
            </p:nvSpPr>
            <p:spPr>
              <a:xfrm>
                <a:off x="10608686" y="4198248"/>
                <a:ext cx="965199" cy="10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BBD38590-C05F-E250-04D7-E88DB535A359}"/>
                  </a:ext>
                </a:extLst>
              </p:cNvPr>
              <p:cNvSpPr txBox="1"/>
              <p:nvPr/>
            </p:nvSpPr>
            <p:spPr>
              <a:xfrm>
                <a:off x="10847201" y="4116833"/>
                <a:ext cx="465017" cy="253916"/>
              </a:xfrm>
              <a:prstGeom prst="rect">
                <a:avLst/>
              </a:prstGeom>
              <a:noFill/>
            </p:spPr>
            <p:txBody>
              <a:bodyPr wrap="square" rtlCol="0">
                <a:spAutoFit/>
              </a:bodyPr>
              <a:lstStyle/>
              <a:p>
                <a:r>
                  <a:rPr lang="en-US" sz="1050">
                    <a:solidFill>
                      <a:schemeClr val="tx1">
                        <a:lumMod val="75000"/>
                        <a:lumOff val="25000"/>
                      </a:schemeClr>
                    </a:solidFill>
                    <a:latin typeface="Century Gothic" panose="020B0502020202020204" pitchFamily="34" charset="0"/>
                  </a:rPr>
                  <a:t>Dec</a:t>
                </a:r>
              </a:p>
            </p:txBody>
          </p:sp>
        </p:grpSp>
      </p:grpSp>
    </p:spTree>
    <p:extLst>
      <p:ext uri="{BB962C8B-B14F-4D97-AF65-F5344CB8AC3E}">
        <p14:creationId xmlns:p14="http://schemas.microsoft.com/office/powerpoint/2010/main" val="1805121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B7560-26C0-9E3A-0DC0-DB14E1CE8118}"/>
              </a:ext>
            </a:extLst>
          </p:cNvPr>
          <p:cNvSpPr>
            <a:spLocks noGrp="1"/>
          </p:cNvSpPr>
          <p:nvPr>
            <p:ph type="title"/>
          </p:nvPr>
        </p:nvSpPr>
        <p:spPr/>
        <p:txBody>
          <a:bodyPr/>
          <a:lstStyle/>
          <a:p>
            <a:r>
              <a:rPr lang="en-US"/>
              <a:t>Results: ENSO and Local Climate Lag</a:t>
            </a:r>
          </a:p>
        </p:txBody>
      </p:sp>
      <p:pic>
        <p:nvPicPr>
          <p:cNvPr id="4" name="Content Placeholder 3" descr="A graph with a line&#10;&#10;Description automatically generated">
            <a:extLst>
              <a:ext uri="{FF2B5EF4-FFF2-40B4-BE49-F238E27FC236}">
                <a16:creationId xmlns:a16="http://schemas.microsoft.com/office/drawing/2014/main" id="{0DABD782-5CE5-3D55-7ECB-69A41C596357}"/>
              </a:ext>
            </a:extLst>
          </p:cNvPr>
          <p:cNvPicPr>
            <a:picLocks noGrp="1" noChangeAspect="1"/>
          </p:cNvPicPr>
          <p:nvPr>
            <p:ph sz="quarter" idx="10"/>
          </p:nvPr>
        </p:nvPicPr>
        <p:blipFill rotWithShape="1">
          <a:blip r:embed="rId4"/>
          <a:srcRect l="10346" t="11226" r="62" b="16549"/>
          <a:stretch/>
        </p:blipFill>
        <p:spPr>
          <a:xfrm>
            <a:off x="6564648" y="2158225"/>
            <a:ext cx="5461534" cy="2651048"/>
          </a:xfrm>
        </p:spPr>
      </p:pic>
      <p:pic>
        <p:nvPicPr>
          <p:cNvPr id="5" name="Picture 4" descr="A graph with lines and numbers&#10;&#10;Description automatically generated">
            <a:extLst>
              <a:ext uri="{FF2B5EF4-FFF2-40B4-BE49-F238E27FC236}">
                <a16:creationId xmlns:a16="http://schemas.microsoft.com/office/drawing/2014/main" id="{89931D41-3A5B-AA6E-2FDF-076E9E029AC7}"/>
              </a:ext>
            </a:extLst>
          </p:cNvPr>
          <p:cNvPicPr>
            <a:picLocks noChangeAspect="1"/>
          </p:cNvPicPr>
          <p:nvPr/>
        </p:nvPicPr>
        <p:blipFill rotWithShape="1">
          <a:blip r:embed="rId5"/>
          <a:srcRect l="9303" t="13773" r="1" b="16697"/>
          <a:stretch/>
        </p:blipFill>
        <p:spPr>
          <a:xfrm>
            <a:off x="688080" y="2197554"/>
            <a:ext cx="5630543" cy="2611720"/>
          </a:xfrm>
          <a:prstGeom prst="rect">
            <a:avLst/>
          </a:prstGeom>
        </p:spPr>
      </p:pic>
      <p:sp>
        <p:nvSpPr>
          <p:cNvPr id="7" name="TextBox 6">
            <a:extLst>
              <a:ext uri="{FF2B5EF4-FFF2-40B4-BE49-F238E27FC236}">
                <a16:creationId xmlns:a16="http://schemas.microsoft.com/office/drawing/2014/main" id="{840571E9-0AA8-FBB8-EE4D-D1C418EDACC1}"/>
              </a:ext>
            </a:extLst>
          </p:cNvPr>
          <p:cNvSpPr txBox="1"/>
          <p:nvPr/>
        </p:nvSpPr>
        <p:spPr>
          <a:xfrm>
            <a:off x="6946925" y="1912895"/>
            <a:ext cx="4336445" cy="400110"/>
          </a:xfrm>
          <a:prstGeom prst="rect">
            <a:avLst/>
          </a:prstGeom>
          <a:noFill/>
        </p:spPr>
        <p:txBody>
          <a:bodyPr wrap="none" lIns="91440" tIns="45720" rIns="91440" bIns="45720" rtlCol="0" anchor="t">
            <a:spAutoFit/>
          </a:bodyPr>
          <a:lstStyle/>
          <a:p>
            <a:pPr algn="ctr"/>
            <a:r>
              <a:rPr lang="en-US" sz="2000">
                <a:solidFill>
                  <a:schemeClr val="tx1">
                    <a:lumMod val="75000"/>
                    <a:lumOff val="25000"/>
                  </a:schemeClr>
                </a:solidFill>
                <a:latin typeface="Century Gothic"/>
              </a:rPr>
              <a:t>ENSO and Precipitation Anomaly </a:t>
            </a:r>
            <a:endParaRPr lang="en-US" sz="2400">
              <a:solidFill>
                <a:schemeClr val="tx1">
                  <a:lumMod val="75000"/>
                  <a:lumOff val="25000"/>
                </a:schemeClr>
              </a:solidFill>
            </a:endParaRPr>
          </a:p>
        </p:txBody>
      </p:sp>
      <p:sp>
        <p:nvSpPr>
          <p:cNvPr id="8" name="TextBox 7">
            <a:extLst>
              <a:ext uri="{FF2B5EF4-FFF2-40B4-BE49-F238E27FC236}">
                <a16:creationId xmlns:a16="http://schemas.microsoft.com/office/drawing/2014/main" id="{9649A61A-D5B5-51DB-AC10-9BE0F691412A}"/>
              </a:ext>
            </a:extLst>
          </p:cNvPr>
          <p:cNvSpPr txBox="1"/>
          <p:nvPr/>
        </p:nvSpPr>
        <p:spPr>
          <a:xfrm rot="16200000">
            <a:off x="-1243409" y="3606999"/>
            <a:ext cx="3028394" cy="369332"/>
          </a:xfrm>
          <a:prstGeom prst="rect">
            <a:avLst/>
          </a:prstGeom>
          <a:noFill/>
        </p:spPr>
        <p:txBody>
          <a:bodyPr wrap="none" lIns="91440" tIns="45720" rIns="91440" bIns="45720" rtlCol="0" anchor="t">
            <a:spAutoFit/>
          </a:bodyPr>
          <a:lstStyle/>
          <a:p>
            <a:pPr algn="ctr"/>
            <a:r>
              <a:rPr lang="en-US">
                <a:solidFill>
                  <a:schemeClr val="tx1">
                    <a:lumMod val="75000"/>
                    <a:lumOff val="25000"/>
                  </a:schemeClr>
                </a:solidFill>
                <a:latin typeface="Century Gothic"/>
              </a:rPr>
              <a:t>Cross correlation function</a:t>
            </a:r>
            <a:endParaRPr lang="en-US" sz="2000">
              <a:solidFill>
                <a:schemeClr val="tx1">
                  <a:lumMod val="75000"/>
                  <a:lumOff val="25000"/>
                </a:schemeClr>
              </a:solidFill>
            </a:endParaRPr>
          </a:p>
        </p:txBody>
      </p:sp>
      <p:sp>
        <p:nvSpPr>
          <p:cNvPr id="9" name="TextBox 8">
            <a:extLst>
              <a:ext uri="{FF2B5EF4-FFF2-40B4-BE49-F238E27FC236}">
                <a16:creationId xmlns:a16="http://schemas.microsoft.com/office/drawing/2014/main" id="{FB22421E-E46B-CD08-9A18-C6B1DB4B3D15}"/>
              </a:ext>
            </a:extLst>
          </p:cNvPr>
          <p:cNvSpPr txBox="1"/>
          <p:nvPr/>
        </p:nvSpPr>
        <p:spPr>
          <a:xfrm>
            <a:off x="1287203" y="1931860"/>
            <a:ext cx="4366901" cy="400110"/>
          </a:xfrm>
          <a:prstGeom prst="rect">
            <a:avLst/>
          </a:prstGeom>
          <a:noFill/>
        </p:spPr>
        <p:txBody>
          <a:bodyPr wrap="none" lIns="91440" tIns="45720" rIns="91440" bIns="45720" rtlCol="0" anchor="t">
            <a:spAutoFit/>
          </a:bodyPr>
          <a:lstStyle/>
          <a:p>
            <a:pPr algn="ctr"/>
            <a:r>
              <a:rPr lang="en-US" sz="2000">
                <a:solidFill>
                  <a:schemeClr val="tx1">
                    <a:lumMod val="75000"/>
                    <a:lumOff val="25000"/>
                  </a:schemeClr>
                </a:solidFill>
                <a:latin typeface="Century Gothic"/>
              </a:rPr>
              <a:t>ENSO and Temperature Anomaly </a:t>
            </a:r>
            <a:endParaRPr lang="en-US" sz="2400">
              <a:solidFill>
                <a:schemeClr val="tx1">
                  <a:lumMod val="75000"/>
                  <a:lumOff val="25000"/>
                </a:schemeClr>
              </a:solidFill>
            </a:endParaRPr>
          </a:p>
        </p:txBody>
      </p:sp>
      <p:sp>
        <p:nvSpPr>
          <p:cNvPr id="10" name="TextBox 9">
            <a:extLst>
              <a:ext uri="{FF2B5EF4-FFF2-40B4-BE49-F238E27FC236}">
                <a16:creationId xmlns:a16="http://schemas.microsoft.com/office/drawing/2014/main" id="{215CC6B5-D698-B026-100C-B6CDD2A89F15}"/>
              </a:ext>
            </a:extLst>
          </p:cNvPr>
          <p:cNvSpPr txBox="1"/>
          <p:nvPr/>
        </p:nvSpPr>
        <p:spPr>
          <a:xfrm>
            <a:off x="2522167" y="5075793"/>
            <a:ext cx="1720343" cy="369332"/>
          </a:xfrm>
          <a:prstGeom prst="rect">
            <a:avLst/>
          </a:prstGeom>
          <a:noFill/>
        </p:spPr>
        <p:txBody>
          <a:bodyPr wrap="none" lIns="91440" tIns="45720" rIns="91440" bIns="45720" rtlCol="0" anchor="t">
            <a:spAutoFit/>
          </a:bodyPr>
          <a:lstStyle/>
          <a:p>
            <a:pPr algn="ctr"/>
            <a:r>
              <a:rPr lang="en-US">
                <a:solidFill>
                  <a:schemeClr val="tx1">
                    <a:lumMod val="75000"/>
                    <a:lumOff val="25000"/>
                  </a:schemeClr>
                </a:solidFill>
                <a:latin typeface="Century Gothic"/>
              </a:rPr>
              <a:t>Lag (months) </a:t>
            </a:r>
            <a:endParaRPr lang="en-US" sz="2000">
              <a:solidFill>
                <a:schemeClr val="tx1">
                  <a:lumMod val="75000"/>
                  <a:lumOff val="25000"/>
                </a:schemeClr>
              </a:solidFill>
            </a:endParaRPr>
          </a:p>
        </p:txBody>
      </p:sp>
      <p:sp>
        <p:nvSpPr>
          <p:cNvPr id="11" name="TextBox 10">
            <a:extLst>
              <a:ext uri="{FF2B5EF4-FFF2-40B4-BE49-F238E27FC236}">
                <a16:creationId xmlns:a16="http://schemas.microsoft.com/office/drawing/2014/main" id="{30B92712-8DEA-0A94-1DDC-31E2ACBDE581}"/>
              </a:ext>
            </a:extLst>
          </p:cNvPr>
          <p:cNvSpPr txBox="1"/>
          <p:nvPr/>
        </p:nvSpPr>
        <p:spPr>
          <a:xfrm>
            <a:off x="8312116" y="5081288"/>
            <a:ext cx="1720343" cy="369332"/>
          </a:xfrm>
          <a:prstGeom prst="rect">
            <a:avLst/>
          </a:prstGeom>
          <a:noFill/>
        </p:spPr>
        <p:txBody>
          <a:bodyPr wrap="none" lIns="91440" tIns="45720" rIns="91440" bIns="45720" rtlCol="0" anchor="t">
            <a:spAutoFit/>
          </a:bodyPr>
          <a:lstStyle/>
          <a:p>
            <a:pPr algn="ctr"/>
            <a:r>
              <a:rPr lang="en-US">
                <a:solidFill>
                  <a:schemeClr val="tx1">
                    <a:lumMod val="75000"/>
                    <a:lumOff val="25000"/>
                  </a:schemeClr>
                </a:solidFill>
                <a:latin typeface="Century Gothic"/>
              </a:rPr>
              <a:t>Lag (months) </a:t>
            </a:r>
            <a:endParaRPr lang="en-US" sz="2000">
              <a:solidFill>
                <a:schemeClr val="tx1">
                  <a:lumMod val="75000"/>
                  <a:lumOff val="25000"/>
                </a:schemeClr>
              </a:solidFill>
            </a:endParaRPr>
          </a:p>
        </p:txBody>
      </p:sp>
      <p:cxnSp>
        <p:nvCxnSpPr>
          <p:cNvPr id="12" name="Straight Arrow Connector 11">
            <a:extLst>
              <a:ext uri="{FF2B5EF4-FFF2-40B4-BE49-F238E27FC236}">
                <a16:creationId xmlns:a16="http://schemas.microsoft.com/office/drawing/2014/main" id="{662EFF0D-6C0F-09B6-C74F-12C68D7A17F1}"/>
              </a:ext>
            </a:extLst>
          </p:cNvPr>
          <p:cNvCxnSpPr>
            <a:cxnSpLocks/>
          </p:cNvCxnSpPr>
          <p:nvPr/>
        </p:nvCxnSpPr>
        <p:spPr>
          <a:xfrm flipH="1" flipV="1">
            <a:off x="2694039" y="2438400"/>
            <a:ext cx="3227585" cy="322071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CD3772D-D27D-F780-9638-27086287BF1C}"/>
              </a:ext>
            </a:extLst>
          </p:cNvPr>
          <p:cNvCxnSpPr>
            <a:cxnSpLocks/>
          </p:cNvCxnSpPr>
          <p:nvPr/>
        </p:nvCxnSpPr>
        <p:spPr>
          <a:xfrm flipV="1">
            <a:off x="6081788" y="4544996"/>
            <a:ext cx="2649257" cy="110047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8355351-7F0B-D457-4DBF-A9B4BA6395E7}"/>
              </a:ext>
            </a:extLst>
          </p:cNvPr>
          <p:cNvSpPr txBox="1"/>
          <p:nvPr/>
        </p:nvSpPr>
        <p:spPr>
          <a:xfrm>
            <a:off x="3492272" y="5722635"/>
            <a:ext cx="5333180" cy="923330"/>
          </a:xfrm>
          <a:prstGeom prst="rect">
            <a:avLst/>
          </a:prstGeom>
          <a:noFill/>
        </p:spPr>
        <p:txBody>
          <a:bodyPr wrap="square" lIns="91440" tIns="45720" rIns="91440" bIns="45720" rtlCol="0" anchor="t">
            <a:spAutoFit/>
          </a:bodyPr>
          <a:lstStyle/>
          <a:p>
            <a:pPr algn="ctr"/>
            <a:r>
              <a:rPr lang="en-US">
                <a:solidFill>
                  <a:schemeClr val="tx1">
                    <a:lumMod val="75000"/>
                    <a:lumOff val="25000"/>
                  </a:schemeClr>
                </a:solidFill>
                <a:latin typeface="Century Gothic"/>
              </a:rPr>
              <a:t>8-month lag between ENSO </a:t>
            </a:r>
          </a:p>
          <a:p>
            <a:pPr algn="ctr"/>
            <a:r>
              <a:rPr lang="en-US">
                <a:solidFill>
                  <a:schemeClr val="tx1">
                    <a:lumMod val="75000"/>
                    <a:lumOff val="25000"/>
                  </a:schemeClr>
                </a:solidFill>
                <a:latin typeface="Century Gothic"/>
              </a:rPr>
              <a:t>anomalies and precipitation and temperature </a:t>
            </a:r>
          </a:p>
          <a:p>
            <a:pPr algn="ctr"/>
            <a:r>
              <a:rPr lang="en-US">
                <a:solidFill>
                  <a:schemeClr val="tx1">
                    <a:lumMod val="75000"/>
                    <a:lumOff val="25000"/>
                  </a:schemeClr>
                </a:solidFill>
                <a:latin typeface="Century Gothic"/>
              </a:rPr>
              <a:t>anomalies in study region   </a:t>
            </a:r>
            <a:endParaRPr lang="en-US" sz="2000">
              <a:solidFill>
                <a:schemeClr val="tx1">
                  <a:lumMod val="75000"/>
                  <a:lumOff val="25000"/>
                </a:schemeClr>
              </a:solidFill>
              <a:latin typeface="Garamond"/>
            </a:endParaRPr>
          </a:p>
        </p:txBody>
      </p:sp>
      <p:sp>
        <p:nvSpPr>
          <p:cNvPr id="20" name="TextBox 19">
            <a:extLst>
              <a:ext uri="{FF2B5EF4-FFF2-40B4-BE49-F238E27FC236}">
                <a16:creationId xmlns:a16="http://schemas.microsoft.com/office/drawing/2014/main" id="{1C5CB8A2-E753-135D-3F9D-D16DCAF835C8}"/>
              </a:ext>
            </a:extLst>
          </p:cNvPr>
          <p:cNvSpPr txBox="1"/>
          <p:nvPr/>
        </p:nvSpPr>
        <p:spPr>
          <a:xfrm>
            <a:off x="3290729" y="4728740"/>
            <a:ext cx="312906"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a:t>
            </a:r>
            <a:endParaRPr lang="en-US" sz="1600">
              <a:solidFill>
                <a:schemeClr val="tx1">
                  <a:lumMod val="75000"/>
                  <a:lumOff val="25000"/>
                </a:schemeClr>
              </a:solidFill>
            </a:endParaRPr>
          </a:p>
        </p:txBody>
      </p:sp>
      <p:sp>
        <p:nvSpPr>
          <p:cNvPr id="21" name="TextBox 20">
            <a:extLst>
              <a:ext uri="{FF2B5EF4-FFF2-40B4-BE49-F238E27FC236}">
                <a16:creationId xmlns:a16="http://schemas.microsoft.com/office/drawing/2014/main" id="{F610ECC4-B5BF-3E6C-F5F5-AF12865E34D2}"/>
              </a:ext>
            </a:extLst>
          </p:cNvPr>
          <p:cNvSpPr txBox="1"/>
          <p:nvPr/>
        </p:nvSpPr>
        <p:spPr>
          <a:xfrm>
            <a:off x="4063127" y="4728170"/>
            <a:ext cx="486791"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10</a:t>
            </a:r>
            <a:endParaRPr lang="en-US" sz="1600">
              <a:solidFill>
                <a:schemeClr val="tx1">
                  <a:lumMod val="75000"/>
                  <a:lumOff val="25000"/>
                </a:schemeClr>
              </a:solidFill>
            </a:endParaRPr>
          </a:p>
        </p:txBody>
      </p:sp>
      <p:sp>
        <p:nvSpPr>
          <p:cNvPr id="22" name="TextBox 21">
            <a:extLst>
              <a:ext uri="{FF2B5EF4-FFF2-40B4-BE49-F238E27FC236}">
                <a16:creationId xmlns:a16="http://schemas.microsoft.com/office/drawing/2014/main" id="{EB96242E-515C-DC97-390F-EFB5EB0E74C8}"/>
              </a:ext>
            </a:extLst>
          </p:cNvPr>
          <p:cNvSpPr txBox="1"/>
          <p:nvPr/>
        </p:nvSpPr>
        <p:spPr>
          <a:xfrm>
            <a:off x="4905689" y="4714918"/>
            <a:ext cx="486791"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20</a:t>
            </a:r>
            <a:endParaRPr lang="en-US" sz="1600">
              <a:solidFill>
                <a:schemeClr val="tx1">
                  <a:lumMod val="75000"/>
                  <a:lumOff val="25000"/>
                </a:schemeClr>
              </a:solidFill>
            </a:endParaRPr>
          </a:p>
        </p:txBody>
      </p:sp>
      <p:sp>
        <p:nvSpPr>
          <p:cNvPr id="23" name="TextBox 22">
            <a:extLst>
              <a:ext uri="{FF2B5EF4-FFF2-40B4-BE49-F238E27FC236}">
                <a16:creationId xmlns:a16="http://schemas.microsoft.com/office/drawing/2014/main" id="{2B6A9E74-0C4F-5D7D-1D2D-E07E0A9FA784}"/>
              </a:ext>
            </a:extLst>
          </p:cNvPr>
          <p:cNvSpPr txBox="1"/>
          <p:nvPr/>
        </p:nvSpPr>
        <p:spPr>
          <a:xfrm>
            <a:off x="5735461" y="4706461"/>
            <a:ext cx="486791"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30</a:t>
            </a:r>
            <a:endParaRPr lang="en-US" sz="1600">
              <a:solidFill>
                <a:schemeClr val="tx1">
                  <a:lumMod val="75000"/>
                  <a:lumOff val="25000"/>
                </a:schemeClr>
              </a:solidFill>
            </a:endParaRPr>
          </a:p>
        </p:txBody>
      </p:sp>
      <p:sp>
        <p:nvSpPr>
          <p:cNvPr id="24" name="TextBox 23">
            <a:extLst>
              <a:ext uri="{FF2B5EF4-FFF2-40B4-BE49-F238E27FC236}">
                <a16:creationId xmlns:a16="http://schemas.microsoft.com/office/drawing/2014/main" id="{5CD179D5-616C-7415-4D81-6C98C74AFFAD}"/>
              </a:ext>
            </a:extLst>
          </p:cNvPr>
          <p:cNvSpPr txBox="1"/>
          <p:nvPr/>
        </p:nvSpPr>
        <p:spPr>
          <a:xfrm>
            <a:off x="2273806" y="4722520"/>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-10</a:t>
            </a:r>
            <a:endParaRPr lang="en-US" sz="1600">
              <a:solidFill>
                <a:schemeClr val="tx1">
                  <a:lumMod val="75000"/>
                  <a:lumOff val="25000"/>
                </a:schemeClr>
              </a:solidFill>
            </a:endParaRPr>
          </a:p>
        </p:txBody>
      </p:sp>
      <p:sp>
        <p:nvSpPr>
          <p:cNvPr id="25" name="TextBox 24">
            <a:extLst>
              <a:ext uri="{FF2B5EF4-FFF2-40B4-BE49-F238E27FC236}">
                <a16:creationId xmlns:a16="http://schemas.microsoft.com/office/drawing/2014/main" id="{3B6C4E76-D6DC-CBAB-D1FE-6C25DD60EAB4}"/>
              </a:ext>
            </a:extLst>
          </p:cNvPr>
          <p:cNvSpPr txBox="1"/>
          <p:nvPr/>
        </p:nvSpPr>
        <p:spPr>
          <a:xfrm>
            <a:off x="1366692" y="4706461"/>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-20</a:t>
            </a:r>
            <a:endParaRPr lang="en-US" sz="1600">
              <a:solidFill>
                <a:schemeClr val="tx1">
                  <a:lumMod val="75000"/>
                  <a:lumOff val="25000"/>
                </a:schemeClr>
              </a:solidFill>
            </a:endParaRPr>
          </a:p>
        </p:txBody>
      </p:sp>
      <p:sp>
        <p:nvSpPr>
          <p:cNvPr id="26" name="TextBox 25">
            <a:extLst>
              <a:ext uri="{FF2B5EF4-FFF2-40B4-BE49-F238E27FC236}">
                <a16:creationId xmlns:a16="http://schemas.microsoft.com/office/drawing/2014/main" id="{321608D3-07AA-4947-9AF0-90477D96FA93}"/>
              </a:ext>
            </a:extLst>
          </p:cNvPr>
          <p:cNvSpPr txBox="1"/>
          <p:nvPr/>
        </p:nvSpPr>
        <p:spPr>
          <a:xfrm>
            <a:off x="578048" y="4706461"/>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-30</a:t>
            </a:r>
            <a:endParaRPr lang="en-US" sz="1600">
              <a:solidFill>
                <a:schemeClr val="tx1">
                  <a:lumMod val="75000"/>
                  <a:lumOff val="25000"/>
                </a:schemeClr>
              </a:solidFill>
            </a:endParaRPr>
          </a:p>
        </p:txBody>
      </p:sp>
      <p:sp>
        <p:nvSpPr>
          <p:cNvPr id="27" name="TextBox 26">
            <a:extLst>
              <a:ext uri="{FF2B5EF4-FFF2-40B4-BE49-F238E27FC236}">
                <a16:creationId xmlns:a16="http://schemas.microsoft.com/office/drawing/2014/main" id="{2F111128-E656-A9F9-C376-E208914B1A53}"/>
              </a:ext>
            </a:extLst>
          </p:cNvPr>
          <p:cNvSpPr txBox="1"/>
          <p:nvPr/>
        </p:nvSpPr>
        <p:spPr>
          <a:xfrm>
            <a:off x="9152558" y="4718325"/>
            <a:ext cx="312906"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a:t>
            </a:r>
            <a:endParaRPr lang="en-US" sz="1600">
              <a:solidFill>
                <a:schemeClr val="tx1">
                  <a:lumMod val="75000"/>
                  <a:lumOff val="25000"/>
                </a:schemeClr>
              </a:solidFill>
            </a:endParaRPr>
          </a:p>
        </p:txBody>
      </p:sp>
      <p:sp>
        <p:nvSpPr>
          <p:cNvPr id="28" name="TextBox 27">
            <a:extLst>
              <a:ext uri="{FF2B5EF4-FFF2-40B4-BE49-F238E27FC236}">
                <a16:creationId xmlns:a16="http://schemas.microsoft.com/office/drawing/2014/main" id="{DA2632DF-D942-647C-654E-B1F11E6AF41F}"/>
              </a:ext>
            </a:extLst>
          </p:cNvPr>
          <p:cNvSpPr txBox="1"/>
          <p:nvPr/>
        </p:nvSpPr>
        <p:spPr>
          <a:xfrm>
            <a:off x="9924956" y="4717755"/>
            <a:ext cx="486791"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10</a:t>
            </a:r>
            <a:endParaRPr lang="en-US" sz="1600">
              <a:solidFill>
                <a:schemeClr val="tx1">
                  <a:lumMod val="75000"/>
                  <a:lumOff val="25000"/>
                </a:schemeClr>
              </a:solidFill>
            </a:endParaRPr>
          </a:p>
        </p:txBody>
      </p:sp>
      <p:sp>
        <p:nvSpPr>
          <p:cNvPr id="29" name="TextBox 28">
            <a:extLst>
              <a:ext uri="{FF2B5EF4-FFF2-40B4-BE49-F238E27FC236}">
                <a16:creationId xmlns:a16="http://schemas.microsoft.com/office/drawing/2014/main" id="{8021C0A6-D395-4730-0844-CE4B2C23FDAD}"/>
              </a:ext>
            </a:extLst>
          </p:cNvPr>
          <p:cNvSpPr txBox="1"/>
          <p:nvPr/>
        </p:nvSpPr>
        <p:spPr>
          <a:xfrm>
            <a:off x="10767518" y="4704503"/>
            <a:ext cx="486791"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20</a:t>
            </a:r>
            <a:endParaRPr lang="en-US" sz="1600">
              <a:solidFill>
                <a:schemeClr val="tx1">
                  <a:lumMod val="75000"/>
                  <a:lumOff val="25000"/>
                </a:schemeClr>
              </a:solidFill>
            </a:endParaRPr>
          </a:p>
        </p:txBody>
      </p:sp>
      <p:sp>
        <p:nvSpPr>
          <p:cNvPr id="30" name="TextBox 29">
            <a:extLst>
              <a:ext uri="{FF2B5EF4-FFF2-40B4-BE49-F238E27FC236}">
                <a16:creationId xmlns:a16="http://schemas.microsoft.com/office/drawing/2014/main" id="{7D0FDFFF-FFF0-E582-AC66-A26DD424618D}"/>
              </a:ext>
            </a:extLst>
          </p:cNvPr>
          <p:cNvSpPr txBox="1"/>
          <p:nvPr/>
        </p:nvSpPr>
        <p:spPr>
          <a:xfrm>
            <a:off x="11597290" y="4696046"/>
            <a:ext cx="486791"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30</a:t>
            </a:r>
            <a:endParaRPr lang="en-US" sz="1600">
              <a:solidFill>
                <a:schemeClr val="tx1">
                  <a:lumMod val="75000"/>
                  <a:lumOff val="25000"/>
                </a:schemeClr>
              </a:solidFill>
            </a:endParaRPr>
          </a:p>
        </p:txBody>
      </p:sp>
      <p:sp>
        <p:nvSpPr>
          <p:cNvPr id="31" name="TextBox 30">
            <a:extLst>
              <a:ext uri="{FF2B5EF4-FFF2-40B4-BE49-F238E27FC236}">
                <a16:creationId xmlns:a16="http://schemas.microsoft.com/office/drawing/2014/main" id="{173E3007-0CB3-7571-4789-024C5293AFD2}"/>
              </a:ext>
            </a:extLst>
          </p:cNvPr>
          <p:cNvSpPr txBox="1"/>
          <p:nvPr/>
        </p:nvSpPr>
        <p:spPr>
          <a:xfrm>
            <a:off x="8135635" y="4712105"/>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-10</a:t>
            </a:r>
            <a:endParaRPr lang="en-US" sz="1600">
              <a:solidFill>
                <a:schemeClr val="tx1">
                  <a:lumMod val="75000"/>
                  <a:lumOff val="25000"/>
                </a:schemeClr>
              </a:solidFill>
            </a:endParaRPr>
          </a:p>
        </p:txBody>
      </p:sp>
      <p:sp>
        <p:nvSpPr>
          <p:cNvPr id="32" name="TextBox 31">
            <a:extLst>
              <a:ext uri="{FF2B5EF4-FFF2-40B4-BE49-F238E27FC236}">
                <a16:creationId xmlns:a16="http://schemas.microsoft.com/office/drawing/2014/main" id="{8F2A46AD-86B6-CBFF-C41B-92EA107D63DB}"/>
              </a:ext>
            </a:extLst>
          </p:cNvPr>
          <p:cNvSpPr txBox="1"/>
          <p:nvPr/>
        </p:nvSpPr>
        <p:spPr>
          <a:xfrm>
            <a:off x="7228521" y="4696046"/>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-20</a:t>
            </a:r>
            <a:endParaRPr lang="en-US" sz="1600">
              <a:solidFill>
                <a:schemeClr val="tx1">
                  <a:lumMod val="75000"/>
                  <a:lumOff val="25000"/>
                </a:schemeClr>
              </a:solidFill>
            </a:endParaRPr>
          </a:p>
        </p:txBody>
      </p:sp>
      <p:sp>
        <p:nvSpPr>
          <p:cNvPr id="33" name="TextBox 32">
            <a:extLst>
              <a:ext uri="{FF2B5EF4-FFF2-40B4-BE49-F238E27FC236}">
                <a16:creationId xmlns:a16="http://schemas.microsoft.com/office/drawing/2014/main" id="{0A07C943-C9DB-4256-1BEA-7FD1C0059838}"/>
              </a:ext>
            </a:extLst>
          </p:cNvPr>
          <p:cNvSpPr txBox="1"/>
          <p:nvPr/>
        </p:nvSpPr>
        <p:spPr>
          <a:xfrm>
            <a:off x="6439877" y="4696046"/>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-30</a:t>
            </a:r>
            <a:endParaRPr lang="en-US" sz="1600">
              <a:solidFill>
                <a:schemeClr val="tx1">
                  <a:lumMod val="75000"/>
                  <a:lumOff val="25000"/>
                </a:schemeClr>
              </a:solidFill>
            </a:endParaRPr>
          </a:p>
        </p:txBody>
      </p:sp>
      <p:sp>
        <p:nvSpPr>
          <p:cNvPr id="34" name="TextBox 33">
            <a:extLst>
              <a:ext uri="{FF2B5EF4-FFF2-40B4-BE49-F238E27FC236}">
                <a16:creationId xmlns:a16="http://schemas.microsoft.com/office/drawing/2014/main" id="{621B52C8-1A11-B0F2-E853-BF0EE368CA90}"/>
              </a:ext>
            </a:extLst>
          </p:cNvPr>
          <p:cNvSpPr txBox="1"/>
          <p:nvPr/>
        </p:nvSpPr>
        <p:spPr>
          <a:xfrm>
            <a:off x="293249" y="2520418"/>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0.3</a:t>
            </a:r>
            <a:endParaRPr lang="en-US" sz="1600">
              <a:solidFill>
                <a:schemeClr val="tx1">
                  <a:lumMod val="75000"/>
                  <a:lumOff val="25000"/>
                </a:schemeClr>
              </a:solidFill>
            </a:endParaRPr>
          </a:p>
        </p:txBody>
      </p:sp>
      <p:sp>
        <p:nvSpPr>
          <p:cNvPr id="35" name="TextBox 34">
            <a:extLst>
              <a:ext uri="{FF2B5EF4-FFF2-40B4-BE49-F238E27FC236}">
                <a16:creationId xmlns:a16="http://schemas.microsoft.com/office/drawing/2014/main" id="{A2BC6286-7562-BA95-B391-838441629CA1}"/>
              </a:ext>
            </a:extLst>
          </p:cNvPr>
          <p:cNvSpPr txBox="1"/>
          <p:nvPr/>
        </p:nvSpPr>
        <p:spPr>
          <a:xfrm>
            <a:off x="287452" y="2989807"/>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0.2</a:t>
            </a:r>
            <a:endParaRPr lang="en-US" sz="1600">
              <a:solidFill>
                <a:schemeClr val="tx1">
                  <a:lumMod val="75000"/>
                  <a:lumOff val="25000"/>
                </a:schemeClr>
              </a:solidFill>
            </a:endParaRPr>
          </a:p>
        </p:txBody>
      </p:sp>
      <p:sp>
        <p:nvSpPr>
          <p:cNvPr id="36" name="TextBox 35">
            <a:extLst>
              <a:ext uri="{FF2B5EF4-FFF2-40B4-BE49-F238E27FC236}">
                <a16:creationId xmlns:a16="http://schemas.microsoft.com/office/drawing/2014/main" id="{716536D5-00B7-6561-C9F2-19029F4E198D}"/>
              </a:ext>
            </a:extLst>
          </p:cNvPr>
          <p:cNvSpPr txBox="1"/>
          <p:nvPr/>
        </p:nvSpPr>
        <p:spPr>
          <a:xfrm>
            <a:off x="301148" y="3426372"/>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0.1</a:t>
            </a:r>
            <a:endParaRPr lang="en-US" sz="1600">
              <a:solidFill>
                <a:schemeClr val="tx1">
                  <a:lumMod val="75000"/>
                  <a:lumOff val="25000"/>
                </a:schemeClr>
              </a:solidFill>
            </a:endParaRPr>
          </a:p>
        </p:txBody>
      </p:sp>
      <p:sp>
        <p:nvSpPr>
          <p:cNvPr id="37" name="TextBox 36">
            <a:extLst>
              <a:ext uri="{FF2B5EF4-FFF2-40B4-BE49-F238E27FC236}">
                <a16:creationId xmlns:a16="http://schemas.microsoft.com/office/drawing/2014/main" id="{CE6640E5-A6D0-45AC-B187-A6ED1147155B}"/>
              </a:ext>
            </a:extLst>
          </p:cNvPr>
          <p:cNvSpPr txBox="1"/>
          <p:nvPr/>
        </p:nvSpPr>
        <p:spPr>
          <a:xfrm>
            <a:off x="318749" y="3894867"/>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a:t>
            </a:r>
            <a:endParaRPr lang="en-US" sz="1600">
              <a:solidFill>
                <a:schemeClr val="tx1">
                  <a:lumMod val="75000"/>
                  <a:lumOff val="25000"/>
                </a:schemeClr>
              </a:solidFill>
            </a:endParaRPr>
          </a:p>
        </p:txBody>
      </p:sp>
      <p:sp>
        <p:nvSpPr>
          <p:cNvPr id="38" name="TextBox 37">
            <a:extLst>
              <a:ext uri="{FF2B5EF4-FFF2-40B4-BE49-F238E27FC236}">
                <a16:creationId xmlns:a16="http://schemas.microsoft.com/office/drawing/2014/main" id="{97AA498C-04A8-0FCF-7997-C7A8049750B5}"/>
              </a:ext>
            </a:extLst>
          </p:cNvPr>
          <p:cNvSpPr txBox="1"/>
          <p:nvPr/>
        </p:nvSpPr>
        <p:spPr>
          <a:xfrm>
            <a:off x="295086" y="4324739"/>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-0.1</a:t>
            </a:r>
            <a:endParaRPr lang="en-US" sz="1600">
              <a:solidFill>
                <a:schemeClr val="tx1">
                  <a:lumMod val="75000"/>
                  <a:lumOff val="25000"/>
                </a:schemeClr>
              </a:solidFill>
            </a:endParaRPr>
          </a:p>
        </p:txBody>
      </p:sp>
      <p:sp>
        <p:nvSpPr>
          <p:cNvPr id="39" name="TextBox 38">
            <a:extLst>
              <a:ext uri="{FF2B5EF4-FFF2-40B4-BE49-F238E27FC236}">
                <a16:creationId xmlns:a16="http://schemas.microsoft.com/office/drawing/2014/main" id="{D82E480E-0CB5-E21E-9F96-8F0A39EDB54D}"/>
              </a:ext>
            </a:extLst>
          </p:cNvPr>
          <p:cNvSpPr txBox="1"/>
          <p:nvPr/>
        </p:nvSpPr>
        <p:spPr>
          <a:xfrm>
            <a:off x="6081196" y="2520417"/>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0.05</a:t>
            </a:r>
            <a:endParaRPr lang="en-US" sz="1600">
              <a:solidFill>
                <a:schemeClr val="tx1">
                  <a:lumMod val="75000"/>
                  <a:lumOff val="25000"/>
                </a:schemeClr>
              </a:solidFill>
            </a:endParaRPr>
          </a:p>
        </p:txBody>
      </p:sp>
      <p:sp>
        <p:nvSpPr>
          <p:cNvPr id="40" name="TextBox 39">
            <a:extLst>
              <a:ext uri="{FF2B5EF4-FFF2-40B4-BE49-F238E27FC236}">
                <a16:creationId xmlns:a16="http://schemas.microsoft.com/office/drawing/2014/main" id="{44558679-AF54-0751-407A-D07840DA20E5}"/>
              </a:ext>
            </a:extLst>
          </p:cNvPr>
          <p:cNvSpPr txBox="1"/>
          <p:nvPr/>
        </p:nvSpPr>
        <p:spPr>
          <a:xfrm>
            <a:off x="6116986" y="2982765"/>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0.0</a:t>
            </a:r>
            <a:endParaRPr lang="en-US" sz="1600">
              <a:solidFill>
                <a:schemeClr val="tx1">
                  <a:lumMod val="75000"/>
                  <a:lumOff val="25000"/>
                </a:schemeClr>
              </a:solidFill>
            </a:endParaRPr>
          </a:p>
        </p:txBody>
      </p:sp>
      <p:sp>
        <p:nvSpPr>
          <p:cNvPr id="41" name="TextBox 40">
            <a:extLst>
              <a:ext uri="{FF2B5EF4-FFF2-40B4-BE49-F238E27FC236}">
                <a16:creationId xmlns:a16="http://schemas.microsoft.com/office/drawing/2014/main" id="{F32986B4-7C0A-6084-0FF1-A44F1E8E5AC4}"/>
              </a:ext>
            </a:extLst>
          </p:cNvPr>
          <p:cNvSpPr txBox="1"/>
          <p:nvPr/>
        </p:nvSpPr>
        <p:spPr>
          <a:xfrm>
            <a:off x="6070674" y="3459550"/>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-0.05</a:t>
            </a:r>
            <a:endParaRPr lang="en-US" sz="1600">
              <a:solidFill>
                <a:schemeClr val="tx1">
                  <a:lumMod val="75000"/>
                  <a:lumOff val="25000"/>
                </a:schemeClr>
              </a:solidFill>
            </a:endParaRPr>
          </a:p>
        </p:txBody>
      </p:sp>
      <p:sp>
        <p:nvSpPr>
          <p:cNvPr id="42" name="TextBox 41">
            <a:extLst>
              <a:ext uri="{FF2B5EF4-FFF2-40B4-BE49-F238E27FC236}">
                <a16:creationId xmlns:a16="http://schemas.microsoft.com/office/drawing/2014/main" id="{E2B4B5C7-42FA-C3A9-862B-2D2953538366}"/>
              </a:ext>
            </a:extLst>
          </p:cNvPr>
          <p:cNvSpPr txBox="1"/>
          <p:nvPr/>
        </p:nvSpPr>
        <p:spPr>
          <a:xfrm>
            <a:off x="6048478" y="3944621"/>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-0.10</a:t>
            </a:r>
            <a:endParaRPr lang="en-US" sz="1600">
              <a:solidFill>
                <a:schemeClr val="tx1">
                  <a:lumMod val="75000"/>
                  <a:lumOff val="25000"/>
                </a:schemeClr>
              </a:solidFill>
            </a:endParaRPr>
          </a:p>
        </p:txBody>
      </p:sp>
      <p:sp>
        <p:nvSpPr>
          <p:cNvPr id="43" name="TextBox 42">
            <a:extLst>
              <a:ext uri="{FF2B5EF4-FFF2-40B4-BE49-F238E27FC236}">
                <a16:creationId xmlns:a16="http://schemas.microsoft.com/office/drawing/2014/main" id="{443CEA30-EB5F-3C2E-9C67-C00294CB582B}"/>
              </a:ext>
            </a:extLst>
          </p:cNvPr>
          <p:cNvSpPr txBox="1"/>
          <p:nvPr/>
        </p:nvSpPr>
        <p:spPr>
          <a:xfrm>
            <a:off x="6063022" y="4437687"/>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-0.15</a:t>
            </a:r>
            <a:endParaRPr lang="en-US" sz="1600">
              <a:solidFill>
                <a:schemeClr val="tx1">
                  <a:lumMod val="75000"/>
                  <a:lumOff val="25000"/>
                </a:schemeClr>
              </a:solidFill>
            </a:endParaRPr>
          </a:p>
        </p:txBody>
      </p:sp>
    </p:spTree>
    <p:extLst>
      <p:ext uri="{BB962C8B-B14F-4D97-AF65-F5344CB8AC3E}">
        <p14:creationId xmlns:p14="http://schemas.microsoft.com/office/powerpoint/2010/main" val="3690780553"/>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DF43C-2D2D-F254-BAB5-C6DC1E1149D7}"/>
              </a:ext>
            </a:extLst>
          </p:cNvPr>
          <p:cNvSpPr>
            <a:spLocks noGrp="1"/>
          </p:cNvSpPr>
          <p:nvPr>
            <p:ph type="title"/>
          </p:nvPr>
        </p:nvSpPr>
        <p:spPr/>
        <p:txBody>
          <a:bodyPr/>
          <a:lstStyle/>
          <a:p>
            <a:r>
              <a:rPr lang="en-US">
                <a:ea typeface="+mj-lt"/>
                <a:cs typeface="+mj-lt"/>
              </a:rPr>
              <a:t>Results: Climate and Soy NDVI Lag</a:t>
            </a:r>
            <a:endParaRPr lang="en-US"/>
          </a:p>
        </p:txBody>
      </p:sp>
      <p:pic>
        <p:nvPicPr>
          <p:cNvPr id="4" name="Content Placeholder 3" descr="A graph with numbers and lines&#10;&#10;Description automatically generated">
            <a:extLst>
              <a:ext uri="{FF2B5EF4-FFF2-40B4-BE49-F238E27FC236}">
                <a16:creationId xmlns:a16="http://schemas.microsoft.com/office/drawing/2014/main" id="{ECD1693B-447E-A6E1-F954-B33D0A8D7AA0}"/>
              </a:ext>
            </a:extLst>
          </p:cNvPr>
          <p:cNvPicPr>
            <a:picLocks noGrp="1" noChangeAspect="1"/>
          </p:cNvPicPr>
          <p:nvPr>
            <p:ph sz="quarter" idx="10"/>
          </p:nvPr>
        </p:nvPicPr>
        <p:blipFill rotWithShape="1">
          <a:blip r:embed="rId3"/>
          <a:srcRect l="4814" t="15653" r="4192" b="18192"/>
          <a:stretch/>
        </p:blipFill>
        <p:spPr>
          <a:xfrm>
            <a:off x="432581" y="2245421"/>
            <a:ext cx="5547031" cy="2419661"/>
          </a:xfrm>
        </p:spPr>
      </p:pic>
      <p:pic>
        <p:nvPicPr>
          <p:cNvPr id="5" name="Picture 4" descr="A graph with a line&#10;&#10;Description automatically generated">
            <a:extLst>
              <a:ext uri="{FF2B5EF4-FFF2-40B4-BE49-F238E27FC236}">
                <a16:creationId xmlns:a16="http://schemas.microsoft.com/office/drawing/2014/main" id="{D2A90C1C-3C52-B562-5CEB-2F052EF280F2}"/>
              </a:ext>
            </a:extLst>
          </p:cNvPr>
          <p:cNvPicPr>
            <a:picLocks noChangeAspect="1"/>
          </p:cNvPicPr>
          <p:nvPr/>
        </p:nvPicPr>
        <p:blipFill rotWithShape="1">
          <a:blip r:embed="rId4"/>
          <a:srcRect l="5104" t="13912" r="2663" b="17978"/>
          <a:stretch/>
        </p:blipFill>
        <p:spPr>
          <a:xfrm>
            <a:off x="6154249" y="2136838"/>
            <a:ext cx="5902052" cy="2520477"/>
          </a:xfrm>
          <a:prstGeom prst="rect">
            <a:avLst/>
          </a:prstGeom>
        </p:spPr>
      </p:pic>
      <p:sp>
        <p:nvSpPr>
          <p:cNvPr id="8" name="TextBox 7">
            <a:extLst>
              <a:ext uri="{FF2B5EF4-FFF2-40B4-BE49-F238E27FC236}">
                <a16:creationId xmlns:a16="http://schemas.microsoft.com/office/drawing/2014/main" id="{4DEA6976-C704-2B98-BA82-83BFC34CFCB0}"/>
              </a:ext>
            </a:extLst>
          </p:cNvPr>
          <p:cNvSpPr txBox="1"/>
          <p:nvPr/>
        </p:nvSpPr>
        <p:spPr>
          <a:xfrm>
            <a:off x="169880" y="1809038"/>
            <a:ext cx="6070893" cy="400110"/>
          </a:xfrm>
          <a:prstGeom prst="rect">
            <a:avLst/>
          </a:prstGeom>
          <a:noFill/>
        </p:spPr>
        <p:txBody>
          <a:bodyPr wrap="none" lIns="91440" tIns="45720" rIns="91440" bIns="45720" rtlCol="0" anchor="t">
            <a:spAutoFit/>
          </a:bodyPr>
          <a:lstStyle/>
          <a:p>
            <a:pPr algn="ctr"/>
            <a:r>
              <a:rPr lang="en-US" sz="2000">
                <a:solidFill>
                  <a:schemeClr val="tx1">
                    <a:lumMod val="75000"/>
                    <a:lumOff val="25000"/>
                  </a:schemeClr>
                </a:solidFill>
                <a:latin typeface="Century Gothic"/>
              </a:rPr>
              <a:t>Temperature Anomaly and Soy NDVI Anomaly  </a:t>
            </a:r>
            <a:endParaRPr lang="en-US" sz="2400">
              <a:solidFill>
                <a:schemeClr val="tx1">
                  <a:lumMod val="75000"/>
                  <a:lumOff val="25000"/>
                </a:schemeClr>
              </a:solidFill>
            </a:endParaRPr>
          </a:p>
        </p:txBody>
      </p:sp>
      <p:sp>
        <p:nvSpPr>
          <p:cNvPr id="10" name="TextBox 9">
            <a:extLst>
              <a:ext uri="{FF2B5EF4-FFF2-40B4-BE49-F238E27FC236}">
                <a16:creationId xmlns:a16="http://schemas.microsoft.com/office/drawing/2014/main" id="{10359874-1BA5-654E-BDBC-F051BB127DE0}"/>
              </a:ext>
            </a:extLst>
          </p:cNvPr>
          <p:cNvSpPr txBox="1"/>
          <p:nvPr/>
        </p:nvSpPr>
        <p:spPr>
          <a:xfrm rot="16200000">
            <a:off x="-1227177" y="3406999"/>
            <a:ext cx="3028394" cy="369332"/>
          </a:xfrm>
          <a:prstGeom prst="rect">
            <a:avLst/>
          </a:prstGeom>
          <a:noFill/>
        </p:spPr>
        <p:txBody>
          <a:bodyPr wrap="none" lIns="91440" tIns="45720" rIns="91440" bIns="45720" rtlCol="0" anchor="t">
            <a:spAutoFit/>
          </a:bodyPr>
          <a:lstStyle/>
          <a:p>
            <a:pPr algn="ctr"/>
            <a:r>
              <a:rPr lang="en-US">
                <a:solidFill>
                  <a:schemeClr val="tx1">
                    <a:lumMod val="75000"/>
                    <a:lumOff val="25000"/>
                  </a:schemeClr>
                </a:solidFill>
                <a:latin typeface="Century Gothic"/>
              </a:rPr>
              <a:t>Cross correlation function</a:t>
            </a:r>
            <a:endParaRPr lang="en-US" sz="2000">
              <a:solidFill>
                <a:schemeClr val="tx1">
                  <a:lumMod val="75000"/>
                  <a:lumOff val="25000"/>
                </a:schemeClr>
              </a:solidFill>
            </a:endParaRPr>
          </a:p>
        </p:txBody>
      </p:sp>
      <p:sp>
        <p:nvSpPr>
          <p:cNvPr id="11" name="TextBox 10">
            <a:extLst>
              <a:ext uri="{FF2B5EF4-FFF2-40B4-BE49-F238E27FC236}">
                <a16:creationId xmlns:a16="http://schemas.microsoft.com/office/drawing/2014/main" id="{334E0319-CE2A-3E9E-C4D3-302F78D8EE84}"/>
              </a:ext>
            </a:extLst>
          </p:cNvPr>
          <p:cNvSpPr txBox="1"/>
          <p:nvPr/>
        </p:nvSpPr>
        <p:spPr>
          <a:xfrm>
            <a:off x="6276376" y="1794839"/>
            <a:ext cx="6040436" cy="400110"/>
          </a:xfrm>
          <a:prstGeom prst="rect">
            <a:avLst/>
          </a:prstGeom>
          <a:noFill/>
        </p:spPr>
        <p:txBody>
          <a:bodyPr wrap="none" lIns="91440" tIns="45720" rIns="91440" bIns="45720" rtlCol="0" anchor="t">
            <a:spAutoFit/>
          </a:bodyPr>
          <a:lstStyle/>
          <a:p>
            <a:pPr algn="ctr"/>
            <a:r>
              <a:rPr lang="en-US" sz="2000">
                <a:solidFill>
                  <a:schemeClr val="tx1">
                    <a:lumMod val="75000"/>
                    <a:lumOff val="25000"/>
                  </a:schemeClr>
                </a:solidFill>
                <a:latin typeface="Century Gothic"/>
              </a:rPr>
              <a:t>Precipitation Anomaly and Soy NDVI Anomaly  </a:t>
            </a:r>
            <a:endParaRPr lang="en-US" sz="2400">
              <a:solidFill>
                <a:schemeClr val="tx1">
                  <a:lumMod val="75000"/>
                  <a:lumOff val="25000"/>
                </a:schemeClr>
              </a:solidFill>
            </a:endParaRPr>
          </a:p>
        </p:txBody>
      </p:sp>
      <p:sp>
        <p:nvSpPr>
          <p:cNvPr id="13" name="TextBox 12">
            <a:extLst>
              <a:ext uri="{FF2B5EF4-FFF2-40B4-BE49-F238E27FC236}">
                <a16:creationId xmlns:a16="http://schemas.microsoft.com/office/drawing/2014/main" id="{B73F83C2-7F44-F4CC-7FBD-6287C223E22F}"/>
              </a:ext>
            </a:extLst>
          </p:cNvPr>
          <p:cNvSpPr txBox="1"/>
          <p:nvPr/>
        </p:nvSpPr>
        <p:spPr>
          <a:xfrm>
            <a:off x="2402289" y="5015294"/>
            <a:ext cx="1720343" cy="369332"/>
          </a:xfrm>
          <a:prstGeom prst="rect">
            <a:avLst/>
          </a:prstGeom>
          <a:noFill/>
        </p:spPr>
        <p:txBody>
          <a:bodyPr wrap="none" lIns="91440" tIns="45720" rIns="91440" bIns="45720" rtlCol="0" anchor="t">
            <a:spAutoFit/>
          </a:bodyPr>
          <a:lstStyle/>
          <a:p>
            <a:pPr algn="ctr"/>
            <a:r>
              <a:rPr lang="en-US">
                <a:solidFill>
                  <a:schemeClr val="tx1">
                    <a:lumMod val="75000"/>
                    <a:lumOff val="25000"/>
                  </a:schemeClr>
                </a:solidFill>
                <a:latin typeface="Century Gothic"/>
              </a:rPr>
              <a:t>Lag (months) </a:t>
            </a:r>
            <a:endParaRPr lang="en-US" sz="2000">
              <a:solidFill>
                <a:schemeClr val="tx1">
                  <a:lumMod val="75000"/>
                  <a:lumOff val="25000"/>
                </a:schemeClr>
              </a:solidFill>
            </a:endParaRPr>
          </a:p>
        </p:txBody>
      </p:sp>
      <p:cxnSp>
        <p:nvCxnSpPr>
          <p:cNvPr id="15" name="Straight Arrow Connector 14">
            <a:extLst>
              <a:ext uri="{FF2B5EF4-FFF2-40B4-BE49-F238E27FC236}">
                <a16:creationId xmlns:a16="http://schemas.microsoft.com/office/drawing/2014/main" id="{D0ED4221-DE55-5799-E2B7-CFD97D6F0144}"/>
              </a:ext>
            </a:extLst>
          </p:cNvPr>
          <p:cNvCxnSpPr>
            <a:cxnSpLocks/>
          </p:cNvCxnSpPr>
          <p:nvPr/>
        </p:nvCxnSpPr>
        <p:spPr>
          <a:xfrm flipH="1" flipV="1">
            <a:off x="3372465" y="2418735"/>
            <a:ext cx="2691146" cy="331610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27D5D37-873B-5340-23AF-C99FBE35BC7D}"/>
              </a:ext>
            </a:extLst>
          </p:cNvPr>
          <p:cNvCxnSpPr>
            <a:cxnSpLocks/>
          </p:cNvCxnSpPr>
          <p:nvPr/>
        </p:nvCxnSpPr>
        <p:spPr>
          <a:xfrm flipV="1">
            <a:off x="6237975" y="4423881"/>
            <a:ext cx="2940155" cy="131624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BA1C1D6-3847-2A14-6C9D-9C88ED19373F}"/>
              </a:ext>
            </a:extLst>
          </p:cNvPr>
          <p:cNvSpPr txBox="1"/>
          <p:nvPr/>
        </p:nvSpPr>
        <p:spPr>
          <a:xfrm>
            <a:off x="3487539" y="5755765"/>
            <a:ext cx="5333180" cy="923330"/>
          </a:xfrm>
          <a:prstGeom prst="rect">
            <a:avLst/>
          </a:prstGeom>
          <a:noFill/>
        </p:spPr>
        <p:txBody>
          <a:bodyPr wrap="square" lIns="91440" tIns="45720" rIns="91440" bIns="45720" rtlCol="0" anchor="t">
            <a:spAutoFit/>
          </a:bodyPr>
          <a:lstStyle/>
          <a:p>
            <a:pPr algn="ctr"/>
            <a:r>
              <a:rPr lang="en-US">
                <a:solidFill>
                  <a:schemeClr val="tx1">
                    <a:lumMod val="75000"/>
                    <a:lumOff val="25000"/>
                  </a:schemeClr>
                </a:solidFill>
                <a:latin typeface="Century Gothic"/>
              </a:rPr>
              <a:t>No lag (0-month) between precipitation and temperature </a:t>
            </a:r>
            <a:r>
              <a:rPr lang="en-US">
                <a:solidFill>
                  <a:schemeClr val="tx1">
                    <a:lumMod val="75000"/>
                    <a:lumOff val="25000"/>
                  </a:schemeClr>
                </a:solidFill>
                <a:latin typeface="Century Gothic"/>
                <a:ea typeface="+mn-lt"/>
                <a:cs typeface="+mn-lt"/>
              </a:rPr>
              <a:t>anomalies </a:t>
            </a:r>
            <a:r>
              <a:rPr lang="en-US">
                <a:solidFill>
                  <a:schemeClr val="tx1">
                    <a:lumMod val="75000"/>
                    <a:lumOff val="25000"/>
                  </a:schemeClr>
                </a:solidFill>
                <a:latin typeface="Century Gothic"/>
              </a:rPr>
              <a:t>and NDVI anomaly </a:t>
            </a:r>
          </a:p>
          <a:p>
            <a:pPr algn="ctr"/>
            <a:r>
              <a:rPr lang="en-US">
                <a:solidFill>
                  <a:schemeClr val="tx1">
                    <a:lumMod val="75000"/>
                    <a:lumOff val="25000"/>
                  </a:schemeClr>
                </a:solidFill>
                <a:latin typeface="Century Gothic"/>
              </a:rPr>
              <a:t>in study region   </a:t>
            </a:r>
            <a:endParaRPr lang="en-US" sz="2000">
              <a:solidFill>
                <a:schemeClr val="tx1">
                  <a:lumMod val="75000"/>
                  <a:lumOff val="25000"/>
                </a:schemeClr>
              </a:solidFill>
              <a:latin typeface="Garamond"/>
            </a:endParaRPr>
          </a:p>
        </p:txBody>
      </p:sp>
      <p:sp>
        <p:nvSpPr>
          <p:cNvPr id="20" name="TextBox 19">
            <a:extLst>
              <a:ext uri="{FF2B5EF4-FFF2-40B4-BE49-F238E27FC236}">
                <a16:creationId xmlns:a16="http://schemas.microsoft.com/office/drawing/2014/main" id="{FF04985F-C87D-237A-79A0-0C6AD8EB42FE}"/>
              </a:ext>
            </a:extLst>
          </p:cNvPr>
          <p:cNvSpPr txBox="1"/>
          <p:nvPr/>
        </p:nvSpPr>
        <p:spPr>
          <a:xfrm>
            <a:off x="8436760" y="4949033"/>
            <a:ext cx="1720343" cy="369332"/>
          </a:xfrm>
          <a:prstGeom prst="rect">
            <a:avLst/>
          </a:prstGeom>
          <a:noFill/>
        </p:spPr>
        <p:txBody>
          <a:bodyPr wrap="none" lIns="91440" tIns="45720" rIns="91440" bIns="45720" rtlCol="0" anchor="t">
            <a:spAutoFit/>
          </a:bodyPr>
          <a:lstStyle/>
          <a:p>
            <a:pPr algn="ctr"/>
            <a:r>
              <a:rPr lang="en-US">
                <a:solidFill>
                  <a:schemeClr val="tx1">
                    <a:lumMod val="75000"/>
                    <a:lumOff val="25000"/>
                  </a:schemeClr>
                </a:solidFill>
                <a:latin typeface="Century Gothic"/>
              </a:rPr>
              <a:t>Lag (months) </a:t>
            </a:r>
            <a:endParaRPr lang="en-US" sz="2000">
              <a:solidFill>
                <a:schemeClr val="tx1">
                  <a:lumMod val="75000"/>
                  <a:lumOff val="25000"/>
                </a:schemeClr>
              </a:solidFill>
            </a:endParaRPr>
          </a:p>
        </p:txBody>
      </p:sp>
      <p:sp>
        <p:nvSpPr>
          <p:cNvPr id="3" name="TextBox 2">
            <a:extLst>
              <a:ext uri="{FF2B5EF4-FFF2-40B4-BE49-F238E27FC236}">
                <a16:creationId xmlns:a16="http://schemas.microsoft.com/office/drawing/2014/main" id="{1BBB2043-ABFE-FB4A-5E2A-7AD227D3F915}"/>
              </a:ext>
            </a:extLst>
          </p:cNvPr>
          <p:cNvSpPr txBox="1"/>
          <p:nvPr/>
        </p:nvSpPr>
        <p:spPr>
          <a:xfrm>
            <a:off x="3196868" y="4663535"/>
            <a:ext cx="312906"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a:t>
            </a:r>
            <a:endParaRPr lang="en-US" sz="1600">
              <a:solidFill>
                <a:schemeClr val="tx1">
                  <a:lumMod val="75000"/>
                  <a:lumOff val="25000"/>
                </a:schemeClr>
              </a:solidFill>
            </a:endParaRPr>
          </a:p>
        </p:txBody>
      </p:sp>
      <p:sp>
        <p:nvSpPr>
          <p:cNvPr id="6" name="TextBox 5">
            <a:extLst>
              <a:ext uri="{FF2B5EF4-FFF2-40B4-BE49-F238E27FC236}">
                <a16:creationId xmlns:a16="http://schemas.microsoft.com/office/drawing/2014/main" id="{38026A8A-8FB1-306A-BC43-00DB2740DEE2}"/>
              </a:ext>
            </a:extLst>
          </p:cNvPr>
          <p:cNvSpPr txBox="1"/>
          <p:nvPr/>
        </p:nvSpPr>
        <p:spPr>
          <a:xfrm>
            <a:off x="3969266" y="4662965"/>
            <a:ext cx="486791"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10</a:t>
            </a:r>
            <a:endParaRPr lang="en-US" sz="1600">
              <a:solidFill>
                <a:schemeClr val="tx1">
                  <a:lumMod val="75000"/>
                  <a:lumOff val="25000"/>
                </a:schemeClr>
              </a:solidFill>
            </a:endParaRPr>
          </a:p>
        </p:txBody>
      </p:sp>
      <p:sp>
        <p:nvSpPr>
          <p:cNvPr id="7" name="TextBox 6">
            <a:extLst>
              <a:ext uri="{FF2B5EF4-FFF2-40B4-BE49-F238E27FC236}">
                <a16:creationId xmlns:a16="http://schemas.microsoft.com/office/drawing/2014/main" id="{6EED5FB0-8015-3B47-6020-0ACFCF32985A}"/>
              </a:ext>
            </a:extLst>
          </p:cNvPr>
          <p:cNvSpPr txBox="1"/>
          <p:nvPr/>
        </p:nvSpPr>
        <p:spPr>
          <a:xfrm>
            <a:off x="4811828" y="4649713"/>
            <a:ext cx="486791"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20</a:t>
            </a:r>
            <a:endParaRPr lang="en-US" sz="1600">
              <a:solidFill>
                <a:schemeClr val="tx1">
                  <a:lumMod val="75000"/>
                  <a:lumOff val="25000"/>
                </a:schemeClr>
              </a:solidFill>
            </a:endParaRPr>
          </a:p>
        </p:txBody>
      </p:sp>
      <p:sp>
        <p:nvSpPr>
          <p:cNvPr id="9" name="TextBox 8">
            <a:extLst>
              <a:ext uri="{FF2B5EF4-FFF2-40B4-BE49-F238E27FC236}">
                <a16:creationId xmlns:a16="http://schemas.microsoft.com/office/drawing/2014/main" id="{870ED2BD-EB24-9518-FC84-02B090A21E02}"/>
              </a:ext>
            </a:extLst>
          </p:cNvPr>
          <p:cNvSpPr txBox="1"/>
          <p:nvPr/>
        </p:nvSpPr>
        <p:spPr>
          <a:xfrm>
            <a:off x="5641600" y="4641256"/>
            <a:ext cx="486791"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30</a:t>
            </a:r>
            <a:endParaRPr lang="en-US" sz="1600">
              <a:solidFill>
                <a:schemeClr val="tx1">
                  <a:lumMod val="75000"/>
                  <a:lumOff val="25000"/>
                </a:schemeClr>
              </a:solidFill>
            </a:endParaRPr>
          </a:p>
        </p:txBody>
      </p:sp>
      <p:sp>
        <p:nvSpPr>
          <p:cNvPr id="12" name="TextBox 11">
            <a:extLst>
              <a:ext uri="{FF2B5EF4-FFF2-40B4-BE49-F238E27FC236}">
                <a16:creationId xmlns:a16="http://schemas.microsoft.com/office/drawing/2014/main" id="{91B5BA51-7835-85CC-B183-2F079B2E56DB}"/>
              </a:ext>
            </a:extLst>
          </p:cNvPr>
          <p:cNvSpPr txBox="1"/>
          <p:nvPr/>
        </p:nvSpPr>
        <p:spPr>
          <a:xfrm>
            <a:off x="2179945" y="4657315"/>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-10</a:t>
            </a:r>
            <a:endParaRPr lang="en-US" sz="1600">
              <a:solidFill>
                <a:schemeClr val="tx1">
                  <a:lumMod val="75000"/>
                  <a:lumOff val="25000"/>
                </a:schemeClr>
              </a:solidFill>
            </a:endParaRPr>
          </a:p>
        </p:txBody>
      </p:sp>
      <p:sp>
        <p:nvSpPr>
          <p:cNvPr id="14" name="TextBox 13">
            <a:extLst>
              <a:ext uri="{FF2B5EF4-FFF2-40B4-BE49-F238E27FC236}">
                <a16:creationId xmlns:a16="http://schemas.microsoft.com/office/drawing/2014/main" id="{3011EC5F-A07B-2B75-13DE-25ECF6018887}"/>
              </a:ext>
            </a:extLst>
          </p:cNvPr>
          <p:cNvSpPr txBox="1"/>
          <p:nvPr/>
        </p:nvSpPr>
        <p:spPr>
          <a:xfrm>
            <a:off x="1272831" y="4641256"/>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-20</a:t>
            </a:r>
            <a:endParaRPr lang="en-US" sz="1600">
              <a:solidFill>
                <a:schemeClr val="tx1">
                  <a:lumMod val="75000"/>
                  <a:lumOff val="25000"/>
                </a:schemeClr>
              </a:solidFill>
            </a:endParaRPr>
          </a:p>
        </p:txBody>
      </p:sp>
      <p:sp>
        <p:nvSpPr>
          <p:cNvPr id="16" name="TextBox 15">
            <a:extLst>
              <a:ext uri="{FF2B5EF4-FFF2-40B4-BE49-F238E27FC236}">
                <a16:creationId xmlns:a16="http://schemas.microsoft.com/office/drawing/2014/main" id="{4386E181-254D-42FE-ADE9-A8AFB6DB0377}"/>
              </a:ext>
            </a:extLst>
          </p:cNvPr>
          <p:cNvSpPr txBox="1"/>
          <p:nvPr/>
        </p:nvSpPr>
        <p:spPr>
          <a:xfrm>
            <a:off x="484187" y="4641256"/>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-30</a:t>
            </a:r>
            <a:endParaRPr lang="en-US" sz="1600">
              <a:solidFill>
                <a:schemeClr val="tx1">
                  <a:lumMod val="75000"/>
                  <a:lumOff val="25000"/>
                </a:schemeClr>
              </a:solidFill>
            </a:endParaRPr>
          </a:p>
        </p:txBody>
      </p:sp>
      <p:sp>
        <p:nvSpPr>
          <p:cNvPr id="18" name="TextBox 17">
            <a:extLst>
              <a:ext uri="{FF2B5EF4-FFF2-40B4-BE49-F238E27FC236}">
                <a16:creationId xmlns:a16="http://schemas.microsoft.com/office/drawing/2014/main" id="{733B32BE-5EBE-0B71-2C95-91CD6D8846C3}"/>
              </a:ext>
            </a:extLst>
          </p:cNvPr>
          <p:cNvSpPr txBox="1"/>
          <p:nvPr/>
        </p:nvSpPr>
        <p:spPr>
          <a:xfrm>
            <a:off x="9019685" y="4641932"/>
            <a:ext cx="312906"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a:t>
            </a:r>
            <a:endParaRPr lang="en-US" sz="1600">
              <a:solidFill>
                <a:schemeClr val="tx1">
                  <a:lumMod val="75000"/>
                  <a:lumOff val="25000"/>
                </a:schemeClr>
              </a:solidFill>
            </a:endParaRPr>
          </a:p>
        </p:txBody>
      </p:sp>
      <p:sp>
        <p:nvSpPr>
          <p:cNvPr id="21" name="TextBox 20">
            <a:extLst>
              <a:ext uri="{FF2B5EF4-FFF2-40B4-BE49-F238E27FC236}">
                <a16:creationId xmlns:a16="http://schemas.microsoft.com/office/drawing/2014/main" id="{B75C0711-67A1-9243-4F40-314D0BD8D00F}"/>
              </a:ext>
            </a:extLst>
          </p:cNvPr>
          <p:cNvSpPr txBox="1"/>
          <p:nvPr/>
        </p:nvSpPr>
        <p:spPr>
          <a:xfrm>
            <a:off x="9792083" y="4641362"/>
            <a:ext cx="486791"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10</a:t>
            </a:r>
            <a:endParaRPr lang="en-US" sz="1600">
              <a:solidFill>
                <a:schemeClr val="tx1">
                  <a:lumMod val="75000"/>
                  <a:lumOff val="25000"/>
                </a:schemeClr>
              </a:solidFill>
            </a:endParaRPr>
          </a:p>
        </p:txBody>
      </p:sp>
      <p:sp>
        <p:nvSpPr>
          <p:cNvPr id="22" name="TextBox 21">
            <a:extLst>
              <a:ext uri="{FF2B5EF4-FFF2-40B4-BE49-F238E27FC236}">
                <a16:creationId xmlns:a16="http://schemas.microsoft.com/office/drawing/2014/main" id="{E17CA7A0-917D-D798-8DC1-F92FD89413CF}"/>
              </a:ext>
            </a:extLst>
          </p:cNvPr>
          <p:cNvSpPr txBox="1"/>
          <p:nvPr/>
        </p:nvSpPr>
        <p:spPr>
          <a:xfrm>
            <a:off x="10634645" y="4628110"/>
            <a:ext cx="486791"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20</a:t>
            </a:r>
            <a:endParaRPr lang="en-US" sz="1600">
              <a:solidFill>
                <a:schemeClr val="tx1">
                  <a:lumMod val="75000"/>
                  <a:lumOff val="25000"/>
                </a:schemeClr>
              </a:solidFill>
            </a:endParaRPr>
          </a:p>
        </p:txBody>
      </p:sp>
      <p:sp>
        <p:nvSpPr>
          <p:cNvPr id="23" name="TextBox 22">
            <a:extLst>
              <a:ext uri="{FF2B5EF4-FFF2-40B4-BE49-F238E27FC236}">
                <a16:creationId xmlns:a16="http://schemas.microsoft.com/office/drawing/2014/main" id="{7F0313BD-DCB4-4721-7976-E30047A2DE7D}"/>
              </a:ext>
            </a:extLst>
          </p:cNvPr>
          <p:cNvSpPr txBox="1"/>
          <p:nvPr/>
        </p:nvSpPr>
        <p:spPr>
          <a:xfrm>
            <a:off x="11464417" y="4619653"/>
            <a:ext cx="486791"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30</a:t>
            </a:r>
            <a:endParaRPr lang="en-US" sz="1600">
              <a:solidFill>
                <a:schemeClr val="tx1">
                  <a:lumMod val="75000"/>
                  <a:lumOff val="25000"/>
                </a:schemeClr>
              </a:solidFill>
            </a:endParaRPr>
          </a:p>
        </p:txBody>
      </p:sp>
      <p:sp>
        <p:nvSpPr>
          <p:cNvPr id="24" name="TextBox 23">
            <a:extLst>
              <a:ext uri="{FF2B5EF4-FFF2-40B4-BE49-F238E27FC236}">
                <a16:creationId xmlns:a16="http://schemas.microsoft.com/office/drawing/2014/main" id="{CD67A250-B2ED-1F6F-008D-FB74AED4EC8A}"/>
              </a:ext>
            </a:extLst>
          </p:cNvPr>
          <p:cNvSpPr txBox="1"/>
          <p:nvPr/>
        </p:nvSpPr>
        <p:spPr>
          <a:xfrm>
            <a:off x="8002762" y="4635712"/>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-10</a:t>
            </a:r>
            <a:endParaRPr lang="en-US" sz="1600">
              <a:solidFill>
                <a:schemeClr val="tx1">
                  <a:lumMod val="75000"/>
                  <a:lumOff val="25000"/>
                </a:schemeClr>
              </a:solidFill>
            </a:endParaRPr>
          </a:p>
        </p:txBody>
      </p:sp>
      <p:sp>
        <p:nvSpPr>
          <p:cNvPr id="25" name="TextBox 24">
            <a:extLst>
              <a:ext uri="{FF2B5EF4-FFF2-40B4-BE49-F238E27FC236}">
                <a16:creationId xmlns:a16="http://schemas.microsoft.com/office/drawing/2014/main" id="{BFCF1D1B-BA1F-0AA5-E495-802D3D402C5C}"/>
              </a:ext>
            </a:extLst>
          </p:cNvPr>
          <p:cNvSpPr txBox="1"/>
          <p:nvPr/>
        </p:nvSpPr>
        <p:spPr>
          <a:xfrm>
            <a:off x="7095648" y="4619653"/>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-20</a:t>
            </a:r>
            <a:endParaRPr lang="en-US" sz="1600">
              <a:solidFill>
                <a:schemeClr val="tx1">
                  <a:lumMod val="75000"/>
                  <a:lumOff val="25000"/>
                </a:schemeClr>
              </a:solidFill>
            </a:endParaRPr>
          </a:p>
        </p:txBody>
      </p:sp>
      <p:sp>
        <p:nvSpPr>
          <p:cNvPr id="26" name="TextBox 25">
            <a:extLst>
              <a:ext uri="{FF2B5EF4-FFF2-40B4-BE49-F238E27FC236}">
                <a16:creationId xmlns:a16="http://schemas.microsoft.com/office/drawing/2014/main" id="{F8754346-1F13-347C-C778-A24F6D7DD93B}"/>
              </a:ext>
            </a:extLst>
          </p:cNvPr>
          <p:cNvSpPr txBox="1"/>
          <p:nvPr/>
        </p:nvSpPr>
        <p:spPr>
          <a:xfrm>
            <a:off x="6307004" y="4619653"/>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-30</a:t>
            </a:r>
            <a:endParaRPr lang="en-US" sz="1600">
              <a:solidFill>
                <a:schemeClr val="tx1">
                  <a:lumMod val="75000"/>
                  <a:lumOff val="25000"/>
                </a:schemeClr>
              </a:solidFill>
            </a:endParaRPr>
          </a:p>
        </p:txBody>
      </p:sp>
      <p:sp>
        <p:nvSpPr>
          <p:cNvPr id="28" name="TextBox 27">
            <a:extLst>
              <a:ext uri="{FF2B5EF4-FFF2-40B4-BE49-F238E27FC236}">
                <a16:creationId xmlns:a16="http://schemas.microsoft.com/office/drawing/2014/main" id="{DA3A068B-335B-175A-E3E2-0C36FC6DFE76}"/>
              </a:ext>
            </a:extLst>
          </p:cNvPr>
          <p:cNvSpPr txBox="1"/>
          <p:nvPr/>
        </p:nvSpPr>
        <p:spPr>
          <a:xfrm>
            <a:off x="9201400" y="6447843"/>
            <a:ext cx="2866490"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*Soy crop mask by </a:t>
            </a:r>
            <a:r>
              <a:rPr lang="en-US" sz="1400" err="1">
                <a:solidFill>
                  <a:schemeClr val="tx1">
                    <a:lumMod val="75000"/>
                    <a:lumOff val="25000"/>
                  </a:schemeClr>
                </a:solidFill>
                <a:latin typeface="Century Gothic"/>
              </a:rPr>
              <a:t>MapBiomas</a:t>
            </a:r>
            <a:endParaRPr lang="en-US" sz="1400">
              <a:solidFill>
                <a:schemeClr val="tx1">
                  <a:lumMod val="75000"/>
                  <a:lumOff val="25000"/>
                </a:schemeClr>
              </a:solidFill>
              <a:latin typeface="Century Gothic"/>
            </a:endParaRPr>
          </a:p>
        </p:txBody>
      </p:sp>
    </p:spTree>
    <p:extLst>
      <p:ext uri="{BB962C8B-B14F-4D97-AF65-F5344CB8AC3E}">
        <p14:creationId xmlns:p14="http://schemas.microsoft.com/office/powerpoint/2010/main" val="3745764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8D7C4400-E999-BF5F-5339-3A4C3F507E83}"/>
              </a:ext>
            </a:extLst>
          </p:cNvPr>
          <p:cNvPicPr>
            <a:picLocks noChangeAspect="1"/>
          </p:cNvPicPr>
          <p:nvPr/>
        </p:nvPicPr>
        <p:blipFill rotWithShape="1">
          <a:blip r:embed="rId3"/>
          <a:srcRect l="5672" t="2874" r="86" b="8212"/>
          <a:stretch/>
        </p:blipFill>
        <p:spPr>
          <a:xfrm>
            <a:off x="6950519" y="2009887"/>
            <a:ext cx="4943844" cy="3451962"/>
          </a:xfrm>
          <a:prstGeom prst="rect">
            <a:avLst/>
          </a:prstGeom>
        </p:spPr>
      </p:pic>
      <p:sp>
        <p:nvSpPr>
          <p:cNvPr id="2" name="Title 1">
            <a:extLst>
              <a:ext uri="{FF2B5EF4-FFF2-40B4-BE49-F238E27FC236}">
                <a16:creationId xmlns:a16="http://schemas.microsoft.com/office/drawing/2014/main" id="{A7BB5E58-BEE9-468E-62B8-9B9D503B9004}"/>
              </a:ext>
            </a:extLst>
          </p:cNvPr>
          <p:cNvSpPr>
            <a:spLocks noGrp="1"/>
          </p:cNvSpPr>
          <p:nvPr>
            <p:ph type="title"/>
          </p:nvPr>
        </p:nvSpPr>
        <p:spPr/>
        <p:txBody>
          <a:bodyPr/>
          <a:lstStyle/>
          <a:p>
            <a:r>
              <a:rPr lang="en-US"/>
              <a:t>Results: ENSO and NDVI lag</a:t>
            </a:r>
          </a:p>
        </p:txBody>
      </p:sp>
      <p:pic>
        <p:nvPicPr>
          <p:cNvPr id="6" name="Picture 5" descr="A graph with numbers and lines&#10;&#10;Description automatically generated">
            <a:extLst>
              <a:ext uri="{FF2B5EF4-FFF2-40B4-BE49-F238E27FC236}">
                <a16:creationId xmlns:a16="http://schemas.microsoft.com/office/drawing/2014/main" id="{FD2207DE-9CEA-B086-4A03-01867F037D3E}"/>
              </a:ext>
            </a:extLst>
          </p:cNvPr>
          <p:cNvPicPr>
            <a:picLocks noChangeAspect="1"/>
          </p:cNvPicPr>
          <p:nvPr/>
        </p:nvPicPr>
        <p:blipFill rotWithShape="1">
          <a:blip r:embed="rId4"/>
          <a:srcRect l="9839" t="12949" b="18615"/>
          <a:stretch/>
        </p:blipFill>
        <p:spPr>
          <a:xfrm>
            <a:off x="880809" y="1768372"/>
            <a:ext cx="5496260" cy="2525955"/>
          </a:xfrm>
          <a:prstGeom prst="rect">
            <a:avLst/>
          </a:prstGeom>
        </p:spPr>
      </p:pic>
      <p:sp>
        <p:nvSpPr>
          <p:cNvPr id="8" name="TextBox 7">
            <a:extLst>
              <a:ext uri="{FF2B5EF4-FFF2-40B4-BE49-F238E27FC236}">
                <a16:creationId xmlns:a16="http://schemas.microsoft.com/office/drawing/2014/main" id="{6D7FCAD4-7E10-B63B-229B-C9A0A39D82A5}"/>
              </a:ext>
            </a:extLst>
          </p:cNvPr>
          <p:cNvSpPr txBox="1"/>
          <p:nvPr/>
        </p:nvSpPr>
        <p:spPr>
          <a:xfrm>
            <a:off x="915910" y="1368262"/>
            <a:ext cx="5262979" cy="400110"/>
          </a:xfrm>
          <a:prstGeom prst="rect">
            <a:avLst/>
          </a:prstGeom>
          <a:noFill/>
        </p:spPr>
        <p:txBody>
          <a:bodyPr wrap="none" lIns="91440" tIns="45720" rIns="91440" bIns="45720" rtlCol="0" anchor="t">
            <a:spAutoFit/>
          </a:bodyPr>
          <a:lstStyle/>
          <a:p>
            <a:pPr algn="ctr"/>
            <a:r>
              <a:rPr lang="en-US" sz="2000">
                <a:solidFill>
                  <a:schemeClr val="tx1">
                    <a:lumMod val="75000"/>
                    <a:lumOff val="25000"/>
                  </a:schemeClr>
                </a:solidFill>
                <a:latin typeface="Century Gothic"/>
              </a:rPr>
              <a:t>ENSO Anomaly and Soy* NDVI Anomaly  </a:t>
            </a:r>
            <a:endParaRPr lang="en-US" sz="2400">
              <a:solidFill>
                <a:schemeClr val="tx1">
                  <a:lumMod val="75000"/>
                  <a:lumOff val="25000"/>
                </a:schemeClr>
              </a:solidFill>
            </a:endParaRPr>
          </a:p>
        </p:txBody>
      </p:sp>
      <p:sp>
        <p:nvSpPr>
          <p:cNvPr id="10" name="TextBox 9">
            <a:extLst>
              <a:ext uri="{FF2B5EF4-FFF2-40B4-BE49-F238E27FC236}">
                <a16:creationId xmlns:a16="http://schemas.microsoft.com/office/drawing/2014/main" id="{4EA6B13B-90C9-0FD1-F9B8-EC692D995802}"/>
              </a:ext>
            </a:extLst>
          </p:cNvPr>
          <p:cNvSpPr txBox="1"/>
          <p:nvPr/>
        </p:nvSpPr>
        <p:spPr>
          <a:xfrm rot="16200000">
            <a:off x="-1236005" y="2843346"/>
            <a:ext cx="3028394" cy="369332"/>
          </a:xfrm>
          <a:prstGeom prst="rect">
            <a:avLst/>
          </a:prstGeom>
          <a:noFill/>
        </p:spPr>
        <p:txBody>
          <a:bodyPr wrap="none" lIns="91440" tIns="45720" rIns="91440" bIns="45720" rtlCol="0" anchor="t">
            <a:spAutoFit/>
          </a:bodyPr>
          <a:lstStyle/>
          <a:p>
            <a:pPr algn="ctr"/>
            <a:r>
              <a:rPr lang="en-US">
                <a:solidFill>
                  <a:schemeClr val="tx1">
                    <a:lumMod val="75000"/>
                    <a:lumOff val="25000"/>
                  </a:schemeClr>
                </a:solidFill>
                <a:latin typeface="Century Gothic"/>
              </a:rPr>
              <a:t>Cross correlation function</a:t>
            </a:r>
            <a:endParaRPr lang="en-US" sz="2000">
              <a:solidFill>
                <a:schemeClr val="tx1">
                  <a:lumMod val="75000"/>
                  <a:lumOff val="25000"/>
                </a:schemeClr>
              </a:solidFill>
            </a:endParaRPr>
          </a:p>
        </p:txBody>
      </p:sp>
      <p:sp>
        <p:nvSpPr>
          <p:cNvPr id="12" name="TextBox 11">
            <a:extLst>
              <a:ext uri="{FF2B5EF4-FFF2-40B4-BE49-F238E27FC236}">
                <a16:creationId xmlns:a16="http://schemas.microsoft.com/office/drawing/2014/main" id="{0C294806-71A0-9663-847E-8F6238249947}"/>
              </a:ext>
            </a:extLst>
          </p:cNvPr>
          <p:cNvSpPr txBox="1"/>
          <p:nvPr/>
        </p:nvSpPr>
        <p:spPr>
          <a:xfrm>
            <a:off x="2479794" y="4540915"/>
            <a:ext cx="1720343" cy="369332"/>
          </a:xfrm>
          <a:prstGeom prst="rect">
            <a:avLst/>
          </a:prstGeom>
          <a:noFill/>
        </p:spPr>
        <p:txBody>
          <a:bodyPr wrap="none" lIns="91440" tIns="45720" rIns="91440" bIns="45720" rtlCol="0" anchor="t">
            <a:spAutoFit/>
          </a:bodyPr>
          <a:lstStyle/>
          <a:p>
            <a:pPr algn="ctr"/>
            <a:r>
              <a:rPr lang="en-US">
                <a:solidFill>
                  <a:schemeClr val="tx1">
                    <a:lumMod val="75000"/>
                    <a:lumOff val="25000"/>
                  </a:schemeClr>
                </a:solidFill>
                <a:latin typeface="Century Gothic"/>
              </a:rPr>
              <a:t>Lag (months) </a:t>
            </a:r>
            <a:endParaRPr lang="en-US" sz="2000">
              <a:solidFill>
                <a:schemeClr val="tx1">
                  <a:lumMod val="75000"/>
                  <a:lumOff val="25000"/>
                </a:schemeClr>
              </a:solidFill>
            </a:endParaRPr>
          </a:p>
        </p:txBody>
      </p:sp>
      <p:sp>
        <p:nvSpPr>
          <p:cNvPr id="14" name="TextBox 13">
            <a:extLst>
              <a:ext uri="{FF2B5EF4-FFF2-40B4-BE49-F238E27FC236}">
                <a16:creationId xmlns:a16="http://schemas.microsoft.com/office/drawing/2014/main" id="{F93BF36E-9FA2-E756-FD34-D1DDF3D5ADF7}"/>
              </a:ext>
            </a:extLst>
          </p:cNvPr>
          <p:cNvSpPr txBox="1"/>
          <p:nvPr/>
        </p:nvSpPr>
        <p:spPr>
          <a:xfrm>
            <a:off x="685435" y="5129500"/>
            <a:ext cx="5333180" cy="1200329"/>
          </a:xfrm>
          <a:prstGeom prst="rect">
            <a:avLst/>
          </a:prstGeom>
          <a:noFill/>
        </p:spPr>
        <p:txBody>
          <a:bodyPr wrap="square" lIns="91440" tIns="45720" rIns="91440" bIns="45720" rtlCol="0" anchor="t">
            <a:spAutoFit/>
          </a:bodyPr>
          <a:lstStyle/>
          <a:p>
            <a:pPr algn="ctr"/>
            <a:r>
              <a:rPr lang="en-US" sz="2400">
                <a:solidFill>
                  <a:schemeClr val="tx1">
                    <a:lumMod val="75000"/>
                    <a:lumOff val="25000"/>
                  </a:schemeClr>
                </a:solidFill>
                <a:latin typeface="Century Gothic"/>
              </a:rPr>
              <a:t>No clear lag or statistically significant relationship between ENSO Anomaly and NDVI </a:t>
            </a:r>
          </a:p>
        </p:txBody>
      </p:sp>
      <p:cxnSp>
        <p:nvCxnSpPr>
          <p:cNvPr id="20" name="Straight Connector 19">
            <a:extLst>
              <a:ext uri="{FF2B5EF4-FFF2-40B4-BE49-F238E27FC236}">
                <a16:creationId xmlns:a16="http://schemas.microsoft.com/office/drawing/2014/main" id="{7044E92F-126B-6F31-AE10-D2DA053EA90D}"/>
              </a:ext>
            </a:extLst>
          </p:cNvPr>
          <p:cNvCxnSpPr>
            <a:cxnSpLocks/>
          </p:cNvCxnSpPr>
          <p:nvPr/>
        </p:nvCxnSpPr>
        <p:spPr>
          <a:xfrm>
            <a:off x="8026513" y="6512870"/>
            <a:ext cx="216426" cy="0"/>
          </a:xfrm>
          <a:prstGeom prst="line">
            <a:avLst/>
          </a:prstGeom>
          <a:ln w="28575">
            <a:solidFill>
              <a:srgbClr val="377EB8"/>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7AEFC0D-46BE-8A22-0D8D-2BB75113699E}"/>
              </a:ext>
            </a:extLst>
          </p:cNvPr>
          <p:cNvCxnSpPr>
            <a:cxnSpLocks/>
          </p:cNvCxnSpPr>
          <p:nvPr/>
        </p:nvCxnSpPr>
        <p:spPr>
          <a:xfrm>
            <a:off x="9579088" y="6175940"/>
            <a:ext cx="216426" cy="0"/>
          </a:xfrm>
          <a:prstGeom prst="line">
            <a:avLst/>
          </a:prstGeom>
          <a:ln w="28575">
            <a:solidFill>
              <a:srgbClr val="4CAF4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8E5074-71C1-1361-0E7D-C8E5EA60599B}"/>
              </a:ext>
            </a:extLst>
          </p:cNvPr>
          <p:cNvCxnSpPr>
            <a:cxnSpLocks/>
          </p:cNvCxnSpPr>
          <p:nvPr/>
        </p:nvCxnSpPr>
        <p:spPr>
          <a:xfrm>
            <a:off x="9579088" y="6485667"/>
            <a:ext cx="216426" cy="0"/>
          </a:xfrm>
          <a:prstGeom prst="line">
            <a:avLst/>
          </a:prstGeom>
          <a:ln w="28575">
            <a:solidFill>
              <a:srgbClr val="984EA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20F0BA0-8586-12E6-1521-4467D7E028CB}"/>
              </a:ext>
            </a:extLst>
          </p:cNvPr>
          <p:cNvCxnSpPr>
            <a:cxnSpLocks/>
          </p:cNvCxnSpPr>
          <p:nvPr/>
        </p:nvCxnSpPr>
        <p:spPr>
          <a:xfrm>
            <a:off x="8026513" y="6199336"/>
            <a:ext cx="216426" cy="0"/>
          </a:xfrm>
          <a:prstGeom prst="line">
            <a:avLst/>
          </a:prstGeom>
          <a:ln w="28575">
            <a:solidFill>
              <a:srgbClr val="E4211C"/>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46F2315-5A1F-367B-BF53-592E9D642090}"/>
              </a:ext>
            </a:extLst>
          </p:cNvPr>
          <p:cNvSpPr txBox="1"/>
          <p:nvPr/>
        </p:nvSpPr>
        <p:spPr>
          <a:xfrm>
            <a:off x="8242939" y="6044673"/>
            <a:ext cx="678391"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Bahia</a:t>
            </a:r>
          </a:p>
        </p:txBody>
      </p:sp>
      <p:sp>
        <p:nvSpPr>
          <p:cNvPr id="30" name="TextBox 29">
            <a:extLst>
              <a:ext uri="{FF2B5EF4-FFF2-40B4-BE49-F238E27FC236}">
                <a16:creationId xmlns:a16="http://schemas.microsoft.com/office/drawing/2014/main" id="{12925F27-FE27-8C56-8931-102E7F3D7275}"/>
              </a:ext>
            </a:extLst>
          </p:cNvPr>
          <p:cNvSpPr txBox="1"/>
          <p:nvPr/>
        </p:nvSpPr>
        <p:spPr>
          <a:xfrm>
            <a:off x="8242939" y="6354400"/>
            <a:ext cx="1284326"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Mato Grosso</a:t>
            </a:r>
          </a:p>
        </p:txBody>
      </p:sp>
      <p:sp>
        <p:nvSpPr>
          <p:cNvPr id="32" name="TextBox 31">
            <a:extLst>
              <a:ext uri="{FF2B5EF4-FFF2-40B4-BE49-F238E27FC236}">
                <a16:creationId xmlns:a16="http://schemas.microsoft.com/office/drawing/2014/main" id="{01C9AA76-4BB4-3A0E-839A-C2D64A1C5202}"/>
              </a:ext>
            </a:extLst>
          </p:cNvPr>
          <p:cNvSpPr txBox="1"/>
          <p:nvPr/>
        </p:nvSpPr>
        <p:spPr>
          <a:xfrm>
            <a:off x="9801169" y="6022052"/>
            <a:ext cx="591829"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Pará</a:t>
            </a:r>
          </a:p>
        </p:txBody>
      </p:sp>
      <p:sp>
        <p:nvSpPr>
          <p:cNvPr id="34" name="TextBox 33">
            <a:extLst>
              <a:ext uri="{FF2B5EF4-FFF2-40B4-BE49-F238E27FC236}">
                <a16:creationId xmlns:a16="http://schemas.microsoft.com/office/drawing/2014/main" id="{6B6756F3-793F-21B6-3161-8EDF84E4E767}"/>
              </a:ext>
            </a:extLst>
          </p:cNvPr>
          <p:cNvSpPr txBox="1"/>
          <p:nvPr/>
        </p:nvSpPr>
        <p:spPr>
          <a:xfrm>
            <a:off x="9795514" y="6331779"/>
            <a:ext cx="1000595"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Tocantins</a:t>
            </a:r>
          </a:p>
        </p:txBody>
      </p:sp>
      <p:sp>
        <p:nvSpPr>
          <p:cNvPr id="36" name="TextBox 35">
            <a:extLst>
              <a:ext uri="{FF2B5EF4-FFF2-40B4-BE49-F238E27FC236}">
                <a16:creationId xmlns:a16="http://schemas.microsoft.com/office/drawing/2014/main" id="{26079BA6-CAEB-195D-7828-3B17ACDAC5CE}"/>
              </a:ext>
            </a:extLst>
          </p:cNvPr>
          <p:cNvSpPr txBox="1"/>
          <p:nvPr/>
        </p:nvSpPr>
        <p:spPr>
          <a:xfrm>
            <a:off x="7144389" y="6185864"/>
            <a:ext cx="681597" cy="338554"/>
          </a:xfrm>
          <a:prstGeom prst="rect">
            <a:avLst/>
          </a:prstGeom>
          <a:noFill/>
        </p:spPr>
        <p:txBody>
          <a:bodyPr wrap="none" rtlCol="0">
            <a:spAutoFit/>
          </a:bodyPr>
          <a:lstStyle/>
          <a:p>
            <a:r>
              <a:rPr lang="en-US" sz="1600" b="1">
                <a:solidFill>
                  <a:schemeClr val="tx1">
                    <a:lumMod val="75000"/>
                    <a:lumOff val="25000"/>
                  </a:schemeClr>
                </a:solidFill>
                <a:latin typeface="Century Gothic" panose="020B0502020202020204" pitchFamily="34" charset="0"/>
              </a:rPr>
              <a:t>State</a:t>
            </a:r>
          </a:p>
        </p:txBody>
      </p:sp>
      <p:sp>
        <p:nvSpPr>
          <p:cNvPr id="37" name="TextBox 36">
            <a:extLst>
              <a:ext uri="{FF2B5EF4-FFF2-40B4-BE49-F238E27FC236}">
                <a16:creationId xmlns:a16="http://schemas.microsoft.com/office/drawing/2014/main" id="{D5C50190-486E-6A34-A9AA-272D5B148B37}"/>
              </a:ext>
            </a:extLst>
          </p:cNvPr>
          <p:cNvSpPr txBox="1"/>
          <p:nvPr/>
        </p:nvSpPr>
        <p:spPr>
          <a:xfrm>
            <a:off x="7573513" y="1408344"/>
            <a:ext cx="3894015" cy="707886"/>
          </a:xfrm>
          <a:prstGeom prst="rect">
            <a:avLst/>
          </a:prstGeom>
          <a:noFill/>
        </p:spPr>
        <p:txBody>
          <a:bodyPr wrap="none" lIns="91440" tIns="45720" rIns="91440" bIns="45720" rtlCol="0" anchor="t">
            <a:spAutoFit/>
          </a:bodyPr>
          <a:lstStyle/>
          <a:p>
            <a:pPr algn="ctr"/>
            <a:r>
              <a:rPr lang="en-US" sz="2000">
                <a:solidFill>
                  <a:schemeClr val="tx1">
                    <a:lumMod val="75000"/>
                    <a:lumOff val="25000"/>
                  </a:schemeClr>
                </a:solidFill>
                <a:latin typeface="Century Gothic"/>
              </a:rPr>
              <a:t>Soy NDVI Anomaly and </a:t>
            </a:r>
            <a:r>
              <a:rPr lang="en-US" sz="2000">
                <a:solidFill>
                  <a:schemeClr val="tx1">
                    <a:lumMod val="75000"/>
                    <a:lumOff val="25000"/>
                  </a:schemeClr>
                </a:solidFill>
                <a:latin typeface="Century Gothic"/>
                <a:ea typeface="+mn-lt"/>
                <a:cs typeface="+mn-lt"/>
              </a:rPr>
              <a:t>ENSO </a:t>
            </a:r>
            <a:br>
              <a:rPr lang="en-US" sz="2000">
                <a:solidFill>
                  <a:schemeClr val="tx1">
                    <a:lumMod val="75000"/>
                    <a:lumOff val="25000"/>
                  </a:schemeClr>
                </a:solidFill>
                <a:latin typeface="Century Gothic"/>
                <a:ea typeface="+mn-lt"/>
                <a:cs typeface="+mn-lt"/>
              </a:rPr>
            </a:br>
            <a:r>
              <a:rPr lang="en-US" sz="2000">
                <a:solidFill>
                  <a:schemeClr val="tx1">
                    <a:lumMod val="75000"/>
                    <a:lumOff val="25000"/>
                  </a:schemeClr>
                </a:solidFill>
                <a:latin typeface="Century Gothic"/>
                <a:ea typeface="+mn-lt"/>
                <a:cs typeface="+mn-lt"/>
              </a:rPr>
              <a:t>Anomaly (8-Month Lag) </a:t>
            </a:r>
            <a:endParaRPr lang="en-US" sz="2000">
              <a:solidFill>
                <a:schemeClr val="tx1">
                  <a:lumMod val="75000"/>
                  <a:lumOff val="25000"/>
                </a:schemeClr>
              </a:solidFill>
              <a:latin typeface="Century Gothic"/>
            </a:endParaRPr>
          </a:p>
        </p:txBody>
      </p:sp>
      <p:sp>
        <p:nvSpPr>
          <p:cNvPr id="38" name="TextBox 37">
            <a:extLst>
              <a:ext uri="{FF2B5EF4-FFF2-40B4-BE49-F238E27FC236}">
                <a16:creationId xmlns:a16="http://schemas.microsoft.com/office/drawing/2014/main" id="{B0F20EA2-CBCF-A014-BE5A-FB0A65797E01}"/>
              </a:ext>
            </a:extLst>
          </p:cNvPr>
          <p:cNvSpPr txBox="1"/>
          <p:nvPr/>
        </p:nvSpPr>
        <p:spPr>
          <a:xfrm>
            <a:off x="8212373" y="5633139"/>
            <a:ext cx="1866217" cy="369332"/>
          </a:xfrm>
          <a:prstGeom prst="rect">
            <a:avLst/>
          </a:prstGeom>
          <a:noFill/>
        </p:spPr>
        <p:txBody>
          <a:bodyPr wrap="none" lIns="91440" tIns="45720" rIns="91440" bIns="45720" rtlCol="0" anchor="t">
            <a:spAutoFit/>
          </a:bodyPr>
          <a:lstStyle/>
          <a:p>
            <a:pPr algn="ctr"/>
            <a:r>
              <a:rPr lang="en-US">
                <a:solidFill>
                  <a:schemeClr val="tx1">
                    <a:lumMod val="75000"/>
                    <a:lumOff val="25000"/>
                  </a:schemeClr>
                </a:solidFill>
                <a:latin typeface="Century Gothic"/>
              </a:rPr>
              <a:t>ENSO Anomaly</a:t>
            </a:r>
            <a:endParaRPr lang="en-US" sz="2000">
              <a:solidFill>
                <a:schemeClr val="tx1">
                  <a:lumMod val="75000"/>
                  <a:lumOff val="25000"/>
                </a:schemeClr>
              </a:solidFill>
            </a:endParaRPr>
          </a:p>
        </p:txBody>
      </p:sp>
      <p:sp>
        <p:nvSpPr>
          <p:cNvPr id="39" name="TextBox 38">
            <a:extLst>
              <a:ext uri="{FF2B5EF4-FFF2-40B4-BE49-F238E27FC236}">
                <a16:creationId xmlns:a16="http://schemas.microsoft.com/office/drawing/2014/main" id="{8735F1E5-1DA0-BA13-E5C6-06C4C86A8F8B}"/>
              </a:ext>
            </a:extLst>
          </p:cNvPr>
          <p:cNvSpPr txBox="1"/>
          <p:nvPr/>
        </p:nvSpPr>
        <p:spPr>
          <a:xfrm rot="-5400000">
            <a:off x="5606286" y="3546898"/>
            <a:ext cx="1813317" cy="369332"/>
          </a:xfrm>
          <a:prstGeom prst="rect">
            <a:avLst/>
          </a:prstGeom>
          <a:noFill/>
        </p:spPr>
        <p:txBody>
          <a:bodyPr wrap="none" lIns="91440" tIns="45720" rIns="91440" bIns="45720" rtlCol="0" anchor="t">
            <a:spAutoFit/>
          </a:bodyPr>
          <a:lstStyle/>
          <a:p>
            <a:pPr algn="ctr"/>
            <a:r>
              <a:rPr lang="en-US">
                <a:solidFill>
                  <a:schemeClr val="tx1">
                    <a:lumMod val="75000"/>
                    <a:lumOff val="25000"/>
                  </a:schemeClr>
                </a:solidFill>
                <a:latin typeface="Century Gothic"/>
              </a:rPr>
              <a:t>NDVI Anomaly</a:t>
            </a:r>
            <a:endParaRPr lang="en-US" sz="2000">
              <a:solidFill>
                <a:schemeClr val="tx1">
                  <a:lumMod val="75000"/>
                  <a:lumOff val="25000"/>
                </a:schemeClr>
              </a:solidFill>
            </a:endParaRPr>
          </a:p>
        </p:txBody>
      </p:sp>
      <p:sp>
        <p:nvSpPr>
          <p:cNvPr id="3" name="TextBox 2">
            <a:extLst>
              <a:ext uri="{FF2B5EF4-FFF2-40B4-BE49-F238E27FC236}">
                <a16:creationId xmlns:a16="http://schemas.microsoft.com/office/drawing/2014/main" id="{97E386F3-5206-232F-B24B-C513EB69C2E5}"/>
              </a:ext>
            </a:extLst>
          </p:cNvPr>
          <p:cNvSpPr txBox="1"/>
          <p:nvPr/>
        </p:nvSpPr>
        <p:spPr>
          <a:xfrm>
            <a:off x="387381" y="1859460"/>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0.05</a:t>
            </a:r>
            <a:endParaRPr lang="en-US" sz="1600">
              <a:solidFill>
                <a:schemeClr val="tx1">
                  <a:lumMod val="75000"/>
                  <a:lumOff val="25000"/>
                </a:schemeClr>
              </a:solidFill>
            </a:endParaRPr>
          </a:p>
        </p:txBody>
      </p:sp>
      <p:sp>
        <p:nvSpPr>
          <p:cNvPr id="4" name="TextBox 3">
            <a:extLst>
              <a:ext uri="{FF2B5EF4-FFF2-40B4-BE49-F238E27FC236}">
                <a16:creationId xmlns:a16="http://schemas.microsoft.com/office/drawing/2014/main" id="{C11E916E-4A4F-1A05-C5AD-D07B86C469E6}"/>
              </a:ext>
            </a:extLst>
          </p:cNvPr>
          <p:cNvSpPr txBox="1"/>
          <p:nvPr/>
        </p:nvSpPr>
        <p:spPr>
          <a:xfrm>
            <a:off x="423171" y="2321808"/>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0.0</a:t>
            </a:r>
            <a:endParaRPr lang="en-US" sz="1600">
              <a:solidFill>
                <a:schemeClr val="tx1">
                  <a:lumMod val="75000"/>
                  <a:lumOff val="25000"/>
                </a:schemeClr>
              </a:solidFill>
            </a:endParaRPr>
          </a:p>
        </p:txBody>
      </p:sp>
      <p:sp>
        <p:nvSpPr>
          <p:cNvPr id="5" name="TextBox 4">
            <a:extLst>
              <a:ext uri="{FF2B5EF4-FFF2-40B4-BE49-F238E27FC236}">
                <a16:creationId xmlns:a16="http://schemas.microsoft.com/office/drawing/2014/main" id="{2F7980A3-42EC-B32E-9706-6D5C6D8C19B7}"/>
              </a:ext>
            </a:extLst>
          </p:cNvPr>
          <p:cNvSpPr txBox="1"/>
          <p:nvPr/>
        </p:nvSpPr>
        <p:spPr>
          <a:xfrm>
            <a:off x="376859" y="2798593"/>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-0.05</a:t>
            </a:r>
            <a:endParaRPr lang="en-US" sz="1600">
              <a:solidFill>
                <a:schemeClr val="tx1">
                  <a:lumMod val="75000"/>
                  <a:lumOff val="25000"/>
                </a:schemeClr>
              </a:solidFill>
            </a:endParaRPr>
          </a:p>
        </p:txBody>
      </p:sp>
      <p:sp>
        <p:nvSpPr>
          <p:cNvPr id="7" name="TextBox 6">
            <a:extLst>
              <a:ext uri="{FF2B5EF4-FFF2-40B4-BE49-F238E27FC236}">
                <a16:creationId xmlns:a16="http://schemas.microsoft.com/office/drawing/2014/main" id="{B63C20E2-47A7-756C-983A-2B65D309D2B4}"/>
              </a:ext>
            </a:extLst>
          </p:cNvPr>
          <p:cNvSpPr txBox="1"/>
          <p:nvPr/>
        </p:nvSpPr>
        <p:spPr>
          <a:xfrm>
            <a:off x="354663" y="3283664"/>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-0.10</a:t>
            </a:r>
            <a:endParaRPr lang="en-US" sz="1600">
              <a:solidFill>
                <a:schemeClr val="tx1">
                  <a:lumMod val="75000"/>
                  <a:lumOff val="25000"/>
                </a:schemeClr>
              </a:solidFill>
            </a:endParaRPr>
          </a:p>
        </p:txBody>
      </p:sp>
      <p:sp>
        <p:nvSpPr>
          <p:cNvPr id="9" name="TextBox 8">
            <a:extLst>
              <a:ext uri="{FF2B5EF4-FFF2-40B4-BE49-F238E27FC236}">
                <a16:creationId xmlns:a16="http://schemas.microsoft.com/office/drawing/2014/main" id="{3F188B27-D447-5BD5-309C-1839F737DF6E}"/>
              </a:ext>
            </a:extLst>
          </p:cNvPr>
          <p:cNvSpPr txBox="1"/>
          <p:nvPr/>
        </p:nvSpPr>
        <p:spPr>
          <a:xfrm>
            <a:off x="369207" y="3776730"/>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-0.15</a:t>
            </a:r>
            <a:endParaRPr lang="en-US" sz="1600">
              <a:solidFill>
                <a:schemeClr val="tx1">
                  <a:lumMod val="75000"/>
                  <a:lumOff val="25000"/>
                </a:schemeClr>
              </a:solidFill>
            </a:endParaRPr>
          </a:p>
        </p:txBody>
      </p:sp>
      <p:sp>
        <p:nvSpPr>
          <p:cNvPr id="11" name="TextBox 10">
            <a:extLst>
              <a:ext uri="{FF2B5EF4-FFF2-40B4-BE49-F238E27FC236}">
                <a16:creationId xmlns:a16="http://schemas.microsoft.com/office/drawing/2014/main" id="{8C8715E5-23D1-E965-4EF9-FD6EC1B00DFF}"/>
              </a:ext>
            </a:extLst>
          </p:cNvPr>
          <p:cNvSpPr txBox="1"/>
          <p:nvPr/>
        </p:nvSpPr>
        <p:spPr>
          <a:xfrm>
            <a:off x="3396755" y="4266886"/>
            <a:ext cx="312906"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a:t>
            </a:r>
            <a:endParaRPr lang="en-US" sz="1600">
              <a:solidFill>
                <a:schemeClr val="tx1">
                  <a:lumMod val="75000"/>
                  <a:lumOff val="25000"/>
                </a:schemeClr>
              </a:solidFill>
            </a:endParaRPr>
          </a:p>
        </p:txBody>
      </p:sp>
      <p:sp>
        <p:nvSpPr>
          <p:cNvPr id="13" name="TextBox 12">
            <a:extLst>
              <a:ext uri="{FF2B5EF4-FFF2-40B4-BE49-F238E27FC236}">
                <a16:creationId xmlns:a16="http://schemas.microsoft.com/office/drawing/2014/main" id="{250A2576-4247-3CF6-DA2D-115514CF6A67}"/>
              </a:ext>
            </a:extLst>
          </p:cNvPr>
          <p:cNvSpPr txBox="1"/>
          <p:nvPr/>
        </p:nvSpPr>
        <p:spPr>
          <a:xfrm>
            <a:off x="4169153" y="4266316"/>
            <a:ext cx="486791"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10</a:t>
            </a:r>
            <a:endParaRPr lang="en-US" sz="1600">
              <a:solidFill>
                <a:schemeClr val="tx1">
                  <a:lumMod val="75000"/>
                  <a:lumOff val="25000"/>
                </a:schemeClr>
              </a:solidFill>
            </a:endParaRPr>
          </a:p>
        </p:txBody>
      </p:sp>
      <p:sp>
        <p:nvSpPr>
          <p:cNvPr id="15" name="TextBox 14">
            <a:extLst>
              <a:ext uri="{FF2B5EF4-FFF2-40B4-BE49-F238E27FC236}">
                <a16:creationId xmlns:a16="http://schemas.microsoft.com/office/drawing/2014/main" id="{EB404948-3B8A-4693-F285-A14660089F64}"/>
              </a:ext>
            </a:extLst>
          </p:cNvPr>
          <p:cNvSpPr txBox="1"/>
          <p:nvPr/>
        </p:nvSpPr>
        <p:spPr>
          <a:xfrm>
            <a:off x="5011715" y="4253064"/>
            <a:ext cx="486791"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20</a:t>
            </a:r>
            <a:endParaRPr lang="en-US" sz="1600">
              <a:solidFill>
                <a:schemeClr val="tx1">
                  <a:lumMod val="75000"/>
                  <a:lumOff val="25000"/>
                </a:schemeClr>
              </a:solidFill>
            </a:endParaRPr>
          </a:p>
        </p:txBody>
      </p:sp>
      <p:sp>
        <p:nvSpPr>
          <p:cNvPr id="16" name="TextBox 15">
            <a:extLst>
              <a:ext uri="{FF2B5EF4-FFF2-40B4-BE49-F238E27FC236}">
                <a16:creationId xmlns:a16="http://schemas.microsoft.com/office/drawing/2014/main" id="{D035A8AF-41CC-8886-4CB4-76955A2FEE10}"/>
              </a:ext>
            </a:extLst>
          </p:cNvPr>
          <p:cNvSpPr txBox="1"/>
          <p:nvPr/>
        </p:nvSpPr>
        <p:spPr>
          <a:xfrm>
            <a:off x="5841487" y="4244607"/>
            <a:ext cx="486791"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30</a:t>
            </a:r>
            <a:endParaRPr lang="en-US" sz="1600">
              <a:solidFill>
                <a:schemeClr val="tx1">
                  <a:lumMod val="75000"/>
                  <a:lumOff val="25000"/>
                </a:schemeClr>
              </a:solidFill>
            </a:endParaRPr>
          </a:p>
        </p:txBody>
      </p:sp>
      <p:sp>
        <p:nvSpPr>
          <p:cNvPr id="17" name="TextBox 16">
            <a:extLst>
              <a:ext uri="{FF2B5EF4-FFF2-40B4-BE49-F238E27FC236}">
                <a16:creationId xmlns:a16="http://schemas.microsoft.com/office/drawing/2014/main" id="{65379EC6-478F-4211-7EE8-598D04CD718D}"/>
              </a:ext>
            </a:extLst>
          </p:cNvPr>
          <p:cNvSpPr txBox="1"/>
          <p:nvPr/>
        </p:nvSpPr>
        <p:spPr>
          <a:xfrm>
            <a:off x="2379832" y="4260666"/>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-10</a:t>
            </a:r>
            <a:endParaRPr lang="en-US" sz="1600">
              <a:solidFill>
                <a:schemeClr val="tx1">
                  <a:lumMod val="75000"/>
                  <a:lumOff val="25000"/>
                </a:schemeClr>
              </a:solidFill>
            </a:endParaRPr>
          </a:p>
        </p:txBody>
      </p:sp>
      <p:sp>
        <p:nvSpPr>
          <p:cNvPr id="18" name="TextBox 17">
            <a:extLst>
              <a:ext uri="{FF2B5EF4-FFF2-40B4-BE49-F238E27FC236}">
                <a16:creationId xmlns:a16="http://schemas.microsoft.com/office/drawing/2014/main" id="{6ACEAACB-9CA6-6CBD-CE0E-6C6ABC96DEE8}"/>
              </a:ext>
            </a:extLst>
          </p:cNvPr>
          <p:cNvSpPr txBox="1"/>
          <p:nvPr/>
        </p:nvSpPr>
        <p:spPr>
          <a:xfrm>
            <a:off x="1472718" y="4244607"/>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-20</a:t>
            </a:r>
            <a:endParaRPr lang="en-US" sz="1600">
              <a:solidFill>
                <a:schemeClr val="tx1">
                  <a:lumMod val="75000"/>
                  <a:lumOff val="25000"/>
                </a:schemeClr>
              </a:solidFill>
            </a:endParaRPr>
          </a:p>
        </p:txBody>
      </p:sp>
      <p:sp>
        <p:nvSpPr>
          <p:cNvPr id="19" name="TextBox 18">
            <a:extLst>
              <a:ext uri="{FF2B5EF4-FFF2-40B4-BE49-F238E27FC236}">
                <a16:creationId xmlns:a16="http://schemas.microsoft.com/office/drawing/2014/main" id="{2C673663-9452-4D8B-D358-4D9A4D2DCCB1}"/>
              </a:ext>
            </a:extLst>
          </p:cNvPr>
          <p:cNvSpPr txBox="1"/>
          <p:nvPr/>
        </p:nvSpPr>
        <p:spPr>
          <a:xfrm>
            <a:off x="684074" y="4244607"/>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-30</a:t>
            </a:r>
            <a:endParaRPr lang="en-US" sz="1600">
              <a:solidFill>
                <a:schemeClr val="tx1">
                  <a:lumMod val="75000"/>
                  <a:lumOff val="25000"/>
                </a:schemeClr>
              </a:solidFill>
            </a:endParaRPr>
          </a:p>
        </p:txBody>
      </p:sp>
      <p:sp>
        <p:nvSpPr>
          <p:cNvPr id="23" name="TextBox 22">
            <a:extLst>
              <a:ext uri="{FF2B5EF4-FFF2-40B4-BE49-F238E27FC236}">
                <a16:creationId xmlns:a16="http://schemas.microsoft.com/office/drawing/2014/main" id="{A93917AE-43EB-EEA0-5C18-EBC1C4BECC9F}"/>
              </a:ext>
            </a:extLst>
          </p:cNvPr>
          <p:cNvSpPr txBox="1"/>
          <p:nvPr/>
        </p:nvSpPr>
        <p:spPr>
          <a:xfrm>
            <a:off x="6469566" y="2116230"/>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0.4</a:t>
            </a:r>
            <a:endParaRPr lang="en-US" sz="1600">
              <a:solidFill>
                <a:schemeClr val="tx1">
                  <a:lumMod val="75000"/>
                  <a:lumOff val="25000"/>
                </a:schemeClr>
              </a:solidFill>
            </a:endParaRPr>
          </a:p>
        </p:txBody>
      </p:sp>
      <p:sp>
        <p:nvSpPr>
          <p:cNvPr id="25" name="TextBox 24">
            <a:extLst>
              <a:ext uri="{FF2B5EF4-FFF2-40B4-BE49-F238E27FC236}">
                <a16:creationId xmlns:a16="http://schemas.microsoft.com/office/drawing/2014/main" id="{5FFC1A24-838D-D744-8343-E12768D441D3}"/>
              </a:ext>
            </a:extLst>
          </p:cNvPr>
          <p:cNvSpPr txBox="1"/>
          <p:nvPr/>
        </p:nvSpPr>
        <p:spPr>
          <a:xfrm>
            <a:off x="6475736" y="3062535"/>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0.2</a:t>
            </a:r>
            <a:endParaRPr lang="en-US" sz="1600">
              <a:solidFill>
                <a:schemeClr val="tx1">
                  <a:lumMod val="75000"/>
                  <a:lumOff val="25000"/>
                </a:schemeClr>
              </a:solidFill>
            </a:endParaRPr>
          </a:p>
        </p:txBody>
      </p:sp>
      <p:sp>
        <p:nvSpPr>
          <p:cNvPr id="27" name="TextBox 26">
            <a:extLst>
              <a:ext uri="{FF2B5EF4-FFF2-40B4-BE49-F238E27FC236}">
                <a16:creationId xmlns:a16="http://schemas.microsoft.com/office/drawing/2014/main" id="{18A07A67-F000-A513-8A79-F020B6C3FE0C}"/>
              </a:ext>
            </a:extLst>
          </p:cNvPr>
          <p:cNvSpPr txBox="1"/>
          <p:nvPr/>
        </p:nvSpPr>
        <p:spPr>
          <a:xfrm>
            <a:off x="6504660" y="4003166"/>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a:t>
            </a:r>
            <a:endParaRPr lang="en-US" sz="1600">
              <a:solidFill>
                <a:schemeClr val="tx1">
                  <a:lumMod val="75000"/>
                  <a:lumOff val="25000"/>
                </a:schemeClr>
              </a:solidFill>
            </a:endParaRPr>
          </a:p>
        </p:txBody>
      </p:sp>
      <p:sp>
        <p:nvSpPr>
          <p:cNvPr id="29" name="TextBox 28">
            <a:extLst>
              <a:ext uri="{FF2B5EF4-FFF2-40B4-BE49-F238E27FC236}">
                <a16:creationId xmlns:a16="http://schemas.microsoft.com/office/drawing/2014/main" id="{5165DAF0-093C-B306-A08F-CDCC7323128F}"/>
              </a:ext>
            </a:extLst>
          </p:cNvPr>
          <p:cNvSpPr txBox="1"/>
          <p:nvPr/>
        </p:nvSpPr>
        <p:spPr>
          <a:xfrm>
            <a:off x="6469565" y="4963300"/>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-0.2</a:t>
            </a:r>
            <a:endParaRPr lang="en-US" sz="1600">
              <a:solidFill>
                <a:schemeClr val="tx1">
                  <a:lumMod val="75000"/>
                  <a:lumOff val="25000"/>
                </a:schemeClr>
              </a:solidFill>
            </a:endParaRPr>
          </a:p>
        </p:txBody>
      </p:sp>
      <p:sp>
        <p:nvSpPr>
          <p:cNvPr id="31" name="TextBox 30">
            <a:extLst>
              <a:ext uri="{FF2B5EF4-FFF2-40B4-BE49-F238E27FC236}">
                <a16:creationId xmlns:a16="http://schemas.microsoft.com/office/drawing/2014/main" id="{FAF0A527-E7FE-EB0E-B9DD-10A35163D47D}"/>
              </a:ext>
            </a:extLst>
          </p:cNvPr>
          <p:cNvSpPr txBox="1"/>
          <p:nvPr/>
        </p:nvSpPr>
        <p:spPr>
          <a:xfrm>
            <a:off x="6911323" y="5406352"/>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-2</a:t>
            </a:r>
            <a:endParaRPr lang="en-US" sz="1600">
              <a:solidFill>
                <a:schemeClr val="tx1">
                  <a:lumMod val="75000"/>
                  <a:lumOff val="25000"/>
                </a:schemeClr>
              </a:solidFill>
            </a:endParaRPr>
          </a:p>
        </p:txBody>
      </p:sp>
      <p:sp>
        <p:nvSpPr>
          <p:cNvPr id="33" name="TextBox 32">
            <a:extLst>
              <a:ext uri="{FF2B5EF4-FFF2-40B4-BE49-F238E27FC236}">
                <a16:creationId xmlns:a16="http://schemas.microsoft.com/office/drawing/2014/main" id="{A9BF7898-4251-EFD5-C879-DB832471D27D}"/>
              </a:ext>
            </a:extLst>
          </p:cNvPr>
          <p:cNvSpPr txBox="1"/>
          <p:nvPr/>
        </p:nvSpPr>
        <p:spPr>
          <a:xfrm>
            <a:off x="7858209" y="5406351"/>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-1</a:t>
            </a:r>
            <a:endParaRPr lang="en-US" sz="1600">
              <a:solidFill>
                <a:schemeClr val="tx1">
                  <a:lumMod val="75000"/>
                  <a:lumOff val="25000"/>
                </a:schemeClr>
              </a:solidFill>
            </a:endParaRPr>
          </a:p>
        </p:txBody>
      </p:sp>
      <p:sp>
        <p:nvSpPr>
          <p:cNvPr id="35" name="TextBox 34">
            <a:extLst>
              <a:ext uri="{FF2B5EF4-FFF2-40B4-BE49-F238E27FC236}">
                <a16:creationId xmlns:a16="http://schemas.microsoft.com/office/drawing/2014/main" id="{BA06FC3E-2B54-76D6-0B95-446ED56EE6AC}"/>
              </a:ext>
            </a:extLst>
          </p:cNvPr>
          <p:cNvSpPr txBox="1"/>
          <p:nvPr/>
        </p:nvSpPr>
        <p:spPr>
          <a:xfrm>
            <a:off x="8805095" y="5402681"/>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a:t>
            </a:r>
            <a:endParaRPr lang="en-US" sz="1600">
              <a:solidFill>
                <a:schemeClr val="tx1">
                  <a:lumMod val="75000"/>
                  <a:lumOff val="25000"/>
                </a:schemeClr>
              </a:solidFill>
            </a:endParaRPr>
          </a:p>
        </p:txBody>
      </p:sp>
      <p:sp>
        <p:nvSpPr>
          <p:cNvPr id="41" name="TextBox 40">
            <a:extLst>
              <a:ext uri="{FF2B5EF4-FFF2-40B4-BE49-F238E27FC236}">
                <a16:creationId xmlns:a16="http://schemas.microsoft.com/office/drawing/2014/main" id="{242B4B2A-7542-72A9-72BD-E3027A185257}"/>
              </a:ext>
            </a:extLst>
          </p:cNvPr>
          <p:cNvSpPr txBox="1"/>
          <p:nvPr/>
        </p:nvSpPr>
        <p:spPr>
          <a:xfrm>
            <a:off x="9732576" y="5402680"/>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1</a:t>
            </a:r>
            <a:endParaRPr lang="en-US" sz="1600">
              <a:solidFill>
                <a:schemeClr val="tx1">
                  <a:lumMod val="75000"/>
                  <a:lumOff val="25000"/>
                </a:schemeClr>
              </a:solidFill>
            </a:endParaRPr>
          </a:p>
        </p:txBody>
      </p:sp>
      <p:sp>
        <p:nvSpPr>
          <p:cNvPr id="42" name="TextBox 41">
            <a:extLst>
              <a:ext uri="{FF2B5EF4-FFF2-40B4-BE49-F238E27FC236}">
                <a16:creationId xmlns:a16="http://schemas.microsoft.com/office/drawing/2014/main" id="{023B78DE-9993-9F3F-1E7F-DE9BDF985A22}"/>
              </a:ext>
            </a:extLst>
          </p:cNvPr>
          <p:cNvSpPr txBox="1"/>
          <p:nvPr/>
        </p:nvSpPr>
        <p:spPr>
          <a:xfrm>
            <a:off x="10652040" y="5401935"/>
            <a:ext cx="61715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2</a:t>
            </a:r>
            <a:endParaRPr lang="en-US" sz="1600">
              <a:solidFill>
                <a:schemeClr val="tx1">
                  <a:lumMod val="75000"/>
                  <a:lumOff val="25000"/>
                </a:schemeClr>
              </a:solidFill>
            </a:endParaRPr>
          </a:p>
        </p:txBody>
      </p:sp>
      <p:sp>
        <p:nvSpPr>
          <p:cNvPr id="43" name="TextBox 42">
            <a:extLst>
              <a:ext uri="{FF2B5EF4-FFF2-40B4-BE49-F238E27FC236}">
                <a16:creationId xmlns:a16="http://schemas.microsoft.com/office/drawing/2014/main" id="{1FAB3C15-8762-582A-6ED2-F7FD8FEA5271}"/>
              </a:ext>
            </a:extLst>
          </p:cNvPr>
          <p:cNvSpPr txBox="1"/>
          <p:nvPr/>
        </p:nvSpPr>
        <p:spPr>
          <a:xfrm>
            <a:off x="1563740" y="6447843"/>
            <a:ext cx="2866490"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*Soy crop mask by </a:t>
            </a:r>
            <a:r>
              <a:rPr lang="en-US" sz="1400" err="1">
                <a:solidFill>
                  <a:schemeClr val="tx1">
                    <a:lumMod val="75000"/>
                    <a:lumOff val="25000"/>
                  </a:schemeClr>
                </a:solidFill>
                <a:latin typeface="Century Gothic"/>
              </a:rPr>
              <a:t>MapBiomas</a:t>
            </a:r>
            <a:endParaRPr lang="en-US" sz="1400">
              <a:solidFill>
                <a:schemeClr val="tx1">
                  <a:lumMod val="75000"/>
                  <a:lumOff val="25000"/>
                </a:schemeClr>
              </a:solidFill>
              <a:latin typeface="Century Gothic"/>
            </a:endParaRPr>
          </a:p>
        </p:txBody>
      </p:sp>
    </p:spTree>
    <p:extLst>
      <p:ext uri="{BB962C8B-B14F-4D97-AF65-F5344CB8AC3E}">
        <p14:creationId xmlns:p14="http://schemas.microsoft.com/office/powerpoint/2010/main" val="1136379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A red and blue squares&#10;&#10;Description automatically generated">
            <a:extLst>
              <a:ext uri="{FF2B5EF4-FFF2-40B4-BE49-F238E27FC236}">
                <a16:creationId xmlns:a16="http://schemas.microsoft.com/office/drawing/2014/main" id="{D22023B5-7410-C6BE-4F14-4B92135D2CC4}"/>
              </a:ext>
            </a:extLst>
          </p:cNvPr>
          <p:cNvPicPr>
            <a:picLocks noChangeAspect="1"/>
          </p:cNvPicPr>
          <p:nvPr/>
        </p:nvPicPr>
        <p:blipFill rotWithShape="1">
          <a:blip r:embed="rId3">
            <a:extLst>
              <a:ext uri="{28A0092B-C50C-407E-A947-70E740481C1C}">
                <a14:useLocalDpi xmlns:a14="http://schemas.microsoft.com/office/drawing/2010/main" val="0"/>
              </a:ext>
            </a:extLst>
          </a:blip>
          <a:srcRect l="2424" t="402" r="2727" b="2008"/>
          <a:stretch/>
        </p:blipFill>
        <p:spPr>
          <a:xfrm>
            <a:off x="2230748" y="2233825"/>
            <a:ext cx="3729082" cy="2887051"/>
          </a:xfrm>
          <a:prstGeom prst="rect">
            <a:avLst/>
          </a:prstGeom>
          <a:ln>
            <a:noFill/>
          </a:ln>
        </p:spPr>
      </p:pic>
      <p:sp>
        <p:nvSpPr>
          <p:cNvPr id="2" name="Title 1">
            <a:extLst>
              <a:ext uri="{FF2B5EF4-FFF2-40B4-BE49-F238E27FC236}">
                <a16:creationId xmlns:a16="http://schemas.microsoft.com/office/drawing/2014/main" id="{3455CEEE-AEFA-A124-1C8E-56AE8827CDF5}"/>
              </a:ext>
            </a:extLst>
          </p:cNvPr>
          <p:cNvSpPr>
            <a:spLocks noGrp="1"/>
          </p:cNvSpPr>
          <p:nvPr>
            <p:ph type="title"/>
          </p:nvPr>
        </p:nvSpPr>
        <p:spPr/>
        <p:txBody>
          <a:bodyPr/>
          <a:lstStyle/>
          <a:p>
            <a:r>
              <a:rPr lang="en-US"/>
              <a:t>Results: Principal Component Analysis </a:t>
            </a:r>
          </a:p>
        </p:txBody>
      </p:sp>
      <p:sp>
        <p:nvSpPr>
          <p:cNvPr id="40" name="TextBox 39">
            <a:extLst>
              <a:ext uri="{FF2B5EF4-FFF2-40B4-BE49-F238E27FC236}">
                <a16:creationId xmlns:a16="http://schemas.microsoft.com/office/drawing/2014/main" id="{48C3CD62-445F-C2DE-4102-B188AADDF9CC}"/>
              </a:ext>
            </a:extLst>
          </p:cNvPr>
          <p:cNvSpPr txBox="1"/>
          <p:nvPr/>
        </p:nvSpPr>
        <p:spPr>
          <a:xfrm>
            <a:off x="6941229" y="1948840"/>
            <a:ext cx="4842221" cy="3293209"/>
          </a:xfrm>
          <a:prstGeom prst="rect">
            <a:avLst/>
          </a:prstGeom>
          <a:noFill/>
        </p:spPr>
        <p:txBody>
          <a:bodyPr wrap="square" lIns="91440" tIns="45720" rIns="91440" bIns="45720" rtlCol="0" anchor="t">
            <a:spAutoFit/>
          </a:bodyPr>
          <a:lstStyle/>
          <a:p>
            <a:pPr marL="457200" indent="-457200" rtl="0">
              <a:buFont typeface="Arial"/>
              <a:buChar char="•"/>
            </a:pPr>
            <a:r>
              <a:rPr lang="en-US" sz="2600">
                <a:solidFill>
                  <a:schemeClr val="tx1">
                    <a:lumMod val="75000"/>
                    <a:lumOff val="25000"/>
                  </a:schemeClr>
                </a:solidFill>
                <a:latin typeface="+mj-lt"/>
              </a:rPr>
              <a:t>Little to no correlation between NDVI and the 8-month lag ENSO</a:t>
            </a:r>
          </a:p>
          <a:p>
            <a:pPr marL="457200" indent="-457200" rtl="0">
              <a:buFont typeface="Arial"/>
              <a:buChar char="•"/>
            </a:pPr>
            <a:endParaRPr lang="en-US" sz="2600">
              <a:solidFill>
                <a:schemeClr val="tx1">
                  <a:lumMod val="75000"/>
                  <a:lumOff val="25000"/>
                </a:schemeClr>
              </a:solidFill>
              <a:latin typeface="+mj-lt"/>
            </a:endParaRPr>
          </a:p>
          <a:p>
            <a:pPr marL="457200" indent="-457200">
              <a:buFont typeface="Arial"/>
              <a:buChar char="•"/>
            </a:pPr>
            <a:r>
              <a:rPr lang="en-US" sz="2600">
                <a:solidFill>
                  <a:schemeClr val="tx1">
                    <a:lumMod val="75000"/>
                    <a:lumOff val="25000"/>
                  </a:schemeClr>
                </a:solidFill>
                <a:latin typeface="+mj-lt"/>
              </a:rPr>
              <a:t>This suggests that ENSO anomaly cannot be used to forecast NDVI anomaly </a:t>
            </a:r>
          </a:p>
        </p:txBody>
      </p:sp>
      <p:grpSp>
        <p:nvGrpSpPr>
          <p:cNvPr id="46" name="Group 45">
            <a:extLst>
              <a:ext uri="{FF2B5EF4-FFF2-40B4-BE49-F238E27FC236}">
                <a16:creationId xmlns:a16="http://schemas.microsoft.com/office/drawing/2014/main" id="{3D8665F4-73EF-E2B4-7C99-864521FBAEB7}"/>
              </a:ext>
            </a:extLst>
          </p:cNvPr>
          <p:cNvGrpSpPr/>
          <p:nvPr/>
        </p:nvGrpSpPr>
        <p:grpSpPr>
          <a:xfrm>
            <a:off x="43123" y="1851536"/>
            <a:ext cx="6602698" cy="5167542"/>
            <a:chOff x="171152" y="1384813"/>
            <a:chExt cx="6602698" cy="5167542"/>
          </a:xfrm>
        </p:grpSpPr>
        <p:grpSp>
          <p:nvGrpSpPr>
            <p:cNvPr id="38" name="Group 37">
              <a:extLst>
                <a:ext uri="{FF2B5EF4-FFF2-40B4-BE49-F238E27FC236}">
                  <a16:creationId xmlns:a16="http://schemas.microsoft.com/office/drawing/2014/main" id="{A2B901FD-3464-F974-809E-5EF6CC622A8A}"/>
                </a:ext>
              </a:extLst>
            </p:cNvPr>
            <p:cNvGrpSpPr/>
            <p:nvPr/>
          </p:nvGrpSpPr>
          <p:grpSpPr>
            <a:xfrm>
              <a:off x="171152" y="1938418"/>
              <a:ext cx="6154268" cy="4613937"/>
              <a:chOff x="2983927" y="2055150"/>
              <a:chExt cx="6154268" cy="4613937"/>
            </a:xfrm>
          </p:grpSpPr>
          <p:sp>
            <p:nvSpPr>
              <p:cNvPr id="3" name="TextBox 2">
                <a:extLst>
                  <a:ext uri="{FF2B5EF4-FFF2-40B4-BE49-F238E27FC236}">
                    <a16:creationId xmlns:a16="http://schemas.microsoft.com/office/drawing/2014/main" id="{87F7216F-B548-9671-9DAE-8EA0FA188021}"/>
                  </a:ext>
                </a:extLst>
              </p:cNvPr>
              <p:cNvSpPr txBox="1"/>
              <p:nvPr/>
            </p:nvSpPr>
            <p:spPr>
              <a:xfrm rot="18852333">
                <a:off x="4057310" y="5202685"/>
                <a:ext cx="1736373" cy="584775"/>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ENSO Anomaly </a:t>
                </a:r>
                <a:br>
                  <a:rPr lang="en-US" sz="1600">
                    <a:solidFill>
                      <a:schemeClr val="tx1">
                        <a:lumMod val="75000"/>
                        <a:lumOff val="25000"/>
                      </a:schemeClr>
                    </a:solidFill>
                    <a:latin typeface="Century Gothic"/>
                  </a:rPr>
                </a:br>
                <a:r>
                  <a:rPr lang="en-US" sz="1600">
                    <a:solidFill>
                      <a:schemeClr val="tx1">
                        <a:lumMod val="75000"/>
                        <a:lumOff val="25000"/>
                      </a:schemeClr>
                    </a:solidFill>
                    <a:latin typeface="Century Gothic"/>
                  </a:rPr>
                  <a:t>(8-month lag) </a:t>
                </a:r>
                <a:endParaRPr lang="en-US">
                  <a:solidFill>
                    <a:schemeClr val="tx1">
                      <a:lumMod val="75000"/>
                      <a:lumOff val="25000"/>
                    </a:schemeClr>
                  </a:solidFill>
                </a:endParaRPr>
              </a:p>
            </p:txBody>
          </p:sp>
          <p:grpSp>
            <p:nvGrpSpPr>
              <p:cNvPr id="37" name="Group 36">
                <a:extLst>
                  <a:ext uri="{FF2B5EF4-FFF2-40B4-BE49-F238E27FC236}">
                    <a16:creationId xmlns:a16="http://schemas.microsoft.com/office/drawing/2014/main" id="{274ABA99-70B2-A300-8298-A4C11A0E02FE}"/>
                  </a:ext>
                </a:extLst>
              </p:cNvPr>
              <p:cNvGrpSpPr/>
              <p:nvPr/>
            </p:nvGrpSpPr>
            <p:grpSpPr>
              <a:xfrm>
                <a:off x="2983927" y="2055150"/>
                <a:ext cx="6154268" cy="4613937"/>
                <a:chOff x="2983927" y="2055150"/>
                <a:chExt cx="6154268" cy="4613937"/>
              </a:xfrm>
            </p:grpSpPr>
            <p:sp>
              <p:nvSpPr>
                <p:cNvPr id="11" name="TextBox 10">
                  <a:extLst>
                    <a:ext uri="{FF2B5EF4-FFF2-40B4-BE49-F238E27FC236}">
                      <a16:creationId xmlns:a16="http://schemas.microsoft.com/office/drawing/2014/main" id="{2225ECB0-ED3A-51A2-C850-72DF486D36C2}"/>
                    </a:ext>
                  </a:extLst>
                </p:cNvPr>
                <p:cNvSpPr txBox="1"/>
                <p:nvPr/>
              </p:nvSpPr>
              <p:spPr>
                <a:xfrm rot="18620339">
                  <a:off x="6545599" y="5152580"/>
                  <a:ext cx="1492717" cy="584775"/>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Precipitation </a:t>
                  </a:r>
                  <a:br>
                    <a:rPr lang="en-US"/>
                  </a:br>
                  <a:r>
                    <a:rPr lang="en-US" sz="1600">
                      <a:solidFill>
                        <a:schemeClr val="tx1">
                          <a:lumMod val="75000"/>
                          <a:lumOff val="25000"/>
                        </a:schemeClr>
                      </a:solidFill>
                      <a:latin typeface="Century Gothic"/>
                    </a:rPr>
                    <a:t>Anomaly</a:t>
                  </a:r>
                  <a:endParaRPr lang="en-US">
                    <a:solidFill>
                      <a:schemeClr val="tx1">
                        <a:lumMod val="75000"/>
                        <a:lumOff val="25000"/>
                      </a:schemeClr>
                    </a:solidFill>
                  </a:endParaRPr>
                </a:p>
              </p:txBody>
            </p:sp>
            <p:grpSp>
              <p:nvGrpSpPr>
                <p:cNvPr id="36" name="Group 35">
                  <a:extLst>
                    <a:ext uri="{FF2B5EF4-FFF2-40B4-BE49-F238E27FC236}">
                      <a16:creationId xmlns:a16="http://schemas.microsoft.com/office/drawing/2014/main" id="{DFD1A8E1-ACC9-0391-8B9E-2BBD409E06F4}"/>
                    </a:ext>
                  </a:extLst>
                </p:cNvPr>
                <p:cNvGrpSpPr/>
                <p:nvPr/>
              </p:nvGrpSpPr>
              <p:grpSpPr>
                <a:xfrm>
                  <a:off x="2983927" y="2055150"/>
                  <a:ext cx="6154268" cy="4613937"/>
                  <a:chOff x="2983927" y="2055150"/>
                  <a:chExt cx="6154268" cy="4613937"/>
                </a:xfrm>
              </p:grpSpPr>
              <p:sp>
                <p:nvSpPr>
                  <p:cNvPr id="31" name="Rectangle 30">
                    <a:extLst>
                      <a:ext uri="{FF2B5EF4-FFF2-40B4-BE49-F238E27FC236}">
                        <a16:creationId xmlns:a16="http://schemas.microsoft.com/office/drawing/2014/main" id="{5FC8150C-8753-25DC-DD45-2226071B68D8}"/>
                      </a:ext>
                    </a:extLst>
                  </p:cNvPr>
                  <p:cNvSpPr/>
                  <p:nvPr/>
                </p:nvSpPr>
                <p:spPr>
                  <a:xfrm>
                    <a:off x="8619696" y="2532872"/>
                    <a:ext cx="340698" cy="19303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3ED706-0734-1C44-8E64-74FA4170507D}"/>
                      </a:ext>
                    </a:extLst>
                  </p:cNvPr>
                  <p:cNvSpPr txBox="1"/>
                  <p:nvPr/>
                </p:nvSpPr>
                <p:spPr>
                  <a:xfrm>
                    <a:off x="3335785" y="4104504"/>
                    <a:ext cx="1736373" cy="584775"/>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ENSO Anomaly </a:t>
                    </a:r>
                    <a:br>
                      <a:rPr lang="en-US" sz="1600">
                        <a:solidFill>
                          <a:schemeClr val="tx1">
                            <a:lumMod val="75000"/>
                            <a:lumOff val="25000"/>
                          </a:schemeClr>
                        </a:solidFill>
                        <a:latin typeface="Century Gothic"/>
                      </a:rPr>
                    </a:br>
                    <a:r>
                      <a:rPr lang="en-US" sz="1600">
                        <a:solidFill>
                          <a:schemeClr val="tx1">
                            <a:lumMod val="75000"/>
                            <a:lumOff val="25000"/>
                          </a:schemeClr>
                        </a:solidFill>
                        <a:latin typeface="Century Gothic"/>
                      </a:rPr>
                      <a:t>(8-month lag) </a:t>
                    </a:r>
                    <a:endParaRPr lang="en-US">
                      <a:solidFill>
                        <a:schemeClr val="tx1">
                          <a:lumMod val="75000"/>
                          <a:lumOff val="25000"/>
                        </a:schemeClr>
                      </a:solidFill>
                    </a:endParaRPr>
                  </a:p>
                </p:txBody>
              </p:sp>
              <p:sp>
                <p:nvSpPr>
                  <p:cNvPr id="7" name="TextBox 6">
                    <a:extLst>
                      <a:ext uri="{FF2B5EF4-FFF2-40B4-BE49-F238E27FC236}">
                        <a16:creationId xmlns:a16="http://schemas.microsoft.com/office/drawing/2014/main" id="{0A8E3EC5-D443-EBC5-C985-3F0981A13142}"/>
                      </a:ext>
                    </a:extLst>
                  </p:cNvPr>
                  <p:cNvSpPr txBox="1"/>
                  <p:nvPr/>
                </p:nvSpPr>
                <p:spPr>
                  <a:xfrm>
                    <a:off x="2983927" y="3527088"/>
                    <a:ext cx="2036135" cy="338554"/>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Soy NDVI Anomaly</a:t>
                    </a:r>
                    <a:endParaRPr lang="en-US">
                      <a:solidFill>
                        <a:schemeClr val="tx1">
                          <a:lumMod val="75000"/>
                          <a:lumOff val="25000"/>
                        </a:schemeClr>
                      </a:solidFill>
                    </a:endParaRPr>
                  </a:p>
                </p:txBody>
              </p:sp>
              <p:sp>
                <p:nvSpPr>
                  <p:cNvPr id="8" name="TextBox 7">
                    <a:extLst>
                      <a:ext uri="{FF2B5EF4-FFF2-40B4-BE49-F238E27FC236}">
                        <a16:creationId xmlns:a16="http://schemas.microsoft.com/office/drawing/2014/main" id="{913E3690-D2B3-D57A-A75D-763D6864ADD8}"/>
                      </a:ext>
                    </a:extLst>
                  </p:cNvPr>
                  <p:cNvSpPr txBox="1"/>
                  <p:nvPr/>
                </p:nvSpPr>
                <p:spPr>
                  <a:xfrm>
                    <a:off x="3501586" y="2717759"/>
                    <a:ext cx="1518364" cy="584775"/>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Temperature </a:t>
                    </a:r>
                    <a:br>
                      <a:rPr lang="en-US" sz="1600">
                        <a:solidFill>
                          <a:schemeClr val="tx1">
                            <a:lumMod val="75000"/>
                            <a:lumOff val="25000"/>
                          </a:schemeClr>
                        </a:solidFill>
                        <a:latin typeface="Century Gothic"/>
                      </a:rPr>
                    </a:br>
                    <a:r>
                      <a:rPr lang="en-US" sz="1600">
                        <a:solidFill>
                          <a:schemeClr val="tx1">
                            <a:lumMod val="75000"/>
                            <a:lumOff val="25000"/>
                          </a:schemeClr>
                        </a:solidFill>
                        <a:latin typeface="Century Gothic"/>
                      </a:rPr>
                      <a:t>Anomaly</a:t>
                    </a:r>
                    <a:endParaRPr lang="en-US">
                      <a:solidFill>
                        <a:schemeClr val="tx1">
                          <a:lumMod val="75000"/>
                          <a:lumOff val="25000"/>
                        </a:schemeClr>
                      </a:solidFill>
                    </a:endParaRPr>
                  </a:p>
                </p:txBody>
              </p:sp>
              <p:sp>
                <p:nvSpPr>
                  <p:cNvPr id="9" name="TextBox 8">
                    <a:extLst>
                      <a:ext uri="{FF2B5EF4-FFF2-40B4-BE49-F238E27FC236}">
                        <a16:creationId xmlns:a16="http://schemas.microsoft.com/office/drawing/2014/main" id="{1294D3D4-56F8-73C6-75AA-F5E839DE19A3}"/>
                      </a:ext>
                    </a:extLst>
                  </p:cNvPr>
                  <p:cNvSpPr txBox="1"/>
                  <p:nvPr/>
                </p:nvSpPr>
                <p:spPr>
                  <a:xfrm>
                    <a:off x="3566472" y="2055150"/>
                    <a:ext cx="1492717" cy="584775"/>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Precipitation </a:t>
                    </a:r>
                    <a:br>
                      <a:rPr lang="en-US"/>
                    </a:br>
                    <a:r>
                      <a:rPr lang="en-US" sz="1600">
                        <a:solidFill>
                          <a:schemeClr val="tx1">
                            <a:lumMod val="75000"/>
                            <a:lumOff val="25000"/>
                          </a:schemeClr>
                        </a:solidFill>
                        <a:latin typeface="Century Gothic"/>
                      </a:rPr>
                      <a:t>Anomaly</a:t>
                    </a:r>
                    <a:endParaRPr lang="en-US">
                      <a:solidFill>
                        <a:schemeClr val="tx1">
                          <a:lumMod val="75000"/>
                          <a:lumOff val="25000"/>
                        </a:schemeClr>
                      </a:solidFill>
                    </a:endParaRPr>
                  </a:p>
                </p:txBody>
              </p:sp>
              <p:sp>
                <p:nvSpPr>
                  <p:cNvPr id="5" name="TextBox 4">
                    <a:extLst>
                      <a:ext uri="{FF2B5EF4-FFF2-40B4-BE49-F238E27FC236}">
                        <a16:creationId xmlns:a16="http://schemas.microsoft.com/office/drawing/2014/main" id="{F2848B14-2217-8881-0E93-2538709EC256}"/>
                      </a:ext>
                    </a:extLst>
                  </p:cNvPr>
                  <p:cNvSpPr txBox="1"/>
                  <p:nvPr/>
                </p:nvSpPr>
                <p:spPr>
                  <a:xfrm rot="18772115">
                    <a:off x="4514331" y="5481743"/>
                    <a:ext cx="2036135" cy="338554"/>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Soy NDVI Anomaly</a:t>
                    </a:r>
                    <a:endParaRPr lang="en-US">
                      <a:solidFill>
                        <a:schemeClr val="tx1">
                          <a:lumMod val="75000"/>
                          <a:lumOff val="25000"/>
                        </a:schemeClr>
                      </a:solidFill>
                    </a:endParaRPr>
                  </a:p>
                </p:txBody>
              </p:sp>
              <p:sp>
                <p:nvSpPr>
                  <p:cNvPr id="12" name="TextBox 11">
                    <a:extLst>
                      <a:ext uri="{FF2B5EF4-FFF2-40B4-BE49-F238E27FC236}">
                        <a16:creationId xmlns:a16="http://schemas.microsoft.com/office/drawing/2014/main" id="{A48041CA-9B70-1139-4600-F305B0D93203}"/>
                      </a:ext>
                    </a:extLst>
                  </p:cNvPr>
                  <p:cNvSpPr txBox="1"/>
                  <p:nvPr/>
                </p:nvSpPr>
                <p:spPr>
                  <a:xfrm>
                    <a:off x="5181819" y="4227614"/>
                    <a:ext cx="468398" cy="338554"/>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1.0</a:t>
                    </a:r>
                    <a:endParaRPr lang="en-US">
                      <a:solidFill>
                        <a:schemeClr val="tx1">
                          <a:lumMod val="75000"/>
                          <a:lumOff val="25000"/>
                        </a:schemeClr>
                      </a:solidFill>
                    </a:endParaRPr>
                  </a:p>
                </p:txBody>
              </p:sp>
              <p:sp>
                <p:nvSpPr>
                  <p:cNvPr id="13" name="TextBox 12">
                    <a:extLst>
                      <a:ext uri="{FF2B5EF4-FFF2-40B4-BE49-F238E27FC236}">
                        <a16:creationId xmlns:a16="http://schemas.microsoft.com/office/drawing/2014/main" id="{5C63A425-DAAB-C01E-30AE-2B7177341CEE}"/>
                      </a:ext>
                    </a:extLst>
                  </p:cNvPr>
                  <p:cNvSpPr txBox="1"/>
                  <p:nvPr/>
                </p:nvSpPr>
                <p:spPr>
                  <a:xfrm>
                    <a:off x="5911294" y="3527088"/>
                    <a:ext cx="468398" cy="338554"/>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1.0</a:t>
                    </a:r>
                    <a:endParaRPr lang="en-US">
                      <a:solidFill>
                        <a:schemeClr val="tx1">
                          <a:lumMod val="75000"/>
                          <a:lumOff val="25000"/>
                        </a:schemeClr>
                      </a:solidFill>
                    </a:endParaRPr>
                  </a:p>
                </p:txBody>
              </p:sp>
              <p:sp>
                <p:nvSpPr>
                  <p:cNvPr id="14" name="TextBox 13">
                    <a:extLst>
                      <a:ext uri="{FF2B5EF4-FFF2-40B4-BE49-F238E27FC236}">
                        <a16:creationId xmlns:a16="http://schemas.microsoft.com/office/drawing/2014/main" id="{DD075A95-0021-101B-20A5-0FB2DC8C7A06}"/>
                      </a:ext>
                    </a:extLst>
                  </p:cNvPr>
                  <p:cNvSpPr txBox="1"/>
                  <p:nvPr/>
                </p:nvSpPr>
                <p:spPr>
                  <a:xfrm>
                    <a:off x="6589813" y="2828703"/>
                    <a:ext cx="468398" cy="338554"/>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1.0</a:t>
                    </a:r>
                    <a:endParaRPr lang="en-US">
                      <a:solidFill>
                        <a:schemeClr val="tx1">
                          <a:lumMod val="75000"/>
                          <a:lumOff val="25000"/>
                        </a:schemeClr>
                      </a:solidFill>
                    </a:endParaRPr>
                  </a:p>
                </p:txBody>
              </p:sp>
              <p:sp>
                <p:nvSpPr>
                  <p:cNvPr id="15" name="TextBox 14">
                    <a:extLst>
                      <a:ext uri="{FF2B5EF4-FFF2-40B4-BE49-F238E27FC236}">
                        <a16:creationId xmlns:a16="http://schemas.microsoft.com/office/drawing/2014/main" id="{C14D8CFF-F513-3B49-12B4-BCAB8222322F}"/>
                      </a:ext>
                    </a:extLst>
                  </p:cNvPr>
                  <p:cNvSpPr txBox="1"/>
                  <p:nvPr/>
                </p:nvSpPr>
                <p:spPr>
                  <a:xfrm>
                    <a:off x="7291957" y="2135323"/>
                    <a:ext cx="468398" cy="338554"/>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1.0</a:t>
                    </a:r>
                    <a:endParaRPr lang="en-US">
                      <a:solidFill>
                        <a:schemeClr val="tx1">
                          <a:lumMod val="75000"/>
                          <a:lumOff val="25000"/>
                        </a:schemeClr>
                      </a:solidFill>
                    </a:endParaRPr>
                  </a:p>
                </p:txBody>
              </p:sp>
              <p:sp>
                <p:nvSpPr>
                  <p:cNvPr id="16" name="TextBox 15">
                    <a:extLst>
                      <a:ext uri="{FF2B5EF4-FFF2-40B4-BE49-F238E27FC236}">
                        <a16:creationId xmlns:a16="http://schemas.microsoft.com/office/drawing/2014/main" id="{98117F98-7A83-796C-0E72-D83D16D10EF9}"/>
                      </a:ext>
                    </a:extLst>
                  </p:cNvPr>
                  <p:cNvSpPr txBox="1"/>
                  <p:nvPr/>
                </p:nvSpPr>
                <p:spPr>
                  <a:xfrm>
                    <a:off x="5793949" y="4203466"/>
                    <a:ext cx="651140" cy="338554"/>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-0.04</a:t>
                    </a:r>
                    <a:endParaRPr lang="en-US">
                      <a:solidFill>
                        <a:schemeClr val="tx1">
                          <a:lumMod val="75000"/>
                          <a:lumOff val="25000"/>
                        </a:schemeClr>
                      </a:solidFill>
                    </a:endParaRPr>
                  </a:p>
                </p:txBody>
              </p:sp>
              <p:sp>
                <p:nvSpPr>
                  <p:cNvPr id="17" name="TextBox 16">
                    <a:extLst>
                      <a:ext uri="{FF2B5EF4-FFF2-40B4-BE49-F238E27FC236}">
                        <a16:creationId xmlns:a16="http://schemas.microsoft.com/office/drawing/2014/main" id="{5FA5F89B-CCC2-F242-8B41-8F9FA914C421}"/>
                      </a:ext>
                    </a:extLst>
                  </p:cNvPr>
                  <p:cNvSpPr txBox="1"/>
                  <p:nvPr/>
                </p:nvSpPr>
                <p:spPr>
                  <a:xfrm>
                    <a:off x="5109148" y="3520924"/>
                    <a:ext cx="651140" cy="338554"/>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-0.04</a:t>
                    </a:r>
                    <a:endParaRPr lang="en-US">
                      <a:solidFill>
                        <a:schemeClr val="tx1">
                          <a:lumMod val="75000"/>
                          <a:lumOff val="25000"/>
                        </a:schemeClr>
                      </a:solidFill>
                    </a:endParaRPr>
                  </a:p>
                </p:txBody>
              </p:sp>
              <p:sp>
                <p:nvSpPr>
                  <p:cNvPr id="18" name="TextBox 17">
                    <a:extLst>
                      <a:ext uri="{FF2B5EF4-FFF2-40B4-BE49-F238E27FC236}">
                        <a16:creationId xmlns:a16="http://schemas.microsoft.com/office/drawing/2014/main" id="{CE091381-EEA0-979A-B046-26F06E8A5BBD}"/>
                      </a:ext>
                    </a:extLst>
                  </p:cNvPr>
                  <p:cNvSpPr txBox="1"/>
                  <p:nvPr/>
                </p:nvSpPr>
                <p:spPr>
                  <a:xfrm>
                    <a:off x="6545572" y="4206388"/>
                    <a:ext cx="582212" cy="338554"/>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0.24</a:t>
                    </a:r>
                    <a:endParaRPr lang="en-US">
                      <a:solidFill>
                        <a:schemeClr val="tx1">
                          <a:lumMod val="75000"/>
                          <a:lumOff val="25000"/>
                        </a:schemeClr>
                      </a:solidFill>
                    </a:endParaRPr>
                  </a:p>
                </p:txBody>
              </p:sp>
              <p:sp>
                <p:nvSpPr>
                  <p:cNvPr id="19" name="TextBox 18">
                    <a:extLst>
                      <a:ext uri="{FF2B5EF4-FFF2-40B4-BE49-F238E27FC236}">
                        <a16:creationId xmlns:a16="http://schemas.microsoft.com/office/drawing/2014/main" id="{97D198DB-216D-8CB9-8600-096D6AE9F389}"/>
                      </a:ext>
                    </a:extLst>
                  </p:cNvPr>
                  <p:cNvSpPr txBox="1"/>
                  <p:nvPr/>
                </p:nvSpPr>
                <p:spPr>
                  <a:xfrm>
                    <a:off x="5171159" y="2827902"/>
                    <a:ext cx="582212" cy="338554"/>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0.24</a:t>
                    </a:r>
                    <a:endParaRPr lang="en-US">
                      <a:solidFill>
                        <a:schemeClr val="tx1">
                          <a:lumMod val="75000"/>
                          <a:lumOff val="25000"/>
                        </a:schemeClr>
                      </a:solidFill>
                    </a:endParaRPr>
                  </a:p>
                </p:txBody>
              </p:sp>
              <p:sp>
                <p:nvSpPr>
                  <p:cNvPr id="20" name="TextBox 19">
                    <a:extLst>
                      <a:ext uri="{FF2B5EF4-FFF2-40B4-BE49-F238E27FC236}">
                        <a16:creationId xmlns:a16="http://schemas.microsoft.com/office/drawing/2014/main" id="{76B5BE4E-346F-23C6-B67F-B1B18F3A2FD7}"/>
                      </a:ext>
                    </a:extLst>
                  </p:cNvPr>
                  <p:cNvSpPr txBox="1"/>
                  <p:nvPr/>
                </p:nvSpPr>
                <p:spPr>
                  <a:xfrm>
                    <a:off x="5114298" y="2172794"/>
                    <a:ext cx="651140" cy="338554"/>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-0.06</a:t>
                    </a:r>
                    <a:endParaRPr lang="en-US">
                      <a:solidFill>
                        <a:schemeClr val="tx1">
                          <a:lumMod val="75000"/>
                          <a:lumOff val="25000"/>
                        </a:schemeClr>
                      </a:solidFill>
                    </a:endParaRPr>
                  </a:p>
                </p:txBody>
              </p:sp>
              <p:sp>
                <p:nvSpPr>
                  <p:cNvPr id="21" name="TextBox 20">
                    <a:extLst>
                      <a:ext uri="{FF2B5EF4-FFF2-40B4-BE49-F238E27FC236}">
                        <a16:creationId xmlns:a16="http://schemas.microsoft.com/office/drawing/2014/main" id="{F72387A6-7143-C821-EA34-FEDD2E5EC24C}"/>
                      </a:ext>
                    </a:extLst>
                  </p:cNvPr>
                  <p:cNvSpPr txBox="1"/>
                  <p:nvPr/>
                </p:nvSpPr>
                <p:spPr>
                  <a:xfrm>
                    <a:off x="5820547" y="2186124"/>
                    <a:ext cx="651140" cy="338554"/>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-0.17</a:t>
                    </a:r>
                    <a:endParaRPr lang="en-US">
                      <a:solidFill>
                        <a:schemeClr val="tx1">
                          <a:lumMod val="75000"/>
                          <a:lumOff val="25000"/>
                        </a:schemeClr>
                      </a:solidFill>
                    </a:endParaRPr>
                  </a:p>
                </p:txBody>
              </p:sp>
              <p:sp>
                <p:nvSpPr>
                  <p:cNvPr id="22" name="TextBox 21">
                    <a:extLst>
                      <a:ext uri="{FF2B5EF4-FFF2-40B4-BE49-F238E27FC236}">
                        <a16:creationId xmlns:a16="http://schemas.microsoft.com/office/drawing/2014/main" id="{6B8D0610-6EF1-F856-A193-3BC3C0070E3F}"/>
                      </a:ext>
                    </a:extLst>
                  </p:cNvPr>
                  <p:cNvSpPr txBox="1"/>
                  <p:nvPr/>
                </p:nvSpPr>
                <p:spPr>
                  <a:xfrm>
                    <a:off x="6498442" y="2162335"/>
                    <a:ext cx="651140" cy="338554"/>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-0.55</a:t>
                    </a:r>
                    <a:endParaRPr lang="en-US">
                      <a:solidFill>
                        <a:schemeClr val="tx1">
                          <a:lumMod val="75000"/>
                          <a:lumOff val="25000"/>
                        </a:schemeClr>
                      </a:solidFill>
                    </a:endParaRPr>
                  </a:p>
                </p:txBody>
              </p:sp>
              <p:sp>
                <p:nvSpPr>
                  <p:cNvPr id="23" name="TextBox 22">
                    <a:extLst>
                      <a:ext uri="{FF2B5EF4-FFF2-40B4-BE49-F238E27FC236}">
                        <a16:creationId xmlns:a16="http://schemas.microsoft.com/office/drawing/2014/main" id="{A04A6DAF-E53D-5D71-3FB4-16914A7D1F9F}"/>
                      </a:ext>
                    </a:extLst>
                  </p:cNvPr>
                  <p:cNvSpPr txBox="1"/>
                  <p:nvPr/>
                </p:nvSpPr>
                <p:spPr>
                  <a:xfrm>
                    <a:off x="5843199" y="2833260"/>
                    <a:ext cx="582212" cy="338554"/>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0.04</a:t>
                    </a:r>
                    <a:endParaRPr lang="en-US">
                      <a:solidFill>
                        <a:schemeClr val="tx1">
                          <a:lumMod val="75000"/>
                          <a:lumOff val="25000"/>
                        </a:schemeClr>
                      </a:solidFill>
                    </a:endParaRPr>
                  </a:p>
                </p:txBody>
              </p:sp>
              <p:sp>
                <p:nvSpPr>
                  <p:cNvPr id="24" name="TextBox 23">
                    <a:extLst>
                      <a:ext uri="{FF2B5EF4-FFF2-40B4-BE49-F238E27FC236}">
                        <a16:creationId xmlns:a16="http://schemas.microsoft.com/office/drawing/2014/main" id="{4678445F-E143-23C4-9980-5B6597038A57}"/>
                      </a:ext>
                    </a:extLst>
                  </p:cNvPr>
                  <p:cNvSpPr txBox="1"/>
                  <p:nvPr/>
                </p:nvSpPr>
                <p:spPr>
                  <a:xfrm>
                    <a:off x="6545572" y="3523777"/>
                    <a:ext cx="582212" cy="338554"/>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0.04</a:t>
                    </a:r>
                    <a:endParaRPr lang="en-US">
                      <a:solidFill>
                        <a:schemeClr val="tx1">
                          <a:lumMod val="75000"/>
                          <a:lumOff val="25000"/>
                        </a:schemeClr>
                      </a:solidFill>
                    </a:endParaRPr>
                  </a:p>
                </p:txBody>
              </p:sp>
              <p:sp>
                <p:nvSpPr>
                  <p:cNvPr id="25" name="TextBox 24">
                    <a:extLst>
                      <a:ext uri="{FF2B5EF4-FFF2-40B4-BE49-F238E27FC236}">
                        <a16:creationId xmlns:a16="http://schemas.microsoft.com/office/drawing/2014/main" id="{B396C737-2249-1B19-6732-86AA701B0863}"/>
                      </a:ext>
                    </a:extLst>
                  </p:cNvPr>
                  <p:cNvSpPr txBox="1"/>
                  <p:nvPr/>
                </p:nvSpPr>
                <p:spPr>
                  <a:xfrm>
                    <a:off x="7183990" y="4203466"/>
                    <a:ext cx="651140" cy="338554"/>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-0.06</a:t>
                    </a:r>
                    <a:endParaRPr lang="en-US">
                      <a:solidFill>
                        <a:schemeClr val="tx1">
                          <a:lumMod val="75000"/>
                          <a:lumOff val="25000"/>
                        </a:schemeClr>
                      </a:solidFill>
                    </a:endParaRPr>
                  </a:p>
                </p:txBody>
              </p:sp>
              <p:sp>
                <p:nvSpPr>
                  <p:cNvPr id="26" name="TextBox 25">
                    <a:extLst>
                      <a:ext uri="{FF2B5EF4-FFF2-40B4-BE49-F238E27FC236}">
                        <a16:creationId xmlns:a16="http://schemas.microsoft.com/office/drawing/2014/main" id="{9A5640E6-0079-336B-3CF2-68F35CA84FEC}"/>
                      </a:ext>
                    </a:extLst>
                  </p:cNvPr>
                  <p:cNvSpPr txBox="1"/>
                  <p:nvPr/>
                </p:nvSpPr>
                <p:spPr>
                  <a:xfrm>
                    <a:off x="7196362" y="3523777"/>
                    <a:ext cx="651140" cy="338554"/>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-0.17</a:t>
                    </a:r>
                    <a:endParaRPr lang="en-US">
                      <a:solidFill>
                        <a:schemeClr val="tx1">
                          <a:lumMod val="75000"/>
                          <a:lumOff val="25000"/>
                        </a:schemeClr>
                      </a:solidFill>
                    </a:endParaRPr>
                  </a:p>
                </p:txBody>
              </p:sp>
              <p:sp>
                <p:nvSpPr>
                  <p:cNvPr id="27" name="TextBox 26">
                    <a:extLst>
                      <a:ext uri="{FF2B5EF4-FFF2-40B4-BE49-F238E27FC236}">
                        <a16:creationId xmlns:a16="http://schemas.microsoft.com/office/drawing/2014/main" id="{CDD13384-16F1-1760-3C31-DD4C9D9B7EE8}"/>
                      </a:ext>
                    </a:extLst>
                  </p:cNvPr>
                  <p:cNvSpPr txBox="1"/>
                  <p:nvPr/>
                </p:nvSpPr>
                <p:spPr>
                  <a:xfrm>
                    <a:off x="7187383" y="2811649"/>
                    <a:ext cx="651140" cy="338554"/>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-0.55</a:t>
                    </a:r>
                    <a:endParaRPr lang="en-US">
                      <a:solidFill>
                        <a:schemeClr val="tx1">
                          <a:lumMod val="75000"/>
                          <a:lumOff val="25000"/>
                        </a:schemeClr>
                      </a:solidFill>
                    </a:endParaRPr>
                  </a:p>
                </p:txBody>
              </p:sp>
              <p:sp>
                <p:nvSpPr>
                  <p:cNvPr id="29" name="TextBox 28">
                    <a:extLst>
                      <a:ext uri="{FF2B5EF4-FFF2-40B4-BE49-F238E27FC236}">
                        <a16:creationId xmlns:a16="http://schemas.microsoft.com/office/drawing/2014/main" id="{B3492464-2956-673F-DC0C-1D1D0D09790A}"/>
                      </a:ext>
                    </a:extLst>
                  </p:cNvPr>
                  <p:cNvSpPr txBox="1"/>
                  <p:nvPr/>
                </p:nvSpPr>
                <p:spPr>
                  <a:xfrm>
                    <a:off x="8529837" y="2830438"/>
                    <a:ext cx="360996" cy="246221"/>
                  </a:xfrm>
                  <a:prstGeom prst="rect">
                    <a:avLst/>
                  </a:prstGeom>
                  <a:noFill/>
                </p:spPr>
                <p:txBody>
                  <a:bodyPr wrap="none" lIns="91440" tIns="45720" rIns="91440" bIns="45720" rtlCol="0" anchor="t">
                    <a:spAutoFit/>
                  </a:bodyPr>
                  <a:lstStyle/>
                  <a:p>
                    <a:r>
                      <a:rPr lang="en-US" sz="1000">
                        <a:solidFill>
                          <a:schemeClr val="tx1">
                            <a:lumMod val="75000"/>
                            <a:lumOff val="25000"/>
                          </a:schemeClr>
                        </a:solidFill>
                        <a:latin typeface="Century Gothic"/>
                      </a:rPr>
                      <a:t>1.0</a:t>
                    </a:r>
                    <a:endParaRPr lang="en-US" sz="1050">
                      <a:solidFill>
                        <a:schemeClr val="tx1">
                          <a:lumMod val="75000"/>
                          <a:lumOff val="25000"/>
                        </a:schemeClr>
                      </a:solidFill>
                    </a:endParaRPr>
                  </a:p>
                </p:txBody>
              </p:sp>
              <p:sp>
                <p:nvSpPr>
                  <p:cNvPr id="30" name="TextBox 29">
                    <a:extLst>
                      <a:ext uri="{FF2B5EF4-FFF2-40B4-BE49-F238E27FC236}">
                        <a16:creationId xmlns:a16="http://schemas.microsoft.com/office/drawing/2014/main" id="{D33F235D-6F63-80EC-F6AB-8D8423BEAAE1}"/>
                      </a:ext>
                    </a:extLst>
                  </p:cNvPr>
                  <p:cNvSpPr txBox="1"/>
                  <p:nvPr/>
                </p:nvSpPr>
                <p:spPr>
                  <a:xfrm>
                    <a:off x="8529836" y="3076659"/>
                    <a:ext cx="360996" cy="246221"/>
                  </a:xfrm>
                  <a:prstGeom prst="rect">
                    <a:avLst/>
                  </a:prstGeom>
                  <a:noFill/>
                </p:spPr>
                <p:txBody>
                  <a:bodyPr wrap="none" lIns="91440" tIns="45720" rIns="91440" bIns="45720" rtlCol="0" anchor="t">
                    <a:spAutoFit/>
                  </a:bodyPr>
                  <a:lstStyle/>
                  <a:p>
                    <a:r>
                      <a:rPr lang="en-US" sz="1000">
                        <a:solidFill>
                          <a:schemeClr val="tx1">
                            <a:lumMod val="75000"/>
                            <a:lumOff val="25000"/>
                          </a:schemeClr>
                        </a:solidFill>
                        <a:latin typeface="Century Gothic"/>
                      </a:rPr>
                      <a:t>0.5</a:t>
                    </a:r>
                    <a:endParaRPr lang="en-US" sz="1050">
                      <a:solidFill>
                        <a:schemeClr val="tx1">
                          <a:lumMod val="75000"/>
                          <a:lumOff val="25000"/>
                        </a:schemeClr>
                      </a:solidFill>
                    </a:endParaRPr>
                  </a:p>
                </p:txBody>
              </p:sp>
              <p:sp>
                <p:nvSpPr>
                  <p:cNvPr id="32" name="Rectangle 31">
                    <a:extLst>
                      <a:ext uri="{FF2B5EF4-FFF2-40B4-BE49-F238E27FC236}">
                        <a16:creationId xmlns:a16="http://schemas.microsoft.com/office/drawing/2014/main" id="{4768A162-14ED-995A-1E87-292A750F0137}"/>
                      </a:ext>
                    </a:extLst>
                  </p:cNvPr>
                  <p:cNvSpPr/>
                  <p:nvPr/>
                </p:nvSpPr>
                <p:spPr>
                  <a:xfrm rot="5400000">
                    <a:off x="8414310" y="2309383"/>
                    <a:ext cx="258763" cy="7142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11F511C-9230-5D7F-0747-B2DABA7653B8}"/>
                      </a:ext>
                    </a:extLst>
                  </p:cNvPr>
                  <p:cNvSpPr txBox="1"/>
                  <p:nvPr/>
                </p:nvSpPr>
                <p:spPr>
                  <a:xfrm>
                    <a:off x="8227368" y="2579824"/>
                    <a:ext cx="910827" cy="253916"/>
                  </a:xfrm>
                  <a:prstGeom prst="rect">
                    <a:avLst/>
                  </a:prstGeom>
                  <a:noFill/>
                </p:spPr>
                <p:txBody>
                  <a:bodyPr wrap="none" lIns="91440" tIns="45720" rIns="91440" bIns="45720" rtlCol="0" anchor="t">
                    <a:spAutoFit/>
                  </a:bodyPr>
                  <a:lstStyle/>
                  <a:p>
                    <a:r>
                      <a:rPr lang="en-US" sz="1000">
                        <a:solidFill>
                          <a:schemeClr val="tx1">
                            <a:lumMod val="75000"/>
                            <a:lumOff val="25000"/>
                          </a:schemeClr>
                        </a:solidFill>
                        <a:latin typeface="Century Gothic"/>
                      </a:rPr>
                      <a:t>Correlation</a:t>
                    </a:r>
                    <a:endParaRPr lang="en-US" sz="1050">
                      <a:solidFill>
                        <a:schemeClr val="tx1">
                          <a:lumMod val="75000"/>
                          <a:lumOff val="25000"/>
                        </a:schemeClr>
                      </a:solidFill>
                    </a:endParaRPr>
                  </a:p>
                </p:txBody>
              </p:sp>
              <p:sp>
                <p:nvSpPr>
                  <p:cNvPr id="33" name="TextBox 32">
                    <a:extLst>
                      <a:ext uri="{FF2B5EF4-FFF2-40B4-BE49-F238E27FC236}">
                        <a16:creationId xmlns:a16="http://schemas.microsoft.com/office/drawing/2014/main" id="{25450012-1A3C-F609-22EA-3871F408E9EF}"/>
                      </a:ext>
                    </a:extLst>
                  </p:cNvPr>
                  <p:cNvSpPr txBox="1"/>
                  <p:nvPr/>
                </p:nvSpPr>
                <p:spPr>
                  <a:xfrm>
                    <a:off x="8547104" y="3834025"/>
                    <a:ext cx="404278" cy="246221"/>
                  </a:xfrm>
                  <a:prstGeom prst="rect">
                    <a:avLst/>
                  </a:prstGeom>
                  <a:noFill/>
                </p:spPr>
                <p:txBody>
                  <a:bodyPr wrap="none" lIns="91440" tIns="45720" rIns="91440" bIns="45720" rtlCol="0" anchor="t">
                    <a:spAutoFit/>
                  </a:bodyPr>
                  <a:lstStyle/>
                  <a:p>
                    <a:r>
                      <a:rPr lang="en-US" sz="1000">
                        <a:solidFill>
                          <a:schemeClr val="tx1">
                            <a:lumMod val="75000"/>
                            <a:lumOff val="25000"/>
                          </a:schemeClr>
                        </a:solidFill>
                        <a:latin typeface="Century Gothic"/>
                      </a:rPr>
                      <a:t>-1.0</a:t>
                    </a:r>
                    <a:endParaRPr lang="en-US" sz="1050">
                      <a:solidFill>
                        <a:schemeClr val="tx1">
                          <a:lumMod val="75000"/>
                          <a:lumOff val="25000"/>
                        </a:schemeClr>
                      </a:solidFill>
                    </a:endParaRPr>
                  </a:p>
                </p:txBody>
              </p:sp>
              <p:sp>
                <p:nvSpPr>
                  <p:cNvPr id="34" name="TextBox 33">
                    <a:extLst>
                      <a:ext uri="{FF2B5EF4-FFF2-40B4-BE49-F238E27FC236}">
                        <a16:creationId xmlns:a16="http://schemas.microsoft.com/office/drawing/2014/main" id="{CD7C6EC9-9872-3111-EAD5-73B1BAE13D1D}"/>
                      </a:ext>
                    </a:extLst>
                  </p:cNvPr>
                  <p:cNvSpPr txBox="1"/>
                  <p:nvPr/>
                </p:nvSpPr>
                <p:spPr>
                  <a:xfrm>
                    <a:off x="8532462" y="3600106"/>
                    <a:ext cx="404278" cy="246221"/>
                  </a:xfrm>
                  <a:prstGeom prst="rect">
                    <a:avLst/>
                  </a:prstGeom>
                  <a:noFill/>
                </p:spPr>
                <p:txBody>
                  <a:bodyPr wrap="none" lIns="91440" tIns="45720" rIns="91440" bIns="45720" rtlCol="0" anchor="t">
                    <a:spAutoFit/>
                  </a:bodyPr>
                  <a:lstStyle/>
                  <a:p>
                    <a:r>
                      <a:rPr lang="en-US" sz="1000">
                        <a:solidFill>
                          <a:schemeClr val="tx1">
                            <a:lumMod val="75000"/>
                            <a:lumOff val="25000"/>
                          </a:schemeClr>
                        </a:solidFill>
                        <a:latin typeface="Century Gothic"/>
                      </a:rPr>
                      <a:t>-0.5</a:t>
                    </a:r>
                    <a:endParaRPr lang="en-US" sz="1050">
                      <a:solidFill>
                        <a:schemeClr val="tx1">
                          <a:lumMod val="75000"/>
                          <a:lumOff val="25000"/>
                        </a:schemeClr>
                      </a:solidFill>
                    </a:endParaRPr>
                  </a:p>
                </p:txBody>
              </p:sp>
              <p:sp>
                <p:nvSpPr>
                  <p:cNvPr id="35" name="TextBox 34">
                    <a:extLst>
                      <a:ext uri="{FF2B5EF4-FFF2-40B4-BE49-F238E27FC236}">
                        <a16:creationId xmlns:a16="http://schemas.microsoft.com/office/drawing/2014/main" id="{C2FA93DE-FC76-B12B-156C-2D6F6E5BBB2B}"/>
                      </a:ext>
                    </a:extLst>
                  </p:cNvPr>
                  <p:cNvSpPr txBox="1"/>
                  <p:nvPr/>
                </p:nvSpPr>
                <p:spPr>
                  <a:xfrm>
                    <a:off x="8521718" y="3366187"/>
                    <a:ext cx="360996" cy="246221"/>
                  </a:xfrm>
                  <a:prstGeom prst="rect">
                    <a:avLst/>
                  </a:prstGeom>
                  <a:noFill/>
                </p:spPr>
                <p:txBody>
                  <a:bodyPr wrap="square" lIns="91440" tIns="45720" rIns="91440" bIns="45720" rtlCol="0" anchor="t">
                    <a:spAutoFit/>
                  </a:bodyPr>
                  <a:lstStyle/>
                  <a:p>
                    <a:pPr algn="ctr"/>
                    <a:r>
                      <a:rPr lang="en-US" sz="1000">
                        <a:solidFill>
                          <a:schemeClr val="tx1">
                            <a:lumMod val="75000"/>
                            <a:lumOff val="25000"/>
                          </a:schemeClr>
                        </a:solidFill>
                        <a:latin typeface="Century Gothic"/>
                      </a:rPr>
                      <a:t>0</a:t>
                    </a:r>
                    <a:endParaRPr lang="en-US" sz="1050">
                      <a:solidFill>
                        <a:schemeClr val="tx1">
                          <a:lumMod val="75000"/>
                          <a:lumOff val="25000"/>
                        </a:schemeClr>
                      </a:solidFill>
                    </a:endParaRPr>
                  </a:p>
                </p:txBody>
              </p:sp>
              <p:sp>
                <p:nvSpPr>
                  <p:cNvPr id="10" name="TextBox 9">
                    <a:extLst>
                      <a:ext uri="{FF2B5EF4-FFF2-40B4-BE49-F238E27FC236}">
                        <a16:creationId xmlns:a16="http://schemas.microsoft.com/office/drawing/2014/main" id="{B33F319A-ED21-EF1C-C2DC-00AD3F2C89A5}"/>
                      </a:ext>
                    </a:extLst>
                  </p:cNvPr>
                  <p:cNvSpPr txBox="1"/>
                  <p:nvPr/>
                </p:nvSpPr>
                <p:spPr>
                  <a:xfrm rot="18832611">
                    <a:off x="5743829" y="5144320"/>
                    <a:ext cx="1518364" cy="584775"/>
                  </a:xfrm>
                  <a:prstGeom prst="rect">
                    <a:avLst/>
                  </a:prstGeom>
                  <a:noFill/>
                </p:spPr>
                <p:txBody>
                  <a:bodyPr wrap="none" lIns="91440" tIns="45720" rIns="91440" bIns="45720" rtlCol="0" anchor="t">
                    <a:spAutoFit/>
                  </a:bodyPr>
                  <a:lstStyle/>
                  <a:p>
                    <a:pPr algn="r"/>
                    <a:r>
                      <a:rPr lang="en-US" sz="1600">
                        <a:solidFill>
                          <a:schemeClr val="tx1">
                            <a:lumMod val="75000"/>
                            <a:lumOff val="25000"/>
                          </a:schemeClr>
                        </a:solidFill>
                        <a:latin typeface="Century Gothic"/>
                      </a:rPr>
                      <a:t>Temperature </a:t>
                    </a:r>
                    <a:br>
                      <a:rPr lang="en-US" sz="1600">
                        <a:solidFill>
                          <a:schemeClr val="tx1">
                            <a:lumMod val="75000"/>
                            <a:lumOff val="25000"/>
                          </a:schemeClr>
                        </a:solidFill>
                        <a:latin typeface="Century Gothic"/>
                      </a:rPr>
                    </a:br>
                    <a:r>
                      <a:rPr lang="en-US" sz="1600">
                        <a:solidFill>
                          <a:schemeClr val="tx1">
                            <a:lumMod val="75000"/>
                            <a:lumOff val="25000"/>
                          </a:schemeClr>
                        </a:solidFill>
                        <a:latin typeface="Century Gothic"/>
                      </a:rPr>
                      <a:t>Anomaly</a:t>
                    </a:r>
                    <a:endParaRPr lang="en-US">
                      <a:solidFill>
                        <a:schemeClr val="tx1">
                          <a:lumMod val="75000"/>
                          <a:lumOff val="25000"/>
                        </a:schemeClr>
                      </a:solidFill>
                    </a:endParaRPr>
                  </a:p>
                </p:txBody>
              </p:sp>
            </p:grpSp>
          </p:grpSp>
        </p:grpSp>
        <p:sp>
          <p:nvSpPr>
            <p:cNvPr id="45" name="TextBox 44">
              <a:extLst>
                <a:ext uri="{FF2B5EF4-FFF2-40B4-BE49-F238E27FC236}">
                  <a16:creationId xmlns:a16="http://schemas.microsoft.com/office/drawing/2014/main" id="{FFA8AA03-575F-285D-5B85-94DBA4360069}"/>
                </a:ext>
              </a:extLst>
            </p:cNvPr>
            <p:cNvSpPr txBox="1"/>
            <p:nvPr/>
          </p:nvSpPr>
          <p:spPr>
            <a:xfrm>
              <a:off x="1431546" y="1384813"/>
              <a:ext cx="5342304" cy="400110"/>
            </a:xfrm>
            <a:prstGeom prst="rect">
              <a:avLst/>
            </a:prstGeom>
            <a:noFill/>
          </p:spPr>
          <p:txBody>
            <a:bodyPr wrap="square" lIns="91440" tIns="45720" rIns="91440" bIns="45720" rtlCol="0" anchor="t">
              <a:spAutoFit/>
            </a:bodyPr>
            <a:lstStyle/>
            <a:p>
              <a:pPr algn="ctr"/>
              <a:r>
                <a:rPr lang="en-US" sz="2000">
                  <a:solidFill>
                    <a:schemeClr val="tx1">
                      <a:lumMod val="75000"/>
                      <a:lumOff val="25000"/>
                    </a:schemeClr>
                  </a:solidFill>
                  <a:latin typeface="Century Gothic"/>
                </a:rPr>
                <a:t>Correlation Coefficient Matrix</a:t>
              </a:r>
              <a:endParaRPr lang="en-US" sz="2400">
                <a:solidFill>
                  <a:schemeClr val="tx1">
                    <a:lumMod val="75000"/>
                    <a:lumOff val="25000"/>
                  </a:schemeClr>
                </a:solidFill>
              </a:endParaRPr>
            </a:p>
          </p:txBody>
        </p:sp>
      </p:grpSp>
    </p:spTree>
    <p:extLst>
      <p:ext uri="{BB962C8B-B14F-4D97-AF65-F5344CB8AC3E}">
        <p14:creationId xmlns:p14="http://schemas.microsoft.com/office/powerpoint/2010/main" val="3213253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C868A-B656-9B69-0150-B6DCAECE228D}"/>
              </a:ext>
            </a:extLst>
          </p:cNvPr>
          <p:cNvSpPr>
            <a:spLocks noGrp="1"/>
          </p:cNvSpPr>
          <p:nvPr>
            <p:ph type="title"/>
          </p:nvPr>
        </p:nvSpPr>
        <p:spPr/>
        <p:txBody>
          <a:bodyPr/>
          <a:lstStyle/>
          <a:p>
            <a:r>
              <a:rPr lang="en-US"/>
              <a:t>PROJECT TEAM</a:t>
            </a:r>
          </a:p>
        </p:txBody>
      </p:sp>
      <p:pic>
        <p:nvPicPr>
          <p:cNvPr id="4" name="Picture 3">
            <a:extLst>
              <a:ext uri="{FF2B5EF4-FFF2-40B4-BE49-F238E27FC236}">
                <a16:creationId xmlns:a16="http://schemas.microsoft.com/office/drawing/2014/main" id="{27DD29DA-829E-CDAF-D8B6-2B3E0B0706F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79302" y="2377440"/>
            <a:ext cx="2103120" cy="2103120"/>
          </a:xfrm>
          <a:prstGeom prst="rect">
            <a:avLst/>
          </a:prstGeom>
        </p:spPr>
      </p:pic>
      <p:pic>
        <p:nvPicPr>
          <p:cNvPr id="5" name="Picture 4">
            <a:extLst>
              <a:ext uri="{FF2B5EF4-FFF2-40B4-BE49-F238E27FC236}">
                <a16:creationId xmlns:a16="http://schemas.microsoft.com/office/drawing/2014/main" id="{8000A7DE-F472-DEE4-B1EC-DA5F590D6F9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5506" y="2377440"/>
            <a:ext cx="2103120" cy="2103120"/>
          </a:xfrm>
          <a:prstGeom prst="rect">
            <a:avLst/>
          </a:prstGeom>
        </p:spPr>
      </p:pic>
      <p:pic>
        <p:nvPicPr>
          <p:cNvPr id="6" name="Picture 5">
            <a:extLst>
              <a:ext uri="{FF2B5EF4-FFF2-40B4-BE49-F238E27FC236}">
                <a16:creationId xmlns:a16="http://schemas.microsoft.com/office/drawing/2014/main" id="{D62CB39E-5D82-7CAA-E76A-303D4345595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657404" y="2377440"/>
            <a:ext cx="2103120" cy="2103120"/>
          </a:xfrm>
          <a:prstGeom prst="rect">
            <a:avLst/>
          </a:prstGeom>
        </p:spPr>
      </p:pic>
      <p:pic>
        <p:nvPicPr>
          <p:cNvPr id="7" name="Picture 6">
            <a:extLst>
              <a:ext uri="{FF2B5EF4-FFF2-40B4-BE49-F238E27FC236}">
                <a16:creationId xmlns:a16="http://schemas.microsoft.com/office/drawing/2014/main" id="{51F1DC95-9FD8-3DD3-7288-02F06C19018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501200" y="2377440"/>
            <a:ext cx="2103120" cy="2103120"/>
          </a:xfrm>
          <a:prstGeom prst="rect">
            <a:avLst/>
          </a:prstGeom>
        </p:spPr>
      </p:pic>
      <p:pic>
        <p:nvPicPr>
          <p:cNvPr id="8" name="Picture 2">
            <a:extLst>
              <a:ext uri="{FF2B5EF4-FFF2-40B4-BE49-F238E27FC236}">
                <a16:creationId xmlns:a16="http://schemas.microsoft.com/office/drawing/2014/main" id="{8A280428-FC13-FFAC-77D2-DB3A822DE5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4106" y="2611340"/>
            <a:ext cx="1645920" cy="1645920"/>
          </a:xfrm>
          <a:prstGeom prst="ellipse">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5BA9600A-F8F2-EC94-898C-1B6BC377AD2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3332" r="-969" b="17609"/>
          <a:stretch/>
        </p:blipFill>
        <p:spPr bwMode="auto">
          <a:xfrm>
            <a:off x="6807074" y="2593161"/>
            <a:ext cx="1647576" cy="1645920"/>
          </a:xfrm>
          <a:prstGeom prst="ellipse">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A50E581-2CA7-C963-E84C-8FB063A8767B}"/>
              </a:ext>
            </a:extLst>
          </p:cNvPr>
          <p:cNvPicPr>
            <a:picLocks noChangeAspect="1"/>
          </p:cNvPicPr>
          <p:nvPr/>
        </p:nvPicPr>
        <p:blipFill rotWithShape="1">
          <a:blip r:embed="rId6">
            <a:extLst>
              <a:ext uri="{28A0092B-C50C-407E-A947-70E740481C1C}">
                <a14:useLocalDpi xmlns:a14="http://schemas.microsoft.com/office/drawing/2010/main" val="0"/>
              </a:ext>
            </a:extLst>
          </a:blip>
          <a:srcRect l="10729" t="23" r="11008" b="33594"/>
          <a:stretch/>
        </p:blipFill>
        <p:spPr>
          <a:xfrm>
            <a:off x="9726851" y="2593719"/>
            <a:ext cx="1645965" cy="1633786"/>
          </a:xfrm>
          <a:prstGeom prst="flowChartConnector">
            <a:avLst/>
          </a:prstGeom>
        </p:spPr>
      </p:pic>
      <p:sp>
        <p:nvSpPr>
          <p:cNvPr id="12" name="Text Placeholder 16">
            <a:extLst>
              <a:ext uri="{FF2B5EF4-FFF2-40B4-BE49-F238E27FC236}">
                <a16:creationId xmlns:a16="http://schemas.microsoft.com/office/drawing/2014/main" id="{7E390BDC-37FF-BAAD-5234-12CFEAF6C9C7}"/>
              </a:ext>
            </a:extLst>
          </p:cNvPr>
          <p:cNvSpPr txBox="1">
            <a:spLocks/>
          </p:cNvSpPr>
          <p:nvPr/>
        </p:nvSpPr>
        <p:spPr>
          <a:xfrm>
            <a:off x="391739" y="4696281"/>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2000">
                <a:solidFill>
                  <a:schemeClr val="tx1">
                    <a:lumMod val="75000"/>
                  </a:schemeClr>
                </a:solidFill>
                <a:latin typeface="+mj-lt"/>
              </a:rPr>
              <a:t>Devon V. Maloney</a:t>
            </a:r>
          </a:p>
          <a:p>
            <a:pPr algn="ctr">
              <a:lnSpc>
                <a:spcPct val="100000"/>
              </a:lnSpc>
              <a:spcBef>
                <a:spcPts val="0"/>
              </a:spcBef>
            </a:pPr>
            <a:r>
              <a:rPr lang="en-US" sz="2000">
                <a:solidFill>
                  <a:schemeClr val="tx1">
                    <a:lumMod val="75000"/>
                  </a:schemeClr>
                </a:solidFill>
                <a:latin typeface="+mj-lt"/>
              </a:rPr>
              <a:t>Project Lead</a:t>
            </a:r>
          </a:p>
        </p:txBody>
      </p:sp>
      <p:sp>
        <p:nvSpPr>
          <p:cNvPr id="13" name="Text Placeholder 16">
            <a:extLst>
              <a:ext uri="{FF2B5EF4-FFF2-40B4-BE49-F238E27FC236}">
                <a16:creationId xmlns:a16="http://schemas.microsoft.com/office/drawing/2014/main" id="{E118C3A0-69EB-9A3F-D8B8-7C707A9A622E}"/>
              </a:ext>
            </a:extLst>
          </p:cNvPr>
          <p:cNvSpPr txBox="1">
            <a:spLocks/>
          </p:cNvSpPr>
          <p:nvPr/>
        </p:nvSpPr>
        <p:spPr>
          <a:xfrm>
            <a:off x="3161260" y="4696280"/>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000">
                <a:solidFill>
                  <a:schemeClr val="tx1">
                    <a:lumMod val="75000"/>
                  </a:schemeClr>
                </a:solidFill>
                <a:latin typeface="+mj-lt"/>
              </a:rPr>
              <a:t>Manpreet K. Singh</a:t>
            </a:r>
          </a:p>
        </p:txBody>
      </p:sp>
      <p:sp>
        <p:nvSpPr>
          <p:cNvPr id="14" name="Text Placeholder 16">
            <a:extLst>
              <a:ext uri="{FF2B5EF4-FFF2-40B4-BE49-F238E27FC236}">
                <a16:creationId xmlns:a16="http://schemas.microsoft.com/office/drawing/2014/main" id="{9916B585-553F-F83C-97C6-C7C932F1354C}"/>
              </a:ext>
            </a:extLst>
          </p:cNvPr>
          <p:cNvSpPr txBox="1">
            <a:spLocks/>
          </p:cNvSpPr>
          <p:nvPr/>
        </p:nvSpPr>
        <p:spPr>
          <a:xfrm>
            <a:off x="6050667" y="4696281"/>
            <a:ext cx="318680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000">
                <a:solidFill>
                  <a:schemeClr val="tx1">
                    <a:lumMod val="75000"/>
                  </a:schemeClr>
                </a:solidFill>
                <a:latin typeface="+mj-lt"/>
              </a:rPr>
              <a:t>Grayson Shanley Barr</a:t>
            </a:r>
          </a:p>
        </p:txBody>
      </p:sp>
      <p:sp>
        <p:nvSpPr>
          <p:cNvPr id="15" name="Text Placeholder 16">
            <a:extLst>
              <a:ext uri="{FF2B5EF4-FFF2-40B4-BE49-F238E27FC236}">
                <a16:creationId xmlns:a16="http://schemas.microsoft.com/office/drawing/2014/main" id="{A709C9F1-5A00-AD21-2326-A25363CCC639}"/>
              </a:ext>
            </a:extLst>
          </p:cNvPr>
          <p:cNvSpPr txBox="1">
            <a:spLocks/>
          </p:cNvSpPr>
          <p:nvPr/>
        </p:nvSpPr>
        <p:spPr>
          <a:xfrm>
            <a:off x="9237467" y="4683100"/>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000">
                <a:solidFill>
                  <a:schemeClr val="tx1">
                    <a:lumMod val="75000"/>
                  </a:schemeClr>
                </a:solidFill>
                <a:latin typeface="+mj-lt"/>
              </a:rPr>
              <a:t>Sofya Goncharenko</a:t>
            </a:r>
          </a:p>
        </p:txBody>
      </p:sp>
      <p:pic>
        <p:nvPicPr>
          <p:cNvPr id="17" name="Picture 16" descr="A person smiling at camera&#10;&#10;Description automatically generated">
            <a:extLst>
              <a:ext uri="{FF2B5EF4-FFF2-40B4-BE49-F238E27FC236}">
                <a16:creationId xmlns:a16="http://schemas.microsoft.com/office/drawing/2014/main" id="{CA6BFE84-3B60-50C3-F82C-1763A7C7C84D}"/>
              </a:ext>
            </a:extLst>
          </p:cNvPr>
          <p:cNvPicPr>
            <a:picLocks noChangeAspect="1"/>
          </p:cNvPicPr>
          <p:nvPr/>
        </p:nvPicPr>
        <p:blipFill rotWithShape="1">
          <a:blip r:embed="rId7"/>
          <a:srcRect l="25350" t="12315" r="25004" b="30324"/>
          <a:stretch/>
        </p:blipFill>
        <p:spPr>
          <a:xfrm>
            <a:off x="3886200" y="2606040"/>
            <a:ext cx="1657961" cy="1647250"/>
          </a:xfrm>
          <a:prstGeom prst="ellipse">
            <a:avLst/>
          </a:prstGeom>
        </p:spPr>
      </p:pic>
    </p:spTree>
    <p:extLst>
      <p:ext uri="{BB962C8B-B14F-4D97-AF65-F5344CB8AC3E}">
        <p14:creationId xmlns:p14="http://schemas.microsoft.com/office/powerpoint/2010/main" val="194973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3E2B3-4AD9-26E3-F9B2-F94EC336A762}"/>
              </a:ext>
            </a:extLst>
          </p:cNvPr>
          <p:cNvSpPr>
            <a:spLocks noGrp="1"/>
          </p:cNvSpPr>
          <p:nvPr>
            <p:ph type="title"/>
          </p:nvPr>
        </p:nvSpPr>
        <p:spPr/>
        <p:txBody>
          <a:bodyPr>
            <a:normAutofit/>
          </a:bodyPr>
          <a:lstStyle/>
          <a:p>
            <a:r>
              <a:rPr lang="en-US"/>
              <a:t>Results: Soy and Local ENSO Seasonality </a:t>
            </a:r>
          </a:p>
        </p:txBody>
      </p:sp>
      <p:pic>
        <p:nvPicPr>
          <p:cNvPr id="5" name="Content Placeholder 4" descr="A graph of a graph showing the number of months and months&#10;&#10;Description automatically generated with medium confidence">
            <a:extLst>
              <a:ext uri="{FF2B5EF4-FFF2-40B4-BE49-F238E27FC236}">
                <a16:creationId xmlns:a16="http://schemas.microsoft.com/office/drawing/2014/main" id="{58960A78-D065-0089-E2CC-770999CB54DF}"/>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6383" t="8062" r="7942" b="8033"/>
          <a:stretch/>
        </p:blipFill>
        <p:spPr>
          <a:xfrm>
            <a:off x="1683677" y="1675829"/>
            <a:ext cx="6023671" cy="4417412"/>
          </a:xfrm>
        </p:spPr>
      </p:pic>
      <p:sp>
        <p:nvSpPr>
          <p:cNvPr id="14" name="TextBox 13">
            <a:extLst>
              <a:ext uri="{FF2B5EF4-FFF2-40B4-BE49-F238E27FC236}">
                <a16:creationId xmlns:a16="http://schemas.microsoft.com/office/drawing/2014/main" id="{E89351F5-8F98-EA13-A59B-64CB536227BC}"/>
              </a:ext>
            </a:extLst>
          </p:cNvPr>
          <p:cNvSpPr txBox="1"/>
          <p:nvPr/>
        </p:nvSpPr>
        <p:spPr>
          <a:xfrm>
            <a:off x="1634785" y="1235700"/>
            <a:ext cx="6227987" cy="369332"/>
          </a:xfrm>
          <a:prstGeom prst="rect">
            <a:avLst/>
          </a:prstGeom>
          <a:noFill/>
        </p:spPr>
        <p:txBody>
          <a:bodyPr wrap="none" lIns="91440" tIns="45720" rIns="91440" bIns="45720" rtlCol="0" anchor="t">
            <a:spAutoFit/>
          </a:bodyPr>
          <a:lstStyle/>
          <a:p>
            <a:pPr algn="ctr"/>
            <a:r>
              <a:rPr lang="en-US">
                <a:solidFill>
                  <a:schemeClr val="tx1">
                    <a:lumMod val="75000"/>
                    <a:lumOff val="25000"/>
                  </a:schemeClr>
                </a:solidFill>
                <a:latin typeface="Century Gothic"/>
              </a:rPr>
              <a:t>Monthly Soy* NDVI and </a:t>
            </a:r>
            <a:r>
              <a:rPr lang="en-US">
                <a:solidFill>
                  <a:schemeClr val="tx1">
                    <a:lumMod val="75000"/>
                    <a:lumOff val="25000"/>
                  </a:schemeClr>
                </a:solidFill>
                <a:latin typeface="Century Gothic"/>
                <a:ea typeface="+mn-lt"/>
                <a:cs typeface="+mn-lt"/>
              </a:rPr>
              <a:t>ENSO Anomaly (8-Month Lag) </a:t>
            </a:r>
            <a:endParaRPr lang="en-US">
              <a:solidFill>
                <a:schemeClr val="tx1">
                  <a:lumMod val="75000"/>
                  <a:lumOff val="25000"/>
                </a:schemeClr>
              </a:solidFill>
              <a:latin typeface="Century Gothic"/>
            </a:endParaRPr>
          </a:p>
        </p:txBody>
      </p:sp>
      <p:sp>
        <p:nvSpPr>
          <p:cNvPr id="15" name="TextBox 14">
            <a:extLst>
              <a:ext uri="{FF2B5EF4-FFF2-40B4-BE49-F238E27FC236}">
                <a16:creationId xmlns:a16="http://schemas.microsoft.com/office/drawing/2014/main" id="{B740B302-4DD1-DCBD-6A42-D9D9C130FA8B}"/>
              </a:ext>
            </a:extLst>
          </p:cNvPr>
          <p:cNvSpPr txBox="1"/>
          <p:nvPr/>
        </p:nvSpPr>
        <p:spPr>
          <a:xfrm>
            <a:off x="4186254" y="6350391"/>
            <a:ext cx="907621" cy="369332"/>
          </a:xfrm>
          <a:prstGeom prst="rect">
            <a:avLst/>
          </a:prstGeom>
          <a:noFill/>
        </p:spPr>
        <p:txBody>
          <a:bodyPr wrap="none" lIns="91440" tIns="45720" rIns="91440" bIns="45720" rtlCol="0" anchor="t">
            <a:spAutoFit/>
          </a:bodyPr>
          <a:lstStyle/>
          <a:p>
            <a:pPr algn="ctr"/>
            <a:r>
              <a:rPr lang="en-US">
                <a:solidFill>
                  <a:schemeClr val="tx1">
                    <a:lumMod val="75000"/>
                    <a:lumOff val="25000"/>
                  </a:schemeClr>
                </a:solidFill>
                <a:latin typeface="Century Gothic"/>
              </a:rPr>
              <a:t>Month</a:t>
            </a:r>
            <a:endParaRPr lang="en-US" sz="2000"/>
          </a:p>
        </p:txBody>
      </p:sp>
      <p:sp>
        <p:nvSpPr>
          <p:cNvPr id="16" name="TextBox 15">
            <a:extLst>
              <a:ext uri="{FF2B5EF4-FFF2-40B4-BE49-F238E27FC236}">
                <a16:creationId xmlns:a16="http://schemas.microsoft.com/office/drawing/2014/main" id="{F2EC9722-5772-4B01-6694-8C4F0FE7FFF9}"/>
              </a:ext>
            </a:extLst>
          </p:cNvPr>
          <p:cNvSpPr txBox="1"/>
          <p:nvPr/>
        </p:nvSpPr>
        <p:spPr>
          <a:xfrm rot="-5400000">
            <a:off x="115826" y="3923402"/>
            <a:ext cx="2323073" cy="369332"/>
          </a:xfrm>
          <a:prstGeom prst="rect">
            <a:avLst/>
          </a:prstGeom>
          <a:noFill/>
        </p:spPr>
        <p:txBody>
          <a:bodyPr wrap="none" lIns="91440" tIns="45720" rIns="91440" bIns="45720" rtlCol="0" anchor="t">
            <a:spAutoFit/>
          </a:bodyPr>
          <a:lstStyle/>
          <a:p>
            <a:pPr algn="ctr"/>
            <a:r>
              <a:rPr lang="en-US">
                <a:solidFill>
                  <a:schemeClr val="tx1">
                    <a:lumMod val="75000"/>
                    <a:lumOff val="25000"/>
                  </a:schemeClr>
                </a:solidFill>
                <a:latin typeface="Century Gothic"/>
              </a:rPr>
              <a:t> ENSO SST Anomaly</a:t>
            </a:r>
            <a:endParaRPr lang="en-US" sz="2000"/>
          </a:p>
        </p:txBody>
      </p:sp>
      <p:grpSp>
        <p:nvGrpSpPr>
          <p:cNvPr id="18" name="Group 17">
            <a:extLst>
              <a:ext uri="{FF2B5EF4-FFF2-40B4-BE49-F238E27FC236}">
                <a16:creationId xmlns:a16="http://schemas.microsoft.com/office/drawing/2014/main" id="{66FD7DE9-25AC-E362-AC38-F32F1B4D06FF}"/>
              </a:ext>
            </a:extLst>
          </p:cNvPr>
          <p:cNvGrpSpPr/>
          <p:nvPr/>
        </p:nvGrpSpPr>
        <p:grpSpPr>
          <a:xfrm>
            <a:off x="9645171" y="3168982"/>
            <a:ext cx="1530388" cy="1549067"/>
            <a:chOff x="10693649" y="3508715"/>
            <a:chExt cx="1530388" cy="1549067"/>
          </a:xfrm>
        </p:grpSpPr>
        <p:cxnSp>
          <p:nvCxnSpPr>
            <p:cNvPr id="19" name="Straight Connector 18">
              <a:extLst>
                <a:ext uri="{FF2B5EF4-FFF2-40B4-BE49-F238E27FC236}">
                  <a16:creationId xmlns:a16="http://schemas.microsoft.com/office/drawing/2014/main" id="{9EBB475A-439F-B9B2-0297-B1290DEB2F6C}"/>
                </a:ext>
              </a:extLst>
            </p:cNvPr>
            <p:cNvCxnSpPr>
              <a:cxnSpLocks/>
            </p:cNvCxnSpPr>
            <p:nvPr/>
          </p:nvCxnSpPr>
          <p:spPr>
            <a:xfrm>
              <a:off x="10723285" y="3979387"/>
              <a:ext cx="21642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DFDE8D9-6D90-23EB-8A10-263CF962622C}"/>
                </a:ext>
              </a:extLst>
            </p:cNvPr>
            <p:cNvCxnSpPr>
              <a:cxnSpLocks/>
            </p:cNvCxnSpPr>
            <p:nvPr/>
          </p:nvCxnSpPr>
          <p:spPr>
            <a:xfrm>
              <a:off x="10723285" y="4292921"/>
              <a:ext cx="216426" cy="0"/>
            </a:xfrm>
            <a:prstGeom prst="line">
              <a:avLst/>
            </a:prstGeom>
            <a:ln w="28575">
              <a:solidFill>
                <a:srgbClr val="2078B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DAFBCB7-6F7A-4D9F-9379-2D63EE22ADC6}"/>
                </a:ext>
              </a:extLst>
            </p:cNvPr>
            <p:cNvCxnSpPr>
              <a:cxnSpLocks/>
            </p:cNvCxnSpPr>
            <p:nvPr/>
          </p:nvCxnSpPr>
          <p:spPr>
            <a:xfrm>
              <a:off x="10723285" y="4594166"/>
              <a:ext cx="216426" cy="0"/>
            </a:xfrm>
            <a:prstGeom prst="line">
              <a:avLst/>
            </a:prstGeom>
            <a:ln w="28575">
              <a:solidFill>
                <a:srgbClr val="34A02B"/>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759589B-46AB-3C54-5A01-53C6C90E2EC5}"/>
                </a:ext>
              </a:extLst>
            </p:cNvPr>
            <p:cNvCxnSpPr>
              <a:cxnSpLocks/>
            </p:cNvCxnSpPr>
            <p:nvPr/>
          </p:nvCxnSpPr>
          <p:spPr>
            <a:xfrm>
              <a:off x="10723285" y="4903893"/>
              <a:ext cx="216426"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04D802-97A4-DDD9-2E23-391041B6A839}"/>
                </a:ext>
              </a:extLst>
            </p:cNvPr>
            <p:cNvSpPr txBox="1"/>
            <p:nvPr/>
          </p:nvSpPr>
          <p:spPr>
            <a:xfrm>
              <a:off x="10939711" y="3824724"/>
              <a:ext cx="678391"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Bahia</a:t>
              </a:r>
            </a:p>
          </p:txBody>
        </p:sp>
        <p:sp>
          <p:nvSpPr>
            <p:cNvPr id="24" name="TextBox 23">
              <a:extLst>
                <a:ext uri="{FF2B5EF4-FFF2-40B4-BE49-F238E27FC236}">
                  <a16:creationId xmlns:a16="http://schemas.microsoft.com/office/drawing/2014/main" id="{205E9270-D37B-F00C-ADEF-FBF9DD9F5C08}"/>
                </a:ext>
              </a:extLst>
            </p:cNvPr>
            <p:cNvSpPr txBox="1"/>
            <p:nvPr/>
          </p:nvSpPr>
          <p:spPr>
            <a:xfrm>
              <a:off x="10939711" y="4134451"/>
              <a:ext cx="1284326"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Mato Grosso</a:t>
              </a:r>
            </a:p>
          </p:txBody>
        </p:sp>
        <p:sp>
          <p:nvSpPr>
            <p:cNvPr id="25" name="TextBox 24">
              <a:extLst>
                <a:ext uri="{FF2B5EF4-FFF2-40B4-BE49-F238E27FC236}">
                  <a16:creationId xmlns:a16="http://schemas.microsoft.com/office/drawing/2014/main" id="{E7C731F7-D0B2-3661-8FF2-31B881C892D6}"/>
                </a:ext>
              </a:extLst>
            </p:cNvPr>
            <p:cNvSpPr txBox="1"/>
            <p:nvPr/>
          </p:nvSpPr>
          <p:spPr>
            <a:xfrm>
              <a:off x="10945366" y="4440278"/>
              <a:ext cx="591829"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Pará</a:t>
              </a:r>
            </a:p>
          </p:txBody>
        </p:sp>
        <p:sp>
          <p:nvSpPr>
            <p:cNvPr id="26" name="TextBox 25">
              <a:extLst>
                <a:ext uri="{FF2B5EF4-FFF2-40B4-BE49-F238E27FC236}">
                  <a16:creationId xmlns:a16="http://schemas.microsoft.com/office/drawing/2014/main" id="{AC232978-B854-4C49-4955-C0073DB9F1A5}"/>
                </a:ext>
              </a:extLst>
            </p:cNvPr>
            <p:cNvSpPr txBox="1"/>
            <p:nvPr/>
          </p:nvSpPr>
          <p:spPr>
            <a:xfrm>
              <a:off x="10939711" y="4750005"/>
              <a:ext cx="1000595"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Tocantins</a:t>
              </a:r>
            </a:p>
          </p:txBody>
        </p:sp>
        <p:sp>
          <p:nvSpPr>
            <p:cNvPr id="27" name="TextBox 26">
              <a:extLst>
                <a:ext uri="{FF2B5EF4-FFF2-40B4-BE49-F238E27FC236}">
                  <a16:creationId xmlns:a16="http://schemas.microsoft.com/office/drawing/2014/main" id="{335F73DB-DFB8-724B-3E3B-70019D10CE78}"/>
                </a:ext>
              </a:extLst>
            </p:cNvPr>
            <p:cNvSpPr txBox="1"/>
            <p:nvPr/>
          </p:nvSpPr>
          <p:spPr>
            <a:xfrm>
              <a:off x="10693649" y="3508715"/>
              <a:ext cx="681597" cy="338554"/>
            </a:xfrm>
            <a:prstGeom prst="rect">
              <a:avLst/>
            </a:prstGeom>
            <a:noFill/>
          </p:spPr>
          <p:txBody>
            <a:bodyPr wrap="none" rtlCol="0">
              <a:spAutoFit/>
            </a:bodyPr>
            <a:lstStyle/>
            <a:p>
              <a:r>
                <a:rPr lang="en-US" sz="1600" b="1">
                  <a:solidFill>
                    <a:schemeClr val="tx1">
                      <a:lumMod val="75000"/>
                      <a:lumOff val="25000"/>
                    </a:schemeClr>
                  </a:solidFill>
                  <a:latin typeface="Century Gothic" panose="020B0502020202020204" pitchFamily="34" charset="0"/>
                </a:rPr>
                <a:t>State</a:t>
              </a:r>
            </a:p>
          </p:txBody>
        </p:sp>
      </p:grpSp>
      <p:sp>
        <p:nvSpPr>
          <p:cNvPr id="28" name="TextBox 27">
            <a:extLst>
              <a:ext uri="{FF2B5EF4-FFF2-40B4-BE49-F238E27FC236}">
                <a16:creationId xmlns:a16="http://schemas.microsoft.com/office/drawing/2014/main" id="{4CE1FC11-421C-6315-C404-C4A22CA54A27}"/>
              </a:ext>
            </a:extLst>
          </p:cNvPr>
          <p:cNvSpPr txBox="1"/>
          <p:nvPr/>
        </p:nvSpPr>
        <p:spPr>
          <a:xfrm>
            <a:off x="3269189" y="6048429"/>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01</a:t>
            </a:r>
          </a:p>
        </p:txBody>
      </p:sp>
      <p:sp>
        <p:nvSpPr>
          <p:cNvPr id="29" name="TextBox 28">
            <a:extLst>
              <a:ext uri="{FF2B5EF4-FFF2-40B4-BE49-F238E27FC236}">
                <a16:creationId xmlns:a16="http://schemas.microsoft.com/office/drawing/2014/main" id="{D00B8A70-B2A4-2734-6F73-9158D17D651B}"/>
              </a:ext>
            </a:extLst>
          </p:cNvPr>
          <p:cNvSpPr txBox="1"/>
          <p:nvPr/>
        </p:nvSpPr>
        <p:spPr>
          <a:xfrm>
            <a:off x="3762908" y="6048429"/>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02</a:t>
            </a:r>
          </a:p>
        </p:txBody>
      </p:sp>
      <p:sp>
        <p:nvSpPr>
          <p:cNvPr id="30" name="TextBox 29">
            <a:extLst>
              <a:ext uri="{FF2B5EF4-FFF2-40B4-BE49-F238E27FC236}">
                <a16:creationId xmlns:a16="http://schemas.microsoft.com/office/drawing/2014/main" id="{9B34A678-C000-C96E-698C-251FA7EE0A41}"/>
              </a:ext>
            </a:extLst>
          </p:cNvPr>
          <p:cNvSpPr txBox="1"/>
          <p:nvPr/>
        </p:nvSpPr>
        <p:spPr>
          <a:xfrm>
            <a:off x="4256627" y="6048427"/>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03</a:t>
            </a:r>
          </a:p>
        </p:txBody>
      </p:sp>
      <p:sp>
        <p:nvSpPr>
          <p:cNvPr id="31" name="TextBox 30">
            <a:extLst>
              <a:ext uri="{FF2B5EF4-FFF2-40B4-BE49-F238E27FC236}">
                <a16:creationId xmlns:a16="http://schemas.microsoft.com/office/drawing/2014/main" id="{F003FA56-1C2B-CA94-15D8-2938184E3FD5}"/>
              </a:ext>
            </a:extLst>
          </p:cNvPr>
          <p:cNvSpPr txBox="1"/>
          <p:nvPr/>
        </p:nvSpPr>
        <p:spPr>
          <a:xfrm>
            <a:off x="4750346" y="6048427"/>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04</a:t>
            </a:r>
          </a:p>
        </p:txBody>
      </p:sp>
      <p:sp>
        <p:nvSpPr>
          <p:cNvPr id="32" name="TextBox 31">
            <a:extLst>
              <a:ext uri="{FF2B5EF4-FFF2-40B4-BE49-F238E27FC236}">
                <a16:creationId xmlns:a16="http://schemas.microsoft.com/office/drawing/2014/main" id="{9E6F3211-D37F-EF94-3881-DB9CF914F8EA}"/>
              </a:ext>
            </a:extLst>
          </p:cNvPr>
          <p:cNvSpPr txBox="1"/>
          <p:nvPr/>
        </p:nvSpPr>
        <p:spPr>
          <a:xfrm>
            <a:off x="5244065" y="6048427"/>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05</a:t>
            </a:r>
          </a:p>
        </p:txBody>
      </p:sp>
      <p:sp>
        <p:nvSpPr>
          <p:cNvPr id="33" name="TextBox 32">
            <a:extLst>
              <a:ext uri="{FF2B5EF4-FFF2-40B4-BE49-F238E27FC236}">
                <a16:creationId xmlns:a16="http://schemas.microsoft.com/office/drawing/2014/main" id="{A8024FCB-FD85-40EA-0091-5E6191849D01}"/>
              </a:ext>
            </a:extLst>
          </p:cNvPr>
          <p:cNvSpPr txBox="1"/>
          <p:nvPr/>
        </p:nvSpPr>
        <p:spPr>
          <a:xfrm>
            <a:off x="5737784" y="6048426"/>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06</a:t>
            </a:r>
          </a:p>
        </p:txBody>
      </p:sp>
      <p:sp>
        <p:nvSpPr>
          <p:cNvPr id="34" name="TextBox 33">
            <a:extLst>
              <a:ext uri="{FF2B5EF4-FFF2-40B4-BE49-F238E27FC236}">
                <a16:creationId xmlns:a16="http://schemas.microsoft.com/office/drawing/2014/main" id="{80388D76-ED50-2B03-2D20-224C23410AC1}"/>
              </a:ext>
            </a:extLst>
          </p:cNvPr>
          <p:cNvSpPr txBox="1"/>
          <p:nvPr/>
        </p:nvSpPr>
        <p:spPr>
          <a:xfrm>
            <a:off x="6227371" y="6048426"/>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07</a:t>
            </a:r>
          </a:p>
        </p:txBody>
      </p:sp>
      <p:sp>
        <p:nvSpPr>
          <p:cNvPr id="35" name="TextBox 34">
            <a:extLst>
              <a:ext uri="{FF2B5EF4-FFF2-40B4-BE49-F238E27FC236}">
                <a16:creationId xmlns:a16="http://schemas.microsoft.com/office/drawing/2014/main" id="{A6BE7149-7A5C-A10F-2A92-AC51D8E63CCA}"/>
              </a:ext>
            </a:extLst>
          </p:cNvPr>
          <p:cNvSpPr txBox="1"/>
          <p:nvPr/>
        </p:nvSpPr>
        <p:spPr>
          <a:xfrm>
            <a:off x="6716337" y="6048425"/>
            <a:ext cx="393056"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08</a:t>
            </a:r>
          </a:p>
        </p:txBody>
      </p:sp>
      <p:sp>
        <p:nvSpPr>
          <p:cNvPr id="36" name="TextBox 35">
            <a:extLst>
              <a:ext uri="{FF2B5EF4-FFF2-40B4-BE49-F238E27FC236}">
                <a16:creationId xmlns:a16="http://schemas.microsoft.com/office/drawing/2014/main" id="{CA7BBBEA-50AD-852B-904B-8A206A5B7C45}"/>
              </a:ext>
            </a:extLst>
          </p:cNvPr>
          <p:cNvSpPr txBox="1"/>
          <p:nvPr/>
        </p:nvSpPr>
        <p:spPr>
          <a:xfrm>
            <a:off x="7205303" y="6044267"/>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09</a:t>
            </a:r>
          </a:p>
        </p:txBody>
      </p:sp>
      <p:sp>
        <p:nvSpPr>
          <p:cNvPr id="37" name="TextBox 36">
            <a:extLst>
              <a:ext uri="{FF2B5EF4-FFF2-40B4-BE49-F238E27FC236}">
                <a16:creationId xmlns:a16="http://schemas.microsoft.com/office/drawing/2014/main" id="{EFDFD07E-AEE3-33F0-38F2-843EB32A778A}"/>
              </a:ext>
            </a:extLst>
          </p:cNvPr>
          <p:cNvSpPr txBox="1"/>
          <p:nvPr/>
        </p:nvSpPr>
        <p:spPr>
          <a:xfrm>
            <a:off x="1792111" y="6044997"/>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10</a:t>
            </a:r>
          </a:p>
        </p:txBody>
      </p:sp>
      <p:sp>
        <p:nvSpPr>
          <p:cNvPr id="38" name="TextBox 37">
            <a:extLst>
              <a:ext uri="{FF2B5EF4-FFF2-40B4-BE49-F238E27FC236}">
                <a16:creationId xmlns:a16="http://schemas.microsoft.com/office/drawing/2014/main" id="{3C8594A2-7E03-D8E6-F903-FB534AD09ED5}"/>
              </a:ext>
            </a:extLst>
          </p:cNvPr>
          <p:cNvSpPr txBox="1"/>
          <p:nvPr/>
        </p:nvSpPr>
        <p:spPr>
          <a:xfrm>
            <a:off x="2281077" y="6054292"/>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11</a:t>
            </a:r>
          </a:p>
        </p:txBody>
      </p:sp>
      <p:sp>
        <p:nvSpPr>
          <p:cNvPr id="39" name="TextBox 38">
            <a:extLst>
              <a:ext uri="{FF2B5EF4-FFF2-40B4-BE49-F238E27FC236}">
                <a16:creationId xmlns:a16="http://schemas.microsoft.com/office/drawing/2014/main" id="{422A26A0-0207-DAC3-469A-38C65F93886F}"/>
              </a:ext>
            </a:extLst>
          </p:cNvPr>
          <p:cNvSpPr txBox="1"/>
          <p:nvPr/>
        </p:nvSpPr>
        <p:spPr>
          <a:xfrm>
            <a:off x="2770043" y="6048618"/>
            <a:ext cx="383438"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12</a:t>
            </a:r>
          </a:p>
        </p:txBody>
      </p:sp>
      <p:sp>
        <p:nvSpPr>
          <p:cNvPr id="40" name="TextBox 39">
            <a:extLst>
              <a:ext uri="{FF2B5EF4-FFF2-40B4-BE49-F238E27FC236}">
                <a16:creationId xmlns:a16="http://schemas.microsoft.com/office/drawing/2014/main" id="{26D0FD05-2D3C-E892-CC7B-00B6E87E3AB2}"/>
              </a:ext>
            </a:extLst>
          </p:cNvPr>
          <p:cNvSpPr txBox="1"/>
          <p:nvPr/>
        </p:nvSpPr>
        <p:spPr>
          <a:xfrm>
            <a:off x="1464764" y="3118105"/>
            <a:ext cx="284052"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1</a:t>
            </a:r>
          </a:p>
        </p:txBody>
      </p:sp>
      <p:sp>
        <p:nvSpPr>
          <p:cNvPr id="41" name="TextBox 40">
            <a:extLst>
              <a:ext uri="{FF2B5EF4-FFF2-40B4-BE49-F238E27FC236}">
                <a16:creationId xmlns:a16="http://schemas.microsoft.com/office/drawing/2014/main" id="{2A592C82-10ED-9EEC-0436-9CD1F6A75558}"/>
              </a:ext>
            </a:extLst>
          </p:cNvPr>
          <p:cNvSpPr txBox="1"/>
          <p:nvPr/>
        </p:nvSpPr>
        <p:spPr>
          <a:xfrm>
            <a:off x="1476179" y="3943516"/>
            <a:ext cx="284052"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0</a:t>
            </a:r>
          </a:p>
        </p:txBody>
      </p:sp>
      <p:sp>
        <p:nvSpPr>
          <p:cNvPr id="42" name="TextBox 41">
            <a:extLst>
              <a:ext uri="{FF2B5EF4-FFF2-40B4-BE49-F238E27FC236}">
                <a16:creationId xmlns:a16="http://schemas.microsoft.com/office/drawing/2014/main" id="{09943EC8-EE2B-1DE5-ED54-126257F8A206}"/>
              </a:ext>
            </a:extLst>
          </p:cNvPr>
          <p:cNvSpPr txBox="1"/>
          <p:nvPr/>
        </p:nvSpPr>
        <p:spPr>
          <a:xfrm>
            <a:off x="1385575" y="4778759"/>
            <a:ext cx="376524" cy="307777"/>
          </a:xfrm>
          <a:prstGeom prst="rect">
            <a:avLst/>
          </a:prstGeom>
          <a:noFill/>
        </p:spPr>
        <p:txBody>
          <a:bodyPr wrap="square" rtlCol="0">
            <a:spAutoFit/>
          </a:bodyPr>
          <a:lstStyle/>
          <a:p>
            <a:pPr algn="ctr"/>
            <a:r>
              <a:rPr lang="en-US" sz="1400">
                <a:solidFill>
                  <a:schemeClr val="tx1">
                    <a:lumMod val="75000"/>
                    <a:lumOff val="25000"/>
                  </a:schemeClr>
                </a:solidFill>
                <a:latin typeface="Century Gothic" panose="020B0502020202020204" pitchFamily="34" charset="0"/>
              </a:rPr>
              <a:t>-1</a:t>
            </a:r>
          </a:p>
        </p:txBody>
      </p:sp>
      <p:sp>
        <p:nvSpPr>
          <p:cNvPr id="43" name="TextBox 42">
            <a:extLst>
              <a:ext uri="{FF2B5EF4-FFF2-40B4-BE49-F238E27FC236}">
                <a16:creationId xmlns:a16="http://schemas.microsoft.com/office/drawing/2014/main" id="{E52646F3-C94F-9AFE-7CA9-47DD664895C4}"/>
              </a:ext>
            </a:extLst>
          </p:cNvPr>
          <p:cNvSpPr txBox="1"/>
          <p:nvPr/>
        </p:nvSpPr>
        <p:spPr>
          <a:xfrm>
            <a:off x="1391272" y="5604170"/>
            <a:ext cx="376524" cy="307777"/>
          </a:xfrm>
          <a:prstGeom prst="rect">
            <a:avLst/>
          </a:prstGeom>
          <a:noFill/>
        </p:spPr>
        <p:txBody>
          <a:bodyPr wrap="square" rtlCol="0">
            <a:spAutoFit/>
          </a:bodyPr>
          <a:lstStyle/>
          <a:p>
            <a:pPr algn="ctr"/>
            <a:r>
              <a:rPr lang="en-US" sz="1400">
                <a:solidFill>
                  <a:schemeClr val="tx1">
                    <a:lumMod val="75000"/>
                    <a:lumOff val="25000"/>
                  </a:schemeClr>
                </a:solidFill>
                <a:latin typeface="Century Gothic" panose="020B0502020202020204" pitchFamily="34" charset="0"/>
              </a:rPr>
              <a:t>-2</a:t>
            </a:r>
          </a:p>
        </p:txBody>
      </p:sp>
      <p:sp>
        <p:nvSpPr>
          <p:cNvPr id="44" name="TextBox 43">
            <a:extLst>
              <a:ext uri="{FF2B5EF4-FFF2-40B4-BE49-F238E27FC236}">
                <a16:creationId xmlns:a16="http://schemas.microsoft.com/office/drawing/2014/main" id="{7BD825A9-84AA-55EA-2C5D-7D8D58A852E4}"/>
              </a:ext>
            </a:extLst>
          </p:cNvPr>
          <p:cNvSpPr txBox="1"/>
          <p:nvPr/>
        </p:nvSpPr>
        <p:spPr>
          <a:xfrm>
            <a:off x="1470720" y="2304187"/>
            <a:ext cx="284052" cy="307777"/>
          </a:xfrm>
          <a:prstGeom prst="rect">
            <a:avLst/>
          </a:prstGeom>
          <a:noFill/>
        </p:spPr>
        <p:txBody>
          <a:bodyPr wrap="none" rtlCol="0">
            <a:spAutoFit/>
          </a:bodyPr>
          <a:lstStyle/>
          <a:p>
            <a:pPr algn="ctr"/>
            <a:r>
              <a:rPr lang="en-US" sz="1400">
                <a:solidFill>
                  <a:schemeClr val="tx1">
                    <a:lumMod val="75000"/>
                    <a:lumOff val="25000"/>
                  </a:schemeClr>
                </a:solidFill>
                <a:latin typeface="Century Gothic" panose="020B0502020202020204" pitchFamily="34" charset="0"/>
              </a:rPr>
              <a:t>2</a:t>
            </a:r>
          </a:p>
        </p:txBody>
      </p:sp>
      <p:sp>
        <p:nvSpPr>
          <p:cNvPr id="45" name="TextBox 44">
            <a:extLst>
              <a:ext uri="{FF2B5EF4-FFF2-40B4-BE49-F238E27FC236}">
                <a16:creationId xmlns:a16="http://schemas.microsoft.com/office/drawing/2014/main" id="{CAB27B09-017C-466D-315E-B7B064336CCE}"/>
              </a:ext>
            </a:extLst>
          </p:cNvPr>
          <p:cNvSpPr txBox="1"/>
          <p:nvPr/>
        </p:nvSpPr>
        <p:spPr>
          <a:xfrm>
            <a:off x="7662433" y="3118105"/>
            <a:ext cx="479631" cy="307777"/>
          </a:xfrm>
          <a:prstGeom prst="rect">
            <a:avLst/>
          </a:prstGeom>
          <a:noFill/>
        </p:spPr>
        <p:txBody>
          <a:bodyPr wrap="square" rtlCol="0">
            <a:spAutoFit/>
          </a:bodyPr>
          <a:lstStyle/>
          <a:p>
            <a:pPr algn="ctr"/>
            <a:r>
              <a:rPr lang="en-US" sz="1400">
                <a:solidFill>
                  <a:schemeClr val="tx1">
                    <a:lumMod val="75000"/>
                    <a:lumOff val="25000"/>
                  </a:schemeClr>
                </a:solidFill>
                <a:latin typeface="Century Gothic" panose="020B0502020202020204" pitchFamily="34" charset="0"/>
              </a:rPr>
              <a:t>0.1</a:t>
            </a:r>
          </a:p>
        </p:txBody>
      </p:sp>
      <p:sp>
        <p:nvSpPr>
          <p:cNvPr id="46" name="TextBox 45">
            <a:extLst>
              <a:ext uri="{FF2B5EF4-FFF2-40B4-BE49-F238E27FC236}">
                <a16:creationId xmlns:a16="http://schemas.microsoft.com/office/drawing/2014/main" id="{744BE9AD-6D62-A65E-3DDE-321274217337}"/>
              </a:ext>
            </a:extLst>
          </p:cNvPr>
          <p:cNvSpPr txBox="1"/>
          <p:nvPr/>
        </p:nvSpPr>
        <p:spPr>
          <a:xfrm>
            <a:off x="7654185" y="3943516"/>
            <a:ext cx="414356" cy="307777"/>
          </a:xfrm>
          <a:prstGeom prst="rect">
            <a:avLst/>
          </a:prstGeom>
          <a:noFill/>
        </p:spPr>
        <p:txBody>
          <a:bodyPr wrap="square" rtlCol="0">
            <a:spAutoFit/>
          </a:bodyPr>
          <a:lstStyle/>
          <a:p>
            <a:pPr algn="ctr"/>
            <a:r>
              <a:rPr lang="en-US" sz="1400">
                <a:solidFill>
                  <a:schemeClr val="tx1">
                    <a:lumMod val="75000"/>
                    <a:lumOff val="25000"/>
                  </a:schemeClr>
                </a:solidFill>
                <a:latin typeface="Century Gothic" panose="020B0502020202020204" pitchFamily="34" charset="0"/>
              </a:rPr>
              <a:t>0</a:t>
            </a:r>
          </a:p>
        </p:txBody>
      </p:sp>
      <p:sp>
        <p:nvSpPr>
          <p:cNvPr id="47" name="TextBox 46">
            <a:extLst>
              <a:ext uri="{FF2B5EF4-FFF2-40B4-BE49-F238E27FC236}">
                <a16:creationId xmlns:a16="http://schemas.microsoft.com/office/drawing/2014/main" id="{236FA5B0-A248-58A2-62F1-C01B5190D4B2}"/>
              </a:ext>
            </a:extLst>
          </p:cNvPr>
          <p:cNvSpPr txBox="1"/>
          <p:nvPr/>
        </p:nvSpPr>
        <p:spPr>
          <a:xfrm>
            <a:off x="7573413" y="4778759"/>
            <a:ext cx="629704" cy="307777"/>
          </a:xfrm>
          <a:prstGeom prst="rect">
            <a:avLst/>
          </a:prstGeom>
          <a:noFill/>
        </p:spPr>
        <p:txBody>
          <a:bodyPr wrap="square" rtlCol="0">
            <a:spAutoFit/>
          </a:bodyPr>
          <a:lstStyle/>
          <a:p>
            <a:pPr algn="ctr"/>
            <a:r>
              <a:rPr lang="en-US" sz="1400">
                <a:solidFill>
                  <a:schemeClr val="tx1">
                    <a:lumMod val="75000"/>
                    <a:lumOff val="25000"/>
                  </a:schemeClr>
                </a:solidFill>
                <a:latin typeface="Century Gothic" panose="020B0502020202020204" pitchFamily="34" charset="0"/>
              </a:rPr>
              <a:t>-0.1</a:t>
            </a:r>
          </a:p>
        </p:txBody>
      </p:sp>
      <p:sp>
        <p:nvSpPr>
          <p:cNvPr id="48" name="TextBox 47">
            <a:extLst>
              <a:ext uri="{FF2B5EF4-FFF2-40B4-BE49-F238E27FC236}">
                <a16:creationId xmlns:a16="http://schemas.microsoft.com/office/drawing/2014/main" id="{AEE9CCDF-3579-709B-4CC4-ED0215E0FBCD}"/>
              </a:ext>
            </a:extLst>
          </p:cNvPr>
          <p:cNvSpPr txBox="1"/>
          <p:nvPr/>
        </p:nvSpPr>
        <p:spPr>
          <a:xfrm>
            <a:off x="7598774" y="5614002"/>
            <a:ext cx="549248" cy="307777"/>
          </a:xfrm>
          <a:prstGeom prst="rect">
            <a:avLst/>
          </a:prstGeom>
          <a:noFill/>
        </p:spPr>
        <p:txBody>
          <a:bodyPr wrap="square" rtlCol="0">
            <a:spAutoFit/>
          </a:bodyPr>
          <a:lstStyle/>
          <a:p>
            <a:pPr algn="ctr"/>
            <a:r>
              <a:rPr lang="en-US" sz="1400">
                <a:solidFill>
                  <a:schemeClr val="tx1">
                    <a:lumMod val="75000"/>
                    <a:lumOff val="25000"/>
                  </a:schemeClr>
                </a:solidFill>
                <a:latin typeface="Century Gothic" panose="020B0502020202020204" pitchFamily="34" charset="0"/>
              </a:rPr>
              <a:t>-0.2</a:t>
            </a:r>
          </a:p>
        </p:txBody>
      </p:sp>
      <p:sp>
        <p:nvSpPr>
          <p:cNvPr id="49" name="TextBox 48">
            <a:extLst>
              <a:ext uri="{FF2B5EF4-FFF2-40B4-BE49-F238E27FC236}">
                <a16:creationId xmlns:a16="http://schemas.microsoft.com/office/drawing/2014/main" id="{3DA2047B-3932-035A-C6FF-382B1931F753}"/>
              </a:ext>
            </a:extLst>
          </p:cNvPr>
          <p:cNvSpPr txBox="1"/>
          <p:nvPr/>
        </p:nvSpPr>
        <p:spPr>
          <a:xfrm>
            <a:off x="7668390" y="2304187"/>
            <a:ext cx="479632" cy="307777"/>
          </a:xfrm>
          <a:prstGeom prst="rect">
            <a:avLst/>
          </a:prstGeom>
          <a:noFill/>
        </p:spPr>
        <p:txBody>
          <a:bodyPr wrap="square" rtlCol="0">
            <a:spAutoFit/>
          </a:bodyPr>
          <a:lstStyle/>
          <a:p>
            <a:pPr algn="ctr"/>
            <a:r>
              <a:rPr lang="en-US" sz="1400">
                <a:solidFill>
                  <a:schemeClr val="tx1">
                    <a:lumMod val="75000"/>
                    <a:lumOff val="25000"/>
                  </a:schemeClr>
                </a:solidFill>
                <a:latin typeface="Century Gothic" panose="020B0502020202020204" pitchFamily="34" charset="0"/>
              </a:rPr>
              <a:t>0.2</a:t>
            </a:r>
          </a:p>
        </p:txBody>
      </p:sp>
      <p:sp>
        <p:nvSpPr>
          <p:cNvPr id="50" name="TextBox 49">
            <a:extLst>
              <a:ext uri="{FF2B5EF4-FFF2-40B4-BE49-F238E27FC236}">
                <a16:creationId xmlns:a16="http://schemas.microsoft.com/office/drawing/2014/main" id="{46D255CF-41DE-6062-0C33-5C9EB2A925A7}"/>
              </a:ext>
            </a:extLst>
          </p:cNvPr>
          <p:cNvSpPr txBox="1"/>
          <p:nvPr/>
        </p:nvSpPr>
        <p:spPr>
          <a:xfrm rot="5400000">
            <a:off x="7636977" y="3808870"/>
            <a:ext cx="1002197" cy="369332"/>
          </a:xfrm>
          <a:prstGeom prst="rect">
            <a:avLst/>
          </a:prstGeom>
          <a:noFill/>
        </p:spPr>
        <p:txBody>
          <a:bodyPr wrap="none" lIns="91440" tIns="45720" rIns="91440" bIns="45720" rtlCol="0" anchor="t">
            <a:spAutoFit/>
          </a:bodyPr>
          <a:lstStyle/>
          <a:p>
            <a:pPr algn="ctr"/>
            <a:r>
              <a:rPr lang="en-US">
                <a:solidFill>
                  <a:schemeClr val="tx1">
                    <a:lumMod val="75000"/>
                    <a:lumOff val="25000"/>
                  </a:schemeClr>
                </a:solidFill>
                <a:latin typeface="Century Gothic"/>
              </a:rPr>
              <a:t> NDVI**</a:t>
            </a:r>
            <a:endParaRPr lang="en-US" sz="2000"/>
          </a:p>
        </p:txBody>
      </p:sp>
      <p:sp>
        <p:nvSpPr>
          <p:cNvPr id="51" name="TextBox 50">
            <a:extLst>
              <a:ext uri="{FF2B5EF4-FFF2-40B4-BE49-F238E27FC236}">
                <a16:creationId xmlns:a16="http://schemas.microsoft.com/office/drawing/2014/main" id="{EFA45863-EBD0-563F-8C26-08BB76A5D96A}"/>
              </a:ext>
            </a:extLst>
          </p:cNvPr>
          <p:cNvSpPr txBox="1"/>
          <p:nvPr/>
        </p:nvSpPr>
        <p:spPr>
          <a:xfrm>
            <a:off x="5360938" y="6374923"/>
            <a:ext cx="2866490"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*Soy crop mask by </a:t>
            </a:r>
            <a:r>
              <a:rPr lang="en-US" sz="1400" err="1">
                <a:solidFill>
                  <a:schemeClr val="tx1">
                    <a:lumMod val="75000"/>
                    <a:lumOff val="25000"/>
                  </a:schemeClr>
                </a:solidFill>
                <a:latin typeface="Century Gothic"/>
              </a:rPr>
              <a:t>MapBiomas</a:t>
            </a:r>
            <a:endParaRPr lang="en-US" sz="1400">
              <a:solidFill>
                <a:schemeClr val="tx1">
                  <a:lumMod val="75000"/>
                  <a:lumOff val="25000"/>
                </a:schemeClr>
              </a:solidFill>
              <a:latin typeface="Century Gothic"/>
            </a:endParaRPr>
          </a:p>
        </p:txBody>
      </p:sp>
      <p:sp>
        <p:nvSpPr>
          <p:cNvPr id="3" name="TextBox 2">
            <a:extLst>
              <a:ext uri="{FF2B5EF4-FFF2-40B4-BE49-F238E27FC236}">
                <a16:creationId xmlns:a16="http://schemas.microsoft.com/office/drawing/2014/main" id="{97F6567E-1311-A77F-037E-90E52E4A7391}"/>
              </a:ext>
            </a:extLst>
          </p:cNvPr>
          <p:cNvSpPr txBox="1"/>
          <p:nvPr/>
        </p:nvSpPr>
        <p:spPr>
          <a:xfrm>
            <a:off x="8068541" y="1320967"/>
            <a:ext cx="3940699" cy="95410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**Scale of -1 to 1, values between 0 and 1 represent vegetation greenness, with higher values corresponding with increased greenness  </a:t>
            </a:r>
          </a:p>
        </p:txBody>
      </p:sp>
    </p:spTree>
    <p:extLst>
      <p:ext uri="{BB962C8B-B14F-4D97-AF65-F5344CB8AC3E}">
        <p14:creationId xmlns:p14="http://schemas.microsoft.com/office/powerpoint/2010/main" val="2958612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4F794-ABC4-7487-E85A-596739AE3B27}"/>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3FC956EA-7345-1726-D4CF-4527535D36E8}"/>
              </a:ext>
            </a:extLst>
          </p:cNvPr>
          <p:cNvPicPr>
            <a:picLocks noChangeAspect="1"/>
          </p:cNvPicPr>
          <p:nvPr/>
        </p:nvPicPr>
        <p:blipFill rotWithShape="1">
          <a:blip r:embed="rId3"/>
          <a:srcRect l="5852" t="6235" r="-155" b="7602"/>
          <a:stretch/>
        </p:blipFill>
        <p:spPr>
          <a:xfrm>
            <a:off x="1067502" y="1863046"/>
            <a:ext cx="5748735" cy="3250569"/>
          </a:xfrm>
          <a:prstGeom prst="rect">
            <a:avLst/>
          </a:prstGeom>
        </p:spPr>
      </p:pic>
      <p:sp>
        <p:nvSpPr>
          <p:cNvPr id="2" name="Title 1">
            <a:extLst>
              <a:ext uri="{FF2B5EF4-FFF2-40B4-BE49-F238E27FC236}">
                <a16:creationId xmlns:a16="http://schemas.microsoft.com/office/drawing/2014/main" id="{FA0EEA4A-963D-088B-E193-96ABE78E0550}"/>
              </a:ext>
            </a:extLst>
          </p:cNvPr>
          <p:cNvSpPr>
            <a:spLocks noGrp="1"/>
          </p:cNvSpPr>
          <p:nvPr>
            <p:ph type="title"/>
          </p:nvPr>
        </p:nvSpPr>
        <p:spPr/>
        <p:txBody>
          <a:bodyPr/>
          <a:lstStyle/>
          <a:p>
            <a:r>
              <a:rPr lang="en-US"/>
              <a:t>Results: Production Yield </a:t>
            </a:r>
          </a:p>
        </p:txBody>
      </p:sp>
      <p:sp>
        <p:nvSpPr>
          <p:cNvPr id="3" name="TextBox 2">
            <a:extLst>
              <a:ext uri="{FF2B5EF4-FFF2-40B4-BE49-F238E27FC236}">
                <a16:creationId xmlns:a16="http://schemas.microsoft.com/office/drawing/2014/main" id="{DAA14CA8-36AA-1574-AC16-5D5C9627B405}"/>
              </a:ext>
            </a:extLst>
          </p:cNvPr>
          <p:cNvSpPr txBox="1"/>
          <p:nvPr/>
        </p:nvSpPr>
        <p:spPr>
          <a:xfrm>
            <a:off x="1837827" y="5482495"/>
            <a:ext cx="3955521" cy="646331"/>
          </a:xfrm>
          <a:prstGeom prst="rect">
            <a:avLst/>
          </a:prstGeom>
          <a:noFill/>
        </p:spPr>
        <p:txBody>
          <a:bodyPr wrap="square" lIns="91440" tIns="45720" rIns="91440" bIns="45720" rtlCol="0" anchor="t">
            <a:spAutoFit/>
          </a:bodyPr>
          <a:lstStyle/>
          <a:p>
            <a:pPr algn="ctr"/>
            <a:r>
              <a:rPr lang="en-US">
                <a:solidFill>
                  <a:schemeClr val="tx1">
                    <a:lumMod val="75000"/>
                    <a:lumOff val="25000"/>
                  </a:schemeClr>
                </a:solidFill>
                <a:latin typeface="Century Gothic"/>
              </a:rPr>
              <a:t>Detrended Soy Production Yield (kilograms per hectare) </a:t>
            </a:r>
            <a:endParaRPr lang="en-US">
              <a:solidFill>
                <a:schemeClr val="tx1">
                  <a:lumMod val="75000"/>
                  <a:lumOff val="2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5C913196-3907-9099-0F84-F91CB29F98B8}"/>
              </a:ext>
            </a:extLst>
          </p:cNvPr>
          <p:cNvSpPr txBox="1"/>
          <p:nvPr/>
        </p:nvSpPr>
        <p:spPr>
          <a:xfrm rot="16200000">
            <a:off x="-901418" y="3379047"/>
            <a:ext cx="2651688" cy="369332"/>
          </a:xfrm>
          <a:prstGeom prst="rect">
            <a:avLst/>
          </a:prstGeom>
          <a:noFill/>
        </p:spPr>
        <p:txBody>
          <a:bodyPr wrap="none" lIns="91440" tIns="45720" rIns="91440" bIns="45720" rtlCol="0" anchor="t">
            <a:spAutoFit/>
          </a:bodyPr>
          <a:lstStyle/>
          <a:p>
            <a:pPr algn="ctr"/>
            <a:r>
              <a:rPr lang="en-US">
                <a:solidFill>
                  <a:schemeClr val="tx1">
                    <a:lumMod val="75000"/>
                    <a:lumOff val="25000"/>
                  </a:schemeClr>
                </a:solidFill>
                <a:latin typeface="Century Gothic"/>
              </a:rPr>
              <a:t>Cumulative Soy NDVI*</a:t>
            </a:r>
          </a:p>
        </p:txBody>
      </p:sp>
      <p:sp>
        <p:nvSpPr>
          <p:cNvPr id="6" name="TextBox 5">
            <a:extLst>
              <a:ext uri="{FF2B5EF4-FFF2-40B4-BE49-F238E27FC236}">
                <a16:creationId xmlns:a16="http://schemas.microsoft.com/office/drawing/2014/main" id="{7AE55E81-4617-D31A-973B-DF3F5AEDCA0B}"/>
              </a:ext>
            </a:extLst>
          </p:cNvPr>
          <p:cNvSpPr txBox="1"/>
          <p:nvPr/>
        </p:nvSpPr>
        <p:spPr>
          <a:xfrm>
            <a:off x="508803" y="1465778"/>
            <a:ext cx="6620723" cy="369332"/>
          </a:xfrm>
          <a:prstGeom prst="rect">
            <a:avLst/>
          </a:prstGeom>
          <a:noFill/>
        </p:spPr>
        <p:txBody>
          <a:bodyPr wrap="none" rtlCol="0">
            <a:spAutoFit/>
          </a:bodyPr>
          <a:lstStyle/>
          <a:p>
            <a:pPr algn="ctr"/>
            <a:r>
              <a:rPr lang="en-US">
                <a:solidFill>
                  <a:schemeClr val="tx1">
                    <a:lumMod val="75000"/>
                    <a:lumOff val="25000"/>
                  </a:schemeClr>
                </a:solidFill>
                <a:latin typeface="Century Gothic" panose="020B0502020202020204" pitchFamily="34" charset="0"/>
              </a:rPr>
              <a:t>Detrended Yield by Cumulative Soy Growing Season NDVI</a:t>
            </a:r>
          </a:p>
        </p:txBody>
      </p:sp>
      <p:sp>
        <p:nvSpPr>
          <p:cNvPr id="7" name="TextBox 6">
            <a:extLst>
              <a:ext uri="{FF2B5EF4-FFF2-40B4-BE49-F238E27FC236}">
                <a16:creationId xmlns:a16="http://schemas.microsoft.com/office/drawing/2014/main" id="{D7350B7B-561C-0FD8-E82A-C9597E7E2A4C}"/>
              </a:ext>
            </a:extLst>
          </p:cNvPr>
          <p:cNvSpPr txBox="1"/>
          <p:nvPr/>
        </p:nvSpPr>
        <p:spPr>
          <a:xfrm>
            <a:off x="517208" y="2515032"/>
            <a:ext cx="49266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0.9</a:t>
            </a:r>
            <a:endParaRPr lang="en-US" sz="1400">
              <a:solidFill>
                <a:schemeClr val="tx1">
                  <a:lumMod val="75000"/>
                  <a:lumOff val="25000"/>
                </a:schemeClr>
              </a:solidFill>
              <a:latin typeface="Century Gothic" panose="020B0502020202020204" pitchFamily="34" charset="0"/>
            </a:endParaRPr>
          </a:p>
        </p:txBody>
      </p:sp>
      <p:sp>
        <p:nvSpPr>
          <p:cNvPr id="8" name="TextBox 7">
            <a:extLst>
              <a:ext uri="{FF2B5EF4-FFF2-40B4-BE49-F238E27FC236}">
                <a16:creationId xmlns:a16="http://schemas.microsoft.com/office/drawing/2014/main" id="{CD629AF5-FD4C-85CC-A70A-6378A0EF9EB1}"/>
              </a:ext>
            </a:extLst>
          </p:cNvPr>
          <p:cNvSpPr txBox="1"/>
          <p:nvPr/>
        </p:nvSpPr>
        <p:spPr>
          <a:xfrm>
            <a:off x="517210" y="1846471"/>
            <a:ext cx="576006"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1.2</a:t>
            </a:r>
            <a:endParaRPr lang="en-US" sz="1400">
              <a:solidFill>
                <a:schemeClr val="tx1">
                  <a:lumMod val="75000"/>
                  <a:lumOff val="25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9F35DEC9-5EFA-0BD2-ACAB-65F744C52C43}"/>
              </a:ext>
            </a:extLst>
          </p:cNvPr>
          <p:cNvSpPr txBox="1"/>
          <p:nvPr/>
        </p:nvSpPr>
        <p:spPr>
          <a:xfrm>
            <a:off x="1264889" y="2057954"/>
            <a:ext cx="2550699" cy="307777"/>
          </a:xfrm>
          <a:prstGeom prst="rect">
            <a:avLst/>
          </a:prstGeom>
          <a:solidFill>
            <a:schemeClr val="bg1"/>
          </a:solidFill>
        </p:spPr>
        <p:txBody>
          <a:bodyPr wrap="none" lIns="91440" tIns="45720" rIns="91440" bIns="45720" rtlCol="0" anchor="t">
            <a:spAutoFit/>
          </a:bodyPr>
          <a:lstStyle/>
          <a:p>
            <a:pPr algn="ctr"/>
            <a:r>
              <a:rPr lang="en-US" sz="1400">
                <a:solidFill>
                  <a:schemeClr val="tx1">
                    <a:lumMod val="75000"/>
                    <a:lumOff val="25000"/>
                  </a:schemeClr>
                </a:solidFill>
                <a:latin typeface="Century Gothic"/>
              </a:rPr>
              <a:t>𝑦 = 0.215 + 0.125 𝑥, </a:t>
            </a:r>
            <a:r>
              <a:rPr lang="en-US" sz="1400">
                <a:solidFill>
                  <a:schemeClr val="tx1">
                    <a:lumMod val="75000"/>
                    <a:lumOff val="25000"/>
                  </a:schemeClr>
                </a:solidFill>
                <a:latin typeface="Century Gothic"/>
                <a:ea typeface="+mn-lt"/>
                <a:cs typeface="+mn-lt"/>
              </a:rPr>
              <a:t>R</a:t>
            </a:r>
            <a:r>
              <a:rPr lang="en-US" sz="900" baseline="30000">
                <a:solidFill>
                  <a:schemeClr val="tx1">
                    <a:lumMod val="75000"/>
                    <a:lumOff val="25000"/>
                  </a:schemeClr>
                </a:solidFill>
                <a:latin typeface="Century Gothic"/>
                <a:ea typeface="+mn-lt"/>
                <a:cs typeface="+mn-lt"/>
              </a:rPr>
              <a:t>2</a:t>
            </a:r>
            <a:r>
              <a:rPr lang="en-US" sz="1400">
                <a:solidFill>
                  <a:schemeClr val="tx1">
                    <a:lumMod val="75000"/>
                    <a:lumOff val="25000"/>
                  </a:schemeClr>
                </a:solidFill>
                <a:latin typeface="Century Gothic"/>
                <a:ea typeface="+mn-lt"/>
                <a:cs typeface="+mn-lt"/>
              </a:rPr>
              <a:t> &lt; 0.01</a:t>
            </a:r>
          </a:p>
        </p:txBody>
      </p:sp>
      <p:sp>
        <p:nvSpPr>
          <p:cNvPr id="11" name="TextBox 10">
            <a:extLst>
              <a:ext uri="{FF2B5EF4-FFF2-40B4-BE49-F238E27FC236}">
                <a16:creationId xmlns:a16="http://schemas.microsoft.com/office/drawing/2014/main" id="{85F9E2A3-01C2-67D7-1B73-9FF872EBA1FD}"/>
              </a:ext>
            </a:extLst>
          </p:cNvPr>
          <p:cNvSpPr txBox="1"/>
          <p:nvPr/>
        </p:nvSpPr>
        <p:spPr>
          <a:xfrm>
            <a:off x="1066208" y="5120560"/>
            <a:ext cx="433132" cy="307777"/>
          </a:xfrm>
          <a:prstGeom prst="rect">
            <a:avLst/>
          </a:prstGeom>
          <a:noFill/>
        </p:spPr>
        <p:txBody>
          <a:bodyPr wrap="square" rtlCol="0">
            <a:spAutoFit/>
          </a:bodyPr>
          <a:lstStyle/>
          <a:p>
            <a:pPr algn="ctr"/>
            <a:r>
              <a:rPr lang="en-US" sz="1400">
                <a:solidFill>
                  <a:schemeClr val="tx1">
                    <a:lumMod val="75000"/>
                    <a:lumOff val="25000"/>
                  </a:schemeClr>
                </a:solidFill>
                <a:latin typeface="Century Gothic" panose="020B0502020202020204" pitchFamily="34" charset="0"/>
              </a:rPr>
              <a:t>0.4</a:t>
            </a:r>
          </a:p>
        </p:txBody>
      </p:sp>
      <p:sp>
        <p:nvSpPr>
          <p:cNvPr id="13" name="TextBox 12">
            <a:extLst>
              <a:ext uri="{FF2B5EF4-FFF2-40B4-BE49-F238E27FC236}">
                <a16:creationId xmlns:a16="http://schemas.microsoft.com/office/drawing/2014/main" id="{45730850-AAD9-E4AA-498C-FEED8D40094F}"/>
              </a:ext>
            </a:extLst>
          </p:cNvPr>
          <p:cNvSpPr txBox="1"/>
          <p:nvPr/>
        </p:nvSpPr>
        <p:spPr>
          <a:xfrm>
            <a:off x="2109136" y="5119014"/>
            <a:ext cx="433132" cy="307777"/>
          </a:xfrm>
          <a:prstGeom prst="rect">
            <a:avLst/>
          </a:prstGeom>
          <a:noFill/>
        </p:spPr>
        <p:txBody>
          <a:bodyPr wrap="square" rtlCol="0">
            <a:spAutoFit/>
          </a:bodyPr>
          <a:lstStyle/>
          <a:p>
            <a:pPr algn="ctr"/>
            <a:r>
              <a:rPr lang="en-US" sz="1400">
                <a:solidFill>
                  <a:schemeClr val="tx1">
                    <a:lumMod val="75000"/>
                    <a:lumOff val="25000"/>
                  </a:schemeClr>
                </a:solidFill>
                <a:latin typeface="Century Gothic" panose="020B0502020202020204" pitchFamily="34" charset="0"/>
              </a:rPr>
              <a:t>0.6</a:t>
            </a:r>
          </a:p>
        </p:txBody>
      </p:sp>
      <p:sp>
        <p:nvSpPr>
          <p:cNvPr id="14" name="TextBox 13">
            <a:extLst>
              <a:ext uri="{FF2B5EF4-FFF2-40B4-BE49-F238E27FC236}">
                <a16:creationId xmlns:a16="http://schemas.microsoft.com/office/drawing/2014/main" id="{37DF1C15-59E6-641C-32A5-883F6E9FBDB3}"/>
              </a:ext>
            </a:extLst>
          </p:cNvPr>
          <p:cNvSpPr txBox="1"/>
          <p:nvPr/>
        </p:nvSpPr>
        <p:spPr>
          <a:xfrm>
            <a:off x="3053363" y="5107107"/>
            <a:ext cx="528381" cy="307777"/>
          </a:xfrm>
          <a:prstGeom prst="rect">
            <a:avLst/>
          </a:prstGeom>
          <a:noFill/>
        </p:spPr>
        <p:txBody>
          <a:bodyPr wrap="square" rtlCol="0">
            <a:spAutoFit/>
          </a:bodyPr>
          <a:lstStyle/>
          <a:p>
            <a:pPr algn="ctr"/>
            <a:r>
              <a:rPr lang="en-US" sz="1400">
                <a:solidFill>
                  <a:schemeClr val="tx1">
                    <a:lumMod val="75000"/>
                    <a:lumOff val="25000"/>
                  </a:schemeClr>
                </a:solidFill>
                <a:latin typeface="Century Gothic" panose="020B0502020202020204" pitchFamily="34" charset="0"/>
              </a:rPr>
              <a:t>0.8</a:t>
            </a:r>
          </a:p>
        </p:txBody>
      </p:sp>
      <p:sp>
        <p:nvSpPr>
          <p:cNvPr id="15" name="TextBox 14">
            <a:extLst>
              <a:ext uri="{FF2B5EF4-FFF2-40B4-BE49-F238E27FC236}">
                <a16:creationId xmlns:a16="http://schemas.microsoft.com/office/drawing/2014/main" id="{093A247C-5FB1-4A68-44B1-296990581919}"/>
              </a:ext>
            </a:extLst>
          </p:cNvPr>
          <p:cNvSpPr txBox="1"/>
          <p:nvPr/>
        </p:nvSpPr>
        <p:spPr>
          <a:xfrm>
            <a:off x="4134760" y="5108651"/>
            <a:ext cx="528381" cy="307777"/>
          </a:xfrm>
          <a:prstGeom prst="rect">
            <a:avLst/>
          </a:prstGeom>
          <a:noFill/>
        </p:spPr>
        <p:txBody>
          <a:bodyPr wrap="square" rtlCol="0">
            <a:spAutoFit/>
          </a:bodyPr>
          <a:lstStyle/>
          <a:p>
            <a:pPr algn="ctr"/>
            <a:r>
              <a:rPr lang="en-US" sz="1400">
                <a:solidFill>
                  <a:schemeClr val="tx1">
                    <a:lumMod val="75000"/>
                    <a:lumOff val="25000"/>
                  </a:schemeClr>
                </a:solidFill>
                <a:latin typeface="Century Gothic" panose="020B0502020202020204" pitchFamily="34" charset="0"/>
              </a:rPr>
              <a:t>1.0</a:t>
            </a:r>
          </a:p>
        </p:txBody>
      </p:sp>
      <p:sp>
        <p:nvSpPr>
          <p:cNvPr id="16" name="TextBox 15">
            <a:extLst>
              <a:ext uri="{FF2B5EF4-FFF2-40B4-BE49-F238E27FC236}">
                <a16:creationId xmlns:a16="http://schemas.microsoft.com/office/drawing/2014/main" id="{A23F2EC6-6646-02D2-C588-0B24C1AEFA71}"/>
              </a:ext>
            </a:extLst>
          </p:cNvPr>
          <p:cNvSpPr txBox="1"/>
          <p:nvPr/>
        </p:nvSpPr>
        <p:spPr>
          <a:xfrm>
            <a:off x="5203199" y="5133063"/>
            <a:ext cx="540288" cy="319683"/>
          </a:xfrm>
          <a:prstGeom prst="rect">
            <a:avLst/>
          </a:prstGeom>
          <a:noFill/>
        </p:spPr>
        <p:txBody>
          <a:bodyPr wrap="square" rtlCol="0">
            <a:spAutoFit/>
          </a:bodyPr>
          <a:lstStyle/>
          <a:p>
            <a:pPr algn="ctr"/>
            <a:r>
              <a:rPr lang="en-US" sz="1400">
                <a:solidFill>
                  <a:schemeClr val="tx1">
                    <a:lumMod val="75000"/>
                    <a:lumOff val="25000"/>
                  </a:schemeClr>
                </a:solidFill>
                <a:latin typeface="Century Gothic" panose="020B0502020202020204" pitchFamily="34" charset="0"/>
              </a:rPr>
              <a:t>1.2</a:t>
            </a:r>
          </a:p>
        </p:txBody>
      </p:sp>
      <p:sp>
        <p:nvSpPr>
          <p:cNvPr id="17" name="TextBox 16">
            <a:extLst>
              <a:ext uri="{FF2B5EF4-FFF2-40B4-BE49-F238E27FC236}">
                <a16:creationId xmlns:a16="http://schemas.microsoft.com/office/drawing/2014/main" id="{F4D1A9EA-82C9-D81A-AA89-58953430678B}"/>
              </a:ext>
            </a:extLst>
          </p:cNvPr>
          <p:cNvSpPr txBox="1"/>
          <p:nvPr/>
        </p:nvSpPr>
        <p:spPr>
          <a:xfrm>
            <a:off x="6219634" y="5145692"/>
            <a:ext cx="576006" cy="307777"/>
          </a:xfrm>
          <a:prstGeom prst="rect">
            <a:avLst/>
          </a:prstGeom>
          <a:noFill/>
        </p:spPr>
        <p:txBody>
          <a:bodyPr wrap="square" rtlCol="0">
            <a:spAutoFit/>
          </a:bodyPr>
          <a:lstStyle/>
          <a:p>
            <a:pPr algn="ctr"/>
            <a:r>
              <a:rPr lang="en-US" sz="1400">
                <a:solidFill>
                  <a:schemeClr val="tx1">
                    <a:lumMod val="75000"/>
                    <a:lumOff val="25000"/>
                  </a:schemeClr>
                </a:solidFill>
                <a:latin typeface="Century Gothic" panose="020B0502020202020204" pitchFamily="34" charset="0"/>
              </a:rPr>
              <a:t>1.4</a:t>
            </a:r>
          </a:p>
        </p:txBody>
      </p:sp>
      <p:sp>
        <p:nvSpPr>
          <p:cNvPr id="19" name="TextBox 18">
            <a:extLst>
              <a:ext uri="{FF2B5EF4-FFF2-40B4-BE49-F238E27FC236}">
                <a16:creationId xmlns:a16="http://schemas.microsoft.com/office/drawing/2014/main" id="{8B18B838-6EA6-EA8A-B60F-E61CDD93373A}"/>
              </a:ext>
            </a:extLst>
          </p:cNvPr>
          <p:cNvSpPr txBox="1"/>
          <p:nvPr/>
        </p:nvSpPr>
        <p:spPr>
          <a:xfrm>
            <a:off x="517207" y="3300696"/>
            <a:ext cx="49266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0.6</a:t>
            </a:r>
            <a:endParaRPr lang="en-US" sz="1400">
              <a:solidFill>
                <a:schemeClr val="tx1">
                  <a:lumMod val="75000"/>
                  <a:lumOff val="25000"/>
                </a:schemeClr>
              </a:solidFill>
              <a:latin typeface="Century Gothic" panose="020B0502020202020204" pitchFamily="34" charset="0"/>
            </a:endParaRPr>
          </a:p>
        </p:txBody>
      </p:sp>
      <p:sp>
        <p:nvSpPr>
          <p:cNvPr id="20" name="TextBox 19">
            <a:extLst>
              <a:ext uri="{FF2B5EF4-FFF2-40B4-BE49-F238E27FC236}">
                <a16:creationId xmlns:a16="http://schemas.microsoft.com/office/drawing/2014/main" id="{5A538E69-2C26-0854-B268-0290448BBF4C}"/>
              </a:ext>
            </a:extLst>
          </p:cNvPr>
          <p:cNvSpPr txBox="1"/>
          <p:nvPr/>
        </p:nvSpPr>
        <p:spPr>
          <a:xfrm>
            <a:off x="574002" y="4029566"/>
            <a:ext cx="492663"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0.3</a:t>
            </a:r>
            <a:endParaRPr lang="en-US" sz="1400">
              <a:solidFill>
                <a:schemeClr val="tx1">
                  <a:lumMod val="75000"/>
                  <a:lumOff val="25000"/>
                </a:schemeClr>
              </a:solidFill>
              <a:latin typeface="Century Gothic" panose="020B0502020202020204" pitchFamily="34" charset="0"/>
            </a:endParaRPr>
          </a:p>
        </p:txBody>
      </p:sp>
      <p:sp>
        <p:nvSpPr>
          <p:cNvPr id="21" name="TextBox 20">
            <a:extLst>
              <a:ext uri="{FF2B5EF4-FFF2-40B4-BE49-F238E27FC236}">
                <a16:creationId xmlns:a16="http://schemas.microsoft.com/office/drawing/2014/main" id="{D98C89A0-32FE-DCDF-9997-00860822AAF9}"/>
              </a:ext>
            </a:extLst>
          </p:cNvPr>
          <p:cNvSpPr txBox="1"/>
          <p:nvPr/>
        </p:nvSpPr>
        <p:spPr>
          <a:xfrm>
            <a:off x="671396" y="4739503"/>
            <a:ext cx="433132" cy="30777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0</a:t>
            </a:r>
            <a:endParaRPr lang="en-US" sz="1400">
              <a:solidFill>
                <a:schemeClr val="tx1">
                  <a:lumMod val="75000"/>
                  <a:lumOff val="2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3A065060-6167-79BF-256B-CC27A1961618}"/>
              </a:ext>
            </a:extLst>
          </p:cNvPr>
          <p:cNvSpPr txBox="1"/>
          <p:nvPr/>
        </p:nvSpPr>
        <p:spPr>
          <a:xfrm>
            <a:off x="7390849" y="1833833"/>
            <a:ext cx="3955522" cy="4154984"/>
          </a:xfrm>
          <a:prstGeom prst="rect">
            <a:avLst/>
          </a:prstGeom>
          <a:noFill/>
        </p:spPr>
        <p:txBody>
          <a:bodyPr wrap="square" lIns="91440" tIns="45720" rIns="91440" bIns="45720" rtlCol="0" anchor="t">
            <a:spAutoFit/>
          </a:bodyPr>
          <a:lstStyle/>
          <a:p>
            <a:pPr marL="342900" indent="-342900" rtl="0">
              <a:buFont typeface="Arial"/>
              <a:buChar char="•"/>
            </a:pPr>
            <a:r>
              <a:rPr lang="en-US" sz="2400">
                <a:solidFill>
                  <a:schemeClr val="tx1">
                    <a:lumMod val="75000"/>
                    <a:lumOff val="25000"/>
                  </a:schemeClr>
                </a:solidFill>
                <a:latin typeface="Century Gothic" panose="020B0502020202020204" pitchFamily="34" charset="0"/>
              </a:rPr>
              <a:t>No correlation between cumulative soy growing season NDVI and the detrended production yield statistics </a:t>
            </a:r>
            <a:endParaRPr lang="en-US"/>
          </a:p>
          <a:p>
            <a:pPr marL="342900" indent="-342900" rtl="0">
              <a:buFont typeface="Arial"/>
              <a:buChar char="•"/>
            </a:pPr>
            <a:endParaRPr lang="en-US" sz="2400">
              <a:solidFill>
                <a:schemeClr val="tx1">
                  <a:lumMod val="75000"/>
                  <a:lumOff val="25000"/>
                </a:schemeClr>
              </a:solidFill>
              <a:latin typeface="Century Gothic" panose="020B0502020202020204" pitchFamily="34" charset="0"/>
            </a:endParaRPr>
          </a:p>
          <a:p>
            <a:pPr marL="342900" indent="-342900" rtl="0">
              <a:buFont typeface="Arial"/>
              <a:buChar char="•"/>
            </a:pPr>
            <a:r>
              <a:rPr lang="en-US" sz="2400">
                <a:solidFill>
                  <a:schemeClr val="tx1">
                    <a:lumMod val="75000"/>
                    <a:lumOff val="25000"/>
                  </a:schemeClr>
                </a:solidFill>
                <a:latin typeface="Century Gothic" panose="020B0502020202020204" pitchFamily="34" charset="0"/>
              </a:rPr>
              <a:t>This suggests NDVI is not a feasible indicator for forecasting soy production yield </a:t>
            </a:r>
          </a:p>
        </p:txBody>
      </p:sp>
      <p:sp>
        <p:nvSpPr>
          <p:cNvPr id="12" name="TextBox 11">
            <a:extLst>
              <a:ext uri="{FF2B5EF4-FFF2-40B4-BE49-F238E27FC236}">
                <a16:creationId xmlns:a16="http://schemas.microsoft.com/office/drawing/2014/main" id="{2B333146-FE11-0ACD-0F23-1CD73C6617D6}"/>
              </a:ext>
            </a:extLst>
          </p:cNvPr>
          <p:cNvSpPr txBox="1"/>
          <p:nvPr/>
        </p:nvSpPr>
        <p:spPr>
          <a:xfrm>
            <a:off x="932836" y="6078512"/>
            <a:ext cx="6231193" cy="523220"/>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*Scale of -1 to 1, values between 0 and 1 represent vegetation greenness, with higher values corresponding with increased greenness  </a:t>
            </a:r>
          </a:p>
        </p:txBody>
      </p:sp>
    </p:spTree>
    <p:extLst>
      <p:ext uri="{BB962C8B-B14F-4D97-AF65-F5344CB8AC3E}">
        <p14:creationId xmlns:p14="http://schemas.microsoft.com/office/powerpoint/2010/main" val="2939346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D0F53-18F3-5CBC-2E70-FEF83A9E267A}"/>
              </a:ext>
            </a:extLst>
          </p:cNvPr>
          <p:cNvSpPr>
            <a:spLocks noGrp="1"/>
          </p:cNvSpPr>
          <p:nvPr>
            <p:ph type="title"/>
          </p:nvPr>
        </p:nvSpPr>
        <p:spPr/>
        <p:txBody>
          <a:bodyPr/>
          <a:lstStyle/>
          <a:p>
            <a:r>
              <a:rPr lang="en-US"/>
              <a:t>Errors and Uncertainties</a:t>
            </a:r>
          </a:p>
        </p:txBody>
      </p:sp>
      <p:sp>
        <p:nvSpPr>
          <p:cNvPr id="5" name="Text Placeholder 2">
            <a:extLst>
              <a:ext uri="{FF2B5EF4-FFF2-40B4-BE49-F238E27FC236}">
                <a16:creationId xmlns:a16="http://schemas.microsoft.com/office/drawing/2014/main" id="{A73024BF-6A7C-D6B7-1C5C-0DECD58AB65D}"/>
              </a:ext>
            </a:extLst>
          </p:cNvPr>
          <p:cNvSpPr txBox="1">
            <a:spLocks/>
          </p:cNvSpPr>
          <p:nvPr/>
        </p:nvSpPr>
        <p:spPr>
          <a:xfrm>
            <a:off x="506896" y="1654833"/>
            <a:ext cx="11234707" cy="481944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D2672B"/>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D2672B"/>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D2672B"/>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D2672B"/>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D2672B"/>
              </a:buClr>
            </a:pPr>
            <a:r>
              <a:rPr lang="en-US" b="1"/>
              <a:t>Missing values:</a:t>
            </a:r>
            <a:r>
              <a:rPr lang="en-US"/>
              <a:t> </a:t>
            </a:r>
          </a:p>
          <a:p>
            <a:pPr marL="457200" indent="-457200">
              <a:lnSpc>
                <a:spcPct val="100000"/>
              </a:lnSpc>
              <a:buClr>
                <a:srgbClr val="D2672B"/>
              </a:buClr>
              <a:buFont typeface="Arial" panose="020B0604020202020204" pitchFamily="34" charset="0"/>
              <a:buChar char="•"/>
            </a:pPr>
            <a:r>
              <a:rPr lang="en-US"/>
              <a:t>Some missing monthly NDVI values due to clouds, so we relied on gap - filling </a:t>
            </a:r>
          </a:p>
          <a:p>
            <a:pPr marL="457200" indent="-457200">
              <a:lnSpc>
                <a:spcPct val="100000"/>
              </a:lnSpc>
              <a:buClr>
                <a:srgbClr val="D2672B"/>
              </a:buClr>
              <a:buFont typeface="Arial" panose="020B0604020202020204" pitchFamily="34" charset="0"/>
              <a:buChar char="•"/>
            </a:pPr>
            <a:r>
              <a:rPr lang="en-US"/>
              <a:t>Due to missing temperature and precipitation years in ERA5, we supplemented with data from CHIRPS</a:t>
            </a:r>
          </a:p>
          <a:p>
            <a:pPr marL="457200" indent="-457200">
              <a:lnSpc>
                <a:spcPct val="100000"/>
              </a:lnSpc>
              <a:spcBef>
                <a:spcPts val="4800"/>
              </a:spcBef>
            </a:pPr>
            <a:r>
              <a:rPr lang="en-US" b="1"/>
              <a:t>Methodological limitations: </a:t>
            </a:r>
          </a:p>
          <a:p>
            <a:pPr marL="457200" indent="-457200">
              <a:lnSpc>
                <a:spcPct val="100000"/>
              </a:lnSpc>
              <a:buClr>
                <a:srgbClr val="D2672B"/>
              </a:buClr>
              <a:buFont typeface="Arial" panose="020B0604020202020204" pitchFamily="34" charset="0"/>
              <a:buChar char="•"/>
            </a:pPr>
            <a:r>
              <a:rPr lang="en-US" err="1"/>
              <a:t>MapBiomas</a:t>
            </a:r>
            <a:r>
              <a:rPr lang="en-US"/>
              <a:t> LULC classification </a:t>
            </a:r>
          </a:p>
          <a:p>
            <a:pPr marL="457200" indent="-457200">
              <a:lnSpc>
                <a:spcPct val="100000"/>
              </a:lnSpc>
              <a:buClr>
                <a:srgbClr val="D2672B"/>
              </a:buClr>
              <a:buChar char="•"/>
            </a:pPr>
            <a:r>
              <a:rPr lang="en-US"/>
              <a:t>Changing crop seasonality </a:t>
            </a:r>
          </a:p>
        </p:txBody>
      </p:sp>
    </p:spTree>
    <p:extLst>
      <p:ext uri="{BB962C8B-B14F-4D97-AF65-F5344CB8AC3E}">
        <p14:creationId xmlns:p14="http://schemas.microsoft.com/office/powerpoint/2010/main" val="1255940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D80EC-B485-87EC-4688-5D3FA70626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F4B408-3518-930B-3ED0-B34DF897ACBD}"/>
              </a:ext>
            </a:extLst>
          </p:cNvPr>
          <p:cNvSpPr>
            <a:spLocks noGrp="1"/>
          </p:cNvSpPr>
          <p:nvPr>
            <p:ph type="title"/>
          </p:nvPr>
        </p:nvSpPr>
        <p:spPr/>
        <p:txBody>
          <a:bodyPr/>
          <a:lstStyle/>
          <a:p>
            <a:r>
              <a:rPr lang="en-US"/>
              <a:t>Feasibility</a:t>
            </a:r>
          </a:p>
        </p:txBody>
      </p:sp>
      <p:graphicFrame>
        <p:nvGraphicFramePr>
          <p:cNvPr id="6" name="Content Placeholder 2">
            <a:extLst>
              <a:ext uri="{FF2B5EF4-FFF2-40B4-BE49-F238E27FC236}">
                <a16:creationId xmlns:a16="http://schemas.microsoft.com/office/drawing/2014/main" id="{E43BCCB2-1164-D3A9-4E33-3242F6DD0C82}"/>
              </a:ext>
            </a:extLst>
          </p:cNvPr>
          <p:cNvGraphicFramePr>
            <a:graphicFrameLocks noGrp="1"/>
          </p:cNvGraphicFramePr>
          <p:nvPr>
            <p:ph sz="quarter" idx="10"/>
            <p:extLst>
              <p:ext uri="{D42A27DB-BD31-4B8C-83A1-F6EECF244321}">
                <p14:modId xmlns:p14="http://schemas.microsoft.com/office/powerpoint/2010/main" val="1864205885"/>
              </p:ext>
            </p:extLst>
          </p:nvPr>
        </p:nvGraphicFramePr>
        <p:xfrm>
          <a:off x="506896" y="1295400"/>
          <a:ext cx="11179175" cy="5018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6089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32C10-C0A6-1B48-FAE9-6568A1871F2B}"/>
              </a:ext>
            </a:extLst>
          </p:cNvPr>
          <p:cNvSpPr>
            <a:spLocks noGrp="1"/>
          </p:cNvSpPr>
          <p:nvPr>
            <p:ph type="title"/>
          </p:nvPr>
        </p:nvSpPr>
        <p:spPr/>
        <p:txBody>
          <a:bodyPr/>
          <a:lstStyle/>
          <a:p>
            <a:r>
              <a:rPr lang="en-US"/>
              <a:t>Conclusions</a:t>
            </a:r>
          </a:p>
        </p:txBody>
      </p:sp>
      <p:graphicFrame>
        <p:nvGraphicFramePr>
          <p:cNvPr id="21" name="Content Placeholder 2">
            <a:extLst>
              <a:ext uri="{FF2B5EF4-FFF2-40B4-BE49-F238E27FC236}">
                <a16:creationId xmlns:a16="http://schemas.microsoft.com/office/drawing/2014/main" id="{0EE8B06A-DFA9-034E-3F65-C848E55A828E}"/>
              </a:ext>
            </a:extLst>
          </p:cNvPr>
          <p:cNvGraphicFramePr>
            <a:graphicFrameLocks noGrp="1"/>
          </p:cNvGraphicFramePr>
          <p:nvPr>
            <p:ph sz="quarter" idx="10"/>
            <p:extLst>
              <p:ext uri="{D42A27DB-BD31-4B8C-83A1-F6EECF244321}">
                <p14:modId xmlns:p14="http://schemas.microsoft.com/office/powerpoint/2010/main" val="3052728854"/>
              </p:ext>
            </p:extLst>
          </p:nvPr>
        </p:nvGraphicFramePr>
        <p:xfrm>
          <a:off x="506896" y="1295400"/>
          <a:ext cx="11179175" cy="5018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0186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65105-B72C-4629-0017-EB75834FD3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37E87D-9714-2525-2865-0A24E11DF734}"/>
              </a:ext>
            </a:extLst>
          </p:cNvPr>
          <p:cNvSpPr>
            <a:spLocks noGrp="1"/>
          </p:cNvSpPr>
          <p:nvPr>
            <p:ph type="title"/>
          </p:nvPr>
        </p:nvSpPr>
        <p:spPr/>
        <p:txBody>
          <a:bodyPr/>
          <a:lstStyle/>
          <a:p>
            <a:r>
              <a:rPr lang="en-US"/>
              <a:t>Future Recommendations</a:t>
            </a:r>
          </a:p>
        </p:txBody>
      </p:sp>
      <p:graphicFrame>
        <p:nvGraphicFramePr>
          <p:cNvPr id="10" name="Content Placeholder 2">
            <a:extLst>
              <a:ext uri="{FF2B5EF4-FFF2-40B4-BE49-F238E27FC236}">
                <a16:creationId xmlns:a16="http://schemas.microsoft.com/office/drawing/2014/main" id="{F7A8075B-0F0A-B407-0C09-58EE933CF45B}"/>
              </a:ext>
            </a:extLst>
          </p:cNvPr>
          <p:cNvGraphicFramePr>
            <a:graphicFrameLocks noGrp="1"/>
          </p:cNvGraphicFramePr>
          <p:nvPr>
            <p:ph sz="quarter" idx="10"/>
            <p:extLst>
              <p:ext uri="{D42A27DB-BD31-4B8C-83A1-F6EECF244321}">
                <p14:modId xmlns:p14="http://schemas.microsoft.com/office/powerpoint/2010/main" val="2280653921"/>
              </p:ext>
            </p:extLst>
          </p:nvPr>
        </p:nvGraphicFramePr>
        <p:xfrm>
          <a:off x="506896" y="1295400"/>
          <a:ext cx="11179175" cy="5018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86860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0CEB88-4CC8-EDCB-CBC2-5E21500D1537}"/>
              </a:ext>
            </a:extLst>
          </p:cNvPr>
          <p:cNvSpPr>
            <a:spLocks noGrp="1"/>
          </p:cNvSpPr>
          <p:nvPr>
            <p:ph type="body" idx="4294967295"/>
          </p:nvPr>
        </p:nvSpPr>
        <p:spPr>
          <a:xfrm>
            <a:off x="506896" y="1213395"/>
            <a:ext cx="10396507" cy="4877709"/>
          </a:xfrm>
        </p:spPr>
        <p:txBody>
          <a:bodyPr vert="horz" lIns="91440" tIns="45720" rIns="91440" bIns="45720" rtlCol="0" anchor="t">
            <a:normAutofit fontScale="40000" lnSpcReduction="20000"/>
          </a:bodyPr>
          <a:lstStyle/>
          <a:p>
            <a:pPr lvl="0">
              <a:lnSpc>
                <a:spcPct val="120000"/>
              </a:lnSpc>
              <a:spcBef>
                <a:spcPts val="0"/>
              </a:spcBef>
              <a:buClr>
                <a:srgbClr val="D2672B"/>
              </a:buClr>
            </a:pPr>
            <a:r>
              <a:rPr lang="en-US" sz="4400" b="1"/>
              <a:t>NASA DEVELOP</a:t>
            </a:r>
            <a:endParaRPr lang="en-US"/>
          </a:p>
          <a:p>
            <a:pPr>
              <a:lnSpc>
                <a:spcPct val="120000"/>
              </a:lnSpc>
              <a:spcBef>
                <a:spcPts val="0"/>
              </a:spcBef>
              <a:spcAft>
                <a:spcPts val="1200"/>
              </a:spcAft>
              <a:buClr>
                <a:srgbClr val="4DAEB3"/>
              </a:buClr>
            </a:pPr>
            <a:r>
              <a:rPr lang="en-US" sz="4400" b="1">
                <a:solidFill>
                  <a:srgbClr val="D2672B"/>
                </a:solidFill>
              </a:rPr>
              <a:t>Kathryn Caruso</a:t>
            </a:r>
            <a:r>
              <a:rPr lang="en-US" sz="4400"/>
              <a:t>, Lead, NOAA's National Centers for Environmental Information </a:t>
            </a:r>
          </a:p>
          <a:p>
            <a:pPr>
              <a:lnSpc>
                <a:spcPct val="120000"/>
              </a:lnSpc>
              <a:spcBef>
                <a:spcPts val="0"/>
              </a:spcBef>
              <a:spcAft>
                <a:spcPts val="1200"/>
              </a:spcAft>
            </a:pPr>
            <a:r>
              <a:rPr lang="en-US" sz="4400" b="1">
                <a:solidFill>
                  <a:srgbClr val="D2672B"/>
                </a:solidFill>
              </a:rPr>
              <a:t>Maya Hall</a:t>
            </a:r>
            <a:r>
              <a:rPr lang="en-US" sz="4400"/>
              <a:t>, Impact Analysis Fellow, Ames Research Center</a:t>
            </a:r>
          </a:p>
          <a:p>
            <a:pPr>
              <a:lnSpc>
                <a:spcPct val="120000"/>
              </a:lnSpc>
              <a:spcBef>
                <a:spcPts val="2400"/>
              </a:spcBef>
            </a:pPr>
            <a:r>
              <a:rPr lang="en-US" sz="4400" b="1"/>
              <a:t>Partners</a:t>
            </a:r>
          </a:p>
          <a:p>
            <a:pPr>
              <a:lnSpc>
                <a:spcPct val="120000"/>
              </a:lnSpc>
              <a:spcBef>
                <a:spcPts val="0"/>
              </a:spcBef>
              <a:spcAft>
                <a:spcPts val="1200"/>
              </a:spcAft>
            </a:pPr>
            <a:r>
              <a:rPr lang="en-US" sz="4400" b="1">
                <a:solidFill>
                  <a:srgbClr val="D2672B"/>
                </a:solidFill>
              </a:rPr>
              <a:t>Dr. Sunita Yadav-Pauletto</a:t>
            </a:r>
            <a:r>
              <a:rPr lang="en-US" sz="4400"/>
              <a:t>, USDA Foreign Agricultural Services International  Production Assessment Division </a:t>
            </a:r>
            <a:endParaRPr lang="en-US"/>
          </a:p>
          <a:p>
            <a:pPr>
              <a:lnSpc>
                <a:spcPct val="120000"/>
              </a:lnSpc>
              <a:spcBef>
                <a:spcPts val="0"/>
              </a:spcBef>
              <a:spcAft>
                <a:spcPts val="1200"/>
              </a:spcAft>
            </a:pPr>
            <a:r>
              <a:rPr lang="en-US" sz="4400" b="1">
                <a:solidFill>
                  <a:srgbClr val="D2672B"/>
                </a:solidFill>
              </a:rPr>
              <a:t>Dr. Mark Brusberg</a:t>
            </a:r>
            <a:r>
              <a:rPr lang="en-US" sz="4400"/>
              <a:t>, USDA Office of Chief Economist and World Agriculture Outlook Board</a:t>
            </a:r>
          </a:p>
          <a:p>
            <a:pPr>
              <a:lnSpc>
                <a:spcPct val="120000"/>
              </a:lnSpc>
              <a:spcBef>
                <a:spcPts val="2400"/>
              </a:spcBef>
            </a:pPr>
            <a:r>
              <a:rPr lang="en-US" sz="4400" b="1">
                <a:solidFill>
                  <a:schemeClr val="tx1"/>
                </a:solidFill>
              </a:rPr>
              <a:t>Science Advisors</a:t>
            </a:r>
          </a:p>
          <a:p>
            <a:pPr>
              <a:lnSpc>
                <a:spcPct val="120000"/>
              </a:lnSpc>
              <a:spcBef>
                <a:spcPts val="0"/>
              </a:spcBef>
              <a:spcAft>
                <a:spcPts val="1200"/>
              </a:spcAft>
            </a:pPr>
            <a:r>
              <a:rPr lang="en-US" sz="4400" b="1">
                <a:solidFill>
                  <a:srgbClr val="D2672B"/>
                </a:solidFill>
              </a:rPr>
              <a:t>Dr. Garrett Graham</a:t>
            </a:r>
            <a:r>
              <a:rPr lang="en-US" sz="4400"/>
              <a:t>, North Carolina Institute for Climate Studies</a:t>
            </a:r>
          </a:p>
          <a:p>
            <a:pPr>
              <a:lnSpc>
                <a:spcPct val="120000"/>
              </a:lnSpc>
              <a:spcBef>
                <a:spcPts val="0"/>
              </a:spcBef>
              <a:spcAft>
                <a:spcPts val="1200"/>
              </a:spcAft>
            </a:pPr>
            <a:r>
              <a:rPr lang="en-US" sz="4400" b="1">
                <a:solidFill>
                  <a:srgbClr val="D2672B"/>
                </a:solidFill>
              </a:rPr>
              <a:t>Dr. </a:t>
            </a:r>
            <a:r>
              <a:rPr lang="en-US" sz="4400" b="1" err="1">
                <a:solidFill>
                  <a:srgbClr val="D2672B"/>
                </a:solidFill>
              </a:rPr>
              <a:t>Boyin</a:t>
            </a:r>
            <a:r>
              <a:rPr lang="en-US" sz="4400" b="1">
                <a:solidFill>
                  <a:srgbClr val="D2672B"/>
                </a:solidFill>
              </a:rPr>
              <a:t> Huang</a:t>
            </a:r>
            <a:r>
              <a:rPr lang="en-US" sz="4400"/>
              <a:t>, NOAA's National Centers for Environmental Information</a:t>
            </a:r>
          </a:p>
          <a:p>
            <a:pPr>
              <a:lnSpc>
                <a:spcPct val="120000"/>
              </a:lnSpc>
              <a:spcBef>
                <a:spcPts val="0"/>
              </a:spcBef>
              <a:spcAft>
                <a:spcPts val="1200"/>
              </a:spcAft>
            </a:pPr>
            <a:r>
              <a:rPr lang="en-US" sz="4400" b="1">
                <a:solidFill>
                  <a:srgbClr val="D2672B"/>
                </a:solidFill>
              </a:rPr>
              <a:t>Molly Woloszyn</a:t>
            </a:r>
            <a:r>
              <a:rPr lang="en-US" sz="4400"/>
              <a:t>, NOAA's National Integrated Drought Information System </a:t>
            </a:r>
          </a:p>
          <a:p>
            <a:pPr>
              <a:lnSpc>
                <a:spcPct val="120000"/>
              </a:lnSpc>
              <a:spcBef>
                <a:spcPts val="0"/>
              </a:spcBef>
              <a:spcAft>
                <a:spcPts val="1200"/>
              </a:spcAft>
            </a:pPr>
            <a:endParaRPr lang="en-US"/>
          </a:p>
          <a:p>
            <a:pPr marL="0" lvl="1" indent="0">
              <a:lnSpc>
                <a:spcPct val="120000"/>
              </a:lnSpc>
              <a:spcBef>
                <a:spcPts val="0"/>
              </a:spcBef>
              <a:spcAft>
                <a:spcPts val="1200"/>
              </a:spcAft>
              <a:buNone/>
            </a:pPr>
            <a:endParaRPr lang="en-US"/>
          </a:p>
          <a:p>
            <a:pPr marL="0" lvl="1" indent="0">
              <a:lnSpc>
                <a:spcPct val="120000"/>
              </a:lnSpc>
              <a:spcBef>
                <a:spcPts val="0"/>
              </a:spcBef>
              <a:spcAft>
                <a:spcPts val="1200"/>
              </a:spcAft>
              <a:buNone/>
            </a:pPr>
            <a:endParaRPr lang="en-US"/>
          </a:p>
          <a:p>
            <a:pPr>
              <a:lnSpc>
                <a:spcPct val="120000"/>
              </a:lnSpc>
              <a:spcBef>
                <a:spcPts val="0"/>
              </a:spcBef>
              <a:spcAft>
                <a:spcPts val="1200"/>
              </a:spcAft>
            </a:pPr>
            <a:endParaRPr lang="en-US"/>
          </a:p>
        </p:txBody>
      </p:sp>
    </p:spTree>
    <p:extLst>
      <p:ext uri="{BB962C8B-B14F-4D97-AF65-F5344CB8AC3E}">
        <p14:creationId xmlns:p14="http://schemas.microsoft.com/office/powerpoint/2010/main" val="3159649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8E6D0-9BD3-1DA7-FF5A-F4DE2CACEE9C}"/>
            </a:ext>
          </a:extLst>
        </p:cNvPr>
        <p:cNvGrpSpPr/>
        <p:nvPr/>
      </p:nvGrpSpPr>
      <p:grpSpPr>
        <a:xfrm>
          <a:off x="0" y="0"/>
          <a:ext cx="0" cy="0"/>
          <a:chOff x="0" y="0"/>
          <a:chExt cx="0" cy="0"/>
        </a:xfrm>
      </p:grpSpPr>
      <p:pic>
        <p:nvPicPr>
          <p:cNvPr id="30" name="Picture 29" descr="A map of the country&#10;&#10;Description automatically generated">
            <a:extLst>
              <a:ext uri="{FF2B5EF4-FFF2-40B4-BE49-F238E27FC236}">
                <a16:creationId xmlns:a16="http://schemas.microsoft.com/office/drawing/2014/main" id="{3B8592E4-1433-9642-BFF8-77DD63085BC7}"/>
              </a:ext>
            </a:extLst>
          </p:cNvPr>
          <p:cNvPicPr>
            <a:picLocks noChangeAspect="1"/>
          </p:cNvPicPr>
          <p:nvPr/>
        </p:nvPicPr>
        <p:blipFill rotWithShape="1">
          <a:blip r:embed="rId3">
            <a:extLst>
              <a:ext uri="{28A0092B-C50C-407E-A947-70E740481C1C}">
                <a14:useLocalDpi xmlns:a14="http://schemas.microsoft.com/office/drawing/2010/main" val="0"/>
              </a:ext>
            </a:extLst>
          </a:blip>
          <a:srcRect l="3098" t="4660" r="33285" b="5473"/>
          <a:stretch/>
        </p:blipFill>
        <p:spPr>
          <a:xfrm>
            <a:off x="6464365" y="1086096"/>
            <a:ext cx="5775262" cy="5771904"/>
          </a:xfrm>
          <a:prstGeom prst="rect">
            <a:avLst/>
          </a:prstGeom>
        </p:spPr>
      </p:pic>
      <p:sp>
        <p:nvSpPr>
          <p:cNvPr id="5" name="Title 4">
            <a:extLst>
              <a:ext uri="{FF2B5EF4-FFF2-40B4-BE49-F238E27FC236}">
                <a16:creationId xmlns:a16="http://schemas.microsoft.com/office/drawing/2014/main" id="{12CBAF58-5A4B-6F21-944E-5AAFE139DEBB}"/>
              </a:ext>
            </a:extLst>
          </p:cNvPr>
          <p:cNvSpPr>
            <a:spLocks noGrp="1"/>
          </p:cNvSpPr>
          <p:nvPr>
            <p:ph type="title"/>
          </p:nvPr>
        </p:nvSpPr>
        <p:spPr/>
        <p:txBody>
          <a:bodyPr/>
          <a:lstStyle/>
          <a:p>
            <a:r>
              <a:rPr lang="en-US"/>
              <a:t>Study Area &amp; Period</a:t>
            </a:r>
          </a:p>
        </p:txBody>
      </p:sp>
      <p:sp>
        <p:nvSpPr>
          <p:cNvPr id="8" name="Text Placeholder 7">
            <a:extLst>
              <a:ext uri="{FF2B5EF4-FFF2-40B4-BE49-F238E27FC236}">
                <a16:creationId xmlns:a16="http://schemas.microsoft.com/office/drawing/2014/main" id="{2162270F-2746-DDCA-3366-0DF507D56F52}"/>
              </a:ext>
            </a:extLst>
          </p:cNvPr>
          <p:cNvSpPr>
            <a:spLocks noGrp="1"/>
          </p:cNvSpPr>
          <p:nvPr>
            <p:ph type="body" sz="quarter" idx="4294967295"/>
          </p:nvPr>
        </p:nvSpPr>
        <p:spPr>
          <a:xfrm>
            <a:off x="415925" y="1295400"/>
            <a:ext cx="5582986" cy="5177875"/>
          </a:xfrm>
        </p:spPr>
        <p:txBody>
          <a:bodyPr vert="horz" lIns="91440" tIns="45720" rIns="91440" bIns="45720" rtlCol="0" anchor="t">
            <a:noAutofit/>
          </a:bodyPr>
          <a:lstStyle/>
          <a:p>
            <a:pPr>
              <a:buClr>
                <a:srgbClr val="D2672B"/>
              </a:buClr>
            </a:pPr>
            <a:endParaRPr lang="en-US" sz="2000" b="1"/>
          </a:p>
          <a:p>
            <a:pPr>
              <a:buClr>
                <a:srgbClr val="D2672B"/>
              </a:buClr>
            </a:pPr>
            <a:r>
              <a:rPr lang="en-US" sz="2000" b="1"/>
              <a:t>Study Area</a:t>
            </a:r>
          </a:p>
          <a:p>
            <a:pPr marL="342900" indent="-342900">
              <a:buClr>
                <a:srgbClr val="D2672B"/>
              </a:buClr>
              <a:buFont typeface="Arial" panose="020B0604020202020204" pitchFamily="34" charset="0"/>
              <a:buChar char="•"/>
            </a:pPr>
            <a:r>
              <a:rPr lang="en-US" sz="2200"/>
              <a:t>Northern &amp; central Brazilian states of Pará, Tocantins, Bahia, and Mato Grosso</a:t>
            </a:r>
          </a:p>
          <a:p>
            <a:pPr marL="457200" indent="-457200">
              <a:buClr>
                <a:srgbClr val="D2672B"/>
              </a:buClr>
              <a:buFont typeface="Arial" panose="020B0604020202020204" pitchFamily="34" charset="0"/>
              <a:buChar char="•"/>
            </a:pPr>
            <a:endParaRPr lang="en-US" sz="2000"/>
          </a:p>
          <a:p>
            <a:pPr>
              <a:buClr>
                <a:srgbClr val="D2672B"/>
              </a:buClr>
            </a:pPr>
            <a:r>
              <a:rPr lang="en-US" sz="2000" b="1"/>
              <a:t>Study Period</a:t>
            </a:r>
          </a:p>
          <a:p>
            <a:pPr marL="342900" indent="-342900">
              <a:buClr>
                <a:srgbClr val="D2672B"/>
              </a:buClr>
              <a:buFont typeface="Arial" panose="020B0604020202020204" pitchFamily="34" charset="0"/>
              <a:buChar char="•"/>
            </a:pPr>
            <a:r>
              <a:rPr lang="en-US" sz="2200"/>
              <a:t>1984–2023</a:t>
            </a:r>
          </a:p>
          <a:p>
            <a:pPr marL="342900" indent="-342900">
              <a:buClr>
                <a:srgbClr val="D2672B"/>
              </a:buClr>
              <a:buFont typeface="Arial" panose="020B0604020202020204" pitchFamily="34" charset="0"/>
              <a:buChar char="•"/>
            </a:pPr>
            <a:r>
              <a:rPr lang="en-US" sz="2200"/>
              <a:t>El Niño years: 1987</a:t>
            </a:r>
            <a:r>
              <a:rPr lang="en-US" sz="1800"/>
              <a:t>–</a:t>
            </a:r>
            <a:r>
              <a:rPr lang="en-US" sz="1800">
                <a:ea typeface="+mj-lt"/>
                <a:cs typeface="+mj-lt"/>
              </a:rPr>
              <a:t> </a:t>
            </a:r>
            <a:r>
              <a:rPr lang="en-US" sz="2200"/>
              <a:t>88, 1991</a:t>
            </a:r>
            <a:r>
              <a:rPr lang="en-US" sz="1800"/>
              <a:t>–</a:t>
            </a:r>
            <a:r>
              <a:rPr lang="en-US" sz="2200"/>
              <a:t>92, 1994</a:t>
            </a:r>
            <a:r>
              <a:rPr lang="en-US" sz="1800">
                <a:ea typeface="+mj-lt"/>
                <a:cs typeface="+mj-lt"/>
              </a:rPr>
              <a:t>–</a:t>
            </a:r>
            <a:r>
              <a:rPr lang="en-US" sz="2200"/>
              <a:t>95, 1997</a:t>
            </a:r>
            <a:r>
              <a:rPr lang="en-US" sz="1800"/>
              <a:t>–</a:t>
            </a:r>
            <a:r>
              <a:rPr lang="en-US" sz="2200"/>
              <a:t>98, 2002</a:t>
            </a:r>
            <a:r>
              <a:rPr lang="en-US" sz="1800"/>
              <a:t>–</a:t>
            </a:r>
            <a:r>
              <a:rPr lang="en-US" sz="2200"/>
              <a:t>03, 2009</a:t>
            </a:r>
            <a:r>
              <a:rPr lang="en-US" sz="1800">
                <a:ea typeface="+mj-lt"/>
                <a:cs typeface="+mj-lt"/>
              </a:rPr>
              <a:t>–</a:t>
            </a:r>
            <a:r>
              <a:rPr lang="en-US" sz="2200"/>
              <a:t>10, 2015</a:t>
            </a:r>
            <a:r>
              <a:rPr lang="en-US" sz="1800">
                <a:ea typeface="+mj-lt"/>
                <a:cs typeface="+mj-lt"/>
              </a:rPr>
              <a:t>–</a:t>
            </a:r>
            <a:r>
              <a:rPr lang="en-US" sz="2200"/>
              <a:t>16, 2023</a:t>
            </a:r>
            <a:r>
              <a:rPr lang="en-US" sz="1800">
                <a:ea typeface="+mj-lt"/>
                <a:cs typeface="+mj-lt"/>
              </a:rPr>
              <a:t>–</a:t>
            </a:r>
            <a:r>
              <a:rPr lang="en-US" sz="2200"/>
              <a:t>24</a:t>
            </a:r>
          </a:p>
          <a:p>
            <a:pPr marL="342900" indent="-342900">
              <a:buClr>
                <a:srgbClr val="D2672B"/>
              </a:buClr>
              <a:buFont typeface="Arial" panose="020B0604020202020204" pitchFamily="34" charset="0"/>
              <a:buChar char="•"/>
            </a:pPr>
            <a:endParaRPr lang="en-US" sz="2000"/>
          </a:p>
        </p:txBody>
      </p:sp>
      <p:sp>
        <p:nvSpPr>
          <p:cNvPr id="17" name="TextBox 16">
            <a:extLst>
              <a:ext uri="{FF2B5EF4-FFF2-40B4-BE49-F238E27FC236}">
                <a16:creationId xmlns:a16="http://schemas.microsoft.com/office/drawing/2014/main" id="{F341A4B0-87C7-55B1-923F-8A8E9F4E5934}"/>
              </a:ext>
            </a:extLst>
          </p:cNvPr>
          <p:cNvSpPr txBox="1"/>
          <p:nvPr/>
        </p:nvSpPr>
        <p:spPr>
          <a:xfrm>
            <a:off x="9181731" y="2548314"/>
            <a:ext cx="925551" cy="307777"/>
          </a:xfrm>
          <a:prstGeom prst="rect">
            <a:avLst/>
          </a:prstGeom>
          <a:noFill/>
        </p:spPr>
        <p:txBody>
          <a:bodyPr wrap="square" rtlCol="0">
            <a:spAutoFit/>
          </a:bodyPr>
          <a:lstStyle/>
          <a:p>
            <a:r>
              <a:rPr lang="en-US" sz="1400">
                <a:solidFill>
                  <a:schemeClr val="bg1"/>
                </a:solidFill>
                <a:latin typeface="+mj-lt"/>
              </a:rPr>
              <a:t>Pará</a:t>
            </a:r>
            <a:endParaRPr lang="en-US" sz="1050">
              <a:solidFill>
                <a:schemeClr val="bg1"/>
              </a:solidFill>
              <a:latin typeface="+mj-lt"/>
            </a:endParaRPr>
          </a:p>
        </p:txBody>
      </p:sp>
      <p:sp>
        <p:nvSpPr>
          <p:cNvPr id="19" name="TextBox 18">
            <a:extLst>
              <a:ext uri="{FF2B5EF4-FFF2-40B4-BE49-F238E27FC236}">
                <a16:creationId xmlns:a16="http://schemas.microsoft.com/office/drawing/2014/main" id="{95BDDA31-C004-177F-65C4-116421EE61E0}"/>
              </a:ext>
            </a:extLst>
          </p:cNvPr>
          <p:cNvSpPr txBox="1"/>
          <p:nvPr/>
        </p:nvSpPr>
        <p:spPr>
          <a:xfrm>
            <a:off x="8510669" y="3523535"/>
            <a:ext cx="925551" cy="523220"/>
          </a:xfrm>
          <a:prstGeom prst="rect">
            <a:avLst/>
          </a:prstGeom>
          <a:noFill/>
        </p:spPr>
        <p:txBody>
          <a:bodyPr wrap="square" rtlCol="0">
            <a:spAutoFit/>
          </a:bodyPr>
          <a:lstStyle/>
          <a:p>
            <a:pPr algn="ctr"/>
            <a:r>
              <a:rPr lang="en-US" sz="1400">
                <a:solidFill>
                  <a:schemeClr val="bg1"/>
                </a:solidFill>
                <a:latin typeface="+mj-lt"/>
              </a:rPr>
              <a:t>Mato </a:t>
            </a:r>
          </a:p>
          <a:p>
            <a:pPr algn="ctr"/>
            <a:r>
              <a:rPr lang="en-US" sz="1400">
                <a:solidFill>
                  <a:schemeClr val="bg1"/>
                </a:solidFill>
                <a:latin typeface="+mj-lt"/>
              </a:rPr>
              <a:t>Grosso</a:t>
            </a:r>
          </a:p>
        </p:txBody>
      </p:sp>
      <p:sp>
        <p:nvSpPr>
          <p:cNvPr id="20" name="TextBox 19">
            <a:extLst>
              <a:ext uri="{FF2B5EF4-FFF2-40B4-BE49-F238E27FC236}">
                <a16:creationId xmlns:a16="http://schemas.microsoft.com/office/drawing/2014/main" id="{36312758-0653-5968-C1F7-498DCDDE0C67}"/>
              </a:ext>
            </a:extLst>
          </p:cNvPr>
          <p:cNvSpPr txBox="1"/>
          <p:nvPr/>
        </p:nvSpPr>
        <p:spPr>
          <a:xfrm>
            <a:off x="9783687" y="3333806"/>
            <a:ext cx="1353233" cy="307777"/>
          </a:xfrm>
          <a:prstGeom prst="rect">
            <a:avLst/>
          </a:prstGeom>
          <a:noFill/>
        </p:spPr>
        <p:txBody>
          <a:bodyPr wrap="square" rtlCol="0">
            <a:spAutoFit/>
          </a:bodyPr>
          <a:lstStyle/>
          <a:p>
            <a:r>
              <a:rPr lang="en-US" sz="1400">
                <a:solidFill>
                  <a:schemeClr val="bg1"/>
                </a:solidFill>
                <a:latin typeface="+mj-lt"/>
              </a:rPr>
              <a:t>Tocantins</a:t>
            </a:r>
            <a:endParaRPr lang="en-US" sz="1050">
              <a:solidFill>
                <a:schemeClr val="bg1"/>
              </a:solidFill>
              <a:latin typeface="+mj-lt"/>
            </a:endParaRPr>
          </a:p>
        </p:txBody>
      </p:sp>
      <p:sp>
        <p:nvSpPr>
          <p:cNvPr id="21" name="TextBox 20">
            <a:extLst>
              <a:ext uri="{FF2B5EF4-FFF2-40B4-BE49-F238E27FC236}">
                <a16:creationId xmlns:a16="http://schemas.microsoft.com/office/drawing/2014/main" id="{1C28878A-FEE8-E7A5-1C98-2E534DD6BAFB}"/>
              </a:ext>
            </a:extLst>
          </p:cNvPr>
          <p:cNvSpPr txBox="1"/>
          <p:nvPr/>
        </p:nvSpPr>
        <p:spPr>
          <a:xfrm>
            <a:off x="10850524" y="3571661"/>
            <a:ext cx="925551" cy="307777"/>
          </a:xfrm>
          <a:prstGeom prst="rect">
            <a:avLst/>
          </a:prstGeom>
          <a:noFill/>
        </p:spPr>
        <p:txBody>
          <a:bodyPr wrap="square" rtlCol="0">
            <a:spAutoFit/>
          </a:bodyPr>
          <a:lstStyle/>
          <a:p>
            <a:r>
              <a:rPr lang="en-US" sz="1400">
                <a:solidFill>
                  <a:schemeClr val="bg1"/>
                </a:solidFill>
                <a:latin typeface="+mj-lt"/>
              </a:rPr>
              <a:t>Bahia</a:t>
            </a:r>
          </a:p>
        </p:txBody>
      </p:sp>
      <p:sp>
        <p:nvSpPr>
          <p:cNvPr id="23" name="TextBox 22">
            <a:extLst>
              <a:ext uri="{FF2B5EF4-FFF2-40B4-BE49-F238E27FC236}">
                <a16:creationId xmlns:a16="http://schemas.microsoft.com/office/drawing/2014/main" id="{A060164A-B103-5D28-5797-0D9EC742A53C}"/>
              </a:ext>
            </a:extLst>
          </p:cNvPr>
          <p:cNvSpPr txBox="1"/>
          <p:nvPr/>
        </p:nvSpPr>
        <p:spPr>
          <a:xfrm>
            <a:off x="10106656" y="6446571"/>
            <a:ext cx="238828" cy="246221"/>
          </a:xfrm>
          <a:prstGeom prst="rect">
            <a:avLst/>
          </a:prstGeom>
          <a:noFill/>
        </p:spPr>
        <p:txBody>
          <a:bodyPr wrap="square" rtlCol="0">
            <a:spAutoFit/>
          </a:bodyPr>
          <a:lstStyle/>
          <a:p>
            <a:r>
              <a:rPr lang="en-US" sz="1000">
                <a:solidFill>
                  <a:srgbClr val="A1AEA1"/>
                </a:solidFill>
                <a:latin typeface="+mj-lt"/>
              </a:rPr>
              <a:t>0</a:t>
            </a:r>
          </a:p>
        </p:txBody>
      </p:sp>
      <p:sp>
        <p:nvSpPr>
          <p:cNvPr id="24" name="TextBox 23">
            <a:extLst>
              <a:ext uri="{FF2B5EF4-FFF2-40B4-BE49-F238E27FC236}">
                <a16:creationId xmlns:a16="http://schemas.microsoft.com/office/drawing/2014/main" id="{2BF927EC-EDAB-1BF1-B1F2-543260E9E779}"/>
              </a:ext>
            </a:extLst>
          </p:cNvPr>
          <p:cNvSpPr txBox="1"/>
          <p:nvPr/>
        </p:nvSpPr>
        <p:spPr>
          <a:xfrm>
            <a:off x="10833871" y="6454521"/>
            <a:ext cx="538072" cy="246221"/>
          </a:xfrm>
          <a:prstGeom prst="rect">
            <a:avLst/>
          </a:prstGeom>
          <a:noFill/>
        </p:spPr>
        <p:txBody>
          <a:bodyPr wrap="square" rtlCol="0">
            <a:spAutoFit/>
          </a:bodyPr>
          <a:lstStyle/>
          <a:p>
            <a:r>
              <a:rPr lang="en-US" sz="1000">
                <a:solidFill>
                  <a:srgbClr val="A1AEA1"/>
                </a:solidFill>
                <a:latin typeface="+mj-lt"/>
              </a:rPr>
              <a:t>500</a:t>
            </a:r>
          </a:p>
        </p:txBody>
      </p:sp>
      <p:sp>
        <p:nvSpPr>
          <p:cNvPr id="25" name="TextBox 24">
            <a:extLst>
              <a:ext uri="{FF2B5EF4-FFF2-40B4-BE49-F238E27FC236}">
                <a16:creationId xmlns:a16="http://schemas.microsoft.com/office/drawing/2014/main" id="{CDC0A39A-7B21-E455-96AB-267492A5E5BF}"/>
              </a:ext>
            </a:extLst>
          </p:cNvPr>
          <p:cNvSpPr txBox="1"/>
          <p:nvPr/>
        </p:nvSpPr>
        <p:spPr>
          <a:xfrm>
            <a:off x="11440612" y="6453336"/>
            <a:ext cx="925551" cy="246221"/>
          </a:xfrm>
          <a:prstGeom prst="rect">
            <a:avLst/>
          </a:prstGeom>
          <a:noFill/>
        </p:spPr>
        <p:txBody>
          <a:bodyPr wrap="square" rtlCol="0">
            <a:spAutoFit/>
          </a:bodyPr>
          <a:lstStyle/>
          <a:p>
            <a:r>
              <a:rPr lang="en-US" sz="1000">
                <a:solidFill>
                  <a:srgbClr val="A1AEA1"/>
                </a:solidFill>
                <a:latin typeface="+mj-lt"/>
              </a:rPr>
              <a:t>1,000 km</a:t>
            </a:r>
          </a:p>
        </p:txBody>
      </p:sp>
      <p:sp>
        <p:nvSpPr>
          <p:cNvPr id="10" name="Text Placeholder 4">
            <a:extLst>
              <a:ext uri="{FF2B5EF4-FFF2-40B4-BE49-F238E27FC236}">
                <a16:creationId xmlns:a16="http://schemas.microsoft.com/office/drawing/2014/main" id="{FC1E26B3-7033-9E51-7EAA-798B1C615BAA}"/>
              </a:ext>
            </a:extLst>
          </p:cNvPr>
          <p:cNvSpPr txBox="1">
            <a:spLocks/>
          </p:cNvSpPr>
          <p:nvPr/>
        </p:nvSpPr>
        <p:spPr>
          <a:xfrm>
            <a:off x="6921699" y="6569681"/>
            <a:ext cx="2581397" cy="364673"/>
          </a:xfrm>
          <a:prstGeom prst="rect">
            <a:avLst/>
          </a:prstGeom>
          <a:noFill/>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i="0" u="none" strike="noStrike" kern="1200" cap="none" spc="0" normalizeH="0" baseline="0" noProof="0">
                <a:ln>
                  <a:noFill/>
                </a:ln>
                <a:solidFill>
                  <a:srgbClr val="A1AEA1"/>
                </a:solidFill>
                <a:effectLst/>
                <a:uLnTx/>
                <a:uFillTx/>
                <a:latin typeface="Century Gothic" panose="020B0502020202020204" pitchFamily="34" charset="0"/>
                <a:ea typeface="+mn-ea"/>
                <a:cs typeface="+mn-cs"/>
              </a:rPr>
              <a:t>Base map: Google Satellite Imagery </a:t>
            </a:r>
          </a:p>
        </p:txBody>
      </p:sp>
      <p:grpSp>
        <p:nvGrpSpPr>
          <p:cNvPr id="6" name="Group 5">
            <a:extLst>
              <a:ext uri="{FF2B5EF4-FFF2-40B4-BE49-F238E27FC236}">
                <a16:creationId xmlns:a16="http://schemas.microsoft.com/office/drawing/2014/main" id="{9A3572BD-6918-0C7E-138E-E49D288FC701}"/>
              </a:ext>
            </a:extLst>
          </p:cNvPr>
          <p:cNvGrpSpPr/>
          <p:nvPr/>
        </p:nvGrpSpPr>
        <p:grpSpPr>
          <a:xfrm>
            <a:off x="3826559" y="6124429"/>
            <a:ext cx="3141110" cy="697692"/>
            <a:chOff x="7743243" y="4414050"/>
            <a:chExt cx="3141110" cy="697692"/>
          </a:xfrm>
        </p:grpSpPr>
        <p:sp>
          <p:nvSpPr>
            <p:cNvPr id="9" name="TextBox 1">
              <a:extLst>
                <a:ext uri="{FF2B5EF4-FFF2-40B4-BE49-F238E27FC236}">
                  <a16:creationId xmlns:a16="http://schemas.microsoft.com/office/drawing/2014/main" id="{A73D5F71-BAAB-547A-BA29-D167499F8539}"/>
                </a:ext>
              </a:extLst>
            </p:cNvPr>
            <p:cNvSpPr txBox="1"/>
            <p:nvPr/>
          </p:nvSpPr>
          <p:spPr>
            <a:xfrm>
              <a:off x="8126776" y="4414050"/>
              <a:ext cx="2757577" cy="6976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400">
                  <a:solidFill>
                    <a:schemeClr val="tx1">
                      <a:lumMod val="75000"/>
                      <a:lumOff val="25000"/>
                    </a:schemeClr>
                  </a:solidFill>
                  <a:latin typeface="Century Gothic"/>
                  <a:cs typeface="Calibri"/>
                </a:rPr>
                <a:t>Study Area</a:t>
              </a:r>
              <a:endParaRPr lang="en-US" sz="1400">
                <a:solidFill>
                  <a:schemeClr val="tx1">
                    <a:lumMod val="75000"/>
                    <a:lumOff val="25000"/>
                  </a:schemeClr>
                </a:solidFill>
                <a:cs typeface="Calibri"/>
              </a:endParaRPr>
            </a:p>
            <a:p>
              <a:pPr>
                <a:lnSpc>
                  <a:spcPct val="150000"/>
                </a:lnSpc>
              </a:pPr>
              <a:r>
                <a:rPr lang="en-US" sz="1400">
                  <a:solidFill>
                    <a:schemeClr val="tx1">
                      <a:lumMod val="75000"/>
                      <a:lumOff val="25000"/>
                    </a:schemeClr>
                  </a:solidFill>
                  <a:latin typeface="Century Gothic"/>
                  <a:cs typeface="Calibri"/>
                </a:rPr>
                <a:t>Brazil State Boundaries</a:t>
              </a:r>
            </a:p>
          </p:txBody>
        </p:sp>
        <p:sp>
          <p:nvSpPr>
            <p:cNvPr id="11" name="Rectangle 10">
              <a:extLst>
                <a:ext uri="{FF2B5EF4-FFF2-40B4-BE49-F238E27FC236}">
                  <a16:creationId xmlns:a16="http://schemas.microsoft.com/office/drawing/2014/main" id="{E3F84D5E-FA49-390F-2357-8FF6A01C5F49}"/>
                </a:ext>
              </a:extLst>
            </p:cNvPr>
            <p:cNvSpPr/>
            <p:nvPr/>
          </p:nvSpPr>
          <p:spPr>
            <a:xfrm>
              <a:off x="7743243" y="4525374"/>
              <a:ext cx="391503" cy="224444"/>
            </a:xfrm>
            <a:prstGeom prst="rect">
              <a:avLst/>
            </a:prstGeom>
            <a:solidFill>
              <a:srgbClr val="CAAB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4A48FA85-FFA3-70BB-464C-6BA31E2DC7CE}"/>
                </a:ext>
              </a:extLst>
            </p:cNvPr>
            <p:cNvSpPr/>
            <p:nvPr/>
          </p:nvSpPr>
          <p:spPr>
            <a:xfrm>
              <a:off x="7743243" y="4838627"/>
              <a:ext cx="391503" cy="224444"/>
            </a:xfrm>
            <a:prstGeom prst="rect">
              <a:avLst/>
            </a:prstGeom>
            <a:solidFill>
              <a:srgbClr val="EA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4138452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9944C-3A97-4B16-CEB3-1C50BE6CDBB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0637F4C-2177-EC70-B781-CA290633B18D}"/>
              </a:ext>
            </a:extLst>
          </p:cNvPr>
          <p:cNvSpPr>
            <a:spLocks noGrp="1"/>
          </p:cNvSpPr>
          <p:nvPr>
            <p:ph type="title"/>
          </p:nvPr>
        </p:nvSpPr>
        <p:spPr/>
        <p:txBody>
          <a:bodyPr/>
          <a:lstStyle/>
          <a:p>
            <a:r>
              <a:rPr lang="en-US"/>
              <a:t>Background </a:t>
            </a:r>
          </a:p>
        </p:txBody>
      </p:sp>
      <p:sp>
        <p:nvSpPr>
          <p:cNvPr id="8" name="Text Placeholder 7">
            <a:extLst>
              <a:ext uri="{FF2B5EF4-FFF2-40B4-BE49-F238E27FC236}">
                <a16:creationId xmlns:a16="http://schemas.microsoft.com/office/drawing/2014/main" id="{DFAD7EBE-D38A-9198-80A6-077167B79859}"/>
              </a:ext>
            </a:extLst>
          </p:cNvPr>
          <p:cNvSpPr>
            <a:spLocks noGrp="1"/>
          </p:cNvSpPr>
          <p:nvPr>
            <p:ph type="body" sz="quarter" idx="4294967295"/>
          </p:nvPr>
        </p:nvSpPr>
        <p:spPr>
          <a:xfrm>
            <a:off x="426876" y="1871891"/>
            <a:ext cx="5022850" cy="4631870"/>
          </a:xfrm>
        </p:spPr>
        <p:txBody>
          <a:bodyPr vert="horz" lIns="91440" tIns="45720" rIns="91440" bIns="45720" rtlCol="0" anchor="t">
            <a:noAutofit/>
          </a:bodyPr>
          <a:lstStyle/>
          <a:p>
            <a:pPr marL="342900" indent="-342900">
              <a:spcBef>
                <a:spcPts val="2400"/>
              </a:spcBef>
              <a:buClr>
                <a:srgbClr val="D2672B"/>
              </a:buClr>
              <a:buChar char="•"/>
            </a:pPr>
            <a:r>
              <a:rPr lang="en-US" sz="2400">
                <a:ea typeface="+mj-lt"/>
                <a:cs typeface="+mj-lt"/>
              </a:rPr>
              <a:t>Reductions in crop yields due to climatic variability in Brazil affect food supply globally</a:t>
            </a:r>
            <a:endParaRPr lang="en-US"/>
          </a:p>
          <a:p>
            <a:pPr marL="342900" indent="-342900">
              <a:spcBef>
                <a:spcPts val="2400"/>
              </a:spcBef>
              <a:buClr>
                <a:srgbClr val="D2672B"/>
              </a:buClr>
              <a:buChar char="•"/>
            </a:pPr>
            <a:r>
              <a:rPr lang="en-US" sz="2400">
                <a:ea typeface="+mj-lt"/>
                <a:cs typeface="+mj-lt"/>
              </a:rPr>
              <a:t>El Niño-Southern Oscillation (ENSO) causes variation in the Brazilian climate</a:t>
            </a:r>
          </a:p>
          <a:p>
            <a:pPr marL="342900" indent="-342900">
              <a:spcBef>
                <a:spcPts val="2400"/>
              </a:spcBef>
              <a:buClr>
                <a:srgbClr val="D2672B"/>
              </a:buClr>
              <a:buChar char="•"/>
            </a:pPr>
            <a:r>
              <a:rPr lang="en-US" sz="2400">
                <a:ea typeface="+mj-lt"/>
                <a:cs typeface="+mj-lt"/>
              </a:rPr>
              <a:t>As El Niño returns, it is critical to assess the impact of ENSO conditions on crop production to inform estimates of agricultural production in the country</a:t>
            </a:r>
            <a:endParaRPr lang="en-US" sz="2400"/>
          </a:p>
        </p:txBody>
      </p:sp>
      <p:sp>
        <p:nvSpPr>
          <p:cNvPr id="10" name="Text Placeholder 4">
            <a:extLst>
              <a:ext uri="{FF2B5EF4-FFF2-40B4-BE49-F238E27FC236}">
                <a16:creationId xmlns:a16="http://schemas.microsoft.com/office/drawing/2014/main" id="{639FFC3F-4A29-1F78-429D-015B02601A33}"/>
              </a:ext>
            </a:extLst>
          </p:cNvPr>
          <p:cNvSpPr txBox="1">
            <a:spLocks/>
          </p:cNvSpPr>
          <p:nvPr/>
        </p:nvSpPr>
        <p:spPr>
          <a:xfrm>
            <a:off x="5750969" y="5940925"/>
            <a:ext cx="6294534" cy="676996"/>
          </a:xfrm>
          <a:prstGeom prst="rect">
            <a:avLst/>
          </a:prstGeom>
          <a:solidFill>
            <a:schemeClr val="bg1"/>
          </a:solidFill>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1400" i="0" u="none" strike="noStrike" kern="1200" cap="none" spc="0" normalizeH="0" baseline="0" noProof="0">
                <a:ln>
                  <a:noFill/>
                </a:ln>
                <a:solidFill>
                  <a:prstClr val="black">
                    <a:lumMod val="75000"/>
                    <a:lumOff val="25000"/>
                  </a:prstClr>
                </a:solidFill>
                <a:effectLst/>
                <a:uLnTx/>
                <a:uFillTx/>
                <a:latin typeface="Century Gothic"/>
              </a:rPr>
              <a:t>Image Credit:</a:t>
            </a:r>
            <a:r>
              <a:rPr lang="en-US" sz="1400">
                <a:solidFill>
                  <a:prstClr val="black">
                    <a:lumMod val="75000"/>
                    <a:lumOff val="25000"/>
                  </a:prstClr>
                </a:solidFill>
                <a:latin typeface="Century Gothic"/>
              </a:rPr>
              <a:t> Photo by </a:t>
            </a:r>
            <a:r>
              <a:rPr lang="en-US" sz="1400">
                <a:solidFill>
                  <a:prstClr val="black">
                    <a:lumMod val="75000"/>
                    <a:lumOff val="25000"/>
                  </a:prstClr>
                </a:solidFill>
                <a:latin typeface="Century Gothic"/>
                <a:cs typeface="Calibri"/>
                <a:hlinkClick r:id="rId3">
                  <a:extLst>
                    <a:ext uri="{A12FA001-AC4F-418D-AE19-62706E023703}">
                      <ahyp:hlinkClr xmlns:ahyp="http://schemas.microsoft.com/office/drawing/2018/hyperlinkcolor" val="tx"/>
                    </a:ext>
                  </a:extLst>
                </a:hlinkClick>
              </a:rPr>
              <a:t>PROJETO CAFÉ GATO-MOURISCO</a:t>
            </a:r>
            <a:r>
              <a:rPr lang="en-US" sz="1400">
                <a:solidFill>
                  <a:srgbClr val="000000"/>
                </a:solidFill>
                <a:latin typeface="Century Gothic"/>
                <a:cs typeface="Calibri"/>
              </a:rPr>
              <a:t> on </a:t>
            </a:r>
            <a:r>
              <a:rPr lang="en-US" sz="1400">
                <a:solidFill>
                  <a:prstClr val="black">
                    <a:lumMod val="75000"/>
                    <a:lumOff val="25000"/>
                  </a:prstClr>
                </a:solidFill>
                <a:latin typeface="Century Gothic"/>
                <a:cs typeface="Calibri"/>
                <a:hlinkClick r:id="rId4">
                  <a:extLst>
                    <a:ext uri="{A12FA001-AC4F-418D-AE19-62706E023703}">
                      <ahyp:hlinkClr xmlns:ahyp="http://schemas.microsoft.com/office/drawing/2018/hyperlinkcolor" val="tx"/>
                    </a:ext>
                  </a:extLst>
                </a:hlinkClick>
              </a:rPr>
              <a:t>Unsplash</a:t>
            </a:r>
            <a:r>
              <a:rPr lang="en-US" sz="1400">
                <a:solidFill>
                  <a:srgbClr val="000000"/>
                </a:solidFill>
                <a:latin typeface="Century Gothic"/>
                <a:cs typeface="Calibri"/>
              </a:rPr>
              <a:t> </a:t>
            </a:r>
            <a:endParaRPr lang="en-US" sz="1400">
              <a:solidFill>
                <a:srgbClr val="808080"/>
              </a:solidFill>
              <a:latin typeface="Century Gothic"/>
              <a:cs typeface="Calibri"/>
            </a:endParaRPr>
          </a:p>
          <a:p>
            <a:pPr>
              <a:defRPr/>
            </a:pPr>
            <a:r>
              <a:rPr lang="en-US" sz="1400">
                <a:solidFill>
                  <a:prstClr val="black">
                    <a:lumMod val="75000"/>
                    <a:lumOff val="25000"/>
                  </a:prstClr>
                </a:solidFill>
                <a:latin typeface="Century Gothic"/>
              </a:rPr>
              <a:t>  </a:t>
            </a:r>
            <a:endParaRPr lang="en-US" sz="140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ndParaRPr>
          </a:p>
        </p:txBody>
      </p:sp>
      <p:pic>
        <p:nvPicPr>
          <p:cNvPr id="4" name="Picture 3" descr="A field of trees and mountains&#10;&#10;Description automatically generated">
            <a:extLst>
              <a:ext uri="{FF2B5EF4-FFF2-40B4-BE49-F238E27FC236}">
                <a16:creationId xmlns:a16="http://schemas.microsoft.com/office/drawing/2014/main" id="{DD4E497C-5B01-4926-A1EF-543EFF729F08}"/>
              </a:ext>
            </a:extLst>
          </p:cNvPr>
          <p:cNvPicPr>
            <a:picLocks noChangeAspect="1"/>
          </p:cNvPicPr>
          <p:nvPr/>
        </p:nvPicPr>
        <p:blipFill>
          <a:blip r:embed="rId5"/>
          <a:stretch>
            <a:fillRect/>
          </a:stretch>
        </p:blipFill>
        <p:spPr>
          <a:xfrm>
            <a:off x="5850236" y="1876925"/>
            <a:ext cx="6096000" cy="4064000"/>
          </a:xfrm>
          <a:prstGeom prst="rect">
            <a:avLst/>
          </a:prstGeom>
        </p:spPr>
      </p:pic>
    </p:spTree>
    <p:extLst>
      <p:ext uri="{BB962C8B-B14F-4D97-AF65-F5344CB8AC3E}">
        <p14:creationId xmlns:p14="http://schemas.microsoft.com/office/powerpoint/2010/main" val="3752483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6ECD7-20B1-5036-EED7-0D5A55DCDB7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4DBA7AC-2710-8A4C-37F0-08451018ABB6}"/>
              </a:ext>
            </a:extLst>
          </p:cNvPr>
          <p:cNvSpPr>
            <a:spLocks noGrp="1"/>
          </p:cNvSpPr>
          <p:nvPr>
            <p:ph type="title"/>
          </p:nvPr>
        </p:nvSpPr>
        <p:spPr/>
        <p:txBody>
          <a:bodyPr/>
          <a:lstStyle/>
          <a:p>
            <a:r>
              <a:rPr lang="en-US"/>
              <a:t>Study Objectives</a:t>
            </a:r>
          </a:p>
        </p:txBody>
      </p:sp>
      <p:sp>
        <p:nvSpPr>
          <p:cNvPr id="8" name="Text Placeholder 7">
            <a:extLst>
              <a:ext uri="{FF2B5EF4-FFF2-40B4-BE49-F238E27FC236}">
                <a16:creationId xmlns:a16="http://schemas.microsoft.com/office/drawing/2014/main" id="{89AA5A26-5E12-5777-FCC3-5786A5E59F1C}"/>
              </a:ext>
            </a:extLst>
          </p:cNvPr>
          <p:cNvSpPr>
            <a:spLocks noGrp="1"/>
          </p:cNvSpPr>
          <p:nvPr>
            <p:ph type="body" sz="quarter" idx="4294967295"/>
          </p:nvPr>
        </p:nvSpPr>
        <p:spPr>
          <a:xfrm>
            <a:off x="236062" y="1680379"/>
            <a:ext cx="5101723" cy="4408817"/>
          </a:xfrm>
        </p:spPr>
        <p:txBody>
          <a:bodyPr vert="horz" lIns="91440" tIns="45720" rIns="91440" bIns="45720" rtlCol="0" anchor="t">
            <a:noAutofit/>
          </a:bodyPr>
          <a:lstStyle/>
          <a:p>
            <a:pPr marL="457200" indent="-457200">
              <a:lnSpc>
                <a:spcPct val="100000"/>
              </a:lnSpc>
              <a:spcBef>
                <a:spcPts val="2400"/>
              </a:spcBef>
              <a:buClr>
                <a:srgbClr val="D2672B"/>
              </a:buClr>
              <a:buFont typeface="Arial" panose="020B0604020202020204" pitchFamily="34" charset="0"/>
              <a:buChar char="•"/>
            </a:pPr>
            <a:r>
              <a:rPr lang="en-US" sz="2200"/>
              <a:t>Examine the relationship between soybean production yield, normalized difference vegetation index (NDVI), and ENSO conditions</a:t>
            </a:r>
            <a:endParaRPr lang="en-US"/>
          </a:p>
          <a:p>
            <a:pPr marL="457200" indent="-457200">
              <a:lnSpc>
                <a:spcPct val="100000"/>
              </a:lnSpc>
              <a:spcBef>
                <a:spcPts val="2400"/>
              </a:spcBef>
              <a:buClr>
                <a:srgbClr val="D2672B"/>
              </a:buClr>
              <a:buFont typeface="Arial" panose="020B0604020202020204" pitchFamily="34" charset="0"/>
              <a:buChar char="•"/>
            </a:pPr>
            <a:r>
              <a:rPr lang="en-US" sz="2200"/>
              <a:t>Produce a time series analysis from 1984 to 2023 comparing crop yield and environmental conditions during ENSO phases</a:t>
            </a:r>
          </a:p>
          <a:p>
            <a:pPr marL="457200" indent="-457200">
              <a:lnSpc>
                <a:spcPct val="100000"/>
              </a:lnSpc>
              <a:spcBef>
                <a:spcPts val="2400"/>
              </a:spcBef>
              <a:buClr>
                <a:srgbClr val="D2672B"/>
              </a:buClr>
              <a:buFont typeface="Arial" panose="020B0604020202020204" pitchFamily="34" charset="0"/>
              <a:buChar char="•"/>
            </a:pPr>
            <a:r>
              <a:rPr lang="en-US" sz="2200"/>
              <a:t>Conduct statistical analysis to examine relationships at the state level </a:t>
            </a:r>
          </a:p>
        </p:txBody>
      </p:sp>
      <p:pic>
        <p:nvPicPr>
          <p:cNvPr id="11" name="Picture 10" descr="A field of trees and mountains&#10;&#10;Description automatically generated">
            <a:extLst>
              <a:ext uri="{FF2B5EF4-FFF2-40B4-BE49-F238E27FC236}">
                <a16:creationId xmlns:a16="http://schemas.microsoft.com/office/drawing/2014/main" id="{1F35548E-918C-A978-E0CB-42E526956D76}"/>
              </a:ext>
            </a:extLst>
          </p:cNvPr>
          <p:cNvPicPr>
            <a:picLocks noChangeAspect="1"/>
          </p:cNvPicPr>
          <p:nvPr/>
        </p:nvPicPr>
        <p:blipFill>
          <a:blip r:embed="rId4"/>
          <a:stretch>
            <a:fillRect/>
          </a:stretch>
        </p:blipFill>
        <p:spPr>
          <a:xfrm>
            <a:off x="5864403" y="1760014"/>
            <a:ext cx="6096000" cy="4064000"/>
          </a:xfrm>
          <a:prstGeom prst="rect">
            <a:avLst/>
          </a:prstGeom>
        </p:spPr>
      </p:pic>
      <p:sp>
        <p:nvSpPr>
          <p:cNvPr id="3" name="Text Placeholder 4">
            <a:extLst>
              <a:ext uri="{FF2B5EF4-FFF2-40B4-BE49-F238E27FC236}">
                <a16:creationId xmlns:a16="http://schemas.microsoft.com/office/drawing/2014/main" id="{25F5829C-A670-90E8-B51E-6268572D076C}"/>
              </a:ext>
            </a:extLst>
          </p:cNvPr>
          <p:cNvSpPr txBox="1">
            <a:spLocks/>
          </p:cNvSpPr>
          <p:nvPr/>
        </p:nvSpPr>
        <p:spPr>
          <a:xfrm>
            <a:off x="5740084" y="5788524"/>
            <a:ext cx="6294534" cy="676996"/>
          </a:xfrm>
          <a:prstGeom prst="rect">
            <a:avLst/>
          </a:prstGeom>
          <a:solidFill>
            <a:schemeClr val="bg1"/>
          </a:solidFill>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1400" i="0" u="none" strike="noStrike" kern="1200" cap="none" spc="0" normalizeH="0" baseline="0" noProof="0">
                <a:ln>
                  <a:noFill/>
                </a:ln>
                <a:solidFill>
                  <a:prstClr val="black">
                    <a:lumMod val="75000"/>
                    <a:lumOff val="25000"/>
                  </a:prstClr>
                </a:solidFill>
                <a:effectLst/>
                <a:uLnTx/>
                <a:uFillTx/>
                <a:latin typeface="Century Gothic"/>
              </a:rPr>
              <a:t>Image Credit:</a:t>
            </a:r>
            <a:r>
              <a:rPr lang="en-US" sz="1400">
                <a:solidFill>
                  <a:prstClr val="black">
                    <a:lumMod val="75000"/>
                    <a:lumOff val="25000"/>
                  </a:prstClr>
                </a:solidFill>
                <a:latin typeface="Century Gothic"/>
              </a:rPr>
              <a:t> Photo by </a:t>
            </a:r>
            <a:r>
              <a:rPr lang="en-US" sz="1400">
                <a:solidFill>
                  <a:prstClr val="black">
                    <a:lumMod val="75000"/>
                    <a:lumOff val="25000"/>
                  </a:prstClr>
                </a:solidFill>
                <a:latin typeface="Century Gothic"/>
                <a:cs typeface="Calibri"/>
                <a:hlinkClick r:id="rId5">
                  <a:extLst>
                    <a:ext uri="{A12FA001-AC4F-418D-AE19-62706E023703}">
                      <ahyp:hlinkClr xmlns:ahyp="http://schemas.microsoft.com/office/drawing/2018/hyperlinkcolor" val="tx"/>
                    </a:ext>
                  </a:extLst>
                </a:hlinkClick>
              </a:rPr>
              <a:t>PROJETO CAFÉ GATO-MOURISCO</a:t>
            </a:r>
            <a:r>
              <a:rPr lang="en-US" sz="1400">
                <a:solidFill>
                  <a:srgbClr val="000000"/>
                </a:solidFill>
                <a:latin typeface="Century Gothic"/>
                <a:cs typeface="Calibri"/>
              </a:rPr>
              <a:t> on </a:t>
            </a:r>
            <a:r>
              <a:rPr lang="en-US" sz="1400">
                <a:solidFill>
                  <a:prstClr val="black">
                    <a:lumMod val="75000"/>
                    <a:lumOff val="25000"/>
                  </a:prstClr>
                </a:solidFill>
                <a:latin typeface="Century Gothic"/>
                <a:cs typeface="Calibri"/>
                <a:hlinkClick r:id="rId6">
                  <a:extLst>
                    <a:ext uri="{A12FA001-AC4F-418D-AE19-62706E023703}">
                      <ahyp:hlinkClr xmlns:ahyp="http://schemas.microsoft.com/office/drawing/2018/hyperlinkcolor" val="tx"/>
                    </a:ext>
                  </a:extLst>
                </a:hlinkClick>
              </a:rPr>
              <a:t>Unsplash</a:t>
            </a:r>
            <a:r>
              <a:rPr lang="en-US" sz="1400">
                <a:solidFill>
                  <a:srgbClr val="000000"/>
                </a:solidFill>
                <a:latin typeface="Century Gothic"/>
                <a:cs typeface="Calibri"/>
              </a:rPr>
              <a:t> </a:t>
            </a:r>
            <a:endParaRPr lang="en-US" sz="1400">
              <a:solidFill>
                <a:srgbClr val="808080"/>
              </a:solidFill>
              <a:latin typeface="Century Gothic"/>
              <a:cs typeface="Calibri"/>
            </a:endParaRPr>
          </a:p>
          <a:p>
            <a:pPr>
              <a:defRPr/>
            </a:pPr>
            <a:r>
              <a:rPr lang="en-US" sz="1400">
                <a:solidFill>
                  <a:prstClr val="black">
                    <a:lumMod val="75000"/>
                    <a:lumOff val="25000"/>
                  </a:prstClr>
                </a:solidFill>
                <a:latin typeface="Century Gothic"/>
              </a:rPr>
              <a:t>  </a:t>
            </a:r>
            <a:endParaRPr lang="en-US" sz="140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ndParaRPr>
          </a:p>
        </p:txBody>
      </p:sp>
    </p:spTree>
    <p:extLst>
      <p:ext uri="{BB962C8B-B14F-4D97-AF65-F5344CB8AC3E}">
        <p14:creationId xmlns:p14="http://schemas.microsoft.com/office/powerpoint/2010/main" val="1977814477"/>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F9A9-3681-9EB4-EED7-1F7BE8D32742}"/>
            </a:ext>
          </a:extLst>
        </p:cNvPr>
        <p:cNvGrpSpPr/>
        <p:nvPr/>
      </p:nvGrpSpPr>
      <p:grpSpPr>
        <a:xfrm>
          <a:off x="0" y="0"/>
          <a:ext cx="0" cy="0"/>
          <a:chOff x="0" y="0"/>
          <a:chExt cx="0" cy="0"/>
        </a:xfrm>
      </p:grpSpPr>
      <p:pic>
        <p:nvPicPr>
          <p:cNvPr id="7" name="Picture 6" descr="A map of the brazilian land&#10;&#10;Description automatically generated">
            <a:extLst>
              <a:ext uri="{FF2B5EF4-FFF2-40B4-BE49-F238E27FC236}">
                <a16:creationId xmlns:a16="http://schemas.microsoft.com/office/drawing/2014/main" id="{6EF29423-F22D-4A35-C429-09541712175E}"/>
              </a:ext>
            </a:extLst>
          </p:cNvPr>
          <p:cNvPicPr>
            <a:picLocks noChangeAspect="1"/>
          </p:cNvPicPr>
          <p:nvPr/>
        </p:nvPicPr>
        <p:blipFill>
          <a:blip r:embed="rId3"/>
          <a:stretch>
            <a:fillRect/>
          </a:stretch>
        </p:blipFill>
        <p:spPr>
          <a:xfrm>
            <a:off x="6747730" y="1363326"/>
            <a:ext cx="5072968" cy="5122979"/>
          </a:xfrm>
          <a:prstGeom prst="rect">
            <a:avLst/>
          </a:prstGeom>
        </p:spPr>
      </p:pic>
      <p:sp>
        <p:nvSpPr>
          <p:cNvPr id="30" name="Rectangle 29">
            <a:extLst>
              <a:ext uri="{FF2B5EF4-FFF2-40B4-BE49-F238E27FC236}">
                <a16:creationId xmlns:a16="http://schemas.microsoft.com/office/drawing/2014/main" id="{22A704AA-30EF-536B-0169-E803490C470E}"/>
              </a:ext>
            </a:extLst>
          </p:cNvPr>
          <p:cNvSpPr/>
          <p:nvPr/>
        </p:nvSpPr>
        <p:spPr>
          <a:xfrm>
            <a:off x="9753601" y="6077173"/>
            <a:ext cx="2221137" cy="2352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77D32F5-1B48-839D-3CB8-B3E0EB5B70E6}"/>
              </a:ext>
            </a:extLst>
          </p:cNvPr>
          <p:cNvSpPr/>
          <p:nvPr/>
        </p:nvSpPr>
        <p:spPr>
          <a:xfrm>
            <a:off x="6567948" y="3941736"/>
            <a:ext cx="1912810" cy="26320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FE78D0E-BE65-2473-F8A6-A0D566D30ADB}"/>
              </a:ext>
            </a:extLst>
          </p:cNvPr>
          <p:cNvSpPr>
            <a:spLocks noGrp="1"/>
          </p:cNvSpPr>
          <p:nvPr>
            <p:ph type="title"/>
          </p:nvPr>
        </p:nvSpPr>
        <p:spPr>
          <a:xfrm>
            <a:off x="23812" y="184382"/>
            <a:ext cx="12165044" cy="969617"/>
          </a:xfrm>
        </p:spPr>
        <p:txBody>
          <a:bodyPr>
            <a:normAutofit/>
          </a:bodyPr>
          <a:lstStyle/>
          <a:p>
            <a:r>
              <a:rPr lang="en-US" b="1">
                <a:latin typeface="Century Gothic" panose="020B0502020202020204" pitchFamily="34" charset="0"/>
              </a:rPr>
              <a:t>Community Concerns </a:t>
            </a:r>
          </a:p>
        </p:txBody>
      </p:sp>
      <p:sp>
        <p:nvSpPr>
          <p:cNvPr id="8" name="Text Placeholder 7">
            <a:extLst>
              <a:ext uri="{FF2B5EF4-FFF2-40B4-BE49-F238E27FC236}">
                <a16:creationId xmlns:a16="http://schemas.microsoft.com/office/drawing/2014/main" id="{C91E1540-534B-AC1F-430D-6B2E5013AA72}"/>
              </a:ext>
            </a:extLst>
          </p:cNvPr>
          <p:cNvSpPr>
            <a:spLocks noGrp="1"/>
          </p:cNvSpPr>
          <p:nvPr>
            <p:ph type="body" sz="quarter" idx="4294967295"/>
          </p:nvPr>
        </p:nvSpPr>
        <p:spPr>
          <a:xfrm>
            <a:off x="516043" y="2076265"/>
            <a:ext cx="5363656" cy="4220727"/>
          </a:xfrm>
        </p:spPr>
        <p:txBody>
          <a:bodyPr vert="horz" lIns="91440" tIns="45720" rIns="91440" bIns="45720" rtlCol="0" anchor="t">
            <a:noAutofit/>
          </a:bodyPr>
          <a:lstStyle/>
          <a:p>
            <a:pPr marL="342900" indent="-342900">
              <a:spcBef>
                <a:spcPts val="2400"/>
              </a:spcBef>
              <a:buClr>
                <a:srgbClr val="D2672B"/>
              </a:buClr>
              <a:buChar char="•"/>
            </a:pPr>
            <a:r>
              <a:rPr lang="en-US" sz="2200">
                <a:latin typeface="Century Gothic" panose="020B0502020202020204" pitchFamily="34" charset="0"/>
              </a:rPr>
              <a:t>Brazil has emerged as one of the top exporters of agricultural commodities, supplying over 200 countries and territories around the world</a:t>
            </a:r>
            <a:endParaRPr lang="en-US"/>
          </a:p>
          <a:p>
            <a:pPr marL="342900" indent="-342900">
              <a:spcBef>
                <a:spcPts val="2400"/>
              </a:spcBef>
              <a:buClr>
                <a:srgbClr val="D2672B"/>
              </a:buClr>
              <a:buChar char="•"/>
            </a:pPr>
            <a:r>
              <a:rPr lang="en-US" sz="2200">
                <a:latin typeface="Century Gothic"/>
              </a:rPr>
              <a:t>Brazil engages in 50% of world soybean trade and manages a top global corn production</a:t>
            </a:r>
          </a:p>
          <a:p>
            <a:pPr marL="342900" indent="-342900">
              <a:spcBef>
                <a:spcPts val="2400"/>
              </a:spcBef>
              <a:buClr>
                <a:srgbClr val="D2672B"/>
              </a:buClr>
              <a:buChar char="•"/>
            </a:pPr>
            <a:r>
              <a:rPr lang="en-US" sz="2200">
                <a:latin typeface="Century Gothic"/>
              </a:rPr>
              <a:t>With Brazil's changing climate and the oncoming ENSO effects, global food security concerns are rising</a:t>
            </a:r>
          </a:p>
          <a:p>
            <a:pPr marL="342900" indent="-342900">
              <a:spcBef>
                <a:spcPts val="2400"/>
              </a:spcBef>
              <a:buClr>
                <a:srgbClr val="D2672B"/>
              </a:buClr>
              <a:buChar char="•"/>
            </a:pPr>
            <a:endParaRPr lang="en-US" sz="2200">
              <a:latin typeface="Century Gothic" panose="020B0502020202020204" pitchFamily="34" charset="0"/>
            </a:endParaRPr>
          </a:p>
          <a:p>
            <a:pPr marL="342900" indent="-342900">
              <a:spcBef>
                <a:spcPts val="2400"/>
              </a:spcBef>
              <a:buClr>
                <a:srgbClr val="D2672B"/>
              </a:buClr>
              <a:buChar char="•"/>
            </a:pPr>
            <a:endParaRPr lang="en-US" sz="1800">
              <a:latin typeface="Century Gothic" panose="020B0502020202020204" pitchFamily="34" charset="0"/>
            </a:endParaRPr>
          </a:p>
        </p:txBody>
      </p:sp>
      <p:sp>
        <p:nvSpPr>
          <p:cNvPr id="10" name="Text Placeholder 4">
            <a:extLst>
              <a:ext uri="{FF2B5EF4-FFF2-40B4-BE49-F238E27FC236}">
                <a16:creationId xmlns:a16="http://schemas.microsoft.com/office/drawing/2014/main" id="{03321D53-A8ED-5DC9-68C5-A387587DDE97}"/>
              </a:ext>
            </a:extLst>
          </p:cNvPr>
          <p:cNvSpPr txBox="1">
            <a:spLocks/>
          </p:cNvSpPr>
          <p:nvPr/>
        </p:nvSpPr>
        <p:spPr>
          <a:xfrm>
            <a:off x="8461094" y="6558870"/>
            <a:ext cx="3214863" cy="114748"/>
          </a:xfrm>
          <a:prstGeom prst="rect">
            <a:avLst/>
          </a:prstGeom>
          <a:solidFill>
            <a:schemeClr val="bg1"/>
          </a:solidFill>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kumimoji="0" lang="en-US" sz="1400" i="0" u="none" strike="noStrike" kern="1200" cap="none" spc="0" normalizeH="0" baseline="0" noProof="0">
                <a:ln>
                  <a:noFill/>
                </a:ln>
                <a:solidFill>
                  <a:schemeClr val="tx1">
                    <a:lumMod val="75000"/>
                    <a:lumOff val="25000"/>
                  </a:schemeClr>
                </a:solidFill>
                <a:effectLst/>
                <a:uLnTx/>
                <a:uFillTx/>
                <a:latin typeface="Century Gothic"/>
              </a:rPr>
              <a:t>Image Credit: Martinelli et al., 2017</a:t>
            </a:r>
            <a:endParaRPr kumimoji="0" lang="en-US" sz="1400"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a typeface="+mn-ea"/>
              <a:cs typeface="+mn-cs"/>
            </a:endParaRPr>
          </a:p>
        </p:txBody>
      </p:sp>
      <p:sp>
        <p:nvSpPr>
          <p:cNvPr id="3" name="Text Placeholder 7">
            <a:extLst>
              <a:ext uri="{FF2B5EF4-FFF2-40B4-BE49-F238E27FC236}">
                <a16:creationId xmlns:a16="http://schemas.microsoft.com/office/drawing/2014/main" id="{982B6629-5392-B8CA-27F2-DA209783199B}"/>
              </a:ext>
            </a:extLst>
          </p:cNvPr>
          <p:cNvSpPr txBox="1">
            <a:spLocks/>
          </p:cNvSpPr>
          <p:nvPr/>
        </p:nvSpPr>
        <p:spPr>
          <a:xfrm>
            <a:off x="6794934" y="4177852"/>
            <a:ext cx="1815749" cy="83263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D2672B"/>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D2672B"/>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D2672B"/>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D2672B"/>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D2672B"/>
              </a:buClr>
            </a:pPr>
            <a:r>
              <a:rPr lang="en-US" sz="1100"/>
              <a:t>Brazilian municipalities </a:t>
            </a:r>
            <a:br>
              <a:rPr lang="en-US" sz="1100"/>
            </a:br>
            <a:r>
              <a:rPr lang="en-US" sz="1100"/>
              <a:t>Soybean planted areas (hectares, year 2015)</a:t>
            </a:r>
            <a:br>
              <a:rPr lang="en-US" sz="1100"/>
            </a:br>
            <a:r>
              <a:rPr lang="en-US" sz="1100"/>
              <a:t>Source IBGE</a:t>
            </a:r>
          </a:p>
          <a:p>
            <a:endParaRPr lang="en-US" sz="1100"/>
          </a:p>
          <a:p>
            <a:pPr marL="342900" indent="-342900">
              <a:buClr>
                <a:srgbClr val="D2672B"/>
              </a:buClr>
              <a:buFont typeface="Arial" panose="020B0604020202020204" pitchFamily="34" charset="0"/>
              <a:buChar char="•"/>
            </a:pPr>
            <a:endParaRPr lang="en-US" sz="1200"/>
          </a:p>
          <a:p>
            <a:pPr marL="342900" indent="-342900">
              <a:buClr>
                <a:srgbClr val="D2672B"/>
              </a:buClr>
              <a:buFont typeface="Arial" panose="020B0604020202020204" pitchFamily="34" charset="0"/>
              <a:buChar char="•"/>
            </a:pPr>
            <a:endParaRPr lang="en-US" sz="1200"/>
          </a:p>
          <a:p>
            <a:pPr marL="342900" indent="-342900">
              <a:buClr>
                <a:srgbClr val="D2672B"/>
              </a:buClr>
              <a:buFont typeface="Arial" panose="020B0604020202020204" pitchFamily="34" charset="0"/>
              <a:buChar char="•"/>
            </a:pPr>
            <a:endParaRPr lang="en-US" sz="1050"/>
          </a:p>
        </p:txBody>
      </p:sp>
      <p:grpSp>
        <p:nvGrpSpPr>
          <p:cNvPr id="24" name="Group 23">
            <a:extLst>
              <a:ext uri="{FF2B5EF4-FFF2-40B4-BE49-F238E27FC236}">
                <a16:creationId xmlns:a16="http://schemas.microsoft.com/office/drawing/2014/main" id="{110685CB-CD9C-F5AB-6BFF-D6203212AE52}"/>
              </a:ext>
            </a:extLst>
          </p:cNvPr>
          <p:cNvGrpSpPr/>
          <p:nvPr/>
        </p:nvGrpSpPr>
        <p:grpSpPr>
          <a:xfrm>
            <a:off x="6929785" y="4896385"/>
            <a:ext cx="1680898" cy="1589920"/>
            <a:chOff x="5357435" y="2941809"/>
            <a:chExt cx="1680898" cy="1589920"/>
          </a:xfrm>
        </p:grpSpPr>
        <p:sp>
          <p:nvSpPr>
            <p:cNvPr id="9" name="Text Placeholder 7">
              <a:extLst>
                <a:ext uri="{FF2B5EF4-FFF2-40B4-BE49-F238E27FC236}">
                  <a16:creationId xmlns:a16="http://schemas.microsoft.com/office/drawing/2014/main" id="{CC5D5CEE-69E1-773C-722F-6664F615EEDE}"/>
                </a:ext>
              </a:extLst>
            </p:cNvPr>
            <p:cNvSpPr txBox="1">
              <a:spLocks/>
            </p:cNvSpPr>
            <p:nvPr/>
          </p:nvSpPr>
          <p:spPr>
            <a:xfrm>
              <a:off x="5607947" y="2941809"/>
              <a:ext cx="418031" cy="25867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D2672B"/>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D2672B"/>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D2672B"/>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D2672B"/>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a:t>0</a:t>
              </a:r>
              <a:endParaRPr lang="en-US" sz="2400"/>
            </a:p>
          </p:txBody>
        </p:sp>
        <p:sp>
          <p:nvSpPr>
            <p:cNvPr id="11" name="Text Placeholder 7">
              <a:extLst>
                <a:ext uri="{FF2B5EF4-FFF2-40B4-BE49-F238E27FC236}">
                  <a16:creationId xmlns:a16="http://schemas.microsoft.com/office/drawing/2014/main" id="{4C95D48D-1A57-20B7-DB00-980E36D0CB87}"/>
                </a:ext>
              </a:extLst>
            </p:cNvPr>
            <p:cNvSpPr txBox="1">
              <a:spLocks/>
            </p:cNvSpPr>
            <p:nvPr/>
          </p:nvSpPr>
          <p:spPr>
            <a:xfrm>
              <a:off x="5609104" y="3128474"/>
              <a:ext cx="1066960" cy="22918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D2672B"/>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D2672B"/>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D2672B"/>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D2672B"/>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a:t>1-17,920</a:t>
              </a:r>
            </a:p>
          </p:txBody>
        </p:sp>
        <p:sp>
          <p:nvSpPr>
            <p:cNvPr id="12" name="Text Placeholder 7">
              <a:extLst>
                <a:ext uri="{FF2B5EF4-FFF2-40B4-BE49-F238E27FC236}">
                  <a16:creationId xmlns:a16="http://schemas.microsoft.com/office/drawing/2014/main" id="{FAC4317E-DB14-4036-7327-AD0347382305}"/>
                </a:ext>
              </a:extLst>
            </p:cNvPr>
            <p:cNvSpPr txBox="1">
              <a:spLocks/>
            </p:cNvSpPr>
            <p:nvPr/>
          </p:nvSpPr>
          <p:spPr>
            <a:xfrm>
              <a:off x="5609151" y="3303190"/>
              <a:ext cx="1401256" cy="23409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D2672B"/>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D2672B"/>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D2672B"/>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D2672B"/>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a:t>17,921-36,500</a:t>
              </a:r>
            </a:p>
          </p:txBody>
        </p:sp>
        <p:sp>
          <p:nvSpPr>
            <p:cNvPr id="2" name="Text Placeholder 7">
              <a:extLst>
                <a:ext uri="{FF2B5EF4-FFF2-40B4-BE49-F238E27FC236}">
                  <a16:creationId xmlns:a16="http://schemas.microsoft.com/office/drawing/2014/main" id="{DC046A41-E0A2-4BC6-45BC-0C1647393F0B}"/>
                </a:ext>
              </a:extLst>
            </p:cNvPr>
            <p:cNvSpPr txBox="1">
              <a:spLocks/>
            </p:cNvSpPr>
            <p:nvPr/>
          </p:nvSpPr>
          <p:spPr>
            <a:xfrm>
              <a:off x="5610356" y="3505957"/>
              <a:ext cx="1401256" cy="23409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D2672B"/>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D2672B"/>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D2672B"/>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D2672B"/>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a:t>36,501-65,300</a:t>
              </a:r>
            </a:p>
          </p:txBody>
        </p:sp>
        <p:sp>
          <p:nvSpPr>
            <p:cNvPr id="6" name="Text Placeholder 7">
              <a:extLst>
                <a:ext uri="{FF2B5EF4-FFF2-40B4-BE49-F238E27FC236}">
                  <a16:creationId xmlns:a16="http://schemas.microsoft.com/office/drawing/2014/main" id="{ED13AACC-DEBA-BD82-5B28-4A589C8D17E2}"/>
                </a:ext>
              </a:extLst>
            </p:cNvPr>
            <p:cNvSpPr txBox="1">
              <a:spLocks/>
            </p:cNvSpPr>
            <p:nvPr/>
          </p:nvSpPr>
          <p:spPr>
            <a:xfrm>
              <a:off x="5610355" y="3687853"/>
              <a:ext cx="1401256" cy="23409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D2672B"/>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D2672B"/>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D2672B"/>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D2672B"/>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a:t>65,301-111,000</a:t>
              </a:r>
            </a:p>
          </p:txBody>
        </p:sp>
        <p:sp>
          <p:nvSpPr>
            <p:cNvPr id="13" name="Text Placeholder 7">
              <a:extLst>
                <a:ext uri="{FF2B5EF4-FFF2-40B4-BE49-F238E27FC236}">
                  <a16:creationId xmlns:a16="http://schemas.microsoft.com/office/drawing/2014/main" id="{0E8A400D-5E0C-EE80-400C-2271C9DB00B2}"/>
                </a:ext>
              </a:extLst>
            </p:cNvPr>
            <p:cNvSpPr txBox="1">
              <a:spLocks/>
            </p:cNvSpPr>
            <p:nvPr/>
          </p:nvSpPr>
          <p:spPr>
            <a:xfrm>
              <a:off x="5609151" y="3881702"/>
              <a:ext cx="1401256" cy="23409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D2672B"/>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D2672B"/>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D2672B"/>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D2672B"/>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a:t>111,001-174,000</a:t>
              </a:r>
              <a:endParaRPr lang="en-US" sz="2400"/>
            </a:p>
          </p:txBody>
        </p:sp>
        <p:sp>
          <p:nvSpPr>
            <p:cNvPr id="14" name="Text Placeholder 7">
              <a:extLst>
                <a:ext uri="{FF2B5EF4-FFF2-40B4-BE49-F238E27FC236}">
                  <a16:creationId xmlns:a16="http://schemas.microsoft.com/office/drawing/2014/main" id="{1FC51653-4FFD-8E9F-CF12-EE2578B0D2C7}"/>
                </a:ext>
              </a:extLst>
            </p:cNvPr>
            <p:cNvSpPr txBox="1">
              <a:spLocks/>
            </p:cNvSpPr>
            <p:nvPr/>
          </p:nvSpPr>
          <p:spPr>
            <a:xfrm>
              <a:off x="5607947" y="4084469"/>
              <a:ext cx="1401256" cy="23409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D2672B"/>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D2672B"/>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D2672B"/>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D2672B"/>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a:t>174,001-285,000</a:t>
              </a:r>
              <a:endParaRPr lang="en-US" sz="2400"/>
            </a:p>
          </p:txBody>
        </p:sp>
        <p:sp>
          <p:nvSpPr>
            <p:cNvPr id="15" name="Text Placeholder 7">
              <a:extLst>
                <a:ext uri="{FF2B5EF4-FFF2-40B4-BE49-F238E27FC236}">
                  <a16:creationId xmlns:a16="http://schemas.microsoft.com/office/drawing/2014/main" id="{E43A647E-BE0C-31F4-EE5B-5F1E939866E5}"/>
                </a:ext>
              </a:extLst>
            </p:cNvPr>
            <p:cNvSpPr txBox="1">
              <a:spLocks/>
            </p:cNvSpPr>
            <p:nvPr/>
          </p:nvSpPr>
          <p:spPr>
            <a:xfrm>
              <a:off x="5637077" y="4297631"/>
              <a:ext cx="1401256" cy="23409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D2672B"/>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D2672B"/>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D2672B"/>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D2672B"/>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a:t>285,001-625,900</a:t>
              </a:r>
              <a:endParaRPr lang="en-US" sz="2400"/>
            </a:p>
          </p:txBody>
        </p:sp>
        <p:sp>
          <p:nvSpPr>
            <p:cNvPr id="16" name="Rectangle 15">
              <a:extLst>
                <a:ext uri="{FF2B5EF4-FFF2-40B4-BE49-F238E27FC236}">
                  <a16:creationId xmlns:a16="http://schemas.microsoft.com/office/drawing/2014/main" id="{97642C09-EC70-63D2-0175-5E2F57E7BF5F}"/>
                </a:ext>
              </a:extLst>
            </p:cNvPr>
            <p:cNvSpPr/>
            <p:nvPr/>
          </p:nvSpPr>
          <p:spPr>
            <a:xfrm>
              <a:off x="5362356" y="3163135"/>
              <a:ext cx="274721" cy="157494"/>
            </a:xfrm>
            <a:prstGeom prst="rect">
              <a:avLst/>
            </a:prstGeom>
            <a:solidFill>
              <a:srgbClr val="98FA1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16">
              <a:extLst>
                <a:ext uri="{FF2B5EF4-FFF2-40B4-BE49-F238E27FC236}">
                  <a16:creationId xmlns:a16="http://schemas.microsoft.com/office/drawing/2014/main" id="{05573FF2-C0B2-CC58-65EC-40FE7F7CBADE}"/>
                </a:ext>
              </a:extLst>
            </p:cNvPr>
            <p:cNvSpPr/>
            <p:nvPr/>
          </p:nvSpPr>
          <p:spPr>
            <a:xfrm>
              <a:off x="5357436" y="3350211"/>
              <a:ext cx="274721" cy="157494"/>
            </a:xfrm>
            <a:prstGeom prst="rect">
              <a:avLst/>
            </a:prstGeom>
            <a:solidFill>
              <a:srgbClr val="00EB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ectangle 17">
              <a:extLst>
                <a:ext uri="{FF2B5EF4-FFF2-40B4-BE49-F238E27FC236}">
                  <a16:creationId xmlns:a16="http://schemas.microsoft.com/office/drawing/2014/main" id="{0574BC81-C4A0-0801-C7BB-0045DF05B910}"/>
                </a:ext>
              </a:extLst>
            </p:cNvPr>
            <p:cNvSpPr/>
            <p:nvPr/>
          </p:nvSpPr>
          <p:spPr>
            <a:xfrm>
              <a:off x="5357436" y="3542959"/>
              <a:ext cx="274721" cy="157494"/>
            </a:xfrm>
            <a:prstGeom prst="rect">
              <a:avLst/>
            </a:prstGeom>
            <a:solidFill>
              <a:srgbClr val="03CD2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Rectangle 18">
              <a:extLst>
                <a:ext uri="{FF2B5EF4-FFF2-40B4-BE49-F238E27FC236}">
                  <a16:creationId xmlns:a16="http://schemas.microsoft.com/office/drawing/2014/main" id="{ECDB789A-C239-05D5-78C7-65121A80F809}"/>
                </a:ext>
              </a:extLst>
            </p:cNvPr>
            <p:cNvSpPr/>
            <p:nvPr/>
          </p:nvSpPr>
          <p:spPr>
            <a:xfrm>
              <a:off x="5357435" y="3736100"/>
              <a:ext cx="274721" cy="157494"/>
            </a:xfrm>
            <a:prstGeom prst="rect">
              <a:avLst/>
            </a:prstGeom>
            <a:solidFill>
              <a:srgbClr val="03AB8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Rectangle 19">
              <a:extLst>
                <a:ext uri="{FF2B5EF4-FFF2-40B4-BE49-F238E27FC236}">
                  <a16:creationId xmlns:a16="http://schemas.microsoft.com/office/drawing/2014/main" id="{E4ED7E7A-84F7-6E2D-CF7A-0675B46CA316}"/>
                </a:ext>
              </a:extLst>
            </p:cNvPr>
            <p:cNvSpPr/>
            <p:nvPr/>
          </p:nvSpPr>
          <p:spPr>
            <a:xfrm>
              <a:off x="5357435" y="3930930"/>
              <a:ext cx="274721" cy="157494"/>
            </a:xfrm>
            <a:prstGeom prst="rect">
              <a:avLst/>
            </a:prstGeom>
            <a:solidFill>
              <a:srgbClr val="0080A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Rectangle 20">
              <a:extLst>
                <a:ext uri="{FF2B5EF4-FFF2-40B4-BE49-F238E27FC236}">
                  <a16:creationId xmlns:a16="http://schemas.microsoft.com/office/drawing/2014/main" id="{BA0D8C94-A661-458F-F9F2-F879D05A22A4}"/>
                </a:ext>
              </a:extLst>
            </p:cNvPr>
            <p:cNvSpPr/>
            <p:nvPr/>
          </p:nvSpPr>
          <p:spPr>
            <a:xfrm>
              <a:off x="5357435" y="4122598"/>
              <a:ext cx="274721" cy="157494"/>
            </a:xfrm>
            <a:prstGeom prst="rect">
              <a:avLst/>
            </a:prstGeom>
            <a:solidFill>
              <a:srgbClr val="12429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Rectangle 21">
              <a:extLst>
                <a:ext uri="{FF2B5EF4-FFF2-40B4-BE49-F238E27FC236}">
                  <a16:creationId xmlns:a16="http://schemas.microsoft.com/office/drawing/2014/main" id="{0D4DA2CC-04BC-9768-0234-942A6F1DD495}"/>
                </a:ext>
              </a:extLst>
            </p:cNvPr>
            <p:cNvSpPr/>
            <p:nvPr/>
          </p:nvSpPr>
          <p:spPr>
            <a:xfrm>
              <a:off x="5357435" y="4321075"/>
              <a:ext cx="274721" cy="157494"/>
            </a:xfrm>
            <a:prstGeom prst="rect">
              <a:avLst/>
            </a:prstGeom>
            <a:solidFill>
              <a:srgbClr val="0F097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Rectangle 22">
              <a:extLst>
                <a:ext uri="{FF2B5EF4-FFF2-40B4-BE49-F238E27FC236}">
                  <a16:creationId xmlns:a16="http://schemas.microsoft.com/office/drawing/2014/main" id="{3EEAF6E8-3748-CE4A-ABD5-D73786E2AAF4}"/>
                </a:ext>
              </a:extLst>
            </p:cNvPr>
            <p:cNvSpPr/>
            <p:nvPr/>
          </p:nvSpPr>
          <p:spPr>
            <a:xfrm>
              <a:off x="5357435" y="2972958"/>
              <a:ext cx="274721" cy="157494"/>
            </a:xfrm>
            <a:prstGeom prst="rect">
              <a:avLst/>
            </a:prstGeom>
            <a:solidFill>
              <a:srgbClr val="FF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6" name="Text Placeholder 7">
            <a:extLst>
              <a:ext uri="{FF2B5EF4-FFF2-40B4-BE49-F238E27FC236}">
                <a16:creationId xmlns:a16="http://schemas.microsoft.com/office/drawing/2014/main" id="{ACC6E5F8-1A5E-F6DC-40D6-FDDAE11097BB}"/>
              </a:ext>
            </a:extLst>
          </p:cNvPr>
          <p:cNvSpPr txBox="1">
            <a:spLocks/>
          </p:cNvSpPr>
          <p:nvPr/>
        </p:nvSpPr>
        <p:spPr>
          <a:xfrm>
            <a:off x="9667645" y="6120077"/>
            <a:ext cx="430084" cy="31306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D2672B"/>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D2672B"/>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D2672B"/>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D2672B"/>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a:t>0</a:t>
            </a:r>
          </a:p>
        </p:txBody>
      </p:sp>
      <p:sp>
        <p:nvSpPr>
          <p:cNvPr id="27" name="Text Placeholder 7">
            <a:extLst>
              <a:ext uri="{FF2B5EF4-FFF2-40B4-BE49-F238E27FC236}">
                <a16:creationId xmlns:a16="http://schemas.microsoft.com/office/drawing/2014/main" id="{30171CF7-B32E-B89D-A2AB-90CEC4F36649}"/>
              </a:ext>
            </a:extLst>
          </p:cNvPr>
          <p:cNvSpPr txBox="1">
            <a:spLocks/>
          </p:cNvSpPr>
          <p:nvPr/>
        </p:nvSpPr>
        <p:spPr>
          <a:xfrm>
            <a:off x="9896356" y="6109741"/>
            <a:ext cx="555333" cy="31306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D2672B"/>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D2672B"/>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D2672B"/>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D2672B"/>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a:t>250</a:t>
            </a:r>
          </a:p>
        </p:txBody>
      </p:sp>
      <p:sp>
        <p:nvSpPr>
          <p:cNvPr id="28" name="Text Placeholder 7">
            <a:extLst>
              <a:ext uri="{FF2B5EF4-FFF2-40B4-BE49-F238E27FC236}">
                <a16:creationId xmlns:a16="http://schemas.microsoft.com/office/drawing/2014/main" id="{274430B3-2531-D26A-677C-0B70110C7CF4}"/>
              </a:ext>
            </a:extLst>
          </p:cNvPr>
          <p:cNvSpPr txBox="1">
            <a:spLocks/>
          </p:cNvSpPr>
          <p:nvPr/>
        </p:nvSpPr>
        <p:spPr>
          <a:xfrm>
            <a:off x="10174022" y="6109741"/>
            <a:ext cx="555333" cy="31306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D2672B"/>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D2672B"/>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D2672B"/>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D2672B"/>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a:t>500</a:t>
            </a:r>
          </a:p>
        </p:txBody>
      </p:sp>
      <p:sp>
        <p:nvSpPr>
          <p:cNvPr id="29" name="Text Placeholder 7">
            <a:extLst>
              <a:ext uri="{FF2B5EF4-FFF2-40B4-BE49-F238E27FC236}">
                <a16:creationId xmlns:a16="http://schemas.microsoft.com/office/drawing/2014/main" id="{D697684E-CFE5-45B4-C50B-70037D2403DC}"/>
              </a:ext>
            </a:extLst>
          </p:cNvPr>
          <p:cNvSpPr txBox="1">
            <a:spLocks/>
          </p:cNvSpPr>
          <p:nvPr/>
        </p:nvSpPr>
        <p:spPr>
          <a:xfrm>
            <a:off x="10665873" y="6114153"/>
            <a:ext cx="862439" cy="31306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D2672B"/>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D2672B"/>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D2672B"/>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D2672B"/>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a:t>1000 km</a:t>
            </a:r>
          </a:p>
        </p:txBody>
      </p:sp>
      <p:sp>
        <p:nvSpPr>
          <p:cNvPr id="4" name="Text Placeholder 7">
            <a:extLst>
              <a:ext uri="{FF2B5EF4-FFF2-40B4-BE49-F238E27FC236}">
                <a16:creationId xmlns:a16="http://schemas.microsoft.com/office/drawing/2014/main" id="{3A8A45F2-C6A5-2C3C-4647-87C0DED13076}"/>
              </a:ext>
            </a:extLst>
          </p:cNvPr>
          <p:cNvSpPr txBox="1">
            <a:spLocks/>
          </p:cNvSpPr>
          <p:nvPr/>
        </p:nvSpPr>
        <p:spPr>
          <a:xfrm>
            <a:off x="10365819" y="5270368"/>
            <a:ext cx="402725" cy="261145"/>
          </a:xfrm>
          <a:prstGeom prst="rect">
            <a:avLst/>
          </a:prstGeom>
          <a:solidFill>
            <a:schemeClr val="bg1"/>
          </a:solidFill>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D2672B"/>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D2672B"/>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D2672B"/>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D2672B"/>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a:t>N</a:t>
            </a:r>
          </a:p>
        </p:txBody>
      </p:sp>
    </p:spTree>
    <p:extLst>
      <p:ext uri="{BB962C8B-B14F-4D97-AF65-F5344CB8AC3E}">
        <p14:creationId xmlns:p14="http://schemas.microsoft.com/office/powerpoint/2010/main" val="3110748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51111-7318-8593-B835-1037C2E9087A}"/>
              </a:ext>
            </a:extLst>
          </p:cNvPr>
          <p:cNvSpPr>
            <a:spLocks noGrp="1"/>
          </p:cNvSpPr>
          <p:nvPr>
            <p:ph type="title"/>
          </p:nvPr>
        </p:nvSpPr>
        <p:spPr/>
        <p:txBody>
          <a:bodyPr/>
          <a:lstStyle/>
          <a:p>
            <a:r>
              <a:rPr lang="en-US"/>
              <a:t>Earth Observations</a:t>
            </a:r>
          </a:p>
        </p:txBody>
      </p:sp>
      <p:pic>
        <p:nvPicPr>
          <p:cNvPr id="5" name="Content Placeholder 4" descr="A picture containing transport, satellite&#10;&#10;Description automatically generated">
            <a:extLst>
              <a:ext uri="{FF2B5EF4-FFF2-40B4-BE49-F238E27FC236}">
                <a16:creationId xmlns:a16="http://schemas.microsoft.com/office/drawing/2014/main" id="{A7A6D5FC-41F5-1F9F-56F3-B89646B882A6}"/>
              </a:ext>
            </a:extLst>
          </p:cNvPr>
          <p:cNvPicPr>
            <a:picLocks noGrp="1" noChangeAspect="1"/>
          </p:cNvPicPr>
          <p:nvPr>
            <p:ph sz="quarter" idx="10"/>
          </p:nvPr>
        </p:nvPicPr>
        <p:blipFill>
          <a:blip r:embed="rId3" cstate="email">
            <a:extLst>
              <a:ext uri="{28A0092B-C50C-407E-A947-70E740481C1C}">
                <a14:useLocalDpi xmlns:a14="http://schemas.microsoft.com/office/drawing/2010/main"/>
              </a:ext>
            </a:extLst>
          </a:blip>
          <a:stretch>
            <a:fillRect/>
          </a:stretch>
        </p:blipFill>
        <p:spPr>
          <a:xfrm>
            <a:off x="3816941" y="1521568"/>
            <a:ext cx="4074440" cy="1671082"/>
          </a:xfrm>
          <a:prstGeom prst="rect">
            <a:avLst/>
          </a:prstGeom>
          <a:ln>
            <a:noFill/>
          </a:ln>
        </p:spPr>
      </p:pic>
      <p:pic>
        <p:nvPicPr>
          <p:cNvPr id="6" name="Picture 5">
            <a:extLst>
              <a:ext uri="{FF2B5EF4-FFF2-40B4-BE49-F238E27FC236}">
                <a16:creationId xmlns:a16="http://schemas.microsoft.com/office/drawing/2014/main" id="{E0FCB986-F461-B3FA-A560-60A16F38CA7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10678" y="1377250"/>
            <a:ext cx="2382756" cy="1946472"/>
          </a:xfrm>
          <a:prstGeom prst="rect">
            <a:avLst/>
          </a:prstGeom>
        </p:spPr>
      </p:pic>
      <p:sp>
        <p:nvSpPr>
          <p:cNvPr id="7" name="Rectangle 6">
            <a:extLst>
              <a:ext uri="{FF2B5EF4-FFF2-40B4-BE49-F238E27FC236}">
                <a16:creationId xmlns:a16="http://schemas.microsoft.com/office/drawing/2014/main" id="{5354ED5D-5FFE-B7A5-CFD6-2AE65047B2A4}"/>
              </a:ext>
            </a:extLst>
          </p:cNvPr>
          <p:cNvSpPr/>
          <p:nvPr/>
        </p:nvSpPr>
        <p:spPr>
          <a:xfrm>
            <a:off x="883456" y="3442431"/>
            <a:ext cx="2166225" cy="281018"/>
          </a:xfrm>
          <a:prstGeom prst="rect">
            <a:avLst/>
          </a:prstGeom>
          <a:solidFill>
            <a:srgbClr val="D2672B"/>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entury Gothic"/>
                <a:ea typeface="+mn-ea"/>
                <a:cs typeface="+mn-cs"/>
              </a:rPr>
              <a:t>Landsat 5 TM</a:t>
            </a: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8" name="Rectangle 7">
            <a:extLst>
              <a:ext uri="{FF2B5EF4-FFF2-40B4-BE49-F238E27FC236}">
                <a16:creationId xmlns:a16="http://schemas.microsoft.com/office/drawing/2014/main" id="{9B54DDF9-4E82-00C2-DC15-EDB7E9ECC8A0}"/>
              </a:ext>
            </a:extLst>
          </p:cNvPr>
          <p:cNvSpPr/>
          <p:nvPr/>
        </p:nvSpPr>
        <p:spPr>
          <a:xfrm>
            <a:off x="4683392" y="3445114"/>
            <a:ext cx="2166225" cy="281018"/>
          </a:xfrm>
          <a:prstGeom prst="rect">
            <a:avLst/>
          </a:prstGeom>
          <a:solidFill>
            <a:srgbClr val="D2672B"/>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entury Gothic"/>
                <a:ea typeface="+mn-ea"/>
                <a:cs typeface="+mn-cs"/>
              </a:rPr>
              <a:t>Landsat 7 ETM+</a:t>
            </a: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2CBD1B64-3036-0E21-368A-F1E4D515D193}"/>
              </a:ext>
            </a:extLst>
          </p:cNvPr>
          <p:cNvSpPr/>
          <p:nvPr/>
        </p:nvSpPr>
        <p:spPr>
          <a:xfrm>
            <a:off x="9079170" y="3441868"/>
            <a:ext cx="1835404" cy="283464"/>
          </a:xfrm>
          <a:prstGeom prst="rect">
            <a:avLst/>
          </a:prstGeom>
          <a:solidFill>
            <a:srgbClr val="D2672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Landsat 8 OLI</a:t>
            </a:r>
          </a:p>
        </p:txBody>
      </p:sp>
      <p:pic>
        <p:nvPicPr>
          <p:cNvPr id="3" name="Picture 2" descr="A satellite view of land&#10;&#10;Description automatically generated">
            <a:extLst>
              <a:ext uri="{FF2B5EF4-FFF2-40B4-BE49-F238E27FC236}">
                <a16:creationId xmlns:a16="http://schemas.microsoft.com/office/drawing/2014/main" id="{DA2650B5-1E7C-CA2B-BF3C-EC95814054BF}"/>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17000" contrast="12000"/>
                    </a14:imgEffect>
                  </a14:imgLayer>
                </a14:imgProps>
              </a:ext>
            </a:extLst>
          </a:blip>
          <a:srcRect t="54593" r="-88" b="93"/>
          <a:stretch/>
        </p:blipFill>
        <p:spPr>
          <a:xfrm>
            <a:off x="0" y="4051902"/>
            <a:ext cx="12245647" cy="2805700"/>
          </a:xfrm>
          <a:prstGeom prst="rect">
            <a:avLst/>
          </a:prstGeom>
        </p:spPr>
      </p:pic>
      <p:sp>
        <p:nvSpPr>
          <p:cNvPr id="11" name="Text Placeholder 4">
            <a:extLst>
              <a:ext uri="{FF2B5EF4-FFF2-40B4-BE49-F238E27FC236}">
                <a16:creationId xmlns:a16="http://schemas.microsoft.com/office/drawing/2014/main" id="{B0A946A5-D00E-A8C3-8D2F-5CD3498EB076}"/>
              </a:ext>
            </a:extLst>
          </p:cNvPr>
          <p:cNvSpPr txBox="1">
            <a:spLocks/>
          </p:cNvSpPr>
          <p:nvPr/>
        </p:nvSpPr>
        <p:spPr>
          <a:xfrm>
            <a:off x="10202056" y="3871817"/>
            <a:ext cx="1950008" cy="135947"/>
          </a:xfrm>
          <a:prstGeom prst="rect">
            <a:avLst/>
          </a:prstGeom>
          <a:solidFill>
            <a:schemeClr val="bg1"/>
          </a:solidFill>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kumimoji="0" lang="en-US" sz="1400" i="0" u="none" strike="noStrike" kern="1200" cap="none" spc="0" normalizeH="0" baseline="0" noProof="0">
                <a:ln>
                  <a:noFill/>
                </a:ln>
                <a:solidFill>
                  <a:prstClr val="black">
                    <a:lumMod val="75000"/>
                    <a:lumOff val="25000"/>
                  </a:prstClr>
                </a:solidFill>
                <a:effectLst/>
                <a:uLnTx/>
                <a:uFillTx/>
                <a:latin typeface="Century Gothic"/>
              </a:rPr>
              <a:t>Image Credit: NASA</a:t>
            </a:r>
            <a:endParaRPr kumimoji="0" lang="en-US" sz="140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10" name="Text Placeholder 4">
            <a:extLst>
              <a:ext uri="{FF2B5EF4-FFF2-40B4-BE49-F238E27FC236}">
                <a16:creationId xmlns:a16="http://schemas.microsoft.com/office/drawing/2014/main" id="{212E184D-5AAA-2991-78AB-E40AD4749E1D}"/>
              </a:ext>
            </a:extLst>
          </p:cNvPr>
          <p:cNvSpPr txBox="1">
            <a:spLocks/>
          </p:cNvSpPr>
          <p:nvPr/>
        </p:nvSpPr>
        <p:spPr>
          <a:xfrm>
            <a:off x="8341175" y="6535919"/>
            <a:ext cx="3898452" cy="318406"/>
          </a:xfrm>
          <a:prstGeom prst="rect">
            <a:avLst/>
          </a:prstGeom>
          <a:noFill/>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400" b="1">
                <a:solidFill>
                  <a:schemeClr val="bg1"/>
                </a:solidFill>
                <a:latin typeface="Century Gothic"/>
              </a:rPr>
              <a:t>Landsat 5 Image of Mato Grosso, Brazil</a:t>
            </a:r>
            <a:endParaRPr lang="en-US" sz="1400" b="1" i="0" u="none" strike="noStrike" kern="1200" cap="none" spc="0" normalizeH="0" baseline="0" noProof="0">
              <a:ln>
                <a:noFill/>
              </a:ln>
              <a:solidFill>
                <a:schemeClr val="bg1"/>
              </a:solidFill>
              <a:effectLst/>
              <a:uLnTx/>
              <a:uFillTx/>
              <a:latin typeface="Century Gothic"/>
            </a:endParaRPr>
          </a:p>
        </p:txBody>
      </p:sp>
      <p:pic>
        <p:nvPicPr>
          <p:cNvPr id="13" name="Picture 12">
            <a:extLst>
              <a:ext uri="{FF2B5EF4-FFF2-40B4-BE49-F238E27FC236}">
                <a16:creationId xmlns:a16="http://schemas.microsoft.com/office/drawing/2014/main" id="{4AEF39F5-D6D1-9308-82C9-50F38596DC02}"/>
              </a:ext>
            </a:extLst>
          </p:cNvPr>
          <p:cNvPicPr>
            <a:picLocks noChangeAspect="1"/>
          </p:cNvPicPr>
          <p:nvPr/>
        </p:nvPicPr>
        <p:blipFill rotWithShape="1">
          <a:blip r:embed="rId7"/>
          <a:srcRect l="2549" t="2745" r="2745" b="6275"/>
          <a:stretch/>
        </p:blipFill>
        <p:spPr>
          <a:xfrm>
            <a:off x="1151659" y="1608159"/>
            <a:ext cx="1554255" cy="1493474"/>
          </a:xfrm>
          <a:prstGeom prst="rect">
            <a:avLst/>
          </a:prstGeom>
        </p:spPr>
      </p:pic>
    </p:spTree>
    <p:extLst>
      <p:ext uri="{BB962C8B-B14F-4D97-AF65-F5344CB8AC3E}">
        <p14:creationId xmlns:p14="http://schemas.microsoft.com/office/powerpoint/2010/main" val="2373982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621B1-DB91-4CFA-87C8-7BAEE39024B7}"/>
            </a:ext>
          </a:extLst>
        </p:cNvPr>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3CC68763-B543-B3F0-DA25-43C9C0D29D67}"/>
              </a:ext>
            </a:extLst>
          </p:cNvPr>
          <p:cNvSpPr>
            <a:spLocks noGrp="1"/>
          </p:cNvSpPr>
          <p:nvPr>
            <p:ph sz="quarter" idx="10"/>
          </p:nvPr>
        </p:nvSpPr>
        <p:spPr>
          <a:xfrm>
            <a:off x="506896" y="1611342"/>
            <a:ext cx="7636544" cy="4759296"/>
          </a:xfrm>
        </p:spPr>
        <p:txBody>
          <a:bodyPr vert="horz" lIns="91440" tIns="45720" rIns="91440" bIns="45720" rtlCol="0" anchor="t">
            <a:normAutofit/>
          </a:bodyPr>
          <a:lstStyle/>
          <a:p>
            <a:r>
              <a:rPr lang="en-US"/>
              <a:t>We are working with partners at the United States Department of Agriculture (USDA):</a:t>
            </a:r>
          </a:p>
          <a:p>
            <a:endParaRPr lang="en-US">
              <a:solidFill>
                <a:srgbClr val="000000"/>
              </a:solidFill>
            </a:endParaRPr>
          </a:p>
          <a:p>
            <a:pPr marL="457200" indent="-457200">
              <a:buClr>
                <a:srgbClr val="D2672B"/>
              </a:buClr>
              <a:buChar char="•"/>
            </a:pPr>
            <a:r>
              <a:rPr lang="en-US"/>
              <a:t>USDA </a:t>
            </a:r>
            <a:r>
              <a:rPr lang="en-US">
                <a:ea typeface="+mj-lt"/>
                <a:cs typeface="+mj-lt"/>
              </a:rPr>
              <a:t>Foreign Agricultural Service International Production Assessment Division</a:t>
            </a:r>
            <a:endParaRPr lang="en-US">
              <a:solidFill>
                <a:srgbClr val="000000"/>
              </a:solidFill>
              <a:ea typeface="+mj-lt"/>
              <a:cs typeface="+mj-lt"/>
            </a:endParaRPr>
          </a:p>
          <a:p>
            <a:pPr marL="457200" indent="-457200">
              <a:buClr>
                <a:srgbClr val="D2672B"/>
              </a:buClr>
              <a:buChar char="•"/>
            </a:pPr>
            <a:r>
              <a:rPr lang="en-US"/>
              <a:t>USDA Office of the Chief Economist </a:t>
            </a:r>
            <a:br>
              <a:rPr lang="en-US"/>
            </a:br>
            <a:r>
              <a:rPr lang="en-US"/>
              <a:t>and World Agriculture Outlook Board</a:t>
            </a:r>
          </a:p>
          <a:p>
            <a:endParaRPr lang="en-US"/>
          </a:p>
          <a:p>
            <a:pPr marL="285750" indent="-285750">
              <a:buChar char="•"/>
            </a:pPr>
            <a:endParaRPr lang="en-US"/>
          </a:p>
        </p:txBody>
      </p:sp>
      <p:sp>
        <p:nvSpPr>
          <p:cNvPr id="5" name="Title 4">
            <a:extLst>
              <a:ext uri="{FF2B5EF4-FFF2-40B4-BE49-F238E27FC236}">
                <a16:creationId xmlns:a16="http://schemas.microsoft.com/office/drawing/2014/main" id="{089B38D6-3034-C809-CB97-120EAA2FB99A}"/>
              </a:ext>
            </a:extLst>
          </p:cNvPr>
          <p:cNvSpPr>
            <a:spLocks noGrp="1"/>
          </p:cNvSpPr>
          <p:nvPr>
            <p:ph type="title"/>
          </p:nvPr>
        </p:nvSpPr>
        <p:spPr/>
        <p:txBody>
          <a:bodyPr/>
          <a:lstStyle/>
          <a:p>
            <a:r>
              <a:rPr lang="en-US"/>
              <a:t>Project Partners</a:t>
            </a:r>
          </a:p>
        </p:txBody>
      </p:sp>
      <p:sp>
        <p:nvSpPr>
          <p:cNvPr id="10" name="Text Placeholder 4">
            <a:extLst>
              <a:ext uri="{FF2B5EF4-FFF2-40B4-BE49-F238E27FC236}">
                <a16:creationId xmlns:a16="http://schemas.microsoft.com/office/drawing/2014/main" id="{187BD984-4FE9-5AF5-2E68-066081CFF60C}"/>
              </a:ext>
            </a:extLst>
          </p:cNvPr>
          <p:cNvSpPr txBox="1">
            <a:spLocks/>
          </p:cNvSpPr>
          <p:nvPr/>
        </p:nvSpPr>
        <p:spPr>
          <a:xfrm>
            <a:off x="8433077" y="6440195"/>
            <a:ext cx="3683726" cy="323074"/>
          </a:xfrm>
          <a:prstGeom prst="rect">
            <a:avLst/>
          </a:prstGeom>
          <a:solidFill>
            <a:schemeClr val="bg1"/>
          </a:solidFill>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1400" i="0" u="none" strike="noStrike" kern="1200" cap="none" spc="0" normalizeH="0" baseline="0" noProof="0">
                <a:ln>
                  <a:noFill/>
                </a:ln>
                <a:solidFill>
                  <a:prstClr val="black">
                    <a:lumMod val="75000"/>
                    <a:lumOff val="25000"/>
                  </a:prstClr>
                </a:solidFill>
                <a:effectLst/>
                <a:uLnTx/>
                <a:uFillTx/>
                <a:latin typeface="Century Gothic"/>
              </a:rPr>
              <a:t>Image Credit: </a:t>
            </a:r>
            <a:r>
              <a:rPr lang="en-US" sz="1400">
                <a:solidFill>
                  <a:prstClr val="black">
                    <a:lumMod val="75000"/>
                    <a:lumOff val="25000"/>
                  </a:prstClr>
                </a:solidFill>
                <a:latin typeface="Century Gothic"/>
              </a:rPr>
              <a:t>US Dept of Agriculture</a:t>
            </a:r>
            <a:endParaRPr kumimoji="0" lang="en-US" sz="140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p:txBody>
      </p:sp>
      <p:pic>
        <p:nvPicPr>
          <p:cNvPr id="3" name="Picture 2" descr="A blue and green logo&#10;&#10;Description automatically generated">
            <a:extLst>
              <a:ext uri="{FF2B5EF4-FFF2-40B4-BE49-F238E27FC236}">
                <a16:creationId xmlns:a16="http://schemas.microsoft.com/office/drawing/2014/main" id="{98F38853-3BA5-70CB-E1BF-499AD73D0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3440" y="2433305"/>
            <a:ext cx="3736124" cy="2562890"/>
          </a:xfrm>
          <a:prstGeom prst="rect">
            <a:avLst/>
          </a:prstGeom>
        </p:spPr>
      </p:pic>
    </p:spTree>
    <p:extLst>
      <p:ext uri="{BB962C8B-B14F-4D97-AF65-F5344CB8AC3E}">
        <p14:creationId xmlns:p14="http://schemas.microsoft.com/office/powerpoint/2010/main" val="3002084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map of a city&#10;&#10;Description automatically generated with medium confidence">
            <a:extLst>
              <a:ext uri="{FF2B5EF4-FFF2-40B4-BE49-F238E27FC236}">
                <a16:creationId xmlns:a16="http://schemas.microsoft.com/office/drawing/2014/main" id="{1178C0CF-C91D-7079-5395-5EFAC049F82C}"/>
              </a:ext>
            </a:extLst>
          </p:cNvPr>
          <p:cNvPicPr>
            <a:picLocks noChangeAspect="1"/>
          </p:cNvPicPr>
          <p:nvPr/>
        </p:nvPicPr>
        <p:blipFill rotWithShape="1">
          <a:blip r:embed="rId4">
            <a:extLst>
              <a:ext uri="{28A0092B-C50C-407E-A947-70E740481C1C}">
                <a14:useLocalDpi xmlns:a14="http://schemas.microsoft.com/office/drawing/2010/main" val="0"/>
              </a:ext>
            </a:extLst>
          </a:blip>
          <a:srcRect l="3631" t="1423"/>
          <a:stretch/>
        </p:blipFill>
        <p:spPr>
          <a:xfrm>
            <a:off x="8016155" y="3519781"/>
            <a:ext cx="3858541" cy="3380207"/>
          </a:xfrm>
          <a:prstGeom prst="rect">
            <a:avLst/>
          </a:prstGeom>
        </p:spPr>
      </p:pic>
      <p:pic>
        <p:nvPicPr>
          <p:cNvPr id="19" name="Picture 18" descr="A map of the world&#10;&#10;Description automatically generated">
            <a:extLst>
              <a:ext uri="{FF2B5EF4-FFF2-40B4-BE49-F238E27FC236}">
                <a16:creationId xmlns:a16="http://schemas.microsoft.com/office/drawing/2014/main" id="{BF150AA9-D095-CB4F-D84B-C0E47267F916}"/>
              </a:ext>
            </a:extLst>
          </p:cNvPr>
          <p:cNvPicPr>
            <a:picLocks noChangeAspect="1"/>
          </p:cNvPicPr>
          <p:nvPr/>
        </p:nvPicPr>
        <p:blipFill rotWithShape="1">
          <a:blip r:embed="rId5">
            <a:extLst>
              <a:ext uri="{28A0092B-C50C-407E-A947-70E740481C1C}">
                <a14:useLocalDpi xmlns:a14="http://schemas.microsoft.com/office/drawing/2010/main" val="0"/>
              </a:ext>
            </a:extLst>
          </a:blip>
          <a:srcRect l="1642" t="4931" r="22906" b="4173"/>
          <a:stretch/>
        </p:blipFill>
        <p:spPr>
          <a:xfrm>
            <a:off x="4006549" y="3525030"/>
            <a:ext cx="3856077" cy="3334035"/>
          </a:xfrm>
          <a:prstGeom prst="rect">
            <a:avLst/>
          </a:prstGeom>
        </p:spPr>
      </p:pic>
      <p:sp>
        <p:nvSpPr>
          <p:cNvPr id="2" name="Title 1">
            <a:extLst>
              <a:ext uri="{FF2B5EF4-FFF2-40B4-BE49-F238E27FC236}">
                <a16:creationId xmlns:a16="http://schemas.microsoft.com/office/drawing/2014/main" id="{84BB6015-BEB7-CBEE-C06E-071D53C31B38}"/>
              </a:ext>
            </a:extLst>
          </p:cNvPr>
          <p:cNvSpPr>
            <a:spLocks noGrp="1"/>
          </p:cNvSpPr>
          <p:nvPr>
            <p:ph type="title"/>
          </p:nvPr>
        </p:nvSpPr>
        <p:spPr/>
        <p:txBody>
          <a:bodyPr/>
          <a:lstStyle/>
          <a:p>
            <a:r>
              <a:rPr lang="en-US" b="1">
                <a:latin typeface="Century Gothic" panose="020B0502020202020204" pitchFamily="34" charset="0"/>
              </a:rPr>
              <a:t>Datasets</a:t>
            </a:r>
          </a:p>
        </p:txBody>
      </p:sp>
      <p:pic>
        <p:nvPicPr>
          <p:cNvPr id="12" name="Content Placeholder 11" descr="A graph with red and blue lines&#10;&#10;Description automatically generated">
            <a:extLst>
              <a:ext uri="{FF2B5EF4-FFF2-40B4-BE49-F238E27FC236}">
                <a16:creationId xmlns:a16="http://schemas.microsoft.com/office/drawing/2014/main" id="{1A5D4841-AD04-515D-CFB7-44DD95C65DBF}"/>
              </a:ext>
            </a:extLst>
          </p:cNvPr>
          <p:cNvPicPr>
            <a:picLocks noGrp="1" noChangeAspect="1"/>
          </p:cNvPicPr>
          <p:nvPr>
            <p:ph sz="quarter" idx="10"/>
          </p:nvPr>
        </p:nvPicPr>
        <p:blipFill rotWithShape="1">
          <a:blip r:embed="rId6"/>
          <a:srcRect l="273" b="-316"/>
          <a:stretch/>
        </p:blipFill>
        <p:spPr>
          <a:xfrm>
            <a:off x="8051921" y="793"/>
            <a:ext cx="3857307" cy="3363411"/>
          </a:xfrm>
          <a:ln>
            <a:solidFill>
              <a:schemeClr val="tx1"/>
            </a:solidFill>
          </a:ln>
        </p:spPr>
      </p:pic>
      <p:pic>
        <p:nvPicPr>
          <p:cNvPr id="7" name="Picture 6" descr="A map of land with green and white areas&#10;&#10;Description automatically generated">
            <a:extLst>
              <a:ext uri="{FF2B5EF4-FFF2-40B4-BE49-F238E27FC236}">
                <a16:creationId xmlns:a16="http://schemas.microsoft.com/office/drawing/2014/main" id="{2D7D74DA-6937-99E0-0535-5594E18C631C}"/>
              </a:ext>
            </a:extLst>
          </p:cNvPr>
          <p:cNvPicPr>
            <a:picLocks noChangeAspect="1"/>
          </p:cNvPicPr>
          <p:nvPr/>
        </p:nvPicPr>
        <p:blipFill>
          <a:blip r:embed="rId7"/>
          <a:stretch>
            <a:fillRect/>
          </a:stretch>
        </p:blipFill>
        <p:spPr>
          <a:xfrm>
            <a:off x="-14997" y="3500806"/>
            <a:ext cx="3868017" cy="3353507"/>
          </a:xfrm>
          <a:prstGeom prst="rect">
            <a:avLst/>
          </a:prstGeom>
        </p:spPr>
      </p:pic>
      <p:sp>
        <p:nvSpPr>
          <p:cNvPr id="9" name="Text Placeholder 4">
            <a:extLst>
              <a:ext uri="{FF2B5EF4-FFF2-40B4-BE49-F238E27FC236}">
                <a16:creationId xmlns:a16="http://schemas.microsoft.com/office/drawing/2014/main" id="{2C7CB0E1-EBFF-1AA9-ECF0-1EA165272451}"/>
              </a:ext>
            </a:extLst>
          </p:cNvPr>
          <p:cNvSpPr txBox="1">
            <a:spLocks/>
          </p:cNvSpPr>
          <p:nvPr/>
        </p:nvSpPr>
        <p:spPr>
          <a:xfrm>
            <a:off x="8901139" y="3613186"/>
            <a:ext cx="2781357" cy="202760"/>
          </a:xfrm>
          <a:prstGeom prst="rect">
            <a:avLst/>
          </a:prstGeom>
          <a:noFill/>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400" b="1">
                <a:solidFill>
                  <a:schemeClr val="bg1"/>
                </a:solidFill>
                <a:latin typeface="Century Gothic"/>
              </a:rPr>
              <a:t>ERA5 Rainfall</a:t>
            </a:r>
            <a:endParaRPr lang="en-US">
              <a:solidFill>
                <a:schemeClr val="bg1"/>
              </a:solidFill>
            </a:endParaRPr>
          </a:p>
        </p:txBody>
      </p:sp>
      <p:sp>
        <p:nvSpPr>
          <p:cNvPr id="11" name="Text Placeholder 4">
            <a:extLst>
              <a:ext uri="{FF2B5EF4-FFF2-40B4-BE49-F238E27FC236}">
                <a16:creationId xmlns:a16="http://schemas.microsoft.com/office/drawing/2014/main" id="{127DA580-3829-232D-4E3C-F6D326E1E100}"/>
              </a:ext>
            </a:extLst>
          </p:cNvPr>
          <p:cNvSpPr txBox="1">
            <a:spLocks/>
          </p:cNvSpPr>
          <p:nvPr/>
        </p:nvSpPr>
        <p:spPr>
          <a:xfrm>
            <a:off x="857806" y="3652733"/>
            <a:ext cx="2781357" cy="202760"/>
          </a:xfrm>
          <a:prstGeom prst="rect">
            <a:avLst/>
          </a:prstGeom>
          <a:noFill/>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400" b="1">
                <a:solidFill>
                  <a:schemeClr val="bg1"/>
                </a:solidFill>
                <a:latin typeface="Century Gothic"/>
              </a:rPr>
              <a:t>Landsat NDVI</a:t>
            </a:r>
            <a:endParaRPr lang="en-US" sz="1400" b="1" i="0" u="none" strike="noStrike" kern="1200" cap="none" spc="0" normalizeH="0" baseline="0" noProof="0">
              <a:ln>
                <a:noFill/>
              </a:ln>
              <a:solidFill>
                <a:schemeClr val="bg1"/>
              </a:solidFill>
              <a:effectLst/>
              <a:uLnTx/>
              <a:uFillTx/>
              <a:latin typeface="Century Gothic"/>
            </a:endParaRPr>
          </a:p>
        </p:txBody>
      </p:sp>
      <p:pic>
        <p:nvPicPr>
          <p:cNvPr id="13" name="Picture 12" descr="A map of the amazon&#10;&#10;Description automatically generated">
            <a:extLst>
              <a:ext uri="{FF2B5EF4-FFF2-40B4-BE49-F238E27FC236}">
                <a16:creationId xmlns:a16="http://schemas.microsoft.com/office/drawing/2014/main" id="{1469168A-A681-EEA0-22CA-81456CBC5CE8}"/>
              </a:ext>
            </a:extLst>
          </p:cNvPr>
          <p:cNvPicPr>
            <a:picLocks noChangeAspect="1"/>
          </p:cNvPicPr>
          <p:nvPr/>
        </p:nvPicPr>
        <p:blipFill rotWithShape="1">
          <a:blip r:embed="rId8"/>
          <a:srcRect l="84600" t="2571" r="-208" b="91481"/>
          <a:stretch/>
        </p:blipFill>
        <p:spPr>
          <a:xfrm>
            <a:off x="7206915" y="3526576"/>
            <a:ext cx="655711" cy="202761"/>
          </a:xfrm>
          <a:prstGeom prst="rect">
            <a:avLst/>
          </a:prstGeom>
          <a:ln>
            <a:noFill/>
          </a:ln>
        </p:spPr>
      </p:pic>
      <p:sp>
        <p:nvSpPr>
          <p:cNvPr id="14" name="Text Placeholder 4">
            <a:extLst>
              <a:ext uri="{FF2B5EF4-FFF2-40B4-BE49-F238E27FC236}">
                <a16:creationId xmlns:a16="http://schemas.microsoft.com/office/drawing/2014/main" id="{9A10BADB-D630-6B39-572B-E57202F9535A}"/>
              </a:ext>
            </a:extLst>
          </p:cNvPr>
          <p:cNvSpPr txBox="1">
            <a:spLocks/>
          </p:cNvSpPr>
          <p:nvPr/>
        </p:nvSpPr>
        <p:spPr>
          <a:xfrm>
            <a:off x="4942972" y="3613185"/>
            <a:ext cx="2781357" cy="202760"/>
          </a:xfrm>
          <a:prstGeom prst="rect">
            <a:avLst/>
          </a:prstGeom>
          <a:noFill/>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400" b="1" err="1">
                <a:solidFill>
                  <a:schemeClr val="bg1"/>
                </a:solidFill>
                <a:latin typeface="Century Gothic"/>
              </a:rPr>
              <a:t>MapBiomas</a:t>
            </a:r>
            <a:r>
              <a:rPr lang="en-US" sz="1400" b="1">
                <a:solidFill>
                  <a:schemeClr val="bg1"/>
                </a:solidFill>
                <a:latin typeface="Century Gothic"/>
              </a:rPr>
              <a:t> LULC</a:t>
            </a:r>
            <a:endParaRPr lang="en-US">
              <a:solidFill>
                <a:schemeClr val="bg1"/>
              </a:solidFill>
            </a:endParaRPr>
          </a:p>
        </p:txBody>
      </p:sp>
      <p:pic>
        <p:nvPicPr>
          <p:cNvPr id="4" name="Graphic 3">
            <a:extLst>
              <a:ext uri="{FF2B5EF4-FFF2-40B4-BE49-F238E27FC236}">
                <a16:creationId xmlns:a16="http://schemas.microsoft.com/office/drawing/2014/main" id="{41F89B4D-D7BF-9B84-A911-6938736DFCD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47346" y="3615600"/>
            <a:ext cx="431307" cy="616800"/>
          </a:xfrm>
          <a:prstGeom prst="rect">
            <a:avLst/>
          </a:prstGeom>
        </p:spPr>
      </p:pic>
      <p:pic>
        <p:nvPicPr>
          <p:cNvPr id="6" name="Graphic 5">
            <a:extLst>
              <a:ext uri="{FF2B5EF4-FFF2-40B4-BE49-F238E27FC236}">
                <a16:creationId xmlns:a16="http://schemas.microsoft.com/office/drawing/2014/main" id="{C7604106-3143-4737-C69D-66F0DA1A1A7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15346" y="3615599"/>
            <a:ext cx="431307" cy="616800"/>
          </a:xfrm>
          <a:prstGeom prst="rect">
            <a:avLst/>
          </a:prstGeom>
        </p:spPr>
      </p:pic>
      <p:pic>
        <p:nvPicPr>
          <p:cNvPr id="8" name="Graphic 7">
            <a:extLst>
              <a:ext uri="{FF2B5EF4-FFF2-40B4-BE49-F238E27FC236}">
                <a16:creationId xmlns:a16="http://schemas.microsoft.com/office/drawing/2014/main" id="{3E1771FC-565B-240E-2B29-04F1CB3D8DD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346" y="3549599"/>
            <a:ext cx="431307" cy="616800"/>
          </a:xfrm>
          <a:prstGeom prst="rect">
            <a:avLst/>
          </a:prstGeom>
        </p:spPr>
      </p:pic>
      <p:pic>
        <p:nvPicPr>
          <p:cNvPr id="18" name="Picture 17" descr="A graph of a graph showing the growth of soybean yield&#10;&#10;Description automatically generated">
            <a:extLst>
              <a:ext uri="{FF2B5EF4-FFF2-40B4-BE49-F238E27FC236}">
                <a16:creationId xmlns:a16="http://schemas.microsoft.com/office/drawing/2014/main" id="{33BD927C-8DA3-7474-D9CC-0C8E682530B7}"/>
              </a:ext>
            </a:extLst>
          </p:cNvPr>
          <p:cNvPicPr>
            <a:picLocks noChangeAspect="1"/>
          </p:cNvPicPr>
          <p:nvPr/>
        </p:nvPicPr>
        <p:blipFill>
          <a:blip r:embed="rId11"/>
          <a:stretch>
            <a:fillRect/>
          </a:stretch>
        </p:blipFill>
        <p:spPr>
          <a:xfrm>
            <a:off x="3970422" y="2421"/>
            <a:ext cx="3916504" cy="3429000"/>
          </a:xfrm>
          <a:prstGeom prst="rect">
            <a:avLst/>
          </a:prstGeom>
          <a:ln>
            <a:solidFill>
              <a:schemeClr val="tx1"/>
            </a:solidFill>
          </a:ln>
        </p:spPr>
      </p:pic>
      <p:cxnSp>
        <p:nvCxnSpPr>
          <p:cNvPr id="20" name="Straight Connector 19">
            <a:extLst>
              <a:ext uri="{FF2B5EF4-FFF2-40B4-BE49-F238E27FC236}">
                <a16:creationId xmlns:a16="http://schemas.microsoft.com/office/drawing/2014/main" id="{A5505240-4B3A-614A-14D5-5CCAC3B2E02F}"/>
              </a:ext>
            </a:extLst>
          </p:cNvPr>
          <p:cNvCxnSpPr>
            <a:cxnSpLocks/>
          </p:cNvCxnSpPr>
          <p:nvPr/>
        </p:nvCxnSpPr>
        <p:spPr>
          <a:xfrm>
            <a:off x="436059" y="2123290"/>
            <a:ext cx="216426" cy="0"/>
          </a:xfrm>
          <a:prstGeom prst="line">
            <a:avLst/>
          </a:prstGeom>
          <a:ln w="28575">
            <a:solidFill>
              <a:srgbClr val="2078B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66F70EB-DD48-6FF7-87F1-288AC6024042}"/>
              </a:ext>
            </a:extLst>
          </p:cNvPr>
          <p:cNvCxnSpPr>
            <a:cxnSpLocks/>
          </p:cNvCxnSpPr>
          <p:nvPr/>
        </p:nvCxnSpPr>
        <p:spPr>
          <a:xfrm>
            <a:off x="433461" y="2451378"/>
            <a:ext cx="216426" cy="0"/>
          </a:xfrm>
          <a:prstGeom prst="line">
            <a:avLst/>
          </a:prstGeom>
          <a:ln w="28575">
            <a:solidFill>
              <a:srgbClr val="34A02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0D92446-6720-8818-0575-F47ED2A547E9}"/>
              </a:ext>
            </a:extLst>
          </p:cNvPr>
          <p:cNvCxnSpPr>
            <a:cxnSpLocks/>
          </p:cNvCxnSpPr>
          <p:nvPr/>
        </p:nvCxnSpPr>
        <p:spPr>
          <a:xfrm>
            <a:off x="433461" y="2761105"/>
            <a:ext cx="216426"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37BC0D3-BABE-E2C6-B884-D909BB0A6116}"/>
              </a:ext>
            </a:extLst>
          </p:cNvPr>
          <p:cNvCxnSpPr>
            <a:cxnSpLocks/>
          </p:cNvCxnSpPr>
          <p:nvPr/>
        </p:nvCxnSpPr>
        <p:spPr>
          <a:xfrm>
            <a:off x="436059" y="1809756"/>
            <a:ext cx="21642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BD2559D-4403-BEE9-5880-7894A775BC8E}"/>
              </a:ext>
            </a:extLst>
          </p:cNvPr>
          <p:cNvSpPr txBox="1"/>
          <p:nvPr/>
        </p:nvSpPr>
        <p:spPr>
          <a:xfrm>
            <a:off x="669803" y="1655093"/>
            <a:ext cx="678391"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Bahia</a:t>
            </a:r>
          </a:p>
        </p:txBody>
      </p:sp>
      <p:sp>
        <p:nvSpPr>
          <p:cNvPr id="30" name="TextBox 29">
            <a:extLst>
              <a:ext uri="{FF2B5EF4-FFF2-40B4-BE49-F238E27FC236}">
                <a16:creationId xmlns:a16="http://schemas.microsoft.com/office/drawing/2014/main" id="{37EEB320-24BE-EBA2-C77C-FA541EAB5C01}"/>
              </a:ext>
            </a:extLst>
          </p:cNvPr>
          <p:cNvSpPr txBox="1"/>
          <p:nvPr/>
        </p:nvSpPr>
        <p:spPr>
          <a:xfrm>
            <a:off x="652485" y="1964820"/>
            <a:ext cx="1284326"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Mato Grosso</a:t>
            </a:r>
          </a:p>
        </p:txBody>
      </p:sp>
      <p:sp>
        <p:nvSpPr>
          <p:cNvPr id="32" name="TextBox 31">
            <a:extLst>
              <a:ext uri="{FF2B5EF4-FFF2-40B4-BE49-F238E27FC236}">
                <a16:creationId xmlns:a16="http://schemas.microsoft.com/office/drawing/2014/main" id="{658543D2-CC73-BFA6-5933-D6EA8AAC56AF}"/>
              </a:ext>
            </a:extLst>
          </p:cNvPr>
          <p:cNvSpPr txBox="1"/>
          <p:nvPr/>
        </p:nvSpPr>
        <p:spPr>
          <a:xfrm>
            <a:off x="655542" y="2297490"/>
            <a:ext cx="591829"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Pará</a:t>
            </a:r>
          </a:p>
        </p:txBody>
      </p:sp>
      <p:sp>
        <p:nvSpPr>
          <p:cNvPr id="34" name="TextBox 33">
            <a:extLst>
              <a:ext uri="{FF2B5EF4-FFF2-40B4-BE49-F238E27FC236}">
                <a16:creationId xmlns:a16="http://schemas.microsoft.com/office/drawing/2014/main" id="{2778E23E-6D72-4812-1DEF-7EDBA9AB16CB}"/>
              </a:ext>
            </a:extLst>
          </p:cNvPr>
          <p:cNvSpPr txBox="1"/>
          <p:nvPr/>
        </p:nvSpPr>
        <p:spPr>
          <a:xfrm>
            <a:off x="649887" y="2607217"/>
            <a:ext cx="1000595"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Tocantins</a:t>
            </a:r>
          </a:p>
        </p:txBody>
      </p:sp>
      <p:sp>
        <p:nvSpPr>
          <p:cNvPr id="36" name="TextBox 35">
            <a:extLst>
              <a:ext uri="{FF2B5EF4-FFF2-40B4-BE49-F238E27FC236}">
                <a16:creationId xmlns:a16="http://schemas.microsoft.com/office/drawing/2014/main" id="{9CEFBAAB-BC2A-A798-3CE9-1918FBADB991}"/>
              </a:ext>
            </a:extLst>
          </p:cNvPr>
          <p:cNvSpPr txBox="1"/>
          <p:nvPr/>
        </p:nvSpPr>
        <p:spPr>
          <a:xfrm>
            <a:off x="328057" y="1283666"/>
            <a:ext cx="681597" cy="338554"/>
          </a:xfrm>
          <a:prstGeom prst="rect">
            <a:avLst/>
          </a:prstGeom>
          <a:noFill/>
        </p:spPr>
        <p:txBody>
          <a:bodyPr wrap="none" rtlCol="0">
            <a:spAutoFit/>
          </a:bodyPr>
          <a:lstStyle/>
          <a:p>
            <a:r>
              <a:rPr lang="en-US" sz="1600" b="1">
                <a:solidFill>
                  <a:schemeClr val="tx1">
                    <a:lumMod val="75000"/>
                    <a:lumOff val="25000"/>
                  </a:schemeClr>
                </a:solidFill>
                <a:latin typeface="Century Gothic" panose="020B0502020202020204" pitchFamily="34" charset="0"/>
              </a:rPr>
              <a:t>State</a:t>
            </a:r>
          </a:p>
        </p:txBody>
      </p:sp>
      <p:sp>
        <p:nvSpPr>
          <p:cNvPr id="37" name="TextBox 36">
            <a:extLst>
              <a:ext uri="{FF2B5EF4-FFF2-40B4-BE49-F238E27FC236}">
                <a16:creationId xmlns:a16="http://schemas.microsoft.com/office/drawing/2014/main" id="{4596D6BA-1418-762D-74E8-66B041C5F4F7}"/>
              </a:ext>
            </a:extLst>
          </p:cNvPr>
          <p:cNvSpPr txBox="1"/>
          <p:nvPr/>
        </p:nvSpPr>
        <p:spPr>
          <a:xfrm>
            <a:off x="4429693" y="38042"/>
            <a:ext cx="3334567" cy="307777"/>
          </a:xfrm>
          <a:prstGeom prst="rect">
            <a:avLst/>
          </a:prstGeom>
          <a:solidFill>
            <a:schemeClr val="bg1"/>
          </a:solidFill>
        </p:spPr>
        <p:txBody>
          <a:bodyPr wrap="none" lIns="91440" tIns="45720" rIns="91440" bIns="45720" rtlCol="0" anchor="t">
            <a:spAutoFit/>
          </a:bodyPr>
          <a:lstStyle/>
          <a:p>
            <a:r>
              <a:rPr lang="en-US" sz="1400">
                <a:solidFill>
                  <a:schemeClr val="tx1">
                    <a:lumMod val="75000"/>
                    <a:lumOff val="25000"/>
                  </a:schemeClr>
                </a:solidFill>
                <a:latin typeface="Century Gothic"/>
              </a:rPr>
              <a:t>Detrended Soybean Yield 1985-2021</a:t>
            </a:r>
            <a:endParaRPr lang="en-US" sz="1400">
              <a:solidFill>
                <a:schemeClr val="tx1">
                  <a:lumMod val="75000"/>
                  <a:lumOff val="25000"/>
                </a:schemeClr>
              </a:solidFill>
              <a:latin typeface="Century Gothic" panose="020B0502020202020204" pitchFamily="34" charset="0"/>
            </a:endParaRPr>
          </a:p>
        </p:txBody>
      </p:sp>
      <p:sp>
        <p:nvSpPr>
          <p:cNvPr id="38" name="TextBox 37">
            <a:extLst>
              <a:ext uri="{FF2B5EF4-FFF2-40B4-BE49-F238E27FC236}">
                <a16:creationId xmlns:a16="http://schemas.microsoft.com/office/drawing/2014/main" id="{490B64EB-8067-298C-CE47-C56F5D1FF1AF}"/>
              </a:ext>
            </a:extLst>
          </p:cNvPr>
          <p:cNvSpPr txBox="1"/>
          <p:nvPr/>
        </p:nvSpPr>
        <p:spPr>
          <a:xfrm>
            <a:off x="5939494" y="3119172"/>
            <a:ext cx="527709" cy="276999"/>
          </a:xfrm>
          <a:prstGeom prst="rect">
            <a:avLst/>
          </a:prstGeom>
          <a:solidFill>
            <a:schemeClr val="bg1"/>
          </a:solidFill>
        </p:spPr>
        <p:txBody>
          <a:bodyPr wrap="none" lIns="91440" tIns="45720" rIns="91440" bIns="45720" rtlCol="0" anchor="t">
            <a:spAutoFit/>
          </a:bodyPr>
          <a:lstStyle/>
          <a:p>
            <a:r>
              <a:rPr lang="en-US" sz="1200">
                <a:solidFill>
                  <a:schemeClr val="tx1">
                    <a:lumMod val="75000"/>
                    <a:lumOff val="25000"/>
                  </a:schemeClr>
                </a:solidFill>
                <a:latin typeface="Century Gothic"/>
              </a:rPr>
              <a:t>Year</a:t>
            </a:r>
          </a:p>
        </p:txBody>
      </p:sp>
      <p:sp>
        <p:nvSpPr>
          <p:cNvPr id="39" name="TextBox 38">
            <a:extLst>
              <a:ext uri="{FF2B5EF4-FFF2-40B4-BE49-F238E27FC236}">
                <a16:creationId xmlns:a16="http://schemas.microsoft.com/office/drawing/2014/main" id="{0C471741-E4C8-AD0B-1E0F-3E6AAE2FC35A}"/>
              </a:ext>
            </a:extLst>
          </p:cNvPr>
          <p:cNvSpPr txBox="1"/>
          <p:nvPr/>
        </p:nvSpPr>
        <p:spPr>
          <a:xfrm>
            <a:off x="9943543" y="3081308"/>
            <a:ext cx="527709" cy="276999"/>
          </a:xfrm>
          <a:prstGeom prst="rect">
            <a:avLst/>
          </a:prstGeom>
          <a:solidFill>
            <a:schemeClr val="bg1"/>
          </a:solidFill>
        </p:spPr>
        <p:txBody>
          <a:bodyPr wrap="none" lIns="91440" tIns="45720" rIns="91440" bIns="45720" rtlCol="0" anchor="t">
            <a:spAutoFit/>
          </a:bodyPr>
          <a:lstStyle/>
          <a:p>
            <a:r>
              <a:rPr lang="en-US" sz="1200">
                <a:solidFill>
                  <a:schemeClr val="tx1">
                    <a:lumMod val="75000"/>
                    <a:lumOff val="25000"/>
                  </a:schemeClr>
                </a:solidFill>
                <a:latin typeface="Century Gothic"/>
              </a:rPr>
              <a:t>Year</a:t>
            </a:r>
          </a:p>
        </p:txBody>
      </p:sp>
      <p:sp>
        <p:nvSpPr>
          <p:cNvPr id="41" name="Rectangle 40">
            <a:extLst>
              <a:ext uri="{FF2B5EF4-FFF2-40B4-BE49-F238E27FC236}">
                <a16:creationId xmlns:a16="http://schemas.microsoft.com/office/drawing/2014/main" id="{0A6C81D6-213F-7DC1-8496-875355C4A028}"/>
              </a:ext>
            </a:extLst>
          </p:cNvPr>
          <p:cNvSpPr/>
          <p:nvPr/>
        </p:nvSpPr>
        <p:spPr>
          <a:xfrm>
            <a:off x="3968552" y="1074108"/>
            <a:ext cx="179851" cy="14151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C6C6C43-1BF5-1796-B08F-C8BF7B978582}"/>
              </a:ext>
            </a:extLst>
          </p:cNvPr>
          <p:cNvSpPr/>
          <p:nvPr/>
        </p:nvSpPr>
        <p:spPr>
          <a:xfrm>
            <a:off x="8053061" y="1074107"/>
            <a:ext cx="179851" cy="14151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1148C90C-16A2-653F-CFCF-B8CAB9D78017}"/>
              </a:ext>
            </a:extLst>
          </p:cNvPr>
          <p:cNvSpPr txBox="1"/>
          <p:nvPr/>
        </p:nvSpPr>
        <p:spPr>
          <a:xfrm rot="-5400000">
            <a:off x="3317636" y="1711128"/>
            <a:ext cx="1530736" cy="286464"/>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Detrended Yield</a:t>
            </a:r>
          </a:p>
        </p:txBody>
      </p:sp>
      <p:sp>
        <p:nvSpPr>
          <p:cNvPr id="43" name="TextBox 42">
            <a:extLst>
              <a:ext uri="{FF2B5EF4-FFF2-40B4-BE49-F238E27FC236}">
                <a16:creationId xmlns:a16="http://schemas.microsoft.com/office/drawing/2014/main" id="{FEE02EC5-6C57-E8C4-114F-EBFED676C8F3}"/>
              </a:ext>
            </a:extLst>
          </p:cNvPr>
          <p:cNvSpPr txBox="1"/>
          <p:nvPr/>
        </p:nvSpPr>
        <p:spPr>
          <a:xfrm rot="-5400000">
            <a:off x="7406877" y="1441351"/>
            <a:ext cx="1530736" cy="286464"/>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SST Anomaly </a:t>
            </a:r>
            <a:endParaRPr lang="en-US"/>
          </a:p>
        </p:txBody>
      </p:sp>
      <p:sp>
        <p:nvSpPr>
          <p:cNvPr id="44" name="TextBox 43">
            <a:extLst>
              <a:ext uri="{FF2B5EF4-FFF2-40B4-BE49-F238E27FC236}">
                <a16:creationId xmlns:a16="http://schemas.microsoft.com/office/drawing/2014/main" id="{47925933-6219-66B0-BA3F-FA31EE7B6DBA}"/>
              </a:ext>
            </a:extLst>
          </p:cNvPr>
          <p:cNvSpPr txBox="1"/>
          <p:nvPr/>
        </p:nvSpPr>
        <p:spPr>
          <a:xfrm>
            <a:off x="8476338" y="52241"/>
            <a:ext cx="3272050" cy="307777"/>
          </a:xfrm>
          <a:prstGeom prst="rect">
            <a:avLst/>
          </a:prstGeom>
          <a:solidFill>
            <a:schemeClr val="bg1"/>
          </a:solidFill>
        </p:spPr>
        <p:txBody>
          <a:bodyPr wrap="none" lIns="91440" tIns="45720" rIns="91440" bIns="45720" rtlCol="0" anchor="t">
            <a:spAutoFit/>
          </a:bodyPr>
          <a:lstStyle/>
          <a:p>
            <a:r>
              <a:rPr lang="en-US" sz="1400">
                <a:solidFill>
                  <a:schemeClr val="tx1">
                    <a:lumMod val="75000"/>
                    <a:lumOff val="25000"/>
                  </a:schemeClr>
                </a:solidFill>
                <a:latin typeface="Century Gothic"/>
              </a:rPr>
              <a:t>El Nino 3.4 SST Anomaly, 1984-2023</a:t>
            </a:r>
            <a:endParaRPr lang="en-US">
              <a:solidFill>
                <a:schemeClr val="tx1">
                  <a:lumMod val="75000"/>
                  <a:lumOff val="25000"/>
                </a:schemeClr>
              </a:solidFill>
            </a:endParaRPr>
          </a:p>
        </p:txBody>
      </p:sp>
      <p:sp>
        <p:nvSpPr>
          <p:cNvPr id="10" name="Text Placeholder 4">
            <a:extLst>
              <a:ext uri="{FF2B5EF4-FFF2-40B4-BE49-F238E27FC236}">
                <a16:creationId xmlns:a16="http://schemas.microsoft.com/office/drawing/2014/main" id="{59BBAE50-23C2-8A69-8668-8F237A8615EB}"/>
              </a:ext>
            </a:extLst>
          </p:cNvPr>
          <p:cNvSpPr txBox="1">
            <a:spLocks/>
          </p:cNvSpPr>
          <p:nvPr/>
        </p:nvSpPr>
        <p:spPr>
          <a:xfrm>
            <a:off x="-164692" y="3219807"/>
            <a:ext cx="3241440" cy="284531"/>
          </a:xfrm>
          <a:prstGeom prst="rect">
            <a:avLst/>
          </a:prstGeom>
          <a:noFill/>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1400">
                <a:solidFill>
                  <a:schemeClr val="tx1">
                    <a:lumMod val="75000"/>
                    <a:lumOff val="25000"/>
                  </a:schemeClr>
                </a:solidFill>
                <a:latin typeface="Century Gothic"/>
              </a:rPr>
              <a:t>Base map credit: Google Satellite</a:t>
            </a:r>
            <a:endParaRPr lang="en-US">
              <a:solidFill>
                <a:schemeClr val="tx1">
                  <a:lumMod val="75000"/>
                  <a:lumOff val="25000"/>
                </a:schemeClr>
              </a:solidFill>
            </a:endParaRPr>
          </a:p>
        </p:txBody>
      </p:sp>
      <p:pic>
        <p:nvPicPr>
          <p:cNvPr id="23" name="Picture 22" descr="A map of the world&#10;&#10;Description automatically generated">
            <a:extLst>
              <a:ext uri="{FF2B5EF4-FFF2-40B4-BE49-F238E27FC236}">
                <a16:creationId xmlns:a16="http://schemas.microsoft.com/office/drawing/2014/main" id="{D191CC72-ABD5-65A1-FC54-82C8442601F8}"/>
              </a:ext>
            </a:extLst>
          </p:cNvPr>
          <p:cNvPicPr>
            <a:picLocks noChangeAspect="1"/>
          </p:cNvPicPr>
          <p:nvPr/>
        </p:nvPicPr>
        <p:blipFill rotWithShape="1">
          <a:blip r:embed="rId5">
            <a:extLst>
              <a:ext uri="{28A0092B-C50C-407E-A947-70E740481C1C}">
                <a14:useLocalDpi xmlns:a14="http://schemas.microsoft.com/office/drawing/2010/main" val="0"/>
              </a:ext>
            </a:extLst>
          </a:blip>
          <a:srcRect l="87610" t="97449" r="-283" b="-8"/>
          <a:stretch/>
        </p:blipFill>
        <p:spPr>
          <a:xfrm>
            <a:off x="8095057" y="6711913"/>
            <a:ext cx="647660" cy="93846"/>
          </a:xfrm>
          <a:prstGeom prst="rect">
            <a:avLst/>
          </a:prstGeom>
        </p:spPr>
      </p:pic>
      <p:pic>
        <p:nvPicPr>
          <p:cNvPr id="25" name="Picture 24" descr="A map of the world&#10;&#10;Description automatically generated">
            <a:extLst>
              <a:ext uri="{FF2B5EF4-FFF2-40B4-BE49-F238E27FC236}">
                <a16:creationId xmlns:a16="http://schemas.microsoft.com/office/drawing/2014/main" id="{FF23EE36-380F-F212-96AC-D7FA8E295A76}"/>
              </a:ext>
            </a:extLst>
          </p:cNvPr>
          <p:cNvPicPr>
            <a:picLocks noChangeAspect="1"/>
          </p:cNvPicPr>
          <p:nvPr/>
        </p:nvPicPr>
        <p:blipFill rotWithShape="1">
          <a:blip r:embed="rId5">
            <a:extLst>
              <a:ext uri="{28A0092B-C50C-407E-A947-70E740481C1C}">
                <a14:useLocalDpi xmlns:a14="http://schemas.microsoft.com/office/drawing/2010/main" val="0"/>
              </a:ext>
            </a:extLst>
          </a:blip>
          <a:srcRect l="87610" t="97449" r="-283" b="-8"/>
          <a:stretch/>
        </p:blipFill>
        <p:spPr>
          <a:xfrm>
            <a:off x="4074637" y="6689712"/>
            <a:ext cx="647660" cy="93846"/>
          </a:xfrm>
          <a:prstGeom prst="rect">
            <a:avLst/>
          </a:prstGeom>
        </p:spPr>
      </p:pic>
      <p:pic>
        <p:nvPicPr>
          <p:cNvPr id="27" name="Picture 26" descr="A map of the world&#10;&#10;Description automatically generated">
            <a:extLst>
              <a:ext uri="{FF2B5EF4-FFF2-40B4-BE49-F238E27FC236}">
                <a16:creationId xmlns:a16="http://schemas.microsoft.com/office/drawing/2014/main" id="{C2C17634-9E76-6923-973B-61DB4AA56029}"/>
              </a:ext>
            </a:extLst>
          </p:cNvPr>
          <p:cNvPicPr>
            <a:picLocks noChangeAspect="1"/>
          </p:cNvPicPr>
          <p:nvPr/>
        </p:nvPicPr>
        <p:blipFill rotWithShape="1">
          <a:blip r:embed="rId5">
            <a:extLst>
              <a:ext uri="{28A0092B-C50C-407E-A947-70E740481C1C}">
                <a14:useLocalDpi xmlns:a14="http://schemas.microsoft.com/office/drawing/2010/main" val="0"/>
              </a:ext>
            </a:extLst>
          </a:blip>
          <a:srcRect l="87610" t="97449" r="-283" b="-8"/>
          <a:stretch/>
        </p:blipFill>
        <p:spPr>
          <a:xfrm>
            <a:off x="109631" y="6663319"/>
            <a:ext cx="647660" cy="93846"/>
          </a:xfrm>
          <a:prstGeom prst="rect">
            <a:avLst/>
          </a:prstGeom>
        </p:spPr>
      </p:pic>
      <p:sp>
        <p:nvSpPr>
          <p:cNvPr id="31" name="Rectangle 30">
            <a:extLst>
              <a:ext uri="{FF2B5EF4-FFF2-40B4-BE49-F238E27FC236}">
                <a16:creationId xmlns:a16="http://schemas.microsoft.com/office/drawing/2014/main" id="{CEDEAB46-EDB3-B0EE-9036-CDCBABAC6D8F}"/>
              </a:ext>
            </a:extLst>
          </p:cNvPr>
          <p:cNvSpPr/>
          <p:nvPr/>
        </p:nvSpPr>
        <p:spPr>
          <a:xfrm>
            <a:off x="6760110" y="3846651"/>
            <a:ext cx="853173" cy="480012"/>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A6A9CE55-5759-6B45-DEDA-769D32D441BF}"/>
              </a:ext>
            </a:extLst>
          </p:cNvPr>
          <p:cNvSpPr txBox="1"/>
          <p:nvPr/>
        </p:nvSpPr>
        <p:spPr>
          <a:xfrm>
            <a:off x="6999114" y="3850140"/>
            <a:ext cx="401072" cy="246221"/>
          </a:xfrm>
          <a:prstGeom prst="rect">
            <a:avLst/>
          </a:prstGeom>
          <a:noFill/>
        </p:spPr>
        <p:txBody>
          <a:bodyPr wrap="none" lIns="91440" tIns="45720" rIns="91440" bIns="45720" rtlCol="0" anchor="t">
            <a:spAutoFit/>
          </a:bodyPr>
          <a:lstStyle/>
          <a:p>
            <a:r>
              <a:rPr lang="en-US" sz="1000">
                <a:solidFill>
                  <a:schemeClr val="tx1">
                    <a:lumMod val="75000"/>
                    <a:lumOff val="25000"/>
                  </a:schemeClr>
                </a:solidFill>
                <a:latin typeface="Century Gothic"/>
              </a:rPr>
              <a:t>Soy</a:t>
            </a:r>
          </a:p>
        </p:txBody>
      </p:sp>
      <p:sp>
        <p:nvSpPr>
          <p:cNvPr id="51" name="Rectangle 50">
            <a:extLst>
              <a:ext uri="{FF2B5EF4-FFF2-40B4-BE49-F238E27FC236}">
                <a16:creationId xmlns:a16="http://schemas.microsoft.com/office/drawing/2014/main" id="{01D5721D-8CB3-1BE2-2689-15BEC2A8F7D6}"/>
              </a:ext>
            </a:extLst>
          </p:cNvPr>
          <p:cNvSpPr/>
          <p:nvPr/>
        </p:nvSpPr>
        <p:spPr>
          <a:xfrm>
            <a:off x="6865764" y="3909204"/>
            <a:ext cx="133350" cy="133350"/>
          </a:xfrm>
          <a:prstGeom prst="rect">
            <a:avLst/>
          </a:prstGeom>
          <a:solidFill>
            <a:srgbClr val="31A6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810DFBF3-06B9-CBBB-4CD7-3D00B837FFD8}"/>
              </a:ext>
            </a:extLst>
          </p:cNvPr>
          <p:cNvSpPr txBox="1"/>
          <p:nvPr/>
        </p:nvSpPr>
        <p:spPr>
          <a:xfrm>
            <a:off x="6999114" y="4028205"/>
            <a:ext cx="540533" cy="246221"/>
          </a:xfrm>
          <a:prstGeom prst="rect">
            <a:avLst/>
          </a:prstGeom>
          <a:noFill/>
        </p:spPr>
        <p:txBody>
          <a:bodyPr wrap="none" lIns="91440" tIns="45720" rIns="91440" bIns="45720" rtlCol="0" anchor="t">
            <a:spAutoFit/>
          </a:bodyPr>
          <a:lstStyle/>
          <a:p>
            <a:r>
              <a:rPr lang="en-US" sz="1000">
                <a:solidFill>
                  <a:schemeClr val="tx1">
                    <a:lumMod val="75000"/>
                    <a:lumOff val="25000"/>
                  </a:schemeClr>
                </a:solidFill>
                <a:latin typeface="Century Gothic"/>
              </a:rPr>
              <a:t>Other</a:t>
            </a:r>
          </a:p>
        </p:txBody>
      </p:sp>
      <p:sp>
        <p:nvSpPr>
          <p:cNvPr id="53" name="Rectangle 52">
            <a:extLst>
              <a:ext uri="{FF2B5EF4-FFF2-40B4-BE49-F238E27FC236}">
                <a16:creationId xmlns:a16="http://schemas.microsoft.com/office/drawing/2014/main" id="{CB0F2841-2784-CC72-6B20-7998830B0821}"/>
              </a:ext>
            </a:extLst>
          </p:cNvPr>
          <p:cNvSpPr/>
          <p:nvPr/>
        </p:nvSpPr>
        <p:spPr>
          <a:xfrm>
            <a:off x="6865764" y="4087269"/>
            <a:ext cx="133350" cy="13335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A05287D-342D-141D-5C95-07E587DCDFB5}"/>
              </a:ext>
            </a:extLst>
          </p:cNvPr>
          <p:cNvSpPr/>
          <p:nvPr/>
        </p:nvSpPr>
        <p:spPr>
          <a:xfrm>
            <a:off x="2974418" y="3900754"/>
            <a:ext cx="563303" cy="703573"/>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7FBAEAF4-E8D4-4721-0C1D-E1E2E3FE2543}"/>
              </a:ext>
            </a:extLst>
          </p:cNvPr>
          <p:cNvSpPr txBox="1"/>
          <p:nvPr/>
        </p:nvSpPr>
        <p:spPr>
          <a:xfrm>
            <a:off x="3213422" y="4127805"/>
            <a:ext cx="255198" cy="246221"/>
          </a:xfrm>
          <a:prstGeom prst="rect">
            <a:avLst/>
          </a:prstGeom>
          <a:noFill/>
        </p:spPr>
        <p:txBody>
          <a:bodyPr wrap="none" lIns="91440" tIns="45720" rIns="91440" bIns="45720" rtlCol="0" anchor="t">
            <a:spAutoFit/>
          </a:bodyPr>
          <a:lstStyle/>
          <a:p>
            <a:r>
              <a:rPr lang="en-US" sz="1000">
                <a:solidFill>
                  <a:schemeClr val="tx1">
                    <a:lumMod val="75000"/>
                    <a:lumOff val="25000"/>
                  </a:schemeClr>
                </a:solidFill>
                <a:latin typeface="Century Gothic"/>
              </a:rPr>
              <a:t>0</a:t>
            </a:r>
          </a:p>
        </p:txBody>
      </p:sp>
      <p:sp>
        <p:nvSpPr>
          <p:cNvPr id="56" name="Rectangle 55">
            <a:extLst>
              <a:ext uri="{FF2B5EF4-FFF2-40B4-BE49-F238E27FC236}">
                <a16:creationId xmlns:a16="http://schemas.microsoft.com/office/drawing/2014/main" id="{2421DDA3-ECC3-11A8-4266-23FA5B3C65BA}"/>
              </a:ext>
            </a:extLst>
          </p:cNvPr>
          <p:cNvSpPr/>
          <p:nvPr/>
        </p:nvSpPr>
        <p:spPr>
          <a:xfrm>
            <a:off x="3080072" y="4186869"/>
            <a:ext cx="133350" cy="13335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FBE9FE02-066D-7F94-1D66-98324E14D2D1}"/>
              </a:ext>
            </a:extLst>
          </p:cNvPr>
          <p:cNvSpPr txBox="1"/>
          <p:nvPr/>
        </p:nvSpPr>
        <p:spPr>
          <a:xfrm>
            <a:off x="3213422" y="4305870"/>
            <a:ext cx="298480" cy="246221"/>
          </a:xfrm>
          <a:prstGeom prst="rect">
            <a:avLst/>
          </a:prstGeom>
          <a:noFill/>
        </p:spPr>
        <p:txBody>
          <a:bodyPr wrap="none" lIns="91440" tIns="45720" rIns="91440" bIns="45720" rtlCol="0" anchor="t">
            <a:spAutoFit/>
          </a:bodyPr>
          <a:lstStyle/>
          <a:p>
            <a:r>
              <a:rPr lang="en-US" sz="1000">
                <a:solidFill>
                  <a:schemeClr val="tx1">
                    <a:lumMod val="75000"/>
                    <a:lumOff val="25000"/>
                  </a:schemeClr>
                </a:solidFill>
                <a:latin typeface="Century Gothic"/>
              </a:rPr>
              <a:t>-1</a:t>
            </a:r>
          </a:p>
        </p:txBody>
      </p:sp>
      <p:sp>
        <p:nvSpPr>
          <p:cNvPr id="58" name="Rectangle 57">
            <a:extLst>
              <a:ext uri="{FF2B5EF4-FFF2-40B4-BE49-F238E27FC236}">
                <a16:creationId xmlns:a16="http://schemas.microsoft.com/office/drawing/2014/main" id="{A7DA9F4E-BB9F-9A1B-1AB6-245666D9270C}"/>
              </a:ext>
            </a:extLst>
          </p:cNvPr>
          <p:cNvSpPr/>
          <p:nvPr/>
        </p:nvSpPr>
        <p:spPr>
          <a:xfrm>
            <a:off x="3080072" y="3990817"/>
            <a:ext cx="133350" cy="133350"/>
          </a:xfrm>
          <a:prstGeom prst="rect">
            <a:avLst/>
          </a:prstGeom>
          <a:solidFill>
            <a:srgbClr val="00800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E61F9271-F554-1236-D99E-36350AF08F6E}"/>
              </a:ext>
            </a:extLst>
          </p:cNvPr>
          <p:cNvSpPr txBox="1"/>
          <p:nvPr/>
        </p:nvSpPr>
        <p:spPr>
          <a:xfrm>
            <a:off x="3213422" y="3940648"/>
            <a:ext cx="255198" cy="246221"/>
          </a:xfrm>
          <a:prstGeom prst="rect">
            <a:avLst/>
          </a:prstGeom>
          <a:noFill/>
        </p:spPr>
        <p:txBody>
          <a:bodyPr wrap="none" lIns="91440" tIns="45720" rIns="91440" bIns="45720" rtlCol="0" anchor="t">
            <a:spAutoFit/>
          </a:bodyPr>
          <a:lstStyle/>
          <a:p>
            <a:r>
              <a:rPr lang="en-US" sz="1000">
                <a:solidFill>
                  <a:schemeClr val="tx1">
                    <a:lumMod val="75000"/>
                    <a:lumOff val="25000"/>
                  </a:schemeClr>
                </a:solidFill>
                <a:latin typeface="Century Gothic"/>
              </a:rPr>
              <a:t>1</a:t>
            </a:r>
          </a:p>
        </p:txBody>
      </p:sp>
      <p:sp>
        <p:nvSpPr>
          <p:cNvPr id="60" name="Rectangle 59">
            <a:extLst>
              <a:ext uri="{FF2B5EF4-FFF2-40B4-BE49-F238E27FC236}">
                <a16:creationId xmlns:a16="http://schemas.microsoft.com/office/drawing/2014/main" id="{1A3A66F0-6716-F477-01E7-67C12E79ACA9}"/>
              </a:ext>
            </a:extLst>
          </p:cNvPr>
          <p:cNvSpPr/>
          <p:nvPr/>
        </p:nvSpPr>
        <p:spPr>
          <a:xfrm>
            <a:off x="3080072" y="4371406"/>
            <a:ext cx="133350" cy="133350"/>
          </a:xfrm>
          <a:prstGeom prst="rect">
            <a:avLst/>
          </a:prstGeom>
          <a:solidFill>
            <a:srgbClr val="12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00A2A6ED-E0AC-19E4-C674-ECE0F1352500}"/>
              </a:ext>
            </a:extLst>
          </p:cNvPr>
          <p:cNvSpPr/>
          <p:nvPr/>
        </p:nvSpPr>
        <p:spPr>
          <a:xfrm>
            <a:off x="10837154" y="3846651"/>
            <a:ext cx="769502" cy="703573"/>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DC0D9009-10A0-889B-C6E0-A1AB9BF810ED}"/>
              </a:ext>
            </a:extLst>
          </p:cNvPr>
          <p:cNvSpPr txBox="1"/>
          <p:nvPr/>
        </p:nvSpPr>
        <p:spPr>
          <a:xfrm>
            <a:off x="11076158" y="4251767"/>
            <a:ext cx="587020" cy="246221"/>
          </a:xfrm>
          <a:prstGeom prst="rect">
            <a:avLst/>
          </a:prstGeom>
          <a:noFill/>
        </p:spPr>
        <p:txBody>
          <a:bodyPr wrap="none" lIns="91440" tIns="45720" rIns="91440" bIns="45720" rtlCol="0" anchor="t">
            <a:spAutoFit/>
          </a:bodyPr>
          <a:lstStyle/>
          <a:p>
            <a:r>
              <a:rPr lang="en-US" sz="1000">
                <a:solidFill>
                  <a:schemeClr val="tx1">
                    <a:lumMod val="75000"/>
                    <a:lumOff val="25000"/>
                  </a:schemeClr>
                </a:solidFill>
                <a:latin typeface="Century Gothic"/>
              </a:rPr>
              <a:t>0.04 m</a:t>
            </a:r>
          </a:p>
        </p:txBody>
      </p:sp>
      <p:sp>
        <p:nvSpPr>
          <p:cNvPr id="74" name="TextBox 73">
            <a:extLst>
              <a:ext uri="{FF2B5EF4-FFF2-40B4-BE49-F238E27FC236}">
                <a16:creationId xmlns:a16="http://schemas.microsoft.com/office/drawing/2014/main" id="{4D2DE60C-AA0A-820B-8AD2-366026C3856A}"/>
              </a:ext>
            </a:extLst>
          </p:cNvPr>
          <p:cNvSpPr txBox="1"/>
          <p:nvPr/>
        </p:nvSpPr>
        <p:spPr>
          <a:xfrm>
            <a:off x="11076158" y="3886545"/>
            <a:ext cx="587020" cy="246221"/>
          </a:xfrm>
          <a:prstGeom prst="rect">
            <a:avLst/>
          </a:prstGeom>
          <a:noFill/>
        </p:spPr>
        <p:txBody>
          <a:bodyPr wrap="none" lIns="91440" tIns="45720" rIns="91440" bIns="45720" rtlCol="0" anchor="t">
            <a:spAutoFit/>
          </a:bodyPr>
          <a:lstStyle/>
          <a:p>
            <a:r>
              <a:rPr lang="en-US" sz="1000">
                <a:solidFill>
                  <a:schemeClr val="tx1">
                    <a:lumMod val="75000"/>
                    <a:lumOff val="25000"/>
                  </a:schemeClr>
                </a:solidFill>
                <a:latin typeface="Century Gothic"/>
              </a:rPr>
              <a:t>0.34 m</a:t>
            </a:r>
          </a:p>
        </p:txBody>
      </p:sp>
      <p:pic>
        <p:nvPicPr>
          <p:cNvPr id="77" name="Picture 76">
            <a:extLst>
              <a:ext uri="{FF2B5EF4-FFF2-40B4-BE49-F238E27FC236}">
                <a16:creationId xmlns:a16="http://schemas.microsoft.com/office/drawing/2014/main" id="{87C06869-22CD-99F8-C3D0-E685F94D8016}"/>
              </a:ext>
            </a:extLst>
          </p:cNvPr>
          <p:cNvPicPr>
            <a:picLocks noChangeAspect="1"/>
          </p:cNvPicPr>
          <p:nvPr/>
        </p:nvPicPr>
        <p:blipFill rotWithShape="1">
          <a:blip r:embed="rId12">
            <a:extLst>
              <a:ext uri="{28A0092B-C50C-407E-A947-70E740481C1C}">
                <a14:useLocalDpi xmlns:a14="http://schemas.microsoft.com/office/drawing/2010/main" val="0"/>
              </a:ext>
            </a:extLst>
          </a:blip>
          <a:srcRect l="670" t="19451" b="1"/>
          <a:stretch/>
        </p:blipFill>
        <p:spPr>
          <a:xfrm rot="16200000" flipV="1">
            <a:off x="10736067" y="4108432"/>
            <a:ext cx="526654" cy="179684"/>
          </a:xfrm>
          <a:prstGeom prst="rect">
            <a:avLst/>
          </a:prstGeom>
          <a:ln>
            <a:solidFill>
              <a:schemeClr val="tx1"/>
            </a:solidFill>
          </a:ln>
        </p:spPr>
      </p:pic>
      <p:grpSp>
        <p:nvGrpSpPr>
          <p:cNvPr id="3" name="Group 2">
            <a:extLst>
              <a:ext uri="{FF2B5EF4-FFF2-40B4-BE49-F238E27FC236}">
                <a16:creationId xmlns:a16="http://schemas.microsoft.com/office/drawing/2014/main" id="{B10D1009-C880-73E3-901F-A902449C1A69}"/>
              </a:ext>
            </a:extLst>
          </p:cNvPr>
          <p:cNvGrpSpPr/>
          <p:nvPr/>
        </p:nvGrpSpPr>
        <p:grpSpPr>
          <a:xfrm>
            <a:off x="10801111" y="2494811"/>
            <a:ext cx="1099100" cy="448759"/>
            <a:chOff x="1611974" y="5717305"/>
            <a:chExt cx="1099100" cy="448759"/>
          </a:xfrm>
        </p:grpSpPr>
        <p:sp>
          <p:nvSpPr>
            <p:cNvPr id="5" name="Rectangle 4">
              <a:extLst>
                <a:ext uri="{FF2B5EF4-FFF2-40B4-BE49-F238E27FC236}">
                  <a16:creationId xmlns:a16="http://schemas.microsoft.com/office/drawing/2014/main" id="{16576603-5363-13F4-421A-2F2C2E9132B9}"/>
                </a:ext>
              </a:extLst>
            </p:cNvPr>
            <p:cNvSpPr/>
            <p:nvPr/>
          </p:nvSpPr>
          <p:spPr>
            <a:xfrm>
              <a:off x="1611975" y="5790270"/>
              <a:ext cx="274721" cy="157494"/>
            </a:xfrm>
            <a:prstGeom prst="rect">
              <a:avLst/>
            </a:prstGeom>
            <a:solidFill>
              <a:srgbClr val="FF7E7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15" name="TextBox 14">
              <a:extLst>
                <a:ext uri="{FF2B5EF4-FFF2-40B4-BE49-F238E27FC236}">
                  <a16:creationId xmlns:a16="http://schemas.microsoft.com/office/drawing/2014/main" id="{108C10BF-FFEB-DC78-EABC-B50C6364412A}"/>
                </a:ext>
              </a:extLst>
            </p:cNvPr>
            <p:cNvSpPr txBox="1"/>
            <p:nvPr/>
          </p:nvSpPr>
          <p:spPr>
            <a:xfrm>
              <a:off x="1955739" y="5717305"/>
              <a:ext cx="679993"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El Nino</a:t>
              </a:r>
            </a:p>
          </p:txBody>
        </p:sp>
        <p:sp>
          <p:nvSpPr>
            <p:cNvPr id="16" name="TextBox 15">
              <a:extLst>
                <a:ext uri="{FF2B5EF4-FFF2-40B4-BE49-F238E27FC236}">
                  <a16:creationId xmlns:a16="http://schemas.microsoft.com/office/drawing/2014/main" id="{E4904C33-5F4B-9590-AA6E-15D1FE296DB0}"/>
                </a:ext>
              </a:extLst>
            </p:cNvPr>
            <p:cNvSpPr txBox="1"/>
            <p:nvPr/>
          </p:nvSpPr>
          <p:spPr>
            <a:xfrm>
              <a:off x="1962151" y="5889065"/>
              <a:ext cx="748923" cy="276999"/>
            </a:xfrm>
            <a:prstGeom prst="rect">
              <a:avLst/>
            </a:prstGeom>
            <a:noFill/>
          </p:spPr>
          <p:txBody>
            <a:bodyPr wrap="none" rtlCol="0">
              <a:spAutoFit/>
            </a:bodyPr>
            <a:lstStyle/>
            <a:p>
              <a:pPr algn="ctr"/>
              <a:r>
                <a:rPr lang="en-US" sz="1200">
                  <a:solidFill>
                    <a:schemeClr val="tx1">
                      <a:lumMod val="75000"/>
                      <a:lumOff val="25000"/>
                    </a:schemeClr>
                  </a:solidFill>
                  <a:latin typeface="Century Gothic" panose="020B0502020202020204" pitchFamily="34" charset="0"/>
                </a:rPr>
                <a:t>La Nina</a:t>
              </a:r>
            </a:p>
          </p:txBody>
        </p:sp>
        <p:sp>
          <p:nvSpPr>
            <p:cNvPr id="17" name="Rectangle 16">
              <a:extLst>
                <a:ext uri="{FF2B5EF4-FFF2-40B4-BE49-F238E27FC236}">
                  <a16:creationId xmlns:a16="http://schemas.microsoft.com/office/drawing/2014/main" id="{DAB03B38-EC48-771E-E2C2-359958FE2301}"/>
                </a:ext>
              </a:extLst>
            </p:cNvPr>
            <p:cNvSpPr/>
            <p:nvPr/>
          </p:nvSpPr>
          <p:spPr>
            <a:xfrm>
              <a:off x="1611974" y="5964206"/>
              <a:ext cx="274721" cy="157494"/>
            </a:xfrm>
            <a:prstGeom prst="rect">
              <a:avLst/>
            </a:prstGeom>
            <a:solidFill>
              <a:srgbClr val="7A80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grpSp>
    </p:spTree>
    <p:extLst>
      <p:ext uri="{BB962C8B-B14F-4D97-AF65-F5344CB8AC3E}">
        <p14:creationId xmlns:p14="http://schemas.microsoft.com/office/powerpoint/2010/main" val="570035110"/>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35D3DFE-AAA9-4497-9054-C4846D90ADAB}" vid="{9191D8A4-AE79-4FA9-BA16-DAD56F4863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79F8CB76D0E34B89531DCE233395D6" ma:contentTypeVersion="13" ma:contentTypeDescription="Create a new document." ma:contentTypeScope="" ma:versionID="4ba49f26ea50107551948eb456fa1998">
  <xsd:schema xmlns:xsd="http://www.w3.org/2001/XMLSchema" xmlns:xs="http://www.w3.org/2001/XMLSchema" xmlns:p="http://schemas.microsoft.com/office/2006/metadata/properties" xmlns:ns2="4eda033e-a47d-4c30-b1aa-2ec495e3f466" xmlns:ns3="5ab83896-aab5-4bd0-8483-2509975cde97" targetNamespace="http://schemas.microsoft.com/office/2006/metadata/properties" ma:root="true" ma:fieldsID="fa316f8f8f6c25b10abf4a0181e2216e" ns2:_="" ns3:_="">
    <xsd:import namespace="4eda033e-a47d-4c30-b1aa-2ec495e3f466"/>
    <xsd:import namespace="5ab83896-aab5-4bd0-8483-2509975cde9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da033e-a47d-4c30-b1aa-2ec495e3f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b3ad41c-e6ec-499d-904a-2db7fbc6f09d"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b83896-aab5-4bd0-8483-2509975cde9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922ad498-9d0a-4059-9a88-54eb36bf998a}" ma:internalName="TaxCatchAll" ma:showField="CatchAllData" ma:web="5ab83896-aab5-4bd0-8483-2509975cde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eda033e-a47d-4c30-b1aa-2ec495e3f466">
      <Terms xmlns="http://schemas.microsoft.com/office/infopath/2007/PartnerControls"/>
    </lcf76f155ced4ddcb4097134ff3c332f>
    <TaxCatchAll xmlns="5ab83896-aab5-4bd0-8483-2509975cde97" xsi:nil="true"/>
    <SharedWithUsers xmlns="5ab83896-aab5-4bd0-8483-2509975cde97">
      <UserInfo>
        <DisplayName/>
        <AccountId xsi:nil="true"/>
        <AccountType/>
      </UserInfo>
    </SharedWithUsers>
  </documentManagement>
</p:properties>
</file>

<file path=customXml/itemProps1.xml><?xml version="1.0" encoding="utf-8"?>
<ds:datastoreItem xmlns:ds="http://schemas.openxmlformats.org/officeDocument/2006/customXml" ds:itemID="{EA7ECD19-0021-4424-B24B-33D5DA7423EF}">
  <ds:schemaRefs>
    <ds:schemaRef ds:uri="4eda033e-a47d-4c30-b1aa-2ec495e3f466"/>
    <ds:schemaRef ds:uri="5ab83896-aab5-4bd0-8483-2509975cde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6FA95A9-B703-4462-8F85-15C421C55051}">
  <ds:schemaRefs>
    <ds:schemaRef ds:uri="http://schemas.microsoft.com/sharepoint/v3/contenttype/forms"/>
  </ds:schemaRefs>
</ds:datastoreItem>
</file>

<file path=customXml/itemProps3.xml><?xml version="1.0" encoding="utf-8"?>
<ds:datastoreItem xmlns:ds="http://schemas.openxmlformats.org/officeDocument/2006/customXml" ds:itemID="{78C6EC14-77BF-434C-B9EA-FE1D06DFD464}">
  <ds:schemaRefs>
    <ds:schemaRef ds:uri="4eda033e-a47d-4c30-b1aa-2ec495e3f466"/>
    <ds:schemaRef ds:uri="5ab83896-aab5-4bd0-8483-2509975cde9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26</Slides>
  <Notes>26</Notes>
  <HiddenSlides>0</HiddenSlide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Title</vt:lpstr>
      <vt:lpstr>NORTHERN BRAZIL AGRICULTURE</vt:lpstr>
      <vt:lpstr>PROJECT TEAM</vt:lpstr>
      <vt:lpstr>Study Area &amp; Period</vt:lpstr>
      <vt:lpstr>Background </vt:lpstr>
      <vt:lpstr>Study Objectives</vt:lpstr>
      <vt:lpstr>Community Concerns </vt:lpstr>
      <vt:lpstr>Earth Observations</vt:lpstr>
      <vt:lpstr>Project Partners</vt:lpstr>
      <vt:lpstr>Datasets</vt:lpstr>
      <vt:lpstr>Methods: Calculating NDVI &amp; Crop Yield  </vt:lpstr>
      <vt:lpstr>Methods: Temperature &amp; Precipitation </vt:lpstr>
      <vt:lpstr>Methods: Data Analysis</vt:lpstr>
      <vt:lpstr>Results: NDVI Seasonality </vt:lpstr>
      <vt:lpstr>Results: ENSO Anomaly</vt:lpstr>
      <vt:lpstr>Results: Temperature and Precipitation Trends</vt:lpstr>
      <vt:lpstr>Results: ENSO and Local Climate Lag</vt:lpstr>
      <vt:lpstr>Results: Climate and Soy NDVI Lag</vt:lpstr>
      <vt:lpstr>Results: ENSO and NDVI lag</vt:lpstr>
      <vt:lpstr>Results: Principal Component Analysis </vt:lpstr>
      <vt:lpstr>Results: Soy and Local ENSO Seasonality </vt:lpstr>
      <vt:lpstr>Results: Production Yield </vt:lpstr>
      <vt:lpstr>Errors and Uncertainties</vt:lpstr>
      <vt:lpstr>Feasibility</vt:lpstr>
      <vt:lpstr>Conclusions</vt:lpstr>
      <vt:lpstr>Future Recommendations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revision>2</cp:revision>
  <dcterms:created xsi:type="dcterms:W3CDTF">2023-10-31T16:04:03Z</dcterms:created>
  <dcterms:modified xsi:type="dcterms:W3CDTF">2024-03-27T14:42:01Z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0x0101002079F8CB76D0E34B89531DCE233395D6</vt:lpwstr>
  </property>
  <property fmtid="{D5CDD505-2E9C-101B-9397-08002B2CF9AE}" pid="3" name="MediaServiceImageTags">
    <vt:lpwstr/>
  </property>
  <property fmtid="{D5CDD505-2E9C-101B-9397-08002B2CF9AE}" pid="4" name="Order">
    <vt:lpwstr>27200.0000000000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_SharedFileIndex">
    <vt:lpwstr/>
  </property>
  <property fmtid="{D5CDD505-2E9C-101B-9397-08002B2CF9AE}" pid="12" name="_SourceUrl">
    <vt:lpwstr/>
  </property>
</Properties>
</file>