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handoutMasterIdLst>
    <p:handoutMasterId r:id="rId7"/>
  </p:handoutMasterIdLst>
  <p:sldIdLst>
    <p:sldId id="290"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5C542F-DCCB-6ED5-E87B-B1A913475E5E}" name="Margaret L. Birks" initials="MB" userId="S::margaret.l.birks@ama-inc.com::ad3618bc-8541-4d3f-9c2f-2756f885a91e" providerId="AD"/>
  <p188:author id="{9B671DC4-F867-8520-73EF-EAFB98317814}" name="Hunter, Shanise Y. (LARC-E3)[SSAI DEVELOP]" initials="HSY(ED" userId="S::syhunter@ndc.nasa.gov::4313d2d7-74c6-49cc-8409-3769577baa24" providerId="AD"/>
  <p188:author id="{43E0A9DF-F0D8-D5B5-6098-D909BBD1A78E}" name="Maya L. Hall" initials="MH" userId="S::maya.l.hall@ama-inc.com::2c85cfb8-5a55-4584-ae40-979e7ca382e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A478"/>
    <a:srgbClr val="BA3A50"/>
    <a:srgbClr val="5372B3"/>
    <a:srgbClr val="D2672B"/>
    <a:srgbClr val="9DB23F"/>
    <a:srgbClr val="236F99"/>
    <a:srgbClr val="8A5A9A"/>
    <a:srgbClr val="8A8480"/>
    <a:srgbClr val="895999"/>
    <a:srgbClr val="C13E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6E5274-64AD-4D82-9926-850F555DB591}" v="111" dt="2024-03-15T20:27:13.991"/>
    <p1510:client id="{8556B8BF-83DE-477A-9435-77F4F28F4284}" v="1083" dt="2024-03-15T20:19:27.414"/>
    <p1510:client id="{CBE6B570-D398-D7F5-950C-BB81EC51FE9B}" v="446" dt="2024-03-15T20:26:28.0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0" d="100"/>
          <a:sy n="70" d="100"/>
        </p:scale>
        <p:origin x="32" y="-103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A30F95-6DE0-4645-A35B-EBF94E3830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E4F310-8EDA-4E5B-9D2A-ECDAB675E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D43FA0-962B-44DB-B485-8C7CB4CC3BEF}" type="datetimeFigureOut">
              <a:rPr lang="en-US" smtClean="0"/>
              <a:t>3/26/2024</a:t>
            </a:fld>
            <a:endParaRPr lang="en-US"/>
          </a:p>
        </p:txBody>
      </p:sp>
      <p:sp>
        <p:nvSpPr>
          <p:cNvPr id="4" name="Footer Placeholder 3">
            <a:extLst>
              <a:ext uri="{FF2B5EF4-FFF2-40B4-BE49-F238E27FC236}">
                <a16:creationId xmlns:a16="http://schemas.microsoft.com/office/drawing/2014/main" id="{AF14E4EB-4AD3-45E9-A4B1-C1A36188A8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843508-7985-4F58-B93B-78BA1AE70C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AB051-B52A-4D88-B681-DCE3F7753CB8}" type="slidenum">
              <a:rPr lang="en-US" smtClean="0"/>
              <a:t>‹#›</a:t>
            </a:fld>
            <a:endParaRPr lang="en-US"/>
          </a:p>
        </p:txBody>
      </p:sp>
    </p:spTree>
    <p:extLst>
      <p:ext uri="{BB962C8B-B14F-4D97-AF65-F5344CB8AC3E}">
        <p14:creationId xmlns:p14="http://schemas.microsoft.com/office/powerpoint/2010/main" val="2113908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61DB3-DD25-4C00-A9A8-4442B2C215F8}" type="datetimeFigureOut">
              <a:rPr lang="en-US" smtClean="0"/>
              <a:t>3/26/2024</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278AE-5FD8-42EA-BE75-6A373D076E0F}" type="slidenum">
              <a:rPr lang="en-US" smtClean="0"/>
              <a:t>‹#›</a:t>
            </a:fld>
            <a:endParaRPr lang="en-US"/>
          </a:p>
        </p:txBody>
      </p:sp>
    </p:spTree>
    <p:extLst>
      <p:ext uri="{BB962C8B-B14F-4D97-AF65-F5344CB8AC3E}">
        <p14:creationId xmlns:p14="http://schemas.microsoft.com/office/powerpoint/2010/main" val="3183847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5278AE-5FD8-42EA-BE75-6A373D076E0F}" type="slidenum">
              <a:rPr lang="en-US" smtClean="0"/>
              <a:t>1</a:t>
            </a:fld>
            <a:endParaRPr lang="en-US"/>
          </a:p>
        </p:txBody>
      </p:sp>
    </p:spTree>
    <p:extLst>
      <p:ext uri="{BB962C8B-B14F-4D97-AF65-F5344CB8AC3E}">
        <p14:creationId xmlns:p14="http://schemas.microsoft.com/office/powerpoint/2010/main" val="2454848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Blank - Agriculture &amp; Food Security">
    <p:spTree>
      <p:nvGrpSpPr>
        <p:cNvPr id="1" name=""/>
        <p:cNvGrpSpPr/>
        <p:nvPr/>
      </p:nvGrpSpPr>
      <p:grpSpPr>
        <a:xfrm>
          <a:off x="0" y="0"/>
          <a:ext cx="0" cy="0"/>
          <a:chOff x="0" y="0"/>
          <a:chExt cx="0" cy="0"/>
        </a:xfrm>
      </p:grpSpPr>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8" name="Text Placeholder 7">
            <a:extLst>
              <a:ext uri="{FF2B5EF4-FFF2-40B4-BE49-F238E27FC236}">
                <a16:creationId xmlns:a16="http://schemas.microsoft.com/office/drawing/2014/main" id="{7F79F074-C7B5-64C6-5271-738CF499002D}"/>
              </a:ext>
            </a:extLst>
          </p:cNvPr>
          <p:cNvSpPr>
            <a:spLocks noGrp="1"/>
          </p:cNvSpPr>
          <p:nvPr>
            <p:ph type="body" sz="quarter" idx="10" hasCustomPrompt="1"/>
          </p:nvPr>
        </p:nvSpPr>
        <p:spPr>
          <a:xfrm>
            <a:off x="951596" y="898525"/>
            <a:ext cx="21756004" cy="1600992"/>
          </a:xfrm>
        </p:spPr>
        <p:txBody>
          <a:bodyPr>
            <a:normAutofit/>
          </a:bodyPr>
          <a:lstStyle>
            <a:lvl1pPr marL="0" indent="0">
              <a:buNone/>
              <a:defRPr sz="7200" b="1">
                <a:solidFill>
                  <a:srgbClr val="67A478"/>
                </a:solidFill>
              </a:defRPr>
            </a:lvl1pPr>
          </a:lstStyle>
          <a:p>
            <a:pPr lvl="0"/>
            <a:r>
              <a:rPr lang="en-US"/>
              <a:t>Study Area Ecological Conservation</a:t>
            </a:r>
          </a:p>
        </p:txBody>
      </p:sp>
      <p:sp>
        <p:nvSpPr>
          <p:cNvPr id="4" name="Text Placeholder 7">
            <a:extLst>
              <a:ext uri="{FF2B5EF4-FFF2-40B4-BE49-F238E27FC236}">
                <a16:creationId xmlns:a16="http://schemas.microsoft.com/office/drawing/2014/main" id="{27F60BA9-A152-D388-AB29-2A57FEEB1541}"/>
              </a:ext>
            </a:extLst>
          </p:cNvPr>
          <p:cNvSpPr>
            <a:spLocks noGrp="1"/>
          </p:cNvSpPr>
          <p:nvPr>
            <p:ph type="body" sz="quarter" idx="13" hasCustomPrompt="1"/>
          </p:nvPr>
        </p:nvSpPr>
        <p:spPr>
          <a:xfrm>
            <a:off x="951596" y="2707984"/>
            <a:ext cx="21756004" cy="1175082"/>
          </a:xfrm>
        </p:spPr>
        <p:txBody>
          <a:bodyPr>
            <a:normAutofit/>
          </a:bodyPr>
          <a:lstStyle>
            <a:lvl1pPr marL="0" indent="0">
              <a:spcBef>
                <a:spcPts val="0"/>
              </a:spcBef>
              <a:buNone/>
              <a:defRPr sz="5000" b="0">
                <a:solidFill>
                  <a:schemeClr val="tx1">
                    <a:lumMod val="75000"/>
                    <a:lumOff val="25000"/>
                  </a:schemeClr>
                </a:solidFill>
              </a:defRPr>
            </a:lvl1pPr>
          </a:lstStyle>
          <a:p>
            <a:pPr lvl="0"/>
            <a:r>
              <a:rPr lang="en-US"/>
              <a:t>Project Subtitle</a:t>
            </a:r>
          </a:p>
        </p:txBody>
      </p:sp>
      <p:cxnSp>
        <p:nvCxnSpPr>
          <p:cNvPr id="6" name="Straight Connector 5">
            <a:extLst>
              <a:ext uri="{FF2B5EF4-FFF2-40B4-BE49-F238E27FC236}">
                <a16:creationId xmlns:a16="http://schemas.microsoft.com/office/drawing/2014/main" id="{0F8DD8F2-4045-28D7-0AA0-C0F75C99C7E8}"/>
              </a:ext>
            </a:extLst>
          </p:cNvPr>
          <p:cNvCxnSpPr>
            <a:cxnSpLocks/>
          </p:cNvCxnSpPr>
          <p:nvPr userDrawn="1"/>
        </p:nvCxnSpPr>
        <p:spPr>
          <a:xfrm>
            <a:off x="1059543" y="4648200"/>
            <a:ext cx="25258032" cy="0"/>
          </a:xfrm>
          <a:prstGeom prst="line">
            <a:avLst/>
          </a:prstGeom>
          <a:ln w="330200" cap="sq" cmpd="sng">
            <a:solidFill>
              <a:srgbClr val="67A478"/>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9" name="Hexagon 8">
            <a:extLst>
              <a:ext uri="{FF2B5EF4-FFF2-40B4-BE49-F238E27FC236}">
                <a16:creationId xmlns:a16="http://schemas.microsoft.com/office/drawing/2014/main" id="{C66F3DFE-0DAF-AA09-1A97-68C9B68ED465}"/>
              </a:ext>
            </a:extLst>
          </p:cNvPr>
          <p:cNvSpPr/>
          <p:nvPr userDrawn="1"/>
        </p:nvSpPr>
        <p:spPr>
          <a:xfrm>
            <a:off x="884686" y="33668190"/>
            <a:ext cx="25644767" cy="945113"/>
          </a:xfrm>
          <a:prstGeom prst="hexagon">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hidden="1">
            <a:extLst>
              <a:ext uri="{FF2B5EF4-FFF2-40B4-BE49-F238E27FC236}">
                <a16:creationId xmlns:a16="http://schemas.microsoft.com/office/drawing/2014/main" id="{3DC00D21-FFD6-CB04-269E-C73ECA759D76}"/>
              </a:ext>
            </a:extLst>
          </p:cNvPr>
          <p:cNvSpPr/>
          <p:nvPr userDrawn="1"/>
        </p:nvSpPr>
        <p:spPr>
          <a:xfrm>
            <a:off x="893617" y="33423594"/>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grpSp>
        <p:nvGrpSpPr>
          <p:cNvPr id="15" name="Group 14">
            <a:extLst>
              <a:ext uri="{FF2B5EF4-FFF2-40B4-BE49-F238E27FC236}">
                <a16:creationId xmlns:a16="http://schemas.microsoft.com/office/drawing/2014/main" id="{4530CF01-49A4-BF69-0C5D-FF9BF5B7778E}"/>
              </a:ext>
            </a:extLst>
          </p:cNvPr>
          <p:cNvGrpSpPr/>
          <p:nvPr userDrawn="1"/>
        </p:nvGrpSpPr>
        <p:grpSpPr>
          <a:xfrm>
            <a:off x="1851897" y="33082292"/>
            <a:ext cx="1981493" cy="1981493"/>
            <a:chOff x="-7071360" y="11654120"/>
            <a:chExt cx="3202416" cy="3202416"/>
          </a:xfrm>
        </p:grpSpPr>
        <p:sp>
          <p:nvSpPr>
            <p:cNvPr id="16" name="Oval 15">
              <a:extLst>
                <a:ext uri="{FF2B5EF4-FFF2-40B4-BE49-F238E27FC236}">
                  <a16:creationId xmlns:a16="http://schemas.microsoft.com/office/drawing/2014/main" id="{63EAB6C9-C70C-7C6E-66FB-0BED3C9582FD}"/>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text, sign, device, meter&#10;&#10;Description automatically generated">
              <a:extLst>
                <a:ext uri="{FF2B5EF4-FFF2-40B4-BE49-F238E27FC236}">
                  <a16:creationId xmlns:a16="http://schemas.microsoft.com/office/drawing/2014/main" id="{5D487FCE-714F-F48E-D8F6-48B7B4B6D1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21" name="Text Placeholder 7">
            <a:extLst>
              <a:ext uri="{FF2B5EF4-FFF2-40B4-BE49-F238E27FC236}">
                <a16:creationId xmlns:a16="http://schemas.microsoft.com/office/drawing/2014/main" id="{F76C439C-C0A8-C234-7165-1A7FA058E919}"/>
              </a:ext>
            </a:extLst>
          </p:cNvPr>
          <p:cNvSpPr>
            <a:spLocks noGrp="1"/>
          </p:cNvSpPr>
          <p:nvPr>
            <p:ph type="body" sz="quarter" idx="12" hasCustomPrompt="1"/>
          </p:nvPr>
        </p:nvSpPr>
        <p:spPr>
          <a:xfrm>
            <a:off x="4410670" y="33665608"/>
            <a:ext cx="19035483" cy="942709"/>
          </a:xfrm>
        </p:spPr>
        <p:txBody>
          <a:bodyPr anchor="ctr">
            <a:normAutofit/>
          </a:bodyPr>
          <a:lstStyle>
            <a:lvl1pPr marL="0" indent="0" algn="l">
              <a:buNone/>
              <a:defRPr sz="4000" b="1">
                <a:solidFill>
                  <a:schemeClr val="bg1"/>
                </a:solidFill>
              </a:defRPr>
            </a:lvl1pPr>
          </a:lstStyle>
          <a:p>
            <a:pPr lvl="0"/>
            <a:r>
              <a:rPr lang="en-US"/>
              <a:t>Node Location | Term &amp; Year</a:t>
            </a:r>
          </a:p>
        </p:txBody>
      </p:sp>
      <p:grpSp>
        <p:nvGrpSpPr>
          <p:cNvPr id="22" name="Group 21">
            <a:extLst>
              <a:ext uri="{FF2B5EF4-FFF2-40B4-BE49-F238E27FC236}">
                <a16:creationId xmlns:a16="http://schemas.microsoft.com/office/drawing/2014/main" id="{F56F95B2-1EC4-4EB7-AB96-63E2A4361ED7}"/>
              </a:ext>
            </a:extLst>
          </p:cNvPr>
          <p:cNvGrpSpPr/>
          <p:nvPr userDrawn="1"/>
        </p:nvGrpSpPr>
        <p:grpSpPr>
          <a:xfrm>
            <a:off x="23728070" y="33082292"/>
            <a:ext cx="1981493" cy="1981493"/>
            <a:chOff x="759974" y="33259274"/>
            <a:chExt cx="2630926" cy="2630926"/>
          </a:xfrm>
        </p:grpSpPr>
        <p:sp>
          <p:nvSpPr>
            <p:cNvPr id="23" name="Oval 22">
              <a:extLst>
                <a:ext uri="{FF2B5EF4-FFF2-40B4-BE49-F238E27FC236}">
                  <a16:creationId xmlns:a16="http://schemas.microsoft.com/office/drawing/2014/main" id="{151646B3-7721-CB59-44B2-9A201BF10D52}"/>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79FBA27B-F15D-FBE8-5620-883E867DB71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77627" y="33476927"/>
              <a:ext cx="2195621" cy="2195621"/>
            </a:xfrm>
            <a:prstGeom prst="rect">
              <a:avLst/>
            </a:prstGeom>
          </p:spPr>
        </p:pic>
      </p:grpSp>
      <p:sp>
        <p:nvSpPr>
          <p:cNvPr id="2" name="Rectangle 1">
            <a:extLst>
              <a:ext uri="{FF2B5EF4-FFF2-40B4-BE49-F238E27FC236}">
                <a16:creationId xmlns:a16="http://schemas.microsoft.com/office/drawing/2014/main" id="{1634159D-9BA4-0FC8-AB07-3B176114A737}"/>
              </a:ext>
            </a:extLst>
          </p:cNvPr>
          <p:cNvSpPr/>
          <p:nvPr userDrawn="1"/>
        </p:nvSpPr>
        <p:spPr>
          <a:xfrm>
            <a:off x="893617" y="34655263"/>
            <a:ext cx="25644767"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tx1">
                    <a:lumMod val="75000"/>
                    <a:lumOff val="25000"/>
                  </a:schemeClr>
                </a:solidFill>
              </a:rPr>
              <a:t>This material is based upon work supported by NASA through contract 80LARC23FA024</a:t>
            </a:r>
            <a:r>
              <a:rPr lang="en-US" sz="800">
                <a:solidFill>
                  <a:schemeClr val="tx1">
                    <a:lumMod val="75000"/>
                    <a:lumOff val="25000"/>
                  </a:schemeClr>
                </a:solidFill>
              </a:rPr>
              <a:t>.</a:t>
            </a:r>
            <a:r>
              <a:rPr lang="en-US" sz="700" i="1">
                <a:solidFill>
                  <a:schemeClr val="tx1">
                    <a:lumMod val="75000"/>
                    <a:lumOff val="25000"/>
                  </a:schemeClr>
                </a:solidFill>
              </a:rPr>
              <a:t>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Tree>
    <p:extLst>
      <p:ext uri="{BB962C8B-B14F-4D97-AF65-F5344CB8AC3E}">
        <p14:creationId xmlns:p14="http://schemas.microsoft.com/office/powerpoint/2010/main" val="3823684701"/>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680" userDrawn="1">
          <p15:clr>
            <a:srgbClr val="FBAE40"/>
          </p15:clr>
        </p15:guide>
        <p15:guide id="4" orient="horz" pos="22608" userDrawn="1">
          <p15:clr>
            <a:srgbClr val="FBAE40"/>
          </p15:clr>
        </p15:guide>
        <p15:guide id="11" orient="horz" pos="2928">
          <p15:clr>
            <a:srgbClr val="FBAE40"/>
          </p15:clr>
        </p15:guide>
        <p15:guide id="12" pos="14304" userDrawn="1">
          <p15:clr>
            <a:srgbClr val="FBAE40"/>
          </p15:clr>
        </p15:guide>
        <p15:guide id="13" orient="horz" pos="20592" userDrawn="1">
          <p15:clr>
            <a:srgbClr val="FBAE40"/>
          </p15:clr>
        </p15:guide>
        <p15:guide id="14" orient="horz" pos="3312" userDrawn="1">
          <p15:clr>
            <a:srgbClr val="FBAE40"/>
          </p15:clr>
        </p15:guide>
        <p15:guide id="15" pos="2760" userDrawn="1">
          <p15:clr>
            <a:srgbClr val="FBAE40"/>
          </p15:clr>
        </p15:guide>
        <p15:guide id="16" orient="horz" pos="168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3/26/2024</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9" Type="http://schemas.openxmlformats.org/officeDocument/2006/relationships/image" Target="../media/image40.svg"/><Relationship Id="rId21" Type="http://schemas.openxmlformats.org/officeDocument/2006/relationships/image" Target="../media/image22.svg"/><Relationship Id="rId34" Type="http://schemas.openxmlformats.org/officeDocument/2006/relationships/image" Target="../media/image35.png"/><Relationship Id="rId42" Type="http://schemas.openxmlformats.org/officeDocument/2006/relationships/image" Target="../media/image43.png"/><Relationship Id="rId47" Type="http://schemas.openxmlformats.org/officeDocument/2006/relationships/image" Target="../media/image48.svg"/><Relationship Id="rId50" Type="http://schemas.openxmlformats.org/officeDocument/2006/relationships/image" Target="../media/image51.png"/><Relationship Id="rId55" Type="http://schemas.openxmlformats.org/officeDocument/2006/relationships/image" Target="../media/image56.jpeg"/><Relationship Id="rId7" Type="http://schemas.openxmlformats.org/officeDocument/2006/relationships/image" Target="../media/image8.jpeg"/><Relationship Id="rId2" Type="http://schemas.openxmlformats.org/officeDocument/2006/relationships/notesSlide" Target="../notesSlides/notesSlide1.xml"/><Relationship Id="rId16" Type="http://schemas.openxmlformats.org/officeDocument/2006/relationships/image" Target="../media/image17.png"/><Relationship Id="rId29" Type="http://schemas.openxmlformats.org/officeDocument/2006/relationships/image" Target="../media/image30.svg"/><Relationship Id="rId11" Type="http://schemas.openxmlformats.org/officeDocument/2006/relationships/image" Target="../media/image12.png"/><Relationship Id="rId24" Type="http://schemas.openxmlformats.org/officeDocument/2006/relationships/image" Target="../media/image25.png"/><Relationship Id="rId32" Type="http://schemas.openxmlformats.org/officeDocument/2006/relationships/image" Target="../media/image33.png"/><Relationship Id="rId37" Type="http://schemas.openxmlformats.org/officeDocument/2006/relationships/image" Target="../media/image38.svg"/><Relationship Id="rId40" Type="http://schemas.openxmlformats.org/officeDocument/2006/relationships/image" Target="../media/image41.png"/><Relationship Id="rId45" Type="http://schemas.openxmlformats.org/officeDocument/2006/relationships/image" Target="../media/image46.svg"/><Relationship Id="rId53" Type="http://schemas.openxmlformats.org/officeDocument/2006/relationships/image" Target="../media/image54.jpeg"/><Relationship Id="rId5" Type="http://schemas.openxmlformats.org/officeDocument/2006/relationships/image" Target="../media/image6.jpe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svg"/><Relationship Id="rId30" Type="http://schemas.openxmlformats.org/officeDocument/2006/relationships/image" Target="../media/image31.png"/><Relationship Id="rId35" Type="http://schemas.openxmlformats.org/officeDocument/2006/relationships/image" Target="../media/image36.svg"/><Relationship Id="rId43" Type="http://schemas.openxmlformats.org/officeDocument/2006/relationships/image" Target="../media/image44.svg"/><Relationship Id="rId48" Type="http://schemas.openxmlformats.org/officeDocument/2006/relationships/image" Target="../media/image49.png"/><Relationship Id="rId56" Type="http://schemas.openxmlformats.org/officeDocument/2006/relationships/image" Target="../media/image57.jpeg"/><Relationship Id="rId8" Type="http://schemas.openxmlformats.org/officeDocument/2006/relationships/image" Target="../media/image9.jpeg"/><Relationship Id="rId51" Type="http://schemas.openxmlformats.org/officeDocument/2006/relationships/image" Target="../media/image52.png"/><Relationship Id="rId3" Type="http://schemas.openxmlformats.org/officeDocument/2006/relationships/image" Target="../media/image4.pn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6.svg"/><Relationship Id="rId33" Type="http://schemas.openxmlformats.org/officeDocument/2006/relationships/image" Target="../media/image34.svg"/><Relationship Id="rId38" Type="http://schemas.openxmlformats.org/officeDocument/2006/relationships/image" Target="../media/image39.png"/><Relationship Id="rId46" Type="http://schemas.openxmlformats.org/officeDocument/2006/relationships/image" Target="../media/image47.png"/><Relationship Id="rId20" Type="http://schemas.openxmlformats.org/officeDocument/2006/relationships/image" Target="../media/image21.png"/><Relationship Id="rId41" Type="http://schemas.openxmlformats.org/officeDocument/2006/relationships/image" Target="../media/image42.svg"/><Relationship Id="rId54"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7.jpeg"/><Relationship Id="rId15" Type="http://schemas.openxmlformats.org/officeDocument/2006/relationships/image" Target="../media/image16.svg"/><Relationship Id="rId23" Type="http://schemas.openxmlformats.org/officeDocument/2006/relationships/image" Target="../media/image24.svg"/><Relationship Id="rId28" Type="http://schemas.openxmlformats.org/officeDocument/2006/relationships/image" Target="../media/image29.png"/><Relationship Id="rId36" Type="http://schemas.openxmlformats.org/officeDocument/2006/relationships/image" Target="../media/image37.png"/><Relationship Id="rId49" Type="http://schemas.openxmlformats.org/officeDocument/2006/relationships/image" Target="../media/image50.svg"/><Relationship Id="rId57" Type="http://schemas.openxmlformats.org/officeDocument/2006/relationships/image" Target="../media/image58.jpeg"/><Relationship Id="rId10" Type="http://schemas.openxmlformats.org/officeDocument/2006/relationships/image" Target="../media/image11.png"/><Relationship Id="rId31" Type="http://schemas.openxmlformats.org/officeDocument/2006/relationships/image" Target="../media/image32.svg"/><Relationship Id="rId44" Type="http://schemas.openxmlformats.org/officeDocument/2006/relationships/image" Target="../media/image45.png"/><Relationship Id="rId52" Type="http://schemas.openxmlformats.org/officeDocument/2006/relationships/image" Target="../media/image5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A3DB938-9584-BD3D-626C-5FEBF80863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74034" y="30198088"/>
            <a:ext cx="2103120" cy="2103120"/>
          </a:xfrm>
          <a:prstGeom prst="rect">
            <a:avLst/>
          </a:prstGeom>
        </p:spPr>
      </p:pic>
      <p:pic>
        <p:nvPicPr>
          <p:cNvPr id="31" name="Picture 30">
            <a:extLst>
              <a:ext uri="{FF2B5EF4-FFF2-40B4-BE49-F238E27FC236}">
                <a16:creationId xmlns:a16="http://schemas.microsoft.com/office/drawing/2014/main" id="{7742306A-F9EF-3EB8-5FB1-E8751A2332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54953" y="30198088"/>
            <a:ext cx="2103120" cy="2103120"/>
          </a:xfrm>
          <a:prstGeom prst="rect">
            <a:avLst/>
          </a:prstGeom>
        </p:spPr>
      </p:pic>
      <p:pic>
        <p:nvPicPr>
          <p:cNvPr id="2" name="Picture 1">
            <a:extLst>
              <a:ext uri="{FF2B5EF4-FFF2-40B4-BE49-F238E27FC236}">
                <a16:creationId xmlns:a16="http://schemas.microsoft.com/office/drawing/2014/main" id="{F6E31849-B53A-E934-B330-6BD09CF062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93116" y="30198088"/>
            <a:ext cx="2103120" cy="2103120"/>
          </a:xfrm>
          <a:prstGeom prst="rect">
            <a:avLst/>
          </a:prstGeom>
        </p:spPr>
      </p:pic>
      <p:pic>
        <p:nvPicPr>
          <p:cNvPr id="30" name="Picture 29">
            <a:extLst>
              <a:ext uri="{FF2B5EF4-FFF2-40B4-BE49-F238E27FC236}">
                <a16:creationId xmlns:a16="http://schemas.microsoft.com/office/drawing/2014/main" id="{F46D6B8D-9567-DB81-5DD5-2D499FE447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35872" y="30198088"/>
            <a:ext cx="2103120" cy="2103120"/>
          </a:xfrm>
          <a:prstGeom prst="rect">
            <a:avLst/>
          </a:prstGeom>
        </p:spPr>
      </p:pic>
      <p:sp>
        <p:nvSpPr>
          <p:cNvPr id="136" name="Oval 135">
            <a:extLst>
              <a:ext uri="{FF2B5EF4-FFF2-40B4-BE49-F238E27FC236}">
                <a16:creationId xmlns:a16="http://schemas.microsoft.com/office/drawing/2014/main" id="{DA3A1935-B688-43A5-B7C9-C8F989DFA111}"/>
              </a:ext>
            </a:extLst>
          </p:cNvPr>
          <p:cNvSpPr/>
          <p:nvPr/>
        </p:nvSpPr>
        <p:spPr>
          <a:xfrm>
            <a:off x="22554943" y="12534399"/>
            <a:ext cx="3108960" cy="3108960"/>
          </a:xfrm>
          <a:prstGeom prst="ellipse">
            <a:avLst/>
          </a:prstGeom>
          <a:solidFill>
            <a:srgbClr val="67A478">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B139A38B-421F-4560-A3C7-99FF5B9A64F9}"/>
              </a:ext>
            </a:extLst>
          </p:cNvPr>
          <p:cNvSpPr/>
          <p:nvPr/>
        </p:nvSpPr>
        <p:spPr>
          <a:xfrm>
            <a:off x="19882706" y="12163268"/>
            <a:ext cx="3108960" cy="3108960"/>
          </a:xfrm>
          <a:prstGeom prst="ellipse">
            <a:avLst/>
          </a:prstGeom>
          <a:solidFill>
            <a:srgbClr val="67A478">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9D0AEE88-F74B-47D0-9939-ECE699CC4919}"/>
              </a:ext>
            </a:extLst>
          </p:cNvPr>
          <p:cNvPicPr>
            <a:picLocks noChangeAspect="1"/>
          </p:cNvPicPr>
          <p:nvPr/>
        </p:nvPicPr>
        <p:blipFill rotWithShape="1">
          <a:blip r:embed="rId4"/>
          <a:srcRect l="11880" t="23937" r="6639" b="2830"/>
          <a:stretch/>
        </p:blipFill>
        <p:spPr>
          <a:xfrm>
            <a:off x="1276008" y="30344412"/>
            <a:ext cx="1826803" cy="1828800"/>
          </a:xfrm>
          <a:prstGeom prst="ellipse">
            <a:avLst/>
          </a:prstGeom>
        </p:spPr>
      </p:pic>
      <p:pic>
        <p:nvPicPr>
          <p:cNvPr id="97" name="Picture 96">
            <a:extLst>
              <a:ext uri="{FF2B5EF4-FFF2-40B4-BE49-F238E27FC236}">
                <a16:creationId xmlns:a16="http://schemas.microsoft.com/office/drawing/2014/main" id="{FD365170-9773-4A64-9062-60BE5209DC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652" b="24046"/>
          <a:stretch/>
        </p:blipFill>
        <p:spPr>
          <a:xfrm>
            <a:off x="7111466" y="30344845"/>
            <a:ext cx="1828800" cy="1796982"/>
          </a:xfrm>
          <a:prstGeom prst="ellipse">
            <a:avLst/>
          </a:prstGeom>
        </p:spPr>
      </p:pic>
      <p:pic>
        <p:nvPicPr>
          <p:cNvPr id="49" name="Picture 48">
            <a:extLst>
              <a:ext uri="{FF2B5EF4-FFF2-40B4-BE49-F238E27FC236}">
                <a16:creationId xmlns:a16="http://schemas.microsoft.com/office/drawing/2014/main" id="{657FD9A4-EBE1-498F-9ABF-8D7B45E013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201" t="2478" r="20179"/>
          <a:stretch/>
        </p:blipFill>
        <p:spPr>
          <a:xfrm>
            <a:off x="4206151" y="30340187"/>
            <a:ext cx="1817686" cy="1828800"/>
          </a:xfrm>
          <a:prstGeom prst="ellipse">
            <a:avLst/>
          </a:prstGeom>
        </p:spPr>
      </p:pic>
      <p:sp>
        <p:nvSpPr>
          <p:cNvPr id="36" name="Text Placeholder 35">
            <a:extLst>
              <a:ext uri="{FF2B5EF4-FFF2-40B4-BE49-F238E27FC236}">
                <a16:creationId xmlns:a16="http://schemas.microsoft.com/office/drawing/2014/main" id="{0C3A8BC1-E2F6-AED2-A2A7-74DC7484FFE1}"/>
              </a:ext>
            </a:extLst>
          </p:cNvPr>
          <p:cNvSpPr>
            <a:spLocks noGrp="1"/>
          </p:cNvSpPr>
          <p:nvPr>
            <p:ph type="body" sz="quarter" idx="10"/>
          </p:nvPr>
        </p:nvSpPr>
        <p:spPr>
          <a:xfrm>
            <a:off x="951596" y="1077819"/>
            <a:ext cx="21756004" cy="1600992"/>
          </a:xfrm>
        </p:spPr>
        <p:txBody>
          <a:bodyPr vert="horz" lIns="91440" tIns="45720" rIns="91440" bIns="45720" rtlCol="0" anchor="t">
            <a:normAutofit/>
          </a:bodyPr>
          <a:lstStyle/>
          <a:p>
            <a:r>
              <a:rPr lang="en-US" sz="8000"/>
              <a:t>Big Bend Ecological Conservation</a:t>
            </a:r>
          </a:p>
        </p:txBody>
      </p:sp>
      <p:sp>
        <p:nvSpPr>
          <p:cNvPr id="38" name="Text Placeholder 37">
            <a:extLst>
              <a:ext uri="{FF2B5EF4-FFF2-40B4-BE49-F238E27FC236}">
                <a16:creationId xmlns:a16="http://schemas.microsoft.com/office/drawing/2014/main" id="{91D77EDF-C52A-A96E-A732-CF5B0206ABA7}"/>
              </a:ext>
            </a:extLst>
          </p:cNvPr>
          <p:cNvSpPr>
            <a:spLocks noGrp="1"/>
          </p:cNvSpPr>
          <p:nvPr>
            <p:ph type="body" sz="quarter" idx="13"/>
          </p:nvPr>
        </p:nvSpPr>
        <p:spPr>
          <a:xfrm>
            <a:off x="951596" y="2564299"/>
            <a:ext cx="21756004" cy="1554165"/>
          </a:xfrm>
        </p:spPr>
        <p:txBody>
          <a:bodyPr vert="horz" lIns="91440" tIns="45720" rIns="91440" bIns="45720" rtlCol="0" anchor="t">
            <a:noAutofit/>
          </a:bodyPr>
          <a:lstStyle/>
          <a:p>
            <a:r>
              <a:rPr lang="en-US" dirty="0"/>
              <a:t>Integrating Earth Observations into Invasive Species Management Decisions in Big Bend National Park in Texas </a:t>
            </a:r>
          </a:p>
        </p:txBody>
      </p:sp>
      <p:sp>
        <p:nvSpPr>
          <p:cNvPr id="37" name="Text Placeholder 36">
            <a:extLst>
              <a:ext uri="{FF2B5EF4-FFF2-40B4-BE49-F238E27FC236}">
                <a16:creationId xmlns:a16="http://schemas.microsoft.com/office/drawing/2014/main" id="{B208CB02-294A-6C2F-766B-2FC12AA7A368}"/>
              </a:ext>
            </a:extLst>
          </p:cNvPr>
          <p:cNvSpPr>
            <a:spLocks noGrp="1"/>
          </p:cNvSpPr>
          <p:nvPr>
            <p:ph type="body" sz="quarter" idx="12"/>
          </p:nvPr>
        </p:nvSpPr>
        <p:spPr/>
        <p:txBody>
          <a:bodyPr/>
          <a:lstStyle/>
          <a:p>
            <a:r>
              <a:rPr lang="en-US"/>
              <a:t>Alabama - Marshall </a:t>
            </a:r>
            <a:r>
              <a:rPr lang="en-US" b="0">
                <a:latin typeface="Century Gothic"/>
                <a:cs typeface="Arial"/>
              </a:rPr>
              <a:t>│</a:t>
            </a:r>
            <a:r>
              <a:rPr lang="en-US" b="0">
                <a:cs typeface="Arial"/>
              </a:rPr>
              <a:t> </a:t>
            </a:r>
            <a:r>
              <a:rPr lang="en-US"/>
              <a:t>2024 </a:t>
            </a:r>
          </a:p>
        </p:txBody>
      </p:sp>
      <p:sp>
        <p:nvSpPr>
          <p:cNvPr id="6" name="TextBox 5">
            <a:extLst>
              <a:ext uri="{FF2B5EF4-FFF2-40B4-BE49-F238E27FC236}">
                <a16:creationId xmlns:a16="http://schemas.microsoft.com/office/drawing/2014/main" id="{AC85576F-308E-47E6-82D4-B98D4F77AB30}"/>
              </a:ext>
            </a:extLst>
          </p:cNvPr>
          <p:cNvSpPr txBox="1"/>
          <p:nvPr/>
        </p:nvSpPr>
        <p:spPr>
          <a:xfrm>
            <a:off x="928003" y="5189618"/>
            <a:ext cx="7403198" cy="769441"/>
          </a:xfrm>
          <a:prstGeom prst="rect">
            <a:avLst/>
          </a:prstGeom>
          <a:noFill/>
        </p:spPr>
        <p:txBody>
          <a:bodyPr wrap="square" lIns="91440" tIns="45720" rIns="91440" bIns="45720" rtlCol="0" anchor="t">
            <a:spAutoFit/>
          </a:bodyPr>
          <a:lstStyle/>
          <a:p>
            <a:r>
              <a:rPr lang="en-US" sz="4400" b="1">
                <a:solidFill>
                  <a:srgbClr val="67A478"/>
                </a:solidFill>
                <a:latin typeface="Century Gothic"/>
              </a:rPr>
              <a:t>Project Synopsis </a:t>
            </a:r>
            <a:endParaRPr lang="en-US" sz="4400" b="1">
              <a:solidFill>
                <a:srgbClr val="67A478"/>
              </a:solidFill>
              <a:latin typeface="Century Gothic" panose="020B0502020202020204" pitchFamily="34" charset="0"/>
            </a:endParaRPr>
          </a:p>
        </p:txBody>
      </p:sp>
      <p:sp>
        <p:nvSpPr>
          <p:cNvPr id="8" name="TextBox 7">
            <a:extLst>
              <a:ext uri="{FF2B5EF4-FFF2-40B4-BE49-F238E27FC236}">
                <a16:creationId xmlns:a16="http://schemas.microsoft.com/office/drawing/2014/main" id="{B16735CE-DBE5-1D03-5CFA-70984C8D7632}"/>
              </a:ext>
            </a:extLst>
          </p:cNvPr>
          <p:cNvSpPr txBox="1"/>
          <p:nvPr/>
        </p:nvSpPr>
        <p:spPr>
          <a:xfrm>
            <a:off x="13916626" y="5197191"/>
            <a:ext cx="6758134" cy="769441"/>
          </a:xfrm>
          <a:prstGeom prst="rect">
            <a:avLst/>
          </a:prstGeom>
          <a:noFill/>
        </p:spPr>
        <p:txBody>
          <a:bodyPr wrap="square" rtlCol="0">
            <a:spAutoFit/>
          </a:bodyPr>
          <a:lstStyle/>
          <a:p>
            <a:r>
              <a:rPr lang="en-US" sz="4400" b="1">
                <a:solidFill>
                  <a:srgbClr val="67A478"/>
                </a:solidFill>
                <a:latin typeface="Century Gothic" panose="020B0502020202020204" pitchFamily="34" charset="0"/>
              </a:rPr>
              <a:t>Objectives</a:t>
            </a:r>
          </a:p>
        </p:txBody>
      </p:sp>
      <p:sp>
        <p:nvSpPr>
          <p:cNvPr id="10" name="TextBox 9">
            <a:extLst>
              <a:ext uri="{FF2B5EF4-FFF2-40B4-BE49-F238E27FC236}">
                <a16:creationId xmlns:a16="http://schemas.microsoft.com/office/drawing/2014/main" id="{B7E89E02-9B19-071E-D188-366BC3FB347B}"/>
              </a:ext>
            </a:extLst>
          </p:cNvPr>
          <p:cNvSpPr txBox="1"/>
          <p:nvPr/>
        </p:nvSpPr>
        <p:spPr>
          <a:xfrm>
            <a:off x="927727" y="14757824"/>
            <a:ext cx="6479088" cy="769441"/>
          </a:xfrm>
          <a:prstGeom prst="rect">
            <a:avLst/>
          </a:prstGeom>
          <a:noFill/>
        </p:spPr>
        <p:txBody>
          <a:bodyPr wrap="square" rtlCol="0">
            <a:spAutoFit/>
          </a:bodyPr>
          <a:lstStyle/>
          <a:p>
            <a:r>
              <a:rPr lang="en-US" sz="4400" b="1">
                <a:solidFill>
                  <a:srgbClr val="67A478"/>
                </a:solidFill>
                <a:latin typeface="Century Gothic" panose="020B0502020202020204" pitchFamily="34" charset="0"/>
              </a:rPr>
              <a:t>Methodology</a:t>
            </a:r>
          </a:p>
        </p:txBody>
      </p:sp>
      <p:sp>
        <p:nvSpPr>
          <p:cNvPr id="11" name="Text Placeholder 16">
            <a:extLst>
              <a:ext uri="{FF2B5EF4-FFF2-40B4-BE49-F238E27FC236}">
                <a16:creationId xmlns:a16="http://schemas.microsoft.com/office/drawing/2014/main" id="{19A92A49-C42E-61FB-6FDC-EAA38AA25661}"/>
              </a:ext>
            </a:extLst>
          </p:cNvPr>
          <p:cNvSpPr txBox="1">
            <a:spLocks/>
          </p:cNvSpPr>
          <p:nvPr/>
        </p:nvSpPr>
        <p:spPr>
          <a:xfrm>
            <a:off x="20749764" y="8422192"/>
            <a:ext cx="5312789" cy="3970169"/>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dirty="0">
                <a:solidFill>
                  <a:schemeClr val="tx1">
                    <a:lumMod val="75000"/>
                    <a:lumOff val="25000"/>
                  </a:schemeClr>
                </a:solidFill>
                <a:latin typeface="Garamond"/>
              </a:rPr>
              <a:t>Big Bend National Park, Brewster County, TX </a:t>
            </a:r>
            <a:endParaRPr lang="en-US" dirty="0">
              <a:solidFill>
                <a:schemeClr val="tx1">
                  <a:lumMod val="75000"/>
                  <a:lumOff val="25000"/>
                </a:schemeClr>
              </a:solidFill>
            </a:endParaRPr>
          </a:p>
          <a:p>
            <a:pPr algn="just"/>
            <a:r>
              <a:rPr lang="en-US" dirty="0">
                <a:solidFill>
                  <a:schemeClr val="tx1">
                    <a:lumMod val="75000"/>
                    <a:lumOff val="25000"/>
                  </a:schemeClr>
                </a:solidFill>
                <a:latin typeface="Garamond"/>
              </a:rPr>
              <a:t>Big Bend National Park is 1,100 squared miles of desert, mountains, and rivers in the southwest part of Texas. This National Park is the largest protected area if the Chihuahua Desert in the United States. </a:t>
            </a:r>
            <a:endParaRPr lang="en-US" dirty="0">
              <a:solidFill>
                <a:schemeClr val="tx1">
                  <a:lumMod val="75000"/>
                  <a:lumOff val="25000"/>
                </a:schemeClr>
              </a:solidFill>
              <a:latin typeface="Garamond" panose="02020404030301010803" pitchFamily="18" charset="0"/>
            </a:endParaRPr>
          </a:p>
        </p:txBody>
      </p:sp>
      <p:sp>
        <p:nvSpPr>
          <p:cNvPr id="12" name="TextBox 11">
            <a:extLst>
              <a:ext uri="{FF2B5EF4-FFF2-40B4-BE49-F238E27FC236}">
                <a16:creationId xmlns:a16="http://schemas.microsoft.com/office/drawing/2014/main" id="{1BB73315-A654-CB52-F7DD-27CAB3785659}"/>
              </a:ext>
            </a:extLst>
          </p:cNvPr>
          <p:cNvSpPr txBox="1"/>
          <p:nvPr/>
        </p:nvSpPr>
        <p:spPr>
          <a:xfrm>
            <a:off x="14085500" y="7648859"/>
            <a:ext cx="7303440" cy="769441"/>
          </a:xfrm>
          <a:prstGeom prst="rect">
            <a:avLst/>
          </a:prstGeom>
          <a:noFill/>
        </p:spPr>
        <p:txBody>
          <a:bodyPr wrap="square" rtlCol="0">
            <a:spAutoFit/>
          </a:bodyPr>
          <a:lstStyle/>
          <a:p>
            <a:r>
              <a:rPr lang="en-US" sz="4400" b="1">
                <a:solidFill>
                  <a:srgbClr val="67A478"/>
                </a:solidFill>
                <a:latin typeface="Century Gothic" panose="020B0502020202020204" pitchFamily="34" charset="0"/>
              </a:rPr>
              <a:t>Study Area</a:t>
            </a:r>
          </a:p>
        </p:txBody>
      </p:sp>
      <p:sp>
        <p:nvSpPr>
          <p:cNvPr id="13" name="Text Placeholder 16">
            <a:extLst>
              <a:ext uri="{FF2B5EF4-FFF2-40B4-BE49-F238E27FC236}">
                <a16:creationId xmlns:a16="http://schemas.microsoft.com/office/drawing/2014/main" id="{D5DE88B5-CBB8-AD4A-E0E8-9A4AF661D5A1}"/>
              </a:ext>
            </a:extLst>
          </p:cNvPr>
          <p:cNvSpPr txBox="1">
            <a:spLocks/>
          </p:cNvSpPr>
          <p:nvPr/>
        </p:nvSpPr>
        <p:spPr>
          <a:xfrm>
            <a:off x="15276465" y="13624541"/>
            <a:ext cx="4223192" cy="677359"/>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a:rPr>
              <a:t>Landsat 8, Sentinel-2A and 2B</a:t>
            </a:r>
            <a:endParaRPr lang="en-US" dirty="0">
              <a:solidFill>
                <a:schemeClr val="tx1">
                  <a:lumMod val="75000"/>
                  <a:lumOff val="25000"/>
                </a:schemeClr>
              </a:solidFill>
            </a:endParaRPr>
          </a:p>
        </p:txBody>
      </p:sp>
      <p:sp>
        <p:nvSpPr>
          <p:cNvPr id="14" name="TextBox 13">
            <a:extLst>
              <a:ext uri="{FF2B5EF4-FFF2-40B4-BE49-F238E27FC236}">
                <a16:creationId xmlns:a16="http://schemas.microsoft.com/office/drawing/2014/main" id="{E3314279-E5E3-0DC5-601E-B40E51101224}"/>
              </a:ext>
            </a:extLst>
          </p:cNvPr>
          <p:cNvSpPr txBox="1"/>
          <p:nvPr/>
        </p:nvSpPr>
        <p:spPr>
          <a:xfrm>
            <a:off x="14179536" y="12851144"/>
            <a:ext cx="6158059" cy="769441"/>
          </a:xfrm>
          <a:prstGeom prst="rect">
            <a:avLst/>
          </a:prstGeom>
          <a:noFill/>
        </p:spPr>
        <p:txBody>
          <a:bodyPr wrap="square" rtlCol="0">
            <a:spAutoFit/>
          </a:bodyPr>
          <a:lstStyle/>
          <a:p>
            <a:r>
              <a:rPr lang="en-US" sz="4400" b="1">
                <a:solidFill>
                  <a:srgbClr val="67A478"/>
                </a:solidFill>
                <a:latin typeface="Century Gothic" panose="020B0502020202020204" pitchFamily="34" charset="0"/>
              </a:rPr>
              <a:t>Earth Observations</a:t>
            </a:r>
          </a:p>
        </p:txBody>
      </p:sp>
      <p:sp>
        <p:nvSpPr>
          <p:cNvPr id="16" name="TextBox 15">
            <a:extLst>
              <a:ext uri="{FF2B5EF4-FFF2-40B4-BE49-F238E27FC236}">
                <a16:creationId xmlns:a16="http://schemas.microsoft.com/office/drawing/2014/main" id="{2C88B2C6-BA60-1BF2-900F-3D4C0534724E}"/>
              </a:ext>
            </a:extLst>
          </p:cNvPr>
          <p:cNvSpPr txBox="1"/>
          <p:nvPr/>
        </p:nvSpPr>
        <p:spPr>
          <a:xfrm>
            <a:off x="820612" y="20764361"/>
            <a:ext cx="2527158" cy="769441"/>
          </a:xfrm>
          <a:prstGeom prst="rect">
            <a:avLst/>
          </a:prstGeom>
          <a:noFill/>
        </p:spPr>
        <p:txBody>
          <a:bodyPr wrap="square" rtlCol="0">
            <a:spAutoFit/>
          </a:bodyPr>
          <a:lstStyle/>
          <a:p>
            <a:r>
              <a:rPr lang="en-US" sz="4400" b="1" dirty="0">
                <a:solidFill>
                  <a:srgbClr val="67A478"/>
                </a:solidFill>
                <a:latin typeface="Century Gothic" panose="020B0502020202020204" pitchFamily="34" charset="0"/>
              </a:rPr>
              <a:t>Results</a:t>
            </a:r>
          </a:p>
        </p:txBody>
      </p:sp>
      <p:sp>
        <p:nvSpPr>
          <p:cNvPr id="18" name="TextBox 17">
            <a:extLst>
              <a:ext uri="{FF2B5EF4-FFF2-40B4-BE49-F238E27FC236}">
                <a16:creationId xmlns:a16="http://schemas.microsoft.com/office/drawing/2014/main" id="{4B774890-6BF2-86BF-29FB-0AE3C9180D15}"/>
              </a:ext>
            </a:extLst>
          </p:cNvPr>
          <p:cNvSpPr txBox="1"/>
          <p:nvPr/>
        </p:nvSpPr>
        <p:spPr>
          <a:xfrm>
            <a:off x="14105924" y="23287501"/>
            <a:ext cx="7227380" cy="769441"/>
          </a:xfrm>
          <a:prstGeom prst="rect">
            <a:avLst/>
          </a:prstGeom>
          <a:noFill/>
        </p:spPr>
        <p:txBody>
          <a:bodyPr wrap="square" rtlCol="0">
            <a:spAutoFit/>
          </a:bodyPr>
          <a:lstStyle/>
          <a:p>
            <a:r>
              <a:rPr lang="en-US" sz="4400" b="1">
                <a:solidFill>
                  <a:srgbClr val="67A478"/>
                </a:solidFill>
                <a:latin typeface="Century Gothic" panose="020B0502020202020204" pitchFamily="34" charset="0"/>
              </a:rPr>
              <a:t>Conclusions</a:t>
            </a:r>
          </a:p>
        </p:txBody>
      </p:sp>
      <p:sp>
        <p:nvSpPr>
          <p:cNvPr id="19" name="Text Placeholder 16">
            <a:extLst>
              <a:ext uri="{FF2B5EF4-FFF2-40B4-BE49-F238E27FC236}">
                <a16:creationId xmlns:a16="http://schemas.microsoft.com/office/drawing/2014/main" id="{76B48C3D-D097-9DEB-3FA4-CC1A583B162E}"/>
              </a:ext>
            </a:extLst>
          </p:cNvPr>
          <p:cNvSpPr txBox="1">
            <a:spLocks/>
          </p:cNvSpPr>
          <p:nvPr/>
        </p:nvSpPr>
        <p:spPr>
          <a:xfrm>
            <a:off x="14497846" y="29222844"/>
            <a:ext cx="11080136" cy="4070709"/>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Font typeface="Arial" panose="020B0604020202020204" pitchFamily="34" charset="0"/>
              <a:buChar char="•"/>
            </a:pPr>
            <a:r>
              <a:rPr lang="en-US" b="1" dirty="0">
                <a:solidFill>
                  <a:srgbClr val="67A478"/>
                </a:solidFill>
                <a:latin typeface="Garamond"/>
              </a:rPr>
              <a:t>Cristina Villalobos-Heredia </a:t>
            </a:r>
            <a:r>
              <a:rPr lang="en-US" dirty="0">
                <a:solidFill>
                  <a:schemeClr val="tx1">
                    <a:lumMod val="75000"/>
                    <a:lumOff val="25000"/>
                  </a:schemeClr>
                </a:solidFill>
                <a:latin typeface="Garamond"/>
              </a:rPr>
              <a:t>(NASA DEVELOP, Lead)</a:t>
            </a:r>
          </a:p>
          <a:p>
            <a:pPr marL="457200" indent="-457200">
              <a:buFont typeface="Arial" panose="020B0604020202020204" pitchFamily="34" charset="0"/>
              <a:buChar char="•"/>
            </a:pPr>
            <a:r>
              <a:rPr lang="en-US" b="1" dirty="0">
                <a:solidFill>
                  <a:srgbClr val="67A478"/>
                </a:solidFill>
                <a:latin typeface="Garamond"/>
              </a:rPr>
              <a:t>Dr. Jeffery </a:t>
            </a:r>
            <a:r>
              <a:rPr lang="en-US" b="1" dirty="0" err="1">
                <a:solidFill>
                  <a:srgbClr val="67A478"/>
                </a:solidFill>
                <a:latin typeface="Garamond"/>
              </a:rPr>
              <a:t>Luvall</a:t>
            </a:r>
            <a:r>
              <a:rPr lang="en-US" b="1" dirty="0">
                <a:solidFill>
                  <a:srgbClr val="67A478"/>
                </a:solidFill>
                <a:latin typeface="Garamond"/>
              </a:rPr>
              <a:t> </a:t>
            </a:r>
            <a:r>
              <a:rPr lang="en-US" dirty="0">
                <a:solidFill>
                  <a:schemeClr val="tx1">
                    <a:lumMod val="75000"/>
                    <a:lumOff val="25000"/>
                  </a:schemeClr>
                </a:solidFill>
                <a:latin typeface="Garamond"/>
              </a:rPr>
              <a:t>(NASA Marshall Space Flight Center, Science Advisor)</a:t>
            </a:r>
          </a:p>
          <a:p>
            <a:pPr marL="457200" indent="-457200">
              <a:buFont typeface="Arial" panose="020B0604020202020204" pitchFamily="34" charset="0"/>
              <a:buChar char="•"/>
            </a:pPr>
            <a:r>
              <a:rPr lang="en-US" b="1" dirty="0">
                <a:solidFill>
                  <a:srgbClr val="67A478"/>
                </a:solidFill>
                <a:latin typeface="Garamond"/>
              </a:rPr>
              <a:t>Dr. Robert Griffin </a:t>
            </a:r>
            <a:r>
              <a:rPr lang="en-US" dirty="0">
                <a:solidFill>
                  <a:schemeClr val="tx1">
                    <a:lumMod val="75000"/>
                    <a:lumOff val="25000"/>
                  </a:schemeClr>
                </a:solidFill>
                <a:latin typeface="Garamond"/>
              </a:rPr>
              <a:t>(The University of Alabama Huntsville, Science Advisor) </a:t>
            </a:r>
          </a:p>
          <a:p>
            <a:pPr marL="457200" indent="-457200">
              <a:buFont typeface="Arial" panose="020B0604020202020204" pitchFamily="34" charset="0"/>
              <a:buChar char="•"/>
            </a:pPr>
            <a:r>
              <a:rPr lang="en-US" b="1" dirty="0">
                <a:solidFill>
                  <a:srgbClr val="67A478"/>
                </a:solidFill>
                <a:latin typeface="Garamond"/>
              </a:rPr>
              <a:t>Dr. Mark </a:t>
            </a:r>
            <a:r>
              <a:rPr lang="en-US" b="1" dirty="0" err="1">
                <a:solidFill>
                  <a:srgbClr val="67A478"/>
                </a:solidFill>
                <a:latin typeface="Garamond"/>
              </a:rPr>
              <a:t>Friedl</a:t>
            </a:r>
            <a:r>
              <a:rPr lang="en-US" b="1" dirty="0">
                <a:latin typeface="Garamond"/>
              </a:rPr>
              <a:t> </a:t>
            </a:r>
            <a:r>
              <a:rPr lang="en-US" dirty="0">
                <a:solidFill>
                  <a:schemeClr val="tx1">
                    <a:lumMod val="75000"/>
                    <a:lumOff val="25000"/>
                  </a:schemeClr>
                </a:solidFill>
                <a:latin typeface="Garamond"/>
              </a:rPr>
              <a:t>(Boston University, Director for Center Remote Sensing)</a:t>
            </a:r>
            <a:endParaRPr lang="en-US" dirty="0">
              <a:solidFill>
                <a:schemeClr val="tx1">
                  <a:lumMod val="75000"/>
                  <a:lumOff val="25000"/>
                </a:schemeClr>
              </a:solidFill>
              <a:latin typeface="Century Gothic" panose="020F0302020204030204"/>
            </a:endParaRPr>
          </a:p>
          <a:p>
            <a:pPr marL="457200" indent="-457200">
              <a:buFont typeface="Arial" panose="020B0604020202020204" pitchFamily="34" charset="0"/>
              <a:buChar char="•"/>
            </a:pPr>
            <a:r>
              <a:rPr lang="en-US" b="1" dirty="0">
                <a:solidFill>
                  <a:srgbClr val="67A478"/>
                </a:solidFill>
                <a:latin typeface="Garamond"/>
              </a:rPr>
              <a:t>Dr. Kent Ross </a:t>
            </a:r>
            <a:r>
              <a:rPr lang="en-US" dirty="0">
                <a:solidFill>
                  <a:schemeClr val="tx1">
                    <a:lumMod val="75000"/>
                    <a:lumOff val="25000"/>
                  </a:schemeClr>
                </a:solidFill>
                <a:latin typeface="Garamond"/>
              </a:rPr>
              <a:t>(NASA DEVELOP, Program Manger)</a:t>
            </a:r>
          </a:p>
          <a:p>
            <a:pPr marL="457200" indent="-457200">
              <a:buFont typeface="Arial" panose="020B0604020202020204" pitchFamily="34" charset="0"/>
              <a:buChar char="•"/>
            </a:pPr>
            <a:r>
              <a:rPr lang="en-US" b="1" dirty="0">
                <a:solidFill>
                  <a:srgbClr val="67A478"/>
                </a:solidFill>
                <a:latin typeface="Garamond"/>
              </a:rPr>
              <a:t>Eric Anderson</a:t>
            </a:r>
            <a:r>
              <a:rPr lang="en-US" dirty="0">
                <a:solidFill>
                  <a:srgbClr val="FF0000"/>
                </a:solidFill>
                <a:latin typeface="Garamond"/>
              </a:rPr>
              <a:t> </a:t>
            </a:r>
            <a:r>
              <a:rPr lang="en-US" dirty="0">
                <a:solidFill>
                  <a:schemeClr val="tx1">
                    <a:lumMod val="75000"/>
                    <a:lumOff val="25000"/>
                  </a:schemeClr>
                </a:solidFill>
                <a:latin typeface="Garamond"/>
              </a:rPr>
              <a:t>(NASA SERVIR)</a:t>
            </a:r>
          </a:p>
          <a:p>
            <a:pPr marL="457200" indent="-457200">
              <a:buFont typeface="Arial" panose="020B0604020202020204" pitchFamily="34" charset="0"/>
              <a:buChar char="•"/>
            </a:pPr>
            <a:r>
              <a:rPr lang="en-US" b="1" dirty="0">
                <a:solidFill>
                  <a:srgbClr val="67A478"/>
                </a:solidFill>
                <a:latin typeface="Garamond"/>
              </a:rPr>
              <a:t>Helen </a:t>
            </a:r>
            <a:r>
              <a:rPr lang="en-US" b="1" dirty="0" err="1">
                <a:solidFill>
                  <a:srgbClr val="67A478"/>
                </a:solidFill>
                <a:latin typeface="Garamond"/>
              </a:rPr>
              <a:t>Parache</a:t>
            </a:r>
            <a:r>
              <a:rPr lang="en-US" b="1" dirty="0">
                <a:solidFill>
                  <a:srgbClr val="67A478"/>
                </a:solidFill>
                <a:latin typeface="Garamond"/>
              </a:rPr>
              <a:t> </a:t>
            </a:r>
            <a:r>
              <a:rPr lang="en-US" dirty="0">
                <a:solidFill>
                  <a:schemeClr val="tx1">
                    <a:lumMod val="75000"/>
                    <a:lumOff val="25000"/>
                  </a:schemeClr>
                </a:solidFill>
                <a:latin typeface="Garamond"/>
              </a:rPr>
              <a:t>(NASA Marshall Space Flight Center)</a:t>
            </a:r>
            <a:endParaRPr lang="en-US" b="1" dirty="0">
              <a:solidFill>
                <a:schemeClr val="tx1">
                  <a:lumMod val="75000"/>
                  <a:lumOff val="25000"/>
                </a:schemeClr>
              </a:solidFill>
              <a:latin typeface="Garamond"/>
            </a:endParaRPr>
          </a:p>
          <a:p>
            <a:endParaRPr lang="en-US" dirty="0">
              <a:solidFill>
                <a:srgbClr val="FF0000"/>
              </a:solidFill>
              <a:latin typeface="Garamond"/>
            </a:endParaRPr>
          </a:p>
          <a:p>
            <a:endParaRPr lang="en-US" dirty="0"/>
          </a:p>
        </p:txBody>
      </p:sp>
      <p:sp>
        <p:nvSpPr>
          <p:cNvPr id="20" name="TextBox 19">
            <a:extLst>
              <a:ext uri="{FF2B5EF4-FFF2-40B4-BE49-F238E27FC236}">
                <a16:creationId xmlns:a16="http://schemas.microsoft.com/office/drawing/2014/main" id="{45C41932-2CB9-EA43-2CD4-CA2216FD972C}"/>
              </a:ext>
            </a:extLst>
          </p:cNvPr>
          <p:cNvSpPr txBox="1"/>
          <p:nvPr/>
        </p:nvSpPr>
        <p:spPr>
          <a:xfrm>
            <a:off x="14061706" y="28165049"/>
            <a:ext cx="7278066" cy="769441"/>
          </a:xfrm>
          <a:prstGeom prst="rect">
            <a:avLst/>
          </a:prstGeom>
          <a:noFill/>
        </p:spPr>
        <p:txBody>
          <a:bodyPr wrap="square" rtlCol="0">
            <a:spAutoFit/>
          </a:bodyPr>
          <a:lstStyle/>
          <a:p>
            <a:r>
              <a:rPr lang="en-US" sz="4400" b="1">
                <a:solidFill>
                  <a:srgbClr val="67A478"/>
                </a:solidFill>
                <a:latin typeface="Century Gothic" panose="020B0502020202020204" pitchFamily="34" charset="0"/>
              </a:rPr>
              <a:t>Acknowledgements</a:t>
            </a:r>
          </a:p>
        </p:txBody>
      </p:sp>
      <p:sp>
        <p:nvSpPr>
          <p:cNvPr id="23" name="TextBox 22">
            <a:extLst>
              <a:ext uri="{FF2B5EF4-FFF2-40B4-BE49-F238E27FC236}">
                <a16:creationId xmlns:a16="http://schemas.microsoft.com/office/drawing/2014/main" id="{B4A0CEBA-CFBA-B9B9-2455-DC86C59F79A6}"/>
              </a:ext>
            </a:extLst>
          </p:cNvPr>
          <p:cNvSpPr txBox="1"/>
          <p:nvPr/>
        </p:nvSpPr>
        <p:spPr>
          <a:xfrm>
            <a:off x="847684" y="29271206"/>
            <a:ext cx="7394413" cy="769441"/>
          </a:xfrm>
          <a:prstGeom prst="rect">
            <a:avLst/>
          </a:prstGeom>
          <a:noFill/>
        </p:spPr>
        <p:txBody>
          <a:bodyPr wrap="square" rtlCol="0">
            <a:spAutoFit/>
          </a:bodyPr>
          <a:lstStyle/>
          <a:p>
            <a:r>
              <a:rPr lang="en-US" sz="4400" b="1" dirty="0">
                <a:solidFill>
                  <a:srgbClr val="67A478"/>
                </a:solidFill>
                <a:latin typeface="Century Gothic" panose="020B0502020202020204" pitchFamily="34" charset="0"/>
              </a:rPr>
              <a:t>Team Members</a:t>
            </a:r>
          </a:p>
        </p:txBody>
      </p:sp>
      <p:sp>
        <p:nvSpPr>
          <p:cNvPr id="26" name="Text Placeholder 16">
            <a:extLst>
              <a:ext uri="{FF2B5EF4-FFF2-40B4-BE49-F238E27FC236}">
                <a16:creationId xmlns:a16="http://schemas.microsoft.com/office/drawing/2014/main" id="{F6EE2B43-E8A3-4755-A993-461B2FCE7B0B}"/>
              </a:ext>
            </a:extLst>
          </p:cNvPr>
          <p:cNvSpPr txBox="1">
            <a:spLocks/>
          </p:cNvSpPr>
          <p:nvPr/>
        </p:nvSpPr>
        <p:spPr>
          <a:xfrm>
            <a:off x="3564594" y="32301257"/>
            <a:ext cx="2872251"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a:rPr>
              <a:t>Margaret L. Birks</a:t>
            </a:r>
            <a:endParaRPr lang="en-US">
              <a:solidFill>
                <a:schemeClr val="tx1">
                  <a:lumMod val="75000"/>
                </a:schemeClr>
              </a:solidFill>
              <a:latin typeface="Garamond" panose="02020404030301010803" pitchFamily="18" charset="0"/>
            </a:endParaRPr>
          </a:p>
        </p:txBody>
      </p:sp>
      <p:sp>
        <p:nvSpPr>
          <p:cNvPr id="27" name="Text Placeholder 16">
            <a:extLst>
              <a:ext uri="{FF2B5EF4-FFF2-40B4-BE49-F238E27FC236}">
                <a16:creationId xmlns:a16="http://schemas.microsoft.com/office/drawing/2014/main" id="{C9D56256-62AB-03F7-FB19-51F9FA420D17}"/>
              </a:ext>
            </a:extLst>
          </p:cNvPr>
          <p:cNvSpPr txBox="1">
            <a:spLocks/>
          </p:cNvSpPr>
          <p:nvPr/>
        </p:nvSpPr>
        <p:spPr>
          <a:xfrm>
            <a:off x="6403642" y="32301258"/>
            <a:ext cx="3002160"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a:rPr>
              <a:t>Beck De Fazio</a:t>
            </a:r>
            <a:endParaRPr lang="en-US">
              <a:solidFill>
                <a:schemeClr val="tx1">
                  <a:lumMod val="75000"/>
                </a:schemeClr>
              </a:solidFill>
              <a:latin typeface="Garamond" panose="02020404030301010803" pitchFamily="18" charset="0"/>
            </a:endParaRPr>
          </a:p>
        </p:txBody>
      </p:sp>
      <p:sp>
        <p:nvSpPr>
          <p:cNvPr id="28" name="Text Placeholder 16">
            <a:extLst>
              <a:ext uri="{FF2B5EF4-FFF2-40B4-BE49-F238E27FC236}">
                <a16:creationId xmlns:a16="http://schemas.microsoft.com/office/drawing/2014/main" id="{562DE67C-886B-AF4E-B5E4-CF736AF0F777}"/>
              </a:ext>
            </a:extLst>
          </p:cNvPr>
          <p:cNvSpPr txBox="1">
            <a:spLocks/>
          </p:cNvSpPr>
          <p:nvPr/>
        </p:nvSpPr>
        <p:spPr>
          <a:xfrm>
            <a:off x="9372600" y="32288077"/>
            <a:ext cx="3144152" cy="1247893"/>
          </a:xfrm>
          <a:prstGeom prst="rect">
            <a:avLst/>
          </a:prstGeom>
          <a:solidFill>
            <a:schemeClr val="bg1"/>
          </a:solidFill>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a:rPr>
              <a:t>Chloe A. Marini</a:t>
            </a:r>
            <a:endParaRPr lang="en-US">
              <a:solidFill>
                <a:schemeClr val="tx1">
                  <a:lumMod val="75000"/>
                </a:schemeClr>
              </a:solidFill>
              <a:latin typeface="Garamond" panose="02020404030301010803" pitchFamily="18" charset="0"/>
            </a:endParaRPr>
          </a:p>
        </p:txBody>
      </p:sp>
      <p:pic>
        <p:nvPicPr>
          <p:cNvPr id="32" name="Picture 31" descr="A person with pink hair wearing a blue jacket and black dress&#10;&#10;Description automatically generated">
            <a:extLst>
              <a:ext uri="{FF2B5EF4-FFF2-40B4-BE49-F238E27FC236}">
                <a16:creationId xmlns:a16="http://schemas.microsoft.com/office/drawing/2014/main" id="{DCE1E9A4-4187-5189-350F-EAB0452ED816}"/>
              </a:ext>
            </a:extLst>
          </p:cNvPr>
          <p:cNvPicPr>
            <a:picLocks noChangeAspect="1"/>
          </p:cNvPicPr>
          <p:nvPr/>
        </p:nvPicPr>
        <p:blipFill rotWithShape="1">
          <a:blip r:embed="rId7"/>
          <a:srcRect l="-368" t="490" r="4748" b="30876"/>
          <a:stretch/>
        </p:blipFill>
        <p:spPr>
          <a:xfrm>
            <a:off x="10026381" y="30351496"/>
            <a:ext cx="1828800" cy="1807132"/>
          </a:xfrm>
          <a:prstGeom prst="ellipse">
            <a:avLst/>
          </a:prstGeom>
        </p:spPr>
      </p:pic>
      <p:sp>
        <p:nvSpPr>
          <p:cNvPr id="155" name="Rectangle: Rounded Corners 154">
            <a:extLst>
              <a:ext uri="{FF2B5EF4-FFF2-40B4-BE49-F238E27FC236}">
                <a16:creationId xmlns:a16="http://schemas.microsoft.com/office/drawing/2014/main" id="{E5FF17B6-DF48-4A55-89F8-3136F3CE0BCA}"/>
              </a:ext>
            </a:extLst>
          </p:cNvPr>
          <p:cNvSpPr/>
          <p:nvPr/>
        </p:nvSpPr>
        <p:spPr>
          <a:xfrm>
            <a:off x="10898176" y="17276216"/>
            <a:ext cx="2458890" cy="998924"/>
          </a:xfrm>
          <a:prstGeom prst="roundRect">
            <a:avLst/>
          </a:prstGeom>
          <a:solidFill>
            <a:srgbClr val="67A478">
              <a:alpha val="52000"/>
            </a:srgbClr>
          </a:solidFill>
          <a:ln>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Spectral Imaging</a:t>
            </a:r>
          </a:p>
        </p:txBody>
      </p:sp>
      <p:sp>
        <p:nvSpPr>
          <p:cNvPr id="157" name="Rectangle: Rounded Corners 156">
            <a:extLst>
              <a:ext uri="{FF2B5EF4-FFF2-40B4-BE49-F238E27FC236}">
                <a16:creationId xmlns:a16="http://schemas.microsoft.com/office/drawing/2014/main" id="{3E238512-3CA4-4B05-9248-91331C085529}"/>
              </a:ext>
            </a:extLst>
          </p:cNvPr>
          <p:cNvSpPr/>
          <p:nvPr/>
        </p:nvSpPr>
        <p:spPr>
          <a:xfrm>
            <a:off x="13720921" y="17281617"/>
            <a:ext cx="2458890" cy="998924"/>
          </a:xfrm>
          <a:prstGeom prst="roundRect">
            <a:avLst/>
          </a:prstGeom>
          <a:solidFill>
            <a:srgbClr val="67A478">
              <a:alpha val="52000"/>
            </a:srgbClr>
          </a:solidFill>
          <a:ln>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Habitat Suitability</a:t>
            </a:r>
          </a:p>
        </p:txBody>
      </p:sp>
      <p:sp>
        <p:nvSpPr>
          <p:cNvPr id="159" name="Rectangle: Rounded Corners 158">
            <a:extLst>
              <a:ext uri="{FF2B5EF4-FFF2-40B4-BE49-F238E27FC236}">
                <a16:creationId xmlns:a16="http://schemas.microsoft.com/office/drawing/2014/main" id="{1593F0F0-A0E0-4F5A-92C2-6131D718ED38}"/>
              </a:ext>
            </a:extLst>
          </p:cNvPr>
          <p:cNvSpPr/>
          <p:nvPr/>
        </p:nvSpPr>
        <p:spPr>
          <a:xfrm>
            <a:off x="11737980" y="15881188"/>
            <a:ext cx="3457815" cy="691563"/>
          </a:xfrm>
          <a:prstGeom prst="roundRect">
            <a:avLst/>
          </a:prstGeom>
          <a:solidFill>
            <a:srgbClr val="67A478">
              <a:alpha val="52000"/>
            </a:srgbClr>
          </a:solidFill>
          <a:ln>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extBox 164">
            <a:extLst>
              <a:ext uri="{FF2B5EF4-FFF2-40B4-BE49-F238E27FC236}">
                <a16:creationId xmlns:a16="http://schemas.microsoft.com/office/drawing/2014/main" id="{B34BE5E1-8301-4F35-989E-BEC9F813E3D9}"/>
              </a:ext>
            </a:extLst>
          </p:cNvPr>
          <p:cNvSpPr txBox="1"/>
          <p:nvPr/>
        </p:nvSpPr>
        <p:spPr>
          <a:xfrm>
            <a:off x="11744024" y="16056254"/>
            <a:ext cx="345701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t>Buffelgrass Detection  </a:t>
            </a:r>
          </a:p>
        </p:txBody>
      </p:sp>
      <p:cxnSp>
        <p:nvCxnSpPr>
          <p:cNvPr id="219" name="Straight Arrow Connector 218">
            <a:extLst>
              <a:ext uri="{FF2B5EF4-FFF2-40B4-BE49-F238E27FC236}">
                <a16:creationId xmlns:a16="http://schemas.microsoft.com/office/drawing/2014/main" id="{39F33216-9530-4FEF-A241-7635BFA67D69}"/>
              </a:ext>
            </a:extLst>
          </p:cNvPr>
          <p:cNvCxnSpPr>
            <a:cxnSpLocks/>
          </p:cNvCxnSpPr>
          <p:nvPr/>
        </p:nvCxnSpPr>
        <p:spPr>
          <a:xfrm>
            <a:off x="14497845" y="16715952"/>
            <a:ext cx="417405" cy="464415"/>
          </a:xfrm>
          <a:prstGeom prst="straightConnector1">
            <a:avLst/>
          </a:prstGeom>
          <a:ln>
            <a:solidFill>
              <a:srgbClr val="67A478"/>
            </a:solidFill>
            <a:tailEnd type="triangle"/>
          </a:ln>
        </p:spPr>
        <p:style>
          <a:lnRef idx="3">
            <a:schemeClr val="accent6"/>
          </a:lnRef>
          <a:fillRef idx="0">
            <a:schemeClr val="accent6"/>
          </a:fillRef>
          <a:effectRef idx="2">
            <a:schemeClr val="accent6"/>
          </a:effectRef>
          <a:fontRef idx="minor">
            <a:schemeClr val="tx1"/>
          </a:fontRef>
        </p:style>
      </p:cxnSp>
      <p:cxnSp>
        <p:nvCxnSpPr>
          <p:cNvPr id="222" name="Straight Arrow Connector 221">
            <a:extLst>
              <a:ext uri="{FF2B5EF4-FFF2-40B4-BE49-F238E27FC236}">
                <a16:creationId xmlns:a16="http://schemas.microsoft.com/office/drawing/2014/main" id="{0DDDF220-47EE-4799-A462-A3D7EEF0DD40}"/>
              </a:ext>
            </a:extLst>
          </p:cNvPr>
          <p:cNvCxnSpPr>
            <a:cxnSpLocks/>
          </p:cNvCxnSpPr>
          <p:nvPr/>
        </p:nvCxnSpPr>
        <p:spPr>
          <a:xfrm flipH="1">
            <a:off x="12146956" y="16736410"/>
            <a:ext cx="430683" cy="424787"/>
          </a:xfrm>
          <a:prstGeom prst="straightConnector1">
            <a:avLst/>
          </a:prstGeom>
          <a:ln>
            <a:solidFill>
              <a:srgbClr val="67A478"/>
            </a:solidFill>
            <a:tailEnd type="triangle"/>
          </a:ln>
        </p:spPr>
        <p:style>
          <a:lnRef idx="3">
            <a:schemeClr val="accent6"/>
          </a:lnRef>
          <a:fillRef idx="0">
            <a:schemeClr val="accent6"/>
          </a:fillRef>
          <a:effectRef idx="2">
            <a:schemeClr val="accent6"/>
          </a:effectRef>
          <a:fontRef idx="minor">
            <a:schemeClr val="tx1"/>
          </a:fontRef>
        </p:style>
      </p:cxnSp>
      <p:pic>
        <p:nvPicPr>
          <p:cNvPr id="3" name="Picture 2" descr="A map of the state of the united states&#10;&#10;Description automatically generated">
            <a:extLst>
              <a:ext uri="{FF2B5EF4-FFF2-40B4-BE49-F238E27FC236}">
                <a16:creationId xmlns:a16="http://schemas.microsoft.com/office/drawing/2014/main" id="{279F9930-1C35-60E3-FC8C-7268396254D0}"/>
              </a:ext>
            </a:extLst>
          </p:cNvPr>
          <p:cNvPicPr>
            <a:picLocks noChangeAspect="1"/>
          </p:cNvPicPr>
          <p:nvPr/>
        </p:nvPicPr>
        <p:blipFill>
          <a:blip r:embed="rId8"/>
          <a:stretch>
            <a:fillRect/>
          </a:stretch>
        </p:blipFill>
        <p:spPr>
          <a:xfrm>
            <a:off x="14314318" y="8421306"/>
            <a:ext cx="5449918" cy="4194415"/>
          </a:xfrm>
          <a:prstGeom prst="rect">
            <a:avLst/>
          </a:prstGeom>
        </p:spPr>
      </p:pic>
      <p:pic>
        <p:nvPicPr>
          <p:cNvPr id="17" name="Picture 16">
            <a:extLst>
              <a:ext uri="{FF2B5EF4-FFF2-40B4-BE49-F238E27FC236}">
                <a16:creationId xmlns:a16="http://schemas.microsoft.com/office/drawing/2014/main" id="{3F4BDB44-1BB4-6016-EA53-B209AED8674A}"/>
              </a:ext>
            </a:extLst>
          </p:cNvPr>
          <p:cNvPicPr>
            <a:picLocks noChangeAspect="1"/>
          </p:cNvPicPr>
          <p:nvPr/>
        </p:nvPicPr>
        <p:blipFill>
          <a:blip r:embed="rId9"/>
          <a:stretch>
            <a:fillRect/>
          </a:stretch>
        </p:blipFill>
        <p:spPr>
          <a:xfrm>
            <a:off x="15126209" y="12042859"/>
            <a:ext cx="3183028" cy="388728"/>
          </a:xfrm>
          <a:prstGeom prst="rect">
            <a:avLst/>
          </a:prstGeom>
        </p:spPr>
      </p:pic>
      <p:pic>
        <p:nvPicPr>
          <p:cNvPr id="21" name="Picture 20">
            <a:extLst>
              <a:ext uri="{FF2B5EF4-FFF2-40B4-BE49-F238E27FC236}">
                <a16:creationId xmlns:a16="http://schemas.microsoft.com/office/drawing/2014/main" id="{AD9F0DD6-5F9B-82B0-240A-1C849B775D59}"/>
              </a:ext>
            </a:extLst>
          </p:cNvPr>
          <p:cNvPicPr>
            <a:picLocks noChangeAspect="1"/>
          </p:cNvPicPr>
          <p:nvPr/>
        </p:nvPicPr>
        <p:blipFill>
          <a:blip r:embed="rId10"/>
          <a:stretch>
            <a:fillRect/>
          </a:stretch>
        </p:blipFill>
        <p:spPr>
          <a:xfrm>
            <a:off x="15065885" y="9497798"/>
            <a:ext cx="1041640" cy="322173"/>
          </a:xfrm>
          <a:prstGeom prst="rect">
            <a:avLst/>
          </a:prstGeom>
        </p:spPr>
      </p:pic>
      <p:pic>
        <p:nvPicPr>
          <p:cNvPr id="22" name="Picture 21" descr="A black and white sign with black text&#10;&#10;Description automatically generated">
            <a:extLst>
              <a:ext uri="{FF2B5EF4-FFF2-40B4-BE49-F238E27FC236}">
                <a16:creationId xmlns:a16="http://schemas.microsoft.com/office/drawing/2014/main" id="{CC528A9E-D58A-5209-CA04-2645AC7DC79E}"/>
              </a:ext>
            </a:extLst>
          </p:cNvPr>
          <p:cNvPicPr>
            <a:picLocks noChangeAspect="1"/>
          </p:cNvPicPr>
          <p:nvPr/>
        </p:nvPicPr>
        <p:blipFill>
          <a:blip r:embed="rId11"/>
          <a:stretch>
            <a:fillRect/>
          </a:stretch>
        </p:blipFill>
        <p:spPr>
          <a:xfrm>
            <a:off x="18140307" y="12231950"/>
            <a:ext cx="1534601" cy="336310"/>
          </a:xfrm>
          <a:prstGeom prst="rect">
            <a:avLst/>
          </a:prstGeom>
        </p:spPr>
      </p:pic>
      <p:pic>
        <p:nvPicPr>
          <p:cNvPr id="24" name="Picture 23">
            <a:extLst>
              <a:ext uri="{FF2B5EF4-FFF2-40B4-BE49-F238E27FC236}">
                <a16:creationId xmlns:a16="http://schemas.microsoft.com/office/drawing/2014/main" id="{161BC76E-B326-503D-8B2D-2AE1A86D7C39}"/>
              </a:ext>
            </a:extLst>
          </p:cNvPr>
          <p:cNvPicPr>
            <a:picLocks noChangeAspect="1"/>
          </p:cNvPicPr>
          <p:nvPr/>
        </p:nvPicPr>
        <p:blipFill>
          <a:blip r:embed="rId12"/>
          <a:stretch>
            <a:fillRect/>
          </a:stretch>
        </p:blipFill>
        <p:spPr>
          <a:xfrm>
            <a:off x="18160201" y="12285964"/>
            <a:ext cx="244774" cy="189251"/>
          </a:xfrm>
          <a:prstGeom prst="rect">
            <a:avLst/>
          </a:prstGeom>
        </p:spPr>
      </p:pic>
      <p:pic>
        <p:nvPicPr>
          <p:cNvPr id="35" name="Picture 34">
            <a:extLst>
              <a:ext uri="{FF2B5EF4-FFF2-40B4-BE49-F238E27FC236}">
                <a16:creationId xmlns:a16="http://schemas.microsoft.com/office/drawing/2014/main" id="{CFB5FCB9-7D26-6086-D681-775E9E40A895}"/>
              </a:ext>
            </a:extLst>
          </p:cNvPr>
          <p:cNvPicPr>
            <a:picLocks noChangeAspect="1"/>
          </p:cNvPicPr>
          <p:nvPr/>
        </p:nvPicPr>
        <p:blipFill>
          <a:blip r:embed="rId13"/>
          <a:stretch>
            <a:fillRect/>
          </a:stretch>
        </p:blipFill>
        <p:spPr>
          <a:xfrm>
            <a:off x="18562881" y="8446235"/>
            <a:ext cx="1377052" cy="1396221"/>
          </a:xfrm>
          <a:prstGeom prst="rect">
            <a:avLst/>
          </a:prstGeom>
        </p:spPr>
      </p:pic>
      <p:sp>
        <p:nvSpPr>
          <p:cNvPr id="39" name="TextBox 38">
            <a:extLst>
              <a:ext uri="{FF2B5EF4-FFF2-40B4-BE49-F238E27FC236}">
                <a16:creationId xmlns:a16="http://schemas.microsoft.com/office/drawing/2014/main" id="{6A97556B-83DC-B302-5CB3-83444E2D842F}"/>
              </a:ext>
            </a:extLst>
          </p:cNvPr>
          <p:cNvSpPr txBox="1"/>
          <p:nvPr/>
        </p:nvSpPr>
        <p:spPr>
          <a:xfrm>
            <a:off x="19050324" y="8850404"/>
            <a:ext cx="4021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N</a:t>
            </a:r>
          </a:p>
        </p:txBody>
      </p:sp>
      <p:sp>
        <p:nvSpPr>
          <p:cNvPr id="4" name="TextBox 3">
            <a:extLst>
              <a:ext uri="{FF2B5EF4-FFF2-40B4-BE49-F238E27FC236}">
                <a16:creationId xmlns:a16="http://schemas.microsoft.com/office/drawing/2014/main" id="{4CCC3B83-E48D-9755-1037-ABA454AD93F5}"/>
              </a:ext>
            </a:extLst>
          </p:cNvPr>
          <p:cNvSpPr txBox="1"/>
          <p:nvPr/>
        </p:nvSpPr>
        <p:spPr>
          <a:xfrm>
            <a:off x="951596" y="5936945"/>
            <a:ext cx="12138421" cy="84023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700" b="0" i="0" u="none" strike="noStrike" dirty="0">
                <a:solidFill>
                  <a:schemeClr val="tx1">
                    <a:lumMod val="75000"/>
                    <a:lumOff val="25000"/>
                  </a:schemeClr>
                </a:solidFill>
                <a:effectLst/>
                <a:latin typeface="Garamond" panose="02020404030301010803" pitchFamily="18" charset="0"/>
              </a:rPr>
              <a:t>Located in Brewster county Texas, U.S., along the Texas-Mexico border, Big Bend National Park is 3,243 square kilometers of desert, mountains, and rivers. NASA’s MSFC Spring 2024 DEVELOP Team partnered with the National Park Service (NPS), to address the environmental concern of perennial invasive grasses in Big Bend National Park. Buffelgrass (</a:t>
            </a:r>
            <a:r>
              <a:rPr lang="en-US" sz="2700" b="0" i="1" u="none" strike="noStrike" dirty="0">
                <a:solidFill>
                  <a:schemeClr val="tx1">
                    <a:lumMod val="75000"/>
                    <a:lumOff val="25000"/>
                  </a:schemeClr>
                </a:solidFill>
                <a:effectLst/>
                <a:latin typeface="Garamond" panose="02020404030301010803" pitchFamily="18" charset="0"/>
              </a:rPr>
              <a:t>Cenchrus </a:t>
            </a:r>
            <a:r>
              <a:rPr lang="en-US" sz="2700" b="0" i="1" u="none" strike="noStrike" dirty="0" err="1">
                <a:solidFill>
                  <a:schemeClr val="tx1">
                    <a:lumMod val="75000"/>
                    <a:lumOff val="25000"/>
                  </a:schemeClr>
                </a:solidFill>
                <a:effectLst/>
                <a:latin typeface="Garamond" panose="02020404030301010803" pitchFamily="18" charset="0"/>
              </a:rPr>
              <a:t>Ciliaris</a:t>
            </a:r>
            <a:r>
              <a:rPr lang="en-US" sz="2700" b="0" i="0" u="none" strike="noStrike" dirty="0">
                <a:solidFill>
                  <a:schemeClr val="tx1">
                    <a:lumMod val="75000"/>
                    <a:lumOff val="25000"/>
                  </a:schemeClr>
                </a:solidFill>
                <a:effectLst/>
                <a:latin typeface="Garamond" panose="02020404030301010803" pitchFamily="18" charset="0"/>
              </a:rPr>
              <a:t>), introduced to the park in the 1940’s, poses an ongoing threat, and causes habitat destruction for many of the park’s native ecosystems. Buffelgrass amplifies fire risk in the park, aids in the destruction of historic structures, and alters stream channels. To address the rising concern of Buffelgrass presence, the team constructed a habitat suitability model and performed a comprehensive fire risk assessment. The habitat suitability model considere</a:t>
            </a:r>
            <a:r>
              <a:rPr lang="en-US" sz="2700" dirty="0">
                <a:solidFill>
                  <a:schemeClr val="tx1">
                    <a:lumMod val="75000"/>
                    <a:lumOff val="25000"/>
                  </a:schemeClr>
                </a:solidFill>
                <a:latin typeface="Garamond" panose="02020404030301010803" pitchFamily="18" charset="0"/>
              </a:rPr>
              <a:t>d </a:t>
            </a:r>
            <a:r>
              <a:rPr lang="en-US" sz="2700" b="0" i="0" u="none" strike="noStrike" dirty="0">
                <a:solidFill>
                  <a:schemeClr val="tx1">
                    <a:lumMod val="75000"/>
                    <a:lumOff val="25000"/>
                  </a:schemeClr>
                </a:solidFill>
                <a:effectLst/>
                <a:latin typeface="Garamond" panose="02020404030301010803" pitchFamily="18" charset="0"/>
              </a:rPr>
              <a:t>climate, vegetation, and phenological variables, as well as physical and topographical variables. Subsequently, the team developed a fire risk model, which took fire history data, accessibility factors, climate trends and predictions, and developed areas into account. </a:t>
            </a:r>
            <a:r>
              <a:rPr lang="en-US" sz="2700" dirty="0">
                <a:solidFill>
                  <a:schemeClr val="tx1">
                    <a:lumMod val="75000"/>
                    <a:lumOff val="25000"/>
                  </a:schemeClr>
                </a:solidFill>
                <a:latin typeface="Garamond" panose="02020404030301010803" pitchFamily="18" charset="0"/>
              </a:rPr>
              <a:t>Sentinel-2 Multi-Source </a:t>
            </a:r>
            <a:r>
              <a:rPr lang="en-US" sz="2700" b="0" i="0" u="none" strike="noStrike" dirty="0">
                <a:solidFill>
                  <a:schemeClr val="tx1">
                    <a:lumMod val="75000"/>
                    <a:lumOff val="25000"/>
                  </a:schemeClr>
                </a:solidFill>
                <a:effectLst/>
                <a:latin typeface="Garamond" panose="02020404030301010803" pitchFamily="18" charset="0"/>
              </a:rPr>
              <a:t>Land Surface Phenology (LSP) and Landsat 8 (OLI) imagery were used to predict Buffelgrass hotspot locations throughout the park. Through these analyses, the team identified optimal Buffelgrass habitat and hotspot locations, as well as park zones that reflect greatest risk for future Buffelgrass invasion and fire risk. The collective results of the habitat suitability model, fire risk assessment, and buffelgrass hot spot identification will allow the NPS to facilitate efficient mitigation measures and management strategies and improve resource allocation in critical areas.</a:t>
            </a:r>
            <a:endParaRPr lang="en-US" sz="2700" dirty="0">
              <a:solidFill>
                <a:schemeClr val="tx1">
                  <a:lumMod val="75000"/>
                  <a:lumOff val="25000"/>
                </a:schemeClr>
              </a:solidFill>
              <a:latin typeface="Garamond" panose="02020404030301010803" pitchFamily="18" charset="0"/>
            </a:endParaRPr>
          </a:p>
        </p:txBody>
      </p:sp>
      <p:sp>
        <p:nvSpPr>
          <p:cNvPr id="5" name="TextBox 4">
            <a:extLst>
              <a:ext uri="{FF2B5EF4-FFF2-40B4-BE49-F238E27FC236}">
                <a16:creationId xmlns:a16="http://schemas.microsoft.com/office/drawing/2014/main" id="{D6A7830F-B004-4284-99CB-7D8F61D74B04}"/>
              </a:ext>
            </a:extLst>
          </p:cNvPr>
          <p:cNvSpPr txBox="1"/>
          <p:nvPr/>
        </p:nvSpPr>
        <p:spPr>
          <a:xfrm>
            <a:off x="958724" y="32280404"/>
            <a:ext cx="2639073" cy="923330"/>
          </a:xfrm>
          <a:prstGeom prst="rect">
            <a:avLst/>
          </a:prstGeom>
          <a:noFill/>
        </p:spPr>
        <p:txBody>
          <a:bodyPr wrap="square" rtlCol="0">
            <a:spAutoFit/>
          </a:bodyPr>
          <a:lstStyle/>
          <a:p>
            <a:pPr algn="ctr"/>
            <a:r>
              <a:rPr lang="en-US" sz="2700" dirty="0">
                <a:latin typeface="Garamond" panose="02020404030301010803" pitchFamily="18" charset="0"/>
              </a:rPr>
              <a:t>Kait L. Lemon </a:t>
            </a:r>
          </a:p>
          <a:p>
            <a:pPr algn="ctr"/>
            <a:r>
              <a:rPr lang="en-US" sz="2700" dirty="0">
                <a:latin typeface="Garamond" panose="02020404030301010803" pitchFamily="18" charset="0"/>
              </a:rPr>
              <a:t>Project Lead </a:t>
            </a:r>
          </a:p>
        </p:txBody>
      </p:sp>
      <p:sp>
        <p:nvSpPr>
          <p:cNvPr id="9" name="Rectangle: Rounded Corners 8">
            <a:extLst>
              <a:ext uri="{FF2B5EF4-FFF2-40B4-BE49-F238E27FC236}">
                <a16:creationId xmlns:a16="http://schemas.microsoft.com/office/drawing/2014/main" id="{EBB74B8E-A70F-75BE-F026-A9FFC94E4F47}"/>
              </a:ext>
            </a:extLst>
          </p:cNvPr>
          <p:cNvSpPr/>
          <p:nvPr/>
        </p:nvSpPr>
        <p:spPr>
          <a:xfrm>
            <a:off x="1016282" y="17352894"/>
            <a:ext cx="2458890" cy="998924"/>
          </a:xfrm>
          <a:prstGeom prst="roundRect">
            <a:avLst/>
          </a:prstGeom>
          <a:solidFill>
            <a:srgbClr val="67A478">
              <a:alpha val="52000"/>
            </a:srgbClr>
          </a:solidFill>
          <a:ln>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189E0EBA-E2B8-9943-C2CF-2CBB2847AB5B}"/>
              </a:ext>
            </a:extLst>
          </p:cNvPr>
          <p:cNvSpPr/>
          <p:nvPr/>
        </p:nvSpPr>
        <p:spPr>
          <a:xfrm>
            <a:off x="3744267" y="17358296"/>
            <a:ext cx="2458890" cy="998924"/>
          </a:xfrm>
          <a:prstGeom prst="roundRect">
            <a:avLst/>
          </a:prstGeom>
          <a:solidFill>
            <a:srgbClr val="67A478">
              <a:alpha val="52000"/>
            </a:srgbClr>
          </a:solidFill>
          <a:ln>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69A4089A-9922-8D63-FEDA-700DBD925060}"/>
              </a:ext>
            </a:extLst>
          </p:cNvPr>
          <p:cNvSpPr/>
          <p:nvPr/>
        </p:nvSpPr>
        <p:spPr>
          <a:xfrm>
            <a:off x="3220753" y="15957866"/>
            <a:ext cx="3457815" cy="691563"/>
          </a:xfrm>
          <a:prstGeom prst="roundRect">
            <a:avLst/>
          </a:prstGeom>
          <a:solidFill>
            <a:srgbClr val="67A478">
              <a:alpha val="52000"/>
            </a:srgbClr>
          </a:solidFill>
          <a:ln>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29DCAC9F-B2CF-CB2B-6D92-C8852D2B3ED0}"/>
              </a:ext>
            </a:extLst>
          </p:cNvPr>
          <p:cNvSpPr/>
          <p:nvPr/>
        </p:nvSpPr>
        <p:spPr>
          <a:xfrm>
            <a:off x="6557373" y="17331000"/>
            <a:ext cx="2458890" cy="998924"/>
          </a:xfrm>
          <a:prstGeom prst="roundRect">
            <a:avLst/>
          </a:prstGeom>
          <a:solidFill>
            <a:srgbClr val="67A478">
              <a:alpha val="52000"/>
            </a:srgbClr>
          </a:solidFill>
          <a:ln>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00825C20-7EBB-C937-03DD-BEEF814FE527}"/>
              </a:ext>
            </a:extLst>
          </p:cNvPr>
          <p:cNvSpPr txBox="1"/>
          <p:nvPr/>
        </p:nvSpPr>
        <p:spPr>
          <a:xfrm>
            <a:off x="3303475" y="16132932"/>
            <a:ext cx="328448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t>Habitat Suitability Model</a:t>
            </a:r>
          </a:p>
        </p:txBody>
      </p:sp>
      <p:sp>
        <p:nvSpPr>
          <p:cNvPr id="43" name="TextBox 42">
            <a:extLst>
              <a:ext uri="{FF2B5EF4-FFF2-40B4-BE49-F238E27FC236}">
                <a16:creationId xmlns:a16="http://schemas.microsoft.com/office/drawing/2014/main" id="{2962668A-85F4-A00A-1B20-5E3A47DD94D9}"/>
              </a:ext>
            </a:extLst>
          </p:cNvPr>
          <p:cNvSpPr txBox="1"/>
          <p:nvPr/>
        </p:nvSpPr>
        <p:spPr>
          <a:xfrm>
            <a:off x="3741173" y="17455469"/>
            <a:ext cx="247767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t>Vegetation and Phenological Variables </a:t>
            </a:r>
          </a:p>
        </p:txBody>
      </p:sp>
      <p:sp>
        <p:nvSpPr>
          <p:cNvPr id="44" name="TextBox 43">
            <a:extLst>
              <a:ext uri="{FF2B5EF4-FFF2-40B4-BE49-F238E27FC236}">
                <a16:creationId xmlns:a16="http://schemas.microsoft.com/office/drawing/2014/main" id="{1B7F7285-278B-2362-A141-72EAD4A15EF9}"/>
              </a:ext>
            </a:extLst>
          </p:cNvPr>
          <p:cNvSpPr txBox="1"/>
          <p:nvPr/>
        </p:nvSpPr>
        <p:spPr>
          <a:xfrm>
            <a:off x="1419587" y="17474824"/>
            <a:ext cx="166487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t>Physical and Typographical Variables</a:t>
            </a:r>
          </a:p>
        </p:txBody>
      </p:sp>
      <p:sp>
        <p:nvSpPr>
          <p:cNvPr id="45" name="TextBox 44">
            <a:extLst>
              <a:ext uri="{FF2B5EF4-FFF2-40B4-BE49-F238E27FC236}">
                <a16:creationId xmlns:a16="http://schemas.microsoft.com/office/drawing/2014/main" id="{57AAD94C-8F1D-9744-1AAC-B6D2C876C646}"/>
              </a:ext>
            </a:extLst>
          </p:cNvPr>
          <p:cNvSpPr txBox="1"/>
          <p:nvPr/>
        </p:nvSpPr>
        <p:spPr>
          <a:xfrm>
            <a:off x="6542527" y="17656132"/>
            <a:ext cx="246786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t>Climate Variables</a:t>
            </a:r>
            <a:endParaRPr lang="en-US"/>
          </a:p>
        </p:txBody>
      </p:sp>
      <p:pic>
        <p:nvPicPr>
          <p:cNvPr id="48" name="Graphic 47" descr="Fire with solid fill">
            <a:extLst>
              <a:ext uri="{FF2B5EF4-FFF2-40B4-BE49-F238E27FC236}">
                <a16:creationId xmlns:a16="http://schemas.microsoft.com/office/drawing/2014/main" id="{E3005DC7-196D-08F2-1545-E93182B9410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81637" y="18637874"/>
            <a:ext cx="607684" cy="569345"/>
          </a:xfrm>
          <a:prstGeom prst="rect">
            <a:avLst/>
          </a:prstGeom>
        </p:spPr>
      </p:pic>
      <p:pic>
        <p:nvPicPr>
          <p:cNvPr id="50" name="Graphic 49" descr="Water with solid fill">
            <a:extLst>
              <a:ext uri="{FF2B5EF4-FFF2-40B4-BE49-F238E27FC236}">
                <a16:creationId xmlns:a16="http://schemas.microsoft.com/office/drawing/2014/main" id="{6D7FAFA8-C909-3D44-6328-839509A9283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573755" y="20244860"/>
            <a:ext cx="511835" cy="511835"/>
          </a:xfrm>
          <a:prstGeom prst="rect">
            <a:avLst/>
          </a:prstGeom>
        </p:spPr>
      </p:pic>
      <p:pic>
        <p:nvPicPr>
          <p:cNvPr id="52" name="Graphic 51" descr="Thermometer with solid fill">
            <a:extLst>
              <a:ext uri="{FF2B5EF4-FFF2-40B4-BE49-F238E27FC236}">
                <a16:creationId xmlns:a16="http://schemas.microsoft.com/office/drawing/2014/main" id="{6673F09A-77C2-6E12-FA55-8B77F0589E9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405543" y="19389718"/>
            <a:ext cx="741872" cy="722703"/>
          </a:xfrm>
          <a:prstGeom prst="rect">
            <a:avLst/>
          </a:prstGeom>
        </p:spPr>
      </p:pic>
      <p:sp>
        <p:nvSpPr>
          <p:cNvPr id="53" name="TextBox 52">
            <a:extLst>
              <a:ext uri="{FF2B5EF4-FFF2-40B4-BE49-F238E27FC236}">
                <a16:creationId xmlns:a16="http://schemas.microsoft.com/office/drawing/2014/main" id="{34D3FAE0-3D82-0446-68D1-2C5313E05D93}"/>
              </a:ext>
            </a:extLst>
          </p:cNvPr>
          <p:cNvSpPr txBox="1"/>
          <p:nvPr/>
        </p:nvSpPr>
        <p:spPr>
          <a:xfrm>
            <a:off x="1504532" y="18875967"/>
            <a:ext cx="1973419" cy="584775"/>
          </a:xfrm>
          <a:prstGeom prst="rect">
            <a:avLst/>
          </a:prstGeom>
          <a:noFill/>
        </p:spPr>
        <p:txBody>
          <a:bodyPr wrap="square" lIns="91440" tIns="45720" rIns="91440" bIns="45720" rtlCol="0" anchor="t">
            <a:spAutoFit/>
          </a:bodyPr>
          <a:lstStyle/>
          <a:p>
            <a:r>
              <a:rPr lang="en-US" sz="1600" dirty="0"/>
              <a:t>Vegetation Cover Type </a:t>
            </a:r>
          </a:p>
        </p:txBody>
      </p:sp>
      <p:sp>
        <p:nvSpPr>
          <p:cNvPr id="54" name="TextBox 53">
            <a:extLst>
              <a:ext uri="{FF2B5EF4-FFF2-40B4-BE49-F238E27FC236}">
                <a16:creationId xmlns:a16="http://schemas.microsoft.com/office/drawing/2014/main" id="{D40DE9F8-7191-7BDE-9874-7E6C2A31CD6F}"/>
              </a:ext>
            </a:extLst>
          </p:cNvPr>
          <p:cNvSpPr txBox="1"/>
          <p:nvPr/>
        </p:nvSpPr>
        <p:spPr>
          <a:xfrm>
            <a:off x="1665091" y="19684130"/>
            <a:ext cx="1973352" cy="584775"/>
          </a:xfrm>
          <a:prstGeom prst="rect">
            <a:avLst/>
          </a:prstGeom>
          <a:noFill/>
        </p:spPr>
        <p:txBody>
          <a:bodyPr wrap="square" lIns="91440" tIns="45720" rIns="91440" bIns="45720" rtlCol="0" anchor="t">
            <a:spAutoFit/>
          </a:bodyPr>
          <a:lstStyle/>
          <a:p>
            <a:r>
              <a:rPr lang="en-US" sz="1600"/>
              <a:t>Optimal Elevations (3DEM)</a:t>
            </a:r>
          </a:p>
        </p:txBody>
      </p:sp>
      <p:sp>
        <p:nvSpPr>
          <p:cNvPr id="55" name="TextBox 54">
            <a:extLst>
              <a:ext uri="{FF2B5EF4-FFF2-40B4-BE49-F238E27FC236}">
                <a16:creationId xmlns:a16="http://schemas.microsoft.com/office/drawing/2014/main" id="{249ADBC0-833A-53B7-2F6A-1E507A9D1C43}"/>
              </a:ext>
            </a:extLst>
          </p:cNvPr>
          <p:cNvSpPr txBox="1"/>
          <p:nvPr/>
        </p:nvSpPr>
        <p:spPr>
          <a:xfrm>
            <a:off x="4325407" y="20175710"/>
            <a:ext cx="1972896" cy="338554"/>
          </a:xfrm>
          <a:prstGeom prst="rect">
            <a:avLst/>
          </a:prstGeom>
          <a:noFill/>
        </p:spPr>
        <p:txBody>
          <a:bodyPr wrap="square" lIns="91440" tIns="45720" rIns="91440" bIns="45720" rtlCol="0" anchor="t">
            <a:spAutoFit/>
          </a:bodyPr>
          <a:lstStyle/>
          <a:p>
            <a:r>
              <a:rPr lang="en-US" sz="1600"/>
              <a:t>Percent Green-up</a:t>
            </a:r>
          </a:p>
        </p:txBody>
      </p:sp>
      <p:sp>
        <p:nvSpPr>
          <p:cNvPr id="57" name="TextBox 56">
            <a:extLst>
              <a:ext uri="{FF2B5EF4-FFF2-40B4-BE49-F238E27FC236}">
                <a16:creationId xmlns:a16="http://schemas.microsoft.com/office/drawing/2014/main" id="{273B6C0C-5074-213E-4A2F-DB42AA8C6238}"/>
              </a:ext>
            </a:extLst>
          </p:cNvPr>
          <p:cNvSpPr txBox="1"/>
          <p:nvPr/>
        </p:nvSpPr>
        <p:spPr>
          <a:xfrm>
            <a:off x="4268197" y="19604161"/>
            <a:ext cx="2680778" cy="338554"/>
          </a:xfrm>
          <a:prstGeom prst="rect">
            <a:avLst/>
          </a:prstGeom>
          <a:noFill/>
        </p:spPr>
        <p:txBody>
          <a:bodyPr wrap="square" lIns="91440" tIns="45720" rIns="91440" bIns="45720" rtlCol="0" anchor="t">
            <a:spAutoFit/>
          </a:bodyPr>
          <a:lstStyle/>
          <a:p>
            <a:r>
              <a:rPr lang="en-US" sz="1600"/>
              <a:t>Visible Vegetation </a:t>
            </a:r>
          </a:p>
        </p:txBody>
      </p:sp>
      <p:sp>
        <p:nvSpPr>
          <p:cNvPr id="58" name="TextBox 57">
            <a:extLst>
              <a:ext uri="{FF2B5EF4-FFF2-40B4-BE49-F238E27FC236}">
                <a16:creationId xmlns:a16="http://schemas.microsoft.com/office/drawing/2014/main" id="{234764BF-4C01-CA72-A998-6981B154CFB6}"/>
              </a:ext>
            </a:extLst>
          </p:cNvPr>
          <p:cNvSpPr txBox="1"/>
          <p:nvPr/>
        </p:nvSpPr>
        <p:spPr>
          <a:xfrm>
            <a:off x="4325705" y="18568298"/>
            <a:ext cx="1982885" cy="830997"/>
          </a:xfrm>
          <a:prstGeom prst="rect">
            <a:avLst/>
          </a:prstGeom>
          <a:noFill/>
        </p:spPr>
        <p:txBody>
          <a:bodyPr wrap="square" lIns="91440" tIns="45720" rIns="91440" bIns="45720" rtlCol="0" anchor="t">
            <a:spAutoFit/>
          </a:bodyPr>
          <a:lstStyle/>
          <a:p>
            <a:r>
              <a:rPr lang="en-US" sz="1600"/>
              <a:t>Normalized Difference Vegetation Index </a:t>
            </a:r>
          </a:p>
        </p:txBody>
      </p:sp>
      <p:sp>
        <p:nvSpPr>
          <p:cNvPr id="59" name="TextBox 58">
            <a:extLst>
              <a:ext uri="{FF2B5EF4-FFF2-40B4-BE49-F238E27FC236}">
                <a16:creationId xmlns:a16="http://schemas.microsoft.com/office/drawing/2014/main" id="{71BEEAEC-5608-4B53-9306-7F73973C8E71}"/>
              </a:ext>
            </a:extLst>
          </p:cNvPr>
          <p:cNvSpPr txBox="1"/>
          <p:nvPr/>
        </p:nvSpPr>
        <p:spPr>
          <a:xfrm>
            <a:off x="7051433" y="18822599"/>
            <a:ext cx="2228243" cy="584775"/>
          </a:xfrm>
          <a:prstGeom prst="rect">
            <a:avLst/>
          </a:prstGeom>
          <a:noFill/>
        </p:spPr>
        <p:txBody>
          <a:bodyPr wrap="square" lIns="91440" tIns="45720" rIns="91440" bIns="45720" rtlCol="0" anchor="t">
            <a:spAutoFit/>
          </a:bodyPr>
          <a:lstStyle/>
          <a:p>
            <a:r>
              <a:rPr lang="en-US" sz="1600"/>
              <a:t>Previous Fire Locations</a:t>
            </a:r>
            <a:endParaRPr lang="en-US"/>
          </a:p>
        </p:txBody>
      </p:sp>
      <p:sp>
        <p:nvSpPr>
          <p:cNvPr id="60" name="TextBox 59">
            <a:extLst>
              <a:ext uri="{FF2B5EF4-FFF2-40B4-BE49-F238E27FC236}">
                <a16:creationId xmlns:a16="http://schemas.microsoft.com/office/drawing/2014/main" id="{734D5EEB-56E4-11EF-BCC4-47006FCA701B}"/>
              </a:ext>
            </a:extLst>
          </p:cNvPr>
          <p:cNvSpPr txBox="1"/>
          <p:nvPr/>
        </p:nvSpPr>
        <p:spPr>
          <a:xfrm>
            <a:off x="7063721" y="19597584"/>
            <a:ext cx="2025903" cy="584775"/>
          </a:xfrm>
          <a:prstGeom prst="rect">
            <a:avLst/>
          </a:prstGeom>
          <a:noFill/>
        </p:spPr>
        <p:txBody>
          <a:bodyPr wrap="square" lIns="91440" tIns="45720" rIns="91440" bIns="45720" rtlCol="0" anchor="t">
            <a:spAutoFit/>
          </a:bodyPr>
          <a:lstStyle/>
          <a:p>
            <a:r>
              <a:rPr lang="en-US" sz="1600"/>
              <a:t>Temperature Trends </a:t>
            </a:r>
          </a:p>
        </p:txBody>
      </p:sp>
      <p:sp>
        <p:nvSpPr>
          <p:cNvPr id="61" name="TextBox 60">
            <a:extLst>
              <a:ext uri="{FF2B5EF4-FFF2-40B4-BE49-F238E27FC236}">
                <a16:creationId xmlns:a16="http://schemas.microsoft.com/office/drawing/2014/main" id="{8F92F207-2404-B15A-00ED-49B897B2E44A}"/>
              </a:ext>
            </a:extLst>
          </p:cNvPr>
          <p:cNvSpPr txBox="1"/>
          <p:nvPr/>
        </p:nvSpPr>
        <p:spPr>
          <a:xfrm>
            <a:off x="6998803" y="20343544"/>
            <a:ext cx="2188772" cy="584775"/>
          </a:xfrm>
          <a:prstGeom prst="rect">
            <a:avLst/>
          </a:prstGeom>
          <a:noFill/>
        </p:spPr>
        <p:txBody>
          <a:bodyPr wrap="square" lIns="91440" tIns="45720" rIns="91440" bIns="45720" rtlCol="0" anchor="t">
            <a:spAutoFit/>
          </a:bodyPr>
          <a:lstStyle/>
          <a:p>
            <a:r>
              <a:rPr lang="en-US" sz="1600"/>
              <a:t>Total Summer Precipitation</a:t>
            </a:r>
          </a:p>
        </p:txBody>
      </p:sp>
      <p:cxnSp>
        <p:nvCxnSpPr>
          <p:cNvPr id="63" name="Straight Arrow Connector 62">
            <a:extLst>
              <a:ext uri="{FF2B5EF4-FFF2-40B4-BE49-F238E27FC236}">
                <a16:creationId xmlns:a16="http://schemas.microsoft.com/office/drawing/2014/main" id="{0693CF6B-D566-1384-A2BA-9392D09B18FB}"/>
              </a:ext>
            </a:extLst>
          </p:cNvPr>
          <p:cNvCxnSpPr>
            <a:cxnSpLocks/>
          </p:cNvCxnSpPr>
          <p:nvPr/>
        </p:nvCxnSpPr>
        <p:spPr>
          <a:xfrm>
            <a:off x="4897793" y="16786103"/>
            <a:ext cx="0" cy="525848"/>
          </a:xfrm>
          <a:prstGeom prst="straightConnector1">
            <a:avLst/>
          </a:prstGeom>
          <a:ln>
            <a:solidFill>
              <a:srgbClr val="67A478"/>
            </a:solidFill>
            <a:tailEnd type="triangle"/>
          </a:ln>
        </p:spPr>
        <p:style>
          <a:lnRef idx="3">
            <a:schemeClr val="accent6"/>
          </a:lnRef>
          <a:fillRef idx="0">
            <a:schemeClr val="accent6"/>
          </a:fillRef>
          <a:effectRef idx="2">
            <a:schemeClr val="accent6"/>
          </a:effectRef>
          <a:fontRef idx="minor">
            <a:schemeClr val="tx1"/>
          </a:fontRef>
        </p:style>
      </p:cxnSp>
      <p:cxnSp>
        <p:nvCxnSpPr>
          <p:cNvPr id="64" name="Straight Arrow Connector 63">
            <a:extLst>
              <a:ext uri="{FF2B5EF4-FFF2-40B4-BE49-F238E27FC236}">
                <a16:creationId xmlns:a16="http://schemas.microsoft.com/office/drawing/2014/main" id="{22684A02-C2FB-814C-70F0-4B0D36DB2FD9}"/>
              </a:ext>
            </a:extLst>
          </p:cNvPr>
          <p:cNvCxnSpPr>
            <a:cxnSpLocks/>
          </p:cNvCxnSpPr>
          <p:nvPr/>
        </p:nvCxnSpPr>
        <p:spPr>
          <a:xfrm flipH="1">
            <a:off x="2600316" y="16719427"/>
            <a:ext cx="664820" cy="499279"/>
          </a:xfrm>
          <a:prstGeom prst="straightConnector1">
            <a:avLst/>
          </a:prstGeom>
          <a:ln>
            <a:solidFill>
              <a:srgbClr val="67A478"/>
            </a:solidFill>
            <a:tailEnd type="triangle"/>
          </a:ln>
        </p:spPr>
        <p:style>
          <a:lnRef idx="3">
            <a:schemeClr val="accent6"/>
          </a:lnRef>
          <a:fillRef idx="0">
            <a:schemeClr val="accent6"/>
          </a:fillRef>
          <a:effectRef idx="2">
            <a:schemeClr val="accent6"/>
          </a:effectRef>
          <a:fontRef idx="minor">
            <a:schemeClr val="tx1"/>
          </a:fontRef>
        </p:style>
      </p:cxnSp>
      <p:cxnSp>
        <p:nvCxnSpPr>
          <p:cNvPr id="65" name="Straight Arrow Connector 64">
            <a:extLst>
              <a:ext uri="{FF2B5EF4-FFF2-40B4-BE49-F238E27FC236}">
                <a16:creationId xmlns:a16="http://schemas.microsoft.com/office/drawing/2014/main" id="{335D97B4-D923-BBAD-F194-E0BBCCD27D9B}"/>
              </a:ext>
            </a:extLst>
          </p:cNvPr>
          <p:cNvCxnSpPr>
            <a:cxnSpLocks/>
          </p:cNvCxnSpPr>
          <p:nvPr/>
        </p:nvCxnSpPr>
        <p:spPr>
          <a:xfrm>
            <a:off x="6664639" y="16649430"/>
            <a:ext cx="544931" cy="528333"/>
          </a:xfrm>
          <a:prstGeom prst="straightConnector1">
            <a:avLst/>
          </a:prstGeom>
          <a:ln>
            <a:solidFill>
              <a:srgbClr val="67A478"/>
            </a:solidFill>
            <a:tailEnd type="triangle"/>
          </a:ln>
        </p:spPr>
        <p:style>
          <a:lnRef idx="3">
            <a:schemeClr val="accent6"/>
          </a:lnRef>
          <a:fillRef idx="0">
            <a:schemeClr val="accent6"/>
          </a:fillRef>
          <a:effectRef idx="2">
            <a:schemeClr val="accent6"/>
          </a:effectRef>
          <a:fontRef idx="minor">
            <a:schemeClr val="tx1"/>
          </a:fontRef>
        </p:style>
      </p:cxnSp>
      <p:sp>
        <p:nvSpPr>
          <p:cNvPr id="47" name="TextBox 46">
            <a:extLst>
              <a:ext uri="{FF2B5EF4-FFF2-40B4-BE49-F238E27FC236}">
                <a16:creationId xmlns:a16="http://schemas.microsoft.com/office/drawing/2014/main" id="{AF7A5202-4903-061D-0720-31350BEF0334}"/>
              </a:ext>
            </a:extLst>
          </p:cNvPr>
          <p:cNvSpPr txBox="1"/>
          <p:nvPr/>
        </p:nvSpPr>
        <p:spPr>
          <a:xfrm>
            <a:off x="4325407" y="20670771"/>
            <a:ext cx="2260443" cy="584775"/>
          </a:xfrm>
          <a:prstGeom prst="rect">
            <a:avLst/>
          </a:prstGeom>
          <a:noFill/>
        </p:spPr>
        <p:txBody>
          <a:bodyPr wrap="square" lIns="91440" tIns="45720" rIns="91440" bIns="45720" rtlCol="0" anchor="t">
            <a:spAutoFit/>
          </a:bodyPr>
          <a:lstStyle/>
          <a:p>
            <a:r>
              <a:rPr lang="en-US" sz="1600"/>
              <a:t>Dominant Co Species </a:t>
            </a:r>
          </a:p>
        </p:txBody>
      </p:sp>
      <p:pic>
        <p:nvPicPr>
          <p:cNvPr id="68" name="Graphic 67" descr="Mountains with solid fill">
            <a:extLst>
              <a:ext uri="{FF2B5EF4-FFF2-40B4-BE49-F238E27FC236}">
                <a16:creationId xmlns:a16="http://schemas.microsoft.com/office/drawing/2014/main" id="{EAAC0AC7-00D8-C87C-AA3C-CF516D67639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94117" y="19601634"/>
            <a:ext cx="741872" cy="722702"/>
          </a:xfrm>
          <a:prstGeom prst="rect">
            <a:avLst/>
          </a:prstGeom>
        </p:spPr>
      </p:pic>
      <p:pic>
        <p:nvPicPr>
          <p:cNvPr id="69" name="Graphic 68" descr="Topography Map with solid fill">
            <a:extLst>
              <a:ext uri="{FF2B5EF4-FFF2-40B4-BE49-F238E27FC236}">
                <a16:creationId xmlns:a16="http://schemas.microsoft.com/office/drawing/2014/main" id="{08C38CA1-7050-EFBD-0190-8E08D22BD3B6}"/>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649991" y="18663678"/>
            <a:ext cx="684364" cy="684364"/>
          </a:xfrm>
          <a:prstGeom prst="rect">
            <a:avLst/>
          </a:prstGeom>
        </p:spPr>
      </p:pic>
      <p:pic>
        <p:nvPicPr>
          <p:cNvPr id="70" name="Graphic 69" descr="Cactus with solid fill">
            <a:extLst>
              <a:ext uri="{FF2B5EF4-FFF2-40B4-BE49-F238E27FC236}">
                <a16:creationId xmlns:a16="http://schemas.microsoft.com/office/drawing/2014/main" id="{77375AD9-28EE-A179-EA0C-7AF8471C6E3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611651" y="19372964"/>
            <a:ext cx="684362" cy="626853"/>
          </a:xfrm>
          <a:prstGeom prst="rect">
            <a:avLst/>
          </a:prstGeom>
        </p:spPr>
      </p:pic>
      <p:pic>
        <p:nvPicPr>
          <p:cNvPr id="71" name="Graphic 70" descr="Leaf with solid fill">
            <a:extLst>
              <a:ext uri="{FF2B5EF4-FFF2-40B4-BE49-F238E27FC236}">
                <a16:creationId xmlns:a16="http://schemas.microsoft.com/office/drawing/2014/main" id="{E56ACEAC-94A3-4BF2-290D-646F3BF630AF}"/>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563580" y="20709110"/>
            <a:ext cx="703531" cy="550176"/>
          </a:xfrm>
          <a:prstGeom prst="rect">
            <a:avLst/>
          </a:prstGeom>
        </p:spPr>
      </p:pic>
      <p:pic>
        <p:nvPicPr>
          <p:cNvPr id="72" name="Graphic 71" descr="Forest scene with solid fill">
            <a:extLst>
              <a:ext uri="{FF2B5EF4-FFF2-40B4-BE49-F238E27FC236}">
                <a16:creationId xmlns:a16="http://schemas.microsoft.com/office/drawing/2014/main" id="{2E0FB6A9-8C93-D6D6-B60A-D130423B14AE}"/>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611651" y="19948058"/>
            <a:ext cx="646023" cy="684363"/>
          </a:xfrm>
          <a:prstGeom prst="rect">
            <a:avLst/>
          </a:prstGeom>
        </p:spPr>
      </p:pic>
      <p:sp>
        <p:nvSpPr>
          <p:cNvPr id="87" name="TextBox 86">
            <a:extLst>
              <a:ext uri="{FF2B5EF4-FFF2-40B4-BE49-F238E27FC236}">
                <a16:creationId xmlns:a16="http://schemas.microsoft.com/office/drawing/2014/main" id="{F0D62A08-F6FD-CAEF-7A26-5DA4DF07270E}"/>
              </a:ext>
            </a:extLst>
          </p:cNvPr>
          <p:cNvSpPr txBox="1"/>
          <p:nvPr/>
        </p:nvSpPr>
        <p:spPr>
          <a:xfrm>
            <a:off x="14180267" y="6038490"/>
            <a:ext cx="11882287" cy="133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just">
              <a:buFont typeface="Arial"/>
              <a:buChar char="•"/>
            </a:pPr>
            <a:r>
              <a:rPr lang="en-US" sz="2700" b="1" dirty="0">
                <a:solidFill>
                  <a:srgbClr val="67A478"/>
                </a:solidFill>
                <a:latin typeface="Garamond"/>
              </a:rPr>
              <a:t>Assess</a:t>
            </a:r>
            <a:r>
              <a:rPr lang="en-US" sz="2700" dirty="0">
                <a:latin typeface="Garamond"/>
              </a:rPr>
              <a:t> </a:t>
            </a:r>
            <a:r>
              <a:rPr lang="en-US" sz="2700" dirty="0">
                <a:solidFill>
                  <a:schemeClr val="tx1">
                    <a:lumMod val="75000"/>
                    <a:lumOff val="25000"/>
                  </a:schemeClr>
                </a:solidFill>
                <a:latin typeface="Garamond"/>
              </a:rPr>
              <a:t>Buffelgrass habitat suitability and fire risk zones within the park</a:t>
            </a:r>
            <a:endParaRPr lang="en-US" dirty="0">
              <a:solidFill>
                <a:schemeClr val="tx1">
                  <a:lumMod val="75000"/>
                  <a:lumOff val="25000"/>
                </a:schemeClr>
              </a:solidFill>
            </a:endParaRPr>
          </a:p>
          <a:p>
            <a:pPr marL="457200" indent="-457200" algn="just">
              <a:buFont typeface="Arial"/>
              <a:buChar char="•"/>
            </a:pPr>
            <a:r>
              <a:rPr lang="en-US" sz="2700" b="1" dirty="0">
                <a:solidFill>
                  <a:srgbClr val="67A478"/>
                </a:solidFill>
                <a:latin typeface="Garamond"/>
              </a:rPr>
              <a:t>Create</a:t>
            </a:r>
            <a:r>
              <a:rPr lang="en-US" sz="2700" dirty="0">
                <a:latin typeface="Garamond"/>
              </a:rPr>
              <a:t> </a:t>
            </a:r>
            <a:r>
              <a:rPr lang="en-US" sz="2700" dirty="0">
                <a:solidFill>
                  <a:schemeClr val="tx1">
                    <a:lumMod val="75000"/>
                    <a:lumOff val="25000"/>
                  </a:schemeClr>
                </a:solidFill>
                <a:latin typeface="Garamond"/>
              </a:rPr>
              <a:t>reproducible models to assist in future management and mitigation</a:t>
            </a:r>
          </a:p>
          <a:p>
            <a:pPr marL="457200" indent="-457200" algn="just">
              <a:buFont typeface="Arial"/>
              <a:buChar char="•"/>
            </a:pPr>
            <a:r>
              <a:rPr lang="en-US" sz="2700" b="1" dirty="0">
                <a:solidFill>
                  <a:srgbClr val="67A478"/>
                </a:solidFill>
                <a:latin typeface="Garamond"/>
              </a:rPr>
              <a:t>Identify</a:t>
            </a:r>
            <a:r>
              <a:rPr lang="en-US" sz="2700" dirty="0">
                <a:latin typeface="Garamond"/>
              </a:rPr>
              <a:t> </a:t>
            </a:r>
            <a:r>
              <a:rPr lang="en-US" sz="2700" dirty="0">
                <a:solidFill>
                  <a:schemeClr val="tx1">
                    <a:lumMod val="75000"/>
                    <a:lumOff val="25000"/>
                  </a:schemeClr>
                </a:solidFill>
                <a:latin typeface="Garamond"/>
              </a:rPr>
              <a:t>Buffelgrass locations using Sentinel-2 and Landsat 8 (OLI) imagery </a:t>
            </a:r>
          </a:p>
        </p:txBody>
      </p:sp>
      <p:sp>
        <p:nvSpPr>
          <p:cNvPr id="89" name="Rectangle: Rounded Corners 88">
            <a:extLst>
              <a:ext uri="{FF2B5EF4-FFF2-40B4-BE49-F238E27FC236}">
                <a16:creationId xmlns:a16="http://schemas.microsoft.com/office/drawing/2014/main" id="{5D41DA64-7C3A-BD2B-D374-3DA13D096504}"/>
              </a:ext>
            </a:extLst>
          </p:cNvPr>
          <p:cNvSpPr/>
          <p:nvPr/>
        </p:nvSpPr>
        <p:spPr>
          <a:xfrm>
            <a:off x="18141843" y="17180367"/>
            <a:ext cx="2458890" cy="998924"/>
          </a:xfrm>
          <a:prstGeom prst="roundRect">
            <a:avLst/>
          </a:prstGeom>
          <a:solidFill>
            <a:srgbClr val="67A478">
              <a:alpha val="52000"/>
            </a:srgbClr>
          </a:solidFill>
          <a:ln>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Rounded Corners 90">
            <a:extLst>
              <a:ext uri="{FF2B5EF4-FFF2-40B4-BE49-F238E27FC236}">
                <a16:creationId xmlns:a16="http://schemas.microsoft.com/office/drawing/2014/main" id="{B9206C1C-1EC1-C017-451C-A17D3DF9A772}"/>
              </a:ext>
            </a:extLst>
          </p:cNvPr>
          <p:cNvSpPr/>
          <p:nvPr/>
        </p:nvSpPr>
        <p:spPr>
          <a:xfrm>
            <a:off x="20964588" y="17185768"/>
            <a:ext cx="2458890" cy="998924"/>
          </a:xfrm>
          <a:prstGeom prst="roundRect">
            <a:avLst/>
          </a:prstGeom>
          <a:solidFill>
            <a:srgbClr val="67A478">
              <a:alpha val="52000"/>
            </a:srgbClr>
          </a:solidFill>
          <a:ln>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Rounded Corners 91">
            <a:extLst>
              <a:ext uri="{FF2B5EF4-FFF2-40B4-BE49-F238E27FC236}">
                <a16:creationId xmlns:a16="http://schemas.microsoft.com/office/drawing/2014/main" id="{61F3F7FA-87E1-9DE0-9AC7-DF42FD985439}"/>
              </a:ext>
            </a:extLst>
          </p:cNvPr>
          <p:cNvSpPr/>
          <p:nvPr/>
        </p:nvSpPr>
        <p:spPr>
          <a:xfrm>
            <a:off x="20345225" y="15785339"/>
            <a:ext cx="3457815" cy="691563"/>
          </a:xfrm>
          <a:prstGeom prst="roundRect">
            <a:avLst/>
          </a:prstGeom>
          <a:solidFill>
            <a:srgbClr val="67A478">
              <a:alpha val="52000"/>
            </a:srgbClr>
          </a:solidFill>
          <a:ln>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Rounded Corners 92">
            <a:extLst>
              <a:ext uri="{FF2B5EF4-FFF2-40B4-BE49-F238E27FC236}">
                <a16:creationId xmlns:a16="http://schemas.microsoft.com/office/drawing/2014/main" id="{5A133F83-2C10-3FF8-14F6-FA31535FD6BC}"/>
              </a:ext>
            </a:extLst>
          </p:cNvPr>
          <p:cNvSpPr/>
          <p:nvPr/>
        </p:nvSpPr>
        <p:spPr>
          <a:xfrm>
            <a:off x="23796478" y="17158473"/>
            <a:ext cx="2458890" cy="998924"/>
          </a:xfrm>
          <a:prstGeom prst="roundRect">
            <a:avLst/>
          </a:prstGeom>
          <a:solidFill>
            <a:srgbClr val="67A478">
              <a:alpha val="52000"/>
            </a:srgbClr>
          </a:solidFill>
          <a:ln>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1D9F9AB6-76CB-B421-31C6-54A6382F54AF}"/>
              </a:ext>
            </a:extLst>
          </p:cNvPr>
          <p:cNvSpPr txBox="1"/>
          <p:nvPr/>
        </p:nvSpPr>
        <p:spPr>
          <a:xfrm>
            <a:off x="20351269" y="15960405"/>
            <a:ext cx="345701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t>Fire Risk Assessment </a:t>
            </a:r>
          </a:p>
        </p:txBody>
      </p:sp>
      <p:sp>
        <p:nvSpPr>
          <p:cNvPr id="95" name="TextBox 94">
            <a:extLst>
              <a:ext uri="{FF2B5EF4-FFF2-40B4-BE49-F238E27FC236}">
                <a16:creationId xmlns:a16="http://schemas.microsoft.com/office/drawing/2014/main" id="{96321B44-4D57-46E3-A1F1-84860A582493}"/>
              </a:ext>
            </a:extLst>
          </p:cNvPr>
          <p:cNvSpPr txBox="1"/>
          <p:nvPr/>
        </p:nvSpPr>
        <p:spPr>
          <a:xfrm>
            <a:off x="18611591" y="18463620"/>
            <a:ext cx="1877571" cy="338554"/>
          </a:xfrm>
          <a:prstGeom prst="rect">
            <a:avLst/>
          </a:prstGeom>
          <a:noFill/>
        </p:spPr>
        <p:txBody>
          <a:bodyPr wrap="square" lIns="91440" tIns="45720" rIns="91440" bIns="45720" rtlCol="0" anchor="t">
            <a:spAutoFit/>
          </a:bodyPr>
          <a:lstStyle/>
          <a:p>
            <a:r>
              <a:rPr lang="en-US" sz="1600"/>
              <a:t>Trails and Roads </a:t>
            </a:r>
            <a:endParaRPr lang="en-US"/>
          </a:p>
        </p:txBody>
      </p:sp>
      <p:cxnSp>
        <p:nvCxnSpPr>
          <p:cNvPr id="96" name="Straight Arrow Connector 95">
            <a:extLst>
              <a:ext uri="{FF2B5EF4-FFF2-40B4-BE49-F238E27FC236}">
                <a16:creationId xmlns:a16="http://schemas.microsoft.com/office/drawing/2014/main" id="{3965BD83-9858-F126-F967-CF4DDEAA794A}"/>
              </a:ext>
            </a:extLst>
          </p:cNvPr>
          <p:cNvCxnSpPr>
            <a:cxnSpLocks/>
          </p:cNvCxnSpPr>
          <p:nvPr/>
        </p:nvCxnSpPr>
        <p:spPr>
          <a:xfrm>
            <a:off x="22118116" y="16613575"/>
            <a:ext cx="0" cy="525848"/>
          </a:xfrm>
          <a:prstGeom prst="straightConnector1">
            <a:avLst/>
          </a:prstGeom>
          <a:ln>
            <a:solidFill>
              <a:srgbClr val="67A478"/>
            </a:solidFill>
            <a:tailEnd type="triangle"/>
          </a:ln>
        </p:spPr>
        <p:style>
          <a:lnRef idx="3">
            <a:schemeClr val="accent6"/>
          </a:lnRef>
          <a:fillRef idx="0">
            <a:schemeClr val="accent6"/>
          </a:fillRef>
          <a:effectRef idx="2">
            <a:schemeClr val="accent6"/>
          </a:effectRef>
          <a:fontRef idx="minor">
            <a:schemeClr val="tx1"/>
          </a:fontRef>
        </p:style>
      </p:cxnSp>
      <p:cxnSp>
        <p:nvCxnSpPr>
          <p:cNvPr id="98" name="Straight Arrow Connector 97">
            <a:extLst>
              <a:ext uri="{FF2B5EF4-FFF2-40B4-BE49-F238E27FC236}">
                <a16:creationId xmlns:a16="http://schemas.microsoft.com/office/drawing/2014/main" id="{BE5A68CB-0B59-4F75-DC85-8742D9C70403}"/>
              </a:ext>
            </a:extLst>
          </p:cNvPr>
          <p:cNvCxnSpPr>
            <a:cxnSpLocks/>
          </p:cNvCxnSpPr>
          <p:nvPr/>
        </p:nvCxnSpPr>
        <p:spPr>
          <a:xfrm flipH="1">
            <a:off x="19326456" y="16431881"/>
            <a:ext cx="871454" cy="633467"/>
          </a:xfrm>
          <a:prstGeom prst="straightConnector1">
            <a:avLst/>
          </a:prstGeom>
          <a:ln>
            <a:solidFill>
              <a:srgbClr val="67A478"/>
            </a:solidFill>
            <a:tailEnd type="triangle"/>
          </a:ln>
        </p:spPr>
        <p:style>
          <a:lnRef idx="3">
            <a:schemeClr val="accent6"/>
          </a:lnRef>
          <a:fillRef idx="0">
            <a:schemeClr val="accent6"/>
          </a:fillRef>
          <a:effectRef idx="2">
            <a:schemeClr val="accent6"/>
          </a:effectRef>
          <a:fontRef idx="minor">
            <a:schemeClr val="tx1"/>
          </a:fontRef>
        </p:style>
      </p:cxnSp>
      <p:cxnSp>
        <p:nvCxnSpPr>
          <p:cNvPr id="99" name="Straight Arrow Connector 98">
            <a:extLst>
              <a:ext uri="{FF2B5EF4-FFF2-40B4-BE49-F238E27FC236}">
                <a16:creationId xmlns:a16="http://schemas.microsoft.com/office/drawing/2014/main" id="{0C3EC0A0-8FE1-9CFE-D991-86D4DA9D5F4F}"/>
              </a:ext>
            </a:extLst>
          </p:cNvPr>
          <p:cNvCxnSpPr>
            <a:cxnSpLocks/>
          </p:cNvCxnSpPr>
          <p:nvPr/>
        </p:nvCxnSpPr>
        <p:spPr>
          <a:xfrm>
            <a:off x="23961642" y="16285204"/>
            <a:ext cx="951360" cy="662521"/>
          </a:xfrm>
          <a:prstGeom prst="straightConnector1">
            <a:avLst/>
          </a:prstGeom>
          <a:ln>
            <a:solidFill>
              <a:srgbClr val="67A478"/>
            </a:solidFill>
            <a:tailEnd type="triangle"/>
          </a:ln>
        </p:spPr>
        <p:style>
          <a:lnRef idx="3">
            <a:schemeClr val="accent6"/>
          </a:lnRef>
          <a:fillRef idx="0">
            <a:schemeClr val="accent6"/>
          </a:fillRef>
          <a:effectRef idx="2">
            <a:schemeClr val="accent6"/>
          </a:effectRef>
          <a:fontRef idx="minor">
            <a:schemeClr val="tx1"/>
          </a:fontRef>
        </p:style>
      </p:cxnSp>
      <p:sp>
        <p:nvSpPr>
          <p:cNvPr id="100" name="TextBox 99">
            <a:extLst>
              <a:ext uri="{FF2B5EF4-FFF2-40B4-BE49-F238E27FC236}">
                <a16:creationId xmlns:a16="http://schemas.microsoft.com/office/drawing/2014/main" id="{118341C1-2809-9134-192D-9FF63648BAF3}"/>
              </a:ext>
            </a:extLst>
          </p:cNvPr>
          <p:cNvSpPr txBox="1"/>
          <p:nvPr/>
        </p:nvSpPr>
        <p:spPr>
          <a:xfrm>
            <a:off x="18584486" y="19082895"/>
            <a:ext cx="19596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rPr>
              <a:t>Developed Areas and Campsites</a:t>
            </a:r>
            <a:r>
              <a:rPr lang="en-US" sz="1600"/>
              <a:t> </a:t>
            </a:r>
          </a:p>
        </p:txBody>
      </p:sp>
      <p:sp>
        <p:nvSpPr>
          <p:cNvPr id="101" name="TextBox 100">
            <a:extLst>
              <a:ext uri="{FF2B5EF4-FFF2-40B4-BE49-F238E27FC236}">
                <a16:creationId xmlns:a16="http://schemas.microsoft.com/office/drawing/2014/main" id="{CD30D4ED-30C7-8A57-CE00-A94E80068DE0}"/>
              </a:ext>
            </a:extLst>
          </p:cNvPr>
          <p:cNvSpPr txBox="1"/>
          <p:nvPr/>
        </p:nvSpPr>
        <p:spPr>
          <a:xfrm>
            <a:off x="21405040" y="18363515"/>
            <a:ext cx="19596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rPr>
              <a:t>Precipitation Data</a:t>
            </a:r>
          </a:p>
        </p:txBody>
      </p:sp>
      <p:sp>
        <p:nvSpPr>
          <p:cNvPr id="102" name="TextBox 101">
            <a:extLst>
              <a:ext uri="{FF2B5EF4-FFF2-40B4-BE49-F238E27FC236}">
                <a16:creationId xmlns:a16="http://schemas.microsoft.com/office/drawing/2014/main" id="{A977A971-0E36-6A09-C83D-65D51F7F7F5B}"/>
              </a:ext>
            </a:extLst>
          </p:cNvPr>
          <p:cNvSpPr txBox="1"/>
          <p:nvPr/>
        </p:nvSpPr>
        <p:spPr>
          <a:xfrm>
            <a:off x="21409842" y="19168895"/>
            <a:ext cx="171186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Maximum Temperature Change </a:t>
            </a:r>
          </a:p>
        </p:txBody>
      </p:sp>
      <p:sp>
        <p:nvSpPr>
          <p:cNvPr id="103" name="TextBox 102">
            <a:extLst>
              <a:ext uri="{FF2B5EF4-FFF2-40B4-BE49-F238E27FC236}">
                <a16:creationId xmlns:a16="http://schemas.microsoft.com/office/drawing/2014/main" id="{D5612303-598B-C496-F386-995494E7CF41}"/>
              </a:ext>
            </a:extLst>
          </p:cNvPr>
          <p:cNvSpPr txBox="1"/>
          <p:nvPr/>
        </p:nvSpPr>
        <p:spPr>
          <a:xfrm>
            <a:off x="18644679" y="19905982"/>
            <a:ext cx="195963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Protected Areas </a:t>
            </a:r>
          </a:p>
        </p:txBody>
      </p:sp>
      <p:sp>
        <p:nvSpPr>
          <p:cNvPr id="104" name="TextBox 103">
            <a:extLst>
              <a:ext uri="{FF2B5EF4-FFF2-40B4-BE49-F238E27FC236}">
                <a16:creationId xmlns:a16="http://schemas.microsoft.com/office/drawing/2014/main" id="{23C19BEB-83ED-2BD2-E126-6A049698BC60}"/>
              </a:ext>
            </a:extLst>
          </p:cNvPr>
          <p:cNvSpPr txBox="1"/>
          <p:nvPr/>
        </p:nvSpPr>
        <p:spPr>
          <a:xfrm>
            <a:off x="24296691" y="18411416"/>
            <a:ext cx="19596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mj-lt"/>
              </a:rPr>
              <a:t>Known Buffelgrass Locations</a:t>
            </a:r>
            <a:endParaRPr lang="en-US" sz="2000">
              <a:latin typeface="+mj-lt"/>
            </a:endParaRPr>
          </a:p>
        </p:txBody>
      </p:sp>
      <p:sp>
        <p:nvSpPr>
          <p:cNvPr id="105" name="TextBox 104">
            <a:extLst>
              <a:ext uri="{FF2B5EF4-FFF2-40B4-BE49-F238E27FC236}">
                <a16:creationId xmlns:a16="http://schemas.microsoft.com/office/drawing/2014/main" id="{DB7EAF79-D65D-8677-1826-14E4AE7B1770}"/>
              </a:ext>
            </a:extLst>
          </p:cNvPr>
          <p:cNvSpPr txBox="1"/>
          <p:nvPr/>
        </p:nvSpPr>
        <p:spPr>
          <a:xfrm>
            <a:off x="18679183" y="20601549"/>
            <a:ext cx="19596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mj-lt"/>
              </a:rPr>
              <a:t>Cattle Trespass Points </a:t>
            </a:r>
            <a:endParaRPr lang="en-US" sz="2000">
              <a:latin typeface="+mj-lt"/>
            </a:endParaRPr>
          </a:p>
        </p:txBody>
      </p:sp>
      <p:sp>
        <p:nvSpPr>
          <p:cNvPr id="106" name="TextBox 105">
            <a:extLst>
              <a:ext uri="{FF2B5EF4-FFF2-40B4-BE49-F238E27FC236}">
                <a16:creationId xmlns:a16="http://schemas.microsoft.com/office/drawing/2014/main" id="{5D8410E5-379C-F2B3-F180-D5A9E96DD0C4}"/>
              </a:ext>
            </a:extLst>
          </p:cNvPr>
          <p:cNvSpPr txBox="1"/>
          <p:nvPr/>
        </p:nvSpPr>
        <p:spPr>
          <a:xfrm>
            <a:off x="24360472" y="19101508"/>
            <a:ext cx="2132284" cy="584775"/>
          </a:xfrm>
          <a:prstGeom prst="rect">
            <a:avLst/>
          </a:prstGeom>
          <a:noFill/>
        </p:spPr>
        <p:txBody>
          <a:bodyPr wrap="square" rtlCol="0">
            <a:spAutoFit/>
          </a:bodyPr>
          <a:lstStyle/>
          <a:p>
            <a:r>
              <a:rPr lang="en-US" sz="1600"/>
              <a:t>Invasive Species Locations </a:t>
            </a:r>
          </a:p>
        </p:txBody>
      </p:sp>
      <p:sp>
        <p:nvSpPr>
          <p:cNvPr id="107" name="TextBox 106">
            <a:extLst>
              <a:ext uri="{FF2B5EF4-FFF2-40B4-BE49-F238E27FC236}">
                <a16:creationId xmlns:a16="http://schemas.microsoft.com/office/drawing/2014/main" id="{CC60A043-079F-C52E-FFE1-545F49EE94F9}"/>
              </a:ext>
            </a:extLst>
          </p:cNvPr>
          <p:cNvSpPr txBox="1"/>
          <p:nvPr/>
        </p:nvSpPr>
        <p:spPr>
          <a:xfrm>
            <a:off x="21467351" y="20134706"/>
            <a:ext cx="2458890" cy="338554"/>
          </a:xfrm>
          <a:prstGeom prst="rect">
            <a:avLst/>
          </a:prstGeom>
          <a:noFill/>
        </p:spPr>
        <p:txBody>
          <a:bodyPr wrap="square" rtlCol="0">
            <a:spAutoFit/>
          </a:bodyPr>
          <a:lstStyle/>
          <a:p>
            <a:r>
              <a:rPr lang="en-US" sz="1600"/>
              <a:t>Fire History Points </a:t>
            </a:r>
          </a:p>
        </p:txBody>
      </p:sp>
      <p:pic>
        <p:nvPicPr>
          <p:cNvPr id="108" name="Graphic 107" descr="Map with pin with solid fill">
            <a:extLst>
              <a:ext uri="{FF2B5EF4-FFF2-40B4-BE49-F238E27FC236}">
                <a16:creationId xmlns:a16="http://schemas.microsoft.com/office/drawing/2014/main" id="{38D826CB-A5AE-93B9-1DAD-02AF5F9CB270}"/>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3523658" y="18324727"/>
            <a:ext cx="722703" cy="722703"/>
          </a:xfrm>
          <a:prstGeom prst="rect">
            <a:avLst/>
          </a:prstGeom>
        </p:spPr>
      </p:pic>
      <p:pic>
        <p:nvPicPr>
          <p:cNvPr id="109" name="Graphic 108" descr="Cow with solid fill">
            <a:extLst>
              <a:ext uri="{FF2B5EF4-FFF2-40B4-BE49-F238E27FC236}">
                <a16:creationId xmlns:a16="http://schemas.microsoft.com/office/drawing/2014/main" id="{1163114B-92E4-A8E0-13D7-AC7072E04D04}"/>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7993729" y="20518569"/>
            <a:ext cx="722703" cy="722703"/>
          </a:xfrm>
          <a:prstGeom prst="rect">
            <a:avLst/>
          </a:prstGeom>
        </p:spPr>
      </p:pic>
      <p:pic>
        <p:nvPicPr>
          <p:cNvPr id="110" name="Graphic 109" descr="Leaf with solid fill">
            <a:extLst>
              <a:ext uri="{FF2B5EF4-FFF2-40B4-BE49-F238E27FC236}">
                <a16:creationId xmlns:a16="http://schemas.microsoft.com/office/drawing/2014/main" id="{518E396E-0FC2-A711-3A0A-FD00C082E0AB}"/>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3559773" y="19090897"/>
            <a:ext cx="684668" cy="684668"/>
          </a:xfrm>
          <a:prstGeom prst="rect">
            <a:avLst/>
          </a:prstGeom>
        </p:spPr>
      </p:pic>
      <p:pic>
        <p:nvPicPr>
          <p:cNvPr id="111" name="Graphic 110" descr="Fire with solid fill">
            <a:extLst>
              <a:ext uri="{FF2B5EF4-FFF2-40B4-BE49-F238E27FC236}">
                <a16:creationId xmlns:a16="http://schemas.microsoft.com/office/drawing/2014/main" id="{C0A3A3D4-6845-29E3-61E6-F5B3FB68EC1B}"/>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20742494" y="19946855"/>
            <a:ext cx="786937" cy="652750"/>
          </a:xfrm>
          <a:prstGeom prst="rect">
            <a:avLst/>
          </a:prstGeom>
        </p:spPr>
      </p:pic>
      <p:pic>
        <p:nvPicPr>
          <p:cNvPr id="112" name="Graphic 111" descr="Bonfire with solid fill">
            <a:extLst>
              <a:ext uri="{FF2B5EF4-FFF2-40B4-BE49-F238E27FC236}">
                <a16:creationId xmlns:a16="http://schemas.microsoft.com/office/drawing/2014/main" id="{4C3B3339-F094-803F-725F-4517D535CA6F}"/>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7869718" y="19008736"/>
            <a:ext cx="741872" cy="722702"/>
          </a:xfrm>
          <a:prstGeom prst="rect">
            <a:avLst/>
          </a:prstGeom>
        </p:spPr>
      </p:pic>
      <p:pic>
        <p:nvPicPr>
          <p:cNvPr id="113" name="Graphic 112" descr="Shield Tick with solid fill">
            <a:extLst>
              <a:ext uri="{FF2B5EF4-FFF2-40B4-BE49-F238E27FC236}">
                <a16:creationId xmlns:a16="http://schemas.microsoft.com/office/drawing/2014/main" id="{03120516-F7E3-FBBB-3ED9-8871E12C8FF5}"/>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7908058" y="19871379"/>
            <a:ext cx="741872" cy="646024"/>
          </a:xfrm>
          <a:prstGeom prst="rect">
            <a:avLst/>
          </a:prstGeom>
        </p:spPr>
      </p:pic>
      <p:pic>
        <p:nvPicPr>
          <p:cNvPr id="114" name="Graphic 113" descr="Road with solid fill">
            <a:extLst>
              <a:ext uri="{FF2B5EF4-FFF2-40B4-BE49-F238E27FC236}">
                <a16:creationId xmlns:a16="http://schemas.microsoft.com/office/drawing/2014/main" id="{0A08BC21-C970-E232-C53A-33D7223AD6EC}"/>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7927227" y="18241944"/>
            <a:ext cx="684363" cy="722702"/>
          </a:xfrm>
          <a:prstGeom prst="rect">
            <a:avLst/>
          </a:prstGeom>
        </p:spPr>
      </p:pic>
      <p:pic>
        <p:nvPicPr>
          <p:cNvPr id="115" name="Graphic 114" descr="Rain with solid fill">
            <a:extLst>
              <a:ext uri="{FF2B5EF4-FFF2-40B4-BE49-F238E27FC236}">
                <a16:creationId xmlns:a16="http://schemas.microsoft.com/office/drawing/2014/main" id="{A084DA9A-263E-DF02-B1A8-06B0BCF48DB1}"/>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20678613" y="18318626"/>
            <a:ext cx="799382" cy="780210"/>
          </a:xfrm>
          <a:prstGeom prst="rect">
            <a:avLst/>
          </a:prstGeom>
        </p:spPr>
      </p:pic>
      <p:pic>
        <p:nvPicPr>
          <p:cNvPr id="116" name="Graphic 115" descr="Thermometer with solid fill">
            <a:extLst>
              <a:ext uri="{FF2B5EF4-FFF2-40B4-BE49-F238E27FC236}">
                <a16:creationId xmlns:a16="http://schemas.microsoft.com/office/drawing/2014/main" id="{83BA77DD-9F84-27DE-9B45-E765DE90977A}"/>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20736120" y="19085416"/>
            <a:ext cx="703533" cy="722702"/>
          </a:xfrm>
          <a:prstGeom prst="rect">
            <a:avLst/>
          </a:prstGeom>
        </p:spPr>
      </p:pic>
      <p:sp>
        <p:nvSpPr>
          <p:cNvPr id="117" name="TextBox 116">
            <a:extLst>
              <a:ext uri="{FF2B5EF4-FFF2-40B4-BE49-F238E27FC236}">
                <a16:creationId xmlns:a16="http://schemas.microsoft.com/office/drawing/2014/main" id="{60D76BF1-06E4-1D5E-7941-17253560D1CC}"/>
              </a:ext>
            </a:extLst>
          </p:cNvPr>
          <p:cNvSpPr txBox="1"/>
          <p:nvPr/>
        </p:nvSpPr>
        <p:spPr>
          <a:xfrm>
            <a:off x="18156908" y="17390191"/>
            <a:ext cx="24438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Specific Study Area Variables </a:t>
            </a:r>
            <a:endParaRPr lang="en-US"/>
          </a:p>
        </p:txBody>
      </p:sp>
      <p:sp>
        <p:nvSpPr>
          <p:cNvPr id="118" name="TextBox 117">
            <a:extLst>
              <a:ext uri="{FF2B5EF4-FFF2-40B4-BE49-F238E27FC236}">
                <a16:creationId xmlns:a16="http://schemas.microsoft.com/office/drawing/2014/main" id="{0AE26D04-C9B2-025C-4066-2F66696870A7}"/>
              </a:ext>
            </a:extLst>
          </p:cNvPr>
          <p:cNvSpPr txBox="1"/>
          <p:nvPr/>
        </p:nvSpPr>
        <p:spPr>
          <a:xfrm>
            <a:off x="20986477" y="17417130"/>
            <a:ext cx="2415150" cy="646331"/>
          </a:xfrm>
          <a:prstGeom prst="rect">
            <a:avLst/>
          </a:prstGeom>
          <a:noFill/>
        </p:spPr>
        <p:txBody>
          <a:bodyPr wrap="square" rtlCol="0">
            <a:spAutoFit/>
          </a:bodyPr>
          <a:lstStyle/>
          <a:p>
            <a:pPr algn="ctr"/>
            <a:r>
              <a:rPr lang="en-US" b="1"/>
              <a:t>Climate History and Trends  </a:t>
            </a:r>
          </a:p>
        </p:txBody>
      </p:sp>
      <p:sp>
        <p:nvSpPr>
          <p:cNvPr id="119" name="TextBox 118">
            <a:extLst>
              <a:ext uri="{FF2B5EF4-FFF2-40B4-BE49-F238E27FC236}">
                <a16:creationId xmlns:a16="http://schemas.microsoft.com/office/drawing/2014/main" id="{25E9D243-62CE-08AD-2E9D-C14565F63CF4}"/>
              </a:ext>
            </a:extLst>
          </p:cNvPr>
          <p:cNvSpPr txBox="1"/>
          <p:nvPr/>
        </p:nvSpPr>
        <p:spPr>
          <a:xfrm>
            <a:off x="23811547" y="17325081"/>
            <a:ext cx="2443822" cy="646331"/>
          </a:xfrm>
          <a:prstGeom prst="rect">
            <a:avLst/>
          </a:prstGeom>
          <a:noFill/>
        </p:spPr>
        <p:txBody>
          <a:bodyPr wrap="square" rtlCol="0">
            <a:spAutoFit/>
          </a:bodyPr>
          <a:lstStyle/>
          <a:p>
            <a:pPr algn="ctr"/>
            <a:r>
              <a:rPr lang="en-US" b="1"/>
              <a:t>Vegetation Variables</a:t>
            </a:r>
          </a:p>
        </p:txBody>
      </p:sp>
      <p:sp>
        <p:nvSpPr>
          <p:cNvPr id="120" name="TextBox 119">
            <a:extLst>
              <a:ext uri="{FF2B5EF4-FFF2-40B4-BE49-F238E27FC236}">
                <a16:creationId xmlns:a16="http://schemas.microsoft.com/office/drawing/2014/main" id="{D047F0BB-6554-0396-822E-7FCEAC012568}"/>
              </a:ext>
            </a:extLst>
          </p:cNvPr>
          <p:cNvSpPr txBox="1"/>
          <p:nvPr/>
        </p:nvSpPr>
        <p:spPr>
          <a:xfrm>
            <a:off x="13896509" y="18462216"/>
            <a:ext cx="26035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Optimal Elevations (3DEM)</a:t>
            </a:r>
          </a:p>
        </p:txBody>
      </p:sp>
      <p:sp>
        <p:nvSpPr>
          <p:cNvPr id="121" name="TextBox 120">
            <a:extLst>
              <a:ext uri="{FF2B5EF4-FFF2-40B4-BE49-F238E27FC236}">
                <a16:creationId xmlns:a16="http://schemas.microsoft.com/office/drawing/2014/main" id="{225F6A44-9BAB-6F76-8D61-2F4074118B02}"/>
              </a:ext>
            </a:extLst>
          </p:cNvPr>
          <p:cNvSpPr txBox="1"/>
          <p:nvPr/>
        </p:nvSpPr>
        <p:spPr>
          <a:xfrm>
            <a:off x="13910473" y="20194391"/>
            <a:ext cx="23373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Visible Vegetation </a:t>
            </a:r>
          </a:p>
        </p:txBody>
      </p:sp>
      <p:sp>
        <p:nvSpPr>
          <p:cNvPr id="123" name="TextBox 122">
            <a:extLst>
              <a:ext uri="{FF2B5EF4-FFF2-40B4-BE49-F238E27FC236}">
                <a16:creationId xmlns:a16="http://schemas.microsoft.com/office/drawing/2014/main" id="{5EE7A7DB-696C-AD2E-C228-AABCCA4789FD}"/>
              </a:ext>
            </a:extLst>
          </p:cNvPr>
          <p:cNvSpPr txBox="1"/>
          <p:nvPr/>
        </p:nvSpPr>
        <p:spPr>
          <a:xfrm>
            <a:off x="13865889" y="19291610"/>
            <a:ext cx="24129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Vegetation Cover Type </a:t>
            </a:r>
          </a:p>
        </p:txBody>
      </p:sp>
      <p:sp>
        <p:nvSpPr>
          <p:cNvPr id="124" name="TextBox 123">
            <a:extLst>
              <a:ext uri="{FF2B5EF4-FFF2-40B4-BE49-F238E27FC236}">
                <a16:creationId xmlns:a16="http://schemas.microsoft.com/office/drawing/2014/main" id="{4E85604E-ED85-7042-448F-8F5258042166}"/>
              </a:ext>
            </a:extLst>
          </p:cNvPr>
          <p:cNvSpPr txBox="1"/>
          <p:nvPr/>
        </p:nvSpPr>
        <p:spPr>
          <a:xfrm>
            <a:off x="11219528" y="18492138"/>
            <a:ext cx="218805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Normalized Difference Vegetation Index</a:t>
            </a:r>
          </a:p>
        </p:txBody>
      </p:sp>
      <p:sp>
        <p:nvSpPr>
          <p:cNvPr id="125" name="TextBox 124">
            <a:extLst>
              <a:ext uri="{FF2B5EF4-FFF2-40B4-BE49-F238E27FC236}">
                <a16:creationId xmlns:a16="http://schemas.microsoft.com/office/drawing/2014/main" id="{47E2EA31-B3BC-4C8F-39FE-3DDDC259DD55}"/>
              </a:ext>
            </a:extLst>
          </p:cNvPr>
          <p:cNvSpPr txBox="1"/>
          <p:nvPr/>
        </p:nvSpPr>
        <p:spPr>
          <a:xfrm>
            <a:off x="11161895" y="19643934"/>
            <a:ext cx="230486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t>OGMx</a:t>
            </a:r>
            <a:r>
              <a:rPr lang="en-US"/>
              <a:t> 90% maximum greening increase </a:t>
            </a:r>
          </a:p>
        </p:txBody>
      </p:sp>
      <p:pic>
        <p:nvPicPr>
          <p:cNvPr id="126" name="Graphic 125" descr="Satellite with solid fill">
            <a:extLst>
              <a:ext uri="{FF2B5EF4-FFF2-40B4-BE49-F238E27FC236}">
                <a16:creationId xmlns:a16="http://schemas.microsoft.com/office/drawing/2014/main" id="{2D0C2121-027E-ECC2-EF36-2CC1E1B9FAC7}"/>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10502687" y="18653328"/>
            <a:ext cx="676277" cy="700088"/>
          </a:xfrm>
          <a:prstGeom prst="rect">
            <a:avLst/>
          </a:prstGeom>
        </p:spPr>
      </p:pic>
      <p:pic>
        <p:nvPicPr>
          <p:cNvPr id="127" name="Graphic 126" descr="Plant with solid fill">
            <a:extLst>
              <a:ext uri="{FF2B5EF4-FFF2-40B4-BE49-F238E27FC236}">
                <a16:creationId xmlns:a16="http://schemas.microsoft.com/office/drawing/2014/main" id="{85CFB06B-5936-6FC3-7ADF-1BE3458B101E}"/>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10515704" y="19667961"/>
            <a:ext cx="747713" cy="795338"/>
          </a:xfrm>
          <a:prstGeom prst="rect">
            <a:avLst/>
          </a:prstGeom>
        </p:spPr>
      </p:pic>
      <p:pic>
        <p:nvPicPr>
          <p:cNvPr id="128" name="Graphic 127" descr="Mountains with solid fill">
            <a:extLst>
              <a:ext uri="{FF2B5EF4-FFF2-40B4-BE49-F238E27FC236}">
                <a16:creationId xmlns:a16="http://schemas.microsoft.com/office/drawing/2014/main" id="{C95AD763-655A-C818-A5A7-E70C322CEB7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3203764" y="18425707"/>
            <a:ext cx="741872" cy="722702"/>
          </a:xfrm>
          <a:prstGeom prst="rect">
            <a:avLst/>
          </a:prstGeom>
        </p:spPr>
      </p:pic>
      <p:pic>
        <p:nvPicPr>
          <p:cNvPr id="130" name="Graphic 129" descr="Leaf with solid fill">
            <a:extLst>
              <a:ext uri="{FF2B5EF4-FFF2-40B4-BE49-F238E27FC236}">
                <a16:creationId xmlns:a16="http://schemas.microsoft.com/office/drawing/2014/main" id="{FB01C5D6-E6B2-496F-30BD-CCD2CB6DB04C}"/>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3176858" y="19362305"/>
            <a:ext cx="703531" cy="550176"/>
          </a:xfrm>
          <a:prstGeom prst="rect">
            <a:avLst/>
          </a:prstGeom>
        </p:spPr>
      </p:pic>
      <p:pic>
        <p:nvPicPr>
          <p:cNvPr id="131" name="Graphic 130" descr="Cactus with solid fill">
            <a:extLst>
              <a:ext uri="{FF2B5EF4-FFF2-40B4-BE49-F238E27FC236}">
                <a16:creationId xmlns:a16="http://schemas.microsoft.com/office/drawing/2014/main" id="{962DDB22-36DE-76C6-2420-52F73864620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3287871" y="20065630"/>
            <a:ext cx="684362" cy="626853"/>
          </a:xfrm>
          <a:prstGeom prst="rect">
            <a:avLst/>
          </a:prstGeom>
        </p:spPr>
      </p:pic>
      <p:pic>
        <p:nvPicPr>
          <p:cNvPr id="132" name="Graphic 131" descr="Plant with solid fill">
            <a:extLst>
              <a:ext uri="{FF2B5EF4-FFF2-40B4-BE49-F238E27FC236}">
                <a16:creationId xmlns:a16="http://schemas.microsoft.com/office/drawing/2014/main" id="{044ED538-FBF6-FD87-C668-689F828715AE}"/>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847992" y="18708009"/>
            <a:ext cx="747713" cy="795338"/>
          </a:xfrm>
          <a:prstGeom prst="rect">
            <a:avLst/>
          </a:prstGeom>
        </p:spPr>
      </p:pic>
      <p:pic>
        <p:nvPicPr>
          <p:cNvPr id="7" name="Picture 6" descr="03 Landsat8.png">
            <a:extLst>
              <a:ext uri="{FF2B5EF4-FFF2-40B4-BE49-F238E27FC236}">
                <a16:creationId xmlns:a16="http://schemas.microsoft.com/office/drawing/2014/main" id="{DFEE8C3C-25D8-204F-2D6A-AEBA17CBC6B4}"/>
              </a:ext>
            </a:extLst>
          </p:cNvPr>
          <p:cNvPicPr>
            <a:picLocks noChangeAspect="1"/>
          </p:cNvPicPr>
          <p:nvPr/>
        </p:nvPicPr>
        <p:blipFill>
          <a:blip r:embed="rId50"/>
          <a:stretch>
            <a:fillRect/>
          </a:stretch>
        </p:blipFill>
        <p:spPr>
          <a:xfrm>
            <a:off x="20421771" y="12842539"/>
            <a:ext cx="2206445" cy="1800803"/>
          </a:xfrm>
          <a:prstGeom prst="rect">
            <a:avLst/>
          </a:prstGeom>
        </p:spPr>
      </p:pic>
      <p:pic>
        <p:nvPicPr>
          <p:cNvPr id="46" name="Picture 45" descr="24 Sentinel2.png">
            <a:extLst>
              <a:ext uri="{FF2B5EF4-FFF2-40B4-BE49-F238E27FC236}">
                <a16:creationId xmlns:a16="http://schemas.microsoft.com/office/drawing/2014/main" id="{D97C445D-530B-4CB4-7DA1-DFF12C1DF64E}"/>
              </a:ext>
            </a:extLst>
          </p:cNvPr>
          <p:cNvPicPr>
            <a:picLocks noChangeAspect="1"/>
          </p:cNvPicPr>
          <p:nvPr/>
        </p:nvPicPr>
        <p:blipFill>
          <a:blip r:embed="rId51"/>
          <a:stretch>
            <a:fillRect/>
          </a:stretch>
        </p:blipFill>
        <p:spPr>
          <a:xfrm>
            <a:off x="23133775" y="13204276"/>
            <a:ext cx="2302294" cy="1667574"/>
          </a:xfrm>
          <a:prstGeom prst="rect">
            <a:avLst/>
          </a:prstGeom>
        </p:spPr>
      </p:pic>
      <p:sp>
        <p:nvSpPr>
          <p:cNvPr id="133" name="Content Placeholder 2">
            <a:extLst>
              <a:ext uri="{FF2B5EF4-FFF2-40B4-BE49-F238E27FC236}">
                <a16:creationId xmlns:a16="http://schemas.microsoft.com/office/drawing/2014/main" id="{19221B03-DFD7-467F-8312-EDFA985A777A}"/>
              </a:ext>
            </a:extLst>
          </p:cNvPr>
          <p:cNvSpPr txBox="1">
            <a:spLocks/>
          </p:cNvSpPr>
          <p:nvPr/>
        </p:nvSpPr>
        <p:spPr>
          <a:xfrm>
            <a:off x="14340023" y="24290417"/>
            <a:ext cx="11419214" cy="3119788"/>
          </a:xfrm>
          <a:prstGeom prst="rect">
            <a:avLst/>
          </a:prstGeom>
        </p:spPr>
        <p:txBody>
          <a:bodyPr vert="horz" lIns="91440" tIns="45720" rIns="91440" bIns="45720" rtlCol="0" anchor="t">
            <a:normAutofit/>
          </a:bodyPr>
          <a:lstStyle>
            <a:lvl1pPr marL="0" indent="0" algn="l" defTabSz="2743200" rtl="0" eaLnBrk="1" latinLnBrk="0" hangingPunct="1">
              <a:lnSpc>
                <a:spcPct val="90000"/>
              </a:lnSpc>
              <a:spcBef>
                <a:spcPts val="3000"/>
              </a:spcBef>
              <a:buFont typeface="Arial" panose="020B0604020202020204" pitchFamily="34" charset="0"/>
              <a:buNone/>
              <a:defRPr sz="7200" b="1" kern="1200">
                <a:solidFill>
                  <a:srgbClr val="67A478"/>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2900" indent="-342900" algn="just">
              <a:buFont typeface="Arial" panose="020B0604020202020204" pitchFamily="34" charset="0"/>
              <a:buChar char="•"/>
            </a:pPr>
            <a:r>
              <a:rPr lang="en-US" sz="2700" dirty="0">
                <a:latin typeface="Garamond" panose="02020404030301010803" pitchFamily="18" charset="0"/>
                <a:cs typeface="Arial"/>
              </a:rPr>
              <a:t>Created</a:t>
            </a:r>
            <a:r>
              <a:rPr lang="en-US" sz="2700" dirty="0">
                <a:solidFill>
                  <a:srgbClr val="000000"/>
                </a:solidFill>
                <a:latin typeface="Garamond" panose="02020404030301010803" pitchFamily="18" charset="0"/>
                <a:cs typeface="Arial"/>
              </a:rPr>
              <a:t> </a:t>
            </a:r>
            <a:r>
              <a:rPr lang="en-US" sz="2700" b="0" dirty="0">
                <a:solidFill>
                  <a:schemeClr val="tx1">
                    <a:lumMod val="75000"/>
                    <a:lumOff val="25000"/>
                  </a:schemeClr>
                </a:solidFill>
                <a:latin typeface="Garamond" panose="02020404030301010803" pitchFamily="18" charset="0"/>
                <a:cs typeface="Arial"/>
              </a:rPr>
              <a:t>park zones that allowed for a systematic method of analysis for calculating habitat suitability and fire risk</a:t>
            </a:r>
          </a:p>
          <a:p>
            <a:pPr marL="342900" indent="-342900" algn="just">
              <a:buFont typeface="Arial" panose="020B0604020202020204" pitchFamily="34" charset="0"/>
              <a:buChar char="•"/>
            </a:pPr>
            <a:r>
              <a:rPr lang="en-US" sz="2700" dirty="0">
                <a:latin typeface="Garamond" panose="02020404030301010803" pitchFamily="18" charset="0"/>
                <a:cs typeface="Arial"/>
              </a:rPr>
              <a:t>Performed</a:t>
            </a:r>
            <a:r>
              <a:rPr lang="en-US" sz="2700" dirty="0">
                <a:solidFill>
                  <a:srgbClr val="000000"/>
                </a:solidFill>
                <a:latin typeface="Garamond" panose="02020404030301010803" pitchFamily="18" charset="0"/>
                <a:cs typeface="Arial"/>
              </a:rPr>
              <a:t> </a:t>
            </a:r>
            <a:r>
              <a:rPr lang="en-US" sz="2700" b="0" dirty="0">
                <a:solidFill>
                  <a:schemeClr val="tx1">
                    <a:lumMod val="75000"/>
                    <a:lumOff val="25000"/>
                  </a:schemeClr>
                </a:solidFill>
                <a:latin typeface="Garamond" panose="02020404030301010803" pitchFamily="18" charset="0"/>
                <a:cs typeface="Arial"/>
              </a:rPr>
              <a:t>a comprehensive habitat suitability and fire risk assessment which prioritized mitigation and management efforts for Big Bend National Park </a:t>
            </a:r>
          </a:p>
          <a:p>
            <a:pPr marL="342900" indent="-342900" algn="just">
              <a:buFont typeface="Arial" panose="020B0604020202020204" pitchFamily="34" charset="0"/>
              <a:buChar char="•"/>
            </a:pPr>
            <a:r>
              <a:rPr lang="en-US" sz="2700" dirty="0">
                <a:latin typeface="Garamond" panose="02020404030301010803" pitchFamily="18" charset="0"/>
                <a:cs typeface="Arial"/>
              </a:rPr>
              <a:t>Combined</a:t>
            </a:r>
            <a:r>
              <a:rPr lang="en-US" sz="2700" dirty="0">
                <a:solidFill>
                  <a:srgbClr val="000000"/>
                </a:solidFill>
                <a:latin typeface="Garamond" panose="02020404030301010803" pitchFamily="18" charset="0"/>
                <a:cs typeface="Arial"/>
              </a:rPr>
              <a:t> </a:t>
            </a:r>
            <a:r>
              <a:rPr lang="en-US" sz="2700" b="0" dirty="0">
                <a:solidFill>
                  <a:schemeClr val="tx1">
                    <a:lumMod val="75000"/>
                    <a:lumOff val="25000"/>
                  </a:schemeClr>
                </a:solidFill>
                <a:latin typeface="Garamond" panose="02020404030301010803" pitchFamily="18" charset="0"/>
                <a:cs typeface="Arial"/>
              </a:rPr>
              <a:t>multi-source land image phenology data with optimal habitat suitability to generate a species detection map with 81% overall accuracy</a:t>
            </a:r>
          </a:p>
          <a:p>
            <a:pPr marL="457200" indent="-457200">
              <a:buFont typeface="Arial" panose="020B0604020202020204" pitchFamily="34" charset="0"/>
              <a:buChar char="•"/>
            </a:pPr>
            <a:endParaRPr lang="en-US" sz="2000" dirty="0">
              <a:solidFill>
                <a:srgbClr val="000000"/>
              </a:solidFill>
              <a:latin typeface="Century Gothic"/>
            </a:endParaRPr>
          </a:p>
          <a:p>
            <a:pPr marL="457200" indent="-457200">
              <a:buFont typeface="Calibri" panose="020B0604020202020204" pitchFamily="34" charset="0"/>
              <a:buChar char="-"/>
            </a:pPr>
            <a:endParaRPr lang="en-US" dirty="0">
              <a:solidFill>
                <a:srgbClr val="000000"/>
              </a:solidFill>
              <a:latin typeface="Garamond"/>
            </a:endParaRPr>
          </a:p>
        </p:txBody>
      </p:sp>
      <p:sp>
        <p:nvSpPr>
          <p:cNvPr id="82" name="TextBox 81">
            <a:extLst>
              <a:ext uri="{FF2B5EF4-FFF2-40B4-BE49-F238E27FC236}">
                <a16:creationId xmlns:a16="http://schemas.microsoft.com/office/drawing/2014/main" id="{CAE562B2-4F20-467C-9312-04049F142ADF}"/>
              </a:ext>
            </a:extLst>
          </p:cNvPr>
          <p:cNvSpPr txBox="1"/>
          <p:nvPr/>
        </p:nvSpPr>
        <p:spPr>
          <a:xfrm>
            <a:off x="22576372" y="13469367"/>
            <a:ext cx="354879" cy="584775"/>
          </a:xfrm>
          <a:prstGeom prst="rect">
            <a:avLst/>
          </a:prstGeom>
          <a:noFill/>
        </p:spPr>
        <p:txBody>
          <a:bodyPr wrap="square" rtlCol="0">
            <a:spAutoFit/>
          </a:bodyPr>
          <a:lstStyle/>
          <a:p>
            <a:r>
              <a:rPr lang="en-US" sz="4800" baseline="-25000" dirty="0"/>
              <a:t>+</a:t>
            </a:r>
            <a:endParaRPr lang="en-US" sz="3600" baseline="-25000" dirty="0"/>
          </a:p>
        </p:txBody>
      </p:sp>
      <p:cxnSp>
        <p:nvCxnSpPr>
          <p:cNvPr id="33" name="Straight Connector 32">
            <a:extLst>
              <a:ext uri="{FF2B5EF4-FFF2-40B4-BE49-F238E27FC236}">
                <a16:creationId xmlns:a16="http://schemas.microsoft.com/office/drawing/2014/main" id="{750CB8B8-FCB4-4346-903E-FEADB8949CE9}"/>
              </a:ext>
            </a:extLst>
          </p:cNvPr>
          <p:cNvCxnSpPr>
            <a:cxnSpLocks/>
          </p:cNvCxnSpPr>
          <p:nvPr/>
        </p:nvCxnSpPr>
        <p:spPr>
          <a:xfrm>
            <a:off x="8620757" y="25558022"/>
            <a:ext cx="4736799" cy="66458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41" name="Picture 1040" descr="A map of a country&#10;&#10;Description automatically generated">
            <a:extLst>
              <a:ext uri="{FF2B5EF4-FFF2-40B4-BE49-F238E27FC236}">
                <a16:creationId xmlns:a16="http://schemas.microsoft.com/office/drawing/2014/main" id="{0750E389-1441-8CE9-3E2C-3A7CAAA1FDB2}"/>
              </a:ext>
            </a:extLst>
          </p:cNvPr>
          <p:cNvPicPr>
            <a:picLocks noChangeAspect="1"/>
          </p:cNvPicPr>
          <p:nvPr/>
        </p:nvPicPr>
        <p:blipFill>
          <a:blip r:embed="rId52"/>
          <a:stretch>
            <a:fillRect/>
          </a:stretch>
        </p:blipFill>
        <p:spPr>
          <a:xfrm>
            <a:off x="1040022" y="21596588"/>
            <a:ext cx="4377128" cy="3655385"/>
          </a:xfrm>
          <a:prstGeom prst="rect">
            <a:avLst/>
          </a:prstGeom>
        </p:spPr>
      </p:pic>
      <p:sp>
        <p:nvSpPr>
          <p:cNvPr id="1043" name="Rectangle 1042">
            <a:extLst>
              <a:ext uri="{FF2B5EF4-FFF2-40B4-BE49-F238E27FC236}">
                <a16:creationId xmlns:a16="http://schemas.microsoft.com/office/drawing/2014/main" id="{FB552694-EEDF-3288-B095-D863B6D6B9BF}"/>
              </a:ext>
            </a:extLst>
          </p:cNvPr>
          <p:cNvSpPr/>
          <p:nvPr/>
        </p:nvSpPr>
        <p:spPr>
          <a:xfrm>
            <a:off x="1247225" y="22034153"/>
            <a:ext cx="217716" cy="106089"/>
          </a:xfrm>
          <a:prstGeom prst="rect">
            <a:avLst/>
          </a:prstGeom>
          <a:solidFill>
            <a:srgbClr val="FFFF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4" name="Rectangle 1043">
            <a:extLst>
              <a:ext uri="{FF2B5EF4-FFF2-40B4-BE49-F238E27FC236}">
                <a16:creationId xmlns:a16="http://schemas.microsoft.com/office/drawing/2014/main" id="{51E3812A-A637-C9BF-9677-080EF14A45F0}"/>
              </a:ext>
            </a:extLst>
          </p:cNvPr>
          <p:cNvSpPr/>
          <p:nvPr/>
        </p:nvSpPr>
        <p:spPr>
          <a:xfrm>
            <a:off x="1247225" y="22224757"/>
            <a:ext cx="217716" cy="106089"/>
          </a:xfrm>
          <a:prstGeom prst="rect">
            <a:avLst/>
          </a:prstGeom>
          <a:solidFill>
            <a:srgbClr val="C0E6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5" name="Rectangle 1044">
            <a:extLst>
              <a:ext uri="{FF2B5EF4-FFF2-40B4-BE49-F238E27FC236}">
                <a16:creationId xmlns:a16="http://schemas.microsoft.com/office/drawing/2014/main" id="{3AC56184-BCBC-850A-8E94-A8C3D5D88603}"/>
              </a:ext>
            </a:extLst>
          </p:cNvPr>
          <p:cNvSpPr/>
          <p:nvPr/>
        </p:nvSpPr>
        <p:spPr>
          <a:xfrm>
            <a:off x="1247225" y="22404962"/>
            <a:ext cx="217716" cy="106089"/>
          </a:xfrm>
          <a:prstGeom prst="rect">
            <a:avLst/>
          </a:prstGeom>
          <a:solidFill>
            <a:srgbClr val="7AC4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6" name="Rectangle 1045">
            <a:extLst>
              <a:ext uri="{FF2B5EF4-FFF2-40B4-BE49-F238E27FC236}">
                <a16:creationId xmlns:a16="http://schemas.microsoft.com/office/drawing/2014/main" id="{1D8EE78B-823A-1EF4-7E78-8C4DBB044E76}"/>
              </a:ext>
            </a:extLst>
          </p:cNvPr>
          <p:cNvSpPr/>
          <p:nvPr/>
        </p:nvSpPr>
        <p:spPr>
          <a:xfrm>
            <a:off x="1247225" y="22585169"/>
            <a:ext cx="217716" cy="106089"/>
          </a:xfrm>
          <a:prstGeom prst="rect">
            <a:avLst/>
          </a:prstGeom>
          <a:solidFill>
            <a:srgbClr val="30A3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7" name="Rectangle 1046">
            <a:extLst>
              <a:ext uri="{FF2B5EF4-FFF2-40B4-BE49-F238E27FC236}">
                <a16:creationId xmlns:a16="http://schemas.microsoft.com/office/drawing/2014/main" id="{7A01DE7E-8F94-DD83-F01F-2F38F23E5E52}"/>
              </a:ext>
            </a:extLst>
          </p:cNvPr>
          <p:cNvSpPr/>
          <p:nvPr/>
        </p:nvSpPr>
        <p:spPr>
          <a:xfrm>
            <a:off x="1247225" y="22772305"/>
            <a:ext cx="217716" cy="106089"/>
          </a:xfrm>
          <a:prstGeom prst="rect">
            <a:avLst/>
          </a:prstGeom>
          <a:solidFill>
            <a:srgbClr val="01673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8" name="Rectangle 1047">
            <a:extLst>
              <a:ext uri="{FF2B5EF4-FFF2-40B4-BE49-F238E27FC236}">
                <a16:creationId xmlns:a16="http://schemas.microsoft.com/office/drawing/2014/main" id="{CA8E1EB2-8D8E-8AF6-32C1-4A53480A568A}"/>
              </a:ext>
            </a:extLst>
          </p:cNvPr>
          <p:cNvSpPr/>
          <p:nvPr/>
        </p:nvSpPr>
        <p:spPr>
          <a:xfrm>
            <a:off x="1153947" y="21750833"/>
            <a:ext cx="1288405" cy="124757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50" name="TextBox 1049">
            <a:extLst>
              <a:ext uri="{FF2B5EF4-FFF2-40B4-BE49-F238E27FC236}">
                <a16:creationId xmlns:a16="http://schemas.microsoft.com/office/drawing/2014/main" id="{593E070B-CF53-1B23-12AD-651A885034CD}"/>
              </a:ext>
            </a:extLst>
          </p:cNvPr>
          <p:cNvSpPr txBox="1"/>
          <p:nvPr/>
        </p:nvSpPr>
        <p:spPr>
          <a:xfrm>
            <a:off x="3288609" y="22054715"/>
            <a:ext cx="2386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1</a:t>
            </a:r>
          </a:p>
        </p:txBody>
      </p:sp>
      <p:sp>
        <p:nvSpPr>
          <p:cNvPr id="1051" name="TextBox 1050">
            <a:extLst>
              <a:ext uri="{FF2B5EF4-FFF2-40B4-BE49-F238E27FC236}">
                <a16:creationId xmlns:a16="http://schemas.microsoft.com/office/drawing/2014/main" id="{ABD2D4F6-41DC-2485-8405-52C8CCB89E0F}"/>
              </a:ext>
            </a:extLst>
          </p:cNvPr>
          <p:cNvSpPr txBox="1"/>
          <p:nvPr/>
        </p:nvSpPr>
        <p:spPr>
          <a:xfrm>
            <a:off x="3767854" y="22227242"/>
            <a:ext cx="2386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2</a:t>
            </a:r>
          </a:p>
        </p:txBody>
      </p:sp>
      <p:sp>
        <p:nvSpPr>
          <p:cNvPr id="1052" name="TextBox 1051">
            <a:extLst>
              <a:ext uri="{FF2B5EF4-FFF2-40B4-BE49-F238E27FC236}">
                <a16:creationId xmlns:a16="http://schemas.microsoft.com/office/drawing/2014/main" id="{9E27F81E-1497-DF99-1901-9A3CDAB62EDA}"/>
              </a:ext>
            </a:extLst>
          </p:cNvPr>
          <p:cNvSpPr txBox="1"/>
          <p:nvPr/>
        </p:nvSpPr>
        <p:spPr>
          <a:xfrm>
            <a:off x="3499477" y="22553130"/>
            <a:ext cx="2386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3</a:t>
            </a:r>
          </a:p>
        </p:txBody>
      </p:sp>
      <p:sp>
        <p:nvSpPr>
          <p:cNvPr id="1053" name="TextBox 1052">
            <a:extLst>
              <a:ext uri="{FF2B5EF4-FFF2-40B4-BE49-F238E27FC236}">
                <a16:creationId xmlns:a16="http://schemas.microsoft.com/office/drawing/2014/main" id="{CC77D1CB-D29A-266D-E301-7706C946C350}"/>
              </a:ext>
            </a:extLst>
          </p:cNvPr>
          <p:cNvSpPr txBox="1"/>
          <p:nvPr/>
        </p:nvSpPr>
        <p:spPr>
          <a:xfrm>
            <a:off x="3863702" y="22917356"/>
            <a:ext cx="2386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4</a:t>
            </a:r>
          </a:p>
        </p:txBody>
      </p:sp>
      <p:sp>
        <p:nvSpPr>
          <p:cNvPr id="1054" name="TextBox 1053">
            <a:extLst>
              <a:ext uri="{FF2B5EF4-FFF2-40B4-BE49-F238E27FC236}">
                <a16:creationId xmlns:a16="http://schemas.microsoft.com/office/drawing/2014/main" id="{627C2D6F-712A-DAB3-6BEA-D3707DE8C2FF}"/>
              </a:ext>
            </a:extLst>
          </p:cNvPr>
          <p:cNvSpPr txBox="1"/>
          <p:nvPr/>
        </p:nvSpPr>
        <p:spPr>
          <a:xfrm>
            <a:off x="4132080" y="22591469"/>
            <a:ext cx="2386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5</a:t>
            </a:r>
          </a:p>
        </p:txBody>
      </p:sp>
      <p:sp>
        <p:nvSpPr>
          <p:cNvPr id="1057" name="TextBox 1056">
            <a:extLst>
              <a:ext uri="{FF2B5EF4-FFF2-40B4-BE49-F238E27FC236}">
                <a16:creationId xmlns:a16="http://schemas.microsoft.com/office/drawing/2014/main" id="{8C6A1538-4318-6CCB-D5F3-81426E295A82}"/>
              </a:ext>
            </a:extLst>
          </p:cNvPr>
          <p:cNvSpPr txBox="1"/>
          <p:nvPr/>
        </p:nvSpPr>
        <p:spPr>
          <a:xfrm>
            <a:off x="4534646" y="23109054"/>
            <a:ext cx="2386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6</a:t>
            </a:r>
          </a:p>
        </p:txBody>
      </p:sp>
      <p:sp>
        <p:nvSpPr>
          <p:cNvPr id="1058" name="TextBox 1057">
            <a:extLst>
              <a:ext uri="{FF2B5EF4-FFF2-40B4-BE49-F238E27FC236}">
                <a16:creationId xmlns:a16="http://schemas.microsoft.com/office/drawing/2014/main" id="{21B9597A-124D-5A3D-4E82-E1CB6FAD4753}"/>
              </a:ext>
            </a:extLst>
          </p:cNvPr>
          <p:cNvSpPr txBox="1"/>
          <p:nvPr/>
        </p:nvSpPr>
        <p:spPr>
          <a:xfrm>
            <a:off x="4419627" y="23473281"/>
            <a:ext cx="2386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7</a:t>
            </a:r>
          </a:p>
        </p:txBody>
      </p:sp>
      <p:sp>
        <p:nvSpPr>
          <p:cNvPr id="1059" name="TextBox 1058">
            <a:extLst>
              <a:ext uri="{FF2B5EF4-FFF2-40B4-BE49-F238E27FC236}">
                <a16:creationId xmlns:a16="http://schemas.microsoft.com/office/drawing/2014/main" id="{58E58AC5-D6B8-880F-43DD-22A4AA5BB2E5}"/>
              </a:ext>
            </a:extLst>
          </p:cNvPr>
          <p:cNvSpPr txBox="1"/>
          <p:nvPr/>
        </p:nvSpPr>
        <p:spPr>
          <a:xfrm>
            <a:off x="4227930" y="23818338"/>
            <a:ext cx="2386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8</a:t>
            </a:r>
          </a:p>
        </p:txBody>
      </p:sp>
      <p:sp>
        <p:nvSpPr>
          <p:cNvPr id="1060" name="TextBox 1059">
            <a:extLst>
              <a:ext uri="{FF2B5EF4-FFF2-40B4-BE49-F238E27FC236}">
                <a16:creationId xmlns:a16="http://schemas.microsoft.com/office/drawing/2014/main" id="{2E2A3988-7369-7223-1787-E33096E3ED70}"/>
              </a:ext>
            </a:extLst>
          </p:cNvPr>
          <p:cNvSpPr txBox="1"/>
          <p:nvPr/>
        </p:nvSpPr>
        <p:spPr>
          <a:xfrm>
            <a:off x="3902042" y="24201733"/>
            <a:ext cx="44951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15</a:t>
            </a:r>
          </a:p>
        </p:txBody>
      </p:sp>
      <p:sp>
        <p:nvSpPr>
          <p:cNvPr id="1068" name="TextBox 1067">
            <a:extLst>
              <a:ext uri="{FF2B5EF4-FFF2-40B4-BE49-F238E27FC236}">
                <a16:creationId xmlns:a16="http://schemas.microsoft.com/office/drawing/2014/main" id="{E1D6CF81-8535-DE9D-F178-920F4DAD7E2E}"/>
              </a:ext>
            </a:extLst>
          </p:cNvPr>
          <p:cNvSpPr txBox="1"/>
          <p:nvPr/>
        </p:nvSpPr>
        <p:spPr>
          <a:xfrm>
            <a:off x="3863703" y="23626639"/>
            <a:ext cx="2386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9</a:t>
            </a:r>
          </a:p>
        </p:txBody>
      </p:sp>
      <p:sp>
        <p:nvSpPr>
          <p:cNvPr id="1069" name="TextBox 1068">
            <a:extLst>
              <a:ext uri="{FF2B5EF4-FFF2-40B4-BE49-F238E27FC236}">
                <a16:creationId xmlns:a16="http://schemas.microsoft.com/office/drawing/2014/main" id="{0A9151E4-FCAB-92DB-CF09-E9B1008F8E76}"/>
              </a:ext>
            </a:extLst>
          </p:cNvPr>
          <p:cNvSpPr txBox="1"/>
          <p:nvPr/>
        </p:nvSpPr>
        <p:spPr>
          <a:xfrm>
            <a:off x="3211930" y="23549960"/>
            <a:ext cx="3728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10</a:t>
            </a:r>
            <a:endParaRPr lang="en-US"/>
          </a:p>
        </p:txBody>
      </p:sp>
      <p:sp>
        <p:nvSpPr>
          <p:cNvPr id="1070" name="TextBox 1069">
            <a:extLst>
              <a:ext uri="{FF2B5EF4-FFF2-40B4-BE49-F238E27FC236}">
                <a16:creationId xmlns:a16="http://schemas.microsoft.com/office/drawing/2014/main" id="{DEAF26FB-F773-5A34-A92E-3404F8578486}"/>
              </a:ext>
            </a:extLst>
          </p:cNvPr>
          <p:cNvSpPr txBox="1"/>
          <p:nvPr/>
        </p:nvSpPr>
        <p:spPr>
          <a:xfrm>
            <a:off x="3422797" y="23128223"/>
            <a:ext cx="3728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11</a:t>
            </a:r>
            <a:endParaRPr lang="en-US"/>
          </a:p>
        </p:txBody>
      </p:sp>
      <p:sp>
        <p:nvSpPr>
          <p:cNvPr id="1071" name="TextBox 1070">
            <a:extLst>
              <a:ext uri="{FF2B5EF4-FFF2-40B4-BE49-F238E27FC236}">
                <a16:creationId xmlns:a16="http://schemas.microsoft.com/office/drawing/2014/main" id="{93CABA97-F7FC-6C4F-6109-05BC067631AB}"/>
              </a:ext>
            </a:extLst>
          </p:cNvPr>
          <p:cNvSpPr txBox="1"/>
          <p:nvPr/>
        </p:nvSpPr>
        <p:spPr>
          <a:xfrm>
            <a:off x="2809364" y="23185733"/>
            <a:ext cx="3728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12</a:t>
            </a:r>
            <a:endParaRPr lang="en-US"/>
          </a:p>
        </p:txBody>
      </p:sp>
      <p:sp>
        <p:nvSpPr>
          <p:cNvPr id="1072" name="TextBox 1071">
            <a:extLst>
              <a:ext uri="{FF2B5EF4-FFF2-40B4-BE49-F238E27FC236}">
                <a16:creationId xmlns:a16="http://schemas.microsoft.com/office/drawing/2014/main" id="{953847C0-8E79-530F-CD4C-E706E180E10B}"/>
              </a:ext>
            </a:extLst>
          </p:cNvPr>
          <p:cNvSpPr txBox="1"/>
          <p:nvPr/>
        </p:nvSpPr>
        <p:spPr>
          <a:xfrm>
            <a:off x="2886043" y="23971696"/>
            <a:ext cx="3728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13</a:t>
            </a:r>
            <a:endParaRPr lang="en-US"/>
          </a:p>
        </p:txBody>
      </p:sp>
      <p:sp>
        <p:nvSpPr>
          <p:cNvPr id="1073" name="TextBox 1072">
            <a:extLst>
              <a:ext uri="{FF2B5EF4-FFF2-40B4-BE49-F238E27FC236}">
                <a16:creationId xmlns:a16="http://schemas.microsoft.com/office/drawing/2014/main" id="{CCDE7BBE-0414-FCA2-E830-2EE7653371F6}"/>
              </a:ext>
            </a:extLst>
          </p:cNvPr>
          <p:cNvSpPr txBox="1"/>
          <p:nvPr/>
        </p:nvSpPr>
        <p:spPr>
          <a:xfrm>
            <a:off x="3537817" y="24048375"/>
            <a:ext cx="3728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14</a:t>
            </a:r>
            <a:endParaRPr lang="en-US"/>
          </a:p>
        </p:txBody>
      </p:sp>
      <p:sp>
        <p:nvSpPr>
          <p:cNvPr id="1075" name="TextBox 1074">
            <a:extLst>
              <a:ext uri="{FF2B5EF4-FFF2-40B4-BE49-F238E27FC236}">
                <a16:creationId xmlns:a16="http://schemas.microsoft.com/office/drawing/2014/main" id="{03E5FD0C-BDB3-0FDF-CDDC-35C349EAD50F}"/>
              </a:ext>
            </a:extLst>
          </p:cNvPr>
          <p:cNvSpPr txBox="1"/>
          <p:nvPr/>
        </p:nvSpPr>
        <p:spPr>
          <a:xfrm>
            <a:off x="3691175" y="24546790"/>
            <a:ext cx="3728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16</a:t>
            </a:r>
            <a:endParaRPr lang="en-US"/>
          </a:p>
        </p:txBody>
      </p:sp>
      <p:sp>
        <p:nvSpPr>
          <p:cNvPr id="1076" name="TextBox 1075">
            <a:extLst>
              <a:ext uri="{FF2B5EF4-FFF2-40B4-BE49-F238E27FC236}">
                <a16:creationId xmlns:a16="http://schemas.microsoft.com/office/drawing/2014/main" id="{D145EFA8-0459-F528-E02C-8CC2F7B69323}"/>
              </a:ext>
            </a:extLst>
          </p:cNvPr>
          <p:cNvSpPr txBox="1"/>
          <p:nvPr/>
        </p:nvSpPr>
        <p:spPr>
          <a:xfrm>
            <a:off x="3192760" y="24527620"/>
            <a:ext cx="3728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17</a:t>
            </a:r>
            <a:endParaRPr lang="en-US"/>
          </a:p>
        </p:txBody>
      </p:sp>
      <p:sp>
        <p:nvSpPr>
          <p:cNvPr id="1077" name="TextBox 1076">
            <a:extLst>
              <a:ext uri="{FF2B5EF4-FFF2-40B4-BE49-F238E27FC236}">
                <a16:creationId xmlns:a16="http://schemas.microsoft.com/office/drawing/2014/main" id="{FE617996-CA7A-44C0-8AA5-A4D7772D4C3F}"/>
              </a:ext>
            </a:extLst>
          </p:cNvPr>
          <p:cNvSpPr txBox="1"/>
          <p:nvPr/>
        </p:nvSpPr>
        <p:spPr>
          <a:xfrm>
            <a:off x="2195929" y="23799167"/>
            <a:ext cx="3728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19</a:t>
            </a:r>
            <a:endParaRPr lang="en-US"/>
          </a:p>
        </p:txBody>
      </p:sp>
      <p:sp>
        <p:nvSpPr>
          <p:cNvPr id="1078" name="TextBox 1077">
            <a:extLst>
              <a:ext uri="{FF2B5EF4-FFF2-40B4-BE49-F238E27FC236}">
                <a16:creationId xmlns:a16="http://schemas.microsoft.com/office/drawing/2014/main" id="{D1ED5BD8-45AF-6507-4004-5FA7F2BED520}"/>
              </a:ext>
            </a:extLst>
          </p:cNvPr>
          <p:cNvSpPr txBox="1"/>
          <p:nvPr/>
        </p:nvSpPr>
        <p:spPr>
          <a:xfrm>
            <a:off x="2598496" y="24259243"/>
            <a:ext cx="3728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18</a:t>
            </a:r>
            <a:endParaRPr lang="en-US"/>
          </a:p>
        </p:txBody>
      </p:sp>
      <p:sp>
        <p:nvSpPr>
          <p:cNvPr id="1079" name="TextBox 1078">
            <a:extLst>
              <a:ext uri="{FF2B5EF4-FFF2-40B4-BE49-F238E27FC236}">
                <a16:creationId xmlns:a16="http://schemas.microsoft.com/office/drawing/2014/main" id="{45AE85FC-4C6A-FDFD-DDCA-961C6684F8D5}"/>
              </a:ext>
            </a:extLst>
          </p:cNvPr>
          <p:cNvSpPr txBox="1"/>
          <p:nvPr/>
        </p:nvSpPr>
        <p:spPr>
          <a:xfrm>
            <a:off x="1429137" y="23799167"/>
            <a:ext cx="3728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20</a:t>
            </a:r>
            <a:endParaRPr lang="en-US"/>
          </a:p>
        </p:txBody>
      </p:sp>
      <p:pic>
        <p:nvPicPr>
          <p:cNvPr id="1080" name="Picture 1079" descr="A map of different colored areas&#10;&#10;Description automatically generated">
            <a:extLst>
              <a:ext uri="{FF2B5EF4-FFF2-40B4-BE49-F238E27FC236}">
                <a16:creationId xmlns:a16="http://schemas.microsoft.com/office/drawing/2014/main" id="{2B1E84C7-525F-22D4-67FE-BD987B850414}"/>
              </a:ext>
            </a:extLst>
          </p:cNvPr>
          <p:cNvPicPr>
            <a:picLocks noChangeAspect="1"/>
          </p:cNvPicPr>
          <p:nvPr/>
        </p:nvPicPr>
        <p:blipFill>
          <a:blip r:embed="rId53"/>
          <a:stretch>
            <a:fillRect/>
          </a:stretch>
        </p:blipFill>
        <p:spPr>
          <a:xfrm>
            <a:off x="931851" y="25334055"/>
            <a:ext cx="4369787" cy="4034018"/>
          </a:xfrm>
          <a:prstGeom prst="rect">
            <a:avLst/>
          </a:prstGeom>
        </p:spPr>
      </p:pic>
      <p:sp>
        <p:nvSpPr>
          <p:cNvPr id="1082" name="Rectangle 1081">
            <a:extLst>
              <a:ext uri="{FF2B5EF4-FFF2-40B4-BE49-F238E27FC236}">
                <a16:creationId xmlns:a16="http://schemas.microsoft.com/office/drawing/2014/main" id="{7ECF920E-B29A-580B-B47E-D701A03DAFD3}"/>
              </a:ext>
            </a:extLst>
          </p:cNvPr>
          <p:cNvSpPr/>
          <p:nvPr/>
        </p:nvSpPr>
        <p:spPr>
          <a:xfrm>
            <a:off x="1240656" y="26216818"/>
            <a:ext cx="232105" cy="116567"/>
          </a:xfrm>
          <a:prstGeom prst="rect">
            <a:avLst/>
          </a:prstGeom>
          <a:solidFill>
            <a:srgbClr val="FD8C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3" name="Rectangle 1082">
            <a:extLst>
              <a:ext uri="{FF2B5EF4-FFF2-40B4-BE49-F238E27FC236}">
                <a16:creationId xmlns:a16="http://schemas.microsoft.com/office/drawing/2014/main" id="{7FB7F7F3-31D9-1B3E-8D73-ED8B5437056B}"/>
              </a:ext>
            </a:extLst>
          </p:cNvPr>
          <p:cNvSpPr/>
          <p:nvPr/>
        </p:nvSpPr>
        <p:spPr>
          <a:xfrm>
            <a:off x="1240655" y="25768481"/>
            <a:ext cx="232105" cy="116567"/>
          </a:xfrm>
          <a:prstGeom prst="rect">
            <a:avLst/>
          </a:prstGeom>
          <a:solidFill>
            <a:srgbClr val="FEFFB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4" name="Rectangle 1083">
            <a:extLst>
              <a:ext uri="{FF2B5EF4-FFF2-40B4-BE49-F238E27FC236}">
                <a16:creationId xmlns:a16="http://schemas.microsoft.com/office/drawing/2014/main" id="{2B299352-1470-7CBE-B6B4-A1F40C43729F}"/>
              </a:ext>
            </a:extLst>
          </p:cNvPr>
          <p:cNvSpPr/>
          <p:nvPr/>
        </p:nvSpPr>
        <p:spPr>
          <a:xfrm>
            <a:off x="1240656" y="26432019"/>
            <a:ext cx="232105" cy="116567"/>
          </a:xfrm>
          <a:prstGeom prst="rect">
            <a:avLst/>
          </a:prstGeom>
          <a:solidFill>
            <a:srgbClr val="EC3A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5" name="Rectangle 1084">
            <a:extLst>
              <a:ext uri="{FF2B5EF4-FFF2-40B4-BE49-F238E27FC236}">
                <a16:creationId xmlns:a16="http://schemas.microsoft.com/office/drawing/2014/main" id="{CAFF15C4-BD7F-AC51-B319-BE82F12CF7BD}"/>
              </a:ext>
            </a:extLst>
          </p:cNvPr>
          <p:cNvSpPr/>
          <p:nvPr/>
        </p:nvSpPr>
        <p:spPr>
          <a:xfrm>
            <a:off x="1240655" y="26656187"/>
            <a:ext cx="232105" cy="116567"/>
          </a:xfrm>
          <a:prstGeom prst="rect">
            <a:avLst/>
          </a:prstGeom>
          <a:solidFill>
            <a:srgbClr val="BD00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6" name="Rectangle 1085">
            <a:extLst>
              <a:ext uri="{FF2B5EF4-FFF2-40B4-BE49-F238E27FC236}">
                <a16:creationId xmlns:a16="http://schemas.microsoft.com/office/drawing/2014/main" id="{4196320F-8B25-245E-1B5A-A12102F41D6A}"/>
              </a:ext>
            </a:extLst>
          </p:cNvPr>
          <p:cNvSpPr/>
          <p:nvPr/>
        </p:nvSpPr>
        <p:spPr>
          <a:xfrm>
            <a:off x="1240655" y="25992650"/>
            <a:ext cx="232105" cy="116567"/>
          </a:xfrm>
          <a:prstGeom prst="rect">
            <a:avLst/>
          </a:prstGeom>
          <a:solidFill>
            <a:srgbClr val="FECC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7" name="Rectangle 1086">
            <a:extLst>
              <a:ext uri="{FF2B5EF4-FFF2-40B4-BE49-F238E27FC236}">
                <a16:creationId xmlns:a16="http://schemas.microsoft.com/office/drawing/2014/main" id="{242D637D-EFA7-A44D-B3C2-B66372E70AD0}"/>
              </a:ext>
            </a:extLst>
          </p:cNvPr>
          <p:cNvSpPr/>
          <p:nvPr/>
        </p:nvSpPr>
        <p:spPr>
          <a:xfrm>
            <a:off x="1152615" y="25453411"/>
            <a:ext cx="1280387" cy="14000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2" name="TextBox 191">
            <a:extLst>
              <a:ext uri="{FF2B5EF4-FFF2-40B4-BE49-F238E27FC236}">
                <a16:creationId xmlns:a16="http://schemas.microsoft.com/office/drawing/2014/main" id="{A73E3F1F-4B66-C21B-18B0-EB9AE8667672}"/>
              </a:ext>
            </a:extLst>
          </p:cNvPr>
          <p:cNvSpPr txBox="1"/>
          <p:nvPr/>
        </p:nvSpPr>
        <p:spPr>
          <a:xfrm>
            <a:off x="1505816" y="21939695"/>
            <a:ext cx="127382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t>Very Low</a:t>
            </a:r>
          </a:p>
        </p:txBody>
      </p:sp>
      <p:sp>
        <p:nvSpPr>
          <p:cNvPr id="193" name="TextBox 192">
            <a:extLst>
              <a:ext uri="{FF2B5EF4-FFF2-40B4-BE49-F238E27FC236}">
                <a16:creationId xmlns:a16="http://schemas.microsoft.com/office/drawing/2014/main" id="{489FCA63-2A44-7BAB-7155-B676B25A47CB}"/>
              </a:ext>
            </a:extLst>
          </p:cNvPr>
          <p:cNvSpPr txBox="1"/>
          <p:nvPr/>
        </p:nvSpPr>
        <p:spPr>
          <a:xfrm>
            <a:off x="1467476" y="22150562"/>
            <a:ext cx="127382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t> Low</a:t>
            </a:r>
          </a:p>
        </p:txBody>
      </p:sp>
      <p:sp>
        <p:nvSpPr>
          <p:cNvPr id="194" name="TextBox 193">
            <a:extLst>
              <a:ext uri="{FF2B5EF4-FFF2-40B4-BE49-F238E27FC236}">
                <a16:creationId xmlns:a16="http://schemas.microsoft.com/office/drawing/2014/main" id="{12392483-4545-483A-F2D5-7B6C3EC2C208}"/>
              </a:ext>
            </a:extLst>
          </p:cNvPr>
          <p:cNvSpPr txBox="1"/>
          <p:nvPr/>
        </p:nvSpPr>
        <p:spPr>
          <a:xfrm>
            <a:off x="1467476" y="22342261"/>
            <a:ext cx="127382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t>Moderate</a:t>
            </a:r>
          </a:p>
        </p:txBody>
      </p:sp>
      <p:sp>
        <p:nvSpPr>
          <p:cNvPr id="196" name="TextBox 195">
            <a:extLst>
              <a:ext uri="{FF2B5EF4-FFF2-40B4-BE49-F238E27FC236}">
                <a16:creationId xmlns:a16="http://schemas.microsoft.com/office/drawing/2014/main" id="{0AE1468E-216E-CFF9-4D5D-DD51EEB58F1F}"/>
              </a:ext>
            </a:extLst>
          </p:cNvPr>
          <p:cNvSpPr txBox="1"/>
          <p:nvPr/>
        </p:nvSpPr>
        <p:spPr>
          <a:xfrm>
            <a:off x="1486646" y="22514788"/>
            <a:ext cx="127382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t>High</a:t>
            </a:r>
          </a:p>
        </p:txBody>
      </p:sp>
      <p:sp>
        <p:nvSpPr>
          <p:cNvPr id="197" name="TextBox 196">
            <a:extLst>
              <a:ext uri="{FF2B5EF4-FFF2-40B4-BE49-F238E27FC236}">
                <a16:creationId xmlns:a16="http://schemas.microsoft.com/office/drawing/2014/main" id="{A77A9025-8CEB-3A17-B9E9-155F29B57490}"/>
              </a:ext>
            </a:extLst>
          </p:cNvPr>
          <p:cNvSpPr txBox="1"/>
          <p:nvPr/>
        </p:nvSpPr>
        <p:spPr>
          <a:xfrm>
            <a:off x="1486646" y="22706487"/>
            <a:ext cx="127382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t>Very High</a:t>
            </a:r>
          </a:p>
        </p:txBody>
      </p:sp>
      <p:sp>
        <p:nvSpPr>
          <p:cNvPr id="198" name="TextBox 197">
            <a:extLst>
              <a:ext uri="{FF2B5EF4-FFF2-40B4-BE49-F238E27FC236}">
                <a16:creationId xmlns:a16="http://schemas.microsoft.com/office/drawing/2014/main" id="{EB02F26A-543E-4603-1E58-F5212FCC9741}"/>
              </a:ext>
            </a:extLst>
          </p:cNvPr>
          <p:cNvSpPr txBox="1"/>
          <p:nvPr/>
        </p:nvSpPr>
        <p:spPr>
          <a:xfrm>
            <a:off x="1256608" y="21747996"/>
            <a:ext cx="127382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t>Suitability Level</a:t>
            </a:r>
          </a:p>
        </p:txBody>
      </p:sp>
      <p:sp>
        <p:nvSpPr>
          <p:cNvPr id="199" name="TextBox 198">
            <a:extLst>
              <a:ext uri="{FF2B5EF4-FFF2-40B4-BE49-F238E27FC236}">
                <a16:creationId xmlns:a16="http://schemas.microsoft.com/office/drawing/2014/main" id="{4C90ECC1-3D39-52C4-2C88-0321A1F9E51B}"/>
              </a:ext>
            </a:extLst>
          </p:cNvPr>
          <p:cNvSpPr txBox="1"/>
          <p:nvPr/>
        </p:nvSpPr>
        <p:spPr>
          <a:xfrm>
            <a:off x="1199098" y="25466939"/>
            <a:ext cx="127382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t>Zone Risk Level</a:t>
            </a:r>
          </a:p>
        </p:txBody>
      </p:sp>
      <p:pic>
        <p:nvPicPr>
          <p:cNvPr id="200" name="Picture 199" descr="A green and yellow map&#10;&#10;Description automatically generated">
            <a:extLst>
              <a:ext uri="{FF2B5EF4-FFF2-40B4-BE49-F238E27FC236}">
                <a16:creationId xmlns:a16="http://schemas.microsoft.com/office/drawing/2014/main" id="{A432631E-B0CD-859B-B123-0E78E28B5447}"/>
              </a:ext>
            </a:extLst>
          </p:cNvPr>
          <p:cNvPicPr>
            <a:picLocks noChangeAspect="1"/>
          </p:cNvPicPr>
          <p:nvPr/>
        </p:nvPicPr>
        <p:blipFill>
          <a:blip r:embed="rId54"/>
          <a:stretch>
            <a:fillRect/>
          </a:stretch>
        </p:blipFill>
        <p:spPr>
          <a:xfrm>
            <a:off x="5653648" y="21627704"/>
            <a:ext cx="5230124" cy="4680908"/>
          </a:xfrm>
          <a:prstGeom prst="rect">
            <a:avLst/>
          </a:prstGeom>
        </p:spPr>
      </p:pic>
      <p:sp>
        <p:nvSpPr>
          <p:cNvPr id="209" name="TextBox 208">
            <a:extLst>
              <a:ext uri="{FF2B5EF4-FFF2-40B4-BE49-F238E27FC236}">
                <a16:creationId xmlns:a16="http://schemas.microsoft.com/office/drawing/2014/main" id="{0342F425-B239-E36A-115C-3E6CE682D232}"/>
              </a:ext>
            </a:extLst>
          </p:cNvPr>
          <p:cNvSpPr txBox="1"/>
          <p:nvPr/>
        </p:nvSpPr>
        <p:spPr>
          <a:xfrm>
            <a:off x="3307778" y="25965356"/>
            <a:ext cx="2386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1</a:t>
            </a:r>
          </a:p>
        </p:txBody>
      </p:sp>
      <p:sp>
        <p:nvSpPr>
          <p:cNvPr id="210" name="TextBox 209">
            <a:extLst>
              <a:ext uri="{FF2B5EF4-FFF2-40B4-BE49-F238E27FC236}">
                <a16:creationId xmlns:a16="http://schemas.microsoft.com/office/drawing/2014/main" id="{221098A0-6B8C-4F86-042B-40F1B7C8B58E}"/>
              </a:ext>
            </a:extLst>
          </p:cNvPr>
          <p:cNvSpPr txBox="1"/>
          <p:nvPr/>
        </p:nvSpPr>
        <p:spPr>
          <a:xfrm>
            <a:off x="3659007" y="26119595"/>
            <a:ext cx="2386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2</a:t>
            </a:r>
          </a:p>
        </p:txBody>
      </p:sp>
      <p:sp>
        <p:nvSpPr>
          <p:cNvPr id="211" name="TextBox 210">
            <a:extLst>
              <a:ext uri="{FF2B5EF4-FFF2-40B4-BE49-F238E27FC236}">
                <a16:creationId xmlns:a16="http://schemas.microsoft.com/office/drawing/2014/main" id="{7F2596DE-4E4E-4BD5-DDEF-C3E836A4407F}"/>
              </a:ext>
            </a:extLst>
          </p:cNvPr>
          <p:cNvSpPr txBox="1"/>
          <p:nvPr/>
        </p:nvSpPr>
        <p:spPr>
          <a:xfrm>
            <a:off x="3399774" y="26463771"/>
            <a:ext cx="2386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3</a:t>
            </a:r>
          </a:p>
        </p:txBody>
      </p:sp>
      <p:sp>
        <p:nvSpPr>
          <p:cNvPr id="212" name="TextBox 211">
            <a:extLst>
              <a:ext uri="{FF2B5EF4-FFF2-40B4-BE49-F238E27FC236}">
                <a16:creationId xmlns:a16="http://schemas.microsoft.com/office/drawing/2014/main" id="{BB91E2CA-6862-AF5F-0FD4-6172EB6FD208}"/>
              </a:ext>
            </a:extLst>
          </p:cNvPr>
          <p:cNvSpPr txBox="1"/>
          <p:nvPr/>
        </p:nvSpPr>
        <p:spPr>
          <a:xfrm>
            <a:off x="3763999" y="26827997"/>
            <a:ext cx="2386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4</a:t>
            </a:r>
          </a:p>
        </p:txBody>
      </p:sp>
      <p:sp>
        <p:nvSpPr>
          <p:cNvPr id="213" name="TextBox 212">
            <a:extLst>
              <a:ext uri="{FF2B5EF4-FFF2-40B4-BE49-F238E27FC236}">
                <a16:creationId xmlns:a16="http://schemas.microsoft.com/office/drawing/2014/main" id="{BC950348-45C1-6F22-D9B1-7E1465199CDA}"/>
              </a:ext>
            </a:extLst>
          </p:cNvPr>
          <p:cNvSpPr txBox="1"/>
          <p:nvPr/>
        </p:nvSpPr>
        <p:spPr>
          <a:xfrm>
            <a:off x="4023233" y="26502110"/>
            <a:ext cx="2386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5</a:t>
            </a:r>
          </a:p>
        </p:txBody>
      </p:sp>
      <p:sp>
        <p:nvSpPr>
          <p:cNvPr id="214" name="TextBox 213">
            <a:extLst>
              <a:ext uri="{FF2B5EF4-FFF2-40B4-BE49-F238E27FC236}">
                <a16:creationId xmlns:a16="http://schemas.microsoft.com/office/drawing/2014/main" id="{8B798A30-7496-C16A-0D6C-655B5B1CDB4A}"/>
              </a:ext>
            </a:extLst>
          </p:cNvPr>
          <p:cNvSpPr txBox="1"/>
          <p:nvPr/>
        </p:nvSpPr>
        <p:spPr>
          <a:xfrm>
            <a:off x="4480663" y="27019695"/>
            <a:ext cx="2386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6</a:t>
            </a:r>
          </a:p>
        </p:txBody>
      </p:sp>
      <p:sp>
        <p:nvSpPr>
          <p:cNvPr id="215" name="TextBox 214">
            <a:extLst>
              <a:ext uri="{FF2B5EF4-FFF2-40B4-BE49-F238E27FC236}">
                <a16:creationId xmlns:a16="http://schemas.microsoft.com/office/drawing/2014/main" id="{CB24FC80-53DE-4844-51B1-B1F5EB1A237C}"/>
              </a:ext>
            </a:extLst>
          </p:cNvPr>
          <p:cNvSpPr txBox="1"/>
          <p:nvPr/>
        </p:nvSpPr>
        <p:spPr>
          <a:xfrm>
            <a:off x="4301636" y="27383922"/>
            <a:ext cx="2386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7</a:t>
            </a:r>
          </a:p>
        </p:txBody>
      </p:sp>
      <p:sp>
        <p:nvSpPr>
          <p:cNvPr id="216" name="TextBox 215">
            <a:extLst>
              <a:ext uri="{FF2B5EF4-FFF2-40B4-BE49-F238E27FC236}">
                <a16:creationId xmlns:a16="http://schemas.microsoft.com/office/drawing/2014/main" id="{B38E3017-9108-CCCC-49E2-FBDC89D11DEA}"/>
              </a:ext>
            </a:extLst>
          </p:cNvPr>
          <p:cNvSpPr txBox="1"/>
          <p:nvPr/>
        </p:nvSpPr>
        <p:spPr>
          <a:xfrm>
            <a:off x="4155659" y="27774699"/>
            <a:ext cx="2386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8</a:t>
            </a:r>
          </a:p>
        </p:txBody>
      </p:sp>
      <p:sp>
        <p:nvSpPr>
          <p:cNvPr id="217" name="TextBox 216">
            <a:extLst>
              <a:ext uri="{FF2B5EF4-FFF2-40B4-BE49-F238E27FC236}">
                <a16:creationId xmlns:a16="http://schemas.microsoft.com/office/drawing/2014/main" id="{D288BABE-442C-3D04-0252-0839F1551198}"/>
              </a:ext>
            </a:extLst>
          </p:cNvPr>
          <p:cNvSpPr txBox="1"/>
          <p:nvPr/>
        </p:nvSpPr>
        <p:spPr>
          <a:xfrm>
            <a:off x="3832355" y="28205917"/>
            <a:ext cx="44951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15</a:t>
            </a:r>
          </a:p>
        </p:txBody>
      </p:sp>
      <p:sp>
        <p:nvSpPr>
          <p:cNvPr id="218" name="TextBox 217">
            <a:extLst>
              <a:ext uri="{FF2B5EF4-FFF2-40B4-BE49-F238E27FC236}">
                <a16:creationId xmlns:a16="http://schemas.microsoft.com/office/drawing/2014/main" id="{491A7353-13DA-F356-16DB-E3D3464FAD44}"/>
              </a:ext>
            </a:extLst>
          </p:cNvPr>
          <p:cNvSpPr txBox="1"/>
          <p:nvPr/>
        </p:nvSpPr>
        <p:spPr>
          <a:xfrm>
            <a:off x="3776805" y="27571308"/>
            <a:ext cx="2386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9</a:t>
            </a:r>
          </a:p>
        </p:txBody>
      </p:sp>
      <p:sp>
        <p:nvSpPr>
          <p:cNvPr id="220" name="TextBox 219">
            <a:extLst>
              <a:ext uri="{FF2B5EF4-FFF2-40B4-BE49-F238E27FC236}">
                <a16:creationId xmlns:a16="http://schemas.microsoft.com/office/drawing/2014/main" id="{61E21B9E-1C33-8E7B-068E-BAF02315583C}"/>
              </a:ext>
            </a:extLst>
          </p:cNvPr>
          <p:cNvSpPr txBox="1"/>
          <p:nvPr/>
        </p:nvSpPr>
        <p:spPr>
          <a:xfrm>
            <a:off x="3075402" y="27546866"/>
            <a:ext cx="3728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10</a:t>
            </a:r>
            <a:endParaRPr lang="en-US"/>
          </a:p>
        </p:txBody>
      </p:sp>
      <p:sp>
        <p:nvSpPr>
          <p:cNvPr id="221" name="TextBox 220">
            <a:extLst>
              <a:ext uri="{FF2B5EF4-FFF2-40B4-BE49-F238E27FC236}">
                <a16:creationId xmlns:a16="http://schemas.microsoft.com/office/drawing/2014/main" id="{63353039-0806-FACA-DDE4-416598904FEF}"/>
              </a:ext>
            </a:extLst>
          </p:cNvPr>
          <p:cNvSpPr txBox="1"/>
          <p:nvPr/>
        </p:nvSpPr>
        <p:spPr>
          <a:xfrm>
            <a:off x="3377958" y="27038864"/>
            <a:ext cx="3728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11</a:t>
            </a:r>
            <a:endParaRPr lang="en-US" dirty="0"/>
          </a:p>
        </p:txBody>
      </p:sp>
      <p:sp>
        <p:nvSpPr>
          <p:cNvPr id="223" name="TextBox 222">
            <a:extLst>
              <a:ext uri="{FF2B5EF4-FFF2-40B4-BE49-F238E27FC236}">
                <a16:creationId xmlns:a16="http://schemas.microsoft.com/office/drawing/2014/main" id="{C0ABD816-683A-CD17-3E04-310A2ABCC9BA}"/>
              </a:ext>
            </a:extLst>
          </p:cNvPr>
          <p:cNvSpPr txBox="1"/>
          <p:nvPr/>
        </p:nvSpPr>
        <p:spPr>
          <a:xfrm>
            <a:off x="2688306" y="27104453"/>
            <a:ext cx="3728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12</a:t>
            </a:r>
            <a:endParaRPr lang="en-US" dirty="0"/>
          </a:p>
        </p:txBody>
      </p:sp>
      <p:sp>
        <p:nvSpPr>
          <p:cNvPr id="224" name="TextBox 223">
            <a:extLst>
              <a:ext uri="{FF2B5EF4-FFF2-40B4-BE49-F238E27FC236}">
                <a16:creationId xmlns:a16="http://schemas.microsoft.com/office/drawing/2014/main" id="{E4FE87A6-E09E-4E13-C4FB-3726F5C8845E}"/>
              </a:ext>
            </a:extLst>
          </p:cNvPr>
          <p:cNvSpPr txBox="1"/>
          <p:nvPr/>
        </p:nvSpPr>
        <p:spPr>
          <a:xfrm>
            <a:off x="2812874" y="28017295"/>
            <a:ext cx="3728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13</a:t>
            </a:r>
            <a:endParaRPr lang="en-US"/>
          </a:p>
        </p:txBody>
      </p:sp>
      <p:sp>
        <p:nvSpPr>
          <p:cNvPr id="225" name="TextBox 224">
            <a:extLst>
              <a:ext uri="{FF2B5EF4-FFF2-40B4-BE49-F238E27FC236}">
                <a16:creationId xmlns:a16="http://schemas.microsoft.com/office/drawing/2014/main" id="{2CA15BFE-9192-5894-5002-2348A624C3A8}"/>
              </a:ext>
            </a:extLst>
          </p:cNvPr>
          <p:cNvSpPr txBox="1"/>
          <p:nvPr/>
        </p:nvSpPr>
        <p:spPr>
          <a:xfrm>
            <a:off x="3448242" y="28083857"/>
            <a:ext cx="3728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14</a:t>
            </a:r>
            <a:endParaRPr lang="en-US"/>
          </a:p>
        </p:txBody>
      </p:sp>
      <p:sp>
        <p:nvSpPr>
          <p:cNvPr id="226" name="TextBox 225">
            <a:extLst>
              <a:ext uri="{FF2B5EF4-FFF2-40B4-BE49-F238E27FC236}">
                <a16:creationId xmlns:a16="http://schemas.microsoft.com/office/drawing/2014/main" id="{69BA4FAC-247D-8A6B-7A38-A485218E604B}"/>
              </a:ext>
            </a:extLst>
          </p:cNvPr>
          <p:cNvSpPr txBox="1"/>
          <p:nvPr/>
        </p:nvSpPr>
        <p:spPr>
          <a:xfrm>
            <a:off x="3543959" y="28561637"/>
            <a:ext cx="3728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16</a:t>
            </a:r>
            <a:endParaRPr lang="en-US" dirty="0"/>
          </a:p>
        </p:txBody>
      </p:sp>
      <p:sp>
        <p:nvSpPr>
          <p:cNvPr id="227" name="TextBox 226">
            <a:extLst>
              <a:ext uri="{FF2B5EF4-FFF2-40B4-BE49-F238E27FC236}">
                <a16:creationId xmlns:a16="http://schemas.microsoft.com/office/drawing/2014/main" id="{E1466AE9-79D1-7449-2677-3D1382AE4D92}"/>
              </a:ext>
            </a:extLst>
          </p:cNvPr>
          <p:cNvSpPr txBox="1"/>
          <p:nvPr/>
        </p:nvSpPr>
        <p:spPr>
          <a:xfrm>
            <a:off x="3102189" y="28561638"/>
            <a:ext cx="3728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17</a:t>
            </a:r>
            <a:endParaRPr lang="en-US" dirty="0"/>
          </a:p>
        </p:txBody>
      </p:sp>
      <p:sp>
        <p:nvSpPr>
          <p:cNvPr id="228" name="TextBox 227">
            <a:extLst>
              <a:ext uri="{FF2B5EF4-FFF2-40B4-BE49-F238E27FC236}">
                <a16:creationId xmlns:a16="http://schemas.microsoft.com/office/drawing/2014/main" id="{1C2784B5-9B3B-B0E9-3CF9-D42432ED7AE7}"/>
              </a:ext>
            </a:extLst>
          </p:cNvPr>
          <p:cNvSpPr txBox="1"/>
          <p:nvPr/>
        </p:nvSpPr>
        <p:spPr>
          <a:xfrm>
            <a:off x="2169444" y="27754677"/>
            <a:ext cx="3728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19</a:t>
            </a:r>
            <a:endParaRPr lang="en-US" dirty="0"/>
          </a:p>
        </p:txBody>
      </p:sp>
      <p:sp>
        <p:nvSpPr>
          <p:cNvPr id="229" name="TextBox 228">
            <a:extLst>
              <a:ext uri="{FF2B5EF4-FFF2-40B4-BE49-F238E27FC236}">
                <a16:creationId xmlns:a16="http://schemas.microsoft.com/office/drawing/2014/main" id="{BB36AFB5-0005-A4A5-14A6-9AB7F0B188EA}"/>
              </a:ext>
            </a:extLst>
          </p:cNvPr>
          <p:cNvSpPr txBox="1"/>
          <p:nvPr/>
        </p:nvSpPr>
        <p:spPr>
          <a:xfrm>
            <a:off x="2487079" y="28283454"/>
            <a:ext cx="3728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18</a:t>
            </a:r>
            <a:endParaRPr lang="en-US"/>
          </a:p>
        </p:txBody>
      </p:sp>
      <p:sp>
        <p:nvSpPr>
          <p:cNvPr id="230" name="TextBox 229">
            <a:extLst>
              <a:ext uri="{FF2B5EF4-FFF2-40B4-BE49-F238E27FC236}">
                <a16:creationId xmlns:a16="http://schemas.microsoft.com/office/drawing/2014/main" id="{2F3179F1-8A3D-BC13-E867-D7522FEACDE9}"/>
              </a:ext>
            </a:extLst>
          </p:cNvPr>
          <p:cNvSpPr txBox="1"/>
          <p:nvPr/>
        </p:nvSpPr>
        <p:spPr>
          <a:xfrm>
            <a:off x="1356083" y="27781969"/>
            <a:ext cx="3728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20</a:t>
            </a:r>
            <a:endParaRPr lang="en-US" dirty="0"/>
          </a:p>
        </p:txBody>
      </p:sp>
      <p:cxnSp>
        <p:nvCxnSpPr>
          <p:cNvPr id="62" name="Straight Connector 61">
            <a:extLst>
              <a:ext uri="{FF2B5EF4-FFF2-40B4-BE49-F238E27FC236}">
                <a16:creationId xmlns:a16="http://schemas.microsoft.com/office/drawing/2014/main" id="{9886C5F1-6763-4260-8F59-AB4A2832056E}"/>
              </a:ext>
            </a:extLst>
          </p:cNvPr>
          <p:cNvCxnSpPr/>
          <p:nvPr/>
        </p:nvCxnSpPr>
        <p:spPr>
          <a:xfrm>
            <a:off x="8645114" y="25587057"/>
            <a:ext cx="2151668" cy="299099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26" name="Picture 2">
            <a:extLst>
              <a:ext uri="{FF2B5EF4-FFF2-40B4-BE49-F238E27FC236}">
                <a16:creationId xmlns:a16="http://schemas.microsoft.com/office/drawing/2014/main" id="{2CBB3F04-6571-4453-A2F9-6EE33F88B111}"/>
              </a:ext>
            </a:extLst>
          </p:cNvPr>
          <p:cNvPicPr>
            <a:picLocks noChangeAspect="1" noChangeArrowheads="1"/>
          </p:cNvPicPr>
          <p:nvPr/>
        </p:nvPicPr>
        <p:blipFill rotWithShape="1">
          <a:blip r:embed="rId55">
            <a:extLst>
              <a:ext uri="{28A0092B-C50C-407E-A947-70E740481C1C}">
                <a14:useLocalDpi xmlns:a14="http://schemas.microsoft.com/office/drawing/2010/main" val="0"/>
              </a:ext>
            </a:extLst>
          </a:blip>
          <a:srcRect l="43852" t="68789" r="31744" b="4954"/>
          <a:stretch/>
        </p:blipFill>
        <p:spPr bwMode="auto">
          <a:xfrm>
            <a:off x="10753255" y="26222609"/>
            <a:ext cx="2661810" cy="240308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37" name="TextBox 236">
            <a:extLst>
              <a:ext uri="{FF2B5EF4-FFF2-40B4-BE49-F238E27FC236}">
                <a16:creationId xmlns:a16="http://schemas.microsoft.com/office/drawing/2014/main" id="{1C27A324-7762-E947-564F-B2FBC1DDB6ED}"/>
              </a:ext>
            </a:extLst>
          </p:cNvPr>
          <p:cNvSpPr txBox="1"/>
          <p:nvPr/>
        </p:nvSpPr>
        <p:spPr>
          <a:xfrm>
            <a:off x="1467476" y="25696978"/>
            <a:ext cx="127382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t>Very Low</a:t>
            </a:r>
          </a:p>
        </p:txBody>
      </p:sp>
      <p:sp>
        <p:nvSpPr>
          <p:cNvPr id="238" name="TextBox 237">
            <a:extLst>
              <a:ext uri="{FF2B5EF4-FFF2-40B4-BE49-F238E27FC236}">
                <a16:creationId xmlns:a16="http://schemas.microsoft.com/office/drawing/2014/main" id="{EDC05CEA-5FAA-6510-2C4D-7A62D99B4AA5}"/>
              </a:ext>
            </a:extLst>
          </p:cNvPr>
          <p:cNvSpPr txBox="1"/>
          <p:nvPr/>
        </p:nvSpPr>
        <p:spPr>
          <a:xfrm>
            <a:off x="1467476" y="25907845"/>
            <a:ext cx="127382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t> Low</a:t>
            </a:r>
          </a:p>
        </p:txBody>
      </p:sp>
      <p:sp>
        <p:nvSpPr>
          <p:cNvPr id="239" name="TextBox 238">
            <a:extLst>
              <a:ext uri="{FF2B5EF4-FFF2-40B4-BE49-F238E27FC236}">
                <a16:creationId xmlns:a16="http://schemas.microsoft.com/office/drawing/2014/main" id="{1393A944-F57A-45BE-7697-B1614566EC2A}"/>
              </a:ext>
            </a:extLst>
          </p:cNvPr>
          <p:cNvSpPr txBox="1"/>
          <p:nvPr/>
        </p:nvSpPr>
        <p:spPr>
          <a:xfrm>
            <a:off x="1486646" y="26137883"/>
            <a:ext cx="127382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t>Moderate</a:t>
            </a:r>
          </a:p>
        </p:txBody>
      </p:sp>
      <p:sp>
        <p:nvSpPr>
          <p:cNvPr id="240" name="TextBox 239">
            <a:extLst>
              <a:ext uri="{FF2B5EF4-FFF2-40B4-BE49-F238E27FC236}">
                <a16:creationId xmlns:a16="http://schemas.microsoft.com/office/drawing/2014/main" id="{A71DAA4F-A93E-5062-8FDE-5E78DF1C0990}"/>
              </a:ext>
            </a:extLst>
          </p:cNvPr>
          <p:cNvSpPr txBox="1"/>
          <p:nvPr/>
        </p:nvSpPr>
        <p:spPr>
          <a:xfrm>
            <a:off x="1505816" y="26348750"/>
            <a:ext cx="127382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t>High</a:t>
            </a:r>
          </a:p>
        </p:txBody>
      </p:sp>
      <p:sp>
        <p:nvSpPr>
          <p:cNvPr id="241" name="TextBox 240">
            <a:extLst>
              <a:ext uri="{FF2B5EF4-FFF2-40B4-BE49-F238E27FC236}">
                <a16:creationId xmlns:a16="http://schemas.microsoft.com/office/drawing/2014/main" id="{88FD0866-694C-B5BB-EAFD-653A61CDE336}"/>
              </a:ext>
            </a:extLst>
          </p:cNvPr>
          <p:cNvSpPr txBox="1"/>
          <p:nvPr/>
        </p:nvSpPr>
        <p:spPr>
          <a:xfrm>
            <a:off x="1467476" y="26578788"/>
            <a:ext cx="127382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t>Very High</a:t>
            </a:r>
          </a:p>
        </p:txBody>
      </p:sp>
      <p:pic>
        <p:nvPicPr>
          <p:cNvPr id="15" name="Picture 14" descr="A map of the national park fire risk assessment&#10;&#10;Description automatically generated">
            <a:extLst>
              <a:ext uri="{FF2B5EF4-FFF2-40B4-BE49-F238E27FC236}">
                <a16:creationId xmlns:a16="http://schemas.microsoft.com/office/drawing/2014/main" id="{2134FC4D-6DFE-EA61-4A5A-B10DC5A0EF3E}"/>
              </a:ext>
            </a:extLst>
          </p:cNvPr>
          <p:cNvPicPr>
            <a:picLocks noChangeAspect="1"/>
          </p:cNvPicPr>
          <p:nvPr/>
        </p:nvPicPr>
        <p:blipFill>
          <a:blip r:embed="rId56"/>
          <a:stretch>
            <a:fillRect/>
          </a:stretch>
        </p:blipFill>
        <p:spPr>
          <a:xfrm>
            <a:off x="10086825" y="22334627"/>
            <a:ext cx="657225" cy="571500"/>
          </a:xfrm>
          <a:prstGeom prst="rect">
            <a:avLst/>
          </a:prstGeom>
        </p:spPr>
      </p:pic>
      <p:pic>
        <p:nvPicPr>
          <p:cNvPr id="56" name="Picture 55" descr="A map of the national park fire risk assessment&#10;&#10;Description automatically generated">
            <a:extLst>
              <a:ext uri="{FF2B5EF4-FFF2-40B4-BE49-F238E27FC236}">
                <a16:creationId xmlns:a16="http://schemas.microsoft.com/office/drawing/2014/main" id="{17257877-7733-84A0-29D5-99227D4128C0}"/>
              </a:ext>
            </a:extLst>
          </p:cNvPr>
          <p:cNvPicPr>
            <a:picLocks noChangeAspect="1"/>
          </p:cNvPicPr>
          <p:nvPr/>
        </p:nvPicPr>
        <p:blipFill rotWithShape="1">
          <a:blip r:embed="rId56"/>
          <a:srcRect l="18180" t="-7370" r="7143" b="-9757"/>
          <a:stretch/>
        </p:blipFill>
        <p:spPr>
          <a:xfrm>
            <a:off x="4797689" y="28847516"/>
            <a:ext cx="404905" cy="399944"/>
          </a:xfrm>
          <a:prstGeom prst="rect">
            <a:avLst/>
          </a:prstGeom>
        </p:spPr>
      </p:pic>
      <p:sp>
        <p:nvSpPr>
          <p:cNvPr id="34" name="Rectangle 33">
            <a:extLst>
              <a:ext uri="{FF2B5EF4-FFF2-40B4-BE49-F238E27FC236}">
                <a16:creationId xmlns:a16="http://schemas.microsoft.com/office/drawing/2014/main" id="{6D64839D-C674-5F05-8875-1016D9D34513}"/>
              </a:ext>
            </a:extLst>
          </p:cNvPr>
          <p:cNvSpPr/>
          <p:nvPr/>
        </p:nvSpPr>
        <p:spPr>
          <a:xfrm>
            <a:off x="5795722" y="22180852"/>
            <a:ext cx="356419" cy="159774"/>
          </a:xfrm>
          <a:prstGeom prst="rect">
            <a:avLst/>
          </a:prstGeom>
          <a:solidFill>
            <a:srgbClr val="F5F60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Rectangle 50">
            <a:extLst>
              <a:ext uri="{FF2B5EF4-FFF2-40B4-BE49-F238E27FC236}">
                <a16:creationId xmlns:a16="http://schemas.microsoft.com/office/drawing/2014/main" id="{D0387E49-AA03-AAF9-2858-662DB0FCD395}"/>
              </a:ext>
            </a:extLst>
          </p:cNvPr>
          <p:cNvSpPr/>
          <p:nvPr/>
        </p:nvSpPr>
        <p:spPr>
          <a:xfrm>
            <a:off x="5795724" y="22467909"/>
            <a:ext cx="356419" cy="159774"/>
          </a:xfrm>
          <a:prstGeom prst="rect">
            <a:avLst/>
          </a:prstGeom>
          <a:solidFill>
            <a:srgbClr val="F4B8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 name="Rectangle 65">
            <a:extLst>
              <a:ext uri="{FF2B5EF4-FFF2-40B4-BE49-F238E27FC236}">
                <a16:creationId xmlns:a16="http://schemas.microsoft.com/office/drawing/2014/main" id="{2E0B527B-FE9C-DD73-7782-6FB8808B11CA}"/>
              </a:ext>
            </a:extLst>
          </p:cNvPr>
          <p:cNvSpPr/>
          <p:nvPr/>
        </p:nvSpPr>
        <p:spPr>
          <a:xfrm>
            <a:off x="5795724" y="22739305"/>
            <a:ext cx="356419" cy="159774"/>
          </a:xfrm>
          <a:prstGeom prst="rect">
            <a:avLst/>
          </a:prstGeom>
          <a:solidFill>
            <a:srgbClr val="F67A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 name="Rectangle 66">
            <a:extLst>
              <a:ext uri="{FF2B5EF4-FFF2-40B4-BE49-F238E27FC236}">
                <a16:creationId xmlns:a16="http://schemas.microsoft.com/office/drawing/2014/main" id="{643D13BD-4728-DECE-CF2C-AEC1F249DF19}"/>
              </a:ext>
            </a:extLst>
          </p:cNvPr>
          <p:cNvSpPr/>
          <p:nvPr/>
        </p:nvSpPr>
        <p:spPr>
          <a:xfrm>
            <a:off x="5795722" y="23010703"/>
            <a:ext cx="356419" cy="159774"/>
          </a:xfrm>
          <a:prstGeom prst="rect">
            <a:avLst/>
          </a:prstGeom>
          <a:solidFill>
            <a:srgbClr val="F53D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 name="Rectangle 72">
            <a:extLst>
              <a:ext uri="{FF2B5EF4-FFF2-40B4-BE49-F238E27FC236}">
                <a16:creationId xmlns:a16="http://schemas.microsoft.com/office/drawing/2014/main" id="{B0E378B1-B67C-7F04-712F-3E10812333F4}"/>
              </a:ext>
            </a:extLst>
          </p:cNvPr>
          <p:cNvSpPr/>
          <p:nvPr/>
        </p:nvSpPr>
        <p:spPr>
          <a:xfrm>
            <a:off x="5795724" y="23292538"/>
            <a:ext cx="356419" cy="159774"/>
          </a:xfrm>
          <a:prstGeom prst="rect">
            <a:avLst/>
          </a:prstGeom>
          <a:solidFill>
            <a:srgbClr val="F7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4" name="Rectangle 73">
            <a:extLst>
              <a:ext uri="{FF2B5EF4-FFF2-40B4-BE49-F238E27FC236}">
                <a16:creationId xmlns:a16="http://schemas.microsoft.com/office/drawing/2014/main" id="{6CB3D1AD-5ED5-5294-2601-1100908ED103}"/>
              </a:ext>
            </a:extLst>
          </p:cNvPr>
          <p:cNvSpPr/>
          <p:nvPr/>
        </p:nvSpPr>
        <p:spPr>
          <a:xfrm>
            <a:off x="5657371" y="21634201"/>
            <a:ext cx="1964730" cy="197415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 name="TextBox 29">
            <a:extLst>
              <a:ext uri="{FF2B5EF4-FFF2-40B4-BE49-F238E27FC236}">
                <a16:creationId xmlns:a16="http://schemas.microsoft.com/office/drawing/2014/main" id="{48CBEB06-CA47-AF31-341B-8D613992D7B0}"/>
              </a:ext>
            </a:extLst>
          </p:cNvPr>
          <p:cNvSpPr txBox="1"/>
          <p:nvPr/>
        </p:nvSpPr>
        <p:spPr>
          <a:xfrm>
            <a:off x="5654449" y="21748677"/>
            <a:ext cx="197432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tx1">
                    <a:lumMod val="75000"/>
                    <a:lumOff val="25000"/>
                  </a:schemeClr>
                </a:solidFill>
                <a:latin typeface="Century Gothic"/>
              </a:rPr>
              <a:t>Presence Probability</a:t>
            </a:r>
            <a:endParaRPr lang="en-US" b="1">
              <a:solidFill>
                <a:schemeClr val="tx1">
                  <a:lumMod val="75000"/>
                  <a:lumOff val="25000"/>
                </a:schemeClr>
              </a:solidFill>
            </a:endParaRPr>
          </a:p>
        </p:txBody>
      </p:sp>
      <p:sp>
        <p:nvSpPr>
          <p:cNvPr id="76" name="TextBox 31">
            <a:extLst>
              <a:ext uri="{FF2B5EF4-FFF2-40B4-BE49-F238E27FC236}">
                <a16:creationId xmlns:a16="http://schemas.microsoft.com/office/drawing/2014/main" id="{E791A751-34F3-38E8-C56D-392348BBA3DC}"/>
              </a:ext>
            </a:extLst>
          </p:cNvPr>
          <p:cNvSpPr txBox="1"/>
          <p:nvPr/>
        </p:nvSpPr>
        <p:spPr>
          <a:xfrm>
            <a:off x="6201606" y="22098985"/>
            <a:ext cx="116205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Low</a:t>
            </a:r>
          </a:p>
        </p:txBody>
      </p:sp>
      <p:sp>
        <p:nvSpPr>
          <p:cNvPr id="77" name="TextBox 33">
            <a:extLst>
              <a:ext uri="{FF2B5EF4-FFF2-40B4-BE49-F238E27FC236}">
                <a16:creationId xmlns:a16="http://schemas.microsoft.com/office/drawing/2014/main" id="{F91A4F3E-C0B0-68B5-F9F2-32656F25196A}"/>
              </a:ext>
            </a:extLst>
          </p:cNvPr>
          <p:cNvSpPr txBox="1"/>
          <p:nvPr/>
        </p:nvSpPr>
        <p:spPr>
          <a:xfrm>
            <a:off x="6201605" y="22379973"/>
            <a:ext cx="133138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Medium Low</a:t>
            </a:r>
            <a:endParaRPr lang="en-US" dirty="0">
              <a:solidFill>
                <a:schemeClr val="tx1">
                  <a:lumMod val="75000"/>
                  <a:lumOff val="25000"/>
                </a:schemeClr>
              </a:solidFill>
            </a:endParaRPr>
          </a:p>
        </p:txBody>
      </p:sp>
      <p:sp>
        <p:nvSpPr>
          <p:cNvPr id="79" name="TextBox 35">
            <a:extLst>
              <a:ext uri="{FF2B5EF4-FFF2-40B4-BE49-F238E27FC236}">
                <a16:creationId xmlns:a16="http://schemas.microsoft.com/office/drawing/2014/main" id="{413DC772-4350-F9A1-37EF-9BD5B9984371}"/>
              </a:ext>
            </a:extLst>
          </p:cNvPr>
          <p:cNvSpPr txBox="1"/>
          <p:nvPr/>
        </p:nvSpPr>
        <p:spPr>
          <a:xfrm>
            <a:off x="6201605" y="22660960"/>
            <a:ext cx="116205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Medium</a:t>
            </a:r>
          </a:p>
        </p:txBody>
      </p:sp>
      <p:sp>
        <p:nvSpPr>
          <p:cNvPr id="81" name="TextBox 37">
            <a:extLst>
              <a:ext uri="{FF2B5EF4-FFF2-40B4-BE49-F238E27FC236}">
                <a16:creationId xmlns:a16="http://schemas.microsoft.com/office/drawing/2014/main" id="{924B908D-C9AB-4B35-10F7-1F8FCE72C43E}"/>
              </a:ext>
            </a:extLst>
          </p:cNvPr>
          <p:cNvSpPr txBox="1"/>
          <p:nvPr/>
        </p:nvSpPr>
        <p:spPr>
          <a:xfrm>
            <a:off x="6201605" y="22951473"/>
            <a:ext cx="142663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Medium High</a:t>
            </a:r>
          </a:p>
        </p:txBody>
      </p:sp>
      <p:sp>
        <p:nvSpPr>
          <p:cNvPr id="83" name="TextBox 39">
            <a:extLst>
              <a:ext uri="{FF2B5EF4-FFF2-40B4-BE49-F238E27FC236}">
                <a16:creationId xmlns:a16="http://schemas.microsoft.com/office/drawing/2014/main" id="{FA36F8D1-30D3-4802-B8D7-4DE27CC0A705}"/>
              </a:ext>
            </a:extLst>
          </p:cNvPr>
          <p:cNvSpPr txBox="1"/>
          <p:nvPr/>
        </p:nvSpPr>
        <p:spPr>
          <a:xfrm>
            <a:off x="6201605" y="23237223"/>
            <a:ext cx="116205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High</a:t>
            </a:r>
            <a:endParaRPr lang="en-US"/>
          </a:p>
        </p:txBody>
      </p:sp>
      <p:pic>
        <p:nvPicPr>
          <p:cNvPr id="84" name="Picture 83" descr="A map of a country&#10;&#10;Description automatically generated">
            <a:extLst>
              <a:ext uri="{FF2B5EF4-FFF2-40B4-BE49-F238E27FC236}">
                <a16:creationId xmlns:a16="http://schemas.microsoft.com/office/drawing/2014/main" id="{2AF91F48-434B-5365-583B-1FAE9554F586}"/>
              </a:ext>
            </a:extLst>
          </p:cNvPr>
          <p:cNvPicPr>
            <a:picLocks noChangeAspect="1"/>
          </p:cNvPicPr>
          <p:nvPr/>
        </p:nvPicPr>
        <p:blipFill rotWithShape="1">
          <a:blip r:embed="rId57"/>
          <a:srcRect l="2365" t="94733" r="61057" b="2002"/>
          <a:stretch/>
        </p:blipFill>
        <p:spPr>
          <a:xfrm>
            <a:off x="5703451" y="26069364"/>
            <a:ext cx="2413455" cy="180483"/>
          </a:xfrm>
          <a:prstGeom prst="rect">
            <a:avLst/>
          </a:prstGeom>
        </p:spPr>
      </p:pic>
      <p:sp>
        <p:nvSpPr>
          <p:cNvPr id="85" name="TextBox 15">
            <a:extLst>
              <a:ext uri="{FF2B5EF4-FFF2-40B4-BE49-F238E27FC236}">
                <a16:creationId xmlns:a16="http://schemas.microsoft.com/office/drawing/2014/main" id="{CECF8E5E-0358-0683-5A35-EE79CB758E68}"/>
              </a:ext>
            </a:extLst>
          </p:cNvPr>
          <p:cNvSpPr txBox="1"/>
          <p:nvPr/>
        </p:nvSpPr>
        <p:spPr>
          <a:xfrm>
            <a:off x="5597345" y="25854546"/>
            <a:ext cx="33786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chemeClr val="tx1">
                    <a:lumMod val="75000"/>
                    <a:lumOff val="25000"/>
                  </a:schemeClr>
                </a:solidFill>
                <a:latin typeface="Century Gothic"/>
              </a:rPr>
              <a:t>0</a:t>
            </a:r>
          </a:p>
        </p:txBody>
      </p:sp>
      <p:sp>
        <p:nvSpPr>
          <p:cNvPr id="86" name="TextBox 18">
            <a:extLst>
              <a:ext uri="{FF2B5EF4-FFF2-40B4-BE49-F238E27FC236}">
                <a16:creationId xmlns:a16="http://schemas.microsoft.com/office/drawing/2014/main" id="{CC768A41-5EF1-3CFB-6E51-D61C79D7B4FF}"/>
              </a:ext>
            </a:extLst>
          </p:cNvPr>
          <p:cNvSpPr txBox="1"/>
          <p:nvPr/>
        </p:nvSpPr>
        <p:spPr>
          <a:xfrm rot="10800000" flipV="1">
            <a:off x="5953090" y="25857503"/>
            <a:ext cx="31244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chemeClr val="tx1">
                    <a:lumMod val="75000"/>
                    <a:lumOff val="25000"/>
                  </a:schemeClr>
                </a:solidFill>
                <a:latin typeface="Century Gothic"/>
              </a:rPr>
              <a:t>5</a:t>
            </a:r>
          </a:p>
        </p:txBody>
      </p:sp>
      <p:sp>
        <p:nvSpPr>
          <p:cNvPr id="88" name="TextBox 22">
            <a:extLst>
              <a:ext uri="{FF2B5EF4-FFF2-40B4-BE49-F238E27FC236}">
                <a16:creationId xmlns:a16="http://schemas.microsoft.com/office/drawing/2014/main" id="{9E233A57-A749-02F3-AB83-BD99C1C41C34}"/>
              </a:ext>
            </a:extLst>
          </p:cNvPr>
          <p:cNvSpPr txBox="1"/>
          <p:nvPr/>
        </p:nvSpPr>
        <p:spPr>
          <a:xfrm>
            <a:off x="6196711" y="25853851"/>
            <a:ext cx="40587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chemeClr val="tx1">
                    <a:lumMod val="75000"/>
                    <a:lumOff val="25000"/>
                  </a:schemeClr>
                </a:solidFill>
                <a:latin typeface="Century Gothic"/>
              </a:rPr>
              <a:t>10</a:t>
            </a:r>
          </a:p>
        </p:txBody>
      </p:sp>
      <p:sp>
        <p:nvSpPr>
          <p:cNvPr id="90" name="TextBox 26">
            <a:extLst>
              <a:ext uri="{FF2B5EF4-FFF2-40B4-BE49-F238E27FC236}">
                <a16:creationId xmlns:a16="http://schemas.microsoft.com/office/drawing/2014/main" id="{8B668CB0-0854-5525-21C4-BB484B14821D}"/>
              </a:ext>
            </a:extLst>
          </p:cNvPr>
          <p:cNvSpPr txBox="1"/>
          <p:nvPr/>
        </p:nvSpPr>
        <p:spPr>
          <a:xfrm>
            <a:off x="6790456" y="25851135"/>
            <a:ext cx="41857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rPr>
              <a:t>20</a:t>
            </a:r>
          </a:p>
        </p:txBody>
      </p:sp>
      <p:sp>
        <p:nvSpPr>
          <p:cNvPr id="122" name="TextBox 30">
            <a:extLst>
              <a:ext uri="{FF2B5EF4-FFF2-40B4-BE49-F238E27FC236}">
                <a16:creationId xmlns:a16="http://schemas.microsoft.com/office/drawing/2014/main" id="{CDF11BF5-F6BA-6BCF-1D57-4250FAEC6634}"/>
              </a:ext>
            </a:extLst>
          </p:cNvPr>
          <p:cNvSpPr txBox="1"/>
          <p:nvPr/>
        </p:nvSpPr>
        <p:spPr>
          <a:xfrm>
            <a:off x="7339731" y="25852723"/>
            <a:ext cx="40587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30</a:t>
            </a:r>
          </a:p>
        </p:txBody>
      </p:sp>
      <p:sp>
        <p:nvSpPr>
          <p:cNvPr id="129" name="TextBox 38">
            <a:extLst>
              <a:ext uri="{FF2B5EF4-FFF2-40B4-BE49-F238E27FC236}">
                <a16:creationId xmlns:a16="http://schemas.microsoft.com/office/drawing/2014/main" id="{1F2E9B10-3116-AFCE-2D1C-2FAD7BEFB60C}"/>
              </a:ext>
            </a:extLst>
          </p:cNvPr>
          <p:cNvSpPr txBox="1"/>
          <p:nvPr/>
        </p:nvSpPr>
        <p:spPr>
          <a:xfrm>
            <a:off x="7876306" y="25859601"/>
            <a:ext cx="40587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40</a:t>
            </a:r>
          </a:p>
        </p:txBody>
      </p:sp>
      <p:sp>
        <p:nvSpPr>
          <p:cNvPr id="134" name="TextBox 41">
            <a:extLst>
              <a:ext uri="{FF2B5EF4-FFF2-40B4-BE49-F238E27FC236}">
                <a16:creationId xmlns:a16="http://schemas.microsoft.com/office/drawing/2014/main" id="{3426F53F-A6D3-84CE-C1F3-4116F75D579C}"/>
              </a:ext>
            </a:extLst>
          </p:cNvPr>
          <p:cNvSpPr txBox="1"/>
          <p:nvPr/>
        </p:nvSpPr>
        <p:spPr>
          <a:xfrm>
            <a:off x="8080055" y="26006250"/>
            <a:ext cx="1186921" cy="3125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Kilometers</a:t>
            </a:r>
          </a:p>
        </p:txBody>
      </p:sp>
      <p:pic>
        <p:nvPicPr>
          <p:cNvPr id="135" name="Picture 134" descr="A map of a country&#10;&#10;Description automatically generated">
            <a:extLst>
              <a:ext uri="{FF2B5EF4-FFF2-40B4-BE49-F238E27FC236}">
                <a16:creationId xmlns:a16="http://schemas.microsoft.com/office/drawing/2014/main" id="{3D4C7573-90C6-7451-0E08-FAC68FEA3394}"/>
              </a:ext>
            </a:extLst>
          </p:cNvPr>
          <p:cNvPicPr>
            <a:picLocks noChangeAspect="1"/>
          </p:cNvPicPr>
          <p:nvPr/>
        </p:nvPicPr>
        <p:blipFill rotWithShape="1">
          <a:blip r:embed="rId57"/>
          <a:srcRect l="2365" t="94733" r="61057" b="2002"/>
          <a:stretch/>
        </p:blipFill>
        <p:spPr>
          <a:xfrm>
            <a:off x="1182697" y="25028221"/>
            <a:ext cx="2413455" cy="180483"/>
          </a:xfrm>
          <a:prstGeom prst="rect">
            <a:avLst/>
          </a:prstGeom>
        </p:spPr>
      </p:pic>
      <p:sp>
        <p:nvSpPr>
          <p:cNvPr id="137" name="TextBox 15">
            <a:extLst>
              <a:ext uri="{FF2B5EF4-FFF2-40B4-BE49-F238E27FC236}">
                <a16:creationId xmlns:a16="http://schemas.microsoft.com/office/drawing/2014/main" id="{28D01EC5-A25F-2263-93FD-3FE3E762BBBF}"/>
              </a:ext>
            </a:extLst>
          </p:cNvPr>
          <p:cNvSpPr txBox="1"/>
          <p:nvPr/>
        </p:nvSpPr>
        <p:spPr>
          <a:xfrm>
            <a:off x="1076591" y="24813403"/>
            <a:ext cx="33786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chemeClr val="tx1">
                    <a:lumMod val="75000"/>
                    <a:lumOff val="25000"/>
                  </a:schemeClr>
                </a:solidFill>
                <a:latin typeface="Century Gothic"/>
              </a:rPr>
              <a:t>0</a:t>
            </a:r>
          </a:p>
        </p:txBody>
      </p:sp>
      <p:sp>
        <p:nvSpPr>
          <p:cNvPr id="138" name="TextBox 18">
            <a:extLst>
              <a:ext uri="{FF2B5EF4-FFF2-40B4-BE49-F238E27FC236}">
                <a16:creationId xmlns:a16="http://schemas.microsoft.com/office/drawing/2014/main" id="{6B8ABECA-0277-4354-012C-593BA8B0189C}"/>
              </a:ext>
            </a:extLst>
          </p:cNvPr>
          <p:cNvSpPr txBox="1"/>
          <p:nvPr/>
        </p:nvSpPr>
        <p:spPr>
          <a:xfrm rot="10800000" flipV="1">
            <a:off x="1432336" y="24816360"/>
            <a:ext cx="31244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chemeClr val="tx1">
                    <a:lumMod val="75000"/>
                    <a:lumOff val="25000"/>
                  </a:schemeClr>
                </a:solidFill>
                <a:latin typeface="Century Gothic"/>
              </a:rPr>
              <a:t>5</a:t>
            </a:r>
          </a:p>
        </p:txBody>
      </p:sp>
      <p:sp>
        <p:nvSpPr>
          <p:cNvPr id="139" name="TextBox 22">
            <a:extLst>
              <a:ext uri="{FF2B5EF4-FFF2-40B4-BE49-F238E27FC236}">
                <a16:creationId xmlns:a16="http://schemas.microsoft.com/office/drawing/2014/main" id="{885B163C-6EF8-4234-98E7-B303AE1D23F0}"/>
              </a:ext>
            </a:extLst>
          </p:cNvPr>
          <p:cNvSpPr txBox="1"/>
          <p:nvPr/>
        </p:nvSpPr>
        <p:spPr>
          <a:xfrm>
            <a:off x="1675957" y="24812708"/>
            <a:ext cx="40587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chemeClr val="tx1">
                    <a:lumMod val="75000"/>
                    <a:lumOff val="25000"/>
                  </a:schemeClr>
                </a:solidFill>
                <a:latin typeface="Century Gothic"/>
              </a:rPr>
              <a:t>10</a:t>
            </a:r>
          </a:p>
        </p:txBody>
      </p:sp>
      <p:sp>
        <p:nvSpPr>
          <p:cNvPr id="140" name="TextBox 26">
            <a:extLst>
              <a:ext uri="{FF2B5EF4-FFF2-40B4-BE49-F238E27FC236}">
                <a16:creationId xmlns:a16="http://schemas.microsoft.com/office/drawing/2014/main" id="{9F15B7A7-9EB2-6F3E-C4EC-9A45946DDC64}"/>
              </a:ext>
            </a:extLst>
          </p:cNvPr>
          <p:cNvSpPr txBox="1"/>
          <p:nvPr/>
        </p:nvSpPr>
        <p:spPr>
          <a:xfrm>
            <a:off x="2269702" y="24809992"/>
            <a:ext cx="41857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rPr>
              <a:t>20</a:t>
            </a:r>
          </a:p>
        </p:txBody>
      </p:sp>
      <p:sp>
        <p:nvSpPr>
          <p:cNvPr id="141" name="TextBox 30">
            <a:extLst>
              <a:ext uri="{FF2B5EF4-FFF2-40B4-BE49-F238E27FC236}">
                <a16:creationId xmlns:a16="http://schemas.microsoft.com/office/drawing/2014/main" id="{2EB56D34-C0D9-0B0B-D6FA-CE8BF6409550}"/>
              </a:ext>
            </a:extLst>
          </p:cNvPr>
          <p:cNvSpPr txBox="1"/>
          <p:nvPr/>
        </p:nvSpPr>
        <p:spPr>
          <a:xfrm>
            <a:off x="2818977" y="24811580"/>
            <a:ext cx="40587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30</a:t>
            </a:r>
          </a:p>
        </p:txBody>
      </p:sp>
      <p:sp>
        <p:nvSpPr>
          <p:cNvPr id="142" name="TextBox 38">
            <a:extLst>
              <a:ext uri="{FF2B5EF4-FFF2-40B4-BE49-F238E27FC236}">
                <a16:creationId xmlns:a16="http://schemas.microsoft.com/office/drawing/2014/main" id="{7C0ACD89-0A11-021F-B836-719FEB51C2DB}"/>
              </a:ext>
            </a:extLst>
          </p:cNvPr>
          <p:cNvSpPr txBox="1"/>
          <p:nvPr/>
        </p:nvSpPr>
        <p:spPr>
          <a:xfrm>
            <a:off x="3355552" y="24818458"/>
            <a:ext cx="40587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40</a:t>
            </a:r>
          </a:p>
        </p:txBody>
      </p:sp>
      <p:sp>
        <p:nvSpPr>
          <p:cNvPr id="143" name="TextBox 41">
            <a:extLst>
              <a:ext uri="{FF2B5EF4-FFF2-40B4-BE49-F238E27FC236}">
                <a16:creationId xmlns:a16="http://schemas.microsoft.com/office/drawing/2014/main" id="{B2AB52CD-DC7D-AC96-3EC2-573DBE0FBBF9}"/>
              </a:ext>
            </a:extLst>
          </p:cNvPr>
          <p:cNvSpPr txBox="1"/>
          <p:nvPr/>
        </p:nvSpPr>
        <p:spPr>
          <a:xfrm>
            <a:off x="3559301" y="24965107"/>
            <a:ext cx="1186921" cy="3125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Kilometers</a:t>
            </a:r>
          </a:p>
        </p:txBody>
      </p:sp>
      <p:pic>
        <p:nvPicPr>
          <p:cNvPr id="152" name="Picture 151" descr="A map of a country&#10;&#10;Description automatically generated">
            <a:extLst>
              <a:ext uri="{FF2B5EF4-FFF2-40B4-BE49-F238E27FC236}">
                <a16:creationId xmlns:a16="http://schemas.microsoft.com/office/drawing/2014/main" id="{92AAD02A-0E79-7D2C-6D0A-A1030FF6C57B}"/>
              </a:ext>
            </a:extLst>
          </p:cNvPr>
          <p:cNvPicPr>
            <a:picLocks noChangeAspect="1"/>
          </p:cNvPicPr>
          <p:nvPr/>
        </p:nvPicPr>
        <p:blipFill rotWithShape="1">
          <a:blip r:embed="rId57"/>
          <a:srcRect l="2365" t="94733" r="61057" b="2002"/>
          <a:stretch/>
        </p:blipFill>
        <p:spPr>
          <a:xfrm>
            <a:off x="1007545" y="29129584"/>
            <a:ext cx="2413455" cy="180483"/>
          </a:xfrm>
          <a:prstGeom prst="rect">
            <a:avLst/>
          </a:prstGeom>
        </p:spPr>
      </p:pic>
      <p:sp>
        <p:nvSpPr>
          <p:cNvPr id="153" name="TextBox 15">
            <a:extLst>
              <a:ext uri="{FF2B5EF4-FFF2-40B4-BE49-F238E27FC236}">
                <a16:creationId xmlns:a16="http://schemas.microsoft.com/office/drawing/2014/main" id="{627964DE-B89D-3328-018F-0C7DE61621B0}"/>
              </a:ext>
            </a:extLst>
          </p:cNvPr>
          <p:cNvSpPr txBox="1"/>
          <p:nvPr/>
        </p:nvSpPr>
        <p:spPr>
          <a:xfrm>
            <a:off x="901439" y="28914766"/>
            <a:ext cx="33786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chemeClr val="tx1">
                    <a:lumMod val="75000"/>
                    <a:lumOff val="25000"/>
                  </a:schemeClr>
                </a:solidFill>
                <a:latin typeface="Century Gothic"/>
              </a:rPr>
              <a:t>0</a:t>
            </a:r>
          </a:p>
        </p:txBody>
      </p:sp>
      <p:sp>
        <p:nvSpPr>
          <p:cNvPr id="154" name="TextBox 18">
            <a:extLst>
              <a:ext uri="{FF2B5EF4-FFF2-40B4-BE49-F238E27FC236}">
                <a16:creationId xmlns:a16="http://schemas.microsoft.com/office/drawing/2014/main" id="{A43F780E-92C2-A787-0DBB-37A6C74975B2}"/>
              </a:ext>
            </a:extLst>
          </p:cNvPr>
          <p:cNvSpPr txBox="1"/>
          <p:nvPr/>
        </p:nvSpPr>
        <p:spPr>
          <a:xfrm rot="10800000" flipV="1">
            <a:off x="1257184" y="28917723"/>
            <a:ext cx="31244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chemeClr val="tx1">
                    <a:lumMod val="75000"/>
                    <a:lumOff val="25000"/>
                  </a:schemeClr>
                </a:solidFill>
                <a:latin typeface="Century Gothic"/>
              </a:rPr>
              <a:t>5</a:t>
            </a:r>
          </a:p>
        </p:txBody>
      </p:sp>
      <p:sp>
        <p:nvSpPr>
          <p:cNvPr id="156" name="TextBox 22">
            <a:extLst>
              <a:ext uri="{FF2B5EF4-FFF2-40B4-BE49-F238E27FC236}">
                <a16:creationId xmlns:a16="http://schemas.microsoft.com/office/drawing/2014/main" id="{FBE5C977-CCC2-DAD4-0F39-27E460E76FB8}"/>
              </a:ext>
            </a:extLst>
          </p:cNvPr>
          <p:cNvSpPr txBox="1"/>
          <p:nvPr/>
        </p:nvSpPr>
        <p:spPr>
          <a:xfrm>
            <a:off x="1500805" y="28914071"/>
            <a:ext cx="40587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chemeClr val="tx1">
                    <a:lumMod val="75000"/>
                    <a:lumOff val="25000"/>
                  </a:schemeClr>
                </a:solidFill>
                <a:latin typeface="Century Gothic"/>
              </a:rPr>
              <a:t>10</a:t>
            </a:r>
          </a:p>
        </p:txBody>
      </p:sp>
      <p:sp>
        <p:nvSpPr>
          <p:cNvPr id="158" name="TextBox 26">
            <a:extLst>
              <a:ext uri="{FF2B5EF4-FFF2-40B4-BE49-F238E27FC236}">
                <a16:creationId xmlns:a16="http://schemas.microsoft.com/office/drawing/2014/main" id="{0D7E5611-EBC6-3D10-C870-624AA7BD435A}"/>
              </a:ext>
            </a:extLst>
          </p:cNvPr>
          <p:cNvSpPr txBox="1"/>
          <p:nvPr/>
        </p:nvSpPr>
        <p:spPr>
          <a:xfrm>
            <a:off x="2094550" y="28911355"/>
            <a:ext cx="41857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75000"/>
                    <a:lumOff val="25000"/>
                  </a:schemeClr>
                </a:solidFill>
                <a:latin typeface="Century Gothic"/>
              </a:rPr>
              <a:t>20</a:t>
            </a:r>
          </a:p>
        </p:txBody>
      </p:sp>
      <p:sp>
        <p:nvSpPr>
          <p:cNvPr id="160" name="TextBox 30">
            <a:extLst>
              <a:ext uri="{FF2B5EF4-FFF2-40B4-BE49-F238E27FC236}">
                <a16:creationId xmlns:a16="http://schemas.microsoft.com/office/drawing/2014/main" id="{F1EAA857-3CF5-262C-2811-2A0AD24FABB2}"/>
              </a:ext>
            </a:extLst>
          </p:cNvPr>
          <p:cNvSpPr txBox="1"/>
          <p:nvPr/>
        </p:nvSpPr>
        <p:spPr>
          <a:xfrm>
            <a:off x="2643825" y="28912943"/>
            <a:ext cx="40587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30</a:t>
            </a:r>
          </a:p>
        </p:txBody>
      </p:sp>
      <p:sp>
        <p:nvSpPr>
          <p:cNvPr id="161" name="TextBox 38">
            <a:extLst>
              <a:ext uri="{FF2B5EF4-FFF2-40B4-BE49-F238E27FC236}">
                <a16:creationId xmlns:a16="http://schemas.microsoft.com/office/drawing/2014/main" id="{9F437F4B-88E5-88D4-DEFB-485787B9C1D6}"/>
              </a:ext>
            </a:extLst>
          </p:cNvPr>
          <p:cNvSpPr txBox="1"/>
          <p:nvPr/>
        </p:nvSpPr>
        <p:spPr>
          <a:xfrm>
            <a:off x="3180400" y="28919821"/>
            <a:ext cx="40587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40</a:t>
            </a:r>
          </a:p>
        </p:txBody>
      </p:sp>
      <p:sp>
        <p:nvSpPr>
          <p:cNvPr id="162" name="TextBox 41">
            <a:extLst>
              <a:ext uri="{FF2B5EF4-FFF2-40B4-BE49-F238E27FC236}">
                <a16:creationId xmlns:a16="http://schemas.microsoft.com/office/drawing/2014/main" id="{D02EA7D9-55EE-E834-40C7-BA049C571219}"/>
              </a:ext>
            </a:extLst>
          </p:cNvPr>
          <p:cNvSpPr txBox="1"/>
          <p:nvPr/>
        </p:nvSpPr>
        <p:spPr>
          <a:xfrm>
            <a:off x="3384149" y="29066470"/>
            <a:ext cx="1186921" cy="3125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Kilometers</a:t>
            </a:r>
          </a:p>
        </p:txBody>
      </p:sp>
    </p:spTree>
    <p:extLst>
      <p:ext uri="{BB962C8B-B14F-4D97-AF65-F5344CB8AC3E}">
        <p14:creationId xmlns:p14="http://schemas.microsoft.com/office/powerpoint/2010/main" val="26806476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79F8CB76D0E34B89531DCE233395D6" ma:contentTypeVersion="14" ma:contentTypeDescription="Create a new document." ma:contentTypeScope="" ma:versionID="93ef6ba1eec22353d41df9ec55573abe">
  <xsd:schema xmlns:xsd="http://www.w3.org/2001/XMLSchema" xmlns:xs="http://www.w3.org/2001/XMLSchema" xmlns:p="http://schemas.microsoft.com/office/2006/metadata/properties" xmlns:ns2="4eda033e-a47d-4c30-b1aa-2ec495e3f466" xmlns:ns3="5ab83896-aab5-4bd0-8483-2509975cde97" targetNamespace="http://schemas.microsoft.com/office/2006/metadata/properties" ma:root="true" ma:fieldsID="e5d758b5938bc3b38c424dd150b05899" ns2:_="" ns3:_="">
    <xsd:import namespace="4eda033e-a47d-4c30-b1aa-2ec495e3f466"/>
    <xsd:import namespace="5ab83896-aab5-4bd0-8483-2509975cde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a033e-a47d-4c30-b1aa-2ec495e3f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b83896-aab5-4bd0-8483-2509975cde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ded2f76-3d7f-42dd-9c06-17f0be1886d6}" ma:internalName="TaxCatchAll" ma:showField="CatchAllData" ma:web="5ab83896-aab5-4bd0-8483-2509975cde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eda033e-a47d-4c30-b1aa-2ec495e3f466">
      <Terms xmlns="http://schemas.microsoft.com/office/infopath/2007/PartnerControls"/>
    </lcf76f155ced4ddcb4097134ff3c332f>
    <TaxCatchAll xmlns="5ab83896-aab5-4bd0-8483-2509975cde9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965902-1E40-4C6F-9C2D-B83D261D3F45}">
  <ds:schemaRefs>
    <ds:schemaRef ds:uri="4eda033e-a47d-4c30-b1aa-2ec495e3f466"/>
    <ds:schemaRef ds:uri="5ab83896-aab5-4bd0-8483-2509975cde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A19850C-B132-4F9E-91AE-B86D28DA0AF3}">
  <ds:schemaRefs>
    <ds:schemaRef ds:uri="01304a2b-7291-4a69-94a9-e007615c4308"/>
    <ds:schemaRef ds:uri="4eda033e-a47d-4c30-b1aa-2ec495e3f466"/>
    <ds:schemaRef ds:uri="5ab83896-aab5-4bd0-8483-2509975cde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90CFEE1-6CF9-48A4-847C-73FF7C6846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73</TotalTime>
  <Words>757</Words>
  <Application>Microsoft Office PowerPoint</Application>
  <PresentationFormat>Custom</PresentationFormat>
  <Paragraphs>150</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Century Gothic</vt:lpstr>
      <vt:lpstr>Garamond</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Maya L. Hall</cp:lastModifiedBy>
  <cp:revision>12</cp:revision>
  <dcterms:created xsi:type="dcterms:W3CDTF">2019-02-05T16:32:03Z</dcterms:created>
  <dcterms:modified xsi:type="dcterms:W3CDTF">2024-03-26T17:57:11Z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0x010100856F2C6C2A09A14C92A387B0AF650164</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