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Garamond" panose="02020404030301010803" pitchFamily="18" charset="0"/>
      <p:regular r:id="rId4"/>
      <p:bold r:id="rId5"/>
      <p:italic r:id="rId6"/>
    </p:embeddedFont>
    <p:embeddedFont>
      <p:font typeface="Wingdings 3" panose="05040102010807070707" pitchFamily="18" charset="2"/>
      <p:regular r:id="rId7"/>
    </p:embeddedFont>
    <p:embeddedFont>
      <p:font typeface="Century Gothic" panose="020B050202020202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dan, Juanito J. (ARC-SGE)[SSAI DEVELOP]" initials="AJJ(D" lastIdx="18" clrIdx="0">
    <p:extLst>
      <p:ext uri="{19B8F6BF-5375-455C-9EA6-DF929625EA0E}">
        <p15:presenceInfo xmlns:p15="http://schemas.microsoft.com/office/powerpoint/2012/main" userId="S-1-5-21-330711430-3775241029-4075259233-823229" providerId="AD"/>
      </p:ext>
    </p:extLst>
  </p:cmAuthor>
  <p:cmAuthor id="2" name="Amanda Clayton" initials="AC" lastIdx="7" clrIdx="1">
    <p:extLst>
      <p:ext uri="{19B8F6BF-5375-455C-9EA6-DF929625EA0E}">
        <p15:presenceInfo xmlns:p15="http://schemas.microsoft.com/office/powerpoint/2012/main" userId="S-1-5-21-330711430-3775241029-4075259233-682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441" autoAdjust="0"/>
    <p:restoredTop sz="91429" autoAdjust="0"/>
  </p:normalViewPr>
  <p:slideViewPr>
    <p:cSldViewPr snapToGrid="0">
      <p:cViewPr>
        <p:scale>
          <a:sx n="50" d="100"/>
          <a:sy n="50" d="100"/>
        </p:scale>
        <p:origin x="1176" y="-6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2868702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upport.office.com/en-us/article/Crop-a-picture-to-fit-in-a-shape-1CE8CF89-6A19-4EE4-82CA-4F8E8146959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
        <p:cNvGrpSpPr/>
        <p:nvPr/>
      </p:nvGrpSpPr>
      <p:grpSpPr>
        <a:xfrm>
          <a:off x="0" y="0"/>
          <a:ext cx="0" cy="0"/>
          <a:chOff x="0" y="0"/>
          <a:chExt cx="0" cy="0"/>
        </a:xfrm>
      </p:grpSpPr>
      <p:sp>
        <p:nvSpPr>
          <p:cNvPr id="11" name="Google Shape;1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3F3F3F"/>
              </a:buClr>
              <a:buSzPts val="2700"/>
              <a:buFont typeface="Arial"/>
              <a:buNone/>
            </a:pPr>
            <a:r>
              <a:rPr lang="en-US" sz="1200" b="1" i="0" u="none" strike="noStrike" cap="none" dirty="0">
                <a:solidFill>
                  <a:srgbClr val="3F3F3F"/>
                </a:solidFill>
                <a:latin typeface="Garamond"/>
                <a:ea typeface="Garamond"/>
                <a:cs typeface="Garamond"/>
                <a:sym typeface="Garamond"/>
              </a:rPr>
              <a:t>DO NOT PLACE THIS SECTION DIRECTLY ABOVE THE HEXAGONAL APP AREA ICON</a:t>
            </a:r>
            <a:r>
              <a:rPr lang="en-US" sz="1200" b="0" i="0" u="none" strike="noStrike" cap="none" dirty="0">
                <a:solidFill>
                  <a:srgbClr val="3F3F3F"/>
                </a:solidFill>
                <a:latin typeface="Garamond"/>
                <a:ea typeface="Garamond"/>
                <a:cs typeface="Garamond"/>
                <a:sym typeface="Garamond"/>
              </a:rPr>
              <a:t>. List Team Leads first and include their title below their name. </a:t>
            </a:r>
            <a:endParaRPr sz="1200" b="0" i="0" u="none" strike="noStrike" cap="none" dirty="0">
              <a:solidFill>
                <a:schemeClr val="dk1"/>
              </a:solidFill>
              <a:latin typeface="Arial"/>
              <a:ea typeface="Arial"/>
              <a:cs typeface="Arial"/>
              <a:sym typeface="Arial"/>
            </a:endParaRPr>
          </a:p>
          <a:p>
            <a:pPr marL="0" marR="0" lvl="0" indent="0" algn="l" rtl="0">
              <a:lnSpc>
                <a:spcPct val="90000"/>
              </a:lnSpc>
              <a:spcBef>
                <a:spcPts val="1800"/>
              </a:spcBef>
              <a:spcAft>
                <a:spcPts val="0"/>
              </a:spcAft>
              <a:buClr>
                <a:srgbClr val="3F3F3F"/>
              </a:buClr>
              <a:buSzPts val="2700"/>
              <a:buFont typeface="Arial"/>
              <a:buNone/>
            </a:pPr>
            <a:r>
              <a:rPr lang="en-US" sz="1200" b="0" i="0" u="none" strike="noStrike" cap="none" dirty="0">
                <a:solidFill>
                  <a:srgbClr val="3F3F3F"/>
                </a:solidFill>
                <a:latin typeface="Garamond"/>
                <a:ea typeface="Garamond"/>
                <a:cs typeface="Garamond"/>
                <a:sym typeface="Garamond"/>
              </a:rPr>
              <a:t>Headshots should include professional business attire.</a:t>
            </a:r>
            <a:endParaRPr sz="1200" b="0" i="0" u="none" strike="noStrike" cap="none" dirty="0">
              <a:solidFill>
                <a:schemeClr val="dk1"/>
              </a:solidFill>
              <a:latin typeface="Arial"/>
              <a:ea typeface="Arial"/>
              <a:cs typeface="Arial"/>
              <a:sym typeface="Arial"/>
            </a:endParaRPr>
          </a:p>
          <a:p>
            <a:pPr marL="0" marR="0" lvl="0" indent="0" algn="l" rtl="0">
              <a:lnSpc>
                <a:spcPct val="90000"/>
              </a:lnSpc>
              <a:spcBef>
                <a:spcPts val="1800"/>
              </a:spcBef>
              <a:spcAft>
                <a:spcPts val="0"/>
              </a:spcAft>
              <a:buClr>
                <a:srgbClr val="3F3F3F"/>
              </a:buClr>
              <a:buSzPts val="2700"/>
              <a:buFont typeface="Arial"/>
              <a:buNone/>
            </a:pPr>
            <a:r>
              <a:rPr lang="en-US" sz="1200" b="0" i="0" u="none" strike="noStrike" cap="none" dirty="0">
                <a:solidFill>
                  <a:srgbClr val="3F3F3F"/>
                </a:solidFill>
                <a:latin typeface="Garamond"/>
                <a:ea typeface="Garamond"/>
                <a:cs typeface="Garamond"/>
                <a:sym typeface="Garamond"/>
              </a:rPr>
              <a:t>Images should be cropped to a circle shape at a 1.8” x 1.8” dimension and centered in aperture shape. Instruction on how to do this can be found </a:t>
            </a:r>
            <a:r>
              <a:rPr lang="en-US" sz="1200" b="0" i="0" u="sng" strike="noStrike" cap="none" dirty="0">
                <a:solidFill>
                  <a:schemeClr val="hlink"/>
                </a:solidFill>
                <a:latin typeface="Garamond"/>
                <a:ea typeface="Garamond"/>
                <a:cs typeface="Garamond"/>
                <a:sym typeface="Garamond"/>
                <a:hlinkClick r:id="rId3"/>
              </a:rPr>
              <a:t>here</a:t>
            </a:r>
            <a:r>
              <a:rPr lang="en-US" sz="1200" b="0" i="0" u="none" strike="noStrike" cap="none" dirty="0">
                <a:solidFill>
                  <a:srgbClr val="3F3F3F"/>
                </a:solidFill>
                <a:latin typeface="Garamond"/>
                <a:ea typeface="Garamond"/>
                <a:cs typeface="Garamond"/>
                <a:sym typeface="Garamond"/>
              </a:rPr>
              <a:t>. [ Placeholders ▼ ]</a:t>
            </a:r>
            <a:endParaRPr sz="1200" b="0" i="0" u="none" strike="noStrike" cap="none" dirty="0">
              <a:solidFill>
                <a:srgbClr val="3F3F3F"/>
              </a:solidFill>
              <a:latin typeface="Garamond"/>
              <a:ea typeface="Garamond"/>
              <a:cs typeface="Garamond"/>
              <a:sym typeface="Garamond"/>
            </a:endParaRPr>
          </a:p>
          <a:p>
            <a:pPr marL="0" lvl="0" indent="0" algn="l" rtl="0">
              <a:lnSpc>
                <a:spcPct val="112000"/>
              </a:lnSpc>
              <a:spcBef>
                <a:spcPts val="200"/>
              </a:spcBef>
              <a:spcAft>
                <a:spcPts val="0"/>
              </a:spcAft>
              <a:buClr>
                <a:schemeClr val="dk1"/>
              </a:buClr>
              <a:buSzPts val="1100"/>
              <a:buFont typeface="Arial"/>
              <a:buNone/>
            </a:pP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1800"/>
              </a:spcBef>
              <a:spcAft>
                <a:spcPts val="0"/>
              </a:spcAft>
              <a:buClr>
                <a:srgbClr val="3F3F3F"/>
              </a:buClr>
              <a:buSzPts val="2700"/>
              <a:buFont typeface="Arial"/>
              <a:buNone/>
            </a:pPr>
            <a:endParaRPr sz="1200" dirty="0">
              <a:solidFill>
                <a:srgbClr val="3F3F3F"/>
              </a:solidFill>
              <a:latin typeface="Garamond"/>
              <a:ea typeface="Garamond"/>
              <a:cs typeface="Garamond"/>
              <a:sym typeface="Garamond"/>
            </a:endParaRPr>
          </a:p>
          <a:p>
            <a:pPr marL="0" marR="0" lvl="0" indent="0" algn="l" rtl="0">
              <a:lnSpc>
                <a:spcPct val="90000"/>
              </a:lnSpc>
              <a:spcBef>
                <a:spcPts val="1800"/>
              </a:spcBef>
              <a:spcAft>
                <a:spcPts val="0"/>
              </a:spcAft>
              <a:buClr>
                <a:srgbClr val="3F3F3F"/>
              </a:buClr>
              <a:buSzPts val="2700"/>
              <a:buFont typeface="Arial"/>
              <a:buNone/>
            </a:pPr>
            <a:endParaRPr sz="1200" dirty="0">
              <a:solidFill>
                <a:srgbClr val="3F3F3F"/>
              </a:solidFill>
              <a:latin typeface="Garamond"/>
              <a:ea typeface="Garamond"/>
              <a:cs typeface="Garamond"/>
              <a:sym typeface="Garamond"/>
            </a:endParaRPr>
          </a:p>
        </p:txBody>
      </p:sp>
      <p:sp>
        <p:nvSpPr>
          <p:cNvPr id="12" name="Google Shape;1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090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275" y="0"/>
            <a:ext cx="27431451" cy="36575996"/>
          </a:xfrm>
          <a:prstGeom prst="rect">
            <a:avLst/>
          </a:prstGeom>
          <a:noFill/>
          <a:ln>
            <a:noFill/>
          </a:ln>
        </p:spPr>
      </p:pic>
      <p:sp>
        <p:nvSpPr>
          <p:cNvPr id="8" name="Google Shape;8;p2"/>
          <p:cNvSpPr txBox="1">
            <a:spLocks noGrp="1"/>
          </p:cNvSpPr>
          <p:nvPr>
            <p:ph type="body" idx="1"/>
          </p:nvPr>
        </p:nvSpPr>
        <p:spPr>
          <a:xfrm>
            <a:off x="914400" y="438150"/>
            <a:ext cx="17183101" cy="3383280"/>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0"/>
              </a:spcBef>
              <a:spcAft>
                <a:spcPts val="0"/>
              </a:spcAft>
              <a:buClr>
                <a:srgbClr val="2E8654"/>
              </a:buClr>
              <a:buSzPts val="6000"/>
              <a:buFont typeface="Arial"/>
              <a:buNone/>
              <a:defRPr sz="6000" b="1" i="0" u="none" strike="noStrike" cap="none">
                <a:solidFill>
                  <a:srgbClr val="2E8654"/>
                </a:solidFill>
                <a:latin typeface="Century Gothic"/>
                <a:ea typeface="Century Gothic"/>
                <a:cs typeface="Century Gothic"/>
                <a:sym typeface="Century Gothic"/>
              </a:defRPr>
            </a:lvl1pPr>
            <a:lvl2pPr marL="914400" marR="0" lvl="1" indent="-533400" algn="l" rtl="0">
              <a:lnSpc>
                <a:spcPct val="90000"/>
              </a:lnSpc>
              <a:spcBef>
                <a:spcPts val="1500"/>
              </a:spcBef>
              <a:spcAft>
                <a:spcPts val="0"/>
              </a:spcAft>
              <a:buClr>
                <a:schemeClr val="dk1"/>
              </a:buClr>
              <a:buSzPts val="4800"/>
              <a:buFont typeface="Arial"/>
              <a:buChar char="•"/>
              <a:defRPr sz="4800" b="0" i="0" u="none" strike="noStrike" cap="none">
                <a:solidFill>
                  <a:schemeClr val="dk1"/>
                </a:solidFill>
                <a:latin typeface="Garamond"/>
                <a:ea typeface="Garamond"/>
                <a:cs typeface="Garamond"/>
                <a:sym typeface="Garamond"/>
              </a:defRPr>
            </a:lvl2pPr>
            <a:lvl3pPr marL="1371600" marR="0" lvl="2" indent="-482600" algn="l" rtl="0">
              <a:lnSpc>
                <a:spcPct val="90000"/>
              </a:lnSpc>
              <a:spcBef>
                <a:spcPts val="1500"/>
              </a:spcBef>
              <a:spcAft>
                <a:spcPts val="0"/>
              </a:spcAft>
              <a:buClr>
                <a:schemeClr val="dk1"/>
              </a:buClr>
              <a:buSzPts val="4000"/>
              <a:buFont typeface="Arial"/>
              <a:buChar char="•"/>
              <a:defRPr sz="4000" b="0" i="0" u="none" strike="noStrike" cap="none">
                <a:solidFill>
                  <a:schemeClr val="dk1"/>
                </a:solidFill>
                <a:latin typeface="Garamond"/>
                <a:ea typeface="Garamond"/>
                <a:cs typeface="Garamond"/>
                <a:sym typeface="Garamond"/>
              </a:defRPr>
            </a:lvl3pPr>
            <a:lvl4pPr marL="1828800" marR="0" lvl="3" indent="-457200" algn="l" rtl="0">
              <a:lnSpc>
                <a:spcPct val="90000"/>
              </a:lnSpc>
              <a:spcBef>
                <a:spcPts val="1500"/>
              </a:spcBef>
              <a:spcAft>
                <a:spcPts val="0"/>
              </a:spcAft>
              <a:buClr>
                <a:schemeClr val="dk1"/>
              </a:buClr>
              <a:buSzPts val="3600"/>
              <a:buFont typeface="Arial"/>
              <a:buChar char="•"/>
              <a:defRPr sz="3600" b="0" i="0" u="none" strike="noStrike" cap="none">
                <a:solidFill>
                  <a:schemeClr val="dk1"/>
                </a:solidFill>
                <a:latin typeface="Garamond"/>
                <a:ea typeface="Garamond"/>
                <a:cs typeface="Garamond"/>
                <a:sym typeface="Garamond"/>
              </a:defRPr>
            </a:lvl4pPr>
            <a:lvl5pPr marL="2286000" marR="0" lvl="4" indent="-457200" algn="l" rtl="0">
              <a:lnSpc>
                <a:spcPct val="90000"/>
              </a:lnSpc>
              <a:spcBef>
                <a:spcPts val="1500"/>
              </a:spcBef>
              <a:spcAft>
                <a:spcPts val="0"/>
              </a:spcAft>
              <a:buClr>
                <a:schemeClr val="dk1"/>
              </a:buClr>
              <a:buSzPts val="3600"/>
              <a:buFont typeface="Arial"/>
              <a:buChar char="•"/>
              <a:defRPr sz="3600" b="0" i="0" u="none" strike="noStrike" cap="none">
                <a:solidFill>
                  <a:schemeClr val="dk1"/>
                </a:solidFill>
                <a:latin typeface="Garamond"/>
                <a:ea typeface="Garamond"/>
                <a:cs typeface="Garamond"/>
                <a:sym typeface="Garamond"/>
              </a:defRPr>
            </a:lvl5pPr>
            <a:lvl6pPr marL="2743200" marR="0" lvl="5"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6pPr>
            <a:lvl7pPr marL="3200400" marR="0" lvl="6"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7pPr>
            <a:lvl8pPr marL="3657600" marR="0" lvl="7"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8pPr>
            <a:lvl9pPr marL="4114800" marR="0" lvl="8"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9" name="Google Shape;9;p2"/>
          <p:cNvSpPr txBox="1"/>
          <p:nvPr/>
        </p:nvSpPr>
        <p:spPr>
          <a:xfrm>
            <a:off x="3286898" y="35523894"/>
            <a:ext cx="23230702" cy="2139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1" u="none" strike="noStrike" cap="none">
                <a:solidFill>
                  <a:srgbClr val="A5A5A5"/>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sz="800" b="0" i="1" u="none" strike="noStrike" cap="none">
              <a:solidFill>
                <a:srgbClr val="A5A5A5"/>
              </a:solidFill>
              <a:latin typeface="Century Gothic"/>
              <a:ea typeface="Century Gothic"/>
              <a:cs typeface="Century Gothic"/>
              <a:sym typeface="Century Gothic"/>
            </a:endParaRPr>
          </a:p>
        </p:txBody>
      </p:sp>
    </p:spTree>
  </p:cSld>
  <p:clrMapOvr>
    <a:masterClrMapping/>
  </p:clrMapOvr>
  <p:extLst>
    <p:ext uri="{DCECCB84-F9BA-43D5-87BE-67443E8EF086}">
      <p15:sldGuideLst xmlns:p15="http://schemas.microsoft.com/office/powerpoint/2012/main">
        <p15:guide id="1" pos="16704">
          <p15:clr>
            <a:srgbClr val="FBAE40"/>
          </p15:clr>
        </p15:guide>
        <p15:guide id="2" pos="576">
          <p15:clr>
            <a:srgbClr val="FBAE40"/>
          </p15:clr>
        </p15:guide>
        <p15:guide id="3" pos="8640">
          <p15:clr>
            <a:srgbClr val="FBAE40"/>
          </p15:clr>
        </p15:guide>
        <p15:guide id="4" orient="horz" pos="264">
          <p15:clr>
            <a:srgbClr val="FBAE40"/>
          </p15:clr>
        </p15:guide>
        <p15:guide id="5" orient="horz" pos="22752">
          <p15:clr>
            <a:srgbClr val="FBAE40"/>
          </p15:clr>
        </p15:guide>
        <p15:guide id="6" orient="horz" pos="3240">
          <p15:clr>
            <a:srgbClr val="FBAE40"/>
          </p15:clr>
        </p15:guide>
        <p15:guide id="7" orient="horz" pos="21120">
          <p15:clr>
            <a:srgbClr val="FBAE40"/>
          </p15:clr>
        </p15:guide>
        <p15:guide id="8" orient="horz" pos="1872">
          <p15:clr>
            <a:srgbClr val="FBAE40"/>
          </p15:clr>
        </p15:guide>
        <p15:guide id="9" pos="11424">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18" Type="http://schemas.openxmlformats.org/officeDocument/2006/relationships/image" Target="../media/image16.JPG"/><Relationship Id="rId3" Type="http://schemas.openxmlformats.org/officeDocument/2006/relationships/image" Target="../media/image2.png"/><Relationship Id="rId21" Type="http://schemas.openxmlformats.org/officeDocument/2006/relationships/image" Target="../media/image19.JP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 Id="rId22"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
        <p:cNvGrpSpPr/>
        <p:nvPr/>
      </p:nvGrpSpPr>
      <p:grpSpPr>
        <a:xfrm>
          <a:off x="0" y="0"/>
          <a:ext cx="0" cy="0"/>
          <a:chOff x="0" y="0"/>
          <a:chExt cx="0" cy="0"/>
        </a:xfrm>
      </p:grpSpPr>
      <p:pic>
        <p:nvPicPr>
          <p:cNvPr id="1031" name="Picture 7" descr="https://lh3.googleusercontent.com/aw8kFcfxwEvHklw_NPQW3xvMe6WjPYAbCWWcwa98VuclMVfYRTzwljaHleaC2XbLy-1yVTI6WfBUV-3dEfV9NWjOdvxVUD1WcDueYw7T1T63X_UgvwQdjIOk1xtKNJXFA6RFQ67h9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63650">
            <a:off x="9309811" y="19871088"/>
            <a:ext cx="5167327" cy="501827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068696" y="13040670"/>
            <a:ext cx="6837021" cy="5093957"/>
            <a:chOff x="13882015" y="9612467"/>
            <a:chExt cx="8722564" cy="649879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8290" t="23310" r="9974" b="17164"/>
            <a:stretch/>
          </p:blipFill>
          <p:spPr>
            <a:xfrm>
              <a:off x="13882015" y="9612467"/>
              <a:ext cx="8722564" cy="6498790"/>
            </a:xfrm>
            <a:prstGeom prst="rect">
              <a:avLst/>
            </a:prstGeom>
          </p:spPr>
        </p:pic>
        <p:sp>
          <p:nvSpPr>
            <p:cNvPr id="16" name="Google Shape;16;p3"/>
            <p:cNvSpPr txBox="1"/>
            <p:nvPr/>
          </p:nvSpPr>
          <p:spPr>
            <a:xfrm>
              <a:off x="19704355" y="15110129"/>
              <a:ext cx="1095214" cy="3997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500 km</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17" name="Google Shape;17;p3"/>
            <p:cNvSpPr txBox="1"/>
            <p:nvPr/>
          </p:nvSpPr>
          <p:spPr>
            <a:xfrm>
              <a:off x="18840275" y="15110128"/>
              <a:ext cx="665089" cy="46152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250</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18" name="Google Shape;18;p3"/>
            <p:cNvSpPr txBox="1"/>
            <p:nvPr/>
          </p:nvSpPr>
          <p:spPr>
            <a:xfrm>
              <a:off x="18332095" y="15110129"/>
              <a:ext cx="731721" cy="3997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125</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19" name="Google Shape;19;p3"/>
            <p:cNvSpPr txBox="1"/>
            <p:nvPr/>
          </p:nvSpPr>
          <p:spPr>
            <a:xfrm>
              <a:off x="17902680" y="15110129"/>
              <a:ext cx="335307" cy="3997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tx1">
                      <a:lumMod val="75000"/>
                      <a:lumOff val="25000"/>
                    </a:schemeClr>
                  </a:solidFill>
                  <a:latin typeface="Garamond"/>
                  <a:ea typeface="Garamond"/>
                  <a:cs typeface="Garamond"/>
                  <a:sym typeface="Garamond"/>
                </a:rPr>
                <a:t>0</a:t>
              </a:r>
              <a:endParaRPr sz="1800" b="0" i="0" u="none" strike="noStrike" cap="none">
                <a:solidFill>
                  <a:schemeClr val="tx1">
                    <a:lumMod val="75000"/>
                    <a:lumOff val="25000"/>
                  </a:schemeClr>
                </a:solidFill>
                <a:latin typeface="Garamond"/>
                <a:ea typeface="Garamond"/>
                <a:cs typeface="Garamond"/>
                <a:sym typeface="Garamond"/>
              </a:endParaRPr>
            </a:p>
          </p:txBody>
        </p:sp>
        <p:sp>
          <p:nvSpPr>
            <p:cNvPr id="20" name="Google Shape;20;p3"/>
            <p:cNvSpPr txBox="1"/>
            <p:nvPr/>
          </p:nvSpPr>
          <p:spPr>
            <a:xfrm>
              <a:off x="16301166" y="9914846"/>
              <a:ext cx="2043351" cy="40769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err="1">
                  <a:solidFill>
                    <a:schemeClr val="tx1">
                      <a:lumMod val="75000"/>
                      <a:lumOff val="25000"/>
                    </a:schemeClr>
                  </a:solidFill>
                  <a:latin typeface="Garamond"/>
                  <a:ea typeface="Garamond"/>
                  <a:cs typeface="Garamond"/>
                  <a:sym typeface="Garamond"/>
                </a:rPr>
                <a:t>Crea</a:t>
              </a:r>
              <a:r>
                <a:rPr lang="en-US" sz="2400" b="0" i="0" u="none" strike="noStrike" cap="none" dirty="0">
                  <a:solidFill>
                    <a:schemeClr val="tx1">
                      <a:lumMod val="75000"/>
                      <a:lumOff val="25000"/>
                    </a:schemeClr>
                  </a:solidFill>
                  <a:latin typeface="Garamond"/>
                  <a:ea typeface="Garamond"/>
                  <a:cs typeface="Garamond"/>
                  <a:sym typeface="Garamond"/>
                </a:rPr>
                <a:t> Creek</a:t>
              </a:r>
              <a:endParaRPr sz="2400" b="0" i="0" u="none" strike="noStrike" cap="none" dirty="0">
                <a:solidFill>
                  <a:schemeClr val="tx1">
                    <a:lumMod val="75000"/>
                    <a:lumOff val="25000"/>
                  </a:schemeClr>
                </a:solidFill>
                <a:latin typeface="Garamond"/>
                <a:ea typeface="Garamond"/>
                <a:cs typeface="Garamond"/>
                <a:sym typeface="Garamond"/>
              </a:endParaRPr>
            </a:p>
          </p:txBody>
        </p:sp>
        <p:sp>
          <p:nvSpPr>
            <p:cNvPr id="21" name="Google Shape;21;p3"/>
            <p:cNvSpPr txBox="1"/>
            <p:nvPr/>
          </p:nvSpPr>
          <p:spPr>
            <a:xfrm>
              <a:off x="19063816" y="11384816"/>
              <a:ext cx="3116440" cy="51474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lumMod val="75000"/>
                      <a:lumOff val="25000"/>
                    </a:schemeClr>
                  </a:solidFill>
                  <a:latin typeface="Garamond"/>
                  <a:ea typeface="Garamond"/>
                  <a:cs typeface="Garamond"/>
                  <a:sym typeface="Garamond"/>
                </a:rPr>
                <a:t>Canvasback Lake</a:t>
              </a:r>
              <a:endParaRPr sz="2400" b="0" i="0" u="none" strike="noStrike" cap="none" dirty="0">
                <a:solidFill>
                  <a:schemeClr val="tx1">
                    <a:lumMod val="75000"/>
                    <a:lumOff val="25000"/>
                  </a:schemeClr>
                </a:solidFill>
                <a:latin typeface="Garamond"/>
                <a:ea typeface="Garamond"/>
                <a:cs typeface="Garamond"/>
                <a:sym typeface="Garamond"/>
              </a:endParaRPr>
            </a:p>
          </p:txBody>
        </p:sp>
        <p:sp>
          <p:nvSpPr>
            <p:cNvPr id="22" name="Google Shape;22;p3"/>
            <p:cNvSpPr txBox="1"/>
            <p:nvPr/>
          </p:nvSpPr>
          <p:spPr>
            <a:xfrm>
              <a:off x="18840275" y="11907474"/>
              <a:ext cx="3052357" cy="41960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err="1" smtClean="0">
                  <a:solidFill>
                    <a:schemeClr val="tx1">
                      <a:lumMod val="75000"/>
                      <a:lumOff val="25000"/>
                    </a:schemeClr>
                  </a:solidFill>
                  <a:latin typeface="Garamond"/>
                  <a:ea typeface="Garamond"/>
                  <a:cs typeface="Garamond"/>
                  <a:sym typeface="Garamond"/>
                </a:rPr>
                <a:t>Goldstream</a:t>
              </a:r>
              <a:r>
                <a:rPr lang="en-US" sz="2400" b="0" i="0" u="none" strike="noStrike" cap="none" dirty="0" smtClean="0">
                  <a:solidFill>
                    <a:schemeClr val="tx1">
                      <a:lumMod val="75000"/>
                      <a:lumOff val="25000"/>
                    </a:schemeClr>
                  </a:solidFill>
                  <a:latin typeface="Garamond"/>
                  <a:ea typeface="Garamond"/>
                  <a:cs typeface="Garamond"/>
                  <a:sym typeface="Garamond"/>
                </a:rPr>
                <a:t> Valley</a:t>
              </a:r>
              <a:endParaRPr sz="2400" b="0" i="0" u="none" strike="noStrike" cap="none" dirty="0">
                <a:solidFill>
                  <a:schemeClr val="tx1">
                    <a:lumMod val="75000"/>
                    <a:lumOff val="25000"/>
                  </a:schemeClr>
                </a:solidFill>
                <a:latin typeface="Garamond"/>
                <a:ea typeface="Garamond"/>
                <a:cs typeface="Garamond"/>
                <a:sym typeface="Garamond"/>
              </a:endParaRPr>
            </a:p>
          </p:txBody>
        </p:sp>
        <p:sp>
          <p:nvSpPr>
            <p:cNvPr id="23" name="Google Shape;23;p3"/>
            <p:cNvSpPr txBox="1"/>
            <p:nvPr/>
          </p:nvSpPr>
          <p:spPr>
            <a:xfrm>
              <a:off x="19362883" y="10034718"/>
              <a:ext cx="1934847" cy="59455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smtClean="0">
                  <a:solidFill>
                    <a:schemeClr val="tx1">
                      <a:lumMod val="75000"/>
                      <a:lumOff val="25000"/>
                    </a:schemeClr>
                  </a:solidFill>
                  <a:latin typeface="Garamond"/>
                  <a:ea typeface="Garamond"/>
                  <a:cs typeface="Garamond"/>
                  <a:sym typeface="Garamond"/>
                </a:rPr>
                <a:t>Area 1002</a:t>
              </a:r>
              <a:endParaRPr sz="2400" b="0" i="0" u="none" strike="noStrike" cap="none" dirty="0">
                <a:solidFill>
                  <a:schemeClr val="tx1">
                    <a:lumMod val="75000"/>
                    <a:lumOff val="25000"/>
                  </a:schemeClr>
                </a:solidFill>
                <a:latin typeface="Garamond"/>
                <a:ea typeface="Garamond"/>
                <a:cs typeface="Garamond"/>
                <a:sym typeface="Garamond"/>
              </a:endParaRPr>
            </a:p>
          </p:txBody>
        </p:sp>
        <p:sp>
          <p:nvSpPr>
            <p:cNvPr id="24" name="Google Shape;24;p3"/>
            <p:cNvSpPr txBox="1"/>
            <p:nvPr/>
          </p:nvSpPr>
          <p:spPr>
            <a:xfrm>
              <a:off x="16301166" y="12016861"/>
              <a:ext cx="1969674" cy="463492"/>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400" b="0" i="0" u="none" strike="noStrike" cap="none" dirty="0">
                  <a:solidFill>
                    <a:schemeClr val="tx1">
                      <a:lumMod val="75000"/>
                      <a:lumOff val="25000"/>
                    </a:schemeClr>
                  </a:solidFill>
                  <a:latin typeface="Garamond"/>
                  <a:ea typeface="Garamond"/>
                  <a:cs typeface="Garamond"/>
                  <a:sym typeface="Garamond"/>
                </a:rPr>
                <a:t>Bear Lake</a:t>
              </a:r>
              <a:endParaRPr sz="2400" b="0" i="0" u="none" strike="noStrike" cap="none" dirty="0">
                <a:solidFill>
                  <a:schemeClr val="tx1">
                    <a:lumMod val="75000"/>
                    <a:lumOff val="25000"/>
                  </a:schemeClr>
                </a:solidFill>
                <a:latin typeface="Garamond"/>
                <a:ea typeface="Garamond"/>
                <a:cs typeface="Garamond"/>
                <a:sym typeface="Garamond"/>
              </a:endParaRPr>
            </a:p>
          </p:txBody>
        </p:sp>
        <p:sp>
          <p:nvSpPr>
            <p:cNvPr id="25" name="Google Shape;25;p3"/>
            <p:cNvSpPr txBox="1"/>
            <p:nvPr/>
          </p:nvSpPr>
          <p:spPr>
            <a:xfrm>
              <a:off x="15231804" y="11079541"/>
              <a:ext cx="1512349" cy="30527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err="1">
                  <a:solidFill>
                    <a:schemeClr val="tx1">
                      <a:lumMod val="75000"/>
                      <a:lumOff val="25000"/>
                    </a:schemeClr>
                  </a:solidFill>
                  <a:latin typeface="Garamond"/>
                  <a:ea typeface="Garamond"/>
                  <a:cs typeface="Garamond"/>
                  <a:sym typeface="Garamond"/>
                </a:rPr>
                <a:t>Selawik</a:t>
              </a:r>
              <a:endParaRPr sz="2400" b="0" i="0" u="none" strike="noStrike" cap="none" dirty="0">
                <a:solidFill>
                  <a:schemeClr val="tx1">
                    <a:lumMod val="75000"/>
                    <a:lumOff val="25000"/>
                  </a:schemeClr>
                </a:solidFill>
                <a:latin typeface="Garamond"/>
                <a:ea typeface="Garamond"/>
                <a:cs typeface="Garamond"/>
                <a:sym typeface="Garamond"/>
              </a:endParaRPr>
            </a:p>
          </p:txBody>
        </p:sp>
        <p:pic>
          <p:nvPicPr>
            <p:cNvPr id="52" name="Google Shape;52;p3"/>
            <p:cNvPicPr preferRelativeResize="0"/>
            <p:nvPr/>
          </p:nvPicPr>
          <p:blipFill rotWithShape="1">
            <a:blip r:embed="rId5" cstate="email">
              <a:alphaModFix amt="62000"/>
              <a:extLst>
                <a:ext uri="{28A0092B-C50C-407E-A947-70E740481C1C}">
                  <a14:useLocalDpi xmlns:a14="http://schemas.microsoft.com/office/drawing/2010/main"/>
                </a:ext>
              </a:extLst>
            </a:blip>
            <a:srcRect/>
            <a:stretch/>
          </p:blipFill>
          <p:spPr>
            <a:xfrm>
              <a:off x="19836727" y="14463981"/>
              <a:ext cx="415235" cy="600702"/>
            </a:xfrm>
            <a:prstGeom prst="rect">
              <a:avLst/>
            </a:prstGeom>
            <a:noFill/>
            <a:ln>
              <a:noFill/>
            </a:ln>
          </p:spPr>
        </p:pic>
      </p:grpSp>
      <p:sp>
        <p:nvSpPr>
          <p:cNvPr id="39" name="Google Shape;39;p3"/>
          <p:cNvSpPr txBox="1"/>
          <p:nvPr/>
        </p:nvSpPr>
        <p:spPr>
          <a:xfrm>
            <a:off x="1135500" y="27097581"/>
            <a:ext cx="24557700" cy="2465677"/>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90000"/>
              </a:lnSpc>
              <a:spcBef>
                <a:spcPts val="1800"/>
              </a:spcBef>
              <a:spcAft>
                <a:spcPts val="0"/>
              </a:spcAft>
              <a:buClr>
                <a:srgbClr val="2E8654"/>
              </a:buClr>
              <a:buSzPts val="2700"/>
              <a:buFont typeface="Wingdings 3" panose="05040102010807070707" pitchFamily="18" charset="2"/>
              <a:buChar char="}"/>
            </a:pPr>
            <a:r>
              <a:rPr lang="en-US" sz="2700" dirty="0">
                <a:solidFill>
                  <a:schemeClr val="tx1">
                    <a:lumMod val="75000"/>
                    <a:lumOff val="25000"/>
                  </a:schemeClr>
                </a:solidFill>
                <a:latin typeface="Garamond"/>
                <a:ea typeface="Garamond"/>
                <a:cs typeface="Garamond"/>
                <a:sym typeface="Garamond"/>
              </a:rPr>
              <a:t>SAR</a:t>
            </a:r>
            <a:r>
              <a:rPr lang="en-US" sz="2700" i="0" u="none" strike="noStrike" cap="none" dirty="0">
                <a:solidFill>
                  <a:schemeClr val="tx1">
                    <a:lumMod val="75000"/>
                    <a:lumOff val="25000"/>
                  </a:schemeClr>
                </a:solidFill>
                <a:latin typeface="Garamond"/>
                <a:ea typeface="Garamond"/>
                <a:cs typeface="Garamond"/>
                <a:sym typeface="Garamond"/>
              </a:rPr>
              <a:t> can effectively map wetland inundation, with its sensitivity to water and reliable data collection on cloudy days. </a:t>
            </a:r>
            <a:endParaRPr sz="2700" i="0" u="none" strike="noStrike" cap="none" dirty="0">
              <a:solidFill>
                <a:schemeClr val="tx1">
                  <a:lumMod val="75000"/>
                  <a:lumOff val="25000"/>
                </a:schemeClr>
              </a:solidFill>
              <a:latin typeface="Garamond"/>
              <a:ea typeface="Garamond"/>
              <a:cs typeface="Garamond"/>
              <a:sym typeface="Garamond"/>
            </a:endParaRPr>
          </a:p>
          <a:p>
            <a:pPr marL="457200" marR="0" lvl="0" indent="-457200" algn="just" rtl="0">
              <a:lnSpc>
                <a:spcPct val="90000"/>
              </a:lnSpc>
              <a:spcBef>
                <a:spcPts val="1800"/>
              </a:spcBef>
              <a:spcAft>
                <a:spcPts val="0"/>
              </a:spcAft>
              <a:buClr>
                <a:srgbClr val="2E8654"/>
              </a:buClr>
              <a:buSzPts val="2700"/>
              <a:buFont typeface="Wingdings 3" panose="05040102010807070707" pitchFamily="18" charset="2"/>
              <a:buChar char="}"/>
            </a:pPr>
            <a:r>
              <a:rPr lang="en-US" sz="2700" dirty="0">
                <a:solidFill>
                  <a:schemeClr val="tx1">
                    <a:lumMod val="75000"/>
                    <a:lumOff val="25000"/>
                  </a:schemeClr>
                </a:solidFill>
                <a:latin typeface="Garamond"/>
                <a:ea typeface="Garamond"/>
                <a:cs typeface="Garamond"/>
                <a:sym typeface="Garamond"/>
              </a:rPr>
              <a:t>Landsat</a:t>
            </a:r>
            <a:r>
              <a:rPr lang="en-US" sz="2700" i="0" u="none" strike="noStrike" cap="none" dirty="0">
                <a:solidFill>
                  <a:schemeClr val="tx1">
                    <a:lumMod val="75000"/>
                    <a:lumOff val="25000"/>
                  </a:schemeClr>
                </a:solidFill>
                <a:latin typeface="Garamond"/>
                <a:ea typeface="Garamond"/>
                <a:cs typeface="Garamond"/>
                <a:sym typeface="Garamond"/>
              </a:rPr>
              <a:t> 8 OLI and Planet Labs Imagery were limited by cloud cover and detection of inundation below vegetation and canopy cover, but were more accurate for open water and helpful for validating Sentinel-1 C-SAR classifications.</a:t>
            </a:r>
            <a:endParaRPr sz="2700" i="0" u="none" strike="noStrike" cap="none" dirty="0">
              <a:solidFill>
                <a:schemeClr val="tx1">
                  <a:lumMod val="75000"/>
                  <a:lumOff val="25000"/>
                </a:schemeClr>
              </a:solidFill>
              <a:latin typeface="Garamond"/>
              <a:ea typeface="Garamond"/>
              <a:cs typeface="Garamond"/>
              <a:sym typeface="Garamond"/>
            </a:endParaRPr>
          </a:p>
          <a:p>
            <a:pPr marL="457200" marR="0" lvl="0" indent="-457200" algn="just" rtl="0">
              <a:lnSpc>
                <a:spcPct val="90000"/>
              </a:lnSpc>
              <a:spcBef>
                <a:spcPts val="1800"/>
              </a:spcBef>
              <a:spcAft>
                <a:spcPts val="0"/>
              </a:spcAft>
              <a:buClr>
                <a:srgbClr val="2E8654"/>
              </a:buClr>
              <a:buSzPts val="2700"/>
              <a:buFont typeface="Wingdings 3" panose="05040102010807070707" pitchFamily="18" charset="2"/>
              <a:buChar char="}"/>
            </a:pPr>
            <a:r>
              <a:rPr lang="en-US" sz="2700" dirty="0" smtClean="0">
                <a:solidFill>
                  <a:schemeClr val="tx1">
                    <a:lumMod val="75000"/>
                    <a:lumOff val="25000"/>
                  </a:schemeClr>
                </a:solidFill>
                <a:latin typeface="Garamond"/>
                <a:ea typeface="Garamond"/>
                <a:cs typeface="Garamond"/>
                <a:sym typeface="Garamond"/>
              </a:rPr>
              <a:t>This algorithm </a:t>
            </a:r>
            <a:r>
              <a:rPr lang="en-US" sz="2700" dirty="0">
                <a:solidFill>
                  <a:schemeClr val="tx1">
                    <a:lumMod val="75000"/>
                    <a:lumOff val="25000"/>
                  </a:schemeClr>
                </a:solidFill>
                <a:latin typeface="Garamond"/>
                <a:ea typeface="Garamond"/>
                <a:cs typeface="Garamond"/>
                <a:sym typeface="Garamond"/>
              </a:rPr>
              <a:t>allows for </a:t>
            </a:r>
            <a:r>
              <a:rPr lang="en-US" sz="2700" dirty="0" smtClean="0">
                <a:solidFill>
                  <a:schemeClr val="tx1">
                    <a:lumMod val="75000"/>
                    <a:lumOff val="25000"/>
                  </a:schemeClr>
                </a:solidFill>
                <a:latin typeface="Garamond"/>
                <a:ea typeface="Garamond"/>
                <a:cs typeface="Garamond"/>
                <a:sym typeface="Garamond"/>
              </a:rPr>
              <a:t>the efficient production </a:t>
            </a:r>
            <a:r>
              <a:rPr lang="en-US" sz="2700" dirty="0">
                <a:solidFill>
                  <a:schemeClr val="tx1">
                    <a:lumMod val="75000"/>
                    <a:lumOff val="25000"/>
                  </a:schemeClr>
                </a:solidFill>
                <a:latin typeface="Garamond"/>
                <a:ea typeface="Garamond"/>
                <a:cs typeface="Garamond"/>
                <a:sym typeface="Garamond"/>
              </a:rPr>
              <a:t>of </a:t>
            </a:r>
            <a:r>
              <a:rPr lang="en-US" sz="2700" dirty="0" smtClean="0">
                <a:solidFill>
                  <a:schemeClr val="tx1">
                    <a:lumMod val="75000"/>
                    <a:lumOff val="25000"/>
                  </a:schemeClr>
                </a:solidFill>
                <a:latin typeface="Garamond"/>
                <a:ea typeface="Garamond"/>
                <a:cs typeface="Garamond"/>
                <a:sym typeface="Garamond"/>
              </a:rPr>
              <a:t>inundation </a:t>
            </a:r>
            <a:r>
              <a:rPr lang="en-US" sz="2700" dirty="0">
                <a:solidFill>
                  <a:schemeClr val="tx1">
                    <a:lumMod val="75000"/>
                    <a:lumOff val="25000"/>
                  </a:schemeClr>
                </a:solidFill>
                <a:latin typeface="Garamond"/>
                <a:ea typeface="Garamond"/>
                <a:cs typeface="Garamond"/>
                <a:sym typeface="Garamond"/>
              </a:rPr>
              <a:t>maps in </a:t>
            </a:r>
            <a:r>
              <a:rPr lang="en-US" sz="2700" dirty="0" smtClean="0">
                <a:solidFill>
                  <a:schemeClr val="tx1">
                    <a:lumMod val="75000"/>
                    <a:lumOff val="25000"/>
                  </a:schemeClr>
                </a:solidFill>
                <a:latin typeface="Garamond"/>
                <a:ea typeface="Garamond"/>
                <a:cs typeface="Garamond"/>
                <a:sym typeface="Garamond"/>
              </a:rPr>
              <a:t>Alaska that can supplement current wetland mapping efforts</a:t>
            </a:r>
            <a:endParaRPr sz="2700" dirty="0">
              <a:solidFill>
                <a:schemeClr val="tx1">
                  <a:lumMod val="75000"/>
                  <a:lumOff val="25000"/>
                </a:schemeClr>
              </a:solidFill>
              <a:latin typeface="Garamond"/>
              <a:ea typeface="Garamond"/>
              <a:cs typeface="Garamond"/>
              <a:sym typeface="Garamond"/>
            </a:endParaRPr>
          </a:p>
        </p:txBody>
      </p:sp>
      <p:sp>
        <p:nvSpPr>
          <p:cNvPr id="27" name="Google Shape;27;p3"/>
          <p:cNvSpPr txBox="1"/>
          <p:nvPr/>
        </p:nvSpPr>
        <p:spPr>
          <a:xfrm>
            <a:off x="955299" y="18967529"/>
            <a:ext cx="229848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smtClean="0">
                <a:solidFill>
                  <a:srgbClr val="2E8654"/>
                </a:solidFill>
                <a:latin typeface="Century Gothic"/>
                <a:ea typeface="Century Gothic"/>
                <a:cs typeface="Century Gothic"/>
                <a:sym typeface="Century Gothic"/>
              </a:rPr>
              <a:t>Results</a:t>
            </a:r>
            <a:endParaRPr sz="1400" b="0" i="0" u="none" strike="noStrike" cap="none" dirty="0">
              <a:solidFill>
                <a:srgbClr val="000000"/>
              </a:solidFill>
              <a:latin typeface="Arial"/>
              <a:ea typeface="Arial"/>
              <a:cs typeface="Arial"/>
              <a:sym typeface="Arial"/>
            </a:endParaRPr>
          </a:p>
        </p:txBody>
      </p:sp>
      <p:sp>
        <p:nvSpPr>
          <p:cNvPr id="28" name="Google Shape;28;p3"/>
          <p:cNvSpPr txBox="1"/>
          <p:nvPr/>
        </p:nvSpPr>
        <p:spPr>
          <a:xfrm>
            <a:off x="887514" y="4970823"/>
            <a:ext cx="11516347"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2E8654"/>
                </a:solidFill>
                <a:latin typeface="Century Gothic"/>
                <a:ea typeface="Century Gothic"/>
                <a:cs typeface="Century Gothic"/>
                <a:sym typeface="Century Gothic"/>
              </a:rPr>
              <a:t>Abstract</a:t>
            </a:r>
            <a:endParaRPr sz="1400" b="0" i="0" u="none" strike="noStrike" cap="none" dirty="0">
              <a:solidFill>
                <a:srgbClr val="000000"/>
              </a:solidFill>
              <a:latin typeface="Arial"/>
              <a:ea typeface="Arial"/>
              <a:cs typeface="Arial"/>
              <a:sym typeface="Arial"/>
            </a:endParaRPr>
          </a:p>
        </p:txBody>
      </p:sp>
      <p:sp>
        <p:nvSpPr>
          <p:cNvPr id="29" name="Google Shape;29;p3"/>
          <p:cNvSpPr txBox="1"/>
          <p:nvPr/>
        </p:nvSpPr>
        <p:spPr>
          <a:xfrm>
            <a:off x="13595075" y="4965907"/>
            <a:ext cx="8229600"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2E8654"/>
                </a:solidFill>
                <a:latin typeface="Century Gothic"/>
                <a:ea typeface="Century Gothic"/>
                <a:cs typeface="Century Gothic"/>
                <a:sym typeface="Century Gothic"/>
              </a:rPr>
              <a:t>Objectives</a:t>
            </a:r>
            <a:endParaRPr sz="1400" b="0" i="0" u="none" strike="noStrike" cap="none" dirty="0">
              <a:solidFill>
                <a:srgbClr val="000000"/>
              </a:solidFill>
              <a:latin typeface="Arial"/>
              <a:ea typeface="Arial"/>
              <a:cs typeface="Arial"/>
              <a:sym typeface="Arial"/>
            </a:endParaRPr>
          </a:p>
        </p:txBody>
      </p:sp>
      <p:sp>
        <p:nvSpPr>
          <p:cNvPr id="30" name="Google Shape;30;p3"/>
          <p:cNvSpPr txBox="1"/>
          <p:nvPr/>
        </p:nvSpPr>
        <p:spPr>
          <a:xfrm>
            <a:off x="887514" y="11823735"/>
            <a:ext cx="8229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2E8654"/>
                </a:solidFill>
                <a:latin typeface="Century Gothic"/>
                <a:ea typeface="Century Gothic"/>
                <a:cs typeface="Century Gothic"/>
                <a:sym typeface="Century Gothic"/>
              </a:rPr>
              <a:t>Study Area</a:t>
            </a:r>
            <a:endParaRPr sz="1400" b="0" i="0" u="none" strike="noStrike" cap="none" dirty="0">
              <a:solidFill>
                <a:srgbClr val="000000"/>
              </a:solidFill>
              <a:latin typeface="Arial"/>
              <a:ea typeface="Arial"/>
              <a:cs typeface="Arial"/>
              <a:sym typeface="Arial"/>
            </a:endParaRPr>
          </a:p>
        </p:txBody>
      </p:sp>
      <p:sp>
        <p:nvSpPr>
          <p:cNvPr id="31" name="Google Shape;31;p3"/>
          <p:cNvSpPr txBox="1"/>
          <p:nvPr/>
        </p:nvSpPr>
        <p:spPr>
          <a:xfrm>
            <a:off x="7733446" y="11758971"/>
            <a:ext cx="5266185"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2E8654"/>
                </a:solidFill>
                <a:latin typeface="Century Gothic"/>
                <a:ea typeface="Century Gothic"/>
                <a:cs typeface="Century Gothic"/>
                <a:sym typeface="Century Gothic"/>
              </a:rPr>
              <a:t>Earth Observations</a:t>
            </a:r>
            <a:endParaRPr sz="1400" b="0" i="0" u="none" strike="noStrike" cap="none" dirty="0">
              <a:solidFill>
                <a:srgbClr val="000000"/>
              </a:solidFill>
              <a:latin typeface="Arial"/>
              <a:ea typeface="Arial"/>
              <a:cs typeface="Arial"/>
              <a:sym typeface="Arial"/>
            </a:endParaRPr>
          </a:p>
        </p:txBody>
      </p:sp>
      <p:grpSp>
        <p:nvGrpSpPr>
          <p:cNvPr id="4" name="Group 3"/>
          <p:cNvGrpSpPr/>
          <p:nvPr/>
        </p:nvGrpSpPr>
        <p:grpSpPr>
          <a:xfrm>
            <a:off x="8393071" y="30447498"/>
            <a:ext cx="8229600" cy="3353926"/>
            <a:chOff x="19216406" y="30054808"/>
            <a:chExt cx="8229600" cy="3353926"/>
          </a:xfrm>
        </p:grpSpPr>
        <p:sp>
          <p:nvSpPr>
            <p:cNvPr id="32" name="Google Shape;32;p3"/>
            <p:cNvSpPr txBox="1"/>
            <p:nvPr/>
          </p:nvSpPr>
          <p:spPr>
            <a:xfrm>
              <a:off x="19254839" y="30695000"/>
              <a:ext cx="7534200" cy="2713734"/>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3F3F3F"/>
                </a:buClr>
                <a:buSzPts val="2700"/>
                <a:buFont typeface="Arial"/>
                <a:buNone/>
              </a:pPr>
              <a:r>
                <a:rPr lang="en-US" sz="2700" b="1" i="0" u="none" strike="noStrike" cap="none" dirty="0">
                  <a:solidFill>
                    <a:schemeClr val="tx1">
                      <a:lumMod val="75000"/>
                      <a:lumOff val="25000"/>
                    </a:schemeClr>
                  </a:solidFill>
                  <a:latin typeface="Garamond"/>
                  <a:ea typeface="Garamond"/>
                  <a:cs typeface="Garamond"/>
                  <a:sym typeface="Garamond"/>
                </a:rPr>
                <a:t>Bruce Chapman</a:t>
              </a:r>
              <a:r>
                <a:rPr lang="en-US" sz="2700" b="0" i="0" u="none" strike="noStrike" cap="none" dirty="0">
                  <a:solidFill>
                    <a:schemeClr val="tx1">
                      <a:lumMod val="75000"/>
                      <a:lumOff val="25000"/>
                    </a:schemeClr>
                  </a:solidFill>
                  <a:latin typeface="Garamond"/>
                  <a:ea typeface="Garamond"/>
                  <a:cs typeface="Garamond"/>
                  <a:sym typeface="Garamond"/>
                </a:rPr>
                <a:t>, NASA Jet Propulsion Laboratory</a:t>
              </a:r>
              <a:endParaRPr sz="2700" b="0" i="0" u="none" strike="noStrike" cap="none" dirty="0">
                <a:solidFill>
                  <a:schemeClr val="tx1">
                    <a:lumMod val="75000"/>
                    <a:lumOff val="25000"/>
                  </a:schemeClr>
                </a:solidFill>
                <a:latin typeface="Garamond"/>
                <a:ea typeface="Garamond"/>
                <a:cs typeface="Garamond"/>
                <a:sym typeface="Garamond"/>
              </a:endParaRPr>
            </a:p>
            <a:p>
              <a:pPr marL="0" marR="0" lvl="0" indent="0" algn="l" rtl="0">
                <a:lnSpc>
                  <a:spcPct val="150000"/>
                </a:lnSpc>
                <a:spcBef>
                  <a:spcPts val="0"/>
                </a:spcBef>
                <a:spcAft>
                  <a:spcPts val="0"/>
                </a:spcAft>
                <a:buClr>
                  <a:srgbClr val="3F3F3F"/>
                </a:buClr>
                <a:buSzPts val="2700"/>
                <a:buFont typeface="Arial"/>
                <a:buNone/>
              </a:pPr>
              <a:r>
                <a:rPr lang="en-US" sz="2700" b="1" i="0" u="none" strike="noStrike" cap="none" dirty="0">
                  <a:solidFill>
                    <a:schemeClr val="tx1">
                      <a:lumMod val="75000"/>
                      <a:lumOff val="25000"/>
                    </a:schemeClr>
                  </a:solidFill>
                  <a:latin typeface="Garamond"/>
                  <a:ea typeface="Garamond"/>
                  <a:cs typeface="Garamond"/>
                  <a:sym typeface="Garamond"/>
                </a:rPr>
                <a:t>Megan Lang</a:t>
              </a:r>
              <a:r>
                <a:rPr lang="en-US" sz="2700" b="0" i="0" u="none" strike="noStrike" cap="none" dirty="0">
                  <a:solidFill>
                    <a:schemeClr val="tx1">
                      <a:lumMod val="75000"/>
                      <a:lumOff val="25000"/>
                    </a:schemeClr>
                  </a:solidFill>
                  <a:latin typeface="Garamond"/>
                  <a:ea typeface="Garamond"/>
                  <a:cs typeface="Garamond"/>
                  <a:sym typeface="Garamond"/>
                </a:rPr>
                <a:t>, US FWS, National Wetlands Inventory</a:t>
              </a:r>
              <a:endParaRPr sz="2700" b="0" i="0" u="none" strike="noStrike" cap="none" dirty="0">
                <a:solidFill>
                  <a:schemeClr val="tx1">
                    <a:lumMod val="75000"/>
                    <a:lumOff val="25000"/>
                  </a:schemeClr>
                </a:solidFill>
                <a:latin typeface="Garamond"/>
                <a:ea typeface="Garamond"/>
                <a:cs typeface="Garamond"/>
                <a:sym typeface="Garamond"/>
              </a:endParaRPr>
            </a:p>
            <a:p>
              <a:pPr marL="0" marR="0" lvl="0" indent="0" algn="l" rtl="0">
                <a:lnSpc>
                  <a:spcPct val="150000"/>
                </a:lnSpc>
                <a:spcBef>
                  <a:spcPts val="0"/>
                </a:spcBef>
                <a:spcAft>
                  <a:spcPts val="0"/>
                </a:spcAft>
                <a:buClr>
                  <a:srgbClr val="3F3F3F"/>
                </a:buClr>
                <a:buSzPts val="2700"/>
                <a:buFont typeface="Arial"/>
                <a:buNone/>
              </a:pPr>
              <a:r>
                <a:rPr lang="en-US" sz="2700" b="1" i="0" u="none" strike="noStrike" cap="none" dirty="0">
                  <a:solidFill>
                    <a:schemeClr val="tx1">
                      <a:lumMod val="75000"/>
                      <a:lumOff val="25000"/>
                    </a:schemeClr>
                  </a:solidFill>
                  <a:latin typeface="Garamond"/>
                  <a:ea typeface="Garamond"/>
                  <a:cs typeface="Garamond"/>
                  <a:sym typeface="Garamond"/>
                </a:rPr>
                <a:t>Jeremy Nicoll</a:t>
              </a:r>
              <a:r>
                <a:rPr lang="en-US" sz="2700" b="0" i="0" u="none" strike="noStrike" cap="none" dirty="0">
                  <a:solidFill>
                    <a:schemeClr val="tx1">
                      <a:lumMod val="75000"/>
                      <a:lumOff val="25000"/>
                    </a:schemeClr>
                  </a:solidFill>
                  <a:latin typeface="Garamond"/>
                  <a:ea typeface="Garamond"/>
                  <a:cs typeface="Garamond"/>
                  <a:sym typeface="Garamond"/>
                </a:rPr>
                <a:t>, Alaska Satellite Facility</a:t>
              </a:r>
              <a:endParaRPr sz="2700" b="0" i="0" u="none" strike="noStrike" cap="none" dirty="0">
                <a:solidFill>
                  <a:schemeClr val="tx1">
                    <a:lumMod val="75000"/>
                    <a:lumOff val="25000"/>
                  </a:schemeClr>
                </a:solidFill>
                <a:latin typeface="Garamond"/>
                <a:ea typeface="Garamond"/>
                <a:cs typeface="Garamond"/>
                <a:sym typeface="Garamond"/>
              </a:endParaRPr>
            </a:p>
            <a:p>
              <a:pPr marL="0" marR="0" lvl="0" indent="0" algn="l" rtl="0">
                <a:lnSpc>
                  <a:spcPct val="150000"/>
                </a:lnSpc>
                <a:spcBef>
                  <a:spcPts val="0"/>
                </a:spcBef>
                <a:spcAft>
                  <a:spcPts val="0"/>
                </a:spcAft>
                <a:buClr>
                  <a:srgbClr val="3F3F3F"/>
                </a:buClr>
                <a:buSzPts val="2700"/>
                <a:buFont typeface="Arial"/>
                <a:buNone/>
              </a:pPr>
              <a:r>
                <a:rPr lang="en-US" sz="2700" b="1" i="0" u="none" strike="noStrike" cap="none" dirty="0">
                  <a:solidFill>
                    <a:schemeClr val="tx1">
                      <a:lumMod val="75000"/>
                      <a:lumOff val="25000"/>
                    </a:schemeClr>
                  </a:solidFill>
                  <a:latin typeface="Garamond"/>
                  <a:ea typeface="Garamond"/>
                  <a:cs typeface="Garamond"/>
                  <a:sym typeface="Garamond"/>
                </a:rPr>
                <a:t>Franz Meyer</a:t>
              </a:r>
              <a:r>
                <a:rPr lang="en-US" sz="2700" b="0" i="0" u="none" strike="noStrike" cap="none" dirty="0">
                  <a:solidFill>
                    <a:schemeClr val="tx1">
                      <a:lumMod val="75000"/>
                      <a:lumOff val="25000"/>
                    </a:schemeClr>
                  </a:solidFill>
                  <a:latin typeface="Garamond"/>
                  <a:ea typeface="Garamond"/>
                  <a:cs typeface="Garamond"/>
                  <a:sym typeface="Garamond"/>
                </a:rPr>
                <a:t>, Alaska Satellite Facility</a:t>
              </a:r>
              <a:endParaRPr sz="2700" b="0" i="0" u="none" strike="noStrike" cap="none" dirty="0">
                <a:solidFill>
                  <a:schemeClr val="tx1">
                    <a:lumMod val="75000"/>
                    <a:lumOff val="25000"/>
                  </a:schemeClr>
                </a:solidFill>
                <a:latin typeface="Garamond"/>
                <a:ea typeface="Garamond"/>
                <a:cs typeface="Garamond"/>
                <a:sym typeface="Garamond"/>
              </a:endParaRPr>
            </a:p>
            <a:p>
              <a:pPr marL="45720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Garamond"/>
                <a:ea typeface="Garamond"/>
                <a:cs typeface="Garamond"/>
                <a:sym typeface="Garamond"/>
              </a:endParaRPr>
            </a:p>
          </p:txBody>
        </p:sp>
        <p:sp>
          <p:nvSpPr>
            <p:cNvPr id="33" name="Google Shape;33;p3"/>
            <p:cNvSpPr txBox="1"/>
            <p:nvPr/>
          </p:nvSpPr>
          <p:spPr>
            <a:xfrm>
              <a:off x="19216406" y="30054808"/>
              <a:ext cx="8229600" cy="71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2E8654"/>
                  </a:solidFill>
                  <a:latin typeface="Century Gothic"/>
                  <a:ea typeface="Century Gothic"/>
                  <a:cs typeface="Century Gothic"/>
                  <a:sym typeface="Century Gothic"/>
                </a:rPr>
                <a:t>Acknowledgements</a:t>
              </a:r>
              <a:endParaRPr sz="1400" b="0" i="0" u="none" strike="noStrike" cap="none" dirty="0">
                <a:solidFill>
                  <a:srgbClr val="000000"/>
                </a:solidFill>
                <a:latin typeface="Arial"/>
                <a:ea typeface="Arial"/>
                <a:cs typeface="Arial"/>
                <a:sym typeface="Arial"/>
              </a:endParaRPr>
            </a:p>
          </p:txBody>
        </p:sp>
      </p:grpSp>
      <p:sp>
        <p:nvSpPr>
          <p:cNvPr id="34" name="Google Shape;34;p3"/>
          <p:cNvSpPr txBox="1"/>
          <p:nvPr/>
        </p:nvSpPr>
        <p:spPr>
          <a:xfrm>
            <a:off x="914399" y="26407311"/>
            <a:ext cx="8229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2E8654"/>
                </a:solidFill>
                <a:latin typeface="Century Gothic"/>
                <a:ea typeface="Century Gothic"/>
                <a:cs typeface="Century Gothic"/>
                <a:sym typeface="Century Gothic"/>
              </a:rPr>
              <a:t>Conclusions</a:t>
            </a:r>
            <a:endParaRPr sz="1400" b="0" i="0" u="none" strike="noStrike" cap="none" dirty="0">
              <a:solidFill>
                <a:srgbClr val="000000"/>
              </a:solidFill>
              <a:latin typeface="Arial"/>
              <a:ea typeface="Arial"/>
              <a:cs typeface="Arial"/>
              <a:sym typeface="Arial"/>
            </a:endParaRPr>
          </a:p>
        </p:txBody>
      </p:sp>
      <p:sp>
        <p:nvSpPr>
          <p:cNvPr id="35" name="Google Shape;35;p3"/>
          <p:cNvSpPr txBox="1"/>
          <p:nvPr/>
        </p:nvSpPr>
        <p:spPr>
          <a:xfrm>
            <a:off x="955288" y="5718893"/>
            <a:ext cx="11996178" cy="6408797"/>
          </a:xfrm>
          <a:prstGeom prst="rect">
            <a:avLst/>
          </a:prstGeom>
          <a:noFill/>
          <a:ln>
            <a:noFill/>
          </a:ln>
        </p:spPr>
        <p:txBody>
          <a:bodyPr spcFirstLastPara="1" wrap="square" lIns="91425" tIns="45700" rIns="91425" bIns="45700" anchor="t" anchorCtr="0">
            <a:noAutofit/>
          </a:bodyPr>
          <a:lstStyle/>
          <a:p>
            <a:pPr algn="just">
              <a:lnSpc>
                <a:spcPct val="90000"/>
              </a:lnSpc>
              <a:spcBef>
                <a:spcPts val="1800"/>
              </a:spcBef>
            </a:pPr>
            <a:r>
              <a:rPr lang="en-US" sz="2400" dirty="0">
                <a:latin typeface="Garamond" panose="02020404030301010803" pitchFamily="18" charset="0"/>
                <a:ea typeface="Times New Roman" panose="02020603050405020304" pitchFamily="18" charset="0"/>
                <a:cs typeface="Times New Roman" panose="02020603050405020304" pitchFamily="18" charset="0"/>
              </a:rPr>
              <a:t>Alaska’s wetlands cover approximately one third of the state and provide a multitude of ecosystem services, including nutrient retention, water purification, and provision of habitat for fish, wildlife, and vegetation. The temporal variation in wetland inundation affects these ecosystem functions, and for effective wetland policy and management, it is important to track patterns and changes in inundation. In collaboration with the US Fish and Wildlife Service (USFWS), Alaska Satellite Facility (ASF) and the University of Alaska Fairbanks (UAF), the fall 2018 NASA DEVELOP Alaska Ecological Forecasting team produced an inundation tool to detect and classify inundation extent in Alaska’s wetlands from C-band synthetic aperture radar (C-SAR) data. The team used Earth observation products, including Sentinel-1 C-SAR, Landsat 8 Operational Land Imager (OLI),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PlanetScope</a:t>
            </a:r>
            <a:r>
              <a:rPr lang="en-US" sz="2400" dirty="0">
                <a:latin typeface="Garamond" panose="02020404030301010803" pitchFamily="18" charset="0"/>
                <a:ea typeface="Times New Roman" panose="02020603050405020304" pitchFamily="18" charset="0"/>
                <a:cs typeface="Times New Roman" panose="02020603050405020304" pitchFamily="18" charset="0"/>
              </a:rPr>
              <a:t>, and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RapidEye</a:t>
            </a:r>
            <a:r>
              <a:rPr lang="en-US" sz="2400" dirty="0">
                <a:latin typeface="Garamond" panose="02020404030301010803" pitchFamily="18" charset="0"/>
                <a:ea typeface="Times New Roman" panose="02020603050405020304" pitchFamily="18" charset="0"/>
                <a:cs typeface="Times New Roman" panose="02020603050405020304" pitchFamily="18" charset="0"/>
              </a:rPr>
              <a:t> satellite imagery, to create the tool’s </a:t>
            </a:r>
            <a:r>
              <a:rPr lang="en-US" sz="2400" dirty="0" err="1">
                <a:latin typeface="Garamond" panose="02020404030301010803" pitchFamily="18" charset="0"/>
                <a:ea typeface="Times New Roman" panose="02020603050405020304" pitchFamily="18" charset="0"/>
                <a:cs typeface="Times New Roman" panose="02020603050405020304" pitchFamily="18" charset="0"/>
              </a:rPr>
              <a:t>thresholding</a:t>
            </a:r>
            <a:r>
              <a:rPr lang="en-US" sz="2400" dirty="0">
                <a:latin typeface="Garamond" panose="02020404030301010803" pitchFamily="18" charset="0"/>
                <a:ea typeface="Times New Roman" panose="02020603050405020304" pitchFamily="18" charset="0"/>
                <a:cs typeface="Times New Roman" panose="02020603050405020304" pitchFamily="18" charset="0"/>
              </a:rPr>
              <a:t> algorithm and generate land cover classifications for validation. The inundation tool effectively mapped wetland inundation due to SAR imagery’s sensitivity to water and reliable data collection on cloudy days. The optical datasets, Landsat 8 OLI and high resolution Planet imagery, were limited by cloud cover and detection of inundation below vegetation and canopy cover but were helpful for visual validations of Sentinel-1 C-SAR classifications.  The tool’s ability to map wetland inundation can support the development and refinement of National Wetland Inventory (NWI) wetland maps in Alaska and build the capacity of operational federal programs to use SAR. </a:t>
            </a:r>
            <a:endParaRPr lang="en-US" sz="2400" dirty="0">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36" name="Google Shape;36;p3"/>
          <p:cNvSpPr txBox="1"/>
          <p:nvPr/>
        </p:nvSpPr>
        <p:spPr>
          <a:xfrm>
            <a:off x="16408400" y="34696400"/>
            <a:ext cx="10109200" cy="8128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Century Gothic"/>
                <a:ea typeface="Century Gothic"/>
                <a:cs typeface="Century Gothic"/>
                <a:sym typeface="Century Gothic"/>
              </a:rPr>
              <a:t>California </a:t>
            </a:r>
            <a:r>
              <a:rPr lang="en-US" sz="4000" b="0" i="0" u="none" strike="noStrike" cap="none" dirty="0" smtClean="0">
                <a:solidFill>
                  <a:schemeClr val="lt1"/>
                </a:solidFill>
                <a:latin typeface="Century Gothic" panose="020B0502020202020204" pitchFamily="34" charset="0"/>
                <a:ea typeface="Century Gothic"/>
                <a:cs typeface="Century Gothic"/>
                <a:sym typeface="Century Gothic"/>
              </a:rPr>
              <a:t>–</a:t>
            </a:r>
            <a:r>
              <a:rPr lang="en-US" sz="4000" b="0" i="0" u="none" strike="noStrike" cap="none" dirty="0" smtClean="0">
                <a:solidFill>
                  <a:schemeClr val="lt1"/>
                </a:solidFill>
                <a:latin typeface="Century Gothic"/>
                <a:ea typeface="Century Gothic"/>
                <a:cs typeface="Century Gothic"/>
                <a:sym typeface="Century Gothic"/>
              </a:rPr>
              <a:t> </a:t>
            </a:r>
            <a:r>
              <a:rPr lang="en-US" sz="4000" b="0" i="0" u="none" strike="noStrike" cap="none" dirty="0">
                <a:solidFill>
                  <a:schemeClr val="lt1"/>
                </a:solidFill>
                <a:latin typeface="Century Gothic"/>
                <a:ea typeface="Century Gothic"/>
                <a:cs typeface="Century Gothic"/>
                <a:sym typeface="Century Gothic"/>
              </a:rPr>
              <a:t>JPL | Fall 2018</a:t>
            </a:r>
            <a:endParaRPr sz="4000" b="0" i="0" u="none" strike="noStrike" cap="none" dirty="0">
              <a:solidFill>
                <a:schemeClr val="lt1"/>
              </a:solidFill>
              <a:latin typeface="Century Gothic"/>
              <a:ea typeface="Century Gothic"/>
              <a:cs typeface="Century Gothic"/>
              <a:sym typeface="Century Gothic"/>
            </a:endParaRPr>
          </a:p>
        </p:txBody>
      </p:sp>
      <p:sp>
        <p:nvSpPr>
          <p:cNvPr id="37" name="Google Shape;37;p3"/>
          <p:cNvSpPr txBox="1"/>
          <p:nvPr/>
        </p:nvSpPr>
        <p:spPr>
          <a:xfrm>
            <a:off x="3522133" y="34696400"/>
            <a:ext cx="11354452" cy="79586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Century Gothic"/>
                <a:ea typeface="Century Gothic"/>
                <a:cs typeface="Century Gothic"/>
                <a:sym typeface="Century Gothic"/>
              </a:rPr>
              <a:t>Alaska Ecological Forecasting</a:t>
            </a:r>
            <a:endParaRPr sz="4000" b="0" i="0" u="none" strike="noStrike" cap="none" dirty="0">
              <a:solidFill>
                <a:schemeClr val="lt1"/>
              </a:solidFill>
              <a:latin typeface="Century Gothic"/>
              <a:ea typeface="Century Gothic"/>
              <a:cs typeface="Century Gothic"/>
              <a:sym typeface="Century Gothic"/>
            </a:endParaRPr>
          </a:p>
        </p:txBody>
      </p:sp>
      <p:sp>
        <p:nvSpPr>
          <p:cNvPr id="38" name="Google Shape;38;p3"/>
          <p:cNvSpPr txBox="1">
            <a:spLocks noGrp="1"/>
          </p:cNvSpPr>
          <p:nvPr>
            <p:ph type="body" idx="1"/>
          </p:nvPr>
        </p:nvSpPr>
        <p:spPr>
          <a:xfrm>
            <a:off x="332197" y="949202"/>
            <a:ext cx="18648703" cy="2803647"/>
          </a:xfrm>
          <a:prstGeom prst="rect">
            <a:avLst/>
          </a:prstGeom>
          <a:noFill/>
          <a:ln>
            <a:noFill/>
          </a:ln>
        </p:spPr>
        <p:txBody>
          <a:bodyPr spcFirstLastPara="1" wrap="square" lIns="91425" tIns="45700" rIns="91425" bIns="45700" anchor="ctr" anchorCtr="0">
            <a:noAutofit/>
          </a:bodyPr>
          <a:lstStyle/>
          <a:p>
            <a:pPr indent="0"/>
            <a:r>
              <a:rPr lang="en-US" sz="5400" dirty="0" smtClean="0"/>
              <a:t>Automated </a:t>
            </a:r>
            <a:r>
              <a:rPr lang="en-US" sz="5400" dirty="0"/>
              <a:t>Wetland </a:t>
            </a:r>
            <a:r>
              <a:rPr lang="en-US" sz="5400" dirty="0" err="1"/>
              <a:t>Hydroperiod</a:t>
            </a:r>
            <a:r>
              <a:rPr lang="en-US" sz="5400" dirty="0"/>
              <a:t> </a:t>
            </a:r>
            <a:r>
              <a:rPr lang="en-US" sz="5400" dirty="0" smtClean="0"/>
              <a:t>Mapping Integrating Optical </a:t>
            </a:r>
            <a:r>
              <a:rPr lang="en-US" sz="5400" dirty="0"/>
              <a:t>Satellite Imagery and </a:t>
            </a:r>
            <a:r>
              <a:rPr lang="en-US" sz="5400" dirty="0" smtClean="0"/>
              <a:t>Synthetic </a:t>
            </a:r>
            <a:r>
              <a:rPr lang="en-US" sz="5400" dirty="0"/>
              <a:t>Aperture Radar</a:t>
            </a:r>
            <a:endParaRPr sz="5400" dirty="0"/>
          </a:p>
          <a:p>
            <a:endParaRPr dirty="0"/>
          </a:p>
        </p:txBody>
      </p:sp>
      <p:sp>
        <p:nvSpPr>
          <p:cNvPr id="40" name="Google Shape;40;p3"/>
          <p:cNvSpPr txBox="1"/>
          <p:nvPr/>
        </p:nvSpPr>
        <p:spPr>
          <a:xfrm>
            <a:off x="13525500" y="5924426"/>
            <a:ext cx="12581450" cy="2980255"/>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90000"/>
              </a:lnSpc>
              <a:spcBef>
                <a:spcPts val="0"/>
              </a:spcBef>
              <a:spcAft>
                <a:spcPts val="0"/>
              </a:spcAft>
              <a:buClr>
                <a:srgbClr val="2E8654"/>
              </a:buClr>
              <a:buSzPts val="2700"/>
              <a:buFont typeface="Wingdings 3" panose="05040102010807070707" pitchFamily="18" charset="2"/>
              <a:buChar char=""/>
            </a:pPr>
            <a:r>
              <a:rPr lang="en-US" sz="2700" b="1" i="0" u="none" strike="noStrike" cap="none" dirty="0">
                <a:solidFill>
                  <a:srgbClr val="2E8654"/>
                </a:solidFill>
                <a:latin typeface="Garamond"/>
                <a:ea typeface="Garamond"/>
                <a:cs typeface="Garamond"/>
                <a:sym typeface="Garamond"/>
              </a:rPr>
              <a:t>Create</a:t>
            </a:r>
            <a:r>
              <a:rPr lang="en-US" sz="2700" b="0" i="0" u="none" strike="noStrike" cap="none" dirty="0">
                <a:solidFill>
                  <a:srgbClr val="2E8654"/>
                </a:solidFill>
                <a:latin typeface="Garamond"/>
                <a:ea typeface="Garamond"/>
                <a:cs typeface="Garamond"/>
                <a:sym typeface="Garamond"/>
              </a:rPr>
              <a:t> </a:t>
            </a:r>
            <a:r>
              <a:rPr lang="en-US" sz="2700" b="0" i="0" u="none" strike="noStrike" cap="none" dirty="0">
                <a:solidFill>
                  <a:schemeClr val="tx1">
                    <a:lumMod val="75000"/>
                    <a:lumOff val="25000"/>
                  </a:schemeClr>
                </a:solidFill>
                <a:latin typeface="Garamond"/>
                <a:ea typeface="Garamond"/>
                <a:cs typeface="Garamond"/>
                <a:sym typeface="Garamond"/>
              </a:rPr>
              <a:t>algorithm to detect inundation extent from </a:t>
            </a:r>
            <a:r>
              <a:rPr lang="en-US" sz="2700" b="0" i="0" u="none" strike="noStrike" cap="none" dirty="0" smtClean="0">
                <a:solidFill>
                  <a:schemeClr val="tx1">
                    <a:lumMod val="75000"/>
                    <a:lumOff val="25000"/>
                  </a:schemeClr>
                </a:solidFill>
                <a:latin typeface="Garamond"/>
                <a:ea typeface="Garamond"/>
                <a:cs typeface="Garamond"/>
                <a:sym typeface="Garamond"/>
              </a:rPr>
              <a:t>Sentinel-1 </a:t>
            </a:r>
            <a:r>
              <a:rPr lang="en-US" sz="2700" b="0" i="0" u="none" strike="noStrike" cap="none" dirty="0">
                <a:solidFill>
                  <a:schemeClr val="tx1">
                    <a:lumMod val="75000"/>
                    <a:lumOff val="25000"/>
                  </a:schemeClr>
                </a:solidFill>
                <a:latin typeface="Garamond"/>
                <a:ea typeface="Garamond"/>
                <a:cs typeface="Garamond"/>
                <a:sym typeface="Garamond"/>
              </a:rPr>
              <a:t>C-band SAR data</a:t>
            </a:r>
            <a:endParaRPr sz="1400" b="0" i="0" u="none" strike="noStrike" cap="none" dirty="0">
              <a:solidFill>
                <a:schemeClr val="tx1">
                  <a:lumMod val="75000"/>
                  <a:lumOff val="25000"/>
                </a:schemeClr>
              </a:solidFill>
              <a:sym typeface="Arial"/>
            </a:endParaRPr>
          </a:p>
          <a:p>
            <a:pPr marL="457200" marR="0" lvl="0" indent="-457200" algn="just" rtl="0">
              <a:lnSpc>
                <a:spcPct val="90000"/>
              </a:lnSpc>
              <a:spcBef>
                <a:spcPts val="1800"/>
              </a:spcBef>
              <a:spcAft>
                <a:spcPts val="0"/>
              </a:spcAft>
              <a:buClr>
                <a:srgbClr val="2E8654"/>
              </a:buClr>
              <a:buSzPts val="2700"/>
              <a:buFont typeface="Wingdings 3" panose="05040102010807070707" pitchFamily="18" charset="2"/>
              <a:buChar char=""/>
            </a:pPr>
            <a:r>
              <a:rPr lang="en-US" sz="2700" b="1" i="0" u="none" strike="noStrike" cap="none" dirty="0">
                <a:solidFill>
                  <a:srgbClr val="2E8654"/>
                </a:solidFill>
                <a:latin typeface="Garamond"/>
                <a:ea typeface="Garamond"/>
                <a:cs typeface="Garamond"/>
                <a:sym typeface="Garamond"/>
              </a:rPr>
              <a:t>Validate</a:t>
            </a:r>
            <a:r>
              <a:rPr lang="en-US" sz="2700" b="0" i="0" u="none" strike="noStrike" cap="none" dirty="0">
                <a:solidFill>
                  <a:srgbClr val="7FB662"/>
                </a:solidFill>
                <a:latin typeface="Garamond"/>
                <a:ea typeface="Garamond"/>
                <a:cs typeface="Garamond"/>
                <a:sym typeface="Garamond"/>
              </a:rPr>
              <a:t> </a:t>
            </a:r>
            <a:r>
              <a:rPr lang="en-US" sz="2700" b="0" i="0" u="none" strike="noStrike" cap="none" dirty="0">
                <a:solidFill>
                  <a:schemeClr val="tx1">
                    <a:lumMod val="75000"/>
                    <a:lumOff val="25000"/>
                  </a:schemeClr>
                </a:solidFill>
                <a:latin typeface="Garamond"/>
                <a:ea typeface="Garamond"/>
                <a:cs typeface="Garamond"/>
                <a:sym typeface="Garamond"/>
              </a:rPr>
              <a:t>algorithm using optical imagery </a:t>
            </a:r>
            <a:endParaRPr lang="en-US" sz="2700" b="0" i="0" u="none" strike="noStrike" cap="none" dirty="0" smtClean="0">
              <a:solidFill>
                <a:schemeClr val="tx1">
                  <a:lumMod val="75000"/>
                  <a:lumOff val="25000"/>
                </a:schemeClr>
              </a:solidFill>
              <a:latin typeface="Garamond"/>
              <a:ea typeface="Garamond"/>
              <a:cs typeface="Garamond"/>
              <a:sym typeface="Garamond"/>
            </a:endParaRPr>
          </a:p>
          <a:p>
            <a:pPr marL="457200" marR="0" lvl="0" indent="-457200" algn="just" rtl="0">
              <a:lnSpc>
                <a:spcPct val="90000"/>
              </a:lnSpc>
              <a:spcBef>
                <a:spcPts val="1800"/>
              </a:spcBef>
              <a:spcAft>
                <a:spcPts val="0"/>
              </a:spcAft>
              <a:buClr>
                <a:srgbClr val="2E8654"/>
              </a:buClr>
              <a:buSzPts val="2700"/>
              <a:buFont typeface="Wingdings 3" panose="05040102010807070707" pitchFamily="18" charset="2"/>
              <a:buChar char=""/>
            </a:pPr>
            <a:r>
              <a:rPr lang="en-US" sz="2700" b="1" i="0" u="none" strike="noStrike" cap="none" dirty="0" smtClean="0">
                <a:solidFill>
                  <a:srgbClr val="2E8654"/>
                </a:solidFill>
                <a:latin typeface="Garamond"/>
                <a:ea typeface="Garamond"/>
                <a:cs typeface="Garamond"/>
                <a:sym typeface="Garamond"/>
              </a:rPr>
              <a:t>Integrate</a:t>
            </a:r>
            <a:r>
              <a:rPr lang="en-US" sz="2700" b="0" i="0" u="none" strike="noStrike" cap="none" dirty="0" smtClean="0">
                <a:solidFill>
                  <a:srgbClr val="7FB662"/>
                </a:solidFill>
                <a:latin typeface="Garamond"/>
                <a:ea typeface="Garamond"/>
                <a:cs typeface="Garamond"/>
                <a:sym typeface="Garamond"/>
              </a:rPr>
              <a:t> </a:t>
            </a:r>
            <a:r>
              <a:rPr lang="en-US" sz="2700" b="0" i="0" u="none" strike="noStrike" cap="none" dirty="0">
                <a:solidFill>
                  <a:schemeClr val="tx1">
                    <a:lumMod val="75000"/>
                    <a:lumOff val="25000"/>
                  </a:schemeClr>
                </a:solidFill>
                <a:latin typeface="Garamond"/>
                <a:ea typeface="Garamond"/>
                <a:cs typeface="Garamond"/>
                <a:sym typeface="Garamond"/>
              </a:rPr>
              <a:t>algorithm with the Alaska Satellite F</a:t>
            </a:r>
            <a:r>
              <a:rPr lang="en-US" sz="2700" dirty="0">
                <a:solidFill>
                  <a:schemeClr val="tx1">
                    <a:lumMod val="75000"/>
                    <a:lumOff val="25000"/>
                  </a:schemeClr>
                </a:solidFill>
                <a:latin typeface="Garamond"/>
                <a:ea typeface="Garamond"/>
                <a:cs typeface="Garamond"/>
                <a:sym typeface="Garamond"/>
              </a:rPr>
              <a:t>a</a:t>
            </a:r>
            <a:r>
              <a:rPr lang="en-US" sz="2700" b="0" i="0" u="none" strike="noStrike" cap="none" dirty="0">
                <a:solidFill>
                  <a:schemeClr val="tx1">
                    <a:lumMod val="75000"/>
                    <a:lumOff val="25000"/>
                  </a:schemeClr>
                </a:solidFill>
                <a:latin typeface="Garamond"/>
                <a:ea typeface="Garamond"/>
                <a:cs typeface="Garamond"/>
                <a:sym typeface="Garamond"/>
              </a:rPr>
              <a:t>cility SAR processing tool, HyP3</a:t>
            </a:r>
            <a:endParaRPr sz="2700" b="0" i="0" u="none" strike="noStrike" cap="none" dirty="0">
              <a:solidFill>
                <a:schemeClr val="tx1">
                  <a:lumMod val="75000"/>
                  <a:lumOff val="25000"/>
                </a:schemeClr>
              </a:solidFill>
              <a:latin typeface="Garamond"/>
              <a:ea typeface="Garamond"/>
              <a:cs typeface="Garamond"/>
              <a:sym typeface="Garamond"/>
            </a:endParaRPr>
          </a:p>
          <a:p>
            <a:pPr marL="457200" marR="0" lvl="0" indent="-457200" algn="just" rtl="0">
              <a:lnSpc>
                <a:spcPct val="90000"/>
              </a:lnSpc>
              <a:spcBef>
                <a:spcPts val="1800"/>
              </a:spcBef>
              <a:spcAft>
                <a:spcPts val="0"/>
              </a:spcAft>
              <a:buClr>
                <a:srgbClr val="2E8654"/>
              </a:buClr>
              <a:buSzPts val="2700"/>
              <a:buFont typeface="Wingdings 3" panose="05040102010807070707" pitchFamily="18" charset="2"/>
              <a:buChar char=""/>
            </a:pPr>
            <a:r>
              <a:rPr lang="en-US" sz="2700" b="1" dirty="0" smtClean="0">
                <a:solidFill>
                  <a:srgbClr val="2E8654"/>
                </a:solidFill>
                <a:latin typeface="Garamond"/>
                <a:ea typeface="Garamond"/>
                <a:cs typeface="Garamond"/>
                <a:sym typeface="Garamond"/>
              </a:rPr>
              <a:t>Enhance</a:t>
            </a:r>
            <a:r>
              <a:rPr lang="en-US" sz="2700" dirty="0" smtClean="0">
                <a:solidFill>
                  <a:srgbClr val="3F3F3F"/>
                </a:solidFill>
                <a:latin typeface="Garamond"/>
                <a:ea typeface="Garamond"/>
                <a:cs typeface="Garamond"/>
                <a:sym typeface="Garamond"/>
              </a:rPr>
              <a:t> </a:t>
            </a:r>
            <a:r>
              <a:rPr lang="en-US" sz="2700" dirty="0">
                <a:solidFill>
                  <a:schemeClr val="tx1">
                    <a:lumMod val="75000"/>
                    <a:lumOff val="25000"/>
                  </a:schemeClr>
                </a:solidFill>
                <a:latin typeface="Garamond"/>
                <a:ea typeface="Garamond"/>
                <a:cs typeface="Garamond"/>
                <a:sym typeface="Garamond"/>
              </a:rPr>
              <a:t>the National Wetland Inventory’s mapping </a:t>
            </a:r>
            <a:r>
              <a:rPr lang="en-US" sz="2700" dirty="0" smtClean="0">
                <a:solidFill>
                  <a:schemeClr val="tx1">
                    <a:lumMod val="75000"/>
                    <a:lumOff val="25000"/>
                  </a:schemeClr>
                </a:solidFill>
                <a:latin typeface="Garamond"/>
                <a:ea typeface="Garamond"/>
                <a:cs typeface="Garamond"/>
                <a:sym typeface="Garamond"/>
              </a:rPr>
              <a:t>capability through efficient inundation map generation</a:t>
            </a:r>
            <a:endParaRPr sz="2700" dirty="0">
              <a:solidFill>
                <a:schemeClr val="tx1">
                  <a:lumMod val="75000"/>
                  <a:lumOff val="25000"/>
                </a:schemeClr>
              </a:solidFill>
              <a:latin typeface="Garamond"/>
              <a:ea typeface="Garamond"/>
              <a:cs typeface="Garamond"/>
              <a:sym typeface="Garamond"/>
            </a:endParaRPr>
          </a:p>
        </p:txBody>
      </p:sp>
      <p:grpSp>
        <p:nvGrpSpPr>
          <p:cNvPr id="41" name="Google Shape;41;p3"/>
          <p:cNvGrpSpPr/>
          <p:nvPr/>
        </p:nvGrpSpPr>
        <p:grpSpPr>
          <a:xfrm>
            <a:off x="10479842" y="13425271"/>
            <a:ext cx="2508300" cy="2237139"/>
            <a:chOff x="21586900" y="16230238"/>
            <a:chExt cx="2508300" cy="2237139"/>
          </a:xfrm>
        </p:grpSpPr>
        <p:pic>
          <p:nvPicPr>
            <p:cNvPr id="42" name="Google Shape;42;p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1768701" y="16714514"/>
              <a:ext cx="2144698" cy="1752863"/>
            </a:xfrm>
            <a:prstGeom prst="rect">
              <a:avLst/>
            </a:prstGeom>
            <a:noFill/>
            <a:ln>
              <a:noFill/>
            </a:ln>
          </p:spPr>
        </p:pic>
        <p:sp>
          <p:nvSpPr>
            <p:cNvPr id="43" name="Google Shape;43;p3"/>
            <p:cNvSpPr txBox="1"/>
            <p:nvPr/>
          </p:nvSpPr>
          <p:spPr>
            <a:xfrm>
              <a:off x="21586900" y="16230238"/>
              <a:ext cx="2508300" cy="70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dirty="0">
                  <a:solidFill>
                    <a:schemeClr val="tx1">
                      <a:lumMod val="75000"/>
                      <a:lumOff val="25000"/>
                    </a:schemeClr>
                  </a:solidFill>
                  <a:latin typeface="Garamond"/>
                  <a:ea typeface="Garamond"/>
                  <a:cs typeface="Garamond"/>
                  <a:sym typeface="Garamond"/>
                </a:rPr>
                <a:t>Landsat </a:t>
              </a:r>
              <a:r>
                <a:rPr lang="en-US" sz="2700" b="1" i="0" u="none" strike="noStrike" cap="none" dirty="0" smtClean="0">
                  <a:solidFill>
                    <a:schemeClr val="tx1">
                      <a:lumMod val="75000"/>
                      <a:lumOff val="25000"/>
                    </a:schemeClr>
                  </a:solidFill>
                  <a:latin typeface="Garamond"/>
                  <a:ea typeface="Garamond"/>
                  <a:cs typeface="Garamond"/>
                  <a:sym typeface="Garamond"/>
                </a:rPr>
                <a:t>8 OLI</a:t>
              </a:r>
              <a:endParaRPr sz="2700" b="1" i="0" u="none" strike="noStrike" cap="none" dirty="0">
                <a:solidFill>
                  <a:schemeClr val="tx1">
                    <a:lumMod val="75000"/>
                    <a:lumOff val="25000"/>
                  </a:schemeClr>
                </a:solidFill>
                <a:latin typeface="Garamond"/>
                <a:ea typeface="Garamond"/>
                <a:cs typeface="Garamond"/>
                <a:sym typeface="Garamond"/>
              </a:endParaRPr>
            </a:p>
          </p:txBody>
        </p:sp>
      </p:grpSp>
      <p:grpSp>
        <p:nvGrpSpPr>
          <p:cNvPr id="2" name="Group 1"/>
          <p:cNvGrpSpPr/>
          <p:nvPr/>
        </p:nvGrpSpPr>
        <p:grpSpPr>
          <a:xfrm>
            <a:off x="8316006" y="16032907"/>
            <a:ext cx="4542600" cy="2042195"/>
            <a:chOff x="20556982" y="17194094"/>
            <a:chExt cx="4542600" cy="2042195"/>
          </a:xfrm>
        </p:grpSpPr>
        <p:pic>
          <p:nvPicPr>
            <p:cNvPr id="44" name="Google Shape;44;p3"/>
            <p:cNvPicPr preferRelativeResize="0"/>
            <p:nvPr/>
          </p:nvPicPr>
          <p:blipFill rotWithShape="1">
            <a:blip r:embed="rId7">
              <a:alphaModFix/>
            </a:blip>
            <a:srcRect/>
            <a:stretch/>
          </p:blipFill>
          <p:spPr>
            <a:xfrm>
              <a:off x="21411135" y="17884613"/>
              <a:ext cx="2459450" cy="1351676"/>
            </a:xfrm>
            <a:prstGeom prst="rect">
              <a:avLst/>
            </a:prstGeom>
            <a:noFill/>
            <a:ln>
              <a:noFill/>
            </a:ln>
          </p:spPr>
        </p:pic>
        <p:sp>
          <p:nvSpPr>
            <p:cNvPr id="46" name="Google Shape;46;p3"/>
            <p:cNvSpPr txBox="1"/>
            <p:nvPr/>
          </p:nvSpPr>
          <p:spPr>
            <a:xfrm>
              <a:off x="20556982" y="17194094"/>
              <a:ext cx="4542600" cy="508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US" sz="2700" b="1" i="0" u="none" strike="noStrike" cap="none" dirty="0" err="1">
                  <a:solidFill>
                    <a:schemeClr val="tx1">
                      <a:lumMod val="75000"/>
                      <a:lumOff val="25000"/>
                    </a:schemeClr>
                  </a:solidFill>
                  <a:latin typeface="Garamond"/>
                  <a:ea typeface="Garamond"/>
                  <a:cs typeface="Garamond"/>
                  <a:sym typeface="Garamond"/>
                </a:rPr>
                <a:t>PlanetScope</a:t>
              </a:r>
              <a:r>
                <a:rPr lang="en-US" sz="2700" b="1" i="0" u="none" strike="noStrike" cap="none" dirty="0">
                  <a:solidFill>
                    <a:schemeClr val="tx1">
                      <a:lumMod val="75000"/>
                      <a:lumOff val="25000"/>
                    </a:schemeClr>
                  </a:solidFill>
                  <a:latin typeface="Garamond"/>
                  <a:ea typeface="Garamond"/>
                  <a:cs typeface="Garamond"/>
                  <a:sym typeface="Garamond"/>
                </a:rPr>
                <a:t> &amp; Rapid Eye</a:t>
              </a:r>
              <a:endParaRPr sz="1400" b="1" i="0" u="none" strike="noStrike" cap="none" dirty="0">
                <a:solidFill>
                  <a:schemeClr val="tx1">
                    <a:lumMod val="75000"/>
                    <a:lumOff val="25000"/>
                  </a:schemeClr>
                </a:solidFill>
              </a:endParaRPr>
            </a:p>
          </p:txBody>
        </p:sp>
      </p:grpSp>
      <p:grpSp>
        <p:nvGrpSpPr>
          <p:cNvPr id="53" name="Google Shape;53;p3"/>
          <p:cNvGrpSpPr/>
          <p:nvPr/>
        </p:nvGrpSpPr>
        <p:grpSpPr>
          <a:xfrm>
            <a:off x="7751259" y="12765613"/>
            <a:ext cx="2728148" cy="2370201"/>
            <a:chOff x="23975921" y="16230599"/>
            <a:chExt cx="2728148" cy="2370201"/>
          </a:xfrm>
        </p:grpSpPr>
        <p:pic>
          <p:nvPicPr>
            <p:cNvPr id="54" name="Google Shape;54;p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4213819" y="16847925"/>
              <a:ext cx="2139093" cy="1752875"/>
            </a:xfrm>
            <a:prstGeom prst="rect">
              <a:avLst/>
            </a:prstGeom>
            <a:noFill/>
            <a:ln>
              <a:noFill/>
            </a:ln>
          </p:spPr>
        </p:pic>
        <p:sp>
          <p:nvSpPr>
            <p:cNvPr id="55" name="Google Shape;55;p3"/>
            <p:cNvSpPr txBox="1"/>
            <p:nvPr/>
          </p:nvSpPr>
          <p:spPr>
            <a:xfrm>
              <a:off x="23975921" y="16230599"/>
              <a:ext cx="2728148" cy="52072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dirty="0" smtClean="0">
                  <a:solidFill>
                    <a:schemeClr val="tx1">
                      <a:lumMod val="75000"/>
                      <a:lumOff val="25000"/>
                    </a:schemeClr>
                  </a:solidFill>
                  <a:latin typeface="Garamond"/>
                  <a:ea typeface="Garamond"/>
                  <a:cs typeface="Garamond"/>
                  <a:sym typeface="Garamond"/>
                </a:rPr>
                <a:t>Sentinel-1 C-SAR</a:t>
              </a:r>
              <a:endParaRPr sz="2700" b="1" i="0" u="none" strike="noStrike" cap="none" dirty="0">
                <a:solidFill>
                  <a:schemeClr val="tx1">
                    <a:lumMod val="75000"/>
                    <a:lumOff val="25000"/>
                  </a:schemeClr>
                </a:solidFill>
                <a:latin typeface="Garamond"/>
                <a:ea typeface="Garamond"/>
                <a:cs typeface="Garamond"/>
                <a:sym typeface="Garamond"/>
              </a:endParaRPr>
            </a:p>
          </p:txBody>
        </p:sp>
      </p:grpSp>
      <p:sp>
        <p:nvSpPr>
          <p:cNvPr id="61" name="Google Shape;61;p3"/>
          <p:cNvSpPr txBox="1"/>
          <p:nvPr/>
        </p:nvSpPr>
        <p:spPr>
          <a:xfrm>
            <a:off x="1000174" y="24371367"/>
            <a:ext cx="3566371" cy="42593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chemeClr val="tx1">
                    <a:lumMod val="75000"/>
                    <a:lumOff val="25000"/>
                  </a:schemeClr>
                </a:solidFill>
                <a:latin typeface="Garamond"/>
                <a:ea typeface="Garamond"/>
                <a:cs typeface="Garamond"/>
                <a:sym typeface="Garamond"/>
              </a:rPr>
              <a:t>Figure 1: </a:t>
            </a:r>
            <a:r>
              <a:rPr lang="en-US" sz="2000" b="0" i="0" u="none" strike="noStrike" cap="none" dirty="0" smtClean="0">
                <a:solidFill>
                  <a:schemeClr val="tx1">
                    <a:lumMod val="75000"/>
                    <a:lumOff val="25000"/>
                  </a:schemeClr>
                </a:solidFill>
                <a:latin typeface="Garamond"/>
                <a:ea typeface="Garamond"/>
                <a:cs typeface="Garamond"/>
                <a:sym typeface="Garamond"/>
              </a:rPr>
              <a:t>Landsat 8 OLI RGB image</a:t>
            </a:r>
            <a:endParaRPr sz="2000" b="0" i="0" u="none" strike="noStrike" cap="none" dirty="0">
              <a:solidFill>
                <a:schemeClr val="tx1">
                  <a:lumMod val="75000"/>
                  <a:lumOff val="25000"/>
                </a:schemeClr>
              </a:solidFill>
              <a:latin typeface="Garamond"/>
              <a:ea typeface="Garamond"/>
              <a:cs typeface="Garamond"/>
              <a:sym typeface="Garamond"/>
            </a:endParaRPr>
          </a:p>
        </p:txBody>
      </p:sp>
      <p:sp>
        <p:nvSpPr>
          <p:cNvPr id="62" name="Google Shape;62;p3"/>
          <p:cNvSpPr txBox="1"/>
          <p:nvPr/>
        </p:nvSpPr>
        <p:spPr>
          <a:xfrm>
            <a:off x="5007493" y="24390974"/>
            <a:ext cx="4146900" cy="64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chemeClr val="tx1">
                    <a:lumMod val="75000"/>
                    <a:lumOff val="25000"/>
                  </a:schemeClr>
                </a:solidFill>
                <a:latin typeface="Garamond"/>
                <a:ea typeface="Garamond"/>
                <a:cs typeface="Garamond"/>
                <a:sym typeface="Garamond"/>
              </a:rPr>
              <a:t>Figure 2: </a:t>
            </a:r>
            <a:r>
              <a:rPr lang="en-US" sz="2000" dirty="0" smtClean="0">
                <a:solidFill>
                  <a:schemeClr val="tx1">
                    <a:lumMod val="75000"/>
                    <a:lumOff val="25000"/>
                  </a:schemeClr>
                </a:solidFill>
                <a:latin typeface="Garamond"/>
                <a:ea typeface="Garamond"/>
                <a:cs typeface="Garamond"/>
                <a:sym typeface="Garamond"/>
              </a:rPr>
              <a:t>Inundation extent derived from </a:t>
            </a:r>
            <a:r>
              <a:rPr lang="en-US" sz="2000" b="1" dirty="0" smtClean="0">
                <a:solidFill>
                  <a:schemeClr val="tx1">
                    <a:lumMod val="75000"/>
                    <a:lumOff val="25000"/>
                  </a:schemeClr>
                </a:solidFill>
                <a:latin typeface="Garamond"/>
                <a:ea typeface="Garamond"/>
                <a:cs typeface="Garamond"/>
                <a:sym typeface="Garamond"/>
              </a:rPr>
              <a:t>Sentinel C-SAR data</a:t>
            </a:r>
            <a:endParaRPr sz="2000" b="1" i="0" u="none" strike="noStrike" cap="none" dirty="0">
              <a:solidFill>
                <a:schemeClr val="tx1">
                  <a:lumMod val="75000"/>
                  <a:lumOff val="25000"/>
                </a:schemeClr>
              </a:solidFill>
              <a:latin typeface="Garamond"/>
              <a:ea typeface="Garamond"/>
              <a:cs typeface="Garamond"/>
              <a:sym typeface="Garamond"/>
            </a:endParaRPr>
          </a:p>
        </p:txBody>
      </p:sp>
      <p:sp>
        <p:nvSpPr>
          <p:cNvPr id="66" name="Google Shape;66;p3"/>
          <p:cNvSpPr txBox="1"/>
          <p:nvPr/>
        </p:nvSpPr>
        <p:spPr>
          <a:xfrm>
            <a:off x="13553957" y="8703877"/>
            <a:ext cx="114078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2E8654"/>
                </a:solidFill>
                <a:latin typeface="Century Gothic"/>
                <a:ea typeface="Century Gothic"/>
                <a:cs typeface="Century Gothic"/>
                <a:sym typeface="Century Gothic"/>
              </a:rPr>
              <a:t>Methodology</a:t>
            </a:r>
            <a:endParaRPr sz="1400" b="0" i="0" u="none" strike="noStrike" cap="none" dirty="0">
              <a:solidFill>
                <a:srgbClr val="000000"/>
              </a:solidFill>
              <a:latin typeface="Arial"/>
              <a:ea typeface="Arial"/>
              <a:cs typeface="Arial"/>
              <a:sym typeface="Arial"/>
            </a:endParaRPr>
          </a:p>
        </p:txBody>
      </p:sp>
      <p:grpSp>
        <p:nvGrpSpPr>
          <p:cNvPr id="5" name="Group 4"/>
          <p:cNvGrpSpPr/>
          <p:nvPr/>
        </p:nvGrpSpPr>
        <p:grpSpPr>
          <a:xfrm>
            <a:off x="1000175" y="30448595"/>
            <a:ext cx="8229600" cy="2448744"/>
            <a:chOff x="11058399" y="29783146"/>
            <a:chExt cx="8229600" cy="2448744"/>
          </a:xfrm>
        </p:grpSpPr>
        <p:pic>
          <p:nvPicPr>
            <p:cNvPr id="67" name="Google Shape;67;p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350116" y="30044038"/>
              <a:ext cx="1489200" cy="1772876"/>
            </a:xfrm>
            <a:prstGeom prst="rect">
              <a:avLst/>
            </a:prstGeom>
            <a:noFill/>
            <a:ln>
              <a:noFill/>
            </a:ln>
          </p:spPr>
        </p:pic>
        <p:sp>
          <p:nvSpPr>
            <p:cNvPr id="68" name="Google Shape;68;p3"/>
            <p:cNvSpPr txBox="1"/>
            <p:nvPr/>
          </p:nvSpPr>
          <p:spPr>
            <a:xfrm>
              <a:off x="11251900" y="30558850"/>
              <a:ext cx="5342400" cy="1673040"/>
            </a:xfrm>
            <a:prstGeom prst="rect">
              <a:avLst/>
            </a:prstGeom>
            <a:noFill/>
            <a:ln>
              <a:noFill/>
            </a:ln>
          </p:spPr>
          <p:txBody>
            <a:bodyPr spcFirstLastPara="1" wrap="square" lIns="91425" tIns="91425" rIns="91425" bIns="91425" anchor="t" anchorCtr="0">
              <a:noAutofit/>
            </a:bodyPr>
            <a:lstStyle/>
            <a:p>
              <a:pPr marL="457200" marR="0" lvl="0" indent="-457200" rtl="0">
                <a:lnSpc>
                  <a:spcPct val="90000"/>
                </a:lnSpc>
                <a:spcBef>
                  <a:spcPts val="0"/>
                </a:spcBef>
                <a:spcAft>
                  <a:spcPts val="0"/>
                </a:spcAft>
                <a:buClr>
                  <a:srgbClr val="2E8654"/>
                </a:buClr>
                <a:buSzPts val="2700"/>
                <a:buFont typeface="Wingdings 3" panose="05040102010807070707" pitchFamily="18" charset="2"/>
                <a:buChar char="}"/>
              </a:pPr>
              <a:r>
                <a:rPr lang="en-US" sz="2700" dirty="0" smtClean="0">
                  <a:solidFill>
                    <a:schemeClr val="tx1">
                      <a:lumMod val="75000"/>
                      <a:lumOff val="25000"/>
                    </a:schemeClr>
                  </a:solidFill>
                  <a:latin typeface="Garamond"/>
                  <a:ea typeface="Garamond"/>
                  <a:cs typeface="Garamond"/>
                  <a:sym typeface="Garamond"/>
                </a:rPr>
                <a:t>US </a:t>
              </a:r>
              <a:r>
                <a:rPr lang="en-US" sz="2700" dirty="0">
                  <a:solidFill>
                    <a:schemeClr val="tx1">
                      <a:lumMod val="75000"/>
                      <a:lumOff val="25000"/>
                    </a:schemeClr>
                  </a:solidFill>
                  <a:latin typeface="Garamond"/>
                  <a:ea typeface="Garamond"/>
                  <a:cs typeface="Garamond"/>
                  <a:sym typeface="Garamond"/>
                </a:rPr>
                <a:t>Fish and Wildlife Service, National Wetlands Inventory</a:t>
              </a:r>
              <a:endParaRPr sz="2700" dirty="0">
                <a:solidFill>
                  <a:schemeClr val="tx1">
                    <a:lumMod val="75000"/>
                    <a:lumOff val="25000"/>
                  </a:schemeClr>
                </a:solidFill>
                <a:latin typeface="Garamond"/>
                <a:ea typeface="Garamond"/>
                <a:cs typeface="Garamond"/>
              </a:endParaRPr>
            </a:p>
            <a:p>
              <a:pPr marL="457200" marR="0" lvl="0" indent="-457200" algn="just" rtl="0">
                <a:lnSpc>
                  <a:spcPct val="90000"/>
                </a:lnSpc>
                <a:spcBef>
                  <a:spcPts val="1800"/>
                </a:spcBef>
                <a:spcAft>
                  <a:spcPts val="0"/>
                </a:spcAft>
                <a:buClr>
                  <a:srgbClr val="2E8654"/>
                </a:buClr>
                <a:buSzPts val="2700"/>
                <a:buFont typeface="Wingdings 3" panose="05040102010807070707" pitchFamily="18" charset="2"/>
                <a:buChar char="}"/>
              </a:pPr>
              <a:r>
                <a:rPr lang="en-US" sz="2700" dirty="0">
                  <a:solidFill>
                    <a:schemeClr val="tx1">
                      <a:lumMod val="75000"/>
                      <a:lumOff val="25000"/>
                    </a:schemeClr>
                  </a:solidFill>
                  <a:latin typeface="Garamond"/>
                  <a:ea typeface="Garamond"/>
                  <a:cs typeface="Garamond"/>
                  <a:sym typeface="Garamond"/>
                </a:rPr>
                <a:t>Alaska </a:t>
              </a:r>
              <a:r>
                <a:rPr lang="en-US" sz="2700" b="0" i="0" u="none" strike="noStrike" cap="none" dirty="0">
                  <a:solidFill>
                    <a:schemeClr val="dk1"/>
                  </a:solidFill>
                  <a:latin typeface="Garamond"/>
                  <a:ea typeface="Garamond"/>
                  <a:cs typeface="Garamond"/>
                  <a:sym typeface="Garamond"/>
                </a:rPr>
                <a:t>Satellite Facility</a:t>
              </a:r>
              <a:endParaRPr sz="1400" b="0" i="0" u="none" strike="noStrike" cap="none" dirty="0">
                <a:solidFill>
                  <a:schemeClr val="dk1"/>
                </a:solidFill>
                <a:latin typeface="Arial"/>
                <a:ea typeface="Arial"/>
                <a:cs typeface="Arial"/>
                <a:sym typeface="Arial"/>
              </a:endParaRPr>
            </a:p>
            <a:p>
              <a:pPr marL="0" marR="0" lvl="0" indent="0" algn="just" rtl="0">
                <a:lnSpc>
                  <a:spcPct val="90000"/>
                </a:lnSpc>
                <a:spcBef>
                  <a:spcPts val="18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9" name="Google Shape;69;p3"/>
            <p:cNvSpPr txBox="1"/>
            <p:nvPr/>
          </p:nvSpPr>
          <p:spPr>
            <a:xfrm>
              <a:off x="11058399" y="29783146"/>
              <a:ext cx="8229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2E8654"/>
                  </a:solidFill>
                  <a:latin typeface="Century Gothic"/>
                  <a:ea typeface="Century Gothic"/>
                  <a:cs typeface="Century Gothic"/>
                  <a:sym typeface="Century Gothic"/>
                </a:rPr>
                <a:t>Project Partners</a:t>
              </a:r>
              <a:endParaRPr sz="1400" b="0" i="0" u="none" strike="noStrike" cap="none" dirty="0">
                <a:solidFill>
                  <a:srgbClr val="000000"/>
                </a:solidFill>
                <a:latin typeface="Arial"/>
                <a:ea typeface="Arial"/>
                <a:cs typeface="Arial"/>
                <a:sym typeface="Arial"/>
              </a:endParaRPr>
            </a:p>
          </p:txBody>
        </p:sp>
      </p:grpSp>
      <p:grpSp>
        <p:nvGrpSpPr>
          <p:cNvPr id="9" name="Group 8"/>
          <p:cNvGrpSpPr/>
          <p:nvPr/>
        </p:nvGrpSpPr>
        <p:grpSpPr>
          <a:xfrm>
            <a:off x="13441496" y="9723545"/>
            <a:ext cx="12678200" cy="8598210"/>
            <a:chOff x="654075" y="10679641"/>
            <a:chExt cx="12678200" cy="8598210"/>
          </a:xfrm>
        </p:grpSpPr>
        <p:sp>
          <p:nvSpPr>
            <p:cNvPr id="90" name="Google Shape;90;p3"/>
            <p:cNvSpPr txBox="1"/>
            <p:nvPr/>
          </p:nvSpPr>
          <p:spPr>
            <a:xfrm>
              <a:off x="1059300" y="10679650"/>
              <a:ext cx="1305000" cy="39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100" b="1" i="0" u="none" strike="noStrike" cap="none" dirty="0">
                  <a:solidFill>
                    <a:schemeClr val="tx1">
                      <a:lumMod val="75000"/>
                      <a:lumOff val="25000"/>
                    </a:schemeClr>
                  </a:solidFill>
                  <a:latin typeface="Garamond"/>
                  <a:ea typeface="Garamond"/>
                  <a:cs typeface="Garamond"/>
                  <a:sym typeface="Garamond"/>
                </a:rPr>
                <a:t>Input</a:t>
              </a:r>
              <a:endParaRPr sz="2100" b="1" i="0" u="none" strike="noStrike" cap="none" dirty="0">
                <a:solidFill>
                  <a:schemeClr val="tx1">
                    <a:lumMod val="75000"/>
                    <a:lumOff val="25000"/>
                  </a:schemeClr>
                </a:solidFill>
                <a:latin typeface="Garamond"/>
                <a:ea typeface="Garamond"/>
                <a:cs typeface="Garamond"/>
                <a:sym typeface="Garamond"/>
              </a:endParaRPr>
            </a:p>
          </p:txBody>
        </p:sp>
        <p:sp>
          <p:nvSpPr>
            <p:cNvPr id="91" name="Google Shape;91;p3"/>
            <p:cNvSpPr txBox="1"/>
            <p:nvPr/>
          </p:nvSpPr>
          <p:spPr>
            <a:xfrm>
              <a:off x="3051150" y="10679641"/>
              <a:ext cx="1533000" cy="39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100" b="1" i="0" u="none" strike="noStrike" cap="none" dirty="0">
                  <a:solidFill>
                    <a:schemeClr val="tx1">
                      <a:lumMod val="75000"/>
                      <a:lumOff val="25000"/>
                    </a:schemeClr>
                  </a:solidFill>
                  <a:latin typeface="Garamond"/>
                  <a:ea typeface="Garamond"/>
                  <a:cs typeface="Garamond"/>
                  <a:sym typeface="Garamond"/>
                </a:rPr>
                <a:t>Processing</a:t>
              </a:r>
              <a:endParaRPr sz="2100" b="1" i="0" u="none" strike="noStrike" cap="none" dirty="0">
                <a:solidFill>
                  <a:schemeClr val="tx1">
                    <a:lumMod val="75000"/>
                    <a:lumOff val="25000"/>
                  </a:schemeClr>
                </a:solidFill>
                <a:latin typeface="Garamond"/>
                <a:ea typeface="Garamond"/>
                <a:cs typeface="Garamond"/>
                <a:sym typeface="Garamond"/>
              </a:endParaRPr>
            </a:p>
          </p:txBody>
        </p:sp>
        <p:sp>
          <p:nvSpPr>
            <p:cNvPr id="92" name="Google Shape;92;p3"/>
            <p:cNvSpPr txBox="1"/>
            <p:nvPr/>
          </p:nvSpPr>
          <p:spPr>
            <a:xfrm>
              <a:off x="5153888" y="10679641"/>
              <a:ext cx="1533000" cy="39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100" b="1" i="0" u="none" strike="noStrike" cap="none" dirty="0">
                  <a:solidFill>
                    <a:schemeClr val="tx1">
                      <a:lumMod val="75000"/>
                      <a:lumOff val="25000"/>
                    </a:schemeClr>
                  </a:solidFill>
                  <a:latin typeface="Garamond"/>
                  <a:ea typeface="Garamond"/>
                  <a:cs typeface="Garamond"/>
                  <a:sym typeface="Garamond"/>
                </a:rPr>
                <a:t>Calibration</a:t>
              </a:r>
              <a:endParaRPr sz="2100" b="1" i="0" u="none" strike="noStrike" cap="none" dirty="0">
                <a:solidFill>
                  <a:schemeClr val="tx1">
                    <a:lumMod val="75000"/>
                    <a:lumOff val="25000"/>
                  </a:schemeClr>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1800"/>
                <a:buFont typeface="Arial"/>
                <a:buNone/>
              </a:pPr>
              <a:endParaRPr sz="2000" b="1" i="0" u="none" strike="noStrike" cap="none" dirty="0">
                <a:solidFill>
                  <a:schemeClr val="tx1">
                    <a:lumMod val="75000"/>
                    <a:lumOff val="25000"/>
                  </a:schemeClr>
                </a:solidFill>
                <a:latin typeface="Garamond"/>
                <a:ea typeface="Garamond"/>
                <a:cs typeface="Garamond"/>
                <a:sym typeface="Garamond"/>
              </a:endParaRPr>
            </a:p>
          </p:txBody>
        </p:sp>
        <p:sp>
          <p:nvSpPr>
            <p:cNvPr id="93" name="Google Shape;93;p3"/>
            <p:cNvSpPr txBox="1"/>
            <p:nvPr/>
          </p:nvSpPr>
          <p:spPr>
            <a:xfrm>
              <a:off x="7214850" y="10679650"/>
              <a:ext cx="1728600" cy="3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100" b="1" i="0" u="none" strike="noStrike" cap="none">
                  <a:solidFill>
                    <a:schemeClr val="tx1">
                      <a:lumMod val="75000"/>
                      <a:lumOff val="25000"/>
                    </a:schemeClr>
                  </a:solidFill>
                  <a:latin typeface="Garamond"/>
                  <a:ea typeface="Garamond"/>
                  <a:cs typeface="Garamond"/>
                  <a:sym typeface="Garamond"/>
                </a:rPr>
                <a:t>Classification</a:t>
              </a:r>
              <a:endParaRPr sz="2100" b="1" i="0" u="none" strike="noStrike" cap="none">
                <a:solidFill>
                  <a:schemeClr val="tx1">
                    <a:lumMod val="75000"/>
                    <a:lumOff val="25000"/>
                  </a:schemeClr>
                </a:solidFill>
                <a:latin typeface="Garamond"/>
                <a:ea typeface="Garamond"/>
                <a:cs typeface="Garamond"/>
                <a:sym typeface="Garamond"/>
              </a:endParaRPr>
            </a:p>
          </p:txBody>
        </p:sp>
        <p:sp>
          <p:nvSpPr>
            <p:cNvPr id="94" name="Google Shape;94;p3"/>
            <p:cNvSpPr txBox="1"/>
            <p:nvPr/>
          </p:nvSpPr>
          <p:spPr>
            <a:xfrm>
              <a:off x="9282420" y="10679641"/>
              <a:ext cx="1533000" cy="39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100" b="1" i="0" u="none" strike="noStrike" cap="none" dirty="0">
                  <a:solidFill>
                    <a:schemeClr val="tx1">
                      <a:lumMod val="75000"/>
                      <a:lumOff val="25000"/>
                    </a:schemeClr>
                  </a:solidFill>
                  <a:latin typeface="Garamond"/>
                  <a:ea typeface="Garamond"/>
                  <a:cs typeface="Garamond"/>
                  <a:sym typeface="Garamond"/>
                </a:rPr>
                <a:t>Validation</a:t>
              </a:r>
              <a:endParaRPr sz="2100" b="1" i="0" u="none" strike="noStrike" cap="none" dirty="0">
                <a:solidFill>
                  <a:schemeClr val="tx1">
                    <a:lumMod val="75000"/>
                    <a:lumOff val="25000"/>
                  </a:schemeClr>
                </a:solidFill>
                <a:latin typeface="Garamond"/>
                <a:ea typeface="Garamond"/>
                <a:cs typeface="Garamond"/>
                <a:sym typeface="Garamond"/>
              </a:endParaRPr>
            </a:p>
          </p:txBody>
        </p:sp>
        <p:sp>
          <p:nvSpPr>
            <p:cNvPr id="95" name="Google Shape;95;p3"/>
            <p:cNvSpPr txBox="1"/>
            <p:nvPr/>
          </p:nvSpPr>
          <p:spPr>
            <a:xfrm>
              <a:off x="11648910" y="10679641"/>
              <a:ext cx="1533000" cy="3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chemeClr val="tx1">
                      <a:lumMod val="75000"/>
                      <a:lumOff val="25000"/>
                    </a:schemeClr>
                  </a:solidFill>
                  <a:latin typeface="Garamond"/>
                  <a:ea typeface="Garamond"/>
                  <a:cs typeface="Garamond"/>
                  <a:sym typeface="Garamond"/>
                </a:rPr>
                <a:t>Output</a:t>
              </a:r>
              <a:endParaRPr sz="2000" b="1" i="0" u="none" strike="noStrike" cap="none" dirty="0">
                <a:solidFill>
                  <a:schemeClr val="tx1">
                    <a:lumMod val="75000"/>
                    <a:lumOff val="25000"/>
                  </a:schemeClr>
                </a:solidFill>
                <a:latin typeface="Garamond"/>
                <a:ea typeface="Garamond"/>
                <a:cs typeface="Garamond"/>
                <a:sym typeface="Garamond"/>
              </a:endParaRPr>
            </a:p>
          </p:txBody>
        </p:sp>
        <p:grpSp>
          <p:nvGrpSpPr>
            <p:cNvPr id="8" name="Group 7"/>
            <p:cNvGrpSpPr/>
            <p:nvPr/>
          </p:nvGrpSpPr>
          <p:grpSpPr>
            <a:xfrm>
              <a:off x="654075" y="11157500"/>
              <a:ext cx="12678200" cy="8120351"/>
              <a:chOff x="654075" y="11157500"/>
              <a:chExt cx="12678200" cy="8120351"/>
            </a:xfrm>
          </p:grpSpPr>
          <p:pic>
            <p:nvPicPr>
              <p:cNvPr id="70" name="Google Shape;70;p3"/>
              <p:cNvPicPr preferRelativeResize="0"/>
              <p:nvPr/>
            </p:nvPicPr>
            <p:blipFill rotWithShape="1">
              <a:blip r:embed="rId10" cstate="email">
                <a:alphaModFix/>
                <a:duotone>
                  <a:schemeClr val="accent6">
                    <a:shade val="45000"/>
                    <a:satMod val="135000"/>
                  </a:schemeClr>
                  <a:prstClr val="white"/>
                </a:duotone>
                <a:extLst>
                  <a:ext uri="{28A0092B-C50C-407E-A947-70E740481C1C}">
                    <a14:useLocalDpi xmlns:a14="http://schemas.microsoft.com/office/drawing/2010/main"/>
                  </a:ext>
                </a:extLst>
              </a:blip>
              <a:srcRect t="4158"/>
              <a:stretch/>
            </p:blipFill>
            <p:spPr>
              <a:xfrm>
                <a:off x="654075" y="11157500"/>
                <a:ext cx="12678200" cy="8120351"/>
              </a:xfrm>
              <a:prstGeom prst="rect">
                <a:avLst/>
              </a:prstGeom>
              <a:noFill/>
              <a:ln>
                <a:noFill/>
              </a:ln>
            </p:spPr>
          </p:pic>
          <p:sp>
            <p:nvSpPr>
              <p:cNvPr id="71" name="Google Shape;71;p3"/>
              <p:cNvSpPr txBox="1"/>
              <p:nvPr/>
            </p:nvSpPr>
            <p:spPr>
              <a:xfrm>
                <a:off x="1057275" y="11372850"/>
                <a:ext cx="1266900" cy="843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a:solidFill>
                      <a:schemeClr val="tx1">
                        <a:lumMod val="75000"/>
                        <a:lumOff val="25000"/>
                      </a:schemeClr>
                    </a:solidFill>
                    <a:latin typeface="Garamond"/>
                    <a:ea typeface="Garamond"/>
                    <a:cs typeface="Garamond"/>
                    <a:sym typeface="Garamond"/>
                  </a:rPr>
                  <a:t>Sentinel - 1</a:t>
                </a:r>
                <a:endParaRPr sz="1800" b="1"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C-SAR</a:t>
                </a:r>
                <a:endParaRPr sz="18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smtClean="0">
                    <a:solidFill>
                      <a:schemeClr val="tx1">
                        <a:lumMod val="75000"/>
                        <a:lumOff val="25000"/>
                      </a:schemeClr>
                    </a:solidFill>
                    <a:latin typeface="Garamond"/>
                    <a:ea typeface="Garamond"/>
                    <a:cs typeface="Garamond"/>
                    <a:sym typeface="Garamond"/>
                  </a:rPr>
                  <a:t>VV </a:t>
                </a:r>
                <a:r>
                  <a:rPr lang="en-US" sz="1800" b="0" i="0" u="none" strike="noStrike" cap="none" dirty="0">
                    <a:solidFill>
                      <a:schemeClr val="tx1">
                        <a:lumMod val="75000"/>
                        <a:lumOff val="25000"/>
                      </a:schemeClr>
                    </a:solidFill>
                    <a:latin typeface="Garamond"/>
                    <a:ea typeface="Garamond"/>
                    <a:cs typeface="Garamond"/>
                    <a:sym typeface="Garamond"/>
                  </a:rPr>
                  <a:t>VH</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72" name="Google Shape;72;p3"/>
              <p:cNvSpPr txBox="1"/>
              <p:nvPr/>
            </p:nvSpPr>
            <p:spPr>
              <a:xfrm>
                <a:off x="1059275" y="17274300"/>
                <a:ext cx="1305000" cy="69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b="1" i="0" u="none" strike="noStrike" cap="none">
                    <a:solidFill>
                      <a:schemeClr val="tx1">
                        <a:lumMod val="75000"/>
                        <a:lumOff val="25000"/>
                      </a:schemeClr>
                    </a:solidFill>
                    <a:latin typeface="Garamond"/>
                    <a:ea typeface="Garamond"/>
                    <a:cs typeface="Garamond"/>
                    <a:sym typeface="Garamond"/>
                  </a:rPr>
                  <a:t>Landsat 8 </a:t>
                </a:r>
                <a:r>
                  <a:rPr lang="en-US" sz="2000" b="0" i="0" u="none" strike="noStrike" cap="none">
                    <a:solidFill>
                      <a:schemeClr val="tx1">
                        <a:lumMod val="75000"/>
                        <a:lumOff val="25000"/>
                      </a:schemeClr>
                    </a:solidFill>
                    <a:latin typeface="Garamond"/>
                    <a:ea typeface="Garamond"/>
                    <a:cs typeface="Garamond"/>
                    <a:sym typeface="Garamond"/>
                  </a:rPr>
                  <a:t>OLI</a:t>
                </a:r>
                <a:endParaRPr sz="2000" b="0" i="0" u="none" strike="noStrike" cap="none">
                  <a:solidFill>
                    <a:schemeClr val="tx1">
                      <a:lumMod val="75000"/>
                      <a:lumOff val="25000"/>
                    </a:schemeClr>
                  </a:solidFill>
                  <a:latin typeface="Garamond"/>
                  <a:ea typeface="Garamond"/>
                  <a:cs typeface="Garamond"/>
                  <a:sym typeface="Garamond"/>
                </a:endParaRPr>
              </a:p>
            </p:txBody>
          </p:sp>
          <p:sp>
            <p:nvSpPr>
              <p:cNvPr id="73" name="Google Shape;73;p3"/>
              <p:cNvSpPr txBox="1"/>
              <p:nvPr/>
            </p:nvSpPr>
            <p:spPr>
              <a:xfrm>
                <a:off x="1000175" y="18428800"/>
                <a:ext cx="1423200" cy="769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err="1">
                    <a:solidFill>
                      <a:schemeClr val="tx1">
                        <a:lumMod val="75000"/>
                        <a:lumOff val="25000"/>
                      </a:schemeClr>
                    </a:solidFill>
                    <a:latin typeface="Garamond"/>
                    <a:ea typeface="Garamond"/>
                    <a:cs typeface="Garamond"/>
                    <a:sym typeface="Garamond"/>
                  </a:rPr>
                  <a:t>PlanetScope</a:t>
                </a:r>
                <a:endParaRPr sz="1800" b="1"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Optical</a:t>
                </a:r>
                <a:endParaRPr sz="18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Data</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74" name="Google Shape;74;p3"/>
              <p:cNvSpPr txBox="1"/>
              <p:nvPr/>
            </p:nvSpPr>
            <p:spPr>
              <a:xfrm>
                <a:off x="3136500" y="11394150"/>
                <a:ext cx="1362300" cy="81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UTM Projection</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75" name="Google Shape;75;p3"/>
              <p:cNvSpPr txBox="1"/>
              <p:nvPr/>
            </p:nvSpPr>
            <p:spPr>
              <a:xfrm>
                <a:off x="3073050" y="12462138"/>
                <a:ext cx="1489200" cy="71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700" b="0" i="0" u="none" strike="noStrike" cap="none">
                    <a:solidFill>
                      <a:schemeClr val="tx1">
                        <a:lumMod val="75000"/>
                        <a:lumOff val="25000"/>
                      </a:schemeClr>
                    </a:solidFill>
                    <a:latin typeface="Garamond"/>
                    <a:ea typeface="Garamond"/>
                    <a:cs typeface="Garamond"/>
                    <a:sym typeface="Garamond"/>
                  </a:rPr>
                  <a:t>Image Coregistration</a:t>
                </a:r>
                <a:endParaRPr sz="1700" b="0" i="0" u="none" strike="noStrike" cap="none">
                  <a:solidFill>
                    <a:schemeClr val="tx1">
                      <a:lumMod val="75000"/>
                      <a:lumOff val="25000"/>
                    </a:schemeClr>
                  </a:solidFill>
                  <a:latin typeface="Garamond"/>
                  <a:ea typeface="Garamond"/>
                  <a:cs typeface="Garamond"/>
                  <a:sym typeface="Garamond"/>
                </a:endParaRPr>
              </a:p>
            </p:txBody>
          </p:sp>
          <p:sp>
            <p:nvSpPr>
              <p:cNvPr id="76" name="Google Shape;76;p3"/>
              <p:cNvSpPr txBox="1"/>
              <p:nvPr/>
            </p:nvSpPr>
            <p:spPr>
              <a:xfrm>
                <a:off x="3136500" y="13641075"/>
                <a:ext cx="1362300" cy="39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b="0" i="0" u="none" strike="noStrike" cap="none">
                    <a:solidFill>
                      <a:schemeClr val="tx1">
                        <a:lumMod val="75000"/>
                        <a:lumOff val="25000"/>
                      </a:schemeClr>
                    </a:solidFill>
                    <a:latin typeface="Garamond"/>
                    <a:ea typeface="Garamond"/>
                    <a:cs typeface="Garamond"/>
                    <a:sym typeface="Garamond"/>
                  </a:rPr>
                  <a:t>Subset</a:t>
                </a:r>
                <a:endParaRPr sz="2000" b="0" i="0" u="none" strike="noStrike" cap="none">
                  <a:solidFill>
                    <a:schemeClr val="tx1">
                      <a:lumMod val="75000"/>
                      <a:lumOff val="25000"/>
                    </a:schemeClr>
                  </a:solidFill>
                  <a:latin typeface="Garamond"/>
                  <a:ea typeface="Garamond"/>
                  <a:cs typeface="Garamond"/>
                  <a:sym typeface="Garamond"/>
                </a:endParaRPr>
              </a:p>
            </p:txBody>
          </p:sp>
          <p:sp>
            <p:nvSpPr>
              <p:cNvPr id="77" name="Google Shape;77;p3"/>
              <p:cNvSpPr txBox="1"/>
              <p:nvPr/>
            </p:nvSpPr>
            <p:spPr>
              <a:xfrm>
                <a:off x="3020700" y="16126139"/>
                <a:ext cx="1593900" cy="58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600" b="0" i="0" u="none" strike="noStrike" cap="none">
                    <a:solidFill>
                      <a:schemeClr val="tx1">
                        <a:lumMod val="75000"/>
                        <a:lumOff val="25000"/>
                      </a:schemeClr>
                    </a:solidFill>
                    <a:latin typeface="Garamond"/>
                    <a:ea typeface="Garamond"/>
                    <a:cs typeface="Garamond"/>
                    <a:sym typeface="Garamond"/>
                  </a:rPr>
                  <a:t>Multi-Temporal</a:t>
                </a:r>
                <a:endParaRPr sz="1600" b="0" i="0" u="none" strike="noStrike" cap="none">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500"/>
                  <a:buFont typeface="Arial"/>
                  <a:buNone/>
                </a:pPr>
                <a:r>
                  <a:rPr lang="en-US" sz="1600" b="0" i="0" u="none" strike="noStrike" cap="none">
                    <a:solidFill>
                      <a:schemeClr val="tx1">
                        <a:lumMod val="75000"/>
                        <a:lumOff val="25000"/>
                      </a:schemeClr>
                    </a:solidFill>
                    <a:latin typeface="Garamond"/>
                    <a:ea typeface="Garamond"/>
                    <a:cs typeface="Garamond"/>
                    <a:sym typeface="Garamond"/>
                  </a:rPr>
                  <a:t>Average</a:t>
                </a:r>
                <a:endParaRPr sz="1600" b="0" i="0" u="none" strike="noStrike" cap="none">
                  <a:solidFill>
                    <a:schemeClr val="tx1">
                      <a:lumMod val="75000"/>
                      <a:lumOff val="25000"/>
                    </a:schemeClr>
                  </a:solidFill>
                  <a:latin typeface="Garamond"/>
                  <a:ea typeface="Garamond"/>
                  <a:cs typeface="Garamond"/>
                  <a:sym typeface="Garamond"/>
                </a:endParaRPr>
              </a:p>
            </p:txBody>
          </p:sp>
          <p:sp>
            <p:nvSpPr>
              <p:cNvPr id="78" name="Google Shape;78;p3"/>
              <p:cNvSpPr txBox="1"/>
              <p:nvPr/>
            </p:nvSpPr>
            <p:spPr>
              <a:xfrm>
                <a:off x="5131275" y="11372850"/>
                <a:ext cx="1626600" cy="81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Multi-Temporal</a:t>
                </a:r>
                <a:endParaRPr sz="18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Mean Ratio</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79" name="Google Shape;79;p3"/>
              <p:cNvSpPr txBox="1"/>
              <p:nvPr/>
            </p:nvSpPr>
            <p:spPr>
              <a:xfrm>
                <a:off x="5225025" y="12544425"/>
                <a:ext cx="1423200" cy="79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b="0" i="0" u="none" strike="noStrike" cap="none" dirty="0">
                    <a:solidFill>
                      <a:schemeClr val="tx1">
                        <a:lumMod val="75000"/>
                        <a:lumOff val="25000"/>
                      </a:schemeClr>
                    </a:solidFill>
                    <a:latin typeface="Garamond"/>
                    <a:ea typeface="Garamond"/>
                    <a:cs typeface="Garamond"/>
                    <a:sym typeface="Garamond"/>
                  </a:rPr>
                  <a:t>VV / VH</a:t>
                </a:r>
                <a:endParaRPr sz="20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2000" b="0" i="0" u="none" strike="noStrike" cap="none" dirty="0">
                    <a:solidFill>
                      <a:schemeClr val="tx1">
                        <a:lumMod val="75000"/>
                        <a:lumOff val="25000"/>
                      </a:schemeClr>
                    </a:solidFill>
                    <a:latin typeface="Garamond"/>
                    <a:ea typeface="Garamond"/>
                    <a:cs typeface="Garamond"/>
                    <a:sym typeface="Garamond"/>
                  </a:rPr>
                  <a:t>Ratio</a:t>
                </a:r>
                <a:endParaRPr sz="2000" b="0" i="0" u="none" strike="noStrike" cap="none" dirty="0">
                  <a:solidFill>
                    <a:schemeClr val="tx1">
                      <a:lumMod val="75000"/>
                      <a:lumOff val="25000"/>
                    </a:schemeClr>
                  </a:solidFill>
                  <a:latin typeface="Garamond"/>
                  <a:ea typeface="Garamond"/>
                  <a:cs typeface="Garamond"/>
                  <a:sym typeface="Garamond"/>
                </a:endParaRPr>
              </a:p>
            </p:txBody>
          </p:sp>
          <p:sp>
            <p:nvSpPr>
              <p:cNvPr id="80" name="Google Shape;80;p3"/>
              <p:cNvSpPr txBox="1"/>
              <p:nvPr/>
            </p:nvSpPr>
            <p:spPr>
              <a:xfrm>
                <a:off x="5141475" y="13717275"/>
                <a:ext cx="1593900" cy="769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Average Region</a:t>
                </a:r>
                <a:endParaRPr sz="18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Brightness</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81" name="Google Shape;81;p3"/>
              <p:cNvSpPr txBox="1"/>
              <p:nvPr/>
            </p:nvSpPr>
            <p:spPr>
              <a:xfrm>
                <a:off x="5171775" y="14822350"/>
                <a:ext cx="1553400" cy="69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b="0" i="0" u="none" strike="noStrike" cap="none">
                    <a:solidFill>
                      <a:schemeClr val="tx1">
                        <a:lumMod val="75000"/>
                        <a:lumOff val="25000"/>
                      </a:schemeClr>
                    </a:solidFill>
                    <a:latin typeface="Garamond"/>
                    <a:ea typeface="Garamond"/>
                    <a:cs typeface="Garamond"/>
                    <a:sym typeface="Garamond"/>
                  </a:rPr>
                  <a:t>Average Pixel</a:t>
                </a:r>
                <a:endParaRPr sz="2000" b="0" i="0" u="none" strike="noStrike" cap="none">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2000" b="0" i="0" u="none" strike="noStrike" cap="none">
                    <a:solidFill>
                      <a:schemeClr val="tx1">
                        <a:lumMod val="75000"/>
                        <a:lumOff val="25000"/>
                      </a:schemeClr>
                    </a:solidFill>
                    <a:latin typeface="Garamond"/>
                    <a:ea typeface="Garamond"/>
                    <a:cs typeface="Garamond"/>
                    <a:sym typeface="Garamond"/>
                  </a:rPr>
                  <a:t>Brightness</a:t>
                </a:r>
                <a:endParaRPr sz="2000" b="0" i="0" u="none" strike="noStrike" cap="none">
                  <a:solidFill>
                    <a:schemeClr val="tx1">
                      <a:lumMod val="75000"/>
                      <a:lumOff val="25000"/>
                    </a:schemeClr>
                  </a:solidFill>
                  <a:latin typeface="Garamond"/>
                  <a:ea typeface="Garamond"/>
                  <a:cs typeface="Garamond"/>
                  <a:sym typeface="Garamond"/>
                </a:endParaRPr>
              </a:p>
            </p:txBody>
          </p:sp>
          <p:sp>
            <p:nvSpPr>
              <p:cNvPr id="82" name="Google Shape;82;p3"/>
              <p:cNvSpPr txBox="1"/>
              <p:nvPr/>
            </p:nvSpPr>
            <p:spPr>
              <a:xfrm>
                <a:off x="5267325" y="16092825"/>
                <a:ext cx="1362300" cy="58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600" b="0" i="0" u="none" strike="noStrike" cap="none" dirty="0">
                    <a:solidFill>
                      <a:schemeClr val="tx1">
                        <a:lumMod val="75000"/>
                        <a:lumOff val="25000"/>
                      </a:schemeClr>
                    </a:solidFill>
                    <a:latin typeface="Garamond"/>
                    <a:ea typeface="Garamond"/>
                    <a:cs typeface="Garamond"/>
                    <a:sym typeface="Garamond"/>
                  </a:rPr>
                  <a:t>Normalize by</a:t>
                </a:r>
                <a:endParaRPr sz="16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500"/>
                  <a:buFont typeface="Arial"/>
                  <a:buNone/>
                </a:pPr>
                <a:r>
                  <a:rPr lang="en-US" sz="1600" b="0" i="0" u="none" strike="noStrike" cap="none" dirty="0">
                    <a:solidFill>
                      <a:schemeClr val="tx1">
                        <a:lumMod val="75000"/>
                        <a:lumOff val="25000"/>
                      </a:schemeClr>
                    </a:solidFill>
                    <a:latin typeface="Garamond"/>
                    <a:ea typeface="Garamond"/>
                    <a:cs typeface="Garamond"/>
                    <a:sym typeface="Garamond"/>
                  </a:rPr>
                  <a:t>Image Mean</a:t>
                </a:r>
                <a:endParaRPr sz="1600" b="0" i="0" u="none" strike="noStrike" cap="none" dirty="0">
                  <a:solidFill>
                    <a:schemeClr val="tx1">
                      <a:lumMod val="75000"/>
                      <a:lumOff val="25000"/>
                    </a:schemeClr>
                  </a:solidFill>
                  <a:latin typeface="Garamond"/>
                  <a:ea typeface="Garamond"/>
                  <a:cs typeface="Garamond"/>
                  <a:sym typeface="Garamond"/>
                </a:endParaRPr>
              </a:p>
            </p:txBody>
          </p:sp>
          <p:sp>
            <p:nvSpPr>
              <p:cNvPr id="83" name="Google Shape;83;p3"/>
              <p:cNvSpPr txBox="1"/>
              <p:nvPr/>
            </p:nvSpPr>
            <p:spPr>
              <a:xfrm>
                <a:off x="7334550" y="12287451"/>
                <a:ext cx="1489200" cy="769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Garamond"/>
                    <a:ea typeface="Garamond"/>
                    <a:cs typeface="Garamond"/>
                    <a:sym typeface="Garamond"/>
                  </a:rPr>
                  <a:t>VV, VH,</a:t>
                </a:r>
                <a:endParaRPr sz="16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Garamond"/>
                    <a:ea typeface="Garamond"/>
                    <a:cs typeface="Garamond"/>
                    <a:sym typeface="Garamond"/>
                  </a:rPr>
                  <a:t>VV/VH</a:t>
                </a:r>
                <a:endParaRPr sz="16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Garamond"/>
                    <a:ea typeface="Garamond"/>
                    <a:cs typeface="Garamond"/>
                    <a:sym typeface="Garamond"/>
                  </a:rPr>
                  <a:t>Thresholds</a:t>
                </a:r>
                <a:endParaRPr sz="1600" b="0" i="0" u="none" strike="noStrike" cap="none" dirty="0">
                  <a:solidFill>
                    <a:schemeClr val="tx1">
                      <a:lumMod val="75000"/>
                      <a:lumOff val="25000"/>
                    </a:schemeClr>
                  </a:solidFill>
                  <a:latin typeface="Garamond"/>
                  <a:ea typeface="Garamond"/>
                  <a:cs typeface="Garamond"/>
                  <a:sym typeface="Garamond"/>
                </a:endParaRPr>
              </a:p>
            </p:txBody>
          </p:sp>
          <p:sp>
            <p:nvSpPr>
              <p:cNvPr id="84" name="Google Shape;84;p3"/>
              <p:cNvSpPr txBox="1"/>
              <p:nvPr/>
            </p:nvSpPr>
            <p:spPr>
              <a:xfrm>
                <a:off x="7039550" y="13597875"/>
                <a:ext cx="1423200" cy="5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600" b="0" i="0" u="none" strike="noStrike" cap="none" dirty="0">
                    <a:solidFill>
                      <a:schemeClr val="tx1">
                        <a:lumMod val="75000"/>
                        <a:lumOff val="25000"/>
                      </a:schemeClr>
                    </a:solidFill>
                    <a:latin typeface="Garamond"/>
                    <a:ea typeface="Garamond"/>
                    <a:cs typeface="Garamond"/>
                    <a:sym typeface="Garamond"/>
                  </a:rPr>
                  <a:t>Classification</a:t>
                </a:r>
                <a:endParaRPr sz="16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500"/>
                  <a:buFont typeface="Arial"/>
                  <a:buNone/>
                </a:pPr>
                <a:r>
                  <a:rPr lang="en-US" sz="1600" b="0" i="0" u="none" strike="noStrike" cap="none" dirty="0">
                    <a:solidFill>
                      <a:schemeClr val="tx1">
                        <a:lumMod val="75000"/>
                        <a:lumOff val="25000"/>
                      </a:schemeClr>
                    </a:solidFill>
                    <a:latin typeface="Garamond"/>
                    <a:ea typeface="Garamond"/>
                    <a:cs typeface="Garamond"/>
                    <a:sym typeface="Garamond"/>
                  </a:rPr>
                  <a:t>Per Date</a:t>
                </a:r>
                <a:endParaRPr sz="1600" b="0" i="0" u="none" strike="noStrike" cap="none" dirty="0">
                  <a:solidFill>
                    <a:schemeClr val="tx1">
                      <a:lumMod val="75000"/>
                      <a:lumOff val="25000"/>
                    </a:schemeClr>
                  </a:solidFill>
                  <a:latin typeface="Garamond"/>
                  <a:ea typeface="Garamond"/>
                  <a:cs typeface="Garamond"/>
                  <a:sym typeface="Garamond"/>
                </a:endParaRPr>
              </a:p>
            </p:txBody>
          </p:sp>
          <p:sp>
            <p:nvSpPr>
              <p:cNvPr id="85" name="Google Shape;85;p3"/>
              <p:cNvSpPr txBox="1"/>
              <p:nvPr/>
            </p:nvSpPr>
            <p:spPr>
              <a:xfrm>
                <a:off x="7647063" y="14525175"/>
                <a:ext cx="1677900" cy="5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600" b="0" i="0" u="none" strike="noStrike" cap="none">
                    <a:solidFill>
                      <a:schemeClr val="tx1">
                        <a:lumMod val="75000"/>
                        <a:lumOff val="25000"/>
                      </a:schemeClr>
                    </a:solidFill>
                    <a:latin typeface="Garamond"/>
                    <a:ea typeface="Garamond"/>
                    <a:cs typeface="Garamond"/>
                    <a:sym typeface="Garamond"/>
                  </a:rPr>
                  <a:t>Multi-Temp</a:t>
                </a:r>
                <a:endParaRPr sz="1600" b="0" i="0" u="none" strike="noStrike" cap="none">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500"/>
                  <a:buFont typeface="Arial"/>
                  <a:buNone/>
                </a:pPr>
                <a:r>
                  <a:rPr lang="en-US" sz="1600" b="0" i="0" u="none" strike="noStrike" cap="none">
                    <a:solidFill>
                      <a:schemeClr val="tx1">
                        <a:lumMod val="75000"/>
                        <a:lumOff val="25000"/>
                      </a:schemeClr>
                    </a:solidFill>
                    <a:latin typeface="Garamond"/>
                    <a:ea typeface="Garamond"/>
                    <a:cs typeface="Garamond"/>
                    <a:sym typeface="Garamond"/>
                  </a:rPr>
                  <a:t>Classification</a:t>
                </a:r>
                <a:endParaRPr sz="1600" b="0" i="0" u="none" strike="noStrike" cap="none">
                  <a:solidFill>
                    <a:schemeClr val="tx1">
                      <a:lumMod val="75000"/>
                      <a:lumOff val="25000"/>
                    </a:schemeClr>
                  </a:solidFill>
                  <a:latin typeface="Garamond"/>
                  <a:ea typeface="Garamond"/>
                  <a:cs typeface="Garamond"/>
                  <a:sym typeface="Garamond"/>
                </a:endParaRPr>
              </a:p>
            </p:txBody>
          </p:sp>
          <p:sp>
            <p:nvSpPr>
              <p:cNvPr id="86" name="Google Shape;86;p3"/>
              <p:cNvSpPr txBox="1"/>
              <p:nvPr/>
            </p:nvSpPr>
            <p:spPr>
              <a:xfrm>
                <a:off x="7334550" y="15911725"/>
                <a:ext cx="1533000" cy="769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a:solidFill>
                      <a:schemeClr val="tx1">
                        <a:lumMod val="75000"/>
                        <a:lumOff val="25000"/>
                      </a:schemeClr>
                    </a:solidFill>
                    <a:latin typeface="Garamond"/>
                    <a:ea typeface="Garamond"/>
                    <a:cs typeface="Garamond"/>
                    <a:sym typeface="Garamond"/>
                  </a:rPr>
                  <a:t>Refined</a:t>
                </a:r>
                <a:endParaRPr sz="1800" b="0" i="0" u="none" strike="noStrike" cap="none">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a:solidFill>
                      <a:schemeClr val="tx1">
                        <a:lumMod val="75000"/>
                        <a:lumOff val="25000"/>
                      </a:schemeClr>
                    </a:solidFill>
                    <a:latin typeface="Garamond"/>
                    <a:ea typeface="Garamond"/>
                    <a:cs typeface="Garamond"/>
                    <a:sym typeface="Garamond"/>
                  </a:rPr>
                  <a:t>Classification</a:t>
                </a:r>
                <a:endParaRPr sz="1800" b="0" i="0" u="none" strike="noStrike" cap="none">
                  <a:solidFill>
                    <a:schemeClr val="tx1">
                      <a:lumMod val="75000"/>
                      <a:lumOff val="25000"/>
                    </a:schemeClr>
                  </a:solidFill>
                  <a:latin typeface="Garamond"/>
                  <a:ea typeface="Garamond"/>
                  <a:cs typeface="Garamond"/>
                  <a:sym typeface="Garamond"/>
                </a:endParaRPr>
              </a:p>
            </p:txBody>
          </p:sp>
          <p:sp>
            <p:nvSpPr>
              <p:cNvPr id="87" name="Google Shape;87;p3"/>
              <p:cNvSpPr txBox="1"/>
              <p:nvPr/>
            </p:nvSpPr>
            <p:spPr>
              <a:xfrm>
                <a:off x="9487100" y="13164675"/>
                <a:ext cx="1362300" cy="66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b="0" i="0" u="none" strike="noStrike" cap="none" dirty="0">
                    <a:solidFill>
                      <a:schemeClr val="tx1">
                        <a:lumMod val="75000"/>
                        <a:lumOff val="25000"/>
                      </a:schemeClr>
                    </a:solidFill>
                    <a:latin typeface="Garamond"/>
                    <a:ea typeface="Garamond"/>
                    <a:cs typeface="Garamond"/>
                    <a:sym typeface="Garamond"/>
                  </a:rPr>
                  <a:t>Confusion Matrix</a:t>
                </a:r>
                <a:endParaRPr sz="2000" b="0" i="0" u="none" strike="noStrike" cap="none" dirty="0">
                  <a:solidFill>
                    <a:schemeClr val="tx1">
                      <a:lumMod val="75000"/>
                      <a:lumOff val="25000"/>
                    </a:schemeClr>
                  </a:solidFill>
                  <a:latin typeface="Garamond"/>
                  <a:ea typeface="Garamond"/>
                  <a:cs typeface="Garamond"/>
                  <a:sym typeface="Garamond"/>
                </a:endParaRPr>
              </a:p>
            </p:txBody>
          </p:sp>
          <p:sp>
            <p:nvSpPr>
              <p:cNvPr id="88" name="Google Shape;88;p3"/>
              <p:cNvSpPr txBox="1"/>
              <p:nvPr/>
            </p:nvSpPr>
            <p:spPr>
              <a:xfrm>
                <a:off x="7429500" y="17269675"/>
                <a:ext cx="1383300" cy="69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dirty="0" smtClean="0">
                    <a:solidFill>
                      <a:schemeClr val="tx1">
                        <a:lumMod val="75000"/>
                        <a:lumOff val="25000"/>
                      </a:schemeClr>
                    </a:solidFill>
                    <a:latin typeface="Garamond"/>
                    <a:ea typeface="Garamond"/>
                    <a:cs typeface="Garamond"/>
                    <a:sym typeface="Garamond"/>
                  </a:rPr>
                  <a:t>DSWE</a:t>
                </a:r>
              </a:p>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smtClean="0">
                    <a:solidFill>
                      <a:schemeClr val="tx1">
                        <a:lumMod val="75000"/>
                        <a:lumOff val="25000"/>
                      </a:schemeClr>
                    </a:solidFill>
                    <a:latin typeface="Garamond"/>
                    <a:ea typeface="Garamond"/>
                    <a:cs typeface="Garamond"/>
                    <a:sym typeface="Garamond"/>
                  </a:rPr>
                  <a:t>Classification</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89" name="Google Shape;89;p3"/>
              <p:cNvSpPr txBox="1"/>
              <p:nvPr/>
            </p:nvSpPr>
            <p:spPr>
              <a:xfrm>
                <a:off x="11598525" y="13073325"/>
                <a:ext cx="1423200" cy="843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900" b="1" i="0" u="none" strike="noStrike" cap="none" dirty="0">
                    <a:solidFill>
                      <a:schemeClr val="tx1">
                        <a:lumMod val="75000"/>
                        <a:lumOff val="25000"/>
                      </a:schemeClr>
                    </a:solidFill>
                    <a:latin typeface="Garamond"/>
                    <a:ea typeface="Garamond"/>
                    <a:cs typeface="Garamond"/>
                    <a:sym typeface="Garamond"/>
                  </a:rPr>
                  <a:t>Wetland Inundation Map</a:t>
                </a:r>
                <a:endParaRPr sz="1900" b="1" i="0" u="none" strike="noStrike" cap="none" dirty="0">
                  <a:solidFill>
                    <a:schemeClr val="tx1">
                      <a:lumMod val="75000"/>
                      <a:lumOff val="25000"/>
                    </a:schemeClr>
                  </a:solidFill>
                  <a:latin typeface="Garamond"/>
                  <a:ea typeface="Garamond"/>
                  <a:cs typeface="Garamond"/>
                  <a:sym typeface="Garamond"/>
                </a:endParaRPr>
              </a:p>
            </p:txBody>
          </p:sp>
          <p:sp>
            <p:nvSpPr>
              <p:cNvPr id="96" name="Google Shape;96;p3"/>
              <p:cNvSpPr txBox="1"/>
              <p:nvPr/>
            </p:nvSpPr>
            <p:spPr>
              <a:xfrm>
                <a:off x="7429500" y="18426200"/>
                <a:ext cx="1383300" cy="69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smtClean="0">
                    <a:solidFill>
                      <a:schemeClr val="tx1">
                        <a:lumMod val="75000"/>
                        <a:lumOff val="25000"/>
                      </a:schemeClr>
                    </a:solidFill>
                    <a:latin typeface="Garamond"/>
                    <a:ea typeface="Garamond"/>
                    <a:cs typeface="Garamond"/>
                    <a:sym typeface="Garamond"/>
                  </a:rPr>
                  <a:t>Land Cover</a:t>
                </a:r>
              </a:p>
              <a:p>
                <a:pPr marL="0" marR="0" lvl="0" indent="0" algn="ctr" rtl="0">
                  <a:lnSpc>
                    <a:spcPct val="100000"/>
                  </a:lnSpc>
                  <a:spcBef>
                    <a:spcPts val="0"/>
                  </a:spcBef>
                  <a:spcAft>
                    <a:spcPts val="0"/>
                  </a:spcAft>
                  <a:buClr>
                    <a:srgbClr val="000000"/>
                  </a:buClr>
                  <a:buSzPts val="1600"/>
                  <a:buFont typeface="Arial"/>
                  <a:buNone/>
                </a:pPr>
                <a:r>
                  <a:rPr lang="en-US" sz="1800" dirty="0" smtClean="0">
                    <a:solidFill>
                      <a:schemeClr val="tx1">
                        <a:lumMod val="75000"/>
                        <a:lumOff val="25000"/>
                      </a:schemeClr>
                    </a:solidFill>
                    <a:latin typeface="Garamond"/>
                    <a:ea typeface="Garamond"/>
                    <a:cs typeface="Garamond"/>
                    <a:sym typeface="Garamond"/>
                  </a:rPr>
                  <a:t>Classification</a:t>
                </a:r>
                <a:endParaRPr lang="en-US" sz="1800" b="0" i="0" u="none" strike="noStrike" cap="none" dirty="0" smtClean="0">
                  <a:solidFill>
                    <a:schemeClr val="tx1">
                      <a:lumMod val="75000"/>
                      <a:lumOff val="25000"/>
                    </a:schemeClr>
                  </a:solidFill>
                  <a:latin typeface="Garamond"/>
                  <a:ea typeface="Garamond"/>
                  <a:cs typeface="Garamond"/>
                  <a:sym typeface="Garamond"/>
                </a:endParaRPr>
              </a:p>
            </p:txBody>
          </p:sp>
        </p:grpSp>
      </p:grpSp>
      <p:sp>
        <p:nvSpPr>
          <p:cNvPr id="98" name="Google Shape;98;p3"/>
          <p:cNvSpPr txBox="1"/>
          <p:nvPr/>
        </p:nvSpPr>
        <p:spPr>
          <a:xfrm>
            <a:off x="16151017" y="30416496"/>
            <a:ext cx="4542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2E8654"/>
                </a:solidFill>
                <a:latin typeface="Century Gothic"/>
                <a:ea typeface="Century Gothic"/>
                <a:cs typeface="Century Gothic"/>
                <a:sym typeface="Century Gothic"/>
              </a:rPr>
              <a:t>Team Members</a:t>
            </a:r>
            <a:endParaRPr sz="1400" b="0" i="0" u="none" strike="noStrike" cap="none" dirty="0">
              <a:solidFill>
                <a:srgbClr val="000000"/>
              </a:solidFill>
              <a:latin typeface="Arial"/>
              <a:ea typeface="Arial"/>
              <a:cs typeface="Arial"/>
              <a:sym typeface="Arial"/>
            </a:endParaRPr>
          </a:p>
        </p:txBody>
      </p:sp>
      <p:pic>
        <p:nvPicPr>
          <p:cNvPr id="1027" name="Picture 3" descr="image (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63034" y="20297280"/>
            <a:ext cx="4710655" cy="40709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lh5.googleusercontent.com/aHhplX22p_Fnf2y4pmZA1mmTgKjlZRmSrKWHCG6ugUdin8eCc9FvKoPT8EgfscKztVvE4Th5PDqTk45sg9025UFDoEIDOMJ6EIwD8nLeeTCfWCgpdmIYrsBrEx6exyZNtZYBBOHTKZg"/>
          <p:cNvPicPr>
            <a:picLocks noChangeAspect="1" noChangeArrowheads="1"/>
          </p:cNvPicPr>
          <p:nvPr/>
        </p:nvPicPr>
        <p:blipFill rotWithShape="1">
          <a:blip r:embed="rId12">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l="26293" t="36621" r="32680" b="31686"/>
          <a:stretch/>
        </p:blipFill>
        <p:spPr bwMode="auto">
          <a:xfrm>
            <a:off x="1051653" y="20366095"/>
            <a:ext cx="3941470" cy="3941470"/>
          </a:xfrm>
          <a:prstGeom prst="rect">
            <a:avLst/>
          </a:prstGeom>
          <a:noFill/>
          <a:extLst>
            <a:ext uri="{909E8E84-426E-40DD-AFC4-6F175D3DCCD1}">
              <a14:hiddenFill xmlns:a14="http://schemas.microsoft.com/office/drawing/2010/main">
                <a:solidFill>
                  <a:srgbClr val="FFFFFF"/>
                </a:solidFill>
              </a14:hiddenFill>
            </a:ext>
          </a:extLst>
        </p:spPr>
      </p:pic>
      <p:sp>
        <p:nvSpPr>
          <p:cNvPr id="107" name="Google Shape;62;p3"/>
          <p:cNvSpPr txBox="1"/>
          <p:nvPr/>
        </p:nvSpPr>
        <p:spPr>
          <a:xfrm>
            <a:off x="9573432" y="24372708"/>
            <a:ext cx="4146900" cy="61971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chemeClr val="tx1">
                    <a:lumMod val="75000"/>
                    <a:lumOff val="25000"/>
                  </a:schemeClr>
                </a:solidFill>
                <a:latin typeface="Garamond"/>
                <a:ea typeface="Garamond"/>
                <a:cs typeface="Garamond"/>
                <a:sym typeface="Garamond"/>
              </a:rPr>
              <a:t>Figure </a:t>
            </a:r>
            <a:r>
              <a:rPr lang="en-US" sz="2000" b="0" i="0" u="none" strike="noStrike" cap="none" dirty="0" smtClean="0">
                <a:solidFill>
                  <a:schemeClr val="tx1">
                    <a:lumMod val="75000"/>
                    <a:lumOff val="25000"/>
                  </a:schemeClr>
                </a:solidFill>
                <a:latin typeface="Garamond"/>
                <a:ea typeface="Garamond"/>
                <a:cs typeface="Garamond"/>
                <a:sym typeface="Garamond"/>
              </a:rPr>
              <a:t>3: Dynamic Surface Water Extent output from </a:t>
            </a:r>
            <a:r>
              <a:rPr lang="en-US" sz="2000" b="1" i="0" u="none" strike="noStrike" cap="none" dirty="0" smtClean="0">
                <a:solidFill>
                  <a:schemeClr val="tx1">
                    <a:lumMod val="75000"/>
                    <a:lumOff val="25000"/>
                  </a:schemeClr>
                </a:solidFill>
                <a:latin typeface="Garamond"/>
                <a:ea typeface="Garamond"/>
                <a:cs typeface="Garamond"/>
                <a:sym typeface="Garamond"/>
              </a:rPr>
              <a:t>Landsat 8 OLI</a:t>
            </a:r>
            <a:endParaRPr sz="2000" b="1" i="0" u="none" strike="noStrike" cap="none" dirty="0">
              <a:solidFill>
                <a:schemeClr val="tx1">
                  <a:lumMod val="75000"/>
                  <a:lumOff val="25000"/>
                </a:schemeClr>
              </a:solidFill>
              <a:latin typeface="Garamond"/>
              <a:ea typeface="Garamond"/>
              <a:cs typeface="Garamond"/>
              <a:sym typeface="Garamond"/>
            </a:endParaRPr>
          </a:p>
        </p:txBody>
      </p:sp>
      <p:pic>
        <p:nvPicPr>
          <p:cNvPr id="108" name="Picture 2" descr="https://lh3.googleusercontent.com/dtl5w31Vzxwct2xe2gxbdQ03q-EcUPLHUHcg972n5JzwDvSn8demtx_5kStU2DkqYyNgc1CjjxtUFXlkoqZ40ernVk-ZoMDFnBwLpgF33NfVLTyVppiz-Lr2kkhokLILNiER85YOpX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24895" y="20371196"/>
            <a:ext cx="4422689" cy="4011565"/>
          </a:xfrm>
          <a:prstGeom prst="rect">
            <a:avLst/>
          </a:prstGeom>
          <a:noFill/>
          <a:extLst>
            <a:ext uri="{909E8E84-426E-40DD-AFC4-6F175D3DCCD1}">
              <a14:hiddenFill xmlns:a14="http://schemas.microsoft.com/office/drawing/2010/main">
                <a:solidFill>
                  <a:srgbClr val="FFFFFF"/>
                </a:solidFill>
              </a14:hiddenFill>
            </a:ext>
          </a:extLst>
        </p:spPr>
      </p:pic>
      <p:sp>
        <p:nvSpPr>
          <p:cNvPr id="109" name="Google Shape;62;p3"/>
          <p:cNvSpPr txBox="1"/>
          <p:nvPr/>
        </p:nvSpPr>
        <p:spPr>
          <a:xfrm>
            <a:off x="14139371" y="24390974"/>
            <a:ext cx="4146900" cy="65942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chemeClr val="tx1">
                    <a:lumMod val="75000"/>
                    <a:lumOff val="25000"/>
                  </a:schemeClr>
                </a:solidFill>
                <a:latin typeface="Garamond"/>
                <a:ea typeface="Garamond"/>
                <a:cs typeface="Garamond"/>
                <a:sym typeface="Garamond"/>
              </a:rPr>
              <a:t>Figure </a:t>
            </a:r>
            <a:r>
              <a:rPr lang="en-US" sz="2000" b="0" i="0" u="none" strike="noStrike" cap="none" dirty="0" smtClean="0">
                <a:solidFill>
                  <a:schemeClr val="tx1">
                    <a:lumMod val="75000"/>
                    <a:lumOff val="25000"/>
                  </a:schemeClr>
                </a:solidFill>
                <a:latin typeface="Garamond"/>
                <a:ea typeface="Garamond"/>
                <a:cs typeface="Garamond"/>
                <a:sym typeface="Garamond"/>
              </a:rPr>
              <a:t>4: Normalized difference water index for </a:t>
            </a:r>
            <a:r>
              <a:rPr lang="en-US" sz="2000" b="1" i="0" u="none" strike="noStrike" cap="none" dirty="0" err="1" smtClean="0">
                <a:solidFill>
                  <a:schemeClr val="tx1">
                    <a:lumMod val="75000"/>
                    <a:lumOff val="25000"/>
                  </a:schemeClr>
                </a:solidFill>
                <a:latin typeface="Garamond"/>
                <a:ea typeface="Garamond"/>
                <a:cs typeface="Garamond"/>
                <a:sym typeface="Garamond"/>
              </a:rPr>
              <a:t>PlanetScope</a:t>
            </a:r>
            <a:r>
              <a:rPr lang="en-US" sz="2000" b="0" i="0" u="none" strike="noStrike" cap="none" dirty="0" smtClean="0">
                <a:solidFill>
                  <a:schemeClr val="tx1">
                    <a:lumMod val="75000"/>
                    <a:lumOff val="25000"/>
                  </a:schemeClr>
                </a:solidFill>
                <a:latin typeface="Garamond"/>
                <a:ea typeface="Garamond"/>
                <a:cs typeface="Garamond"/>
                <a:sym typeface="Garamond"/>
              </a:rPr>
              <a:t> image</a:t>
            </a:r>
            <a:endParaRPr sz="2000" b="0" i="0" u="none" strike="noStrike" cap="none" dirty="0">
              <a:solidFill>
                <a:schemeClr val="tx1">
                  <a:lumMod val="75000"/>
                  <a:lumOff val="25000"/>
                </a:schemeClr>
              </a:solidFill>
              <a:latin typeface="Garamond"/>
              <a:ea typeface="Garamond"/>
              <a:cs typeface="Garamond"/>
              <a:sym typeface="Garamond"/>
            </a:endParaRPr>
          </a:p>
        </p:txBody>
      </p:sp>
      <p:sp>
        <p:nvSpPr>
          <p:cNvPr id="110" name="Google Shape;27;p3"/>
          <p:cNvSpPr txBox="1"/>
          <p:nvPr/>
        </p:nvSpPr>
        <p:spPr>
          <a:xfrm>
            <a:off x="984046" y="19742088"/>
            <a:ext cx="6673393" cy="531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2800" b="1" i="0" u="none" strike="noStrike" cap="none" dirty="0" smtClean="0">
                <a:solidFill>
                  <a:srgbClr val="2E8654"/>
                </a:solidFill>
                <a:latin typeface="Century Gothic"/>
                <a:ea typeface="Century Gothic"/>
                <a:cs typeface="Century Gothic"/>
                <a:sym typeface="Century Gothic"/>
              </a:rPr>
              <a:t>Bear Lake: Single Date Classifications</a:t>
            </a:r>
            <a:endParaRPr sz="1000" b="0" i="0" u="none" strike="noStrike" cap="none" dirty="0">
              <a:solidFill>
                <a:srgbClr val="000000"/>
              </a:solidFill>
              <a:latin typeface="Arial"/>
              <a:ea typeface="Arial"/>
              <a:cs typeface="Arial"/>
              <a:sym typeface="Arial"/>
            </a:endParaRPr>
          </a:p>
        </p:txBody>
      </p:sp>
      <p:sp>
        <p:nvSpPr>
          <p:cNvPr id="111" name="Google Shape;27;p3"/>
          <p:cNvSpPr txBox="1"/>
          <p:nvPr/>
        </p:nvSpPr>
        <p:spPr>
          <a:xfrm>
            <a:off x="18608293" y="19751590"/>
            <a:ext cx="6673393" cy="531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2800" b="1" i="0" u="none" strike="noStrike" cap="none" dirty="0" smtClean="0">
                <a:solidFill>
                  <a:srgbClr val="2E8654"/>
                </a:solidFill>
                <a:latin typeface="Century Gothic"/>
                <a:ea typeface="Century Gothic"/>
                <a:cs typeface="Century Gothic"/>
                <a:sym typeface="Century Gothic"/>
              </a:rPr>
              <a:t>Bear Lake: Typical Inundation State</a:t>
            </a:r>
            <a:endParaRPr sz="1000" b="0" i="0" u="none" strike="noStrike" cap="none" dirty="0">
              <a:solidFill>
                <a:srgbClr val="000000"/>
              </a:solidFill>
              <a:latin typeface="Arial"/>
              <a:ea typeface="Arial"/>
              <a:cs typeface="Arial"/>
              <a:sym typeface="Arial"/>
            </a:endParaRPr>
          </a:p>
        </p:txBody>
      </p:sp>
      <p:grpSp>
        <p:nvGrpSpPr>
          <p:cNvPr id="10" name="Group 9"/>
          <p:cNvGrpSpPr/>
          <p:nvPr/>
        </p:nvGrpSpPr>
        <p:grpSpPr>
          <a:xfrm>
            <a:off x="18719773" y="20027994"/>
            <a:ext cx="6900272" cy="5489072"/>
            <a:chOff x="17995006" y="20053013"/>
            <a:chExt cx="6900272" cy="5489072"/>
          </a:xfrm>
        </p:grpSpPr>
        <p:pic>
          <p:nvPicPr>
            <p:cNvPr id="1033" name="Picture 9" descr="https://lh6.googleusercontent.com/kPB4zlZs-FWHINSm9mgq5t0ZBSMetADi5eRRdvuakiZWuwXqhosChuWG4xHG5WgKIWSKkO3E3Y5dTu5SHEBcV56EzvW2vh392q6MXCGu5dfopKjCcqpKV8y4P9kI_FL5ZK1iXcSfudM"/>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95006" y="20435068"/>
              <a:ext cx="5875757" cy="507520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3961523" y="20053013"/>
              <a:ext cx="933755" cy="5489072"/>
              <a:chOff x="24057276" y="20119172"/>
              <a:chExt cx="933755" cy="5489072"/>
            </a:xfrm>
          </p:grpSpPr>
          <p:pic>
            <p:nvPicPr>
              <p:cNvPr id="1035" name="Picture 11" descr="https://lh5.googleusercontent.com/JXAFzqYmFk2luiM7Oi3zpVhLhLaIRDXnaI_HneVN9E_4TonEXn7cYZvkjdFw0WLGGswGzpe0I8arKpVlzpBRdg9I8M_JLB9eYBkvqw-c7pFfdetBZ5LX3MZUzue4ScvJZ21xhQjbmeY"/>
              <p:cNvPicPr>
                <a:picLocks noChangeAspect="1" noChangeArrowheads="1"/>
              </p:cNvPicPr>
              <p:nvPr/>
            </p:nvPicPr>
            <p:blipFill rotWithShape="1">
              <a:blip r:embed="rId16">
                <a:extLst>
                  <a:ext uri="{28A0092B-C50C-407E-A947-70E740481C1C}">
                    <a14:useLocalDpi xmlns:a14="http://schemas.microsoft.com/office/drawing/2010/main" val="0"/>
                  </a:ext>
                </a:extLst>
              </a:blip>
              <a:srcRect r="74340"/>
              <a:stretch/>
            </p:blipFill>
            <p:spPr bwMode="auto">
              <a:xfrm>
                <a:off x="24057276" y="20475735"/>
                <a:ext cx="304953" cy="5132509"/>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62;p3"/>
              <p:cNvSpPr txBox="1"/>
              <p:nvPr/>
            </p:nvSpPr>
            <p:spPr>
              <a:xfrm rot="18000000">
                <a:off x="23916911" y="24016421"/>
                <a:ext cx="1748340" cy="3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smtClean="0">
                    <a:solidFill>
                      <a:schemeClr val="tx1">
                        <a:lumMod val="75000"/>
                        <a:lumOff val="25000"/>
                      </a:schemeClr>
                    </a:solidFill>
                    <a:latin typeface="Garamond"/>
                    <a:ea typeface="Garamond"/>
                    <a:cs typeface="Garamond"/>
                    <a:sym typeface="Garamond"/>
                  </a:rPr>
                  <a:t>Open water</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114" name="Google Shape;62;p3"/>
              <p:cNvSpPr txBox="1"/>
              <p:nvPr/>
            </p:nvSpPr>
            <p:spPr>
              <a:xfrm rot="18000000">
                <a:off x="23916911" y="22942078"/>
                <a:ext cx="1748340" cy="3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smtClean="0">
                    <a:solidFill>
                      <a:schemeClr val="tx1">
                        <a:lumMod val="75000"/>
                        <a:lumOff val="25000"/>
                      </a:schemeClr>
                    </a:solidFill>
                    <a:latin typeface="Garamond"/>
                    <a:ea typeface="Garamond"/>
                    <a:cs typeface="Garamond"/>
                    <a:sym typeface="Garamond"/>
                  </a:rPr>
                  <a:t>Not inundated</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115" name="Google Shape;62;p3"/>
              <p:cNvSpPr txBox="1"/>
              <p:nvPr/>
            </p:nvSpPr>
            <p:spPr>
              <a:xfrm rot="18000000">
                <a:off x="23916911" y="21867735"/>
                <a:ext cx="1748340" cy="3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dirty="0" smtClean="0">
                    <a:solidFill>
                      <a:schemeClr val="tx1">
                        <a:lumMod val="75000"/>
                        <a:lumOff val="25000"/>
                      </a:schemeClr>
                    </a:solidFill>
                    <a:latin typeface="Garamond"/>
                    <a:ea typeface="Garamond"/>
                    <a:cs typeface="Garamond"/>
                    <a:sym typeface="Garamond"/>
                  </a:rPr>
                  <a:t>Inundated</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116" name="Google Shape;62;p3"/>
              <p:cNvSpPr txBox="1"/>
              <p:nvPr/>
            </p:nvSpPr>
            <p:spPr>
              <a:xfrm rot="18000000">
                <a:off x="23916911" y="20793392"/>
                <a:ext cx="1748340" cy="3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dirty="0" smtClean="0">
                    <a:solidFill>
                      <a:schemeClr val="tx1">
                        <a:lumMod val="75000"/>
                        <a:lumOff val="25000"/>
                      </a:schemeClr>
                    </a:solidFill>
                    <a:latin typeface="Garamond"/>
                    <a:ea typeface="Garamond"/>
                    <a:cs typeface="Garamond"/>
                    <a:sym typeface="Garamond"/>
                  </a:rPr>
                  <a:t>Unclassified</a:t>
                </a:r>
                <a:endParaRPr sz="1800" b="0" i="0" u="none" strike="noStrike" cap="none" dirty="0">
                  <a:solidFill>
                    <a:schemeClr val="tx1">
                      <a:lumMod val="75000"/>
                      <a:lumOff val="25000"/>
                    </a:schemeClr>
                  </a:solidFill>
                  <a:latin typeface="Garamond"/>
                  <a:ea typeface="Garamond"/>
                  <a:cs typeface="Garamond"/>
                  <a:sym typeface="Garamond"/>
                </a:endParaRPr>
              </a:p>
            </p:txBody>
          </p:sp>
        </p:grpSp>
      </p:grpSp>
      <p:grpSp>
        <p:nvGrpSpPr>
          <p:cNvPr id="118" name="Group 117"/>
          <p:cNvGrpSpPr/>
          <p:nvPr/>
        </p:nvGrpSpPr>
        <p:grpSpPr>
          <a:xfrm>
            <a:off x="24144121" y="31165998"/>
            <a:ext cx="2211193" cy="2705644"/>
            <a:chOff x="21234985" y="31286591"/>
            <a:chExt cx="2211193" cy="2705644"/>
          </a:xfrm>
        </p:grpSpPr>
        <p:sp>
          <p:nvSpPr>
            <p:cNvPr id="101" name="Google Shape;101;p3"/>
            <p:cNvSpPr txBox="1"/>
            <p:nvPr/>
          </p:nvSpPr>
          <p:spPr>
            <a:xfrm>
              <a:off x="21234985" y="33384243"/>
              <a:ext cx="2211193" cy="6079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dirty="0">
                  <a:solidFill>
                    <a:schemeClr val="tx1">
                      <a:lumMod val="75000"/>
                      <a:lumOff val="25000"/>
                    </a:schemeClr>
                  </a:solidFill>
                  <a:latin typeface="Garamond"/>
                  <a:ea typeface="Garamond"/>
                  <a:cs typeface="Garamond"/>
                  <a:sym typeface="Garamond"/>
                </a:rPr>
                <a:t>Adam Vaccaro</a:t>
              </a:r>
              <a:endParaRPr sz="2700" b="0" i="0" u="none" strike="noStrike" cap="none" dirty="0">
                <a:solidFill>
                  <a:schemeClr val="tx1">
                    <a:lumMod val="75000"/>
                    <a:lumOff val="25000"/>
                  </a:schemeClr>
                </a:solidFill>
                <a:sym typeface="Arial"/>
              </a:endParaRPr>
            </a:p>
          </p:txBody>
        </p:sp>
        <p:grpSp>
          <p:nvGrpSpPr>
            <p:cNvPr id="45" name="Group 44"/>
            <p:cNvGrpSpPr/>
            <p:nvPr/>
          </p:nvGrpSpPr>
          <p:grpSpPr>
            <a:xfrm>
              <a:off x="21311879" y="31286591"/>
              <a:ext cx="2057404" cy="2046184"/>
              <a:chOff x="21609215" y="31303970"/>
              <a:chExt cx="2057404" cy="2046184"/>
            </a:xfrm>
          </p:grpSpPr>
          <p:pic>
            <p:nvPicPr>
              <p:cNvPr id="103" name="Google Shape;103;p3"/>
              <p:cNvPicPr preferRelativeResize="0"/>
              <p:nvPr/>
            </p:nvPicPr>
            <p:blipFill rotWithShape="1">
              <a:blip r:embed="rId17">
                <a:alphaModFix/>
              </a:blip>
              <a:srcRect/>
              <a:stretch/>
            </p:blipFill>
            <p:spPr>
              <a:xfrm>
                <a:off x="21609215" y="31303970"/>
                <a:ext cx="2057404" cy="2046184"/>
              </a:xfrm>
              <a:prstGeom prst="rect">
                <a:avLst/>
              </a:prstGeom>
              <a:noFill/>
              <a:ln>
                <a:noFill/>
              </a:ln>
            </p:spPr>
          </p:pic>
          <p:pic>
            <p:nvPicPr>
              <p:cNvPr id="12" name="Picture 1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1805512" y="31504102"/>
                <a:ext cx="1664811" cy="1645920"/>
              </a:xfrm>
              <a:prstGeom prst="ellipse">
                <a:avLst/>
              </a:prstGeom>
            </p:spPr>
          </p:pic>
        </p:grpSp>
      </p:grpSp>
      <p:grpSp>
        <p:nvGrpSpPr>
          <p:cNvPr id="119" name="Group 118"/>
          <p:cNvGrpSpPr/>
          <p:nvPr/>
        </p:nvGrpSpPr>
        <p:grpSpPr>
          <a:xfrm>
            <a:off x="21650773" y="31272398"/>
            <a:ext cx="2085950" cy="2620645"/>
            <a:chOff x="24024619" y="31272398"/>
            <a:chExt cx="2085950" cy="2620645"/>
          </a:xfrm>
        </p:grpSpPr>
        <p:sp>
          <p:nvSpPr>
            <p:cNvPr id="106" name="Google Shape;106;p3"/>
            <p:cNvSpPr txBox="1"/>
            <p:nvPr/>
          </p:nvSpPr>
          <p:spPr>
            <a:xfrm>
              <a:off x="24180835" y="33384243"/>
              <a:ext cx="1773518" cy="508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dirty="0">
                  <a:solidFill>
                    <a:schemeClr val="tx1">
                      <a:lumMod val="75000"/>
                      <a:lumOff val="25000"/>
                    </a:schemeClr>
                  </a:solidFill>
                  <a:latin typeface="Garamond"/>
                  <a:ea typeface="Garamond"/>
                  <a:cs typeface="Garamond"/>
                  <a:sym typeface="Garamond"/>
                </a:rPr>
                <a:t>Alice Lin</a:t>
              </a:r>
              <a:endParaRPr sz="2700" b="0" i="0" u="none" strike="noStrike" cap="none" dirty="0">
                <a:solidFill>
                  <a:schemeClr val="tx1">
                    <a:lumMod val="75000"/>
                    <a:lumOff val="25000"/>
                  </a:schemeClr>
                </a:solidFill>
                <a:sym typeface="Arial"/>
              </a:endParaRPr>
            </a:p>
          </p:txBody>
        </p:sp>
        <p:grpSp>
          <p:nvGrpSpPr>
            <p:cNvPr id="26" name="Group 25"/>
            <p:cNvGrpSpPr/>
            <p:nvPr/>
          </p:nvGrpSpPr>
          <p:grpSpPr>
            <a:xfrm>
              <a:off x="24024619" y="31272398"/>
              <a:ext cx="2085950" cy="2074570"/>
              <a:chOff x="24024619" y="31289777"/>
              <a:chExt cx="2085950" cy="2074570"/>
            </a:xfrm>
          </p:grpSpPr>
          <p:pic>
            <p:nvPicPr>
              <p:cNvPr id="105" name="Google Shape;105;p3"/>
              <p:cNvPicPr preferRelativeResize="0"/>
              <p:nvPr/>
            </p:nvPicPr>
            <p:blipFill rotWithShape="1">
              <a:blip r:embed="rId19">
                <a:alphaModFix/>
              </a:blip>
              <a:srcRect/>
              <a:stretch/>
            </p:blipFill>
            <p:spPr>
              <a:xfrm>
                <a:off x="24024619" y="31289777"/>
                <a:ext cx="2085950" cy="2074570"/>
              </a:xfrm>
              <a:prstGeom prst="rect">
                <a:avLst/>
              </a:prstGeom>
              <a:noFill/>
              <a:ln>
                <a:noFill/>
              </a:ln>
            </p:spPr>
          </p:pic>
          <p:pic>
            <p:nvPicPr>
              <p:cNvPr id="13" name="Picture 1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4241613" y="31504102"/>
                <a:ext cx="1651963" cy="1645920"/>
              </a:xfrm>
              <a:prstGeom prst="ellipse">
                <a:avLst/>
              </a:prstGeom>
            </p:spPr>
          </p:pic>
        </p:grpSp>
      </p:grpSp>
      <p:grpSp>
        <p:nvGrpSpPr>
          <p:cNvPr id="97" name="Group 96"/>
          <p:cNvGrpSpPr/>
          <p:nvPr/>
        </p:nvGrpSpPr>
        <p:grpSpPr>
          <a:xfrm>
            <a:off x="16004137" y="31286591"/>
            <a:ext cx="2872200" cy="3345652"/>
            <a:chOff x="16004137" y="31286591"/>
            <a:chExt cx="2872200" cy="3345652"/>
          </a:xfrm>
        </p:grpSpPr>
        <p:sp>
          <p:nvSpPr>
            <p:cNvPr id="99" name="Google Shape;99;p3"/>
            <p:cNvSpPr txBox="1"/>
            <p:nvPr/>
          </p:nvSpPr>
          <p:spPr>
            <a:xfrm>
              <a:off x="16004137" y="33384243"/>
              <a:ext cx="2872200" cy="124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dirty="0">
                  <a:solidFill>
                    <a:schemeClr val="tx1">
                      <a:lumMod val="75000"/>
                      <a:lumOff val="25000"/>
                    </a:schemeClr>
                  </a:solidFill>
                  <a:latin typeface="Garamond"/>
                  <a:ea typeface="Garamond"/>
                  <a:cs typeface="Garamond"/>
                  <a:sym typeface="Garamond"/>
                </a:rPr>
                <a:t>Annemarie Peacock</a:t>
              </a:r>
              <a:endParaRPr sz="2700" b="0" i="0" u="none" strike="noStrike" cap="none" dirty="0">
                <a:solidFill>
                  <a:schemeClr val="tx1">
                    <a:lumMod val="75000"/>
                    <a:lumOff val="25000"/>
                  </a:schemeClr>
                </a:solidFill>
                <a:sym typeface="Arial"/>
              </a:endParaRPr>
            </a:p>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dirty="0">
                  <a:solidFill>
                    <a:schemeClr val="tx1">
                      <a:lumMod val="75000"/>
                      <a:lumOff val="25000"/>
                    </a:schemeClr>
                  </a:solidFill>
                  <a:latin typeface="Garamond"/>
                  <a:ea typeface="Garamond"/>
                  <a:cs typeface="Garamond"/>
                  <a:sym typeface="Garamond"/>
                </a:rPr>
                <a:t>Project Lead</a:t>
              </a:r>
              <a:endParaRPr sz="2700" b="0" i="0" u="none" strike="noStrike" cap="none" dirty="0">
                <a:solidFill>
                  <a:schemeClr val="tx1">
                    <a:lumMod val="75000"/>
                    <a:lumOff val="25000"/>
                  </a:schemeClr>
                </a:solidFill>
                <a:sym typeface="Arial"/>
              </a:endParaRPr>
            </a:p>
          </p:txBody>
        </p:sp>
        <p:grpSp>
          <p:nvGrpSpPr>
            <p:cNvPr id="56" name="Group 55"/>
            <p:cNvGrpSpPr/>
            <p:nvPr/>
          </p:nvGrpSpPr>
          <p:grpSpPr>
            <a:xfrm>
              <a:off x="16411535" y="31286591"/>
              <a:ext cx="2057404" cy="2046184"/>
              <a:chOff x="16411535" y="31285555"/>
              <a:chExt cx="2057404" cy="2046184"/>
            </a:xfrm>
          </p:grpSpPr>
          <p:pic>
            <p:nvPicPr>
              <p:cNvPr id="104" name="Google Shape;104;p3"/>
              <p:cNvPicPr preferRelativeResize="0"/>
              <p:nvPr/>
            </p:nvPicPr>
            <p:blipFill rotWithShape="1">
              <a:blip r:embed="rId17">
                <a:alphaModFix/>
              </a:blip>
              <a:srcRect/>
              <a:stretch/>
            </p:blipFill>
            <p:spPr>
              <a:xfrm>
                <a:off x="16411535" y="31285555"/>
                <a:ext cx="2057404" cy="2046184"/>
              </a:xfrm>
              <a:prstGeom prst="rect">
                <a:avLst/>
              </a:prstGeom>
              <a:noFill/>
              <a:ln>
                <a:noFill/>
              </a:ln>
            </p:spPr>
          </p:pic>
          <p:pic>
            <p:nvPicPr>
              <p:cNvPr id="14" name="Picture 1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617277" y="31485687"/>
                <a:ext cx="1645920" cy="1645920"/>
              </a:xfrm>
              <a:prstGeom prst="ellipse">
                <a:avLst/>
              </a:prstGeom>
            </p:spPr>
          </p:pic>
        </p:grpSp>
      </p:grpSp>
      <p:grpSp>
        <p:nvGrpSpPr>
          <p:cNvPr id="117" name="Group 116"/>
          <p:cNvGrpSpPr/>
          <p:nvPr/>
        </p:nvGrpSpPr>
        <p:grpSpPr>
          <a:xfrm>
            <a:off x="19115131" y="31286608"/>
            <a:ext cx="2057399" cy="2556555"/>
            <a:chOff x="18949231" y="31286608"/>
            <a:chExt cx="2057399" cy="2556555"/>
          </a:xfrm>
        </p:grpSpPr>
        <p:sp>
          <p:nvSpPr>
            <p:cNvPr id="100" name="Google Shape;100;p3"/>
            <p:cNvSpPr txBox="1"/>
            <p:nvPr/>
          </p:nvSpPr>
          <p:spPr>
            <a:xfrm>
              <a:off x="18984457" y="33384243"/>
              <a:ext cx="1986946" cy="4589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dirty="0" err="1">
                  <a:solidFill>
                    <a:schemeClr val="tx1">
                      <a:lumMod val="75000"/>
                      <a:lumOff val="25000"/>
                    </a:schemeClr>
                  </a:solidFill>
                  <a:latin typeface="Garamond"/>
                  <a:ea typeface="Garamond"/>
                  <a:cs typeface="Garamond"/>
                  <a:sym typeface="Garamond"/>
                </a:rPr>
                <a:t>Briant</a:t>
              </a:r>
              <a:r>
                <a:rPr lang="en-US" sz="2700" b="0" i="0" u="none" strike="noStrike" cap="none" dirty="0">
                  <a:solidFill>
                    <a:schemeClr val="tx1">
                      <a:lumMod val="75000"/>
                      <a:lumOff val="25000"/>
                    </a:schemeClr>
                  </a:solidFill>
                  <a:latin typeface="Garamond"/>
                  <a:ea typeface="Garamond"/>
                  <a:cs typeface="Garamond"/>
                  <a:sym typeface="Garamond"/>
                </a:rPr>
                <a:t> </a:t>
              </a:r>
              <a:r>
                <a:rPr lang="en-US" sz="2700" b="0" i="0" u="none" strike="noStrike" cap="none" dirty="0" err="1">
                  <a:solidFill>
                    <a:schemeClr val="tx1">
                      <a:lumMod val="75000"/>
                      <a:lumOff val="25000"/>
                    </a:schemeClr>
                  </a:solidFill>
                  <a:latin typeface="Garamond"/>
                  <a:ea typeface="Garamond"/>
                  <a:cs typeface="Garamond"/>
                  <a:sym typeface="Garamond"/>
                </a:rPr>
                <a:t>Fabela</a:t>
              </a:r>
              <a:endParaRPr sz="27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3F3F3F"/>
                </a:buClr>
                <a:buSzPts val="2700"/>
                <a:buFont typeface="Arial"/>
                <a:buNone/>
              </a:pPr>
              <a:endParaRPr sz="2700" b="0" i="0" u="none" strike="noStrike" cap="none" dirty="0">
                <a:solidFill>
                  <a:schemeClr val="tx1">
                    <a:lumMod val="75000"/>
                    <a:lumOff val="25000"/>
                  </a:schemeClr>
                </a:solidFill>
                <a:latin typeface="Garamond"/>
                <a:ea typeface="Garamond"/>
                <a:cs typeface="Garamond"/>
                <a:sym typeface="Garamond"/>
              </a:endParaRPr>
            </a:p>
          </p:txBody>
        </p:sp>
        <p:grpSp>
          <p:nvGrpSpPr>
            <p:cNvPr id="47" name="Group 46"/>
            <p:cNvGrpSpPr/>
            <p:nvPr/>
          </p:nvGrpSpPr>
          <p:grpSpPr>
            <a:xfrm>
              <a:off x="18949231" y="31286608"/>
              <a:ext cx="2057399" cy="2046151"/>
              <a:chOff x="19114085" y="31255019"/>
              <a:chExt cx="2057399" cy="2046151"/>
            </a:xfrm>
          </p:grpSpPr>
          <p:pic>
            <p:nvPicPr>
              <p:cNvPr id="102" name="Google Shape;102;p3"/>
              <p:cNvPicPr preferRelativeResize="0"/>
              <p:nvPr/>
            </p:nvPicPr>
            <p:blipFill rotWithShape="1">
              <a:blip r:embed="rId17">
                <a:alphaModFix/>
              </a:blip>
              <a:srcRect/>
              <a:stretch/>
            </p:blipFill>
            <p:spPr>
              <a:xfrm>
                <a:off x="19114085" y="31255019"/>
                <a:ext cx="2057399" cy="2046151"/>
              </a:xfrm>
              <a:prstGeom prst="rect">
                <a:avLst/>
              </a:prstGeom>
              <a:noFill/>
              <a:ln>
                <a:noFill/>
              </a:ln>
            </p:spPr>
          </p:pic>
          <p:pic>
            <p:nvPicPr>
              <p:cNvPr id="15" name="Picture 1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9295530" y="31455134"/>
                <a:ext cx="1694508" cy="1645920"/>
              </a:xfrm>
              <a:prstGeom prst="ellipse">
                <a:avLst/>
              </a:prstGeom>
            </p:spPr>
          </p:pic>
        </p:grpSp>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643</Words>
  <Application>Microsoft Office PowerPoint</Application>
  <PresentationFormat>Custom</PresentationFormat>
  <Paragraphs>102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Times New Roman</vt:lpstr>
      <vt:lpstr>Garamond</vt:lpstr>
      <vt:lpstr>Wingdings 3</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Peacock, Annemarie E (329B-Affiliate)</dc:creator>
  <cp:lastModifiedBy>Lin, Alice (329B-Affiliate)</cp:lastModifiedBy>
  <cp:revision>48</cp:revision>
  <dcterms:modified xsi:type="dcterms:W3CDTF">2018-11-08T20:56:35Z</dcterms:modified>
</cp:coreProperties>
</file>